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sldIdLst>
    <p:sldId id="256" r:id="rId5"/>
    <p:sldId id="292" r:id="rId6"/>
    <p:sldId id="5479" r:id="rId7"/>
    <p:sldId id="5492" r:id="rId8"/>
    <p:sldId id="5494" r:id="rId9"/>
    <p:sldId id="261" r:id="rId10"/>
    <p:sldId id="5475" r:id="rId11"/>
    <p:sldId id="5464" r:id="rId12"/>
    <p:sldId id="5454" r:id="rId13"/>
    <p:sldId id="5465" r:id="rId14"/>
    <p:sldId id="5466" r:id="rId15"/>
    <p:sldId id="5471" r:id="rId16"/>
    <p:sldId id="5433" r:id="rId17"/>
    <p:sldId id="5441" r:id="rId18"/>
    <p:sldId id="309" r:id="rId19"/>
    <p:sldId id="5448" r:id="rId20"/>
    <p:sldId id="5472" r:id="rId21"/>
    <p:sldId id="322" r:id="rId22"/>
    <p:sldId id="5478" r:id="rId23"/>
    <p:sldId id="5473" r:id="rId24"/>
    <p:sldId id="757" r:id="rId25"/>
    <p:sldId id="758" r:id="rId26"/>
    <p:sldId id="5477" r:id="rId27"/>
    <p:sldId id="5467" r:id="rId28"/>
    <p:sldId id="5468" r:id="rId29"/>
    <p:sldId id="328" r:id="rId30"/>
    <p:sldId id="329" r:id="rId31"/>
    <p:sldId id="330" r:id="rId32"/>
    <p:sldId id="263" r:id="rId33"/>
    <p:sldId id="331" r:id="rId34"/>
    <p:sldId id="5452" r:id="rId35"/>
    <p:sldId id="333" r:id="rId36"/>
    <p:sldId id="335" r:id="rId37"/>
    <p:sldId id="259" r:id="rId38"/>
    <p:sldId id="336" r:id="rId39"/>
    <p:sldId id="323" r:id="rId40"/>
    <p:sldId id="5495" r:id="rId41"/>
    <p:sldId id="761" r:id="rId42"/>
    <p:sldId id="762" r:id="rId43"/>
    <p:sldId id="764" r:id="rId44"/>
    <p:sldId id="5469" r:id="rId45"/>
    <p:sldId id="5490" r:id="rId46"/>
    <p:sldId id="5474" r:id="rId47"/>
    <p:sldId id="291" r:id="rId48"/>
  </p:sldIdLst>
  <p:sldSz cx="9144000" cy="5143500" type="screen16x9"/>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77FC51-8754-41F2-A980-16000939DC6B}" v="26" dt="2024-10-02T04:06:28.9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08" autoAdjust="0"/>
    <p:restoredTop sz="67104" autoAdjust="0"/>
  </p:normalViewPr>
  <p:slideViewPr>
    <p:cSldViewPr>
      <p:cViewPr varScale="1">
        <p:scale>
          <a:sx n="149" d="100"/>
          <a:sy n="149" d="100"/>
        </p:scale>
        <p:origin x="522"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MITRIOU, Paraskevi" userId="7a3edc03-a497-4f89-b1be-81f9c5a281f6" providerId="ADAL" clId="{F377FC51-8754-41F2-A980-16000939DC6B}"/>
    <pc:docChg chg="undo custSel addSld delSld modSld">
      <pc:chgData name="DIMITRIOU, Paraskevi" userId="7a3edc03-a497-4f89-b1be-81f9c5a281f6" providerId="ADAL" clId="{F377FC51-8754-41F2-A980-16000939DC6B}" dt="2024-10-02T04:11:30.747" v="1491" actId="20577"/>
      <pc:docMkLst>
        <pc:docMk/>
      </pc:docMkLst>
      <pc:sldChg chg="modSp mod">
        <pc:chgData name="DIMITRIOU, Paraskevi" userId="7a3edc03-a497-4f89-b1be-81f9c5a281f6" providerId="ADAL" clId="{F377FC51-8754-41F2-A980-16000939DC6B}" dt="2024-10-02T03:48:08.252" v="1445" actId="20577"/>
        <pc:sldMkLst>
          <pc:docMk/>
          <pc:sldMk cId="3827987102" sldId="256"/>
        </pc:sldMkLst>
        <pc:spChg chg="mod">
          <ac:chgData name="DIMITRIOU, Paraskevi" userId="7a3edc03-a497-4f89-b1be-81f9c5a281f6" providerId="ADAL" clId="{F377FC51-8754-41F2-A980-16000939DC6B}" dt="2024-10-02T03:48:08.252" v="1445" actId="20577"/>
          <ac:spMkLst>
            <pc:docMk/>
            <pc:sldMk cId="3827987102" sldId="256"/>
            <ac:spMk id="3" creationId="{00000000-0000-0000-0000-000000000000}"/>
          </ac:spMkLst>
        </pc:spChg>
      </pc:sldChg>
      <pc:sldChg chg="add">
        <pc:chgData name="DIMITRIOU, Paraskevi" userId="7a3edc03-a497-4f89-b1be-81f9c5a281f6" providerId="ADAL" clId="{F377FC51-8754-41F2-A980-16000939DC6B}" dt="2024-10-02T03:02:47.640" v="9"/>
        <pc:sldMkLst>
          <pc:docMk/>
          <pc:sldMk cId="442927631" sldId="259"/>
        </pc:sldMkLst>
      </pc:sldChg>
      <pc:sldChg chg="addSp delSp modSp add mod">
        <pc:chgData name="DIMITRIOU, Paraskevi" userId="7a3edc03-a497-4f89-b1be-81f9c5a281f6" providerId="ADAL" clId="{F377FC51-8754-41F2-A980-16000939DC6B}" dt="2024-10-02T03:40:31.699" v="1334" actId="1076"/>
        <pc:sldMkLst>
          <pc:docMk/>
          <pc:sldMk cId="2624632697" sldId="261"/>
        </pc:sldMkLst>
        <pc:spChg chg="mod">
          <ac:chgData name="DIMITRIOU, Paraskevi" userId="7a3edc03-a497-4f89-b1be-81f9c5a281f6" providerId="ADAL" clId="{F377FC51-8754-41F2-A980-16000939DC6B}" dt="2024-10-02T03:40:31.699" v="1334" actId="1076"/>
          <ac:spMkLst>
            <pc:docMk/>
            <pc:sldMk cId="2624632697" sldId="261"/>
            <ac:spMk id="4" creationId="{00000000-0000-0000-0000-000000000000}"/>
          </ac:spMkLst>
        </pc:spChg>
        <pc:spChg chg="del">
          <ac:chgData name="DIMITRIOU, Paraskevi" userId="7a3edc03-a497-4f89-b1be-81f9c5a281f6" providerId="ADAL" clId="{F377FC51-8754-41F2-A980-16000939DC6B}" dt="2024-10-02T03:36:23.265" v="1081" actId="21"/>
          <ac:spMkLst>
            <pc:docMk/>
            <pc:sldMk cId="2624632697" sldId="261"/>
            <ac:spMk id="5" creationId="{AF74394B-2E33-4764-2F4C-D752AD12706E}"/>
          </ac:spMkLst>
        </pc:spChg>
        <pc:spChg chg="del">
          <ac:chgData name="DIMITRIOU, Paraskevi" userId="7a3edc03-a497-4f89-b1be-81f9c5a281f6" providerId="ADAL" clId="{F377FC51-8754-41F2-A980-16000939DC6B}" dt="2024-10-02T03:36:20.236" v="1080" actId="21"/>
          <ac:spMkLst>
            <pc:docMk/>
            <pc:sldMk cId="2624632697" sldId="261"/>
            <ac:spMk id="7" creationId="{034E1B94-7F56-044D-F922-8716781B21BD}"/>
          </ac:spMkLst>
        </pc:spChg>
        <pc:picChg chg="add mod">
          <ac:chgData name="DIMITRIOU, Paraskevi" userId="7a3edc03-a497-4f89-b1be-81f9c5a281f6" providerId="ADAL" clId="{F377FC51-8754-41F2-A980-16000939DC6B}" dt="2024-10-02T03:37:27.729" v="1094" actId="1076"/>
          <ac:picMkLst>
            <pc:docMk/>
            <pc:sldMk cId="2624632697" sldId="261"/>
            <ac:picMk id="2" creationId="{14ADD242-6963-5F49-5D9F-FC46ABE3533B}"/>
          </ac:picMkLst>
        </pc:picChg>
      </pc:sldChg>
      <pc:sldChg chg="modSp add mod">
        <pc:chgData name="DIMITRIOU, Paraskevi" userId="7a3edc03-a497-4f89-b1be-81f9c5a281f6" providerId="ADAL" clId="{F377FC51-8754-41F2-A980-16000939DC6B}" dt="2024-10-02T03:52:03.568" v="1462" actId="207"/>
        <pc:sldMkLst>
          <pc:docMk/>
          <pc:sldMk cId="1695982321" sldId="263"/>
        </pc:sldMkLst>
        <pc:spChg chg="mod">
          <ac:chgData name="DIMITRIOU, Paraskevi" userId="7a3edc03-a497-4f89-b1be-81f9c5a281f6" providerId="ADAL" clId="{F377FC51-8754-41F2-A980-16000939DC6B}" dt="2024-10-02T03:52:03.568" v="1462" actId="207"/>
          <ac:spMkLst>
            <pc:docMk/>
            <pc:sldMk cId="1695982321" sldId="263"/>
            <ac:spMk id="3" creationId="{8A82D609-97BD-577F-2EE8-FF6AC446AC0A}"/>
          </ac:spMkLst>
        </pc:spChg>
      </pc:sldChg>
      <pc:sldChg chg="add">
        <pc:chgData name="DIMITRIOU, Paraskevi" userId="7a3edc03-a497-4f89-b1be-81f9c5a281f6" providerId="ADAL" clId="{F377FC51-8754-41F2-A980-16000939DC6B}" dt="2024-10-02T03:30:12.216" v="812"/>
        <pc:sldMkLst>
          <pc:docMk/>
          <pc:sldMk cId="2406240905" sldId="292"/>
        </pc:sldMkLst>
      </pc:sldChg>
      <pc:sldChg chg="modSp add del mod">
        <pc:chgData name="DIMITRIOU, Paraskevi" userId="7a3edc03-a497-4f89-b1be-81f9c5a281f6" providerId="ADAL" clId="{F377FC51-8754-41F2-A980-16000939DC6B}" dt="2024-10-02T03:51:14.677" v="1458" actId="2696"/>
        <pc:sldMkLst>
          <pc:docMk/>
          <pc:sldMk cId="3682404273" sldId="299"/>
        </pc:sldMkLst>
        <pc:spChg chg="mod">
          <ac:chgData name="DIMITRIOU, Paraskevi" userId="7a3edc03-a497-4f89-b1be-81f9c5a281f6" providerId="ADAL" clId="{F377FC51-8754-41F2-A980-16000939DC6B}" dt="2024-10-02T03:38:08.810" v="1224" actId="20577"/>
          <ac:spMkLst>
            <pc:docMk/>
            <pc:sldMk cId="3682404273" sldId="299"/>
            <ac:spMk id="2" creationId="{E8D557A8-4F9E-F13A-115C-1D9A69201223}"/>
          </ac:spMkLst>
        </pc:spChg>
      </pc:sldChg>
      <pc:sldChg chg="modSp mod">
        <pc:chgData name="DIMITRIOU, Paraskevi" userId="7a3edc03-a497-4f89-b1be-81f9c5a281f6" providerId="ADAL" clId="{F377FC51-8754-41F2-A980-16000939DC6B}" dt="2024-10-02T03:42:50.367" v="1351" actId="20577"/>
        <pc:sldMkLst>
          <pc:docMk/>
          <pc:sldMk cId="3463120106" sldId="309"/>
        </pc:sldMkLst>
        <pc:spChg chg="mod">
          <ac:chgData name="DIMITRIOU, Paraskevi" userId="7a3edc03-a497-4f89-b1be-81f9c5a281f6" providerId="ADAL" clId="{F377FC51-8754-41F2-A980-16000939DC6B}" dt="2024-10-02T03:42:50.367" v="1351" actId="20577"/>
          <ac:spMkLst>
            <pc:docMk/>
            <pc:sldMk cId="3463120106" sldId="309"/>
            <ac:spMk id="3" creationId="{00000000-0000-0000-0000-000000000000}"/>
          </ac:spMkLst>
        </pc:spChg>
      </pc:sldChg>
      <pc:sldChg chg="modSp mod">
        <pc:chgData name="DIMITRIOU, Paraskevi" userId="7a3edc03-a497-4f89-b1be-81f9c5a281f6" providerId="ADAL" clId="{F377FC51-8754-41F2-A980-16000939DC6B}" dt="2024-10-02T03:10:15.666" v="480" actId="208"/>
        <pc:sldMkLst>
          <pc:docMk/>
          <pc:sldMk cId="3921828246" sldId="322"/>
        </pc:sldMkLst>
        <pc:picChg chg="mod">
          <ac:chgData name="DIMITRIOU, Paraskevi" userId="7a3edc03-a497-4f89-b1be-81f9c5a281f6" providerId="ADAL" clId="{F377FC51-8754-41F2-A980-16000939DC6B}" dt="2024-10-02T03:10:15.666" v="480" actId="208"/>
          <ac:picMkLst>
            <pc:docMk/>
            <pc:sldMk cId="3921828246" sldId="322"/>
            <ac:picMk id="10" creationId="{8AB7C111-0CA1-B2D0-22E5-3E3FB1644B41}"/>
          </ac:picMkLst>
        </pc:picChg>
      </pc:sldChg>
      <pc:sldChg chg="delSp add mod">
        <pc:chgData name="DIMITRIOU, Paraskevi" userId="7a3edc03-a497-4f89-b1be-81f9c5a281f6" providerId="ADAL" clId="{F377FC51-8754-41F2-A980-16000939DC6B}" dt="2024-10-02T03:54:08.070" v="1465" actId="21"/>
        <pc:sldMkLst>
          <pc:docMk/>
          <pc:sldMk cId="797440985" sldId="323"/>
        </pc:sldMkLst>
        <pc:spChg chg="del">
          <ac:chgData name="DIMITRIOU, Paraskevi" userId="7a3edc03-a497-4f89-b1be-81f9c5a281f6" providerId="ADAL" clId="{F377FC51-8754-41F2-A980-16000939DC6B}" dt="2024-10-02T03:54:08.070" v="1465" actId="21"/>
          <ac:spMkLst>
            <pc:docMk/>
            <pc:sldMk cId="797440985" sldId="323"/>
            <ac:spMk id="6" creationId="{26FC667C-A127-22B1-E9E1-53EADDF1A017}"/>
          </ac:spMkLst>
        </pc:spChg>
      </pc:sldChg>
      <pc:sldChg chg="add">
        <pc:chgData name="DIMITRIOU, Paraskevi" userId="7a3edc03-a497-4f89-b1be-81f9c5a281f6" providerId="ADAL" clId="{F377FC51-8754-41F2-A980-16000939DC6B}" dt="2024-10-02T03:02:47.640" v="9"/>
        <pc:sldMkLst>
          <pc:docMk/>
          <pc:sldMk cId="1142430655" sldId="328"/>
        </pc:sldMkLst>
      </pc:sldChg>
      <pc:sldChg chg="add">
        <pc:chgData name="DIMITRIOU, Paraskevi" userId="7a3edc03-a497-4f89-b1be-81f9c5a281f6" providerId="ADAL" clId="{F377FC51-8754-41F2-A980-16000939DC6B}" dt="2024-10-02T03:02:47.640" v="9"/>
        <pc:sldMkLst>
          <pc:docMk/>
          <pc:sldMk cId="1840338566" sldId="329"/>
        </pc:sldMkLst>
      </pc:sldChg>
      <pc:sldChg chg="modSp add mod">
        <pc:chgData name="DIMITRIOU, Paraskevi" userId="7a3edc03-a497-4f89-b1be-81f9c5a281f6" providerId="ADAL" clId="{F377FC51-8754-41F2-A980-16000939DC6B}" dt="2024-10-02T03:52:19.487" v="1463" actId="207"/>
        <pc:sldMkLst>
          <pc:docMk/>
          <pc:sldMk cId="1721422174" sldId="330"/>
        </pc:sldMkLst>
        <pc:spChg chg="mod">
          <ac:chgData name="DIMITRIOU, Paraskevi" userId="7a3edc03-a497-4f89-b1be-81f9c5a281f6" providerId="ADAL" clId="{F377FC51-8754-41F2-A980-16000939DC6B}" dt="2024-10-02T03:52:19.487" v="1463" actId="207"/>
          <ac:spMkLst>
            <pc:docMk/>
            <pc:sldMk cId="1721422174" sldId="330"/>
            <ac:spMk id="3" creationId="{48D6D496-DCE5-E257-D8FD-7106D5641876}"/>
          </ac:spMkLst>
        </pc:spChg>
      </pc:sldChg>
      <pc:sldChg chg="modSp add mod">
        <pc:chgData name="DIMITRIOU, Paraskevi" userId="7a3edc03-a497-4f89-b1be-81f9c5a281f6" providerId="ADAL" clId="{F377FC51-8754-41F2-A980-16000939DC6B}" dt="2024-10-02T03:45:50.178" v="1397" actId="20577"/>
        <pc:sldMkLst>
          <pc:docMk/>
          <pc:sldMk cId="2461150257" sldId="331"/>
        </pc:sldMkLst>
        <pc:spChg chg="mod">
          <ac:chgData name="DIMITRIOU, Paraskevi" userId="7a3edc03-a497-4f89-b1be-81f9c5a281f6" providerId="ADAL" clId="{F377FC51-8754-41F2-A980-16000939DC6B}" dt="2024-10-02T03:45:50.178" v="1397" actId="20577"/>
          <ac:spMkLst>
            <pc:docMk/>
            <pc:sldMk cId="2461150257" sldId="331"/>
            <ac:spMk id="6" creationId="{1FF9F40D-6785-3790-59B9-7144B2642B2D}"/>
          </ac:spMkLst>
        </pc:spChg>
      </pc:sldChg>
      <pc:sldChg chg="modSp add mod">
        <pc:chgData name="DIMITRIOU, Paraskevi" userId="7a3edc03-a497-4f89-b1be-81f9c5a281f6" providerId="ADAL" clId="{F377FC51-8754-41F2-A980-16000939DC6B}" dt="2024-10-02T04:11:30.747" v="1491" actId="20577"/>
        <pc:sldMkLst>
          <pc:docMk/>
          <pc:sldMk cId="381995001" sldId="333"/>
        </pc:sldMkLst>
        <pc:spChg chg="mod">
          <ac:chgData name="DIMITRIOU, Paraskevi" userId="7a3edc03-a497-4f89-b1be-81f9c5a281f6" providerId="ADAL" clId="{F377FC51-8754-41F2-A980-16000939DC6B}" dt="2024-10-02T04:11:30.747" v="1491" actId="20577"/>
          <ac:spMkLst>
            <pc:docMk/>
            <pc:sldMk cId="381995001" sldId="333"/>
            <ac:spMk id="3" creationId="{7EE344B7-E4D9-C8E7-2135-4997875A0988}"/>
          </ac:spMkLst>
        </pc:spChg>
      </pc:sldChg>
      <pc:sldChg chg="add">
        <pc:chgData name="DIMITRIOU, Paraskevi" userId="7a3edc03-a497-4f89-b1be-81f9c5a281f6" providerId="ADAL" clId="{F377FC51-8754-41F2-A980-16000939DC6B}" dt="2024-10-02T03:02:47.640" v="9"/>
        <pc:sldMkLst>
          <pc:docMk/>
          <pc:sldMk cId="3928689590" sldId="335"/>
        </pc:sldMkLst>
      </pc:sldChg>
      <pc:sldChg chg="add">
        <pc:chgData name="DIMITRIOU, Paraskevi" userId="7a3edc03-a497-4f89-b1be-81f9c5a281f6" providerId="ADAL" clId="{F377FC51-8754-41F2-A980-16000939DC6B}" dt="2024-10-02T03:02:47.640" v="9"/>
        <pc:sldMkLst>
          <pc:docMk/>
          <pc:sldMk cId="2836990029" sldId="336"/>
        </pc:sldMkLst>
      </pc:sldChg>
      <pc:sldChg chg="modSp del mod">
        <pc:chgData name="DIMITRIOU, Paraskevi" userId="7a3edc03-a497-4f89-b1be-81f9c5a281f6" providerId="ADAL" clId="{F377FC51-8754-41F2-A980-16000939DC6B}" dt="2024-10-02T03:42:23.725" v="1350" actId="2696"/>
        <pc:sldMkLst>
          <pc:docMk/>
          <pc:sldMk cId="651218270" sldId="752"/>
        </pc:sldMkLst>
        <pc:spChg chg="mod">
          <ac:chgData name="DIMITRIOU, Paraskevi" userId="7a3edc03-a497-4f89-b1be-81f9c5a281f6" providerId="ADAL" clId="{F377FC51-8754-41F2-A980-16000939DC6B}" dt="2024-10-02T03:40:53.710" v="1349" actId="20577"/>
          <ac:spMkLst>
            <pc:docMk/>
            <pc:sldMk cId="651218270" sldId="752"/>
            <ac:spMk id="5" creationId="{00000000-0000-0000-0000-000000000000}"/>
          </ac:spMkLst>
        </pc:spChg>
      </pc:sldChg>
      <pc:sldChg chg="modSp add mod">
        <pc:chgData name="DIMITRIOU, Paraskevi" userId="7a3edc03-a497-4f89-b1be-81f9c5a281f6" providerId="ADAL" clId="{F377FC51-8754-41F2-A980-16000939DC6B}" dt="2024-10-02T04:05:00.139" v="1467" actId="13926"/>
        <pc:sldMkLst>
          <pc:docMk/>
          <pc:sldMk cId="1030596778" sldId="761"/>
        </pc:sldMkLst>
        <pc:spChg chg="mod">
          <ac:chgData name="DIMITRIOU, Paraskevi" userId="7a3edc03-a497-4f89-b1be-81f9c5a281f6" providerId="ADAL" clId="{F377FC51-8754-41F2-A980-16000939DC6B}" dt="2024-10-02T04:05:00.139" v="1467" actId="13926"/>
          <ac:spMkLst>
            <pc:docMk/>
            <pc:sldMk cId="1030596778" sldId="761"/>
            <ac:spMk id="3" creationId="{C31893D0-3629-DC64-867A-D5CCDA4D0A67}"/>
          </ac:spMkLst>
        </pc:spChg>
      </pc:sldChg>
      <pc:sldChg chg="add">
        <pc:chgData name="DIMITRIOU, Paraskevi" userId="7a3edc03-a497-4f89-b1be-81f9c5a281f6" providerId="ADAL" clId="{F377FC51-8754-41F2-A980-16000939DC6B}" dt="2024-10-02T04:04:43.961" v="1466"/>
        <pc:sldMkLst>
          <pc:docMk/>
          <pc:sldMk cId="3987271001" sldId="762"/>
        </pc:sldMkLst>
      </pc:sldChg>
      <pc:sldChg chg="add">
        <pc:chgData name="DIMITRIOU, Paraskevi" userId="7a3edc03-a497-4f89-b1be-81f9c5a281f6" providerId="ADAL" clId="{F377FC51-8754-41F2-A980-16000939DC6B}" dt="2024-10-02T04:04:43.961" v="1466"/>
        <pc:sldMkLst>
          <pc:docMk/>
          <pc:sldMk cId="1298476881" sldId="764"/>
        </pc:sldMkLst>
      </pc:sldChg>
      <pc:sldChg chg="modSp mod">
        <pc:chgData name="DIMITRIOU, Paraskevi" userId="7a3edc03-a497-4f89-b1be-81f9c5a281f6" providerId="ADAL" clId="{F377FC51-8754-41F2-A980-16000939DC6B}" dt="2024-10-02T03:51:00.983" v="1457" actId="20577"/>
        <pc:sldMkLst>
          <pc:docMk/>
          <pc:sldMk cId="608044003" sldId="5433"/>
        </pc:sldMkLst>
        <pc:spChg chg="mod">
          <ac:chgData name="DIMITRIOU, Paraskevi" userId="7a3edc03-a497-4f89-b1be-81f9c5a281f6" providerId="ADAL" clId="{F377FC51-8754-41F2-A980-16000939DC6B}" dt="2024-10-02T03:51:00.983" v="1457" actId="20577"/>
          <ac:spMkLst>
            <pc:docMk/>
            <pc:sldMk cId="608044003" sldId="5433"/>
            <ac:spMk id="4" creationId="{F68DE523-EE43-44D8-1163-CF7670EBFDE7}"/>
          </ac:spMkLst>
        </pc:spChg>
      </pc:sldChg>
      <pc:sldChg chg="add del">
        <pc:chgData name="DIMITRIOU, Paraskevi" userId="7a3edc03-a497-4f89-b1be-81f9c5a281f6" providerId="ADAL" clId="{F377FC51-8754-41F2-A980-16000939DC6B}" dt="2024-10-02T03:44:53.738" v="1377" actId="2696"/>
        <pc:sldMkLst>
          <pc:docMk/>
          <pc:sldMk cId="3123470659" sldId="5449"/>
        </pc:sldMkLst>
      </pc:sldChg>
      <pc:sldChg chg="add del">
        <pc:chgData name="DIMITRIOU, Paraskevi" userId="7a3edc03-a497-4f89-b1be-81f9c5a281f6" providerId="ADAL" clId="{F377FC51-8754-41F2-A980-16000939DC6B}" dt="2024-10-02T03:44:53.738" v="1377" actId="2696"/>
        <pc:sldMkLst>
          <pc:docMk/>
          <pc:sldMk cId="2218799590" sldId="5450"/>
        </pc:sldMkLst>
      </pc:sldChg>
      <pc:sldChg chg="modSp add mod">
        <pc:chgData name="DIMITRIOU, Paraskevi" userId="7a3edc03-a497-4f89-b1be-81f9c5a281f6" providerId="ADAL" clId="{F377FC51-8754-41F2-A980-16000939DC6B}" dt="2024-10-02T03:44:18.909" v="1376" actId="20577"/>
        <pc:sldMkLst>
          <pc:docMk/>
          <pc:sldMk cId="1886441110" sldId="5452"/>
        </pc:sldMkLst>
        <pc:spChg chg="mod">
          <ac:chgData name="DIMITRIOU, Paraskevi" userId="7a3edc03-a497-4f89-b1be-81f9c5a281f6" providerId="ADAL" clId="{F377FC51-8754-41F2-A980-16000939DC6B}" dt="2024-10-02T03:44:18.909" v="1376" actId="20577"/>
          <ac:spMkLst>
            <pc:docMk/>
            <pc:sldMk cId="1886441110" sldId="5452"/>
            <ac:spMk id="6" creationId="{1FF9F40D-6785-3790-59B9-7144B2642B2D}"/>
          </ac:spMkLst>
        </pc:spChg>
      </pc:sldChg>
      <pc:sldChg chg="add del">
        <pc:chgData name="DIMITRIOU, Paraskevi" userId="7a3edc03-a497-4f89-b1be-81f9c5a281f6" providerId="ADAL" clId="{F377FC51-8754-41F2-A980-16000939DC6B}" dt="2024-10-02T03:50:21.420" v="1446" actId="2696"/>
        <pc:sldMkLst>
          <pc:docMk/>
          <pc:sldMk cId="1239775665" sldId="5453"/>
        </pc:sldMkLst>
      </pc:sldChg>
      <pc:sldChg chg="modSp mod">
        <pc:chgData name="DIMITRIOU, Paraskevi" userId="7a3edc03-a497-4f89-b1be-81f9c5a281f6" providerId="ADAL" clId="{F377FC51-8754-41F2-A980-16000939DC6B}" dt="2024-10-02T03:43:39.255" v="1356" actId="255"/>
        <pc:sldMkLst>
          <pc:docMk/>
          <pc:sldMk cId="2056142400" sldId="5468"/>
        </pc:sldMkLst>
        <pc:spChg chg="mod">
          <ac:chgData name="DIMITRIOU, Paraskevi" userId="7a3edc03-a497-4f89-b1be-81f9c5a281f6" providerId="ADAL" clId="{F377FC51-8754-41F2-A980-16000939DC6B}" dt="2024-10-02T03:43:39.255" v="1356" actId="255"/>
          <ac:spMkLst>
            <pc:docMk/>
            <pc:sldMk cId="2056142400" sldId="5468"/>
            <ac:spMk id="6" creationId="{0EF77516-B97C-408E-70AD-C5E73B3E2E8E}"/>
          </ac:spMkLst>
        </pc:spChg>
      </pc:sldChg>
      <pc:sldChg chg="addSp delSp modSp add mod modAnim">
        <pc:chgData name="DIMITRIOU, Paraskevi" userId="7a3edc03-a497-4f89-b1be-81f9c5a281f6" providerId="ADAL" clId="{F377FC51-8754-41F2-A980-16000939DC6B}" dt="2024-10-02T03:23:18.224" v="783"/>
        <pc:sldMkLst>
          <pc:docMk/>
          <pc:sldMk cId="906776435" sldId="5469"/>
        </pc:sldMkLst>
        <pc:spChg chg="mod">
          <ac:chgData name="DIMITRIOU, Paraskevi" userId="7a3edc03-a497-4f89-b1be-81f9c5a281f6" providerId="ADAL" clId="{F377FC51-8754-41F2-A980-16000939DC6B}" dt="2024-10-02T03:21:33.048" v="724" actId="13926"/>
          <ac:spMkLst>
            <pc:docMk/>
            <pc:sldMk cId="906776435" sldId="5469"/>
            <ac:spMk id="3" creationId="{617B9D76-DB05-30F3-41E9-CA1CC82F29FD}"/>
          </ac:spMkLst>
        </pc:spChg>
        <pc:spChg chg="mod">
          <ac:chgData name="DIMITRIOU, Paraskevi" userId="7a3edc03-a497-4f89-b1be-81f9c5a281f6" providerId="ADAL" clId="{F377FC51-8754-41F2-A980-16000939DC6B}" dt="2024-10-02T03:11:48.342" v="517" actId="20577"/>
          <ac:spMkLst>
            <pc:docMk/>
            <pc:sldMk cId="906776435" sldId="5469"/>
            <ac:spMk id="4" creationId="{5729222A-0B70-B4D8-03D6-3D92EA9C4CA7}"/>
          </ac:spMkLst>
        </pc:spChg>
        <pc:spChg chg="add mod">
          <ac:chgData name="DIMITRIOU, Paraskevi" userId="7a3edc03-a497-4f89-b1be-81f9c5a281f6" providerId="ADAL" clId="{F377FC51-8754-41F2-A980-16000939DC6B}" dt="2024-10-02T03:12:49.206" v="613" actId="21"/>
          <ac:spMkLst>
            <pc:docMk/>
            <pc:sldMk cId="906776435" sldId="5469"/>
            <ac:spMk id="5" creationId="{6C2C6A24-02A5-4761-65DC-E6ED9235292A}"/>
          </ac:spMkLst>
        </pc:spChg>
        <pc:spChg chg="add mod">
          <ac:chgData name="DIMITRIOU, Paraskevi" userId="7a3edc03-a497-4f89-b1be-81f9c5a281f6" providerId="ADAL" clId="{F377FC51-8754-41F2-A980-16000939DC6B}" dt="2024-10-02T03:21:03.305" v="720" actId="1035"/>
          <ac:spMkLst>
            <pc:docMk/>
            <pc:sldMk cId="906776435" sldId="5469"/>
            <ac:spMk id="9" creationId="{5C58171A-5DF9-FFCF-BD73-07EE00325D0B}"/>
          </ac:spMkLst>
        </pc:spChg>
        <pc:spChg chg="add mod">
          <ac:chgData name="DIMITRIOU, Paraskevi" userId="7a3edc03-a497-4f89-b1be-81f9c5a281f6" providerId="ADAL" clId="{F377FC51-8754-41F2-A980-16000939DC6B}" dt="2024-10-02T03:22:02.485" v="727" actId="14100"/>
          <ac:spMkLst>
            <pc:docMk/>
            <pc:sldMk cId="906776435" sldId="5469"/>
            <ac:spMk id="12" creationId="{42C5174A-B333-B401-8006-2B37BD18C631}"/>
          </ac:spMkLst>
        </pc:spChg>
        <pc:spChg chg="add mod">
          <ac:chgData name="DIMITRIOU, Paraskevi" userId="7a3edc03-a497-4f89-b1be-81f9c5a281f6" providerId="ADAL" clId="{F377FC51-8754-41F2-A980-16000939DC6B}" dt="2024-10-02T03:23:13.460" v="782" actId="1076"/>
          <ac:spMkLst>
            <pc:docMk/>
            <pc:sldMk cId="906776435" sldId="5469"/>
            <ac:spMk id="13" creationId="{BC2E58AC-D36A-BA95-41B6-8F017E9CFD5F}"/>
          </ac:spMkLst>
        </pc:spChg>
        <pc:picChg chg="add mod">
          <ac:chgData name="DIMITRIOU, Paraskevi" userId="7a3edc03-a497-4f89-b1be-81f9c5a281f6" providerId="ADAL" clId="{F377FC51-8754-41F2-A980-16000939DC6B}" dt="2024-10-02T03:11:03.510" v="481"/>
          <ac:picMkLst>
            <pc:docMk/>
            <pc:sldMk cId="906776435" sldId="5469"/>
            <ac:picMk id="2" creationId="{93C52C1C-0C23-6173-9A2E-A5709094530B}"/>
          </ac:picMkLst>
        </pc:picChg>
        <pc:picChg chg="del mod">
          <ac:chgData name="DIMITRIOU, Paraskevi" userId="7a3edc03-a497-4f89-b1be-81f9c5a281f6" providerId="ADAL" clId="{F377FC51-8754-41F2-A980-16000939DC6B}" dt="2024-10-02T03:21:11.516" v="721" actId="21"/>
          <ac:picMkLst>
            <pc:docMk/>
            <pc:sldMk cId="906776435" sldId="5469"/>
            <ac:picMk id="6" creationId="{F3088269-04D0-31D4-F173-5E76F701ED9D}"/>
          </ac:picMkLst>
        </pc:picChg>
        <pc:picChg chg="add mod modCrop">
          <ac:chgData name="DIMITRIOU, Paraskevi" userId="7a3edc03-a497-4f89-b1be-81f9c5a281f6" providerId="ADAL" clId="{F377FC51-8754-41F2-A980-16000939DC6B}" dt="2024-10-02T03:20:56.418" v="718" actId="1076"/>
          <ac:picMkLst>
            <pc:docMk/>
            <pc:sldMk cId="906776435" sldId="5469"/>
            <ac:picMk id="8" creationId="{0D950299-5A86-779E-0C7A-C84FE9D1D2A7}"/>
          </ac:picMkLst>
        </pc:picChg>
        <pc:picChg chg="add mod">
          <ac:chgData name="DIMITRIOU, Paraskevi" userId="7a3edc03-a497-4f89-b1be-81f9c5a281f6" providerId="ADAL" clId="{F377FC51-8754-41F2-A980-16000939DC6B}" dt="2024-10-02T03:20:53.686" v="717" actId="1076"/>
          <ac:picMkLst>
            <pc:docMk/>
            <pc:sldMk cId="906776435" sldId="5469"/>
            <ac:picMk id="11" creationId="{F3AF09FE-FB9E-6116-FA48-794662882FAE}"/>
          </ac:picMkLst>
        </pc:picChg>
      </pc:sldChg>
      <pc:sldChg chg="del">
        <pc:chgData name="DIMITRIOU, Paraskevi" userId="7a3edc03-a497-4f89-b1be-81f9c5a281f6" providerId="ADAL" clId="{F377FC51-8754-41F2-A980-16000939DC6B}" dt="2024-10-02T03:06:41.639" v="469" actId="2696"/>
        <pc:sldMkLst>
          <pc:docMk/>
          <pc:sldMk cId="1072246681" sldId="5469"/>
        </pc:sldMkLst>
      </pc:sldChg>
      <pc:sldChg chg="add">
        <pc:chgData name="DIMITRIOU, Paraskevi" userId="7a3edc03-a497-4f89-b1be-81f9c5a281f6" providerId="ADAL" clId="{F377FC51-8754-41F2-A980-16000939DC6B}" dt="2024-10-02T04:06:28.993" v="1469"/>
        <pc:sldMkLst>
          <pc:docMk/>
          <pc:sldMk cId="1771622264" sldId="5474"/>
        </pc:sldMkLst>
      </pc:sldChg>
      <pc:sldChg chg="addSp modSp del mod">
        <pc:chgData name="DIMITRIOU, Paraskevi" userId="7a3edc03-a497-4f89-b1be-81f9c5a281f6" providerId="ADAL" clId="{F377FC51-8754-41F2-A980-16000939DC6B}" dt="2024-10-02T04:06:22.447" v="1468" actId="2696"/>
        <pc:sldMkLst>
          <pc:docMk/>
          <pc:sldMk cId="4198030648" sldId="5474"/>
        </pc:sldMkLst>
        <pc:spChg chg="mod">
          <ac:chgData name="DIMITRIOU, Paraskevi" userId="7a3edc03-a497-4f89-b1be-81f9c5a281f6" providerId="ADAL" clId="{F377FC51-8754-41F2-A980-16000939DC6B}" dt="2024-10-02T03:46:13.399" v="1405" actId="20577"/>
          <ac:spMkLst>
            <pc:docMk/>
            <pc:sldMk cId="4198030648" sldId="5474"/>
            <ac:spMk id="2" creationId="{F7975804-2F5A-BEEF-DD6E-DB9CA8C0BE50}"/>
          </ac:spMkLst>
        </pc:spChg>
        <pc:spChg chg="mod">
          <ac:chgData name="DIMITRIOU, Paraskevi" userId="7a3edc03-a497-4f89-b1be-81f9c5a281f6" providerId="ADAL" clId="{F377FC51-8754-41F2-A980-16000939DC6B}" dt="2024-10-02T03:06:14.721" v="468" actId="20577"/>
          <ac:spMkLst>
            <pc:docMk/>
            <pc:sldMk cId="4198030648" sldId="5474"/>
            <ac:spMk id="3" creationId="{633536A1-859D-7CAA-813E-3223BA3172F0}"/>
          </ac:spMkLst>
        </pc:spChg>
        <pc:spChg chg="add mod">
          <ac:chgData name="DIMITRIOU, Paraskevi" userId="7a3edc03-a497-4f89-b1be-81f9c5a281f6" providerId="ADAL" clId="{F377FC51-8754-41F2-A980-16000939DC6B}" dt="2024-10-02T03:46:44.157" v="1408" actId="208"/>
          <ac:spMkLst>
            <pc:docMk/>
            <pc:sldMk cId="4198030648" sldId="5474"/>
            <ac:spMk id="4" creationId="{38F213DE-99FA-B5ED-54A0-EC11C0491477}"/>
          </ac:spMkLst>
        </pc:spChg>
      </pc:sldChg>
      <pc:sldChg chg="del">
        <pc:chgData name="DIMITRIOU, Paraskevi" userId="7a3edc03-a497-4f89-b1be-81f9c5a281f6" providerId="ADAL" clId="{F377FC51-8754-41F2-A980-16000939DC6B}" dt="2024-10-02T03:50:37.919" v="1447" actId="2696"/>
        <pc:sldMkLst>
          <pc:docMk/>
          <pc:sldMk cId="3428652450" sldId="5476"/>
        </pc:sldMkLst>
      </pc:sldChg>
      <pc:sldChg chg="addSp delSp modSp mod modClrScheme chgLayout">
        <pc:chgData name="DIMITRIOU, Paraskevi" userId="7a3edc03-a497-4f89-b1be-81f9c5a281f6" providerId="ADAL" clId="{F377FC51-8754-41F2-A980-16000939DC6B}" dt="2024-10-02T03:09:55.019" v="479" actId="14100"/>
        <pc:sldMkLst>
          <pc:docMk/>
          <pc:sldMk cId="1536585384" sldId="5478"/>
        </pc:sldMkLst>
        <pc:spChg chg="mod">
          <ac:chgData name="DIMITRIOU, Paraskevi" userId="7a3edc03-a497-4f89-b1be-81f9c5a281f6" providerId="ADAL" clId="{F377FC51-8754-41F2-A980-16000939DC6B}" dt="2024-10-02T03:09:31.530" v="475" actId="26606"/>
          <ac:spMkLst>
            <pc:docMk/>
            <pc:sldMk cId="1536585384" sldId="5478"/>
            <ac:spMk id="2" creationId="{2CB4344F-2C31-4C5B-248F-4E47526E7178}"/>
          </ac:spMkLst>
        </pc:spChg>
        <pc:spChg chg="mod">
          <ac:chgData name="DIMITRIOU, Paraskevi" userId="7a3edc03-a497-4f89-b1be-81f9c5a281f6" providerId="ADAL" clId="{F377FC51-8754-41F2-A980-16000939DC6B}" dt="2024-10-02T03:09:55.019" v="479" actId="14100"/>
          <ac:spMkLst>
            <pc:docMk/>
            <pc:sldMk cId="1536585384" sldId="5478"/>
            <ac:spMk id="3" creationId="{15A03869-DB54-0116-51C4-2F8C82CA8814}"/>
          </ac:spMkLst>
        </pc:spChg>
        <pc:spChg chg="add del mod">
          <ac:chgData name="DIMITRIOU, Paraskevi" userId="7a3edc03-a497-4f89-b1be-81f9c5a281f6" providerId="ADAL" clId="{F377FC51-8754-41F2-A980-16000939DC6B}" dt="2024-10-02T03:09:31.529" v="474" actId="26606"/>
          <ac:spMkLst>
            <pc:docMk/>
            <pc:sldMk cId="1536585384" sldId="5478"/>
            <ac:spMk id="11" creationId="{93A27AD0-DB70-6279-4D4D-34416429BF27}"/>
          </ac:spMkLst>
        </pc:spChg>
        <pc:spChg chg="add del mod">
          <ac:chgData name="DIMITRIOU, Paraskevi" userId="7a3edc03-a497-4f89-b1be-81f9c5a281f6" providerId="ADAL" clId="{F377FC51-8754-41F2-A980-16000939DC6B}" dt="2024-10-02T03:09:31.529" v="474" actId="26606"/>
          <ac:spMkLst>
            <pc:docMk/>
            <pc:sldMk cId="1536585384" sldId="5478"/>
            <ac:spMk id="13" creationId="{351E3E29-A9D8-8554-816E-289B3254EA82}"/>
          </ac:spMkLst>
        </pc:spChg>
        <pc:picChg chg="add mod">
          <ac:chgData name="DIMITRIOU, Paraskevi" userId="7a3edc03-a497-4f89-b1be-81f9c5a281f6" providerId="ADAL" clId="{F377FC51-8754-41F2-A980-16000939DC6B}" dt="2024-10-02T03:09:41.001" v="477" actId="1076"/>
          <ac:picMkLst>
            <pc:docMk/>
            <pc:sldMk cId="1536585384" sldId="5478"/>
            <ac:picMk id="6" creationId="{8461E42E-C9B8-24FD-6315-A4F884E663F8}"/>
          </ac:picMkLst>
        </pc:picChg>
      </pc:sldChg>
      <pc:sldChg chg="add del">
        <pc:chgData name="DIMITRIOU, Paraskevi" userId="7a3edc03-a497-4f89-b1be-81f9c5a281f6" providerId="ADAL" clId="{F377FC51-8754-41F2-A980-16000939DC6B}" dt="2024-10-02T03:22:27.762" v="729" actId="2696"/>
        <pc:sldMkLst>
          <pc:docMk/>
          <pc:sldMk cId="2126885514" sldId="5479"/>
        </pc:sldMkLst>
      </pc:sldChg>
      <pc:sldChg chg="addSp modSp new mod">
        <pc:chgData name="DIMITRIOU, Paraskevi" userId="7a3edc03-a497-4f89-b1be-81f9c5a281f6" providerId="ADAL" clId="{F377FC51-8754-41F2-A980-16000939DC6B}" dt="2024-10-02T03:33:16.598" v="1072" actId="14100"/>
        <pc:sldMkLst>
          <pc:docMk/>
          <pc:sldMk cId="3930018511" sldId="5479"/>
        </pc:sldMkLst>
        <pc:spChg chg="mod">
          <ac:chgData name="DIMITRIOU, Paraskevi" userId="7a3edc03-a497-4f89-b1be-81f9c5a281f6" providerId="ADAL" clId="{F377FC51-8754-41F2-A980-16000939DC6B}" dt="2024-10-02T03:33:16.598" v="1072" actId="14100"/>
          <ac:spMkLst>
            <pc:docMk/>
            <pc:sldMk cId="3930018511" sldId="5479"/>
            <ac:spMk id="2" creationId="{E1CB69D0-B78F-6FA4-C0DC-2DDB29B64500}"/>
          </ac:spMkLst>
        </pc:spChg>
        <pc:spChg chg="mod">
          <ac:chgData name="DIMITRIOU, Paraskevi" userId="7a3edc03-a497-4f89-b1be-81f9c5a281f6" providerId="ADAL" clId="{F377FC51-8754-41F2-A980-16000939DC6B}" dt="2024-10-02T03:32:28.448" v="1012" actId="20577"/>
          <ac:spMkLst>
            <pc:docMk/>
            <pc:sldMk cId="3930018511" sldId="5479"/>
            <ac:spMk id="3" creationId="{E8A0F75C-8C80-3BAE-EA15-53C00E787DF3}"/>
          </ac:spMkLst>
        </pc:spChg>
        <pc:picChg chg="add mod">
          <ac:chgData name="DIMITRIOU, Paraskevi" userId="7a3edc03-a497-4f89-b1be-81f9c5a281f6" providerId="ADAL" clId="{F377FC51-8754-41F2-A980-16000939DC6B}" dt="2024-10-02T03:32:51.583" v="1019" actId="1037"/>
          <ac:picMkLst>
            <pc:docMk/>
            <pc:sldMk cId="3930018511" sldId="5479"/>
            <ac:picMk id="4" creationId="{897103DD-B3D1-2B6D-5778-965006D9E9C8}"/>
          </ac:picMkLst>
        </pc:picChg>
      </pc:sldChg>
      <pc:sldChg chg="delSp modSp add mod">
        <pc:chgData name="DIMITRIOU, Paraskevi" userId="7a3edc03-a497-4f89-b1be-81f9c5a281f6" providerId="ADAL" clId="{F377FC51-8754-41F2-A980-16000939DC6B}" dt="2024-10-02T03:28:37.961" v="811" actId="207"/>
        <pc:sldMkLst>
          <pc:docMk/>
          <pc:sldMk cId="3018767382" sldId="5490"/>
        </pc:sldMkLst>
        <pc:spChg chg="del">
          <ac:chgData name="DIMITRIOU, Paraskevi" userId="7a3edc03-a497-4f89-b1be-81f9c5a281f6" providerId="ADAL" clId="{F377FC51-8754-41F2-A980-16000939DC6B}" dt="2024-10-02T03:27:54.054" v="803" actId="21"/>
          <ac:spMkLst>
            <pc:docMk/>
            <pc:sldMk cId="3018767382" sldId="5490"/>
            <ac:spMk id="2" creationId="{C2210DF0-5025-F8E2-7E50-81998DE8FF46}"/>
          </ac:spMkLst>
        </pc:spChg>
        <pc:spChg chg="del">
          <ac:chgData name="DIMITRIOU, Paraskevi" userId="7a3edc03-a497-4f89-b1be-81f9c5a281f6" providerId="ADAL" clId="{F377FC51-8754-41F2-A980-16000939DC6B}" dt="2024-10-02T03:27:59.004" v="804" actId="21"/>
          <ac:spMkLst>
            <pc:docMk/>
            <pc:sldMk cId="3018767382" sldId="5490"/>
            <ac:spMk id="3" creationId="{665C1046-E850-D710-B18A-453983859EAF}"/>
          </ac:spMkLst>
        </pc:spChg>
        <pc:spChg chg="mod">
          <ac:chgData name="DIMITRIOU, Paraskevi" userId="7a3edc03-a497-4f89-b1be-81f9c5a281f6" providerId="ADAL" clId="{F377FC51-8754-41F2-A980-16000939DC6B}" dt="2024-10-02T03:28:37.961" v="811" actId="207"/>
          <ac:spMkLst>
            <pc:docMk/>
            <pc:sldMk cId="3018767382" sldId="5490"/>
            <ac:spMk id="6" creationId="{E2DD735E-30BC-9D9F-5A16-936AD71C6FAA}"/>
          </ac:spMkLst>
        </pc:spChg>
        <pc:picChg chg="mod">
          <ac:chgData name="DIMITRIOU, Paraskevi" userId="7a3edc03-a497-4f89-b1be-81f9c5a281f6" providerId="ADAL" clId="{F377FC51-8754-41F2-A980-16000939DC6B}" dt="2024-10-02T03:28:21.046" v="808" actId="1076"/>
          <ac:picMkLst>
            <pc:docMk/>
            <pc:sldMk cId="3018767382" sldId="5490"/>
            <ac:picMk id="4" creationId="{5EE317F7-42EB-ECAD-48BC-E4D9A9B103EC}"/>
          </ac:picMkLst>
        </pc:picChg>
      </pc:sldChg>
      <pc:sldChg chg="delSp add">
        <pc:chgData name="DIMITRIOU, Paraskevi" userId="7a3edc03-a497-4f89-b1be-81f9c5a281f6" providerId="ADAL" clId="{F377FC51-8754-41F2-A980-16000939DC6B}" dt="2024-10-02T03:51:32.498" v="1460" actId="21"/>
        <pc:sldMkLst>
          <pc:docMk/>
          <pc:sldMk cId="4181492002" sldId="5492"/>
        </pc:sldMkLst>
        <pc:spChg chg="del">
          <ac:chgData name="DIMITRIOU, Paraskevi" userId="7a3edc03-a497-4f89-b1be-81f9c5a281f6" providerId="ADAL" clId="{F377FC51-8754-41F2-A980-16000939DC6B}" dt="2024-10-02T03:51:27.147" v="1459" actId="21"/>
          <ac:spMkLst>
            <pc:docMk/>
            <pc:sldMk cId="4181492002" sldId="5492"/>
            <ac:spMk id="2" creationId="{BEADA53A-5408-E819-D9E6-80A683FD0866}"/>
          </ac:spMkLst>
        </pc:spChg>
        <pc:spChg chg="del">
          <ac:chgData name="DIMITRIOU, Paraskevi" userId="7a3edc03-a497-4f89-b1be-81f9c5a281f6" providerId="ADAL" clId="{F377FC51-8754-41F2-A980-16000939DC6B}" dt="2024-10-02T03:51:32.498" v="1460" actId="21"/>
          <ac:spMkLst>
            <pc:docMk/>
            <pc:sldMk cId="4181492002" sldId="5492"/>
            <ac:spMk id="3" creationId="{1F1FC522-CFBD-1181-3E45-08621E1F6006}"/>
          </ac:spMkLst>
        </pc:spChg>
      </pc:sldChg>
      <pc:sldChg chg="new del">
        <pc:chgData name="DIMITRIOU, Paraskevi" userId="7a3edc03-a497-4f89-b1be-81f9c5a281f6" providerId="ADAL" clId="{F377FC51-8754-41F2-A980-16000939DC6B}" dt="2024-10-02T03:38:50.864" v="1297" actId="2696"/>
        <pc:sldMkLst>
          <pc:docMk/>
          <pc:sldMk cId="6121217" sldId="5493"/>
        </pc:sldMkLst>
      </pc:sldChg>
      <pc:sldChg chg="add">
        <pc:chgData name="DIMITRIOU, Paraskevi" userId="7a3edc03-a497-4f89-b1be-81f9c5a281f6" providerId="ADAL" clId="{F377FC51-8754-41F2-A980-16000939DC6B}" dt="2024-10-02T03:34:29.348" v="1074"/>
        <pc:sldMkLst>
          <pc:docMk/>
          <pc:sldMk cId="1333748519" sldId="5494"/>
        </pc:sldMkLst>
      </pc:sldChg>
      <pc:sldChg chg="add">
        <pc:chgData name="DIMITRIOU, Paraskevi" userId="7a3edc03-a497-4f89-b1be-81f9c5a281f6" providerId="ADAL" clId="{F377FC51-8754-41F2-A980-16000939DC6B}" dt="2024-10-02T03:54:02.795" v="1464" actId="2890"/>
        <pc:sldMkLst>
          <pc:docMk/>
          <pc:sldMk cId="3297102104" sldId="549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iaeacloud-my.sharepoint.com/personal/p_dimitriou_iaea_org/Documents/Desktop/NSDD2021/masschains-status-2506202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barChart>
        <c:barDir val="col"/>
        <c:grouping val="clustered"/>
        <c:varyColors val="0"/>
        <c:ser>
          <c:idx val="0"/>
          <c:order val="0"/>
          <c:tx>
            <c:v>FTE evolution</c:v>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'FTE-2'!$B$2:$H$2</c:f>
              <c:numCache>
                <c:formatCode>General</c:formatCode>
                <c:ptCount val="7"/>
                <c:pt idx="0">
                  <c:v>2023</c:v>
                </c:pt>
                <c:pt idx="1">
                  <c:v>2021</c:v>
                </c:pt>
                <c:pt idx="2">
                  <c:v>2019</c:v>
                </c:pt>
                <c:pt idx="3">
                  <c:v>2017</c:v>
                </c:pt>
                <c:pt idx="4">
                  <c:v>2015</c:v>
                </c:pt>
                <c:pt idx="5">
                  <c:v>2013</c:v>
                </c:pt>
                <c:pt idx="6">
                  <c:v>2011</c:v>
                </c:pt>
              </c:numCache>
            </c:numRef>
          </c:cat>
          <c:val>
            <c:numRef>
              <c:f>'FTE-2'!$B$22:$H$22</c:f>
              <c:numCache>
                <c:formatCode>General</c:formatCode>
                <c:ptCount val="7"/>
                <c:pt idx="0">
                  <c:v>8.08</c:v>
                </c:pt>
                <c:pt idx="1">
                  <c:v>10.290000000000001</c:v>
                </c:pt>
                <c:pt idx="2">
                  <c:v>10.489999999999998</c:v>
                </c:pt>
                <c:pt idx="3">
                  <c:v>9.49</c:v>
                </c:pt>
                <c:pt idx="4">
                  <c:v>10.299999999999999</c:v>
                </c:pt>
                <c:pt idx="5">
                  <c:v>8.6999999999999993</c:v>
                </c:pt>
                <c:pt idx="6">
                  <c:v>8.5999999999999979</c:v>
                </c:pt>
              </c:numCache>
            </c:numRef>
          </c:val>
          <c:extLst>
            <c:ext xmlns:c16="http://schemas.microsoft.com/office/drawing/2014/chart" uri="{C3380CC4-5D6E-409C-BE32-E72D297353CC}">
              <c16:uniqueId val="{00000000-5D9B-4185-A079-21B1E12A323B}"/>
            </c:ext>
          </c:extLst>
        </c:ser>
        <c:dLbls>
          <c:dLblPos val="inEnd"/>
          <c:showLegendKey val="0"/>
          <c:showVal val="1"/>
          <c:showCatName val="0"/>
          <c:showSerName val="0"/>
          <c:showPercent val="0"/>
          <c:showBubbleSize val="0"/>
        </c:dLbls>
        <c:gapWidth val="41"/>
        <c:axId val="534597896"/>
        <c:axId val="534596096"/>
      </c:barChart>
      <c:catAx>
        <c:axId val="5345978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534596096"/>
        <c:crosses val="autoZero"/>
        <c:auto val="1"/>
        <c:lblAlgn val="ctr"/>
        <c:lblOffset val="100"/>
        <c:noMultiLvlLbl val="0"/>
      </c:catAx>
      <c:valAx>
        <c:axId val="534596096"/>
        <c:scaling>
          <c:orientation val="minMax"/>
        </c:scaling>
        <c:delete val="1"/>
        <c:axPos val="l"/>
        <c:numFmt formatCode="General" sourceLinked="1"/>
        <c:majorTickMark val="none"/>
        <c:minorTickMark val="none"/>
        <c:tickLblPos val="nextTo"/>
        <c:crossAx val="5345978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D5238F-6E14-41AE-BFF9-CC72A685F806}" type="doc">
      <dgm:prSet loTypeId="urn:microsoft.com/office/officeart/2005/8/layout/hProcess11" loCatId="process" qsTypeId="urn:microsoft.com/office/officeart/2005/8/quickstyle/3d5" qsCatId="3D" csTypeId="urn:microsoft.com/office/officeart/2005/8/colors/accent1_2" csCatId="accent1" phldr="1"/>
      <dgm:spPr/>
    </dgm:pt>
    <dgm:pt modelId="{0A3845C5-B45E-4BB8-B5F2-082984A33D05}">
      <dgm:prSet phldrT="[Text]" custT="1"/>
      <dgm:spPr/>
      <dgm:t>
        <a:bodyPr/>
        <a:lstStyle/>
        <a:p>
          <a:r>
            <a:rPr lang="en-US" sz="900" dirty="0"/>
            <a:t>Marti (ARG) 2007</a:t>
          </a:r>
          <a:endParaRPr lang="en-GB" sz="900" dirty="0"/>
        </a:p>
      </dgm:t>
    </dgm:pt>
    <dgm:pt modelId="{EEF6A297-68FF-44E6-8820-902D618229AD}" type="parTrans" cxnId="{F44D53AE-F37F-4845-978C-657E3C4C092A}">
      <dgm:prSet/>
      <dgm:spPr/>
      <dgm:t>
        <a:bodyPr/>
        <a:lstStyle/>
        <a:p>
          <a:endParaRPr lang="en-GB"/>
        </a:p>
      </dgm:t>
    </dgm:pt>
    <dgm:pt modelId="{0C44ED5F-B7FF-4CB9-9B9B-4E94FDAE996D}" type="sibTrans" cxnId="{F44D53AE-F37F-4845-978C-657E3C4C092A}">
      <dgm:prSet/>
      <dgm:spPr/>
      <dgm:t>
        <a:bodyPr/>
        <a:lstStyle/>
        <a:p>
          <a:endParaRPr lang="en-GB"/>
        </a:p>
      </dgm:t>
    </dgm:pt>
    <dgm:pt modelId="{2A2BAD15-2CDA-4199-8639-BF15237ABA0D}">
      <dgm:prSet phldrT="[Text]" custT="1"/>
      <dgm:spPr/>
      <dgm:t>
        <a:bodyPr/>
        <a:lstStyle/>
        <a:p>
          <a:r>
            <a:rPr lang="en-US" sz="900" dirty="0"/>
            <a:t>Lalkovski (BUL) 2009</a:t>
          </a:r>
          <a:endParaRPr lang="en-GB" sz="900" dirty="0"/>
        </a:p>
      </dgm:t>
    </dgm:pt>
    <dgm:pt modelId="{ABFD2925-22C1-470E-AE2B-1E82C29F0486}" type="parTrans" cxnId="{8039DFE6-70AE-4B12-99DC-67C205A21B3C}">
      <dgm:prSet/>
      <dgm:spPr/>
      <dgm:t>
        <a:bodyPr/>
        <a:lstStyle/>
        <a:p>
          <a:endParaRPr lang="en-GB"/>
        </a:p>
      </dgm:t>
    </dgm:pt>
    <dgm:pt modelId="{02E7C126-324D-457B-8C40-249A807C7544}" type="sibTrans" cxnId="{8039DFE6-70AE-4B12-99DC-67C205A21B3C}">
      <dgm:prSet/>
      <dgm:spPr/>
      <dgm:t>
        <a:bodyPr/>
        <a:lstStyle/>
        <a:p>
          <a:endParaRPr lang="en-GB"/>
        </a:p>
      </dgm:t>
    </dgm:pt>
    <dgm:pt modelId="{B703E4AF-EA92-4A67-B5FD-1EA8C537E783}">
      <dgm:prSet phldrT="[Text]" custT="1"/>
      <dgm:spPr/>
      <dgm:t>
        <a:bodyPr/>
        <a:lstStyle/>
        <a:p>
          <a:r>
            <a:rPr lang="en-US" sz="900" dirty="0"/>
            <a:t>Timar (HUN) 2009</a:t>
          </a:r>
          <a:endParaRPr lang="en-GB" sz="900" dirty="0"/>
        </a:p>
      </dgm:t>
    </dgm:pt>
    <dgm:pt modelId="{5D1F6544-1201-4872-B747-8624730862BB}" type="parTrans" cxnId="{69782CC4-9267-4D59-A89D-AB80ED867AB9}">
      <dgm:prSet/>
      <dgm:spPr/>
      <dgm:t>
        <a:bodyPr/>
        <a:lstStyle/>
        <a:p>
          <a:endParaRPr lang="en-GB"/>
        </a:p>
      </dgm:t>
    </dgm:pt>
    <dgm:pt modelId="{493692FF-2F50-431C-8503-E8CE820F307A}" type="sibTrans" cxnId="{69782CC4-9267-4D59-A89D-AB80ED867AB9}">
      <dgm:prSet/>
      <dgm:spPr/>
      <dgm:t>
        <a:bodyPr/>
        <a:lstStyle/>
        <a:p>
          <a:endParaRPr lang="en-GB"/>
        </a:p>
      </dgm:t>
    </dgm:pt>
    <dgm:pt modelId="{378BCBFE-C9C4-4FB5-8DEC-CD563A10F1E9}">
      <dgm:prSet phldrT="[Text]" custT="1"/>
      <dgm:spPr/>
      <dgm:t>
        <a:bodyPr/>
        <a:lstStyle/>
        <a:p>
          <a:r>
            <a:rPr lang="en-US" sz="900" dirty="0"/>
            <a:t>Joshi (IND) 2009</a:t>
          </a:r>
          <a:endParaRPr lang="en-GB" sz="900" dirty="0"/>
        </a:p>
      </dgm:t>
    </dgm:pt>
    <dgm:pt modelId="{D18D1336-DEDF-4832-AC01-238B173AD40F}" type="parTrans" cxnId="{61836F22-8E7C-48D8-A124-36871751844D}">
      <dgm:prSet/>
      <dgm:spPr/>
      <dgm:t>
        <a:bodyPr/>
        <a:lstStyle/>
        <a:p>
          <a:endParaRPr lang="en-GB"/>
        </a:p>
      </dgm:t>
    </dgm:pt>
    <dgm:pt modelId="{99876EC6-AD44-43AF-BAF4-580726C38D8E}" type="sibTrans" cxnId="{61836F22-8E7C-48D8-A124-36871751844D}">
      <dgm:prSet/>
      <dgm:spPr/>
      <dgm:t>
        <a:bodyPr/>
        <a:lstStyle/>
        <a:p>
          <a:endParaRPr lang="en-GB"/>
        </a:p>
      </dgm:t>
    </dgm:pt>
    <dgm:pt modelId="{1E039C4C-0C70-492B-909F-21075DB313FC}">
      <dgm:prSet phldrT="[Text]" custT="1"/>
      <dgm:spPr/>
      <dgm:t>
        <a:bodyPr/>
        <a:lstStyle/>
        <a:p>
          <a:r>
            <a:rPr lang="en-US" sz="900" dirty="0"/>
            <a:t>Dhindsa (IND) 2012</a:t>
          </a:r>
          <a:endParaRPr lang="en-GB" sz="900" dirty="0"/>
        </a:p>
      </dgm:t>
    </dgm:pt>
    <dgm:pt modelId="{75382D99-9679-479E-9AC1-9A3C4C8B08F5}" type="parTrans" cxnId="{6CB09DCF-EB31-423E-A2D0-204D899D8B52}">
      <dgm:prSet/>
      <dgm:spPr/>
      <dgm:t>
        <a:bodyPr/>
        <a:lstStyle/>
        <a:p>
          <a:endParaRPr lang="en-GB"/>
        </a:p>
      </dgm:t>
    </dgm:pt>
    <dgm:pt modelId="{4A6EEEB1-05FB-47F6-B3A7-77E7D0470CC0}" type="sibTrans" cxnId="{6CB09DCF-EB31-423E-A2D0-204D899D8B52}">
      <dgm:prSet/>
      <dgm:spPr/>
      <dgm:t>
        <a:bodyPr/>
        <a:lstStyle/>
        <a:p>
          <a:endParaRPr lang="en-GB"/>
        </a:p>
      </dgm:t>
    </dgm:pt>
    <dgm:pt modelId="{C6C4A2EE-942D-4A7F-B382-D798E5D4526D}">
      <dgm:prSet phldrT="[Text]" custT="1"/>
      <dgm:spPr/>
      <dgm:t>
        <a:bodyPr/>
        <a:lstStyle/>
        <a:p>
          <a:r>
            <a:rPr lang="en-US" sz="900" dirty="0"/>
            <a:t>Abu Saleem (JOR) 2014</a:t>
          </a:r>
          <a:endParaRPr lang="en-GB" sz="900" dirty="0"/>
        </a:p>
      </dgm:t>
    </dgm:pt>
    <dgm:pt modelId="{C03133CF-CC61-4065-AD5B-01A5D6840E74}" type="parTrans" cxnId="{E1AF17B7-D2DA-40C3-84CF-F6235EF9F024}">
      <dgm:prSet/>
      <dgm:spPr/>
      <dgm:t>
        <a:bodyPr/>
        <a:lstStyle/>
        <a:p>
          <a:endParaRPr lang="en-GB"/>
        </a:p>
      </dgm:t>
    </dgm:pt>
    <dgm:pt modelId="{0AF0E893-0200-43BC-B2B2-9556AF1880BF}" type="sibTrans" cxnId="{E1AF17B7-D2DA-40C3-84CF-F6235EF9F024}">
      <dgm:prSet/>
      <dgm:spPr/>
      <dgm:t>
        <a:bodyPr/>
        <a:lstStyle/>
        <a:p>
          <a:endParaRPr lang="en-GB"/>
        </a:p>
      </dgm:t>
    </dgm:pt>
    <dgm:pt modelId="{0FD603C3-2D45-4ADC-983C-EF005DE9AE58}">
      <dgm:prSet phldrT="[Text]" custT="1"/>
      <dgm:spPr/>
      <dgm:t>
        <a:bodyPr/>
        <a:lstStyle/>
        <a:p>
          <a:r>
            <a:rPr lang="en-US" sz="900" dirty="0"/>
            <a:t>Pascu (ROM) 2017</a:t>
          </a:r>
          <a:endParaRPr lang="en-GB" sz="900" dirty="0"/>
        </a:p>
      </dgm:t>
    </dgm:pt>
    <dgm:pt modelId="{59C13B06-2F86-46BB-A9E7-A654AA4E4195}" type="parTrans" cxnId="{F08276B3-0426-40E7-924A-E666EBFD34E1}">
      <dgm:prSet/>
      <dgm:spPr/>
      <dgm:t>
        <a:bodyPr/>
        <a:lstStyle/>
        <a:p>
          <a:endParaRPr lang="en-GB"/>
        </a:p>
      </dgm:t>
    </dgm:pt>
    <dgm:pt modelId="{FD919A4A-6C53-4A71-853D-B23657FD2A1F}" type="sibTrans" cxnId="{F08276B3-0426-40E7-924A-E666EBFD34E1}">
      <dgm:prSet/>
      <dgm:spPr/>
      <dgm:t>
        <a:bodyPr/>
        <a:lstStyle/>
        <a:p>
          <a:endParaRPr lang="en-GB"/>
        </a:p>
      </dgm:t>
    </dgm:pt>
    <dgm:pt modelId="{A7792712-A858-46B9-9262-0F419D8F7A41}">
      <dgm:prSet phldrT="[Text]" custT="1"/>
      <dgm:spPr/>
      <dgm:t>
        <a:bodyPr/>
        <a:lstStyle/>
        <a:p>
          <a:r>
            <a:rPr lang="en-US" sz="900" dirty="0"/>
            <a:t>Negret (ROM) 2009</a:t>
          </a:r>
          <a:endParaRPr lang="en-GB" sz="900" dirty="0"/>
        </a:p>
      </dgm:t>
    </dgm:pt>
    <dgm:pt modelId="{5DF00C22-36D8-4A33-879E-09ABF6F8DBF9}" type="parTrans" cxnId="{A6136F57-58FB-4D15-9547-2BBF47E23906}">
      <dgm:prSet/>
      <dgm:spPr/>
      <dgm:t>
        <a:bodyPr/>
        <a:lstStyle/>
        <a:p>
          <a:endParaRPr lang="en-GB"/>
        </a:p>
      </dgm:t>
    </dgm:pt>
    <dgm:pt modelId="{5541E537-9C1A-4672-858C-DF19D93800BD}" type="sibTrans" cxnId="{A6136F57-58FB-4D15-9547-2BBF47E23906}">
      <dgm:prSet/>
      <dgm:spPr/>
      <dgm:t>
        <a:bodyPr/>
        <a:lstStyle/>
        <a:p>
          <a:endParaRPr lang="en-GB"/>
        </a:p>
      </dgm:t>
    </dgm:pt>
    <dgm:pt modelId="{946A6246-B90C-48ED-93B8-F36B9501AF37}">
      <dgm:prSet phldrT="[Text]" custT="1"/>
      <dgm:spPr/>
      <dgm:t>
        <a:bodyPr/>
        <a:lstStyle/>
        <a:p>
          <a:r>
            <a:rPr lang="en-US" sz="900" dirty="0" err="1"/>
            <a:t>Symochko</a:t>
          </a:r>
          <a:r>
            <a:rPr lang="en-US" sz="900" dirty="0"/>
            <a:t> (UKR) 2010</a:t>
          </a:r>
          <a:endParaRPr lang="en-GB" sz="900" dirty="0"/>
        </a:p>
      </dgm:t>
    </dgm:pt>
    <dgm:pt modelId="{CA595B95-F509-4FE7-A482-E46C6E90441F}" type="parTrans" cxnId="{C14095EE-CCC1-4372-AD2C-3989F9DC611B}">
      <dgm:prSet/>
      <dgm:spPr/>
      <dgm:t>
        <a:bodyPr/>
        <a:lstStyle/>
        <a:p>
          <a:endParaRPr lang="en-GB"/>
        </a:p>
      </dgm:t>
    </dgm:pt>
    <dgm:pt modelId="{F5EAFC82-F56D-4AB2-801A-55C08DF9FAB1}" type="sibTrans" cxnId="{C14095EE-CCC1-4372-AD2C-3989F9DC611B}">
      <dgm:prSet/>
      <dgm:spPr/>
      <dgm:t>
        <a:bodyPr/>
        <a:lstStyle/>
        <a:p>
          <a:endParaRPr lang="en-GB"/>
        </a:p>
      </dgm:t>
    </dgm:pt>
    <dgm:pt modelId="{37BA87FF-3B84-4653-9552-50694038A7FD}">
      <dgm:prSet phldrT="[Text]" custT="1"/>
      <dgm:spPr/>
      <dgm:t>
        <a:bodyPr/>
        <a:lstStyle/>
        <a:p>
          <a:r>
            <a:rPr lang="en-US" sz="900" dirty="0"/>
            <a:t>Chakraborty (IND) 2023</a:t>
          </a:r>
          <a:endParaRPr lang="en-GB" sz="900" dirty="0"/>
        </a:p>
      </dgm:t>
    </dgm:pt>
    <dgm:pt modelId="{C2E60A7C-5076-4364-A18E-3E01D446722D}" type="parTrans" cxnId="{198085ED-C8BD-4638-9B36-A1982F2620BF}">
      <dgm:prSet/>
      <dgm:spPr/>
      <dgm:t>
        <a:bodyPr/>
        <a:lstStyle/>
        <a:p>
          <a:endParaRPr lang="en-GB"/>
        </a:p>
      </dgm:t>
    </dgm:pt>
    <dgm:pt modelId="{EF20945C-6207-4D8E-BC69-67FEA56777CC}" type="sibTrans" cxnId="{198085ED-C8BD-4638-9B36-A1982F2620BF}">
      <dgm:prSet/>
      <dgm:spPr/>
      <dgm:t>
        <a:bodyPr/>
        <a:lstStyle/>
        <a:p>
          <a:endParaRPr lang="en-GB"/>
        </a:p>
      </dgm:t>
    </dgm:pt>
    <dgm:pt modelId="{BB6CE3E0-6298-4ED6-A902-8BAF8335C709}">
      <dgm:prSet phldrT="[Text]" custT="1"/>
      <dgm:spPr/>
      <dgm:t>
        <a:bodyPr/>
        <a:lstStyle/>
        <a:p>
          <a:r>
            <a:rPr lang="en-US" sz="1000" dirty="0"/>
            <a:t>Kumar (IND) 2024</a:t>
          </a:r>
          <a:endParaRPr lang="en-GB" sz="1000" dirty="0"/>
        </a:p>
      </dgm:t>
    </dgm:pt>
    <dgm:pt modelId="{14114F5A-0354-475D-B135-84087E3A6673}" type="parTrans" cxnId="{1D435A48-762B-40ED-9365-B0BA4C344875}">
      <dgm:prSet/>
      <dgm:spPr/>
      <dgm:t>
        <a:bodyPr/>
        <a:lstStyle/>
        <a:p>
          <a:endParaRPr lang="en-GB"/>
        </a:p>
      </dgm:t>
    </dgm:pt>
    <dgm:pt modelId="{7CEDEA18-05E8-4906-89A3-6D2A80D8AE25}" type="sibTrans" cxnId="{1D435A48-762B-40ED-9365-B0BA4C344875}">
      <dgm:prSet/>
      <dgm:spPr/>
      <dgm:t>
        <a:bodyPr/>
        <a:lstStyle/>
        <a:p>
          <a:endParaRPr lang="en-GB"/>
        </a:p>
      </dgm:t>
    </dgm:pt>
    <dgm:pt modelId="{8F53341F-6E49-4B2D-88E4-0BA065B29C82}">
      <dgm:prSet phldrT="[Text]" custT="1"/>
      <dgm:spPr/>
      <dgm:t>
        <a:bodyPr/>
        <a:lstStyle/>
        <a:p>
          <a:r>
            <a:rPr lang="en-US" sz="900" dirty="0" err="1"/>
            <a:t>Erturk</a:t>
          </a:r>
          <a:r>
            <a:rPr lang="en-US" sz="900" dirty="0"/>
            <a:t> (TUR) 2009</a:t>
          </a:r>
          <a:endParaRPr lang="en-GB" sz="900" dirty="0"/>
        </a:p>
      </dgm:t>
    </dgm:pt>
    <dgm:pt modelId="{4B8CB4B6-F84D-4763-BE19-2BB01FD1029E}" type="parTrans" cxnId="{BE8BF247-1E5A-40A0-BDE9-A46F8456A6C2}">
      <dgm:prSet/>
      <dgm:spPr/>
      <dgm:t>
        <a:bodyPr/>
        <a:lstStyle/>
        <a:p>
          <a:endParaRPr lang="en-GB"/>
        </a:p>
      </dgm:t>
    </dgm:pt>
    <dgm:pt modelId="{A604496C-C3C5-4C86-8F47-3C35A8878310}" type="sibTrans" cxnId="{BE8BF247-1E5A-40A0-BDE9-A46F8456A6C2}">
      <dgm:prSet/>
      <dgm:spPr/>
      <dgm:t>
        <a:bodyPr/>
        <a:lstStyle/>
        <a:p>
          <a:endParaRPr lang="en-GB"/>
        </a:p>
      </dgm:t>
    </dgm:pt>
    <dgm:pt modelId="{1DAB0F94-7079-4B83-A402-16E5123245C3}" type="pres">
      <dgm:prSet presAssocID="{42D5238F-6E14-41AE-BFF9-CC72A685F806}" presName="Name0" presStyleCnt="0">
        <dgm:presLayoutVars>
          <dgm:dir/>
          <dgm:resizeHandles val="exact"/>
        </dgm:presLayoutVars>
      </dgm:prSet>
      <dgm:spPr/>
    </dgm:pt>
    <dgm:pt modelId="{BB8AB807-492A-4C62-A1DF-F81C66C3B6C1}" type="pres">
      <dgm:prSet presAssocID="{42D5238F-6E14-41AE-BFF9-CC72A685F806}" presName="arrow" presStyleLbl="bgShp" presStyleIdx="0" presStyleCnt="1"/>
      <dgm:spPr/>
    </dgm:pt>
    <dgm:pt modelId="{A2F89785-CE8C-4ADC-BBDA-46781BD8CE03}" type="pres">
      <dgm:prSet presAssocID="{42D5238F-6E14-41AE-BFF9-CC72A685F806}" presName="points" presStyleCnt="0"/>
      <dgm:spPr/>
    </dgm:pt>
    <dgm:pt modelId="{199C0B43-8828-42E1-95BF-E567C51C6C6B}" type="pres">
      <dgm:prSet presAssocID="{0A3845C5-B45E-4BB8-B5F2-082984A33D05}" presName="compositeA" presStyleCnt="0"/>
      <dgm:spPr/>
    </dgm:pt>
    <dgm:pt modelId="{E58353EF-A310-43A8-A1F8-11D097E00AEC}" type="pres">
      <dgm:prSet presAssocID="{0A3845C5-B45E-4BB8-B5F2-082984A33D05}" presName="textA" presStyleLbl="revTx" presStyleIdx="0" presStyleCnt="12">
        <dgm:presLayoutVars>
          <dgm:bulletEnabled val="1"/>
        </dgm:presLayoutVars>
      </dgm:prSet>
      <dgm:spPr/>
    </dgm:pt>
    <dgm:pt modelId="{B49A6A5A-395C-411F-9E76-8424D1CC1B31}" type="pres">
      <dgm:prSet presAssocID="{0A3845C5-B45E-4BB8-B5F2-082984A33D05}" presName="circleA" presStyleLbl="node1" presStyleIdx="0" presStyleCnt="12"/>
      <dgm:spPr/>
    </dgm:pt>
    <dgm:pt modelId="{B25A27C2-E40D-49F2-8F7B-C735347B5616}" type="pres">
      <dgm:prSet presAssocID="{0A3845C5-B45E-4BB8-B5F2-082984A33D05}" presName="spaceA" presStyleCnt="0"/>
      <dgm:spPr/>
    </dgm:pt>
    <dgm:pt modelId="{B877581A-5425-4D4F-A737-352B5E1D6DB0}" type="pres">
      <dgm:prSet presAssocID="{0C44ED5F-B7FF-4CB9-9B9B-4E94FDAE996D}" presName="space" presStyleCnt="0"/>
      <dgm:spPr/>
    </dgm:pt>
    <dgm:pt modelId="{5998461A-06A5-438A-B5F7-1FBC6205E629}" type="pres">
      <dgm:prSet presAssocID="{2A2BAD15-2CDA-4199-8639-BF15237ABA0D}" presName="compositeB" presStyleCnt="0"/>
      <dgm:spPr/>
    </dgm:pt>
    <dgm:pt modelId="{A34704AF-ED6A-4157-B716-6E8112413551}" type="pres">
      <dgm:prSet presAssocID="{2A2BAD15-2CDA-4199-8639-BF15237ABA0D}" presName="textB" presStyleLbl="revTx" presStyleIdx="1" presStyleCnt="12">
        <dgm:presLayoutVars>
          <dgm:bulletEnabled val="1"/>
        </dgm:presLayoutVars>
      </dgm:prSet>
      <dgm:spPr/>
    </dgm:pt>
    <dgm:pt modelId="{11B5CBEA-8093-4440-AAC9-B70E05D62B19}" type="pres">
      <dgm:prSet presAssocID="{2A2BAD15-2CDA-4199-8639-BF15237ABA0D}" presName="circleB" presStyleLbl="node1" presStyleIdx="1" presStyleCnt="12"/>
      <dgm:spPr/>
    </dgm:pt>
    <dgm:pt modelId="{DC2CD474-5B50-4072-BFE3-9A2B812D9FDC}" type="pres">
      <dgm:prSet presAssocID="{2A2BAD15-2CDA-4199-8639-BF15237ABA0D}" presName="spaceB" presStyleCnt="0"/>
      <dgm:spPr/>
    </dgm:pt>
    <dgm:pt modelId="{CA1B6E38-9DAC-497A-AF72-2C77E1E71767}" type="pres">
      <dgm:prSet presAssocID="{02E7C126-324D-457B-8C40-249A807C7544}" presName="space" presStyleCnt="0"/>
      <dgm:spPr/>
    </dgm:pt>
    <dgm:pt modelId="{5FADBBB6-27F9-4EEF-B61F-6DD2B317C1D6}" type="pres">
      <dgm:prSet presAssocID="{B703E4AF-EA92-4A67-B5FD-1EA8C537E783}" presName="compositeA" presStyleCnt="0"/>
      <dgm:spPr/>
    </dgm:pt>
    <dgm:pt modelId="{9291BEA6-E6EE-42D8-8725-C9937DDD077B}" type="pres">
      <dgm:prSet presAssocID="{B703E4AF-EA92-4A67-B5FD-1EA8C537E783}" presName="textA" presStyleLbl="revTx" presStyleIdx="2" presStyleCnt="12">
        <dgm:presLayoutVars>
          <dgm:bulletEnabled val="1"/>
        </dgm:presLayoutVars>
      </dgm:prSet>
      <dgm:spPr/>
    </dgm:pt>
    <dgm:pt modelId="{32F1F2EF-9FAD-4EBA-89EF-1A738A50B37E}" type="pres">
      <dgm:prSet presAssocID="{B703E4AF-EA92-4A67-B5FD-1EA8C537E783}" presName="circleA" presStyleLbl="node1" presStyleIdx="2" presStyleCnt="12"/>
      <dgm:spPr/>
    </dgm:pt>
    <dgm:pt modelId="{0C61D131-C32E-40D6-837C-90E9FA122738}" type="pres">
      <dgm:prSet presAssocID="{B703E4AF-EA92-4A67-B5FD-1EA8C537E783}" presName="spaceA" presStyleCnt="0"/>
      <dgm:spPr/>
    </dgm:pt>
    <dgm:pt modelId="{8B63B9F8-B83A-440D-A0AA-DBA3BE0F4371}" type="pres">
      <dgm:prSet presAssocID="{493692FF-2F50-431C-8503-E8CE820F307A}" presName="space" presStyleCnt="0"/>
      <dgm:spPr/>
    </dgm:pt>
    <dgm:pt modelId="{87058329-59B2-491F-86AF-7252D092C4EC}" type="pres">
      <dgm:prSet presAssocID="{378BCBFE-C9C4-4FB5-8DEC-CD563A10F1E9}" presName="compositeB" presStyleCnt="0"/>
      <dgm:spPr/>
    </dgm:pt>
    <dgm:pt modelId="{FED284DE-D0F6-4663-8CB3-72C6DC0999FA}" type="pres">
      <dgm:prSet presAssocID="{378BCBFE-C9C4-4FB5-8DEC-CD563A10F1E9}" presName="textB" presStyleLbl="revTx" presStyleIdx="3" presStyleCnt="12">
        <dgm:presLayoutVars>
          <dgm:bulletEnabled val="1"/>
        </dgm:presLayoutVars>
      </dgm:prSet>
      <dgm:spPr/>
    </dgm:pt>
    <dgm:pt modelId="{E26DD445-C1FB-4CCA-BE45-BEC83FC991AC}" type="pres">
      <dgm:prSet presAssocID="{378BCBFE-C9C4-4FB5-8DEC-CD563A10F1E9}" presName="circleB" presStyleLbl="node1" presStyleIdx="3" presStyleCnt="12"/>
      <dgm:spPr/>
    </dgm:pt>
    <dgm:pt modelId="{FA6BDD23-E248-47CC-8630-638B03F8D20D}" type="pres">
      <dgm:prSet presAssocID="{378BCBFE-C9C4-4FB5-8DEC-CD563A10F1E9}" presName="spaceB" presStyleCnt="0"/>
      <dgm:spPr/>
    </dgm:pt>
    <dgm:pt modelId="{5A9EEA20-3B2B-4A09-9FBD-6B99EC892E76}" type="pres">
      <dgm:prSet presAssocID="{99876EC6-AD44-43AF-BAF4-580726C38D8E}" presName="space" presStyleCnt="0"/>
      <dgm:spPr/>
    </dgm:pt>
    <dgm:pt modelId="{555223A4-AA9A-455E-B5DF-7EE5D7C677CB}" type="pres">
      <dgm:prSet presAssocID="{A7792712-A858-46B9-9262-0F419D8F7A41}" presName="compositeA" presStyleCnt="0"/>
      <dgm:spPr/>
    </dgm:pt>
    <dgm:pt modelId="{276471BA-FE56-4AEB-82C5-BE37657C84BC}" type="pres">
      <dgm:prSet presAssocID="{A7792712-A858-46B9-9262-0F419D8F7A41}" presName="textA" presStyleLbl="revTx" presStyleIdx="4" presStyleCnt="12">
        <dgm:presLayoutVars>
          <dgm:bulletEnabled val="1"/>
        </dgm:presLayoutVars>
      </dgm:prSet>
      <dgm:spPr/>
    </dgm:pt>
    <dgm:pt modelId="{B6168199-83FA-4158-AFB0-8B8E99763C52}" type="pres">
      <dgm:prSet presAssocID="{A7792712-A858-46B9-9262-0F419D8F7A41}" presName="circleA" presStyleLbl="node1" presStyleIdx="4" presStyleCnt="12"/>
      <dgm:spPr/>
    </dgm:pt>
    <dgm:pt modelId="{0B26A971-4792-4F76-82D6-87F693B9AE1E}" type="pres">
      <dgm:prSet presAssocID="{A7792712-A858-46B9-9262-0F419D8F7A41}" presName="spaceA" presStyleCnt="0"/>
      <dgm:spPr/>
    </dgm:pt>
    <dgm:pt modelId="{BE0FA760-B86B-4C99-9380-4DBA2506BE28}" type="pres">
      <dgm:prSet presAssocID="{5541E537-9C1A-4672-858C-DF19D93800BD}" presName="space" presStyleCnt="0"/>
      <dgm:spPr/>
    </dgm:pt>
    <dgm:pt modelId="{B9DDE415-3DB4-421D-98BF-32DE7A2F9C4E}" type="pres">
      <dgm:prSet presAssocID="{8F53341F-6E49-4B2D-88E4-0BA065B29C82}" presName="compositeB" presStyleCnt="0"/>
      <dgm:spPr/>
    </dgm:pt>
    <dgm:pt modelId="{0D18DBAF-D360-477B-9F06-3524D2E55E1E}" type="pres">
      <dgm:prSet presAssocID="{8F53341F-6E49-4B2D-88E4-0BA065B29C82}" presName="textB" presStyleLbl="revTx" presStyleIdx="5" presStyleCnt="12">
        <dgm:presLayoutVars>
          <dgm:bulletEnabled val="1"/>
        </dgm:presLayoutVars>
      </dgm:prSet>
      <dgm:spPr/>
    </dgm:pt>
    <dgm:pt modelId="{692F72AA-6B13-4741-ACA6-6EFF6B8D2C4A}" type="pres">
      <dgm:prSet presAssocID="{8F53341F-6E49-4B2D-88E4-0BA065B29C82}" presName="circleB" presStyleLbl="node1" presStyleIdx="5" presStyleCnt="12"/>
      <dgm:spPr/>
    </dgm:pt>
    <dgm:pt modelId="{47280D5E-5B56-4DB0-9B6E-F1758E75DDAA}" type="pres">
      <dgm:prSet presAssocID="{8F53341F-6E49-4B2D-88E4-0BA065B29C82}" presName="spaceB" presStyleCnt="0"/>
      <dgm:spPr/>
    </dgm:pt>
    <dgm:pt modelId="{EF23C0E2-0950-413F-B434-461093CE84B6}" type="pres">
      <dgm:prSet presAssocID="{A604496C-C3C5-4C86-8F47-3C35A8878310}" presName="space" presStyleCnt="0"/>
      <dgm:spPr/>
    </dgm:pt>
    <dgm:pt modelId="{9C740CAC-EAF9-4C55-80D0-5B04EE3FF680}" type="pres">
      <dgm:prSet presAssocID="{946A6246-B90C-48ED-93B8-F36B9501AF37}" presName="compositeA" presStyleCnt="0"/>
      <dgm:spPr/>
    </dgm:pt>
    <dgm:pt modelId="{D86B1E52-42A6-445C-91E4-F87D337B810C}" type="pres">
      <dgm:prSet presAssocID="{946A6246-B90C-48ED-93B8-F36B9501AF37}" presName="textA" presStyleLbl="revTx" presStyleIdx="6" presStyleCnt="12" custScaleX="126635">
        <dgm:presLayoutVars>
          <dgm:bulletEnabled val="1"/>
        </dgm:presLayoutVars>
      </dgm:prSet>
      <dgm:spPr/>
    </dgm:pt>
    <dgm:pt modelId="{5FFD98D9-25D6-4CCC-8768-7D380B55704E}" type="pres">
      <dgm:prSet presAssocID="{946A6246-B90C-48ED-93B8-F36B9501AF37}" presName="circleA" presStyleLbl="node1" presStyleIdx="6" presStyleCnt="12"/>
      <dgm:spPr/>
    </dgm:pt>
    <dgm:pt modelId="{2088B037-DD6B-4642-8FC6-063C9A2848C5}" type="pres">
      <dgm:prSet presAssocID="{946A6246-B90C-48ED-93B8-F36B9501AF37}" presName="spaceA" presStyleCnt="0"/>
      <dgm:spPr/>
    </dgm:pt>
    <dgm:pt modelId="{D9E997C5-2043-49C6-91AF-E5649A093EB9}" type="pres">
      <dgm:prSet presAssocID="{F5EAFC82-F56D-4AB2-801A-55C08DF9FAB1}" presName="space" presStyleCnt="0"/>
      <dgm:spPr/>
    </dgm:pt>
    <dgm:pt modelId="{80398123-2DCC-4D26-B920-43B5C8BFB25D}" type="pres">
      <dgm:prSet presAssocID="{1E039C4C-0C70-492B-909F-21075DB313FC}" presName="compositeB" presStyleCnt="0"/>
      <dgm:spPr/>
    </dgm:pt>
    <dgm:pt modelId="{E6065C67-586F-44CD-A134-2C1685AA5742}" type="pres">
      <dgm:prSet presAssocID="{1E039C4C-0C70-492B-909F-21075DB313FC}" presName="textB" presStyleLbl="revTx" presStyleIdx="7" presStyleCnt="12">
        <dgm:presLayoutVars>
          <dgm:bulletEnabled val="1"/>
        </dgm:presLayoutVars>
      </dgm:prSet>
      <dgm:spPr/>
    </dgm:pt>
    <dgm:pt modelId="{6B6D66F2-EA4A-4B6B-BB76-A5C6826F4A5E}" type="pres">
      <dgm:prSet presAssocID="{1E039C4C-0C70-492B-909F-21075DB313FC}" presName="circleB" presStyleLbl="node1" presStyleIdx="7" presStyleCnt="12"/>
      <dgm:spPr/>
    </dgm:pt>
    <dgm:pt modelId="{992F3F6D-DC24-4269-9C32-72488D533086}" type="pres">
      <dgm:prSet presAssocID="{1E039C4C-0C70-492B-909F-21075DB313FC}" presName="spaceB" presStyleCnt="0"/>
      <dgm:spPr/>
    </dgm:pt>
    <dgm:pt modelId="{8870923D-5892-40A6-8740-2D3546171916}" type="pres">
      <dgm:prSet presAssocID="{4A6EEEB1-05FB-47F6-B3A7-77E7D0470CC0}" presName="space" presStyleCnt="0"/>
      <dgm:spPr/>
    </dgm:pt>
    <dgm:pt modelId="{3509E1B6-1E65-4117-9ACB-86145C17BDC0}" type="pres">
      <dgm:prSet presAssocID="{C6C4A2EE-942D-4A7F-B382-D798E5D4526D}" presName="compositeA" presStyleCnt="0"/>
      <dgm:spPr/>
    </dgm:pt>
    <dgm:pt modelId="{7B7EDB76-32D4-4DA6-ACA3-4FF35ECF8B64}" type="pres">
      <dgm:prSet presAssocID="{C6C4A2EE-942D-4A7F-B382-D798E5D4526D}" presName="textA" presStyleLbl="revTx" presStyleIdx="8" presStyleCnt="12">
        <dgm:presLayoutVars>
          <dgm:bulletEnabled val="1"/>
        </dgm:presLayoutVars>
      </dgm:prSet>
      <dgm:spPr/>
    </dgm:pt>
    <dgm:pt modelId="{86CAD5E6-1640-4219-A6D8-BBEAA8E74045}" type="pres">
      <dgm:prSet presAssocID="{C6C4A2EE-942D-4A7F-B382-D798E5D4526D}" presName="circleA" presStyleLbl="node1" presStyleIdx="8" presStyleCnt="12"/>
      <dgm:spPr/>
    </dgm:pt>
    <dgm:pt modelId="{ABDD5E55-7A85-42F1-BC1D-AE7A4A093B43}" type="pres">
      <dgm:prSet presAssocID="{C6C4A2EE-942D-4A7F-B382-D798E5D4526D}" presName="spaceA" presStyleCnt="0"/>
      <dgm:spPr/>
    </dgm:pt>
    <dgm:pt modelId="{6F0B49AC-6390-40B9-9D3D-8E82BD360A7D}" type="pres">
      <dgm:prSet presAssocID="{0AF0E893-0200-43BC-B2B2-9556AF1880BF}" presName="space" presStyleCnt="0"/>
      <dgm:spPr/>
    </dgm:pt>
    <dgm:pt modelId="{0CAF8369-827D-4A65-B683-BE03E20630DA}" type="pres">
      <dgm:prSet presAssocID="{0FD603C3-2D45-4ADC-983C-EF005DE9AE58}" presName="compositeB" presStyleCnt="0"/>
      <dgm:spPr/>
    </dgm:pt>
    <dgm:pt modelId="{B6E8AAA1-E75D-4448-A3DF-0A7450ABB77D}" type="pres">
      <dgm:prSet presAssocID="{0FD603C3-2D45-4ADC-983C-EF005DE9AE58}" presName="textB" presStyleLbl="revTx" presStyleIdx="9" presStyleCnt="12">
        <dgm:presLayoutVars>
          <dgm:bulletEnabled val="1"/>
        </dgm:presLayoutVars>
      </dgm:prSet>
      <dgm:spPr/>
    </dgm:pt>
    <dgm:pt modelId="{280FB31B-419C-4FBC-912E-FFD6AECA7432}" type="pres">
      <dgm:prSet presAssocID="{0FD603C3-2D45-4ADC-983C-EF005DE9AE58}" presName="circleB" presStyleLbl="node1" presStyleIdx="9" presStyleCnt="12"/>
      <dgm:spPr/>
    </dgm:pt>
    <dgm:pt modelId="{E8F4E917-CE3A-4C99-BF40-BA56520C6CDF}" type="pres">
      <dgm:prSet presAssocID="{0FD603C3-2D45-4ADC-983C-EF005DE9AE58}" presName="spaceB" presStyleCnt="0"/>
      <dgm:spPr/>
    </dgm:pt>
    <dgm:pt modelId="{15E4B4B9-9E15-4DCB-9E49-DB2C4A49C32A}" type="pres">
      <dgm:prSet presAssocID="{FD919A4A-6C53-4A71-853D-B23657FD2A1F}" presName="space" presStyleCnt="0"/>
      <dgm:spPr/>
    </dgm:pt>
    <dgm:pt modelId="{47F6FC93-4252-4647-A23F-2EC0FF43EB42}" type="pres">
      <dgm:prSet presAssocID="{37BA87FF-3B84-4653-9552-50694038A7FD}" presName="compositeA" presStyleCnt="0"/>
      <dgm:spPr/>
    </dgm:pt>
    <dgm:pt modelId="{E217AF83-84F1-4C94-AB7F-332C34AEEC7D}" type="pres">
      <dgm:prSet presAssocID="{37BA87FF-3B84-4653-9552-50694038A7FD}" presName="textA" presStyleLbl="revTx" presStyleIdx="10" presStyleCnt="12" custScaleX="136610">
        <dgm:presLayoutVars>
          <dgm:bulletEnabled val="1"/>
        </dgm:presLayoutVars>
      </dgm:prSet>
      <dgm:spPr/>
    </dgm:pt>
    <dgm:pt modelId="{6F8488B5-DEF4-4A23-862A-6554FD7E09CA}" type="pres">
      <dgm:prSet presAssocID="{37BA87FF-3B84-4653-9552-50694038A7FD}" presName="circleA" presStyleLbl="node1" presStyleIdx="10" presStyleCnt="12"/>
      <dgm:spPr/>
    </dgm:pt>
    <dgm:pt modelId="{19E2E728-2E2D-4151-9823-AD1BFF863477}" type="pres">
      <dgm:prSet presAssocID="{37BA87FF-3B84-4653-9552-50694038A7FD}" presName="spaceA" presStyleCnt="0"/>
      <dgm:spPr/>
    </dgm:pt>
    <dgm:pt modelId="{F42EF43A-95E8-4A2E-9B61-AB8CCEB156F1}" type="pres">
      <dgm:prSet presAssocID="{EF20945C-6207-4D8E-BC69-67FEA56777CC}" presName="space" presStyleCnt="0"/>
      <dgm:spPr/>
    </dgm:pt>
    <dgm:pt modelId="{BF3BC205-51B0-4D65-80CE-5B4A004F7ED0}" type="pres">
      <dgm:prSet presAssocID="{BB6CE3E0-6298-4ED6-A902-8BAF8335C709}" presName="compositeB" presStyleCnt="0"/>
      <dgm:spPr/>
    </dgm:pt>
    <dgm:pt modelId="{E09E116D-B429-47F9-9895-AF59F099E6B7}" type="pres">
      <dgm:prSet presAssocID="{BB6CE3E0-6298-4ED6-A902-8BAF8335C709}" presName="textB" presStyleLbl="revTx" presStyleIdx="11" presStyleCnt="12">
        <dgm:presLayoutVars>
          <dgm:bulletEnabled val="1"/>
        </dgm:presLayoutVars>
      </dgm:prSet>
      <dgm:spPr/>
    </dgm:pt>
    <dgm:pt modelId="{901743B8-D519-44F5-9DCD-8E8136755DEF}" type="pres">
      <dgm:prSet presAssocID="{BB6CE3E0-6298-4ED6-A902-8BAF8335C709}" presName="circleB" presStyleLbl="node1" presStyleIdx="11" presStyleCnt="12"/>
      <dgm:spPr/>
    </dgm:pt>
    <dgm:pt modelId="{2E00766D-70C1-4B21-A53A-93F7B8D96433}" type="pres">
      <dgm:prSet presAssocID="{BB6CE3E0-6298-4ED6-A902-8BAF8335C709}" presName="spaceB" presStyleCnt="0"/>
      <dgm:spPr/>
    </dgm:pt>
  </dgm:ptLst>
  <dgm:cxnLst>
    <dgm:cxn modelId="{59632903-6A2D-4A75-87BF-62EF496B991C}" type="presOf" srcId="{0A3845C5-B45E-4BB8-B5F2-082984A33D05}" destId="{E58353EF-A310-43A8-A1F8-11D097E00AEC}" srcOrd="0" destOrd="0" presId="urn:microsoft.com/office/officeart/2005/8/layout/hProcess11"/>
    <dgm:cxn modelId="{284C170A-E212-41DA-A6FB-0AA763A5C424}" type="presOf" srcId="{C6C4A2EE-942D-4A7F-B382-D798E5D4526D}" destId="{7B7EDB76-32D4-4DA6-ACA3-4FF35ECF8B64}" srcOrd="0" destOrd="0" presId="urn:microsoft.com/office/officeart/2005/8/layout/hProcess11"/>
    <dgm:cxn modelId="{E06B090E-B4F8-4C2F-86CB-47FC564284B5}" type="presOf" srcId="{8F53341F-6E49-4B2D-88E4-0BA065B29C82}" destId="{0D18DBAF-D360-477B-9F06-3524D2E55E1E}" srcOrd="0" destOrd="0" presId="urn:microsoft.com/office/officeart/2005/8/layout/hProcess11"/>
    <dgm:cxn modelId="{E3DE8815-1900-4A85-9DF5-C388DEE7E6EB}" type="presOf" srcId="{378BCBFE-C9C4-4FB5-8DEC-CD563A10F1E9}" destId="{FED284DE-D0F6-4663-8CB3-72C6DC0999FA}" srcOrd="0" destOrd="0" presId="urn:microsoft.com/office/officeart/2005/8/layout/hProcess11"/>
    <dgm:cxn modelId="{0053B815-B8C6-4C6C-B56B-141C8B491D98}" type="presOf" srcId="{946A6246-B90C-48ED-93B8-F36B9501AF37}" destId="{D86B1E52-42A6-445C-91E4-F87D337B810C}" srcOrd="0" destOrd="0" presId="urn:microsoft.com/office/officeart/2005/8/layout/hProcess11"/>
    <dgm:cxn modelId="{61836F22-8E7C-48D8-A124-36871751844D}" srcId="{42D5238F-6E14-41AE-BFF9-CC72A685F806}" destId="{378BCBFE-C9C4-4FB5-8DEC-CD563A10F1E9}" srcOrd="3" destOrd="0" parTransId="{D18D1336-DEDF-4832-AC01-238B173AD40F}" sibTransId="{99876EC6-AD44-43AF-BAF4-580726C38D8E}"/>
    <dgm:cxn modelId="{F904123D-AFFC-45F8-BC95-F09115D707CD}" type="presOf" srcId="{BB6CE3E0-6298-4ED6-A902-8BAF8335C709}" destId="{E09E116D-B429-47F9-9895-AF59F099E6B7}" srcOrd="0" destOrd="0" presId="urn:microsoft.com/office/officeart/2005/8/layout/hProcess11"/>
    <dgm:cxn modelId="{D2E1785E-CAF5-4083-870F-4C3AF6DAA09F}" type="presOf" srcId="{A7792712-A858-46B9-9262-0F419D8F7A41}" destId="{276471BA-FE56-4AEB-82C5-BE37657C84BC}" srcOrd="0" destOrd="0" presId="urn:microsoft.com/office/officeart/2005/8/layout/hProcess11"/>
    <dgm:cxn modelId="{E6EF9441-6165-4B73-8786-113AA185D735}" type="presOf" srcId="{42D5238F-6E14-41AE-BFF9-CC72A685F806}" destId="{1DAB0F94-7079-4B83-A402-16E5123245C3}" srcOrd="0" destOrd="0" presId="urn:microsoft.com/office/officeart/2005/8/layout/hProcess11"/>
    <dgm:cxn modelId="{BE8BF247-1E5A-40A0-BDE9-A46F8456A6C2}" srcId="{42D5238F-6E14-41AE-BFF9-CC72A685F806}" destId="{8F53341F-6E49-4B2D-88E4-0BA065B29C82}" srcOrd="5" destOrd="0" parTransId="{4B8CB4B6-F84D-4763-BE19-2BB01FD1029E}" sibTransId="{A604496C-C3C5-4C86-8F47-3C35A8878310}"/>
    <dgm:cxn modelId="{1D435A48-762B-40ED-9365-B0BA4C344875}" srcId="{42D5238F-6E14-41AE-BFF9-CC72A685F806}" destId="{BB6CE3E0-6298-4ED6-A902-8BAF8335C709}" srcOrd="11" destOrd="0" parTransId="{14114F5A-0354-475D-B135-84087E3A6673}" sibTransId="{7CEDEA18-05E8-4906-89A3-6D2A80D8AE25}"/>
    <dgm:cxn modelId="{927F836A-A90F-45C1-AE97-D4F126F6B4FF}" type="presOf" srcId="{B703E4AF-EA92-4A67-B5FD-1EA8C537E783}" destId="{9291BEA6-E6EE-42D8-8725-C9937DDD077B}" srcOrd="0" destOrd="0" presId="urn:microsoft.com/office/officeart/2005/8/layout/hProcess11"/>
    <dgm:cxn modelId="{1AC85F53-7B31-4B10-8886-DEB7D8AA4379}" type="presOf" srcId="{0FD603C3-2D45-4ADC-983C-EF005DE9AE58}" destId="{B6E8AAA1-E75D-4448-A3DF-0A7450ABB77D}" srcOrd="0" destOrd="0" presId="urn:microsoft.com/office/officeart/2005/8/layout/hProcess11"/>
    <dgm:cxn modelId="{0F5B2655-E09F-47BE-9E10-74C262EC1A49}" type="presOf" srcId="{1E039C4C-0C70-492B-909F-21075DB313FC}" destId="{E6065C67-586F-44CD-A134-2C1685AA5742}" srcOrd="0" destOrd="0" presId="urn:microsoft.com/office/officeart/2005/8/layout/hProcess11"/>
    <dgm:cxn modelId="{A6136F57-58FB-4D15-9547-2BBF47E23906}" srcId="{42D5238F-6E14-41AE-BFF9-CC72A685F806}" destId="{A7792712-A858-46B9-9262-0F419D8F7A41}" srcOrd="4" destOrd="0" parTransId="{5DF00C22-36D8-4A33-879E-09ABF6F8DBF9}" sibTransId="{5541E537-9C1A-4672-858C-DF19D93800BD}"/>
    <dgm:cxn modelId="{E8472F86-DB1E-4BE6-8E5D-5EB375170249}" type="presOf" srcId="{2A2BAD15-2CDA-4199-8639-BF15237ABA0D}" destId="{A34704AF-ED6A-4157-B716-6E8112413551}" srcOrd="0" destOrd="0" presId="urn:microsoft.com/office/officeart/2005/8/layout/hProcess11"/>
    <dgm:cxn modelId="{F44D53AE-F37F-4845-978C-657E3C4C092A}" srcId="{42D5238F-6E14-41AE-BFF9-CC72A685F806}" destId="{0A3845C5-B45E-4BB8-B5F2-082984A33D05}" srcOrd="0" destOrd="0" parTransId="{EEF6A297-68FF-44E6-8820-902D618229AD}" sibTransId="{0C44ED5F-B7FF-4CB9-9B9B-4E94FDAE996D}"/>
    <dgm:cxn modelId="{F08276B3-0426-40E7-924A-E666EBFD34E1}" srcId="{42D5238F-6E14-41AE-BFF9-CC72A685F806}" destId="{0FD603C3-2D45-4ADC-983C-EF005DE9AE58}" srcOrd="9" destOrd="0" parTransId="{59C13B06-2F86-46BB-A9E7-A654AA4E4195}" sibTransId="{FD919A4A-6C53-4A71-853D-B23657FD2A1F}"/>
    <dgm:cxn modelId="{E1AF17B7-D2DA-40C3-84CF-F6235EF9F024}" srcId="{42D5238F-6E14-41AE-BFF9-CC72A685F806}" destId="{C6C4A2EE-942D-4A7F-B382-D798E5D4526D}" srcOrd="8" destOrd="0" parTransId="{C03133CF-CC61-4065-AD5B-01A5D6840E74}" sibTransId="{0AF0E893-0200-43BC-B2B2-9556AF1880BF}"/>
    <dgm:cxn modelId="{FFD4E4C1-6466-491B-AC31-6622AAED8EF7}" type="presOf" srcId="{37BA87FF-3B84-4653-9552-50694038A7FD}" destId="{E217AF83-84F1-4C94-AB7F-332C34AEEC7D}" srcOrd="0" destOrd="0" presId="urn:microsoft.com/office/officeart/2005/8/layout/hProcess11"/>
    <dgm:cxn modelId="{69782CC4-9267-4D59-A89D-AB80ED867AB9}" srcId="{42D5238F-6E14-41AE-BFF9-CC72A685F806}" destId="{B703E4AF-EA92-4A67-B5FD-1EA8C537E783}" srcOrd="2" destOrd="0" parTransId="{5D1F6544-1201-4872-B747-8624730862BB}" sibTransId="{493692FF-2F50-431C-8503-E8CE820F307A}"/>
    <dgm:cxn modelId="{6CB09DCF-EB31-423E-A2D0-204D899D8B52}" srcId="{42D5238F-6E14-41AE-BFF9-CC72A685F806}" destId="{1E039C4C-0C70-492B-909F-21075DB313FC}" srcOrd="7" destOrd="0" parTransId="{75382D99-9679-479E-9AC1-9A3C4C8B08F5}" sibTransId="{4A6EEEB1-05FB-47F6-B3A7-77E7D0470CC0}"/>
    <dgm:cxn modelId="{8039DFE6-70AE-4B12-99DC-67C205A21B3C}" srcId="{42D5238F-6E14-41AE-BFF9-CC72A685F806}" destId="{2A2BAD15-2CDA-4199-8639-BF15237ABA0D}" srcOrd="1" destOrd="0" parTransId="{ABFD2925-22C1-470E-AE2B-1E82C29F0486}" sibTransId="{02E7C126-324D-457B-8C40-249A807C7544}"/>
    <dgm:cxn modelId="{198085ED-C8BD-4638-9B36-A1982F2620BF}" srcId="{42D5238F-6E14-41AE-BFF9-CC72A685F806}" destId="{37BA87FF-3B84-4653-9552-50694038A7FD}" srcOrd="10" destOrd="0" parTransId="{C2E60A7C-5076-4364-A18E-3E01D446722D}" sibTransId="{EF20945C-6207-4D8E-BC69-67FEA56777CC}"/>
    <dgm:cxn modelId="{C14095EE-CCC1-4372-AD2C-3989F9DC611B}" srcId="{42D5238F-6E14-41AE-BFF9-CC72A685F806}" destId="{946A6246-B90C-48ED-93B8-F36B9501AF37}" srcOrd="6" destOrd="0" parTransId="{CA595B95-F509-4FE7-A482-E46C6E90441F}" sibTransId="{F5EAFC82-F56D-4AB2-801A-55C08DF9FAB1}"/>
    <dgm:cxn modelId="{F9F0C688-A7B1-4182-99ED-73C4961640F0}" type="presParOf" srcId="{1DAB0F94-7079-4B83-A402-16E5123245C3}" destId="{BB8AB807-492A-4C62-A1DF-F81C66C3B6C1}" srcOrd="0" destOrd="0" presId="urn:microsoft.com/office/officeart/2005/8/layout/hProcess11"/>
    <dgm:cxn modelId="{A552AC82-9F09-4A47-89C6-F60F5766B8B9}" type="presParOf" srcId="{1DAB0F94-7079-4B83-A402-16E5123245C3}" destId="{A2F89785-CE8C-4ADC-BBDA-46781BD8CE03}" srcOrd="1" destOrd="0" presId="urn:microsoft.com/office/officeart/2005/8/layout/hProcess11"/>
    <dgm:cxn modelId="{4005F456-A394-44FF-BA9E-91B0D29CDD85}" type="presParOf" srcId="{A2F89785-CE8C-4ADC-BBDA-46781BD8CE03}" destId="{199C0B43-8828-42E1-95BF-E567C51C6C6B}" srcOrd="0" destOrd="0" presId="urn:microsoft.com/office/officeart/2005/8/layout/hProcess11"/>
    <dgm:cxn modelId="{BF891F35-3508-4D8C-B75C-141E16E22E37}" type="presParOf" srcId="{199C0B43-8828-42E1-95BF-E567C51C6C6B}" destId="{E58353EF-A310-43A8-A1F8-11D097E00AEC}" srcOrd="0" destOrd="0" presId="urn:microsoft.com/office/officeart/2005/8/layout/hProcess11"/>
    <dgm:cxn modelId="{D605A2E4-55FF-4E45-893F-C35DD17FF6A2}" type="presParOf" srcId="{199C0B43-8828-42E1-95BF-E567C51C6C6B}" destId="{B49A6A5A-395C-411F-9E76-8424D1CC1B31}" srcOrd="1" destOrd="0" presId="urn:microsoft.com/office/officeart/2005/8/layout/hProcess11"/>
    <dgm:cxn modelId="{7822B038-8108-48C8-9A66-DDB958AF4379}" type="presParOf" srcId="{199C0B43-8828-42E1-95BF-E567C51C6C6B}" destId="{B25A27C2-E40D-49F2-8F7B-C735347B5616}" srcOrd="2" destOrd="0" presId="urn:microsoft.com/office/officeart/2005/8/layout/hProcess11"/>
    <dgm:cxn modelId="{4A188EEE-DA87-4B3E-8797-655D9A75F68A}" type="presParOf" srcId="{A2F89785-CE8C-4ADC-BBDA-46781BD8CE03}" destId="{B877581A-5425-4D4F-A737-352B5E1D6DB0}" srcOrd="1" destOrd="0" presId="urn:microsoft.com/office/officeart/2005/8/layout/hProcess11"/>
    <dgm:cxn modelId="{EB28B0D2-D4FF-4BD8-8478-D7CACBC487DC}" type="presParOf" srcId="{A2F89785-CE8C-4ADC-BBDA-46781BD8CE03}" destId="{5998461A-06A5-438A-B5F7-1FBC6205E629}" srcOrd="2" destOrd="0" presId="urn:microsoft.com/office/officeart/2005/8/layout/hProcess11"/>
    <dgm:cxn modelId="{0D3F4320-A2CB-4455-B301-2F5B42A61A0F}" type="presParOf" srcId="{5998461A-06A5-438A-B5F7-1FBC6205E629}" destId="{A34704AF-ED6A-4157-B716-6E8112413551}" srcOrd="0" destOrd="0" presId="urn:microsoft.com/office/officeart/2005/8/layout/hProcess11"/>
    <dgm:cxn modelId="{CFFBDDAF-F3D6-4009-AA7C-31BB4A70F5FE}" type="presParOf" srcId="{5998461A-06A5-438A-B5F7-1FBC6205E629}" destId="{11B5CBEA-8093-4440-AAC9-B70E05D62B19}" srcOrd="1" destOrd="0" presId="urn:microsoft.com/office/officeart/2005/8/layout/hProcess11"/>
    <dgm:cxn modelId="{F2F80815-94A3-4C71-842D-87F32BD43E86}" type="presParOf" srcId="{5998461A-06A5-438A-B5F7-1FBC6205E629}" destId="{DC2CD474-5B50-4072-BFE3-9A2B812D9FDC}" srcOrd="2" destOrd="0" presId="urn:microsoft.com/office/officeart/2005/8/layout/hProcess11"/>
    <dgm:cxn modelId="{D7AECEF2-0BA6-47C7-978F-0E1450C1C0DB}" type="presParOf" srcId="{A2F89785-CE8C-4ADC-BBDA-46781BD8CE03}" destId="{CA1B6E38-9DAC-497A-AF72-2C77E1E71767}" srcOrd="3" destOrd="0" presId="urn:microsoft.com/office/officeart/2005/8/layout/hProcess11"/>
    <dgm:cxn modelId="{2FE88730-462B-44A6-938D-5BA2821C2AF5}" type="presParOf" srcId="{A2F89785-CE8C-4ADC-BBDA-46781BD8CE03}" destId="{5FADBBB6-27F9-4EEF-B61F-6DD2B317C1D6}" srcOrd="4" destOrd="0" presId="urn:microsoft.com/office/officeart/2005/8/layout/hProcess11"/>
    <dgm:cxn modelId="{B682534E-667C-40F2-9FF1-7698C10FFB0D}" type="presParOf" srcId="{5FADBBB6-27F9-4EEF-B61F-6DD2B317C1D6}" destId="{9291BEA6-E6EE-42D8-8725-C9937DDD077B}" srcOrd="0" destOrd="0" presId="urn:microsoft.com/office/officeart/2005/8/layout/hProcess11"/>
    <dgm:cxn modelId="{51C2918A-33A7-441D-8B8F-62B5BB8E5F96}" type="presParOf" srcId="{5FADBBB6-27F9-4EEF-B61F-6DD2B317C1D6}" destId="{32F1F2EF-9FAD-4EBA-89EF-1A738A50B37E}" srcOrd="1" destOrd="0" presId="urn:microsoft.com/office/officeart/2005/8/layout/hProcess11"/>
    <dgm:cxn modelId="{56C468ED-98BE-4BF8-A1A0-E437FEDF4A0A}" type="presParOf" srcId="{5FADBBB6-27F9-4EEF-B61F-6DD2B317C1D6}" destId="{0C61D131-C32E-40D6-837C-90E9FA122738}" srcOrd="2" destOrd="0" presId="urn:microsoft.com/office/officeart/2005/8/layout/hProcess11"/>
    <dgm:cxn modelId="{5919FFA2-66AF-4867-8403-AA1486C758E8}" type="presParOf" srcId="{A2F89785-CE8C-4ADC-BBDA-46781BD8CE03}" destId="{8B63B9F8-B83A-440D-A0AA-DBA3BE0F4371}" srcOrd="5" destOrd="0" presId="urn:microsoft.com/office/officeart/2005/8/layout/hProcess11"/>
    <dgm:cxn modelId="{021A4A5F-E820-4226-BB62-733FE43C2A09}" type="presParOf" srcId="{A2F89785-CE8C-4ADC-BBDA-46781BD8CE03}" destId="{87058329-59B2-491F-86AF-7252D092C4EC}" srcOrd="6" destOrd="0" presId="urn:microsoft.com/office/officeart/2005/8/layout/hProcess11"/>
    <dgm:cxn modelId="{F7E2B9EC-9190-4718-9AF5-87D27474EE46}" type="presParOf" srcId="{87058329-59B2-491F-86AF-7252D092C4EC}" destId="{FED284DE-D0F6-4663-8CB3-72C6DC0999FA}" srcOrd="0" destOrd="0" presId="urn:microsoft.com/office/officeart/2005/8/layout/hProcess11"/>
    <dgm:cxn modelId="{2FAB7568-1950-45E7-B03B-67AF5D5DBE1C}" type="presParOf" srcId="{87058329-59B2-491F-86AF-7252D092C4EC}" destId="{E26DD445-C1FB-4CCA-BE45-BEC83FC991AC}" srcOrd="1" destOrd="0" presId="urn:microsoft.com/office/officeart/2005/8/layout/hProcess11"/>
    <dgm:cxn modelId="{0A853A6C-378B-495F-86B8-E774489BC241}" type="presParOf" srcId="{87058329-59B2-491F-86AF-7252D092C4EC}" destId="{FA6BDD23-E248-47CC-8630-638B03F8D20D}" srcOrd="2" destOrd="0" presId="urn:microsoft.com/office/officeart/2005/8/layout/hProcess11"/>
    <dgm:cxn modelId="{79753CCC-94EF-486D-8577-D4D697D61A03}" type="presParOf" srcId="{A2F89785-CE8C-4ADC-BBDA-46781BD8CE03}" destId="{5A9EEA20-3B2B-4A09-9FBD-6B99EC892E76}" srcOrd="7" destOrd="0" presId="urn:microsoft.com/office/officeart/2005/8/layout/hProcess11"/>
    <dgm:cxn modelId="{F23BF384-5D66-4644-88FF-DB70984C5B6B}" type="presParOf" srcId="{A2F89785-CE8C-4ADC-BBDA-46781BD8CE03}" destId="{555223A4-AA9A-455E-B5DF-7EE5D7C677CB}" srcOrd="8" destOrd="0" presId="urn:microsoft.com/office/officeart/2005/8/layout/hProcess11"/>
    <dgm:cxn modelId="{4D9B7290-6A4E-4F1B-8F85-046EA398CE7A}" type="presParOf" srcId="{555223A4-AA9A-455E-B5DF-7EE5D7C677CB}" destId="{276471BA-FE56-4AEB-82C5-BE37657C84BC}" srcOrd="0" destOrd="0" presId="urn:microsoft.com/office/officeart/2005/8/layout/hProcess11"/>
    <dgm:cxn modelId="{96FBBB1D-902C-4C7E-9307-D9759E3BD6FF}" type="presParOf" srcId="{555223A4-AA9A-455E-B5DF-7EE5D7C677CB}" destId="{B6168199-83FA-4158-AFB0-8B8E99763C52}" srcOrd="1" destOrd="0" presId="urn:microsoft.com/office/officeart/2005/8/layout/hProcess11"/>
    <dgm:cxn modelId="{C3E39F54-195B-498D-ACFD-B8F72F07536A}" type="presParOf" srcId="{555223A4-AA9A-455E-B5DF-7EE5D7C677CB}" destId="{0B26A971-4792-4F76-82D6-87F693B9AE1E}" srcOrd="2" destOrd="0" presId="urn:microsoft.com/office/officeart/2005/8/layout/hProcess11"/>
    <dgm:cxn modelId="{8BFE4959-0959-44C6-9D83-CB21D15A8F1B}" type="presParOf" srcId="{A2F89785-CE8C-4ADC-BBDA-46781BD8CE03}" destId="{BE0FA760-B86B-4C99-9380-4DBA2506BE28}" srcOrd="9" destOrd="0" presId="urn:microsoft.com/office/officeart/2005/8/layout/hProcess11"/>
    <dgm:cxn modelId="{0F7333AF-6599-4A8D-9D18-6EC3501D2888}" type="presParOf" srcId="{A2F89785-CE8C-4ADC-BBDA-46781BD8CE03}" destId="{B9DDE415-3DB4-421D-98BF-32DE7A2F9C4E}" srcOrd="10" destOrd="0" presId="urn:microsoft.com/office/officeart/2005/8/layout/hProcess11"/>
    <dgm:cxn modelId="{314B5AEA-CD58-4E49-AA0B-8E73A948E0C3}" type="presParOf" srcId="{B9DDE415-3DB4-421D-98BF-32DE7A2F9C4E}" destId="{0D18DBAF-D360-477B-9F06-3524D2E55E1E}" srcOrd="0" destOrd="0" presId="urn:microsoft.com/office/officeart/2005/8/layout/hProcess11"/>
    <dgm:cxn modelId="{42E5190D-8E51-4508-BCE9-D1BE64329C86}" type="presParOf" srcId="{B9DDE415-3DB4-421D-98BF-32DE7A2F9C4E}" destId="{692F72AA-6B13-4741-ACA6-6EFF6B8D2C4A}" srcOrd="1" destOrd="0" presId="urn:microsoft.com/office/officeart/2005/8/layout/hProcess11"/>
    <dgm:cxn modelId="{355DCDFB-CFCF-4A8E-A86B-119BDD83AB9A}" type="presParOf" srcId="{B9DDE415-3DB4-421D-98BF-32DE7A2F9C4E}" destId="{47280D5E-5B56-4DB0-9B6E-F1758E75DDAA}" srcOrd="2" destOrd="0" presId="urn:microsoft.com/office/officeart/2005/8/layout/hProcess11"/>
    <dgm:cxn modelId="{B0ECF465-9EDF-4A04-BE13-64CBC00FC58A}" type="presParOf" srcId="{A2F89785-CE8C-4ADC-BBDA-46781BD8CE03}" destId="{EF23C0E2-0950-413F-B434-461093CE84B6}" srcOrd="11" destOrd="0" presId="urn:microsoft.com/office/officeart/2005/8/layout/hProcess11"/>
    <dgm:cxn modelId="{6965E271-AFDC-4C13-B883-245AE95D4ADB}" type="presParOf" srcId="{A2F89785-CE8C-4ADC-BBDA-46781BD8CE03}" destId="{9C740CAC-EAF9-4C55-80D0-5B04EE3FF680}" srcOrd="12" destOrd="0" presId="urn:microsoft.com/office/officeart/2005/8/layout/hProcess11"/>
    <dgm:cxn modelId="{28927EE5-8E87-4288-9BDF-D4578813486F}" type="presParOf" srcId="{9C740CAC-EAF9-4C55-80D0-5B04EE3FF680}" destId="{D86B1E52-42A6-445C-91E4-F87D337B810C}" srcOrd="0" destOrd="0" presId="urn:microsoft.com/office/officeart/2005/8/layout/hProcess11"/>
    <dgm:cxn modelId="{9DD98B02-A9FA-4A56-99C6-C55977F8C6A2}" type="presParOf" srcId="{9C740CAC-EAF9-4C55-80D0-5B04EE3FF680}" destId="{5FFD98D9-25D6-4CCC-8768-7D380B55704E}" srcOrd="1" destOrd="0" presId="urn:microsoft.com/office/officeart/2005/8/layout/hProcess11"/>
    <dgm:cxn modelId="{BC4C923C-5EBB-408C-853A-ED66D495E2FD}" type="presParOf" srcId="{9C740CAC-EAF9-4C55-80D0-5B04EE3FF680}" destId="{2088B037-DD6B-4642-8FC6-063C9A2848C5}" srcOrd="2" destOrd="0" presId="urn:microsoft.com/office/officeart/2005/8/layout/hProcess11"/>
    <dgm:cxn modelId="{0249D320-CBBA-45B4-9D28-71B86566531E}" type="presParOf" srcId="{A2F89785-CE8C-4ADC-BBDA-46781BD8CE03}" destId="{D9E997C5-2043-49C6-91AF-E5649A093EB9}" srcOrd="13" destOrd="0" presId="urn:microsoft.com/office/officeart/2005/8/layout/hProcess11"/>
    <dgm:cxn modelId="{1EB0B3B2-0D93-4E19-9978-C802DD60CA58}" type="presParOf" srcId="{A2F89785-CE8C-4ADC-BBDA-46781BD8CE03}" destId="{80398123-2DCC-4D26-B920-43B5C8BFB25D}" srcOrd="14" destOrd="0" presId="urn:microsoft.com/office/officeart/2005/8/layout/hProcess11"/>
    <dgm:cxn modelId="{47B2F00A-E9FF-4908-9328-BF07AA86E0BB}" type="presParOf" srcId="{80398123-2DCC-4D26-B920-43B5C8BFB25D}" destId="{E6065C67-586F-44CD-A134-2C1685AA5742}" srcOrd="0" destOrd="0" presId="urn:microsoft.com/office/officeart/2005/8/layout/hProcess11"/>
    <dgm:cxn modelId="{959415C1-A4FB-4044-9241-323285313371}" type="presParOf" srcId="{80398123-2DCC-4D26-B920-43B5C8BFB25D}" destId="{6B6D66F2-EA4A-4B6B-BB76-A5C6826F4A5E}" srcOrd="1" destOrd="0" presId="urn:microsoft.com/office/officeart/2005/8/layout/hProcess11"/>
    <dgm:cxn modelId="{F024F00F-0280-4952-897E-D54FBE049276}" type="presParOf" srcId="{80398123-2DCC-4D26-B920-43B5C8BFB25D}" destId="{992F3F6D-DC24-4269-9C32-72488D533086}" srcOrd="2" destOrd="0" presId="urn:microsoft.com/office/officeart/2005/8/layout/hProcess11"/>
    <dgm:cxn modelId="{9CA79486-7C1D-41BA-BD2B-0E4BD6C08583}" type="presParOf" srcId="{A2F89785-CE8C-4ADC-BBDA-46781BD8CE03}" destId="{8870923D-5892-40A6-8740-2D3546171916}" srcOrd="15" destOrd="0" presId="urn:microsoft.com/office/officeart/2005/8/layout/hProcess11"/>
    <dgm:cxn modelId="{F0D0FBDE-1059-4C69-9AD3-26E20BCC8A59}" type="presParOf" srcId="{A2F89785-CE8C-4ADC-BBDA-46781BD8CE03}" destId="{3509E1B6-1E65-4117-9ACB-86145C17BDC0}" srcOrd="16" destOrd="0" presId="urn:microsoft.com/office/officeart/2005/8/layout/hProcess11"/>
    <dgm:cxn modelId="{76C06CAA-3755-49D8-95A6-CDAB0D53BC67}" type="presParOf" srcId="{3509E1B6-1E65-4117-9ACB-86145C17BDC0}" destId="{7B7EDB76-32D4-4DA6-ACA3-4FF35ECF8B64}" srcOrd="0" destOrd="0" presId="urn:microsoft.com/office/officeart/2005/8/layout/hProcess11"/>
    <dgm:cxn modelId="{0BDACD6C-4982-4783-B8C6-F42FB539315B}" type="presParOf" srcId="{3509E1B6-1E65-4117-9ACB-86145C17BDC0}" destId="{86CAD5E6-1640-4219-A6D8-BBEAA8E74045}" srcOrd="1" destOrd="0" presId="urn:microsoft.com/office/officeart/2005/8/layout/hProcess11"/>
    <dgm:cxn modelId="{F7624927-7F36-4F1A-9E66-BF03B7032D71}" type="presParOf" srcId="{3509E1B6-1E65-4117-9ACB-86145C17BDC0}" destId="{ABDD5E55-7A85-42F1-BC1D-AE7A4A093B43}" srcOrd="2" destOrd="0" presId="urn:microsoft.com/office/officeart/2005/8/layout/hProcess11"/>
    <dgm:cxn modelId="{18F844A7-820D-4FBE-8BC6-D1BD1DAF44EC}" type="presParOf" srcId="{A2F89785-CE8C-4ADC-BBDA-46781BD8CE03}" destId="{6F0B49AC-6390-40B9-9D3D-8E82BD360A7D}" srcOrd="17" destOrd="0" presId="urn:microsoft.com/office/officeart/2005/8/layout/hProcess11"/>
    <dgm:cxn modelId="{59092CB7-6A14-4B3B-AFA4-77C57D4BBFAB}" type="presParOf" srcId="{A2F89785-CE8C-4ADC-BBDA-46781BD8CE03}" destId="{0CAF8369-827D-4A65-B683-BE03E20630DA}" srcOrd="18" destOrd="0" presId="urn:microsoft.com/office/officeart/2005/8/layout/hProcess11"/>
    <dgm:cxn modelId="{68E37D87-7C79-4EFE-9A42-0DED5B2CA8DB}" type="presParOf" srcId="{0CAF8369-827D-4A65-B683-BE03E20630DA}" destId="{B6E8AAA1-E75D-4448-A3DF-0A7450ABB77D}" srcOrd="0" destOrd="0" presId="urn:microsoft.com/office/officeart/2005/8/layout/hProcess11"/>
    <dgm:cxn modelId="{29B4087D-ACBD-46CD-941E-C6DA94DFA8E2}" type="presParOf" srcId="{0CAF8369-827D-4A65-B683-BE03E20630DA}" destId="{280FB31B-419C-4FBC-912E-FFD6AECA7432}" srcOrd="1" destOrd="0" presId="urn:microsoft.com/office/officeart/2005/8/layout/hProcess11"/>
    <dgm:cxn modelId="{A440A513-3F9E-438C-BB61-D049D7A5EE0D}" type="presParOf" srcId="{0CAF8369-827D-4A65-B683-BE03E20630DA}" destId="{E8F4E917-CE3A-4C99-BF40-BA56520C6CDF}" srcOrd="2" destOrd="0" presId="urn:microsoft.com/office/officeart/2005/8/layout/hProcess11"/>
    <dgm:cxn modelId="{38D99ABD-06DF-457B-87B3-963093EA82C3}" type="presParOf" srcId="{A2F89785-CE8C-4ADC-BBDA-46781BD8CE03}" destId="{15E4B4B9-9E15-4DCB-9E49-DB2C4A49C32A}" srcOrd="19" destOrd="0" presId="urn:microsoft.com/office/officeart/2005/8/layout/hProcess11"/>
    <dgm:cxn modelId="{8286E8A5-BE06-4B35-8DFB-3CC695A7E1E1}" type="presParOf" srcId="{A2F89785-CE8C-4ADC-BBDA-46781BD8CE03}" destId="{47F6FC93-4252-4647-A23F-2EC0FF43EB42}" srcOrd="20" destOrd="0" presId="urn:microsoft.com/office/officeart/2005/8/layout/hProcess11"/>
    <dgm:cxn modelId="{42AF1193-01E9-47B1-84CB-B428BE2F077E}" type="presParOf" srcId="{47F6FC93-4252-4647-A23F-2EC0FF43EB42}" destId="{E217AF83-84F1-4C94-AB7F-332C34AEEC7D}" srcOrd="0" destOrd="0" presId="urn:microsoft.com/office/officeart/2005/8/layout/hProcess11"/>
    <dgm:cxn modelId="{2D37783A-A2E6-4593-9DDE-EFCD8E0E1EB7}" type="presParOf" srcId="{47F6FC93-4252-4647-A23F-2EC0FF43EB42}" destId="{6F8488B5-DEF4-4A23-862A-6554FD7E09CA}" srcOrd="1" destOrd="0" presId="urn:microsoft.com/office/officeart/2005/8/layout/hProcess11"/>
    <dgm:cxn modelId="{3E6E557B-4E96-4408-BF75-D0AE010B6341}" type="presParOf" srcId="{47F6FC93-4252-4647-A23F-2EC0FF43EB42}" destId="{19E2E728-2E2D-4151-9823-AD1BFF863477}" srcOrd="2" destOrd="0" presId="urn:microsoft.com/office/officeart/2005/8/layout/hProcess11"/>
    <dgm:cxn modelId="{B38DDE82-2786-4DE1-8097-01CDB25763F4}" type="presParOf" srcId="{A2F89785-CE8C-4ADC-BBDA-46781BD8CE03}" destId="{F42EF43A-95E8-4A2E-9B61-AB8CCEB156F1}" srcOrd="21" destOrd="0" presId="urn:microsoft.com/office/officeart/2005/8/layout/hProcess11"/>
    <dgm:cxn modelId="{D8CF73DD-1796-45FE-BCBD-CCD6C796315D}" type="presParOf" srcId="{A2F89785-CE8C-4ADC-BBDA-46781BD8CE03}" destId="{BF3BC205-51B0-4D65-80CE-5B4A004F7ED0}" srcOrd="22" destOrd="0" presId="urn:microsoft.com/office/officeart/2005/8/layout/hProcess11"/>
    <dgm:cxn modelId="{111C0E0F-691C-4F1D-95CC-CFEFF983D179}" type="presParOf" srcId="{BF3BC205-51B0-4D65-80CE-5B4A004F7ED0}" destId="{E09E116D-B429-47F9-9895-AF59F099E6B7}" srcOrd="0" destOrd="0" presId="urn:microsoft.com/office/officeart/2005/8/layout/hProcess11"/>
    <dgm:cxn modelId="{9C40A429-5323-4A2D-BC9B-07BE91F085EF}" type="presParOf" srcId="{BF3BC205-51B0-4D65-80CE-5B4A004F7ED0}" destId="{901743B8-D519-44F5-9DCD-8E8136755DEF}" srcOrd="1" destOrd="0" presId="urn:microsoft.com/office/officeart/2005/8/layout/hProcess11"/>
    <dgm:cxn modelId="{91CB9EC4-2180-419D-B88D-CEA7A5E912F8}" type="presParOf" srcId="{BF3BC205-51B0-4D65-80CE-5B4A004F7ED0}" destId="{2E00766D-70C1-4B21-A53A-93F7B8D96433}"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6B49AD-E55E-49FB-8FC6-813798FC0842}" type="doc">
      <dgm:prSet loTypeId="urn:microsoft.com/office/officeart/2005/8/layout/hProcess11" loCatId="process" qsTypeId="urn:microsoft.com/office/officeart/2005/8/quickstyle/3d5" qsCatId="3D" csTypeId="urn:microsoft.com/office/officeart/2005/8/colors/accent1_2" csCatId="accent1" phldr="1"/>
      <dgm:spPr/>
    </dgm:pt>
    <dgm:pt modelId="{3B6C4D61-4460-4B7B-8F0D-27ADBDD49F9B}">
      <dgm:prSet phldrT="[Text]"/>
      <dgm:spPr/>
      <dgm:t>
        <a:bodyPr/>
        <a:lstStyle/>
        <a:p>
          <a:r>
            <a:rPr lang="en-US" dirty="0"/>
            <a:t>Stone 2013-present</a:t>
          </a:r>
        </a:p>
        <a:p>
          <a:r>
            <a:rPr lang="en-US" dirty="0"/>
            <a:t> Nuclear Moments</a:t>
          </a:r>
          <a:endParaRPr lang="en-GB" dirty="0"/>
        </a:p>
      </dgm:t>
    </dgm:pt>
    <dgm:pt modelId="{6937E5E6-15F6-4B94-AD4C-F93619FD9CDF}" type="parTrans" cxnId="{E7F8A71B-67C8-40EA-81B7-924ACD513489}">
      <dgm:prSet/>
      <dgm:spPr/>
      <dgm:t>
        <a:bodyPr/>
        <a:lstStyle/>
        <a:p>
          <a:endParaRPr lang="en-GB"/>
        </a:p>
      </dgm:t>
    </dgm:pt>
    <dgm:pt modelId="{9C244CE6-ED5D-4D09-BF39-84193E2C6855}" type="sibTrans" cxnId="{E7F8A71B-67C8-40EA-81B7-924ACD513489}">
      <dgm:prSet/>
      <dgm:spPr/>
      <dgm:t>
        <a:bodyPr/>
        <a:lstStyle/>
        <a:p>
          <a:endParaRPr lang="en-GB"/>
        </a:p>
      </dgm:t>
    </dgm:pt>
    <dgm:pt modelId="{CAD4E01F-551D-406A-A7F9-BBED138E3627}">
      <dgm:prSet phldrT="[Text]"/>
      <dgm:spPr/>
      <dgm:t>
        <a:bodyPr/>
        <a:lstStyle/>
        <a:p>
          <a:r>
            <a:rPr lang="en-US" dirty="0" err="1"/>
            <a:t>Mertzimekis</a:t>
          </a:r>
          <a:r>
            <a:rPr lang="en-US" dirty="0"/>
            <a:t> 2014 Nuclear Moments</a:t>
          </a:r>
          <a:endParaRPr lang="en-GB" dirty="0"/>
        </a:p>
      </dgm:t>
    </dgm:pt>
    <dgm:pt modelId="{DC94D76A-0A6D-402D-8BF0-063FC60AEB94}" type="parTrans" cxnId="{7BCE975A-42FF-4E66-A08F-23ADF12D4A9D}">
      <dgm:prSet/>
      <dgm:spPr/>
      <dgm:t>
        <a:bodyPr/>
        <a:lstStyle/>
        <a:p>
          <a:endParaRPr lang="en-GB"/>
        </a:p>
      </dgm:t>
    </dgm:pt>
    <dgm:pt modelId="{DCC129BF-8A6C-4521-9293-3FBC519B73F9}" type="sibTrans" cxnId="{7BCE975A-42FF-4E66-A08F-23ADF12D4A9D}">
      <dgm:prSet/>
      <dgm:spPr/>
      <dgm:t>
        <a:bodyPr/>
        <a:lstStyle/>
        <a:p>
          <a:endParaRPr lang="en-GB"/>
        </a:p>
      </dgm:t>
    </dgm:pt>
    <dgm:pt modelId="{037C31EE-42FC-439F-908B-15D286008ABF}">
      <dgm:prSet phldrT="[Text]"/>
      <dgm:spPr/>
      <dgm:t>
        <a:bodyPr/>
        <a:lstStyle/>
        <a:p>
          <a:r>
            <a:rPr lang="en-US" dirty="0"/>
            <a:t>Singh 2015-2022 beta-delayed neutrons</a:t>
          </a:r>
          <a:endParaRPr lang="en-GB" dirty="0"/>
        </a:p>
      </dgm:t>
    </dgm:pt>
    <dgm:pt modelId="{8A956FC7-6DC3-4B07-883F-15C9D467AEF0}" type="parTrans" cxnId="{29C2903D-F6EB-416F-BAD5-8DE186F156C5}">
      <dgm:prSet/>
      <dgm:spPr/>
      <dgm:t>
        <a:bodyPr/>
        <a:lstStyle/>
        <a:p>
          <a:endParaRPr lang="en-GB"/>
        </a:p>
      </dgm:t>
    </dgm:pt>
    <dgm:pt modelId="{620EEE14-52AA-4CDB-B306-0707ED06CD2A}" type="sibTrans" cxnId="{29C2903D-F6EB-416F-BAD5-8DE186F156C5}">
      <dgm:prSet/>
      <dgm:spPr/>
      <dgm:t>
        <a:bodyPr/>
        <a:lstStyle/>
        <a:p>
          <a:endParaRPr lang="en-GB"/>
        </a:p>
      </dgm:t>
    </dgm:pt>
    <dgm:pt modelId="{7A14549E-4321-4608-84FD-8D6ECABC5BE2}">
      <dgm:prSet phldrT="[Text]"/>
      <dgm:spPr/>
      <dgm:t>
        <a:bodyPr/>
        <a:lstStyle/>
        <a:p>
          <a:r>
            <a:rPr lang="en-US" dirty="0"/>
            <a:t>Jain 2019 Atlas of isomers</a:t>
          </a:r>
          <a:endParaRPr lang="en-GB" dirty="0"/>
        </a:p>
      </dgm:t>
    </dgm:pt>
    <dgm:pt modelId="{4A41466F-F0EE-4ED7-AAF8-FDB6A7707739}" type="parTrans" cxnId="{335F7F6E-0874-47F1-90E8-C8E31D91465B}">
      <dgm:prSet/>
      <dgm:spPr/>
      <dgm:t>
        <a:bodyPr/>
        <a:lstStyle/>
        <a:p>
          <a:endParaRPr lang="en-GB"/>
        </a:p>
      </dgm:t>
    </dgm:pt>
    <dgm:pt modelId="{A6BED9B8-B181-4A23-9316-499E815D1139}" type="sibTrans" cxnId="{335F7F6E-0874-47F1-90E8-C8E31D91465B}">
      <dgm:prSet/>
      <dgm:spPr/>
      <dgm:t>
        <a:bodyPr/>
        <a:lstStyle/>
        <a:p>
          <a:endParaRPr lang="en-GB"/>
        </a:p>
      </dgm:t>
    </dgm:pt>
    <dgm:pt modelId="{4BD4F9C1-E19A-4CF4-ADE4-A5A3FE2AA8B3}" type="pres">
      <dgm:prSet presAssocID="{326B49AD-E55E-49FB-8FC6-813798FC0842}" presName="Name0" presStyleCnt="0">
        <dgm:presLayoutVars>
          <dgm:dir/>
          <dgm:resizeHandles val="exact"/>
        </dgm:presLayoutVars>
      </dgm:prSet>
      <dgm:spPr/>
    </dgm:pt>
    <dgm:pt modelId="{9CC9FBC0-C4CE-4CCE-BE91-40935681EBAE}" type="pres">
      <dgm:prSet presAssocID="{326B49AD-E55E-49FB-8FC6-813798FC0842}" presName="arrow" presStyleLbl="bgShp" presStyleIdx="0" presStyleCnt="1"/>
      <dgm:spPr/>
    </dgm:pt>
    <dgm:pt modelId="{4DDC5CE7-1EB1-4EEF-8911-92144BC127B6}" type="pres">
      <dgm:prSet presAssocID="{326B49AD-E55E-49FB-8FC6-813798FC0842}" presName="points" presStyleCnt="0"/>
      <dgm:spPr/>
    </dgm:pt>
    <dgm:pt modelId="{7865184F-EB4D-4553-8F7F-AD75672FBC9B}" type="pres">
      <dgm:prSet presAssocID="{3B6C4D61-4460-4B7B-8F0D-27ADBDD49F9B}" presName="compositeA" presStyleCnt="0"/>
      <dgm:spPr/>
    </dgm:pt>
    <dgm:pt modelId="{A678DD62-8426-4F45-BA08-A82BE96370AB}" type="pres">
      <dgm:prSet presAssocID="{3B6C4D61-4460-4B7B-8F0D-27ADBDD49F9B}" presName="textA" presStyleLbl="revTx" presStyleIdx="0" presStyleCnt="4">
        <dgm:presLayoutVars>
          <dgm:bulletEnabled val="1"/>
        </dgm:presLayoutVars>
      </dgm:prSet>
      <dgm:spPr/>
    </dgm:pt>
    <dgm:pt modelId="{B93AED39-D66C-428F-A5AE-7A99C8730B61}" type="pres">
      <dgm:prSet presAssocID="{3B6C4D61-4460-4B7B-8F0D-27ADBDD49F9B}" presName="circleA" presStyleLbl="node1" presStyleIdx="0" presStyleCnt="4"/>
      <dgm:spPr/>
    </dgm:pt>
    <dgm:pt modelId="{86B8313A-5C13-405E-8E9B-C3BCAD624D52}" type="pres">
      <dgm:prSet presAssocID="{3B6C4D61-4460-4B7B-8F0D-27ADBDD49F9B}" presName="spaceA" presStyleCnt="0"/>
      <dgm:spPr/>
    </dgm:pt>
    <dgm:pt modelId="{E8DC31C3-87E9-4875-B944-4AFDA2D239E2}" type="pres">
      <dgm:prSet presAssocID="{9C244CE6-ED5D-4D09-BF39-84193E2C6855}" presName="space" presStyleCnt="0"/>
      <dgm:spPr/>
    </dgm:pt>
    <dgm:pt modelId="{0E6F67E4-F7B5-4C59-B90E-E13C0A082406}" type="pres">
      <dgm:prSet presAssocID="{CAD4E01F-551D-406A-A7F9-BBED138E3627}" presName="compositeB" presStyleCnt="0"/>
      <dgm:spPr/>
    </dgm:pt>
    <dgm:pt modelId="{8726EAB8-8EC3-454E-AC69-E45EABB24AD6}" type="pres">
      <dgm:prSet presAssocID="{CAD4E01F-551D-406A-A7F9-BBED138E3627}" presName="textB" presStyleLbl="revTx" presStyleIdx="1" presStyleCnt="4">
        <dgm:presLayoutVars>
          <dgm:bulletEnabled val="1"/>
        </dgm:presLayoutVars>
      </dgm:prSet>
      <dgm:spPr/>
    </dgm:pt>
    <dgm:pt modelId="{99BED855-5225-4232-8DD7-4F7A8F149FD7}" type="pres">
      <dgm:prSet presAssocID="{CAD4E01F-551D-406A-A7F9-BBED138E3627}" presName="circleB" presStyleLbl="node1" presStyleIdx="1" presStyleCnt="4"/>
      <dgm:spPr/>
    </dgm:pt>
    <dgm:pt modelId="{3CC15184-3855-4D88-B8AA-E1411D46B9C9}" type="pres">
      <dgm:prSet presAssocID="{CAD4E01F-551D-406A-A7F9-BBED138E3627}" presName="spaceB" presStyleCnt="0"/>
      <dgm:spPr/>
    </dgm:pt>
    <dgm:pt modelId="{46411B45-C220-4933-9D9E-58667740519A}" type="pres">
      <dgm:prSet presAssocID="{DCC129BF-8A6C-4521-9293-3FBC519B73F9}" presName="space" presStyleCnt="0"/>
      <dgm:spPr/>
    </dgm:pt>
    <dgm:pt modelId="{A4E8A99D-A411-47C9-8D6E-54CF9F8817A8}" type="pres">
      <dgm:prSet presAssocID="{037C31EE-42FC-439F-908B-15D286008ABF}" presName="compositeA" presStyleCnt="0"/>
      <dgm:spPr/>
    </dgm:pt>
    <dgm:pt modelId="{E98B3AAA-4029-400E-A352-0C907B0E36AF}" type="pres">
      <dgm:prSet presAssocID="{037C31EE-42FC-439F-908B-15D286008ABF}" presName="textA" presStyleLbl="revTx" presStyleIdx="2" presStyleCnt="4">
        <dgm:presLayoutVars>
          <dgm:bulletEnabled val="1"/>
        </dgm:presLayoutVars>
      </dgm:prSet>
      <dgm:spPr/>
    </dgm:pt>
    <dgm:pt modelId="{9808D39A-0761-444C-BDC5-C27FCD679D0E}" type="pres">
      <dgm:prSet presAssocID="{037C31EE-42FC-439F-908B-15D286008ABF}" presName="circleA" presStyleLbl="node1" presStyleIdx="2" presStyleCnt="4"/>
      <dgm:spPr/>
    </dgm:pt>
    <dgm:pt modelId="{855AFF93-6E8C-4021-B683-5022F3482DB3}" type="pres">
      <dgm:prSet presAssocID="{037C31EE-42FC-439F-908B-15D286008ABF}" presName="spaceA" presStyleCnt="0"/>
      <dgm:spPr/>
    </dgm:pt>
    <dgm:pt modelId="{BE879C95-ED4F-40EF-8B66-5448EC0E0832}" type="pres">
      <dgm:prSet presAssocID="{620EEE14-52AA-4CDB-B306-0707ED06CD2A}" presName="space" presStyleCnt="0"/>
      <dgm:spPr/>
    </dgm:pt>
    <dgm:pt modelId="{E361EF10-69E5-44D8-80CF-003996BDD89E}" type="pres">
      <dgm:prSet presAssocID="{7A14549E-4321-4608-84FD-8D6ECABC5BE2}" presName="compositeB" presStyleCnt="0"/>
      <dgm:spPr/>
    </dgm:pt>
    <dgm:pt modelId="{6F4C13A2-0EB4-478F-B04C-867C3E68F563}" type="pres">
      <dgm:prSet presAssocID="{7A14549E-4321-4608-84FD-8D6ECABC5BE2}" presName="textB" presStyleLbl="revTx" presStyleIdx="3" presStyleCnt="4">
        <dgm:presLayoutVars>
          <dgm:bulletEnabled val="1"/>
        </dgm:presLayoutVars>
      </dgm:prSet>
      <dgm:spPr/>
    </dgm:pt>
    <dgm:pt modelId="{34406269-8470-4DBA-81AF-87F053B5DBD9}" type="pres">
      <dgm:prSet presAssocID="{7A14549E-4321-4608-84FD-8D6ECABC5BE2}" presName="circleB" presStyleLbl="node1" presStyleIdx="3" presStyleCnt="4"/>
      <dgm:spPr/>
    </dgm:pt>
    <dgm:pt modelId="{DEDB6C8A-3ED5-434C-84AC-D5784DD60C16}" type="pres">
      <dgm:prSet presAssocID="{7A14549E-4321-4608-84FD-8D6ECABC5BE2}" presName="spaceB" presStyleCnt="0"/>
      <dgm:spPr/>
    </dgm:pt>
  </dgm:ptLst>
  <dgm:cxnLst>
    <dgm:cxn modelId="{E7F8A71B-67C8-40EA-81B7-924ACD513489}" srcId="{326B49AD-E55E-49FB-8FC6-813798FC0842}" destId="{3B6C4D61-4460-4B7B-8F0D-27ADBDD49F9B}" srcOrd="0" destOrd="0" parTransId="{6937E5E6-15F6-4B94-AD4C-F93619FD9CDF}" sibTransId="{9C244CE6-ED5D-4D09-BF39-84193E2C6855}"/>
    <dgm:cxn modelId="{6EE03E34-A6BE-4BA2-872A-DCF766551151}" type="presOf" srcId="{3B6C4D61-4460-4B7B-8F0D-27ADBDD49F9B}" destId="{A678DD62-8426-4F45-BA08-A82BE96370AB}" srcOrd="0" destOrd="0" presId="urn:microsoft.com/office/officeart/2005/8/layout/hProcess11"/>
    <dgm:cxn modelId="{29C2903D-F6EB-416F-BAD5-8DE186F156C5}" srcId="{326B49AD-E55E-49FB-8FC6-813798FC0842}" destId="{037C31EE-42FC-439F-908B-15D286008ABF}" srcOrd="2" destOrd="0" parTransId="{8A956FC7-6DC3-4B07-883F-15C9D467AEF0}" sibTransId="{620EEE14-52AA-4CDB-B306-0707ED06CD2A}"/>
    <dgm:cxn modelId="{E0E1C465-90CF-43C8-8AE1-A381A63A204A}" type="presOf" srcId="{CAD4E01F-551D-406A-A7F9-BBED138E3627}" destId="{8726EAB8-8EC3-454E-AC69-E45EABB24AD6}" srcOrd="0" destOrd="0" presId="urn:microsoft.com/office/officeart/2005/8/layout/hProcess11"/>
    <dgm:cxn modelId="{4A41616A-9695-4792-AA33-BDA0D733CE99}" type="presOf" srcId="{326B49AD-E55E-49FB-8FC6-813798FC0842}" destId="{4BD4F9C1-E19A-4CF4-ADE4-A5A3FE2AA8B3}" srcOrd="0" destOrd="0" presId="urn:microsoft.com/office/officeart/2005/8/layout/hProcess11"/>
    <dgm:cxn modelId="{335F7F6E-0874-47F1-90E8-C8E31D91465B}" srcId="{326B49AD-E55E-49FB-8FC6-813798FC0842}" destId="{7A14549E-4321-4608-84FD-8D6ECABC5BE2}" srcOrd="3" destOrd="0" parTransId="{4A41466F-F0EE-4ED7-AAF8-FDB6A7707739}" sibTransId="{A6BED9B8-B181-4A23-9316-499E815D1139}"/>
    <dgm:cxn modelId="{0DEE946F-3E39-4AAC-A4FD-59C503DC0D0B}" type="presOf" srcId="{7A14549E-4321-4608-84FD-8D6ECABC5BE2}" destId="{6F4C13A2-0EB4-478F-B04C-867C3E68F563}" srcOrd="0" destOrd="0" presId="urn:microsoft.com/office/officeart/2005/8/layout/hProcess11"/>
    <dgm:cxn modelId="{7BCE975A-42FF-4E66-A08F-23ADF12D4A9D}" srcId="{326B49AD-E55E-49FB-8FC6-813798FC0842}" destId="{CAD4E01F-551D-406A-A7F9-BBED138E3627}" srcOrd="1" destOrd="0" parTransId="{DC94D76A-0A6D-402D-8BF0-063FC60AEB94}" sibTransId="{DCC129BF-8A6C-4521-9293-3FBC519B73F9}"/>
    <dgm:cxn modelId="{4A4CCFB8-6D9E-4E4B-A2FA-2F7BFA953264}" type="presOf" srcId="{037C31EE-42FC-439F-908B-15D286008ABF}" destId="{E98B3AAA-4029-400E-A352-0C907B0E36AF}" srcOrd="0" destOrd="0" presId="urn:microsoft.com/office/officeart/2005/8/layout/hProcess11"/>
    <dgm:cxn modelId="{B701A9ED-09B1-46E5-8E42-EEDC9DC73BC3}" type="presParOf" srcId="{4BD4F9C1-E19A-4CF4-ADE4-A5A3FE2AA8B3}" destId="{9CC9FBC0-C4CE-4CCE-BE91-40935681EBAE}" srcOrd="0" destOrd="0" presId="urn:microsoft.com/office/officeart/2005/8/layout/hProcess11"/>
    <dgm:cxn modelId="{EC39FF65-2E59-4B86-850B-E210E908C159}" type="presParOf" srcId="{4BD4F9C1-E19A-4CF4-ADE4-A5A3FE2AA8B3}" destId="{4DDC5CE7-1EB1-4EEF-8911-92144BC127B6}" srcOrd="1" destOrd="0" presId="urn:microsoft.com/office/officeart/2005/8/layout/hProcess11"/>
    <dgm:cxn modelId="{77C1047D-4279-4434-86F9-96BE333DC65F}" type="presParOf" srcId="{4DDC5CE7-1EB1-4EEF-8911-92144BC127B6}" destId="{7865184F-EB4D-4553-8F7F-AD75672FBC9B}" srcOrd="0" destOrd="0" presId="urn:microsoft.com/office/officeart/2005/8/layout/hProcess11"/>
    <dgm:cxn modelId="{8189335E-9C8D-4A76-89EB-C00CBC3C4B76}" type="presParOf" srcId="{7865184F-EB4D-4553-8F7F-AD75672FBC9B}" destId="{A678DD62-8426-4F45-BA08-A82BE96370AB}" srcOrd="0" destOrd="0" presId="urn:microsoft.com/office/officeart/2005/8/layout/hProcess11"/>
    <dgm:cxn modelId="{6E68819D-C9D5-40D8-B4EB-ABF64DC890C3}" type="presParOf" srcId="{7865184F-EB4D-4553-8F7F-AD75672FBC9B}" destId="{B93AED39-D66C-428F-A5AE-7A99C8730B61}" srcOrd="1" destOrd="0" presId="urn:microsoft.com/office/officeart/2005/8/layout/hProcess11"/>
    <dgm:cxn modelId="{99D97E42-9FFC-40FA-A1F9-87FC3F7422B4}" type="presParOf" srcId="{7865184F-EB4D-4553-8F7F-AD75672FBC9B}" destId="{86B8313A-5C13-405E-8E9B-C3BCAD624D52}" srcOrd="2" destOrd="0" presId="urn:microsoft.com/office/officeart/2005/8/layout/hProcess11"/>
    <dgm:cxn modelId="{0B7F7961-8B27-4D8F-A09D-DF57E5BC0184}" type="presParOf" srcId="{4DDC5CE7-1EB1-4EEF-8911-92144BC127B6}" destId="{E8DC31C3-87E9-4875-B944-4AFDA2D239E2}" srcOrd="1" destOrd="0" presId="urn:microsoft.com/office/officeart/2005/8/layout/hProcess11"/>
    <dgm:cxn modelId="{DCBBBFF7-B208-4351-99C1-54A403C8587C}" type="presParOf" srcId="{4DDC5CE7-1EB1-4EEF-8911-92144BC127B6}" destId="{0E6F67E4-F7B5-4C59-B90E-E13C0A082406}" srcOrd="2" destOrd="0" presId="urn:microsoft.com/office/officeart/2005/8/layout/hProcess11"/>
    <dgm:cxn modelId="{AD46F764-4C45-4DEC-84AD-CA681260F962}" type="presParOf" srcId="{0E6F67E4-F7B5-4C59-B90E-E13C0A082406}" destId="{8726EAB8-8EC3-454E-AC69-E45EABB24AD6}" srcOrd="0" destOrd="0" presId="urn:microsoft.com/office/officeart/2005/8/layout/hProcess11"/>
    <dgm:cxn modelId="{2FDFF4FF-4003-47C1-B4F3-267DCC14BF7D}" type="presParOf" srcId="{0E6F67E4-F7B5-4C59-B90E-E13C0A082406}" destId="{99BED855-5225-4232-8DD7-4F7A8F149FD7}" srcOrd="1" destOrd="0" presId="urn:microsoft.com/office/officeart/2005/8/layout/hProcess11"/>
    <dgm:cxn modelId="{976DF11A-05CF-4766-97AC-135DF826AB46}" type="presParOf" srcId="{0E6F67E4-F7B5-4C59-B90E-E13C0A082406}" destId="{3CC15184-3855-4D88-B8AA-E1411D46B9C9}" srcOrd="2" destOrd="0" presId="urn:microsoft.com/office/officeart/2005/8/layout/hProcess11"/>
    <dgm:cxn modelId="{30DA9624-69B3-4E72-A6C7-8B01AEA28064}" type="presParOf" srcId="{4DDC5CE7-1EB1-4EEF-8911-92144BC127B6}" destId="{46411B45-C220-4933-9D9E-58667740519A}" srcOrd="3" destOrd="0" presId="urn:microsoft.com/office/officeart/2005/8/layout/hProcess11"/>
    <dgm:cxn modelId="{96C1F176-2C65-41E3-A1E4-6D58E86BC386}" type="presParOf" srcId="{4DDC5CE7-1EB1-4EEF-8911-92144BC127B6}" destId="{A4E8A99D-A411-47C9-8D6E-54CF9F8817A8}" srcOrd="4" destOrd="0" presId="urn:microsoft.com/office/officeart/2005/8/layout/hProcess11"/>
    <dgm:cxn modelId="{021B99A2-2D3A-4D57-A228-7592EDAAEF02}" type="presParOf" srcId="{A4E8A99D-A411-47C9-8D6E-54CF9F8817A8}" destId="{E98B3AAA-4029-400E-A352-0C907B0E36AF}" srcOrd="0" destOrd="0" presId="urn:microsoft.com/office/officeart/2005/8/layout/hProcess11"/>
    <dgm:cxn modelId="{2DA735D0-418A-4EB3-862E-2F434734412C}" type="presParOf" srcId="{A4E8A99D-A411-47C9-8D6E-54CF9F8817A8}" destId="{9808D39A-0761-444C-BDC5-C27FCD679D0E}" srcOrd="1" destOrd="0" presId="urn:microsoft.com/office/officeart/2005/8/layout/hProcess11"/>
    <dgm:cxn modelId="{37619561-9A0E-485B-AB31-B70F5CE96269}" type="presParOf" srcId="{A4E8A99D-A411-47C9-8D6E-54CF9F8817A8}" destId="{855AFF93-6E8C-4021-B683-5022F3482DB3}" srcOrd="2" destOrd="0" presId="urn:microsoft.com/office/officeart/2005/8/layout/hProcess11"/>
    <dgm:cxn modelId="{8C470317-E539-4C4A-A8AE-DB9BF7E925F2}" type="presParOf" srcId="{4DDC5CE7-1EB1-4EEF-8911-92144BC127B6}" destId="{BE879C95-ED4F-40EF-8B66-5448EC0E0832}" srcOrd="5" destOrd="0" presId="urn:microsoft.com/office/officeart/2005/8/layout/hProcess11"/>
    <dgm:cxn modelId="{CF109A35-8499-4752-B0EB-E25DD922BA29}" type="presParOf" srcId="{4DDC5CE7-1EB1-4EEF-8911-92144BC127B6}" destId="{E361EF10-69E5-44D8-80CF-003996BDD89E}" srcOrd="6" destOrd="0" presId="urn:microsoft.com/office/officeart/2005/8/layout/hProcess11"/>
    <dgm:cxn modelId="{B19D6385-B74A-4395-A5EA-D948AF771857}" type="presParOf" srcId="{E361EF10-69E5-44D8-80CF-003996BDD89E}" destId="{6F4C13A2-0EB4-478F-B04C-867C3E68F563}" srcOrd="0" destOrd="0" presId="urn:microsoft.com/office/officeart/2005/8/layout/hProcess11"/>
    <dgm:cxn modelId="{50B60793-6819-4B16-A3B8-6BE58EC984CA}" type="presParOf" srcId="{E361EF10-69E5-44D8-80CF-003996BDD89E}" destId="{34406269-8470-4DBA-81AF-87F053B5DBD9}" srcOrd="1" destOrd="0" presId="urn:microsoft.com/office/officeart/2005/8/layout/hProcess11"/>
    <dgm:cxn modelId="{530BFADA-13F7-4D1F-9432-629429D56260}" type="presParOf" srcId="{E361EF10-69E5-44D8-80CF-003996BDD89E}" destId="{DEDB6C8A-3ED5-434C-84AC-D5784DD60C16}" srcOrd="2" destOrd="0" presId="urn:microsoft.com/office/officeart/2005/8/layout/hProcess1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0997C1-C573-4740-9B22-57C1E072544D}" type="doc">
      <dgm:prSet loTypeId="urn:microsoft.com/office/officeart/2005/8/layout/hProcess11" loCatId="process" qsTypeId="urn:microsoft.com/office/officeart/2005/8/quickstyle/3d9" qsCatId="3D" csTypeId="urn:microsoft.com/office/officeart/2005/8/colors/accent1_2" csCatId="accent1" phldr="1"/>
      <dgm:spPr/>
    </dgm:pt>
    <dgm:pt modelId="{FCEFE4BA-E6C4-4823-AB26-3C2B0FA0B072}">
      <dgm:prSet phldrT="[Text]" custT="1"/>
      <dgm:spPr/>
      <dgm:t>
        <a:bodyPr/>
        <a:lstStyle/>
        <a:p>
          <a:r>
            <a:rPr lang="en-US" sz="1100" b="0" dirty="0"/>
            <a:t>ATOMKI (HUN) 2011</a:t>
          </a:r>
          <a:endParaRPr lang="en-GB" sz="1100" b="0" dirty="0"/>
        </a:p>
      </dgm:t>
    </dgm:pt>
    <dgm:pt modelId="{F7B58461-D752-435B-BFFA-6D15CC41B5A4}" type="parTrans" cxnId="{3C0EB3F1-1D63-4876-B128-33D6D5934412}">
      <dgm:prSet/>
      <dgm:spPr/>
      <dgm:t>
        <a:bodyPr/>
        <a:lstStyle/>
        <a:p>
          <a:endParaRPr lang="en-GB"/>
        </a:p>
      </dgm:t>
    </dgm:pt>
    <dgm:pt modelId="{EFF738E2-99EC-44A3-85C9-97D9BEDA0342}" type="sibTrans" cxnId="{3C0EB3F1-1D63-4876-B128-33D6D5934412}">
      <dgm:prSet/>
      <dgm:spPr/>
      <dgm:t>
        <a:bodyPr/>
        <a:lstStyle/>
        <a:p>
          <a:endParaRPr lang="en-GB"/>
        </a:p>
      </dgm:t>
    </dgm:pt>
    <dgm:pt modelId="{66408B6F-731D-4D21-A659-8328D20F43E3}">
      <dgm:prSet phldrT="[Text]" custT="1"/>
      <dgm:spPr/>
      <dgm:t>
        <a:bodyPr/>
        <a:lstStyle/>
        <a:p>
          <a:r>
            <a:rPr lang="en-US" sz="1100" b="0" dirty="0"/>
            <a:t>IFIN-HH (ROM) 2015</a:t>
          </a:r>
          <a:endParaRPr lang="en-GB" sz="1100" b="0" dirty="0"/>
        </a:p>
      </dgm:t>
    </dgm:pt>
    <dgm:pt modelId="{00EED87D-DA78-4B57-809D-D57EBB498C3C}" type="parTrans" cxnId="{3ED5F877-1AE1-41B0-AC0B-7EDD8D8CC398}">
      <dgm:prSet/>
      <dgm:spPr/>
      <dgm:t>
        <a:bodyPr/>
        <a:lstStyle/>
        <a:p>
          <a:endParaRPr lang="en-GB"/>
        </a:p>
      </dgm:t>
    </dgm:pt>
    <dgm:pt modelId="{EB32EAC9-2F69-45D5-8CCD-67F950616188}" type="sibTrans" cxnId="{3ED5F877-1AE1-41B0-AC0B-7EDD8D8CC398}">
      <dgm:prSet/>
      <dgm:spPr/>
      <dgm:t>
        <a:bodyPr/>
        <a:lstStyle/>
        <a:p>
          <a:endParaRPr lang="en-GB"/>
        </a:p>
      </dgm:t>
    </dgm:pt>
    <dgm:pt modelId="{0D734125-21C0-4A21-A672-5A76CD226475}">
      <dgm:prSet phldrT="[Text]" custT="1"/>
      <dgm:spPr/>
      <dgm:t>
        <a:bodyPr/>
        <a:lstStyle/>
        <a:p>
          <a:r>
            <a:rPr lang="en-US" sz="1100" b="0" dirty="0">
              <a:solidFill>
                <a:srgbClr val="FF0000"/>
              </a:solidFill>
            </a:rPr>
            <a:t>FRANCE left 2015</a:t>
          </a:r>
          <a:endParaRPr lang="en-GB" sz="1100" b="0" dirty="0">
            <a:solidFill>
              <a:srgbClr val="FF0000"/>
            </a:solidFill>
          </a:endParaRPr>
        </a:p>
      </dgm:t>
    </dgm:pt>
    <dgm:pt modelId="{20152395-1737-4F70-8580-F4C7D5BF47A6}" type="parTrans" cxnId="{7738414E-BCCE-4CBF-B368-1422FC4FF1EA}">
      <dgm:prSet/>
      <dgm:spPr/>
      <dgm:t>
        <a:bodyPr/>
        <a:lstStyle/>
        <a:p>
          <a:endParaRPr lang="en-GB"/>
        </a:p>
      </dgm:t>
    </dgm:pt>
    <dgm:pt modelId="{02D12CB6-C8D2-4B30-BC22-49572AA4B435}" type="sibTrans" cxnId="{7738414E-BCCE-4CBF-B368-1422FC4FF1EA}">
      <dgm:prSet/>
      <dgm:spPr/>
      <dgm:t>
        <a:bodyPr/>
        <a:lstStyle/>
        <a:p>
          <a:endParaRPr lang="en-GB"/>
        </a:p>
      </dgm:t>
    </dgm:pt>
    <dgm:pt modelId="{CB08063D-D559-47CC-9AA6-1747FD734089}">
      <dgm:prSet phldrT="[Text]" custT="1"/>
      <dgm:spPr/>
      <dgm:t>
        <a:bodyPr/>
        <a:lstStyle/>
        <a:p>
          <a:r>
            <a:rPr lang="en-US" sz="1100" b="0" dirty="0">
              <a:solidFill>
                <a:srgbClr val="FF0000"/>
              </a:solidFill>
            </a:rPr>
            <a:t>KUWAIT left 2015</a:t>
          </a:r>
          <a:endParaRPr lang="en-GB" sz="1100" b="0" dirty="0">
            <a:solidFill>
              <a:srgbClr val="FF0000"/>
            </a:solidFill>
          </a:endParaRPr>
        </a:p>
      </dgm:t>
    </dgm:pt>
    <dgm:pt modelId="{B9875E5C-9EAB-4C39-90B8-AD9BCB2568E1}" type="parTrans" cxnId="{812A9B43-7C71-4877-907C-973A50BED6BF}">
      <dgm:prSet/>
      <dgm:spPr/>
      <dgm:t>
        <a:bodyPr/>
        <a:lstStyle/>
        <a:p>
          <a:endParaRPr lang="en-GB"/>
        </a:p>
      </dgm:t>
    </dgm:pt>
    <dgm:pt modelId="{906FFBC2-B33C-4CFC-9621-910625490A6D}" type="sibTrans" cxnId="{812A9B43-7C71-4877-907C-973A50BED6BF}">
      <dgm:prSet/>
      <dgm:spPr/>
      <dgm:t>
        <a:bodyPr/>
        <a:lstStyle/>
        <a:p>
          <a:endParaRPr lang="en-GB"/>
        </a:p>
      </dgm:t>
    </dgm:pt>
    <dgm:pt modelId="{5FE19E72-66B1-48BA-AAA3-AD7ECA21839B}">
      <dgm:prSet phldrT="[Text]" custT="1"/>
      <dgm:spPr/>
      <dgm:t>
        <a:bodyPr/>
        <a:lstStyle/>
        <a:p>
          <a:r>
            <a:rPr lang="en-US" sz="1100" b="0" dirty="0">
              <a:solidFill>
                <a:schemeClr val="tx1"/>
              </a:solidFill>
            </a:rPr>
            <a:t>SOFIA U (BUL) 2017</a:t>
          </a:r>
          <a:endParaRPr lang="en-GB" sz="1100" b="0" dirty="0">
            <a:solidFill>
              <a:schemeClr val="tx1"/>
            </a:solidFill>
          </a:endParaRPr>
        </a:p>
      </dgm:t>
    </dgm:pt>
    <dgm:pt modelId="{F1FBAF72-BFA2-4863-9EBC-525A143C24CF}" type="parTrans" cxnId="{4B9F293E-0DDE-4729-A456-E643C908AC26}">
      <dgm:prSet/>
      <dgm:spPr/>
      <dgm:t>
        <a:bodyPr/>
        <a:lstStyle/>
        <a:p>
          <a:endParaRPr lang="en-GB"/>
        </a:p>
      </dgm:t>
    </dgm:pt>
    <dgm:pt modelId="{3A0B0FC2-FA68-420D-8FD6-41AD4CE2E2C3}" type="sibTrans" cxnId="{4B9F293E-0DDE-4729-A456-E643C908AC26}">
      <dgm:prSet/>
      <dgm:spPr/>
      <dgm:t>
        <a:bodyPr/>
        <a:lstStyle/>
        <a:p>
          <a:endParaRPr lang="en-GB"/>
        </a:p>
      </dgm:t>
    </dgm:pt>
    <dgm:pt modelId="{026C7687-4F64-4D26-B5AA-654E3F1CE165}">
      <dgm:prSet phldrT="[Text]" custT="1"/>
      <dgm:spPr/>
      <dgm:t>
        <a:bodyPr/>
        <a:lstStyle/>
        <a:p>
          <a:r>
            <a:rPr lang="en-US" sz="1100" b="0" dirty="0">
              <a:solidFill>
                <a:schemeClr val="tx1"/>
              </a:solidFill>
            </a:rPr>
            <a:t>MSU (US) 2015</a:t>
          </a:r>
          <a:endParaRPr lang="en-GB" sz="1100" b="0" dirty="0">
            <a:solidFill>
              <a:schemeClr val="tx1"/>
            </a:solidFill>
          </a:endParaRPr>
        </a:p>
      </dgm:t>
    </dgm:pt>
    <dgm:pt modelId="{52783452-35B6-4A58-AFF7-1950C1721CC3}" type="parTrans" cxnId="{7827C496-C623-4FC5-822F-F428E793A116}">
      <dgm:prSet/>
      <dgm:spPr/>
      <dgm:t>
        <a:bodyPr/>
        <a:lstStyle/>
        <a:p>
          <a:endParaRPr lang="en-GB"/>
        </a:p>
      </dgm:t>
    </dgm:pt>
    <dgm:pt modelId="{13699EA1-E741-4293-A0AC-BA5F932329B5}" type="sibTrans" cxnId="{7827C496-C623-4FC5-822F-F428E793A116}">
      <dgm:prSet/>
      <dgm:spPr/>
      <dgm:t>
        <a:bodyPr/>
        <a:lstStyle/>
        <a:p>
          <a:endParaRPr lang="en-GB"/>
        </a:p>
      </dgm:t>
    </dgm:pt>
    <dgm:pt modelId="{333C9850-E0B4-4EB7-BD17-4E9374F4FB05}">
      <dgm:prSet phldrT="[Text]" custT="1"/>
      <dgm:spPr/>
      <dgm:t>
        <a:bodyPr/>
        <a:lstStyle/>
        <a:p>
          <a:r>
            <a:rPr lang="en-US" sz="1100" b="0" dirty="0">
              <a:solidFill>
                <a:schemeClr val="tx1"/>
              </a:solidFill>
            </a:rPr>
            <a:t>TAMU (US) 2017</a:t>
          </a:r>
          <a:endParaRPr lang="en-GB" sz="1100" b="0" dirty="0">
            <a:solidFill>
              <a:schemeClr val="tx1"/>
            </a:solidFill>
          </a:endParaRPr>
        </a:p>
      </dgm:t>
    </dgm:pt>
    <dgm:pt modelId="{679E71FF-7AB9-42C6-BDA5-2C7B1D50C76A}" type="parTrans" cxnId="{1DC4A541-66FE-4D61-9D2A-0DEB84803DEC}">
      <dgm:prSet/>
      <dgm:spPr/>
      <dgm:t>
        <a:bodyPr/>
        <a:lstStyle/>
        <a:p>
          <a:endParaRPr lang="en-GB"/>
        </a:p>
      </dgm:t>
    </dgm:pt>
    <dgm:pt modelId="{A41B2443-26D5-405D-9671-C5C2DA54FEFE}" type="sibTrans" cxnId="{1DC4A541-66FE-4D61-9D2A-0DEB84803DEC}">
      <dgm:prSet/>
      <dgm:spPr/>
      <dgm:t>
        <a:bodyPr/>
        <a:lstStyle/>
        <a:p>
          <a:endParaRPr lang="en-GB"/>
        </a:p>
      </dgm:t>
    </dgm:pt>
    <dgm:pt modelId="{C7D4642D-EC16-495B-B271-4DC2F7FB7C51}">
      <dgm:prSet phldrT="[Text]" custT="1"/>
      <dgm:spPr/>
      <dgm:t>
        <a:bodyPr/>
        <a:lstStyle/>
        <a:p>
          <a:r>
            <a:rPr lang="en-US" sz="1100" b="0" dirty="0">
              <a:solidFill>
                <a:schemeClr val="tx1"/>
              </a:solidFill>
            </a:rPr>
            <a:t>IIT R </a:t>
          </a:r>
          <a:r>
            <a:rPr lang="en-US" sz="1100" b="0" dirty="0">
              <a:solidFill>
                <a:schemeClr val="tx1"/>
              </a:solidFill>
              <a:sym typeface="Wingdings" panose="05000000000000000000" pitchFamily="2" charset="2"/>
            </a:rPr>
            <a:t> VECC (IND) 2019</a:t>
          </a:r>
          <a:endParaRPr lang="en-GB" sz="1100" b="0" dirty="0">
            <a:solidFill>
              <a:schemeClr val="tx1"/>
            </a:solidFill>
          </a:endParaRPr>
        </a:p>
      </dgm:t>
    </dgm:pt>
    <dgm:pt modelId="{9EB37805-8129-4796-AC43-328BF35D3256}" type="parTrans" cxnId="{DCC44A7B-FDEA-4B67-ABE4-830E9B20454E}">
      <dgm:prSet/>
      <dgm:spPr/>
      <dgm:t>
        <a:bodyPr/>
        <a:lstStyle/>
        <a:p>
          <a:endParaRPr lang="en-GB"/>
        </a:p>
      </dgm:t>
    </dgm:pt>
    <dgm:pt modelId="{81C9B736-B1E5-4557-89B7-BE743FF8FED6}" type="sibTrans" cxnId="{DCC44A7B-FDEA-4B67-ABE4-830E9B20454E}">
      <dgm:prSet/>
      <dgm:spPr/>
      <dgm:t>
        <a:bodyPr/>
        <a:lstStyle/>
        <a:p>
          <a:endParaRPr lang="en-GB"/>
        </a:p>
      </dgm:t>
    </dgm:pt>
    <dgm:pt modelId="{394C61F3-116D-40E9-8D02-339131179589}" type="pres">
      <dgm:prSet presAssocID="{1D0997C1-C573-4740-9B22-57C1E072544D}" presName="Name0" presStyleCnt="0">
        <dgm:presLayoutVars>
          <dgm:dir/>
          <dgm:resizeHandles val="exact"/>
        </dgm:presLayoutVars>
      </dgm:prSet>
      <dgm:spPr/>
    </dgm:pt>
    <dgm:pt modelId="{8A6D14E5-4FB2-410B-B009-315CBC51C1C5}" type="pres">
      <dgm:prSet presAssocID="{1D0997C1-C573-4740-9B22-57C1E072544D}" presName="arrow" presStyleLbl="bgShp" presStyleIdx="0" presStyleCnt="1"/>
      <dgm:spPr/>
    </dgm:pt>
    <dgm:pt modelId="{21043756-D1E6-4A57-8018-313E309FD27D}" type="pres">
      <dgm:prSet presAssocID="{1D0997C1-C573-4740-9B22-57C1E072544D}" presName="points" presStyleCnt="0"/>
      <dgm:spPr/>
    </dgm:pt>
    <dgm:pt modelId="{A0D38FAF-7C82-4929-809D-833E32905A3C}" type="pres">
      <dgm:prSet presAssocID="{FCEFE4BA-E6C4-4823-AB26-3C2B0FA0B072}" presName="compositeA" presStyleCnt="0"/>
      <dgm:spPr/>
    </dgm:pt>
    <dgm:pt modelId="{3796B482-8E3C-4F40-8CC4-D3C142E1BDEF}" type="pres">
      <dgm:prSet presAssocID="{FCEFE4BA-E6C4-4823-AB26-3C2B0FA0B072}" presName="textA" presStyleLbl="revTx" presStyleIdx="0" presStyleCnt="8">
        <dgm:presLayoutVars>
          <dgm:bulletEnabled val="1"/>
        </dgm:presLayoutVars>
      </dgm:prSet>
      <dgm:spPr/>
    </dgm:pt>
    <dgm:pt modelId="{6A3EB0FF-C2D8-4528-B7CF-8C1936E2234A}" type="pres">
      <dgm:prSet presAssocID="{FCEFE4BA-E6C4-4823-AB26-3C2B0FA0B072}" presName="circleA" presStyleLbl="node1" presStyleIdx="0" presStyleCnt="8" custLinFactNeighborX="12263" custLinFactNeighborY="-5310"/>
      <dgm:spPr/>
    </dgm:pt>
    <dgm:pt modelId="{AF2F44D8-B464-4710-A535-265A6A8A9E79}" type="pres">
      <dgm:prSet presAssocID="{FCEFE4BA-E6C4-4823-AB26-3C2B0FA0B072}" presName="spaceA" presStyleCnt="0"/>
      <dgm:spPr/>
    </dgm:pt>
    <dgm:pt modelId="{4DD375A1-81E5-4292-BD48-910F53BB2203}" type="pres">
      <dgm:prSet presAssocID="{EFF738E2-99EC-44A3-85C9-97D9BEDA0342}" presName="space" presStyleCnt="0"/>
      <dgm:spPr/>
    </dgm:pt>
    <dgm:pt modelId="{5D7DA973-77F8-4D75-9E85-F3729C4C047E}" type="pres">
      <dgm:prSet presAssocID="{66408B6F-731D-4D21-A659-8328D20F43E3}" presName="compositeB" presStyleCnt="0"/>
      <dgm:spPr/>
    </dgm:pt>
    <dgm:pt modelId="{7B912B03-AFD4-48A8-8C13-EC981F7F3FAA}" type="pres">
      <dgm:prSet presAssocID="{66408B6F-731D-4D21-A659-8328D20F43E3}" presName="textB" presStyleLbl="revTx" presStyleIdx="1" presStyleCnt="8">
        <dgm:presLayoutVars>
          <dgm:bulletEnabled val="1"/>
        </dgm:presLayoutVars>
      </dgm:prSet>
      <dgm:spPr/>
    </dgm:pt>
    <dgm:pt modelId="{772402CE-3816-47B4-A375-430EC77142D3}" type="pres">
      <dgm:prSet presAssocID="{66408B6F-731D-4D21-A659-8328D20F43E3}" presName="circleB" presStyleLbl="node1" presStyleIdx="1" presStyleCnt="8"/>
      <dgm:spPr/>
    </dgm:pt>
    <dgm:pt modelId="{CEE7AE8B-DCF6-487C-BA28-8EBD41D8972C}" type="pres">
      <dgm:prSet presAssocID="{66408B6F-731D-4D21-A659-8328D20F43E3}" presName="spaceB" presStyleCnt="0"/>
      <dgm:spPr/>
    </dgm:pt>
    <dgm:pt modelId="{13EC2AF7-C0BC-4243-8A1E-A8118B976D78}" type="pres">
      <dgm:prSet presAssocID="{EB32EAC9-2F69-45D5-8CCD-67F950616188}" presName="space" presStyleCnt="0"/>
      <dgm:spPr/>
    </dgm:pt>
    <dgm:pt modelId="{83C42BB6-1CA9-401A-82EF-824B8D66CB78}" type="pres">
      <dgm:prSet presAssocID="{0D734125-21C0-4A21-A672-5A76CD226475}" presName="compositeA" presStyleCnt="0"/>
      <dgm:spPr/>
    </dgm:pt>
    <dgm:pt modelId="{7AF62B7D-CC9A-49C3-9CE3-5ED9C783573A}" type="pres">
      <dgm:prSet presAssocID="{0D734125-21C0-4A21-A672-5A76CD226475}" presName="textA" presStyleLbl="revTx" presStyleIdx="2" presStyleCnt="8">
        <dgm:presLayoutVars>
          <dgm:bulletEnabled val="1"/>
        </dgm:presLayoutVars>
      </dgm:prSet>
      <dgm:spPr/>
    </dgm:pt>
    <dgm:pt modelId="{57EFBE52-43DA-443E-95BE-EB1EB345DA30}" type="pres">
      <dgm:prSet presAssocID="{0D734125-21C0-4A21-A672-5A76CD226475}" presName="circleA" presStyleLbl="node1" presStyleIdx="2" presStyleCnt="8"/>
      <dgm:spPr/>
    </dgm:pt>
    <dgm:pt modelId="{2F40FB02-6E11-445C-B0B2-6A171941B92F}" type="pres">
      <dgm:prSet presAssocID="{0D734125-21C0-4A21-A672-5A76CD226475}" presName="spaceA" presStyleCnt="0"/>
      <dgm:spPr/>
    </dgm:pt>
    <dgm:pt modelId="{23D3E8B4-1EB5-4932-9D3D-3430421F9EAC}" type="pres">
      <dgm:prSet presAssocID="{02D12CB6-C8D2-4B30-BC22-49572AA4B435}" presName="space" presStyleCnt="0"/>
      <dgm:spPr/>
    </dgm:pt>
    <dgm:pt modelId="{3ED2B404-623D-437D-ACB9-8A6803B50FF2}" type="pres">
      <dgm:prSet presAssocID="{CB08063D-D559-47CC-9AA6-1747FD734089}" presName="compositeB" presStyleCnt="0"/>
      <dgm:spPr/>
    </dgm:pt>
    <dgm:pt modelId="{7FB28013-4EA4-45FB-871A-521DC2ABDC7B}" type="pres">
      <dgm:prSet presAssocID="{CB08063D-D559-47CC-9AA6-1747FD734089}" presName="textB" presStyleLbl="revTx" presStyleIdx="3" presStyleCnt="8">
        <dgm:presLayoutVars>
          <dgm:bulletEnabled val="1"/>
        </dgm:presLayoutVars>
      </dgm:prSet>
      <dgm:spPr/>
    </dgm:pt>
    <dgm:pt modelId="{B657CC06-DB55-4009-832D-0A33568410F1}" type="pres">
      <dgm:prSet presAssocID="{CB08063D-D559-47CC-9AA6-1747FD734089}" presName="circleB" presStyleLbl="node1" presStyleIdx="3" presStyleCnt="8"/>
      <dgm:spPr/>
    </dgm:pt>
    <dgm:pt modelId="{685908F4-2A97-4681-9ABE-FA4FE49A3714}" type="pres">
      <dgm:prSet presAssocID="{CB08063D-D559-47CC-9AA6-1747FD734089}" presName="spaceB" presStyleCnt="0"/>
      <dgm:spPr/>
    </dgm:pt>
    <dgm:pt modelId="{93DB9D8F-68E7-4CFE-9D30-31786AA21C2F}" type="pres">
      <dgm:prSet presAssocID="{906FFBC2-B33C-4CFC-9621-910625490A6D}" presName="space" presStyleCnt="0"/>
      <dgm:spPr/>
    </dgm:pt>
    <dgm:pt modelId="{3A9BCC35-27FB-4783-9D97-407CD4D19C7B}" type="pres">
      <dgm:prSet presAssocID="{026C7687-4F64-4D26-B5AA-654E3F1CE165}" presName="compositeA" presStyleCnt="0"/>
      <dgm:spPr/>
    </dgm:pt>
    <dgm:pt modelId="{A0377652-2AEC-471D-8CFF-BCB2E69B0349}" type="pres">
      <dgm:prSet presAssocID="{026C7687-4F64-4D26-B5AA-654E3F1CE165}" presName="textA" presStyleLbl="revTx" presStyleIdx="4" presStyleCnt="8">
        <dgm:presLayoutVars>
          <dgm:bulletEnabled val="1"/>
        </dgm:presLayoutVars>
      </dgm:prSet>
      <dgm:spPr/>
    </dgm:pt>
    <dgm:pt modelId="{8708F37A-881C-4378-AD43-8943E7E69EB3}" type="pres">
      <dgm:prSet presAssocID="{026C7687-4F64-4D26-B5AA-654E3F1CE165}" presName="circleA" presStyleLbl="node1" presStyleIdx="4" presStyleCnt="8"/>
      <dgm:spPr/>
    </dgm:pt>
    <dgm:pt modelId="{E2816BDA-2946-42F2-BD3B-2559A7E1E8D2}" type="pres">
      <dgm:prSet presAssocID="{026C7687-4F64-4D26-B5AA-654E3F1CE165}" presName="spaceA" presStyleCnt="0"/>
      <dgm:spPr/>
    </dgm:pt>
    <dgm:pt modelId="{D110932C-618B-487B-9CDE-BEE5FB9EB5D8}" type="pres">
      <dgm:prSet presAssocID="{13699EA1-E741-4293-A0AC-BA5F932329B5}" presName="space" presStyleCnt="0"/>
      <dgm:spPr/>
    </dgm:pt>
    <dgm:pt modelId="{A1378E1F-5361-4BE3-BE0E-3C8C8C5E630F}" type="pres">
      <dgm:prSet presAssocID="{333C9850-E0B4-4EB7-BD17-4E9374F4FB05}" presName="compositeB" presStyleCnt="0"/>
      <dgm:spPr/>
    </dgm:pt>
    <dgm:pt modelId="{FBE21208-B866-4DB4-A90A-F1A6B7FFBD1D}" type="pres">
      <dgm:prSet presAssocID="{333C9850-E0B4-4EB7-BD17-4E9374F4FB05}" presName="textB" presStyleLbl="revTx" presStyleIdx="5" presStyleCnt="8">
        <dgm:presLayoutVars>
          <dgm:bulletEnabled val="1"/>
        </dgm:presLayoutVars>
      </dgm:prSet>
      <dgm:spPr/>
    </dgm:pt>
    <dgm:pt modelId="{07752684-F7EC-451F-9873-68A454568F33}" type="pres">
      <dgm:prSet presAssocID="{333C9850-E0B4-4EB7-BD17-4E9374F4FB05}" presName="circleB" presStyleLbl="node1" presStyleIdx="5" presStyleCnt="8"/>
      <dgm:spPr/>
    </dgm:pt>
    <dgm:pt modelId="{D432462B-6C64-45DC-A29C-16D64C043353}" type="pres">
      <dgm:prSet presAssocID="{333C9850-E0B4-4EB7-BD17-4E9374F4FB05}" presName="spaceB" presStyleCnt="0"/>
      <dgm:spPr/>
    </dgm:pt>
    <dgm:pt modelId="{52E04C55-E138-4F7B-BAB3-3E391EBD7911}" type="pres">
      <dgm:prSet presAssocID="{A41B2443-26D5-405D-9671-C5C2DA54FEFE}" presName="space" presStyleCnt="0"/>
      <dgm:spPr/>
    </dgm:pt>
    <dgm:pt modelId="{43507432-66EF-4A78-AB14-838FFE9998F3}" type="pres">
      <dgm:prSet presAssocID="{5FE19E72-66B1-48BA-AAA3-AD7ECA21839B}" presName="compositeA" presStyleCnt="0"/>
      <dgm:spPr/>
    </dgm:pt>
    <dgm:pt modelId="{C8D8234C-2F43-47BF-8916-D258629DC5E0}" type="pres">
      <dgm:prSet presAssocID="{5FE19E72-66B1-48BA-AAA3-AD7ECA21839B}" presName="textA" presStyleLbl="revTx" presStyleIdx="6" presStyleCnt="8">
        <dgm:presLayoutVars>
          <dgm:bulletEnabled val="1"/>
        </dgm:presLayoutVars>
      </dgm:prSet>
      <dgm:spPr/>
    </dgm:pt>
    <dgm:pt modelId="{3FCB68D6-816A-408C-AD34-BFEFD1637479}" type="pres">
      <dgm:prSet presAssocID="{5FE19E72-66B1-48BA-AAA3-AD7ECA21839B}" presName="circleA" presStyleLbl="node1" presStyleIdx="6" presStyleCnt="8" custLinFactNeighborX="-4336" custLinFactNeighborY="-8675"/>
      <dgm:spPr/>
    </dgm:pt>
    <dgm:pt modelId="{8E516354-4805-488C-8077-CFAD85F6C94E}" type="pres">
      <dgm:prSet presAssocID="{5FE19E72-66B1-48BA-AAA3-AD7ECA21839B}" presName="spaceA" presStyleCnt="0"/>
      <dgm:spPr/>
    </dgm:pt>
    <dgm:pt modelId="{593DD621-60B0-4D5D-93F4-27E2A465C527}" type="pres">
      <dgm:prSet presAssocID="{3A0B0FC2-FA68-420D-8FD6-41AD4CE2E2C3}" presName="space" presStyleCnt="0"/>
      <dgm:spPr/>
    </dgm:pt>
    <dgm:pt modelId="{AACF655A-F957-4B2E-A6B5-BDC7FB3EC99A}" type="pres">
      <dgm:prSet presAssocID="{C7D4642D-EC16-495B-B271-4DC2F7FB7C51}" presName="compositeB" presStyleCnt="0"/>
      <dgm:spPr/>
    </dgm:pt>
    <dgm:pt modelId="{7346EA5A-FA63-4C88-82BA-2AA068D50579}" type="pres">
      <dgm:prSet presAssocID="{C7D4642D-EC16-495B-B271-4DC2F7FB7C51}" presName="textB" presStyleLbl="revTx" presStyleIdx="7" presStyleCnt="8">
        <dgm:presLayoutVars>
          <dgm:bulletEnabled val="1"/>
        </dgm:presLayoutVars>
      </dgm:prSet>
      <dgm:spPr/>
    </dgm:pt>
    <dgm:pt modelId="{D433B23B-DCF1-47EB-B3CC-99CCA62168A4}" type="pres">
      <dgm:prSet presAssocID="{C7D4642D-EC16-495B-B271-4DC2F7FB7C51}" presName="circleB" presStyleLbl="node1" presStyleIdx="7" presStyleCnt="8"/>
      <dgm:spPr/>
    </dgm:pt>
    <dgm:pt modelId="{7BB712DD-E963-450A-815C-8EB7884776E3}" type="pres">
      <dgm:prSet presAssocID="{C7D4642D-EC16-495B-B271-4DC2F7FB7C51}" presName="spaceB" presStyleCnt="0"/>
      <dgm:spPr/>
    </dgm:pt>
  </dgm:ptLst>
  <dgm:cxnLst>
    <dgm:cxn modelId="{6AF34005-2AB1-48FE-89F6-15B1E441FB15}" type="presOf" srcId="{0D734125-21C0-4A21-A672-5A76CD226475}" destId="{7AF62B7D-CC9A-49C3-9CE3-5ED9C783573A}" srcOrd="0" destOrd="0" presId="urn:microsoft.com/office/officeart/2005/8/layout/hProcess11"/>
    <dgm:cxn modelId="{82B99B38-2EEF-4839-9F7E-DB20E66CC42B}" type="presOf" srcId="{1D0997C1-C573-4740-9B22-57C1E072544D}" destId="{394C61F3-116D-40E9-8D02-339131179589}" srcOrd="0" destOrd="0" presId="urn:microsoft.com/office/officeart/2005/8/layout/hProcess11"/>
    <dgm:cxn modelId="{4B9F293E-0DDE-4729-A456-E643C908AC26}" srcId="{1D0997C1-C573-4740-9B22-57C1E072544D}" destId="{5FE19E72-66B1-48BA-AAA3-AD7ECA21839B}" srcOrd="6" destOrd="0" parTransId="{F1FBAF72-BFA2-4863-9EBC-525A143C24CF}" sibTransId="{3A0B0FC2-FA68-420D-8FD6-41AD4CE2E2C3}"/>
    <dgm:cxn modelId="{3C165041-4F1D-4A51-92D6-91E6FB36628B}" type="presOf" srcId="{FCEFE4BA-E6C4-4823-AB26-3C2B0FA0B072}" destId="{3796B482-8E3C-4F40-8CC4-D3C142E1BDEF}" srcOrd="0" destOrd="0" presId="urn:microsoft.com/office/officeart/2005/8/layout/hProcess11"/>
    <dgm:cxn modelId="{1DC4A541-66FE-4D61-9D2A-0DEB84803DEC}" srcId="{1D0997C1-C573-4740-9B22-57C1E072544D}" destId="{333C9850-E0B4-4EB7-BD17-4E9374F4FB05}" srcOrd="5" destOrd="0" parTransId="{679E71FF-7AB9-42C6-BDA5-2C7B1D50C76A}" sibTransId="{A41B2443-26D5-405D-9671-C5C2DA54FEFE}"/>
    <dgm:cxn modelId="{812A9B43-7C71-4877-907C-973A50BED6BF}" srcId="{1D0997C1-C573-4740-9B22-57C1E072544D}" destId="{CB08063D-D559-47CC-9AA6-1747FD734089}" srcOrd="3" destOrd="0" parTransId="{B9875E5C-9EAB-4C39-90B8-AD9BCB2568E1}" sibTransId="{906FFBC2-B33C-4CFC-9621-910625490A6D}"/>
    <dgm:cxn modelId="{7738414E-BCCE-4CBF-B368-1422FC4FF1EA}" srcId="{1D0997C1-C573-4740-9B22-57C1E072544D}" destId="{0D734125-21C0-4A21-A672-5A76CD226475}" srcOrd="2" destOrd="0" parTransId="{20152395-1737-4F70-8580-F4C7D5BF47A6}" sibTransId="{02D12CB6-C8D2-4B30-BC22-49572AA4B435}"/>
    <dgm:cxn modelId="{3ED5F877-1AE1-41B0-AC0B-7EDD8D8CC398}" srcId="{1D0997C1-C573-4740-9B22-57C1E072544D}" destId="{66408B6F-731D-4D21-A659-8328D20F43E3}" srcOrd="1" destOrd="0" parTransId="{00EED87D-DA78-4B57-809D-D57EBB498C3C}" sibTransId="{EB32EAC9-2F69-45D5-8CCD-67F950616188}"/>
    <dgm:cxn modelId="{C504577A-49D4-454B-8BC4-872610DDB5DF}" type="presOf" srcId="{66408B6F-731D-4D21-A659-8328D20F43E3}" destId="{7B912B03-AFD4-48A8-8C13-EC981F7F3FAA}" srcOrd="0" destOrd="0" presId="urn:microsoft.com/office/officeart/2005/8/layout/hProcess11"/>
    <dgm:cxn modelId="{D5D6F77A-3C30-4832-ADDE-CF825D99B994}" type="presOf" srcId="{333C9850-E0B4-4EB7-BD17-4E9374F4FB05}" destId="{FBE21208-B866-4DB4-A90A-F1A6B7FFBD1D}" srcOrd="0" destOrd="0" presId="urn:microsoft.com/office/officeart/2005/8/layout/hProcess11"/>
    <dgm:cxn modelId="{DCC44A7B-FDEA-4B67-ABE4-830E9B20454E}" srcId="{1D0997C1-C573-4740-9B22-57C1E072544D}" destId="{C7D4642D-EC16-495B-B271-4DC2F7FB7C51}" srcOrd="7" destOrd="0" parTransId="{9EB37805-8129-4796-AC43-328BF35D3256}" sibTransId="{81C9B736-B1E5-4557-89B7-BE743FF8FED6}"/>
    <dgm:cxn modelId="{8CDB7C87-E773-402D-BF28-8B01A059B44B}" type="presOf" srcId="{CB08063D-D559-47CC-9AA6-1747FD734089}" destId="{7FB28013-4EA4-45FB-871A-521DC2ABDC7B}" srcOrd="0" destOrd="0" presId="urn:microsoft.com/office/officeart/2005/8/layout/hProcess11"/>
    <dgm:cxn modelId="{7827C496-C623-4FC5-822F-F428E793A116}" srcId="{1D0997C1-C573-4740-9B22-57C1E072544D}" destId="{026C7687-4F64-4D26-B5AA-654E3F1CE165}" srcOrd="4" destOrd="0" parTransId="{52783452-35B6-4A58-AFF7-1950C1721CC3}" sibTransId="{13699EA1-E741-4293-A0AC-BA5F932329B5}"/>
    <dgm:cxn modelId="{BAB750B6-518E-4020-A448-851BB8CA9E72}" type="presOf" srcId="{5FE19E72-66B1-48BA-AAA3-AD7ECA21839B}" destId="{C8D8234C-2F43-47BF-8916-D258629DC5E0}" srcOrd="0" destOrd="0" presId="urn:microsoft.com/office/officeart/2005/8/layout/hProcess11"/>
    <dgm:cxn modelId="{3B571DDF-8078-405D-8F0A-712AD506ACAE}" type="presOf" srcId="{C7D4642D-EC16-495B-B271-4DC2F7FB7C51}" destId="{7346EA5A-FA63-4C88-82BA-2AA068D50579}" srcOrd="0" destOrd="0" presId="urn:microsoft.com/office/officeart/2005/8/layout/hProcess11"/>
    <dgm:cxn modelId="{3C0EB3F1-1D63-4876-B128-33D6D5934412}" srcId="{1D0997C1-C573-4740-9B22-57C1E072544D}" destId="{FCEFE4BA-E6C4-4823-AB26-3C2B0FA0B072}" srcOrd="0" destOrd="0" parTransId="{F7B58461-D752-435B-BFFA-6D15CC41B5A4}" sibTransId="{EFF738E2-99EC-44A3-85C9-97D9BEDA0342}"/>
    <dgm:cxn modelId="{4E2A5AFE-62EA-4570-9F82-261A100189A7}" type="presOf" srcId="{026C7687-4F64-4D26-B5AA-654E3F1CE165}" destId="{A0377652-2AEC-471D-8CFF-BCB2E69B0349}" srcOrd="0" destOrd="0" presId="urn:microsoft.com/office/officeart/2005/8/layout/hProcess11"/>
    <dgm:cxn modelId="{5BEB996C-ABC6-49F4-A403-C1DFC9E841E2}" type="presParOf" srcId="{394C61F3-116D-40E9-8D02-339131179589}" destId="{8A6D14E5-4FB2-410B-B009-315CBC51C1C5}" srcOrd="0" destOrd="0" presId="urn:microsoft.com/office/officeart/2005/8/layout/hProcess11"/>
    <dgm:cxn modelId="{348D0037-2BFE-40A8-B43E-DA0D3661874D}" type="presParOf" srcId="{394C61F3-116D-40E9-8D02-339131179589}" destId="{21043756-D1E6-4A57-8018-313E309FD27D}" srcOrd="1" destOrd="0" presId="urn:microsoft.com/office/officeart/2005/8/layout/hProcess11"/>
    <dgm:cxn modelId="{E3122E6B-8DFA-4107-8C73-D78A12DE94B3}" type="presParOf" srcId="{21043756-D1E6-4A57-8018-313E309FD27D}" destId="{A0D38FAF-7C82-4929-809D-833E32905A3C}" srcOrd="0" destOrd="0" presId="urn:microsoft.com/office/officeart/2005/8/layout/hProcess11"/>
    <dgm:cxn modelId="{17731998-9B13-43DB-AF88-4A72EBFA732E}" type="presParOf" srcId="{A0D38FAF-7C82-4929-809D-833E32905A3C}" destId="{3796B482-8E3C-4F40-8CC4-D3C142E1BDEF}" srcOrd="0" destOrd="0" presId="urn:microsoft.com/office/officeart/2005/8/layout/hProcess11"/>
    <dgm:cxn modelId="{2C2D4C8C-9AC2-4CD3-9642-A23302AAB17B}" type="presParOf" srcId="{A0D38FAF-7C82-4929-809D-833E32905A3C}" destId="{6A3EB0FF-C2D8-4528-B7CF-8C1936E2234A}" srcOrd="1" destOrd="0" presId="urn:microsoft.com/office/officeart/2005/8/layout/hProcess11"/>
    <dgm:cxn modelId="{8F1C4C75-6C99-435A-B1BD-04D1777C01E1}" type="presParOf" srcId="{A0D38FAF-7C82-4929-809D-833E32905A3C}" destId="{AF2F44D8-B464-4710-A535-265A6A8A9E79}" srcOrd="2" destOrd="0" presId="urn:microsoft.com/office/officeart/2005/8/layout/hProcess11"/>
    <dgm:cxn modelId="{87C3DE14-B76C-4290-AD3D-A58189BC888E}" type="presParOf" srcId="{21043756-D1E6-4A57-8018-313E309FD27D}" destId="{4DD375A1-81E5-4292-BD48-910F53BB2203}" srcOrd="1" destOrd="0" presId="urn:microsoft.com/office/officeart/2005/8/layout/hProcess11"/>
    <dgm:cxn modelId="{1DAC89E3-3EA5-4215-ACE9-770CA19A851E}" type="presParOf" srcId="{21043756-D1E6-4A57-8018-313E309FD27D}" destId="{5D7DA973-77F8-4D75-9E85-F3729C4C047E}" srcOrd="2" destOrd="0" presId="urn:microsoft.com/office/officeart/2005/8/layout/hProcess11"/>
    <dgm:cxn modelId="{949E60E5-EB3C-46F1-B34F-59C11083ED32}" type="presParOf" srcId="{5D7DA973-77F8-4D75-9E85-F3729C4C047E}" destId="{7B912B03-AFD4-48A8-8C13-EC981F7F3FAA}" srcOrd="0" destOrd="0" presId="urn:microsoft.com/office/officeart/2005/8/layout/hProcess11"/>
    <dgm:cxn modelId="{A5554399-CEB5-4863-AB99-277A1D04846E}" type="presParOf" srcId="{5D7DA973-77F8-4D75-9E85-F3729C4C047E}" destId="{772402CE-3816-47B4-A375-430EC77142D3}" srcOrd="1" destOrd="0" presId="urn:microsoft.com/office/officeart/2005/8/layout/hProcess11"/>
    <dgm:cxn modelId="{AAD8E415-60F8-4441-8F40-81DE5911E10B}" type="presParOf" srcId="{5D7DA973-77F8-4D75-9E85-F3729C4C047E}" destId="{CEE7AE8B-DCF6-487C-BA28-8EBD41D8972C}" srcOrd="2" destOrd="0" presId="urn:microsoft.com/office/officeart/2005/8/layout/hProcess11"/>
    <dgm:cxn modelId="{11167CEE-6DF0-483D-963B-3BED37BB11F2}" type="presParOf" srcId="{21043756-D1E6-4A57-8018-313E309FD27D}" destId="{13EC2AF7-C0BC-4243-8A1E-A8118B976D78}" srcOrd="3" destOrd="0" presId="urn:microsoft.com/office/officeart/2005/8/layout/hProcess11"/>
    <dgm:cxn modelId="{AD72C860-8AF2-4807-B8E5-B843A9406A9C}" type="presParOf" srcId="{21043756-D1E6-4A57-8018-313E309FD27D}" destId="{83C42BB6-1CA9-401A-82EF-824B8D66CB78}" srcOrd="4" destOrd="0" presId="urn:microsoft.com/office/officeart/2005/8/layout/hProcess11"/>
    <dgm:cxn modelId="{6B26077A-42E9-4C82-8B56-6B92EC4DAC65}" type="presParOf" srcId="{83C42BB6-1CA9-401A-82EF-824B8D66CB78}" destId="{7AF62B7D-CC9A-49C3-9CE3-5ED9C783573A}" srcOrd="0" destOrd="0" presId="urn:microsoft.com/office/officeart/2005/8/layout/hProcess11"/>
    <dgm:cxn modelId="{8BCABCA5-8825-48EF-A735-02547F4D9BCE}" type="presParOf" srcId="{83C42BB6-1CA9-401A-82EF-824B8D66CB78}" destId="{57EFBE52-43DA-443E-95BE-EB1EB345DA30}" srcOrd="1" destOrd="0" presId="urn:microsoft.com/office/officeart/2005/8/layout/hProcess11"/>
    <dgm:cxn modelId="{D21ED505-914B-4FB0-8CF5-3D1BECDB9FB5}" type="presParOf" srcId="{83C42BB6-1CA9-401A-82EF-824B8D66CB78}" destId="{2F40FB02-6E11-445C-B0B2-6A171941B92F}" srcOrd="2" destOrd="0" presId="urn:microsoft.com/office/officeart/2005/8/layout/hProcess11"/>
    <dgm:cxn modelId="{A5FA9519-2C71-418A-9B2C-20E000A1F11F}" type="presParOf" srcId="{21043756-D1E6-4A57-8018-313E309FD27D}" destId="{23D3E8B4-1EB5-4932-9D3D-3430421F9EAC}" srcOrd="5" destOrd="0" presId="urn:microsoft.com/office/officeart/2005/8/layout/hProcess11"/>
    <dgm:cxn modelId="{291D3D8B-1E13-4AF6-90EF-B63365731797}" type="presParOf" srcId="{21043756-D1E6-4A57-8018-313E309FD27D}" destId="{3ED2B404-623D-437D-ACB9-8A6803B50FF2}" srcOrd="6" destOrd="0" presId="urn:microsoft.com/office/officeart/2005/8/layout/hProcess11"/>
    <dgm:cxn modelId="{20B9D9C1-4EE6-43C4-AA5C-5F3A9739F3AE}" type="presParOf" srcId="{3ED2B404-623D-437D-ACB9-8A6803B50FF2}" destId="{7FB28013-4EA4-45FB-871A-521DC2ABDC7B}" srcOrd="0" destOrd="0" presId="urn:microsoft.com/office/officeart/2005/8/layout/hProcess11"/>
    <dgm:cxn modelId="{CC7B52B8-2A9D-483B-B37C-9470339C6047}" type="presParOf" srcId="{3ED2B404-623D-437D-ACB9-8A6803B50FF2}" destId="{B657CC06-DB55-4009-832D-0A33568410F1}" srcOrd="1" destOrd="0" presId="urn:microsoft.com/office/officeart/2005/8/layout/hProcess11"/>
    <dgm:cxn modelId="{A028142C-6577-46E6-BC11-571008A4EEEF}" type="presParOf" srcId="{3ED2B404-623D-437D-ACB9-8A6803B50FF2}" destId="{685908F4-2A97-4681-9ABE-FA4FE49A3714}" srcOrd="2" destOrd="0" presId="urn:microsoft.com/office/officeart/2005/8/layout/hProcess11"/>
    <dgm:cxn modelId="{EA0FAF0D-03B0-4535-8108-BE66EB4B6B10}" type="presParOf" srcId="{21043756-D1E6-4A57-8018-313E309FD27D}" destId="{93DB9D8F-68E7-4CFE-9D30-31786AA21C2F}" srcOrd="7" destOrd="0" presId="urn:microsoft.com/office/officeart/2005/8/layout/hProcess11"/>
    <dgm:cxn modelId="{5C92B959-5803-4A5A-AEB1-7234A264FED6}" type="presParOf" srcId="{21043756-D1E6-4A57-8018-313E309FD27D}" destId="{3A9BCC35-27FB-4783-9D97-407CD4D19C7B}" srcOrd="8" destOrd="0" presId="urn:microsoft.com/office/officeart/2005/8/layout/hProcess11"/>
    <dgm:cxn modelId="{B2D1E505-1E13-412F-AC6B-D5EE6104E669}" type="presParOf" srcId="{3A9BCC35-27FB-4783-9D97-407CD4D19C7B}" destId="{A0377652-2AEC-471D-8CFF-BCB2E69B0349}" srcOrd="0" destOrd="0" presId="urn:microsoft.com/office/officeart/2005/8/layout/hProcess11"/>
    <dgm:cxn modelId="{4E87718F-1A57-4DFE-8C84-860A53C6C4DE}" type="presParOf" srcId="{3A9BCC35-27FB-4783-9D97-407CD4D19C7B}" destId="{8708F37A-881C-4378-AD43-8943E7E69EB3}" srcOrd="1" destOrd="0" presId="urn:microsoft.com/office/officeart/2005/8/layout/hProcess11"/>
    <dgm:cxn modelId="{9097409D-9D18-47FF-AD30-3FF3B6B61D56}" type="presParOf" srcId="{3A9BCC35-27FB-4783-9D97-407CD4D19C7B}" destId="{E2816BDA-2946-42F2-BD3B-2559A7E1E8D2}" srcOrd="2" destOrd="0" presId="urn:microsoft.com/office/officeart/2005/8/layout/hProcess11"/>
    <dgm:cxn modelId="{4A5A5142-D582-4C7E-846B-482712016462}" type="presParOf" srcId="{21043756-D1E6-4A57-8018-313E309FD27D}" destId="{D110932C-618B-487B-9CDE-BEE5FB9EB5D8}" srcOrd="9" destOrd="0" presId="urn:microsoft.com/office/officeart/2005/8/layout/hProcess11"/>
    <dgm:cxn modelId="{C05D5880-F03C-44AD-B3FC-AA7B5816142D}" type="presParOf" srcId="{21043756-D1E6-4A57-8018-313E309FD27D}" destId="{A1378E1F-5361-4BE3-BE0E-3C8C8C5E630F}" srcOrd="10" destOrd="0" presId="urn:microsoft.com/office/officeart/2005/8/layout/hProcess11"/>
    <dgm:cxn modelId="{5E975598-F02B-423E-960C-A5C354879F34}" type="presParOf" srcId="{A1378E1F-5361-4BE3-BE0E-3C8C8C5E630F}" destId="{FBE21208-B866-4DB4-A90A-F1A6B7FFBD1D}" srcOrd="0" destOrd="0" presId="urn:microsoft.com/office/officeart/2005/8/layout/hProcess11"/>
    <dgm:cxn modelId="{790B40C5-A42E-4C9F-8AED-C3619BF2D817}" type="presParOf" srcId="{A1378E1F-5361-4BE3-BE0E-3C8C8C5E630F}" destId="{07752684-F7EC-451F-9873-68A454568F33}" srcOrd="1" destOrd="0" presId="urn:microsoft.com/office/officeart/2005/8/layout/hProcess11"/>
    <dgm:cxn modelId="{8DABC5EC-3DFA-489F-84A7-A38C8B3D64EB}" type="presParOf" srcId="{A1378E1F-5361-4BE3-BE0E-3C8C8C5E630F}" destId="{D432462B-6C64-45DC-A29C-16D64C043353}" srcOrd="2" destOrd="0" presId="urn:microsoft.com/office/officeart/2005/8/layout/hProcess11"/>
    <dgm:cxn modelId="{055E9079-1796-4A02-B2AF-2BF9C69CAB11}" type="presParOf" srcId="{21043756-D1E6-4A57-8018-313E309FD27D}" destId="{52E04C55-E138-4F7B-BAB3-3E391EBD7911}" srcOrd="11" destOrd="0" presId="urn:microsoft.com/office/officeart/2005/8/layout/hProcess11"/>
    <dgm:cxn modelId="{1EBC9C9D-ACCC-418A-98C9-4A8B460DA0A6}" type="presParOf" srcId="{21043756-D1E6-4A57-8018-313E309FD27D}" destId="{43507432-66EF-4A78-AB14-838FFE9998F3}" srcOrd="12" destOrd="0" presId="urn:microsoft.com/office/officeart/2005/8/layout/hProcess11"/>
    <dgm:cxn modelId="{0E0CAA35-6A5B-4AFC-84B3-E339454362EE}" type="presParOf" srcId="{43507432-66EF-4A78-AB14-838FFE9998F3}" destId="{C8D8234C-2F43-47BF-8916-D258629DC5E0}" srcOrd="0" destOrd="0" presId="urn:microsoft.com/office/officeart/2005/8/layout/hProcess11"/>
    <dgm:cxn modelId="{D589531E-6CF0-458F-B54F-73E40D8F34A3}" type="presParOf" srcId="{43507432-66EF-4A78-AB14-838FFE9998F3}" destId="{3FCB68D6-816A-408C-AD34-BFEFD1637479}" srcOrd="1" destOrd="0" presId="urn:microsoft.com/office/officeart/2005/8/layout/hProcess11"/>
    <dgm:cxn modelId="{DE420E16-3EBD-40F2-91B9-5B266F13BB38}" type="presParOf" srcId="{43507432-66EF-4A78-AB14-838FFE9998F3}" destId="{8E516354-4805-488C-8077-CFAD85F6C94E}" srcOrd="2" destOrd="0" presId="urn:microsoft.com/office/officeart/2005/8/layout/hProcess11"/>
    <dgm:cxn modelId="{817A083B-E36D-4C5E-A876-E1E715598FAC}" type="presParOf" srcId="{21043756-D1E6-4A57-8018-313E309FD27D}" destId="{593DD621-60B0-4D5D-93F4-27E2A465C527}" srcOrd="13" destOrd="0" presId="urn:microsoft.com/office/officeart/2005/8/layout/hProcess11"/>
    <dgm:cxn modelId="{D550DDA1-2560-4467-8DE1-9EEF7F503CD1}" type="presParOf" srcId="{21043756-D1E6-4A57-8018-313E309FD27D}" destId="{AACF655A-F957-4B2E-A6B5-BDC7FB3EC99A}" srcOrd="14" destOrd="0" presId="urn:microsoft.com/office/officeart/2005/8/layout/hProcess11"/>
    <dgm:cxn modelId="{C5AC3352-AFB1-46F9-A0A7-6C2EDDAD4E37}" type="presParOf" srcId="{AACF655A-F957-4B2E-A6B5-BDC7FB3EC99A}" destId="{7346EA5A-FA63-4C88-82BA-2AA068D50579}" srcOrd="0" destOrd="0" presId="urn:microsoft.com/office/officeart/2005/8/layout/hProcess11"/>
    <dgm:cxn modelId="{08953AB3-1BAC-46BA-8B8E-D11AE02718F0}" type="presParOf" srcId="{AACF655A-F957-4B2E-A6B5-BDC7FB3EC99A}" destId="{D433B23B-DCF1-47EB-B3CC-99CCA62168A4}" srcOrd="1" destOrd="0" presId="urn:microsoft.com/office/officeart/2005/8/layout/hProcess11"/>
    <dgm:cxn modelId="{C2B8C21A-A832-446C-8F37-95A027F74559}" type="presParOf" srcId="{AACF655A-F957-4B2E-A6B5-BDC7FB3EC99A}" destId="{7BB712DD-E963-450A-815C-8EB7884776E3}"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644DEBA-D741-4376-A5ED-3B2464B9ADDC}" type="doc">
      <dgm:prSet loTypeId="urn:microsoft.com/office/officeart/2005/8/layout/hProcess11" loCatId="process" qsTypeId="urn:microsoft.com/office/officeart/2005/8/quickstyle/3d9" qsCatId="3D" csTypeId="urn:microsoft.com/office/officeart/2005/8/colors/accent1_2" csCatId="accent1" phldr="1"/>
      <dgm:spPr/>
    </dgm:pt>
    <dgm:pt modelId="{0AD32B55-2923-413A-9745-0946FDB2846C}">
      <dgm:prSet phldrT="[Text]"/>
      <dgm:spPr/>
      <dgm:t>
        <a:bodyPr/>
        <a:lstStyle/>
        <a:p>
          <a:r>
            <a:rPr lang="en-US" dirty="0"/>
            <a:t>NNDC - 2019 – 2022                         6 new members</a:t>
          </a:r>
          <a:endParaRPr lang="en-GB" dirty="0"/>
        </a:p>
      </dgm:t>
    </dgm:pt>
    <dgm:pt modelId="{3B75DF0C-3CC0-4885-919B-FD550E1E43D3}" type="parTrans" cxnId="{8C593B9D-5D2F-4D4A-B2E1-56D2CC81916C}">
      <dgm:prSet/>
      <dgm:spPr/>
      <dgm:t>
        <a:bodyPr/>
        <a:lstStyle/>
        <a:p>
          <a:endParaRPr lang="en-GB"/>
        </a:p>
      </dgm:t>
    </dgm:pt>
    <dgm:pt modelId="{68D35943-7E4C-411D-B2EF-4C90758423FE}" type="sibTrans" cxnId="{8C593B9D-5D2F-4D4A-B2E1-56D2CC81916C}">
      <dgm:prSet/>
      <dgm:spPr/>
      <dgm:t>
        <a:bodyPr/>
        <a:lstStyle/>
        <a:p>
          <a:endParaRPr lang="en-GB"/>
        </a:p>
      </dgm:t>
    </dgm:pt>
    <dgm:pt modelId="{21665295-DACD-43D9-812E-E3EF14EC7CD0}" type="pres">
      <dgm:prSet presAssocID="{5644DEBA-D741-4376-A5ED-3B2464B9ADDC}" presName="Name0" presStyleCnt="0">
        <dgm:presLayoutVars>
          <dgm:dir/>
          <dgm:resizeHandles val="exact"/>
        </dgm:presLayoutVars>
      </dgm:prSet>
      <dgm:spPr/>
    </dgm:pt>
    <dgm:pt modelId="{11F1DF4A-CA5B-4A5F-B9B5-932DF7A8A5A9}" type="pres">
      <dgm:prSet presAssocID="{5644DEBA-D741-4376-A5ED-3B2464B9ADDC}" presName="arrow" presStyleLbl="bgShp" presStyleIdx="0" presStyleCnt="1"/>
      <dgm:spPr/>
    </dgm:pt>
    <dgm:pt modelId="{441AEA0D-45F6-46F7-B6FC-859A9580E3AA}" type="pres">
      <dgm:prSet presAssocID="{5644DEBA-D741-4376-A5ED-3B2464B9ADDC}" presName="points" presStyleCnt="0"/>
      <dgm:spPr/>
    </dgm:pt>
    <dgm:pt modelId="{97D373CA-8DA7-4BE0-AD72-F63EB9EE07B8}" type="pres">
      <dgm:prSet presAssocID="{0AD32B55-2923-413A-9745-0946FDB2846C}" presName="compositeA" presStyleCnt="0"/>
      <dgm:spPr/>
    </dgm:pt>
    <dgm:pt modelId="{137DB333-987D-431B-BD32-3F6C3E98EC7E}" type="pres">
      <dgm:prSet presAssocID="{0AD32B55-2923-413A-9745-0946FDB2846C}" presName="textA" presStyleLbl="revTx" presStyleIdx="0" presStyleCnt="1">
        <dgm:presLayoutVars>
          <dgm:bulletEnabled val="1"/>
        </dgm:presLayoutVars>
      </dgm:prSet>
      <dgm:spPr/>
    </dgm:pt>
    <dgm:pt modelId="{6B2E894C-D8EB-49CB-8BF8-AC672FA08D1E}" type="pres">
      <dgm:prSet presAssocID="{0AD32B55-2923-413A-9745-0946FDB2846C}" presName="circleA" presStyleLbl="node1" presStyleIdx="0" presStyleCnt="1"/>
      <dgm:spPr/>
    </dgm:pt>
    <dgm:pt modelId="{D3481CF3-1AB9-48C9-886B-B851E3652AA0}" type="pres">
      <dgm:prSet presAssocID="{0AD32B55-2923-413A-9745-0946FDB2846C}" presName="spaceA" presStyleCnt="0"/>
      <dgm:spPr/>
    </dgm:pt>
  </dgm:ptLst>
  <dgm:cxnLst>
    <dgm:cxn modelId="{6ADCEE78-17CE-476A-AE37-E87EA824E9E6}" type="presOf" srcId="{0AD32B55-2923-413A-9745-0946FDB2846C}" destId="{137DB333-987D-431B-BD32-3F6C3E98EC7E}" srcOrd="0" destOrd="0" presId="urn:microsoft.com/office/officeart/2005/8/layout/hProcess11"/>
    <dgm:cxn modelId="{B1BC2A82-F35F-4F91-A1AD-D8C53AB7B9BA}" type="presOf" srcId="{5644DEBA-D741-4376-A5ED-3B2464B9ADDC}" destId="{21665295-DACD-43D9-812E-E3EF14EC7CD0}" srcOrd="0" destOrd="0" presId="urn:microsoft.com/office/officeart/2005/8/layout/hProcess11"/>
    <dgm:cxn modelId="{8C593B9D-5D2F-4D4A-B2E1-56D2CC81916C}" srcId="{5644DEBA-D741-4376-A5ED-3B2464B9ADDC}" destId="{0AD32B55-2923-413A-9745-0946FDB2846C}" srcOrd="0" destOrd="0" parTransId="{3B75DF0C-3CC0-4885-919B-FD550E1E43D3}" sibTransId="{68D35943-7E4C-411D-B2EF-4C90758423FE}"/>
    <dgm:cxn modelId="{EE24C05A-345B-403F-A85A-DEA0E10F919D}" type="presParOf" srcId="{21665295-DACD-43D9-812E-E3EF14EC7CD0}" destId="{11F1DF4A-CA5B-4A5F-B9B5-932DF7A8A5A9}" srcOrd="0" destOrd="0" presId="urn:microsoft.com/office/officeart/2005/8/layout/hProcess11"/>
    <dgm:cxn modelId="{124B73D1-83ED-4C21-8FD8-4F3FD4763B9D}" type="presParOf" srcId="{21665295-DACD-43D9-812E-E3EF14EC7CD0}" destId="{441AEA0D-45F6-46F7-B6FC-859A9580E3AA}" srcOrd="1" destOrd="0" presId="urn:microsoft.com/office/officeart/2005/8/layout/hProcess11"/>
    <dgm:cxn modelId="{92A8A549-9F12-4921-87BE-A6782F1D9F6C}" type="presParOf" srcId="{441AEA0D-45F6-46F7-B6FC-859A9580E3AA}" destId="{97D373CA-8DA7-4BE0-AD72-F63EB9EE07B8}" srcOrd="0" destOrd="0" presId="urn:microsoft.com/office/officeart/2005/8/layout/hProcess11"/>
    <dgm:cxn modelId="{4C8A6B5B-038D-433B-AE66-9C2431FD5E31}" type="presParOf" srcId="{97D373CA-8DA7-4BE0-AD72-F63EB9EE07B8}" destId="{137DB333-987D-431B-BD32-3F6C3E98EC7E}" srcOrd="0" destOrd="0" presId="urn:microsoft.com/office/officeart/2005/8/layout/hProcess11"/>
    <dgm:cxn modelId="{79407340-2F1F-4715-8082-5A4CA9772F8C}" type="presParOf" srcId="{97D373CA-8DA7-4BE0-AD72-F63EB9EE07B8}" destId="{6B2E894C-D8EB-49CB-8BF8-AC672FA08D1E}" srcOrd="1" destOrd="0" presId="urn:microsoft.com/office/officeart/2005/8/layout/hProcess11"/>
    <dgm:cxn modelId="{8C415FCA-26B9-43FA-9228-04D5D996EF6E}" type="presParOf" srcId="{97D373CA-8DA7-4BE0-AD72-F63EB9EE07B8}" destId="{D3481CF3-1AB9-48C9-886B-B851E3652AA0}" srcOrd="2" destOrd="0" presId="urn:microsoft.com/office/officeart/2005/8/layout/hProcess1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8AB807-492A-4C62-A1DF-F81C66C3B6C1}">
      <dsp:nvSpPr>
        <dsp:cNvPr id="0" name=""/>
        <dsp:cNvSpPr/>
      </dsp:nvSpPr>
      <dsp:spPr>
        <a:xfrm>
          <a:off x="0" y="583264"/>
          <a:ext cx="9001000" cy="777686"/>
        </a:xfrm>
        <a:prstGeom prst="notchedRightArrow">
          <a:avLst/>
        </a:prstGeom>
        <a:solidFill>
          <a:schemeClr val="accent1">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E58353EF-A310-43A8-A1F8-11D097E00AEC}">
      <dsp:nvSpPr>
        <dsp:cNvPr id="0" name=""/>
        <dsp:cNvSpPr/>
      </dsp:nvSpPr>
      <dsp:spPr>
        <a:xfrm>
          <a:off x="2817" y="0"/>
          <a:ext cx="614094" cy="777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a:lnSpc>
              <a:spcPct val="90000"/>
            </a:lnSpc>
            <a:spcBef>
              <a:spcPct val="0"/>
            </a:spcBef>
            <a:spcAft>
              <a:spcPct val="35000"/>
            </a:spcAft>
            <a:buNone/>
          </a:pPr>
          <a:r>
            <a:rPr lang="en-US" sz="900" kern="1200" dirty="0"/>
            <a:t>Marti (ARG) 2007</a:t>
          </a:r>
          <a:endParaRPr lang="en-GB" sz="900" kern="1200" dirty="0"/>
        </a:p>
      </dsp:txBody>
      <dsp:txXfrm>
        <a:off x="2817" y="0"/>
        <a:ext cx="614094" cy="777686"/>
      </dsp:txXfrm>
    </dsp:sp>
    <dsp:sp modelId="{B49A6A5A-395C-411F-9E76-8424D1CC1B31}">
      <dsp:nvSpPr>
        <dsp:cNvPr id="0" name=""/>
        <dsp:cNvSpPr/>
      </dsp:nvSpPr>
      <dsp:spPr>
        <a:xfrm>
          <a:off x="212653" y="874897"/>
          <a:ext cx="194421" cy="194421"/>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A34704AF-ED6A-4157-B716-6E8112413551}">
      <dsp:nvSpPr>
        <dsp:cNvPr id="0" name=""/>
        <dsp:cNvSpPr/>
      </dsp:nvSpPr>
      <dsp:spPr>
        <a:xfrm>
          <a:off x="647616" y="1166529"/>
          <a:ext cx="614094" cy="777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en-US" sz="900" kern="1200" dirty="0"/>
            <a:t>Lalkovski (BUL) 2009</a:t>
          </a:r>
          <a:endParaRPr lang="en-GB" sz="900" kern="1200" dirty="0"/>
        </a:p>
      </dsp:txBody>
      <dsp:txXfrm>
        <a:off x="647616" y="1166529"/>
        <a:ext cx="614094" cy="777686"/>
      </dsp:txXfrm>
    </dsp:sp>
    <dsp:sp modelId="{11B5CBEA-8093-4440-AAC9-B70E05D62B19}">
      <dsp:nvSpPr>
        <dsp:cNvPr id="0" name=""/>
        <dsp:cNvSpPr/>
      </dsp:nvSpPr>
      <dsp:spPr>
        <a:xfrm>
          <a:off x="857452" y="874897"/>
          <a:ext cx="194421" cy="194421"/>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9291BEA6-E6EE-42D8-8725-C9937DDD077B}">
      <dsp:nvSpPr>
        <dsp:cNvPr id="0" name=""/>
        <dsp:cNvSpPr/>
      </dsp:nvSpPr>
      <dsp:spPr>
        <a:xfrm>
          <a:off x="1292415" y="0"/>
          <a:ext cx="614094" cy="777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a:lnSpc>
              <a:spcPct val="90000"/>
            </a:lnSpc>
            <a:spcBef>
              <a:spcPct val="0"/>
            </a:spcBef>
            <a:spcAft>
              <a:spcPct val="35000"/>
            </a:spcAft>
            <a:buNone/>
          </a:pPr>
          <a:r>
            <a:rPr lang="en-US" sz="900" kern="1200" dirty="0"/>
            <a:t>Timar (HUN) 2009</a:t>
          </a:r>
          <a:endParaRPr lang="en-GB" sz="900" kern="1200" dirty="0"/>
        </a:p>
      </dsp:txBody>
      <dsp:txXfrm>
        <a:off x="1292415" y="0"/>
        <a:ext cx="614094" cy="777686"/>
      </dsp:txXfrm>
    </dsp:sp>
    <dsp:sp modelId="{32F1F2EF-9FAD-4EBA-89EF-1A738A50B37E}">
      <dsp:nvSpPr>
        <dsp:cNvPr id="0" name=""/>
        <dsp:cNvSpPr/>
      </dsp:nvSpPr>
      <dsp:spPr>
        <a:xfrm>
          <a:off x="1502251" y="874897"/>
          <a:ext cx="194421" cy="194421"/>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FED284DE-D0F6-4663-8CB3-72C6DC0999FA}">
      <dsp:nvSpPr>
        <dsp:cNvPr id="0" name=""/>
        <dsp:cNvSpPr/>
      </dsp:nvSpPr>
      <dsp:spPr>
        <a:xfrm>
          <a:off x="1937214" y="1166529"/>
          <a:ext cx="614094" cy="777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en-US" sz="900" kern="1200" dirty="0"/>
            <a:t>Joshi (IND) 2009</a:t>
          </a:r>
          <a:endParaRPr lang="en-GB" sz="900" kern="1200" dirty="0"/>
        </a:p>
      </dsp:txBody>
      <dsp:txXfrm>
        <a:off x="1937214" y="1166529"/>
        <a:ext cx="614094" cy="777686"/>
      </dsp:txXfrm>
    </dsp:sp>
    <dsp:sp modelId="{E26DD445-C1FB-4CCA-BE45-BEC83FC991AC}">
      <dsp:nvSpPr>
        <dsp:cNvPr id="0" name=""/>
        <dsp:cNvSpPr/>
      </dsp:nvSpPr>
      <dsp:spPr>
        <a:xfrm>
          <a:off x="2147050" y="874897"/>
          <a:ext cx="194421" cy="194421"/>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76471BA-FE56-4AEB-82C5-BE37657C84BC}">
      <dsp:nvSpPr>
        <dsp:cNvPr id="0" name=""/>
        <dsp:cNvSpPr/>
      </dsp:nvSpPr>
      <dsp:spPr>
        <a:xfrm>
          <a:off x="2582012" y="0"/>
          <a:ext cx="614094" cy="777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a:lnSpc>
              <a:spcPct val="90000"/>
            </a:lnSpc>
            <a:spcBef>
              <a:spcPct val="0"/>
            </a:spcBef>
            <a:spcAft>
              <a:spcPct val="35000"/>
            </a:spcAft>
            <a:buNone/>
          </a:pPr>
          <a:r>
            <a:rPr lang="en-US" sz="900" kern="1200" dirty="0"/>
            <a:t>Negret (ROM) 2009</a:t>
          </a:r>
          <a:endParaRPr lang="en-GB" sz="900" kern="1200" dirty="0"/>
        </a:p>
      </dsp:txBody>
      <dsp:txXfrm>
        <a:off x="2582012" y="0"/>
        <a:ext cx="614094" cy="777686"/>
      </dsp:txXfrm>
    </dsp:sp>
    <dsp:sp modelId="{B6168199-83FA-4158-AFB0-8B8E99763C52}">
      <dsp:nvSpPr>
        <dsp:cNvPr id="0" name=""/>
        <dsp:cNvSpPr/>
      </dsp:nvSpPr>
      <dsp:spPr>
        <a:xfrm>
          <a:off x="2791849" y="874897"/>
          <a:ext cx="194421" cy="194421"/>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0D18DBAF-D360-477B-9F06-3524D2E55E1E}">
      <dsp:nvSpPr>
        <dsp:cNvPr id="0" name=""/>
        <dsp:cNvSpPr/>
      </dsp:nvSpPr>
      <dsp:spPr>
        <a:xfrm>
          <a:off x="3226811" y="1166529"/>
          <a:ext cx="614094" cy="777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en-US" sz="900" kern="1200" dirty="0" err="1"/>
            <a:t>Erturk</a:t>
          </a:r>
          <a:r>
            <a:rPr lang="en-US" sz="900" kern="1200" dirty="0"/>
            <a:t> (TUR) 2009</a:t>
          </a:r>
          <a:endParaRPr lang="en-GB" sz="900" kern="1200" dirty="0"/>
        </a:p>
      </dsp:txBody>
      <dsp:txXfrm>
        <a:off x="3226811" y="1166529"/>
        <a:ext cx="614094" cy="777686"/>
      </dsp:txXfrm>
    </dsp:sp>
    <dsp:sp modelId="{692F72AA-6B13-4741-ACA6-6EFF6B8D2C4A}">
      <dsp:nvSpPr>
        <dsp:cNvPr id="0" name=""/>
        <dsp:cNvSpPr/>
      </dsp:nvSpPr>
      <dsp:spPr>
        <a:xfrm>
          <a:off x="3436647" y="874897"/>
          <a:ext cx="194421" cy="194421"/>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D86B1E52-42A6-445C-91E4-F87D337B810C}">
      <dsp:nvSpPr>
        <dsp:cNvPr id="0" name=""/>
        <dsp:cNvSpPr/>
      </dsp:nvSpPr>
      <dsp:spPr>
        <a:xfrm>
          <a:off x="3871610" y="0"/>
          <a:ext cx="777658" cy="777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a:lnSpc>
              <a:spcPct val="90000"/>
            </a:lnSpc>
            <a:spcBef>
              <a:spcPct val="0"/>
            </a:spcBef>
            <a:spcAft>
              <a:spcPct val="35000"/>
            </a:spcAft>
            <a:buNone/>
          </a:pPr>
          <a:r>
            <a:rPr lang="en-US" sz="900" kern="1200" dirty="0" err="1"/>
            <a:t>Symochko</a:t>
          </a:r>
          <a:r>
            <a:rPr lang="en-US" sz="900" kern="1200" dirty="0"/>
            <a:t> (UKR) 2010</a:t>
          </a:r>
          <a:endParaRPr lang="en-GB" sz="900" kern="1200" dirty="0"/>
        </a:p>
      </dsp:txBody>
      <dsp:txXfrm>
        <a:off x="3871610" y="0"/>
        <a:ext cx="777658" cy="777686"/>
      </dsp:txXfrm>
    </dsp:sp>
    <dsp:sp modelId="{5FFD98D9-25D6-4CCC-8768-7D380B55704E}">
      <dsp:nvSpPr>
        <dsp:cNvPr id="0" name=""/>
        <dsp:cNvSpPr/>
      </dsp:nvSpPr>
      <dsp:spPr>
        <a:xfrm>
          <a:off x="4163228" y="874897"/>
          <a:ext cx="194421" cy="194421"/>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E6065C67-586F-44CD-A134-2C1685AA5742}">
      <dsp:nvSpPr>
        <dsp:cNvPr id="0" name=""/>
        <dsp:cNvSpPr/>
      </dsp:nvSpPr>
      <dsp:spPr>
        <a:xfrm>
          <a:off x="4679973" y="1166529"/>
          <a:ext cx="614094" cy="777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en-US" sz="900" kern="1200" dirty="0"/>
            <a:t>Dhindsa (IND) 2012</a:t>
          </a:r>
          <a:endParaRPr lang="en-GB" sz="900" kern="1200" dirty="0"/>
        </a:p>
      </dsp:txBody>
      <dsp:txXfrm>
        <a:off x="4679973" y="1166529"/>
        <a:ext cx="614094" cy="777686"/>
      </dsp:txXfrm>
    </dsp:sp>
    <dsp:sp modelId="{6B6D66F2-EA4A-4B6B-BB76-A5C6826F4A5E}">
      <dsp:nvSpPr>
        <dsp:cNvPr id="0" name=""/>
        <dsp:cNvSpPr/>
      </dsp:nvSpPr>
      <dsp:spPr>
        <a:xfrm>
          <a:off x="4889809" y="874897"/>
          <a:ext cx="194421" cy="194421"/>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7B7EDB76-32D4-4DA6-ACA3-4FF35ECF8B64}">
      <dsp:nvSpPr>
        <dsp:cNvPr id="0" name=""/>
        <dsp:cNvSpPr/>
      </dsp:nvSpPr>
      <dsp:spPr>
        <a:xfrm>
          <a:off x="5324772" y="0"/>
          <a:ext cx="614094" cy="777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a:lnSpc>
              <a:spcPct val="90000"/>
            </a:lnSpc>
            <a:spcBef>
              <a:spcPct val="0"/>
            </a:spcBef>
            <a:spcAft>
              <a:spcPct val="35000"/>
            </a:spcAft>
            <a:buNone/>
          </a:pPr>
          <a:r>
            <a:rPr lang="en-US" sz="900" kern="1200" dirty="0"/>
            <a:t>Abu Saleem (JOR) 2014</a:t>
          </a:r>
          <a:endParaRPr lang="en-GB" sz="900" kern="1200" dirty="0"/>
        </a:p>
      </dsp:txBody>
      <dsp:txXfrm>
        <a:off x="5324772" y="0"/>
        <a:ext cx="614094" cy="777686"/>
      </dsp:txXfrm>
    </dsp:sp>
    <dsp:sp modelId="{86CAD5E6-1640-4219-A6D8-BBEAA8E74045}">
      <dsp:nvSpPr>
        <dsp:cNvPr id="0" name=""/>
        <dsp:cNvSpPr/>
      </dsp:nvSpPr>
      <dsp:spPr>
        <a:xfrm>
          <a:off x="5534608" y="874897"/>
          <a:ext cx="194421" cy="194421"/>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B6E8AAA1-E75D-4448-A3DF-0A7450ABB77D}">
      <dsp:nvSpPr>
        <dsp:cNvPr id="0" name=""/>
        <dsp:cNvSpPr/>
      </dsp:nvSpPr>
      <dsp:spPr>
        <a:xfrm>
          <a:off x="5969570" y="1166529"/>
          <a:ext cx="614094" cy="777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en-US" sz="900" kern="1200" dirty="0"/>
            <a:t>Pascu (ROM) 2017</a:t>
          </a:r>
          <a:endParaRPr lang="en-GB" sz="900" kern="1200" dirty="0"/>
        </a:p>
      </dsp:txBody>
      <dsp:txXfrm>
        <a:off x="5969570" y="1166529"/>
        <a:ext cx="614094" cy="777686"/>
      </dsp:txXfrm>
    </dsp:sp>
    <dsp:sp modelId="{280FB31B-419C-4FBC-912E-FFD6AECA7432}">
      <dsp:nvSpPr>
        <dsp:cNvPr id="0" name=""/>
        <dsp:cNvSpPr/>
      </dsp:nvSpPr>
      <dsp:spPr>
        <a:xfrm>
          <a:off x="6179407" y="874897"/>
          <a:ext cx="194421" cy="194421"/>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E217AF83-84F1-4C94-AB7F-332C34AEEC7D}">
      <dsp:nvSpPr>
        <dsp:cNvPr id="0" name=""/>
        <dsp:cNvSpPr/>
      </dsp:nvSpPr>
      <dsp:spPr>
        <a:xfrm>
          <a:off x="6614369" y="0"/>
          <a:ext cx="838913" cy="777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a:lnSpc>
              <a:spcPct val="90000"/>
            </a:lnSpc>
            <a:spcBef>
              <a:spcPct val="0"/>
            </a:spcBef>
            <a:spcAft>
              <a:spcPct val="35000"/>
            </a:spcAft>
            <a:buNone/>
          </a:pPr>
          <a:r>
            <a:rPr lang="en-US" sz="900" kern="1200" dirty="0"/>
            <a:t>Chakraborty (IND) 2023</a:t>
          </a:r>
          <a:endParaRPr lang="en-GB" sz="900" kern="1200" dirty="0"/>
        </a:p>
      </dsp:txBody>
      <dsp:txXfrm>
        <a:off x="6614369" y="0"/>
        <a:ext cx="838913" cy="777686"/>
      </dsp:txXfrm>
    </dsp:sp>
    <dsp:sp modelId="{6F8488B5-DEF4-4A23-862A-6554FD7E09CA}">
      <dsp:nvSpPr>
        <dsp:cNvPr id="0" name=""/>
        <dsp:cNvSpPr/>
      </dsp:nvSpPr>
      <dsp:spPr>
        <a:xfrm>
          <a:off x="6936615" y="874897"/>
          <a:ext cx="194421" cy="194421"/>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E09E116D-B429-47F9-9895-AF59F099E6B7}">
      <dsp:nvSpPr>
        <dsp:cNvPr id="0" name=""/>
        <dsp:cNvSpPr/>
      </dsp:nvSpPr>
      <dsp:spPr>
        <a:xfrm>
          <a:off x="7483988" y="1166529"/>
          <a:ext cx="614094" cy="777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en-US" sz="1000" kern="1200" dirty="0"/>
            <a:t>Kumar (IND) 2024</a:t>
          </a:r>
          <a:endParaRPr lang="en-GB" sz="1000" kern="1200" dirty="0"/>
        </a:p>
      </dsp:txBody>
      <dsp:txXfrm>
        <a:off x="7483988" y="1166529"/>
        <a:ext cx="614094" cy="777686"/>
      </dsp:txXfrm>
    </dsp:sp>
    <dsp:sp modelId="{901743B8-D519-44F5-9DCD-8E8136755DEF}">
      <dsp:nvSpPr>
        <dsp:cNvPr id="0" name=""/>
        <dsp:cNvSpPr/>
      </dsp:nvSpPr>
      <dsp:spPr>
        <a:xfrm>
          <a:off x="7693824" y="874897"/>
          <a:ext cx="194421" cy="194421"/>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C9FBC0-C4CE-4CCE-BE91-40935681EBAE}">
      <dsp:nvSpPr>
        <dsp:cNvPr id="0" name=""/>
        <dsp:cNvSpPr/>
      </dsp:nvSpPr>
      <dsp:spPr>
        <a:xfrm>
          <a:off x="0" y="583264"/>
          <a:ext cx="6096000" cy="777686"/>
        </a:xfrm>
        <a:prstGeom prst="notchedRightArrow">
          <a:avLst/>
        </a:prstGeom>
        <a:solidFill>
          <a:schemeClr val="accent1">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A678DD62-8426-4F45-BA08-A82BE96370AB}">
      <dsp:nvSpPr>
        <dsp:cNvPr id="0" name=""/>
        <dsp:cNvSpPr/>
      </dsp:nvSpPr>
      <dsp:spPr>
        <a:xfrm>
          <a:off x="2745" y="0"/>
          <a:ext cx="1320700" cy="777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t>Stone 2013-present</a:t>
          </a:r>
        </a:p>
        <a:p>
          <a:pPr marL="0" lvl="0" indent="0" algn="ctr" defTabSz="488950">
            <a:lnSpc>
              <a:spcPct val="90000"/>
            </a:lnSpc>
            <a:spcBef>
              <a:spcPct val="0"/>
            </a:spcBef>
            <a:spcAft>
              <a:spcPct val="35000"/>
            </a:spcAft>
            <a:buNone/>
          </a:pPr>
          <a:r>
            <a:rPr lang="en-US" sz="1100" kern="1200" dirty="0"/>
            <a:t> Nuclear Moments</a:t>
          </a:r>
          <a:endParaRPr lang="en-GB" sz="1100" kern="1200" dirty="0"/>
        </a:p>
      </dsp:txBody>
      <dsp:txXfrm>
        <a:off x="2745" y="0"/>
        <a:ext cx="1320700" cy="777686"/>
      </dsp:txXfrm>
    </dsp:sp>
    <dsp:sp modelId="{B93AED39-D66C-428F-A5AE-7A99C8730B61}">
      <dsp:nvSpPr>
        <dsp:cNvPr id="0" name=""/>
        <dsp:cNvSpPr/>
      </dsp:nvSpPr>
      <dsp:spPr>
        <a:xfrm>
          <a:off x="565885" y="874897"/>
          <a:ext cx="194421" cy="194421"/>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8726EAB8-8EC3-454E-AC69-E45EABB24AD6}">
      <dsp:nvSpPr>
        <dsp:cNvPr id="0" name=""/>
        <dsp:cNvSpPr/>
      </dsp:nvSpPr>
      <dsp:spPr>
        <a:xfrm>
          <a:off x="1389481" y="1166529"/>
          <a:ext cx="1320700" cy="777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err="1"/>
            <a:t>Mertzimekis</a:t>
          </a:r>
          <a:r>
            <a:rPr lang="en-US" sz="1100" kern="1200" dirty="0"/>
            <a:t> 2014 Nuclear Moments</a:t>
          </a:r>
          <a:endParaRPr lang="en-GB" sz="1100" kern="1200" dirty="0"/>
        </a:p>
      </dsp:txBody>
      <dsp:txXfrm>
        <a:off x="1389481" y="1166529"/>
        <a:ext cx="1320700" cy="777686"/>
      </dsp:txXfrm>
    </dsp:sp>
    <dsp:sp modelId="{99BED855-5225-4232-8DD7-4F7A8F149FD7}">
      <dsp:nvSpPr>
        <dsp:cNvPr id="0" name=""/>
        <dsp:cNvSpPr/>
      </dsp:nvSpPr>
      <dsp:spPr>
        <a:xfrm>
          <a:off x="1952621" y="874897"/>
          <a:ext cx="194421" cy="194421"/>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E98B3AAA-4029-400E-A352-0C907B0E36AF}">
      <dsp:nvSpPr>
        <dsp:cNvPr id="0" name=""/>
        <dsp:cNvSpPr/>
      </dsp:nvSpPr>
      <dsp:spPr>
        <a:xfrm>
          <a:off x="2776217" y="0"/>
          <a:ext cx="1320700" cy="777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t>Singh 2015-2022 beta-delayed neutrons</a:t>
          </a:r>
          <a:endParaRPr lang="en-GB" sz="1100" kern="1200" dirty="0"/>
        </a:p>
      </dsp:txBody>
      <dsp:txXfrm>
        <a:off x="2776217" y="0"/>
        <a:ext cx="1320700" cy="777686"/>
      </dsp:txXfrm>
    </dsp:sp>
    <dsp:sp modelId="{9808D39A-0761-444C-BDC5-C27FCD679D0E}">
      <dsp:nvSpPr>
        <dsp:cNvPr id="0" name=""/>
        <dsp:cNvSpPr/>
      </dsp:nvSpPr>
      <dsp:spPr>
        <a:xfrm>
          <a:off x="3339357" y="874897"/>
          <a:ext cx="194421" cy="194421"/>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6F4C13A2-0EB4-478F-B04C-867C3E68F563}">
      <dsp:nvSpPr>
        <dsp:cNvPr id="0" name=""/>
        <dsp:cNvSpPr/>
      </dsp:nvSpPr>
      <dsp:spPr>
        <a:xfrm>
          <a:off x="4162953" y="1166529"/>
          <a:ext cx="1320700" cy="777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t>Jain 2019 Atlas of isomers</a:t>
          </a:r>
          <a:endParaRPr lang="en-GB" sz="1100" kern="1200" dirty="0"/>
        </a:p>
      </dsp:txBody>
      <dsp:txXfrm>
        <a:off x="4162953" y="1166529"/>
        <a:ext cx="1320700" cy="777686"/>
      </dsp:txXfrm>
    </dsp:sp>
    <dsp:sp modelId="{34406269-8470-4DBA-81AF-87F053B5DBD9}">
      <dsp:nvSpPr>
        <dsp:cNvPr id="0" name=""/>
        <dsp:cNvSpPr/>
      </dsp:nvSpPr>
      <dsp:spPr>
        <a:xfrm>
          <a:off x="4726092" y="874897"/>
          <a:ext cx="194421" cy="194421"/>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D14E5-4FB2-410B-B009-315CBC51C1C5}">
      <dsp:nvSpPr>
        <dsp:cNvPr id="0" name=""/>
        <dsp:cNvSpPr/>
      </dsp:nvSpPr>
      <dsp:spPr>
        <a:xfrm>
          <a:off x="0" y="820891"/>
          <a:ext cx="8640960" cy="1094521"/>
        </a:xfrm>
        <a:prstGeom prst="notchedRightArrow">
          <a:avLst/>
        </a:prstGeom>
        <a:solidFill>
          <a:schemeClr val="accent1">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3796B482-8E3C-4F40-8CC4-D3C142E1BDEF}">
      <dsp:nvSpPr>
        <dsp:cNvPr id="0" name=""/>
        <dsp:cNvSpPr/>
      </dsp:nvSpPr>
      <dsp:spPr>
        <a:xfrm>
          <a:off x="308" y="0"/>
          <a:ext cx="931287" cy="1094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sp3d extrusionH="28000" prstMaterial="matte"/>
        </a:bodyPr>
        <a:lstStyle/>
        <a:p>
          <a:pPr marL="0" lvl="0" indent="0" algn="ctr" defTabSz="488950">
            <a:lnSpc>
              <a:spcPct val="90000"/>
            </a:lnSpc>
            <a:spcBef>
              <a:spcPct val="0"/>
            </a:spcBef>
            <a:spcAft>
              <a:spcPct val="35000"/>
            </a:spcAft>
            <a:buNone/>
          </a:pPr>
          <a:r>
            <a:rPr lang="en-US" sz="1100" b="0" kern="1200" dirty="0"/>
            <a:t>ATOMKI (HUN) 2011</a:t>
          </a:r>
          <a:endParaRPr lang="en-GB" sz="1100" b="0" kern="1200" dirty="0"/>
        </a:p>
      </dsp:txBody>
      <dsp:txXfrm>
        <a:off x="308" y="0"/>
        <a:ext cx="931287" cy="1094521"/>
      </dsp:txXfrm>
    </dsp:sp>
    <dsp:sp modelId="{6A3EB0FF-C2D8-4528-B7CF-8C1936E2234A}">
      <dsp:nvSpPr>
        <dsp:cNvPr id="0" name=""/>
        <dsp:cNvSpPr/>
      </dsp:nvSpPr>
      <dsp:spPr>
        <a:xfrm>
          <a:off x="362692" y="1216807"/>
          <a:ext cx="273630" cy="273630"/>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7B912B03-AFD4-48A8-8C13-EC981F7F3FAA}">
      <dsp:nvSpPr>
        <dsp:cNvPr id="0" name=""/>
        <dsp:cNvSpPr/>
      </dsp:nvSpPr>
      <dsp:spPr>
        <a:xfrm>
          <a:off x="978159" y="1641782"/>
          <a:ext cx="931287" cy="1094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sp3d extrusionH="28000" prstMaterial="matte"/>
        </a:bodyPr>
        <a:lstStyle/>
        <a:p>
          <a:pPr marL="0" lvl="0" indent="0" algn="ctr" defTabSz="488950">
            <a:lnSpc>
              <a:spcPct val="90000"/>
            </a:lnSpc>
            <a:spcBef>
              <a:spcPct val="0"/>
            </a:spcBef>
            <a:spcAft>
              <a:spcPct val="35000"/>
            </a:spcAft>
            <a:buNone/>
          </a:pPr>
          <a:r>
            <a:rPr lang="en-US" sz="1100" b="0" kern="1200" dirty="0"/>
            <a:t>IFIN-HH (ROM) 2015</a:t>
          </a:r>
          <a:endParaRPr lang="en-GB" sz="1100" b="0" kern="1200" dirty="0"/>
        </a:p>
      </dsp:txBody>
      <dsp:txXfrm>
        <a:off x="978159" y="1641782"/>
        <a:ext cx="931287" cy="1094521"/>
      </dsp:txXfrm>
    </dsp:sp>
    <dsp:sp modelId="{772402CE-3816-47B4-A375-430EC77142D3}">
      <dsp:nvSpPr>
        <dsp:cNvPr id="0" name=""/>
        <dsp:cNvSpPr/>
      </dsp:nvSpPr>
      <dsp:spPr>
        <a:xfrm>
          <a:off x="1306988" y="1231336"/>
          <a:ext cx="273630" cy="273630"/>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7AF62B7D-CC9A-49C3-9CE3-5ED9C783573A}">
      <dsp:nvSpPr>
        <dsp:cNvPr id="0" name=""/>
        <dsp:cNvSpPr/>
      </dsp:nvSpPr>
      <dsp:spPr>
        <a:xfrm>
          <a:off x="1956011" y="0"/>
          <a:ext cx="931287" cy="1094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sp3d extrusionH="28000" prstMaterial="matte"/>
        </a:bodyPr>
        <a:lstStyle/>
        <a:p>
          <a:pPr marL="0" lvl="0" indent="0" algn="ctr" defTabSz="488950">
            <a:lnSpc>
              <a:spcPct val="90000"/>
            </a:lnSpc>
            <a:spcBef>
              <a:spcPct val="0"/>
            </a:spcBef>
            <a:spcAft>
              <a:spcPct val="35000"/>
            </a:spcAft>
            <a:buNone/>
          </a:pPr>
          <a:r>
            <a:rPr lang="en-US" sz="1100" b="0" kern="1200" dirty="0">
              <a:solidFill>
                <a:srgbClr val="FF0000"/>
              </a:solidFill>
            </a:rPr>
            <a:t>FRANCE left 2015</a:t>
          </a:r>
          <a:endParaRPr lang="en-GB" sz="1100" b="0" kern="1200" dirty="0">
            <a:solidFill>
              <a:srgbClr val="FF0000"/>
            </a:solidFill>
          </a:endParaRPr>
        </a:p>
      </dsp:txBody>
      <dsp:txXfrm>
        <a:off x="1956011" y="0"/>
        <a:ext cx="931287" cy="1094521"/>
      </dsp:txXfrm>
    </dsp:sp>
    <dsp:sp modelId="{57EFBE52-43DA-443E-95BE-EB1EB345DA30}">
      <dsp:nvSpPr>
        <dsp:cNvPr id="0" name=""/>
        <dsp:cNvSpPr/>
      </dsp:nvSpPr>
      <dsp:spPr>
        <a:xfrm>
          <a:off x="2284839" y="1231336"/>
          <a:ext cx="273630" cy="273630"/>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7FB28013-4EA4-45FB-871A-521DC2ABDC7B}">
      <dsp:nvSpPr>
        <dsp:cNvPr id="0" name=""/>
        <dsp:cNvSpPr/>
      </dsp:nvSpPr>
      <dsp:spPr>
        <a:xfrm>
          <a:off x="2933862" y="1641782"/>
          <a:ext cx="931287" cy="1094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sp3d extrusionH="28000" prstMaterial="matte"/>
        </a:bodyPr>
        <a:lstStyle/>
        <a:p>
          <a:pPr marL="0" lvl="0" indent="0" algn="ctr" defTabSz="488950">
            <a:lnSpc>
              <a:spcPct val="90000"/>
            </a:lnSpc>
            <a:spcBef>
              <a:spcPct val="0"/>
            </a:spcBef>
            <a:spcAft>
              <a:spcPct val="35000"/>
            </a:spcAft>
            <a:buNone/>
          </a:pPr>
          <a:r>
            <a:rPr lang="en-US" sz="1100" b="0" kern="1200" dirty="0">
              <a:solidFill>
                <a:srgbClr val="FF0000"/>
              </a:solidFill>
            </a:rPr>
            <a:t>KUWAIT left 2015</a:t>
          </a:r>
          <a:endParaRPr lang="en-GB" sz="1100" b="0" kern="1200" dirty="0">
            <a:solidFill>
              <a:srgbClr val="FF0000"/>
            </a:solidFill>
          </a:endParaRPr>
        </a:p>
      </dsp:txBody>
      <dsp:txXfrm>
        <a:off x="2933862" y="1641782"/>
        <a:ext cx="931287" cy="1094521"/>
      </dsp:txXfrm>
    </dsp:sp>
    <dsp:sp modelId="{B657CC06-DB55-4009-832D-0A33568410F1}">
      <dsp:nvSpPr>
        <dsp:cNvPr id="0" name=""/>
        <dsp:cNvSpPr/>
      </dsp:nvSpPr>
      <dsp:spPr>
        <a:xfrm>
          <a:off x="3262691" y="1231336"/>
          <a:ext cx="273630" cy="273630"/>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A0377652-2AEC-471D-8CFF-BCB2E69B0349}">
      <dsp:nvSpPr>
        <dsp:cNvPr id="0" name=""/>
        <dsp:cNvSpPr/>
      </dsp:nvSpPr>
      <dsp:spPr>
        <a:xfrm>
          <a:off x="3911714" y="0"/>
          <a:ext cx="931287" cy="1094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sp3d extrusionH="28000" prstMaterial="matte"/>
        </a:bodyPr>
        <a:lstStyle/>
        <a:p>
          <a:pPr marL="0" lvl="0" indent="0" algn="ctr" defTabSz="488950">
            <a:lnSpc>
              <a:spcPct val="90000"/>
            </a:lnSpc>
            <a:spcBef>
              <a:spcPct val="0"/>
            </a:spcBef>
            <a:spcAft>
              <a:spcPct val="35000"/>
            </a:spcAft>
            <a:buNone/>
          </a:pPr>
          <a:r>
            <a:rPr lang="en-US" sz="1100" b="0" kern="1200" dirty="0">
              <a:solidFill>
                <a:schemeClr val="tx1"/>
              </a:solidFill>
            </a:rPr>
            <a:t>MSU (US) 2015</a:t>
          </a:r>
          <a:endParaRPr lang="en-GB" sz="1100" b="0" kern="1200" dirty="0">
            <a:solidFill>
              <a:schemeClr val="tx1"/>
            </a:solidFill>
          </a:endParaRPr>
        </a:p>
      </dsp:txBody>
      <dsp:txXfrm>
        <a:off x="3911714" y="0"/>
        <a:ext cx="931287" cy="1094521"/>
      </dsp:txXfrm>
    </dsp:sp>
    <dsp:sp modelId="{8708F37A-881C-4378-AD43-8943E7E69EB3}">
      <dsp:nvSpPr>
        <dsp:cNvPr id="0" name=""/>
        <dsp:cNvSpPr/>
      </dsp:nvSpPr>
      <dsp:spPr>
        <a:xfrm>
          <a:off x="4240542" y="1231336"/>
          <a:ext cx="273630" cy="273630"/>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FBE21208-B866-4DB4-A90A-F1A6B7FFBD1D}">
      <dsp:nvSpPr>
        <dsp:cNvPr id="0" name=""/>
        <dsp:cNvSpPr/>
      </dsp:nvSpPr>
      <dsp:spPr>
        <a:xfrm>
          <a:off x="4889565" y="1641782"/>
          <a:ext cx="931287" cy="1094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sp3d extrusionH="28000" prstMaterial="matte"/>
        </a:bodyPr>
        <a:lstStyle/>
        <a:p>
          <a:pPr marL="0" lvl="0" indent="0" algn="ctr" defTabSz="488950">
            <a:lnSpc>
              <a:spcPct val="90000"/>
            </a:lnSpc>
            <a:spcBef>
              <a:spcPct val="0"/>
            </a:spcBef>
            <a:spcAft>
              <a:spcPct val="35000"/>
            </a:spcAft>
            <a:buNone/>
          </a:pPr>
          <a:r>
            <a:rPr lang="en-US" sz="1100" b="0" kern="1200" dirty="0">
              <a:solidFill>
                <a:schemeClr val="tx1"/>
              </a:solidFill>
            </a:rPr>
            <a:t>TAMU (US) 2017</a:t>
          </a:r>
          <a:endParaRPr lang="en-GB" sz="1100" b="0" kern="1200" dirty="0">
            <a:solidFill>
              <a:schemeClr val="tx1"/>
            </a:solidFill>
          </a:endParaRPr>
        </a:p>
      </dsp:txBody>
      <dsp:txXfrm>
        <a:off x="4889565" y="1641782"/>
        <a:ext cx="931287" cy="1094521"/>
      </dsp:txXfrm>
    </dsp:sp>
    <dsp:sp modelId="{07752684-F7EC-451F-9873-68A454568F33}">
      <dsp:nvSpPr>
        <dsp:cNvPr id="0" name=""/>
        <dsp:cNvSpPr/>
      </dsp:nvSpPr>
      <dsp:spPr>
        <a:xfrm>
          <a:off x="5218393" y="1231336"/>
          <a:ext cx="273630" cy="273630"/>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C8D8234C-2F43-47BF-8916-D258629DC5E0}">
      <dsp:nvSpPr>
        <dsp:cNvPr id="0" name=""/>
        <dsp:cNvSpPr/>
      </dsp:nvSpPr>
      <dsp:spPr>
        <a:xfrm>
          <a:off x="5867416" y="0"/>
          <a:ext cx="931287" cy="1094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sp3d extrusionH="28000" prstMaterial="matte"/>
        </a:bodyPr>
        <a:lstStyle/>
        <a:p>
          <a:pPr marL="0" lvl="0" indent="0" algn="ctr" defTabSz="488950">
            <a:lnSpc>
              <a:spcPct val="90000"/>
            </a:lnSpc>
            <a:spcBef>
              <a:spcPct val="0"/>
            </a:spcBef>
            <a:spcAft>
              <a:spcPct val="35000"/>
            </a:spcAft>
            <a:buNone/>
          </a:pPr>
          <a:r>
            <a:rPr lang="en-US" sz="1100" b="0" kern="1200" dirty="0">
              <a:solidFill>
                <a:schemeClr val="tx1"/>
              </a:solidFill>
            </a:rPr>
            <a:t>SOFIA U (BUL) 2017</a:t>
          </a:r>
          <a:endParaRPr lang="en-GB" sz="1100" b="0" kern="1200" dirty="0">
            <a:solidFill>
              <a:schemeClr val="tx1"/>
            </a:solidFill>
          </a:endParaRPr>
        </a:p>
      </dsp:txBody>
      <dsp:txXfrm>
        <a:off x="5867416" y="0"/>
        <a:ext cx="931287" cy="1094521"/>
      </dsp:txXfrm>
    </dsp:sp>
    <dsp:sp modelId="{3FCB68D6-816A-408C-AD34-BFEFD1637479}">
      <dsp:nvSpPr>
        <dsp:cNvPr id="0" name=""/>
        <dsp:cNvSpPr/>
      </dsp:nvSpPr>
      <dsp:spPr>
        <a:xfrm>
          <a:off x="6184380" y="1207599"/>
          <a:ext cx="273630" cy="273630"/>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7346EA5A-FA63-4C88-82BA-2AA068D50579}">
      <dsp:nvSpPr>
        <dsp:cNvPr id="0" name=""/>
        <dsp:cNvSpPr/>
      </dsp:nvSpPr>
      <dsp:spPr>
        <a:xfrm>
          <a:off x="6845268" y="1641782"/>
          <a:ext cx="931287" cy="1094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sp3d extrusionH="28000" prstMaterial="matte"/>
        </a:bodyPr>
        <a:lstStyle/>
        <a:p>
          <a:pPr marL="0" lvl="0" indent="0" algn="ctr" defTabSz="488950">
            <a:lnSpc>
              <a:spcPct val="90000"/>
            </a:lnSpc>
            <a:spcBef>
              <a:spcPct val="0"/>
            </a:spcBef>
            <a:spcAft>
              <a:spcPct val="35000"/>
            </a:spcAft>
            <a:buNone/>
          </a:pPr>
          <a:r>
            <a:rPr lang="en-US" sz="1100" b="0" kern="1200" dirty="0">
              <a:solidFill>
                <a:schemeClr val="tx1"/>
              </a:solidFill>
            </a:rPr>
            <a:t>IIT R </a:t>
          </a:r>
          <a:r>
            <a:rPr lang="en-US" sz="1100" b="0" kern="1200" dirty="0">
              <a:solidFill>
                <a:schemeClr val="tx1"/>
              </a:solidFill>
              <a:sym typeface="Wingdings" panose="05000000000000000000" pitchFamily="2" charset="2"/>
            </a:rPr>
            <a:t> VECC (IND) 2019</a:t>
          </a:r>
          <a:endParaRPr lang="en-GB" sz="1100" b="0" kern="1200" dirty="0">
            <a:solidFill>
              <a:schemeClr val="tx1"/>
            </a:solidFill>
          </a:endParaRPr>
        </a:p>
      </dsp:txBody>
      <dsp:txXfrm>
        <a:off x="6845268" y="1641782"/>
        <a:ext cx="931287" cy="1094521"/>
      </dsp:txXfrm>
    </dsp:sp>
    <dsp:sp modelId="{D433B23B-DCF1-47EB-B3CC-99CCA62168A4}">
      <dsp:nvSpPr>
        <dsp:cNvPr id="0" name=""/>
        <dsp:cNvSpPr/>
      </dsp:nvSpPr>
      <dsp:spPr>
        <a:xfrm>
          <a:off x="7174096" y="1231336"/>
          <a:ext cx="273630" cy="273630"/>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F1DF4A-CA5B-4A5F-B9B5-932DF7A8A5A9}">
      <dsp:nvSpPr>
        <dsp:cNvPr id="0" name=""/>
        <dsp:cNvSpPr/>
      </dsp:nvSpPr>
      <dsp:spPr>
        <a:xfrm>
          <a:off x="0" y="518457"/>
          <a:ext cx="3902857" cy="691276"/>
        </a:xfrm>
        <a:prstGeom prst="notchedRightArrow">
          <a:avLst/>
        </a:prstGeom>
        <a:solidFill>
          <a:schemeClr val="accent1">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137DB333-987D-431B-BD32-3F6C3E98EC7E}">
      <dsp:nvSpPr>
        <dsp:cNvPr id="0" name=""/>
        <dsp:cNvSpPr/>
      </dsp:nvSpPr>
      <dsp:spPr>
        <a:xfrm>
          <a:off x="0" y="0"/>
          <a:ext cx="3512571" cy="691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sp3d extrusionH="28000" prstMaterial="matte"/>
        </a:bodyPr>
        <a:lstStyle/>
        <a:p>
          <a:pPr marL="0" lvl="0" indent="0" algn="ctr" defTabSz="755650">
            <a:lnSpc>
              <a:spcPct val="90000"/>
            </a:lnSpc>
            <a:spcBef>
              <a:spcPct val="0"/>
            </a:spcBef>
            <a:spcAft>
              <a:spcPct val="35000"/>
            </a:spcAft>
            <a:buNone/>
          </a:pPr>
          <a:r>
            <a:rPr lang="en-US" sz="1700" kern="1200" dirty="0"/>
            <a:t>NNDC - 2019 – 2022                         6 new members</a:t>
          </a:r>
          <a:endParaRPr lang="en-GB" sz="1700" kern="1200" dirty="0"/>
        </a:p>
      </dsp:txBody>
      <dsp:txXfrm>
        <a:off x="0" y="0"/>
        <a:ext cx="3512571" cy="691276"/>
      </dsp:txXfrm>
    </dsp:sp>
    <dsp:sp modelId="{6B2E894C-D8EB-49CB-8BF8-AC672FA08D1E}">
      <dsp:nvSpPr>
        <dsp:cNvPr id="0" name=""/>
        <dsp:cNvSpPr/>
      </dsp:nvSpPr>
      <dsp:spPr>
        <a:xfrm>
          <a:off x="1669876" y="777686"/>
          <a:ext cx="172819" cy="172819"/>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137" cy="512222"/>
          </a:xfrm>
          <a:prstGeom prst="rect">
            <a:avLst/>
          </a:prstGeom>
        </p:spPr>
        <p:txBody>
          <a:bodyPr vert="horz" lIns="94736" tIns="47368" rIns="94736" bIns="47368" rtlCol="0"/>
          <a:lstStyle>
            <a:lvl1pPr algn="l">
              <a:defRPr sz="1200"/>
            </a:lvl1pPr>
          </a:lstStyle>
          <a:p>
            <a:endParaRPr lang="en-GB"/>
          </a:p>
        </p:txBody>
      </p:sp>
      <p:sp>
        <p:nvSpPr>
          <p:cNvPr id="3" name="Date Placeholder 2"/>
          <p:cNvSpPr>
            <a:spLocks noGrp="1"/>
          </p:cNvSpPr>
          <p:nvPr>
            <p:ph type="dt" idx="1"/>
          </p:nvPr>
        </p:nvSpPr>
        <p:spPr>
          <a:xfrm>
            <a:off x="4020507" y="0"/>
            <a:ext cx="3077137" cy="512222"/>
          </a:xfrm>
          <a:prstGeom prst="rect">
            <a:avLst/>
          </a:prstGeom>
        </p:spPr>
        <p:txBody>
          <a:bodyPr vert="horz" lIns="94736" tIns="47368" rIns="94736" bIns="47368" rtlCol="0"/>
          <a:lstStyle>
            <a:lvl1pPr algn="r">
              <a:defRPr sz="1200"/>
            </a:lvl1pPr>
          </a:lstStyle>
          <a:p>
            <a:fld id="{5E945880-6D3B-45FB-851F-AFC0D1D23A0C}" type="datetimeFigureOut">
              <a:rPr lang="en-GB" smtClean="0"/>
              <a:t>02/10/2024</a:t>
            </a:fld>
            <a:endParaRPr lang="en-GB"/>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4736" tIns="47368" rIns="94736" bIns="47368" rtlCol="0" anchor="ctr"/>
          <a:lstStyle/>
          <a:p>
            <a:endParaRPr lang="en-GB"/>
          </a:p>
        </p:txBody>
      </p:sp>
      <p:sp>
        <p:nvSpPr>
          <p:cNvPr id="5" name="Notes Placeholder 4"/>
          <p:cNvSpPr>
            <a:spLocks noGrp="1"/>
          </p:cNvSpPr>
          <p:nvPr>
            <p:ph type="body" sz="quarter" idx="3"/>
          </p:nvPr>
        </p:nvSpPr>
        <p:spPr>
          <a:xfrm>
            <a:off x="709602" y="4862017"/>
            <a:ext cx="5680103" cy="4605085"/>
          </a:xfrm>
          <a:prstGeom prst="rect">
            <a:avLst/>
          </a:prstGeom>
        </p:spPr>
        <p:txBody>
          <a:bodyPr vert="horz" lIns="94736" tIns="47368" rIns="94736" bIns="473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0755"/>
            <a:ext cx="3077137" cy="512222"/>
          </a:xfrm>
          <a:prstGeom prst="rect">
            <a:avLst/>
          </a:prstGeom>
        </p:spPr>
        <p:txBody>
          <a:bodyPr vert="horz" lIns="94736" tIns="47368" rIns="94736" bIns="47368" rtlCol="0" anchor="b"/>
          <a:lstStyle>
            <a:lvl1pPr algn="l">
              <a:defRPr sz="1200"/>
            </a:lvl1pPr>
          </a:lstStyle>
          <a:p>
            <a:endParaRPr lang="en-GB"/>
          </a:p>
        </p:txBody>
      </p:sp>
      <p:sp>
        <p:nvSpPr>
          <p:cNvPr id="7" name="Slide Number Placeholder 6"/>
          <p:cNvSpPr>
            <a:spLocks noGrp="1"/>
          </p:cNvSpPr>
          <p:nvPr>
            <p:ph type="sldNum" sz="quarter" idx="5"/>
          </p:nvPr>
        </p:nvSpPr>
        <p:spPr>
          <a:xfrm>
            <a:off x="4020507" y="9720755"/>
            <a:ext cx="3077137" cy="512222"/>
          </a:xfrm>
          <a:prstGeom prst="rect">
            <a:avLst/>
          </a:prstGeom>
        </p:spPr>
        <p:txBody>
          <a:bodyPr vert="horz" lIns="94736" tIns="47368" rIns="94736" bIns="47368" rtlCol="0" anchor="b"/>
          <a:lstStyle>
            <a:lvl1pPr algn="r">
              <a:defRPr sz="1200"/>
            </a:lvl1pPr>
          </a:lstStyle>
          <a:p>
            <a:fld id="{5750A1E1-C8D9-4447-9192-37BA973CD27A}" type="slidenum">
              <a:rPr lang="en-GB" smtClean="0"/>
              <a:t>‹#›</a:t>
            </a:fld>
            <a:endParaRPr lang="en-GB"/>
          </a:p>
        </p:txBody>
      </p:sp>
    </p:spTree>
    <p:extLst>
      <p:ext uri="{BB962C8B-B14F-4D97-AF65-F5344CB8AC3E}">
        <p14:creationId xmlns:p14="http://schemas.microsoft.com/office/powerpoint/2010/main" val="4008544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0A1E1-C8D9-4447-9192-37BA973CD27A}" type="slidenum">
              <a:rPr lang="en-GB" smtClean="0"/>
              <a:t>1</a:t>
            </a:fld>
            <a:endParaRPr lang="en-GB"/>
          </a:p>
        </p:txBody>
      </p:sp>
    </p:spTree>
    <p:extLst>
      <p:ext uri="{BB962C8B-B14F-4D97-AF65-F5344CB8AC3E}">
        <p14:creationId xmlns:p14="http://schemas.microsoft.com/office/powerpoint/2010/main" val="872101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750A1E1-C8D9-4447-9192-37BA973CD27A}" type="slidenum">
              <a:rPr lang="en-GB" smtClean="0"/>
              <a:t>2</a:t>
            </a:fld>
            <a:endParaRPr lang="en-GB"/>
          </a:p>
        </p:txBody>
      </p:sp>
    </p:spTree>
    <p:extLst>
      <p:ext uri="{BB962C8B-B14F-4D97-AF65-F5344CB8AC3E}">
        <p14:creationId xmlns:p14="http://schemas.microsoft.com/office/powerpoint/2010/main" val="872101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0A1E1-C8D9-4447-9192-37BA973CD27A}" type="slidenum">
              <a:rPr lang="en-GB" smtClean="0"/>
              <a:t>5</a:t>
            </a:fld>
            <a:endParaRPr lang="en-GB"/>
          </a:p>
        </p:txBody>
      </p:sp>
    </p:spTree>
    <p:extLst>
      <p:ext uri="{BB962C8B-B14F-4D97-AF65-F5344CB8AC3E}">
        <p14:creationId xmlns:p14="http://schemas.microsoft.com/office/powerpoint/2010/main" val="872101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E7941054-C2D7-46D0-9776-8E9DE8BA19B0}" type="slidenum">
              <a:rPr lang="en-GB" smtClean="0"/>
              <a:t>6</a:t>
            </a:fld>
            <a:endParaRPr lang="en-GB"/>
          </a:p>
        </p:txBody>
      </p:sp>
    </p:spTree>
    <p:extLst>
      <p:ext uri="{BB962C8B-B14F-4D97-AF65-F5344CB8AC3E}">
        <p14:creationId xmlns:p14="http://schemas.microsoft.com/office/powerpoint/2010/main" val="1731564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GB" dirty="0"/>
              <a:t>Thank you!</a:t>
            </a:r>
          </a:p>
        </p:txBody>
      </p:sp>
      <p:sp>
        <p:nvSpPr>
          <p:cNvPr id="4" name="Slide Number Placeholder 3"/>
          <p:cNvSpPr>
            <a:spLocks noGrp="1"/>
          </p:cNvSpPr>
          <p:nvPr>
            <p:ph type="sldNum" sz="quarter" idx="10"/>
          </p:nvPr>
        </p:nvSpPr>
        <p:spPr/>
        <p:txBody>
          <a:bodyPr/>
          <a:lstStyle/>
          <a:p>
            <a:fld id="{5750A1E1-C8D9-4447-9192-37BA973CD27A}" type="slidenum">
              <a:rPr lang="en-GB" smtClean="0"/>
              <a:t>44</a:t>
            </a:fld>
            <a:endParaRPr lang="en-GB"/>
          </a:p>
        </p:txBody>
      </p:sp>
    </p:spTree>
    <p:extLst>
      <p:ext uri="{BB962C8B-B14F-4D97-AF65-F5344CB8AC3E}">
        <p14:creationId xmlns:p14="http://schemas.microsoft.com/office/powerpoint/2010/main" val="24491692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323529" y="1329612"/>
            <a:ext cx="8568953" cy="810090"/>
          </a:xfrm>
        </p:spPr>
        <p:txBody>
          <a:bodyPr/>
          <a:lstStyle>
            <a:lvl1pPr algn="l">
              <a:defRPr>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323529" y="2679762"/>
            <a:ext cx="8568953" cy="1206438"/>
          </a:xfrm>
        </p:spPr>
        <p:txBody>
          <a:bodyPr>
            <a:normAutofit/>
          </a:bodyPr>
          <a:lstStyle>
            <a:lvl1pPr marL="0" indent="0" algn="l">
              <a:buNone/>
              <a:defRPr sz="2800" b="1">
                <a:solidFill>
                  <a:schemeClr val="accent6"/>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GB"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3530" y="173156"/>
            <a:ext cx="1917215" cy="576723"/>
          </a:xfrm>
          <a:prstGeom prst="rect">
            <a:avLst/>
          </a:prstGeom>
        </p:spPr>
      </p:pic>
    </p:spTree>
    <p:extLst>
      <p:ext uri="{BB962C8B-B14F-4D97-AF65-F5344CB8AC3E}">
        <p14:creationId xmlns:p14="http://schemas.microsoft.com/office/powerpoint/2010/main" val="3178934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solidFill>
                  <a:schemeClr val="tx2"/>
                </a:solidFill>
              </a:defRPr>
            </a:lvl1pPr>
          </a:lstStyle>
          <a:p>
            <a:r>
              <a:rPr lang="en-US"/>
              <a:t>Click to edit Master title style</a:t>
            </a:r>
            <a:endParaRPr lang="en-GB" dirty="0"/>
          </a:p>
        </p:txBody>
      </p:sp>
      <p:sp>
        <p:nvSpPr>
          <p:cNvPr id="3" name="Picture Placeholder 2"/>
          <p:cNvSpPr>
            <a:spLocks noGrp="1"/>
          </p:cNvSpPr>
          <p:nvPr>
            <p:ph type="pic" idx="1"/>
          </p:nvPr>
        </p:nvSpPr>
        <p:spPr>
          <a:xfrm>
            <a:off x="1792288" y="843560"/>
            <a:ext cx="5486400" cy="270212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solidFill>
                  <a:srgbClr val="000000"/>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14" name="Date Placeholder 13"/>
          <p:cNvSpPr>
            <a:spLocks noGrp="1"/>
          </p:cNvSpPr>
          <p:nvPr>
            <p:ph type="dt" sz="half" idx="10"/>
          </p:nvPr>
        </p:nvSpPr>
        <p:spPr/>
        <p:txBody>
          <a:bodyPr/>
          <a:lstStyle/>
          <a:p>
            <a:endParaRPr lang="en-US" dirty="0"/>
          </a:p>
        </p:txBody>
      </p:sp>
      <p:sp>
        <p:nvSpPr>
          <p:cNvPr id="15" name="Footer Placeholder 14"/>
          <p:cNvSpPr>
            <a:spLocks noGrp="1"/>
          </p:cNvSpPr>
          <p:nvPr>
            <p:ph type="ftr" sz="quarter" idx="11"/>
          </p:nvPr>
        </p:nvSpPr>
        <p:spPr/>
        <p:txBody>
          <a:bodyPr/>
          <a:lstStyle/>
          <a:p>
            <a:endParaRPr lang="en-US" dirty="0"/>
          </a:p>
        </p:txBody>
      </p:sp>
      <p:sp>
        <p:nvSpPr>
          <p:cNvPr id="16" name="Slide Number Placeholder 15"/>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3677190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Date Placeholder 12"/>
          <p:cNvSpPr>
            <a:spLocks noGrp="1"/>
          </p:cNvSpPr>
          <p:nvPr>
            <p:ph type="dt" sz="half" idx="10"/>
          </p:nvPr>
        </p:nvSpPr>
        <p:spPr/>
        <p:txBody>
          <a:bodyPr/>
          <a:lstStyle/>
          <a:p>
            <a:endParaRPr lang="en-US" dirty="0"/>
          </a:p>
        </p:txBody>
      </p:sp>
      <p:sp>
        <p:nvSpPr>
          <p:cNvPr id="14" name="Footer Placeholder 13"/>
          <p:cNvSpPr>
            <a:spLocks noGrp="1"/>
          </p:cNvSpPr>
          <p:nvPr>
            <p:ph type="ftr" sz="quarter" idx="11"/>
          </p:nvPr>
        </p:nvSpPr>
        <p:spPr/>
        <p:txBody>
          <a:bodyPr/>
          <a:lstStyle/>
          <a:p>
            <a:endParaRPr lang="en-US" dirty="0"/>
          </a:p>
        </p:txBody>
      </p:sp>
      <p:sp>
        <p:nvSpPr>
          <p:cNvPr id="15" name="Slide Number Placeholder 14"/>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34856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Date Placeholder 12"/>
          <p:cNvSpPr>
            <a:spLocks noGrp="1"/>
          </p:cNvSpPr>
          <p:nvPr>
            <p:ph type="dt" sz="half" idx="10"/>
          </p:nvPr>
        </p:nvSpPr>
        <p:spPr/>
        <p:txBody>
          <a:bodyPr/>
          <a:lstStyle/>
          <a:p>
            <a:endParaRPr lang="en-US" dirty="0"/>
          </a:p>
        </p:txBody>
      </p:sp>
      <p:sp>
        <p:nvSpPr>
          <p:cNvPr id="14" name="Footer Placeholder 13"/>
          <p:cNvSpPr>
            <a:spLocks noGrp="1"/>
          </p:cNvSpPr>
          <p:nvPr>
            <p:ph type="ftr" sz="quarter" idx="11"/>
          </p:nvPr>
        </p:nvSpPr>
        <p:spPr/>
        <p:txBody>
          <a:bodyPr/>
          <a:lstStyle/>
          <a:p>
            <a:endParaRPr lang="en-US" dirty="0"/>
          </a:p>
        </p:txBody>
      </p:sp>
      <p:sp>
        <p:nvSpPr>
          <p:cNvPr id="15" name="Slide Number Placeholder 14"/>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989202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a:ln>
            <a:noFill/>
          </a:ln>
        </p:spPr>
      </p:pic>
      <p:sp>
        <p:nvSpPr>
          <p:cNvPr id="4" name="Title 1"/>
          <p:cNvSpPr>
            <a:spLocks noGrp="1"/>
          </p:cNvSpPr>
          <p:nvPr>
            <p:ph type="ctrTitle"/>
          </p:nvPr>
        </p:nvSpPr>
        <p:spPr>
          <a:xfrm>
            <a:off x="323529" y="1329612"/>
            <a:ext cx="8568953" cy="810090"/>
          </a:xfrm>
        </p:spPr>
        <p:txBody>
          <a:bodyPr/>
          <a:lstStyle>
            <a:lvl1pPr algn="l">
              <a:defRPr>
                <a:solidFill>
                  <a:schemeClr val="tx2"/>
                </a:solidFill>
              </a:defRPr>
            </a:lvl1pPr>
          </a:lstStyle>
          <a:p>
            <a:r>
              <a:rPr lang="en-US"/>
              <a:t>Click to edit Master title style</a:t>
            </a:r>
            <a:endParaRPr lang="en-GB" dirty="0"/>
          </a:p>
        </p:txBody>
      </p:sp>
      <p:sp>
        <p:nvSpPr>
          <p:cNvPr id="5" name="Subtitle 2"/>
          <p:cNvSpPr>
            <a:spLocks noGrp="1"/>
          </p:cNvSpPr>
          <p:nvPr>
            <p:ph type="subTitle" idx="1"/>
          </p:nvPr>
        </p:nvSpPr>
        <p:spPr>
          <a:xfrm>
            <a:off x="323529" y="2679762"/>
            <a:ext cx="8568953" cy="1206438"/>
          </a:xfrm>
        </p:spPr>
        <p:txBody>
          <a:bodyPr>
            <a:normAutofit/>
          </a:bodyPr>
          <a:lstStyle>
            <a:lvl1pPr marL="0" indent="0" algn="l">
              <a:buNone/>
              <a:defRPr sz="2800" b="1">
                <a:solidFill>
                  <a:srgbClr val="000000"/>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GB"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3531" y="173156"/>
            <a:ext cx="1917215" cy="576723"/>
          </a:xfrm>
          <a:prstGeom prst="rect">
            <a:avLst/>
          </a:prstGeom>
        </p:spPr>
      </p:pic>
    </p:spTree>
    <p:extLst>
      <p:ext uri="{BB962C8B-B14F-4D97-AF65-F5344CB8AC3E}">
        <p14:creationId xmlns:p14="http://schemas.microsoft.com/office/powerpoint/2010/main" val="2091803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2"/>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13" name="Date Placeholder 12"/>
          <p:cNvSpPr>
            <a:spLocks noGrp="1"/>
          </p:cNvSpPr>
          <p:nvPr>
            <p:ph type="dt" sz="half" idx="10"/>
          </p:nvPr>
        </p:nvSpPr>
        <p:spPr/>
        <p:txBody>
          <a:bodyPr/>
          <a:lstStyle/>
          <a:p>
            <a:endParaRPr lang="en-US" dirty="0"/>
          </a:p>
        </p:txBody>
      </p:sp>
      <p:sp>
        <p:nvSpPr>
          <p:cNvPr id="14" name="Footer Placeholder 13"/>
          <p:cNvSpPr>
            <a:spLocks noGrp="1"/>
          </p:cNvSpPr>
          <p:nvPr>
            <p:ph type="ftr" sz="quarter" idx="11"/>
          </p:nvPr>
        </p:nvSpPr>
        <p:spPr/>
        <p:txBody>
          <a:bodyPr/>
          <a:lstStyle/>
          <a:p>
            <a:endParaRPr lang="en-US" dirty="0"/>
          </a:p>
        </p:txBody>
      </p:sp>
      <p:sp>
        <p:nvSpPr>
          <p:cNvPr id="15" name="Slide Number Placeholder 14"/>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729194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Date Placeholder 13"/>
          <p:cNvSpPr>
            <a:spLocks noGrp="1"/>
          </p:cNvSpPr>
          <p:nvPr>
            <p:ph type="dt" sz="half" idx="10"/>
          </p:nvPr>
        </p:nvSpPr>
        <p:spPr/>
        <p:txBody>
          <a:bodyPr/>
          <a:lstStyle/>
          <a:p>
            <a:endParaRPr lang="en-US" dirty="0"/>
          </a:p>
        </p:txBody>
      </p:sp>
      <p:sp>
        <p:nvSpPr>
          <p:cNvPr id="15" name="Footer Placeholder 14"/>
          <p:cNvSpPr>
            <a:spLocks noGrp="1"/>
          </p:cNvSpPr>
          <p:nvPr>
            <p:ph type="ftr" sz="quarter" idx="11"/>
          </p:nvPr>
        </p:nvSpPr>
        <p:spPr/>
        <p:txBody>
          <a:bodyPr/>
          <a:lstStyle/>
          <a:p>
            <a:endParaRPr lang="en-US" dirty="0"/>
          </a:p>
        </p:txBody>
      </p:sp>
      <p:sp>
        <p:nvSpPr>
          <p:cNvPr id="16" name="Slide Number Placeholder 15"/>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2682252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1" y="1151335"/>
            <a:ext cx="4040188" cy="479822"/>
          </a:xfrm>
        </p:spPr>
        <p:txBody>
          <a:bodyPr anchor="b"/>
          <a:lstStyle>
            <a:lvl1pPr marL="0" indent="0">
              <a:buNone/>
              <a:defRPr sz="2400" b="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457201"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Date Placeholder 15"/>
          <p:cNvSpPr>
            <a:spLocks noGrp="1"/>
          </p:cNvSpPr>
          <p:nvPr>
            <p:ph type="dt" sz="half" idx="10"/>
          </p:nvPr>
        </p:nvSpPr>
        <p:spPr/>
        <p:txBody>
          <a:bodyPr/>
          <a:lstStyle/>
          <a:p>
            <a:endParaRPr lang="en-US" dirty="0"/>
          </a:p>
        </p:txBody>
      </p:sp>
      <p:sp>
        <p:nvSpPr>
          <p:cNvPr id="17" name="Footer Placeholder 16"/>
          <p:cNvSpPr>
            <a:spLocks noGrp="1"/>
          </p:cNvSpPr>
          <p:nvPr>
            <p:ph type="ftr" sz="quarter" idx="11"/>
          </p:nvPr>
        </p:nvSpPr>
        <p:spPr/>
        <p:txBody>
          <a:bodyPr/>
          <a:lstStyle/>
          <a:p>
            <a:endParaRPr lang="en-US" dirty="0"/>
          </a:p>
        </p:txBody>
      </p:sp>
      <p:sp>
        <p:nvSpPr>
          <p:cNvPr id="18" name="Slide Number Placeholder 17"/>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833714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9" name="Date Placeholder 8"/>
          <p:cNvSpPr>
            <a:spLocks noGrp="1"/>
          </p:cNvSpPr>
          <p:nvPr>
            <p:ph type="dt" sz="half" idx="10"/>
          </p:nvPr>
        </p:nvSpPr>
        <p:spPr/>
        <p:txBody>
          <a:bodyPr/>
          <a:lstStyle/>
          <a:p>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192189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Date Placeholder 10"/>
          <p:cNvSpPr>
            <a:spLocks noGrp="1"/>
          </p:cNvSpPr>
          <p:nvPr>
            <p:ph type="dt" sz="half" idx="10"/>
          </p:nvPr>
        </p:nvSpPr>
        <p:spPr/>
        <p:txBody>
          <a:bodyPr/>
          <a:lstStyle/>
          <a:p>
            <a:endParaRPr lang="en-US" dirty="0"/>
          </a:p>
        </p:txBody>
      </p:sp>
      <p:sp>
        <p:nvSpPr>
          <p:cNvPr id="12" name="Footer Placeholder 11"/>
          <p:cNvSpPr>
            <a:spLocks noGrp="1"/>
          </p:cNvSpPr>
          <p:nvPr>
            <p:ph type="ftr" sz="quarter" idx="11"/>
          </p:nvPr>
        </p:nvSpPr>
        <p:spPr/>
        <p:txBody>
          <a:bodyPr/>
          <a:lstStyle/>
          <a:p>
            <a:endParaRPr lang="en-US" dirty="0"/>
          </a:p>
        </p:txBody>
      </p:sp>
      <p:sp>
        <p:nvSpPr>
          <p:cNvPr id="13" name="Slide Number Placeholder 12"/>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071505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90"/>
            <a:ext cx="5111751"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14" name="Date Placeholder 13"/>
          <p:cNvSpPr>
            <a:spLocks noGrp="1"/>
          </p:cNvSpPr>
          <p:nvPr>
            <p:ph type="dt" sz="half" idx="10"/>
          </p:nvPr>
        </p:nvSpPr>
        <p:spPr/>
        <p:txBody>
          <a:bodyPr/>
          <a:lstStyle/>
          <a:p>
            <a:endParaRPr lang="en-US" dirty="0"/>
          </a:p>
        </p:txBody>
      </p:sp>
      <p:sp>
        <p:nvSpPr>
          <p:cNvPr id="15" name="Footer Placeholder 14"/>
          <p:cNvSpPr>
            <a:spLocks noGrp="1"/>
          </p:cNvSpPr>
          <p:nvPr>
            <p:ph type="ftr" sz="quarter" idx="11"/>
          </p:nvPr>
        </p:nvSpPr>
        <p:spPr/>
        <p:txBody>
          <a:bodyPr/>
          <a:lstStyle/>
          <a:p>
            <a:endParaRPr lang="en-US" dirty="0"/>
          </a:p>
        </p:txBody>
      </p:sp>
      <p:sp>
        <p:nvSpPr>
          <p:cNvPr id="16" name="Slide Number Placeholder 15"/>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73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p:nvPr userDrawn="1"/>
        </p:nvSpPr>
        <p:spPr>
          <a:xfrm flipH="1" flipV="1">
            <a:off x="0" y="3975906"/>
            <a:ext cx="6372200" cy="1167594"/>
          </a:xfrm>
          <a:prstGeom prst="rect">
            <a:avLst/>
          </a:prstGeom>
          <a:gradFill flip="none" rotWithShape="1">
            <a:gsLst>
              <a:gs pos="48000">
                <a:schemeClr val="bg1"/>
              </a:gs>
              <a:gs pos="0">
                <a:schemeClr val="accent6"/>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Rectangle 10"/>
          <p:cNvSpPr/>
          <p:nvPr userDrawn="1"/>
        </p:nvSpPr>
        <p:spPr>
          <a:xfrm>
            <a:off x="2" y="0"/>
            <a:ext cx="9143999" cy="1599642"/>
          </a:xfrm>
          <a:prstGeom prst="rect">
            <a:avLst/>
          </a:prstGeom>
          <a:gradFill flip="none" rotWithShape="1">
            <a:gsLst>
              <a:gs pos="56000">
                <a:schemeClr val="bg1"/>
              </a:gs>
              <a:gs pos="0">
                <a:schemeClr val="accent6"/>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Rectangle 5"/>
          <p:cNvSpPr>
            <a:spLocks noGrp="1" noChangeArrowheads="1"/>
          </p:cNvSpPr>
          <p:nvPr>
            <p:ph type="dt" sz="half" idx="2"/>
          </p:nvPr>
        </p:nvSpPr>
        <p:spPr bwMode="white">
          <a:xfrm>
            <a:off x="7524329" y="4862044"/>
            <a:ext cx="935460" cy="220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2"/>
                </a:solidFill>
                <a:latin typeface="+mn-lt"/>
              </a:defRPr>
            </a:lvl1pPr>
          </a:lstStyle>
          <a:p>
            <a:endParaRPr lang="en-US" dirty="0"/>
          </a:p>
        </p:txBody>
      </p:sp>
      <p:sp>
        <p:nvSpPr>
          <p:cNvPr id="9" name="Rectangle 6"/>
          <p:cNvSpPr>
            <a:spLocks noGrp="1" noChangeArrowheads="1"/>
          </p:cNvSpPr>
          <p:nvPr>
            <p:ph type="ftr" sz="quarter" idx="3"/>
          </p:nvPr>
        </p:nvSpPr>
        <p:spPr bwMode="white">
          <a:xfrm>
            <a:off x="5868146" y="4862044"/>
            <a:ext cx="1616025" cy="220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2"/>
                </a:solidFill>
                <a:latin typeface="+mn-lt"/>
              </a:defRPr>
            </a:lvl1pPr>
          </a:lstStyle>
          <a:p>
            <a:endParaRPr lang="en-US" dirty="0"/>
          </a:p>
        </p:txBody>
      </p:sp>
      <p:sp>
        <p:nvSpPr>
          <p:cNvPr id="10" name="Rectangle 7"/>
          <p:cNvSpPr>
            <a:spLocks noGrp="1" noChangeArrowheads="1"/>
          </p:cNvSpPr>
          <p:nvPr>
            <p:ph type="sldNum" sz="quarter" idx="4"/>
          </p:nvPr>
        </p:nvSpPr>
        <p:spPr bwMode="white">
          <a:xfrm>
            <a:off x="8472489" y="4862044"/>
            <a:ext cx="509587" cy="220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2"/>
                </a:solidFill>
                <a:latin typeface="+mn-lt"/>
              </a:defRPr>
            </a:lvl1pPr>
          </a:lstStyle>
          <a:p>
            <a:fld id="{23A0628E-C12F-4F8C-9895-BCD5E30100D3}" type="slidenum">
              <a:rPr lang="en-US" smtClean="0"/>
              <a:pPr/>
              <a:t>‹#›</a:t>
            </a:fld>
            <a:endParaRPr lang="en-US" dirty="0"/>
          </a:p>
        </p:txBody>
      </p:sp>
      <p:sp>
        <p:nvSpPr>
          <p:cNvPr id="2" name="Title Placeholder 1"/>
          <p:cNvSpPr>
            <a:spLocks noGrp="1"/>
          </p:cNvSpPr>
          <p:nvPr>
            <p:ph type="title"/>
          </p:nvPr>
        </p:nvSpPr>
        <p:spPr>
          <a:xfrm>
            <a:off x="251520" y="87474"/>
            <a:ext cx="6120680" cy="648072"/>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251520" y="951571"/>
            <a:ext cx="8712968" cy="364305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026" name="Picture 2" descr="\\iaea.org\Secretariat\MTCD\PublishingCurrent\2017\IAEA\17-42841_LOGO_IAEA_update\Design\Presentation_IAEA\IAEA_Logo_SHORT_vertical_white.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460432" y="135043"/>
            <a:ext cx="445792" cy="545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750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lvl1pPr algn="l" defTabSz="914377" rtl="0" eaLnBrk="1" latinLnBrk="0" hangingPunct="1">
        <a:spcBef>
          <a:spcPct val="0"/>
        </a:spcBef>
        <a:buNone/>
        <a:defRPr sz="3600" b="1" kern="1200">
          <a:solidFill>
            <a:schemeClr val="tx2"/>
          </a:solidFill>
          <a:latin typeface="Arial "/>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rgbClr val="000000"/>
          </a:solidFill>
          <a:latin typeface="Arial "/>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rgbClr val="000000"/>
          </a:solidFill>
          <a:latin typeface="Arial "/>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rgbClr val="000000"/>
          </a:solidFill>
          <a:latin typeface="Arial "/>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18" Type="http://schemas.openxmlformats.org/officeDocument/2006/relationships/image" Target="../media/image34.png"/><Relationship Id="rId3" Type="http://schemas.openxmlformats.org/officeDocument/2006/relationships/image" Target="../media/image20.png"/><Relationship Id="rId21" Type="http://schemas.openxmlformats.org/officeDocument/2006/relationships/image" Target="../media/image37.png"/><Relationship Id="rId7" Type="http://schemas.openxmlformats.org/officeDocument/2006/relationships/image" Target="../media/image23.gif"/><Relationship Id="rId12" Type="http://schemas.openxmlformats.org/officeDocument/2006/relationships/image" Target="../media/image28.gif"/><Relationship Id="rId17" Type="http://schemas.openxmlformats.org/officeDocument/2006/relationships/image" Target="../media/image33.gif"/><Relationship Id="rId25" Type="http://schemas.openxmlformats.org/officeDocument/2006/relationships/image" Target="../media/image41.png"/><Relationship Id="rId2" Type="http://schemas.openxmlformats.org/officeDocument/2006/relationships/image" Target="../media/image19.png"/><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7.gif"/><Relationship Id="rId24" Type="http://schemas.openxmlformats.org/officeDocument/2006/relationships/image" Target="../media/image40.gif"/><Relationship Id="rId5" Type="http://schemas.openxmlformats.org/officeDocument/2006/relationships/image" Target="../media/image21.gif"/><Relationship Id="rId15" Type="http://schemas.openxmlformats.org/officeDocument/2006/relationships/image" Target="../media/image31.gif"/><Relationship Id="rId23" Type="http://schemas.openxmlformats.org/officeDocument/2006/relationships/image" Target="../media/image39.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11.png"/><Relationship Id="rId9" Type="http://schemas.openxmlformats.org/officeDocument/2006/relationships/image" Target="../media/image25.gif"/><Relationship Id="rId14" Type="http://schemas.openxmlformats.org/officeDocument/2006/relationships/image" Target="../media/image30.png"/><Relationship Id="rId22"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Layout" Target="../diagrams/layout3.xml"/><Relationship Id="rId7" Type="http://schemas.openxmlformats.org/officeDocument/2006/relationships/chart" Target="../charts/chart1.xml"/><Relationship Id="rId12" Type="http://schemas.microsoft.com/office/2007/relationships/diagramDrawing" Target="../diagrams/drawing4.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11" Type="http://schemas.openxmlformats.org/officeDocument/2006/relationships/diagramColors" Target="../diagrams/colors4.xml"/><Relationship Id="rId5" Type="http://schemas.openxmlformats.org/officeDocument/2006/relationships/diagramColors" Target="../diagrams/colors3.xml"/><Relationship Id="rId10" Type="http://schemas.openxmlformats.org/officeDocument/2006/relationships/diagramQuickStyle" Target="../diagrams/quickStyle4.xml"/><Relationship Id="rId4" Type="http://schemas.openxmlformats.org/officeDocument/2006/relationships/diagramQuickStyle" Target="../diagrams/quickStyle3.xml"/><Relationship Id="rId9"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nupecc.org/lrp2024/Draft_Executive_Summary_LRP2024.pdf" TargetMode="Externa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9.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doi.org/10.1016/j.nimb.2024.165336" TargetMode="Externa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hyperlink" Target="https://conferences.iaea.org/event/365/" TargetMode="External"/><Relationship Id="rId2" Type="http://schemas.openxmlformats.org/officeDocument/2006/relationships/hyperlink" Target="https://www-nds.iaea.org/index-meeting-crp/PSFmeeting2022/" TargetMode="Externa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conferences.iaea.org/event/368/"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a:t>Nuclear Structure and Decay Data evaluators network (NSDD) and other activities at Nuclear Data Section         </a:t>
            </a:r>
            <a:endParaRPr lang="en-GB" dirty="0"/>
          </a:p>
        </p:txBody>
      </p:sp>
      <p:sp>
        <p:nvSpPr>
          <p:cNvPr id="4" name="Subtitle 3"/>
          <p:cNvSpPr>
            <a:spLocks noGrp="1"/>
          </p:cNvSpPr>
          <p:nvPr>
            <p:ph type="subTitle" idx="1"/>
          </p:nvPr>
        </p:nvSpPr>
        <p:spPr>
          <a:xfrm>
            <a:off x="323529" y="2715766"/>
            <a:ext cx="8568953" cy="3120347"/>
          </a:xfrm>
        </p:spPr>
        <p:txBody>
          <a:bodyPr>
            <a:normAutofit/>
          </a:bodyPr>
          <a:lstStyle/>
          <a:p>
            <a:r>
              <a:rPr lang="en-GB" sz="2000" b="0" dirty="0"/>
              <a:t>Paraskevi (Vivian) Dimitriou</a:t>
            </a:r>
          </a:p>
          <a:p>
            <a:endParaRPr lang="en-GB" sz="2000" b="0" dirty="0"/>
          </a:p>
          <a:p>
            <a:r>
              <a:rPr lang="en-GB" sz="2000" b="0" dirty="0"/>
              <a:t>Nuclear Data Section, Division of Physical and Chemical Sciences, International Atomic Energy Agency</a:t>
            </a:r>
          </a:p>
          <a:p>
            <a:endParaRPr lang="en-GB" dirty="0"/>
          </a:p>
        </p:txBody>
      </p:sp>
    </p:spTree>
    <p:extLst>
      <p:ext uri="{BB962C8B-B14F-4D97-AF65-F5344CB8AC3E}">
        <p14:creationId xmlns:p14="http://schemas.microsoft.com/office/powerpoint/2010/main" val="3827987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dimitrioup\AppData\Local\Microsoft\Windows\Temporary Internet Files\Content.IE5\Q2Q22X2Y\World_Map_WSF.sv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3967" y="897564"/>
            <a:ext cx="6948738" cy="367240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dimitrioup\AppData\Local\Microsoft\Windows\Temporary Internet Files\Content.IE5\Q2Q22X2Y\large-Thumbtack-Pushpin-33.3-12577[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4374" y="2049532"/>
            <a:ext cx="178434" cy="1350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dimitrioup\AppData\Local\Microsoft\Windows\Temporary Internet Files\Content.IE5\Q2Q22X2Y\large-Thumbtack-Pushpin-33.3-12577[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4257" y="2247716"/>
            <a:ext cx="178434" cy="1350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dimitrioup\AppData\Local\Microsoft\Windows\Temporary Internet Files\Content.IE5\Q2Q22X2Y\large-Thumbtack-Pushpin-33.3-12577[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1091" y="2071513"/>
            <a:ext cx="178434" cy="1350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dimitrioup\AppData\Local\Microsoft\Windows\Temporary Internet Files\Content.IE5\Q2Q22X2Y\large-Thumbtack-Pushpin-33.3-12577[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8132" y="2258672"/>
            <a:ext cx="178434" cy="1350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dimitrioup\AppData\Local\Microsoft\Windows\Temporary Internet Files\Content.IE5\Q2Q22X2Y\large-Thumbtack-Pushpin-33.3-12577[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6643" y="2182411"/>
            <a:ext cx="178434" cy="13501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C:\Users\dimitrioup\AppData\Local\Microsoft\Windows\Temporary Internet Files\Content.IE5\Q2Q22X2Y\large-Thumbtack-Pushpin-33.3-12577[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2031692"/>
            <a:ext cx="178434" cy="1350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dimitrioup\AppData\Local\Microsoft\Windows\Temporary Internet Files\Content.IE5\Q2Q22X2Y\large-Thumbtack-Pushpin-33.3-12577[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1674" y="1977686"/>
            <a:ext cx="178434" cy="1350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C:\Users\dimitrioup\AppData\Local\Microsoft\Windows\Temporary Internet Files\Content.IE5\Q2Q22X2Y\large-Thumbtack-Pushpin-33.3-12577[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7146" y="2571751"/>
            <a:ext cx="178434" cy="1350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dimitrioup\AppData\Local\Microsoft\Windows\Temporary Internet Files\Content.IE5\Q2Q22X2Y\large-Thumbtack-Pushpin-33.3-12577[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3897" y="2072197"/>
            <a:ext cx="178434" cy="13501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dimitrioup\AppData\Local\Microsoft\Windows\Temporary Internet Files\Content.IE5\Q2Q22X2Y\large-Thumbtack-Pushpin-33.3-12577[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0938" y="2147518"/>
            <a:ext cx="178434" cy="13501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C:\Users\dimitrioup\AppData\Local\Microsoft\Windows\Temporary Internet Files\Content.IE5\Q2Q22X2Y\large-Thumbtack-Pushpin-33.3-12577[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1848" y="2247716"/>
            <a:ext cx="178434" cy="1350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C:\Users\dimitrioup\AppData\Local\Microsoft\Windows\Temporary Internet Files\Content.IE5\Q2Q22X2Y\large-Thumbtack-Pushpin-33.3-12577[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9091" y="1568444"/>
            <a:ext cx="178434" cy="1350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C:\Users\dimitrioup\AppData\Local\Microsoft\Windows\Temporary Internet Files\Content.IE5\Q2Q22X2Y\large-Thumbtack-Pushpin-33.3-12577[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0770" y="2068602"/>
            <a:ext cx="136675" cy="1837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90855" y="4554167"/>
            <a:ext cx="4059125" cy="369332"/>
          </a:xfrm>
          <a:prstGeom prst="rect">
            <a:avLst/>
          </a:prstGeom>
          <a:noFill/>
        </p:spPr>
        <p:txBody>
          <a:bodyPr wrap="none" rtlCol="0">
            <a:spAutoFit/>
          </a:bodyPr>
          <a:lstStyle/>
          <a:p>
            <a:r>
              <a:rPr lang="en-GB" b="1" dirty="0"/>
              <a:t> 2024: 17</a:t>
            </a:r>
            <a:r>
              <a:rPr lang="en-GB" b="1" dirty="0">
                <a:sym typeface="Wingdings" panose="05000000000000000000" pitchFamily="2" charset="2"/>
              </a:rPr>
              <a:t>16</a:t>
            </a:r>
            <a:r>
              <a:rPr lang="en-GB" b="1" dirty="0"/>
              <a:t> NSDD centres + IAEA</a:t>
            </a:r>
          </a:p>
        </p:txBody>
      </p:sp>
      <p:sp>
        <p:nvSpPr>
          <p:cNvPr id="23" name="Rectangle 22"/>
          <p:cNvSpPr/>
          <p:nvPr/>
        </p:nvSpPr>
        <p:spPr>
          <a:xfrm>
            <a:off x="51598" y="211406"/>
            <a:ext cx="8689898" cy="461665"/>
          </a:xfrm>
          <a:prstGeom prst="rect">
            <a:avLst/>
          </a:prstGeom>
        </p:spPr>
        <p:txBody>
          <a:bodyPr wrap="square">
            <a:spAutoFit/>
          </a:bodyPr>
          <a:lstStyle/>
          <a:p>
            <a:r>
              <a:rPr lang="en-GB" sz="2400" b="1" dirty="0"/>
              <a:t>Since 2021: Loss of 3 pillars of the network </a:t>
            </a: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989" y="4363367"/>
            <a:ext cx="735806" cy="728663"/>
          </a:xfrm>
          <a:prstGeom prst="rect">
            <a:avLst/>
          </a:prstGeom>
        </p:spPr>
      </p:pic>
      <p:pic>
        <p:nvPicPr>
          <p:cNvPr id="26" name="Picture 17" descr="C:\INPC2016\logos\nndcblue.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6298" y="981061"/>
            <a:ext cx="387590" cy="36933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0" descr="C:\INPC2016\logos\small_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0366" y="3158416"/>
            <a:ext cx="648072" cy="26024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9" descr="C:\INPC2016\logos\ornl-banr.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4854" y="2865152"/>
            <a:ext cx="540138" cy="21065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INPC2016\logos\anl_logo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25009" y="2263864"/>
            <a:ext cx="419845" cy="3741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C:\INPC2016\logos\lbnl-campus.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1983" y="1802544"/>
            <a:ext cx="611858" cy="39158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8" descr="C:\INPC2016\logos\nscl-log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49914" y="1243828"/>
            <a:ext cx="288825" cy="3681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C:\INPC2016\logos\mcmaster.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71008" y="990008"/>
            <a:ext cx="270029" cy="4516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INPC2016\logos\atomki_logo_64b.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15888" y="954521"/>
            <a:ext cx="491067" cy="43735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1" descr="C:\INPC2016\logos\nipne.jpg"/>
          <p:cNvPicPr>
            <a:picLocks noChangeAspect="1" noChangeArrowheads="1"/>
          </p:cNvPicPr>
          <p:nvPr/>
        </p:nvPicPr>
        <p:blipFill rotWithShape="1">
          <a:blip r:embed="rId13">
            <a:extLst>
              <a:ext uri="{28A0092B-C50C-407E-A947-70E740481C1C}">
                <a14:useLocalDpi xmlns:a14="http://schemas.microsoft.com/office/drawing/2010/main" val="0"/>
              </a:ext>
            </a:extLst>
          </a:blip>
          <a:srcRect r="50000"/>
          <a:stretch/>
        </p:blipFill>
        <p:spPr bwMode="auto">
          <a:xfrm>
            <a:off x="4496039" y="883967"/>
            <a:ext cx="762404" cy="54526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1" descr="C:\INPC2016\logos\sanktpeterburg.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18541" y="798478"/>
            <a:ext cx="486054" cy="56354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INPC2016\logos\iitr_logo.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25151" y="937727"/>
            <a:ext cx="540060" cy="53187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7" descr="C:\INPC2016\logos\jilin_logo.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74935" y="613147"/>
            <a:ext cx="621068" cy="62106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INPC2016\logos\logo.gif"/>
          <p:cNvPicPr>
            <a:picLocks noChangeAspect="1" noChangeArrowheads="1"/>
          </p:cNvPicPr>
          <p:nvPr/>
        </p:nvPicPr>
        <p:blipFill rotWithShape="1">
          <a:blip r:embed="rId17">
            <a:extLst>
              <a:ext uri="{28A0092B-C50C-407E-A947-70E740481C1C}">
                <a14:useLocalDpi xmlns:a14="http://schemas.microsoft.com/office/drawing/2010/main" val="0"/>
              </a:ext>
            </a:extLst>
          </a:blip>
          <a:srcRect r="69100"/>
          <a:stretch/>
        </p:blipFill>
        <p:spPr bwMode="auto">
          <a:xfrm>
            <a:off x="7391479" y="1646622"/>
            <a:ext cx="705834" cy="35878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5" descr="C:\INPC2016\logos\Blue-0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056276" y="2732135"/>
            <a:ext cx="2149832" cy="358783"/>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Arrow Connector 23"/>
          <p:cNvCxnSpPr>
            <a:cxnSpLocks/>
          </p:cNvCxnSpPr>
          <p:nvPr/>
        </p:nvCxnSpPr>
        <p:spPr>
          <a:xfrm flipV="1">
            <a:off x="2379911" y="2359272"/>
            <a:ext cx="480462" cy="783026"/>
          </a:xfrm>
          <a:prstGeom prst="straightConnector1">
            <a:avLst/>
          </a:prstGeom>
          <a:ln w="1905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endCxn id="10" idx="2"/>
          </p:cNvCxnSpPr>
          <p:nvPr/>
        </p:nvCxnSpPr>
        <p:spPr>
          <a:xfrm flipV="1">
            <a:off x="1994067" y="2393686"/>
            <a:ext cx="683283" cy="453960"/>
          </a:xfrm>
          <a:prstGeom prst="straightConnector1">
            <a:avLst/>
          </a:prstGeom>
          <a:ln w="1905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cxnSpLocks/>
            <a:stCxn id="29" idx="3"/>
            <a:endCxn id="20" idx="1"/>
          </p:cNvCxnSpPr>
          <p:nvPr/>
        </p:nvCxnSpPr>
        <p:spPr>
          <a:xfrm flipV="1">
            <a:off x="1744854" y="2160470"/>
            <a:ext cx="855916" cy="290444"/>
          </a:xfrm>
          <a:prstGeom prst="straightConnector1">
            <a:avLst/>
          </a:prstGeom>
          <a:ln w="1905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cxnSpLocks/>
            <a:endCxn id="9" idx="0"/>
          </p:cNvCxnSpPr>
          <p:nvPr/>
        </p:nvCxnSpPr>
        <p:spPr>
          <a:xfrm>
            <a:off x="2434352" y="1646066"/>
            <a:ext cx="295956" cy="425447"/>
          </a:xfrm>
          <a:prstGeom prst="straightConnector1">
            <a:avLst/>
          </a:prstGeom>
          <a:ln w="1905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cxnSpLocks/>
          </p:cNvCxnSpPr>
          <p:nvPr/>
        </p:nvCxnSpPr>
        <p:spPr>
          <a:xfrm>
            <a:off x="2894255" y="1476373"/>
            <a:ext cx="8021" cy="521863"/>
          </a:xfrm>
          <a:prstGeom prst="straightConnector1">
            <a:avLst/>
          </a:prstGeom>
          <a:ln w="1905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2" name="Picture 5" descr="C:\Users\dimitrioup\AppData\Local\Microsoft\Windows\Temporary Internet Files\Content.IE5\Q2Q22X2Y\large-Thumbtack-Pushpin-33.3-12577[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7240" y="2023816"/>
            <a:ext cx="178434" cy="135015"/>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Straight Arrow Connector 54"/>
          <p:cNvCxnSpPr>
            <a:cxnSpLocks/>
            <a:stCxn id="26" idx="2"/>
          </p:cNvCxnSpPr>
          <p:nvPr/>
        </p:nvCxnSpPr>
        <p:spPr>
          <a:xfrm flipH="1">
            <a:off x="3226565" y="1350394"/>
            <a:ext cx="143528" cy="695672"/>
          </a:xfrm>
          <a:prstGeom prst="straightConnector1">
            <a:avLst/>
          </a:prstGeom>
          <a:ln w="1905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14" idx="0"/>
          </p:cNvCxnSpPr>
          <p:nvPr/>
        </p:nvCxnSpPr>
        <p:spPr>
          <a:xfrm>
            <a:off x="4220287" y="1337581"/>
            <a:ext cx="550605" cy="640105"/>
          </a:xfrm>
          <a:prstGeom prst="straightConnector1">
            <a:avLst/>
          </a:prstGeom>
          <a:ln w="1905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4891992" y="1491630"/>
            <a:ext cx="1" cy="497058"/>
          </a:xfrm>
          <a:prstGeom prst="straightConnector1">
            <a:avLst/>
          </a:prstGeom>
          <a:ln w="1905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a:off x="5186218" y="1356516"/>
            <a:ext cx="437736" cy="258283"/>
          </a:xfrm>
          <a:prstGeom prst="straightConnector1">
            <a:avLst/>
          </a:prstGeom>
          <a:ln w="1905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cxnSpLocks/>
          </p:cNvCxnSpPr>
          <p:nvPr/>
        </p:nvCxnSpPr>
        <p:spPr>
          <a:xfrm flipH="1">
            <a:off x="6044267" y="1509767"/>
            <a:ext cx="382629" cy="1030189"/>
          </a:xfrm>
          <a:prstGeom prst="straightConnector1">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endCxn id="16" idx="0"/>
          </p:cNvCxnSpPr>
          <p:nvPr/>
        </p:nvCxnSpPr>
        <p:spPr>
          <a:xfrm flipH="1">
            <a:off x="6793115" y="1206408"/>
            <a:ext cx="246281" cy="865789"/>
          </a:xfrm>
          <a:prstGeom prst="straightConnector1">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cxnSpLocks/>
          </p:cNvCxnSpPr>
          <p:nvPr/>
        </p:nvCxnSpPr>
        <p:spPr>
          <a:xfrm flipH="1" flipV="1">
            <a:off x="6703897" y="2301721"/>
            <a:ext cx="706397" cy="405045"/>
          </a:xfrm>
          <a:prstGeom prst="straightConnector1">
            <a:avLst/>
          </a:prstGeom>
          <a:ln w="1905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cxnSpLocks/>
          </p:cNvCxnSpPr>
          <p:nvPr/>
        </p:nvCxnSpPr>
        <p:spPr>
          <a:xfrm flipH="1">
            <a:off x="7132074" y="1949836"/>
            <a:ext cx="341380" cy="282976"/>
          </a:xfrm>
          <a:prstGeom prst="straightConnector1">
            <a:avLst/>
          </a:prstGeom>
          <a:ln w="1905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1" name="Picture 5" descr="C:\Users\dimitrioup\AppData\Local\Microsoft\Windows\Temporary Internet Files\Content.IE5\Q2Q22X2Y\large-Thumbtack-Pushpin-33.3-12577[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1739" y="2128849"/>
            <a:ext cx="178434" cy="135015"/>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Arrow Connector 52"/>
          <p:cNvCxnSpPr/>
          <p:nvPr/>
        </p:nvCxnSpPr>
        <p:spPr>
          <a:xfrm flipV="1">
            <a:off x="3944389" y="2189229"/>
            <a:ext cx="877395" cy="4480"/>
          </a:xfrm>
          <a:prstGeom prst="straightConnector1">
            <a:avLst/>
          </a:prstGeom>
          <a:ln w="1905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671358" y="2020368"/>
            <a:ext cx="276822" cy="337723"/>
          </a:xfrm>
          <a:prstGeom prst="rect">
            <a:avLst/>
          </a:prstGeom>
        </p:spPr>
      </p:pic>
      <p:pic>
        <p:nvPicPr>
          <p:cNvPr id="54" name="Picture 5" descr="C:\Users\dimitrioup\AppData\Local\Microsoft\Windows\Temporary Internet Files\Content.IE5\Q2Q22X2Y\large-Thumbtack-Pushpin-33.3-12577[1].gif">
            <a:extLst>
              <a:ext uri="{FF2B5EF4-FFF2-40B4-BE49-F238E27FC236}">
                <a16:creationId xmlns:a16="http://schemas.microsoft.com/office/drawing/2014/main" id="{9FBA7302-300D-4C35-A8BD-F5AD2A2EBF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9897" y="2363445"/>
            <a:ext cx="178434" cy="135015"/>
          </a:xfrm>
          <a:prstGeom prst="rect">
            <a:avLst/>
          </a:prstGeom>
          <a:noFill/>
          <a:extLst>
            <a:ext uri="{909E8E84-426E-40DD-AFC4-6F175D3DCCD1}">
              <a14:hiddenFill xmlns:a14="http://schemas.microsoft.com/office/drawing/2010/main">
                <a:solidFill>
                  <a:srgbClr val="FFFFFF"/>
                </a:solidFill>
              </a14:hiddenFill>
            </a:ext>
          </a:extLst>
        </p:spPr>
      </p:pic>
      <p:cxnSp>
        <p:nvCxnSpPr>
          <p:cNvPr id="56" name="Straight Arrow Connector 55">
            <a:extLst>
              <a:ext uri="{FF2B5EF4-FFF2-40B4-BE49-F238E27FC236}">
                <a16:creationId xmlns:a16="http://schemas.microsoft.com/office/drawing/2014/main" id="{833A8296-556E-42BE-B25C-96CD678EBF02}"/>
              </a:ext>
            </a:extLst>
          </p:cNvPr>
          <p:cNvCxnSpPr>
            <a:cxnSpLocks/>
            <a:endCxn id="54" idx="1"/>
          </p:cNvCxnSpPr>
          <p:nvPr/>
        </p:nvCxnSpPr>
        <p:spPr>
          <a:xfrm flipV="1">
            <a:off x="1641195" y="2430953"/>
            <a:ext cx="768702" cy="315842"/>
          </a:xfrm>
          <a:prstGeom prst="straightConnector1">
            <a:avLst/>
          </a:prstGeom>
          <a:ln w="1905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424832E4-8C5E-461A-9E8F-4E404B8DABFE}"/>
              </a:ext>
            </a:extLst>
          </p:cNvPr>
          <p:cNvPicPr>
            <a:picLocks noChangeAspect="1"/>
          </p:cNvPicPr>
          <p:nvPr/>
        </p:nvPicPr>
        <p:blipFill>
          <a:blip r:embed="rId20"/>
          <a:stretch>
            <a:fillRect/>
          </a:stretch>
        </p:blipFill>
        <p:spPr>
          <a:xfrm>
            <a:off x="1191951" y="2701705"/>
            <a:ext cx="476677" cy="374101"/>
          </a:xfrm>
          <a:prstGeom prst="rect">
            <a:avLst/>
          </a:prstGeom>
        </p:spPr>
      </p:pic>
      <p:sp>
        <p:nvSpPr>
          <p:cNvPr id="2" name="Oval 1">
            <a:extLst>
              <a:ext uri="{FF2B5EF4-FFF2-40B4-BE49-F238E27FC236}">
                <a16:creationId xmlns:a16="http://schemas.microsoft.com/office/drawing/2014/main" id="{D446724D-7CBC-DF22-980B-198C4BCED4B6}"/>
              </a:ext>
            </a:extLst>
          </p:cNvPr>
          <p:cNvSpPr/>
          <p:nvPr/>
        </p:nvSpPr>
        <p:spPr>
          <a:xfrm>
            <a:off x="2649636" y="694283"/>
            <a:ext cx="514359" cy="1335473"/>
          </a:xfrm>
          <a:prstGeom prst="ellipse">
            <a:avLst/>
          </a:prstGeom>
          <a:solidFill>
            <a:srgbClr val="00FFCC">
              <a:alpha val="25882"/>
            </a:srgbClr>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GB"/>
          </a:p>
        </p:txBody>
      </p:sp>
      <p:pic>
        <p:nvPicPr>
          <p:cNvPr id="6" name="Picture 5">
            <a:extLst>
              <a:ext uri="{FF2B5EF4-FFF2-40B4-BE49-F238E27FC236}">
                <a16:creationId xmlns:a16="http://schemas.microsoft.com/office/drawing/2014/main" id="{34D2090F-BC6C-1303-B77F-0798B0BF17B3}"/>
              </a:ext>
            </a:extLst>
          </p:cNvPr>
          <p:cNvPicPr>
            <a:picLocks noChangeAspect="1"/>
          </p:cNvPicPr>
          <p:nvPr/>
        </p:nvPicPr>
        <p:blipFill rotWithShape="1">
          <a:blip r:embed="rId21"/>
          <a:srcRect r="27639" b="7355"/>
          <a:stretch/>
        </p:blipFill>
        <p:spPr>
          <a:xfrm>
            <a:off x="3977814" y="915566"/>
            <a:ext cx="4740913" cy="27184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a:extLst>
              <a:ext uri="{FF2B5EF4-FFF2-40B4-BE49-F238E27FC236}">
                <a16:creationId xmlns:a16="http://schemas.microsoft.com/office/drawing/2014/main" id="{E295B198-AAF6-6282-1541-95ABB1CB421B}"/>
              </a:ext>
            </a:extLst>
          </p:cNvPr>
          <p:cNvPicPr>
            <a:picLocks noChangeAspect="1"/>
          </p:cNvPicPr>
          <p:nvPr/>
        </p:nvPicPr>
        <p:blipFill>
          <a:blip r:embed="rId22"/>
          <a:stretch>
            <a:fillRect/>
          </a:stretch>
        </p:blipFill>
        <p:spPr>
          <a:xfrm>
            <a:off x="2299185" y="915566"/>
            <a:ext cx="1521448" cy="3290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2" name="Picture 41">
            <a:extLst>
              <a:ext uri="{FF2B5EF4-FFF2-40B4-BE49-F238E27FC236}">
                <a16:creationId xmlns:a16="http://schemas.microsoft.com/office/drawing/2014/main" id="{1E5DD8A2-060A-0084-9530-BD783C3B3A0E}"/>
              </a:ext>
            </a:extLst>
          </p:cNvPr>
          <p:cNvPicPr>
            <a:picLocks noChangeAspect="1"/>
          </p:cNvPicPr>
          <p:nvPr/>
        </p:nvPicPr>
        <p:blipFill>
          <a:blip r:embed="rId23"/>
          <a:stretch>
            <a:fillRect/>
          </a:stretch>
        </p:blipFill>
        <p:spPr>
          <a:xfrm>
            <a:off x="611854" y="915566"/>
            <a:ext cx="1536214" cy="3297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5" descr="C:\Users\dimitrioup\AppData\Local\Microsoft\Windows\Temporary Internet Files\Content.IE5\Q2Q22X2Y\large-Thumbtack-Pushpin-33.3-12577[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9057" y="3943972"/>
            <a:ext cx="185564" cy="1440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C:\INPC2016\logos\ANULogo.gif"/>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036396" y="4155455"/>
            <a:ext cx="809248" cy="3874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F37831E-11A6-5CB6-DCC6-2C9FA7223047}"/>
              </a:ext>
            </a:extLst>
          </p:cNvPr>
          <p:cNvPicPr>
            <a:picLocks noChangeAspect="1"/>
          </p:cNvPicPr>
          <p:nvPr/>
        </p:nvPicPr>
        <p:blipFill rotWithShape="1">
          <a:blip r:embed="rId25"/>
          <a:srcRect b="23275"/>
          <a:stretch/>
        </p:blipFill>
        <p:spPr>
          <a:xfrm>
            <a:off x="7460233" y="3780908"/>
            <a:ext cx="1272671" cy="10922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1" name="TextBox 40">
            <a:extLst>
              <a:ext uri="{FF2B5EF4-FFF2-40B4-BE49-F238E27FC236}">
                <a16:creationId xmlns:a16="http://schemas.microsoft.com/office/drawing/2014/main" id="{6B46F4A1-4271-4D4B-640D-FBF1BFC1D9D0}"/>
              </a:ext>
            </a:extLst>
          </p:cNvPr>
          <p:cNvSpPr txBox="1"/>
          <p:nvPr/>
        </p:nvSpPr>
        <p:spPr>
          <a:xfrm>
            <a:off x="7308304" y="4887039"/>
            <a:ext cx="1531309"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dirty="0"/>
              <a:t>Shaofei Zhu - 2021</a:t>
            </a:r>
            <a:endParaRPr lang="en-GB" sz="1200" dirty="0"/>
          </a:p>
        </p:txBody>
      </p:sp>
    </p:spTree>
    <p:extLst>
      <p:ext uri="{BB962C8B-B14F-4D97-AF65-F5344CB8AC3E}">
        <p14:creationId xmlns:p14="http://schemas.microsoft.com/office/powerpoint/2010/main" val="3089653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615D-EF73-3492-6386-00BE8EF0F1AC}"/>
              </a:ext>
            </a:extLst>
          </p:cNvPr>
          <p:cNvSpPr>
            <a:spLocks noGrp="1"/>
          </p:cNvSpPr>
          <p:nvPr>
            <p:ph type="title"/>
          </p:nvPr>
        </p:nvSpPr>
        <p:spPr/>
        <p:txBody>
          <a:bodyPr/>
          <a:lstStyle/>
          <a:p>
            <a:r>
              <a:rPr lang="en-US" dirty="0"/>
              <a:t>25</a:t>
            </a:r>
            <a:r>
              <a:rPr lang="en-US" baseline="30000" dirty="0"/>
              <a:t>th</a:t>
            </a:r>
            <a:r>
              <a:rPr lang="en-US" dirty="0"/>
              <a:t> Technical Meeting</a:t>
            </a:r>
            <a:endParaRPr lang="en-GB" dirty="0"/>
          </a:p>
        </p:txBody>
      </p:sp>
      <p:sp>
        <p:nvSpPr>
          <p:cNvPr id="3" name="Content Placeholder 2">
            <a:extLst>
              <a:ext uri="{FF2B5EF4-FFF2-40B4-BE49-F238E27FC236}">
                <a16:creationId xmlns:a16="http://schemas.microsoft.com/office/drawing/2014/main" id="{C38E5039-F3F4-3690-A5D1-643322C45C0B}"/>
              </a:ext>
            </a:extLst>
          </p:cNvPr>
          <p:cNvSpPr>
            <a:spLocks noGrp="1"/>
          </p:cNvSpPr>
          <p:nvPr>
            <p:ph idx="1"/>
          </p:nvPr>
        </p:nvSpPr>
        <p:spPr>
          <a:xfrm>
            <a:off x="0" y="2930614"/>
            <a:ext cx="3995936" cy="2305432"/>
          </a:xfrm>
        </p:spPr>
        <p:txBody>
          <a:bodyPr>
            <a:normAutofit/>
          </a:bodyPr>
          <a:lstStyle/>
          <a:p>
            <a:pPr>
              <a:spcBef>
                <a:spcPts val="600"/>
              </a:spcBef>
            </a:pPr>
            <a:r>
              <a:rPr lang="en-US" sz="1600" dirty="0"/>
              <a:t>15 – 19 April 2024, IAEA, Vienna</a:t>
            </a:r>
          </a:p>
          <a:p>
            <a:pPr>
              <a:spcBef>
                <a:spcPts val="600"/>
              </a:spcBef>
            </a:pPr>
            <a:r>
              <a:rPr lang="en-US" sz="1600" dirty="0"/>
              <a:t>24 in-person participants from 13 countries; 19 remote plus 3 IAEA staff</a:t>
            </a:r>
          </a:p>
          <a:p>
            <a:pPr>
              <a:spcBef>
                <a:spcPts val="600"/>
              </a:spcBef>
            </a:pPr>
            <a:r>
              <a:rPr lang="en-US" sz="1600" dirty="0"/>
              <a:t>Meeting report: in preparation</a:t>
            </a:r>
          </a:p>
          <a:p>
            <a:pPr>
              <a:spcBef>
                <a:spcPts val="600"/>
              </a:spcBef>
            </a:pPr>
            <a:r>
              <a:rPr lang="en-US" sz="1600" dirty="0"/>
              <a:t>Meeting website: </a:t>
            </a:r>
            <a:r>
              <a:rPr lang="en-US" sz="1400" dirty="0"/>
              <a:t>https://conferences.iaea.org/event/387/</a:t>
            </a:r>
          </a:p>
        </p:txBody>
      </p:sp>
      <p:sp>
        <p:nvSpPr>
          <p:cNvPr id="4" name="Ribbon: Tilted Up 3">
            <a:extLst>
              <a:ext uri="{FF2B5EF4-FFF2-40B4-BE49-F238E27FC236}">
                <a16:creationId xmlns:a16="http://schemas.microsoft.com/office/drawing/2014/main" id="{E459928B-D09A-38E3-18BE-3C6B86AD7C68}"/>
              </a:ext>
            </a:extLst>
          </p:cNvPr>
          <p:cNvSpPr/>
          <p:nvPr/>
        </p:nvSpPr>
        <p:spPr>
          <a:xfrm>
            <a:off x="683568" y="763192"/>
            <a:ext cx="7200800" cy="1620179"/>
          </a:xfrm>
          <a:prstGeom prst="ribbon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Lucida Calligraphy" panose="03010101010101010101" pitchFamily="66" charset="0"/>
              </a:rPr>
              <a:t>50</a:t>
            </a:r>
            <a:r>
              <a:rPr lang="en-US" sz="2400" baseline="30000" dirty="0">
                <a:latin typeface="Lucida Calligraphy" panose="03010101010101010101" pitchFamily="66" charset="0"/>
              </a:rPr>
              <a:t>th</a:t>
            </a:r>
            <a:r>
              <a:rPr lang="en-US" sz="2400" dirty="0">
                <a:latin typeface="Lucida Calligraphy" panose="03010101010101010101" pitchFamily="66" charset="0"/>
              </a:rPr>
              <a:t> Anniversary</a:t>
            </a:r>
            <a:endParaRPr lang="en-GB" sz="2400" dirty="0">
              <a:latin typeface="Lucida Calligraphy" panose="03010101010101010101" pitchFamily="66" charset="0"/>
            </a:endParaRPr>
          </a:p>
        </p:txBody>
      </p:sp>
      <p:sp>
        <p:nvSpPr>
          <p:cNvPr id="5" name="Content Placeholder 2">
            <a:extLst>
              <a:ext uri="{FF2B5EF4-FFF2-40B4-BE49-F238E27FC236}">
                <a16:creationId xmlns:a16="http://schemas.microsoft.com/office/drawing/2014/main" id="{15CA4464-45FF-1C62-A19F-4AA5B8B8C905}"/>
              </a:ext>
            </a:extLst>
          </p:cNvPr>
          <p:cNvSpPr txBox="1">
            <a:spLocks/>
          </p:cNvSpPr>
          <p:nvPr/>
        </p:nvSpPr>
        <p:spPr>
          <a:xfrm>
            <a:off x="4131804" y="2760130"/>
            <a:ext cx="4140460" cy="2212886"/>
          </a:xfrm>
          <a:prstGeom prst="rect">
            <a:avLst/>
          </a:prstGeom>
        </p:spPr>
        <p:txBody>
          <a:bodyPr vert="horz" lIns="91440" tIns="45720" rIns="91440" bIns="45720" rtlCol="0">
            <a:normAutofit fontScale="85000" lnSpcReduction="20000"/>
          </a:bodyPr>
          <a:lstStyle>
            <a:lvl1pPr marL="342891" indent="-342891" algn="l" defTabSz="914377" rtl="0" eaLnBrk="1" latinLnBrk="0" hangingPunct="1">
              <a:spcBef>
                <a:spcPct val="20000"/>
              </a:spcBef>
              <a:buFont typeface="Arial" panose="020B0604020202020204" pitchFamily="34" charset="0"/>
              <a:buChar char="•"/>
              <a:defRPr sz="3200" kern="1200">
                <a:solidFill>
                  <a:srgbClr val="000000"/>
                </a:solidFill>
                <a:latin typeface="Arial "/>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rgbClr val="000000"/>
                </a:solidFill>
                <a:latin typeface="Arial "/>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rgbClr val="000000"/>
                </a:solidFill>
                <a:latin typeface="Arial "/>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700" dirty="0">
                <a:effectLst>
                  <a:outerShdw blurRad="38100" dist="38100" dir="2700000" algn="tl">
                    <a:srgbClr val="000000">
                      <a:alpha val="43137"/>
                    </a:srgbClr>
                  </a:outerShdw>
                </a:effectLst>
                <a:latin typeface="Lucida Calligraphy" panose="03010101010101010101" pitchFamily="66" charset="0"/>
              </a:rPr>
              <a:t>Retrospective</a:t>
            </a:r>
          </a:p>
          <a:p>
            <a:pPr marL="0" indent="0">
              <a:buNone/>
            </a:pPr>
            <a:endParaRPr lang="en-US" sz="1400" dirty="0"/>
          </a:p>
          <a:p>
            <a:r>
              <a:rPr lang="en-US" sz="1700" dirty="0"/>
              <a:t>How it all began, 1970’s – 2016, Jagdish Tuli</a:t>
            </a:r>
          </a:p>
          <a:p>
            <a:pPr marL="0" indent="0">
              <a:buFont typeface="Arial" panose="020B0604020202020204" pitchFamily="34" charset="0"/>
              <a:buNone/>
            </a:pPr>
            <a:endParaRPr lang="en-US" sz="1700" dirty="0"/>
          </a:p>
          <a:p>
            <a:r>
              <a:rPr lang="en-US" sz="1700" dirty="0"/>
              <a:t>From the viewpoint of the NDS Section Head, Alan Nichols</a:t>
            </a:r>
          </a:p>
          <a:p>
            <a:pPr marL="0" indent="0">
              <a:buFont typeface="Arial" panose="020B0604020202020204" pitchFamily="34" charset="0"/>
              <a:buNone/>
            </a:pPr>
            <a:endParaRPr lang="en-US" sz="1700" dirty="0"/>
          </a:p>
          <a:p>
            <a:r>
              <a:rPr lang="en-US" sz="1700" dirty="0"/>
              <a:t>The last two decades, Vivian Dimitriou</a:t>
            </a:r>
          </a:p>
          <a:p>
            <a:endParaRPr lang="en-US" sz="1700" dirty="0"/>
          </a:p>
          <a:p>
            <a:r>
              <a:rPr lang="en-GB" sz="1700" dirty="0"/>
              <a:t>In turbulent times, Pavel Oblozinsky</a:t>
            </a:r>
          </a:p>
        </p:txBody>
      </p:sp>
      <p:pic>
        <p:nvPicPr>
          <p:cNvPr id="6" name="Picture 5">
            <a:extLst>
              <a:ext uri="{FF2B5EF4-FFF2-40B4-BE49-F238E27FC236}">
                <a16:creationId xmlns:a16="http://schemas.microsoft.com/office/drawing/2014/main" id="{3E84C8E2-A9CB-9F63-9E32-71FB3D42443A}"/>
              </a:ext>
            </a:extLst>
          </p:cNvPr>
          <p:cNvPicPr>
            <a:picLocks noChangeAspect="1"/>
          </p:cNvPicPr>
          <p:nvPr/>
        </p:nvPicPr>
        <p:blipFill>
          <a:blip r:embed="rId2"/>
          <a:stretch>
            <a:fillRect/>
          </a:stretch>
        </p:blipFill>
        <p:spPr>
          <a:xfrm>
            <a:off x="8272264" y="2787774"/>
            <a:ext cx="590632" cy="685896"/>
          </a:xfrm>
          <a:prstGeom prst="rect">
            <a:avLst/>
          </a:prstGeom>
        </p:spPr>
      </p:pic>
      <p:pic>
        <p:nvPicPr>
          <p:cNvPr id="7" name="Picture 6">
            <a:extLst>
              <a:ext uri="{FF2B5EF4-FFF2-40B4-BE49-F238E27FC236}">
                <a16:creationId xmlns:a16="http://schemas.microsoft.com/office/drawing/2014/main" id="{371B3D39-1958-A3E6-BD2F-D616D589A27B}"/>
              </a:ext>
            </a:extLst>
          </p:cNvPr>
          <p:cNvPicPr>
            <a:picLocks noChangeAspect="1"/>
          </p:cNvPicPr>
          <p:nvPr/>
        </p:nvPicPr>
        <p:blipFill rotWithShape="1">
          <a:blip r:embed="rId3"/>
          <a:srcRect l="83914" t="28127" r="7253" b="60095"/>
          <a:stretch/>
        </p:blipFill>
        <p:spPr>
          <a:xfrm>
            <a:off x="8154202" y="3461640"/>
            <a:ext cx="766295" cy="766294"/>
          </a:xfrm>
          <a:prstGeom prst="rect">
            <a:avLst/>
          </a:prstGeom>
        </p:spPr>
      </p:pic>
      <p:pic>
        <p:nvPicPr>
          <p:cNvPr id="8" name="Picture 7">
            <a:extLst>
              <a:ext uri="{FF2B5EF4-FFF2-40B4-BE49-F238E27FC236}">
                <a16:creationId xmlns:a16="http://schemas.microsoft.com/office/drawing/2014/main" id="{34256F0F-BCB9-C4D1-FD8C-D5E7BC3C90EC}"/>
              </a:ext>
            </a:extLst>
          </p:cNvPr>
          <p:cNvPicPr>
            <a:picLocks noChangeAspect="1"/>
          </p:cNvPicPr>
          <p:nvPr/>
        </p:nvPicPr>
        <p:blipFill rotWithShape="1">
          <a:blip r:embed="rId4"/>
          <a:srcRect l="18342" t="18840" r="13522" b="16141"/>
          <a:stretch/>
        </p:blipFill>
        <p:spPr>
          <a:xfrm>
            <a:off x="8154201" y="4227934"/>
            <a:ext cx="766295" cy="863124"/>
          </a:xfrm>
          <a:prstGeom prst="rect">
            <a:avLst/>
          </a:prstGeom>
        </p:spPr>
      </p:pic>
    </p:spTree>
    <p:extLst>
      <p:ext uri="{BB962C8B-B14F-4D97-AF65-F5344CB8AC3E}">
        <p14:creationId xmlns:p14="http://schemas.microsoft.com/office/powerpoint/2010/main" val="4220541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6F405-396F-7232-7351-12C5284E3680}"/>
              </a:ext>
            </a:extLst>
          </p:cNvPr>
          <p:cNvSpPr>
            <a:spLocks noGrp="1"/>
          </p:cNvSpPr>
          <p:nvPr>
            <p:ph type="title"/>
          </p:nvPr>
        </p:nvSpPr>
        <p:spPr/>
        <p:txBody>
          <a:bodyPr>
            <a:normAutofit/>
          </a:bodyPr>
          <a:lstStyle/>
          <a:p>
            <a:r>
              <a:rPr lang="en-US" sz="3200" dirty="0"/>
              <a:t>25</a:t>
            </a:r>
            <a:r>
              <a:rPr lang="en-US" sz="3200" baseline="30000" dirty="0"/>
              <a:t>th</a:t>
            </a:r>
            <a:r>
              <a:rPr lang="en-US" sz="3200" dirty="0"/>
              <a:t> Technical meeting</a:t>
            </a:r>
            <a:endParaRPr lang="en-GB" sz="3200" dirty="0"/>
          </a:p>
        </p:txBody>
      </p:sp>
      <p:sp>
        <p:nvSpPr>
          <p:cNvPr id="3" name="Content Placeholder 2">
            <a:extLst>
              <a:ext uri="{FF2B5EF4-FFF2-40B4-BE49-F238E27FC236}">
                <a16:creationId xmlns:a16="http://schemas.microsoft.com/office/drawing/2014/main" id="{CB90FEC6-72C8-8E69-A29E-C69A5A1D931F}"/>
              </a:ext>
            </a:extLst>
          </p:cNvPr>
          <p:cNvSpPr>
            <a:spLocks noGrp="1"/>
          </p:cNvSpPr>
          <p:nvPr>
            <p:ph idx="1"/>
          </p:nvPr>
        </p:nvSpPr>
        <p:spPr>
          <a:xfrm>
            <a:off x="251520" y="951570"/>
            <a:ext cx="4896544" cy="4166461"/>
          </a:xfrm>
        </p:spPr>
        <p:txBody>
          <a:bodyPr>
            <a:normAutofit fontScale="92500" lnSpcReduction="10000"/>
          </a:bodyPr>
          <a:lstStyle/>
          <a:p>
            <a:r>
              <a:rPr lang="en-US" sz="2200" dirty="0"/>
              <a:t>Topics:</a:t>
            </a:r>
            <a:r>
              <a:rPr lang="en-US" dirty="0"/>
              <a:t> </a:t>
            </a:r>
          </a:p>
          <a:p>
            <a:pPr lvl="1"/>
            <a:r>
              <a:rPr lang="en-US" sz="1700" dirty="0"/>
              <a:t>ENSDF codes: new Java ENSDF codes, </a:t>
            </a:r>
            <a:r>
              <a:rPr lang="en-US" sz="1700" dirty="0" err="1"/>
              <a:t>BetaShape</a:t>
            </a:r>
            <a:r>
              <a:rPr lang="en-US" sz="1700" dirty="0"/>
              <a:t>, </a:t>
            </a:r>
            <a:r>
              <a:rPr lang="en-US" sz="1700" dirty="0" err="1"/>
              <a:t>NS_Radlist</a:t>
            </a:r>
            <a:r>
              <a:rPr lang="en-US" sz="1700" dirty="0"/>
              <a:t>, </a:t>
            </a:r>
            <a:r>
              <a:rPr lang="en-US" sz="1700" dirty="0" err="1"/>
              <a:t>UncTools</a:t>
            </a:r>
            <a:endParaRPr lang="en-US" sz="1700" dirty="0"/>
          </a:p>
          <a:p>
            <a:pPr lvl="1"/>
            <a:r>
              <a:rPr lang="en-US" sz="1700" dirty="0"/>
              <a:t>ENSDF modernization (JSON format, new Editor - Demo)</a:t>
            </a:r>
          </a:p>
          <a:p>
            <a:pPr lvl="1"/>
            <a:r>
              <a:rPr lang="en-US" sz="1700" dirty="0"/>
              <a:t>Uncertainty propagation: new proposal to treat limits: Generalized Normal Distribution</a:t>
            </a:r>
          </a:p>
          <a:p>
            <a:pPr marL="457188" lvl="1" indent="0">
              <a:buNone/>
            </a:pPr>
            <a:r>
              <a:rPr lang="en-US" sz="1700" dirty="0"/>
              <a:t>     </a:t>
            </a:r>
            <a:r>
              <a:rPr lang="en-US" sz="1700" i="1" dirty="0"/>
              <a:t>To be tested for several ENSDF cases</a:t>
            </a:r>
          </a:p>
          <a:p>
            <a:pPr lvl="1"/>
            <a:r>
              <a:rPr lang="en-US" sz="1700" i="1" dirty="0"/>
              <a:t>Treatment of systematic uncertainties: weighted average uncertainty OR minimum measured uncertainty?</a:t>
            </a:r>
          </a:p>
          <a:p>
            <a:pPr lvl="1"/>
            <a:r>
              <a:rPr lang="en-GB" sz="1700" dirty="0"/>
              <a:t>Proposal: organise specialized meeting on Uncertainty Propagation – gather experts to discuss possible PDFs and systematic uncertainties and formulate a new ENSDF policy for discussion</a:t>
            </a:r>
          </a:p>
        </p:txBody>
      </p:sp>
      <p:pic>
        <p:nvPicPr>
          <p:cNvPr id="5" name="Picture 4" descr="A group of people posing for a photo&#10;&#10;Description automatically generated">
            <a:extLst>
              <a:ext uri="{FF2B5EF4-FFF2-40B4-BE49-F238E27FC236}">
                <a16:creationId xmlns:a16="http://schemas.microsoft.com/office/drawing/2014/main" id="{66EFC46D-6088-2E15-5FC8-AD0FDFBCFF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0072" y="87474"/>
            <a:ext cx="3813043" cy="2859782"/>
          </a:xfrm>
          <a:prstGeom prst="rect">
            <a:avLst/>
          </a:prstGeom>
        </p:spPr>
      </p:pic>
      <p:pic>
        <p:nvPicPr>
          <p:cNvPr id="7" name="Picture 6">
            <a:extLst>
              <a:ext uri="{FF2B5EF4-FFF2-40B4-BE49-F238E27FC236}">
                <a16:creationId xmlns:a16="http://schemas.microsoft.com/office/drawing/2014/main" id="{0B24D06E-B4A7-0C6C-6F43-7EA60907F246}"/>
              </a:ext>
            </a:extLst>
          </p:cNvPr>
          <p:cNvPicPr>
            <a:picLocks noChangeAspect="1"/>
          </p:cNvPicPr>
          <p:nvPr/>
        </p:nvPicPr>
        <p:blipFill>
          <a:blip r:embed="rId3"/>
          <a:stretch>
            <a:fillRect/>
          </a:stretch>
        </p:blipFill>
        <p:spPr>
          <a:xfrm>
            <a:off x="5383982" y="2947256"/>
            <a:ext cx="3508498" cy="2170775"/>
          </a:xfrm>
          <a:prstGeom prst="rect">
            <a:avLst/>
          </a:prstGeom>
        </p:spPr>
      </p:pic>
      <p:sp>
        <p:nvSpPr>
          <p:cNvPr id="9" name="TextBox 8">
            <a:extLst>
              <a:ext uri="{FF2B5EF4-FFF2-40B4-BE49-F238E27FC236}">
                <a16:creationId xmlns:a16="http://schemas.microsoft.com/office/drawing/2014/main" id="{A72F2DE3-1DD2-B55D-1DC5-EBC806CACED5}"/>
              </a:ext>
            </a:extLst>
          </p:cNvPr>
          <p:cNvSpPr txBox="1"/>
          <p:nvPr/>
        </p:nvSpPr>
        <p:spPr>
          <a:xfrm>
            <a:off x="6012160" y="4882848"/>
            <a:ext cx="4572000" cy="246221"/>
          </a:xfrm>
          <a:prstGeom prst="rect">
            <a:avLst/>
          </a:prstGeom>
          <a:noFill/>
        </p:spPr>
        <p:txBody>
          <a:bodyPr wrap="square">
            <a:spAutoFit/>
          </a:bodyPr>
          <a:lstStyle/>
          <a:p>
            <a:r>
              <a:rPr lang="en-GB" sz="1000" dirty="0"/>
              <a:t>https://conferences.iaea.org/event/387/</a:t>
            </a:r>
          </a:p>
        </p:txBody>
      </p:sp>
      <p:sp>
        <p:nvSpPr>
          <p:cNvPr id="4" name="Rectangle: Rounded Corners 3">
            <a:extLst>
              <a:ext uri="{FF2B5EF4-FFF2-40B4-BE49-F238E27FC236}">
                <a16:creationId xmlns:a16="http://schemas.microsoft.com/office/drawing/2014/main" id="{1DEF4CF4-832F-7A64-DDEF-8C5465BA628C}"/>
              </a:ext>
            </a:extLst>
          </p:cNvPr>
          <p:cNvSpPr/>
          <p:nvPr/>
        </p:nvSpPr>
        <p:spPr>
          <a:xfrm>
            <a:off x="683567" y="3867894"/>
            <a:ext cx="4559779" cy="118813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5378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0"/>
            <a:ext cx="6796589" cy="648072"/>
          </a:xfrm>
        </p:spPr>
        <p:txBody>
          <a:bodyPr>
            <a:normAutofit/>
          </a:bodyPr>
          <a:lstStyle/>
          <a:p>
            <a:r>
              <a:rPr lang="en-US" sz="3200" dirty="0">
                <a:solidFill>
                  <a:schemeClr val="tx1"/>
                </a:solidFill>
              </a:rPr>
              <a:t>Membership: Evolution</a:t>
            </a:r>
            <a:endParaRPr lang="en-GB" sz="3200" dirty="0">
              <a:solidFill>
                <a:schemeClr val="tx1"/>
              </a:solidFill>
            </a:endParaRPr>
          </a:p>
        </p:txBody>
      </p:sp>
      <p:graphicFrame>
        <p:nvGraphicFramePr>
          <p:cNvPr id="3" name="Table 2"/>
          <p:cNvGraphicFramePr>
            <a:graphicFrameLocks noGrp="1"/>
          </p:cNvGraphicFramePr>
          <p:nvPr/>
        </p:nvGraphicFramePr>
        <p:xfrm>
          <a:off x="1439651" y="613185"/>
          <a:ext cx="6264698" cy="4071986"/>
        </p:xfrm>
        <a:graphic>
          <a:graphicData uri="http://schemas.openxmlformats.org/drawingml/2006/table">
            <a:tbl>
              <a:tblPr firstRow="1" bandRow="1">
                <a:tableStyleId>{073A0DAA-6AF3-43AB-8588-CEC1D06C72B9}</a:tableStyleId>
              </a:tblPr>
              <a:tblGrid>
                <a:gridCol w="645776">
                  <a:extLst>
                    <a:ext uri="{9D8B030D-6E8A-4147-A177-3AD203B41FA5}">
                      <a16:colId xmlns:a16="http://schemas.microsoft.com/office/drawing/2014/main" val="20000"/>
                    </a:ext>
                  </a:extLst>
                </a:gridCol>
                <a:gridCol w="764936">
                  <a:extLst>
                    <a:ext uri="{9D8B030D-6E8A-4147-A177-3AD203B41FA5}">
                      <a16:colId xmlns:a16="http://schemas.microsoft.com/office/drawing/2014/main" val="20001"/>
                    </a:ext>
                  </a:extLst>
                </a:gridCol>
                <a:gridCol w="823777">
                  <a:extLst>
                    <a:ext uri="{9D8B030D-6E8A-4147-A177-3AD203B41FA5}">
                      <a16:colId xmlns:a16="http://schemas.microsoft.com/office/drawing/2014/main" val="20002"/>
                    </a:ext>
                  </a:extLst>
                </a:gridCol>
                <a:gridCol w="823777">
                  <a:extLst>
                    <a:ext uri="{9D8B030D-6E8A-4147-A177-3AD203B41FA5}">
                      <a16:colId xmlns:a16="http://schemas.microsoft.com/office/drawing/2014/main" val="20003"/>
                    </a:ext>
                  </a:extLst>
                </a:gridCol>
                <a:gridCol w="853612">
                  <a:extLst>
                    <a:ext uri="{9D8B030D-6E8A-4147-A177-3AD203B41FA5}">
                      <a16:colId xmlns:a16="http://schemas.microsoft.com/office/drawing/2014/main" val="20004"/>
                    </a:ext>
                  </a:extLst>
                </a:gridCol>
                <a:gridCol w="764936">
                  <a:extLst>
                    <a:ext uri="{9D8B030D-6E8A-4147-A177-3AD203B41FA5}">
                      <a16:colId xmlns:a16="http://schemas.microsoft.com/office/drawing/2014/main" val="20005"/>
                    </a:ext>
                  </a:extLst>
                </a:gridCol>
                <a:gridCol w="793942">
                  <a:extLst>
                    <a:ext uri="{9D8B030D-6E8A-4147-A177-3AD203B41FA5}">
                      <a16:colId xmlns:a16="http://schemas.microsoft.com/office/drawing/2014/main" val="298353491"/>
                    </a:ext>
                  </a:extLst>
                </a:gridCol>
                <a:gridCol w="793942">
                  <a:extLst>
                    <a:ext uri="{9D8B030D-6E8A-4147-A177-3AD203B41FA5}">
                      <a16:colId xmlns:a16="http://schemas.microsoft.com/office/drawing/2014/main" val="3008972955"/>
                    </a:ext>
                  </a:extLst>
                </a:gridCol>
              </a:tblGrid>
              <a:tr h="465109">
                <a:tc>
                  <a:txBody>
                    <a:bodyPr/>
                    <a:lstStyle/>
                    <a:p>
                      <a:r>
                        <a:rPr lang="en-GB" sz="1000" dirty="0"/>
                        <a:t>Data </a:t>
                      </a:r>
                      <a:r>
                        <a:rPr lang="en-GB" sz="1000" dirty="0" err="1"/>
                        <a:t>Center</a:t>
                      </a:r>
                      <a:endParaRPr lang="en-GB" sz="1000" dirty="0">
                        <a:latin typeface="+mn-lt"/>
                      </a:endParaRPr>
                    </a:p>
                  </a:txBody>
                  <a:tcPr marL="68580" marR="68580" marT="34290" marB="34290"/>
                </a:tc>
                <a:tc>
                  <a:txBody>
                    <a:bodyPr/>
                    <a:lstStyle/>
                    <a:p>
                      <a:r>
                        <a:rPr lang="en-GB" sz="1000" dirty="0"/>
                        <a:t>1981</a:t>
                      </a:r>
                    </a:p>
                  </a:txBody>
                  <a:tcPr marL="68580" marR="68580" marT="34290" marB="34290"/>
                </a:tc>
                <a:tc>
                  <a:txBody>
                    <a:bodyPr/>
                    <a:lstStyle/>
                    <a:p>
                      <a:r>
                        <a:rPr lang="en-GB" sz="1000" dirty="0"/>
                        <a:t>1986</a:t>
                      </a:r>
                    </a:p>
                    <a:p>
                      <a:endParaRPr lang="en-GB" sz="1000" dirty="0">
                        <a:latin typeface="+mn-lt"/>
                      </a:endParaRPr>
                    </a:p>
                  </a:txBody>
                  <a:tcPr marL="68580" marR="68580" marT="34290" marB="34290"/>
                </a:tc>
                <a:tc>
                  <a:txBody>
                    <a:bodyPr/>
                    <a:lstStyle/>
                    <a:p>
                      <a:r>
                        <a:rPr lang="en-GB" sz="1000" dirty="0"/>
                        <a:t>1996</a:t>
                      </a:r>
                      <a:endParaRPr lang="en-GB" sz="1000" dirty="0">
                        <a:latin typeface="+mn-lt"/>
                      </a:endParaRPr>
                    </a:p>
                  </a:txBody>
                  <a:tcPr marL="68580" marR="68580" marT="34290" marB="34290"/>
                </a:tc>
                <a:tc>
                  <a:txBody>
                    <a:bodyPr/>
                    <a:lstStyle/>
                    <a:p>
                      <a:r>
                        <a:rPr lang="en-GB" sz="1000" dirty="0"/>
                        <a:t>2008</a:t>
                      </a:r>
                      <a:endParaRPr lang="en-GB" sz="1000" dirty="0">
                        <a:latin typeface="+mn-lt"/>
                      </a:endParaRPr>
                    </a:p>
                  </a:txBody>
                  <a:tcPr marL="68580" marR="68580" marT="34290" marB="34290"/>
                </a:tc>
                <a:tc>
                  <a:txBody>
                    <a:bodyPr/>
                    <a:lstStyle/>
                    <a:p>
                      <a:r>
                        <a:rPr lang="en-GB" sz="1000" dirty="0"/>
                        <a:t>2015</a:t>
                      </a:r>
                    </a:p>
                    <a:p>
                      <a:endParaRPr lang="en-GB" sz="1000" dirty="0">
                        <a:latin typeface="+mn-lt"/>
                      </a:endParaRPr>
                    </a:p>
                  </a:txBody>
                  <a:tcPr marL="68580" marR="68580" marT="34290" marB="34290"/>
                </a:tc>
                <a:tc>
                  <a:txBody>
                    <a:bodyPr/>
                    <a:lstStyle/>
                    <a:p>
                      <a:r>
                        <a:rPr lang="en-US" sz="1000" dirty="0"/>
                        <a:t>2022</a:t>
                      </a:r>
                    </a:p>
                  </a:txBody>
                  <a:tcPr marL="68580" marR="68580" marT="34290" marB="34290"/>
                </a:tc>
                <a:tc>
                  <a:txBody>
                    <a:bodyPr/>
                    <a:lstStyle/>
                    <a:p>
                      <a:r>
                        <a:rPr lang="en-US" sz="1000" dirty="0"/>
                        <a:t>2024</a:t>
                      </a:r>
                    </a:p>
                  </a:txBody>
                  <a:tcPr marL="68580" marR="68580" marT="34290" marB="34290"/>
                </a:tc>
                <a:extLst>
                  <a:ext uri="{0D108BD9-81ED-4DB2-BD59-A6C34878D82A}">
                    <a16:rowId xmlns:a16="http://schemas.microsoft.com/office/drawing/2014/main" val="10000"/>
                  </a:ext>
                </a:extLst>
              </a:tr>
              <a:tr h="465109">
                <a:tc>
                  <a:txBody>
                    <a:bodyPr/>
                    <a:lstStyle/>
                    <a:p>
                      <a:r>
                        <a:rPr lang="en-GB" sz="1000" dirty="0"/>
                        <a:t>North America</a:t>
                      </a:r>
                      <a:endParaRPr lang="en-GB" sz="1000" dirty="0">
                        <a:latin typeface="+mn-lt"/>
                      </a:endParaRPr>
                    </a:p>
                  </a:txBody>
                  <a:tcPr marL="68580" marR="68580" marT="34290" marB="34290"/>
                </a:tc>
                <a:tc>
                  <a:txBody>
                    <a:bodyPr/>
                    <a:lstStyle/>
                    <a:p>
                      <a:r>
                        <a:rPr lang="en-GB" sz="1000" dirty="0"/>
                        <a:t>6</a:t>
                      </a:r>
                    </a:p>
                    <a:p>
                      <a:endParaRPr lang="en-GB" sz="1000" dirty="0">
                        <a:latin typeface="+mn-lt"/>
                      </a:endParaRPr>
                    </a:p>
                  </a:txBody>
                  <a:tcPr marL="68580" marR="68580" marT="34290" marB="34290"/>
                </a:tc>
                <a:tc>
                  <a:txBody>
                    <a:bodyPr/>
                    <a:lstStyle/>
                    <a:p>
                      <a:r>
                        <a:rPr lang="en-GB" sz="1000" dirty="0"/>
                        <a:t>6</a:t>
                      </a:r>
                      <a:endParaRPr lang="en-GB" sz="1000" dirty="0">
                        <a:latin typeface="+mn-lt"/>
                      </a:endParaRPr>
                    </a:p>
                  </a:txBody>
                  <a:tcPr marL="68580" marR="68580" marT="34290" marB="34290"/>
                </a:tc>
                <a:tc>
                  <a:txBody>
                    <a:bodyPr/>
                    <a:lstStyle/>
                    <a:p>
                      <a:r>
                        <a:rPr lang="en-US" sz="1000" dirty="0">
                          <a:latin typeface="+mn-lt"/>
                        </a:rPr>
                        <a:t>6</a:t>
                      </a:r>
                      <a:endParaRPr lang="en-GB" sz="1000" dirty="0">
                        <a:latin typeface="+mn-lt"/>
                      </a:endParaRPr>
                    </a:p>
                  </a:txBody>
                  <a:tcPr marL="68580" marR="68580" marT="34290" marB="34290"/>
                </a:tc>
                <a:tc>
                  <a:txBody>
                    <a:bodyPr/>
                    <a:lstStyle/>
                    <a:p>
                      <a:r>
                        <a:rPr lang="en-GB" sz="1000" dirty="0"/>
                        <a:t>6</a:t>
                      </a:r>
                      <a:endParaRPr lang="en-GB" sz="1000" dirty="0">
                        <a:latin typeface="+mn-lt"/>
                      </a:endParaRPr>
                    </a:p>
                  </a:txBody>
                  <a:tcPr marL="68580" marR="68580" marT="34290" marB="34290"/>
                </a:tc>
                <a:tc>
                  <a:txBody>
                    <a:bodyPr/>
                    <a:lstStyle/>
                    <a:p>
                      <a:r>
                        <a:rPr lang="en-GB" sz="1000" dirty="0"/>
                        <a:t>7</a:t>
                      </a:r>
                      <a:endParaRPr lang="en-GB" sz="1000" dirty="0">
                        <a:latin typeface="+mn-lt"/>
                      </a:endParaRPr>
                    </a:p>
                  </a:txBody>
                  <a:tcPr marL="68580" marR="68580" marT="34290" marB="34290"/>
                </a:tc>
                <a:tc>
                  <a:txBody>
                    <a:bodyPr/>
                    <a:lstStyle/>
                    <a:p>
                      <a:r>
                        <a:rPr lang="en-US" sz="1000" dirty="0"/>
                        <a:t>8</a:t>
                      </a:r>
                      <a:endParaRPr lang="en-GB" sz="1000" dirty="0">
                        <a:latin typeface="+mn-lt"/>
                      </a:endParaRPr>
                    </a:p>
                  </a:txBody>
                  <a:tcPr marL="68580" marR="68580" marT="34290" marB="34290"/>
                </a:tc>
                <a:tc>
                  <a:txBody>
                    <a:bodyPr/>
                    <a:lstStyle/>
                    <a:p>
                      <a:r>
                        <a:rPr lang="en-US" sz="1000" dirty="0">
                          <a:latin typeface="+mn-lt"/>
                        </a:rPr>
                        <a:t>7</a:t>
                      </a:r>
                      <a:endParaRPr lang="en-GB" sz="1000" dirty="0">
                        <a:latin typeface="+mn-lt"/>
                      </a:endParaRPr>
                    </a:p>
                  </a:txBody>
                  <a:tcPr marL="68580" marR="68580" marT="34290" marB="34290"/>
                </a:tc>
                <a:extLst>
                  <a:ext uri="{0D108BD9-81ED-4DB2-BD59-A6C34878D82A}">
                    <a16:rowId xmlns:a16="http://schemas.microsoft.com/office/drawing/2014/main" val="10002"/>
                  </a:ext>
                </a:extLst>
              </a:tr>
              <a:tr h="254454">
                <a:tc rowSpan="2">
                  <a:txBody>
                    <a:bodyPr/>
                    <a:lstStyle/>
                    <a:p>
                      <a:r>
                        <a:rPr lang="en-GB" sz="1000" dirty="0"/>
                        <a:t>Europe</a:t>
                      </a:r>
                      <a:endParaRPr lang="en-GB" sz="1000" dirty="0">
                        <a:latin typeface="+mn-lt"/>
                      </a:endParaRPr>
                    </a:p>
                  </a:txBody>
                  <a:tcPr marL="68580" marR="68580" marT="34290" marB="34290">
                    <a:solidFill>
                      <a:schemeClr val="accent3">
                        <a:lumMod val="20000"/>
                        <a:lumOff val="80000"/>
                      </a:schemeClr>
                    </a:solidFill>
                  </a:tcPr>
                </a:tc>
                <a:tc>
                  <a:txBody>
                    <a:bodyPr/>
                    <a:lstStyle/>
                    <a:p>
                      <a:r>
                        <a:rPr lang="en-GB" sz="1000" dirty="0"/>
                        <a:t>6</a:t>
                      </a:r>
                      <a:endParaRPr lang="en-GB" sz="1000" dirty="0">
                        <a:latin typeface="+mn-lt"/>
                      </a:endParaRPr>
                    </a:p>
                  </a:txBody>
                  <a:tcPr marL="68580" marR="68580" marT="34290" marB="34290">
                    <a:solidFill>
                      <a:schemeClr val="accent3">
                        <a:lumMod val="20000"/>
                        <a:lumOff val="80000"/>
                      </a:schemeClr>
                    </a:solidFill>
                  </a:tcPr>
                </a:tc>
                <a:tc>
                  <a:txBody>
                    <a:bodyPr/>
                    <a:lstStyle/>
                    <a:p>
                      <a:r>
                        <a:rPr lang="en-GB" sz="1000" dirty="0"/>
                        <a:t>5</a:t>
                      </a:r>
                      <a:endParaRPr lang="en-GB" sz="1000" dirty="0">
                        <a:latin typeface="+mn-lt"/>
                      </a:endParaRPr>
                    </a:p>
                  </a:txBody>
                  <a:tcPr marL="68580" marR="68580" marT="34290" marB="34290">
                    <a:solidFill>
                      <a:schemeClr val="accent3">
                        <a:lumMod val="20000"/>
                        <a:lumOff val="80000"/>
                      </a:schemeClr>
                    </a:solidFill>
                  </a:tcPr>
                </a:tc>
                <a:tc>
                  <a:txBody>
                    <a:bodyPr/>
                    <a:lstStyle/>
                    <a:p>
                      <a:r>
                        <a:rPr lang="en-GB" sz="1000" dirty="0"/>
                        <a:t>4</a:t>
                      </a:r>
                      <a:endParaRPr lang="en-GB" sz="1000" dirty="0">
                        <a:latin typeface="+mn-lt"/>
                      </a:endParaRPr>
                    </a:p>
                  </a:txBody>
                  <a:tcPr marL="68580" marR="68580" marT="34290" marB="34290">
                    <a:solidFill>
                      <a:schemeClr val="accent3">
                        <a:lumMod val="20000"/>
                        <a:lumOff val="80000"/>
                      </a:schemeClr>
                    </a:solidFill>
                  </a:tcPr>
                </a:tc>
                <a:tc>
                  <a:txBody>
                    <a:bodyPr/>
                    <a:lstStyle/>
                    <a:p>
                      <a:r>
                        <a:rPr lang="en-US" sz="1000" dirty="0">
                          <a:latin typeface="+mn-lt"/>
                        </a:rPr>
                        <a:t>1</a:t>
                      </a:r>
                      <a:endParaRPr lang="en-GB" sz="1000" dirty="0">
                        <a:latin typeface="+mn-lt"/>
                      </a:endParaRPr>
                    </a:p>
                  </a:txBody>
                  <a:tcPr marL="68580" marR="68580" marT="34290" marB="34290">
                    <a:solidFill>
                      <a:schemeClr val="accent3">
                        <a:lumMod val="20000"/>
                        <a:lumOff val="80000"/>
                      </a:schemeClr>
                    </a:solidFill>
                  </a:tcPr>
                </a:tc>
                <a:tc>
                  <a:txBody>
                    <a:bodyPr/>
                    <a:lstStyle/>
                    <a:p>
                      <a:r>
                        <a:rPr lang="en-GB" sz="1000" dirty="0"/>
                        <a:t>2</a:t>
                      </a:r>
                      <a:endParaRPr lang="en-GB" sz="1000" dirty="0">
                        <a:latin typeface="+mn-lt"/>
                      </a:endParaRPr>
                    </a:p>
                  </a:txBody>
                  <a:tcPr marL="68580" marR="68580" marT="34290" marB="34290">
                    <a:solidFill>
                      <a:schemeClr val="accent3">
                        <a:lumMod val="20000"/>
                        <a:lumOff val="80000"/>
                      </a:schemeClr>
                    </a:solidFill>
                  </a:tcPr>
                </a:tc>
                <a:tc>
                  <a:txBody>
                    <a:bodyPr/>
                    <a:lstStyle/>
                    <a:p>
                      <a:r>
                        <a:rPr lang="en-US" sz="1000" dirty="0"/>
                        <a:t>3</a:t>
                      </a:r>
                      <a:endParaRPr lang="en-GB" sz="1000" dirty="0">
                        <a:latin typeface="+mn-lt"/>
                      </a:endParaRPr>
                    </a:p>
                  </a:txBody>
                  <a:tcPr marL="68580" marR="68580" marT="34290" marB="34290">
                    <a:solidFill>
                      <a:schemeClr val="accent3">
                        <a:lumMod val="20000"/>
                        <a:lumOff val="80000"/>
                      </a:schemeClr>
                    </a:solidFill>
                  </a:tcPr>
                </a:tc>
                <a:tc>
                  <a:txBody>
                    <a:bodyPr/>
                    <a:lstStyle/>
                    <a:p>
                      <a:r>
                        <a:rPr lang="en-US" sz="1000" dirty="0">
                          <a:latin typeface="+mn-lt"/>
                        </a:rPr>
                        <a:t>3</a:t>
                      </a:r>
                      <a:endParaRPr lang="en-GB" sz="1000" dirty="0">
                        <a:latin typeface="+mn-lt"/>
                      </a:endParaRPr>
                    </a:p>
                  </a:txBody>
                  <a:tcPr marL="68580" marR="68580" marT="34290" marB="34290">
                    <a:solidFill>
                      <a:schemeClr val="accent3">
                        <a:lumMod val="20000"/>
                        <a:lumOff val="80000"/>
                      </a:schemeClr>
                    </a:solidFill>
                  </a:tcPr>
                </a:tc>
                <a:extLst>
                  <a:ext uri="{0D108BD9-81ED-4DB2-BD59-A6C34878D82A}">
                    <a16:rowId xmlns:a16="http://schemas.microsoft.com/office/drawing/2014/main" val="10003"/>
                  </a:ext>
                </a:extLst>
              </a:tr>
              <a:tr h="919135">
                <a:tc vMerge="1">
                  <a:txBody>
                    <a:bodyPr/>
                    <a:lstStyle/>
                    <a:p>
                      <a:endParaRPr lang="en-GB"/>
                    </a:p>
                  </a:txBody>
                  <a:tcPr/>
                </a:tc>
                <a:tc>
                  <a:txBody>
                    <a:bodyPr/>
                    <a:lstStyle/>
                    <a:p>
                      <a:r>
                        <a:rPr lang="en-US" sz="1000" dirty="0"/>
                        <a:t>NL, UK, FRG, SWD, FRA, B</a:t>
                      </a:r>
                      <a:r>
                        <a:rPr lang="en-GB" sz="1000" dirty="0">
                          <a:latin typeface="+mn-lt"/>
                        </a:rPr>
                        <a:t>EL</a:t>
                      </a:r>
                      <a:endParaRPr lang="en-US" sz="1000" dirty="0"/>
                    </a:p>
                  </a:txBody>
                  <a:tcPr marL="68580" marR="68580" marT="34290" marB="34290">
                    <a:solidFill>
                      <a:schemeClr val="accent3">
                        <a:lumMod val="20000"/>
                        <a:lumOff val="80000"/>
                      </a:schemeClr>
                    </a:solidFill>
                  </a:tcPr>
                </a:tc>
                <a:tc>
                  <a:txBody>
                    <a:bodyPr/>
                    <a:lstStyle/>
                    <a:p>
                      <a:r>
                        <a:rPr lang="en-US" sz="1000" dirty="0"/>
                        <a:t>NL, FRG, SWD, FRA, BEL</a:t>
                      </a:r>
                      <a:endParaRPr lang="en-GB" sz="1000" dirty="0"/>
                    </a:p>
                  </a:txBody>
                  <a:tcPr marL="68580" marR="68580" marT="34290" marB="34290">
                    <a:solidFill>
                      <a:schemeClr val="accent3">
                        <a:lumMod val="20000"/>
                        <a:lumOff val="80000"/>
                      </a:schemeClr>
                    </a:solidFill>
                  </a:tcPr>
                </a:tc>
                <a:tc>
                  <a:txBody>
                    <a:bodyPr/>
                    <a:lstStyle/>
                    <a:p>
                      <a:r>
                        <a:rPr lang="en-US" sz="1000" dirty="0">
                          <a:latin typeface="+mn-lt"/>
                        </a:rPr>
                        <a:t>NL, SWD, FRA, BEL</a:t>
                      </a:r>
                      <a:endParaRPr lang="en-GB" sz="1000" dirty="0"/>
                    </a:p>
                  </a:txBody>
                  <a:tcPr marL="68580" marR="68580" marT="34290" marB="34290">
                    <a:solidFill>
                      <a:schemeClr val="accent3">
                        <a:lumMod val="20000"/>
                        <a:lumOff val="80000"/>
                      </a:schemeClr>
                    </a:solidFill>
                  </a:tcPr>
                </a:tc>
                <a:tc>
                  <a:txBody>
                    <a:bodyPr/>
                    <a:lstStyle/>
                    <a:p>
                      <a:r>
                        <a:rPr lang="en-US" sz="1000" b="0" dirty="0"/>
                        <a:t>FRA</a:t>
                      </a:r>
                      <a:endParaRPr lang="en-GB" sz="1000" b="0" dirty="0"/>
                    </a:p>
                  </a:txBody>
                  <a:tcPr marL="68580" marR="68580" marT="34290" marB="34290">
                    <a:solidFill>
                      <a:schemeClr val="accent3">
                        <a:lumMod val="20000"/>
                        <a:lumOff val="80000"/>
                      </a:schemeClr>
                    </a:solidFill>
                  </a:tcPr>
                </a:tc>
                <a:tc>
                  <a:txBody>
                    <a:bodyPr/>
                    <a:lstStyle/>
                    <a:p>
                      <a:r>
                        <a:rPr lang="en-US" sz="1000" dirty="0"/>
                        <a:t>HUN, ROM</a:t>
                      </a:r>
                      <a:endParaRPr lang="en-GB" sz="1000" dirty="0"/>
                    </a:p>
                  </a:txBody>
                  <a:tcPr marL="68580" marR="68580" marT="34290" marB="34290">
                    <a:solidFill>
                      <a:schemeClr val="accent3">
                        <a:lumMod val="20000"/>
                        <a:lumOff val="80000"/>
                      </a:schemeClr>
                    </a:solidFill>
                  </a:tcPr>
                </a:tc>
                <a:tc>
                  <a:txBody>
                    <a:bodyPr/>
                    <a:lstStyle/>
                    <a:p>
                      <a:r>
                        <a:rPr lang="en-US" sz="1000" dirty="0"/>
                        <a:t>BUL, HUN, ROM</a:t>
                      </a:r>
                      <a:endParaRPr lang="en-GB" sz="1000" dirty="0"/>
                    </a:p>
                  </a:txBody>
                  <a:tcPr marL="68580" marR="68580" marT="34290" marB="34290">
                    <a:solidFill>
                      <a:schemeClr val="accent3">
                        <a:lumMod val="20000"/>
                        <a:lumOff val="80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000" dirty="0"/>
                        <a:t>BUL, HUN, ROM</a:t>
                      </a:r>
                      <a:endParaRPr lang="en-GB" sz="1000" dirty="0"/>
                    </a:p>
                    <a:p>
                      <a:endParaRPr lang="en-GB" sz="1000" dirty="0"/>
                    </a:p>
                  </a:txBody>
                  <a:tcPr marL="68580" marR="68580" marT="34290" marB="34290">
                    <a:solidFill>
                      <a:schemeClr val="accent3">
                        <a:lumMod val="20000"/>
                        <a:lumOff val="80000"/>
                      </a:schemeClr>
                    </a:solidFill>
                  </a:tcPr>
                </a:tc>
                <a:extLst>
                  <a:ext uri="{0D108BD9-81ED-4DB2-BD59-A6C34878D82A}">
                    <a16:rowId xmlns:a16="http://schemas.microsoft.com/office/drawing/2014/main" val="775536052"/>
                  </a:ext>
                </a:extLst>
              </a:tr>
              <a:tr h="269468">
                <a:tc>
                  <a:txBody>
                    <a:bodyPr/>
                    <a:lstStyle/>
                    <a:p>
                      <a:r>
                        <a:rPr lang="en-GB" sz="1000" dirty="0"/>
                        <a:t>Russia</a:t>
                      </a:r>
                      <a:endParaRPr lang="en-GB" sz="1000" dirty="0">
                        <a:latin typeface="+mn-lt"/>
                      </a:endParaRPr>
                    </a:p>
                  </a:txBody>
                  <a:tcPr marL="68580" marR="68580" marT="34290" marB="34290"/>
                </a:tc>
                <a:tc>
                  <a:txBody>
                    <a:bodyPr/>
                    <a:lstStyle/>
                    <a:p>
                      <a:r>
                        <a:rPr lang="en-GB" sz="1000" dirty="0"/>
                        <a:t>2</a:t>
                      </a:r>
                      <a:endParaRPr lang="en-GB" sz="1000" dirty="0">
                        <a:latin typeface="+mn-lt"/>
                      </a:endParaRPr>
                    </a:p>
                  </a:txBody>
                  <a:tcPr marL="68580" marR="68580" marT="34290" marB="34290"/>
                </a:tc>
                <a:tc>
                  <a:txBody>
                    <a:bodyPr/>
                    <a:lstStyle/>
                    <a:p>
                      <a:r>
                        <a:rPr lang="en-GB" sz="1000" dirty="0"/>
                        <a:t>2</a:t>
                      </a:r>
                      <a:endParaRPr lang="en-GB" sz="1000" dirty="0">
                        <a:latin typeface="+mn-lt"/>
                      </a:endParaRPr>
                    </a:p>
                  </a:txBody>
                  <a:tcPr marL="68580" marR="68580" marT="34290" marB="34290"/>
                </a:tc>
                <a:tc>
                  <a:txBody>
                    <a:bodyPr/>
                    <a:lstStyle/>
                    <a:p>
                      <a:r>
                        <a:rPr lang="en-GB" sz="1000" dirty="0"/>
                        <a:t>2</a:t>
                      </a:r>
                      <a:endParaRPr lang="en-GB" sz="1000" dirty="0">
                        <a:latin typeface="+mn-lt"/>
                      </a:endParaRPr>
                    </a:p>
                  </a:txBody>
                  <a:tcPr marL="68580" marR="68580" marT="34290" marB="34290"/>
                </a:tc>
                <a:tc>
                  <a:txBody>
                    <a:bodyPr/>
                    <a:lstStyle/>
                    <a:p>
                      <a:r>
                        <a:rPr lang="en-GB" sz="1000" dirty="0"/>
                        <a:t>1</a:t>
                      </a:r>
                      <a:endParaRPr lang="en-GB" sz="1000" dirty="0">
                        <a:latin typeface="+mn-lt"/>
                      </a:endParaRPr>
                    </a:p>
                  </a:txBody>
                  <a:tcPr marL="68580" marR="68580" marT="34290" marB="34290"/>
                </a:tc>
                <a:tc>
                  <a:txBody>
                    <a:bodyPr/>
                    <a:lstStyle/>
                    <a:p>
                      <a:r>
                        <a:rPr lang="en-GB" sz="1000" dirty="0"/>
                        <a:t>1</a:t>
                      </a:r>
                      <a:endParaRPr lang="en-GB" sz="1000" dirty="0">
                        <a:latin typeface="+mn-lt"/>
                      </a:endParaRPr>
                    </a:p>
                  </a:txBody>
                  <a:tcPr marL="68580" marR="68580" marT="34290" marB="34290"/>
                </a:tc>
                <a:tc>
                  <a:txBody>
                    <a:bodyPr/>
                    <a:lstStyle/>
                    <a:p>
                      <a:r>
                        <a:rPr lang="en-US" sz="1000" dirty="0"/>
                        <a:t>1</a:t>
                      </a:r>
                      <a:endParaRPr lang="en-GB" sz="1000" dirty="0">
                        <a:latin typeface="+mn-lt"/>
                      </a:endParaRPr>
                    </a:p>
                  </a:txBody>
                  <a:tcPr marL="68580" marR="68580" marT="34290" marB="34290"/>
                </a:tc>
                <a:tc>
                  <a:txBody>
                    <a:bodyPr/>
                    <a:lstStyle/>
                    <a:p>
                      <a:r>
                        <a:rPr lang="en-US" sz="1000" dirty="0">
                          <a:latin typeface="+mn-lt"/>
                        </a:rPr>
                        <a:t>1</a:t>
                      </a:r>
                      <a:endParaRPr lang="en-GB" sz="1000" dirty="0">
                        <a:latin typeface="+mn-lt"/>
                      </a:endParaRPr>
                    </a:p>
                  </a:txBody>
                  <a:tcPr marL="68580" marR="68580" marT="34290" marB="34290"/>
                </a:tc>
                <a:extLst>
                  <a:ext uri="{0D108BD9-81ED-4DB2-BD59-A6C34878D82A}">
                    <a16:rowId xmlns:a16="http://schemas.microsoft.com/office/drawing/2014/main" val="10004"/>
                  </a:ext>
                </a:extLst>
              </a:tr>
              <a:tr h="269468">
                <a:tc>
                  <a:txBody>
                    <a:bodyPr/>
                    <a:lstStyle/>
                    <a:p>
                      <a:r>
                        <a:rPr lang="en-GB" sz="1000" dirty="0"/>
                        <a:t>Japan</a:t>
                      </a:r>
                      <a:endParaRPr lang="en-GB" sz="1000" dirty="0">
                        <a:latin typeface="+mn-lt"/>
                      </a:endParaRPr>
                    </a:p>
                  </a:txBody>
                  <a:tcPr marL="68580" marR="68580" marT="34290" marB="34290"/>
                </a:tc>
                <a:tc>
                  <a:txBody>
                    <a:bodyPr/>
                    <a:lstStyle/>
                    <a:p>
                      <a:r>
                        <a:rPr lang="en-GB" sz="1000" dirty="0"/>
                        <a:t>1</a:t>
                      </a:r>
                      <a:endParaRPr lang="en-GB" sz="1000" dirty="0">
                        <a:latin typeface="+mn-lt"/>
                      </a:endParaRPr>
                    </a:p>
                  </a:txBody>
                  <a:tcPr marL="68580" marR="68580" marT="34290" marB="34290"/>
                </a:tc>
                <a:tc>
                  <a:txBody>
                    <a:bodyPr/>
                    <a:lstStyle/>
                    <a:p>
                      <a:r>
                        <a:rPr lang="en-GB" sz="1000" dirty="0"/>
                        <a:t>1</a:t>
                      </a:r>
                      <a:endParaRPr lang="en-GB" sz="1000" dirty="0">
                        <a:latin typeface="+mn-lt"/>
                      </a:endParaRPr>
                    </a:p>
                  </a:txBody>
                  <a:tcPr marL="68580" marR="68580" marT="34290" marB="34290"/>
                </a:tc>
                <a:tc>
                  <a:txBody>
                    <a:bodyPr/>
                    <a:lstStyle/>
                    <a:p>
                      <a:r>
                        <a:rPr lang="en-GB" sz="1000" dirty="0"/>
                        <a:t>1</a:t>
                      </a:r>
                      <a:endParaRPr lang="en-GB" sz="1000" dirty="0">
                        <a:latin typeface="+mn-lt"/>
                      </a:endParaRPr>
                    </a:p>
                  </a:txBody>
                  <a:tcPr marL="68580" marR="68580" marT="34290" marB="34290"/>
                </a:tc>
                <a:tc>
                  <a:txBody>
                    <a:bodyPr/>
                    <a:lstStyle/>
                    <a:p>
                      <a:r>
                        <a:rPr lang="en-GB" sz="1000" dirty="0"/>
                        <a:t>1</a:t>
                      </a:r>
                      <a:endParaRPr lang="en-GB" sz="1000" dirty="0">
                        <a:latin typeface="+mn-lt"/>
                      </a:endParaRPr>
                    </a:p>
                  </a:txBody>
                  <a:tcPr marL="68580" marR="68580" marT="34290" marB="34290"/>
                </a:tc>
                <a:tc>
                  <a:txBody>
                    <a:bodyPr/>
                    <a:lstStyle/>
                    <a:p>
                      <a:r>
                        <a:rPr lang="en-GB" sz="1000" dirty="0"/>
                        <a:t>1</a:t>
                      </a:r>
                      <a:endParaRPr lang="en-GB" sz="1000" dirty="0">
                        <a:latin typeface="+mn-lt"/>
                      </a:endParaRPr>
                    </a:p>
                  </a:txBody>
                  <a:tcPr marL="68580" marR="68580" marT="34290" marB="34290"/>
                </a:tc>
                <a:tc>
                  <a:txBody>
                    <a:bodyPr/>
                    <a:lstStyle/>
                    <a:p>
                      <a:r>
                        <a:rPr lang="en-US" sz="1000" dirty="0"/>
                        <a:t>1?</a:t>
                      </a:r>
                      <a:endParaRPr lang="en-GB" sz="1000" dirty="0">
                        <a:latin typeface="+mn-lt"/>
                      </a:endParaRPr>
                    </a:p>
                  </a:txBody>
                  <a:tcPr marL="68580" marR="68580" marT="34290" marB="34290"/>
                </a:tc>
                <a:tc>
                  <a:txBody>
                    <a:bodyPr/>
                    <a:lstStyle/>
                    <a:p>
                      <a:r>
                        <a:rPr lang="en-US" sz="1000" dirty="0">
                          <a:latin typeface="+mn-lt"/>
                        </a:rPr>
                        <a:t>1?</a:t>
                      </a:r>
                      <a:endParaRPr lang="en-GB" sz="1000" dirty="0">
                        <a:latin typeface="+mn-lt"/>
                      </a:endParaRPr>
                    </a:p>
                  </a:txBody>
                  <a:tcPr marL="68580" marR="68580" marT="34290" marB="34290"/>
                </a:tc>
                <a:extLst>
                  <a:ext uri="{0D108BD9-81ED-4DB2-BD59-A6C34878D82A}">
                    <a16:rowId xmlns:a16="http://schemas.microsoft.com/office/drawing/2014/main" val="10005"/>
                  </a:ext>
                </a:extLst>
              </a:tr>
              <a:tr h="269468">
                <a:tc>
                  <a:txBody>
                    <a:bodyPr/>
                    <a:lstStyle/>
                    <a:p>
                      <a:r>
                        <a:rPr lang="en-GB" sz="1000" dirty="0"/>
                        <a:t>China</a:t>
                      </a:r>
                      <a:endParaRPr lang="en-GB" sz="1000" dirty="0">
                        <a:latin typeface="+mn-lt"/>
                      </a:endParaRPr>
                    </a:p>
                  </a:txBody>
                  <a:tcPr marL="68580" marR="68580" marT="34290" marB="34290"/>
                </a:tc>
                <a:tc>
                  <a:txBody>
                    <a:bodyPr/>
                    <a:lstStyle/>
                    <a:p>
                      <a:r>
                        <a:rPr lang="en-GB" sz="1000" dirty="0"/>
                        <a:t>-</a:t>
                      </a:r>
                      <a:endParaRPr lang="en-GB" sz="1000" dirty="0">
                        <a:latin typeface="+mn-lt"/>
                      </a:endParaRPr>
                    </a:p>
                  </a:txBody>
                  <a:tcPr marL="68580" marR="68580" marT="34290" marB="34290"/>
                </a:tc>
                <a:tc>
                  <a:txBody>
                    <a:bodyPr/>
                    <a:lstStyle/>
                    <a:p>
                      <a:r>
                        <a:rPr lang="en-US" sz="1000" dirty="0">
                          <a:latin typeface="+mn-lt"/>
                        </a:rPr>
                        <a:t>1</a:t>
                      </a:r>
                      <a:endParaRPr lang="en-GB" sz="1000" dirty="0">
                        <a:latin typeface="+mn-lt"/>
                      </a:endParaRPr>
                    </a:p>
                  </a:txBody>
                  <a:tcPr marL="68580" marR="68580" marT="34290" marB="34290"/>
                </a:tc>
                <a:tc>
                  <a:txBody>
                    <a:bodyPr/>
                    <a:lstStyle/>
                    <a:p>
                      <a:r>
                        <a:rPr lang="en-GB" sz="1000" dirty="0"/>
                        <a:t>1</a:t>
                      </a:r>
                      <a:endParaRPr lang="en-GB" sz="1000" dirty="0">
                        <a:latin typeface="+mn-lt"/>
                      </a:endParaRPr>
                    </a:p>
                  </a:txBody>
                  <a:tcPr marL="68580" marR="68580" marT="34290" marB="34290"/>
                </a:tc>
                <a:tc>
                  <a:txBody>
                    <a:bodyPr/>
                    <a:lstStyle/>
                    <a:p>
                      <a:r>
                        <a:rPr lang="en-GB" sz="1000" dirty="0"/>
                        <a:t>2</a:t>
                      </a:r>
                      <a:endParaRPr lang="en-GB" sz="1000" dirty="0">
                        <a:latin typeface="+mn-lt"/>
                      </a:endParaRPr>
                    </a:p>
                  </a:txBody>
                  <a:tcPr marL="68580" marR="68580" marT="34290" marB="34290"/>
                </a:tc>
                <a:tc>
                  <a:txBody>
                    <a:bodyPr/>
                    <a:lstStyle/>
                    <a:p>
                      <a:r>
                        <a:rPr lang="en-GB" sz="1000" dirty="0"/>
                        <a:t>2</a:t>
                      </a:r>
                      <a:endParaRPr lang="en-GB" sz="1000" dirty="0">
                        <a:latin typeface="+mn-lt"/>
                      </a:endParaRPr>
                    </a:p>
                  </a:txBody>
                  <a:tcPr marL="68580" marR="68580" marT="34290" marB="34290"/>
                </a:tc>
                <a:tc>
                  <a:txBody>
                    <a:bodyPr/>
                    <a:lstStyle/>
                    <a:p>
                      <a:r>
                        <a:rPr lang="en-US" sz="1000" dirty="0"/>
                        <a:t>2</a:t>
                      </a:r>
                      <a:endParaRPr lang="en-GB" sz="1000" dirty="0">
                        <a:latin typeface="+mn-lt"/>
                      </a:endParaRPr>
                    </a:p>
                  </a:txBody>
                  <a:tcPr marL="68580" marR="68580" marT="34290" marB="34290"/>
                </a:tc>
                <a:tc>
                  <a:txBody>
                    <a:bodyPr/>
                    <a:lstStyle/>
                    <a:p>
                      <a:r>
                        <a:rPr lang="en-US" sz="1000" dirty="0">
                          <a:latin typeface="+mn-lt"/>
                        </a:rPr>
                        <a:t>2</a:t>
                      </a:r>
                      <a:endParaRPr lang="en-GB" sz="1000" dirty="0">
                        <a:latin typeface="+mn-lt"/>
                      </a:endParaRPr>
                    </a:p>
                  </a:txBody>
                  <a:tcPr marL="68580" marR="68580" marT="34290" marB="34290"/>
                </a:tc>
                <a:extLst>
                  <a:ext uri="{0D108BD9-81ED-4DB2-BD59-A6C34878D82A}">
                    <a16:rowId xmlns:a16="http://schemas.microsoft.com/office/drawing/2014/main" val="10006"/>
                  </a:ext>
                </a:extLst>
              </a:tr>
              <a:tr h="296769">
                <a:tc>
                  <a:txBody>
                    <a:bodyPr/>
                    <a:lstStyle/>
                    <a:p>
                      <a:r>
                        <a:rPr lang="en-US" sz="1000" dirty="0">
                          <a:latin typeface="+mn-lt"/>
                        </a:rPr>
                        <a:t>Kuwait</a:t>
                      </a:r>
                      <a:endParaRPr lang="en-GB" sz="1000" dirty="0">
                        <a:latin typeface="+mn-lt"/>
                      </a:endParaRPr>
                    </a:p>
                  </a:txBody>
                  <a:tcPr marL="68580" marR="68580" marT="34290" marB="34290"/>
                </a:tc>
                <a:tc>
                  <a:txBody>
                    <a:bodyPr/>
                    <a:lstStyle/>
                    <a:p>
                      <a:r>
                        <a:rPr lang="en-GB" sz="1000" dirty="0"/>
                        <a:t>1</a:t>
                      </a:r>
                      <a:endParaRPr lang="en-GB" sz="1000" dirty="0">
                        <a:latin typeface="+mn-lt"/>
                      </a:endParaRPr>
                    </a:p>
                  </a:txBody>
                  <a:tcPr marL="68580" marR="68580" marT="34290" marB="34290"/>
                </a:tc>
                <a:tc>
                  <a:txBody>
                    <a:bodyPr/>
                    <a:lstStyle/>
                    <a:p>
                      <a:r>
                        <a:rPr lang="en-GB" sz="1000" dirty="0"/>
                        <a:t>1</a:t>
                      </a:r>
                      <a:endParaRPr lang="en-GB" sz="1000" dirty="0">
                        <a:latin typeface="+mn-lt"/>
                      </a:endParaRPr>
                    </a:p>
                  </a:txBody>
                  <a:tcPr marL="68580" marR="68580" marT="34290" marB="34290"/>
                </a:tc>
                <a:tc>
                  <a:txBody>
                    <a:bodyPr/>
                    <a:lstStyle/>
                    <a:p>
                      <a:r>
                        <a:rPr lang="en-GB" sz="1000" dirty="0"/>
                        <a:t>1</a:t>
                      </a:r>
                      <a:endParaRPr lang="en-GB" sz="1000" dirty="0">
                        <a:latin typeface="+mn-lt"/>
                      </a:endParaRPr>
                    </a:p>
                  </a:txBody>
                  <a:tcPr marL="68580" marR="68580" marT="34290" marB="34290"/>
                </a:tc>
                <a:tc>
                  <a:txBody>
                    <a:bodyPr/>
                    <a:lstStyle/>
                    <a:p>
                      <a:r>
                        <a:rPr lang="en-US" sz="1000" dirty="0">
                          <a:latin typeface="+mn-lt"/>
                        </a:rPr>
                        <a:t>1</a:t>
                      </a:r>
                      <a:endParaRPr lang="en-GB" sz="1000" dirty="0">
                        <a:latin typeface="+mn-lt"/>
                      </a:endParaRPr>
                    </a:p>
                  </a:txBody>
                  <a:tcPr marL="68580" marR="68580" marT="34290" marB="34290"/>
                </a:tc>
                <a:tc>
                  <a:txBody>
                    <a:bodyPr/>
                    <a:lstStyle/>
                    <a:p>
                      <a:r>
                        <a:rPr lang="en-US" sz="1000" dirty="0">
                          <a:latin typeface="+mn-lt"/>
                        </a:rPr>
                        <a:t>-</a:t>
                      </a:r>
                      <a:endParaRPr lang="en-GB" sz="1000" dirty="0">
                        <a:latin typeface="+mn-lt"/>
                      </a:endParaRPr>
                    </a:p>
                  </a:txBody>
                  <a:tcPr marL="68580" marR="68580" marT="34290" marB="34290"/>
                </a:tc>
                <a:tc>
                  <a:txBody>
                    <a:bodyPr/>
                    <a:lstStyle/>
                    <a:p>
                      <a:r>
                        <a:rPr lang="en-US" sz="1000" dirty="0">
                          <a:latin typeface="+mn-lt"/>
                        </a:rPr>
                        <a:t>-</a:t>
                      </a:r>
                      <a:endParaRPr lang="en-GB" sz="1000" dirty="0">
                        <a:latin typeface="+mn-lt"/>
                      </a:endParaRPr>
                    </a:p>
                  </a:txBody>
                  <a:tcPr marL="68580" marR="68580" marT="34290" marB="34290"/>
                </a:tc>
                <a:tc>
                  <a:txBody>
                    <a:bodyPr/>
                    <a:lstStyle/>
                    <a:p>
                      <a:r>
                        <a:rPr lang="en-US" sz="1000" dirty="0">
                          <a:latin typeface="+mn-lt"/>
                        </a:rPr>
                        <a:t>-</a:t>
                      </a:r>
                      <a:endParaRPr lang="en-GB" sz="1000" dirty="0">
                        <a:latin typeface="+mn-lt"/>
                      </a:endParaRPr>
                    </a:p>
                  </a:txBody>
                  <a:tcPr marL="68580" marR="68580" marT="34290" marB="34290"/>
                </a:tc>
                <a:extLst>
                  <a:ext uri="{0D108BD9-81ED-4DB2-BD59-A6C34878D82A}">
                    <a16:rowId xmlns:a16="http://schemas.microsoft.com/office/drawing/2014/main" val="10007"/>
                  </a:ext>
                </a:extLst>
              </a:tr>
              <a:tr h="296769">
                <a:tc>
                  <a:txBody>
                    <a:bodyPr/>
                    <a:lstStyle/>
                    <a:p>
                      <a:r>
                        <a:rPr lang="en-US" sz="1000" dirty="0">
                          <a:latin typeface="+mn-lt"/>
                        </a:rPr>
                        <a:t>Australia</a:t>
                      </a:r>
                      <a:endParaRPr lang="en-GB" sz="1000" dirty="0">
                        <a:latin typeface="+mn-lt"/>
                      </a:endParaRPr>
                    </a:p>
                  </a:txBody>
                  <a:tcPr marL="68580" marR="68580" marT="34290" marB="34290"/>
                </a:tc>
                <a:tc>
                  <a:txBody>
                    <a:bodyPr/>
                    <a:lstStyle/>
                    <a:p>
                      <a:r>
                        <a:rPr lang="en-US" sz="1000" dirty="0">
                          <a:latin typeface="+mn-lt"/>
                        </a:rPr>
                        <a:t>-</a:t>
                      </a:r>
                      <a:endParaRPr lang="en-GB" sz="1000" dirty="0">
                        <a:latin typeface="+mn-lt"/>
                      </a:endParaRPr>
                    </a:p>
                  </a:txBody>
                  <a:tcPr marL="68580" marR="68580" marT="34290" marB="34290"/>
                </a:tc>
                <a:tc>
                  <a:txBody>
                    <a:bodyPr/>
                    <a:lstStyle/>
                    <a:p>
                      <a:r>
                        <a:rPr lang="en-US" sz="1000" dirty="0">
                          <a:latin typeface="+mn-lt"/>
                        </a:rPr>
                        <a:t>-</a:t>
                      </a:r>
                      <a:endParaRPr lang="en-GB" sz="1000" dirty="0">
                        <a:latin typeface="+mn-lt"/>
                      </a:endParaRPr>
                    </a:p>
                  </a:txBody>
                  <a:tcPr marL="68580" marR="68580" marT="34290" marB="34290"/>
                </a:tc>
                <a:tc>
                  <a:txBody>
                    <a:bodyPr/>
                    <a:lstStyle/>
                    <a:p>
                      <a:r>
                        <a:rPr lang="en-US" sz="1000" dirty="0">
                          <a:latin typeface="+mn-lt"/>
                        </a:rPr>
                        <a:t>-</a:t>
                      </a:r>
                      <a:endParaRPr lang="en-GB" sz="1000" dirty="0">
                        <a:latin typeface="+mn-lt"/>
                      </a:endParaRPr>
                    </a:p>
                  </a:txBody>
                  <a:tcPr marL="68580" marR="68580" marT="34290" marB="34290"/>
                </a:tc>
                <a:tc>
                  <a:txBody>
                    <a:bodyPr/>
                    <a:lstStyle/>
                    <a:p>
                      <a:r>
                        <a:rPr lang="en-US" sz="1000" dirty="0">
                          <a:latin typeface="+mn-lt"/>
                        </a:rPr>
                        <a:t>1</a:t>
                      </a:r>
                      <a:endParaRPr lang="en-GB" sz="1000" dirty="0">
                        <a:latin typeface="+mn-lt"/>
                      </a:endParaRPr>
                    </a:p>
                  </a:txBody>
                  <a:tcPr marL="68580" marR="68580" marT="34290" marB="34290"/>
                </a:tc>
                <a:tc>
                  <a:txBody>
                    <a:bodyPr/>
                    <a:lstStyle/>
                    <a:p>
                      <a:r>
                        <a:rPr lang="en-US" sz="1000" dirty="0">
                          <a:latin typeface="+mn-lt"/>
                        </a:rPr>
                        <a:t>1</a:t>
                      </a:r>
                      <a:endParaRPr lang="en-GB" sz="1000" dirty="0">
                        <a:latin typeface="+mn-lt"/>
                      </a:endParaRPr>
                    </a:p>
                  </a:txBody>
                  <a:tcPr marL="68580" marR="68580" marT="34290" marB="34290"/>
                </a:tc>
                <a:tc>
                  <a:txBody>
                    <a:bodyPr/>
                    <a:lstStyle/>
                    <a:p>
                      <a:r>
                        <a:rPr lang="en-US" sz="1000" dirty="0">
                          <a:latin typeface="+mn-lt"/>
                        </a:rPr>
                        <a:t>1</a:t>
                      </a:r>
                      <a:endParaRPr lang="en-GB" sz="1000" dirty="0">
                        <a:latin typeface="+mn-lt"/>
                      </a:endParaRPr>
                    </a:p>
                  </a:txBody>
                  <a:tcPr marL="68580" marR="68580" marT="34290" marB="34290"/>
                </a:tc>
                <a:tc>
                  <a:txBody>
                    <a:bodyPr/>
                    <a:lstStyle/>
                    <a:p>
                      <a:r>
                        <a:rPr lang="en-US" sz="1000" dirty="0">
                          <a:latin typeface="+mn-lt"/>
                        </a:rPr>
                        <a:t>1</a:t>
                      </a:r>
                      <a:endParaRPr lang="en-GB" sz="1000" dirty="0">
                        <a:latin typeface="+mn-lt"/>
                      </a:endParaRPr>
                    </a:p>
                  </a:txBody>
                  <a:tcPr marL="68580" marR="68580" marT="34290" marB="34290"/>
                </a:tc>
                <a:extLst>
                  <a:ext uri="{0D108BD9-81ED-4DB2-BD59-A6C34878D82A}">
                    <a16:rowId xmlns:a16="http://schemas.microsoft.com/office/drawing/2014/main" val="3830738579"/>
                  </a:ext>
                </a:extLst>
              </a:tr>
              <a:tr h="296769">
                <a:tc>
                  <a:txBody>
                    <a:bodyPr/>
                    <a:lstStyle/>
                    <a:p>
                      <a:r>
                        <a:rPr lang="en-US" sz="1000" dirty="0">
                          <a:latin typeface="+mn-lt"/>
                        </a:rPr>
                        <a:t>India</a:t>
                      </a:r>
                      <a:endParaRPr lang="en-GB" sz="1000" dirty="0">
                        <a:latin typeface="+mn-lt"/>
                      </a:endParaRPr>
                    </a:p>
                  </a:txBody>
                  <a:tcPr marL="68580" marR="68580" marT="34290" marB="34290"/>
                </a:tc>
                <a:tc>
                  <a:txBody>
                    <a:bodyPr/>
                    <a:lstStyle/>
                    <a:p>
                      <a:endParaRPr lang="en-GB" sz="1000" dirty="0">
                        <a:latin typeface="+mn-lt"/>
                      </a:endParaRPr>
                    </a:p>
                  </a:txBody>
                  <a:tcPr marL="68580" marR="68580" marT="34290" marB="34290"/>
                </a:tc>
                <a:tc>
                  <a:txBody>
                    <a:bodyPr/>
                    <a:lstStyle/>
                    <a:p>
                      <a:endParaRPr lang="en-GB" sz="1000" dirty="0">
                        <a:latin typeface="+mn-lt"/>
                      </a:endParaRPr>
                    </a:p>
                  </a:txBody>
                  <a:tcPr marL="68580" marR="68580" marT="34290" marB="34290"/>
                </a:tc>
                <a:tc>
                  <a:txBody>
                    <a:bodyPr/>
                    <a:lstStyle/>
                    <a:p>
                      <a:endParaRPr lang="en-GB" sz="1000" dirty="0">
                        <a:latin typeface="+mn-lt"/>
                      </a:endParaRPr>
                    </a:p>
                  </a:txBody>
                  <a:tcPr marL="68580" marR="68580" marT="34290" marB="34290"/>
                </a:tc>
                <a:tc>
                  <a:txBody>
                    <a:bodyPr/>
                    <a:lstStyle/>
                    <a:p>
                      <a:r>
                        <a:rPr lang="en-US" sz="1000" dirty="0">
                          <a:latin typeface="+mn-lt"/>
                        </a:rPr>
                        <a:t>1</a:t>
                      </a:r>
                      <a:endParaRPr lang="en-GB" sz="1000" dirty="0">
                        <a:latin typeface="+mn-lt"/>
                      </a:endParaRPr>
                    </a:p>
                  </a:txBody>
                  <a:tcPr marL="68580" marR="68580" marT="34290" marB="34290"/>
                </a:tc>
                <a:tc>
                  <a:txBody>
                    <a:bodyPr/>
                    <a:lstStyle/>
                    <a:p>
                      <a:r>
                        <a:rPr lang="en-US" sz="1000" dirty="0">
                          <a:latin typeface="+mn-lt"/>
                        </a:rPr>
                        <a:t>1</a:t>
                      </a:r>
                      <a:endParaRPr lang="en-GB" sz="1000" dirty="0">
                        <a:latin typeface="+mn-lt"/>
                      </a:endParaRPr>
                    </a:p>
                  </a:txBody>
                  <a:tcPr marL="68580" marR="68580" marT="34290" marB="34290"/>
                </a:tc>
                <a:tc>
                  <a:txBody>
                    <a:bodyPr/>
                    <a:lstStyle/>
                    <a:p>
                      <a:r>
                        <a:rPr lang="en-US" sz="1000" dirty="0">
                          <a:latin typeface="+mn-lt"/>
                        </a:rPr>
                        <a:t>1</a:t>
                      </a:r>
                      <a:endParaRPr lang="en-GB" sz="1000" dirty="0">
                        <a:latin typeface="+mn-lt"/>
                      </a:endParaRPr>
                    </a:p>
                  </a:txBody>
                  <a:tcPr marL="68580" marR="68580" marT="34290" marB="34290"/>
                </a:tc>
                <a:tc>
                  <a:txBody>
                    <a:bodyPr/>
                    <a:lstStyle/>
                    <a:p>
                      <a:r>
                        <a:rPr lang="en-US" sz="1000" dirty="0">
                          <a:latin typeface="+mn-lt"/>
                        </a:rPr>
                        <a:t>1</a:t>
                      </a:r>
                      <a:endParaRPr lang="en-GB" sz="1000" dirty="0">
                        <a:latin typeface="+mn-lt"/>
                      </a:endParaRPr>
                    </a:p>
                  </a:txBody>
                  <a:tcPr marL="68580" marR="68580" marT="34290" marB="34290"/>
                </a:tc>
                <a:extLst>
                  <a:ext uri="{0D108BD9-81ED-4DB2-BD59-A6C34878D82A}">
                    <a16:rowId xmlns:a16="http://schemas.microsoft.com/office/drawing/2014/main" val="2324929603"/>
                  </a:ext>
                </a:extLst>
              </a:tr>
              <a:tr h="2694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t>Total</a:t>
                      </a:r>
                      <a:endParaRPr lang="en-GB" sz="1000" b="1" dirty="0">
                        <a:latin typeface="+mn-lt"/>
                      </a:endParaRPr>
                    </a:p>
                  </a:txBody>
                  <a:tcPr marL="68580" marR="68580" marT="34290" marB="34290"/>
                </a:tc>
                <a:tc>
                  <a:txBody>
                    <a:bodyPr/>
                    <a:lstStyle/>
                    <a:p>
                      <a:r>
                        <a:rPr lang="en-US" sz="1000" b="1" dirty="0"/>
                        <a:t>16</a:t>
                      </a:r>
                      <a:endParaRPr lang="en-GB" sz="1000" b="1" dirty="0">
                        <a:latin typeface="+mn-lt"/>
                      </a:endParaRPr>
                    </a:p>
                  </a:txBody>
                  <a:tcPr marL="68580" marR="68580" marT="34290" marB="34290"/>
                </a:tc>
                <a:tc>
                  <a:txBody>
                    <a:bodyPr/>
                    <a:lstStyle/>
                    <a:p>
                      <a:r>
                        <a:rPr lang="en-US" sz="1000" b="1" dirty="0"/>
                        <a:t>15</a:t>
                      </a:r>
                      <a:endParaRPr lang="en-GB" sz="1000" b="1" dirty="0">
                        <a:latin typeface="+mn-lt"/>
                      </a:endParaRPr>
                    </a:p>
                  </a:txBody>
                  <a:tcPr marL="68580" marR="68580" marT="34290" marB="34290"/>
                </a:tc>
                <a:tc>
                  <a:txBody>
                    <a:bodyPr/>
                    <a:lstStyle/>
                    <a:p>
                      <a:r>
                        <a:rPr lang="en-US" sz="1000" b="1" dirty="0"/>
                        <a:t>15</a:t>
                      </a:r>
                      <a:endParaRPr lang="en-GB" sz="1000" b="1" dirty="0">
                        <a:latin typeface="+mn-lt"/>
                      </a:endParaRPr>
                    </a:p>
                  </a:txBody>
                  <a:tcPr marL="68580" marR="68580" marT="34290" marB="34290"/>
                </a:tc>
                <a:tc>
                  <a:txBody>
                    <a:bodyPr/>
                    <a:lstStyle/>
                    <a:p>
                      <a:r>
                        <a:rPr lang="en-US" sz="1000" b="1" dirty="0"/>
                        <a:t>14</a:t>
                      </a:r>
                      <a:endParaRPr lang="en-GB" sz="1000" b="1" dirty="0">
                        <a:latin typeface="+mn-lt"/>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t>15</a:t>
                      </a:r>
                      <a:endParaRPr lang="en-GB" sz="1000" b="1" dirty="0">
                        <a:latin typeface="+mn-lt"/>
                      </a:endParaRPr>
                    </a:p>
                  </a:txBody>
                  <a:tcPr marL="68580" marR="68580" marT="34290" marB="34290"/>
                </a:tc>
                <a:tc>
                  <a:txBody>
                    <a:bodyPr/>
                    <a:lstStyle/>
                    <a:p>
                      <a:r>
                        <a:rPr lang="en-US" sz="1000" b="1" dirty="0"/>
                        <a:t>17</a:t>
                      </a:r>
                      <a:endParaRPr lang="en-GB" sz="1000" b="1" dirty="0">
                        <a:latin typeface="+mn-lt"/>
                      </a:endParaRPr>
                    </a:p>
                  </a:txBody>
                  <a:tcPr marL="68580" marR="68580" marT="34290" marB="34290"/>
                </a:tc>
                <a:tc>
                  <a:txBody>
                    <a:bodyPr/>
                    <a:lstStyle/>
                    <a:p>
                      <a:r>
                        <a:rPr lang="en-US" sz="1000" b="1" dirty="0">
                          <a:latin typeface="+mn-lt"/>
                        </a:rPr>
                        <a:t>16</a:t>
                      </a:r>
                      <a:endParaRPr lang="en-GB" sz="1000" b="1" dirty="0">
                        <a:latin typeface="+mn-lt"/>
                      </a:endParaRPr>
                    </a:p>
                  </a:txBody>
                  <a:tcPr marL="68580" marR="68580" marT="34290" marB="34290"/>
                </a:tc>
                <a:extLst>
                  <a:ext uri="{0D108BD9-81ED-4DB2-BD59-A6C34878D82A}">
                    <a16:rowId xmlns:a16="http://schemas.microsoft.com/office/drawing/2014/main" val="10008"/>
                  </a:ext>
                </a:extLst>
              </a:tr>
            </a:tbl>
          </a:graphicData>
        </a:graphic>
      </p:graphicFrame>
      <p:cxnSp>
        <p:nvCxnSpPr>
          <p:cNvPr id="6" name="Straight Arrow Connector 5">
            <a:extLst>
              <a:ext uri="{FF2B5EF4-FFF2-40B4-BE49-F238E27FC236}">
                <a16:creationId xmlns:a16="http://schemas.microsoft.com/office/drawing/2014/main" id="{245999B3-7DA7-C206-8C7F-64F2B6DBE65C}"/>
              </a:ext>
            </a:extLst>
          </p:cNvPr>
          <p:cNvCxnSpPr>
            <a:cxnSpLocks/>
          </p:cNvCxnSpPr>
          <p:nvPr/>
        </p:nvCxnSpPr>
        <p:spPr>
          <a:xfrm>
            <a:off x="2699793" y="2571750"/>
            <a:ext cx="42484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8D87EB9-A7AF-76A8-F674-8CAE118ABCDA}"/>
              </a:ext>
            </a:extLst>
          </p:cNvPr>
          <p:cNvSpPr txBox="1"/>
          <p:nvPr/>
        </p:nvSpPr>
        <p:spPr>
          <a:xfrm>
            <a:off x="2123728" y="2484934"/>
            <a:ext cx="576065" cy="2308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900" dirty="0"/>
              <a:t>WEST</a:t>
            </a:r>
            <a:endParaRPr lang="en-GB" sz="900" dirty="0"/>
          </a:p>
        </p:txBody>
      </p:sp>
      <p:sp>
        <p:nvSpPr>
          <p:cNvPr id="8" name="TextBox 7">
            <a:extLst>
              <a:ext uri="{FF2B5EF4-FFF2-40B4-BE49-F238E27FC236}">
                <a16:creationId xmlns:a16="http://schemas.microsoft.com/office/drawing/2014/main" id="{3B5BBFE8-D107-D44F-83D1-39989885966D}"/>
              </a:ext>
            </a:extLst>
          </p:cNvPr>
          <p:cNvSpPr txBox="1"/>
          <p:nvPr/>
        </p:nvSpPr>
        <p:spPr>
          <a:xfrm>
            <a:off x="6948264" y="2484934"/>
            <a:ext cx="576065" cy="2308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900" dirty="0"/>
              <a:t>EAST</a:t>
            </a:r>
            <a:endParaRPr lang="en-GB" sz="900" dirty="0"/>
          </a:p>
        </p:txBody>
      </p:sp>
      <p:sp>
        <p:nvSpPr>
          <p:cNvPr id="4" name="TextBox 3">
            <a:extLst>
              <a:ext uri="{FF2B5EF4-FFF2-40B4-BE49-F238E27FC236}">
                <a16:creationId xmlns:a16="http://schemas.microsoft.com/office/drawing/2014/main" id="{F68DE523-EE43-44D8-1163-CF7670EBFDE7}"/>
              </a:ext>
            </a:extLst>
          </p:cNvPr>
          <p:cNvSpPr txBox="1"/>
          <p:nvPr/>
        </p:nvSpPr>
        <p:spPr>
          <a:xfrm>
            <a:off x="7812360" y="987574"/>
            <a:ext cx="1152128"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Canada left</a:t>
            </a:r>
            <a:endParaRPr lang="en-GB" dirty="0"/>
          </a:p>
        </p:txBody>
      </p:sp>
    </p:spTree>
    <p:extLst>
      <p:ext uri="{BB962C8B-B14F-4D97-AF65-F5344CB8AC3E}">
        <p14:creationId xmlns:p14="http://schemas.microsoft.com/office/powerpoint/2010/main" val="608044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5EF67-1CBD-BACD-06DD-FCC83B71E14D}"/>
              </a:ext>
            </a:extLst>
          </p:cNvPr>
          <p:cNvSpPr>
            <a:spLocks noGrp="1"/>
          </p:cNvSpPr>
          <p:nvPr>
            <p:ph type="title"/>
          </p:nvPr>
        </p:nvSpPr>
        <p:spPr>
          <a:xfrm>
            <a:off x="0" y="-68097"/>
            <a:ext cx="6120680" cy="648072"/>
          </a:xfrm>
        </p:spPr>
        <p:txBody>
          <a:bodyPr>
            <a:normAutofit/>
          </a:bodyPr>
          <a:lstStyle/>
          <a:p>
            <a:r>
              <a:rPr lang="en-US" sz="3200" dirty="0"/>
              <a:t>IAEA-NDS seed grants (2007+)</a:t>
            </a:r>
            <a:endParaRPr lang="en-GB" sz="3200" dirty="0"/>
          </a:p>
        </p:txBody>
      </p:sp>
      <p:sp>
        <p:nvSpPr>
          <p:cNvPr id="3" name="Content Placeholder 2">
            <a:extLst>
              <a:ext uri="{FF2B5EF4-FFF2-40B4-BE49-F238E27FC236}">
                <a16:creationId xmlns:a16="http://schemas.microsoft.com/office/drawing/2014/main" id="{C3048463-11F3-A9F5-F498-9E516FEADED9}"/>
              </a:ext>
            </a:extLst>
          </p:cNvPr>
          <p:cNvSpPr>
            <a:spLocks noGrp="1"/>
          </p:cNvSpPr>
          <p:nvPr>
            <p:ph idx="1"/>
          </p:nvPr>
        </p:nvSpPr>
        <p:spPr>
          <a:xfrm>
            <a:off x="-35202" y="548499"/>
            <a:ext cx="8712968" cy="612067"/>
          </a:xfrm>
        </p:spPr>
        <p:txBody>
          <a:bodyPr>
            <a:normAutofit lnSpcReduction="10000"/>
          </a:bodyPr>
          <a:lstStyle/>
          <a:p>
            <a:pPr marL="0" indent="0">
              <a:buNone/>
            </a:pPr>
            <a:r>
              <a:rPr lang="en-US" sz="1800" dirty="0"/>
              <a:t>Objective: assist in establishing ENSDF evaluation activity in new evaluators’ institutes</a:t>
            </a:r>
            <a:endParaRPr lang="en-GB" sz="1800" dirty="0"/>
          </a:p>
        </p:txBody>
      </p:sp>
      <p:graphicFrame>
        <p:nvGraphicFramePr>
          <p:cNvPr id="4" name="Diagram 3">
            <a:extLst>
              <a:ext uri="{FF2B5EF4-FFF2-40B4-BE49-F238E27FC236}">
                <a16:creationId xmlns:a16="http://schemas.microsoft.com/office/drawing/2014/main" id="{8FD2B8B5-F7DF-1F38-A940-03628B973F04}"/>
              </a:ext>
            </a:extLst>
          </p:cNvPr>
          <p:cNvGraphicFramePr/>
          <p:nvPr/>
        </p:nvGraphicFramePr>
        <p:xfrm>
          <a:off x="186316" y="1347614"/>
          <a:ext cx="9001000" cy="1944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48929422-0F89-292F-3399-C9E9EBF3B0F5}"/>
              </a:ext>
            </a:extLst>
          </p:cNvPr>
          <p:cNvSpPr txBox="1"/>
          <p:nvPr/>
        </p:nvSpPr>
        <p:spPr>
          <a:xfrm>
            <a:off x="107504" y="4002618"/>
            <a:ext cx="252028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rgbClr val="000000"/>
                </a:solidFill>
              </a:rPr>
              <a:t>Horizontal evaluations</a:t>
            </a:r>
          </a:p>
        </p:txBody>
      </p:sp>
      <p:graphicFrame>
        <p:nvGraphicFramePr>
          <p:cNvPr id="8" name="Diagram 7">
            <a:extLst>
              <a:ext uri="{FF2B5EF4-FFF2-40B4-BE49-F238E27FC236}">
                <a16:creationId xmlns:a16="http://schemas.microsoft.com/office/drawing/2014/main" id="{79D3D9A5-4697-F7E2-4D38-C4EFF2E2F3E1}"/>
              </a:ext>
            </a:extLst>
          </p:cNvPr>
          <p:cNvGraphicFramePr/>
          <p:nvPr>
            <p:extLst>
              <p:ext uri="{D42A27DB-BD31-4B8C-83A1-F6EECF244321}">
                <p14:modId xmlns:p14="http://schemas.microsoft.com/office/powerpoint/2010/main" val="1563675974"/>
              </p:ext>
            </p:extLst>
          </p:nvPr>
        </p:nvGraphicFramePr>
        <p:xfrm>
          <a:off x="1475656" y="3075806"/>
          <a:ext cx="6096000" cy="194421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TextBox 8">
            <a:extLst>
              <a:ext uri="{FF2B5EF4-FFF2-40B4-BE49-F238E27FC236}">
                <a16:creationId xmlns:a16="http://schemas.microsoft.com/office/drawing/2014/main" id="{BF5BE88F-012A-C974-8A64-A54B76DA1DC6}"/>
              </a:ext>
            </a:extLst>
          </p:cNvPr>
          <p:cNvSpPr txBox="1"/>
          <p:nvPr/>
        </p:nvSpPr>
        <p:spPr>
          <a:xfrm>
            <a:off x="5004048" y="1204431"/>
            <a:ext cx="266429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rgbClr val="000000"/>
                </a:solidFill>
              </a:rPr>
              <a:t>Mass-chain evaluations</a:t>
            </a:r>
          </a:p>
        </p:txBody>
      </p:sp>
    </p:spTree>
    <p:extLst>
      <p:ext uri="{BB962C8B-B14F-4D97-AF65-F5344CB8AC3E}">
        <p14:creationId xmlns:p14="http://schemas.microsoft.com/office/powerpoint/2010/main" val="2074411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95" y="0"/>
            <a:ext cx="6120680" cy="864096"/>
          </a:xfrm>
        </p:spPr>
        <p:txBody>
          <a:bodyPr>
            <a:normAutofit/>
          </a:bodyPr>
          <a:lstStyle/>
          <a:p>
            <a:r>
              <a:rPr lang="en-GB" sz="3200" dirty="0"/>
              <a:t>Financial support </a:t>
            </a:r>
          </a:p>
        </p:txBody>
      </p:sp>
      <p:sp>
        <p:nvSpPr>
          <p:cNvPr id="3" name="Content Placeholder 2"/>
          <p:cNvSpPr>
            <a:spLocks noGrp="1"/>
          </p:cNvSpPr>
          <p:nvPr>
            <p:ph idx="1"/>
          </p:nvPr>
        </p:nvSpPr>
        <p:spPr>
          <a:xfrm>
            <a:off x="323527" y="864096"/>
            <a:ext cx="8744077" cy="4227933"/>
          </a:xfrm>
        </p:spPr>
        <p:txBody>
          <a:bodyPr>
            <a:normAutofit fontScale="47500" lnSpcReduction="20000"/>
          </a:bodyPr>
          <a:lstStyle/>
          <a:p>
            <a:pPr algn="just">
              <a:lnSpc>
                <a:spcPct val="110000"/>
              </a:lnSpc>
              <a:spcBef>
                <a:spcPts val="0"/>
              </a:spcBef>
              <a:spcAft>
                <a:spcPts val="800"/>
              </a:spcAft>
            </a:pPr>
            <a:r>
              <a:rPr lang="en-GB" sz="2900" dirty="0"/>
              <a:t>New contracts for mass chain evaluations:</a:t>
            </a:r>
          </a:p>
          <a:p>
            <a:pPr marL="857228" lvl="2" indent="-457189" algn="just">
              <a:lnSpc>
                <a:spcPct val="110000"/>
              </a:lnSpc>
              <a:spcBef>
                <a:spcPts val="0"/>
              </a:spcBef>
              <a:spcAft>
                <a:spcPts val="800"/>
              </a:spcAft>
              <a:buFont typeface="Wingdings" panose="05000000000000000000" pitchFamily="2" charset="2"/>
              <a:buChar char="Ø"/>
            </a:pPr>
            <a:r>
              <a:rPr lang="en-GB" sz="2900" i="1" dirty="0"/>
              <a:t>Anagha Chakraborty (IND): 2023 – 2026</a:t>
            </a:r>
          </a:p>
          <a:p>
            <a:pPr marL="857228" lvl="2" indent="-457189" algn="just">
              <a:lnSpc>
                <a:spcPct val="110000"/>
              </a:lnSpc>
              <a:spcBef>
                <a:spcPts val="0"/>
              </a:spcBef>
              <a:spcAft>
                <a:spcPts val="800"/>
              </a:spcAft>
              <a:buFont typeface="Wingdings" panose="05000000000000000000" pitchFamily="2" charset="2"/>
              <a:buChar char="Ø"/>
            </a:pPr>
            <a:r>
              <a:rPr lang="en-GB" sz="2900" i="1" dirty="0"/>
              <a:t>Sushi Kumar (IND): 2024 – 2027</a:t>
            </a:r>
          </a:p>
          <a:p>
            <a:pPr marL="400039" lvl="2" indent="0" algn="just">
              <a:lnSpc>
                <a:spcPct val="110000"/>
              </a:lnSpc>
              <a:spcBef>
                <a:spcPts val="0"/>
              </a:spcBef>
              <a:spcAft>
                <a:spcPts val="800"/>
              </a:spcAft>
              <a:buNone/>
            </a:pPr>
            <a:endParaRPr lang="en-GB" sz="2900" i="1" dirty="0"/>
          </a:p>
          <a:p>
            <a:pPr marL="400039" lvl="2" indent="0" algn="just">
              <a:lnSpc>
                <a:spcPct val="110000"/>
              </a:lnSpc>
              <a:spcBef>
                <a:spcPts val="0"/>
              </a:spcBef>
              <a:spcAft>
                <a:spcPts val="800"/>
              </a:spcAft>
              <a:buNone/>
            </a:pPr>
            <a:endParaRPr lang="en-GB" sz="2900" dirty="0"/>
          </a:p>
          <a:p>
            <a:pPr algn="just">
              <a:lnSpc>
                <a:spcPct val="110000"/>
              </a:lnSpc>
              <a:spcBef>
                <a:spcPts val="0"/>
              </a:spcBef>
              <a:spcAft>
                <a:spcPts val="800"/>
              </a:spcAft>
            </a:pPr>
            <a:r>
              <a:rPr lang="en-GB" sz="2900" dirty="0"/>
              <a:t>Contracts for horizontal evaluations: </a:t>
            </a:r>
          </a:p>
          <a:p>
            <a:pPr marL="400041" lvl="1" indent="0" algn="just">
              <a:lnSpc>
                <a:spcPct val="110000"/>
              </a:lnSpc>
              <a:spcBef>
                <a:spcPts val="0"/>
              </a:spcBef>
              <a:spcAft>
                <a:spcPts val="800"/>
              </a:spcAft>
              <a:buNone/>
            </a:pPr>
            <a:r>
              <a:rPr lang="en-GB" sz="2900" i="1" dirty="0"/>
              <a:t>Nick Stone (2018-2023): </a:t>
            </a:r>
          </a:p>
          <a:p>
            <a:pPr lvl="2" algn="just">
              <a:lnSpc>
                <a:spcPct val="110000"/>
              </a:lnSpc>
              <a:spcBef>
                <a:spcPts val="0"/>
              </a:spcBef>
              <a:spcAft>
                <a:spcPts val="800"/>
              </a:spcAft>
              <a:buFontTx/>
              <a:buChar char="–"/>
            </a:pPr>
            <a:r>
              <a:rPr lang="en-GB" sz="2900" dirty="0"/>
              <a:t>Evaluation of Magnetic Dipole Moments for Long-lived states: INDC(NDS)-0794 (2019)</a:t>
            </a:r>
          </a:p>
          <a:p>
            <a:pPr lvl="2" algn="just">
              <a:lnSpc>
                <a:spcPct val="110000"/>
              </a:lnSpc>
              <a:spcBef>
                <a:spcPts val="0"/>
              </a:spcBef>
              <a:spcAft>
                <a:spcPts val="800"/>
              </a:spcAft>
              <a:buFontTx/>
              <a:buChar char="–"/>
            </a:pPr>
            <a:r>
              <a:rPr lang="en-GB" sz="2900" dirty="0"/>
              <a:t>Evaluation of Magnetic Dipole Moments for Short-Lived states: INDC(NDS)-0816 (2020)</a:t>
            </a:r>
          </a:p>
          <a:p>
            <a:pPr lvl="2" algn="just">
              <a:lnSpc>
                <a:spcPct val="110000"/>
              </a:lnSpc>
              <a:spcBef>
                <a:spcPts val="0"/>
              </a:spcBef>
              <a:spcAft>
                <a:spcPts val="800"/>
              </a:spcAft>
              <a:buFontTx/>
              <a:buChar char="–"/>
            </a:pPr>
            <a:r>
              <a:rPr lang="en-GB" sz="2900" dirty="0"/>
              <a:t>Tables of recommended Electric Quadrupole Moments: INDC(NDS)-0833 (2021)</a:t>
            </a:r>
          </a:p>
          <a:p>
            <a:pPr lvl="2" algn="just">
              <a:lnSpc>
                <a:spcPct val="110000"/>
              </a:lnSpc>
              <a:spcBef>
                <a:spcPts val="0"/>
              </a:spcBef>
              <a:spcAft>
                <a:spcPts val="800"/>
              </a:spcAft>
              <a:buFontTx/>
              <a:buChar char="–"/>
            </a:pPr>
            <a:r>
              <a:rPr lang="en-GB" sz="2900" i="1" dirty="0">
                <a:solidFill>
                  <a:srgbClr val="FF0000"/>
                </a:solidFill>
              </a:rPr>
              <a:t>2023: Updated Compilation Tables of Nuclear Moments, completed: to be uploaded to database</a:t>
            </a:r>
          </a:p>
          <a:p>
            <a:pPr lvl="2" algn="just">
              <a:lnSpc>
                <a:spcPct val="110000"/>
              </a:lnSpc>
              <a:spcBef>
                <a:spcPts val="0"/>
              </a:spcBef>
              <a:spcAft>
                <a:spcPts val="800"/>
              </a:spcAft>
              <a:buFontTx/>
              <a:buChar char="–"/>
            </a:pPr>
            <a:r>
              <a:rPr lang="en-GB" sz="2900" i="1" dirty="0">
                <a:solidFill>
                  <a:srgbClr val="FF0000"/>
                </a:solidFill>
              </a:rPr>
              <a:t>2024: Revision of Recommended Magnetic Dipole Moments for long-lived states: corrections implemented based on </a:t>
            </a:r>
            <a:r>
              <a:rPr lang="en-GB" sz="2900" i="1" dirty="0" err="1">
                <a:solidFill>
                  <a:srgbClr val="FF0000"/>
                </a:solidFill>
              </a:rPr>
              <a:t>Antusek</a:t>
            </a:r>
            <a:r>
              <a:rPr lang="en-GB" sz="2900" i="1" dirty="0">
                <a:solidFill>
                  <a:srgbClr val="FF0000"/>
                </a:solidFill>
              </a:rPr>
              <a:t> 2021 paper; report in preparation, to be uploaded to database</a:t>
            </a:r>
          </a:p>
          <a:p>
            <a:pPr lvl="1" algn="just">
              <a:lnSpc>
                <a:spcPct val="110000"/>
              </a:lnSpc>
              <a:spcBef>
                <a:spcPts val="0"/>
              </a:spcBef>
              <a:spcAft>
                <a:spcPts val="800"/>
              </a:spcAft>
              <a:buFont typeface="Wingdings" panose="05000000000000000000" pitchFamily="2" charset="2"/>
              <a:buChar char="Ø"/>
            </a:pPr>
            <a:endParaRPr lang="en-GB" sz="3400" dirty="0">
              <a:latin typeface="+mn-lt"/>
            </a:endParaRPr>
          </a:p>
          <a:p>
            <a:pPr marL="0" lvl="1" indent="0" algn="just">
              <a:lnSpc>
                <a:spcPct val="110000"/>
              </a:lnSpc>
              <a:spcAft>
                <a:spcPts val="800"/>
              </a:spcAft>
              <a:buNone/>
            </a:pPr>
            <a:endParaRPr lang="en-GB" sz="2000" dirty="0">
              <a:latin typeface="+mn-lt"/>
            </a:endParaRPr>
          </a:p>
          <a:p>
            <a:endParaRPr lang="en-GB" dirty="0"/>
          </a:p>
        </p:txBody>
      </p:sp>
    </p:spTree>
    <p:extLst>
      <p:ext uri="{BB962C8B-B14F-4D97-AF65-F5344CB8AC3E}">
        <p14:creationId xmlns:p14="http://schemas.microsoft.com/office/powerpoint/2010/main" val="3463120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81371-B80F-FD04-ECDA-7F08452935D6}"/>
              </a:ext>
            </a:extLst>
          </p:cNvPr>
          <p:cNvSpPr>
            <a:spLocks noGrp="1"/>
          </p:cNvSpPr>
          <p:nvPr>
            <p:ph type="title"/>
          </p:nvPr>
        </p:nvSpPr>
        <p:spPr>
          <a:xfrm>
            <a:off x="0" y="-12837"/>
            <a:ext cx="7848872" cy="828092"/>
          </a:xfrm>
        </p:spPr>
        <p:txBody>
          <a:bodyPr>
            <a:normAutofit/>
          </a:bodyPr>
          <a:lstStyle/>
          <a:p>
            <a:r>
              <a:rPr lang="en-US" dirty="0">
                <a:solidFill>
                  <a:schemeClr val="tx1"/>
                </a:solidFill>
              </a:rPr>
              <a:t>NSDD Data Centers effort </a:t>
            </a:r>
            <a:endParaRPr lang="en-GB" dirty="0">
              <a:solidFill>
                <a:schemeClr val="tx1"/>
              </a:solidFill>
            </a:endParaRPr>
          </a:p>
        </p:txBody>
      </p:sp>
      <p:graphicFrame>
        <p:nvGraphicFramePr>
          <p:cNvPr id="3" name="Diagram 2">
            <a:extLst>
              <a:ext uri="{FF2B5EF4-FFF2-40B4-BE49-F238E27FC236}">
                <a16:creationId xmlns:a16="http://schemas.microsoft.com/office/drawing/2014/main" id="{CD5D486D-725F-4715-7172-FD48CE74B627}"/>
              </a:ext>
            </a:extLst>
          </p:cNvPr>
          <p:cNvGraphicFramePr/>
          <p:nvPr/>
        </p:nvGraphicFramePr>
        <p:xfrm>
          <a:off x="827584" y="-92546"/>
          <a:ext cx="8640960" cy="2736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hart 4">
            <a:extLst>
              <a:ext uri="{FF2B5EF4-FFF2-40B4-BE49-F238E27FC236}">
                <a16:creationId xmlns:a16="http://schemas.microsoft.com/office/drawing/2014/main" id="{9EB76290-2322-EBA8-3678-06F027154ECB}"/>
              </a:ext>
            </a:extLst>
          </p:cNvPr>
          <p:cNvGraphicFramePr>
            <a:graphicFrameLocks/>
          </p:cNvGraphicFramePr>
          <p:nvPr/>
        </p:nvGraphicFramePr>
        <p:xfrm>
          <a:off x="4721894" y="1995686"/>
          <a:ext cx="4262896" cy="255628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 name="Diagram 7">
            <a:extLst>
              <a:ext uri="{FF2B5EF4-FFF2-40B4-BE49-F238E27FC236}">
                <a16:creationId xmlns:a16="http://schemas.microsoft.com/office/drawing/2014/main" id="{CDBA8BAE-6E7D-97FE-B21B-5246145E932A}"/>
              </a:ext>
            </a:extLst>
          </p:cNvPr>
          <p:cNvGraphicFramePr/>
          <p:nvPr/>
        </p:nvGraphicFramePr>
        <p:xfrm>
          <a:off x="519250" y="2499742"/>
          <a:ext cx="3902857" cy="17281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TextBox 8">
            <a:extLst>
              <a:ext uri="{FF2B5EF4-FFF2-40B4-BE49-F238E27FC236}">
                <a16:creationId xmlns:a16="http://schemas.microsoft.com/office/drawing/2014/main" id="{E4FB8FF9-4A1E-BE57-380D-55B183D44175}"/>
              </a:ext>
            </a:extLst>
          </p:cNvPr>
          <p:cNvSpPr txBox="1"/>
          <p:nvPr/>
        </p:nvSpPr>
        <p:spPr>
          <a:xfrm>
            <a:off x="647564" y="4650690"/>
            <a:ext cx="7848872"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10-year recycling of mass chains: require FTE=12 (12 full-time evaluators)</a:t>
            </a:r>
          </a:p>
        </p:txBody>
      </p:sp>
    </p:spTree>
    <p:extLst>
      <p:ext uri="{BB962C8B-B14F-4D97-AF65-F5344CB8AC3E}">
        <p14:creationId xmlns:p14="http://schemas.microsoft.com/office/powerpoint/2010/main" val="4014841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21D43-8F82-69F6-751E-4F5FF2ED1D5A}"/>
              </a:ext>
            </a:extLst>
          </p:cNvPr>
          <p:cNvSpPr>
            <a:spLocks noGrp="1"/>
          </p:cNvSpPr>
          <p:nvPr>
            <p:ph type="title"/>
          </p:nvPr>
        </p:nvSpPr>
        <p:spPr>
          <a:xfrm>
            <a:off x="106932" y="51470"/>
            <a:ext cx="7057927" cy="792088"/>
          </a:xfrm>
        </p:spPr>
        <p:txBody>
          <a:bodyPr anchor="b">
            <a:noAutofit/>
          </a:bodyPr>
          <a:lstStyle/>
          <a:p>
            <a:r>
              <a:rPr lang="en-US" sz="3200" dirty="0">
                <a:solidFill>
                  <a:schemeClr val="tx1"/>
                </a:solidFill>
              </a:rPr>
              <a:t>NSDD Data Centers effort cont’d</a:t>
            </a:r>
            <a:endParaRPr lang="en-GB" sz="3200" dirty="0">
              <a:solidFill>
                <a:schemeClr val="tx1"/>
              </a:solidFill>
            </a:endParaRPr>
          </a:p>
        </p:txBody>
      </p:sp>
      <p:pic>
        <p:nvPicPr>
          <p:cNvPr id="3" name="Picture 2">
            <a:extLst>
              <a:ext uri="{FF2B5EF4-FFF2-40B4-BE49-F238E27FC236}">
                <a16:creationId xmlns:a16="http://schemas.microsoft.com/office/drawing/2014/main" id="{DE20B7CE-3330-3C38-2F55-1E844645DEE4}"/>
              </a:ext>
            </a:extLst>
          </p:cNvPr>
          <p:cNvPicPr>
            <a:picLocks noChangeAspect="1"/>
          </p:cNvPicPr>
          <p:nvPr/>
        </p:nvPicPr>
        <p:blipFill>
          <a:blip r:embed="rId2"/>
          <a:stretch>
            <a:fillRect/>
          </a:stretch>
        </p:blipFill>
        <p:spPr>
          <a:xfrm>
            <a:off x="3635896" y="1297546"/>
            <a:ext cx="5111751" cy="3297079"/>
          </a:xfrm>
          <a:prstGeom prst="rect">
            <a:avLst/>
          </a:prstGeom>
          <a:noFill/>
        </p:spPr>
      </p:pic>
      <p:sp>
        <p:nvSpPr>
          <p:cNvPr id="8" name="Text Placeholder 3">
            <a:extLst>
              <a:ext uri="{FF2B5EF4-FFF2-40B4-BE49-F238E27FC236}">
                <a16:creationId xmlns:a16="http://schemas.microsoft.com/office/drawing/2014/main" id="{A4D46AED-D9D6-9E1F-5EB4-CD01C438FAA3}"/>
              </a:ext>
            </a:extLst>
          </p:cNvPr>
          <p:cNvSpPr>
            <a:spLocks noGrp="1"/>
          </p:cNvSpPr>
          <p:nvPr>
            <p:ph type="body" sz="half" idx="2"/>
          </p:nvPr>
        </p:nvSpPr>
        <p:spPr>
          <a:xfrm>
            <a:off x="400654" y="1297546"/>
            <a:ext cx="2962670" cy="3218420"/>
          </a:xfrm>
        </p:spPr>
        <p:txBody>
          <a:bodyPr/>
          <a:lstStyle/>
          <a:p>
            <a:pPr marL="285750" indent="-285750">
              <a:buFont typeface="Arial" panose="020B0604020202020204" pitchFamily="34" charset="0"/>
              <a:buChar char="•"/>
            </a:pPr>
            <a:r>
              <a:rPr lang="en-US" dirty="0"/>
              <a:t>On paper non-US effort ~ 35% but fragmented across centers</a:t>
            </a:r>
          </a:p>
          <a:p>
            <a:pPr marL="285750" indent="-285750">
              <a:buFont typeface="Arial" panose="020B0604020202020204" pitchFamily="34" charset="0"/>
              <a:buChar char="•"/>
            </a:pPr>
            <a:r>
              <a:rPr lang="en-US" dirty="0"/>
              <a:t>In practice, in recent years,  it is &lt;5%</a:t>
            </a:r>
          </a:p>
          <a:p>
            <a:pPr marL="285750" indent="-285750">
              <a:buFont typeface="Arial" panose="020B0604020202020204" pitchFamily="34" charset="0"/>
              <a:buChar char="•"/>
            </a:pPr>
            <a:r>
              <a:rPr lang="en-US" dirty="0"/>
              <a:t>Main reason: lack of properly funded nuclear data program</a:t>
            </a:r>
          </a:p>
          <a:p>
            <a:pPr marL="285750" indent="-285750">
              <a:buFont typeface="Arial" panose="020B0604020202020204" pitchFamily="34" charset="0"/>
              <a:buChar char="•"/>
            </a:pPr>
            <a:r>
              <a:rPr lang="en-US" dirty="0"/>
              <a:t>Other reasons: low priority of ENSDF evaluation and problems attracting new evaluators</a:t>
            </a:r>
          </a:p>
          <a:p>
            <a:pPr marL="285750" indent="-285750">
              <a:buFont typeface="Arial" panose="020B0604020202020204" pitchFamily="34" charset="0"/>
              <a:buChar char="•"/>
            </a:pPr>
            <a:r>
              <a:rPr lang="en-US" b="1" dirty="0">
                <a:effectLst>
                  <a:outerShdw blurRad="38100" dist="38100" dir="2700000" algn="tl">
                    <a:srgbClr val="000000">
                      <a:alpha val="43137"/>
                    </a:srgbClr>
                  </a:outerShdw>
                </a:effectLst>
              </a:rPr>
              <a:t>Persistent problem: funding for ENSDF evaluation</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99562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1129-4FB3-44C0-BD11-0AEE781BF164}"/>
              </a:ext>
            </a:extLst>
          </p:cNvPr>
          <p:cNvSpPr>
            <a:spLocks noGrp="1"/>
          </p:cNvSpPr>
          <p:nvPr>
            <p:ph type="title"/>
          </p:nvPr>
        </p:nvSpPr>
        <p:spPr/>
        <p:txBody>
          <a:bodyPr>
            <a:normAutofit/>
          </a:bodyPr>
          <a:lstStyle/>
          <a:p>
            <a:r>
              <a:rPr lang="en-US" sz="3200" dirty="0"/>
              <a:t>International effort </a:t>
            </a:r>
            <a:endParaRPr lang="en-GB" sz="3200" dirty="0"/>
          </a:p>
        </p:txBody>
      </p:sp>
      <p:sp>
        <p:nvSpPr>
          <p:cNvPr id="3" name="Content Placeholder 2">
            <a:extLst>
              <a:ext uri="{FF2B5EF4-FFF2-40B4-BE49-F238E27FC236}">
                <a16:creationId xmlns:a16="http://schemas.microsoft.com/office/drawing/2014/main" id="{7445E681-5BF4-4738-924B-E3582A0C94DF}"/>
              </a:ext>
            </a:extLst>
          </p:cNvPr>
          <p:cNvSpPr>
            <a:spLocks noGrp="1"/>
          </p:cNvSpPr>
          <p:nvPr>
            <p:ph idx="1"/>
          </p:nvPr>
        </p:nvSpPr>
        <p:spPr>
          <a:xfrm>
            <a:off x="6642" y="761264"/>
            <a:ext cx="8712968" cy="3643052"/>
          </a:xfrm>
        </p:spPr>
        <p:txBody>
          <a:bodyPr>
            <a:normAutofit/>
          </a:bodyPr>
          <a:lstStyle/>
          <a:p>
            <a:r>
              <a:rPr lang="en-US" sz="2000" dirty="0"/>
              <a:t>European ENSDF effort</a:t>
            </a:r>
          </a:p>
          <a:p>
            <a:pPr lvl="1"/>
            <a:r>
              <a:rPr lang="en-US" sz="1200" dirty="0"/>
              <a:t>Presented at </a:t>
            </a:r>
            <a:r>
              <a:rPr lang="en-US" sz="1200" dirty="0" err="1"/>
              <a:t>NuPECC</a:t>
            </a:r>
            <a:r>
              <a:rPr lang="en-US" sz="1200" dirty="0"/>
              <a:t> Vienna Meeting, 2 Dec 2022</a:t>
            </a:r>
          </a:p>
          <a:p>
            <a:pPr lvl="1"/>
            <a:r>
              <a:rPr lang="en-US" sz="1200" dirty="0" err="1"/>
              <a:t>Organised</a:t>
            </a:r>
            <a:r>
              <a:rPr lang="en-US" sz="1200" dirty="0"/>
              <a:t> CM on </a:t>
            </a:r>
            <a:r>
              <a:rPr lang="en-GB" sz="1200" dirty="0"/>
              <a:t>Needs for a Comprehensive European Plan to acquire and curate Nuclear Data, 25-27 April 2023</a:t>
            </a:r>
          </a:p>
          <a:p>
            <a:pPr lvl="1"/>
            <a:r>
              <a:rPr lang="en-GB" sz="1200" dirty="0"/>
              <a:t>Contributed to </a:t>
            </a:r>
            <a:r>
              <a:rPr lang="en-GB" sz="1200" dirty="0" err="1"/>
              <a:t>NuPECC</a:t>
            </a:r>
            <a:r>
              <a:rPr lang="en-GB" sz="1200" dirty="0"/>
              <a:t> Long Range Plan 2024</a:t>
            </a:r>
          </a:p>
          <a:p>
            <a:pPr lvl="2"/>
            <a:r>
              <a:rPr lang="en-GB" sz="1200" dirty="0"/>
              <a:t>TWG 9: Open Science and Data: Coord. </a:t>
            </a:r>
            <a:r>
              <a:rPr lang="en-GB" sz="1200" dirty="0" err="1"/>
              <a:t>A.Lemasson</a:t>
            </a:r>
            <a:r>
              <a:rPr lang="en-GB" sz="1200" dirty="0"/>
              <a:t> (GANIL)</a:t>
            </a:r>
          </a:p>
          <a:p>
            <a:pPr lvl="2"/>
            <a:r>
              <a:rPr lang="en-GB" sz="1200" dirty="0"/>
              <a:t>Section on Nuclear Data and Evaluation: P (Vivian) Dimitriou (IAEA)</a:t>
            </a:r>
          </a:p>
          <a:p>
            <a:pPr lvl="2"/>
            <a:r>
              <a:rPr lang="en-GB" sz="1200" dirty="0"/>
              <a:t>Long Range Plan: Adopted June 2024 (</a:t>
            </a:r>
            <a:r>
              <a:rPr lang="en-GB" sz="1200" dirty="0" err="1"/>
              <a:t>NuPECC</a:t>
            </a:r>
            <a:r>
              <a:rPr lang="en-GB" sz="1200" dirty="0"/>
              <a:t> Meeting in Lund)</a:t>
            </a:r>
          </a:p>
          <a:p>
            <a:pPr lvl="2"/>
            <a:r>
              <a:rPr lang="en-GB" sz="1200" dirty="0"/>
              <a:t>Executive summary:</a:t>
            </a:r>
            <a:r>
              <a:rPr lang="en-GB" sz="1600" dirty="0"/>
              <a:t> </a:t>
            </a:r>
            <a:r>
              <a:rPr lang="en-GB" sz="1100" dirty="0">
                <a:hlinkClick r:id="rId2"/>
              </a:rPr>
              <a:t>https://www.nupecc.org/lrp2024/Draft_Executive_Summary_LRP2024.pdf</a:t>
            </a:r>
            <a:r>
              <a:rPr lang="en-GB" sz="1100" dirty="0"/>
              <a:t> </a:t>
            </a:r>
          </a:p>
        </p:txBody>
      </p:sp>
      <p:pic>
        <p:nvPicPr>
          <p:cNvPr id="4" name="Picture 3">
            <a:extLst>
              <a:ext uri="{FF2B5EF4-FFF2-40B4-BE49-F238E27FC236}">
                <a16:creationId xmlns:a16="http://schemas.microsoft.com/office/drawing/2014/main" id="{BE67B0C7-8CAF-0DFB-FAF6-0B84AEDF86EA}"/>
              </a:ext>
            </a:extLst>
          </p:cNvPr>
          <p:cNvPicPr>
            <a:picLocks noChangeAspect="1"/>
          </p:cNvPicPr>
          <p:nvPr/>
        </p:nvPicPr>
        <p:blipFill>
          <a:blip r:embed="rId3"/>
          <a:stretch>
            <a:fillRect/>
          </a:stretch>
        </p:blipFill>
        <p:spPr>
          <a:xfrm>
            <a:off x="6084168" y="739873"/>
            <a:ext cx="1296144" cy="400727"/>
          </a:xfrm>
          <a:prstGeom prst="rect">
            <a:avLst/>
          </a:prstGeom>
        </p:spPr>
      </p:pic>
      <p:pic>
        <p:nvPicPr>
          <p:cNvPr id="8" name="Picture 7">
            <a:extLst>
              <a:ext uri="{FF2B5EF4-FFF2-40B4-BE49-F238E27FC236}">
                <a16:creationId xmlns:a16="http://schemas.microsoft.com/office/drawing/2014/main" id="{9BA8BBAB-7B2E-025D-60E0-D0C77124E2BB}"/>
              </a:ext>
            </a:extLst>
          </p:cNvPr>
          <p:cNvPicPr>
            <a:picLocks noChangeAspect="1"/>
          </p:cNvPicPr>
          <p:nvPr/>
        </p:nvPicPr>
        <p:blipFill>
          <a:blip r:embed="rId4"/>
          <a:stretch>
            <a:fillRect/>
          </a:stretch>
        </p:blipFill>
        <p:spPr>
          <a:xfrm>
            <a:off x="251520" y="2787774"/>
            <a:ext cx="4610743" cy="409632"/>
          </a:xfrm>
          <a:prstGeom prst="rect">
            <a:avLst/>
          </a:prstGeom>
        </p:spPr>
      </p:pic>
      <p:pic>
        <p:nvPicPr>
          <p:cNvPr id="10" name="Picture 9">
            <a:extLst>
              <a:ext uri="{FF2B5EF4-FFF2-40B4-BE49-F238E27FC236}">
                <a16:creationId xmlns:a16="http://schemas.microsoft.com/office/drawing/2014/main" id="{8AB7C111-0CA1-B2D0-22E5-3E3FB1644B41}"/>
              </a:ext>
            </a:extLst>
          </p:cNvPr>
          <p:cNvPicPr>
            <a:picLocks noChangeAspect="1"/>
          </p:cNvPicPr>
          <p:nvPr/>
        </p:nvPicPr>
        <p:blipFill>
          <a:blip r:embed="rId5"/>
          <a:stretch>
            <a:fillRect/>
          </a:stretch>
        </p:blipFill>
        <p:spPr>
          <a:xfrm>
            <a:off x="1207251" y="3291830"/>
            <a:ext cx="6173061" cy="1381318"/>
          </a:xfrm>
          <a:prstGeom prst="rect">
            <a:avLst/>
          </a:prstGeom>
          <a:ln w="12700" cap="sq">
            <a:solidFill>
              <a:schemeClr val="tx1"/>
            </a:solidFill>
            <a:miter lim="800000"/>
          </a:ln>
          <a:effectLst>
            <a:outerShdw blurRad="57150" dist="50800" dir="2700000" algn="tl" rotWithShape="0">
              <a:srgbClr val="000000">
                <a:alpha val="40000"/>
              </a:srgbClr>
            </a:outerShdw>
          </a:effectLst>
        </p:spPr>
      </p:pic>
      <p:pic>
        <p:nvPicPr>
          <p:cNvPr id="12" name="Picture 11">
            <a:extLst>
              <a:ext uri="{FF2B5EF4-FFF2-40B4-BE49-F238E27FC236}">
                <a16:creationId xmlns:a16="http://schemas.microsoft.com/office/drawing/2014/main" id="{032CA114-B914-E74F-B2D5-C4C0A4532477}"/>
              </a:ext>
            </a:extLst>
          </p:cNvPr>
          <p:cNvPicPr>
            <a:picLocks noChangeAspect="1"/>
          </p:cNvPicPr>
          <p:nvPr/>
        </p:nvPicPr>
        <p:blipFill>
          <a:blip r:embed="rId6"/>
          <a:stretch>
            <a:fillRect/>
          </a:stretch>
        </p:blipFill>
        <p:spPr>
          <a:xfrm>
            <a:off x="7355124" y="1807153"/>
            <a:ext cx="1700450" cy="1471818"/>
          </a:xfrm>
          <a:prstGeom prst="rect">
            <a:avLst/>
          </a:prstGeom>
        </p:spPr>
      </p:pic>
    </p:spTree>
    <p:extLst>
      <p:ext uri="{BB962C8B-B14F-4D97-AF65-F5344CB8AC3E}">
        <p14:creationId xmlns:p14="http://schemas.microsoft.com/office/powerpoint/2010/main" val="3921828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4344F-2C31-4C5B-248F-4E47526E7178}"/>
              </a:ext>
            </a:extLst>
          </p:cNvPr>
          <p:cNvSpPr>
            <a:spLocks noGrp="1"/>
          </p:cNvSpPr>
          <p:nvPr>
            <p:ph type="title"/>
          </p:nvPr>
        </p:nvSpPr>
        <p:spPr>
          <a:xfrm>
            <a:off x="251520" y="87474"/>
            <a:ext cx="6120680" cy="648072"/>
          </a:xfrm>
        </p:spPr>
        <p:txBody>
          <a:bodyPr anchor="ctr">
            <a:normAutofit/>
          </a:bodyPr>
          <a:lstStyle/>
          <a:p>
            <a:pPr>
              <a:lnSpc>
                <a:spcPct val="90000"/>
              </a:lnSpc>
            </a:pPr>
            <a:r>
              <a:rPr lang="en-US" sz="3100"/>
              <a:t>European ENSDF effort cont’d</a:t>
            </a:r>
            <a:endParaRPr lang="en-GB" sz="3100"/>
          </a:p>
        </p:txBody>
      </p:sp>
      <p:sp>
        <p:nvSpPr>
          <p:cNvPr id="3" name="Content Placeholder 2">
            <a:extLst>
              <a:ext uri="{FF2B5EF4-FFF2-40B4-BE49-F238E27FC236}">
                <a16:creationId xmlns:a16="http://schemas.microsoft.com/office/drawing/2014/main" id="{15A03869-DB54-0116-51C4-2F8C82CA8814}"/>
              </a:ext>
            </a:extLst>
          </p:cNvPr>
          <p:cNvSpPr>
            <a:spLocks noGrp="1"/>
          </p:cNvSpPr>
          <p:nvPr>
            <p:ph sz="half" idx="1"/>
          </p:nvPr>
        </p:nvSpPr>
        <p:spPr>
          <a:xfrm>
            <a:off x="457200" y="1200150"/>
            <a:ext cx="5338936" cy="3675855"/>
          </a:xfrm>
        </p:spPr>
        <p:txBody>
          <a:bodyPr>
            <a:normAutofit/>
          </a:bodyPr>
          <a:lstStyle/>
          <a:p>
            <a:pPr lvl="1">
              <a:lnSpc>
                <a:spcPct val="90000"/>
              </a:lnSpc>
            </a:pPr>
            <a:r>
              <a:rPr lang="en-GB" sz="1800" dirty="0"/>
              <a:t>Co-organised Side Event on Nuclear Data at 67</a:t>
            </a:r>
            <a:r>
              <a:rPr lang="en-GB" sz="1800" baseline="30000" dirty="0"/>
              <a:t>th</a:t>
            </a:r>
            <a:r>
              <a:rPr lang="en-GB" sz="1800" dirty="0"/>
              <a:t> IAEA General Conference</a:t>
            </a:r>
          </a:p>
          <a:p>
            <a:pPr lvl="1">
              <a:lnSpc>
                <a:spcPct val="90000"/>
              </a:lnSpc>
            </a:pPr>
            <a:r>
              <a:rPr lang="en-GB" sz="1800" i="1" dirty="0"/>
              <a:t>Nuclear Data Task Force (</a:t>
            </a:r>
            <a:r>
              <a:rPr lang="en-GB" sz="1800" i="1" dirty="0" err="1"/>
              <a:t>Cano</a:t>
            </a:r>
            <a:r>
              <a:rPr lang="en-GB" sz="1800" i="1" dirty="0"/>
              <a:t>-Ott, </a:t>
            </a:r>
            <a:r>
              <a:rPr lang="en-GB" sz="1800" i="1" dirty="0" err="1"/>
              <a:t>Dimitriou,</a:t>
            </a:r>
            <a:r>
              <a:rPr lang="en-GB" sz="1800" i="1" dirty="0"/>
              <a:t> Leroy, Lewitowicz, </a:t>
            </a:r>
            <a:r>
              <a:rPr lang="en-GB" sz="1800" i="1" dirty="0" err="1"/>
              <a:t>Plompen</a:t>
            </a:r>
            <a:r>
              <a:rPr lang="en-GB" sz="1800" i="1" dirty="0"/>
              <a:t>): preparing follow-up actions</a:t>
            </a:r>
          </a:p>
          <a:p>
            <a:pPr lvl="2">
              <a:lnSpc>
                <a:spcPct val="90000"/>
              </a:lnSpc>
            </a:pPr>
            <a:r>
              <a:rPr lang="en-GB" sz="1800" i="1" dirty="0"/>
              <a:t>1</a:t>
            </a:r>
            <a:r>
              <a:rPr lang="en-GB" sz="1800" i="1" baseline="30000" dirty="0"/>
              <a:t>st</a:t>
            </a:r>
            <a:r>
              <a:rPr lang="en-GB" sz="1800" i="1" dirty="0"/>
              <a:t> action: studies of economic impact of nuclear data - promotional pamphlet </a:t>
            </a:r>
          </a:p>
          <a:p>
            <a:pPr lvl="2">
              <a:lnSpc>
                <a:spcPct val="90000"/>
              </a:lnSpc>
            </a:pPr>
            <a:r>
              <a:rPr lang="en-GB" sz="1800" i="1" dirty="0"/>
              <a:t>Special session at JEFF Nuclear Data Week, 25 Nov. 2024</a:t>
            </a:r>
          </a:p>
          <a:p>
            <a:pPr>
              <a:lnSpc>
                <a:spcPct val="90000"/>
              </a:lnSpc>
            </a:pPr>
            <a:endParaRPr lang="en-GB" sz="1500" dirty="0"/>
          </a:p>
        </p:txBody>
      </p:sp>
      <p:pic>
        <p:nvPicPr>
          <p:cNvPr id="6" name="Picture 5">
            <a:extLst>
              <a:ext uri="{FF2B5EF4-FFF2-40B4-BE49-F238E27FC236}">
                <a16:creationId xmlns:a16="http://schemas.microsoft.com/office/drawing/2014/main" id="{8461E42E-C9B8-24FD-6315-A4F884E663F8}"/>
              </a:ext>
            </a:extLst>
          </p:cNvPr>
          <p:cNvPicPr>
            <a:picLocks noChangeAspect="1"/>
          </p:cNvPicPr>
          <p:nvPr/>
        </p:nvPicPr>
        <p:blipFill>
          <a:blip r:embed="rId2"/>
          <a:stretch>
            <a:fillRect/>
          </a:stretch>
        </p:blipFill>
        <p:spPr>
          <a:xfrm>
            <a:off x="6012160" y="918768"/>
            <a:ext cx="2460992" cy="3394472"/>
          </a:xfrm>
          <a:prstGeom prst="rect">
            <a:avLst/>
          </a:prstGeom>
          <a:noFill/>
        </p:spPr>
      </p:pic>
    </p:spTree>
    <p:extLst>
      <p:ext uri="{BB962C8B-B14F-4D97-AF65-F5344CB8AC3E}">
        <p14:creationId xmlns:p14="http://schemas.microsoft.com/office/powerpoint/2010/main" val="1536585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pPr algn="ctr"/>
            <a:r>
              <a:rPr lang="en-US" dirty="0"/>
              <a:t>IAEA Nuclear Data Section</a:t>
            </a:r>
            <a:br>
              <a:rPr lang="en-US" dirty="0"/>
            </a:br>
            <a:r>
              <a:rPr lang="en-US" dirty="0"/>
              <a:t>60</a:t>
            </a:r>
            <a:r>
              <a:rPr lang="en-US" baseline="30000" dirty="0"/>
              <a:t>th</a:t>
            </a:r>
            <a:r>
              <a:rPr lang="en-US" dirty="0"/>
              <a:t> Anniversary</a:t>
            </a:r>
            <a:endParaRPr lang="en-GB" dirty="0"/>
          </a:p>
        </p:txBody>
      </p:sp>
      <p:sp>
        <p:nvSpPr>
          <p:cNvPr id="4" name="Subtitle 3"/>
          <p:cNvSpPr>
            <a:spLocks noGrp="1"/>
          </p:cNvSpPr>
          <p:nvPr>
            <p:ph type="subTitle" idx="1"/>
          </p:nvPr>
        </p:nvSpPr>
        <p:spPr>
          <a:xfrm>
            <a:off x="341273" y="2266950"/>
            <a:ext cx="8568953" cy="1206438"/>
          </a:xfrm>
        </p:spPr>
        <p:txBody>
          <a:bodyPr>
            <a:normAutofit/>
          </a:bodyPr>
          <a:lstStyle/>
          <a:p>
            <a:pPr algn="ctr"/>
            <a:r>
              <a:rPr lang="en-US" sz="3200"/>
              <a:t>1964 - 2024</a:t>
            </a:r>
            <a:endParaRPr lang="en-GB" sz="3200"/>
          </a:p>
        </p:txBody>
      </p:sp>
      <p:pic>
        <p:nvPicPr>
          <p:cNvPr id="1026" name="Picture 1" descr="A screenshot of a computer&#10;&#10;Description automatically generated">
            <a:extLst>
              <a:ext uri="{FF2B5EF4-FFF2-40B4-BE49-F238E27FC236}">
                <a16:creationId xmlns:a16="http://schemas.microsoft.com/office/drawing/2014/main" id="{55E20151-3DDD-DAEB-0040-61CB59CE2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238279"/>
            <a:ext cx="9144000" cy="1918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6240905"/>
      </p:ext>
    </p:extLst>
  </p:cSld>
  <p:clrMapOvr>
    <a:masterClrMapping/>
  </p:clrMapOvr>
  <mc:AlternateContent xmlns:mc="http://schemas.openxmlformats.org/markup-compatibility/2006" xmlns:p14="http://schemas.microsoft.com/office/powerpoint/2010/main">
    <mc:Choice Requires="p14">
      <p:transition spd="slow" p14:dur="2000" advTm="3331"/>
    </mc:Choice>
    <mc:Fallback xmlns="">
      <p:transition spd="slow" advTm="333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F42E1-C8F0-C456-E4F9-11E32F9DA657}"/>
              </a:ext>
            </a:extLst>
          </p:cNvPr>
          <p:cNvSpPr>
            <a:spLocks noGrp="1"/>
          </p:cNvSpPr>
          <p:nvPr>
            <p:ph type="title"/>
          </p:nvPr>
        </p:nvSpPr>
        <p:spPr>
          <a:xfrm>
            <a:off x="251520" y="224841"/>
            <a:ext cx="6120680" cy="648072"/>
          </a:xfrm>
        </p:spPr>
        <p:txBody>
          <a:bodyPr>
            <a:normAutofit fontScale="90000"/>
          </a:bodyPr>
          <a:lstStyle/>
          <a:p>
            <a:r>
              <a:rPr lang="en-US" dirty="0"/>
              <a:t>European</a:t>
            </a:r>
            <a:r>
              <a:rPr lang="en-US" sz="3600" dirty="0">
                <a:solidFill>
                  <a:schemeClr val="tx1"/>
                </a:solidFill>
              </a:rPr>
              <a:t> effort cont’d</a:t>
            </a:r>
            <a:br>
              <a:rPr lang="en-GB" sz="3600" dirty="0">
                <a:solidFill>
                  <a:schemeClr val="tx1"/>
                </a:solidFill>
              </a:rPr>
            </a:br>
            <a:endParaRPr lang="en-GB" dirty="0"/>
          </a:p>
        </p:txBody>
      </p:sp>
      <p:sp>
        <p:nvSpPr>
          <p:cNvPr id="3" name="Content Placeholder 2">
            <a:extLst>
              <a:ext uri="{FF2B5EF4-FFF2-40B4-BE49-F238E27FC236}">
                <a16:creationId xmlns:a16="http://schemas.microsoft.com/office/drawing/2014/main" id="{431CFF28-2BE9-0094-4C82-671F8D32D5FF}"/>
              </a:ext>
            </a:extLst>
          </p:cNvPr>
          <p:cNvSpPr>
            <a:spLocks noGrp="1"/>
          </p:cNvSpPr>
          <p:nvPr>
            <p:ph idx="1"/>
          </p:nvPr>
        </p:nvSpPr>
        <p:spPr>
          <a:xfrm>
            <a:off x="251520" y="750224"/>
            <a:ext cx="8712968" cy="2541606"/>
          </a:xfrm>
        </p:spPr>
        <p:txBody>
          <a:bodyPr>
            <a:normAutofit fontScale="92500" lnSpcReduction="10000"/>
          </a:bodyPr>
          <a:lstStyle/>
          <a:p>
            <a:r>
              <a:rPr lang="en-US" sz="1600" dirty="0"/>
              <a:t>Europe</a:t>
            </a:r>
          </a:p>
          <a:p>
            <a:pPr lvl="1"/>
            <a:r>
              <a:rPr lang="en-US" sz="1600" dirty="0"/>
              <a:t>SANDA (H2020 EURATOM) 2019-2023:</a:t>
            </a:r>
            <a:r>
              <a:rPr lang="en-GB" sz="1600" dirty="0"/>
              <a:t>Supplying Accurate Nuclear Data for Energy and Non-energy Applications</a:t>
            </a:r>
          </a:p>
          <a:p>
            <a:pPr lvl="2"/>
            <a:r>
              <a:rPr lang="en-GB" sz="1600" dirty="0"/>
              <a:t>Funding for ENSDF evaluation: ~20kEuro per Data Centre</a:t>
            </a:r>
          </a:p>
          <a:p>
            <a:pPr lvl="2"/>
            <a:r>
              <a:rPr lang="en-GB" sz="1600" dirty="0"/>
              <a:t>For the first time ENSDF evaluation was financially supported by EU</a:t>
            </a:r>
          </a:p>
          <a:p>
            <a:pPr marL="914377" lvl="2" indent="0">
              <a:buNone/>
            </a:pPr>
            <a:endParaRPr lang="en-GB" sz="1600" dirty="0"/>
          </a:p>
          <a:p>
            <a:pPr lvl="1"/>
            <a:r>
              <a:rPr lang="en-GB" sz="1600" dirty="0"/>
              <a:t>APRENDE (H2023 EURATOM): Addressing Properties of </a:t>
            </a:r>
            <a:r>
              <a:rPr lang="en-GB" sz="1600" u="sng" dirty="0"/>
              <a:t>Evaluated</a:t>
            </a:r>
            <a:r>
              <a:rPr lang="en-GB" sz="1600" dirty="0"/>
              <a:t> Nuclear Data in Europe</a:t>
            </a:r>
          </a:p>
          <a:p>
            <a:pPr lvl="2"/>
            <a:r>
              <a:rPr lang="en-GB" sz="1600" dirty="0"/>
              <a:t>Funding for ENSDF evaluation: ~107.8 </a:t>
            </a:r>
            <a:r>
              <a:rPr lang="en-GB" sz="1600" dirty="0" err="1"/>
              <a:t>kEuro</a:t>
            </a:r>
            <a:r>
              <a:rPr lang="en-GB" sz="1600" dirty="0"/>
              <a:t> total</a:t>
            </a:r>
          </a:p>
          <a:p>
            <a:pPr lvl="2"/>
            <a:r>
              <a:rPr lang="en-GB" sz="1600" dirty="0"/>
              <a:t>Univ. Sofia – 63 </a:t>
            </a:r>
            <a:r>
              <a:rPr lang="en-GB" sz="1600" dirty="0" err="1"/>
              <a:t>kEuro</a:t>
            </a:r>
            <a:r>
              <a:rPr lang="en-GB" sz="1600" dirty="0"/>
              <a:t> to fund new evaluator at 24.4 Person Months</a:t>
            </a:r>
          </a:p>
          <a:p>
            <a:pPr marL="914377" lvl="2" indent="0">
              <a:buNone/>
            </a:pPr>
            <a:r>
              <a:rPr lang="en-GB" sz="1600" dirty="0"/>
              <a:t>    equivalent to FTE=0.5 for duration of project; candidate identified (Yordanov)</a:t>
            </a:r>
          </a:p>
        </p:txBody>
      </p:sp>
      <p:sp>
        <p:nvSpPr>
          <p:cNvPr id="5" name="TextBox 4">
            <a:extLst>
              <a:ext uri="{FF2B5EF4-FFF2-40B4-BE49-F238E27FC236}">
                <a16:creationId xmlns:a16="http://schemas.microsoft.com/office/drawing/2014/main" id="{AFCB0781-35EF-4D21-B193-0B4730766D40}"/>
              </a:ext>
            </a:extLst>
          </p:cNvPr>
          <p:cNvSpPr txBox="1"/>
          <p:nvPr/>
        </p:nvSpPr>
        <p:spPr>
          <a:xfrm>
            <a:off x="2195736" y="3363838"/>
            <a:ext cx="4999845"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This is a huge improvement that will allow Europe to make an impactful contribution</a:t>
            </a:r>
          </a:p>
          <a:p>
            <a:endParaRPr lang="en-US" dirty="0"/>
          </a:p>
          <a:p>
            <a:r>
              <a:rPr lang="en-US" dirty="0"/>
              <a:t>Question: is it sustainable?</a:t>
            </a:r>
          </a:p>
          <a:p>
            <a:r>
              <a:rPr lang="en-US" dirty="0"/>
              <a:t>             </a:t>
            </a:r>
            <a:endParaRPr lang="en-GB" dirty="0"/>
          </a:p>
        </p:txBody>
      </p:sp>
      <p:pic>
        <p:nvPicPr>
          <p:cNvPr id="7" name="Graphic 6" descr="Smiling face outline with solid fill">
            <a:extLst>
              <a:ext uri="{FF2B5EF4-FFF2-40B4-BE49-F238E27FC236}">
                <a16:creationId xmlns:a16="http://schemas.microsoft.com/office/drawing/2014/main" id="{B0C6F648-A43D-01C8-F277-A24AB189E9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16216" y="3435846"/>
            <a:ext cx="482351" cy="482351"/>
          </a:xfrm>
          <a:prstGeom prst="rect">
            <a:avLst/>
          </a:prstGeom>
        </p:spPr>
      </p:pic>
    </p:spTree>
    <p:extLst>
      <p:ext uri="{BB962C8B-B14F-4D97-AF65-F5344CB8AC3E}">
        <p14:creationId xmlns:p14="http://schemas.microsoft.com/office/powerpoint/2010/main" val="592273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AAA4C-8755-E14A-1DB7-B7E244510A28}"/>
              </a:ext>
            </a:extLst>
          </p:cNvPr>
          <p:cNvSpPr txBox="1">
            <a:spLocks/>
          </p:cNvSpPr>
          <p:nvPr/>
        </p:nvSpPr>
        <p:spPr>
          <a:xfrm>
            <a:off x="251520" y="87474"/>
            <a:ext cx="6120680" cy="648072"/>
          </a:xfrm>
          <a:prstGeom prst="rect">
            <a:avLst/>
          </a:prstGeom>
        </p:spPr>
        <p:txBody>
          <a:bodyPr/>
          <a:lstStyle>
            <a:lvl1pPr algn="l" defTabSz="914377" rtl="0" eaLnBrk="1" latinLnBrk="0" hangingPunct="1">
              <a:spcBef>
                <a:spcPct val="0"/>
              </a:spcBef>
              <a:buNone/>
              <a:defRPr sz="3600" b="1" kern="1200">
                <a:solidFill>
                  <a:schemeClr val="tx2"/>
                </a:solidFill>
                <a:latin typeface="Arial "/>
                <a:ea typeface="+mj-ea"/>
                <a:cs typeface="+mj-cs"/>
              </a:defRPr>
            </a:lvl1pPr>
          </a:lstStyle>
          <a:p>
            <a:r>
              <a:rPr lang="en-US" sz="3200" dirty="0">
                <a:solidFill>
                  <a:schemeClr val="tx1"/>
                </a:solidFill>
              </a:rPr>
              <a:t>International effort cont’d</a:t>
            </a:r>
            <a:endParaRPr lang="en-GB" sz="3200" dirty="0">
              <a:solidFill>
                <a:schemeClr val="tx1"/>
              </a:solidFill>
            </a:endParaRPr>
          </a:p>
        </p:txBody>
      </p:sp>
      <p:sp>
        <p:nvSpPr>
          <p:cNvPr id="4" name="Content Placeholder 3">
            <a:extLst>
              <a:ext uri="{FF2B5EF4-FFF2-40B4-BE49-F238E27FC236}">
                <a16:creationId xmlns:a16="http://schemas.microsoft.com/office/drawing/2014/main" id="{407758F5-6B1C-71D5-93D2-276D64BFEF6E}"/>
              </a:ext>
            </a:extLst>
          </p:cNvPr>
          <p:cNvSpPr>
            <a:spLocks noGrp="1"/>
          </p:cNvSpPr>
          <p:nvPr>
            <p:ph idx="1"/>
          </p:nvPr>
        </p:nvSpPr>
        <p:spPr>
          <a:xfrm>
            <a:off x="251520" y="951571"/>
            <a:ext cx="8712968" cy="3060339"/>
          </a:xfrm>
        </p:spPr>
        <p:txBody>
          <a:bodyPr>
            <a:normAutofit fontScale="55000" lnSpcReduction="20000"/>
          </a:bodyPr>
          <a:lstStyle/>
          <a:p>
            <a:r>
              <a:rPr lang="en-US" sz="3600" dirty="0"/>
              <a:t>Japan</a:t>
            </a:r>
          </a:p>
          <a:p>
            <a:pPr lvl="1"/>
            <a:r>
              <a:rPr lang="en-US" sz="2900" dirty="0"/>
              <a:t>FTE=0.5 to 0.2 in 2011</a:t>
            </a:r>
          </a:p>
          <a:p>
            <a:pPr lvl="1"/>
            <a:r>
              <a:rPr lang="en-US" sz="2900" dirty="0"/>
              <a:t>Evaluator retired (2021) - Partial funding (following Letters of Support from IAEA, DoE)</a:t>
            </a:r>
          </a:p>
          <a:p>
            <a:pPr lvl="1"/>
            <a:r>
              <a:rPr lang="en-US" sz="2900" dirty="0"/>
              <a:t>RIKEN contribution: </a:t>
            </a:r>
          </a:p>
          <a:p>
            <a:pPr lvl="2"/>
            <a:r>
              <a:rPr lang="en-US" sz="2500" dirty="0"/>
              <a:t>H. Sakurai invited to NSDD meeting (2015;2022) and ICTP Workshop (2016)</a:t>
            </a:r>
          </a:p>
          <a:p>
            <a:pPr lvl="2"/>
            <a:r>
              <a:rPr lang="en-US" sz="2900" dirty="0"/>
              <a:t>started with XUNDL in 2017 (training by F. Konev); compiler left RIKEN</a:t>
            </a:r>
          </a:p>
          <a:p>
            <a:pPr lvl="2"/>
            <a:r>
              <a:rPr lang="en-US" sz="2900" dirty="0"/>
              <a:t>Director at NSDD 2022: not easy to use research funds for ENSDF evaluation</a:t>
            </a:r>
          </a:p>
          <a:p>
            <a:pPr lvl="1"/>
            <a:r>
              <a:rPr lang="en-US" sz="2900" dirty="0"/>
              <a:t>JAEA contributed to GC67 Side Event (Tokio </a:t>
            </a:r>
            <a:r>
              <a:rPr lang="en-US" sz="2900" dirty="0" err="1"/>
              <a:t>Fukahori</a:t>
            </a:r>
            <a:r>
              <a:rPr lang="en-US" sz="2900" dirty="0"/>
              <a:t>)</a:t>
            </a:r>
          </a:p>
          <a:p>
            <a:pPr lvl="2"/>
            <a:r>
              <a:rPr lang="en-US" sz="2900" dirty="0"/>
              <a:t>Wants to support one new ENSDF evaluator</a:t>
            </a:r>
            <a:endParaRPr lang="en-US" sz="2900" dirty="0">
              <a:highlight>
                <a:srgbClr val="00FFFF"/>
              </a:highlight>
            </a:endParaRPr>
          </a:p>
          <a:p>
            <a:pPr lvl="2"/>
            <a:r>
              <a:rPr lang="en-US" sz="2900" dirty="0"/>
              <a:t>IAEA will help with seed funding for training and outreach activities</a:t>
            </a:r>
          </a:p>
        </p:txBody>
      </p:sp>
      <p:sp>
        <p:nvSpPr>
          <p:cNvPr id="3" name="TextBox 2">
            <a:extLst>
              <a:ext uri="{FF2B5EF4-FFF2-40B4-BE49-F238E27FC236}">
                <a16:creationId xmlns:a16="http://schemas.microsoft.com/office/drawing/2014/main" id="{3547ECCC-2460-0AF4-9D9A-DAAC17EEF5F7}"/>
              </a:ext>
            </a:extLst>
          </p:cNvPr>
          <p:cNvSpPr txBox="1"/>
          <p:nvPr/>
        </p:nvSpPr>
        <p:spPr>
          <a:xfrm>
            <a:off x="2555776" y="3651870"/>
            <a:ext cx="4032448"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Issue: identify interested candidate to continue ENSDF evaluation effort</a:t>
            </a:r>
            <a:endParaRPr lang="en-GB" dirty="0"/>
          </a:p>
        </p:txBody>
      </p:sp>
    </p:spTree>
    <p:extLst>
      <p:ext uri="{BB962C8B-B14F-4D97-AF65-F5344CB8AC3E}">
        <p14:creationId xmlns:p14="http://schemas.microsoft.com/office/powerpoint/2010/main" val="248435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E31415-1DB7-8D1D-D99B-19D9C44FF03C}"/>
              </a:ext>
            </a:extLst>
          </p:cNvPr>
          <p:cNvSpPr>
            <a:spLocks noGrp="1"/>
          </p:cNvSpPr>
          <p:nvPr>
            <p:ph idx="1"/>
          </p:nvPr>
        </p:nvSpPr>
        <p:spPr>
          <a:xfrm>
            <a:off x="251520" y="951571"/>
            <a:ext cx="8712968" cy="1692187"/>
          </a:xfrm>
        </p:spPr>
        <p:txBody>
          <a:bodyPr>
            <a:normAutofit fontScale="70000" lnSpcReduction="20000"/>
          </a:bodyPr>
          <a:lstStyle/>
          <a:p>
            <a:r>
              <a:rPr lang="en-US" sz="2000" dirty="0"/>
              <a:t>China</a:t>
            </a:r>
          </a:p>
          <a:p>
            <a:pPr lvl="1"/>
            <a:r>
              <a:rPr lang="en-GB" sz="1800" dirty="0"/>
              <a:t>FTE=0.4 for both DCs: CNDC and Jilin U</a:t>
            </a:r>
          </a:p>
          <a:p>
            <a:pPr lvl="1"/>
            <a:r>
              <a:rPr lang="en-GB" sz="1800" dirty="0"/>
              <a:t>China is investing heavily in nuclear energy and nuclear research; many new NPPs and research facilities have been built in the past decade</a:t>
            </a:r>
          </a:p>
          <a:p>
            <a:pPr lvl="1"/>
            <a:r>
              <a:rPr lang="en-GB" sz="1800" dirty="0"/>
              <a:t>Investing in nuclear data is a natural development</a:t>
            </a:r>
          </a:p>
          <a:p>
            <a:pPr lvl="1"/>
            <a:r>
              <a:rPr lang="en-GB" sz="1800" dirty="0"/>
              <a:t>CNDC contributed to GC67 Side Event</a:t>
            </a:r>
          </a:p>
          <a:p>
            <a:pPr lvl="2"/>
            <a:r>
              <a:rPr lang="en-GB" sz="1400" dirty="0"/>
              <a:t>Discussions held with CIAE and CNDC managers</a:t>
            </a:r>
          </a:p>
          <a:p>
            <a:pPr lvl="2"/>
            <a:r>
              <a:rPr lang="en-GB" sz="1400" dirty="0"/>
              <a:t>Agreement to introduce at least two new evaluators to the network (starting in 2025)</a:t>
            </a:r>
          </a:p>
          <a:p>
            <a:pPr lvl="2"/>
            <a:r>
              <a:rPr lang="en-GB" sz="1400" dirty="0"/>
              <a:t>Training: CNDC, experimental facilities in China, IAEA, and other Data </a:t>
            </a:r>
            <a:r>
              <a:rPr lang="en-GB" sz="1400" dirty="0" err="1"/>
              <a:t>Centers</a:t>
            </a:r>
            <a:endParaRPr lang="en-GB" sz="1400" dirty="0"/>
          </a:p>
          <a:p>
            <a:pPr marL="457188" lvl="1" indent="0">
              <a:buNone/>
            </a:pPr>
            <a:endParaRPr lang="en-GB" sz="1800" dirty="0"/>
          </a:p>
        </p:txBody>
      </p:sp>
      <p:sp>
        <p:nvSpPr>
          <p:cNvPr id="4" name="Title 1">
            <a:extLst>
              <a:ext uri="{FF2B5EF4-FFF2-40B4-BE49-F238E27FC236}">
                <a16:creationId xmlns:a16="http://schemas.microsoft.com/office/drawing/2014/main" id="{33DAC5A7-EB45-75B8-C50D-021C78AFDF3C}"/>
              </a:ext>
            </a:extLst>
          </p:cNvPr>
          <p:cNvSpPr txBox="1">
            <a:spLocks noGrp="1"/>
          </p:cNvSpPr>
          <p:nvPr>
            <p:ph type="title"/>
          </p:nvPr>
        </p:nvSpPr>
        <p:spPr>
          <a:xfrm>
            <a:off x="250825" y="87313"/>
            <a:ext cx="6121400" cy="647700"/>
          </a:xfrm>
          <a:prstGeom prst="rect">
            <a:avLst/>
          </a:prstGeom>
        </p:spPr>
        <p:txBody>
          <a:bodyPr/>
          <a:lstStyle>
            <a:lvl1pPr algn="l" defTabSz="914377" rtl="0" eaLnBrk="1" latinLnBrk="0" hangingPunct="1">
              <a:spcBef>
                <a:spcPct val="0"/>
              </a:spcBef>
              <a:buNone/>
              <a:defRPr sz="3600" b="1" kern="1200">
                <a:solidFill>
                  <a:schemeClr val="tx2"/>
                </a:solidFill>
                <a:latin typeface="Arial "/>
                <a:ea typeface="+mj-ea"/>
                <a:cs typeface="+mj-cs"/>
              </a:defRPr>
            </a:lvl1pPr>
          </a:lstStyle>
          <a:p>
            <a:r>
              <a:rPr lang="en-US" sz="3200" dirty="0">
                <a:solidFill>
                  <a:schemeClr val="tx1"/>
                </a:solidFill>
              </a:rPr>
              <a:t>International effort cont’d</a:t>
            </a:r>
            <a:endParaRPr lang="en-GB" sz="3200" dirty="0">
              <a:solidFill>
                <a:schemeClr val="tx1"/>
              </a:solidFill>
            </a:endParaRPr>
          </a:p>
        </p:txBody>
      </p:sp>
      <p:sp>
        <p:nvSpPr>
          <p:cNvPr id="2" name="Content Placeholder 2">
            <a:extLst>
              <a:ext uri="{FF2B5EF4-FFF2-40B4-BE49-F238E27FC236}">
                <a16:creationId xmlns:a16="http://schemas.microsoft.com/office/drawing/2014/main" id="{57D8A104-C1C7-CE7F-A076-0EDFC75F4C1D}"/>
              </a:ext>
            </a:extLst>
          </p:cNvPr>
          <p:cNvSpPr txBox="1">
            <a:spLocks/>
          </p:cNvSpPr>
          <p:nvPr/>
        </p:nvSpPr>
        <p:spPr>
          <a:xfrm>
            <a:off x="251520" y="2715765"/>
            <a:ext cx="8712968" cy="2232249"/>
          </a:xfrm>
          <a:prstGeom prst="rect">
            <a:avLst/>
          </a:prstGeom>
        </p:spPr>
        <p:txBody>
          <a:bodyPr vert="horz" lIns="91440" tIns="45720" rIns="91440" bIns="45720" rtlCol="0">
            <a:normAutofit fontScale="77500" lnSpcReduction="20000"/>
          </a:bodyPr>
          <a:lstStyle>
            <a:lvl1pPr marL="342891" indent="-342891" algn="l" defTabSz="914377" rtl="0" eaLnBrk="1" latinLnBrk="0" hangingPunct="1">
              <a:spcBef>
                <a:spcPct val="20000"/>
              </a:spcBef>
              <a:buFont typeface="Arial" panose="020B0604020202020204" pitchFamily="34" charset="0"/>
              <a:buChar char="•"/>
              <a:defRPr sz="3200" kern="1200">
                <a:solidFill>
                  <a:srgbClr val="000000"/>
                </a:solidFill>
                <a:latin typeface="Arial "/>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rgbClr val="000000"/>
                </a:solidFill>
                <a:latin typeface="Arial "/>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rgbClr val="000000"/>
                </a:solidFill>
                <a:latin typeface="Arial "/>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t>India</a:t>
            </a:r>
          </a:p>
          <a:p>
            <a:pPr lvl="1"/>
            <a:r>
              <a:rPr lang="en-US" sz="1600" dirty="0"/>
              <a:t>Seed funding to establish ENSDF evaluation activities at different universities: </a:t>
            </a:r>
            <a:r>
              <a:rPr lang="en-US" sz="1600" i="1" dirty="0"/>
              <a:t>Chakraborty, Kumar</a:t>
            </a:r>
          </a:p>
          <a:p>
            <a:pPr lvl="1"/>
            <a:r>
              <a:rPr lang="en-US" sz="1600" dirty="0"/>
              <a:t>Is this sustainable? More efforts needed for sustainable funding and effort </a:t>
            </a:r>
          </a:p>
          <a:p>
            <a:pPr marL="457188" lvl="1" indent="0">
              <a:buFont typeface="Arial" panose="020B0604020202020204" pitchFamily="34" charset="0"/>
              <a:buNone/>
            </a:pPr>
            <a:endParaRPr lang="en-US" sz="1600" dirty="0"/>
          </a:p>
          <a:p>
            <a:r>
              <a:rPr lang="en-US" sz="2000" dirty="0"/>
              <a:t>Argentina (</a:t>
            </a:r>
            <a:r>
              <a:rPr lang="en-US" sz="2000" dirty="0" err="1"/>
              <a:t>Bariloche</a:t>
            </a:r>
            <a:r>
              <a:rPr lang="en-US" sz="2000" dirty="0"/>
              <a:t>)</a:t>
            </a:r>
          </a:p>
          <a:p>
            <a:pPr lvl="1"/>
            <a:r>
              <a:rPr lang="en-US" sz="1600" dirty="0"/>
              <a:t>We are discussing organizing various outreach activities to create awareness and attract interested scientists:</a:t>
            </a:r>
          </a:p>
          <a:p>
            <a:pPr lvl="2"/>
            <a:r>
              <a:rPr lang="en-US" sz="1400" dirty="0"/>
              <a:t>Webinar </a:t>
            </a:r>
          </a:p>
          <a:p>
            <a:pPr lvl="2"/>
            <a:r>
              <a:rPr lang="en-US" sz="1400" dirty="0"/>
              <a:t>In-person workshop </a:t>
            </a:r>
          </a:p>
          <a:p>
            <a:pPr lvl="2"/>
            <a:r>
              <a:rPr lang="en-US" sz="1400" dirty="0"/>
              <a:t>Topics will include nuclear structure and decay data, nuclear reaction data, benchmarking, codes and dissemination tools</a:t>
            </a:r>
          </a:p>
        </p:txBody>
      </p:sp>
    </p:spTree>
    <p:extLst>
      <p:ext uri="{BB962C8B-B14F-4D97-AF65-F5344CB8AC3E}">
        <p14:creationId xmlns:p14="http://schemas.microsoft.com/office/powerpoint/2010/main" val="1721227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85882-004E-A892-759D-D249BDA59311}"/>
              </a:ext>
            </a:extLst>
          </p:cNvPr>
          <p:cNvSpPr>
            <a:spLocks noGrp="1"/>
          </p:cNvSpPr>
          <p:nvPr>
            <p:ph type="title"/>
          </p:nvPr>
        </p:nvSpPr>
        <p:spPr/>
        <p:txBody>
          <a:bodyPr/>
          <a:lstStyle/>
          <a:p>
            <a:r>
              <a:rPr lang="en-US" dirty="0"/>
              <a:t>ENSDF Codes</a:t>
            </a:r>
            <a:endParaRPr lang="en-GB" dirty="0"/>
          </a:p>
        </p:txBody>
      </p:sp>
      <p:pic>
        <p:nvPicPr>
          <p:cNvPr id="5" name="Content Placeholder 4">
            <a:extLst>
              <a:ext uri="{FF2B5EF4-FFF2-40B4-BE49-F238E27FC236}">
                <a16:creationId xmlns:a16="http://schemas.microsoft.com/office/drawing/2014/main" id="{D43714C6-65CF-E59D-29F1-5F4F1546EE43}"/>
              </a:ext>
            </a:extLst>
          </p:cNvPr>
          <p:cNvPicPr>
            <a:picLocks noGrp="1" noChangeAspect="1"/>
          </p:cNvPicPr>
          <p:nvPr>
            <p:ph idx="1"/>
          </p:nvPr>
        </p:nvPicPr>
        <p:blipFill>
          <a:blip r:embed="rId2"/>
          <a:stretch>
            <a:fillRect/>
          </a:stretch>
        </p:blipFill>
        <p:spPr>
          <a:xfrm>
            <a:off x="18015" y="767156"/>
            <a:ext cx="6821957" cy="3643312"/>
          </a:xfrm>
        </p:spPr>
      </p:pic>
      <p:pic>
        <p:nvPicPr>
          <p:cNvPr id="7" name="Picture 6">
            <a:extLst>
              <a:ext uri="{FF2B5EF4-FFF2-40B4-BE49-F238E27FC236}">
                <a16:creationId xmlns:a16="http://schemas.microsoft.com/office/drawing/2014/main" id="{7AAF86E0-9F12-2EC0-3E94-9F76819D7209}"/>
              </a:ext>
            </a:extLst>
          </p:cNvPr>
          <p:cNvPicPr>
            <a:picLocks noChangeAspect="1"/>
          </p:cNvPicPr>
          <p:nvPr/>
        </p:nvPicPr>
        <p:blipFill>
          <a:blip r:embed="rId3"/>
          <a:stretch>
            <a:fillRect/>
          </a:stretch>
        </p:blipFill>
        <p:spPr>
          <a:xfrm>
            <a:off x="4572000" y="2571749"/>
            <a:ext cx="4572000" cy="2191537"/>
          </a:xfrm>
          <a:prstGeom prst="rect">
            <a:avLst/>
          </a:prstGeom>
        </p:spPr>
      </p:pic>
      <p:sp>
        <p:nvSpPr>
          <p:cNvPr id="8" name="Arrow: Bent-Up 7">
            <a:extLst>
              <a:ext uri="{FF2B5EF4-FFF2-40B4-BE49-F238E27FC236}">
                <a16:creationId xmlns:a16="http://schemas.microsoft.com/office/drawing/2014/main" id="{48D2D0AA-36CF-12A2-8731-19943EFFFCFA}"/>
              </a:ext>
            </a:extLst>
          </p:cNvPr>
          <p:cNvSpPr/>
          <p:nvPr/>
        </p:nvSpPr>
        <p:spPr>
          <a:xfrm rot="10800000" flipH="1">
            <a:off x="6609265" y="1491630"/>
            <a:ext cx="816125" cy="1040681"/>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3837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95FD0-26C2-1F91-DCEC-FE91DA1F7C6F}"/>
              </a:ext>
            </a:extLst>
          </p:cNvPr>
          <p:cNvSpPr>
            <a:spLocks noGrp="1"/>
          </p:cNvSpPr>
          <p:nvPr>
            <p:ph type="title"/>
          </p:nvPr>
        </p:nvSpPr>
        <p:spPr>
          <a:xfrm>
            <a:off x="179512" y="-236562"/>
            <a:ext cx="5266926" cy="871538"/>
          </a:xfrm>
        </p:spPr>
        <p:txBody>
          <a:bodyPr anchor="b">
            <a:normAutofit/>
          </a:bodyPr>
          <a:lstStyle/>
          <a:p>
            <a:r>
              <a:rPr lang="en-US" sz="3200" dirty="0">
                <a:solidFill>
                  <a:schemeClr val="tx1"/>
                </a:solidFill>
              </a:rPr>
              <a:t>Decay Data Portal</a:t>
            </a:r>
            <a:endParaRPr lang="en-GB" sz="3200" dirty="0">
              <a:solidFill>
                <a:schemeClr val="tx1"/>
              </a:solidFill>
            </a:endParaRPr>
          </a:p>
        </p:txBody>
      </p:sp>
      <p:sp>
        <p:nvSpPr>
          <p:cNvPr id="12" name="Text Placeholder 3">
            <a:extLst>
              <a:ext uri="{FF2B5EF4-FFF2-40B4-BE49-F238E27FC236}">
                <a16:creationId xmlns:a16="http://schemas.microsoft.com/office/drawing/2014/main" id="{C43772B4-1341-FF54-A1CF-817E3D3D626A}"/>
              </a:ext>
            </a:extLst>
          </p:cNvPr>
          <p:cNvSpPr>
            <a:spLocks noGrp="1"/>
          </p:cNvSpPr>
          <p:nvPr>
            <p:ph type="body" sz="half" idx="2"/>
          </p:nvPr>
        </p:nvSpPr>
        <p:spPr>
          <a:xfrm>
            <a:off x="457202" y="1076328"/>
            <a:ext cx="3008313" cy="3518297"/>
          </a:xfrm>
        </p:spPr>
        <p:txBody>
          <a:bodyPr/>
          <a:lstStyle/>
          <a:p>
            <a:r>
              <a:rPr lang="en-US" dirty="0"/>
              <a:t>Purpose: access all decay data information at once</a:t>
            </a:r>
          </a:p>
          <a:p>
            <a:pPr marL="285750" indent="-285750">
              <a:buFont typeface="Arial" panose="020B0604020202020204" pitchFamily="34" charset="0"/>
              <a:buChar char="•"/>
            </a:pPr>
            <a:r>
              <a:rPr lang="en-US" dirty="0"/>
              <a:t>Includes all nuclear structure and decay data compiled and evaluated databases and libraries including IAEA CRP evaluations</a:t>
            </a:r>
          </a:p>
          <a:p>
            <a:pPr marL="285750" indent="-285750">
              <a:buFont typeface="Arial" panose="020B0604020202020204" pitchFamily="34" charset="0"/>
              <a:buChar char="•"/>
            </a:pPr>
            <a:r>
              <a:rPr lang="en-US" dirty="0"/>
              <a:t>Combined effort of Marco </a:t>
            </a:r>
            <a:r>
              <a:rPr lang="en-US" dirty="0" err="1"/>
              <a:t>Verpelli</a:t>
            </a:r>
            <a:r>
              <a:rPr lang="en-US" dirty="0"/>
              <a:t> and Viktor </a:t>
            </a:r>
            <a:r>
              <a:rPr lang="en-US" dirty="0" err="1"/>
              <a:t>Zerkin</a:t>
            </a:r>
            <a:endParaRPr lang="en-US" dirty="0"/>
          </a:p>
        </p:txBody>
      </p:sp>
      <p:pic>
        <p:nvPicPr>
          <p:cNvPr id="7" name="Picture 6">
            <a:extLst>
              <a:ext uri="{FF2B5EF4-FFF2-40B4-BE49-F238E27FC236}">
                <a16:creationId xmlns:a16="http://schemas.microsoft.com/office/drawing/2014/main" id="{A75D3BD6-E3A1-F1CA-2279-A77252B1744E}"/>
              </a:ext>
            </a:extLst>
          </p:cNvPr>
          <p:cNvPicPr>
            <a:picLocks noChangeAspect="1"/>
          </p:cNvPicPr>
          <p:nvPr/>
        </p:nvPicPr>
        <p:blipFill>
          <a:blip r:embed="rId2"/>
          <a:stretch>
            <a:fillRect/>
          </a:stretch>
        </p:blipFill>
        <p:spPr>
          <a:xfrm>
            <a:off x="469143" y="3795886"/>
            <a:ext cx="2553056" cy="1114581"/>
          </a:xfrm>
          <a:prstGeom prst="rect">
            <a:avLst/>
          </a:prstGeom>
        </p:spPr>
      </p:pic>
      <p:sp>
        <p:nvSpPr>
          <p:cNvPr id="8" name="TextBox 7">
            <a:extLst>
              <a:ext uri="{FF2B5EF4-FFF2-40B4-BE49-F238E27FC236}">
                <a16:creationId xmlns:a16="http://schemas.microsoft.com/office/drawing/2014/main" id="{B244A19E-715A-BDCA-97AD-276C67B94CDB}"/>
              </a:ext>
            </a:extLst>
          </p:cNvPr>
          <p:cNvSpPr txBox="1"/>
          <p:nvPr/>
        </p:nvSpPr>
        <p:spPr>
          <a:xfrm>
            <a:off x="251520" y="3507854"/>
            <a:ext cx="2880320" cy="369332"/>
          </a:xfrm>
          <a:prstGeom prst="rect">
            <a:avLst/>
          </a:prstGeom>
          <a:noFill/>
        </p:spPr>
        <p:txBody>
          <a:bodyPr wrap="square" rtlCol="0">
            <a:spAutoFit/>
          </a:bodyPr>
          <a:lstStyle/>
          <a:p>
            <a:r>
              <a:rPr lang="en-US" dirty="0"/>
              <a:t>Accessible from </a:t>
            </a:r>
            <a:r>
              <a:rPr lang="en-US" dirty="0" err="1"/>
              <a:t>LiveChart</a:t>
            </a:r>
            <a:endParaRPr lang="en-GB" dirty="0"/>
          </a:p>
        </p:txBody>
      </p:sp>
      <p:pic>
        <p:nvPicPr>
          <p:cNvPr id="4" name="Picture 3">
            <a:extLst>
              <a:ext uri="{FF2B5EF4-FFF2-40B4-BE49-F238E27FC236}">
                <a16:creationId xmlns:a16="http://schemas.microsoft.com/office/drawing/2014/main" id="{D8F3D25E-5653-EB47-9E5C-1050A6B390DD}"/>
              </a:ext>
            </a:extLst>
          </p:cNvPr>
          <p:cNvPicPr>
            <a:picLocks noChangeAspect="1"/>
          </p:cNvPicPr>
          <p:nvPr/>
        </p:nvPicPr>
        <p:blipFill>
          <a:blip r:embed="rId3"/>
          <a:stretch>
            <a:fillRect/>
          </a:stretch>
        </p:blipFill>
        <p:spPr>
          <a:xfrm>
            <a:off x="3500292" y="756968"/>
            <a:ext cx="5537306" cy="2637970"/>
          </a:xfrm>
          <a:prstGeom prst="rect">
            <a:avLst/>
          </a:prstGeom>
        </p:spPr>
      </p:pic>
      <p:pic>
        <p:nvPicPr>
          <p:cNvPr id="11" name="Picture 10">
            <a:extLst>
              <a:ext uri="{FF2B5EF4-FFF2-40B4-BE49-F238E27FC236}">
                <a16:creationId xmlns:a16="http://schemas.microsoft.com/office/drawing/2014/main" id="{D3EB4F8F-AFF1-FAB5-D4DF-13D51F2445BE}"/>
              </a:ext>
            </a:extLst>
          </p:cNvPr>
          <p:cNvPicPr>
            <a:picLocks noChangeAspect="1"/>
          </p:cNvPicPr>
          <p:nvPr/>
        </p:nvPicPr>
        <p:blipFill>
          <a:blip r:embed="rId4"/>
          <a:stretch>
            <a:fillRect/>
          </a:stretch>
        </p:blipFill>
        <p:spPr>
          <a:xfrm>
            <a:off x="3357041" y="3394938"/>
            <a:ext cx="5842849" cy="1746138"/>
          </a:xfrm>
          <a:prstGeom prst="rect">
            <a:avLst/>
          </a:prstGeom>
        </p:spPr>
      </p:pic>
      <p:sp>
        <p:nvSpPr>
          <p:cNvPr id="3" name="Rectangle: Rounded Corners 2">
            <a:extLst>
              <a:ext uri="{FF2B5EF4-FFF2-40B4-BE49-F238E27FC236}">
                <a16:creationId xmlns:a16="http://schemas.microsoft.com/office/drawing/2014/main" id="{BA016DD6-E685-3A8F-F862-F7CD649DD0FD}"/>
              </a:ext>
            </a:extLst>
          </p:cNvPr>
          <p:cNvSpPr/>
          <p:nvPr/>
        </p:nvSpPr>
        <p:spPr>
          <a:xfrm>
            <a:off x="7164288" y="3522535"/>
            <a:ext cx="1728192" cy="360040"/>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To be updated</a:t>
            </a:r>
            <a:endParaRPr lang="en-GB" dirty="0"/>
          </a:p>
        </p:txBody>
      </p:sp>
    </p:spTree>
    <p:extLst>
      <p:ext uri="{BB962C8B-B14F-4D97-AF65-F5344CB8AC3E}">
        <p14:creationId xmlns:p14="http://schemas.microsoft.com/office/powerpoint/2010/main" val="363730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7A6C4-02CC-46E8-1C61-9DB8C9381E8B}"/>
              </a:ext>
            </a:extLst>
          </p:cNvPr>
          <p:cNvSpPr>
            <a:spLocks noGrp="1"/>
          </p:cNvSpPr>
          <p:nvPr>
            <p:ph type="title"/>
          </p:nvPr>
        </p:nvSpPr>
        <p:spPr>
          <a:xfrm>
            <a:off x="251520" y="87474"/>
            <a:ext cx="6120680" cy="648072"/>
          </a:xfrm>
        </p:spPr>
        <p:txBody>
          <a:bodyPr anchor="ctr">
            <a:normAutofit/>
          </a:bodyPr>
          <a:lstStyle/>
          <a:p>
            <a:r>
              <a:rPr lang="en-US" dirty="0"/>
              <a:t>GitHub Repository</a:t>
            </a:r>
            <a:endParaRPr lang="en-GB" dirty="0"/>
          </a:p>
        </p:txBody>
      </p:sp>
      <p:pic>
        <p:nvPicPr>
          <p:cNvPr id="5" name="Content Placeholder 4">
            <a:extLst>
              <a:ext uri="{FF2B5EF4-FFF2-40B4-BE49-F238E27FC236}">
                <a16:creationId xmlns:a16="http://schemas.microsoft.com/office/drawing/2014/main" id="{8960F292-3E96-E098-9388-90BF88FB66A6}"/>
              </a:ext>
            </a:extLst>
          </p:cNvPr>
          <p:cNvPicPr>
            <a:picLocks noGrp="1" noChangeAspect="1"/>
          </p:cNvPicPr>
          <p:nvPr>
            <p:ph idx="1"/>
          </p:nvPr>
        </p:nvPicPr>
        <p:blipFill>
          <a:blip r:embed="rId2"/>
          <a:stretch>
            <a:fillRect/>
          </a:stretch>
        </p:blipFill>
        <p:spPr>
          <a:xfrm>
            <a:off x="4590559" y="411510"/>
            <a:ext cx="3563282" cy="1728192"/>
          </a:xfrm>
          <a:noFill/>
        </p:spPr>
      </p:pic>
      <p:sp>
        <p:nvSpPr>
          <p:cNvPr id="6" name="TextBox 5">
            <a:extLst>
              <a:ext uri="{FF2B5EF4-FFF2-40B4-BE49-F238E27FC236}">
                <a16:creationId xmlns:a16="http://schemas.microsoft.com/office/drawing/2014/main" id="{0EF77516-B97C-408E-70AD-C5E73B3E2E8E}"/>
              </a:ext>
            </a:extLst>
          </p:cNvPr>
          <p:cNvSpPr txBox="1"/>
          <p:nvPr/>
        </p:nvSpPr>
        <p:spPr>
          <a:xfrm>
            <a:off x="18682" y="915566"/>
            <a:ext cx="8064896" cy="4493538"/>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000000"/>
                </a:solidFill>
                <a:effectLst>
                  <a:outerShdw blurRad="38100" dist="38100" dir="2700000" algn="tl">
                    <a:srgbClr val="000000">
                      <a:alpha val="43137"/>
                    </a:srgbClr>
                  </a:outerShdw>
                </a:effectLst>
              </a:rPr>
              <a:t>NSDD Git Repository (public)</a:t>
            </a:r>
          </a:p>
          <a:p>
            <a:pPr marL="800100" lvl="1" indent="-342900">
              <a:buFont typeface="Arial" panose="020B0604020202020204" pitchFamily="34" charset="0"/>
              <a:buChar char="‒"/>
            </a:pPr>
            <a:endParaRPr lang="en-US" dirty="0">
              <a:solidFill>
                <a:srgbClr val="000000"/>
              </a:solidFill>
            </a:endParaRPr>
          </a:p>
          <a:p>
            <a:pPr marL="800100" lvl="1" indent="-342900">
              <a:buFont typeface="Arial" panose="020B0604020202020204" pitchFamily="34" charset="0"/>
              <a:buChar char="‒"/>
            </a:pPr>
            <a:r>
              <a:rPr lang="en-US" dirty="0">
                <a:solidFill>
                  <a:srgbClr val="000000"/>
                </a:solidFill>
              </a:rPr>
              <a:t>All ENSDF-related codes</a:t>
            </a:r>
          </a:p>
          <a:p>
            <a:pPr marL="800100" lvl="1" indent="-342900">
              <a:buFont typeface="Arial" panose="020B0604020202020204" pitchFamily="34" charset="0"/>
              <a:buChar char="‒"/>
            </a:pPr>
            <a:r>
              <a:rPr lang="en-US" dirty="0">
                <a:solidFill>
                  <a:srgbClr val="000000"/>
                </a:solidFill>
              </a:rPr>
              <a:t>Ensures versioning and traceability</a:t>
            </a:r>
          </a:p>
          <a:p>
            <a:pPr lvl="1"/>
            <a:endParaRPr lang="en-US" dirty="0">
              <a:solidFill>
                <a:srgbClr val="000000"/>
              </a:solidFill>
            </a:endParaRPr>
          </a:p>
          <a:p>
            <a:pPr lvl="1"/>
            <a:r>
              <a:rPr lang="en-US" sz="2400" dirty="0">
                <a:solidFill>
                  <a:srgbClr val="FF0000"/>
                </a:solidFill>
              </a:rPr>
              <a:t>New:</a:t>
            </a:r>
          </a:p>
          <a:p>
            <a:pPr marL="800100" lvl="1" indent="-342900">
              <a:buFont typeface="Arial" panose="020B0604020202020204" pitchFamily="34" charset="0"/>
              <a:buChar char="‒"/>
            </a:pPr>
            <a:endParaRPr lang="en-US" dirty="0">
              <a:solidFill>
                <a:srgbClr val="000000"/>
              </a:solidFill>
            </a:endParaRPr>
          </a:p>
          <a:p>
            <a:pPr marL="342900" indent="-342900">
              <a:buFont typeface="Arial" panose="020B0604020202020204" pitchFamily="34" charset="0"/>
              <a:buChar char="•"/>
            </a:pPr>
            <a:r>
              <a:rPr lang="en-US" sz="2000" dirty="0">
                <a:solidFill>
                  <a:srgbClr val="000000"/>
                </a:solidFill>
                <a:effectLst>
                  <a:outerShdw blurRad="38100" dist="38100" dir="2700000" algn="tl">
                    <a:srgbClr val="000000">
                      <a:alpha val="43137"/>
                    </a:srgbClr>
                  </a:outerShdw>
                </a:effectLst>
              </a:rPr>
              <a:t>IAEA Recommended Decay Data</a:t>
            </a:r>
          </a:p>
          <a:p>
            <a:pPr marL="800100" lvl="1" indent="-342900">
              <a:buFont typeface="Arial" panose="020B0604020202020204" pitchFamily="34" charset="0"/>
              <a:buChar char="‒"/>
            </a:pPr>
            <a:r>
              <a:rPr lang="en-US" dirty="0">
                <a:solidFill>
                  <a:srgbClr val="000000"/>
                </a:solidFill>
              </a:rPr>
              <a:t>All evaluated decay data files                                                               from IAEA CRPs (Actinide Decay Data Library,                                               IRDF, Medical CRP, and in future:                                                          Decay data for Monitoring) </a:t>
            </a:r>
          </a:p>
          <a:p>
            <a:pPr lvl="1"/>
            <a:endParaRPr lang="en-US" dirty="0">
              <a:solidFill>
                <a:srgbClr val="000000"/>
              </a:solidFill>
            </a:endParaRPr>
          </a:p>
          <a:p>
            <a:pPr marL="342900" indent="-342900">
              <a:buFont typeface="Arial" panose="020B0604020202020204" pitchFamily="34" charset="0"/>
              <a:buChar char="•"/>
            </a:pPr>
            <a:r>
              <a:rPr lang="en-US" dirty="0">
                <a:solidFill>
                  <a:srgbClr val="000000"/>
                </a:solidFill>
              </a:rPr>
              <a:t>All NSDD-related documents</a:t>
            </a:r>
          </a:p>
          <a:p>
            <a:endParaRPr lang="en-GB" sz="2400" dirty="0">
              <a:solidFill>
                <a:srgbClr val="000000"/>
              </a:solidFill>
            </a:endParaRPr>
          </a:p>
        </p:txBody>
      </p:sp>
      <p:pic>
        <p:nvPicPr>
          <p:cNvPr id="7" name="Picture 6">
            <a:extLst>
              <a:ext uri="{FF2B5EF4-FFF2-40B4-BE49-F238E27FC236}">
                <a16:creationId xmlns:a16="http://schemas.microsoft.com/office/drawing/2014/main" id="{3804C3C7-4AC3-E341-FFE9-5F6C0E21894C}"/>
              </a:ext>
            </a:extLst>
          </p:cNvPr>
          <p:cNvPicPr>
            <a:picLocks noChangeAspect="1"/>
          </p:cNvPicPr>
          <p:nvPr/>
        </p:nvPicPr>
        <p:blipFill>
          <a:blip r:embed="rId3"/>
          <a:stretch>
            <a:fillRect/>
          </a:stretch>
        </p:blipFill>
        <p:spPr>
          <a:xfrm>
            <a:off x="5831026" y="2170450"/>
            <a:ext cx="2989446" cy="2976575"/>
          </a:xfrm>
          <a:prstGeom prst="rect">
            <a:avLst/>
          </a:prstGeom>
        </p:spPr>
      </p:pic>
    </p:spTree>
    <p:extLst>
      <p:ext uri="{BB962C8B-B14F-4D97-AF65-F5344CB8AC3E}">
        <p14:creationId xmlns:p14="http://schemas.microsoft.com/office/powerpoint/2010/main" val="2056142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486EA-6B8C-A646-B8EE-786B59306FB6}"/>
              </a:ext>
            </a:extLst>
          </p:cNvPr>
          <p:cNvSpPr>
            <a:spLocks noGrp="1"/>
          </p:cNvSpPr>
          <p:nvPr>
            <p:ph type="title"/>
          </p:nvPr>
        </p:nvSpPr>
        <p:spPr/>
        <p:txBody>
          <a:bodyPr/>
          <a:lstStyle/>
          <a:p>
            <a:r>
              <a:rPr lang="en-US" dirty="0"/>
              <a:t>New CRPs</a:t>
            </a:r>
            <a:endParaRPr lang="en-GB" dirty="0"/>
          </a:p>
        </p:txBody>
      </p:sp>
      <p:sp>
        <p:nvSpPr>
          <p:cNvPr id="3" name="Content Placeholder 2">
            <a:extLst>
              <a:ext uri="{FF2B5EF4-FFF2-40B4-BE49-F238E27FC236}">
                <a16:creationId xmlns:a16="http://schemas.microsoft.com/office/drawing/2014/main" id="{606EE86A-B3DE-221E-307F-3B95E46E7B6F}"/>
              </a:ext>
            </a:extLst>
          </p:cNvPr>
          <p:cNvSpPr>
            <a:spLocks noGrp="1"/>
          </p:cNvSpPr>
          <p:nvPr>
            <p:ph idx="1"/>
          </p:nvPr>
        </p:nvSpPr>
        <p:spPr/>
        <p:txBody>
          <a:bodyPr/>
          <a:lstStyle/>
          <a:p>
            <a:r>
              <a:rPr lang="en-US" dirty="0"/>
              <a:t>Nuclear Data for Basic Sciences and Applications: (2022-2027+) </a:t>
            </a:r>
          </a:p>
          <a:p>
            <a:r>
              <a:rPr lang="en-US" dirty="0"/>
              <a:t>Updating and improving Nuclear Level Densities for Applications (2024-2028)</a:t>
            </a:r>
            <a:endParaRPr lang="en-GB" dirty="0"/>
          </a:p>
        </p:txBody>
      </p:sp>
    </p:spTree>
    <p:extLst>
      <p:ext uri="{BB962C8B-B14F-4D97-AF65-F5344CB8AC3E}">
        <p14:creationId xmlns:p14="http://schemas.microsoft.com/office/powerpoint/2010/main" val="1142430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F7356-43F2-63BB-3D0A-0D6F3FBE6960}"/>
              </a:ext>
            </a:extLst>
          </p:cNvPr>
          <p:cNvSpPr>
            <a:spLocks noGrp="1"/>
          </p:cNvSpPr>
          <p:nvPr>
            <p:ph type="title"/>
          </p:nvPr>
        </p:nvSpPr>
        <p:spPr>
          <a:xfrm>
            <a:off x="251520" y="33241"/>
            <a:ext cx="7848872" cy="1692188"/>
          </a:xfrm>
        </p:spPr>
        <p:txBody>
          <a:bodyPr>
            <a:normAutofit fontScale="90000"/>
          </a:bodyPr>
          <a:lstStyle/>
          <a:p>
            <a:r>
              <a:rPr lang="en-US" dirty="0"/>
              <a:t>CRP: Nuclear Data for Basic Sciences and Applications (2022-2027+) </a:t>
            </a:r>
            <a:br>
              <a:rPr lang="en-US" dirty="0"/>
            </a:br>
            <a:endParaRPr lang="en-GB" dirty="0"/>
          </a:p>
        </p:txBody>
      </p:sp>
      <p:sp>
        <p:nvSpPr>
          <p:cNvPr id="3" name="Content Placeholder 2">
            <a:extLst>
              <a:ext uri="{FF2B5EF4-FFF2-40B4-BE49-F238E27FC236}">
                <a16:creationId xmlns:a16="http://schemas.microsoft.com/office/drawing/2014/main" id="{7B11A0F6-0F4B-A88A-B2AA-A67DEFED9194}"/>
              </a:ext>
            </a:extLst>
          </p:cNvPr>
          <p:cNvSpPr>
            <a:spLocks noGrp="1"/>
          </p:cNvSpPr>
          <p:nvPr>
            <p:ph idx="1"/>
          </p:nvPr>
        </p:nvSpPr>
        <p:spPr>
          <a:xfrm>
            <a:off x="179512" y="1275606"/>
            <a:ext cx="8712968" cy="3643052"/>
          </a:xfrm>
        </p:spPr>
        <p:txBody>
          <a:bodyPr>
            <a:normAutofit/>
          </a:bodyPr>
          <a:lstStyle/>
          <a:p>
            <a:r>
              <a:rPr lang="en-US" sz="2400" dirty="0"/>
              <a:t>An extension of the buffer CRP platform for targeted grants in support of nuclear data activities related to our networks (NSDD, INDEN) and other DDP (Stopping, etc.,)</a:t>
            </a:r>
            <a:endParaRPr lang="en-US" sz="2800" dirty="0"/>
          </a:p>
          <a:p>
            <a:pPr lvl="1"/>
            <a:r>
              <a:rPr lang="en-US" sz="2000" dirty="0"/>
              <a:t>ENSDF evaluation (IND 26552, IND 28496)</a:t>
            </a:r>
          </a:p>
          <a:p>
            <a:pPr lvl="1"/>
            <a:r>
              <a:rPr lang="en-US" sz="2000" dirty="0"/>
              <a:t>Stopping Power updates (ARG 28067)</a:t>
            </a:r>
          </a:p>
          <a:p>
            <a:pPr lvl="1"/>
            <a:r>
              <a:rPr lang="en-US" sz="2000" dirty="0"/>
              <a:t>CZ 25034 Measurement of neutron leakage from O-18(</a:t>
            </a:r>
            <a:r>
              <a:rPr lang="en-US" sz="2000" dirty="0" err="1"/>
              <a:t>p,n</a:t>
            </a:r>
            <a:r>
              <a:rPr lang="en-US" sz="2000" dirty="0"/>
              <a:t>) reaction</a:t>
            </a:r>
          </a:p>
          <a:p>
            <a:pPr marL="457200" lvl="1" indent="0">
              <a:buNone/>
            </a:pPr>
            <a:r>
              <a:rPr lang="en-US" sz="2000" dirty="0"/>
              <a:t>    (21/12/2021-20/12/2023)</a:t>
            </a:r>
          </a:p>
          <a:p>
            <a:pPr lvl="1"/>
            <a:r>
              <a:rPr lang="en-US" sz="2000" dirty="0"/>
              <a:t>CZ 24979 Measurement of prompt capture gammas coming from chlorine and iron neutron capture (27/01/2023-26/01/2024) &amp; MnSO4 </a:t>
            </a:r>
            <a:endParaRPr lang="en-US" dirty="0"/>
          </a:p>
          <a:p>
            <a:pPr marL="0" indent="0">
              <a:buNone/>
            </a:pPr>
            <a:endParaRPr lang="en-GB" dirty="0"/>
          </a:p>
        </p:txBody>
      </p:sp>
    </p:spTree>
    <p:extLst>
      <p:ext uri="{BB962C8B-B14F-4D97-AF65-F5344CB8AC3E}">
        <p14:creationId xmlns:p14="http://schemas.microsoft.com/office/powerpoint/2010/main" val="1840338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A856-AF58-2054-527D-6B5E78A542BE}"/>
              </a:ext>
            </a:extLst>
          </p:cNvPr>
          <p:cNvSpPr>
            <a:spLocks noGrp="1"/>
          </p:cNvSpPr>
          <p:nvPr>
            <p:ph type="title"/>
          </p:nvPr>
        </p:nvSpPr>
        <p:spPr>
          <a:xfrm>
            <a:off x="251520" y="87474"/>
            <a:ext cx="8712968" cy="972108"/>
          </a:xfrm>
        </p:spPr>
        <p:txBody>
          <a:bodyPr>
            <a:normAutofit fontScale="90000"/>
          </a:bodyPr>
          <a:lstStyle/>
          <a:p>
            <a:r>
              <a:rPr lang="en-US" dirty="0"/>
              <a:t>New: CRP on Updating and Improving Nuclear Level Densities for Applications</a:t>
            </a:r>
            <a:endParaRPr lang="en-GB" dirty="0"/>
          </a:p>
        </p:txBody>
      </p:sp>
      <p:sp>
        <p:nvSpPr>
          <p:cNvPr id="3" name="Content Placeholder 2">
            <a:extLst>
              <a:ext uri="{FF2B5EF4-FFF2-40B4-BE49-F238E27FC236}">
                <a16:creationId xmlns:a16="http://schemas.microsoft.com/office/drawing/2014/main" id="{48D6D496-DCE5-E257-D8FD-7106D5641876}"/>
              </a:ext>
            </a:extLst>
          </p:cNvPr>
          <p:cNvSpPr>
            <a:spLocks noGrp="1"/>
          </p:cNvSpPr>
          <p:nvPr>
            <p:ph idx="1"/>
          </p:nvPr>
        </p:nvSpPr>
        <p:spPr>
          <a:xfrm>
            <a:off x="359532" y="1347614"/>
            <a:ext cx="8424936" cy="3528392"/>
          </a:xfrm>
        </p:spPr>
        <p:txBody>
          <a:bodyPr>
            <a:normAutofit fontScale="92500" lnSpcReduction="20000"/>
          </a:bodyPr>
          <a:lstStyle/>
          <a:p>
            <a:pPr>
              <a:spcBef>
                <a:spcPts val="600"/>
              </a:spcBef>
            </a:pPr>
            <a:r>
              <a:rPr lang="en-US" sz="1700" dirty="0"/>
              <a:t>Technical Officer (TO): P. Dimitriou</a:t>
            </a:r>
          </a:p>
          <a:p>
            <a:pPr>
              <a:spcBef>
                <a:spcPts val="600"/>
              </a:spcBef>
            </a:pPr>
            <a:r>
              <a:rPr lang="en-US" sz="1700" dirty="0"/>
              <a:t>CM on Nuclear Level Densities, 26-28 June 2023; INDC(NDS)-0883</a:t>
            </a:r>
          </a:p>
          <a:p>
            <a:pPr lvl="1">
              <a:spcBef>
                <a:spcPts val="600"/>
              </a:spcBef>
            </a:pPr>
            <a:r>
              <a:rPr lang="en-US" sz="1700" dirty="0"/>
              <a:t>Participants: S. Goriely, M. Guttormsen, M. Herman, M. </a:t>
            </a:r>
            <a:r>
              <a:rPr lang="en-US" sz="1700" dirty="0" err="1"/>
              <a:t>Krticka</a:t>
            </a:r>
            <a:r>
              <a:rPr lang="en-US" sz="1700" dirty="0"/>
              <a:t>, A. Voinov,               M. Wiedeking</a:t>
            </a:r>
          </a:p>
          <a:p>
            <a:pPr lvl="1">
              <a:spcBef>
                <a:spcPts val="600"/>
              </a:spcBef>
            </a:pPr>
            <a:r>
              <a:rPr lang="en-US" sz="1700" dirty="0"/>
              <a:t>Purpose: define scope, goals, research objectives, deliverables of the CRP</a:t>
            </a:r>
          </a:p>
          <a:p>
            <a:pPr>
              <a:spcBef>
                <a:spcPts val="600"/>
              </a:spcBef>
            </a:pPr>
            <a:r>
              <a:rPr lang="en-US" sz="1700" dirty="0"/>
              <a:t>Proposal submitted and approved internally (Committee for Coordinated Research Activities - NA), 20 March 2024</a:t>
            </a:r>
          </a:p>
          <a:p>
            <a:pPr>
              <a:spcBef>
                <a:spcPts val="600"/>
              </a:spcBef>
            </a:pPr>
            <a:r>
              <a:rPr lang="en-US" sz="1700" dirty="0"/>
              <a:t>Call open for proposals: </a:t>
            </a:r>
            <a:r>
              <a:rPr lang="en-US" sz="1700" dirty="0">
                <a:solidFill>
                  <a:srgbClr val="FF0000"/>
                </a:solidFill>
              </a:rPr>
              <a:t>April – August 2024</a:t>
            </a:r>
          </a:p>
          <a:p>
            <a:pPr>
              <a:spcBef>
                <a:spcPts val="600"/>
              </a:spcBef>
            </a:pPr>
            <a:r>
              <a:rPr lang="en-US" sz="1700" dirty="0"/>
              <a:t>3 Research Coordination Meetings; </a:t>
            </a:r>
          </a:p>
          <a:p>
            <a:pPr marL="0" indent="0">
              <a:spcBef>
                <a:spcPts val="600"/>
              </a:spcBef>
              <a:buNone/>
            </a:pPr>
            <a:r>
              <a:rPr lang="en-US" sz="1700" dirty="0"/>
              <a:t>      1</a:t>
            </a:r>
            <a:r>
              <a:rPr lang="en-US" sz="1700" baseline="30000" dirty="0"/>
              <a:t>st</a:t>
            </a:r>
            <a:r>
              <a:rPr lang="en-US" sz="1700" dirty="0"/>
              <a:t> Research Coordination Meeting: </a:t>
            </a:r>
            <a:r>
              <a:rPr lang="en-US" sz="1700" dirty="0">
                <a:solidFill>
                  <a:srgbClr val="FF0000"/>
                </a:solidFill>
              </a:rPr>
              <a:t>March 2025</a:t>
            </a:r>
          </a:p>
          <a:p>
            <a:pPr>
              <a:spcBef>
                <a:spcPts val="600"/>
              </a:spcBef>
            </a:pPr>
            <a:r>
              <a:rPr lang="en-US" sz="1700" dirty="0"/>
              <a:t>Participation: </a:t>
            </a:r>
            <a:r>
              <a:rPr lang="en-GB" sz="1700" dirty="0"/>
              <a:t>Belgium, China, Czech Rep., France, Germany, India, Japan, Norway, Russian Federation, Sweden, USA</a:t>
            </a:r>
          </a:p>
          <a:p>
            <a:pPr marL="457200" lvl="1" indent="0">
              <a:spcBef>
                <a:spcPts val="600"/>
              </a:spcBef>
              <a:buNone/>
            </a:pPr>
            <a:r>
              <a:rPr lang="en-GB" sz="1700" dirty="0"/>
              <a:t>~ 5 Research Contracts + 9 Research Agreements</a:t>
            </a:r>
            <a:endParaRPr lang="en-US" sz="1700" dirty="0"/>
          </a:p>
          <a:p>
            <a:pPr marL="0" indent="0">
              <a:buNone/>
            </a:pPr>
            <a:endParaRPr lang="en-GB" dirty="0"/>
          </a:p>
        </p:txBody>
      </p:sp>
    </p:spTree>
    <p:extLst>
      <p:ext uri="{BB962C8B-B14F-4D97-AF65-F5344CB8AC3E}">
        <p14:creationId xmlns:p14="http://schemas.microsoft.com/office/powerpoint/2010/main" val="1721422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058D-2D69-6245-F101-44F4451176BD}"/>
              </a:ext>
            </a:extLst>
          </p:cNvPr>
          <p:cNvSpPr>
            <a:spLocks noGrp="1"/>
          </p:cNvSpPr>
          <p:nvPr>
            <p:ph type="title"/>
          </p:nvPr>
        </p:nvSpPr>
        <p:spPr>
          <a:xfrm>
            <a:off x="251520" y="87474"/>
            <a:ext cx="7128792" cy="540060"/>
          </a:xfrm>
        </p:spPr>
        <p:txBody>
          <a:bodyPr>
            <a:normAutofit/>
          </a:bodyPr>
          <a:lstStyle/>
          <a:p>
            <a:r>
              <a:rPr lang="en-US" sz="2800" dirty="0"/>
              <a:t>New CRP: Research Objectives</a:t>
            </a:r>
            <a:endParaRPr lang="en-GB" sz="2800" dirty="0"/>
          </a:p>
        </p:txBody>
      </p:sp>
      <p:sp>
        <p:nvSpPr>
          <p:cNvPr id="3" name="Content Placeholder 2">
            <a:extLst>
              <a:ext uri="{FF2B5EF4-FFF2-40B4-BE49-F238E27FC236}">
                <a16:creationId xmlns:a16="http://schemas.microsoft.com/office/drawing/2014/main" id="{8A82D609-97BD-577F-2EE8-FF6AC446AC0A}"/>
              </a:ext>
            </a:extLst>
          </p:cNvPr>
          <p:cNvSpPr>
            <a:spLocks noGrp="1"/>
          </p:cNvSpPr>
          <p:nvPr>
            <p:ph idx="1"/>
          </p:nvPr>
        </p:nvSpPr>
        <p:spPr>
          <a:xfrm>
            <a:off x="251520" y="915566"/>
            <a:ext cx="8568952" cy="4077072"/>
          </a:xfrm>
        </p:spPr>
        <p:txBody>
          <a:bodyPr>
            <a:normAutofit/>
          </a:bodyPr>
          <a:lstStyle/>
          <a:p>
            <a:r>
              <a:rPr lang="en-US" sz="2100" dirty="0"/>
              <a:t>Main goal: update and improve the Level Densities segment of the Reference Parameter Input Library (RIPL-3, released in 2009)</a:t>
            </a:r>
          </a:p>
          <a:p>
            <a:pPr lvl="1">
              <a:buFontTx/>
              <a:buChar char="−"/>
            </a:pPr>
            <a:r>
              <a:rPr lang="en-US" sz="1700" dirty="0"/>
              <a:t>Compilation of available experimental information (s-wave resonance spacings, experimentally derived NLDs)</a:t>
            </a:r>
          </a:p>
          <a:p>
            <a:pPr lvl="1">
              <a:buFontTx/>
              <a:buChar char="−"/>
            </a:pPr>
            <a:r>
              <a:rPr lang="en-US" sz="1700" dirty="0"/>
              <a:t>Evaluation of experimental data with uncertainty analysis</a:t>
            </a:r>
          </a:p>
          <a:p>
            <a:pPr lvl="1">
              <a:buFontTx/>
              <a:buChar char="−"/>
            </a:pPr>
            <a:r>
              <a:rPr lang="en-US" sz="1700" dirty="0"/>
              <a:t>Theoretical developments (microscopic, shell model, </a:t>
            </a:r>
            <a:r>
              <a:rPr lang="en-US" sz="1700" dirty="0" err="1"/>
              <a:t>etc</a:t>
            </a:r>
            <a:r>
              <a:rPr lang="en-US" sz="1700" dirty="0"/>
              <a:t>)</a:t>
            </a:r>
          </a:p>
          <a:p>
            <a:pPr lvl="1">
              <a:buFontTx/>
              <a:buChar char="−"/>
            </a:pPr>
            <a:r>
              <a:rPr lang="en-US" sz="1700" dirty="0"/>
              <a:t>Development of global models (phenomenological and semi-microscopic) </a:t>
            </a:r>
          </a:p>
          <a:p>
            <a:pPr lvl="1">
              <a:buFontTx/>
              <a:buChar char="−"/>
            </a:pPr>
            <a:r>
              <a:rPr lang="en-US" sz="1700" dirty="0"/>
              <a:t>Validation of global models (using selected types of NLD measurements such as evaporation measurements)</a:t>
            </a:r>
          </a:p>
          <a:p>
            <a:pPr lvl="1">
              <a:buFontTx/>
              <a:buChar char="−"/>
            </a:pPr>
            <a:r>
              <a:rPr lang="en-US" sz="1700" dirty="0"/>
              <a:t>Creation of repository, online interface, and web-APIs to allow easy access to data, </a:t>
            </a:r>
            <a:r>
              <a:rPr lang="en-US" sz="1700" i="1" dirty="0"/>
              <a:t>both interactively and programmatically</a:t>
            </a:r>
          </a:p>
          <a:p>
            <a:pPr lvl="1">
              <a:buFontTx/>
              <a:buChar char="−"/>
            </a:pPr>
            <a:r>
              <a:rPr lang="en-US" sz="1700" dirty="0"/>
              <a:t>Publication of technical work, methodology, results and recommendations</a:t>
            </a:r>
            <a:endParaRPr lang="en-GB" sz="1700" dirty="0"/>
          </a:p>
        </p:txBody>
      </p:sp>
    </p:spTree>
    <p:extLst>
      <p:ext uri="{BB962C8B-B14F-4D97-AF65-F5344CB8AC3E}">
        <p14:creationId xmlns:p14="http://schemas.microsoft.com/office/powerpoint/2010/main" val="1695982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B69D0-B78F-6FA4-C0DC-2DDB29B64500}"/>
              </a:ext>
            </a:extLst>
          </p:cNvPr>
          <p:cNvSpPr>
            <a:spLocks noGrp="1"/>
          </p:cNvSpPr>
          <p:nvPr>
            <p:ph type="title"/>
          </p:nvPr>
        </p:nvSpPr>
        <p:spPr>
          <a:xfrm>
            <a:off x="251520" y="87474"/>
            <a:ext cx="8064896" cy="756084"/>
          </a:xfrm>
        </p:spPr>
        <p:txBody>
          <a:bodyPr>
            <a:normAutofit fontScale="90000"/>
          </a:bodyPr>
          <a:lstStyle/>
          <a:p>
            <a:r>
              <a:rPr lang="en-US" dirty="0"/>
              <a:t>60</a:t>
            </a:r>
            <a:r>
              <a:rPr lang="en-US" baseline="30000" dirty="0"/>
              <a:t>th</a:t>
            </a:r>
            <a:r>
              <a:rPr lang="en-US" dirty="0"/>
              <a:t> Anniversary of Nuclear Data Section</a:t>
            </a:r>
            <a:endParaRPr lang="en-GB" dirty="0"/>
          </a:p>
        </p:txBody>
      </p:sp>
      <p:sp>
        <p:nvSpPr>
          <p:cNvPr id="3" name="Content Placeholder 2">
            <a:extLst>
              <a:ext uri="{FF2B5EF4-FFF2-40B4-BE49-F238E27FC236}">
                <a16:creationId xmlns:a16="http://schemas.microsoft.com/office/drawing/2014/main" id="{E8A0F75C-8C80-3BAE-EA15-53C00E787DF3}"/>
              </a:ext>
            </a:extLst>
          </p:cNvPr>
          <p:cNvSpPr>
            <a:spLocks noGrp="1"/>
          </p:cNvSpPr>
          <p:nvPr>
            <p:ph idx="1"/>
          </p:nvPr>
        </p:nvSpPr>
        <p:spPr>
          <a:xfrm>
            <a:off x="251520" y="951571"/>
            <a:ext cx="4032448" cy="3643052"/>
          </a:xfrm>
        </p:spPr>
        <p:txBody>
          <a:bodyPr>
            <a:normAutofit fontScale="62500" lnSpcReduction="20000"/>
          </a:bodyPr>
          <a:lstStyle/>
          <a:p>
            <a:pPr algn="just">
              <a:spcBef>
                <a:spcPts val="0"/>
              </a:spcBef>
            </a:pPr>
            <a:r>
              <a:rPr lang="en-US" dirty="0"/>
              <a:t>On 3 June 2024 celebrated 60 years of Nuclear Data Services</a:t>
            </a:r>
          </a:p>
          <a:p>
            <a:pPr algn="just">
              <a:spcBef>
                <a:spcPts val="0"/>
              </a:spcBef>
            </a:pPr>
            <a:r>
              <a:rPr lang="en-US" dirty="0"/>
              <a:t>Presentations by the respective DDG NA, </a:t>
            </a:r>
            <a:r>
              <a:rPr lang="en-US" dirty="0" err="1"/>
              <a:t>Ms</a:t>
            </a:r>
            <a:r>
              <a:rPr lang="en-US" dirty="0"/>
              <a:t> Najat Mokhtar, DIR-NAPC, Melissa </a:t>
            </a:r>
            <a:r>
              <a:rPr lang="en-US" dirty="0" err="1"/>
              <a:t>Denecke</a:t>
            </a:r>
            <a:r>
              <a:rPr lang="en-US" dirty="0"/>
              <a:t>, DIR-NEPK, </a:t>
            </a:r>
            <a:r>
              <a:rPr lang="en-US" dirty="0" err="1"/>
              <a:t>Mr</a:t>
            </a:r>
            <a:r>
              <a:rPr lang="en-US" dirty="0"/>
              <a:t> Wei Huang, </a:t>
            </a:r>
          </a:p>
          <a:p>
            <a:pPr algn="just">
              <a:spcBef>
                <a:spcPts val="0"/>
              </a:spcBef>
            </a:pPr>
            <a:r>
              <a:rPr lang="en-US" dirty="0"/>
              <a:t>Followed by retrospectives from former staff members, with anecdotes of their time at NDS, and memories of the colleagues who are no longer with us. The celebration ended with small reception.</a:t>
            </a:r>
            <a:endParaRPr lang="en-GB" dirty="0"/>
          </a:p>
          <a:p>
            <a:endParaRPr lang="en-GB" dirty="0"/>
          </a:p>
        </p:txBody>
      </p:sp>
      <p:pic>
        <p:nvPicPr>
          <p:cNvPr id="4" name="Picture 3">
            <a:extLst>
              <a:ext uri="{FF2B5EF4-FFF2-40B4-BE49-F238E27FC236}">
                <a16:creationId xmlns:a16="http://schemas.microsoft.com/office/drawing/2014/main" id="{897103DD-B3D1-2B6D-5778-965006D9E9C8}"/>
              </a:ext>
            </a:extLst>
          </p:cNvPr>
          <p:cNvPicPr>
            <a:picLocks noChangeAspect="1"/>
          </p:cNvPicPr>
          <p:nvPr/>
        </p:nvPicPr>
        <p:blipFill>
          <a:blip r:embed="rId2"/>
          <a:stretch>
            <a:fillRect/>
          </a:stretch>
        </p:blipFill>
        <p:spPr>
          <a:xfrm>
            <a:off x="4427984" y="951571"/>
            <a:ext cx="4430838" cy="3132347"/>
          </a:xfrm>
          <a:prstGeom prst="rect">
            <a:avLst/>
          </a:prstGeom>
        </p:spPr>
      </p:pic>
    </p:spTree>
    <p:extLst>
      <p:ext uri="{BB962C8B-B14F-4D97-AF65-F5344CB8AC3E}">
        <p14:creationId xmlns:p14="http://schemas.microsoft.com/office/powerpoint/2010/main" val="3930018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42577-9428-460C-1B69-96D7BB0A82C9}"/>
              </a:ext>
            </a:extLst>
          </p:cNvPr>
          <p:cNvSpPr>
            <a:spLocks noGrp="1"/>
          </p:cNvSpPr>
          <p:nvPr>
            <p:ph type="title"/>
          </p:nvPr>
        </p:nvSpPr>
        <p:spPr>
          <a:xfrm>
            <a:off x="251520" y="87474"/>
            <a:ext cx="8496944" cy="828092"/>
          </a:xfrm>
        </p:spPr>
        <p:txBody>
          <a:bodyPr anchor="ctr">
            <a:noAutofit/>
          </a:bodyPr>
          <a:lstStyle/>
          <a:p>
            <a:pPr>
              <a:lnSpc>
                <a:spcPct val="90000"/>
              </a:lnSpc>
            </a:pPr>
            <a:r>
              <a:rPr lang="en-US" sz="3200" dirty="0">
                <a:solidFill>
                  <a:schemeClr val="tx1"/>
                </a:solidFill>
              </a:rPr>
              <a:t>Data Development Projects - ongoing</a:t>
            </a:r>
            <a:endParaRPr lang="en-GB" sz="3200" dirty="0">
              <a:solidFill>
                <a:schemeClr val="tx1"/>
              </a:solidFill>
            </a:endParaRPr>
          </a:p>
        </p:txBody>
      </p:sp>
      <p:sp>
        <p:nvSpPr>
          <p:cNvPr id="3" name="Content Placeholder 2">
            <a:extLst>
              <a:ext uri="{FF2B5EF4-FFF2-40B4-BE49-F238E27FC236}">
                <a16:creationId xmlns:a16="http://schemas.microsoft.com/office/drawing/2014/main" id="{7EE344B7-E4D9-C8E7-2135-4997875A0988}"/>
              </a:ext>
            </a:extLst>
          </p:cNvPr>
          <p:cNvSpPr>
            <a:spLocks noGrp="1"/>
          </p:cNvSpPr>
          <p:nvPr>
            <p:ph sz="half" idx="1"/>
          </p:nvPr>
        </p:nvSpPr>
        <p:spPr>
          <a:xfrm>
            <a:off x="-15946" y="915566"/>
            <a:ext cx="4572000" cy="3394472"/>
          </a:xfrm>
        </p:spPr>
        <p:txBody>
          <a:bodyPr>
            <a:normAutofit fontScale="85000" lnSpcReduction="10000"/>
          </a:bodyPr>
          <a:lstStyle/>
          <a:p>
            <a:pPr>
              <a:lnSpc>
                <a:spcPct val="90000"/>
              </a:lnSpc>
            </a:pPr>
            <a:r>
              <a:rPr lang="en-US" sz="2000" b="1" dirty="0"/>
              <a:t>Stopping Powers:</a:t>
            </a:r>
            <a:r>
              <a:rPr lang="en-US" sz="2000" dirty="0"/>
              <a:t> consultant Claudia Montanari</a:t>
            </a:r>
          </a:p>
          <a:p>
            <a:pPr lvl="2">
              <a:lnSpc>
                <a:spcPct val="90000"/>
              </a:lnSpc>
            </a:pPr>
            <a:r>
              <a:rPr lang="en-US" sz="1500" b="1" dirty="0"/>
              <a:t>New:</a:t>
            </a:r>
            <a:r>
              <a:rPr lang="en-US" sz="1500" dirty="0"/>
              <a:t> Modernization of stopping power database and retrieval interface (Wed talk)</a:t>
            </a:r>
          </a:p>
          <a:p>
            <a:pPr lvl="2">
              <a:lnSpc>
                <a:spcPct val="90000"/>
              </a:lnSpc>
            </a:pPr>
            <a:r>
              <a:rPr lang="en-US" sz="1500" b="1" dirty="0"/>
              <a:t>New:</a:t>
            </a:r>
            <a:r>
              <a:rPr lang="en-US" sz="1500" dirty="0"/>
              <a:t> Display of all stopping data even if only one measurement was performed  - requires verification and new SRIM calculations</a:t>
            </a:r>
          </a:p>
          <a:p>
            <a:pPr lvl="2">
              <a:lnSpc>
                <a:spcPct val="90000"/>
              </a:lnSpc>
            </a:pPr>
            <a:r>
              <a:rPr lang="en-US" sz="1500" i="1" dirty="0"/>
              <a:t>Continuous update of experimental stopping data since 2015 (2-3 times a year)</a:t>
            </a:r>
          </a:p>
          <a:p>
            <a:pPr lvl="2">
              <a:lnSpc>
                <a:spcPct val="90000"/>
              </a:lnSpc>
            </a:pPr>
            <a:r>
              <a:rPr lang="en-US" sz="1500" b="1" i="1" dirty="0"/>
              <a:t>New R</a:t>
            </a:r>
            <a:r>
              <a:rPr lang="en-GB" sz="1500" b="1" i="1" dirty="0" err="1"/>
              <a:t>eference</a:t>
            </a:r>
            <a:r>
              <a:rPr lang="en-GB" sz="1500" b="1" i="1" dirty="0"/>
              <a:t> article: </a:t>
            </a:r>
          </a:p>
          <a:p>
            <a:pPr marL="914400" lvl="2" indent="0">
              <a:lnSpc>
                <a:spcPct val="90000"/>
              </a:lnSpc>
              <a:buNone/>
            </a:pPr>
            <a:r>
              <a:rPr lang="en-GB" sz="1400" b="0" i="1" dirty="0">
                <a:solidFill>
                  <a:srgbClr val="022D41"/>
                </a:solidFill>
                <a:effectLst/>
                <a:latin typeface="Open Sans" panose="020B0606030504020204" pitchFamily="34" charset="0"/>
              </a:rPr>
              <a:t>The IAEA electronic stopping power database: Modernization, review, and analysis of the existing experimental data, </a:t>
            </a:r>
          </a:p>
          <a:p>
            <a:pPr marL="914400" lvl="2" indent="0">
              <a:lnSpc>
                <a:spcPct val="90000"/>
              </a:lnSpc>
              <a:buNone/>
            </a:pPr>
            <a:r>
              <a:rPr lang="en-GB" sz="1400" b="0" i="1" dirty="0">
                <a:solidFill>
                  <a:srgbClr val="022D41"/>
                </a:solidFill>
                <a:effectLst/>
                <a:latin typeface="Open Sans" panose="020B0606030504020204" pitchFamily="34" charset="0"/>
              </a:rPr>
              <a:t>C.C. Montanari, P. </a:t>
            </a:r>
            <a:r>
              <a:rPr lang="en-GB" sz="1400" b="0" i="1" dirty="0" err="1">
                <a:solidFill>
                  <a:srgbClr val="022D41"/>
                </a:solidFill>
                <a:effectLst/>
                <a:latin typeface="Open Sans" panose="020B0606030504020204" pitchFamily="34" charset="0"/>
              </a:rPr>
              <a:t>Dimitriou,</a:t>
            </a:r>
            <a:r>
              <a:rPr lang="en-GB" sz="1400" b="0" i="1" dirty="0">
                <a:solidFill>
                  <a:srgbClr val="022D41"/>
                </a:solidFill>
                <a:effectLst/>
                <a:latin typeface="Open Sans" panose="020B0606030504020204" pitchFamily="34" charset="0"/>
              </a:rPr>
              <a:t> L. Marian, A.M.P. Mendez, J.P. Peralta, F. Bivort-Haiek, </a:t>
            </a:r>
            <a:r>
              <a:rPr lang="en-GB" sz="1400" b="0" i="1" dirty="0" err="1">
                <a:solidFill>
                  <a:srgbClr val="022D41"/>
                </a:solidFill>
                <a:effectLst/>
                <a:latin typeface="Open Sans" panose="020B0606030504020204" pitchFamily="34" charset="0"/>
              </a:rPr>
              <a:t>Nucl</a:t>
            </a:r>
            <a:r>
              <a:rPr lang="en-GB" sz="1400" b="0" i="1" dirty="0">
                <a:solidFill>
                  <a:srgbClr val="022D41"/>
                </a:solidFill>
                <a:effectLst/>
                <a:latin typeface="Open Sans" panose="020B0606030504020204" pitchFamily="34" charset="0"/>
              </a:rPr>
              <a:t>. </a:t>
            </a:r>
            <a:r>
              <a:rPr lang="en-GB" sz="1400" b="0" i="1" dirty="0" err="1">
                <a:solidFill>
                  <a:srgbClr val="022D41"/>
                </a:solidFill>
                <a:effectLst/>
                <a:latin typeface="Open Sans" panose="020B0606030504020204" pitchFamily="34" charset="0"/>
              </a:rPr>
              <a:t>Instrum</a:t>
            </a:r>
            <a:r>
              <a:rPr lang="en-GB" sz="1400" b="0" i="1" dirty="0">
                <a:solidFill>
                  <a:srgbClr val="022D41"/>
                </a:solidFill>
                <a:effectLst/>
                <a:latin typeface="Open Sans" panose="020B0606030504020204" pitchFamily="34" charset="0"/>
              </a:rPr>
              <a:t>. Methods Phys. Res. B 551 (2024)165336, </a:t>
            </a:r>
          </a:p>
          <a:p>
            <a:pPr marL="914400" lvl="2" indent="0">
              <a:lnSpc>
                <a:spcPct val="90000"/>
              </a:lnSpc>
              <a:buNone/>
            </a:pPr>
            <a:r>
              <a:rPr lang="en-GB" sz="1400" b="0" i="1" u="none" strike="noStrike" dirty="0">
                <a:solidFill>
                  <a:srgbClr val="0A58CA"/>
                </a:solidFill>
                <a:effectLst/>
                <a:latin typeface="Open Sans" panose="020B0606030504020204" pitchFamily="34" charset="0"/>
                <a:hlinkClick r:id="rId2"/>
              </a:rPr>
              <a:t>https://doi.org/10.1016/j.nimb.2024.165336</a:t>
            </a:r>
            <a:endParaRPr lang="en-GB" sz="1500" i="1" dirty="0"/>
          </a:p>
          <a:p>
            <a:pPr>
              <a:lnSpc>
                <a:spcPct val="90000"/>
              </a:lnSpc>
            </a:pPr>
            <a:endParaRPr lang="en-GB" sz="1500" dirty="0"/>
          </a:p>
        </p:txBody>
      </p:sp>
      <p:sp>
        <p:nvSpPr>
          <p:cNvPr id="6" name="TextBox 5">
            <a:extLst>
              <a:ext uri="{FF2B5EF4-FFF2-40B4-BE49-F238E27FC236}">
                <a16:creationId xmlns:a16="http://schemas.microsoft.com/office/drawing/2014/main" id="{1FF9F40D-6785-3790-59B9-7144B2642B2D}"/>
              </a:ext>
            </a:extLst>
          </p:cNvPr>
          <p:cNvSpPr txBox="1"/>
          <p:nvPr/>
        </p:nvSpPr>
        <p:spPr>
          <a:xfrm>
            <a:off x="0" y="4421151"/>
            <a:ext cx="5415408" cy="338554"/>
          </a:xfrm>
          <a:prstGeom prst="rect">
            <a:avLst/>
          </a:prstGeom>
          <a:noFill/>
        </p:spPr>
        <p:txBody>
          <a:bodyPr wrap="square">
            <a:spAutoFit/>
          </a:bodyPr>
          <a:lstStyle/>
          <a:p>
            <a:pPr algn="l"/>
            <a:r>
              <a:rPr lang="en-GB" sz="1600" dirty="0">
                <a:solidFill>
                  <a:srgbClr val="000000"/>
                </a:solidFill>
              </a:rPr>
              <a:t>I</a:t>
            </a:r>
            <a:r>
              <a:rPr lang="en-GB" sz="1600" b="0" i="0" u="none" strike="noStrike" baseline="0" dirty="0">
                <a:solidFill>
                  <a:srgbClr val="000000"/>
                </a:solidFill>
                <a:latin typeface="+mn-lt"/>
              </a:rPr>
              <a:t>n collaboration with </a:t>
            </a:r>
            <a:r>
              <a:rPr lang="en-GB" sz="1600" dirty="0">
                <a:solidFill>
                  <a:srgbClr val="000000"/>
                </a:solidFill>
              </a:rPr>
              <a:t>Ludmila Marian</a:t>
            </a:r>
            <a:endParaRPr lang="en-US" sz="1600" dirty="0">
              <a:latin typeface="+mn-lt"/>
            </a:endParaRPr>
          </a:p>
        </p:txBody>
      </p:sp>
      <p:pic>
        <p:nvPicPr>
          <p:cNvPr id="11" name="Content Placeholder 10">
            <a:extLst>
              <a:ext uri="{FF2B5EF4-FFF2-40B4-BE49-F238E27FC236}">
                <a16:creationId xmlns:a16="http://schemas.microsoft.com/office/drawing/2014/main" id="{10CB8DE4-902A-DA02-F233-452E894E36AF}"/>
              </a:ext>
            </a:extLst>
          </p:cNvPr>
          <p:cNvPicPr>
            <a:picLocks noGrp="1" noChangeAspect="1"/>
          </p:cNvPicPr>
          <p:nvPr>
            <p:ph sz="half" idx="2"/>
          </p:nvPr>
        </p:nvPicPr>
        <p:blipFill>
          <a:blip r:embed="rId3"/>
          <a:stretch>
            <a:fillRect/>
          </a:stretch>
        </p:blipFill>
        <p:spPr>
          <a:xfrm>
            <a:off x="4925888" y="3003798"/>
            <a:ext cx="4038600" cy="1779175"/>
          </a:xfrm>
        </p:spPr>
      </p:pic>
      <p:pic>
        <p:nvPicPr>
          <p:cNvPr id="9" name="Picture 8">
            <a:extLst>
              <a:ext uri="{FF2B5EF4-FFF2-40B4-BE49-F238E27FC236}">
                <a16:creationId xmlns:a16="http://schemas.microsoft.com/office/drawing/2014/main" id="{1B56E307-ECC5-8AC8-10E2-688951BA61C4}"/>
              </a:ext>
            </a:extLst>
          </p:cNvPr>
          <p:cNvPicPr>
            <a:picLocks noChangeAspect="1"/>
          </p:cNvPicPr>
          <p:nvPr/>
        </p:nvPicPr>
        <p:blipFill>
          <a:blip r:embed="rId4"/>
          <a:stretch>
            <a:fillRect/>
          </a:stretch>
        </p:blipFill>
        <p:spPr>
          <a:xfrm>
            <a:off x="4517551" y="722349"/>
            <a:ext cx="4316288" cy="2168386"/>
          </a:xfrm>
          <a:prstGeom prst="rect">
            <a:avLst/>
          </a:prstGeom>
        </p:spPr>
      </p:pic>
      <p:sp>
        <p:nvSpPr>
          <p:cNvPr id="12" name="Arrow: Curved Right 11">
            <a:extLst>
              <a:ext uri="{FF2B5EF4-FFF2-40B4-BE49-F238E27FC236}">
                <a16:creationId xmlns:a16="http://schemas.microsoft.com/office/drawing/2014/main" id="{D871A01B-A410-4303-FF0E-402183D25EA6}"/>
              </a:ext>
            </a:extLst>
          </p:cNvPr>
          <p:cNvSpPr/>
          <p:nvPr/>
        </p:nvSpPr>
        <p:spPr>
          <a:xfrm>
            <a:off x="4392758" y="2786302"/>
            <a:ext cx="292226" cy="661720"/>
          </a:xfrm>
          <a:prstGeom prst="curved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461150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42577-9428-460C-1B69-96D7BB0A82C9}"/>
              </a:ext>
            </a:extLst>
          </p:cNvPr>
          <p:cNvSpPr>
            <a:spLocks noGrp="1"/>
          </p:cNvSpPr>
          <p:nvPr>
            <p:ph type="title"/>
          </p:nvPr>
        </p:nvSpPr>
        <p:spPr>
          <a:xfrm>
            <a:off x="251520" y="87474"/>
            <a:ext cx="8496944" cy="828092"/>
          </a:xfrm>
        </p:spPr>
        <p:txBody>
          <a:bodyPr anchor="ctr">
            <a:noAutofit/>
          </a:bodyPr>
          <a:lstStyle/>
          <a:p>
            <a:pPr>
              <a:lnSpc>
                <a:spcPct val="90000"/>
              </a:lnSpc>
            </a:pPr>
            <a:r>
              <a:rPr lang="en-US" sz="3200" dirty="0">
                <a:solidFill>
                  <a:schemeClr val="tx1"/>
                </a:solidFill>
              </a:rPr>
              <a:t>Data Development Projects - ongoing</a:t>
            </a:r>
            <a:endParaRPr lang="en-GB" sz="3200" dirty="0">
              <a:solidFill>
                <a:schemeClr val="tx1"/>
              </a:solidFill>
            </a:endParaRPr>
          </a:p>
        </p:txBody>
      </p:sp>
      <p:sp>
        <p:nvSpPr>
          <p:cNvPr id="3" name="Content Placeholder 2">
            <a:extLst>
              <a:ext uri="{FF2B5EF4-FFF2-40B4-BE49-F238E27FC236}">
                <a16:creationId xmlns:a16="http://schemas.microsoft.com/office/drawing/2014/main" id="{7EE344B7-E4D9-C8E7-2135-4997875A0988}"/>
              </a:ext>
            </a:extLst>
          </p:cNvPr>
          <p:cNvSpPr>
            <a:spLocks noGrp="1"/>
          </p:cNvSpPr>
          <p:nvPr>
            <p:ph sz="half" idx="1"/>
          </p:nvPr>
        </p:nvSpPr>
        <p:spPr>
          <a:xfrm>
            <a:off x="245840" y="1010249"/>
            <a:ext cx="4316288" cy="3394472"/>
          </a:xfrm>
        </p:spPr>
        <p:txBody>
          <a:bodyPr>
            <a:normAutofit lnSpcReduction="10000"/>
          </a:bodyPr>
          <a:lstStyle/>
          <a:p>
            <a:pPr>
              <a:lnSpc>
                <a:spcPct val="90000"/>
              </a:lnSpc>
            </a:pPr>
            <a:r>
              <a:rPr lang="en-US" sz="2000" b="1" dirty="0"/>
              <a:t>Nuclear Moments:</a:t>
            </a:r>
            <a:r>
              <a:rPr lang="en-US" sz="2000" dirty="0"/>
              <a:t> consultant Nick Stone</a:t>
            </a:r>
          </a:p>
          <a:p>
            <a:pPr lvl="2">
              <a:lnSpc>
                <a:spcPct val="90000"/>
              </a:lnSpc>
            </a:pPr>
            <a:r>
              <a:rPr lang="en-US" sz="1500" dirty="0"/>
              <a:t>New: Updating of compiled experimental nuclear moments,</a:t>
            </a:r>
          </a:p>
          <a:p>
            <a:pPr marL="1371600" lvl="3" indent="0">
              <a:lnSpc>
                <a:spcPct val="90000"/>
              </a:lnSpc>
              <a:buNone/>
            </a:pPr>
            <a:r>
              <a:rPr lang="en-US" sz="1300" dirty="0">
                <a:effectLst>
                  <a:outerShdw blurRad="38100" dist="38100" dir="2700000" algn="tl">
                    <a:srgbClr val="000000">
                      <a:alpha val="43137"/>
                    </a:srgbClr>
                  </a:outerShdw>
                </a:effectLst>
                <a:highlight>
                  <a:srgbClr val="00FFFF"/>
                </a:highlight>
              </a:rPr>
              <a:t>completed, to be published and uploaded</a:t>
            </a:r>
          </a:p>
          <a:p>
            <a:pPr lvl="2">
              <a:lnSpc>
                <a:spcPct val="90000"/>
              </a:lnSpc>
            </a:pPr>
            <a:r>
              <a:rPr lang="en-GB" sz="1500" i="1" dirty="0"/>
              <a:t>Evaluation of Magnetic Dipole Moments for Long-lived states: INDC(NDS)-0794 (2019)</a:t>
            </a:r>
          </a:p>
          <a:p>
            <a:pPr lvl="2">
              <a:lnSpc>
                <a:spcPct val="90000"/>
              </a:lnSpc>
            </a:pPr>
            <a:r>
              <a:rPr lang="en-GB" sz="1500" i="1" dirty="0"/>
              <a:t>Evaluation of Magnetic Dipole Moments for Short-Lived states: INDC(NDS)-0816 (2020)</a:t>
            </a:r>
          </a:p>
          <a:p>
            <a:pPr lvl="2">
              <a:lnSpc>
                <a:spcPct val="90000"/>
              </a:lnSpc>
            </a:pPr>
            <a:r>
              <a:rPr lang="en-GB" sz="1500" i="1" dirty="0"/>
              <a:t>Tables of recommended Electric Quadrupole Moments: INDC(NDS)-0833 (2021)</a:t>
            </a:r>
          </a:p>
          <a:p>
            <a:pPr>
              <a:lnSpc>
                <a:spcPct val="90000"/>
              </a:lnSpc>
            </a:pPr>
            <a:endParaRPr lang="en-GB" sz="1500" dirty="0"/>
          </a:p>
        </p:txBody>
      </p:sp>
      <p:pic>
        <p:nvPicPr>
          <p:cNvPr id="4" name="Content Placeholder 3">
            <a:extLst>
              <a:ext uri="{FF2B5EF4-FFF2-40B4-BE49-F238E27FC236}">
                <a16:creationId xmlns:a16="http://schemas.microsoft.com/office/drawing/2014/main" id="{CFB26E80-0ED0-B253-B283-22C2AFAE08E0}"/>
              </a:ext>
            </a:extLst>
          </p:cNvPr>
          <p:cNvPicPr>
            <a:picLocks noGrp="1" noChangeAspect="1"/>
          </p:cNvPicPr>
          <p:nvPr>
            <p:ph sz="half" idx="2"/>
          </p:nvPr>
        </p:nvPicPr>
        <p:blipFill>
          <a:blip r:embed="rId2"/>
          <a:stretch>
            <a:fillRect/>
          </a:stretch>
        </p:blipFill>
        <p:spPr>
          <a:xfrm>
            <a:off x="4648200" y="1503302"/>
            <a:ext cx="4038600" cy="2787771"/>
          </a:xfrm>
          <a:prstGeom prst="rect">
            <a:avLst/>
          </a:prstGeom>
        </p:spPr>
      </p:pic>
      <p:sp>
        <p:nvSpPr>
          <p:cNvPr id="6" name="TextBox 5">
            <a:extLst>
              <a:ext uri="{FF2B5EF4-FFF2-40B4-BE49-F238E27FC236}">
                <a16:creationId xmlns:a16="http://schemas.microsoft.com/office/drawing/2014/main" id="{1FF9F40D-6785-3790-59B9-7144B2642B2D}"/>
              </a:ext>
            </a:extLst>
          </p:cNvPr>
          <p:cNvSpPr txBox="1"/>
          <p:nvPr/>
        </p:nvSpPr>
        <p:spPr>
          <a:xfrm>
            <a:off x="164704" y="4385756"/>
            <a:ext cx="4572000" cy="384721"/>
          </a:xfrm>
          <a:prstGeom prst="rect">
            <a:avLst/>
          </a:prstGeom>
          <a:noFill/>
        </p:spPr>
        <p:txBody>
          <a:bodyPr wrap="square">
            <a:spAutoFit/>
          </a:bodyPr>
          <a:lstStyle/>
          <a:p>
            <a:pPr algn="l"/>
            <a:r>
              <a:rPr lang="en-GB" sz="1900" dirty="0">
                <a:solidFill>
                  <a:srgbClr val="000000"/>
                </a:solidFill>
              </a:rPr>
              <a:t>I</a:t>
            </a:r>
            <a:r>
              <a:rPr lang="en-GB" sz="1900" b="0" i="0" u="none" strike="noStrike" baseline="0" dirty="0">
                <a:solidFill>
                  <a:srgbClr val="000000"/>
                </a:solidFill>
                <a:latin typeface="+mn-lt"/>
              </a:rPr>
              <a:t>n collaboration </a:t>
            </a:r>
            <a:r>
              <a:rPr lang="en-GB" sz="1800" b="0" i="0" u="none" strike="noStrike" baseline="0" dirty="0">
                <a:solidFill>
                  <a:srgbClr val="000000"/>
                </a:solidFill>
                <a:latin typeface="+mn-lt"/>
              </a:rPr>
              <a:t>with Marco </a:t>
            </a:r>
            <a:r>
              <a:rPr lang="en-GB" sz="1800" b="0" i="0" u="none" strike="noStrike" baseline="0" dirty="0" err="1">
                <a:solidFill>
                  <a:srgbClr val="000000"/>
                </a:solidFill>
                <a:latin typeface="+mn-lt"/>
              </a:rPr>
              <a:t>Verpelli</a:t>
            </a:r>
            <a:endParaRPr lang="en-US" sz="1900" dirty="0">
              <a:latin typeface="+mn-lt"/>
            </a:endParaRPr>
          </a:p>
        </p:txBody>
      </p:sp>
    </p:spTree>
    <p:extLst>
      <p:ext uri="{BB962C8B-B14F-4D97-AF65-F5344CB8AC3E}">
        <p14:creationId xmlns:p14="http://schemas.microsoft.com/office/powerpoint/2010/main" val="1886441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42577-9428-460C-1B69-96D7BB0A82C9}"/>
              </a:ext>
            </a:extLst>
          </p:cNvPr>
          <p:cNvSpPr>
            <a:spLocks noGrp="1"/>
          </p:cNvSpPr>
          <p:nvPr>
            <p:ph type="title"/>
          </p:nvPr>
        </p:nvSpPr>
        <p:spPr>
          <a:xfrm>
            <a:off x="251520" y="87474"/>
            <a:ext cx="7992888" cy="828092"/>
          </a:xfrm>
        </p:spPr>
        <p:txBody>
          <a:bodyPr anchor="ctr">
            <a:noAutofit/>
          </a:bodyPr>
          <a:lstStyle/>
          <a:p>
            <a:pPr>
              <a:lnSpc>
                <a:spcPct val="90000"/>
              </a:lnSpc>
            </a:pPr>
            <a:r>
              <a:rPr lang="en-US" sz="3200" dirty="0">
                <a:solidFill>
                  <a:schemeClr val="tx1"/>
                </a:solidFill>
              </a:rPr>
              <a:t>Data Development Projects – ongoing</a:t>
            </a:r>
            <a:endParaRPr lang="en-GB" sz="3200" dirty="0">
              <a:solidFill>
                <a:schemeClr val="tx1"/>
              </a:solidFill>
            </a:endParaRPr>
          </a:p>
        </p:txBody>
      </p:sp>
      <p:sp>
        <p:nvSpPr>
          <p:cNvPr id="3" name="Content Placeholder 2">
            <a:extLst>
              <a:ext uri="{FF2B5EF4-FFF2-40B4-BE49-F238E27FC236}">
                <a16:creationId xmlns:a16="http://schemas.microsoft.com/office/drawing/2014/main" id="{7EE344B7-E4D9-C8E7-2135-4997875A0988}"/>
              </a:ext>
            </a:extLst>
          </p:cNvPr>
          <p:cNvSpPr>
            <a:spLocks noGrp="1"/>
          </p:cNvSpPr>
          <p:nvPr>
            <p:ph sz="half" idx="1"/>
          </p:nvPr>
        </p:nvSpPr>
        <p:spPr>
          <a:xfrm>
            <a:off x="0" y="1200151"/>
            <a:ext cx="4788024" cy="3394472"/>
          </a:xfrm>
        </p:spPr>
        <p:txBody>
          <a:bodyPr>
            <a:normAutofit/>
          </a:bodyPr>
          <a:lstStyle/>
          <a:p>
            <a:pPr>
              <a:lnSpc>
                <a:spcPct val="90000"/>
              </a:lnSpc>
            </a:pPr>
            <a:r>
              <a:rPr lang="en-US" sz="2000" b="1" dirty="0"/>
              <a:t>Beta-delayed neutrons:</a:t>
            </a:r>
            <a:r>
              <a:rPr lang="en-US" sz="2000" dirty="0"/>
              <a:t> microscopic, consultant Balraj Singh</a:t>
            </a:r>
            <a:r>
              <a:rPr lang="en-US" sz="2000" baseline="30000" dirty="0">
                <a:latin typeface="Arial" panose="020B0604020202020204" pitchFamily="34" charset="0"/>
                <a:cs typeface="Arial" panose="020B0604020202020204" pitchFamily="34" charset="0"/>
              </a:rPr>
              <a:t>†</a:t>
            </a:r>
            <a:endParaRPr lang="en-US" sz="2000" dirty="0"/>
          </a:p>
          <a:p>
            <a:pPr lvl="2">
              <a:lnSpc>
                <a:spcPct val="90000"/>
              </a:lnSpc>
            </a:pPr>
            <a:r>
              <a:rPr lang="en-US" sz="1500" dirty="0"/>
              <a:t>New: update of Z&gt;28 covering Aug.2020 </a:t>
            </a:r>
            <a:r>
              <a:rPr lang="en-GB" sz="1500" dirty="0"/>
              <a:t>–</a:t>
            </a:r>
            <a:r>
              <a:rPr lang="en-US" sz="1500" dirty="0"/>
              <a:t> Jan. 2022, 56 nuclides</a:t>
            </a:r>
            <a:endParaRPr lang="en-US" sz="1500" dirty="0">
              <a:effectLst>
                <a:outerShdw blurRad="38100" dist="38100" dir="2700000" algn="tl">
                  <a:srgbClr val="000000">
                    <a:alpha val="43137"/>
                  </a:srgbClr>
                </a:outerShdw>
              </a:effectLst>
              <a:highlight>
                <a:srgbClr val="00FFFF"/>
              </a:highlight>
            </a:endParaRPr>
          </a:p>
          <a:p>
            <a:pPr lvl="2">
              <a:lnSpc>
                <a:spcPct val="90000"/>
              </a:lnSpc>
            </a:pPr>
            <a:r>
              <a:rPr lang="en-GB" sz="1500" dirty="0"/>
              <a:t>Ongoing: update pf Z&gt;57 covering Aug. 2020 – April 2023, 118 nuclides, 3 papers; </a:t>
            </a:r>
            <a:r>
              <a:rPr lang="en-GB" sz="1500" dirty="0">
                <a:solidFill>
                  <a:srgbClr val="FF0000"/>
                </a:solidFill>
              </a:rPr>
              <a:t> TO BE UPLOADED</a:t>
            </a:r>
            <a:endParaRPr lang="en-GB" sz="1500" dirty="0"/>
          </a:p>
          <a:p>
            <a:pPr lvl="2">
              <a:lnSpc>
                <a:spcPct val="90000"/>
              </a:lnSpc>
            </a:pPr>
            <a:r>
              <a:rPr lang="en-GB" sz="1500" dirty="0"/>
              <a:t>Ongoing: update Z&lt;28 covering Aug. 2015 – April 2023, 242 nuclides, 41 papers; </a:t>
            </a:r>
            <a:r>
              <a:rPr lang="en-GB" sz="1500" dirty="0">
                <a:solidFill>
                  <a:srgbClr val="FF0000"/>
                </a:solidFill>
              </a:rPr>
              <a:t> TO </a:t>
            </a:r>
            <a:r>
              <a:rPr lang="en-GB" sz="1500">
                <a:solidFill>
                  <a:srgbClr val="FF0000"/>
                </a:solidFill>
              </a:rPr>
              <a:t>BE UPLOADED</a:t>
            </a:r>
            <a:endParaRPr lang="en-GB" sz="1500" dirty="0"/>
          </a:p>
        </p:txBody>
      </p:sp>
      <p:pic>
        <p:nvPicPr>
          <p:cNvPr id="8" name="Content Placeholder 7">
            <a:extLst>
              <a:ext uri="{FF2B5EF4-FFF2-40B4-BE49-F238E27FC236}">
                <a16:creationId xmlns:a16="http://schemas.microsoft.com/office/drawing/2014/main" id="{8E97C21A-F865-05A3-1761-903812546C52}"/>
              </a:ext>
            </a:extLst>
          </p:cNvPr>
          <p:cNvPicPr>
            <a:picLocks noGrp="1" noChangeAspect="1"/>
          </p:cNvPicPr>
          <p:nvPr>
            <p:ph sz="half" idx="2"/>
          </p:nvPr>
        </p:nvPicPr>
        <p:blipFill>
          <a:blip r:embed="rId2"/>
          <a:stretch>
            <a:fillRect/>
          </a:stretch>
        </p:blipFill>
        <p:spPr>
          <a:xfrm>
            <a:off x="4932040" y="1200548"/>
            <a:ext cx="4025834" cy="3394075"/>
          </a:xfrm>
          <a:prstGeom prst="rect">
            <a:avLst/>
          </a:prstGeom>
        </p:spPr>
      </p:pic>
      <p:sp>
        <p:nvSpPr>
          <p:cNvPr id="4" name="TextBox 3">
            <a:extLst>
              <a:ext uri="{FF2B5EF4-FFF2-40B4-BE49-F238E27FC236}">
                <a16:creationId xmlns:a16="http://schemas.microsoft.com/office/drawing/2014/main" id="{CB805B8B-19FB-C7BA-615F-B61B65257741}"/>
              </a:ext>
            </a:extLst>
          </p:cNvPr>
          <p:cNvSpPr txBox="1"/>
          <p:nvPr/>
        </p:nvSpPr>
        <p:spPr>
          <a:xfrm>
            <a:off x="288032" y="4083918"/>
            <a:ext cx="4572000" cy="384721"/>
          </a:xfrm>
          <a:prstGeom prst="rect">
            <a:avLst/>
          </a:prstGeom>
          <a:noFill/>
        </p:spPr>
        <p:txBody>
          <a:bodyPr wrap="square">
            <a:spAutoFit/>
          </a:bodyPr>
          <a:lstStyle/>
          <a:p>
            <a:pPr algn="l"/>
            <a:r>
              <a:rPr lang="en-GB" sz="1900" dirty="0">
                <a:solidFill>
                  <a:srgbClr val="000000"/>
                </a:solidFill>
              </a:rPr>
              <a:t>I</a:t>
            </a:r>
            <a:r>
              <a:rPr lang="en-GB" sz="1900" b="0" i="0" u="none" strike="noStrike" baseline="0" dirty="0">
                <a:solidFill>
                  <a:srgbClr val="000000"/>
                </a:solidFill>
                <a:latin typeface="+mn-lt"/>
              </a:rPr>
              <a:t>n collaboration </a:t>
            </a:r>
            <a:r>
              <a:rPr lang="en-GB" sz="1800" b="0" i="0" u="none" strike="noStrike" baseline="0" dirty="0">
                <a:solidFill>
                  <a:srgbClr val="000000"/>
                </a:solidFill>
                <a:latin typeface="+mn-lt"/>
              </a:rPr>
              <a:t>with Marco </a:t>
            </a:r>
            <a:r>
              <a:rPr lang="en-GB" sz="1800" b="0" i="0" u="none" strike="noStrike" baseline="0" dirty="0" err="1">
                <a:solidFill>
                  <a:srgbClr val="000000"/>
                </a:solidFill>
                <a:latin typeface="+mn-lt"/>
              </a:rPr>
              <a:t>Verpelli</a:t>
            </a:r>
            <a:r>
              <a:rPr lang="en-GB" sz="1800" b="0" i="0" u="none" strike="noStrike" baseline="0" dirty="0">
                <a:solidFill>
                  <a:srgbClr val="000000"/>
                </a:solidFill>
                <a:latin typeface="+mn-lt"/>
              </a:rPr>
              <a:t> </a:t>
            </a:r>
            <a:endParaRPr lang="en-US" sz="1900" dirty="0">
              <a:latin typeface="+mn-lt"/>
            </a:endParaRPr>
          </a:p>
        </p:txBody>
      </p:sp>
    </p:spTree>
    <p:extLst>
      <p:ext uri="{BB962C8B-B14F-4D97-AF65-F5344CB8AC3E}">
        <p14:creationId xmlns:p14="http://schemas.microsoft.com/office/powerpoint/2010/main" val="381995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E344B7-E4D9-C8E7-2135-4997875A0988}"/>
              </a:ext>
            </a:extLst>
          </p:cNvPr>
          <p:cNvSpPr>
            <a:spLocks noGrp="1"/>
          </p:cNvSpPr>
          <p:nvPr>
            <p:ph sz="half" idx="1"/>
          </p:nvPr>
        </p:nvSpPr>
        <p:spPr>
          <a:xfrm>
            <a:off x="125760" y="707290"/>
            <a:ext cx="5114882" cy="4364577"/>
          </a:xfrm>
        </p:spPr>
        <p:txBody>
          <a:bodyPr>
            <a:normAutofit fontScale="92500" lnSpcReduction="10000"/>
          </a:bodyPr>
          <a:lstStyle/>
          <a:p>
            <a:pPr>
              <a:lnSpc>
                <a:spcPct val="90000"/>
              </a:lnSpc>
            </a:pPr>
            <a:r>
              <a:rPr lang="en-US" sz="2000" b="1" dirty="0"/>
              <a:t>Decay Data for Monitoring Applications (2019 – 2024)</a:t>
            </a:r>
          </a:p>
          <a:p>
            <a:pPr lvl="1">
              <a:lnSpc>
                <a:spcPct val="90000"/>
              </a:lnSpc>
              <a:buFontTx/>
              <a:buChar char="−"/>
            </a:pPr>
            <a:r>
              <a:rPr lang="en-US" sz="1500" dirty="0"/>
              <a:t>Monitoring applications: associated with detecting nuclear explosions</a:t>
            </a:r>
          </a:p>
          <a:p>
            <a:pPr lvl="1">
              <a:lnSpc>
                <a:spcPct val="90000"/>
              </a:lnSpc>
              <a:buFontTx/>
              <a:buChar char="−"/>
            </a:pPr>
            <a:r>
              <a:rPr lang="en-US" sz="1500" dirty="0"/>
              <a:t>Radionuclide monitoring: measuring radioactivity in atmosphere</a:t>
            </a:r>
          </a:p>
          <a:p>
            <a:pPr>
              <a:lnSpc>
                <a:spcPct val="90000"/>
              </a:lnSpc>
            </a:pPr>
            <a:r>
              <a:rPr lang="en-US" sz="1700" dirty="0"/>
              <a:t>Objective:</a:t>
            </a:r>
            <a:r>
              <a:rPr lang="en-US" sz="1900" dirty="0"/>
              <a:t> </a:t>
            </a:r>
            <a:r>
              <a:rPr lang="en-US" sz="1500" dirty="0"/>
              <a:t>create a decay data library with up-to-date recommended data for radionuclides used in monitoring applications; </a:t>
            </a:r>
            <a:r>
              <a:rPr lang="en-GB" sz="1600" b="0" i="0" u="none" strike="noStrike" baseline="0" dirty="0">
                <a:solidFill>
                  <a:srgbClr val="000000"/>
                </a:solidFill>
                <a:latin typeface="+mn-lt"/>
              </a:rPr>
              <a:t>Collaboration with CTBTO IDC staff</a:t>
            </a:r>
            <a:endParaRPr lang="en-US" sz="1500" dirty="0"/>
          </a:p>
          <a:p>
            <a:pPr>
              <a:lnSpc>
                <a:spcPct val="90000"/>
              </a:lnSpc>
            </a:pPr>
            <a:r>
              <a:rPr lang="en-US" sz="1700" dirty="0"/>
              <a:t>Output: </a:t>
            </a:r>
          </a:p>
          <a:p>
            <a:pPr lvl="1">
              <a:lnSpc>
                <a:spcPct val="90000"/>
              </a:lnSpc>
            </a:pPr>
            <a:r>
              <a:rPr lang="en-US" sz="1500" dirty="0"/>
              <a:t>data library containing decay and atomic radiation data in ENSDF (and other formats), CSV, etc.</a:t>
            </a:r>
          </a:p>
          <a:p>
            <a:pPr lvl="1">
              <a:lnSpc>
                <a:spcPct val="90000"/>
              </a:lnSpc>
            </a:pPr>
            <a:r>
              <a:rPr lang="en-US" sz="1500" dirty="0"/>
              <a:t>Publication</a:t>
            </a:r>
          </a:p>
          <a:p>
            <a:pPr algn="l"/>
            <a:r>
              <a:rPr lang="en-US" sz="1700" dirty="0"/>
              <a:t>Participants: </a:t>
            </a:r>
            <a:r>
              <a:rPr lang="en-GB" sz="1400" b="0" i="1" u="none" strike="noStrike" baseline="0" dirty="0">
                <a:solidFill>
                  <a:srgbClr val="000000"/>
                </a:solidFill>
                <a:latin typeface="+mn-lt"/>
              </a:rPr>
              <a:t>J. Chen (FRIB/MSU), V. </a:t>
            </a:r>
            <a:r>
              <a:rPr lang="en-GB" sz="1400" b="0" i="1" u="none" strike="noStrike" baseline="0" dirty="0" err="1">
                <a:solidFill>
                  <a:srgbClr val="000000"/>
                </a:solidFill>
                <a:latin typeface="+mn-lt"/>
              </a:rPr>
              <a:t>Dimitiou</a:t>
            </a:r>
            <a:r>
              <a:rPr lang="en-GB" sz="1400" b="0" i="1" u="none" strike="noStrike" baseline="0" dirty="0">
                <a:solidFill>
                  <a:srgbClr val="000000"/>
                </a:solidFill>
                <a:latin typeface="+mn-lt"/>
              </a:rPr>
              <a:t> (IAEA), T. Kibedi (ANU), F. Kondev (ANL), S. Lalkovski (U. Sofia), A. Negret (IFIN-HH), A. Nichols (U. Surrey), S. Pascu (IFIN-HH), B. Singh (deceased), J. Tuli (retired), M. </a:t>
            </a:r>
            <a:r>
              <a:rPr lang="en-GB" sz="1400" b="0" i="1" u="none" strike="noStrike" baseline="0" dirty="0" err="1">
                <a:solidFill>
                  <a:srgbClr val="000000"/>
                </a:solidFill>
                <a:latin typeface="+mn-lt"/>
              </a:rPr>
              <a:t>Verpelli</a:t>
            </a:r>
            <a:r>
              <a:rPr lang="en-GB" sz="1400" b="0" i="1" u="none" strike="noStrike" baseline="0" dirty="0">
                <a:solidFill>
                  <a:srgbClr val="000000"/>
                </a:solidFill>
                <a:latin typeface="+mn-lt"/>
              </a:rPr>
              <a:t> (IAEA)</a:t>
            </a:r>
          </a:p>
          <a:p>
            <a:pPr algn="l"/>
            <a:r>
              <a:rPr lang="en-GB" sz="1700" i="0" u="none" strike="noStrike" baseline="0" dirty="0">
                <a:solidFill>
                  <a:srgbClr val="000000"/>
                </a:solidFill>
                <a:latin typeface="+mn-lt"/>
              </a:rPr>
              <a:t>Codes:</a:t>
            </a:r>
            <a:r>
              <a:rPr lang="en-GB" sz="1900" b="0" i="0" u="none" strike="noStrike" baseline="0" dirty="0">
                <a:solidFill>
                  <a:srgbClr val="000000"/>
                </a:solidFill>
                <a:latin typeface="+mn-lt"/>
              </a:rPr>
              <a:t> </a:t>
            </a:r>
            <a:r>
              <a:rPr lang="en-GB" sz="1400" b="0" i="0" u="none" strike="noStrike" baseline="0" dirty="0">
                <a:solidFill>
                  <a:srgbClr val="000000"/>
                </a:solidFill>
                <a:latin typeface="+mn-lt"/>
              </a:rPr>
              <a:t>J. Chen (FRIB/MSU), T. Kibedi (ANU), M. </a:t>
            </a:r>
            <a:r>
              <a:rPr lang="en-GB" sz="1400" b="0" i="0" u="none" strike="noStrike" baseline="0" dirty="0" err="1">
                <a:solidFill>
                  <a:srgbClr val="000000"/>
                </a:solidFill>
                <a:latin typeface="+mn-lt"/>
              </a:rPr>
              <a:t>Verpelli</a:t>
            </a:r>
            <a:r>
              <a:rPr lang="en-GB" sz="1400" b="0" i="0" u="none" strike="noStrike" baseline="0" dirty="0">
                <a:solidFill>
                  <a:srgbClr val="000000"/>
                </a:solidFill>
                <a:latin typeface="+mn-lt"/>
              </a:rPr>
              <a:t> (IAEA)</a:t>
            </a:r>
          </a:p>
          <a:p>
            <a:pPr algn="l"/>
            <a:endParaRPr lang="en-GB" sz="1700" b="0" i="0" u="none" strike="noStrike" baseline="0" dirty="0">
              <a:solidFill>
                <a:srgbClr val="000000"/>
              </a:solidFill>
              <a:latin typeface="+mn-lt"/>
            </a:endParaRPr>
          </a:p>
        </p:txBody>
      </p:sp>
      <p:pic>
        <p:nvPicPr>
          <p:cNvPr id="5" name="Picture 4">
            <a:extLst>
              <a:ext uri="{FF2B5EF4-FFF2-40B4-BE49-F238E27FC236}">
                <a16:creationId xmlns:a16="http://schemas.microsoft.com/office/drawing/2014/main" id="{D4DB5E6C-72D6-4414-5A78-FF277431CF14}"/>
              </a:ext>
            </a:extLst>
          </p:cNvPr>
          <p:cNvPicPr>
            <a:picLocks noChangeAspect="1"/>
          </p:cNvPicPr>
          <p:nvPr/>
        </p:nvPicPr>
        <p:blipFill>
          <a:blip r:embed="rId2"/>
          <a:stretch>
            <a:fillRect/>
          </a:stretch>
        </p:blipFill>
        <p:spPr>
          <a:xfrm>
            <a:off x="5114881" y="692820"/>
            <a:ext cx="4046647" cy="2520280"/>
          </a:xfrm>
          <a:prstGeom prst="rect">
            <a:avLst/>
          </a:prstGeom>
        </p:spPr>
      </p:pic>
      <p:pic>
        <p:nvPicPr>
          <p:cNvPr id="10" name="Content Placeholder 9">
            <a:extLst>
              <a:ext uri="{FF2B5EF4-FFF2-40B4-BE49-F238E27FC236}">
                <a16:creationId xmlns:a16="http://schemas.microsoft.com/office/drawing/2014/main" id="{6F1867BF-DD9F-C107-807C-07570DD34C8C}"/>
              </a:ext>
            </a:extLst>
          </p:cNvPr>
          <p:cNvPicPr>
            <a:picLocks noGrp="1" noChangeAspect="1"/>
          </p:cNvPicPr>
          <p:nvPr>
            <p:ph sz="half" idx="2"/>
          </p:nvPr>
        </p:nvPicPr>
        <p:blipFill>
          <a:blip r:embed="rId3"/>
          <a:stretch>
            <a:fillRect/>
          </a:stretch>
        </p:blipFill>
        <p:spPr>
          <a:xfrm>
            <a:off x="5122928" y="3238529"/>
            <a:ext cx="4038600" cy="1505618"/>
          </a:xfrm>
        </p:spPr>
      </p:pic>
      <p:sp>
        <p:nvSpPr>
          <p:cNvPr id="11" name="TextBox 10">
            <a:extLst>
              <a:ext uri="{FF2B5EF4-FFF2-40B4-BE49-F238E27FC236}">
                <a16:creationId xmlns:a16="http://schemas.microsoft.com/office/drawing/2014/main" id="{385D9AF1-1DDC-02FA-E80B-1CB0B23B43D5}"/>
              </a:ext>
            </a:extLst>
          </p:cNvPr>
          <p:cNvSpPr txBox="1"/>
          <p:nvPr/>
        </p:nvSpPr>
        <p:spPr>
          <a:xfrm>
            <a:off x="5232890" y="4744147"/>
            <a:ext cx="4438859" cy="369332"/>
          </a:xfrm>
          <a:prstGeom prst="rect">
            <a:avLst/>
          </a:prstGeom>
          <a:noFill/>
        </p:spPr>
        <p:txBody>
          <a:bodyPr wrap="square" rtlCol="0">
            <a:spAutoFit/>
          </a:bodyPr>
          <a:lstStyle/>
          <a:p>
            <a:r>
              <a:rPr lang="en-US" dirty="0"/>
              <a:t>International Data Center @ CTBTO</a:t>
            </a:r>
            <a:endParaRPr lang="en-GB" dirty="0"/>
          </a:p>
        </p:txBody>
      </p:sp>
      <p:sp>
        <p:nvSpPr>
          <p:cNvPr id="7" name="Title 1">
            <a:extLst>
              <a:ext uri="{FF2B5EF4-FFF2-40B4-BE49-F238E27FC236}">
                <a16:creationId xmlns:a16="http://schemas.microsoft.com/office/drawing/2014/main" id="{1A8BA71F-074F-0DB9-4EB8-52383808D376}"/>
              </a:ext>
            </a:extLst>
          </p:cNvPr>
          <p:cNvSpPr txBox="1">
            <a:spLocks/>
          </p:cNvSpPr>
          <p:nvPr/>
        </p:nvSpPr>
        <p:spPr>
          <a:xfrm>
            <a:off x="251520" y="-92546"/>
            <a:ext cx="7992888" cy="828092"/>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b="1" kern="1200">
                <a:solidFill>
                  <a:schemeClr val="tx2"/>
                </a:solidFill>
                <a:latin typeface="Arial "/>
                <a:ea typeface="+mj-ea"/>
                <a:cs typeface="+mj-cs"/>
              </a:defRPr>
            </a:lvl1pPr>
          </a:lstStyle>
          <a:p>
            <a:pPr>
              <a:lnSpc>
                <a:spcPct val="90000"/>
              </a:lnSpc>
            </a:pPr>
            <a:r>
              <a:rPr lang="en-US" sz="3200" dirty="0">
                <a:solidFill>
                  <a:schemeClr val="tx1"/>
                </a:solidFill>
              </a:rPr>
              <a:t>Data Development Projects – ongoing</a:t>
            </a:r>
            <a:endParaRPr lang="en-GB" sz="3200" dirty="0">
              <a:solidFill>
                <a:schemeClr val="tx1"/>
              </a:solidFill>
            </a:endParaRPr>
          </a:p>
        </p:txBody>
      </p:sp>
    </p:spTree>
    <p:extLst>
      <p:ext uri="{BB962C8B-B14F-4D97-AF65-F5344CB8AC3E}">
        <p14:creationId xmlns:p14="http://schemas.microsoft.com/office/powerpoint/2010/main" val="39286895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sz="half" idx="1"/>
          </p:nvPr>
        </p:nvGraphicFramePr>
        <p:xfrm>
          <a:off x="48799" y="707813"/>
          <a:ext cx="2123670" cy="4434461"/>
        </p:xfrm>
        <a:graphic>
          <a:graphicData uri="http://schemas.openxmlformats.org/drawingml/2006/table">
            <a:tbl>
              <a:tblPr>
                <a:tableStyleId>{7DF18680-E054-41AD-8BC1-D1AEF772440D}</a:tableStyleId>
              </a:tblPr>
              <a:tblGrid>
                <a:gridCol w="722018">
                  <a:extLst>
                    <a:ext uri="{9D8B030D-6E8A-4147-A177-3AD203B41FA5}">
                      <a16:colId xmlns:a16="http://schemas.microsoft.com/office/drawing/2014/main" val="20000"/>
                    </a:ext>
                  </a:extLst>
                </a:gridCol>
                <a:gridCol w="357400">
                  <a:extLst>
                    <a:ext uri="{9D8B030D-6E8A-4147-A177-3AD203B41FA5}">
                      <a16:colId xmlns:a16="http://schemas.microsoft.com/office/drawing/2014/main" val="20001"/>
                    </a:ext>
                  </a:extLst>
                </a:gridCol>
                <a:gridCol w="40819">
                  <a:extLst>
                    <a:ext uri="{9D8B030D-6E8A-4147-A177-3AD203B41FA5}">
                      <a16:colId xmlns:a16="http://schemas.microsoft.com/office/drawing/2014/main" val="20002"/>
                    </a:ext>
                  </a:extLst>
                </a:gridCol>
                <a:gridCol w="238267">
                  <a:extLst>
                    <a:ext uri="{9D8B030D-6E8A-4147-A177-3AD203B41FA5}">
                      <a16:colId xmlns:a16="http://schemas.microsoft.com/office/drawing/2014/main" val="20003"/>
                    </a:ext>
                  </a:extLst>
                </a:gridCol>
                <a:gridCol w="765166">
                  <a:extLst>
                    <a:ext uri="{9D8B030D-6E8A-4147-A177-3AD203B41FA5}">
                      <a16:colId xmlns:a16="http://schemas.microsoft.com/office/drawing/2014/main" val="20004"/>
                    </a:ext>
                  </a:extLst>
                </a:gridCol>
              </a:tblGrid>
              <a:tr h="204884">
                <a:tc>
                  <a:txBody>
                    <a:bodyPr/>
                    <a:lstStyle/>
                    <a:p>
                      <a:pPr algn="ctr" fontAlgn="ctr"/>
                      <a:r>
                        <a:rPr lang="en-US" sz="800" u="none" strike="noStrike" dirty="0">
                          <a:effectLst/>
                        </a:rPr>
                        <a:t>Radionuclides  </a:t>
                      </a:r>
                      <a:endParaRPr lang="en-US" sz="800" b="1" i="0" u="none" strike="noStrike" dirty="0">
                        <a:solidFill>
                          <a:srgbClr val="000000"/>
                        </a:solidFill>
                        <a:effectLst/>
                        <a:latin typeface="Calibri" panose="020F0502020204030204" pitchFamily="34" charset="0"/>
                      </a:endParaRPr>
                    </a:p>
                  </a:txBody>
                  <a:tcPr marL="2439" marR="2439" marT="2439" marB="0" anchor="ctr"/>
                </a:tc>
                <a:tc gridSpan="3">
                  <a:txBody>
                    <a:bodyPr/>
                    <a:lstStyle/>
                    <a:p>
                      <a:pPr algn="ctr" fontAlgn="ctr"/>
                      <a:r>
                        <a:rPr lang="en-US" sz="800" u="none" strike="noStrike" dirty="0">
                          <a:effectLst/>
                        </a:rPr>
                        <a:t>Half-Life </a:t>
                      </a:r>
                      <a:endParaRPr lang="en-US" sz="800" b="1" i="0" u="none" strike="noStrike" dirty="0">
                        <a:solidFill>
                          <a:srgbClr val="000000"/>
                        </a:solidFill>
                        <a:effectLst/>
                        <a:latin typeface="Calibri" panose="020F0502020204030204" pitchFamily="34" charset="0"/>
                      </a:endParaRPr>
                    </a:p>
                  </a:txBody>
                  <a:tcPr marL="2439" marR="2439" marT="2439" marB="0" anchor="ctr"/>
                </a:tc>
                <a:tc hMerge="1">
                  <a:txBody>
                    <a:bodyPr/>
                    <a:lstStyle/>
                    <a:p>
                      <a:endParaRPr lang="en-US"/>
                    </a:p>
                  </a:txBody>
                  <a:tcPr/>
                </a:tc>
                <a:tc hMerge="1">
                  <a:txBody>
                    <a:bodyPr/>
                    <a:lstStyle/>
                    <a:p>
                      <a:endParaRPr lang="en-US"/>
                    </a:p>
                  </a:txBody>
                  <a:tcPr/>
                </a:tc>
                <a:tc>
                  <a:txBody>
                    <a:bodyPr/>
                    <a:lstStyle/>
                    <a:p>
                      <a:pPr algn="ctr" fontAlgn="ctr"/>
                      <a:r>
                        <a:rPr lang="en-US" sz="800" u="none" strike="noStrike">
                          <a:effectLst/>
                        </a:rPr>
                        <a:t>Decay mode</a:t>
                      </a:r>
                      <a:endParaRPr lang="en-US" sz="800" b="1" i="0" u="none" strike="noStrike">
                        <a:solidFill>
                          <a:srgbClr val="000000"/>
                        </a:solidFill>
                        <a:effectLst/>
                        <a:latin typeface="Calibri" panose="020F0502020204030204" pitchFamily="34" charset="0"/>
                      </a:endParaRPr>
                    </a:p>
                  </a:txBody>
                  <a:tcPr marL="2439" marR="2439" marT="2439" marB="0" anchor="ctr"/>
                </a:tc>
                <a:extLst>
                  <a:ext uri="{0D108BD9-81ED-4DB2-BD59-A6C34878D82A}">
                    <a16:rowId xmlns:a16="http://schemas.microsoft.com/office/drawing/2014/main" val="10000"/>
                  </a:ext>
                </a:extLst>
              </a:tr>
              <a:tr h="128169">
                <a:tc>
                  <a:txBody>
                    <a:bodyPr/>
                    <a:lstStyle/>
                    <a:p>
                      <a:pPr algn="l" fontAlgn="b"/>
                      <a:r>
                        <a:rPr lang="en-US" sz="800" u="none" strike="noStrike" dirty="0">
                          <a:effectLst/>
                        </a:rPr>
                        <a:t>Zr-95 </a:t>
                      </a:r>
                      <a:endParaRPr lang="en-US" sz="800" b="0" i="0" u="none" strike="noStrike" dirty="0">
                        <a:solidFill>
                          <a:srgbClr val="000000"/>
                        </a:solidFill>
                        <a:effectLst/>
                        <a:latin typeface="Calibri" panose="020F0502020204030204" pitchFamily="34" charset="0"/>
                      </a:endParaRPr>
                    </a:p>
                  </a:txBody>
                  <a:tcPr marL="2439" marR="2439" marT="2439" marB="0" anchor="b"/>
                </a:tc>
                <a:tc gridSpan="2">
                  <a:txBody>
                    <a:bodyPr/>
                    <a:lstStyle/>
                    <a:p>
                      <a:pPr algn="r" fontAlgn="b"/>
                      <a:r>
                        <a:rPr lang="en-US" sz="800" u="none" strike="noStrike">
                          <a:effectLst/>
                        </a:rPr>
                        <a:t>64    </a:t>
                      </a:r>
                      <a:endParaRPr lang="en-US" sz="800" b="0" i="0" u="none" strike="noStrike">
                        <a:solidFill>
                          <a:srgbClr val="000000"/>
                        </a:solidFill>
                        <a:effectLst/>
                        <a:latin typeface="Calibri" panose="020F0502020204030204" pitchFamily="34" charset="0"/>
                      </a:endParaRPr>
                    </a:p>
                  </a:txBody>
                  <a:tcPr marL="2439" marR="2439" marT="2439" marB="0" anchor="b"/>
                </a:tc>
                <a:tc hMerge="1">
                  <a:txBody>
                    <a:bodyPr/>
                    <a:lstStyle/>
                    <a:p>
                      <a:endParaRPr lang="en-US"/>
                    </a:p>
                  </a:txBody>
                  <a:tcPr/>
                </a:tc>
                <a:tc>
                  <a:txBody>
                    <a:bodyPr/>
                    <a:lstStyle/>
                    <a:p>
                      <a:pPr algn="l" fontAlgn="b"/>
                      <a:r>
                        <a:rPr lang="en-US" sz="800" u="none" strike="noStrike">
                          <a:effectLst/>
                        </a:rPr>
                        <a:t>d </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a:effectLst/>
                        </a:rPr>
                        <a:t>B-</a:t>
                      </a:r>
                      <a:endParaRPr lang="en-US" sz="800" b="0" i="0" u="none" strike="noStrike">
                        <a:solidFill>
                          <a:srgbClr val="000000"/>
                        </a:solidFill>
                        <a:effectLst/>
                        <a:latin typeface="Calibri" panose="020F0502020204030204" pitchFamily="34" charset="0"/>
                      </a:endParaRPr>
                    </a:p>
                  </a:txBody>
                  <a:tcPr marL="2439" marR="2439" marT="2439" marB="0" anchor="b"/>
                </a:tc>
                <a:extLst>
                  <a:ext uri="{0D108BD9-81ED-4DB2-BD59-A6C34878D82A}">
                    <a16:rowId xmlns:a16="http://schemas.microsoft.com/office/drawing/2014/main" val="10001"/>
                  </a:ext>
                </a:extLst>
              </a:tr>
              <a:tr h="128169">
                <a:tc>
                  <a:txBody>
                    <a:bodyPr/>
                    <a:lstStyle/>
                    <a:p>
                      <a:pPr algn="l" fontAlgn="b"/>
                      <a:r>
                        <a:rPr lang="en-US" sz="800" u="none" strike="noStrike">
                          <a:effectLst/>
                        </a:rPr>
                        <a:t>Nb-95 </a:t>
                      </a:r>
                      <a:endParaRPr lang="en-US" sz="800" b="0" i="0" u="none" strike="noStrike">
                        <a:solidFill>
                          <a:srgbClr val="000000"/>
                        </a:solidFill>
                        <a:effectLst/>
                        <a:latin typeface="Calibri" panose="020F0502020204030204" pitchFamily="34" charset="0"/>
                      </a:endParaRPr>
                    </a:p>
                  </a:txBody>
                  <a:tcPr marL="2439" marR="2439" marT="2439" marB="0" anchor="b"/>
                </a:tc>
                <a:tc gridSpan="2">
                  <a:txBody>
                    <a:bodyPr/>
                    <a:lstStyle/>
                    <a:p>
                      <a:pPr algn="r" fontAlgn="b"/>
                      <a:r>
                        <a:rPr lang="en-US" sz="800" u="none" strike="noStrike">
                          <a:effectLst/>
                        </a:rPr>
                        <a:t>35    </a:t>
                      </a:r>
                      <a:endParaRPr lang="en-US" sz="800" b="0" i="0" u="none" strike="noStrike">
                        <a:solidFill>
                          <a:srgbClr val="000000"/>
                        </a:solidFill>
                        <a:effectLst/>
                        <a:latin typeface="Calibri" panose="020F0502020204030204" pitchFamily="34" charset="0"/>
                      </a:endParaRPr>
                    </a:p>
                  </a:txBody>
                  <a:tcPr marL="2439" marR="2439" marT="2439" marB="0" anchor="b"/>
                </a:tc>
                <a:tc hMerge="1">
                  <a:txBody>
                    <a:bodyPr/>
                    <a:lstStyle/>
                    <a:p>
                      <a:endParaRPr lang="en-US"/>
                    </a:p>
                  </a:txBody>
                  <a:tcPr/>
                </a:tc>
                <a:tc>
                  <a:txBody>
                    <a:bodyPr/>
                    <a:lstStyle/>
                    <a:p>
                      <a:pPr algn="l" fontAlgn="b"/>
                      <a:r>
                        <a:rPr lang="en-US" sz="800" u="none" strike="noStrike">
                          <a:effectLst/>
                        </a:rPr>
                        <a:t>d </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a:effectLst/>
                        </a:rPr>
                        <a:t>B- </a:t>
                      </a:r>
                      <a:endParaRPr lang="en-US" sz="800" b="0" i="0" u="none" strike="noStrike">
                        <a:solidFill>
                          <a:srgbClr val="000000"/>
                        </a:solidFill>
                        <a:effectLst/>
                        <a:latin typeface="Calibri" panose="020F0502020204030204" pitchFamily="34" charset="0"/>
                      </a:endParaRPr>
                    </a:p>
                  </a:txBody>
                  <a:tcPr marL="2439" marR="2439" marT="2439" marB="0" anchor="b"/>
                </a:tc>
                <a:extLst>
                  <a:ext uri="{0D108BD9-81ED-4DB2-BD59-A6C34878D82A}">
                    <a16:rowId xmlns:a16="http://schemas.microsoft.com/office/drawing/2014/main" val="10002"/>
                  </a:ext>
                </a:extLst>
              </a:tr>
              <a:tr h="128169">
                <a:tc>
                  <a:txBody>
                    <a:bodyPr/>
                    <a:lstStyle/>
                    <a:p>
                      <a:pPr algn="l" fontAlgn="b"/>
                      <a:r>
                        <a:rPr lang="en-US" sz="800" u="none" strike="noStrike">
                          <a:effectLst/>
                        </a:rPr>
                        <a:t>Zr-97 </a:t>
                      </a:r>
                      <a:endParaRPr lang="en-US" sz="800" b="0" i="0" u="none" strike="noStrike">
                        <a:solidFill>
                          <a:srgbClr val="000000"/>
                        </a:solidFill>
                        <a:effectLst/>
                        <a:latin typeface="Calibri" panose="020F0502020204030204" pitchFamily="34" charset="0"/>
                      </a:endParaRPr>
                    </a:p>
                  </a:txBody>
                  <a:tcPr marL="2439" marR="2439" marT="2439" marB="0" anchor="b"/>
                </a:tc>
                <a:tc gridSpan="2">
                  <a:txBody>
                    <a:bodyPr/>
                    <a:lstStyle/>
                    <a:p>
                      <a:pPr algn="r" fontAlgn="b"/>
                      <a:r>
                        <a:rPr lang="en-US" sz="800" u="none" strike="noStrike" dirty="0">
                          <a:effectLst/>
                        </a:rPr>
                        <a:t>17    </a:t>
                      </a:r>
                      <a:endParaRPr lang="en-US" sz="800" b="0" i="0" u="none" strike="noStrike" dirty="0">
                        <a:solidFill>
                          <a:srgbClr val="000000"/>
                        </a:solidFill>
                        <a:effectLst/>
                        <a:latin typeface="Calibri" panose="020F0502020204030204" pitchFamily="34" charset="0"/>
                      </a:endParaRPr>
                    </a:p>
                  </a:txBody>
                  <a:tcPr marL="2439" marR="2439" marT="2439" marB="0" anchor="b"/>
                </a:tc>
                <a:tc hMerge="1">
                  <a:txBody>
                    <a:bodyPr/>
                    <a:lstStyle/>
                    <a:p>
                      <a:endParaRPr lang="en-US"/>
                    </a:p>
                  </a:txBody>
                  <a:tcPr/>
                </a:tc>
                <a:tc>
                  <a:txBody>
                    <a:bodyPr/>
                    <a:lstStyle/>
                    <a:p>
                      <a:pPr algn="l" fontAlgn="b"/>
                      <a:r>
                        <a:rPr lang="en-US" sz="800" u="none" strike="noStrike">
                          <a:effectLst/>
                        </a:rPr>
                        <a:t>h </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a:effectLst/>
                        </a:rPr>
                        <a:t>B-</a:t>
                      </a:r>
                      <a:endParaRPr lang="en-US" sz="800" b="0" i="0" u="none" strike="noStrike">
                        <a:solidFill>
                          <a:srgbClr val="000000"/>
                        </a:solidFill>
                        <a:effectLst/>
                        <a:latin typeface="Calibri" panose="020F0502020204030204" pitchFamily="34" charset="0"/>
                      </a:endParaRPr>
                    </a:p>
                  </a:txBody>
                  <a:tcPr marL="2439" marR="2439" marT="2439" marB="0" anchor="b"/>
                </a:tc>
                <a:extLst>
                  <a:ext uri="{0D108BD9-81ED-4DB2-BD59-A6C34878D82A}">
                    <a16:rowId xmlns:a16="http://schemas.microsoft.com/office/drawing/2014/main" val="10003"/>
                  </a:ext>
                </a:extLst>
              </a:tr>
              <a:tr h="128169">
                <a:tc>
                  <a:txBody>
                    <a:bodyPr/>
                    <a:lstStyle/>
                    <a:p>
                      <a:pPr algn="l" fontAlgn="b"/>
                      <a:r>
                        <a:rPr lang="en-US" sz="800" u="none" strike="noStrike">
                          <a:effectLst/>
                        </a:rPr>
                        <a:t>Mo-99 </a:t>
                      </a:r>
                      <a:endParaRPr lang="en-US" sz="800" b="0" i="0" u="none" strike="noStrike">
                        <a:solidFill>
                          <a:srgbClr val="000000"/>
                        </a:solidFill>
                        <a:effectLst/>
                        <a:latin typeface="Calibri" panose="020F0502020204030204" pitchFamily="34" charset="0"/>
                      </a:endParaRPr>
                    </a:p>
                  </a:txBody>
                  <a:tcPr marL="2439" marR="2439" marT="2439" marB="0" anchor="b"/>
                </a:tc>
                <a:tc gridSpan="2">
                  <a:txBody>
                    <a:bodyPr/>
                    <a:lstStyle/>
                    <a:p>
                      <a:pPr algn="r" fontAlgn="b"/>
                      <a:r>
                        <a:rPr lang="en-US" sz="800" u="none" strike="noStrike" dirty="0">
                          <a:effectLst/>
                        </a:rPr>
                        <a:t>66    </a:t>
                      </a:r>
                      <a:endParaRPr lang="en-US" sz="800" b="0" i="0" u="none" strike="noStrike" dirty="0">
                        <a:solidFill>
                          <a:srgbClr val="000000"/>
                        </a:solidFill>
                        <a:effectLst/>
                        <a:latin typeface="Calibri" panose="020F0502020204030204" pitchFamily="34" charset="0"/>
                      </a:endParaRPr>
                    </a:p>
                  </a:txBody>
                  <a:tcPr marL="2439" marR="2439" marT="2439" marB="0" anchor="b"/>
                </a:tc>
                <a:tc hMerge="1">
                  <a:txBody>
                    <a:bodyPr/>
                    <a:lstStyle/>
                    <a:p>
                      <a:endParaRPr lang="en-US"/>
                    </a:p>
                  </a:txBody>
                  <a:tcPr/>
                </a:tc>
                <a:tc>
                  <a:txBody>
                    <a:bodyPr/>
                    <a:lstStyle/>
                    <a:p>
                      <a:pPr algn="l" fontAlgn="b"/>
                      <a:r>
                        <a:rPr lang="en-US" sz="800" u="none" strike="noStrike">
                          <a:effectLst/>
                        </a:rPr>
                        <a:t>h </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a:effectLst/>
                        </a:rPr>
                        <a:t>B-</a:t>
                      </a:r>
                      <a:endParaRPr lang="en-US" sz="800" b="0" i="0" u="none" strike="noStrike">
                        <a:solidFill>
                          <a:srgbClr val="000000"/>
                        </a:solidFill>
                        <a:effectLst/>
                        <a:latin typeface="Calibri" panose="020F0502020204030204" pitchFamily="34" charset="0"/>
                      </a:endParaRPr>
                    </a:p>
                  </a:txBody>
                  <a:tcPr marL="2439" marR="2439" marT="2439" marB="0" anchor="b"/>
                </a:tc>
                <a:extLst>
                  <a:ext uri="{0D108BD9-81ED-4DB2-BD59-A6C34878D82A}">
                    <a16:rowId xmlns:a16="http://schemas.microsoft.com/office/drawing/2014/main" val="10004"/>
                  </a:ext>
                </a:extLst>
              </a:tr>
              <a:tr h="128169">
                <a:tc>
                  <a:txBody>
                    <a:bodyPr/>
                    <a:lstStyle/>
                    <a:p>
                      <a:pPr algn="l" fontAlgn="b"/>
                      <a:r>
                        <a:rPr lang="en-US" sz="800" u="none" strike="noStrike">
                          <a:effectLst/>
                        </a:rPr>
                        <a:t>Ru-103 </a:t>
                      </a:r>
                      <a:endParaRPr lang="en-US" sz="800" b="0" i="0" u="none" strike="noStrike">
                        <a:solidFill>
                          <a:srgbClr val="000000"/>
                        </a:solidFill>
                        <a:effectLst/>
                        <a:latin typeface="Calibri" panose="020F0502020204030204" pitchFamily="34" charset="0"/>
                      </a:endParaRPr>
                    </a:p>
                  </a:txBody>
                  <a:tcPr marL="2439" marR="2439" marT="2439" marB="0" anchor="b"/>
                </a:tc>
                <a:tc gridSpan="2">
                  <a:txBody>
                    <a:bodyPr/>
                    <a:lstStyle/>
                    <a:p>
                      <a:pPr algn="r" fontAlgn="b"/>
                      <a:r>
                        <a:rPr lang="en-US" sz="800" u="none" strike="noStrike">
                          <a:effectLst/>
                        </a:rPr>
                        <a:t>39 1/4</a:t>
                      </a:r>
                      <a:endParaRPr lang="en-US" sz="800" b="0" i="0" u="none" strike="noStrike">
                        <a:solidFill>
                          <a:srgbClr val="000000"/>
                        </a:solidFill>
                        <a:effectLst/>
                        <a:latin typeface="Calibri" panose="020F0502020204030204" pitchFamily="34" charset="0"/>
                      </a:endParaRPr>
                    </a:p>
                  </a:txBody>
                  <a:tcPr marL="2439" marR="2439" marT="2439" marB="0" anchor="b"/>
                </a:tc>
                <a:tc hMerge="1">
                  <a:txBody>
                    <a:bodyPr/>
                    <a:lstStyle/>
                    <a:p>
                      <a:endParaRPr lang="en-US"/>
                    </a:p>
                  </a:txBody>
                  <a:tcPr/>
                </a:tc>
                <a:tc>
                  <a:txBody>
                    <a:bodyPr/>
                    <a:lstStyle/>
                    <a:p>
                      <a:pPr algn="l" fontAlgn="b"/>
                      <a:r>
                        <a:rPr lang="en-US" sz="800" u="none" strike="noStrike" dirty="0">
                          <a:effectLst/>
                        </a:rPr>
                        <a:t>d </a:t>
                      </a:r>
                      <a:endParaRPr lang="en-US" sz="800" b="0" i="0" u="none" strike="noStrike" dirty="0">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a:effectLst/>
                        </a:rPr>
                        <a:t>B-</a:t>
                      </a:r>
                      <a:endParaRPr lang="en-US" sz="800" b="0" i="0" u="none" strike="noStrike">
                        <a:solidFill>
                          <a:srgbClr val="000000"/>
                        </a:solidFill>
                        <a:effectLst/>
                        <a:latin typeface="Calibri" panose="020F0502020204030204" pitchFamily="34" charset="0"/>
                      </a:endParaRPr>
                    </a:p>
                  </a:txBody>
                  <a:tcPr marL="2439" marR="2439" marT="2439" marB="0" anchor="b"/>
                </a:tc>
                <a:extLst>
                  <a:ext uri="{0D108BD9-81ED-4DB2-BD59-A6C34878D82A}">
                    <a16:rowId xmlns:a16="http://schemas.microsoft.com/office/drawing/2014/main" val="10005"/>
                  </a:ext>
                </a:extLst>
              </a:tr>
              <a:tr h="128169">
                <a:tc>
                  <a:txBody>
                    <a:bodyPr/>
                    <a:lstStyle/>
                    <a:p>
                      <a:pPr algn="l" fontAlgn="b"/>
                      <a:r>
                        <a:rPr lang="en-US" sz="800" u="none" strike="noStrike">
                          <a:effectLst/>
                        </a:rPr>
                        <a:t>Rh-105 </a:t>
                      </a:r>
                      <a:endParaRPr lang="en-US" sz="800" b="0" i="0" u="none" strike="noStrike">
                        <a:solidFill>
                          <a:srgbClr val="000000"/>
                        </a:solidFill>
                        <a:effectLst/>
                        <a:latin typeface="Calibri" panose="020F0502020204030204" pitchFamily="34" charset="0"/>
                      </a:endParaRPr>
                    </a:p>
                  </a:txBody>
                  <a:tcPr marL="2439" marR="2439" marT="2439" marB="0" anchor="b"/>
                </a:tc>
                <a:tc gridSpan="2">
                  <a:txBody>
                    <a:bodyPr/>
                    <a:lstStyle/>
                    <a:p>
                      <a:pPr algn="r" fontAlgn="b"/>
                      <a:r>
                        <a:rPr lang="en-US" sz="800" u="none" strike="noStrike">
                          <a:effectLst/>
                        </a:rPr>
                        <a:t>35 1/3</a:t>
                      </a:r>
                      <a:endParaRPr lang="en-US" sz="800" b="0" i="0" u="none" strike="noStrike">
                        <a:solidFill>
                          <a:srgbClr val="000000"/>
                        </a:solidFill>
                        <a:effectLst/>
                        <a:latin typeface="Calibri" panose="020F0502020204030204" pitchFamily="34" charset="0"/>
                      </a:endParaRPr>
                    </a:p>
                  </a:txBody>
                  <a:tcPr marL="2439" marR="2439" marT="2439" marB="0" anchor="b"/>
                </a:tc>
                <a:tc hMerge="1">
                  <a:txBody>
                    <a:bodyPr/>
                    <a:lstStyle/>
                    <a:p>
                      <a:endParaRPr lang="en-US"/>
                    </a:p>
                  </a:txBody>
                  <a:tcPr/>
                </a:tc>
                <a:tc>
                  <a:txBody>
                    <a:bodyPr/>
                    <a:lstStyle/>
                    <a:p>
                      <a:pPr algn="l" fontAlgn="b"/>
                      <a:r>
                        <a:rPr lang="en-US" sz="800" u="none" strike="noStrike">
                          <a:effectLst/>
                        </a:rPr>
                        <a:t>h </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dirty="0">
                          <a:effectLst/>
                        </a:rPr>
                        <a:t>B-</a:t>
                      </a:r>
                      <a:endParaRPr lang="en-US" sz="800" b="0" i="0" u="none" strike="noStrike" dirty="0">
                        <a:solidFill>
                          <a:srgbClr val="000000"/>
                        </a:solidFill>
                        <a:effectLst/>
                        <a:latin typeface="Calibri" panose="020F0502020204030204" pitchFamily="34" charset="0"/>
                      </a:endParaRPr>
                    </a:p>
                  </a:txBody>
                  <a:tcPr marL="2439" marR="2439" marT="2439" marB="0" anchor="b"/>
                </a:tc>
                <a:extLst>
                  <a:ext uri="{0D108BD9-81ED-4DB2-BD59-A6C34878D82A}">
                    <a16:rowId xmlns:a16="http://schemas.microsoft.com/office/drawing/2014/main" val="10006"/>
                  </a:ext>
                </a:extLst>
              </a:tr>
              <a:tr h="128169">
                <a:tc>
                  <a:txBody>
                    <a:bodyPr/>
                    <a:lstStyle/>
                    <a:p>
                      <a:pPr algn="l" fontAlgn="b"/>
                      <a:r>
                        <a:rPr lang="en-US" sz="800" u="none" strike="noStrike">
                          <a:effectLst/>
                        </a:rPr>
                        <a:t>Ru-106 </a:t>
                      </a:r>
                      <a:endParaRPr lang="en-US" sz="800" b="0" i="0" u="none" strike="noStrike">
                        <a:solidFill>
                          <a:srgbClr val="000000"/>
                        </a:solidFill>
                        <a:effectLst/>
                        <a:latin typeface="Calibri" panose="020F0502020204030204" pitchFamily="34" charset="0"/>
                      </a:endParaRPr>
                    </a:p>
                  </a:txBody>
                  <a:tcPr marL="2439" marR="2439" marT="2439" marB="0" anchor="b"/>
                </a:tc>
                <a:tc gridSpan="2">
                  <a:txBody>
                    <a:bodyPr/>
                    <a:lstStyle/>
                    <a:p>
                      <a:pPr algn="r" fontAlgn="b"/>
                      <a:r>
                        <a:rPr lang="en-US" sz="800" u="none" strike="noStrike">
                          <a:effectLst/>
                        </a:rPr>
                        <a:t>373 3/5</a:t>
                      </a:r>
                      <a:endParaRPr lang="en-US" sz="800" b="0" i="0" u="none" strike="noStrike">
                        <a:solidFill>
                          <a:srgbClr val="000000"/>
                        </a:solidFill>
                        <a:effectLst/>
                        <a:latin typeface="Calibri" panose="020F0502020204030204" pitchFamily="34" charset="0"/>
                      </a:endParaRPr>
                    </a:p>
                  </a:txBody>
                  <a:tcPr marL="2439" marR="2439" marT="2439" marB="0" anchor="b"/>
                </a:tc>
                <a:tc hMerge="1">
                  <a:txBody>
                    <a:bodyPr/>
                    <a:lstStyle/>
                    <a:p>
                      <a:endParaRPr lang="en-US"/>
                    </a:p>
                  </a:txBody>
                  <a:tcPr/>
                </a:tc>
                <a:tc>
                  <a:txBody>
                    <a:bodyPr/>
                    <a:lstStyle/>
                    <a:p>
                      <a:pPr algn="l" fontAlgn="b"/>
                      <a:r>
                        <a:rPr lang="en-US" sz="800" u="none" strike="noStrike">
                          <a:effectLst/>
                        </a:rPr>
                        <a:t>d </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dirty="0">
                          <a:effectLst/>
                        </a:rPr>
                        <a:t>B-</a:t>
                      </a:r>
                      <a:endParaRPr lang="en-US" sz="800" b="0" i="0" u="none" strike="noStrike" dirty="0">
                        <a:solidFill>
                          <a:srgbClr val="000000"/>
                        </a:solidFill>
                        <a:effectLst/>
                        <a:latin typeface="Calibri" panose="020F0502020204030204" pitchFamily="34" charset="0"/>
                      </a:endParaRPr>
                    </a:p>
                  </a:txBody>
                  <a:tcPr marL="2439" marR="2439" marT="2439" marB="0" anchor="b"/>
                </a:tc>
                <a:extLst>
                  <a:ext uri="{0D108BD9-81ED-4DB2-BD59-A6C34878D82A}">
                    <a16:rowId xmlns:a16="http://schemas.microsoft.com/office/drawing/2014/main" val="10007"/>
                  </a:ext>
                </a:extLst>
              </a:tr>
              <a:tr h="128169">
                <a:tc>
                  <a:txBody>
                    <a:bodyPr/>
                    <a:lstStyle/>
                    <a:p>
                      <a:pPr algn="l" fontAlgn="b"/>
                      <a:r>
                        <a:rPr lang="en-US" sz="800" u="none" strike="noStrike">
                          <a:effectLst/>
                        </a:rPr>
                        <a:t>Cd-115m </a:t>
                      </a:r>
                      <a:endParaRPr lang="en-US" sz="800" b="0" i="0" u="none" strike="noStrike">
                        <a:solidFill>
                          <a:srgbClr val="000000"/>
                        </a:solidFill>
                        <a:effectLst/>
                        <a:latin typeface="Calibri" panose="020F0502020204030204" pitchFamily="34" charset="0"/>
                      </a:endParaRPr>
                    </a:p>
                  </a:txBody>
                  <a:tcPr marL="2439" marR="2439" marT="2439" marB="0" anchor="b"/>
                </a:tc>
                <a:tc gridSpan="2">
                  <a:txBody>
                    <a:bodyPr/>
                    <a:lstStyle/>
                    <a:p>
                      <a:pPr algn="r" fontAlgn="b"/>
                      <a:r>
                        <a:rPr lang="en-US" sz="800" u="none" strike="noStrike">
                          <a:effectLst/>
                        </a:rPr>
                        <a:t>44 3/5</a:t>
                      </a:r>
                      <a:endParaRPr lang="en-US" sz="800" b="0" i="0" u="none" strike="noStrike">
                        <a:solidFill>
                          <a:srgbClr val="000000"/>
                        </a:solidFill>
                        <a:effectLst/>
                        <a:latin typeface="Calibri" panose="020F0502020204030204" pitchFamily="34" charset="0"/>
                      </a:endParaRPr>
                    </a:p>
                  </a:txBody>
                  <a:tcPr marL="2439" marR="2439" marT="2439" marB="0" anchor="b"/>
                </a:tc>
                <a:tc hMerge="1">
                  <a:txBody>
                    <a:bodyPr/>
                    <a:lstStyle/>
                    <a:p>
                      <a:endParaRPr lang="en-US"/>
                    </a:p>
                  </a:txBody>
                  <a:tcPr/>
                </a:tc>
                <a:tc>
                  <a:txBody>
                    <a:bodyPr/>
                    <a:lstStyle/>
                    <a:p>
                      <a:pPr algn="l" fontAlgn="b"/>
                      <a:r>
                        <a:rPr lang="en-US" sz="800" u="none" strike="noStrike">
                          <a:effectLst/>
                        </a:rPr>
                        <a:t>d </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dirty="0">
                          <a:effectLst/>
                        </a:rPr>
                        <a:t>B-,IT</a:t>
                      </a:r>
                      <a:endParaRPr lang="en-US" sz="800" b="0" i="0" u="none" strike="noStrike" dirty="0">
                        <a:solidFill>
                          <a:srgbClr val="000000"/>
                        </a:solidFill>
                        <a:effectLst/>
                        <a:latin typeface="Calibri" panose="020F0502020204030204" pitchFamily="34" charset="0"/>
                      </a:endParaRPr>
                    </a:p>
                  </a:txBody>
                  <a:tcPr marL="2439" marR="2439" marT="2439" marB="0" anchor="b"/>
                </a:tc>
                <a:extLst>
                  <a:ext uri="{0D108BD9-81ED-4DB2-BD59-A6C34878D82A}">
                    <a16:rowId xmlns:a16="http://schemas.microsoft.com/office/drawing/2014/main" val="10008"/>
                  </a:ext>
                </a:extLst>
              </a:tr>
              <a:tr h="128169">
                <a:tc>
                  <a:txBody>
                    <a:bodyPr/>
                    <a:lstStyle/>
                    <a:p>
                      <a:pPr algn="l" fontAlgn="b"/>
                      <a:r>
                        <a:rPr lang="en-US" sz="800" u="none" strike="noStrike">
                          <a:effectLst/>
                        </a:rPr>
                        <a:t>Cd-115 </a:t>
                      </a:r>
                      <a:endParaRPr lang="en-US" sz="800" b="0" i="0" u="none" strike="noStrike">
                        <a:solidFill>
                          <a:srgbClr val="000000"/>
                        </a:solidFill>
                        <a:effectLst/>
                        <a:latin typeface="Calibri" panose="020F0502020204030204" pitchFamily="34" charset="0"/>
                      </a:endParaRPr>
                    </a:p>
                  </a:txBody>
                  <a:tcPr marL="2439" marR="2439" marT="2439" marB="0" anchor="b"/>
                </a:tc>
                <a:tc gridSpan="2">
                  <a:txBody>
                    <a:bodyPr/>
                    <a:lstStyle/>
                    <a:p>
                      <a:pPr algn="r" fontAlgn="b"/>
                      <a:r>
                        <a:rPr lang="en-US" sz="800" u="none" strike="noStrike">
                          <a:effectLst/>
                        </a:rPr>
                        <a:t>53 1/2</a:t>
                      </a:r>
                      <a:endParaRPr lang="en-US" sz="800" b="0" i="0" u="none" strike="noStrike">
                        <a:solidFill>
                          <a:srgbClr val="000000"/>
                        </a:solidFill>
                        <a:effectLst/>
                        <a:latin typeface="Calibri" panose="020F0502020204030204" pitchFamily="34" charset="0"/>
                      </a:endParaRPr>
                    </a:p>
                  </a:txBody>
                  <a:tcPr marL="2439" marR="2439" marT="2439" marB="0" anchor="b"/>
                </a:tc>
                <a:tc hMerge="1">
                  <a:txBody>
                    <a:bodyPr/>
                    <a:lstStyle/>
                    <a:p>
                      <a:endParaRPr lang="en-US"/>
                    </a:p>
                  </a:txBody>
                  <a:tcPr/>
                </a:tc>
                <a:tc>
                  <a:txBody>
                    <a:bodyPr/>
                    <a:lstStyle/>
                    <a:p>
                      <a:pPr algn="l" fontAlgn="b"/>
                      <a:r>
                        <a:rPr lang="en-US" sz="800" u="none" strike="noStrike">
                          <a:effectLst/>
                        </a:rPr>
                        <a:t>h </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dirty="0">
                          <a:effectLst/>
                        </a:rPr>
                        <a:t>B-</a:t>
                      </a:r>
                      <a:endParaRPr lang="en-US" sz="800" b="0" i="0" u="none" strike="noStrike" dirty="0">
                        <a:solidFill>
                          <a:srgbClr val="000000"/>
                        </a:solidFill>
                        <a:effectLst/>
                        <a:latin typeface="Calibri" panose="020F0502020204030204" pitchFamily="34" charset="0"/>
                      </a:endParaRPr>
                    </a:p>
                  </a:txBody>
                  <a:tcPr marL="2439" marR="2439" marT="2439" marB="0" anchor="b"/>
                </a:tc>
                <a:extLst>
                  <a:ext uri="{0D108BD9-81ED-4DB2-BD59-A6C34878D82A}">
                    <a16:rowId xmlns:a16="http://schemas.microsoft.com/office/drawing/2014/main" val="10009"/>
                  </a:ext>
                </a:extLst>
              </a:tr>
              <a:tr h="128169">
                <a:tc>
                  <a:txBody>
                    <a:bodyPr/>
                    <a:lstStyle/>
                    <a:p>
                      <a:pPr algn="l" fontAlgn="b"/>
                      <a:r>
                        <a:rPr lang="en-US" sz="800" u="none" strike="noStrike">
                          <a:effectLst/>
                        </a:rPr>
                        <a:t>Sb-126 </a:t>
                      </a:r>
                      <a:endParaRPr lang="en-US" sz="800" b="0" i="0" u="none" strike="noStrike">
                        <a:solidFill>
                          <a:srgbClr val="000000"/>
                        </a:solidFill>
                        <a:effectLst/>
                        <a:latin typeface="Calibri" panose="020F0502020204030204" pitchFamily="34" charset="0"/>
                      </a:endParaRPr>
                    </a:p>
                  </a:txBody>
                  <a:tcPr marL="2439" marR="2439" marT="2439" marB="0" anchor="b"/>
                </a:tc>
                <a:tc gridSpan="2">
                  <a:txBody>
                    <a:bodyPr/>
                    <a:lstStyle/>
                    <a:p>
                      <a:pPr algn="r" fontAlgn="b"/>
                      <a:r>
                        <a:rPr lang="en-US" sz="800" u="none" strike="noStrike">
                          <a:effectLst/>
                        </a:rPr>
                        <a:t>12 1/2</a:t>
                      </a:r>
                      <a:endParaRPr lang="en-US" sz="800" b="0" i="0" u="none" strike="noStrike">
                        <a:solidFill>
                          <a:srgbClr val="000000"/>
                        </a:solidFill>
                        <a:effectLst/>
                        <a:latin typeface="Calibri" panose="020F0502020204030204" pitchFamily="34" charset="0"/>
                      </a:endParaRPr>
                    </a:p>
                  </a:txBody>
                  <a:tcPr marL="2439" marR="2439" marT="2439" marB="0" anchor="b"/>
                </a:tc>
                <a:tc hMerge="1">
                  <a:txBody>
                    <a:bodyPr/>
                    <a:lstStyle/>
                    <a:p>
                      <a:endParaRPr lang="en-US"/>
                    </a:p>
                  </a:txBody>
                  <a:tcPr/>
                </a:tc>
                <a:tc>
                  <a:txBody>
                    <a:bodyPr/>
                    <a:lstStyle/>
                    <a:p>
                      <a:pPr algn="l" fontAlgn="b"/>
                      <a:r>
                        <a:rPr lang="en-US" sz="800" u="none" strike="noStrike">
                          <a:effectLst/>
                        </a:rPr>
                        <a:t>d </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dirty="0">
                          <a:effectLst/>
                        </a:rPr>
                        <a:t>B-</a:t>
                      </a:r>
                      <a:endParaRPr lang="en-US" sz="800" b="0" i="0" u="none" strike="noStrike" dirty="0">
                        <a:solidFill>
                          <a:srgbClr val="000000"/>
                        </a:solidFill>
                        <a:effectLst/>
                        <a:latin typeface="Calibri" panose="020F0502020204030204" pitchFamily="34" charset="0"/>
                      </a:endParaRPr>
                    </a:p>
                  </a:txBody>
                  <a:tcPr marL="2439" marR="2439" marT="2439" marB="0" anchor="b"/>
                </a:tc>
                <a:extLst>
                  <a:ext uri="{0D108BD9-81ED-4DB2-BD59-A6C34878D82A}">
                    <a16:rowId xmlns:a16="http://schemas.microsoft.com/office/drawing/2014/main" val="10010"/>
                  </a:ext>
                </a:extLst>
              </a:tr>
              <a:tr h="128169">
                <a:tc>
                  <a:txBody>
                    <a:bodyPr/>
                    <a:lstStyle/>
                    <a:p>
                      <a:pPr algn="l" fontAlgn="b"/>
                      <a:r>
                        <a:rPr lang="en-US" sz="800" u="none" strike="noStrike">
                          <a:effectLst/>
                        </a:rPr>
                        <a:t>Sb-127 </a:t>
                      </a:r>
                      <a:endParaRPr lang="en-US" sz="800" b="0" i="0" u="none" strike="noStrike">
                        <a:solidFill>
                          <a:srgbClr val="000000"/>
                        </a:solidFill>
                        <a:effectLst/>
                        <a:latin typeface="Calibri" panose="020F0502020204030204" pitchFamily="34" charset="0"/>
                      </a:endParaRPr>
                    </a:p>
                  </a:txBody>
                  <a:tcPr marL="2439" marR="2439" marT="2439" marB="0" anchor="b"/>
                </a:tc>
                <a:tc gridSpan="2">
                  <a:txBody>
                    <a:bodyPr/>
                    <a:lstStyle/>
                    <a:p>
                      <a:pPr algn="r" fontAlgn="b"/>
                      <a:r>
                        <a:rPr lang="en-US" sz="800" u="none" strike="noStrike">
                          <a:effectLst/>
                        </a:rPr>
                        <a:t>3 6/7</a:t>
                      </a:r>
                      <a:endParaRPr lang="en-US" sz="800" b="0" i="0" u="none" strike="noStrike">
                        <a:solidFill>
                          <a:srgbClr val="000000"/>
                        </a:solidFill>
                        <a:effectLst/>
                        <a:latin typeface="Calibri" panose="020F0502020204030204" pitchFamily="34" charset="0"/>
                      </a:endParaRPr>
                    </a:p>
                  </a:txBody>
                  <a:tcPr marL="2439" marR="2439" marT="2439" marB="0" anchor="b"/>
                </a:tc>
                <a:tc hMerge="1">
                  <a:txBody>
                    <a:bodyPr/>
                    <a:lstStyle/>
                    <a:p>
                      <a:endParaRPr lang="en-US"/>
                    </a:p>
                  </a:txBody>
                  <a:tcPr/>
                </a:tc>
                <a:tc>
                  <a:txBody>
                    <a:bodyPr/>
                    <a:lstStyle/>
                    <a:p>
                      <a:pPr algn="l" fontAlgn="b"/>
                      <a:r>
                        <a:rPr lang="en-US" sz="800" u="none" strike="noStrike">
                          <a:effectLst/>
                        </a:rPr>
                        <a:t>d </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dirty="0">
                          <a:effectLst/>
                        </a:rPr>
                        <a:t>B-</a:t>
                      </a:r>
                      <a:endParaRPr lang="en-US" sz="800" b="0" i="0" u="none" strike="noStrike" dirty="0">
                        <a:solidFill>
                          <a:srgbClr val="000000"/>
                        </a:solidFill>
                        <a:effectLst/>
                        <a:latin typeface="Calibri" panose="020F0502020204030204" pitchFamily="34" charset="0"/>
                      </a:endParaRPr>
                    </a:p>
                  </a:txBody>
                  <a:tcPr marL="2439" marR="2439" marT="2439" marB="0" anchor="b"/>
                </a:tc>
                <a:extLst>
                  <a:ext uri="{0D108BD9-81ED-4DB2-BD59-A6C34878D82A}">
                    <a16:rowId xmlns:a16="http://schemas.microsoft.com/office/drawing/2014/main" val="10011"/>
                  </a:ext>
                </a:extLst>
              </a:tr>
              <a:tr h="128169">
                <a:tc>
                  <a:txBody>
                    <a:bodyPr/>
                    <a:lstStyle/>
                    <a:p>
                      <a:pPr algn="l" fontAlgn="b"/>
                      <a:r>
                        <a:rPr lang="en-US" sz="800" u="none" strike="noStrike" dirty="0">
                          <a:effectLst/>
                        </a:rPr>
                        <a:t>Te-131m </a:t>
                      </a:r>
                      <a:endParaRPr lang="en-US" sz="800" b="0" i="0" u="none" strike="noStrike" dirty="0">
                        <a:solidFill>
                          <a:srgbClr val="000000"/>
                        </a:solidFill>
                        <a:effectLst/>
                        <a:latin typeface="Calibri" panose="020F0502020204030204" pitchFamily="34" charset="0"/>
                      </a:endParaRPr>
                    </a:p>
                  </a:txBody>
                  <a:tcPr marL="2439" marR="2439" marT="2439" marB="0" anchor="b"/>
                </a:tc>
                <a:tc gridSpan="2">
                  <a:txBody>
                    <a:bodyPr/>
                    <a:lstStyle/>
                    <a:p>
                      <a:pPr algn="r" fontAlgn="b"/>
                      <a:r>
                        <a:rPr lang="en-US" sz="800" u="none" strike="noStrike">
                          <a:effectLst/>
                        </a:rPr>
                        <a:t>30    </a:t>
                      </a:r>
                      <a:endParaRPr lang="en-US" sz="800" b="0" i="0" u="none" strike="noStrike">
                        <a:solidFill>
                          <a:srgbClr val="000000"/>
                        </a:solidFill>
                        <a:effectLst/>
                        <a:latin typeface="Calibri" panose="020F0502020204030204" pitchFamily="34" charset="0"/>
                      </a:endParaRPr>
                    </a:p>
                  </a:txBody>
                  <a:tcPr marL="2439" marR="2439" marT="2439" marB="0" anchor="b"/>
                </a:tc>
                <a:tc hMerge="1">
                  <a:txBody>
                    <a:bodyPr/>
                    <a:lstStyle/>
                    <a:p>
                      <a:endParaRPr lang="en-US"/>
                    </a:p>
                  </a:txBody>
                  <a:tcPr/>
                </a:tc>
                <a:tc>
                  <a:txBody>
                    <a:bodyPr/>
                    <a:lstStyle/>
                    <a:p>
                      <a:pPr algn="l" fontAlgn="b"/>
                      <a:r>
                        <a:rPr lang="en-US" sz="800" u="none" strike="noStrike">
                          <a:effectLst/>
                        </a:rPr>
                        <a:t>h </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dirty="0">
                          <a:effectLst/>
                        </a:rPr>
                        <a:t>B-,IT</a:t>
                      </a:r>
                      <a:endParaRPr lang="en-US" sz="800" b="0" i="0" u="none" strike="noStrike" dirty="0">
                        <a:solidFill>
                          <a:srgbClr val="000000"/>
                        </a:solidFill>
                        <a:effectLst/>
                        <a:latin typeface="Calibri" panose="020F0502020204030204" pitchFamily="34" charset="0"/>
                      </a:endParaRPr>
                    </a:p>
                  </a:txBody>
                  <a:tcPr marL="2439" marR="2439" marT="2439" marB="0" anchor="b"/>
                </a:tc>
                <a:extLst>
                  <a:ext uri="{0D108BD9-81ED-4DB2-BD59-A6C34878D82A}">
                    <a16:rowId xmlns:a16="http://schemas.microsoft.com/office/drawing/2014/main" val="10012"/>
                  </a:ext>
                </a:extLst>
              </a:tr>
              <a:tr h="128169">
                <a:tc>
                  <a:txBody>
                    <a:bodyPr/>
                    <a:lstStyle/>
                    <a:p>
                      <a:pPr algn="l" fontAlgn="b"/>
                      <a:r>
                        <a:rPr lang="en-US" sz="800" u="none" strike="noStrike">
                          <a:effectLst/>
                        </a:rPr>
                        <a:t>I-131 </a:t>
                      </a:r>
                      <a:endParaRPr lang="en-US" sz="800" b="0" i="0" u="none" strike="noStrike">
                        <a:solidFill>
                          <a:srgbClr val="000000"/>
                        </a:solidFill>
                        <a:effectLst/>
                        <a:latin typeface="Calibri" panose="020F0502020204030204" pitchFamily="34" charset="0"/>
                      </a:endParaRPr>
                    </a:p>
                  </a:txBody>
                  <a:tcPr marL="2439" marR="2439" marT="2439" marB="0" anchor="b"/>
                </a:tc>
                <a:tc gridSpan="2">
                  <a:txBody>
                    <a:bodyPr/>
                    <a:lstStyle/>
                    <a:p>
                      <a:pPr algn="r" fontAlgn="b"/>
                      <a:r>
                        <a:rPr lang="en-US" sz="800" u="none" strike="noStrike">
                          <a:effectLst/>
                        </a:rPr>
                        <a:t>8    </a:t>
                      </a:r>
                      <a:endParaRPr lang="en-US" sz="800" b="0" i="0" u="none" strike="noStrike">
                        <a:solidFill>
                          <a:srgbClr val="000000"/>
                        </a:solidFill>
                        <a:effectLst/>
                        <a:latin typeface="Calibri" panose="020F0502020204030204" pitchFamily="34" charset="0"/>
                      </a:endParaRPr>
                    </a:p>
                  </a:txBody>
                  <a:tcPr marL="2439" marR="2439" marT="2439" marB="0" anchor="b"/>
                </a:tc>
                <a:tc hMerge="1">
                  <a:txBody>
                    <a:bodyPr/>
                    <a:lstStyle/>
                    <a:p>
                      <a:endParaRPr lang="en-US"/>
                    </a:p>
                  </a:txBody>
                  <a:tcPr/>
                </a:tc>
                <a:tc>
                  <a:txBody>
                    <a:bodyPr/>
                    <a:lstStyle/>
                    <a:p>
                      <a:pPr algn="l" fontAlgn="b"/>
                      <a:r>
                        <a:rPr lang="en-US" sz="800" u="none" strike="noStrike">
                          <a:effectLst/>
                        </a:rPr>
                        <a:t>d </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dirty="0">
                          <a:effectLst/>
                        </a:rPr>
                        <a:t>B-</a:t>
                      </a:r>
                      <a:endParaRPr lang="en-US" sz="800" b="0" i="0" u="none" strike="noStrike" dirty="0">
                        <a:solidFill>
                          <a:srgbClr val="000000"/>
                        </a:solidFill>
                        <a:effectLst/>
                        <a:latin typeface="Calibri" panose="020F0502020204030204" pitchFamily="34" charset="0"/>
                      </a:endParaRPr>
                    </a:p>
                  </a:txBody>
                  <a:tcPr marL="2439" marR="2439" marT="2439" marB="0" anchor="b"/>
                </a:tc>
                <a:extLst>
                  <a:ext uri="{0D108BD9-81ED-4DB2-BD59-A6C34878D82A}">
                    <a16:rowId xmlns:a16="http://schemas.microsoft.com/office/drawing/2014/main" val="10013"/>
                  </a:ext>
                </a:extLst>
              </a:tr>
              <a:tr h="128169">
                <a:tc>
                  <a:txBody>
                    <a:bodyPr/>
                    <a:lstStyle/>
                    <a:p>
                      <a:pPr algn="l" fontAlgn="b"/>
                      <a:r>
                        <a:rPr lang="en-US" sz="800" u="none" strike="noStrike">
                          <a:effectLst/>
                        </a:rPr>
                        <a:t>I-133 </a:t>
                      </a:r>
                      <a:endParaRPr lang="en-US" sz="800" b="0" i="0" u="none" strike="noStrike">
                        <a:solidFill>
                          <a:srgbClr val="000000"/>
                        </a:solidFill>
                        <a:effectLst/>
                        <a:latin typeface="Calibri" panose="020F0502020204030204" pitchFamily="34" charset="0"/>
                      </a:endParaRPr>
                    </a:p>
                  </a:txBody>
                  <a:tcPr marL="2439" marR="2439" marT="2439" marB="0" anchor="b"/>
                </a:tc>
                <a:tc gridSpan="2">
                  <a:txBody>
                    <a:bodyPr/>
                    <a:lstStyle/>
                    <a:p>
                      <a:pPr algn="r" fontAlgn="b"/>
                      <a:r>
                        <a:rPr lang="en-US" sz="800" u="none" strike="noStrike">
                          <a:effectLst/>
                        </a:rPr>
                        <a:t>20 4/5</a:t>
                      </a:r>
                      <a:endParaRPr lang="en-US" sz="800" b="0" i="0" u="none" strike="noStrike">
                        <a:solidFill>
                          <a:srgbClr val="000000"/>
                        </a:solidFill>
                        <a:effectLst/>
                        <a:latin typeface="Calibri" panose="020F0502020204030204" pitchFamily="34" charset="0"/>
                      </a:endParaRPr>
                    </a:p>
                  </a:txBody>
                  <a:tcPr marL="2439" marR="2439" marT="2439" marB="0" anchor="b"/>
                </a:tc>
                <a:tc hMerge="1">
                  <a:txBody>
                    <a:bodyPr/>
                    <a:lstStyle/>
                    <a:p>
                      <a:endParaRPr lang="en-US"/>
                    </a:p>
                  </a:txBody>
                  <a:tcPr/>
                </a:tc>
                <a:tc>
                  <a:txBody>
                    <a:bodyPr/>
                    <a:lstStyle/>
                    <a:p>
                      <a:pPr algn="l" fontAlgn="b"/>
                      <a:r>
                        <a:rPr lang="en-US" sz="800" u="none" strike="noStrike">
                          <a:effectLst/>
                        </a:rPr>
                        <a:t>h </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dirty="0">
                          <a:effectLst/>
                        </a:rPr>
                        <a:t>B-</a:t>
                      </a:r>
                      <a:endParaRPr lang="en-US" sz="800" b="0" i="0" u="none" strike="noStrike" dirty="0">
                        <a:solidFill>
                          <a:srgbClr val="000000"/>
                        </a:solidFill>
                        <a:effectLst/>
                        <a:latin typeface="Calibri" panose="020F0502020204030204" pitchFamily="34" charset="0"/>
                      </a:endParaRPr>
                    </a:p>
                  </a:txBody>
                  <a:tcPr marL="2439" marR="2439" marT="2439" marB="0" anchor="b"/>
                </a:tc>
                <a:extLst>
                  <a:ext uri="{0D108BD9-81ED-4DB2-BD59-A6C34878D82A}">
                    <a16:rowId xmlns:a16="http://schemas.microsoft.com/office/drawing/2014/main" val="10014"/>
                  </a:ext>
                </a:extLst>
              </a:tr>
              <a:tr h="128169">
                <a:tc>
                  <a:txBody>
                    <a:bodyPr/>
                    <a:lstStyle/>
                    <a:p>
                      <a:pPr algn="l" fontAlgn="b"/>
                      <a:r>
                        <a:rPr lang="en-US" sz="800" u="none" strike="noStrike">
                          <a:effectLst/>
                        </a:rPr>
                        <a:t>Xe-133</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a:effectLst/>
                        </a:rPr>
                        <a:t>d</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a:effectLst/>
                        </a:rPr>
                        <a:t>B-</a:t>
                      </a:r>
                      <a:endParaRPr lang="en-US" sz="800" b="0" i="0" u="none" strike="noStrike">
                        <a:solidFill>
                          <a:srgbClr val="000000"/>
                        </a:solidFill>
                        <a:effectLst/>
                        <a:latin typeface="Calibri" panose="020F0502020204030204" pitchFamily="34" charset="0"/>
                      </a:endParaRPr>
                    </a:p>
                  </a:txBody>
                  <a:tcPr marL="2439" marR="2439" marT="2439" marB="0" anchor="b"/>
                </a:tc>
                <a:extLst>
                  <a:ext uri="{0D108BD9-81ED-4DB2-BD59-A6C34878D82A}">
                    <a16:rowId xmlns:a16="http://schemas.microsoft.com/office/drawing/2014/main" val="10015"/>
                  </a:ext>
                </a:extLst>
              </a:tr>
              <a:tr h="128169">
                <a:tc>
                  <a:txBody>
                    <a:bodyPr/>
                    <a:lstStyle/>
                    <a:p>
                      <a:pPr algn="l" fontAlgn="b"/>
                      <a:r>
                        <a:rPr lang="en-US" sz="800" u="none" strike="noStrike">
                          <a:effectLst/>
                        </a:rPr>
                        <a:t>Xe-133m</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a:effectLst/>
                        </a:rPr>
                        <a:t> </a:t>
                      </a:r>
                      <a:endParaRPr lang="en-US" sz="800" b="0" i="0" u="none" strike="noStrike">
                        <a:solidFill>
                          <a:srgbClr val="101010"/>
                        </a:solidFill>
                        <a:effectLst/>
                        <a:latin typeface="Arial" panose="020B0604020202020204" pitchFamily="34" charset="0"/>
                      </a:endParaRPr>
                    </a:p>
                  </a:txBody>
                  <a:tcPr marL="2439" marR="2439" marT="2439" marB="0" anchor="b"/>
                </a:tc>
                <a:tc>
                  <a:txBody>
                    <a:bodyPr/>
                    <a:lstStyle/>
                    <a:p>
                      <a:pPr algn="l" fontAlgn="b"/>
                      <a:r>
                        <a:rPr lang="en-US" sz="800" u="none" strike="noStrike">
                          <a:effectLst/>
                        </a:rPr>
                        <a:t>d</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dirty="0">
                          <a:effectLst/>
                        </a:rPr>
                        <a:t>B-</a:t>
                      </a:r>
                      <a:endParaRPr lang="en-US" sz="800" b="0" i="0" u="none" strike="noStrike" dirty="0">
                        <a:solidFill>
                          <a:srgbClr val="000000"/>
                        </a:solidFill>
                        <a:effectLst/>
                        <a:latin typeface="Calibri" panose="020F0502020204030204" pitchFamily="34" charset="0"/>
                      </a:endParaRPr>
                    </a:p>
                  </a:txBody>
                  <a:tcPr marL="2439" marR="2439" marT="2439" marB="0" anchor="b"/>
                </a:tc>
                <a:extLst>
                  <a:ext uri="{0D108BD9-81ED-4DB2-BD59-A6C34878D82A}">
                    <a16:rowId xmlns:a16="http://schemas.microsoft.com/office/drawing/2014/main" val="10016"/>
                  </a:ext>
                </a:extLst>
              </a:tr>
              <a:tr h="128169">
                <a:tc>
                  <a:txBody>
                    <a:bodyPr/>
                    <a:lstStyle/>
                    <a:p>
                      <a:pPr algn="l" fontAlgn="b"/>
                      <a:r>
                        <a:rPr lang="en-US" sz="800" u="none" strike="noStrike">
                          <a:effectLst/>
                        </a:rPr>
                        <a:t>Xe-135</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dirty="0">
                          <a:effectLst/>
                        </a:rPr>
                        <a:t>h</a:t>
                      </a:r>
                      <a:endParaRPr lang="en-US" sz="800" b="0" i="0" u="none" strike="noStrike" dirty="0">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dirty="0">
                          <a:effectLst/>
                        </a:rPr>
                        <a:t>B-</a:t>
                      </a:r>
                      <a:endParaRPr lang="en-US" sz="800" b="0" i="0" u="none" strike="noStrike" dirty="0">
                        <a:solidFill>
                          <a:srgbClr val="000000"/>
                        </a:solidFill>
                        <a:effectLst/>
                        <a:latin typeface="Calibri" panose="020F0502020204030204" pitchFamily="34" charset="0"/>
                      </a:endParaRPr>
                    </a:p>
                  </a:txBody>
                  <a:tcPr marL="2439" marR="2439" marT="2439" marB="0" anchor="b"/>
                </a:tc>
                <a:extLst>
                  <a:ext uri="{0D108BD9-81ED-4DB2-BD59-A6C34878D82A}">
                    <a16:rowId xmlns:a16="http://schemas.microsoft.com/office/drawing/2014/main" val="10017"/>
                  </a:ext>
                </a:extLst>
              </a:tr>
              <a:tr h="128169">
                <a:tc>
                  <a:txBody>
                    <a:bodyPr/>
                    <a:lstStyle/>
                    <a:p>
                      <a:pPr algn="l" fontAlgn="b"/>
                      <a:r>
                        <a:rPr lang="en-US" sz="800" u="none" strike="noStrike">
                          <a:effectLst/>
                        </a:rPr>
                        <a:t>Te-132 </a:t>
                      </a:r>
                      <a:endParaRPr lang="en-US" sz="800" b="0" i="0" u="none" strike="noStrike">
                        <a:solidFill>
                          <a:srgbClr val="000000"/>
                        </a:solidFill>
                        <a:effectLst/>
                        <a:latin typeface="Calibri" panose="020F0502020204030204" pitchFamily="34" charset="0"/>
                      </a:endParaRPr>
                    </a:p>
                  </a:txBody>
                  <a:tcPr marL="2439" marR="2439" marT="2439" marB="0" anchor="b"/>
                </a:tc>
                <a:tc gridSpan="2">
                  <a:txBody>
                    <a:bodyPr/>
                    <a:lstStyle/>
                    <a:p>
                      <a:pPr algn="r" fontAlgn="b"/>
                      <a:r>
                        <a:rPr lang="en-US" sz="800" u="none" strike="noStrike">
                          <a:effectLst/>
                        </a:rPr>
                        <a:t>3 1/5</a:t>
                      </a:r>
                      <a:endParaRPr lang="en-US" sz="800" b="0" i="0" u="none" strike="noStrike">
                        <a:solidFill>
                          <a:srgbClr val="000000"/>
                        </a:solidFill>
                        <a:effectLst/>
                        <a:latin typeface="Calibri" panose="020F0502020204030204" pitchFamily="34" charset="0"/>
                      </a:endParaRPr>
                    </a:p>
                  </a:txBody>
                  <a:tcPr marL="2439" marR="2439" marT="2439" marB="0" anchor="b"/>
                </a:tc>
                <a:tc hMerge="1">
                  <a:txBody>
                    <a:bodyPr/>
                    <a:lstStyle/>
                    <a:p>
                      <a:endParaRPr lang="en-US"/>
                    </a:p>
                  </a:txBody>
                  <a:tcPr/>
                </a:tc>
                <a:tc>
                  <a:txBody>
                    <a:bodyPr/>
                    <a:lstStyle/>
                    <a:p>
                      <a:pPr algn="l" fontAlgn="b"/>
                      <a:r>
                        <a:rPr lang="en-US" sz="800" u="none" strike="noStrike">
                          <a:effectLst/>
                        </a:rPr>
                        <a:t>d </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a:effectLst/>
                        </a:rPr>
                        <a:t>B-</a:t>
                      </a:r>
                      <a:endParaRPr lang="en-US" sz="800" b="0" i="0" u="none" strike="noStrike">
                        <a:solidFill>
                          <a:srgbClr val="000000"/>
                        </a:solidFill>
                        <a:effectLst/>
                        <a:latin typeface="Calibri" panose="020F0502020204030204" pitchFamily="34" charset="0"/>
                      </a:endParaRPr>
                    </a:p>
                  </a:txBody>
                  <a:tcPr marL="2439" marR="2439" marT="2439" marB="0" anchor="b"/>
                </a:tc>
                <a:extLst>
                  <a:ext uri="{0D108BD9-81ED-4DB2-BD59-A6C34878D82A}">
                    <a16:rowId xmlns:a16="http://schemas.microsoft.com/office/drawing/2014/main" val="10018"/>
                  </a:ext>
                </a:extLst>
              </a:tr>
              <a:tr h="128169">
                <a:tc>
                  <a:txBody>
                    <a:bodyPr/>
                    <a:lstStyle/>
                    <a:p>
                      <a:pPr algn="l" fontAlgn="b"/>
                      <a:r>
                        <a:rPr lang="en-US" sz="800" u="none" strike="noStrike">
                          <a:effectLst/>
                        </a:rPr>
                        <a:t>Cs-136 </a:t>
                      </a:r>
                      <a:endParaRPr lang="en-US" sz="800" b="0" i="0" u="none" strike="noStrike">
                        <a:solidFill>
                          <a:srgbClr val="000000"/>
                        </a:solidFill>
                        <a:effectLst/>
                        <a:latin typeface="Calibri" panose="020F0502020204030204" pitchFamily="34" charset="0"/>
                      </a:endParaRPr>
                    </a:p>
                  </a:txBody>
                  <a:tcPr marL="2439" marR="2439" marT="2439" marB="0" anchor="b"/>
                </a:tc>
                <a:tc gridSpan="2">
                  <a:txBody>
                    <a:bodyPr/>
                    <a:lstStyle/>
                    <a:p>
                      <a:pPr algn="r" fontAlgn="b"/>
                      <a:r>
                        <a:rPr lang="en-US" sz="800" u="none" strike="noStrike">
                          <a:effectLst/>
                        </a:rPr>
                        <a:t>13 1/6</a:t>
                      </a:r>
                      <a:endParaRPr lang="en-US" sz="800" b="0" i="0" u="none" strike="noStrike">
                        <a:solidFill>
                          <a:srgbClr val="000000"/>
                        </a:solidFill>
                        <a:effectLst/>
                        <a:latin typeface="Calibri" panose="020F0502020204030204" pitchFamily="34" charset="0"/>
                      </a:endParaRPr>
                    </a:p>
                  </a:txBody>
                  <a:tcPr marL="2439" marR="2439" marT="2439" marB="0" anchor="b"/>
                </a:tc>
                <a:tc hMerge="1">
                  <a:txBody>
                    <a:bodyPr/>
                    <a:lstStyle/>
                    <a:p>
                      <a:endParaRPr lang="en-US"/>
                    </a:p>
                  </a:txBody>
                  <a:tcPr/>
                </a:tc>
                <a:tc>
                  <a:txBody>
                    <a:bodyPr/>
                    <a:lstStyle/>
                    <a:p>
                      <a:pPr algn="l" fontAlgn="b"/>
                      <a:r>
                        <a:rPr lang="en-US" sz="800" u="none" strike="noStrike">
                          <a:effectLst/>
                        </a:rPr>
                        <a:t>d </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dirty="0">
                          <a:effectLst/>
                        </a:rPr>
                        <a:t>B-</a:t>
                      </a:r>
                      <a:endParaRPr lang="en-US" sz="800" b="0" i="0" u="none" strike="noStrike" dirty="0">
                        <a:solidFill>
                          <a:srgbClr val="000000"/>
                        </a:solidFill>
                        <a:effectLst/>
                        <a:latin typeface="Calibri" panose="020F0502020204030204" pitchFamily="34" charset="0"/>
                      </a:endParaRPr>
                    </a:p>
                  </a:txBody>
                  <a:tcPr marL="2439" marR="2439" marT="2439" marB="0" anchor="b"/>
                </a:tc>
                <a:extLst>
                  <a:ext uri="{0D108BD9-81ED-4DB2-BD59-A6C34878D82A}">
                    <a16:rowId xmlns:a16="http://schemas.microsoft.com/office/drawing/2014/main" val="10019"/>
                  </a:ext>
                </a:extLst>
              </a:tr>
              <a:tr h="128169">
                <a:tc>
                  <a:txBody>
                    <a:bodyPr/>
                    <a:lstStyle/>
                    <a:p>
                      <a:pPr algn="l" fontAlgn="b"/>
                      <a:r>
                        <a:rPr lang="en-US" sz="800" u="none" strike="noStrike">
                          <a:effectLst/>
                        </a:rPr>
                        <a:t>Cs-137 </a:t>
                      </a:r>
                      <a:endParaRPr lang="en-US" sz="800" b="0" i="0" u="none" strike="noStrike">
                        <a:solidFill>
                          <a:srgbClr val="000000"/>
                        </a:solidFill>
                        <a:effectLst/>
                        <a:latin typeface="Calibri" panose="020F0502020204030204" pitchFamily="34" charset="0"/>
                      </a:endParaRPr>
                    </a:p>
                  </a:txBody>
                  <a:tcPr marL="2439" marR="2439" marT="2439" marB="0" anchor="b"/>
                </a:tc>
                <a:tc gridSpan="2">
                  <a:txBody>
                    <a:bodyPr/>
                    <a:lstStyle/>
                    <a:p>
                      <a:pPr algn="r" fontAlgn="b"/>
                      <a:r>
                        <a:rPr lang="en-US" sz="800" u="none" strike="noStrike">
                          <a:effectLst/>
                        </a:rPr>
                        <a:t>30    </a:t>
                      </a:r>
                      <a:endParaRPr lang="en-US" sz="800" b="0" i="0" u="none" strike="noStrike">
                        <a:solidFill>
                          <a:srgbClr val="000000"/>
                        </a:solidFill>
                        <a:effectLst/>
                        <a:latin typeface="Calibri" panose="020F0502020204030204" pitchFamily="34" charset="0"/>
                      </a:endParaRPr>
                    </a:p>
                  </a:txBody>
                  <a:tcPr marL="2439" marR="2439" marT="2439" marB="0" anchor="b"/>
                </a:tc>
                <a:tc hMerge="1">
                  <a:txBody>
                    <a:bodyPr/>
                    <a:lstStyle/>
                    <a:p>
                      <a:endParaRPr lang="en-US"/>
                    </a:p>
                  </a:txBody>
                  <a:tcPr/>
                </a:tc>
                <a:tc>
                  <a:txBody>
                    <a:bodyPr/>
                    <a:lstStyle/>
                    <a:p>
                      <a:pPr algn="l" fontAlgn="b"/>
                      <a:r>
                        <a:rPr lang="en-US" sz="800" u="none" strike="noStrike">
                          <a:effectLst/>
                        </a:rPr>
                        <a:t>y </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dirty="0">
                          <a:effectLst/>
                        </a:rPr>
                        <a:t>B-</a:t>
                      </a:r>
                      <a:endParaRPr lang="en-US" sz="800" b="0" i="0" u="none" strike="noStrike" dirty="0">
                        <a:solidFill>
                          <a:srgbClr val="000000"/>
                        </a:solidFill>
                        <a:effectLst/>
                        <a:latin typeface="Calibri" panose="020F0502020204030204" pitchFamily="34" charset="0"/>
                      </a:endParaRPr>
                    </a:p>
                  </a:txBody>
                  <a:tcPr marL="2439" marR="2439" marT="2439" marB="0" anchor="b"/>
                </a:tc>
                <a:extLst>
                  <a:ext uri="{0D108BD9-81ED-4DB2-BD59-A6C34878D82A}">
                    <a16:rowId xmlns:a16="http://schemas.microsoft.com/office/drawing/2014/main" val="10020"/>
                  </a:ext>
                </a:extLst>
              </a:tr>
              <a:tr h="128169">
                <a:tc>
                  <a:txBody>
                    <a:bodyPr/>
                    <a:lstStyle/>
                    <a:p>
                      <a:pPr algn="l" fontAlgn="b"/>
                      <a:r>
                        <a:rPr lang="en-US" sz="800" u="none" strike="noStrike">
                          <a:effectLst/>
                        </a:rPr>
                        <a:t>Ba-140 </a:t>
                      </a:r>
                      <a:endParaRPr lang="en-US" sz="800" b="0" i="0" u="none" strike="noStrike">
                        <a:solidFill>
                          <a:srgbClr val="000000"/>
                        </a:solidFill>
                        <a:effectLst/>
                        <a:latin typeface="Calibri" panose="020F0502020204030204" pitchFamily="34" charset="0"/>
                      </a:endParaRPr>
                    </a:p>
                  </a:txBody>
                  <a:tcPr marL="2439" marR="2439" marT="2439" marB="0" anchor="b"/>
                </a:tc>
                <a:tc gridSpan="2">
                  <a:txBody>
                    <a:bodyPr/>
                    <a:lstStyle/>
                    <a:p>
                      <a:pPr algn="r" fontAlgn="b"/>
                      <a:r>
                        <a:rPr lang="en-US" sz="800" u="none" strike="noStrike">
                          <a:effectLst/>
                        </a:rPr>
                        <a:t>12 3/4</a:t>
                      </a:r>
                      <a:endParaRPr lang="en-US" sz="800" b="0" i="0" u="none" strike="noStrike">
                        <a:solidFill>
                          <a:srgbClr val="000000"/>
                        </a:solidFill>
                        <a:effectLst/>
                        <a:latin typeface="Calibri" panose="020F0502020204030204" pitchFamily="34" charset="0"/>
                      </a:endParaRPr>
                    </a:p>
                  </a:txBody>
                  <a:tcPr marL="2439" marR="2439" marT="2439" marB="0" anchor="b"/>
                </a:tc>
                <a:tc hMerge="1">
                  <a:txBody>
                    <a:bodyPr/>
                    <a:lstStyle/>
                    <a:p>
                      <a:endParaRPr lang="en-US"/>
                    </a:p>
                  </a:txBody>
                  <a:tcPr/>
                </a:tc>
                <a:tc>
                  <a:txBody>
                    <a:bodyPr/>
                    <a:lstStyle/>
                    <a:p>
                      <a:pPr algn="l" fontAlgn="b"/>
                      <a:r>
                        <a:rPr lang="en-US" sz="800" u="none" strike="noStrike">
                          <a:effectLst/>
                        </a:rPr>
                        <a:t>d </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dirty="0">
                          <a:effectLst/>
                        </a:rPr>
                        <a:t>B-</a:t>
                      </a:r>
                      <a:endParaRPr lang="en-US" sz="800" b="0" i="0" u="none" strike="noStrike" dirty="0">
                        <a:solidFill>
                          <a:srgbClr val="000000"/>
                        </a:solidFill>
                        <a:effectLst/>
                        <a:latin typeface="Calibri" panose="020F0502020204030204" pitchFamily="34" charset="0"/>
                      </a:endParaRPr>
                    </a:p>
                  </a:txBody>
                  <a:tcPr marL="2439" marR="2439" marT="2439" marB="0" anchor="b"/>
                </a:tc>
                <a:extLst>
                  <a:ext uri="{0D108BD9-81ED-4DB2-BD59-A6C34878D82A}">
                    <a16:rowId xmlns:a16="http://schemas.microsoft.com/office/drawing/2014/main" val="10021"/>
                  </a:ext>
                </a:extLst>
              </a:tr>
              <a:tr h="128169">
                <a:tc>
                  <a:txBody>
                    <a:bodyPr/>
                    <a:lstStyle/>
                    <a:p>
                      <a:pPr algn="l" fontAlgn="b"/>
                      <a:r>
                        <a:rPr lang="en-US" sz="800" u="none" strike="noStrike" dirty="0">
                          <a:effectLst/>
                        </a:rPr>
                        <a:t>La-140 </a:t>
                      </a:r>
                      <a:endParaRPr lang="en-US" sz="800" b="0" i="0" u="none" strike="noStrike" dirty="0">
                        <a:solidFill>
                          <a:srgbClr val="000000"/>
                        </a:solidFill>
                        <a:effectLst/>
                        <a:latin typeface="Calibri" panose="020F0502020204030204" pitchFamily="34" charset="0"/>
                      </a:endParaRPr>
                    </a:p>
                  </a:txBody>
                  <a:tcPr marL="2439" marR="2439" marT="2439" marB="0" anchor="b"/>
                </a:tc>
                <a:tc gridSpan="2">
                  <a:txBody>
                    <a:bodyPr/>
                    <a:lstStyle/>
                    <a:p>
                      <a:pPr algn="r" fontAlgn="b"/>
                      <a:r>
                        <a:rPr lang="en-US" sz="800" u="none" strike="noStrike">
                          <a:effectLst/>
                        </a:rPr>
                        <a:t>1 2/3</a:t>
                      </a:r>
                      <a:endParaRPr lang="en-US" sz="800" b="0" i="0" u="none" strike="noStrike">
                        <a:solidFill>
                          <a:srgbClr val="000000"/>
                        </a:solidFill>
                        <a:effectLst/>
                        <a:latin typeface="Calibri" panose="020F0502020204030204" pitchFamily="34" charset="0"/>
                      </a:endParaRPr>
                    </a:p>
                  </a:txBody>
                  <a:tcPr marL="2439" marR="2439" marT="2439" marB="0" anchor="b"/>
                </a:tc>
                <a:tc hMerge="1">
                  <a:txBody>
                    <a:bodyPr/>
                    <a:lstStyle/>
                    <a:p>
                      <a:endParaRPr lang="en-US"/>
                    </a:p>
                  </a:txBody>
                  <a:tcPr/>
                </a:tc>
                <a:tc>
                  <a:txBody>
                    <a:bodyPr/>
                    <a:lstStyle/>
                    <a:p>
                      <a:pPr algn="l" fontAlgn="b"/>
                      <a:r>
                        <a:rPr lang="en-US" sz="800" u="none" strike="noStrike">
                          <a:effectLst/>
                        </a:rPr>
                        <a:t>d </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dirty="0">
                          <a:effectLst/>
                        </a:rPr>
                        <a:t>B-</a:t>
                      </a:r>
                      <a:endParaRPr lang="en-US" sz="800" b="0" i="0" u="none" strike="noStrike" dirty="0">
                        <a:solidFill>
                          <a:srgbClr val="000000"/>
                        </a:solidFill>
                        <a:effectLst/>
                        <a:latin typeface="Calibri" panose="020F0502020204030204" pitchFamily="34" charset="0"/>
                      </a:endParaRPr>
                    </a:p>
                  </a:txBody>
                  <a:tcPr marL="2439" marR="2439" marT="2439" marB="0" anchor="b"/>
                </a:tc>
                <a:extLst>
                  <a:ext uri="{0D108BD9-81ED-4DB2-BD59-A6C34878D82A}">
                    <a16:rowId xmlns:a16="http://schemas.microsoft.com/office/drawing/2014/main" val="10022"/>
                  </a:ext>
                </a:extLst>
              </a:tr>
              <a:tr h="128169">
                <a:tc>
                  <a:txBody>
                    <a:bodyPr/>
                    <a:lstStyle/>
                    <a:p>
                      <a:pPr algn="l" fontAlgn="b"/>
                      <a:r>
                        <a:rPr lang="en-US" sz="800" u="none" strike="noStrike">
                          <a:effectLst/>
                        </a:rPr>
                        <a:t>Ce-139</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a:effectLst/>
                        </a:rPr>
                        <a:t> </a:t>
                      </a:r>
                      <a:endParaRPr lang="en-US" sz="800" b="0" i="0" u="none" strike="noStrike">
                        <a:solidFill>
                          <a:srgbClr val="101010"/>
                        </a:solidFill>
                        <a:effectLst/>
                        <a:latin typeface="Arial" panose="020B0604020202020204" pitchFamily="34" charset="0"/>
                      </a:endParaRPr>
                    </a:p>
                  </a:txBody>
                  <a:tcPr marL="2439" marR="2439" marT="2439" marB="0" anchor="b"/>
                </a:tc>
                <a:tc>
                  <a:txBody>
                    <a:bodyPr/>
                    <a:lstStyle/>
                    <a:p>
                      <a:pPr algn="l" fontAlgn="b"/>
                      <a:r>
                        <a:rPr lang="en-US" sz="800" u="none" strike="noStrike">
                          <a:effectLst/>
                        </a:rPr>
                        <a:t>d</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dirty="0">
                          <a:effectLst/>
                        </a:rPr>
                        <a:t>EC</a:t>
                      </a:r>
                      <a:endParaRPr lang="en-US" sz="800" b="0" i="0" u="none" strike="noStrike" dirty="0">
                        <a:solidFill>
                          <a:srgbClr val="000000"/>
                        </a:solidFill>
                        <a:effectLst/>
                        <a:latin typeface="Calibri" panose="020F0502020204030204" pitchFamily="34" charset="0"/>
                      </a:endParaRPr>
                    </a:p>
                  </a:txBody>
                  <a:tcPr marL="2439" marR="2439" marT="2439" marB="0" anchor="b"/>
                </a:tc>
                <a:extLst>
                  <a:ext uri="{0D108BD9-81ED-4DB2-BD59-A6C34878D82A}">
                    <a16:rowId xmlns:a16="http://schemas.microsoft.com/office/drawing/2014/main" val="10023"/>
                  </a:ext>
                </a:extLst>
              </a:tr>
              <a:tr h="128169">
                <a:tc>
                  <a:txBody>
                    <a:bodyPr/>
                    <a:lstStyle/>
                    <a:p>
                      <a:pPr algn="l" fontAlgn="b"/>
                      <a:r>
                        <a:rPr lang="en-US" sz="800" u="none" strike="noStrike">
                          <a:effectLst/>
                        </a:rPr>
                        <a:t>Ce-141 </a:t>
                      </a:r>
                      <a:endParaRPr lang="en-US" sz="800" b="0" i="0" u="none" strike="noStrike">
                        <a:solidFill>
                          <a:srgbClr val="000000"/>
                        </a:solidFill>
                        <a:effectLst/>
                        <a:latin typeface="Calibri" panose="020F0502020204030204" pitchFamily="34" charset="0"/>
                      </a:endParaRPr>
                    </a:p>
                  </a:txBody>
                  <a:tcPr marL="2439" marR="2439" marT="2439" marB="0" anchor="b"/>
                </a:tc>
                <a:tc gridSpan="2">
                  <a:txBody>
                    <a:bodyPr/>
                    <a:lstStyle/>
                    <a:p>
                      <a:pPr algn="r" fontAlgn="b"/>
                      <a:r>
                        <a:rPr lang="en-US" sz="800" u="none" strike="noStrike">
                          <a:effectLst/>
                        </a:rPr>
                        <a:t>32 1/2</a:t>
                      </a:r>
                      <a:endParaRPr lang="en-US" sz="800" b="0" i="0" u="none" strike="noStrike">
                        <a:solidFill>
                          <a:srgbClr val="000000"/>
                        </a:solidFill>
                        <a:effectLst/>
                        <a:latin typeface="Calibri" panose="020F0502020204030204" pitchFamily="34" charset="0"/>
                      </a:endParaRPr>
                    </a:p>
                  </a:txBody>
                  <a:tcPr marL="2439" marR="2439" marT="2439" marB="0" anchor="b"/>
                </a:tc>
                <a:tc hMerge="1">
                  <a:txBody>
                    <a:bodyPr/>
                    <a:lstStyle/>
                    <a:p>
                      <a:endParaRPr lang="en-US"/>
                    </a:p>
                  </a:txBody>
                  <a:tcPr/>
                </a:tc>
                <a:tc>
                  <a:txBody>
                    <a:bodyPr/>
                    <a:lstStyle/>
                    <a:p>
                      <a:pPr algn="l" fontAlgn="b"/>
                      <a:r>
                        <a:rPr lang="en-US" sz="800" u="none" strike="noStrike">
                          <a:effectLst/>
                        </a:rPr>
                        <a:t>d </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dirty="0">
                          <a:effectLst/>
                        </a:rPr>
                        <a:t>B-</a:t>
                      </a:r>
                      <a:endParaRPr lang="en-US" sz="800" b="0" i="0" u="none" strike="noStrike" dirty="0">
                        <a:solidFill>
                          <a:srgbClr val="000000"/>
                        </a:solidFill>
                        <a:effectLst/>
                        <a:latin typeface="Calibri" panose="020F0502020204030204" pitchFamily="34" charset="0"/>
                      </a:endParaRPr>
                    </a:p>
                  </a:txBody>
                  <a:tcPr marL="2439" marR="2439" marT="2439" marB="0" anchor="b"/>
                </a:tc>
                <a:extLst>
                  <a:ext uri="{0D108BD9-81ED-4DB2-BD59-A6C34878D82A}">
                    <a16:rowId xmlns:a16="http://schemas.microsoft.com/office/drawing/2014/main" val="10024"/>
                  </a:ext>
                </a:extLst>
              </a:tr>
              <a:tr h="128169">
                <a:tc>
                  <a:txBody>
                    <a:bodyPr/>
                    <a:lstStyle/>
                    <a:p>
                      <a:pPr algn="l" fontAlgn="b"/>
                      <a:r>
                        <a:rPr lang="en-US" sz="800" u="none" strike="noStrike">
                          <a:effectLst/>
                        </a:rPr>
                        <a:t>Ce-143 </a:t>
                      </a:r>
                      <a:endParaRPr lang="en-US" sz="800" b="0" i="0" u="none" strike="noStrike">
                        <a:solidFill>
                          <a:srgbClr val="000000"/>
                        </a:solidFill>
                        <a:effectLst/>
                        <a:latin typeface="Calibri" panose="020F0502020204030204" pitchFamily="34" charset="0"/>
                      </a:endParaRPr>
                    </a:p>
                  </a:txBody>
                  <a:tcPr marL="2439" marR="2439" marT="2439" marB="0" anchor="b"/>
                </a:tc>
                <a:tc gridSpan="2">
                  <a:txBody>
                    <a:bodyPr/>
                    <a:lstStyle/>
                    <a:p>
                      <a:pPr algn="r" fontAlgn="b"/>
                      <a:r>
                        <a:rPr lang="en-US" sz="800" u="none" strike="noStrike">
                          <a:effectLst/>
                        </a:rPr>
                        <a:t>33    </a:t>
                      </a:r>
                      <a:endParaRPr lang="en-US" sz="800" b="0" i="0" u="none" strike="noStrike">
                        <a:solidFill>
                          <a:srgbClr val="000000"/>
                        </a:solidFill>
                        <a:effectLst/>
                        <a:latin typeface="Calibri" panose="020F0502020204030204" pitchFamily="34" charset="0"/>
                      </a:endParaRPr>
                    </a:p>
                  </a:txBody>
                  <a:tcPr marL="2439" marR="2439" marT="2439" marB="0" anchor="b"/>
                </a:tc>
                <a:tc hMerge="1">
                  <a:txBody>
                    <a:bodyPr/>
                    <a:lstStyle/>
                    <a:p>
                      <a:endParaRPr lang="en-US"/>
                    </a:p>
                  </a:txBody>
                  <a:tcPr/>
                </a:tc>
                <a:tc>
                  <a:txBody>
                    <a:bodyPr/>
                    <a:lstStyle/>
                    <a:p>
                      <a:pPr algn="l" fontAlgn="b"/>
                      <a:r>
                        <a:rPr lang="en-US" sz="800" u="none" strike="noStrike">
                          <a:effectLst/>
                        </a:rPr>
                        <a:t>h </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dirty="0">
                          <a:effectLst/>
                        </a:rPr>
                        <a:t>B-</a:t>
                      </a:r>
                      <a:endParaRPr lang="en-US" sz="800" b="0" i="0" u="none" strike="noStrike" dirty="0">
                        <a:solidFill>
                          <a:srgbClr val="000000"/>
                        </a:solidFill>
                        <a:effectLst/>
                        <a:latin typeface="Calibri" panose="020F0502020204030204" pitchFamily="34" charset="0"/>
                      </a:endParaRPr>
                    </a:p>
                  </a:txBody>
                  <a:tcPr marL="2439" marR="2439" marT="2439" marB="0" anchor="b"/>
                </a:tc>
                <a:extLst>
                  <a:ext uri="{0D108BD9-81ED-4DB2-BD59-A6C34878D82A}">
                    <a16:rowId xmlns:a16="http://schemas.microsoft.com/office/drawing/2014/main" val="10025"/>
                  </a:ext>
                </a:extLst>
              </a:tr>
              <a:tr h="128169">
                <a:tc>
                  <a:txBody>
                    <a:bodyPr/>
                    <a:lstStyle/>
                    <a:p>
                      <a:pPr algn="l" fontAlgn="b"/>
                      <a:r>
                        <a:rPr lang="en-US" sz="800" u="none" strike="noStrike">
                          <a:effectLst/>
                        </a:rPr>
                        <a:t>Ce-144 </a:t>
                      </a:r>
                      <a:endParaRPr lang="en-US" sz="800" b="0" i="0" u="none" strike="noStrike">
                        <a:solidFill>
                          <a:srgbClr val="000000"/>
                        </a:solidFill>
                        <a:effectLst/>
                        <a:latin typeface="Calibri" panose="020F0502020204030204" pitchFamily="34" charset="0"/>
                      </a:endParaRPr>
                    </a:p>
                  </a:txBody>
                  <a:tcPr marL="2439" marR="2439" marT="2439" marB="0" anchor="b"/>
                </a:tc>
                <a:tc gridSpan="2">
                  <a:txBody>
                    <a:bodyPr/>
                    <a:lstStyle/>
                    <a:p>
                      <a:pPr algn="r" fontAlgn="b"/>
                      <a:r>
                        <a:rPr lang="en-US" sz="800" u="none" strike="noStrike">
                          <a:effectLst/>
                        </a:rPr>
                        <a:t>284 8/9</a:t>
                      </a:r>
                      <a:endParaRPr lang="en-US" sz="800" b="0" i="0" u="none" strike="noStrike">
                        <a:solidFill>
                          <a:srgbClr val="000000"/>
                        </a:solidFill>
                        <a:effectLst/>
                        <a:latin typeface="Calibri" panose="020F0502020204030204" pitchFamily="34" charset="0"/>
                      </a:endParaRPr>
                    </a:p>
                  </a:txBody>
                  <a:tcPr marL="2439" marR="2439" marT="2439" marB="0" anchor="b"/>
                </a:tc>
                <a:tc hMerge="1">
                  <a:txBody>
                    <a:bodyPr/>
                    <a:lstStyle/>
                    <a:p>
                      <a:endParaRPr lang="en-US"/>
                    </a:p>
                  </a:txBody>
                  <a:tcPr/>
                </a:tc>
                <a:tc>
                  <a:txBody>
                    <a:bodyPr/>
                    <a:lstStyle/>
                    <a:p>
                      <a:pPr algn="l" fontAlgn="b"/>
                      <a:r>
                        <a:rPr lang="en-US" sz="800" u="none" strike="noStrike">
                          <a:effectLst/>
                        </a:rPr>
                        <a:t>d </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dirty="0">
                          <a:effectLst/>
                        </a:rPr>
                        <a:t>B-</a:t>
                      </a:r>
                      <a:endParaRPr lang="en-US" sz="800" b="0" i="0" u="none" strike="noStrike" dirty="0">
                        <a:solidFill>
                          <a:srgbClr val="000000"/>
                        </a:solidFill>
                        <a:effectLst/>
                        <a:latin typeface="Calibri" panose="020F0502020204030204" pitchFamily="34" charset="0"/>
                      </a:endParaRPr>
                    </a:p>
                  </a:txBody>
                  <a:tcPr marL="2439" marR="2439" marT="2439" marB="0" anchor="b"/>
                </a:tc>
                <a:extLst>
                  <a:ext uri="{0D108BD9-81ED-4DB2-BD59-A6C34878D82A}">
                    <a16:rowId xmlns:a16="http://schemas.microsoft.com/office/drawing/2014/main" val="10026"/>
                  </a:ext>
                </a:extLst>
              </a:tr>
              <a:tr h="128169">
                <a:tc>
                  <a:txBody>
                    <a:bodyPr/>
                    <a:lstStyle/>
                    <a:p>
                      <a:pPr algn="l" fontAlgn="b"/>
                      <a:r>
                        <a:rPr lang="en-US" sz="800" u="none" strike="noStrike">
                          <a:effectLst/>
                        </a:rPr>
                        <a:t>Nd-147 </a:t>
                      </a:r>
                      <a:endParaRPr lang="en-US" sz="800" b="0" i="0" u="none" strike="noStrike">
                        <a:solidFill>
                          <a:srgbClr val="000000"/>
                        </a:solidFill>
                        <a:effectLst/>
                        <a:latin typeface="Calibri" panose="020F0502020204030204" pitchFamily="34" charset="0"/>
                      </a:endParaRPr>
                    </a:p>
                  </a:txBody>
                  <a:tcPr marL="2439" marR="2439" marT="2439" marB="0" anchor="b"/>
                </a:tc>
                <a:tc gridSpan="2">
                  <a:txBody>
                    <a:bodyPr/>
                    <a:lstStyle/>
                    <a:p>
                      <a:pPr algn="r" fontAlgn="b"/>
                      <a:r>
                        <a:rPr lang="en-US" sz="800" u="none" strike="noStrike">
                          <a:effectLst/>
                        </a:rPr>
                        <a:t>11    </a:t>
                      </a:r>
                      <a:endParaRPr lang="en-US" sz="800" b="0" i="0" u="none" strike="noStrike">
                        <a:solidFill>
                          <a:srgbClr val="000000"/>
                        </a:solidFill>
                        <a:effectLst/>
                        <a:latin typeface="Calibri" panose="020F0502020204030204" pitchFamily="34" charset="0"/>
                      </a:endParaRPr>
                    </a:p>
                  </a:txBody>
                  <a:tcPr marL="2439" marR="2439" marT="2439" marB="0" anchor="b"/>
                </a:tc>
                <a:tc hMerge="1">
                  <a:txBody>
                    <a:bodyPr/>
                    <a:lstStyle/>
                    <a:p>
                      <a:endParaRPr lang="en-US"/>
                    </a:p>
                  </a:txBody>
                  <a:tcPr/>
                </a:tc>
                <a:tc>
                  <a:txBody>
                    <a:bodyPr/>
                    <a:lstStyle/>
                    <a:p>
                      <a:pPr algn="l" fontAlgn="b"/>
                      <a:r>
                        <a:rPr lang="en-US" sz="800" u="none" strike="noStrike">
                          <a:effectLst/>
                        </a:rPr>
                        <a:t>d </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dirty="0">
                          <a:effectLst/>
                        </a:rPr>
                        <a:t>B-</a:t>
                      </a:r>
                      <a:endParaRPr lang="en-US" sz="800" b="0" i="0" u="none" strike="noStrike" dirty="0">
                        <a:solidFill>
                          <a:srgbClr val="000000"/>
                        </a:solidFill>
                        <a:effectLst/>
                        <a:latin typeface="Calibri" panose="020F0502020204030204" pitchFamily="34" charset="0"/>
                      </a:endParaRPr>
                    </a:p>
                  </a:txBody>
                  <a:tcPr marL="2439" marR="2439" marT="2439" marB="0" anchor="b"/>
                </a:tc>
                <a:extLst>
                  <a:ext uri="{0D108BD9-81ED-4DB2-BD59-A6C34878D82A}">
                    <a16:rowId xmlns:a16="http://schemas.microsoft.com/office/drawing/2014/main" val="10027"/>
                  </a:ext>
                </a:extLst>
              </a:tr>
              <a:tr h="128169">
                <a:tc>
                  <a:txBody>
                    <a:bodyPr/>
                    <a:lstStyle/>
                    <a:p>
                      <a:pPr algn="l" fontAlgn="b"/>
                      <a:r>
                        <a:rPr lang="en-US" sz="800" u="none" strike="noStrike">
                          <a:effectLst/>
                        </a:rPr>
                        <a:t>Nb-97</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r" fontAlgn="b"/>
                      <a:r>
                        <a:rPr lang="en-US" sz="800" u="none" strike="noStrike">
                          <a:effectLst/>
                        </a:rPr>
                        <a:t>72.1</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a:effectLst/>
                        </a:rPr>
                        <a:t>m</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dirty="0">
                          <a:effectLst/>
                        </a:rPr>
                        <a:t>B-</a:t>
                      </a:r>
                      <a:endParaRPr lang="en-US" sz="800" b="0" i="0" u="none" strike="noStrike" dirty="0">
                        <a:solidFill>
                          <a:srgbClr val="000000"/>
                        </a:solidFill>
                        <a:effectLst/>
                        <a:latin typeface="Calibri" panose="020F0502020204030204" pitchFamily="34" charset="0"/>
                      </a:endParaRPr>
                    </a:p>
                  </a:txBody>
                  <a:tcPr marL="2439" marR="2439" marT="2439" marB="0" anchor="b"/>
                </a:tc>
                <a:extLst>
                  <a:ext uri="{0D108BD9-81ED-4DB2-BD59-A6C34878D82A}">
                    <a16:rowId xmlns:a16="http://schemas.microsoft.com/office/drawing/2014/main" val="10028"/>
                  </a:ext>
                </a:extLst>
              </a:tr>
              <a:tr h="128169">
                <a:tc>
                  <a:txBody>
                    <a:bodyPr/>
                    <a:lstStyle/>
                    <a:p>
                      <a:pPr algn="l" fontAlgn="b"/>
                      <a:r>
                        <a:rPr lang="en-US" sz="800" u="none" strike="noStrike">
                          <a:effectLst/>
                        </a:rPr>
                        <a:t>Rh-106</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r" fontAlgn="b"/>
                      <a:r>
                        <a:rPr lang="en-US" sz="800" u="none" strike="noStrike">
                          <a:effectLst/>
                        </a:rPr>
                        <a:t>30.07</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a:effectLst/>
                        </a:rPr>
                        <a:t>s</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dirty="0">
                          <a:effectLst/>
                        </a:rPr>
                        <a:t>B-</a:t>
                      </a:r>
                      <a:endParaRPr lang="en-US" sz="800" b="0" i="0" u="none" strike="noStrike" dirty="0">
                        <a:solidFill>
                          <a:srgbClr val="000000"/>
                        </a:solidFill>
                        <a:effectLst/>
                        <a:latin typeface="Calibri" panose="020F0502020204030204" pitchFamily="34" charset="0"/>
                      </a:endParaRPr>
                    </a:p>
                  </a:txBody>
                  <a:tcPr marL="2439" marR="2439" marT="2439" marB="0" anchor="b"/>
                </a:tc>
                <a:extLst>
                  <a:ext uri="{0D108BD9-81ED-4DB2-BD59-A6C34878D82A}">
                    <a16:rowId xmlns:a16="http://schemas.microsoft.com/office/drawing/2014/main" val="10029"/>
                  </a:ext>
                </a:extLst>
              </a:tr>
              <a:tr h="128169">
                <a:tc>
                  <a:txBody>
                    <a:bodyPr/>
                    <a:lstStyle/>
                    <a:p>
                      <a:pPr algn="l" fontAlgn="b"/>
                      <a:r>
                        <a:rPr lang="en-US" sz="800" u="none" strike="noStrike">
                          <a:effectLst/>
                        </a:rPr>
                        <a:t>Te-127</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r" fontAlgn="b"/>
                      <a:r>
                        <a:rPr lang="en-US" sz="800" u="none" strike="noStrike">
                          <a:effectLst/>
                        </a:rPr>
                        <a:t>9.35</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a:effectLst/>
                        </a:rPr>
                        <a:t>h</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dirty="0">
                          <a:effectLst/>
                        </a:rPr>
                        <a:t>B-</a:t>
                      </a:r>
                      <a:endParaRPr lang="en-US" sz="800" b="0" i="0" u="none" strike="noStrike" dirty="0">
                        <a:solidFill>
                          <a:srgbClr val="000000"/>
                        </a:solidFill>
                        <a:effectLst/>
                        <a:latin typeface="Calibri" panose="020F0502020204030204" pitchFamily="34" charset="0"/>
                      </a:endParaRPr>
                    </a:p>
                  </a:txBody>
                  <a:tcPr marL="2439" marR="2439" marT="2439" marB="0" anchor="b"/>
                </a:tc>
                <a:extLst>
                  <a:ext uri="{0D108BD9-81ED-4DB2-BD59-A6C34878D82A}">
                    <a16:rowId xmlns:a16="http://schemas.microsoft.com/office/drawing/2014/main" val="10030"/>
                  </a:ext>
                </a:extLst>
              </a:tr>
              <a:tr h="128169">
                <a:tc>
                  <a:txBody>
                    <a:bodyPr/>
                    <a:lstStyle/>
                    <a:p>
                      <a:pPr algn="l" fontAlgn="b"/>
                      <a:r>
                        <a:rPr lang="en-US" sz="800" u="none" strike="noStrike">
                          <a:effectLst/>
                        </a:rPr>
                        <a:t>I-132</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r" fontAlgn="b"/>
                      <a:r>
                        <a:rPr lang="en-US" sz="800" u="none" strike="noStrike">
                          <a:effectLst/>
                        </a:rPr>
                        <a:t>2.295</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a:effectLst/>
                        </a:rPr>
                        <a:t>h</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dirty="0">
                          <a:effectLst/>
                        </a:rPr>
                        <a:t>B-</a:t>
                      </a:r>
                      <a:endParaRPr lang="en-US" sz="800" b="0" i="0" u="none" strike="noStrike" dirty="0">
                        <a:solidFill>
                          <a:srgbClr val="000000"/>
                        </a:solidFill>
                        <a:effectLst/>
                        <a:latin typeface="Calibri" panose="020F0502020204030204" pitchFamily="34" charset="0"/>
                      </a:endParaRPr>
                    </a:p>
                  </a:txBody>
                  <a:tcPr marL="2439" marR="2439" marT="2439" marB="0" anchor="b"/>
                </a:tc>
                <a:extLst>
                  <a:ext uri="{0D108BD9-81ED-4DB2-BD59-A6C34878D82A}">
                    <a16:rowId xmlns:a16="http://schemas.microsoft.com/office/drawing/2014/main" val="10031"/>
                  </a:ext>
                </a:extLst>
              </a:tr>
              <a:tr h="128169">
                <a:tc>
                  <a:txBody>
                    <a:bodyPr/>
                    <a:lstStyle/>
                    <a:p>
                      <a:pPr algn="l" fontAlgn="b"/>
                      <a:r>
                        <a:rPr lang="en-US" sz="800" u="none" strike="noStrike">
                          <a:effectLst/>
                        </a:rPr>
                        <a:t>Pr-143</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r" fontAlgn="b"/>
                      <a:r>
                        <a:rPr lang="en-US" sz="800" u="none" strike="noStrike">
                          <a:effectLst/>
                        </a:rPr>
                        <a:t>13.57</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a:effectLst/>
                        </a:rPr>
                        <a:t>d</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dirty="0">
                          <a:effectLst/>
                        </a:rPr>
                        <a:t>B-</a:t>
                      </a:r>
                      <a:endParaRPr lang="en-US" sz="800" b="0" i="0" u="none" strike="noStrike" dirty="0">
                        <a:solidFill>
                          <a:srgbClr val="000000"/>
                        </a:solidFill>
                        <a:effectLst/>
                        <a:latin typeface="Calibri" panose="020F0502020204030204" pitchFamily="34" charset="0"/>
                      </a:endParaRPr>
                    </a:p>
                  </a:txBody>
                  <a:tcPr marL="2439" marR="2439" marT="2439" marB="0" anchor="b"/>
                </a:tc>
                <a:extLst>
                  <a:ext uri="{0D108BD9-81ED-4DB2-BD59-A6C34878D82A}">
                    <a16:rowId xmlns:a16="http://schemas.microsoft.com/office/drawing/2014/main" val="10032"/>
                  </a:ext>
                </a:extLst>
              </a:tr>
              <a:tr h="128169">
                <a:tc>
                  <a:txBody>
                    <a:bodyPr/>
                    <a:lstStyle/>
                    <a:p>
                      <a:pPr algn="l" fontAlgn="b"/>
                      <a:r>
                        <a:rPr lang="en-US" sz="800" u="none" strike="noStrike">
                          <a:effectLst/>
                        </a:rPr>
                        <a:t>Pr-144</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r" fontAlgn="b"/>
                      <a:r>
                        <a:rPr lang="en-US" sz="800" u="none" strike="noStrike">
                          <a:effectLst/>
                        </a:rPr>
                        <a:t>17.28</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a:effectLst/>
                        </a:rPr>
                        <a:t>m</a:t>
                      </a:r>
                      <a:endParaRPr lang="en-US" sz="800" b="0" i="0" u="none" strike="noStrike">
                        <a:solidFill>
                          <a:srgbClr val="000000"/>
                        </a:solidFill>
                        <a:effectLst/>
                        <a:latin typeface="Calibri" panose="020F0502020204030204" pitchFamily="34" charset="0"/>
                      </a:endParaRPr>
                    </a:p>
                  </a:txBody>
                  <a:tcPr marL="2439" marR="2439" marT="2439" marB="0" anchor="b"/>
                </a:tc>
                <a:tc>
                  <a:txBody>
                    <a:bodyPr/>
                    <a:lstStyle/>
                    <a:p>
                      <a:pPr algn="l" fontAlgn="b"/>
                      <a:r>
                        <a:rPr lang="en-US" sz="800" u="none" strike="noStrike" dirty="0">
                          <a:effectLst/>
                        </a:rPr>
                        <a:t>B-</a:t>
                      </a:r>
                      <a:endParaRPr lang="en-US" sz="800" b="0" i="0" u="none" strike="noStrike" dirty="0">
                        <a:solidFill>
                          <a:srgbClr val="000000"/>
                        </a:solidFill>
                        <a:effectLst/>
                        <a:latin typeface="Calibri" panose="020F0502020204030204" pitchFamily="34" charset="0"/>
                      </a:endParaRPr>
                    </a:p>
                  </a:txBody>
                  <a:tcPr marL="2439" marR="2439" marT="2439" marB="0" anchor="b"/>
                </a:tc>
                <a:extLst>
                  <a:ext uri="{0D108BD9-81ED-4DB2-BD59-A6C34878D82A}">
                    <a16:rowId xmlns:a16="http://schemas.microsoft.com/office/drawing/2014/main" val="10033"/>
                  </a:ext>
                </a:extLst>
              </a:tr>
            </a:tbl>
          </a:graphicData>
        </a:graphic>
      </p:graphicFrame>
      <p:sp>
        <p:nvSpPr>
          <p:cNvPr id="10" name="Rectangle 9"/>
          <p:cNvSpPr/>
          <p:nvPr/>
        </p:nvSpPr>
        <p:spPr>
          <a:xfrm>
            <a:off x="0" y="23201"/>
            <a:ext cx="3057568" cy="6617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500" b="1" dirty="0"/>
              <a:t>Top CTBTO Priority:</a:t>
            </a:r>
            <a:r>
              <a:rPr lang="en-US" sz="1500" dirty="0"/>
              <a:t> </a:t>
            </a:r>
          </a:p>
          <a:p>
            <a:r>
              <a:rPr lang="en-US" sz="1100" dirty="0"/>
              <a:t>30 fission products + noble gases </a:t>
            </a:r>
            <a:r>
              <a:rPr lang="en-US" sz="1100" baseline="30000" dirty="0"/>
              <a:t>133,133m,135</a:t>
            </a:r>
            <a:r>
              <a:rPr lang="en-US" sz="1100" dirty="0"/>
              <a:t>Xe </a:t>
            </a:r>
          </a:p>
        </p:txBody>
      </p:sp>
      <p:sp>
        <p:nvSpPr>
          <p:cNvPr id="3" name="Right Brace 2">
            <a:extLst>
              <a:ext uri="{FF2B5EF4-FFF2-40B4-BE49-F238E27FC236}">
                <a16:creationId xmlns:a16="http://schemas.microsoft.com/office/drawing/2014/main" id="{3580349C-BA26-420C-8523-F24C54CE7B19}"/>
              </a:ext>
            </a:extLst>
          </p:cNvPr>
          <p:cNvSpPr/>
          <p:nvPr/>
        </p:nvSpPr>
        <p:spPr>
          <a:xfrm>
            <a:off x="2123728" y="718008"/>
            <a:ext cx="282319" cy="4434461"/>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a:extLst>
              <a:ext uri="{FF2B5EF4-FFF2-40B4-BE49-F238E27FC236}">
                <a16:creationId xmlns:a16="http://schemas.microsoft.com/office/drawing/2014/main" id="{361B370D-87A8-A9C1-EC13-150C3D818822}"/>
              </a:ext>
            </a:extLst>
          </p:cNvPr>
          <p:cNvSpPr txBox="1"/>
          <p:nvPr/>
        </p:nvSpPr>
        <p:spPr>
          <a:xfrm>
            <a:off x="2491082" y="4011910"/>
            <a:ext cx="6619054" cy="110799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sz="1600" i="1" dirty="0">
                <a:solidFill>
                  <a:srgbClr val="000000"/>
                </a:solidFill>
                <a:effectLst>
                  <a:outerShdw blurRad="38100" dist="38100" dir="2700000" algn="tl">
                    <a:srgbClr val="000000">
                      <a:alpha val="43137"/>
                    </a:srgbClr>
                  </a:outerShdw>
                </a:effectLst>
              </a:rPr>
              <a:t>Status: </a:t>
            </a:r>
          </a:p>
          <a:p>
            <a:r>
              <a:rPr lang="en-GB" sz="1000" dirty="0"/>
              <a:t>All evaluations, including reviews and post-review revisions, to be completed by the end of 2024</a:t>
            </a:r>
          </a:p>
          <a:p>
            <a:r>
              <a:rPr lang="en-GB" sz="1000" dirty="0"/>
              <a:t>⇒ Completed library will be available in early 2025</a:t>
            </a:r>
          </a:p>
          <a:p>
            <a:r>
              <a:rPr lang="en-GB" sz="1000" dirty="0"/>
              <a:t>⇒ Publication in ADNDT is envisioned in 2025</a:t>
            </a:r>
          </a:p>
          <a:p>
            <a:r>
              <a:rPr lang="en-GB" sz="1000" dirty="0"/>
              <a:t>⇒ Library is not only relevant to radionuclide monitoring, but can be used in other applications, i.e. </a:t>
            </a:r>
            <a:r>
              <a:rPr lang="en-GB" sz="1000" dirty="0" err="1"/>
              <a:t>nonproliferation</a:t>
            </a:r>
            <a:r>
              <a:rPr lang="en-GB" sz="1000" dirty="0"/>
              <a:t>, nuclear reactor monitoring, medical applications, etc.</a:t>
            </a:r>
          </a:p>
        </p:txBody>
      </p:sp>
      <p:sp>
        <p:nvSpPr>
          <p:cNvPr id="12" name="Content Placeholder 2">
            <a:extLst>
              <a:ext uri="{FF2B5EF4-FFF2-40B4-BE49-F238E27FC236}">
                <a16:creationId xmlns:a16="http://schemas.microsoft.com/office/drawing/2014/main" id="{26430A32-5162-3499-6E1A-6CBD81C865D3}"/>
              </a:ext>
            </a:extLst>
          </p:cNvPr>
          <p:cNvSpPr txBox="1">
            <a:spLocks/>
          </p:cNvSpPr>
          <p:nvPr/>
        </p:nvSpPr>
        <p:spPr>
          <a:xfrm>
            <a:off x="2491082" y="699542"/>
            <a:ext cx="3123365" cy="1553060"/>
          </a:xfrm>
          <a:prstGeom prst="rect">
            <a:avLst/>
          </a:prstGeom>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spcBef>
                <a:spcPts val="0"/>
              </a:spcBef>
              <a:spcAft>
                <a:spcPts val="600"/>
              </a:spcAft>
              <a:buNone/>
            </a:pPr>
            <a:r>
              <a:rPr lang="en-US" sz="1600" i="1" dirty="0">
                <a:solidFill>
                  <a:srgbClr val="000000"/>
                </a:solidFill>
                <a:effectLst>
                  <a:outerShdw blurRad="38100" dist="38100" dir="2700000" algn="tl">
                    <a:srgbClr val="000000">
                      <a:alpha val="43137"/>
                    </a:srgbClr>
                  </a:outerShdw>
                </a:effectLst>
              </a:rPr>
              <a:t>Meetings</a:t>
            </a:r>
            <a:endParaRPr lang="en-US" sz="1400" i="1" dirty="0">
              <a:solidFill>
                <a:srgbClr val="000000"/>
              </a:solidFill>
              <a:effectLst>
                <a:outerShdw blurRad="38100" dist="38100" dir="2700000" algn="tl">
                  <a:srgbClr val="000000">
                    <a:alpha val="43137"/>
                  </a:srgbClr>
                </a:outerShdw>
              </a:effectLst>
            </a:endParaRPr>
          </a:p>
          <a:p>
            <a:pPr>
              <a:lnSpc>
                <a:spcPct val="100000"/>
              </a:lnSpc>
              <a:spcBef>
                <a:spcPts val="0"/>
              </a:spcBef>
              <a:buFontTx/>
              <a:buChar char="-"/>
            </a:pPr>
            <a:r>
              <a:rPr lang="en-US" sz="900" dirty="0">
                <a:solidFill>
                  <a:srgbClr val="000000"/>
                </a:solidFill>
              </a:rPr>
              <a:t>Kick-off meeting: IAEA, 6-8 May 2019</a:t>
            </a:r>
          </a:p>
          <a:p>
            <a:pPr>
              <a:lnSpc>
                <a:spcPct val="100000"/>
              </a:lnSpc>
              <a:spcBef>
                <a:spcPts val="0"/>
              </a:spcBef>
              <a:buFontTx/>
              <a:buChar char="-"/>
            </a:pPr>
            <a:r>
              <a:rPr lang="en-US" sz="900" dirty="0">
                <a:solidFill>
                  <a:srgbClr val="000000"/>
                </a:solidFill>
              </a:rPr>
              <a:t>1</a:t>
            </a:r>
            <a:r>
              <a:rPr lang="en-US" sz="900" baseline="30000" dirty="0">
                <a:solidFill>
                  <a:srgbClr val="000000"/>
                </a:solidFill>
              </a:rPr>
              <a:t>st</a:t>
            </a:r>
            <a:r>
              <a:rPr lang="en-US" sz="900" dirty="0">
                <a:solidFill>
                  <a:srgbClr val="000000"/>
                </a:solidFill>
              </a:rPr>
              <a:t> Virtual Meeting: 12 May 2020</a:t>
            </a:r>
          </a:p>
          <a:p>
            <a:pPr>
              <a:lnSpc>
                <a:spcPct val="100000"/>
              </a:lnSpc>
              <a:spcBef>
                <a:spcPts val="0"/>
              </a:spcBef>
              <a:buFontTx/>
              <a:buChar char="-"/>
            </a:pPr>
            <a:r>
              <a:rPr lang="en-US" sz="900" dirty="0">
                <a:solidFill>
                  <a:srgbClr val="000000"/>
                </a:solidFill>
              </a:rPr>
              <a:t>2</a:t>
            </a:r>
            <a:r>
              <a:rPr lang="en-US" sz="900" baseline="30000" dirty="0">
                <a:solidFill>
                  <a:srgbClr val="000000"/>
                </a:solidFill>
              </a:rPr>
              <a:t>nd</a:t>
            </a:r>
            <a:r>
              <a:rPr lang="en-US" sz="900" dirty="0">
                <a:solidFill>
                  <a:srgbClr val="000000"/>
                </a:solidFill>
              </a:rPr>
              <a:t> Virtual Meeting: 25-27 Aug. 2020</a:t>
            </a:r>
          </a:p>
          <a:p>
            <a:pPr>
              <a:lnSpc>
                <a:spcPct val="100000"/>
              </a:lnSpc>
              <a:spcBef>
                <a:spcPts val="0"/>
              </a:spcBef>
              <a:buFontTx/>
              <a:buChar char="-"/>
            </a:pPr>
            <a:r>
              <a:rPr lang="en-US" sz="900" dirty="0">
                <a:solidFill>
                  <a:srgbClr val="000000"/>
                </a:solidFill>
              </a:rPr>
              <a:t>3</a:t>
            </a:r>
            <a:r>
              <a:rPr lang="en-US" sz="900" baseline="30000" dirty="0">
                <a:solidFill>
                  <a:srgbClr val="000000"/>
                </a:solidFill>
              </a:rPr>
              <a:t>rd</a:t>
            </a:r>
            <a:r>
              <a:rPr lang="en-US" sz="900" dirty="0">
                <a:solidFill>
                  <a:srgbClr val="000000"/>
                </a:solidFill>
              </a:rPr>
              <a:t> Virtual Meeting: 16 November 2020</a:t>
            </a:r>
          </a:p>
          <a:p>
            <a:pPr>
              <a:lnSpc>
                <a:spcPct val="100000"/>
              </a:lnSpc>
              <a:spcBef>
                <a:spcPts val="0"/>
              </a:spcBef>
              <a:buFontTx/>
              <a:buChar char="-"/>
            </a:pPr>
            <a:r>
              <a:rPr lang="en-US" sz="900" dirty="0">
                <a:solidFill>
                  <a:srgbClr val="000000"/>
                </a:solidFill>
              </a:rPr>
              <a:t>4</a:t>
            </a:r>
            <a:r>
              <a:rPr lang="en-US" sz="900" baseline="30000" dirty="0">
                <a:solidFill>
                  <a:srgbClr val="000000"/>
                </a:solidFill>
              </a:rPr>
              <a:t>th</a:t>
            </a:r>
            <a:r>
              <a:rPr lang="en-US" sz="900" dirty="0">
                <a:solidFill>
                  <a:srgbClr val="000000"/>
                </a:solidFill>
              </a:rPr>
              <a:t>  Virtual Meeting: 17 December 2020</a:t>
            </a:r>
          </a:p>
          <a:p>
            <a:pPr>
              <a:lnSpc>
                <a:spcPct val="100000"/>
              </a:lnSpc>
              <a:spcBef>
                <a:spcPts val="0"/>
              </a:spcBef>
              <a:buFontTx/>
              <a:buChar char="-"/>
            </a:pPr>
            <a:r>
              <a:rPr lang="en-US" sz="900" dirty="0">
                <a:solidFill>
                  <a:srgbClr val="000000"/>
                </a:solidFill>
              </a:rPr>
              <a:t>2</a:t>
            </a:r>
            <a:r>
              <a:rPr lang="en-US" sz="900" baseline="30000" dirty="0">
                <a:solidFill>
                  <a:srgbClr val="000000"/>
                </a:solidFill>
              </a:rPr>
              <a:t>nd</a:t>
            </a:r>
            <a:r>
              <a:rPr lang="en-US" sz="900" dirty="0">
                <a:solidFill>
                  <a:srgbClr val="000000"/>
                </a:solidFill>
              </a:rPr>
              <a:t> IAEA TM, 24-26 March 2021: INDC(NDS)-0828</a:t>
            </a:r>
          </a:p>
          <a:p>
            <a:pPr>
              <a:lnSpc>
                <a:spcPct val="100000"/>
              </a:lnSpc>
              <a:spcBef>
                <a:spcPts val="0"/>
              </a:spcBef>
              <a:buFontTx/>
              <a:buChar char="-"/>
            </a:pPr>
            <a:r>
              <a:rPr lang="en-US" sz="900" dirty="0">
                <a:solidFill>
                  <a:srgbClr val="000000"/>
                </a:solidFill>
              </a:rPr>
              <a:t>3</a:t>
            </a:r>
            <a:r>
              <a:rPr lang="en-US" sz="900" baseline="30000" dirty="0">
                <a:solidFill>
                  <a:srgbClr val="000000"/>
                </a:solidFill>
              </a:rPr>
              <a:t>rd</a:t>
            </a:r>
            <a:r>
              <a:rPr lang="en-US" sz="900" dirty="0">
                <a:solidFill>
                  <a:srgbClr val="000000"/>
                </a:solidFill>
              </a:rPr>
              <a:t> IAEA TM, 18-21 July 2022: INDC(NDS)-0851</a:t>
            </a:r>
          </a:p>
          <a:p>
            <a:pPr>
              <a:lnSpc>
                <a:spcPct val="100000"/>
              </a:lnSpc>
              <a:spcBef>
                <a:spcPts val="0"/>
              </a:spcBef>
              <a:buFontTx/>
              <a:buChar char="-"/>
            </a:pPr>
            <a:r>
              <a:rPr lang="en-US" sz="900" dirty="0">
                <a:solidFill>
                  <a:srgbClr val="000000"/>
                </a:solidFill>
              </a:rPr>
              <a:t>Final IAEA TM, 23-25 Oct 2023: INDC(NDS)-0890</a:t>
            </a:r>
          </a:p>
        </p:txBody>
      </p:sp>
      <p:sp>
        <p:nvSpPr>
          <p:cNvPr id="2" name="Content Placeholder 2">
            <a:extLst>
              <a:ext uri="{FF2B5EF4-FFF2-40B4-BE49-F238E27FC236}">
                <a16:creationId xmlns:a16="http://schemas.microsoft.com/office/drawing/2014/main" id="{13109BBA-88D3-80CE-ADFB-E3DBE3B9EFEF}"/>
              </a:ext>
            </a:extLst>
          </p:cNvPr>
          <p:cNvSpPr txBox="1">
            <a:spLocks/>
          </p:cNvSpPr>
          <p:nvPr/>
        </p:nvSpPr>
        <p:spPr>
          <a:xfrm>
            <a:off x="5643101" y="699541"/>
            <a:ext cx="3459722" cy="1551613"/>
          </a:xfrm>
          <a:prstGeom prst="rect">
            <a:avLst/>
          </a:prstGeom>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spcBef>
                <a:spcPts val="0"/>
              </a:spcBef>
              <a:spcAft>
                <a:spcPts val="600"/>
              </a:spcAft>
              <a:buNone/>
            </a:pPr>
            <a:r>
              <a:rPr lang="en-US" sz="1600" i="1" dirty="0">
                <a:solidFill>
                  <a:srgbClr val="000000"/>
                </a:solidFill>
                <a:effectLst>
                  <a:outerShdw blurRad="38100" dist="38100" dir="2700000" algn="tl">
                    <a:srgbClr val="000000">
                      <a:alpha val="43137"/>
                    </a:srgbClr>
                  </a:outerShdw>
                </a:effectLst>
              </a:rPr>
              <a:t>Evaluation work</a:t>
            </a:r>
          </a:p>
          <a:p>
            <a:pPr>
              <a:spcBef>
                <a:spcPts val="0"/>
              </a:spcBef>
              <a:spcAft>
                <a:spcPts val="600"/>
              </a:spcAft>
            </a:pPr>
            <a:r>
              <a:rPr lang="en-GB" sz="1000" b="0" i="0" u="none" strike="noStrike" baseline="0" dirty="0">
                <a:solidFill>
                  <a:srgbClr val="000000"/>
                </a:solidFill>
              </a:rPr>
              <a:t>establish evaluation policies and procedures </a:t>
            </a:r>
            <a:r>
              <a:rPr lang="en-GB" sz="1000" dirty="0">
                <a:solidFill>
                  <a:srgbClr val="000000"/>
                </a:solidFill>
              </a:rPr>
              <a:t> - </a:t>
            </a:r>
            <a:r>
              <a:rPr lang="en-GB" sz="1000" b="0" i="0" u="none" strike="noStrike" baseline="0" dirty="0">
                <a:solidFill>
                  <a:srgbClr val="000000"/>
                </a:solidFill>
              </a:rPr>
              <a:t>comprehensive decay data evaluation methodology was adopted by the participants</a:t>
            </a:r>
          </a:p>
          <a:p>
            <a:pPr>
              <a:spcBef>
                <a:spcPts val="0"/>
              </a:spcBef>
              <a:spcAft>
                <a:spcPts val="600"/>
              </a:spcAft>
            </a:pPr>
            <a:r>
              <a:rPr lang="en-GB" sz="1000" b="0" i="0" u="none" strike="noStrike" baseline="0" dirty="0">
                <a:solidFill>
                  <a:srgbClr val="000000"/>
                </a:solidFill>
              </a:rPr>
              <a:t>evaluate the decay data sets from “scratch” – not blindly copying from ENSDF or DDEP</a:t>
            </a:r>
          </a:p>
          <a:p>
            <a:pPr>
              <a:spcBef>
                <a:spcPts val="0"/>
              </a:spcBef>
              <a:spcAft>
                <a:spcPts val="600"/>
              </a:spcAft>
            </a:pPr>
            <a:r>
              <a:rPr lang="en-GB" sz="1000" b="0" i="0" u="none" strike="noStrike" baseline="0" dirty="0">
                <a:solidFill>
                  <a:srgbClr val="000000"/>
                </a:solidFill>
              </a:rPr>
              <a:t>review process (by participants) and final editorial review (by the coordinator)</a:t>
            </a:r>
            <a:endParaRPr lang="en-US" sz="1000" i="1" dirty="0">
              <a:solidFill>
                <a:srgbClr val="000000"/>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1064DD4B-32D0-B92D-FA40-7DD613CDEF36}"/>
              </a:ext>
            </a:extLst>
          </p:cNvPr>
          <p:cNvSpPr txBox="1"/>
          <p:nvPr/>
        </p:nvSpPr>
        <p:spPr>
          <a:xfrm>
            <a:off x="2491082" y="2283718"/>
            <a:ext cx="6619054" cy="172354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l"/>
            <a:r>
              <a:rPr lang="en-GB" sz="1600" i="1" dirty="0">
                <a:solidFill>
                  <a:srgbClr val="000000"/>
                </a:solidFill>
                <a:effectLst>
                  <a:outerShdw blurRad="38100" dist="38100" dir="2700000" algn="tl">
                    <a:srgbClr val="000000">
                      <a:alpha val="43137"/>
                    </a:srgbClr>
                  </a:outerShdw>
                </a:effectLst>
              </a:rPr>
              <a:t>Decay data evaluation:</a:t>
            </a:r>
          </a:p>
          <a:p>
            <a:pPr marL="171450" indent="-171450" algn="l">
              <a:buFont typeface="Arial" panose="020B0604020202020204" pitchFamily="34" charset="0"/>
              <a:buChar char="•"/>
            </a:pPr>
            <a:r>
              <a:rPr lang="fr-FR" sz="1000" dirty="0"/>
              <a:t>Parent: Ex, </a:t>
            </a:r>
            <a:r>
              <a:rPr lang="fr-FR" sz="1000" dirty="0" err="1"/>
              <a:t>Jp</a:t>
            </a:r>
            <a:r>
              <a:rPr lang="fr-FR" sz="1000" dirty="0"/>
              <a:t>, T1/2 and Q value</a:t>
            </a:r>
          </a:p>
          <a:p>
            <a:pPr marL="171450" indent="-171450" algn="l">
              <a:buFont typeface="Arial" panose="020B0604020202020204" pitchFamily="34" charset="0"/>
              <a:buChar char="•"/>
            </a:pPr>
            <a:r>
              <a:rPr lang="en-GB" sz="1000" dirty="0"/>
              <a:t>Daughter:</a:t>
            </a:r>
          </a:p>
          <a:p>
            <a:pPr algn="l"/>
            <a:r>
              <a:rPr lang="en-GB" sz="1000" dirty="0"/>
              <a:t>➜ Levels: Ex, </a:t>
            </a:r>
            <a:r>
              <a:rPr lang="en-GB" sz="1000" dirty="0" err="1"/>
              <a:t>Jp</a:t>
            </a:r>
            <a:r>
              <a:rPr lang="en-GB" sz="1000" dirty="0"/>
              <a:t>, and T1/2</a:t>
            </a:r>
          </a:p>
          <a:p>
            <a:pPr algn="l"/>
            <a:r>
              <a:rPr lang="en-GB" sz="1000" dirty="0"/>
              <a:t>➜ Gammas: </a:t>
            </a:r>
            <a:r>
              <a:rPr lang="en-GB" sz="1000" dirty="0" err="1"/>
              <a:t>Eg</a:t>
            </a:r>
            <a:r>
              <a:rPr lang="en-GB" sz="1000" dirty="0"/>
              <a:t>, Ig (absolute), Mult, d, and </a:t>
            </a:r>
            <a:r>
              <a:rPr lang="en-GB" sz="1000" dirty="0" err="1"/>
              <a:t>aT</a:t>
            </a:r>
            <a:endParaRPr lang="en-GB" sz="1000" dirty="0"/>
          </a:p>
          <a:p>
            <a:pPr algn="l"/>
            <a:r>
              <a:rPr lang="en-GB" sz="1000" dirty="0"/>
              <a:t>➜ Beta/EC properties: absolute emission probabilities</a:t>
            </a:r>
          </a:p>
          <a:p>
            <a:pPr algn="l"/>
            <a:r>
              <a:rPr lang="en-GB" sz="1000" dirty="0"/>
              <a:t>➜ Beta/EC derived properties (log ft, Eave &amp; spectra): calculated using the BETASHAPE code (X. Mougeot, LHNB-CEA-</a:t>
            </a:r>
            <a:r>
              <a:rPr lang="en-GB" sz="1000" dirty="0" err="1"/>
              <a:t>Saclay</a:t>
            </a:r>
            <a:r>
              <a:rPr lang="en-GB" sz="1000" dirty="0"/>
              <a:t>)</a:t>
            </a:r>
          </a:p>
          <a:p>
            <a:pPr algn="l"/>
            <a:r>
              <a:rPr lang="en-GB" sz="1000" dirty="0"/>
              <a:t>➜ Atomic radiation data and spectra derived properties (energies, intensities &amp; spectra for X rays &amp; conversion and Auger e-): calculated using the </a:t>
            </a:r>
            <a:r>
              <a:rPr lang="en-GB" sz="1000" dirty="0" err="1"/>
              <a:t>BrIccEmis</a:t>
            </a:r>
            <a:r>
              <a:rPr lang="en-GB" sz="1000" dirty="0"/>
              <a:t> code (T. Kibedi, ANU)</a:t>
            </a:r>
          </a:p>
        </p:txBody>
      </p:sp>
    </p:spTree>
    <p:extLst>
      <p:ext uri="{BB962C8B-B14F-4D97-AF65-F5344CB8AC3E}">
        <p14:creationId xmlns:p14="http://schemas.microsoft.com/office/powerpoint/2010/main" val="4429276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4406702-5FF6-E129-8E5C-DC56712EC615}"/>
              </a:ext>
            </a:extLst>
          </p:cNvPr>
          <p:cNvSpPr txBox="1">
            <a:spLocks/>
          </p:cNvSpPr>
          <p:nvPr/>
        </p:nvSpPr>
        <p:spPr>
          <a:xfrm>
            <a:off x="137414" y="627534"/>
            <a:ext cx="8869172" cy="41404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rgbClr val="000000"/>
                </a:solidFill>
                <a:latin typeface="Arial "/>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rgbClr val="000000"/>
                </a:solidFill>
                <a:latin typeface="Arial "/>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rgbClr val="000000"/>
                </a:solidFill>
                <a:latin typeface="Arial "/>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rgbClr val="000000"/>
                </a:solidFill>
                <a:latin typeface="Arial "/>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US" sz="2000" b="1" dirty="0"/>
              <a:t>Evaluation of Photon Strength Functions (2022+)</a:t>
            </a:r>
          </a:p>
          <a:p>
            <a:pPr lvl="1">
              <a:lnSpc>
                <a:spcPct val="90000"/>
              </a:lnSpc>
              <a:buFontTx/>
              <a:buChar char="−"/>
            </a:pPr>
            <a:r>
              <a:rPr lang="en-US" sz="1500" dirty="0"/>
              <a:t>Follow-up of CRP on Generating Photon Strength Functions (2016-2019)</a:t>
            </a:r>
          </a:p>
          <a:p>
            <a:pPr>
              <a:lnSpc>
                <a:spcPct val="90000"/>
              </a:lnSpc>
            </a:pPr>
            <a:r>
              <a:rPr lang="en-US" sz="1700" dirty="0"/>
              <a:t>Objective: </a:t>
            </a:r>
            <a:r>
              <a:rPr lang="en-US" sz="1500" dirty="0"/>
              <a:t>recommend best photon strength function data – evaluated PSF</a:t>
            </a:r>
          </a:p>
          <a:p>
            <a:pPr>
              <a:lnSpc>
                <a:spcPct val="90000"/>
              </a:lnSpc>
            </a:pPr>
            <a:r>
              <a:rPr lang="en-US" sz="1700" dirty="0"/>
              <a:t>Output: </a:t>
            </a:r>
          </a:p>
          <a:p>
            <a:pPr lvl="1">
              <a:lnSpc>
                <a:spcPct val="90000"/>
              </a:lnSpc>
            </a:pPr>
            <a:r>
              <a:rPr lang="en-US" sz="1500" dirty="0"/>
              <a:t>Evaluated PSF</a:t>
            </a:r>
          </a:p>
          <a:p>
            <a:pPr lvl="1">
              <a:lnSpc>
                <a:spcPct val="90000"/>
              </a:lnSpc>
            </a:pPr>
            <a:r>
              <a:rPr lang="en-US" sz="1500" dirty="0"/>
              <a:t>Systematics of PSF</a:t>
            </a:r>
          </a:p>
          <a:p>
            <a:pPr lvl="1">
              <a:lnSpc>
                <a:spcPct val="90000"/>
              </a:lnSpc>
            </a:pPr>
            <a:r>
              <a:rPr lang="en-US" sz="1500" dirty="0"/>
              <a:t>PSF web retrieval</a:t>
            </a:r>
          </a:p>
          <a:p>
            <a:r>
              <a:rPr lang="en-US" sz="1700" dirty="0"/>
              <a:t>Participants:</a:t>
            </a:r>
            <a:r>
              <a:rPr lang="en-US" sz="1900" dirty="0"/>
              <a:t> </a:t>
            </a:r>
            <a:r>
              <a:rPr lang="en-US" sz="1500" dirty="0"/>
              <a:t>O. Gorbachenko (Kiev U), S. Goriely (ULB), V. Ingeborg (Oslo U), J. Kopecky (JUKO), M. </a:t>
            </a:r>
            <a:r>
              <a:rPr lang="en-US" sz="1500" dirty="0" err="1"/>
              <a:t>Krticka</a:t>
            </a:r>
            <a:r>
              <a:rPr lang="en-US" sz="1500" dirty="0"/>
              <a:t> (Charles U), V. Plujko (Kiev U), R. </a:t>
            </a:r>
            <a:r>
              <a:rPr lang="en-US" sz="1500" dirty="0" err="1"/>
              <a:t>Schwegner</a:t>
            </a:r>
            <a:r>
              <a:rPr lang="en-US" sz="1500" dirty="0"/>
              <a:t> (H), M. Wiedeking (</a:t>
            </a:r>
            <a:r>
              <a:rPr lang="en-US" sz="1500" dirty="0" err="1"/>
              <a:t>iThemba</a:t>
            </a:r>
            <a:r>
              <a:rPr lang="en-US" sz="1500" dirty="0"/>
              <a:t> Labs – now LBNL)</a:t>
            </a:r>
          </a:p>
          <a:p>
            <a:r>
              <a:rPr lang="en-GB" sz="1700" dirty="0">
                <a:latin typeface="+mn-lt"/>
              </a:rPr>
              <a:t>PSF Web retrieval</a:t>
            </a:r>
            <a:r>
              <a:rPr lang="en-GB" sz="1900" dirty="0">
                <a:latin typeface="+mn-lt"/>
              </a:rPr>
              <a:t>: </a:t>
            </a:r>
            <a:r>
              <a:rPr lang="en-GB" sz="1500" dirty="0">
                <a:latin typeface="+mn-lt"/>
              </a:rPr>
              <a:t>S. Jongile (</a:t>
            </a:r>
            <a:r>
              <a:rPr lang="en-GB" sz="1500" dirty="0" err="1">
                <a:latin typeface="+mn-lt"/>
              </a:rPr>
              <a:t>iThemba</a:t>
            </a:r>
            <a:r>
              <a:rPr lang="en-GB" sz="1500" dirty="0">
                <a:latin typeface="+mn-lt"/>
              </a:rPr>
              <a:t> Labs), L. Marian (IAEA), P. Dimitriou (IAEA) (Wed talk)</a:t>
            </a:r>
          </a:p>
          <a:p>
            <a:r>
              <a:rPr lang="en-US" sz="1900" dirty="0"/>
              <a:t>Meetings:</a:t>
            </a:r>
          </a:p>
          <a:p>
            <a:pPr lvl="1"/>
            <a:r>
              <a:rPr lang="en-US" sz="1400" dirty="0"/>
              <a:t>28 Nov – 1 Dec 2022: INDC(NDS)-0869; </a:t>
            </a:r>
            <a:r>
              <a:rPr lang="en-US" sz="1200" dirty="0">
                <a:hlinkClick r:id="rId2"/>
              </a:rPr>
              <a:t>https://www-nds.iaea.org/index-meeting-crp/PSFmeeting2022/</a:t>
            </a:r>
            <a:r>
              <a:rPr lang="en-US" sz="1200" dirty="0"/>
              <a:t> </a:t>
            </a:r>
          </a:p>
          <a:p>
            <a:pPr lvl="1"/>
            <a:r>
              <a:rPr lang="en-GB" sz="1400" dirty="0"/>
              <a:t>9 – 11 Oct. 2023: INDC(NDS)-0889; </a:t>
            </a:r>
            <a:r>
              <a:rPr lang="en-GB" sz="1400" dirty="0">
                <a:hlinkClick r:id="rId3"/>
              </a:rPr>
              <a:t>https://conferences.iaea.org/event/365/</a:t>
            </a:r>
            <a:r>
              <a:rPr lang="en-GB" sz="1400" dirty="0"/>
              <a:t> </a:t>
            </a:r>
          </a:p>
        </p:txBody>
      </p:sp>
      <p:sp>
        <p:nvSpPr>
          <p:cNvPr id="5" name="Title 1">
            <a:extLst>
              <a:ext uri="{FF2B5EF4-FFF2-40B4-BE49-F238E27FC236}">
                <a16:creationId xmlns:a16="http://schemas.microsoft.com/office/drawing/2014/main" id="{0BD5963E-D106-B509-9A95-7ECBE82FE2A8}"/>
              </a:ext>
            </a:extLst>
          </p:cNvPr>
          <p:cNvSpPr txBox="1">
            <a:spLocks/>
          </p:cNvSpPr>
          <p:nvPr/>
        </p:nvSpPr>
        <p:spPr>
          <a:xfrm>
            <a:off x="395536" y="-157801"/>
            <a:ext cx="7992888" cy="828092"/>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b="1" kern="1200">
                <a:solidFill>
                  <a:schemeClr val="tx2"/>
                </a:solidFill>
                <a:latin typeface="Arial "/>
                <a:ea typeface="+mj-ea"/>
                <a:cs typeface="+mj-cs"/>
              </a:defRPr>
            </a:lvl1pPr>
          </a:lstStyle>
          <a:p>
            <a:pPr>
              <a:lnSpc>
                <a:spcPct val="90000"/>
              </a:lnSpc>
            </a:pPr>
            <a:r>
              <a:rPr lang="en-US" sz="3200">
                <a:solidFill>
                  <a:schemeClr val="tx1"/>
                </a:solidFill>
              </a:rPr>
              <a:t>Data Development Projects – ongoing</a:t>
            </a:r>
            <a:endParaRPr lang="en-GB" sz="3200" dirty="0">
              <a:solidFill>
                <a:schemeClr val="tx1"/>
              </a:solidFill>
            </a:endParaRPr>
          </a:p>
        </p:txBody>
      </p:sp>
    </p:spTree>
    <p:extLst>
      <p:ext uri="{BB962C8B-B14F-4D97-AF65-F5344CB8AC3E}">
        <p14:creationId xmlns:p14="http://schemas.microsoft.com/office/powerpoint/2010/main" val="2836990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20A2F-C921-4CBF-8143-78991EDFE466}"/>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1727B16C-1EC3-47F6-8C72-B8B0A6FDF76E}"/>
              </a:ext>
            </a:extLst>
          </p:cNvPr>
          <p:cNvPicPr>
            <a:picLocks noChangeAspect="1"/>
          </p:cNvPicPr>
          <p:nvPr/>
        </p:nvPicPr>
        <p:blipFill>
          <a:blip r:embed="rId2"/>
          <a:stretch>
            <a:fillRect/>
          </a:stretch>
        </p:blipFill>
        <p:spPr>
          <a:xfrm>
            <a:off x="107504" y="166933"/>
            <a:ext cx="6169919" cy="3369474"/>
          </a:xfrm>
          <a:prstGeom prst="rect">
            <a:avLst/>
          </a:prstGeom>
        </p:spPr>
      </p:pic>
      <p:sp>
        <p:nvSpPr>
          <p:cNvPr id="4" name="Rectangle: Rounded Corners 3">
            <a:extLst>
              <a:ext uri="{FF2B5EF4-FFF2-40B4-BE49-F238E27FC236}">
                <a16:creationId xmlns:a16="http://schemas.microsoft.com/office/drawing/2014/main" id="{2DA8F4CC-2B10-42B6-BA7C-197A70F3B1C6}"/>
              </a:ext>
            </a:extLst>
          </p:cNvPr>
          <p:cNvSpPr/>
          <p:nvPr/>
        </p:nvSpPr>
        <p:spPr>
          <a:xfrm>
            <a:off x="6277423" y="87474"/>
            <a:ext cx="2850018" cy="108012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1600" dirty="0"/>
              <a:t>From a static download webpage to an interactive, user-friendly retrieval interface</a:t>
            </a:r>
            <a:endParaRPr lang="en-GB" sz="1600" dirty="0"/>
          </a:p>
        </p:txBody>
      </p:sp>
      <p:pic>
        <p:nvPicPr>
          <p:cNvPr id="8" name="Picture 7">
            <a:extLst>
              <a:ext uri="{FF2B5EF4-FFF2-40B4-BE49-F238E27FC236}">
                <a16:creationId xmlns:a16="http://schemas.microsoft.com/office/drawing/2014/main" id="{E8BD558A-0314-9D56-D683-3B1CD0929F19}"/>
              </a:ext>
            </a:extLst>
          </p:cNvPr>
          <p:cNvPicPr>
            <a:picLocks noChangeAspect="1"/>
          </p:cNvPicPr>
          <p:nvPr/>
        </p:nvPicPr>
        <p:blipFill>
          <a:blip r:embed="rId3"/>
          <a:stretch>
            <a:fillRect/>
          </a:stretch>
        </p:blipFill>
        <p:spPr>
          <a:xfrm>
            <a:off x="3685345" y="1292409"/>
            <a:ext cx="5458655" cy="2881540"/>
          </a:xfrm>
          <a:prstGeom prst="rect">
            <a:avLst/>
          </a:prstGeom>
        </p:spPr>
      </p:pic>
      <p:pic>
        <p:nvPicPr>
          <p:cNvPr id="10" name="Picture 9">
            <a:extLst>
              <a:ext uri="{FF2B5EF4-FFF2-40B4-BE49-F238E27FC236}">
                <a16:creationId xmlns:a16="http://schemas.microsoft.com/office/drawing/2014/main" id="{1427F46F-FAE5-C1FB-E687-07C2B4D2049B}"/>
              </a:ext>
            </a:extLst>
          </p:cNvPr>
          <p:cNvPicPr>
            <a:picLocks noChangeAspect="1"/>
          </p:cNvPicPr>
          <p:nvPr/>
        </p:nvPicPr>
        <p:blipFill rotWithShape="1">
          <a:blip r:embed="rId4"/>
          <a:srcRect t="3402" b="-1"/>
          <a:stretch/>
        </p:blipFill>
        <p:spPr>
          <a:xfrm>
            <a:off x="3026768" y="4085889"/>
            <a:ext cx="5652120" cy="1708445"/>
          </a:xfrm>
          <a:prstGeom prst="rect">
            <a:avLst/>
          </a:prstGeom>
        </p:spPr>
      </p:pic>
      <p:pic>
        <p:nvPicPr>
          <p:cNvPr id="12" name="Picture 11">
            <a:extLst>
              <a:ext uri="{FF2B5EF4-FFF2-40B4-BE49-F238E27FC236}">
                <a16:creationId xmlns:a16="http://schemas.microsoft.com/office/drawing/2014/main" id="{D22D74BE-E54E-1BB6-D95C-26FBD3A2D76B}"/>
              </a:ext>
            </a:extLst>
          </p:cNvPr>
          <p:cNvPicPr>
            <a:picLocks noChangeAspect="1"/>
          </p:cNvPicPr>
          <p:nvPr/>
        </p:nvPicPr>
        <p:blipFill>
          <a:blip r:embed="rId5"/>
          <a:stretch>
            <a:fillRect/>
          </a:stretch>
        </p:blipFill>
        <p:spPr>
          <a:xfrm>
            <a:off x="107504" y="2560728"/>
            <a:ext cx="2779039" cy="3220741"/>
          </a:xfrm>
          <a:prstGeom prst="rect">
            <a:avLst/>
          </a:prstGeom>
        </p:spPr>
      </p:pic>
    </p:spTree>
    <p:extLst>
      <p:ext uri="{BB962C8B-B14F-4D97-AF65-F5344CB8AC3E}">
        <p14:creationId xmlns:p14="http://schemas.microsoft.com/office/powerpoint/2010/main" val="7974409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20A2F-C921-4CBF-8143-78991EDFE466}"/>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1727B16C-1EC3-47F6-8C72-B8B0A6FDF76E}"/>
              </a:ext>
            </a:extLst>
          </p:cNvPr>
          <p:cNvPicPr>
            <a:picLocks noChangeAspect="1"/>
          </p:cNvPicPr>
          <p:nvPr/>
        </p:nvPicPr>
        <p:blipFill>
          <a:blip r:embed="rId2"/>
          <a:stretch>
            <a:fillRect/>
          </a:stretch>
        </p:blipFill>
        <p:spPr>
          <a:xfrm>
            <a:off x="107504" y="166933"/>
            <a:ext cx="6169919" cy="3369474"/>
          </a:xfrm>
          <a:prstGeom prst="rect">
            <a:avLst/>
          </a:prstGeom>
        </p:spPr>
      </p:pic>
      <p:sp>
        <p:nvSpPr>
          <p:cNvPr id="4" name="Rectangle: Rounded Corners 3">
            <a:extLst>
              <a:ext uri="{FF2B5EF4-FFF2-40B4-BE49-F238E27FC236}">
                <a16:creationId xmlns:a16="http://schemas.microsoft.com/office/drawing/2014/main" id="{2DA8F4CC-2B10-42B6-BA7C-197A70F3B1C6}"/>
              </a:ext>
            </a:extLst>
          </p:cNvPr>
          <p:cNvSpPr/>
          <p:nvPr/>
        </p:nvSpPr>
        <p:spPr>
          <a:xfrm>
            <a:off x="6277423" y="87474"/>
            <a:ext cx="2850018" cy="108012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1600" dirty="0"/>
              <a:t>From a static download webpage to an interactive, user-friendly retrieval interface</a:t>
            </a:r>
            <a:endParaRPr lang="en-GB" sz="1600" dirty="0"/>
          </a:p>
        </p:txBody>
      </p:sp>
      <p:pic>
        <p:nvPicPr>
          <p:cNvPr id="8" name="Picture 7">
            <a:extLst>
              <a:ext uri="{FF2B5EF4-FFF2-40B4-BE49-F238E27FC236}">
                <a16:creationId xmlns:a16="http://schemas.microsoft.com/office/drawing/2014/main" id="{E8BD558A-0314-9D56-D683-3B1CD0929F19}"/>
              </a:ext>
            </a:extLst>
          </p:cNvPr>
          <p:cNvPicPr>
            <a:picLocks noChangeAspect="1"/>
          </p:cNvPicPr>
          <p:nvPr/>
        </p:nvPicPr>
        <p:blipFill>
          <a:blip r:embed="rId3"/>
          <a:stretch>
            <a:fillRect/>
          </a:stretch>
        </p:blipFill>
        <p:spPr>
          <a:xfrm>
            <a:off x="3685345" y="1292409"/>
            <a:ext cx="5458655" cy="2881540"/>
          </a:xfrm>
          <a:prstGeom prst="rect">
            <a:avLst/>
          </a:prstGeom>
        </p:spPr>
      </p:pic>
      <p:pic>
        <p:nvPicPr>
          <p:cNvPr id="10" name="Picture 9">
            <a:extLst>
              <a:ext uri="{FF2B5EF4-FFF2-40B4-BE49-F238E27FC236}">
                <a16:creationId xmlns:a16="http://schemas.microsoft.com/office/drawing/2014/main" id="{1427F46F-FAE5-C1FB-E687-07C2B4D2049B}"/>
              </a:ext>
            </a:extLst>
          </p:cNvPr>
          <p:cNvPicPr>
            <a:picLocks noChangeAspect="1"/>
          </p:cNvPicPr>
          <p:nvPr/>
        </p:nvPicPr>
        <p:blipFill rotWithShape="1">
          <a:blip r:embed="rId4"/>
          <a:srcRect t="3402" b="-1"/>
          <a:stretch/>
        </p:blipFill>
        <p:spPr>
          <a:xfrm>
            <a:off x="3026768" y="4085889"/>
            <a:ext cx="5652120" cy="1708445"/>
          </a:xfrm>
          <a:prstGeom prst="rect">
            <a:avLst/>
          </a:prstGeom>
        </p:spPr>
      </p:pic>
      <p:pic>
        <p:nvPicPr>
          <p:cNvPr id="12" name="Picture 11">
            <a:extLst>
              <a:ext uri="{FF2B5EF4-FFF2-40B4-BE49-F238E27FC236}">
                <a16:creationId xmlns:a16="http://schemas.microsoft.com/office/drawing/2014/main" id="{D22D74BE-E54E-1BB6-D95C-26FBD3A2D76B}"/>
              </a:ext>
            </a:extLst>
          </p:cNvPr>
          <p:cNvPicPr>
            <a:picLocks noChangeAspect="1"/>
          </p:cNvPicPr>
          <p:nvPr/>
        </p:nvPicPr>
        <p:blipFill>
          <a:blip r:embed="rId5"/>
          <a:stretch>
            <a:fillRect/>
          </a:stretch>
        </p:blipFill>
        <p:spPr>
          <a:xfrm>
            <a:off x="107504" y="2560728"/>
            <a:ext cx="2779039" cy="3220741"/>
          </a:xfrm>
          <a:prstGeom prst="rect">
            <a:avLst/>
          </a:prstGeom>
        </p:spPr>
      </p:pic>
      <p:sp>
        <p:nvSpPr>
          <p:cNvPr id="6" name="TextBox 5">
            <a:extLst>
              <a:ext uri="{FF2B5EF4-FFF2-40B4-BE49-F238E27FC236}">
                <a16:creationId xmlns:a16="http://schemas.microsoft.com/office/drawing/2014/main" id="{26FC667C-A127-22B1-E9E1-53EADDF1A017}"/>
              </a:ext>
            </a:extLst>
          </p:cNvPr>
          <p:cNvSpPr txBox="1"/>
          <p:nvPr/>
        </p:nvSpPr>
        <p:spPr>
          <a:xfrm>
            <a:off x="899592" y="843558"/>
            <a:ext cx="7488832" cy="2677656"/>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r>
              <a:rPr lang="en-US" sz="2400" dirty="0"/>
              <a:t>PSF database is maintained continuously:</a:t>
            </a:r>
          </a:p>
          <a:p>
            <a:r>
              <a:rPr lang="en-US" sz="2400" dirty="0"/>
              <a:t>ARC, DRC, and THC data have been updated since v. 2019</a:t>
            </a:r>
          </a:p>
          <a:p>
            <a:endParaRPr lang="en-US" sz="2400" dirty="0"/>
          </a:p>
          <a:p>
            <a:r>
              <a:rPr lang="en-US" sz="2400" dirty="0"/>
              <a:t>A new complete update of all methods (ARC, DRC, THC, NRF, OM, PG, PP, RM, Photonuclear) is ready to be released (v. 2024)</a:t>
            </a:r>
          </a:p>
        </p:txBody>
      </p:sp>
    </p:spTree>
    <p:extLst>
      <p:ext uri="{BB962C8B-B14F-4D97-AF65-F5344CB8AC3E}">
        <p14:creationId xmlns:p14="http://schemas.microsoft.com/office/powerpoint/2010/main" val="32971021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93E77-9FA9-5856-A582-29816C032195}"/>
              </a:ext>
            </a:extLst>
          </p:cNvPr>
          <p:cNvSpPr>
            <a:spLocks noGrp="1"/>
          </p:cNvSpPr>
          <p:nvPr>
            <p:ph type="title"/>
          </p:nvPr>
        </p:nvSpPr>
        <p:spPr>
          <a:xfrm>
            <a:off x="88626" y="-8441"/>
            <a:ext cx="8064896" cy="1044116"/>
          </a:xfrm>
        </p:spPr>
        <p:txBody>
          <a:bodyPr>
            <a:noAutofit/>
          </a:bodyPr>
          <a:lstStyle/>
          <a:p>
            <a:r>
              <a:rPr lang="en-GB" sz="2800" dirty="0"/>
              <a:t>Technical Meeting on Nuclear Data for Medical Applications, 28 -31 Aug 2023</a:t>
            </a:r>
          </a:p>
        </p:txBody>
      </p:sp>
      <p:sp>
        <p:nvSpPr>
          <p:cNvPr id="3" name="Content Placeholder 2">
            <a:extLst>
              <a:ext uri="{FF2B5EF4-FFF2-40B4-BE49-F238E27FC236}">
                <a16:creationId xmlns:a16="http://schemas.microsoft.com/office/drawing/2014/main" id="{C31893D0-3629-DC64-867A-D5CCDA4D0A67}"/>
              </a:ext>
            </a:extLst>
          </p:cNvPr>
          <p:cNvSpPr>
            <a:spLocks noGrp="1"/>
          </p:cNvSpPr>
          <p:nvPr>
            <p:ph idx="1"/>
          </p:nvPr>
        </p:nvSpPr>
        <p:spPr>
          <a:xfrm>
            <a:off x="96740" y="1264439"/>
            <a:ext cx="3744415" cy="1044117"/>
          </a:xfrm>
        </p:spPr>
        <p:txBody>
          <a:bodyPr>
            <a:normAutofit/>
          </a:bodyPr>
          <a:lstStyle/>
          <a:p>
            <a:pPr>
              <a:buFontTx/>
              <a:buChar char="−"/>
            </a:pPr>
            <a:r>
              <a:rPr lang="en-US" sz="1400" dirty="0"/>
              <a:t>21 participants incl. IAEA</a:t>
            </a:r>
          </a:p>
          <a:p>
            <a:pPr>
              <a:buFontTx/>
              <a:buChar char="−"/>
            </a:pPr>
            <a:r>
              <a:rPr lang="en-US" sz="1400" dirty="0"/>
              <a:t>14 presentations</a:t>
            </a:r>
          </a:p>
          <a:p>
            <a:pPr>
              <a:buFontTx/>
              <a:buChar char="−"/>
            </a:pPr>
            <a:r>
              <a:rPr lang="en-US" sz="1400" dirty="0"/>
              <a:t>Summary report: INDC(NDS)-0884</a:t>
            </a:r>
            <a:endParaRPr lang="en-GB" sz="1400" dirty="0"/>
          </a:p>
        </p:txBody>
      </p:sp>
      <p:sp>
        <p:nvSpPr>
          <p:cNvPr id="4" name="TextBox 3">
            <a:extLst>
              <a:ext uri="{FF2B5EF4-FFF2-40B4-BE49-F238E27FC236}">
                <a16:creationId xmlns:a16="http://schemas.microsoft.com/office/drawing/2014/main" id="{2BC93DCF-04BD-2F31-5179-5CC4E924F20B}"/>
              </a:ext>
            </a:extLst>
          </p:cNvPr>
          <p:cNvSpPr txBox="1"/>
          <p:nvPr/>
        </p:nvSpPr>
        <p:spPr>
          <a:xfrm>
            <a:off x="251520" y="2427734"/>
            <a:ext cx="4036450" cy="2492990"/>
          </a:xfrm>
          <a:prstGeom prst="rect">
            <a:avLst/>
          </a:prstGeom>
          <a:noFill/>
        </p:spPr>
        <p:txBody>
          <a:bodyPr wrap="square" rtlCol="0">
            <a:spAutoFit/>
          </a:bodyPr>
          <a:lstStyle/>
          <a:p>
            <a:r>
              <a:rPr lang="en-US" sz="1600" dirty="0"/>
              <a:t>Topics</a:t>
            </a:r>
          </a:p>
          <a:p>
            <a:pPr marL="285750" indent="-285750">
              <a:buFont typeface="Wingdings" panose="05000000000000000000" pitchFamily="2" charset="2"/>
              <a:buChar char="Ø"/>
            </a:pPr>
            <a:r>
              <a:rPr lang="en-US" sz="1400" dirty="0"/>
              <a:t>Charged particle-induced reactions</a:t>
            </a:r>
          </a:p>
          <a:p>
            <a:pPr marL="742950" lvl="1" indent="-285750">
              <a:buFont typeface="Arial" panose="020B0604020202020204" pitchFamily="34" charset="0"/>
              <a:buChar char="−"/>
            </a:pPr>
            <a:r>
              <a:rPr lang="en-US" sz="1400" dirty="0"/>
              <a:t>Insufficient measured data</a:t>
            </a:r>
          </a:p>
          <a:p>
            <a:pPr marL="742950" lvl="1" indent="-285750">
              <a:buFont typeface="Arial" panose="020B0604020202020204" pitchFamily="34" charset="0"/>
              <a:buChar char="−"/>
            </a:pPr>
            <a:r>
              <a:rPr lang="en-US" sz="1400" dirty="0"/>
              <a:t>Reactions producing radioisotope impurities</a:t>
            </a:r>
          </a:p>
          <a:p>
            <a:pPr marL="742950" lvl="1" indent="-285750">
              <a:buFont typeface="Arial" panose="020B0604020202020204" pitchFamily="34" charset="0"/>
              <a:buChar char="−"/>
            </a:pPr>
            <a:r>
              <a:rPr lang="en-US" sz="1400" dirty="0"/>
              <a:t>Validation of reaction data</a:t>
            </a:r>
          </a:p>
          <a:p>
            <a:pPr marL="285750" indent="-285750">
              <a:buFont typeface="Wingdings" panose="05000000000000000000" pitchFamily="2" charset="2"/>
              <a:buChar char="Ø"/>
            </a:pPr>
            <a:r>
              <a:rPr lang="en-US" sz="1400" dirty="0"/>
              <a:t>Neutral particle-induced reactions </a:t>
            </a:r>
          </a:p>
          <a:p>
            <a:pPr marL="285750" indent="-285750">
              <a:buFont typeface="Wingdings" panose="05000000000000000000" pitchFamily="2" charset="2"/>
              <a:buChar char="Ø"/>
            </a:pPr>
            <a:r>
              <a:rPr lang="en-US" sz="1400" dirty="0"/>
              <a:t>Theoretical models</a:t>
            </a:r>
          </a:p>
          <a:p>
            <a:pPr marL="285750" indent="-285750">
              <a:buFont typeface="Wingdings" panose="05000000000000000000" pitchFamily="2" charset="2"/>
              <a:buChar char="Ø"/>
            </a:pPr>
            <a:r>
              <a:rPr lang="en-US" sz="1400" dirty="0"/>
              <a:t>Measurements and evaluations of decay data</a:t>
            </a:r>
          </a:p>
          <a:p>
            <a:pPr marL="285750" indent="-285750">
              <a:buFont typeface="Wingdings" panose="05000000000000000000" pitchFamily="2" charset="2"/>
              <a:buChar char="Ø"/>
            </a:pPr>
            <a:r>
              <a:rPr lang="en-US" sz="1400" dirty="0"/>
              <a:t>External beam therapy (proton; carbon; </a:t>
            </a:r>
            <a:r>
              <a:rPr lang="en-US" sz="1400" baseline="30000" dirty="0"/>
              <a:t>4</a:t>
            </a:r>
            <a:r>
              <a:rPr lang="en-US" sz="1400" dirty="0"/>
              <a:t>He)</a:t>
            </a:r>
            <a:endParaRPr lang="en-GB" sz="1400" dirty="0"/>
          </a:p>
        </p:txBody>
      </p:sp>
      <p:pic>
        <p:nvPicPr>
          <p:cNvPr id="6" name="Picture 5">
            <a:extLst>
              <a:ext uri="{FF2B5EF4-FFF2-40B4-BE49-F238E27FC236}">
                <a16:creationId xmlns:a16="http://schemas.microsoft.com/office/drawing/2014/main" id="{A9E882EB-BA9A-BFE4-75EA-4E7C6E4664C4}"/>
              </a:ext>
            </a:extLst>
          </p:cNvPr>
          <p:cNvPicPr>
            <a:picLocks noChangeAspect="1"/>
          </p:cNvPicPr>
          <p:nvPr/>
        </p:nvPicPr>
        <p:blipFill>
          <a:blip r:embed="rId2"/>
          <a:stretch>
            <a:fillRect/>
          </a:stretch>
        </p:blipFill>
        <p:spPr>
          <a:xfrm>
            <a:off x="6156176" y="707725"/>
            <a:ext cx="2867425" cy="2133898"/>
          </a:xfrm>
          <a:prstGeom prst="rect">
            <a:avLst/>
          </a:prstGeom>
        </p:spPr>
      </p:pic>
      <p:pic>
        <p:nvPicPr>
          <p:cNvPr id="8" name="Picture 7">
            <a:extLst>
              <a:ext uri="{FF2B5EF4-FFF2-40B4-BE49-F238E27FC236}">
                <a16:creationId xmlns:a16="http://schemas.microsoft.com/office/drawing/2014/main" id="{476DD049-B500-BD34-1802-CC3DCB53DB73}"/>
              </a:ext>
            </a:extLst>
          </p:cNvPr>
          <p:cNvPicPr>
            <a:picLocks noChangeAspect="1"/>
          </p:cNvPicPr>
          <p:nvPr/>
        </p:nvPicPr>
        <p:blipFill rotWithShape="1">
          <a:blip r:embed="rId3"/>
          <a:srcRect l="18438" t="8090"/>
          <a:stretch/>
        </p:blipFill>
        <p:spPr>
          <a:xfrm>
            <a:off x="4427984" y="2499742"/>
            <a:ext cx="4304780" cy="2622823"/>
          </a:xfrm>
          <a:prstGeom prst="rect">
            <a:avLst/>
          </a:prstGeom>
        </p:spPr>
      </p:pic>
    </p:spTree>
    <p:extLst>
      <p:ext uri="{BB962C8B-B14F-4D97-AF65-F5344CB8AC3E}">
        <p14:creationId xmlns:p14="http://schemas.microsoft.com/office/powerpoint/2010/main" val="10305967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974B74-1BA5-749E-AB7D-E8C64BBD4552}"/>
              </a:ext>
            </a:extLst>
          </p:cNvPr>
          <p:cNvSpPr>
            <a:spLocks noGrp="1"/>
          </p:cNvSpPr>
          <p:nvPr>
            <p:ph type="title"/>
          </p:nvPr>
        </p:nvSpPr>
        <p:spPr>
          <a:xfrm>
            <a:off x="125760" y="339502"/>
            <a:ext cx="8892480" cy="828092"/>
          </a:xfrm>
        </p:spPr>
        <p:txBody>
          <a:bodyPr>
            <a:noAutofit/>
          </a:bodyPr>
          <a:lstStyle/>
          <a:p>
            <a:r>
              <a:rPr lang="en-GB" sz="3200" b="1" dirty="0">
                <a:solidFill>
                  <a:schemeClr val="tx1"/>
                </a:solidFill>
              </a:rPr>
              <a:t>Technical Meeting on Nuclear Data for Medical Applications, cont’d</a:t>
            </a:r>
            <a:br>
              <a:rPr lang="en-GB" sz="3200" b="1" dirty="0">
                <a:solidFill>
                  <a:schemeClr val="tx1"/>
                </a:solidFill>
              </a:rPr>
            </a:br>
            <a:endParaRPr lang="en-GB" sz="3200" dirty="0"/>
          </a:p>
        </p:txBody>
      </p:sp>
      <p:sp>
        <p:nvSpPr>
          <p:cNvPr id="4" name="Title 1">
            <a:extLst>
              <a:ext uri="{FF2B5EF4-FFF2-40B4-BE49-F238E27FC236}">
                <a16:creationId xmlns:a16="http://schemas.microsoft.com/office/drawing/2014/main" id="{89819EB7-47CE-1078-8E45-57E64379653F}"/>
              </a:ext>
            </a:extLst>
          </p:cNvPr>
          <p:cNvSpPr>
            <a:spLocks noGrp="1"/>
          </p:cNvSpPr>
          <p:nvPr>
            <p:ph idx="1"/>
          </p:nvPr>
        </p:nvSpPr>
        <p:spPr>
          <a:xfrm>
            <a:off x="132878" y="1131590"/>
            <a:ext cx="8712968" cy="3643052"/>
          </a:xfrm>
        </p:spPr>
        <p:txBody>
          <a:bodyPr>
            <a:noAutofit/>
          </a:bodyPr>
          <a:lstStyle/>
          <a:p>
            <a:pPr marL="0" indent="0">
              <a:buNone/>
            </a:pPr>
            <a:r>
              <a:rPr lang="en-US" sz="2000" b="1" dirty="0">
                <a:solidFill>
                  <a:schemeClr val="tx1"/>
                </a:solidFill>
              </a:rPr>
              <a:t>Recommendations for the next 5-10 </a:t>
            </a:r>
            <a:r>
              <a:rPr lang="en-US" sz="2000" b="1" dirty="0" err="1">
                <a:solidFill>
                  <a:schemeClr val="tx1"/>
                </a:solidFill>
              </a:rPr>
              <a:t>yrs</a:t>
            </a:r>
            <a:r>
              <a:rPr lang="en-US" sz="2000" b="1" dirty="0">
                <a:solidFill>
                  <a:schemeClr val="tx1"/>
                </a:solidFill>
              </a:rPr>
              <a:t> </a:t>
            </a:r>
            <a:r>
              <a:rPr lang="en-US" sz="2000" b="1">
                <a:solidFill>
                  <a:schemeClr val="tx1"/>
                </a:solidFill>
              </a:rPr>
              <a:t>and beyond</a:t>
            </a:r>
          </a:p>
          <a:p>
            <a:pPr marL="0" indent="0">
              <a:buNone/>
            </a:pPr>
            <a:endParaRPr lang="en-US" sz="2000" b="1" dirty="0">
              <a:solidFill>
                <a:schemeClr val="tx1"/>
              </a:solidFill>
            </a:endParaRPr>
          </a:p>
          <a:p>
            <a:pPr>
              <a:buFont typeface="Wingdings" panose="05000000000000000000" pitchFamily="2" charset="2"/>
              <a:buChar char="Ø"/>
            </a:pPr>
            <a:r>
              <a:rPr lang="en-US" sz="1600" dirty="0"/>
              <a:t>New measurements </a:t>
            </a:r>
            <a:r>
              <a:rPr lang="en-GB" sz="1600" dirty="0"/>
              <a:t>of specific clinical radionuclides:</a:t>
            </a:r>
          </a:p>
          <a:p>
            <a:pPr lvl="1"/>
            <a:r>
              <a:rPr lang="en-GB" sz="1400" baseline="30000" dirty="0"/>
              <a:t>226</a:t>
            </a:r>
            <a:r>
              <a:rPr lang="en-GB" sz="1400" dirty="0"/>
              <a:t>Ra(p,2n)</a:t>
            </a:r>
            <a:r>
              <a:rPr lang="en-GB" sz="1400" baseline="30000" dirty="0"/>
              <a:t>225</a:t>
            </a:r>
            <a:r>
              <a:rPr lang="en-GB" sz="1400" dirty="0"/>
              <a:t>Ac reaction: to resolve observed discrepancies in the quantification of the gamma-ray emissions of daughters at equilibrium.</a:t>
            </a:r>
          </a:p>
          <a:p>
            <a:pPr lvl="1"/>
            <a:r>
              <a:rPr lang="en-GB" sz="1400" baseline="30000" dirty="0"/>
              <a:t>64</a:t>
            </a:r>
            <a:r>
              <a:rPr lang="en-GB" sz="1400" dirty="0"/>
              <a:t>Cu: positron and 1345.77-keV gamma-ray intensities to resolve discrepancies.</a:t>
            </a:r>
          </a:p>
          <a:p>
            <a:pPr lvl="1"/>
            <a:r>
              <a:rPr lang="en-GB" sz="1400" baseline="30000" dirty="0"/>
              <a:t>86</a:t>
            </a:r>
            <a:r>
              <a:rPr lang="en-GB" sz="1400" dirty="0"/>
              <a:t>Y: positron intensity to resolve discrepancies. </a:t>
            </a:r>
          </a:p>
          <a:p>
            <a:pPr lvl="1"/>
            <a:r>
              <a:rPr lang="en-GB" sz="1400" baseline="30000" dirty="0"/>
              <a:t>124</a:t>
            </a:r>
            <a:r>
              <a:rPr lang="en-GB" sz="1400" dirty="0"/>
              <a:t>I: positron intensity to resolve discrepancies. </a:t>
            </a:r>
          </a:p>
          <a:p>
            <a:pPr lvl="1"/>
            <a:r>
              <a:rPr lang="en-GB" sz="1400" baseline="30000" dirty="0"/>
              <a:t>99m</a:t>
            </a:r>
            <a:r>
              <a:rPr lang="en-GB" sz="1400" dirty="0"/>
              <a:t>Tc: decay data requires new evaluation as support for Auger-electron calculations.</a:t>
            </a:r>
          </a:p>
          <a:p>
            <a:pPr lvl="1"/>
            <a:r>
              <a:rPr lang="en-GB" sz="1400" baseline="30000" dirty="0"/>
              <a:t>72,74</a:t>
            </a:r>
            <a:r>
              <a:rPr lang="en-GB" sz="1400" dirty="0"/>
              <a:t>As and </a:t>
            </a:r>
            <a:r>
              <a:rPr lang="en-GB" sz="1400" baseline="30000" dirty="0"/>
              <a:t>152</a:t>
            </a:r>
            <a:r>
              <a:rPr lang="en-GB" sz="1400" dirty="0"/>
              <a:t>Tb: new measurements and evaluation of reaction and decay data.</a:t>
            </a:r>
          </a:p>
          <a:p>
            <a:pPr lvl="1"/>
            <a:r>
              <a:rPr lang="en-GB" sz="1400" baseline="30000" dirty="0"/>
              <a:t>51</a:t>
            </a:r>
            <a:r>
              <a:rPr lang="en-GB" sz="1400" dirty="0"/>
              <a:t>Mn: re-assessment of reaction and decay data</a:t>
            </a:r>
          </a:p>
          <a:p>
            <a:pPr lvl="1"/>
            <a:r>
              <a:rPr lang="en-GB" sz="1400" baseline="30000" dirty="0"/>
              <a:t>161</a:t>
            </a:r>
            <a:r>
              <a:rPr lang="en-GB" sz="1400" dirty="0"/>
              <a:t>Tb: Auger yield and multiplicity, X-ray and conversion-electron data require assessment to determine the need for further measurements and evaluation.</a:t>
            </a:r>
          </a:p>
          <a:p>
            <a:pPr lvl="1"/>
            <a:r>
              <a:rPr lang="en-GB" sz="1400" baseline="30000" dirty="0"/>
              <a:t>149,152,155</a:t>
            </a:r>
            <a:r>
              <a:rPr lang="en-GB" sz="1400" dirty="0"/>
              <a:t>Tb: new measurements or evaluations of decay data depending on potential usage.</a:t>
            </a:r>
            <a:endParaRPr lang="en-US" sz="1400" dirty="0"/>
          </a:p>
          <a:p>
            <a:pPr marL="0" indent="0">
              <a:buNone/>
            </a:pPr>
            <a:endParaRPr lang="en-GB" sz="2000" b="1" dirty="0">
              <a:solidFill>
                <a:schemeClr val="tx1"/>
              </a:solidFill>
            </a:endParaRPr>
          </a:p>
        </p:txBody>
      </p:sp>
    </p:spTree>
    <p:extLst>
      <p:ext uri="{BB962C8B-B14F-4D97-AF65-F5344CB8AC3E}">
        <p14:creationId xmlns:p14="http://schemas.microsoft.com/office/powerpoint/2010/main" val="3987271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mputer screen shot of a company structure&#10;&#10;Description automatically generated">
            <a:extLst>
              <a:ext uri="{FF2B5EF4-FFF2-40B4-BE49-F238E27FC236}">
                <a16:creationId xmlns:a16="http://schemas.microsoft.com/office/drawing/2014/main" id="{C7B20569-7DDA-4D5B-5720-C4B8C40D0E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02394"/>
            <a:ext cx="6858000" cy="4766631"/>
          </a:xfrm>
          <a:prstGeom prst="rect">
            <a:avLst/>
          </a:prstGeom>
        </p:spPr>
      </p:pic>
    </p:spTree>
    <p:extLst>
      <p:ext uri="{BB962C8B-B14F-4D97-AF65-F5344CB8AC3E}">
        <p14:creationId xmlns:p14="http://schemas.microsoft.com/office/powerpoint/2010/main" val="41814920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4D361-DC77-0679-F74A-03879094663F}"/>
              </a:ext>
            </a:extLst>
          </p:cNvPr>
          <p:cNvSpPr>
            <a:spLocks noGrp="1"/>
          </p:cNvSpPr>
          <p:nvPr>
            <p:ph type="title"/>
          </p:nvPr>
        </p:nvSpPr>
        <p:spPr>
          <a:xfrm>
            <a:off x="251520" y="87474"/>
            <a:ext cx="9001000" cy="972108"/>
          </a:xfrm>
        </p:spPr>
        <p:txBody>
          <a:bodyPr>
            <a:normAutofit fontScale="90000"/>
          </a:bodyPr>
          <a:lstStyle/>
          <a:p>
            <a:r>
              <a:rPr lang="en-GB" sz="3600" b="1" dirty="0">
                <a:solidFill>
                  <a:schemeClr val="tx1"/>
                </a:solidFill>
              </a:rPr>
              <a:t>Technical Meeting on Nuclear Data for Medical Applications, cont’d</a:t>
            </a:r>
            <a:endParaRPr lang="en-GB" dirty="0"/>
          </a:p>
        </p:txBody>
      </p:sp>
      <p:sp>
        <p:nvSpPr>
          <p:cNvPr id="3" name="Content Placeholder 2">
            <a:extLst>
              <a:ext uri="{FF2B5EF4-FFF2-40B4-BE49-F238E27FC236}">
                <a16:creationId xmlns:a16="http://schemas.microsoft.com/office/drawing/2014/main" id="{AD671678-A1CC-3497-7B63-4C446FE8575E}"/>
              </a:ext>
            </a:extLst>
          </p:cNvPr>
          <p:cNvSpPr>
            <a:spLocks noGrp="1"/>
          </p:cNvSpPr>
          <p:nvPr>
            <p:ph idx="1"/>
          </p:nvPr>
        </p:nvSpPr>
        <p:spPr>
          <a:xfrm>
            <a:off x="215516" y="1347614"/>
            <a:ext cx="8712968" cy="3643052"/>
          </a:xfrm>
        </p:spPr>
        <p:txBody>
          <a:bodyPr>
            <a:normAutofit/>
          </a:bodyPr>
          <a:lstStyle/>
          <a:p>
            <a:pPr>
              <a:buFont typeface="Wingdings" panose="05000000000000000000" pitchFamily="2" charset="2"/>
              <a:buChar char="Ø"/>
            </a:pPr>
            <a:r>
              <a:rPr lang="en-US" sz="1600" dirty="0"/>
              <a:t>Reactions producing problematic radioisotope impurities</a:t>
            </a:r>
          </a:p>
          <a:p>
            <a:pPr lvl="1">
              <a:buFontTx/>
              <a:buChar char="−"/>
            </a:pPr>
            <a:r>
              <a:rPr lang="en-GB" sz="1200" dirty="0"/>
              <a:t>Prioritize in current and future measurements and evaluations</a:t>
            </a:r>
          </a:p>
          <a:p>
            <a:pPr lvl="1">
              <a:buFontTx/>
              <a:buChar char="−"/>
            </a:pPr>
            <a:r>
              <a:rPr lang="en-GB" sz="1200" dirty="0"/>
              <a:t>Incorporate these evaluations into the IAEA Medical Portal</a:t>
            </a:r>
          </a:p>
          <a:p>
            <a:pPr lvl="1">
              <a:buFontTx/>
              <a:buChar char="−"/>
            </a:pPr>
            <a:r>
              <a:rPr lang="en-GB" sz="1200" dirty="0"/>
              <a:t>Priority list of such radionuclides was produced</a:t>
            </a:r>
          </a:p>
          <a:p>
            <a:pPr>
              <a:buFont typeface="Wingdings" panose="05000000000000000000" pitchFamily="2" charset="2"/>
              <a:buChar char="Ø"/>
            </a:pPr>
            <a:r>
              <a:rPr lang="en-GB" sz="1600" dirty="0"/>
              <a:t>Validation of current and future cross-section measurements with measurements of integral target yields</a:t>
            </a:r>
          </a:p>
          <a:p>
            <a:pPr>
              <a:buFont typeface="Wingdings" panose="05000000000000000000" pitchFamily="2" charset="2"/>
              <a:buChar char="Ø"/>
            </a:pPr>
            <a:r>
              <a:rPr lang="en-GB" sz="1600" dirty="0"/>
              <a:t>International meeting on nuclear reaction and decay data that are required in </a:t>
            </a:r>
            <a:r>
              <a:rPr lang="en-GB" sz="1600" dirty="0" err="1"/>
              <a:t>microdosimetry</a:t>
            </a:r>
            <a:r>
              <a:rPr lang="en-GB" sz="1600" dirty="0"/>
              <a:t> and Monte-Carlo calculations to characterize Auger-electron emissions</a:t>
            </a:r>
          </a:p>
          <a:p>
            <a:pPr>
              <a:buFont typeface="Wingdings" panose="05000000000000000000" pitchFamily="2" charset="2"/>
              <a:buChar char="Ø"/>
            </a:pPr>
            <a:r>
              <a:rPr lang="en-GB" sz="1600" dirty="0"/>
              <a:t>Engage leading users in these fields - the Society for Nuclear Medicine and Molecular Imaging, the European Association of Nuclear Medicine and Molecular Imaging, and the Society for Radiopharmaceutical Science - to emphasize the importance of nuclear data to application-orientated work</a:t>
            </a:r>
          </a:p>
          <a:p>
            <a:pPr>
              <a:buFont typeface="Wingdings" panose="05000000000000000000" pitchFamily="2" charset="2"/>
              <a:buChar char="Ø"/>
            </a:pPr>
            <a:r>
              <a:rPr lang="en-GB" sz="1600" dirty="0"/>
              <a:t>Enhance support for training workshops and schools to maintain and develop highly necessary nuclear data expertise</a:t>
            </a:r>
          </a:p>
          <a:p>
            <a:pPr marL="0" indent="0">
              <a:buNone/>
            </a:pPr>
            <a:endParaRPr lang="en-GB" sz="1600" b="1" dirty="0"/>
          </a:p>
          <a:p>
            <a:pPr>
              <a:buFont typeface="Wingdings" panose="05000000000000000000" pitchFamily="2" charset="2"/>
              <a:buChar char="Ø"/>
            </a:pPr>
            <a:endParaRPr lang="en-GB" sz="1600" dirty="0"/>
          </a:p>
        </p:txBody>
      </p:sp>
    </p:spTree>
    <p:extLst>
      <p:ext uri="{BB962C8B-B14F-4D97-AF65-F5344CB8AC3E}">
        <p14:creationId xmlns:p14="http://schemas.microsoft.com/office/powerpoint/2010/main" val="12984768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7B9D76-DB05-30F3-41E9-CA1CC82F29FD}"/>
              </a:ext>
            </a:extLst>
          </p:cNvPr>
          <p:cNvSpPr>
            <a:spLocks noGrp="1"/>
          </p:cNvSpPr>
          <p:nvPr>
            <p:ph idx="1"/>
          </p:nvPr>
        </p:nvSpPr>
        <p:spPr>
          <a:xfrm>
            <a:off x="107504" y="627535"/>
            <a:ext cx="8712968" cy="4104455"/>
          </a:xfrm>
        </p:spPr>
        <p:txBody>
          <a:bodyPr>
            <a:normAutofit/>
          </a:bodyPr>
          <a:lstStyle/>
          <a:p>
            <a:r>
              <a:rPr lang="en-GB" sz="2000" dirty="0">
                <a:highlight>
                  <a:srgbClr val="00FFFF"/>
                </a:highlight>
              </a:rPr>
              <a:t>DOI links: all IAEA reports (INDC(NDS) </a:t>
            </a:r>
            <a:endParaRPr lang="en-US" sz="2000" dirty="0"/>
          </a:p>
          <a:p>
            <a:r>
              <a:rPr lang="en-US" sz="2000" dirty="0" err="1"/>
              <a:t>MyENSDF</a:t>
            </a:r>
            <a:r>
              <a:rPr lang="en-US" sz="2000" dirty="0"/>
              <a:t> Webtools: maintained upon </a:t>
            </a:r>
          </a:p>
          <a:p>
            <a:pPr marL="0" indent="0">
              <a:buNone/>
            </a:pPr>
            <a:r>
              <a:rPr lang="en-US" sz="2000" dirty="0"/>
              <a:t>     demand</a:t>
            </a:r>
          </a:p>
          <a:p>
            <a:pPr marL="0" indent="0">
              <a:buNone/>
            </a:pPr>
            <a:endParaRPr lang="en-US" sz="2000" dirty="0"/>
          </a:p>
          <a:p>
            <a:r>
              <a:rPr lang="en-GB" sz="2000" dirty="0">
                <a:highlight>
                  <a:srgbClr val="00FF00"/>
                </a:highlight>
              </a:rPr>
              <a:t>X4-NSR PDF database:</a:t>
            </a:r>
          </a:p>
          <a:p>
            <a:pPr lvl="1"/>
            <a:r>
              <a:rPr lang="en-GB" sz="1600" dirty="0"/>
              <a:t> is maintained –  Lidija </a:t>
            </a:r>
            <a:r>
              <a:rPr lang="en-GB" sz="1600" dirty="0" err="1"/>
              <a:t>Vrapcenjak</a:t>
            </a:r>
            <a:r>
              <a:rPr lang="en-GB" sz="1600" dirty="0"/>
              <a:t> </a:t>
            </a:r>
          </a:p>
          <a:p>
            <a:endParaRPr lang="en-US" sz="2000" dirty="0"/>
          </a:p>
        </p:txBody>
      </p:sp>
      <p:sp>
        <p:nvSpPr>
          <p:cNvPr id="4" name="Title 1">
            <a:extLst>
              <a:ext uri="{FF2B5EF4-FFF2-40B4-BE49-F238E27FC236}">
                <a16:creationId xmlns:a16="http://schemas.microsoft.com/office/drawing/2014/main" id="{5729222A-0B70-B4D8-03D6-3D92EA9C4CA7}"/>
              </a:ext>
            </a:extLst>
          </p:cNvPr>
          <p:cNvSpPr txBox="1">
            <a:spLocks/>
          </p:cNvSpPr>
          <p:nvPr/>
        </p:nvSpPr>
        <p:spPr>
          <a:xfrm>
            <a:off x="179512" y="25807"/>
            <a:ext cx="6120680" cy="648072"/>
          </a:xfrm>
          <a:prstGeom prst="rect">
            <a:avLst/>
          </a:prstGeom>
        </p:spPr>
        <p:txBody>
          <a:bodyPr vert="horz" lIns="91440" tIns="45720" rIns="91440" bIns="45720" rtlCol="0" anchor="ctr">
            <a:normAutofit/>
          </a:bodyPr>
          <a:lstStyle>
            <a:lvl1pPr algn="l" defTabSz="914377" rtl="0" eaLnBrk="1" latinLnBrk="0" hangingPunct="1">
              <a:spcBef>
                <a:spcPct val="0"/>
              </a:spcBef>
              <a:buNone/>
              <a:defRPr sz="3600" b="1" kern="1200">
                <a:solidFill>
                  <a:schemeClr val="tx1"/>
                </a:solidFill>
                <a:latin typeface="Arial "/>
                <a:ea typeface="+mj-ea"/>
                <a:cs typeface="+mj-cs"/>
              </a:defRPr>
            </a:lvl1pPr>
          </a:lstStyle>
          <a:p>
            <a:r>
              <a:rPr lang="en-US" dirty="0"/>
              <a:t>Useful resources</a:t>
            </a:r>
            <a:endParaRPr lang="en-GB" dirty="0"/>
          </a:p>
        </p:txBody>
      </p:sp>
      <p:sp>
        <p:nvSpPr>
          <p:cNvPr id="5" name="Content Placeholder 2">
            <a:extLst>
              <a:ext uri="{FF2B5EF4-FFF2-40B4-BE49-F238E27FC236}">
                <a16:creationId xmlns:a16="http://schemas.microsoft.com/office/drawing/2014/main" id="{6C2C6A24-02A5-4761-65DC-E6ED9235292A}"/>
              </a:ext>
            </a:extLst>
          </p:cNvPr>
          <p:cNvSpPr txBox="1">
            <a:spLocks/>
          </p:cNvSpPr>
          <p:nvPr/>
        </p:nvSpPr>
        <p:spPr>
          <a:xfrm>
            <a:off x="192901" y="3022299"/>
            <a:ext cx="8712968" cy="3643052"/>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anose="020B0604020202020204" pitchFamily="34" charset="0"/>
              <a:buChar char="•"/>
              <a:defRPr sz="3200" kern="1200">
                <a:solidFill>
                  <a:srgbClr val="000000"/>
                </a:solidFill>
                <a:latin typeface="Arial "/>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rgbClr val="000000"/>
                </a:solidFill>
                <a:latin typeface="Arial "/>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rgbClr val="000000"/>
                </a:solidFill>
                <a:latin typeface="Arial "/>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dirty="0"/>
          </a:p>
        </p:txBody>
      </p:sp>
      <p:pic>
        <p:nvPicPr>
          <p:cNvPr id="8" name="Picture 7">
            <a:extLst>
              <a:ext uri="{FF2B5EF4-FFF2-40B4-BE49-F238E27FC236}">
                <a16:creationId xmlns:a16="http://schemas.microsoft.com/office/drawing/2014/main" id="{0D950299-5A86-779E-0C7A-C84FE9D1D2A7}"/>
              </a:ext>
            </a:extLst>
          </p:cNvPr>
          <p:cNvPicPr>
            <a:picLocks noChangeAspect="1"/>
          </p:cNvPicPr>
          <p:nvPr/>
        </p:nvPicPr>
        <p:blipFill rotWithShape="1">
          <a:blip r:embed="rId2"/>
          <a:srcRect t="2852"/>
          <a:stretch/>
        </p:blipFill>
        <p:spPr>
          <a:xfrm>
            <a:off x="827584" y="2874356"/>
            <a:ext cx="3859038" cy="2122420"/>
          </a:xfrm>
          <a:prstGeom prst="rect">
            <a:avLst/>
          </a:prstGeom>
        </p:spPr>
      </p:pic>
      <p:sp>
        <p:nvSpPr>
          <p:cNvPr id="9" name="Rectangle: Rounded Corners 8">
            <a:extLst>
              <a:ext uri="{FF2B5EF4-FFF2-40B4-BE49-F238E27FC236}">
                <a16:creationId xmlns:a16="http://schemas.microsoft.com/office/drawing/2014/main" id="{5C58171A-5DF9-FFCF-BD73-07EE00325D0B}"/>
              </a:ext>
            </a:extLst>
          </p:cNvPr>
          <p:cNvSpPr/>
          <p:nvPr/>
        </p:nvSpPr>
        <p:spPr>
          <a:xfrm>
            <a:off x="827584" y="4731990"/>
            <a:ext cx="1714803" cy="144016"/>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F3AF09FE-FB9E-6116-FA48-794662882FAE}"/>
              </a:ext>
            </a:extLst>
          </p:cNvPr>
          <p:cNvPicPr>
            <a:picLocks noChangeAspect="1"/>
          </p:cNvPicPr>
          <p:nvPr/>
        </p:nvPicPr>
        <p:blipFill>
          <a:blip r:embed="rId3"/>
          <a:stretch>
            <a:fillRect/>
          </a:stretch>
        </p:blipFill>
        <p:spPr>
          <a:xfrm>
            <a:off x="5724128" y="603888"/>
            <a:ext cx="2219635" cy="4515480"/>
          </a:xfrm>
          <a:prstGeom prst="rect">
            <a:avLst/>
          </a:prstGeom>
        </p:spPr>
      </p:pic>
      <p:sp>
        <p:nvSpPr>
          <p:cNvPr id="12" name="Rectangle: Rounded Corners 11">
            <a:extLst>
              <a:ext uri="{FF2B5EF4-FFF2-40B4-BE49-F238E27FC236}">
                <a16:creationId xmlns:a16="http://schemas.microsoft.com/office/drawing/2014/main" id="{42C5174A-B333-B401-8006-2B37BD18C631}"/>
              </a:ext>
            </a:extLst>
          </p:cNvPr>
          <p:cNvSpPr/>
          <p:nvPr/>
        </p:nvSpPr>
        <p:spPr>
          <a:xfrm>
            <a:off x="5724128" y="4011909"/>
            <a:ext cx="2304256" cy="110578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BC2E58AC-D36A-BA95-41B6-8F017E9CFD5F}"/>
              </a:ext>
            </a:extLst>
          </p:cNvPr>
          <p:cNvSpPr/>
          <p:nvPr/>
        </p:nvSpPr>
        <p:spPr>
          <a:xfrm>
            <a:off x="323528" y="1949958"/>
            <a:ext cx="8496944" cy="17008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Evaluators are urged to contribute their PDF files</a:t>
            </a:r>
            <a:endParaRPr lang="en-GB" sz="4000" dirty="0"/>
          </a:p>
        </p:txBody>
      </p:sp>
    </p:spTree>
    <p:extLst>
      <p:ext uri="{BB962C8B-B14F-4D97-AF65-F5344CB8AC3E}">
        <p14:creationId xmlns:p14="http://schemas.microsoft.com/office/powerpoint/2010/main" val="90677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DD735E-30BC-9D9F-5A16-936AD71C6FAA}"/>
              </a:ext>
            </a:extLst>
          </p:cNvPr>
          <p:cNvSpPr txBox="1"/>
          <p:nvPr/>
        </p:nvSpPr>
        <p:spPr>
          <a:xfrm>
            <a:off x="323528" y="0"/>
            <a:ext cx="7816563" cy="461665"/>
          </a:xfrm>
          <a:prstGeom prst="rect">
            <a:avLst/>
          </a:prstGeom>
          <a:noFill/>
        </p:spPr>
        <p:txBody>
          <a:bodyPr wrap="none" rtlCol="0">
            <a:spAutoFit/>
          </a:bodyPr>
          <a:lstStyle/>
          <a:p>
            <a:r>
              <a:rPr lang="en-US" sz="2400" b="1" dirty="0"/>
              <a:t>NDS website development </a:t>
            </a:r>
            <a:r>
              <a:rPr lang="en-US" dirty="0"/>
              <a:t>(</a:t>
            </a:r>
            <a:r>
              <a:rPr lang="en-US" dirty="0">
                <a:solidFill>
                  <a:srgbClr val="FF0000"/>
                </a:solidFill>
              </a:rPr>
              <a:t>Ludmila Marian and Shin Okumura</a:t>
            </a:r>
            <a:r>
              <a:rPr lang="en-US" sz="1350" dirty="0"/>
              <a:t>)</a:t>
            </a:r>
            <a:endParaRPr lang="en-GB" sz="1350" dirty="0"/>
          </a:p>
        </p:txBody>
      </p:sp>
      <p:sp>
        <p:nvSpPr>
          <p:cNvPr id="7" name="TextBox 6">
            <a:extLst>
              <a:ext uri="{FF2B5EF4-FFF2-40B4-BE49-F238E27FC236}">
                <a16:creationId xmlns:a16="http://schemas.microsoft.com/office/drawing/2014/main" id="{7AC56408-81C1-F619-5E05-A01E84816600}"/>
              </a:ext>
            </a:extLst>
          </p:cNvPr>
          <p:cNvSpPr txBox="1"/>
          <p:nvPr/>
        </p:nvSpPr>
        <p:spPr>
          <a:xfrm>
            <a:off x="6086162" y="1707654"/>
            <a:ext cx="2098651" cy="300082"/>
          </a:xfrm>
          <a:prstGeom prst="rect">
            <a:avLst/>
          </a:prstGeom>
          <a:noFill/>
        </p:spPr>
        <p:txBody>
          <a:bodyPr wrap="none" rtlCol="0">
            <a:spAutoFit/>
          </a:bodyPr>
          <a:lstStyle/>
          <a:p>
            <a:r>
              <a:rPr lang="en-US" sz="1350" dirty="0">
                <a:solidFill>
                  <a:srgbClr val="FF0000"/>
                </a:solidFill>
              </a:rPr>
              <a:t>Still subject to changes!!!</a:t>
            </a:r>
            <a:endParaRPr lang="en-GB" sz="1350" dirty="0">
              <a:solidFill>
                <a:srgbClr val="FF0000"/>
              </a:solidFill>
            </a:endParaRPr>
          </a:p>
        </p:txBody>
      </p:sp>
      <p:pic>
        <p:nvPicPr>
          <p:cNvPr id="4" name="Picture 3">
            <a:extLst>
              <a:ext uri="{FF2B5EF4-FFF2-40B4-BE49-F238E27FC236}">
                <a16:creationId xmlns:a16="http://schemas.microsoft.com/office/drawing/2014/main" id="{5EE317F7-42EB-ECAD-48BC-E4D9A9B103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461665"/>
            <a:ext cx="4531053" cy="927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87673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75804-2F5A-BEEF-DD6E-DB9CA8C0BE50}"/>
              </a:ext>
            </a:extLst>
          </p:cNvPr>
          <p:cNvSpPr>
            <a:spLocks noGrp="1"/>
          </p:cNvSpPr>
          <p:nvPr>
            <p:ph type="title"/>
          </p:nvPr>
        </p:nvSpPr>
        <p:spPr/>
        <p:txBody>
          <a:bodyPr/>
          <a:lstStyle/>
          <a:p>
            <a:r>
              <a:rPr lang="en-US" dirty="0"/>
              <a:t>Meetings in 2025</a:t>
            </a:r>
            <a:endParaRPr lang="en-GB" dirty="0"/>
          </a:p>
        </p:txBody>
      </p:sp>
      <p:sp>
        <p:nvSpPr>
          <p:cNvPr id="3" name="Content Placeholder 2">
            <a:extLst>
              <a:ext uri="{FF2B5EF4-FFF2-40B4-BE49-F238E27FC236}">
                <a16:creationId xmlns:a16="http://schemas.microsoft.com/office/drawing/2014/main" id="{633536A1-859D-7CAA-813E-3223BA3172F0}"/>
              </a:ext>
            </a:extLst>
          </p:cNvPr>
          <p:cNvSpPr>
            <a:spLocks noGrp="1"/>
          </p:cNvSpPr>
          <p:nvPr>
            <p:ph idx="1"/>
          </p:nvPr>
        </p:nvSpPr>
        <p:spPr/>
        <p:txBody>
          <a:bodyPr>
            <a:normAutofit/>
          </a:bodyPr>
          <a:lstStyle/>
          <a:p>
            <a:r>
              <a:rPr lang="en-US" sz="2000" dirty="0"/>
              <a:t>TM on Uncertainty Quantification (gathering experts from different fields)</a:t>
            </a:r>
          </a:p>
          <a:p>
            <a:r>
              <a:rPr lang="en-US" sz="2000" dirty="0"/>
              <a:t>TM on updating the evaluation of nuclear charge radii – last evaluation published in 2013 (</a:t>
            </a:r>
            <a:r>
              <a:rPr lang="en-US" sz="2000" dirty="0" err="1"/>
              <a:t>Angeli</a:t>
            </a:r>
            <a:r>
              <a:rPr lang="en-US" sz="2000" dirty="0"/>
              <a:t> and </a:t>
            </a:r>
            <a:r>
              <a:rPr lang="en-US" sz="2000" dirty="0" err="1"/>
              <a:t>Marinova</a:t>
            </a:r>
            <a:r>
              <a:rPr lang="en-US" sz="2000" dirty="0"/>
              <a:t>): 27-31 Jan 2025</a:t>
            </a:r>
          </a:p>
          <a:p>
            <a:r>
              <a:rPr lang="en-US" sz="2000" i="1" dirty="0"/>
              <a:t>Advanced ENSDF evaluators workshop: for active ENSDF evaluators (not beginners)</a:t>
            </a:r>
          </a:p>
          <a:p>
            <a:r>
              <a:rPr lang="en-US" sz="2000" i="1" dirty="0"/>
              <a:t>ICTP-IAEA Workshop: proposal submitted for 2025</a:t>
            </a:r>
          </a:p>
          <a:p>
            <a:r>
              <a:rPr lang="en-US" sz="2000" dirty="0"/>
              <a:t>TM on nuclear reactions on unstable targets: new measurement techniques, models, and evaluations</a:t>
            </a:r>
          </a:p>
          <a:p>
            <a:r>
              <a:rPr lang="en-US" sz="2000" dirty="0"/>
              <a:t>Series of webinars on Stopping Powers</a:t>
            </a:r>
            <a:endParaRPr lang="en-GB" sz="2000" dirty="0"/>
          </a:p>
        </p:txBody>
      </p:sp>
      <p:sp>
        <p:nvSpPr>
          <p:cNvPr id="4" name="Rectangle: Rounded Corners 3">
            <a:extLst>
              <a:ext uri="{FF2B5EF4-FFF2-40B4-BE49-F238E27FC236}">
                <a16:creationId xmlns:a16="http://schemas.microsoft.com/office/drawing/2014/main" id="{38F213DE-99FA-B5ED-54A0-EC11C0491477}"/>
              </a:ext>
            </a:extLst>
          </p:cNvPr>
          <p:cNvSpPr/>
          <p:nvPr/>
        </p:nvSpPr>
        <p:spPr>
          <a:xfrm>
            <a:off x="179512" y="2067694"/>
            <a:ext cx="8568952" cy="100811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716222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323529" y="3273827"/>
            <a:ext cx="8568953" cy="810091"/>
          </a:xfrm>
        </p:spPr>
        <p:txBody>
          <a:bodyPr>
            <a:normAutofit/>
          </a:bodyPr>
          <a:lstStyle/>
          <a:p>
            <a:r>
              <a:rPr lang="en-GB" sz="4400" b="0" i="1" dirty="0">
                <a:latin typeface="Times" panose="02020603050405020304" pitchFamily="18" charset="0"/>
              </a:rPr>
              <a:t>Thank you!</a:t>
            </a:r>
          </a:p>
        </p:txBody>
      </p:sp>
    </p:spTree>
    <p:extLst>
      <p:ext uri="{BB962C8B-B14F-4D97-AF65-F5344CB8AC3E}">
        <p14:creationId xmlns:p14="http://schemas.microsoft.com/office/powerpoint/2010/main" val="1151185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5C7ACD-0D97-D1F2-500E-0693D4391B7E}"/>
              </a:ext>
            </a:extLst>
          </p:cNvPr>
          <p:cNvPicPr>
            <a:picLocks noChangeAspect="1"/>
          </p:cNvPicPr>
          <p:nvPr/>
        </p:nvPicPr>
        <p:blipFill>
          <a:blip r:embed="rId3"/>
          <a:stretch>
            <a:fillRect/>
          </a:stretch>
        </p:blipFill>
        <p:spPr>
          <a:xfrm>
            <a:off x="269629" y="1131589"/>
            <a:ext cx="6372200" cy="1678795"/>
          </a:xfrm>
          <a:prstGeom prst="rect">
            <a:avLst/>
          </a:prstGeom>
        </p:spPr>
      </p:pic>
      <p:sp>
        <p:nvSpPr>
          <p:cNvPr id="5" name="TextBox 4">
            <a:extLst>
              <a:ext uri="{FF2B5EF4-FFF2-40B4-BE49-F238E27FC236}">
                <a16:creationId xmlns:a16="http://schemas.microsoft.com/office/drawing/2014/main" id="{71EA09D3-D486-D860-60FF-B1D698E69381}"/>
              </a:ext>
            </a:extLst>
          </p:cNvPr>
          <p:cNvSpPr txBox="1"/>
          <p:nvPr/>
        </p:nvSpPr>
        <p:spPr>
          <a:xfrm>
            <a:off x="6660232" y="1099396"/>
            <a:ext cx="2483768" cy="1631216"/>
          </a:xfrm>
          <a:prstGeom prst="rect">
            <a:avLst/>
          </a:prstGeom>
          <a:noFill/>
        </p:spPr>
        <p:txBody>
          <a:bodyPr wrap="square" rtlCol="0">
            <a:spAutoFit/>
          </a:bodyPr>
          <a:lstStyle/>
          <a:p>
            <a:r>
              <a:rPr lang="en-US" sz="2000" dirty="0">
                <a:solidFill>
                  <a:schemeClr val="bg1"/>
                </a:solidFill>
              </a:rPr>
              <a:t>Compound-</a:t>
            </a:r>
          </a:p>
          <a:p>
            <a:r>
              <a:rPr lang="en-US" sz="2000" dirty="0">
                <a:solidFill>
                  <a:schemeClr val="bg1"/>
                </a:solidFill>
              </a:rPr>
              <a:t>Nuclear</a:t>
            </a:r>
          </a:p>
          <a:p>
            <a:r>
              <a:rPr lang="en-US" sz="2000" dirty="0">
                <a:solidFill>
                  <a:schemeClr val="bg1"/>
                </a:solidFill>
              </a:rPr>
              <a:t>Reactions and </a:t>
            </a:r>
          </a:p>
          <a:p>
            <a:r>
              <a:rPr lang="en-US" sz="2000" dirty="0">
                <a:solidFill>
                  <a:schemeClr val="bg1"/>
                </a:solidFill>
              </a:rPr>
              <a:t>Related Topics</a:t>
            </a:r>
          </a:p>
          <a:p>
            <a:r>
              <a:rPr lang="en-US" sz="2000" dirty="0">
                <a:solidFill>
                  <a:schemeClr val="bg1"/>
                </a:solidFill>
              </a:rPr>
              <a:t>(CNR*24)</a:t>
            </a:r>
            <a:endParaRPr lang="en-GB" sz="2000" dirty="0">
              <a:solidFill>
                <a:schemeClr val="bg1"/>
              </a:solidFill>
            </a:endParaRPr>
          </a:p>
        </p:txBody>
      </p:sp>
      <p:sp>
        <p:nvSpPr>
          <p:cNvPr id="6" name="TextBox 5">
            <a:extLst>
              <a:ext uri="{FF2B5EF4-FFF2-40B4-BE49-F238E27FC236}">
                <a16:creationId xmlns:a16="http://schemas.microsoft.com/office/drawing/2014/main" id="{00920CDC-0ECE-D7A0-AE1D-B89EC941E1A1}"/>
              </a:ext>
            </a:extLst>
          </p:cNvPr>
          <p:cNvSpPr txBox="1"/>
          <p:nvPr/>
        </p:nvSpPr>
        <p:spPr>
          <a:xfrm>
            <a:off x="1403648" y="3363838"/>
            <a:ext cx="5616624" cy="1200329"/>
          </a:xfrm>
          <a:prstGeom prst="rect">
            <a:avLst/>
          </a:prstGeom>
          <a:noFill/>
        </p:spPr>
        <p:txBody>
          <a:bodyPr wrap="square" rtlCol="0">
            <a:spAutoFit/>
          </a:bodyPr>
          <a:lstStyle/>
          <a:p>
            <a:pPr algn="ctr"/>
            <a:r>
              <a:rPr lang="en-US" sz="2400" dirty="0">
                <a:solidFill>
                  <a:schemeClr val="bg1"/>
                </a:solidFill>
              </a:rPr>
              <a:t>8 - 12 July 2024</a:t>
            </a:r>
          </a:p>
          <a:p>
            <a:pPr algn="ctr"/>
            <a:r>
              <a:rPr lang="en-US" sz="2400" dirty="0">
                <a:solidFill>
                  <a:schemeClr val="bg1"/>
                </a:solidFill>
              </a:rPr>
              <a:t>International Atomic Energy Agency Vienna International Centre</a:t>
            </a:r>
            <a:endParaRPr lang="en-GB" sz="2400" dirty="0">
              <a:solidFill>
                <a:schemeClr val="bg1"/>
              </a:solidFill>
            </a:endParaRPr>
          </a:p>
        </p:txBody>
      </p:sp>
    </p:spTree>
    <p:extLst>
      <p:ext uri="{BB962C8B-B14F-4D97-AF65-F5344CB8AC3E}">
        <p14:creationId xmlns:p14="http://schemas.microsoft.com/office/powerpoint/2010/main" val="1333748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86883" y="1612392"/>
            <a:ext cx="4572000" cy="3535362"/>
          </a:xfrm>
        </p:spPr>
        <p:txBody>
          <a:bodyPr>
            <a:normAutofit/>
          </a:bodyPr>
          <a:lstStyle/>
          <a:p>
            <a:r>
              <a:rPr lang="en-US" sz="1400" dirty="0" err="1"/>
              <a:t>Organisers</a:t>
            </a:r>
            <a:endParaRPr lang="en-US" sz="1400" dirty="0"/>
          </a:p>
          <a:p>
            <a:pPr marL="400050" lvl="1" indent="0">
              <a:buNone/>
            </a:pPr>
            <a:r>
              <a:rPr lang="en-US" sz="1400" dirty="0"/>
              <a:t>Paraskevi (Vivian) </a:t>
            </a:r>
            <a:r>
              <a:rPr lang="en-US" sz="1400" dirty="0" err="1"/>
              <a:t>Dimitriou,</a:t>
            </a:r>
            <a:r>
              <a:rPr lang="en-US" sz="1400" dirty="0"/>
              <a:t> Roberto Capote, Georg Schnabel</a:t>
            </a:r>
          </a:p>
          <a:p>
            <a:pPr marL="400050" lvl="1" indent="0">
              <a:buNone/>
            </a:pPr>
            <a:r>
              <a:rPr lang="en-US" sz="1400" dirty="0"/>
              <a:t>Kira </a:t>
            </a:r>
            <a:r>
              <a:rPr lang="en-US" sz="1400" dirty="0" err="1"/>
              <a:t>Nathani</a:t>
            </a:r>
            <a:r>
              <a:rPr lang="en-US" sz="1400" dirty="0"/>
              <a:t> (Admin.)</a:t>
            </a:r>
          </a:p>
          <a:p>
            <a:pPr marL="400050" lvl="1" indent="0">
              <a:buNone/>
            </a:pPr>
            <a:endParaRPr lang="en-US" sz="1200" dirty="0"/>
          </a:p>
          <a:p>
            <a:r>
              <a:rPr lang="en-US" sz="1400" dirty="0"/>
              <a:t>Total of 91 participants from 24 member states; 12 keynote overview talks, 16 invited talks, 24 oral contributions, and 30 poster presentations incl. a special session in memory of Eric </a:t>
            </a:r>
            <a:r>
              <a:rPr lang="en-US" sz="1400" dirty="0" err="1"/>
              <a:t>Bauge</a:t>
            </a:r>
            <a:r>
              <a:rPr lang="en-US" sz="1400" dirty="0"/>
              <a:t> who passed away in May 2022</a:t>
            </a:r>
          </a:p>
          <a:p>
            <a:r>
              <a:rPr lang="en-US" sz="1400" dirty="0"/>
              <a:t>Proceedings in EPJ Web of Conferences</a:t>
            </a:r>
          </a:p>
          <a:p>
            <a:pPr marL="0" indent="0">
              <a:buNone/>
            </a:pPr>
            <a:endParaRPr lang="en-US" sz="1400" dirty="0"/>
          </a:p>
          <a:p>
            <a:pPr marL="0" indent="0">
              <a:buNone/>
            </a:pPr>
            <a:r>
              <a:rPr lang="en-GB" sz="1500" dirty="0"/>
              <a:t>       </a:t>
            </a:r>
            <a:r>
              <a:rPr lang="en-US" sz="1500" dirty="0">
                <a:solidFill>
                  <a:schemeClr val="tx1"/>
                </a:solidFill>
                <a:hlinkClick r:id="rId3">
                  <a:extLst>
                    <a:ext uri="{A12FA001-AC4F-418D-AE19-62706E023703}">
                      <ahyp:hlinkClr xmlns:ahyp="http://schemas.microsoft.com/office/drawing/2018/hyperlinkcolor" val="tx"/>
                    </a:ext>
                  </a:extLst>
                </a:hlinkClick>
              </a:rPr>
              <a:t>https://conferences.iaea.org/event/368/</a:t>
            </a:r>
            <a:endParaRPr lang="en-US" sz="1500" dirty="0">
              <a:solidFill>
                <a:schemeClr val="tx1"/>
              </a:solidFill>
            </a:endParaRPr>
          </a:p>
          <a:p>
            <a:pPr marL="0" indent="0">
              <a:buNone/>
            </a:pPr>
            <a:endParaRPr lang="en-GB" sz="1500" dirty="0"/>
          </a:p>
        </p:txBody>
      </p:sp>
      <p:pic>
        <p:nvPicPr>
          <p:cNvPr id="8" name="Picture 7">
            <a:extLst>
              <a:ext uri="{FF2B5EF4-FFF2-40B4-BE49-F238E27FC236}">
                <a16:creationId xmlns:a16="http://schemas.microsoft.com/office/drawing/2014/main" id="{D527AEEB-84DA-5F6A-1063-E6C22B577162}"/>
              </a:ext>
            </a:extLst>
          </p:cNvPr>
          <p:cNvPicPr>
            <a:picLocks noChangeAspect="1"/>
          </p:cNvPicPr>
          <p:nvPr/>
        </p:nvPicPr>
        <p:blipFill>
          <a:blip r:embed="rId4"/>
          <a:stretch>
            <a:fillRect/>
          </a:stretch>
        </p:blipFill>
        <p:spPr>
          <a:xfrm>
            <a:off x="0" y="-1514"/>
            <a:ext cx="4374085" cy="1152379"/>
          </a:xfrm>
          <a:prstGeom prst="rect">
            <a:avLst/>
          </a:prstGeom>
        </p:spPr>
      </p:pic>
      <p:sp>
        <p:nvSpPr>
          <p:cNvPr id="9" name="TextBox 8">
            <a:extLst>
              <a:ext uri="{FF2B5EF4-FFF2-40B4-BE49-F238E27FC236}">
                <a16:creationId xmlns:a16="http://schemas.microsoft.com/office/drawing/2014/main" id="{FF144028-6A8D-1AE0-0646-A13F2ABBF25B}"/>
              </a:ext>
            </a:extLst>
          </p:cNvPr>
          <p:cNvSpPr txBox="1"/>
          <p:nvPr/>
        </p:nvSpPr>
        <p:spPr>
          <a:xfrm>
            <a:off x="4407981" y="-74200"/>
            <a:ext cx="3366267" cy="1200329"/>
          </a:xfrm>
          <a:prstGeom prst="rect">
            <a:avLst/>
          </a:prstGeom>
          <a:noFill/>
        </p:spPr>
        <p:txBody>
          <a:bodyPr wrap="square" rtlCol="0">
            <a:spAutoFit/>
          </a:bodyPr>
          <a:lstStyle/>
          <a:p>
            <a:r>
              <a:rPr lang="en-US" dirty="0">
                <a:solidFill>
                  <a:srgbClr val="000000"/>
                </a:solidFill>
              </a:rPr>
              <a:t>Compound-Nuclear</a:t>
            </a:r>
          </a:p>
          <a:p>
            <a:r>
              <a:rPr lang="en-US" dirty="0">
                <a:solidFill>
                  <a:srgbClr val="000000"/>
                </a:solidFill>
              </a:rPr>
              <a:t>Reactions and </a:t>
            </a:r>
          </a:p>
          <a:p>
            <a:r>
              <a:rPr lang="en-US" dirty="0">
                <a:solidFill>
                  <a:srgbClr val="000000"/>
                </a:solidFill>
              </a:rPr>
              <a:t>Related Topics</a:t>
            </a:r>
          </a:p>
          <a:p>
            <a:r>
              <a:rPr lang="en-US" dirty="0">
                <a:solidFill>
                  <a:srgbClr val="000000"/>
                </a:solidFill>
              </a:rPr>
              <a:t>(CNR*24)</a:t>
            </a:r>
            <a:endParaRPr lang="en-GB" dirty="0">
              <a:solidFill>
                <a:srgbClr val="000000"/>
              </a:solidFill>
            </a:endParaRPr>
          </a:p>
        </p:txBody>
      </p:sp>
      <p:pic>
        <p:nvPicPr>
          <p:cNvPr id="2" name="Picture 1" descr="A group of people standing on stairs&#10;&#10;Description automatically generated">
            <a:extLst>
              <a:ext uri="{FF2B5EF4-FFF2-40B4-BE49-F238E27FC236}">
                <a16:creationId xmlns:a16="http://schemas.microsoft.com/office/drawing/2014/main" id="{14ADD242-6963-5F49-5D9F-FC46ABE353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8883" y="1345019"/>
            <a:ext cx="4485117" cy="3363838"/>
          </a:xfrm>
          <a:prstGeom prst="rect">
            <a:avLst/>
          </a:prstGeom>
        </p:spPr>
      </p:pic>
    </p:spTree>
    <p:extLst>
      <p:ext uri="{BB962C8B-B14F-4D97-AF65-F5344CB8AC3E}">
        <p14:creationId xmlns:p14="http://schemas.microsoft.com/office/powerpoint/2010/main" val="2624632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FC40C-750B-5FF9-2351-DB59F230AC32}"/>
              </a:ext>
            </a:extLst>
          </p:cNvPr>
          <p:cNvSpPr>
            <a:spLocks noGrp="1"/>
          </p:cNvSpPr>
          <p:nvPr>
            <p:ph type="title"/>
          </p:nvPr>
        </p:nvSpPr>
        <p:spPr>
          <a:xfrm>
            <a:off x="251520" y="87473"/>
            <a:ext cx="8064896" cy="864097"/>
          </a:xfrm>
        </p:spPr>
        <p:txBody>
          <a:bodyPr>
            <a:normAutofit fontScale="90000"/>
          </a:bodyPr>
          <a:lstStyle/>
          <a:p>
            <a:r>
              <a:rPr lang="en-US" dirty="0"/>
              <a:t>International Network of Nuclear Structure and Decay Data (NSDD)</a:t>
            </a:r>
            <a:endParaRPr lang="en-GB" dirty="0"/>
          </a:p>
        </p:txBody>
      </p:sp>
      <p:sp>
        <p:nvSpPr>
          <p:cNvPr id="3" name="Content Placeholder 2">
            <a:extLst>
              <a:ext uri="{FF2B5EF4-FFF2-40B4-BE49-F238E27FC236}">
                <a16:creationId xmlns:a16="http://schemas.microsoft.com/office/drawing/2014/main" id="{4AAE3AA4-7338-56FD-2B6C-ED99F56320E3}"/>
              </a:ext>
            </a:extLst>
          </p:cNvPr>
          <p:cNvSpPr>
            <a:spLocks noGrp="1"/>
          </p:cNvSpPr>
          <p:nvPr>
            <p:ph idx="1"/>
          </p:nvPr>
        </p:nvSpPr>
        <p:spPr>
          <a:xfrm>
            <a:off x="179512" y="1275606"/>
            <a:ext cx="8712968" cy="3643052"/>
          </a:xfrm>
        </p:spPr>
        <p:txBody>
          <a:bodyPr>
            <a:normAutofit lnSpcReduction="10000"/>
          </a:bodyPr>
          <a:lstStyle/>
          <a:p>
            <a:r>
              <a:rPr lang="en-US" sz="1400" dirty="0"/>
              <a:t>Under the auspices of the IAEA since 1974</a:t>
            </a:r>
          </a:p>
          <a:p>
            <a:r>
              <a:rPr lang="en-US" sz="1400" dirty="0"/>
              <a:t>16 Data Centers: ANL/USA, BNL/USA, FRIB/MSU/USA, LBNL/USA, ORNL/USA, Texas A&amp;M/USA, TUNL/USA, Australian Nat. University, Univ. Sofia/Bulgaria, CNDC/China, Jilin Univ/China, ATOMKI/Hungary, VECC/India, JAEA/Japan, IFIN-HH/Romania, PNPI/Russia</a:t>
            </a:r>
          </a:p>
          <a:p>
            <a:r>
              <a:rPr lang="en-US" sz="1400" dirty="0"/>
              <a:t>Coordinator: Nuclear Data Section</a:t>
            </a:r>
          </a:p>
          <a:p>
            <a:r>
              <a:rPr lang="en-US" sz="1400" dirty="0"/>
              <a:t>Scientific Secretary: P (Vivian) Dimitriou</a:t>
            </a:r>
          </a:p>
          <a:p>
            <a:pPr marL="0" indent="0">
              <a:buNone/>
            </a:pPr>
            <a:endParaRPr lang="en-US" sz="1400" dirty="0"/>
          </a:p>
          <a:p>
            <a:r>
              <a:rPr lang="en-US" sz="1400" dirty="0"/>
              <a:t>Terms of Reference: </a:t>
            </a:r>
          </a:p>
          <a:p>
            <a:pPr lvl="1"/>
            <a:r>
              <a:rPr lang="en-US" sz="1100" dirty="0"/>
              <a:t>Biennial meetings are organized by IAEA-NDS: </a:t>
            </a:r>
            <a:r>
              <a:rPr lang="en-GB" sz="1100" dirty="0"/>
              <a:t>policies, tasks and actions are discussed to improve the NSDD databases and user services [main instrument of coordination]</a:t>
            </a:r>
          </a:p>
          <a:p>
            <a:pPr lvl="1"/>
            <a:r>
              <a:rPr lang="en-GB" sz="1100" dirty="0"/>
              <a:t>In the 2-year period in-between, the ENSDF manager (Elizabeth A. Ricard) ) co-ordinates all work related to the preparation of evaluations for ENSDF and incorporation of horizontal evaluations into the ENSDF and publication in Nuclear Data Sheets</a:t>
            </a:r>
            <a:endParaRPr lang="en-US" sz="1100" dirty="0"/>
          </a:p>
          <a:p>
            <a:pPr marL="457188" lvl="1" indent="0">
              <a:buNone/>
            </a:pPr>
            <a:r>
              <a:rPr lang="en-US" sz="1100" dirty="0"/>
              <a:t>        The Scientific Secretary of the network (P. Dimitriou)  organizes biennial meetings of the network, sponsors workshops to   </a:t>
            </a:r>
          </a:p>
          <a:p>
            <a:pPr marL="457188" lvl="1" indent="0">
              <a:buNone/>
            </a:pPr>
            <a:r>
              <a:rPr lang="en-US" sz="1100" dirty="0"/>
              <a:t>        train new evaluators,  oversees dissemination of  documents, ENSDF Analysis and Checking Codes, and information relevant  </a:t>
            </a:r>
          </a:p>
          <a:p>
            <a:pPr marL="457188" lvl="1" indent="0">
              <a:buNone/>
            </a:pPr>
            <a:r>
              <a:rPr lang="en-US" sz="1100" dirty="0"/>
              <a:t>        to the network activities [Status of NSDD network document being updated]</a:t>
            </a:r>
          </a:p>
          <a:p>
            <a:pPr lvl="1"/>
            <a:r>
              <a:rPr lang="en-US" sz="1100" dirty="0"/>
              <a:t>ENSDF and NSR databases stewardship resides with NNDC. </a:t>
            </a:r>
          </a:p>
          <a:p>
            <a:pPr lvl="1"/>
            <a:r>
              <a:rPr lang="en-US" sz="1100" dirty="0"/>
              <a:t>Both databases are disseminated by both NNDC and IAEA-NDS</a:t>
            </a:r>
            <a:endParaRPr lang="en-GB" sz="1100" dirty="0"/>
          </a:p>
        </p:txBody>
      </p:sp>
    </p:spTree>
    <p:extLst>
      <p:ext uri="{BB962C8B-B14F-4D97-AF65-F5344CB8AC3E}">
        <p14:creationId xmlns:p14="http://schemas.microsoft.com/office/powerpoint/2010/main" val="752196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1D89-3890-04B4-9D1A-1D43CD9BD9F8}"/>
              </a:ext>
            </a:extLst>
          </p:cNvPr>
          <p:cNvSpPr>
            <a:spLocks noGrp="1"/>
          </p:cNvSpPr>
          <p:nvPr>
            <p:ph type="title"/>
          </p:nvPr>
        </p:nvSpPr>
        <p:spPr/>
        <p:txBody>
          <a:bodyPr>
            <a:normAutofit/>
          </a:bodyPr>
          <a:lstStyle/>
          <a:p>
            <a:r>
              <a:rPr lang="en-US" dirty="0"/>
              <a:t>Special Year: 2024 </a:t>
            </a:r>
            <a:endParaRPr lang="en-GB" dirty="0"/>
          </a:p>
        </p:txBody>
      </p:sp>
      <p:sp>
        <p:nvSpPr>
          <p:cNvPr id="3" name="Content Placeholder 2">
            <a:extLst>
              <a:ext uri="{FF2B5EF4-FFF2-40B4-BE49-F238E27FC236}">
                <a16:creationId xmlns:a16="http://schemas.microsoft.com/office/drawing/2014/main" id="{D8D0FCF3-A7E6-8CA6-58B7-07054E33D27D}"/>
              </a:ext>
            </a:extLst>
          </p:cNvPr>
          <p:cNvSpPr>
            <a:spLocks noGrp="1"/>
          </p:cNvSpPr>
          <p:nvPr>
            <p:ph idx="1"/>
          </p:nvPr>
        </p:nvSpPr>
        <p:spPr>
          <a:xfrm>
            <a:off x="0" y="727187"/>
            <a:ext cx="9144000" cy="3931084"/>
          </a:xfrm>
        </p:spPr>
        <p:txBody>
          <a:bodyPr>
            <a:normAutofit/>
          </a:bodyPr>
          <a:lstStyle/>
          <a:p>
            <a:pPr marL="0" indent="0">
              <a:buNone/>
            </a:pPr>
            <a:r>
              <a:rPr lang="en-US" sz="4000" dirty="0">
                <a:solidFill>
                  <a:schemeClr val="accent6">
                    <a:lumMod val="50000"/>
                  </a:schemeClr>
                </a:solidFill>
                <a:effectLst>
                  <a:outerShdw blurRad="38100" dist="38100" dir="2700000" algn="tl">
                    <a:srgbClr val="000000">
                      <a:alpha val="43137"/>
                    </a:srgbClr>
                  </a:outerShdw>
                </a:effectLst>
                <a:latin typeface="Lucida Calligraphy" panose="03010101010101010101" pitchFamily="66" charset="0"/>
              </a:rPr>
              <a:t>50</a:t>
            </a:r>
            <a:r>
              <a:rPr lang="en-US" sz="4000" baseline="30000" dirty="0">
                <a:solidFill>
                  <a:schemeClr val="accent6">
                    <a:lumMod val="50000"/>
                  </a:schemeClr>
                </a:solidFill>
                <a:effectLst>
                  <a:outerShdw blurRad="38100" dist="38100" dir="2700000" algn="tl">
                    <a:srgbClr val="000000">
                      <a:alpha val="43137"/>
                    </a:srgbClr>
                  </a:outerShdw>
                </a:effectLst>
                <a:latin typeface="Lucida Calligraphy" panose="03010101010101010101" pitchFamily="66" charset="0"/>
              </a:rPr>
              <a:t>th</a:t>
            </a:r>
            <a:r>
              <a:rPr lang="en-US" sz="4000" dirty="0">
                <a:solidFill>
                  <a:schemeClr val="accent6">
                    <a:lumMod val="50000"/>
                  </a:schemeClr>
                </a:solidFill>
                <a:effectLst>
                  <a:outerShdw blurRad="38100" dist="38100" dir="2700000" algn="tl">
                    <a:srgbClr val="000000">
                      <a:alpha val="43137"/>
                    </a:srgbClr>
                  </a:outerShdw>
                </a:effectLst>
                <a:latin typeface="Lucida Calligraphy" panose="03010101010101010101" pitchFamily="66" charset="0"/>
              </a:rPr>
              <a:t> Anniversary of the network</a:t>
            </a:r>
          </a:p>
          <a:p>
            <a:endParaRPr lang="en-US" sz="2200" dirty="0"/>
          </a:p>
          <a:p>
            <a:r>
              <a:rPr lang="en-US" sz="1800" dirty="0"/>
              <a:t>First IAEA Meeting to discuss the formation, scope and participation was held in Vienna in 1974: INDC(NDS)-060</a:t>
            </a:r>
          </a:p>
          <a:p>
            <a:r>
              <a:rPr lang="en-US" sz="1800" dirty="0"/>
              <a:t>50 years later, at the 25</a:t>
            </a:r>
            <a:r>
              <a:rPr lang="en-US" sz="1800" baseline="30000" dirty="0"/>
              <a:t>th</a:t>
            </a:r>
            <a:r>
              <a:rPr lang="en-US" sz="1800" dirty="0"/>
              <a:t> meeting of the network, only one of the very first members of the network was present: Jagdish Tuli (retired) </a:t>
            </a:r>
            <a:endParaRPr lang="en-GB" sz="1800" dirty="0"/>
          </a:p>
        </p:txBody>
      </p:sp>
      <p:pic>
        <p:nvPicPr>
          <p:cNvPr id="4" name="Picture 3">
            <a:extLst>
              <a:ext uri="{FF2B5EF4-FFF2-40B4-BE49-F238E27FC236}">
                <a16:creationId xmlns:a16="http://schemas.microsoft.com/office/drawing/2014/main" id="{446C6F71-C760-BF01-1A7A-686FEE6DA5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81080"/>
            <a:ext cx="735806" cy="728663"/>
          </a:xfrm>
          <a:prstGeom prst="rect">
            <a:avLst/>
          </a:prstGeom>
        </p:spPr>
      </p:pic>
      <p:pic>
        <p:nvPicPr>
          <p:cNvPr id="6" name="Picture 5">
            <a:extLst>
              <a:ext uri="{FF2B5EF4-FFF2-40B4-BE49-F238E27FC236}">
                <a16:creationId xmlns:a16="http://schemas.microsoft.com/office/drawing/2014/main" id="{3F865D40-579B-1159-6EDA-3CFD0C9AACE4}"/>
              </a:ext>
            </a:extLst>
          </p:cNvPr>
          <p:cNvPicPr>
            <a:picLocks noChangeAspect="1"/>
          </p:cNvPicPr>
          <p:nvPr/>
        </p:nvPicPr>
        <p:blipFill>
          <a:blip r:embed="rId3"/>
          <a:stretch>
            <a:fillRect/>
          </a:stretch>
        </p:blipFill>
        <p:spPr>
          <a:xfrm>
            <a:off x="2635490" y="3055497"/>
            <a:ext cx="1352739" cy="2000529"/>
          </a:xfrm>
          <a:prstGeom prst="rect">
            <a:avLst/>
          </a:prstGeom>
        </p:spPr>
      </p:pic>
      <p:sp>
        <p:nvSpPr>
          <p:cNvPr id="7" name="TextBox 6">
            <a:extLst>
              <a:ext uri="{FF2B5EF4-FFF2-40B4-BE49-F238E27FC236}">
                <a16:creationId xmlns:a16="http://schemas.microsoft.com/office/drawing/2014/main" id="{464BF0FC-D28E-5097-D663-656A5AFACAD7}"/>
              </a:ext>
            </a:extLst>
          </p:cNvPr>
          <p:cNvSpPr txBox="1"/>
          <p:nvPr/>
        </p:nvSpPr>
        <p:spPr>
          <a:xfrm flipH="1">
            <a:off x="827584" y="3363838"/>
            <a:ext cx="1352739"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dirty="0"/>
              <a:t>25 biennial meetings</a:t>
            </a:r>
            <a:endParaRPr lang="en-GB" dirty="0"/>
          </a:p>
        </p:txBody>
      </p:sp>
      <p:pic>
        <p:nvPicPr>
          <p:cNvPr id="9" name="Picture 8">
            <a:extLst>
              <a:ext uri="{FF2B5EF4-FFF2-40B4-BE49-F238E27FC236}">
                <a16:creationId xmlns:a16="http://schemas.microsoft.com/office/drawing/2014/main" id="{79E5771D-00AC-33BB-8D9E-B2C3EEB060F6}"/>
              </a:ext>
            </a:extLst>
          </p:cNvPr>
          <p:cNvPicPr>
            <a:picLocks noChangeAspect="1"/>
          </p:cNvPicPr>
          <p:nvPr/>
        </p:nvPicPr>
        <p:blipFill>
          <a:blip r:embed="rId4"/>
          <a:stretch>
            <a:fillRect/>
          </a:stretch>
        </p:blipFill>
        <p:spPr>
          <a:xfrm>
            <a:off x="5681541" y="2739649"/>
            <a:ext cx="1381318" cy="2343477"/>
          </a:xfrm>
          <a:prstGeom prst="rect">
            <a:avLst/>
          </a:prstGeom>
        </p:spPr>
      </p:pic>
      <p:sp>
        <p:nvSpPr>
          <p:cNvPr id="10" name="TextBox 9">
            <a:extLst>
              <a:ext uri="{FF2B5EF4-FFF2-40B4-BE49-F238E27FC236}">
                <a16:creationId xmlns:a16="http://schemas.microsoft.com/office/drawing/2014/main" id="{2739559E-E28D-8F7C-9BE7-AA780080B813}"/>
              </a:ext>
            </a:extLst>
          </p:cNvPr>
          <p:cNvSpPr txBox="1"/>
          <p:nvPr/>
        </p:nvSpPr>
        <p:spPr>
          <a:xfrm flipH="1">
            <a:off x="4158515" y="3409430"/>
            <a:ext cx="1352739"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dirty="0"/>
              <a:t>10 ICTP workshops</a:t>
            </a:r>
            <a:endParaRPr lang="en-GB" dirty="0"/>
          </a:p>
        </p:txBody>
      </p:sp>
    </p:spTree>
    <p:extLst>
      <p:ext uri="{BB962C8B-B14F-4D97-AF65-F5344CB8AC3E}">
        <p14:creationId xmlns:p14="http://schemas.microsoft.com/office/powerpoint/2010/main" val="3843604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922B2-58EC-33AD-A92C-3BA5E71A8635}"/>
              </a:ext>
            </a:extLst>
          </p:cNvPr>
          <p:cNvSpPr>
            <a:spLocks noGrp="1"/>
          </p:cNvSpPr>
          <p:nvPr>
            <p:ph type="title"/>
          </p:nvPr>
        </p:nvSpPr>
        <p:spPr>
          <a:xfrm>
            <a:off x="35154" y="-61720"/>
            <a:ext cx="7380312" cy="648072"/>
          </a:xfrm>
        </p:spPr>
        <p:txBody>
          <a:bodyPr>
            <a:normAutofit fontScale="90000"/>
          </a:bodyPr>
          <a:lstStyle/>
          <a:p>
            <a:r>
              <a:rPr lang="en-US" dirty="0"/>
              <a:t>Joint IAEA-ICTP Workshops cont’d</a:t>
            </a:r>
            <a:endParaRPr lang="en-GB" dirty="0"/>
          </a:p>
        </p:txBody>
      </p:sp>
      <p:pic>
        <p:nvPicPr>
          <p:cNvPr id="7" name="Picture 6">
            <a:extLst>
              <a:ext uri="{FF2B5EF4-FFF2-40B4-BE49-F238E27FC236}">
                <a16:creationId xmlns:a16="http://schemas.microsoft.com/office/drawing/2014/main" id="{7BFA5E6B-C533-4DF0-8561-BC6D45C9BADE}"/>
              </a:ext>
            </a:extLst>
          </p:cNvPr>
          <p:cNvPicPr>
            <a:picLocks noChangeAspect="1"/>
          </p:cNvPicPr>
          <p:nvPr/>
        </p:nvPicPr>
        <p:blipFill>
          <a:blip r:embed="rId2"/>
          <a:stretch>
            <a:fillRect/>
          </a:stretch>
        </p:blipFill>
        <p:spPr>
          <a:xfrm>
            <a:off x="6233539" y="2962467"/>
            <a:ext cx="2875307" cy="2156480"/>
          </a:xfrm>
          <a:prstGeom prst="rect">
            <a:avLst/>
          </a:prstGeom>
        </p:spPr>
      </p:pic>
      <p:sp>
        <p:nvSpPr>
          <p:cNvPr id="8" name="Content Placeholder 2">
            <a:extLst>
              <a:ext uri="{FF2B5EF4-FFF2-40B4-BE49-F238E27FC236}">
                <a16:creationId xmlns:a16="http://schemas.microsoft.com/office/drawing/2014/main" id="{54F0A2E4-D269-A909-E257-615FEF0CE48B}"/>
              </a:ext>
            </a:extLst>
          </p:cNvPr>
          <p:cNvSpPr txBox="1">
            <a:spLocks/>
          </p:cNvSpPr>
          <p:nvPr/>
        </p:nvSpPr>
        <p:spPr>
          <a:xfrm>
            <a:off x="35154" y="1059582"/>
            <a:ext cx="5220072" cy="1997854"/>
          </a:xfrm>
          <a:prstGeom prst="rect">
            <a:avLst/>
          </a:prstGeom>
        </p:spPr>
        <p:txBody>
          <a:bodyPr vert="horz" lIns="91440" tIns="45720" rIns="91440" bIns="45720" rtlCol="0">
            <a:noAutofit/>
          </a:bodyPr>
          <a:lstStyle>
            <a:lvl1pPr marL="342891" indent="-342891" algn="l" defTabSz="914377" rtl="0" eaLnBrk="1" latinLnBrk="0" hangingPunct="1">
              <a:spcBef>
                <a:spcPct val="20000"/>
              </a:spcBef>
              <a:buFont typeface="Arial" panose="020B0604020202020204" pitchFamily="34" charset="0"/>
              <a:buChar char="•"/>
              <a:defRPr sz="3200" kern="1200">
                <a:solidFill>
                  <a:srgbClr val="000000"/>
                </a:solidFill>
                <a:latin typeface="Arial "/>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rgbClr val="000000"/>
                </a:solidFill>
                <a:latin typeface="Arial "/>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rgbClr val="000000"/>
                </a:solidFill>
                <a:latin typeface="Arial "/>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dirty="0"/>
              <a:t>Mass chain evaluation: published </a:t>
            </a:r>
          </a:p>
          <a:p>
            <a:pPr marL="0" indent="0">
              <a:buFont typeface="Wingdings" panose="05000000000000000000" pitchFamily="2" charset="2"/>
              <a:buChar char="ü"/>
            </a:pPr>
            <a:r>
              <a:rPr lang="en-US" sz="1000" dirty="0"/>
              <a:t>2012: A=211</a:t>
            </a:r>
            <a:r>
              <a:rPr lang="en-US" sz="1000" i="1" dirty="0"/>
              <a:t>, Nuclear Data Sheets 114, 661 (2013) </a:t>
            </a:r>
          </a:p>
          <a:p>
            <a:pPr marL="0" indent="0">
              <a:buFont typeface="Wingdings" panose="05000000000000000000" pitchFamily="2" charset="2"/>
              <a:buChar char="ü"/>
            </a:pPr>
            <a:r>
              <a:rPr lang="en-US" sz="1000" dirty="0"/>
              <a:t>2014: A=227, </a:t>
            </a:r>
            <a:r>
              <a:rPr lang="en-GB" sz="1000" i="1" dirty="0"/>
              <a:t>Nuclear Data Sheets 132, 257 (2016)</a:t>
            </a:r>
            <a:endParaRPr lang="en-US" sz="1000" dirty="0"/>
          </a:p>
          <a:p>
            <a:pPr marL="0" indent="0">
              <a:buFont typeface="Wingdings" panose="05000000000000000000" pitchFamily="2" charset="2"/>
              <a:buChar char="ü"/>
            </a:pPr>
            <a:r>
              <a:rPr lang="en-US" sz="1000" dirty="0"/>
              <a:t>2016: A=217, </a:t>
            </a:r>
            <a:r>
              <a:rPr lang="en-GB" sz="1000" i="1" dirty="0"/>
              <a:t>Nuclear Data Sheets 147, 382 (2018)</a:t>
            </a:r>
            <a:endParaRPr lang="en-US" sz="1000" dirty="0"/>
          </a:p>
          <a:p>
            <a:pPr marL="0" indent="0">
              <a:buFont typeface="Wingdings" panose="05000000000000000000" pitchFamily="2" charset="2"/>
              <a:buChar char="ü"/>
            </a:pPr>
            <a:r>
              <a:rPr lang="en-US" sz="1000" dirty="0"/>
              <a:t>2018: A=218, </a:t>
            </a:r>
            <a:r>
              <a:rPr lang="en-US" sz="1000" i="1" dirty="0"/>
              <a:t>Nuclear Data Sheets 160, 405 (2019)</a:t>
            </a:r>
          </a:p>
          <a:p>
            <a:pPr marL="0" indent="0">
              <a:buFont typeface="Wingdings" panose="05000000000000000000" pitchFamily="2" charset="2"/>
              <a:buChar char="ü"/>
            </a:pPr>
            <a:r>
              <a:rPr lang="en-US" sz="1000" i="1" dirty="0"/>
              <a:t>2022: A=222, Nuclear Data Sheets 192, 315 (2023)</a:t>
            </a:r>
          </a:p>
          <a:p>
            <a:pPr marL="0" indent="0">
              <a:buNone/>
            </a:pPr>
            <a:endParaRPr lang="en-US" sz="1200" dirty="0"/>
          </a:p>
          <a:p>
            <a:pPr marL="0" indent="0">
              <a:buNone/>
            </a:pPr>
            <a:r>
              <a:rPr lang="en-US" sz="1200" dirty="0"/>
              <a:t>XUNDL compilation</a:t>
            </a:r>
          </a:p>
          <a:p>
            <a:pPr marL="0" indent="0">
              <a:buFont typeface="Wingdings" panose="05000000000000000000" pitchFamily="2" charset="2"/>
              <a:buChar char="ü"/>
            </a:pPr>
            <a:r>
              <a:rPr lang="en-US" sz="1000" i="1" dirty="0"/>
              <a:t>2016, 2018, 2022</a:t>
            </a:r>
            <a:r>
              <a:rPr lang="en-US" sz="1000" dirty="0"/>
              <a:t>: 40 XUNDL datasets were compiled for XUNDL </a:t>
            </a:r>
            <a:endParaRPr lang="en-GB" sz="1000" dirty="0"/>
          </a:p>
        </p:txBody>
      </p:sp>
      <p:pic>
        <p:nvPicPr>
          <p:cNvPr id="10" name="Picture 9" descr="A group of people posing for a photo&#10;&#10;Description automatically generated">
            <a:extLst>
              <a:ext uri="{FF2B5EF4-FFF2-40B4-BE49-F238E27FC236}">
                <a16:creationId xmlns:a16="http://schemas.microsoft.com/office/drawing/2014/main" id="{065FB42B-8D03-5EEE-F474-8030C02F00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4494" y="2980640"/>
            <a:ext cx="3263911" cy="2175941"/>
          </a:xfrm>
          <a:prstGeom prst="rect">
            <a:avLst/>
          </a:prstGeom>
        </p:spPr>
      </p:pic>
      <p:pic>
        <p:nvPicPr>
          <p:cNvPr id="12" name="Picture 11" descr="A group of people posing for a photo&#10;&#10;Description automatically generated">
            <a:extLst>
              <a:ext uri="{FF2B5EF4-FFF2-40B4-BE49-F238E27FC236}">
                <a16:creationId xmlns:a16="http://schemas.microsoft.com/office/drawing/2014/main" id="{EF5D1A22-6FD3-BAEF-2D39-C6D10BFD34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1229" y="709362"/>
            <a:ext cx="2875307" cy="2294436"/>
          </a:xfrm>
          <a:prstGeom prst="rect">
            <a:avLst/>
          </a:prstGeom>
        </p:spPr>
      </p:pic>
      <p:pic>
        <p:nvPicPr>
          <p:cNvPr id="18" name="Picture 17" descr="A group of people posing for a photo&#10;&#10;Description automatically generated">
            <a:extLst>
              <a:ext uri="{FF2B5EF4-FFF2-40B4-BE49-F238E27FC236}">
                <a16:creationId xmlns:a16="http://schemas.microsoft.com/office/drawing/2014/main" id="{CAF50056-5B83-BAC9-DE4E-A671205935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54" y="3021913"/>
            <a:ext cx="2856167" cy="2142125"/>
          </a:xfrm>
          <a:prstGeom prst="rect">
            <a:avLst/>
          </a:prstGeom>
        </p:spPr>
      </p:pic>
      <p:pic>
        <p:nvPicPr>
          <p:cNvPr id="20" name="Picture 19" descr="A group of people standing in front of a building&#10;&#10;Description automatically generated">
            <a:extLst>
              <a:ext uri="{FF2B5EF4-FFF2-40B4-BE49-F238E27FC236}">
                <a16:creationId xmlns:a16="http://schemas.microsoft.com/office/drawing/2014/main" id="{7DCAD7DD-126E-DED5-CFCC-B0A6DDB5022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64" r="4309" b="20601"/>
          <a:stretch/>
        </p:blipFill>
        <p:spPr>
          <a:xfrm>
            <a:off x="3131840" y="506219"/>
            <a:ext cx="3387376" cy="2001191"/>
          </a:xfrm>
          <a:prstGeom prst="rect">
            <a:avLst/>
          </a:prstGeom>
        </p:spPr>
      </p:pic>
    </p:spTree>
    <p:extLst>
      <p:ext uri="{BB962C8B-B14F-4D97-AF65-F5344CB8AC3E}">
        <p14:creationId xmlns:p14="http://schemas.microsoft.com/office/powerpoint/2010/main" val="1296854330"/>
      </p:ext>
    </p:extLst>
  </p:cSld>
  <p:clrMapOvr>
    <a:masterClrMapping/>
  </p:clrMapOvr>
</p:sld>
</file>

<file path=ppt/theme/theme1.xml><?xml version="1.0" encoding="utf-8"?>
<a:theme xmlns:a="http://schemas.openxmlformats.org/drawingml/2006/main" name="Office Theme">
  <a:themeElements>
    <a:clrScheme name="Custom 2">
      <a:dk1>
        <a:srgbClr val="003399"/>
      </a:dk1>
      <a:lt1>
        <a:sysClr val="window" lastClr="FFFFFF"/>
      </a:lt1>
      <a:dk2>
        <a:srgbClr val="3366CC"/>
      </a:dk2>
      <a:lt2>
        <a:srgbClr val="DBDBDD"/>
      </a:lt2>
      <a:accent1>
        <a:srgbClr val="6699CC"/>
      </a:accent1>
      <a:accent2>
        <a:srgbClr val="FF9900"/>
      </a:accent2>
      <a:accent3>
        <a:srgbClr val="99CC00"/>
      </a:accent3>
      <a:accent4>
        <a:srgbClr val="8681B8"/>
      </a:accent4>
      <a:accent5>
        <a:srgbClr val="32A14C"/>
      </a:accent5>
      <a:accent6>
        <a:srgbClr val="99CCFF"/>
      </a:accent6>
      <a:hlink>
        <a:srgbClr val="6699CC"/>
      </a:hlink>
      <a:folHlink>
        <a:srgbClr val="8681B8"/>
      </a:folHlink>
    </a:clrScheme>
    <a:fontScheme name="procurem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AEA_Presentation_wide_templ_2.pptx" id="{26840F5B-48F0-491A-B6A4-FE28040B37BB}" vid="{E7FD59DE-BDB7-4D29-AE44-6224962244C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AB3930A03BA647B0589BEAFFEF5DB9" ma:contentTypeVersion="18" ma:contentTypeDescription="Create a new document." ma:contentTypeScope="" ma:versionID="ca312a1c0ac67beb308a52c1f4bae29b">
  <xsd:schema xmlns:xsd="http://www.w3.org/2001/XMLSchema" xmlns:xs="http://www.w3.org/2001/XMLSchema" xmlns:p="http://schemas.microsoft.com/office/2006/metadata/properties" xmlns:ns3="db595e93-e8f9-4903-8ce9-b0134fc74c91" xmlns:ns4="ac39edb6-f3bc-4e78-8ea0-ef6152490d63" targetNamespace="http://schemas.microsoft.com/office/2006/metadata/properties" ma:root="true" ma:fieldsID="ce51ea7e4260d9424852797d6aca2059" ns3:_="" ns4:_="">
    <xsd:import namespace="db595e93-e8f9-4903-8ce9-b0134fc74c91"/>
    <xsd:import namespace="ac39edb6-f3bc-4e78-8ea0-ef6152490d6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595e93-e8f9-4903-8ce9-b0134fc74c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c39edb6-f3bc-4e78-8ea0-ef6152490d6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db595e93-e8f9-4903-8ce9-b0134fc74c91" xsi:nil="true"/>
  </documentManagement>
</p:properties>
</file>

<file path=customXml/itemProps1.xml><?xml version="1.0" encoding="utf-8"?>
<ds:datastoreItem xmlns:ds="http://schemas.openxmlformats.org/officeDocument/2006/customXml" ds:itemID="{5BC7547E-1E20-44DA-B5CB-B89650031E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595e93-e8f9-4903-8ce9-b0134fc74c91"/>
    <ds:schemaRef ds:uri="ac39edb6-f3bc-4e78-8ea0-ef6152490d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BC32DD2-1403-4C9E-8F4C-93598302AA91}">
  <ds:schemaRefs>
    <ds:schemaRef ds:uri="http://schemas.microsoft.com/sharepoint/v3/contenttype/forms"/>
  </ds:schemaRefs>
</ds:datastoreItem>
</file>

<file path=customXml/itemProps3.xml><?xml version="1.0" encoding="utf-8"?>
<ds:datastoreItem xmlns:ds="http://schemas.openxmlformats.org/officeDocument/2006/customXml" ds:itemID="{A091E4C1-59F1-44E5-A1ED-2566B9A097BF}">
  <ds:schemaRefs>
    <ds:schemaRef ds:uri="http://schemas.microsoft.com/office/infopath/2007/PartnerControls"/>
    <ds:schemaRef ds:uri="http://purl.org/dc/elements/1.1/"/>
    <ds:schemaRef ds:uri="http://schemas.microsoft.com/office/2006/metadata/properties"/>
    <ds:schemaRef ds:uri="http://purl.org/dc/terms/"/>
    <ds:schemaRef ds:uri="ac39edb6-f3bc-4e78-8ea0-ef6152490d63"/>
    <ds:schemaRef ds:uri="http://schemas.openxmlformats.org/package/2006/metadata/core-properties"/>
    <ds:schemaRef ds:uri="http://schemas.microsoft.com/office/2006/documentManagement/types"/>
    <ds:schemaRef ds:uri="db595e93-e8f9-4903-8ce9-b0134fc74c9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IAEA_Logo_&amp;_Slogan_wide</Template>
  <TotalTime>4732</TotalTime>
  <Words>4105</Words>
  <Application>Microsoft Office PowerPoint</Application>
  <PresentationFormat>On-screen Show (16:9)</PresentationFormat>
  <Paragraphs>621</Paragraphs>
  <Slides>44</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Arial </vt:lpstr>
      <vt:lpstr>Calibri</vt:lpstr>
      <vt:lpstr>Lucida Calligraphy</vt:lpstr>
      <vt:lpstr>Open Sans</vt:lpstr>
      <vt:lpstr>Times</vt:lpstr>
      <vt:lpstr>Wingdings</vt:lpstr>
      <vt:lpstr>Office Theme</vt:lpstr>
      <vt:lpstr>Nuclear Structure and Decay Data evaluators network (NSDD) and other activities at Nuclear Data Section         </vt:lpstr>
      <vt:lpstr>IAEA Nuclear Data Section 60th Anniversary</vt:lpstr>
      <vt:lpstr>60th Anniversary of Nuclear Data Section</vt:lpstr>
      <vt:lpstr>PowerPoint Presentation</vt:lpstr>
      <vt:lpstr>PowerPoint Presentation</vt:lpstr>
      <vt:lpstr>PowerPoint Presentation</vt:lpstr>
      <vt:lpstr>International Network of Nuclear Structure and Decay Data (NSDD)</vt:lpstr>
      <vt:lpstr>Special Year: 2024 </vt:lpstr>
      <vt:lpstr>Joint IAEA-ICTP Workshops cont’d</vt:lpstr>
      <vt:lpstr>PowerPoint Presentation</vt:lpstr>
      <vt:lpstr>25th Technical Meeting</vt:lpstr>
      <vt:lpstr>25th Technical meeting</vt:lpstr>
      <vt:lpstr>Membership: Evolution</vt:lpstr>
      <vt:lpstr>IAEA-NDS seed grants (2007+)</vt:lpstr>
      <vt:lpstr>Financial support </vt:lpstr>
      <vt:lpstr>NSDD Data Centers effort </vt:lpstr>
      <vt:lpstr>NSDD Data Centers effort cont’d</vt:lpstr>
      <vt:lpstr>International effort </vt:lpstr>
      <vt:lpstr>European ENSDF effort cont’d</vt:lpstr>
      <vt:lpstr>European effort cont’d </vt:lpstr>
      <vt:lpstr>PowerPoint Presentation</vt:lpstr>
      <vt:lpstr>International effort cont’d</vt:lpstr>
      <vt:lpstr>ENSDF Codes</vt:lpstr>
      <vt:lpstr>Decay Data Portal</vt:lpstr>
      <vt:lpstr>GitHub Repository</vt:lpstr>
      <vt:lpstr>New CRPs</vt:lpstr>
      <vt:lpstr>CRP: Nuclear Data for Basic Sciences and Applications (2022-2027+)  </vt:lpstr>
      <vt:lpstr>New: CRP on Updating and Improving Nuclear Level Densities for Applications</vt:lpstr>
      <vt:lpstr>New CRP: Research Objectives</vt:lpstr>
      <vt:lpstr>Data Development Projects - ongoing</vt:lpstr>
      <vt:lpstr>Data Development Projects - ongoing</vt:lpstr>
      <vt:lpstr>Data Development Projects – ongoing</vt:lpstr>
      <vt:lpstr>PowerPoint Presentation</vt:lpstr>
      <vt:lpstr>PowerPoint Presentation</vt:lpstr>
      <vt:lpstr>PowerPoint Presentation</vt:lpstr>
      <vt:lpstr>PowerPoint Presentation</vt:lpstr>
      <vt:lpstr>PowerPoint Presentation</vt:lpstr>
      <vt:lpstr>Technical Meeting on Nuclear Data for Medical Applications, 28 -31 Aug 2023</vt:lpstr>
      <vt:lpstr>Technical Meeting on Nuclear Data for Medical Applications, cont’d </vt:lpstr>
      <vt:lpstr>Technical Meeting on Nuclear Data for Medical Applications, cont’d</vt:lpstr>
      <vt:lpstr>PowerPoint Presentation</vt:lpstr>
      <vt:lpstr>PowerPoint Presentation</vt:lpstr>
      <vt:lpstr>Meetings in 2025</vt:lpstr>
      <vt:lpstr>Thank you!</vt:lpstr>
    </vt:vector>
  </TitlesOfParts>
  <Company>IAEA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DIMITRIOU, Paraskevi</dc:creator>
  <cp:lastModifiedBy>DIMITRIOU, Paraskevi</cp:lastModifiedBy>
  <cp:revision>45</cp:revision>
  <cp:lastPrinted>2015-12-18T15:27:41Z</cp:lastPrinted>
  <dcterms:created xsi:type="dcterms:W3CDTF">2018-06-16T22:19:55Z</dcterms:created>
  <dcterms:modified xsi:type="dcterms:W3CDTF">2024-10-02T04:11:34Z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0x010100C4AB3930A03BA647B0589BEAFFEF5DB9</vt:lpwstr>
  </property>
</Properties>
</file>