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7" r:id="rId4"/>
    <p:sldId id="288" r:id="rId5"/>
    <p:sldId id="289" r:id="rId6"/>
    <p:sldId id="281" r:id="rId7"/>
    <p:sldId id="290" r:id="rId8"/>
    <p:sldId id="297" r:id="rId9"/>
    <p:sldId id="299" r:id="rId10"/>
    <p:sldId id="300" r:id="rId11"/>
    <p:sldId id="292" r:id="rId12"/>
    <p:sldId id="293" r:id="rId13"/>
    <p:sldId id="295" r:id="rId14"/>
    <p:sldId id="29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1"/>
    <a:srgbClr val="A31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0" autoAdjust="0"/>
    <p:restoredTop sz="94660"/>
  </p:normalViewPr>
  <p:slideViewPr>
    <p:cSldViewPr>
      <p:cViewPr varScale="1">
        <p:scale>
          <a:sx n="120" d="100"/>
          <a:sy n="120" d="100"/>
        </p:scale>
        <p:origin x="258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dc.bnl.gov/nsr/fastsrch_act2.jsp?aname=D.Abriola" TargetMode="External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ndc.bnl.gov/nsr/fastsrch_act2.jsp?aname=B.Singh" TargetMode="External"/><Relationship Id="rId5" Type="http://schemas.openxmlformats.org/officeDocument/2006/relationships/hyperlink" Target="http://www.nndc.bnl.gov/nsr/fastsrch_act2.jsp?aname=J.Chen" TargetMode="External"/><Relationship Id="rId4" Type="http://schemas.openxmlformats.org/officeDocument/2006/relationships/hyperlink" Target="http://www.nndc.bnl.gov/nsr/fastsrch_act2.jsp?aname=J.Camer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736" y="304801"/>
            <a:ext cx="10360501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ro-RO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Texas A&amp;M University</a:t>
            </a:r>
            <a:br>
              <a:rPr lang="en-US" altLang="ro-RO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Cyclotron Institute</a:t>
            </a:r>
            <a:endParaRPr lang="en-US" altLang="ro-RO" sz="4000" b="1" i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1676400"/>
            <a:ext cx="11477810" cy="3962400"/>
          </a:xfrm>
        </p:spPr>
        <p:txBody>
          <a:bodyPr>
            <a:normAutofit/>
          </a:bodyPr>
          <a:lstStyle/>
          <a:p>
            <a:endParaRPr lang="en-US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TAMU EVALUATION CENTER</a:t>
            </a:r>
          </a:p>
          <a:p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USNDP Report FY 2024</a:t>
            </a:r>
          </a:p>
          <a:p>
            <a:endParaRPr lang="en-US" sz="2400" dirty="0"/>
          </a:p>
          <a:p>
            <a:r>
              <a:rPr lang="en-US" b="1" i="1" dirty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N. Nica</a:t>
            </a:r>
          </a:p>
          <a:p>
            <a:endParaRPr lang="en-US" b="1" i="1" dirty="0">
              <a:solidFill>
                <a:srgbClr val="3E8241"/>
              </a:solidFill>
              <a:latin typeface="Perpetua" panose="02020502060401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1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6A94-36C4-1F6D-ADEE-3B7229EE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Institute, NSDD Center</a:t>
            </a:r>
            <a:b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Conferences FY2024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238A-C871-D354-945D-9AD114D80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600201"/>
            <a:ext cx="10969943" cy="4983161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N. Nica</a:t>
            </a:r>
            <a:r>
              <a:rPr lang="en-US" sz="1800" dirty="0">
                <a:solidFill>
                  <a:srgbClr val="0070C0"/>
                </a:solidFill>
              </a:rPr>
              <a:t>, "</a:t>
            </a:r>
            <a:r>
              <a:rPr lang="en-US" sz="1800" i="1" dirty="0">
                <a:solidFill>
                  <a:srgbClr val="0070C0"/>
                </a:solidFill>
              </a:rPr>
              <a:t>Status of Texas A&amp;M - Cyclotron Institute USNDP Evaluation Center</a:t>
            </a:r>
            <a:r>
              <a:rPr lang="en-US" sz="1800" dirty="0">
                <a:solidFill>
                  <a:srgbClr val="0070C0"/>
                </a:solidFill>
              </a:rPr>
              <a:t>," Nuclear Data Advisory Committee Meeting, Sept 2023, National Nuclear Data Center, Brookhaven National Laboratory, Upton, NY, USA 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N. Nica</a:t>
            </a:r>
            <a:r>
              <a:rPr lang="en-US" sz="1800" dirty="0">
                <a:solidFill>
                  <a:srgbClr val="0070C0"/>
                </a:solidFill>
              </a:rPr>
              <a:t>, "</a:t>
            </a:r>
            <a:r>
              <a:rPr lang="en-US" sz="1800" i="1" dirty="0">
                <a:solidFill>
                  <a:srgbClr val="0070C0"/>
                </a:solidFill>
              </a:rPr>
              <a:t>TAMU NSDD EVALUATION CENTER Report Oct 2022 – Apr 2024</a:t>
            </a:r>
            <a:r>
              <a:rPr lang="en-US" sz="1800" dirty="0">
                <a:solidFill>
                  <a:srgbClr val="0070C0"/>
                </a:solidFill>
              </a:rPr>
              <a:t>“, 25</a:t>
            </a:r>
            <a:r>
              <a:rPr lang="en-US" sz="1800" baseline="30000" dirty="0">
                <a:solidFill>
                  <a:srgbClr val="0070C0"/>
                </a:solidFill>
              </a:rPr>
              <a:t>th</a:t>
            </a:r>
            <a:r>
              <a:rPr lang="en-US" sz="1800" dirty="0">
                <a:solidFill>
                  <a:srgbClr val="0070C0"/>
                </a:solidFill>
              </a:rPr>
              <a:t> Technical Meeting of the Nuclear Structure and Decay Data Network, Apr 14, 2024, IAEA Vienna, Austria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800" b="1" dirty="0">
                <a:solidFill>
                  <a:srgbClr val="0070C0"/>
                </a:solidFill>
              </a:rPr>
              <a:t>N. Nica</a:t>
            </a:r>
            <a:r>
              <a:rPr lang="en-US" sz="1800" dirty="0">
                <a:solidFill>
                  <a:srgbClr val="0070C0"/>
                </a:solidFill>
              </a:rPr>
              <a:t>, "</a:t>
            </a:r>
            <a:r>
              <a:rPr lang="en-US" sz="1800" i="1" dirty="0">
                <a:solidFill>
                  <a:srgbClr val="0070C0"/>
                </a:solidFill>
              </a:rPr>
              <a:t>Data-Based Research Project: How to build a Level Scheme</a:t>
            </a:r>
            <a:r>
              <a:rPr lang="en-US" sz="1800" dirty="0">
                <a:solidFill>
                  <a:srgbClr val="0070C0"/>
                </a:solidFill>
              </a:rPr>
              <a:t>“, 25</a:t>
            </a:r>
            <a:r>
              <a:rPr lang="en-US" sz="1800" baseline="30000" dirty="0">
                <a:solidFill>
                  <a:srgbClr val="0070C0"/>
                </a:solidFill>
              </a:rPr>
              <a:t>th</a:t>
            </a:r>
            <a:r>
              <a:rPr lang="en-US" sz="1800" dirty="0">
                <a:solidFill>
                  <a:srgbClr val="0070C0"/>
                </a:solidFill>
              </a:rPr>
              <a:t> Technical Meeting of the Nuclear Structure and Decay Data Network, Apr 18, 2024, IAEA Vienna, Austria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N. Nica</a:t>
            </a:r>
            <a:r>
              <a:rPr lang="en-US" sz="1800" dirty="0">
                <a:solidFill>
                  <a:srgbClr val="0070C0"/>
                </a:solidFill>
              </a:rPr>
              <a:t>, "</a:t>
            </a:r>
            <a:r>
              <a:rPr lang="en-US" sz="1800" i="1" dirty="0">
                <a:solidFill>
                  <a:srgbClr val="0070C0"/>
                </a:solidFill>
              </a:rPr>
              <a:t>Developing a New Visualization of High-Spin Level Schemes</a:t>
            </a:r>
            <a:r>
              <a:rPr lang="en-US" sz="1800" dirty="0">
                <a:solidFill>
                  <a:srgbClr val="0070C0"/>
                </a:solidFill>
              </a:rPr>
              <a:t>“, 25</a:t>
            </a:r>
            <a:r>
              <a:rPr lang="en-US" sz="1800" baseline="30000" dirty="0">
                <a:solidFill>
                  <a:srgbClr val="0070C0"/>
                </a:solidFill>
              </a:rPr>
              <a:t>th</a:t>
            </a:r>
            <a:r>
              <a:rPr lang="en-US" sz="1800" dirty="0">
                <a:solidFill>
                  <a:srgbClr val="0070C0"/>
                </a:solidFill>
              </a:rPr>
              <a:t> Technical Meeting of the Nuclear Structure and Decay Data Network, Apr 22, 2024, National Institute for Physics and Nuclear Engineering “</a:t>
            </a:r>
            <a:r>
              <a:rPr lang="en-US" sz="1800" dirty="0" err="1">
                <a:solidFill>
                  <a:srgbClr val="0070C0"/>
                </a:solidFill>
              </a:rPr>
              <a:t>Horia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Hulubei</a:t>
            </a:r>
            <a:r>
              <a:rPr lang="en-US" sz="1800" dirty="0">
                <a:solidFill>
                  <a:srgbClr val="0070C0"/>
                </a:solidFill>
              </a:rPr>
              <a:t>”, Bucharest, Romania – </a:t>
            </a:r>
            <a:r>
              <a:rPr lang="en-US" sz="1800" b="1" i="1" dirty="0">
                <a:solidFill>
                  <a:srgbClr val="0070C0"/>
                </a:solidFill>
              </a:rPr>
              <a:t>Invited lecture 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N. Nica, </a:t>
            </a:r>
            <a:r>
              <a:rPr lang="en-US" sz="1800" dirty="0">
                <a:solidFill>
                  <a:srgbClr val="0070C0"/>
                </a:solidFill>
              </a:rPr>
              <a:t>"</a:t>
            </a:r>
            <a:r>
              <a:rPr lang="en-US" sz="1800" i="1" dirty="0">
                <a:solidFill>
                  <a:srgbClr val="0070C0"/>
                </a:solidFill>
              </a:rPr>
              <a:t>Could revisiting the principles of a level scheme bring new insight into high-spin physics?</a:t>
            </a:r>
            <a:r>
              <a:rPr lang="en-US" sz="1800" dirty="0">
                <a:solidFill>
                  <a:srgbClr val="0070C0"/>
                </a:solidFill>
              </a:rPr>
              <a:t>“, 7</a:t>
            </a:r>
            <a:r>
              <a:rPr lang="en-US" sz="1800" baseline="30000" dirty="0">
                <a:solidFill>
                  <a:srgbClr val="0070C0"/>
                </a:solidFill>
              </a:rPr>
              <a:t>th</a:t>
            </a:r>
            <a:r>
              <a:rPr lang="en-US" sz="1800" dirty="0">
                <a:solidFill>
                  <a:srgbClr val="0070C0"/>
                </a:solidFill>
              </a:rPr>
              <a:t> Workshop of the Hellenic Institute of Nuclear Physics on Nuclear Structure, Astrophysics and Reaction Dynamics, HINPw7, June 1, 2024, Ioannina, Greece – </a:t>
            </a:r>
            <a:r>
              <a:rPr lang="en-US" sz="1800" b="1" i="1" dirty="0">
                <a:solidFill>
                  <a:srgbClr val="0070C0"/>
                </a:solidFill>
              </a:rPr>
              <a:t>Invited lecture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4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Currency</a:t>
            </a:r>
            <a:b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140, 141, 147, 148, 153, 155, 157, 158, 160,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154, 162, 156</a:t>
            </a:r>
          </a:p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 (Sep 2023,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Mar 2007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(Oct 2022)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 (Mar 2022)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(May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(Aug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 (Oct 2019)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(Nov 2018)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(Feb 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(Dec 2015)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 (Aug 2022, post-review,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May 2008)</a:t>
            </a: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(Oct 2023, post-review)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 (Mar 2024, submitted FY24,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Mar 2012)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2361" y="3286252"/>
            <a:ext cx="11807924" cy="1143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Standing@Texas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A&amp;M University CI</a:t>
            </a:r>
            <a:endParaRPr lang="en-US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32212" y="4493260"/>
            <a:ext cx="8610599" cy="1247140"/>
            <a:chOff x="7383381" y="4419600"/>
            <a:chExt cx="4878072" cy="1247140"/>
          </a:xfrm>
        </p:grpSpPr>
        <p:sp>
          <p:nvSpPr>
            <p:cNvPr id="5" name="Title 1"/>
            <p:cNvSpPr txBox="1">
              <a:spLocks/>
            </p:cNvSpPr>
            <p:nvPr/>
          </p:nvSpPr>
          <p:spPr bwMode="auto">
            <a:xfrm>
              <a:off x="7383381" y="4419600"/>
              <a:ext cx="4878072" cy="71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9600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3200" b="1" i="1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HELP ENSDF CURRENCY</a:t>
              </a:r>
              <a:endParaRPr lang="en-US" sz="3200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649934" y="4419600"/>
              <a:ext cx="3275945" cy="124714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47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FY2024</a:t>
            </a:r>
            <a:b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FY2025: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A157 (</a:t>
            </a:r>
            <a:r>
              <a:rPr lang="en-US" alt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4-Dec-2015</a:t>
            </a:r>
            <a:r>
              <a:rPr lang="en-US" altLang="en-US" sz="800" dirty="0"/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next year: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backlog: </a:t>
            </a: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-A154</a:t>
            </a:r>
            <a:endParaRPr lang="en-US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-A148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A-chain evaluations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XUNDL (limited)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 changes </a:t>
            </a:r>
          </a:p>
          <a:p>
            <a:pPr lvl="1"/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foreseeable </a:t>
            </a:r>
          </a:p>
          <a:p>
            <a:pPr marL="0" indent="0">
              <a:buNone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789336-3309-4E9D-BE66-6A059F3ED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0972"/>
            <a:ext cx="20550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6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06" y="314325"/>
            <a:ext cx="6575239" cy="2092326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Center:</a:t>
            </a:r>
            <a:br>
              <a:rPr lang="en-US" alt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Data Evaluation Station at Cyclotron Radioactive Ion Beam Facility </a:t>
            </a:r>
            <a:b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to assist experiments and </a:t>
            </a:r>
            <a:b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pre-evaluate data</a:t>
            </a:r>
          </a:p>
        </p:txBody>
      </p:sp>
      <p:pic>
        <p:nvPicPr>
          <p:cNvPr id="2052" name="Picture 4" descr="cyclotron-logo-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543" y="68385"/>
            <a:ext cx="1523603" cy="72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8" y="2406653"/>
            <a:ext cx="5711924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CIS2011 sources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087" y="733791"/>
            <a:ext cx="4864421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33534" y="2024185"/>
            <a:ext cx="270341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i="1" dirty="0">
                <a:solidFill>
                  <a:srgbClr val="00B050"/>
                </a:solidFill>
              </a:rPr>
              <a:t>Focus on the Light-Ion Guide (LIG), the Heavy Ion Guide (HIG) and the Charge-Breeding Electron-Cyclotron-Resonance ion source (CB-ECRIS). </a:t>
            </a:r>
          </a:p>
        </p:txBody>
      </p:sp>
      <p:sp>
        <p:nvSpPr>
          <p:cNvPr id="3" name="Oval 2"/>
          <p:cNvSpPr/>
          <p:nvPr/>
        </p:nvSpPr>
        <p:spPr>
          <a:xfrm>
            <a:off x="2859686" y="2680679"/>
            <a:ext cx="3328488" cy="3313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250681" y="687753"/>
            <a:ext cx="5938145" cy="60100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71409" y="2809017"/>
            <a:ext cx="2015844" cy="2044339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innerShdw blurRad="114300">
              <a:prstClr val="black">
                <a:alpha val="9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61" y="3890348"/>
            <a:ext cx="2844059" cy="286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35944" y="542881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474298" y="5227571"/>
            <a:ext cx="1260228" cy="9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589580" y="5428813"/>
            <a:ext cx="8659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TAMUTRAP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473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7" y="123825"/>
            <a:ext cx="10969943" cy="11430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NSDD Evaluation Center</a:t>
            </a:r>
            <a:b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Strategic Priorities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1390651"/>
            <a:ext cx="10969943" cy="5172074"/>
          </a:xfrm>
        </p:spPr>
        <p:txBody>
          <a:bodyPr>
            <a:normAutofit/>
          </a:bodyPr>
          <a:lstStyle/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Continuing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ENSDF Mass Chain Evaluation 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First Strategic Priority according to the Mission Statement. 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	All other priorities will be strictly subordinated to this purpose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Produce experimental nuclear data to aid data evaluation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Precision </a:t>
            </a:r>
            <a:r>
              <a:rPr lang="en-US" sz="2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</a:t>
            </a:r>
            <a:r>
              <a:rPr lang="el-GR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γ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Spectroscopy for </a:t>
            </a:r>
            <a:r>
              <a:rPr lang="en-US" sz="2100" b="1" dirty="0" err="1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T</a:t>
            </a:r>
            <a:r>
              <a:rPr lang="en-US" sz="2100" b="1" baseline="-25000" dirty="0" err="1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1</a:t>
            </a:r>
            <a:r>
              <a:rPr lang="en-US" sz="2100" b="1" baseline="-25000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/2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and BR for Standard Model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Reevaluation of data procedures for basic science and data evaluation</a:t>
            </a:r>
            <a:endParaRPr lang="en-US" sz="21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Level scheme re-concept based on Repeatability</a:t>
            </a: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Second Strategic Priority according to the Mission Statement. </a:t>
            </a: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sz="2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Extend study on multiple level schemes and define mesoscopic 	paradigm for rotational nuclei</a:t>
            </a:r>
          </a:p>
        </p:txBody>
      </p:sp>
    </p:spTree>
    <p:extLst>
      <p:ext uri="{BB962C8B-B14F-4D97-AF65-F5344CB8AC3E}">
        <p14:creationId xmlns:p14="http://schemas.microsoft.com/office/powerpoint/2010/main" val="47656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Nuclear Structure and Decay Data </a:t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0"/>
            <a:ext cx="10969943" cy="48768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Scope: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and accomplish mass-chain nuclear structure data evaluation at Texas A&amp;M University - Cyclotron Institute as regular activity and foresee future developments.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gaps in data through targeted experiments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data-based research</a:t>
            </a:r>
          </a:p>
          <a:p>
            <a:pPr algn="just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2005-2017: under contract with BNL/NNDC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2018-2024: NSDD Data Center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FY2018: 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FY2019-2024: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</p:txBody>
      </p:sp>
    </p:spTree>
    <p:extLst>
      <p:ext uri="{BB962C8B-B14F-4D97-AF65-F5344CB8AC3E}">
        <p14:creationId xmlns:p14="http://schemas.microsoft.com/office/powerpoint/2010/main" val="320093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Direct Contribution to USNDP/NSDD: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Data Evaluation </a:t>
            </a:r>
          </a:p>
          <a:p>
            <a:pPr lvl="1" algn="just"/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publications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Contribution to USNDP/NSDD: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ICC Measurements </a:t>
            </a:r>
            <a:r>
              <a:rPr lang="en-US" sz="31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BrIcc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adopted the “Frozen Orbitals” calculations </a:t>
            </a:r>
          </a:p>
          <a:p>
            <a:pPr lvl="1" algn="just"/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</a:p>
          <a:p>
            <a:pPr lvl="1" algn="just"/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publications</a:t>
            </a: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Contribution to Precision Nuclear Data Production: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l-GR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Measurements (Standard Model, CKM matrix)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Branching Ratios, Efficiency calibration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publications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Medical Radioisotopes</a:t>
            </a:r>
          </a:p>
          <a:p>
            <a:pPr lvl="1" algn="just"/>
            <a:r>
              <a:rPr lang="en-US" sz="26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Cu,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publications</a:t>
            </a: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Helix Level Schemes: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Mesoscopic Paradigm of Rotational Nuclei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publications</a:t>
            </a:r>
          </a:p>
        </p:txBody>
      </p:sp>
    </p:spTree>
    <p:extLst>
      <p:ext uri="{BB962C8B-B14F-4D97-AF65-F5344CB8AC3E}">
        <p14:creationId xmlns:p14="http://schemas.microsoft.com/office/powerpoint/2010/main" val="338042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328 nuclei,  23 A-chains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381000"/>
            <a:ext cx="11477810" cy="6324600"/>
          </a:xfrm>
        </p:spPr>
        <p:txBody>
          <a:bodyPr>
            <a:normAutofit fontScale="25000" lnSpcReduction="2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en-US" sz="3600" b="1" dirty="0">
                <a:solidFill>
                  <a:srgbClr val="00B050"/>
                </a:solidFill>
              </a:rPr>
              <a:t> </a:t>
            </a:r>
            <a:r>
              <a:rPr lang="en-US" sz="3600" b="1" dirty="0" err="1">
                <a:solidFill>
                  <a:srgbClr val="3E8241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252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106, 813 (2005)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8 nuclei: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Cm,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Bk,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Cf,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Es,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Fm,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Md,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No,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Lr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2.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108, 1287 (2007)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3. 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D.Abriola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i="1" dirty="0">
                <a:solidFill>
                  <a:srgbClr val="00B050"/>
                </a:solidFill>
              </a:rPr>
              <a:t>et al</a:t>
            </a:r>
            <a:r>
              <a:rPr lang="en-US" sz="3600" b="1" dirty="0">
                <a:solidFill>
                  <a:srgbClr val="00B050"/>
                </a:solidFill>
              </a:rPr>
              <a:t>.,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84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2815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 nucleus:  </a:t>
            </a:r>
            <a:r>
              <a:rPr lang="en-US" sz="3600" b="1" baseline="30000" dirty="0">
                <a:solidFill>
                  <a:srgbClr val="00B050"/>
                </a:solidFill>
              </a:rPr>
              <a:t>84</a:t>
            </a:r>
            <a:r>
              <a:rPr lang="en-US" sz="3600" b="1" dirty="0">
                <a:solidFill>
                  <a:srgbClr val="00B050"/>
                </a:solidFill>
              </a:rPr>
              <a:t>Y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4.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749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147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5.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97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111, 525 (2010)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14 nuclei:</a:t>
            </a:r>
            <a:r>
              <a:rPr lang="en-US" sz="3600" b="1" baseline="30000" dirty="0">
                <a:solidFill>
                  <a:srgbClr val="00B050"/>
                </a:solidFill>
              </a:rPr>
              <a:t> 97</a:t>
            </a:r>
            <a:r>
              <a:rPr lang="en-US" sz="3600" b="1" dirty="0">
                <a:solidFill>
                  <a:srgbClr val="00B050"/>
                </a:solidFill>
              </a:rPr>
              <a:t>Br,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Kr,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Rb,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Sr,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Y,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Zr,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Nb,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Mo,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Tc,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Ru,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Rh,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Pd,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Ag,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Cd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6. 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5"/>
              </a:rPr>
              <a:t>J.Chen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365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7.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36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8.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1563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11 nuclei: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Ne,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Ca 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9.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77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1115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12 nuclei: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Ni,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Cu,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Zn,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Ga,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Ge,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As,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Se,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Br,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Kr,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Rb,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Sr,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Y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10.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117,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11.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141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122,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12.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132, 1 (2016)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Ta,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13.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141, 1 (2017)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Ta,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14.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154, 1 (2018)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15.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=155,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155, 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160, 1 (2019)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Pr,</a:t>
            </a:r>
            <a:r>
              <a:rPr lang="en-US" sz="3600" b="1" baseline="30000" dirty="0">
                <a:solidFill>
                  <a:srgbClr val="00B050"/>
                </a:solidFill>
              </a:rPr>
              <a:t>  155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16.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=153,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153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170, 1 (2020)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Pr, 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153</a:t>
            </a:r>
            <a:r>
              <a:rPr lang="en-US" sz="3600" b="1" dirty="0" err="1">
                <a:solidFill>
                  <a:srgbClr val="00B050"/>
                </a:solidFill>
              </a:rPr>
              <a:t>Hf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17.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=160,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160,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176, 1 (2021)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Nd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Pm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Eu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Dy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Ho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Lu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Hf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W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Re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18.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 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147,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181, 1 (2022)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147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Nd, (</a:t>
            </a:r>
            <a:r>
              <a:rPr lang="en-US" sz="3600" b="1" i="1" baseline="30000" dirty="0">
                <a:solidFill>
                  <a:srgbClr val="00B050"/>
                </a:solidFill>
              </a:rPr>
              <a:t>147</a:t>
            </a:r>
            <a:r>
              <a:rPr lang="en-US" sz="3600" b="1" i="1" dirty="0">
                <a:solidFill>
                  <a:srgbClr val="00B050"/>
                </a:solidFill>
              </a:rPr>
              <a:t>Pm Balraj Singh</a:t>
            </a:r>
            <a:r>
              <a:rPr lang="en-US" sz="3600" b="1" dirty="0">
                <a:solidFill>
                  <a:srgbClr val="00B050"/>
                </a:solidFill>
              </a:rPr>
              <a:t>),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19.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141,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187, 1 (2023)</a:t>
            </a:r>
            <a:endParaRPr lang="en-US" sz="3600" b="1" i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17 nuclei :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Sb,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6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609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328 nuclei,  23 A-chains</a:t>
            </a:r>
            <a:endParaRPr lang="en-US" sz="2200" b="1" i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762000"/>
            <a:ext cx="11477810" cy="6096000"/>
          </a:xfrm>
        </p:spPr>
        <p:txBody>
          <a:bodyPr>
            <a:normAutofit/>
          </a:bodyPr>
          <a:lstStyle/>
          <a:p>
            <a:endParaRPr lang="en-US" sz="900" b="1" dirty="0">
              <a:solidFill>
                <a:srgbClr val="00B050"/>
              </a:solidFill>
            </a:endParaRP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20.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162,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 err="1">
                <a:solidFill>
                  <a:srgbClr val="00B050"/>
                </a:solidFill>
              </a:rPr>
              <a:t>Nucl.Data</a:t>
            </a:r>
            <a:r>
              <a:rPr lang="en-US" sz="900" b="1" dirty="0">
                <a:solidFill>
                  <a:srgbClr val="00B050"/>
                </a:solidFill>
              </a:rPr>
              <a:t> Sheets 195, 1 (2024) </a:t>
            </a:r>
          </a:p>
          <a:p>
            <a:pPr marL="0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                                    17 nuclei: 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Sm,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Gd,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Er,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Yb,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Hf,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Ta,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W,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Re,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Os 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21.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154 </a:t>
            </a:r>
            <a:r>
              <a:rPr lang="en-US" sz="900" b="1" i="1" dirty="0">
                <a:solidFill>
                  <a:srgbClr val="00B0F0"/>
                </a:solidFill>
              </a:rPr>
              <a:t>– Post-review</a:t>
            </a:r>
            <a:endParaRPr lang="en-US" sz="9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                                    17 nuclei: 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Ba,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La,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Ce,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Pr,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Sm,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Gd,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Er,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Yb,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Hf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22.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148 </a:t>
            </a:r>
            <a:r>
              <a:rPr lang="en-US" sz="900" b="1" i="1" dirty="0">
                <a:solidFill>
                  <a:srgbClr val="00B0F0"/>
                </a:solidFill>
              </a:rPr>
              <a:t>– Post-Review</a:t>
            </a:r>
            <a:endParaRPr lang="en-US" sz="9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                                    17 nuclei: 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Xe,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Cs,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Ba,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La,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Ce,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Pr,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Sm,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Gd,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Er,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148</a:t>
            </a:r>
            <a:r>
              <a:rPr lang="en-US" sz="900" b="1" dirty="0">
                <a:solidFill>
                  <a:srgbClr val="00B050"/>
                </a:solidFill>
              </a:rPr>
              <a:t>Yb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23.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156 </a:t>
            </a:r>
            <a:r>
              <a:rPr lang="en-US" sz="900" b="1" i="1" dirty="0">
                <a:solidFill>
                  <a:srgbClr val="00B0F0"/>
                </a:solidFill>
              </a:rPr>
              <a:t>– Submitted </a:t>
            </a:r>
            <a:endParaRPr lang="en-US" sz="9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                                    18 nuclei: 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La,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Ce,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Pr,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Sm,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Gd,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Er,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Yb,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Hf, </a:t>
            </a:r>
            <a:r>
              <a:rPr lang="en-US" sz="900" b="1" baseline="30000" dirty="0">
                <a:solidFill>
                  <a:srgbClr val="00B050"/>
                </a:solidFill>
              </a:rPr>
              <a:t>154</a:t>
            </a:r>
            <a:r>
              <a:rPr lang="en-US" sz="900" b="1" dirty="0">
                <a:solidFill>
                  <a:srgbClr val="00B050"/>
                </a:solidFill>
              </a:rPr>
              <a:t>Ta, </a:t>
            </a:r>
            <a:r>
              <a:rPr lang="en-US" sz="900" b="1" baseline="30000" dirty="0">
                <a:solidFill>
                  <a:srgbClr val="00B050"/>
                </a:solidFill>
              </a:rPr>
              <a:t>156</a:t>
            </a:r>
            <a:r>
              <a:rPr lang="en-US" sz="9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9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9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900" b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0DD4DE-DA84-C81A-E341-87B5B4E773AC}"/>
              </a:ext>
            </a:extLst>
          </p:cNvPr>
          <p:cNvSpPr txBox="1"/>
          <p:nvPr/>
        </p:nvSpPr>
        <p:spPr>
          <a:xfrm>
            <a:off x="3046412" y="6005872"/>
            <a:ext cx="64770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140, 141, 147, 148, 153, 155, 157, 158, 160, </a:t>
            </a:r>
            <a:r>
              <a:rPr lang="en-US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154, 162</a:t>
            </a:r>
            <a:endParaRPr lang="en-US" sz="2200" dirty="0">
              <a:solidFill>
                <a:srgbClr val="00B0F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8C82DF5-94C5-4244-AA52-612B6112FC1B}"/>
              </a:ext>
            </a:extLst>
          </p:cNvPr>
          <p:cNvGrpSpPr/>
          <p:nvPr/>
        </p:nvGrpSpPr>
        <p:grpSpPr>
          <a:xfrm>
            <a:off x="1873139" y="2321924"/>
            <a:ext cx="7167576" cy="4536076"/>
            <a:chOff x="1873139" y="2321924"/>
            <a:chExt cx="7167576" cy="4536076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4986" y="2321924"/>
              <a:ext cx="7115729" cy="4536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67003" y="3671528"/>
              <a:ext cx="2369203" cy="4923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51EAA-17CD-4E09-9829-C3739D7DD409}"/>
                </a:ext>
              </a:extLst>
            </p:cNvPr>
            <p:cNvSpPr/>
            <p:nvPr/>
          </p:nvSpPr>
          <p:spPr>
            <a:xfrm>
              <a:off x="1873139" y="3086713"/>
              <a:ext cx="3154473" cy="4923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5103812" y="3838624"/>
            <a:ext cx="1295401" cy="1266776"/>
          </a:xfrm>
          <a:prstGeom prst="ellipse">
            <a:avLst/>
          </a:prstGeom>
          <a:solidFill>
            <a:srgbClr val="00B0F0">
              <a:alpha val="13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57166" y="3838624"/>
            <a:ext cx="3799646" cy="73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>
              <a:buFont typeface="Wingdings"/>
              <a:buChar char="ß"/>
            </a:pPr>
            <a:r>
              <a:rPr lang="en-US" sz="29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SIZE IS HUGE!</a:t>
            </a:r>
          </a:p>
          <a:p>
            <a:pPr marL="571500" indent="-571500" algn="l">
              <a:buFont typeface="Wingdings"/>
              <a:buChar char="ß"/>
            </a:pPr>
            <a:r>
              <a:rPr lang="en-US" sz="29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VERY COMPLX</a:t>
            </a:r>
          </a:p>
          <a:p>
            <a:pPr marL="571500" indent="-571500" algn="l">
              <a:buFont typeface="Wingdings"/>
              <a:buChar char="ß"/>
            </a:pPr>
            <a:r>
              <a:rPr lang="en-US" sz="29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A-chain/FY</a:t>
            </a:r>
            <a:endParaRPr lang="en-US" sz="29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D2388A-5A5C-4AAE-84B1-1B96C81CB578}"/>
              </a:ext>
            </a:extLst>
          </p:cNvPr>
          <p:cNvSpPr/>
          <p:nvPr/>
        </p:nvSpPr>
        <p:spPr>
          <a:xfrm>
            <a:off x="3579812" y="6063734"/>
            <a:ext cx="5791200" cy="35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7BABF2-4DDC-411B-9ED5-D1F4E6642082}"/>
              </a:ext>
            </a:extLst>
          </p:cNvPr>
          <p:cNvSpPr txBox="1"/>
          <p:nvPr/>
        </p:nvSpPr>
        <p:spPr>
          <a:xfrm>
            <a:off x="3578327" y="6063734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140, 141, 147, 148, 153, 155, 157, 158, 160, 154, 156,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38013" cy="609600"/>
          </a:xfrm>
        </p:spPr>
        <p:txBody>
          <a:bodyPr>
            <a:normAutofit fontScale="90000"/>
          </a:bodyPr>
          <a:lstStyle/>
          <a:p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 FY2024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46" y="685800"/>
            <a:ext cx="12038013" cy="6324600"/>
          </a:xfrm>
        </p:spPr>
        <p:txBody>
          <a:bodyPr>
            <a:normAutofit fontScale="77500" lnSpcReduction="20000"/>
          </a:bodyPr>
          <a:lstStyle/>
          <a:p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20. </a:t>
            </a:r>
            <a:r>
              <a:rPr lang="en-US" sz="33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300" b="1" i="1" dirty="0">
                <a:solidFill>
                  <a:srgbClr val="00B050"/>
                </a:solidFill>
              </a:rPr>
              <a:t>Nuclear Data Sheets for A = 162,</a:t>
            </a: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err="1">
                <a:solidFill>
                  <a:srgbClr val="00B050"/>
                </a:solidFill>
              </a:rPr>
              <a:t>Nucl.Data</a:t>
            </a:r>
            <a:r>
              <a:rPr lang="en-US" sz="3300" b="1" dirty="0">
                <a:solidFill>
                  <a:srgbClr val="00B050"/>
                </a:solidFill>
              </a:rPr>
              <a:t> Sheets 195, 1 (2024), </a:t>
            </a:r>
            <a:r>
              <a:rPr lang="en-US" sz="3600" b="1" i="1" dirty="0">
                <a:solidFill>
                  <a:srgbClr val="C00000"/>
                </a:solidFill>
              </a:rPr>
              <a:t>FY2021</a:t>
            </a:r>
            <a:endParaRPr lang="en-US" sz="33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                17 nuclei: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Nd,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Pm,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Sm,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Eu,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Gd,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Tb,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Dy,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Ho,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Er,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Tm,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Yb,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Lu,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Hf,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Ta,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W,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Re, </a:t>
            </a:r>
            <a:r>
              <a:rPr lang="en-US" sz="3300" b="1" baseline="30000" dirty="0">
                <a:solidFill>
                  <a:srgbClr val="00B050"/>
                </a:solidFill>
              </a:rPr>
              <a:t>162</a:t>
            </a:r>
            <a:r>
              <a:rPr lang="en-US" sz="3300" b="1" dirty="0">
                <a:solidFill>
                  <a:srgbClr val="00B050"/>
                </a:solidFill>
              </a:rPr>
              <a:t>Os </a:t>
            </a:r>
          </a:p>
          <a:p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21. </a:t>
            </a:r>
            <a:r>
              <a:rPr lang="en-US" sz="33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300" b="1" i="1" dirty="0">
                <a:solidFill>
                  <a:srgbClr val="00B050"/>
                </a:solidFill>
              </a:rPr>
              <a:t>Nuclear Data Sheets for A = 154, </a:t>
            </a:r>
            <a:r>
              <a:rPr lang="en-US" sz="3300" b="1" i="1" dirty="0">
                <a:solidFill>
                  <a:srgbClr val="00B0F0"/>
                </a:solidFill>
              </a:rPr>
              <a:t>– Post-review, </a:t>
            </a:r>
            <a:r>
              <a:rPr lang="en-US" sz="3600" b="1" i="1" dirty="0">
                <a:solidFill>
                  <a:srgbClr val="C00000"/>
                </a:solidFill>
              </a:rPr>
              <a:t>FY2022</a:t>
            </a:r>
            <a:endParaRPr lang="en-US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                17 nuclei: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Ba,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La,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Ce,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Pr,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Nd,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Pm,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Sm,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Eu,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Gd,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Tb,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Dy,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Ho,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Er,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Tm,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Yb,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Lu,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Hf</a:t>
            </a:r>
          </a:p>
          <a:p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22. </a:t>
            </a:r>
            <a:r>
              <a:rPr lang="en-US" sz="33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300" b="1" i="1" dirty="0">
                <a:solidFill>
                  <a:srgbClr val="00B050"/>
                </a:solidFill>
              </a:rPr>
              <a:t>Nuclear Data Sheets for A = 148 </a:t>
            </a:r>
            <a:r>
              <a:rPr lang="en-US" sz="3300" b="1" i="1" dirty="0">
                <a:solidFill>
                  <a:srgbClr val="00B0F0"/>
                </a:solidFill>
              </a:rPr>
              <a:t>– Post-Review, </a:t>
            </a:r>
            <a:r>
              <a:rPr lang="en-US" sz="3600" b="1" i="1" dirty="0">
                <a:solidFill>
                  <a:srgbClr val="C00000"/>
                </a:solidFill>
              </a:rPr>
              <a:t>FY2023</a:t>
            </a:r>
            <a:endParaRPr lang="en-US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                17 nuclei: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Xe,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Cs,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Ba,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La,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Ce,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Pr,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Nd,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Pm,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Sm,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Eu,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Gd,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Tb,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Dy,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Ho,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Er,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Tm, </a:t>
            </a:r>
            <a:r>
              <a:rPr lang="en-US" sz="3300" b="1" baseline="30000" dirty="0">
                <a:solidFill>
                  <a:srgbClr val="00B050"/>
                </a:solidFill>
              </a:rPr>
              <a:t>148</a:t>
            </a:r>
            <a:r>
              <a:rPr lang="en-US" sz="3300" b="1" dirty="0">
                <a:solidFill>
                  <a:srgbClr val="00B050"/>
                </a:solidFill>
              </a:rPr>
              <a:t>Yb</a:t>
            </a:r>
            <a:endParaRPr lang="en-US" sz="33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23. </a:t>
            </a:r>
            <a:r>
              <a:rPr lang="en-US" sz="33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300" b="1" i="1" dirty="0">
                <a:solidFill>
                  <a:srgbClr val="00B050"/>
                </a:solidFill>
              </a:rPr>
              <a:t>Nuclear Data Sheets for A = 156 </a:t>
            </a:r>
            <a:r>
              <a:rPr lang="en-US" sz="3300" b="1" i="1" dirty="0">
                <a:solidFill>
                  <a:srgbClr val="00B0F0"/>
                </a:solidFill>
              </a:rPr>
              <a:t>– Submitted, </a:t>
            </a:r>
            <a:r>
              <a:rPr lang="en-US" sz="3600" b="1" i="1" dirty="0">
                <a:solidFill>
                  <a:srgbClr val="C00000"/>
                </a:solidFill>
              </a:rPr>
              <a:t>FY2024</a:t>
            </a:r>
            <a:endParaRPr lang="en-US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                17 nuclei: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La,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Ce,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Pr,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Nd,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Pm,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Sm,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Eu,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Gd,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Tb,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Dy,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Ho,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Er,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Tm,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Yb,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Lu,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Hf, </a:t>
            </a:r>
            <a:r>
              <a:rPr lang="en-US" sz="3300" b="1" baseline="30000" dirty="0">
                <a:solidFill>
                  <a:srgbClr val="00B050"/>
                </a:solidFill>
              </a:rPr>
              <a:t>154</a:t>
            </a:r>
            <a:r>
              <a:rPr lang="en-US" sz="3300" b="1" dirty="0">
                <a:solidFill>
                  <a:srgbClr val="00B050"/>
                </a:solidFill>
              </a:rPr>
              <a:t>Ta </a:t>
            </a:r>
          </a:p>
          <a:p>
            <a:pPr marL="0" indent="0">
              <a:buNone/>
            </a:pPr>
            <a:endParaRPr lang="en-US" sz="15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1. </a:t>
            </a:r>
            <a:r>
              <a:rPr lang="en-US" b="1" dirty="0">
                <a:solidFill>
                  <a:srgbClr val="00B0F0"/>
                </a:solidFill>
              </a:rPr>
              <a:t>Review:</a:t>
            </a:r>
            <a:r>
              <a:rPr lang="en-US" b="1" dirty="0">
                <a:solidFill>
                  <a:srgbClr val="00B050"/>
                </a:solidFill>
              </a:rPr>
              <a:t> A = 63, Review of full mass chain evaluation, </a:t>
            </a:r>
            <a:r>
              <a:rPr lang="en-US" sz="3600" b="1" i="1" dirty="0">
                <a:solidFill>
                  <a:srgbClr val="C00000"/>
                </a:solidFill>
              </a:rPr>
              <a:t>FY2024</a:t>
            </a:r>
            <a:r>
              <a:rPr lang="en-US" b="1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13 nuclei: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Ti,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V,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Cr,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Mn,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Fe,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Co,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Ni,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Cu,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Zn,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Ga,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Ge,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As, </a:t>
            </a:r>
            <a:r>
              <a:rPr lang="en-US" b="1" baseline="30000" dirty="0">
                <a:solidFill>
                  <a:srgbClr val="00B050"/>
                </a:solidFill>
              </a:rPr>
              <a:t>63</a:t>
            </a:r>
            <a:r>
              <a:rPr lang="en-US" b="1" dirty="0">
                <a:solidFill>
                  <a:srgbClr val="00B050"/>
                </a:solidFill>
              </a:rPr>
              <a:t>Se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endParaRPr lang="en-US" sz="5100" dirty="0"/>
          </a:p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4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evaluations: Statistics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078038"/>
              </p:ext>
            </p:extLst>
          </p:nvPr>
        </p:nvGraphicFramePr>
        <p:xfrm>
          <a:off x="1674812" y="1539141"/>
          <a:ext cx="7427017" cy="4683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8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17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</a:t>
                      </a:r>
                      <a:r>
                        <a:rPr lang="en-US" sz="1900" dirty="0">
                          <a:solidFill>
                            <a:srgbClr val="FFC000"/>
                          </a:solidFill>
                          <a:effectLst/>
                        </a:rPr>
                        <a:t>62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A=154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chemeClr val="bg1"/>
                          </a:solidFill>
                          <a:effectLst/>
                        </a:rPr>
                        <a:t>A=14</a:t>
                      </a: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chemeClr val="bg1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A=156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92D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</a:rPr>
                        <a:t>200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</a:rPr>
                        <a:t>63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Adopted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Levels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120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256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518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1032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Adopted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Gammas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1787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604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2049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2260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899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1500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nuclides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datasets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lines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21138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5401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19971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25819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11912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17280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A1F9349-9B47-41B3-A872-A41B7F226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27504"/>
              </p:ext>
            </p:extLst>
          </p:nvPr>
        </p:nvGraphicFramePr>
        <p:xfrm>
          <a:off x="1674812" y="6222767"/>
          <a:ext cx="74270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002">
                  <a:extLst>
                    <a:ext uri="{9D8B030D-6E8A-4147-A177-3AD203B41FA5}">
                      <a16:colId xmlns:a16="http://schemas.microsoft.com/office/drawing/2014/main" val="813803820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1708139945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654512510"/>
                    </a:ext>
                  </a:extLst>
                </a:gridCol>
                <a:gridCol w="1160394">
                  <a:extLst>
                    <a:ext uri="{9D8B030D-6E8A-4147-A177-3AD203B41FA5}">
                      <a16:colId xmlns:a16="http://schemas.microsoft.com/office/drawing/2014/main" val="212336476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29474716"/>
                    </a:ext>
                  </a:extLst>
                </a:gridCol>
                <a:gridCol w="955812">
                  <a:extLst>
                    <a:ext uri="{9D8B030D-6E8A-4147-A177-3AD203B41FA5}">
                      <a16:colId xmlns:a16="http://schemas.microsoft.com/office/drawing/2014/main" val="670851665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15372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NG/NL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2.07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1.74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ctr"/>
                </a:tc>
                <a:extLst>
                  <a:ext uri="{0D108BD9-81ED-4DB2-BD59-A6C34878D82A}">
                    <a16:rowId xmlns:a16="http://schemas.microsoft.com/office/drawing/2014/main" val="159342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14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chains: Review, Updates &amp; Editorial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15777" y="1611868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1-Jun-2005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A160_new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30-Sept-2017 (15-Aug-2018)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A160_upd.arv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457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+89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1-May-2021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3y8m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4827" y="1206078"/>
            <a:ext cx="11579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A160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FY2017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3077" y="5158318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A154_old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585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1-May-2008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A154_new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630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+45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22-Aug-2022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A154_upd.arv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189" y="4807004"/>
            <a:ext cx="2772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A154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FY2022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A0E7CA-02D1-5F18-194F-1690905FD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15" y="2993841"/>
            <a:ext cx="11579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A147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FY2019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6B3A7DB0-E298-006F-6D2A-51FF54649004}"/>
              </a:ext>
            </a:extLst>
          </p:cNvPr>
          <p:cNvGraphicFramePr>
            <a:graphicFrameLocks/>
          </p:cNvGraphicFramePr>
          <p:nvPr/>
        </p:nvGraphicFramePr>
        <p:xfrm>
          <a:off x="703077" y="3342581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14-Nov-2008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A147_new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9-Sept-2019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A147_upd.arv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563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+114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9-Mar-2022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2y5m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57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10969943" cy="11430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 FY2024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295400"/>
            <a:ext cx="11582399" cy="3810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70C0"/>
                </a:solidFill>
              </a:rPr>
              <a:t>2024Ni13      At. Data </a:t>
            </a:r>
            <a:r>
              <a:rPr lang="en-US" sz="1800" b="1" dirty="0" err="1">
                <a:solidFill>
                  <a:srgbClr val="0070C0"/>
                </a:solidFill>
              </a:rPr>
              <a:t>Nucl</a:t>
            </a:r>
            <a:r>
              <a:rPr lang="en-US" sz="1800" b="1" dirty="0">
                <a:solidFill>
                  <a:srgbClr val="0070C0"/>
                </a:solidFill>
              </a:rPr>
              <a:t>. Data Tables 160 (2024) 101682</a:t>
            </a:r>
          </a:p>
          <a:p>
            <a:pPr marL="914400" lvl="2" indent="0">
              <a:buNone/>
            </a:pPr>
            <a:r>
              <a:rPr lang="en-US" sz="1800" b="1" dirty="0" err="1">
                <a:solidFill>
                  <a:srgbClr val="0070C0"/>
                </a:solidFill>
              </a:rPr>
              <a:t>N.Nica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</a:p>
          <a:p>
            <a:pPr marL="914400" lvl="2" indent="0">
              <a:buNone/>
            </a:pPr>
            <a:r>
              <a:rPr lang="en-US" sz="1800" i="1" dirty="0">
                <a:solidFill>
                  <a:srgbClr val="0070C0"/>
                </a:solidFill>
              </a:rPr>
              <a:t>Double helix level scheme of </a:t>
            </a:r>
            <a:r>
              <a:rPr lang="en-US" sz="1800" i="1" baseline="30000" dirty="0">
                <a:solidFill>
                  <a:srgbClr val="0070C0"/>
                </a:solidFill>
              </a:rPr>
              <a:t>171</a:t>
            </a:r>
            <a:r>
              <a:rPr lang="en-US" sz="1800" i="1" dirty="0">
                <a:solidFill>
                  <a:srgbClr val="0070C0"/>
                </a:solidFill>
              </a:rPr>
              <a:t>Yb nucleus</a:t>
            </a:r>
            <a:endParaRPr lang="en-US" sz="1800" b="1" i="1" dirty="0">
              <a:solidFill>
                <a:srgbClr val="0070C0"/>
              </a:solidFill>
            </a:endParaRPr>
          </a:p>
          <a:p>
            <a:r>
              <a:rPr lang="en-US" sz="1800" b="1" dirty="0">
                <a:solidFill>
                  <a:srgbClr val="0070C0"/>
                </a:solidFill>
              </a:rPr>
              <a:t>2024NI10      </a:t>
            </a:r>
            <a:r>
              <a:rPr lang="en-US" sz="1800" b="1" dirty="0" err="1">
                <a:solidFill>
                  <a:srgbClr val="0070C0"/>
                </a:solidFill>
              </a:rPr>
              <a:t>Nucl.Data</a:t>
            </a:r>
            <a:r>
              <a:rPr lang="en-US" sz="1800" b="1" dirty="0">
                <a:solidFill>
                  <a:srgbClr val="0070C0"/>
                </a:solidFill>
              </a:rPr>
              <a:t> Sheets 195, 1 (2024)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	</a:t>
            </a:r>
            <a:r>
              <a:rPr lang="en-US" sz="1800" b="1" dirty="0" err="1">
                <a:solidFill>
                  <a:srgbClr val="0070C0"/>
                </a:solidFill>
              </a:rPr>
              <a:t>N.Nica</a:t>
            </a:r>
            <a:endParaRPr lang="en-US" sz="1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	</a:t>
            </a:r>
            <a:r>
              <a:rPr lang="en-US" sz="1800" i="1" dirty="0">
                <a:solidFill>
                  <a:srgbClr val="0070C0"/>
                </a:solidFill>
              </a:rPr>
              <a:t>Nuclear Data Sheets for A=162</a:t>
            </a:r>
            <a:r>
              <a:rPr lang="en-US" sz="1800" dirty="0">
                <a:solidFill>
                  <a:srgbClr val="0070C0"/>
                </a:solidFill>
              </a:rPr>
              <a:t>     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9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76995</TotalTime>
  <Words>2808</Words>
  <Application>Microsoft Office PowerPoint</Application>
  <PresentationFormat>Custom</PresentationFormat>
  <Paragraphs>345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Arial Unicode MS</vt:lpstr>
      <vt:lpstr>Calibri</vt:lpstr>
      <vt:lpstr>Perpetua</vt:lpstr>
      <vt:lpstr>Symbol</vt:lpstr>
      <vt:lpstr>Times New Roman</vt:lpstr>
      <vt:lpstr>Wingdings</vt:lpstr>
      <vt:lpstr>Office Theme</vt:lpstr>
      <vt:lpstr>Texas A&amp;M University Cyclotron Institute</vt:lpstr>
      <vt:lpstr>  Evaluation of Nuclear Structure and Decay Data  OVERVIEW </vt:lpstr>
      <vt:lpstr>Texas A&amp;M - Cyclotron Institute NSDD Center Contributions</vt:lpstr>
      <vt:lpstr>Mass Chain Evaluation: 328 nuclei,  23 A-chains</vt:lpstr>
      <vt:lpstr>Mass Chain Evaluation: 328 nuclei,  23 A-chains</vt:lpstr>
      <vt:lpstr> Texas A&amp;M - Cyclotron Institute NSDD Center FY2024 </vt:lpstr>
      <vt:lpstr>Texas A&amp;M - Cyclotron Institute NSDD Center Mass chain evaluations: Statistics</vt:lpstr>
      <vt:lpstr>Mass chains: Review, Updates &amp; Editorial</vt:lpstr>
      <vt:lpstr>Texas A&amp;M - Cyclotron Institute NSDD Center Publications FY2024</vt:lpstr>
      <vt:lpstr>Texas A&amp;M - Cyclotron Institute, NSDD Center Conferences FY2024</vt:lpstr>
      <vt:lpstr>A-Chain Evaluation Currency @Texas A&amp;M University</vt:lpstr>
      <vt:lpstr>A-Chain Evaluation FY2024 @Texas A&amp;M University</vt:lpstr>
      <vt:lpstr>Texas A&amp;M Evaluation Center: Data Evaluation Station at Cyclotron Radioactive Ion Beam Facility  to assist experiments and  pre-evaluate data</vt:lpstr>
      <vt:lpstr>Texas A&amp;M NSDD Evaluation Center Strategic Priorities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nica</cp:lastModifiedBy>
  <cp:revision>371</cp:revision>
  <dcterms:created xsi:type="dcterms:W3CDTF">2016-10-14T17:48:17Z</dcterms:created>
  <dcterms:modified xsi:type="dcterms:W3CDTF">2024-09-26T17:42:54Z</dcterms:modified>
</cp:coreProperties>
</file>