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97" r:id="rId4"/>
    <p:sldId id="295" r:id="rId5"/>
    <p:sldId id="291" r:id="rId6"/>
    <p:sldId id="281" r:id="rId7"/>
    <p:sldId id="294" r:id="rId8"/>
    <p:sldId id="296" r:id="rId9"/>
    <p:sldId id="298" r:id="rId10"/>
    <p:sldId id="292" r:id="rId11"/>
    <p:sldId id="301" r:id="rId12"/>
    <p:sldId id="300" r:id="rId13"/>
  </p:sldIdLst>
  <p:sldSz cx="12192000" cy="6858000"/>
  <p:notesSz cx="6858000" cy="9144000"/>
  <p:defaultTextStyle>
    <a:lvl1pPr defTabSz="457200">
      <a:defRPr>
        <a:latin typeface="+mn-lt"/>
        <a:ea typeface="+mn-ea"/>
        <a:cs typeface="+mn-cs"/>
        <a:sym typeface="Helvetica"/>
      </a:defRPr>
    </a:lvl1pPr>
    <a:lvl2pPr defTabSz="457200">
      <a:defRPr>
        <a:latin typeface="+mn-lt"/>
        <a:ea typeface="+mn-ea"/>
        <a:cs typeface="+mn-cs"/>
        <a:sym typeface="Helvetica"/>
      </a:defRPr>
    </a:lvl2pPr>
    <a:lvl3pPr defTabSz="457200">
      <a:defRPr>
        <a:latin typeface="+mn-lt"/>
        <a:ea typeface="+mn-ea"/>
        <a:cs typeface="+mn-cs"/>
        <a:sym typeface="Helvetica"/>
      </a:defRPr>
    </a:lvl3pPr>
    <a:lvl4pPr defTabSz="457200">
      <a:defRPr>
        <a:latin typeface="+mn-lt"/>
        <a:ea typeface="+mn-ea"/>
        <a:cs typeface="+mn-cs"/>
        <a:sym typeface="Helvetica"/>
      </a:defRPr>
    </a:lvl4pPr>
    <a:lvl5pPr defTabSz="457200">
      <a:defRPr>
        <a:latin typeface="+mn-lt"/>
        <a:ea typeface="+mn-ea"/>
        <a:cs typeface="+mn-cs"/>
        <a:sym typeface="Helvetica"/>
      </a:defRPr>
    </a:lvl5pPr>
    <a:lvl6pPr defTabSz="457200">
      <a:defRPr>
        <a:latin typeface="+mn-lt"/>
        <a:ea typeface="+mn-ea"/>
        <a:cs typeface="+mn-cs"/>
        <a:sym typeface="Helvetica"/>
      </a:defRPr>
    </a:lvl6pPr>
    <a:lvl7pPr defTabSz="457200">
      <a:defRPr>
        <a:latin typeface="+mn-lt"/>
        <a:ea typeface="+mn-ea"/>
        <a:cs typeface="+mn-cs"/>
        <a:sym typeface="Helvetica"/>
      </a:defRPr>
    </a:lvl7pPr>
    <a:lvl8pPr defTabSz="457200">
      <a:defRPr>
        <a:latin typeface="+mn-lt"/>
        <a:ea typeface="+mn-ea"/>
        <a:cs typeface="+mn-cs"/>
        <a:sym typeface="Helvetica"/>
      </a:defRPr>
    </a:lvl8pPr>
    <a:lvl9pPr defTabSz="457200">
      <a:defRPr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245"/>
    <a:srgbClr val="F1E499"/>
    <a:srgbClr val="EDDD7F"/>
    <a:srgbClr val="0073B8"/>
    <a:srgbClr val="007FB7"/>
    <a:srgbClr val="992AC4"/>
    <a:srgbClr val="0441F9"/>
    <a:srgbClr val="6550A6"/>
    <a:srgbClr val="CE2028"/>
    <a:srgbClr val="31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6"/>
    <p:restoredTop sz="94545"/>
  </p:normalViewPr>
  <p:slideViewPr>
    <p:cSldViewPr snapToGrid="0" snapToObjects="1">
      <p:cViewPr varScale="1">
        <p:scale>
          <a:sx n="111" d="100"/>
          <a:sy n="111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hasCustomPrompt="1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goes here</a:t>
            </a:r>
            <a:endParaRPr sz="28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434195" y="6476301"/>
            <a:ext cx="29361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‹#›</a:t>
            </a:fld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"/>
          <p:cNvSpPr>
            <a:spLocks noGrp="1"/>
          </p:cNvSpPr>
          <p:nvPr>
            <p:ph type="title"/>
          </p:nvPr>
        </p:nvSpPr>
        <p:spPr>
          <a:xfrm>
            <a:off x="135467" y="-8837"/>
            <a:ext cx="10464800" cy="597415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-9787"/>
            <a:ext cx="1092804" cy="70349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387744" y="6477395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285979B-2335-8943-9511-25760B04C115}" type="slidenum">
              <a:rPr kumimoji="0" lang="en-US" sz="12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pPr/>
              <a:t>‹#›</a:t>
            </a:fld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4" name="Pentagon 3">
            <a:extLst>
              <a:ext uri="{FF2B5EF4-FFF2-40B4-BE49-F238E27FC236}">
                <a16:creationId xmlns:a16="http://schemas.microsoft.com/office/drawing/2014/main" id="{EEB74E2D-6AFF-5A45-BE89-5829DE3924F3}"/>
              </a:ext>
            </a:extLst>
          </p:cNvPr>
          <p:cNvSpPr/>
          <p:nvPr userDrawn="1"/>
        </p:nvSpPr>
        <p:spPr>
          <a:xfrm>
            <a:off x="0" y="-9786"/>
            <a:ext cx="10436697" cy="536004"/>
          </a:xfrm>
          <a:custGeom>
            <a:avLst/>
            <a:gdLst>
              <a:gd name="connsiteX0" fmla="*/ 0 w 10167257"/>
              <a:gd name="connsiteY0" fmla="*/ 0 h 512707"/>
              <a:gd name="connsiteX1" fmla="*/ 9910904 w 10167257"/>
              <a:gd name="connsiteY1" fmla="*/ 0 h 512707"/>
              <a:gd name="connsiteX2" fmla="*/ 10167257 w 10167257"/>
              <a:gd name="connsiteY2" fmla="*/ 256354 h 512707"/>
              <a:gd name="connsiteX3" fmla="*/ 9910904 w 10167257"/>
              <a:gd name="connsiteY3" fmla="*/ 512707 h 512707"/>
              <a:gd name="connsiteX4" fmla="*/ 0 w 10167257"/>
              <a:gd name="connsiteY4" fmla="*/ 512707 h 512707"/>
              <a:gd name="connsiteX5" fmla="*/ 0 w 10167257"/>
              <a:gd name="connsiteY5" fmla="*/ 0 h 512707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67257 w 10429258"/>
              <a:gd name="connsiteY2" fmla="*/ 256354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429258"/>
              <a:gd name="connsiteY0" fmla="*/ 0 h 541828"/>
              <a:gd name="connsiteX1" fmla="*/ 9910904 w 10429258"/>
              <a:gd name="connsiteY1" fmla="*/ 0 h 541828"/>
              <a:gd name="connsiteX2" fmla="*/ 10109015 w 10429258"/>
              <a:gd name="connsiteY2" fmla="*/ 314596 h 541828"/>
              <a:gd name="connsiteX3" fmla="*/ 10429258 w 10429258"/>
              <a:gd name="connsiteY3" fmla="*/ 541828 h 541828"/>
              <a:gd name="connsiteX4" fmla="*/ 0 w 10429258"/>
              <a:gd name="connsiteY4" fmla="*/ 512707 h 541828"/>
              <a:gd name="connsiteX5" fmla="*/ 0 w 10429258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109015 w 10242884"/>
              <a:gd name="connsiteY2" fmla="*/ 314596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41828"/>
              <a:gd name="connsiteX1" fmla="*/ 9910904 w 10242884"/>
              <a:gd name="connsiteY1" fmla="*/ 0 h 541828"/>
              <a:gd name="connsiteX2" fmla="*/ 10237147 w 10242884"/>
              <a:gd name="connsiteY2" fmla="*/ 530091 h 541828"/>
              <a:gd name="connsiteX3" fmla="*/ 10242884 w 10242884"/>
              <a:gd name="connsiteY3" fmla="*/ 541828 h 541828"/>
              <a:gd name="connsiteX4" fmla="*/ 0 w 10242884"/>
              <a:gd name="connsiteY4" fmla="*/ 512707 h 541828"/>
              <a:gd name="connsiteX5" fmla="*/ 0 w 10242884"/>
              <a:gd name="connsiteY5" fmla="*/ 0 h 541828"/>
              <a:gd name="connsiteX0" fmla="*/ 0 w 10242884"/>
              <a:gd name="connsiteY0" fmla="*/ 0 h 536004"/>
              <a:gd name="connsiteX1" fmla="*/ 9910904 w 10242884"/>
              <a:gd name="connsiteY1" fmla="*/ 0 h 536004"/>
              <a:gd name="connsiteX2" fmla="*/ 10237147 w 10242884"/>
              <a:gd name="connsiteY2" fmla="*/ 530091 h 536004"/>
              <a:gd name="connsiteX3" fmla="*/ 10242884 w 10242884"/>
              <a:gd name="connsiteY3" fmla="*/ 536004 h 536004"/>
              <a:gd name="connsiteX4" fmla="*/ 0 w 10242884"/>
              <a:gd name="connsiteY4" fmla="*/ 512707 h 536004"/>
              <a:gd name="connsiteX5" fmla="*/ 0 w 10242884"/>
              <a:gd name="connsiteY5" fmla="*/ 0 h 53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2884" h="536004">
                <a:moveTo>
                  <a:pt x="0" y="0"/>
                </a:moveTo>
                <a:lnTo>
                  <a:pt x="9910904" y="0"/>
                </a:lnTo>
                <a:lnTo>
                  <a:pt x="10237147" y="530091"/>
                </a:lnTo>
                <a:lnTo>
                  <a:pt x="10242884" y="536004"/>
                </a:lnTo>
                <a:lnTo>
                  <a:pt x="0" y="512707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25">
            <a:extLst>
              <a:ext uri="{FF2B5EF4-FFF2-40B4-BE49-F238E27FC236}">
                <a16:creationId xmlns:a16="http://schemas.microsoft.com/office/drawing/2014/main" id="{99E5A2FA-1DDF-4174-97AE-882AB2C5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4" y="6504421"/>
            <a:ext cx="1362456" cy="235413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2702" y="863600"/>
            <a:ext cx="11286597" cy="599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/>
          <a:lstStyle/>
          <a:p>
            <a:pPr lvl="0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Body Level Five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8" y="6374676"/>
            <a:ext cx="1031968" cy="448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740" y="6358370"/>
            <a:ext cx="1019311" cy="502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56" y="6355080"/>
            <a:ext cx="1831230" cy="50292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6348549"/>
            <a:ext cx="12192000" cy="0"/>
          </a:xfrm>
          <a:prstGeom prst="line">
            <a:avLst/>
          </a:prstGeom>
          <a:ln w="25400">
            <a:solidFill>
              <a:srgbClr val="007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351" y="177581"/>
            <a:ext cx="2121098" cy="13654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694605" y="6522485"/>
            <a:ext cx="164403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USNDP Meeting 2020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3B19D612-9B0A-8B4D-BB5E-C0B76421C1D2}"/>
              </a:ext>
            </a:extLst>
          </p:cNvPr>
          <p:cNvSpPr/>
          <p:nvPr userDrawn="1"/>
        </p:nvSpPr>
        <p:spPr>
          <a:xfrm>
            <a:off x="1" y="1"/>
            <a:ext cx="9699170" cy="1190330"/>
          </a:xfrm>
          <a:custGeom>
            <a:avLst/>
            <a:gdLst>
              <a:gd name="connsiteX0" fmla="*/ 0 w 9437914"/>
              <a:gd name="connsiteY0" fmla="*/ 0 h 1186543"/>
              <a:gd name="connsiteX1" fmla="*/ 8844643 w 9437914"/>
              <a:gd name="connsiteY1" fmla="*/ 0 h 1186543"/>
              <a:gd name="connsiteX2" fmla="*/ 9437914 w 9437914"/>
              <a:gd name="connsiteY2" fmla="*/ 593272 h 1186543"/>
              <a:gd name="connsiteX3" fmla="*/ 8844643 w 9437914"/>
              <a:gd name="connsiteY3" fmla="*/ 1186543 h 1186543"/>
              <a:gd name="connsiteX4" fmla="*/ 0 w 9437914"/>
              <a:gd name="connsiteY4" fmla="*/ 1186543 h 1186543"/>
              <a:gd name="connsiteX5" fmla="*/ 0 w 9437914"/>
              <a:gd name="connsiteY5" fmla="*/ 0 h 1186543"/>
              <a:gd name="connsiteX0" fmla="*/ 0 w 9947886"/>
              <a:gd name="connsiteY0" fmla="*/ 0 h 1186543"/>
              <a:gd name="connsiteX1" fmla="*/ 8844643 w 9947886"/>
              <a:gd name="connsiteY1" fmla="*/ 0 h 1186543"/>
              <a:gd name="connsiteX2" fmla="*/ 9437914 w 9947886"/>
              <a:gd name="connsiteY2" fmla="*/ 593272 h 1186543"/>
              <a:gd name="connsiteX3" fmla="*/ 9947886 w 9947886"/>
              <a:gd name="connsiteY3" fmla="*/ 1146787 h 1186543"/>
              <a:gd name="connsiteX4" fmla="*/ 0 w 9947886"/>
              <a:gd name="connsiteY4" fmla="*/ 1186543 h 1186543"/>
              <a:gd name="connsiteX5" fmla="*/ 0 w 9947886"/>
              <a:gd name="connsiteY5" fmla="*/ 0 h 1186543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437914 w 9512458"/>
              <a:gd name="connsiteY2" fmla="*/ 593272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  <a:gd name="connsiteX0" fmla="*/ 0 w 9512458"/>
              <a:gd name="connsiteY0" fmla="*/ 0 h 1190330"/>
              <a:gd name="connsiteX1" fmla="*/ 8844643 w 9512458"/>
              <a:gd name="connsiteY1" fmla="*/ 0 h 1190330"/>
              <a:gd name="connsiteX2" fmla="*/ 9231086 w 9512458"/>
              <a:gd name="connsiteY2" fmla="*/ 691243 h 1190330"/>
              <a:gd name="connsiteX3" fmla="*/ 9512458 w 9512458"/>
              <a:gd name="connsiteY3" fmla="*/ 1190330 h 1190330"/>
              <a:gd name="connsiteX4" fmla="*/ 0 w 9512458"/>
              <a:gd name="connsiteY4" fmla="*/ 1186543 h 1190330"/>
              <a:gd name="connsiteX5" fmla="*/ 0 w 9512458"/>
              <a:gd name="connsiteY5" fmla="*/ 0 h 119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2458" h="1190330">
                <a:moveTo>
                  <a:pt x="0" y="0"/>
                </a:moveTo>
                <a:lnTo>
                  <a:pt x="8844643" y="0"/>
                </a:lnTo>
                <a:lnTo>
                  <a:pt x="9231086" y="691243"/>
                </a:lnTo>
                <a:lnTo>
                  <a:pt x="9512458" y="1190330"/>
                </a:lnTo>
                <a:lnTo>
                  <a:pt x="0" y="1186543"/>
                </a:lnTo>
                <a:lnTo>
                  <a:pt x="0" y="0"/>
                </a:lnTo>
                <a:close/>
              </a:path>
            </a:pathLst>
          </a:custGeom>
          <a:solidFill>
            <a:srgbClr val="0073B8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1pPr>
      <a:lvl2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2pPr>
      <a:lvl3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3pPr>
      <a:lvl4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4pPr>
      <a:lvl5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5pPr>
      <a:lvl6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6pPr>
      <a:lvl7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7pPr>
      <a:lvl8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8pPr>
      <a:lvl9pPr>
        <a:defRPr sz="2800" b="1">
          <a:solidFill>
            <a:srgbClr val="FFFFFF"/>
          </a:solidFill>
          <a:uFill>
            <a:solidFill>
              <a:srgbClr val="FFFFFF"/>
            </a:solidFill>
          </a:u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54000" indent="-2540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1pPr>
      <a:lvl2pPr marL="728133" indent="-270933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2pPr>
      <a:lvl3pPr marL="9144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3pPr>
      <a:lvl4pPr marL="1371600">
        <a:spcBef>
          <a:spcPts val="2000"/>
        </a:spcBef>
        <a:buSzPct val="125000"/>
        <a:buChar char="-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4pPr>
      <a:lvl5pPr marL="1828800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5pPr>
      <a:lvl6pPr marL="34308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6pPr>
      <a:lvl7pPr marL="37864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7pPr>
      <a:lvl8pPr marL="4142013" indent="-979714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8pPr>
      <a:lvl9pPr marL="4497613" indent="-979713">
        <a:spcBef>
          <a:spcPts val="2000"/>
        </a:spcBef>
        <a:buSzPct val="125000"/>
        <a:buChar char="•"/>
        <a:defRPr sz="2400">
          <a:uFill>
            <a:solidFill/>
          </a:u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1pPr>
      <a:lvl2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2pPr>
      <a:lvl3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3pPr>
      <a:lvl4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4pPr>
      <a:lvl5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5pPr>
      <a:lvl6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6pPr>
      <a:lvl7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7pPr>
      <a:lvl8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8pPr>
      <a:lvl9pPr algn="ctr">
        <a:defRPr sz="1200">
          <a:solidFill>
            <a:schemeClr val="tx1"/>
          </a:solidFill>
          <a:uFill>
            <a:solidFill>
              <a:srgbClr val="6C6C6C"/>
            </a:solidFill>
          </a:u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863525" y="1818042"/>
            <a:ext cx="9051401" cy="41974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SzTx/>
              <a:buNone/>
            </a:pP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strange behavior of the </a:t>
            </a:r>
            <a:r>
              <a:rPr lang="en-US" sz="6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lifetime</a:t>
            </a:r>
            <a:endParaRPr lang="en-US" sz="6500" dirty="0">
              <a:solidFill>
                <a:srgbClr val="000000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uFillTx/>
                <a:latin typeface="Times New Roman"/>
                <a:ea typeface="+mn-ea"/>
                <a:cs typeface="Times New Roman" pitchFamily="18" charset="0"/>
              </a:rPr>
              <a:t>J.H. Kelley (NCSU)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7456516" y="6450676"/>
            <a:ext cx="2543695" cy="3408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Molecular results *Small adjustment to Rutledge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F6979B-AEBA-4975-3604-CB269A7AB47A}"/>
              </a:ext>
            </a:extLst>
          </p:cNvPr>
          <p:cNvSpPr txBox="1">
            <a:spLocks/>
          </p:cNvSpPr>
          <p:nvPr/>
        </p:nvSpPr>
        <p:spPr>
          <a:xfrm>
            <a:off x="838200" y="561684"/>
            <a:ext cx="10515600" cy="66330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2*dT 1982 Rutledge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FDD4C-8A2E-9C8A-2DD2-4CE59E441161}"/>
              </a:ext>
            </a:extLst>
          </p:cNvPr>
          <p:cNvGrpSpPr/>
          <p:nvPr/>
        </p:nvGrpSpPr>
        <p:grpSpPr>
          <a:xfrm>
            <a:off x="686889" y="1224988"/>
            <a:ext cx="8576752" cy="4951975"/>
            <a:chOff x="686889" y="1473618"/>
            <a:chExt cx="8108890" cy="4703345"/>
          </a:xfrm>
        </p:grpSpPr>
        <p:pic>
          <p:nvPicPr>
            <p:cNvPr id="4" name="Content Placeholder 4" descr="A graph showing the number of the same number&#10;&#10;Description automatically generated with medium confidence">
              <a:extLst>
                <a:ext uri="{FF2B5EF4-FFF2-40B4-BE49-F238E27FC236}">
                  <a16:creationId xmlns:a16="http://schemas.microsoft.com/office/drawing/2014/main" id="{0502A12A-8806-957E-40D9-8ADA3A21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89" y="1825625"/>
              <a:ext cx="8108890" cy="43513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FB7AFD-74C1-1999-2557-67DDFDF2181E}"/>
                </a:ext>
              </a:extLst>
            </p:cNvPr>
            <p:cNvSpPr/>
            <p:nvPr/>
          </p:nvSpPr>
          <p:spPr>
            <a:xfrm>
              <a:off x="6303505" y="2419927"/>
              <a:ext cx="1464368" cy="3480281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21BD27-BE8E-9BCC-488D-40588B8B08F0}"/>
                </a:ext>
              </a:extLst>
            </p:cNvPr>
            <p:cNvSpPr txBox="1"/>
            <p:nvPr/>
          </p:nvSpPr>
          <p:spPr>
            <a:xfrm>
              <a:off x="6303504" y="1473618"/>
              <a:ext cx="1538169" cy="646331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Better consensus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91C33C-359A-2F80-8317-8500084097FF}"/>
                </a:ext>
              </a:extLst>
            </p:cNvPr>
            <p:cNvSpPr/>
            <p:nvPr/>
          </p:nvSpPr>
          <p:spPr>
            <a:xfrm>
              <a:off x="1357745" y="3054497"/>
              <a:ext cx="5278445" cy="272904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824D197-77E6-8280-43C1-7FD6C81BE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36" y="2414058"/>
            <a:ext cx="3267075" cy="3486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7F7039-1BE5-0A24-D9A4-C4DF773A82EE}"/>
              </a:ext>
            </a:extLst>
          </p:cNvPr>
          <p:cNvSpPr/>
          <p:nvPr/>
        </p:nvSpPr>
        <p:spPr>
          <a:xfrm>
            <a:off x="8144806" y="3221103"/>
            <a:ext cx="3360305" cy="57504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88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9752-30D4-ABA2-A6E2-F0E16C5F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different </a:t>
            </a:r>
            <a:r>
              <a:rPr lang="en-US" dirty="0" err="1"/>
              <a:t>scenerios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CFC1F-BFFC-4D02-7A91-44911090C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Data (*excluding 2000Huh)	T</a:t>
            </a:r>
            <a:r>
              <a:rPr lang="en-US" baseline="-25000" dirty="0"/>
              <a:t>1/2</a:t>
            </a:r>
            <a:r>
              <a:rPr lang="en-US" dirty="0"/>
              <a:t>(LWM)=53.37 D </a:t>
            </a:r>
            <a:r>
              <a:rPr lang="en-US" i="1" dirty="0"/>
              <a:t>8</a:t>
            </a:r>
          </a:p>
          <a:p>
            <a:r>
              <a:rPr lang="en-US" dirty="0"/>
              <a:t>Excl Molecules 				T</a:t>
            </a:r>
            <a:r>
              <a:rPr lang="en-US" baseline="-25000" dirty="0"/>
              <a:t>1/2</a:t>
            </a:r>
            <a:r>
              <a:rPr lang="en-US" dirty="0"/>
              <a:t>(LWM)=53.23 D </a:t>
            </a:r>
            <a:r>
              <a:rPr lang="en-US" i="1" dirty="0"/>
              <a:t>5</a:t>
            </a:r>
            <a:r>
              <a:rPr lang="en-US" dirty="0"/>
              <a:t>  (WA)=53.26 D </a:t>
            </a:r>
            <a:r>
              <a:rPr lang="en-US" i="1" dirty="0"/>
              <a:t>1</a:t>
            </a:r>
          </a:p>
          <a:p>
            <a:r>
              <a:rPr lang="en-US" dirty="0"/>
              <a:t>Excl Molecules (2*DE Rutledge) 	T</a:t>
            </a:r>
            <a:r>
              <a:rPr lang="en-US" baseline="-25000" dirty="0"/>
              <a:t>1/2</a:t>
            </a:r>
            <a:r>
              <a:rPr lang="en-US" dirty="0"/>
              <a:t>(LWM)=53.23 D </a:t>
            </a:r>
            <a:r>
              <a:rPr lang="en-US" i="1" dirty="0"/>
              <a:t>5</a:t>
            </a:r>
            <a:r>
              <a:rPr lang="en-US" dirty="0"/>
              <a:t>   (WA)=53.23 D </a:t>
            </a:r>
            <a:r>
              <a:rPr lang="en-US" i="1" dirty="0"/>
              <a:t>1</a:t>
            </a:r>
          </a:p>
          <a:p>
            <a:r>
              <a:rPr lang="en-US" dirty="0" err="1"/>
              <a:t>Metalic</a:t>
            </a:r>
            <a:r>
              <a:rPr lang="en-US" dirty="0"/>
              <a:t> Be					T</a:t>
            </a:r>
            <a:r>
              <a:rPr lang="en-US" baseline="-25000" dirty="0"/>
              <a:t>1/2</a:t>
            </a:r>
            <a:r>
              <a:rPr lang="en-US" dirty="0"/>
              <a:t>(LWM)=53.23 D </a:t>
            </a:r>
            <a:r>
              <a:rPr lang="en-US" i="1" dirty="0"/>
              <a:t>6</a:t>
            </a:r>
            <a:r>
              <a:rPr lang="en-US" dirty="0"/>
              <a:t>  (WA)=53.27 D </a:t>
            </a:r>
            <a:r>
              <a:rPr lang="en-US" i="1" dirty="0"/>
              <a:t>2</a:t>
            </a:r>
          </a:p>
          <a:p>
            <a:r>
              <a:rPr lang="en-US" dirty="0" err="1"/>
              <a:t>Metalic</a:t>
            </a:r>
            <a:r>
              <a:rPr lang="en-US" dirty="0"/>
              <a:t> Be	 (2*DE Rutledge) 		T</a:t>
            </a:r>
            <a:r>
              <a:rPr lang="en-US" baseline="-25000" dirty="0"/>
              <a:t>1/2</a:t>
            </a:r>
            <a:r>
              <a:rPr lang="en-US" dirty="0"/>
              <a:t>(LWM)=53.23 D </a:t>
            </a:r>
            <a:r>
              <a:rPr lang="en-US" i="1" dirty="0"/>
              <a:t>5</a:t>
            </a:r>
            <a:r>
              <a:rPr lang="en-US" dirty="0"/>
              <a:t>  (WA)=53.24 D </a:t>
            </a:r>
            <a:r>
              <a:rPr lang="en-US" i="1" dirty="0"/>
              <a:t>3</a:t>
            </a:r>
          </a:p>
          <a:p>
            <a:r>
              <a:rPr lang="en-US" dirty="0"/>
              <a:t>Implanted Be				T</a:t>
            </a:r>
            <a:r>
              <a:rPr lang="en-US" baseline="-25000" dirty="0"/>
              <a:t>1/2</a:t>
            </a:r>
            <a:r>
              <a:rPr lang="en-US" dirty="0"/>
              <a:t>(LWM)=53.20 D </a:t>
            </a:r>
            <a:r>
              <a:rPr lang="en-US" i="1" dirty="0"/>
              <a:t>2</a:t>
            </a:r>
            <a:r>
              <a:rPr lang="en-US" dirty="0"/>
              <a:t>  (WA)=53.20 D </a:t>
            </a:r>
            <a:r>
              <a:rPr lang="en-US" i="1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69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1E80-BD6C-779C-671F-C15136DF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wrap it up?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5C863BB-5CF1-9ADA-439C-8D45ACFE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36" y="2414058"/>
            <a:ext cx="3267075" cy="3486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2A9695-30F1-059E-A8B4-385F0F5966F1}"/>
              </a:ext>
            </a:extLst>
          </p:cNvPr>
          <p:cNvSpPr/>
          <p:nvPr/>
        </p:nvSpPr>
        <p:spPr>
          <a:xfrm>
            <a:off x="8144806" y="3221103"/>
            <a:ext cx="3360305" cy="57504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graph showing the number of the same number&#10;&#10;Description automatically generated with medium confidence">
            <a:extLst>
              <a:ext uri="{FF2B5EF4-FFF2-40B4-BE49-F238E27FC236}">
                <a16:creationId xmlns:a16="http://schemas.microsoft.com/office/drawing/2014/main" id="{C0127983-4239-8393-7D6B-5282A930A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3" y="1102621"/>
            <a:ext cx="7417749" cy="3649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5E4E56-88DB-CB0E-78FD-9CC9729D7EC8}"/>
              </a:ext>
            </a:extLst>
          </p:cNvPr>
          <p:cNvSpPr/>
          <p:nvPr/>
        </p:nvSpPr>
        <p:spPr>
          <a:xfrm>
            <a:off x="5556641" y="1601128"/>
            <a:ext cx="1339556" cy="29192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FD89C-CB27-5A29-E10A-09111D590C67}"/>
              </a:ext>
            </a:extLst>
          </p:cNvPr>
          <p:cNvSpPr/>
          <p:nvPr/>
        </p:nvSpPr>
        <p:spPr>
          <a:xfrm>
            <a:off x="1032420" y="2133413"/>
            <a:ext cx="4828550" cy="22891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0D96FF-187A-0612-2383-E36834FCECBD}"/>
              </a:ext>
            </a:extLst>
          </p:cNvPr>
          <p:cNvSpPr txBox="1">
            <a:spLocks/>
          </p:cNvSpPr>
          <p:nvPr/>
        </p:nvSpPr>
        <p:spPr>
          <a:xfrm>
            <a:off x="1079357" y="575208"/>
            <a:ext cx="4477284" cy="663304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charset="0"/>
                <a:ea typeface="Arial" charset="0"/>
                <a:cs typeface="Arial" charset="0"/>
                <a:sym typeface="Century Gothic"/>
              </a:defRPr>
            </a:lvl1pPr>
            <a:lvl2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>
              <a:defRPr sz="2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defTabSz="91440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2*dT 1982 Rutledge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ADBDC-35E1-1063-4BF3-A50B57A77ED1}"/>
              </a:ext>
            </a:extLst>
          </p:cNvPr>
          <p:cNvSpPr txBox="1"/>
          <p:nvPr/>
        </p:nvSpPr>
        <p:spPr>
          <a:xfrm>
            <a:off x="1074632" y="5081949"/>
            <a:ext cx="610597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Recommended value	T</a:t>
            </a:r>
            <a:r>
              <a:rPr lang="en-US" baseline="-25000" dirty="0"/>
              <a:t>1/2</a:t>
            </a:r>
            <a:r>
              <a:rPr lang="en-US" dirty="0"/>
              <a:t>(LWM)= 53.23 D </a:t>
            </a:r>
            <a:r>
              <a:rPr lang="en-US" i="1" dirty="0"/>
              <a:t>6</a:t>
            </a:r>
            <a:r>
              <a:rPr lang="en-US" dirty="0"/>
              <a:t> </a:t>
            </a:r>
          </a:p>
          <a:p>
            <a:r>
              <a:rPr lang="en-US" dirty="0"/>
              <a:t>Helmer (DDEP) 		 T</a:t>
            </a:r>
            <a:r>
              <a:rPr lang="en-US" baseline="-25000" dirty="0"/>
              <a:t>1/2</a:t>
            </a:r>
            <a:r>
              <a:rPr lang="en-US" dirty="0"/>
              <a:t>(LWM)= 53.22 D </a:t>
            </a:r>
            <a:r>
              <a:rPr lang="en-US" i="1" dirty="0"/>
              <a:t>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474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can show tremendous variation depending on the environment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B6BAE-51F3-1AAF-579B-6FED36AF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7" y="530347"/>
            <a:ext cx="7615745" cy="5670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E60D74-4D35-8F03-E9F7-8CC49ABC6471}"/>
              </a:ext>
            </a:extLst>
          </p:cNvPr>
          <p:cNvSpPr/>
          <p:nvPr/>
        </p:nvSpPr>
        <p:spPr>
          <a:xfrm>
            <a:off x="4317023" y="5880789"/>
            <a:ext cx="1951892" cy="41204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2824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Accomplishments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359BB-D334-C750-1EA1-28A1A863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5" y="747916"/>
            <a:ext cx="8076156" cy="5344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33D43-0AC9-A922-F411-4185B2465923}"/>
              </a:ext>
            </a:extLst>
          </p:cNvPr>
          <p:cNvSpPr/>
          <p:nvPr/>
        </p:nvSpPr>
        <p:spPr>
          <a:xfrm>
            <a:off x="675118" y="4486542"/>
            <a:ext cx="7246833" cy="230737"/>
          </a:xfrm>
          <a:prstGeom prst="rect">
            <a:avLst/>
          </a:prstGeom>
          <a:solidFill>
            <a:srgbClr val="FFFF00">
              <a:alpha val="18000"/>
            </a:srgb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AFFAC-D715-6619-54B7-9A2514D6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72" y="1960755"/>
            <a:ext cx="3641398" cy="33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251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Value: Accepted since 2002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56E8B-D72C-33A0-A9EE-4E789626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86" y="588578"/>
            <a:ext cx="2604337" cy="5718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2E82-FA6B-AA41-A5E6-30D8F188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71" y="2927856"/>
            <a:ext cx="68103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7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lifetime measurements.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Content Placeholder 4" descr="A long line of text&#10;&#10;Description automatically generated">
            <a:extLst>
              <a:ext uri="{FF2B5EF4-FFF2-40B4-BE49-F238E27FC236}">
                <a16:creationId xmlns:a16="http://schemas.microsoft.com/office/drawing/2014/main" id="{3BC140EB-F59C-1C06-3477-6F59BA68C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8" y="1079586"/>
            <a:ext cx="9974936" cy="5227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E27713-76EF-344F-61B6-22617856231F}"/>
              </a:ext>
            </a:extLst>
          </p:cNvPr>
          <p:cNvSpPr/>
          <p:nvPr/>
        </p:nvSpPr>
        <p:spPr>
          <a:xfrm>
            <a:off x="2380333" y="1480882"/>
            <a:ext cx="455290" cy="240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36CF1-A994-6A62-9687-08F9345B7CB7}"/>
              </a:ext>
            </a:extLst>
          </p:cNvPr>
          <p:cNvSpPr/>
          <p:nvPr/>
        </p:nvSpPr>
        <p:spPr>
          <a:xfrm>
            <a:off x="2160621" y="1403781"/>
            <a:ext cx="1092928" cy="4823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7ADBF-747B-6275-948B-0F298F408E3F}"/>
              </a:ext>
            </a:extLst>
          </p:cNvPr>
          <p:cNvSpPr/>
          <p:nvPr/>
        </p:nvSpPr>
        <p:spPr>
          <a:xfrm>
            <a:off x="4121131" y="2188618"/>
            <a:ext cx="597167" cy="3800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E3CAB-381F-88C1-31BE-B1345B1B5B8B}"/>
              </a:ext>
            </a:extLst>
          </p:cNvPr>
          <p:cNvSpPr txBox="1"/>
          <p:nvPr/>
        </p:nvSpPr>
        <p:spPr>
          <a:xfrm>
            <a:off x="7467520" y="901536"/>
            <a:ext cx="1690096" cy="7764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consensus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76E92-F842-F785-43B7-AFBEE497B4CF}"/>
              </a:ext>
            </a:extLst>
          </p:cNvPr>
          <p:cNvSpPr/>
          <p:nvPr/>
        </p:nvSpPr>
        <p:spPr>
          <a:xfrm>
            <a:off x="7633024" y="2392322"/>
            <a:ext cx="1431058" cy="36453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A56E1-1094-2068-3B4D-667695D7EEE4}"/>
              </a:ext>
            </a:extLst>
          </p:cNvPr>
          <p:cNvSpPr/>
          <p:nvPr/>
        </p:nvSpPr>
        <p:spPr>
          <a:xfrm>
            <a:off x="7608418" y="2343955"/>
            <a:ext cx="1511296" cy="38834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1AD40D95-667C-C2B0-2106-AA92DF60F971}"/>
              </a:ext>
            </a:extLst>
          </p:cNvPr>
          <p:cNvSpPr txBox="1"/>
          <p:nvPr/>
        </p:nvSpPr>
        <p:spPr>
          <a:xfrm>
            <a:off x="1268238" y="591836"/>
            <a:ext cx="3170489" cy="338554"/>
          </a:xfrm>
          <a:prstGeom prst="rect">
            <a:avLst/>
          </a:prstGeom>
          <a:ln w="34925" cap="flat">
            <a:solidFill>
              <a:srgbClr val="EDDD7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Oxide and Hydroxide molecules</a:t>
            </a: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E6E58249-25D8-7186-A9CF-CE6C42685E0A}"/>
              </a:ext>
            </a:extLst>
          </p:cNvPr>
          <p:cNvSpPr txBox="1"/>
          <p:nvPr/>
        </p:nvSpPr>
        <p:spPr>
          <a:xfrm>
            <a:off x="4160289" y="1454068"/>
            <a:ext cx="1582485" cy="584775"/>
          </a:xfrm>
          <a:prstGeom prst="rect">
            <a:avLst/>
          </a:prstGeom>
          <a:ln w="34925" cap="flat">
            <a:solidFill>
              <a:srgbClr val="EDDD7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C-60 and C-70 Fullerenes</a:t>
            </a: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5C306FAC-3B2E-404C-B770-86B26F7C40CF}"/>
              </a:ext>
            </a:extLst>
          </p:cNvPr>
          <p:cNvSpPr txBox="1"/>
          <p:nvPr/>
        </p:nvSpPr>
        <p:spPr>
          <a:xfrm>
            <a:off x="2835623" y="1012642"/>
            <a:ext cx="2342360" cy="338554"/>
          </a:xfrm>
          <a:prstGeom prst="rect">
            <a:avLst/>
          </a:prstGeom>
          <a:ln w="34925" cap="flat">
            <a:solidFill>
              <a:srgbClr val="EDDD7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Produced by reactions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574E3-2AC4-0752-E1C4-11A6C474678E}"/>
              </a:ext>
            </a:extLst>
          </p:cNvPr>
          <p:cNvCxnSpPr>
            <a:cxnSpLocks/>
          </p:cNvCxnSpPr>
          <p:nvPr/>
        </p:nvCxnSpPr>
        <p:spPr>
          <a:xfrm flipV="1">
            <a:off x="3676691" y="1430144"/>
            <a:ext cx="15092" cy="1287009"/>
          </a:xfrm>
          <a:prstGeom prst="straightConnector1">
            <a:avLst/>
          </a:prstGeom>
          <a:noFill/>
          <a:ln w="38100" cap="flat">
            <a:solidFill>
              <a:srgbClr val="F1E499"/>
            </a:solidFill>
            <a:prstDash val="solid"/>
            <a:bevel/>
            <a:headEnd type="triangle" w="lg" len="lg"/>
            <a:tailEnd type="none" w="lg" len="lg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 useBgFill="1">
        <p:nvSpPr>
          <p:cNvPr id="18" name="TextBox 17">
            <a:extLst>
              <a:ext uri="{FF2B5EF4-FFF2-40B4-BE49-F238E27FC236}">
                <a16:creationId xmlns:a16="http://schemas.microsoft.com/office/drawing/2014/main" id="{6605802E-B605-9908-923E-D344C2F31E4A}"/>
              </a:ext>
            </a:extLst>
          </p:cNvPr>
          <p:cNvSpPr txBox="1"/>
          <p:nvPr/>
        </p:nvSpPr>
        <p:spPr>
          <a:xfrm>
            <a:off x="4954380" y="4720329"/>
            <a:ext cx="2716793" cy="338554"/>
          </a:xfrm>
          <a:prstGeom prst="rect">
            <a:avLst/>
          </a:prstGeom>
          <a:ln w="34925" cap="flat">
            <a:solidFill>
              <a:srgbClr val="EDDD7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7Be implanted in metal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942D1A-80AE-5262-D55E-48EF4987480D}"/>
              </a:ext>
            </a:extLst>
          </p:cNvPr>
          <p:cNvCxnSpPr>
            <a:cxnSpLocks/>
          </p:cNvCxnSpPr>
          <p:nvPr/>
        </p:nvCxnSpPr>
        <p:spPr>
          <a:xfrm>
            <a:off x="6444106" y="3693190"/>
            <a:ext cx="0" cy="886409"/>
          </a:xfrm>
          <a:prstGeom prst="straightConnector1">
            <a:avLst/>
          </a:prstGeom>
          <a:noFill/>
          <a:ln w="38100" cap="flat">
            <a:solidFill>
              <a:srgbClr val="F1E499"/>
            </a:solidFill>
            <a:prstDash val="solid"/>
            <a:bevel/>
            <a:headEnd type="triangle" w="lg" len="lg"/>
            <a:tailEnd type="none" w="lg" len="lg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 useBgFill="1">
        <p:nvSpPr>
          <p:cNvPr id="22" name="TextBox 21">
            <a:extLst>
              <a:ext uri="{FF2B5EF4-FFF2-40B4-BE49-F238E27FC236}">
                <a16:creationId xmlns:a16="http://schemas.microsoft.com/office/drawing/2014/main" id="{F1022DE5-BC09-56A6-2961-E47E3B8248B0}"/>
              </a:ext>
            </a:extLst>
          </p:cNvPr>
          <p:cNvSpPr txBox="1"/>
          <p:nvPr/>
        </p:nvSpPr>
        <p:spPr>
          <a:xfrm>
            <a:off x="1168256" y="4531376"/>
            <a:ext cx="909119" cy="584775"/>
          </a:xfrm>
          <a:prstGeom prst="rect">
            <a:avLst/>
          </a:prstGeom>
          <a:ln w="34925" cap="flat">
            <a:solidFill>
              <a:srgbClr val="EDDD7F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600" dirty="0"/>
              <a:t>Metallic </a:t>
            </a:r>
          </a:p>
          <a:p>
            <a:pPr algn="l"/>
            <a:r>
              <a:rPr lang="en-US" sz="1600" dirty="0"/>
              <a:t>7Be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5B063D-1CFF-0443-E8A2-81BD7ED64B73}"/>
              </a:ext>
            </a:extLst>
          </p:cNvPr>
          <p:cNvCxnSpPr>
            <a:cxnSpLocks/>
          </p:cNvCxnSpPr>
          <p:nvPr/>
        </p:nvCxnSpPr>
        <p:spPr>
          <a:xfrm>
            <a:off x="1578126" y="3570462"/>
            <a:ext cx="0" cy="886409"/>
          </a:xfrm>
          <a:prstGeom prst="straightConnector1">
            <a:avLst/>
          </a:prstGeom>
          <a:noFill/>
          <a:ln w="38100" cap="flat">
            <a:solidFill>
              <a:srgbClr val="F1E499"/>
            </a:solidFill>
            <a:prstDash val="solid"/>
            <a:bevel/>
            <a:headEnd type="triangle" w="lg" len="lg"/>
            <a:tailEnd type="none" w="lg" len="lg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0EE0C-8170-E8FB-34C0-E79924AB4CEE}"/>
              </a:ext>
            </a:extLst>
          </p:cNvPr>
          <p:cNvSpPr/>
          <p:nvPr/>
        </p:nvSpPr>
        <p:spPr>
          <a:xfrm>
            <a:off x="2160621" y="1403781"/>
            <a:ext cx="1155035" cy="3712370"/>
          </a:xfrm>
          <a:prstGeom prst="rect">
            <a:avLst/>
          </a:prstGeom>
          <a:solidFill>
            <a:srgbClr val="E33245">
              <a:alpha val="18000"/>
            </a:srgb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0215E7-A76A-E19B-AC36-971CE8B0317A}"/>
              </a:ext>
            </a:extLst>
          </p:cNvPr>
          <p:cNvSpPr/>
          <p:nvPr/>
        </p:nvSpPr>
        <p:spPr>
          <a:xfrm>
            <a:off x="4125867" y="2188617"/>
            <a:ext cx="589876" cy="2917559"/>
          </a:xfrm>
          <a:prstGeom prst="rect">
            <a:avLst/>
          </a:prstGeom>
          <a:solidFill>
            <a:srgbClr val="E33245">
              <a:alpha val="18000"/>
            </a:srgb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665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8" grpId="0" animBg="1"/>
      <p:bldP spid="16" grpId="0" animBg="1"/>
      <p:bldP spid="17" grpId="0" animBg="1"/>
      <p:bldP spid="11" grpId="0" animBg="1"/>
      <p:bldP spid="18" grpId="0" animBg="1"/>
      <p:bldP spid="2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Molecular results (oxides, hydroxides, Fullerenes)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9204385" y="933694"/>
            <a:ext cx="2760453" cy="419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Content Placeholder 4" descr="A graph with a red line&#10;&#10;Description automatically generated with medium confidence">
            <a:extLst>
              <a:ext uri="{FF2B5EF4-FFF2-40B4-BE49-F238E27FC236}">
                <a16:creationId xmlns:a16="http://schemas.microsoft.com/office/drawing/2014/main" id="{0089B151-24E1-66C2-4105-B3E8E608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9" y="637812"/>
            <a:ext cx="9951383" cy="528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6045A0-7E4E-1285-E32C-D90D45461AC8}"/>
              </a:ext>
            </a:extLst>
          </p:cNvPr>
          <p:cNvSpPr/>
          <p:nvPr/>
        </p:nvSpPr>
        <p:spPr>
          <a:xfrm>
            <a:off x="7361006" y="1708030"/>
            <a:ext cx="1696729" cy="40502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0C483-6C07-58AE-4A35-FC9894FF9DAE}"/>
              </a:ext>
            </a:extLst>
          </p:cNvPr>
          <p:cNvSpPr txBox="1"/>
          <p:nvPr/>
        </p:nvSpPr>
        <p:spPr>
          <a:xfrm>
            <a:off x="7361006" y="827287"/>
            <a:ext cx="153816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 consensus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F85C8-4F3F-9211-10A6-B251F01F9F2C}"/>
              </a:ext>
            </a:extLst>
          </p:cNvPr>
          <p:cNvSpPr/>
          <p:nvPr/>
        </p:nvSpPr>
        <p:spPr>
          <a:xfrm>
            <a:off x="1289429" y="2059360"/>
            <a:ext cx="6477106" cy="298007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0ADD1-9A46-2F1B-0DD6-161205AB35AC}"/>
              </a:ext>
            </a:extLst>
          </p:cNvPr>
          <p:cNvSpPr txBox="1"/>
          <p:nvPr/>
        </p:nvSpPr>
        <p:spPr>
          <a:xfrm rot="5400000">
            <a:off x="800811" y="3291520"/>
            <a:ext cx="1830514" cy="276999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200" dirty="0"/>
              <a:t>Rutledge-Chalk River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274633-BD5A-1F9F-43A5-FE397758EDAB}"/>
              </a:ext>
            </a:extLst>
          </p:cNvPr>
          <p:cNvSpPr/>
          <p:nvPr/>
        </p:nvSpPr>
        <p:spPr>
          <a:xfrm rot="10584454">
            <a:off x="1629136" y="1956248"/>
            <a:ext cx="277000" cy="235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BC87E-E365-E5CA-CD75-D07543BCFFE9}"/>
              </a:ext>
            </a:extLst>
          </p:cNvPr>
          <p:cNvSpPr txBox="1"/>
          <p:nvPr/>
        </p:nvSpPr>
        <p:spPr>
          <a:xfrm rot="5400000">
            <a:off x="1231159" y="3137523"/>
            <a:ext cx="1657115" cy="461665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l"/>
            <a:r>
              <a:rPr lang="en-US" sz="1200" dirty="0"/>
              <a:t>Christmas-National Bureau of Standards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2B8AD2-3FA9-5688-B208-AFF0284CA7CB}"/>
              </a:ext>
            </a:extLst>
          </p:cNvPr>
          <p:cNvSpPr/>
          <p:nvPr/>
        </p:nvSpPr>
        <p:spPr>
          <a:xfrm rot="10800000">
            <a:off x="1875048" y="2299375"/>
            <a:ext cx="277000" cy="240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84179CE-CDA5-5D50-8A18-7075BAE9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00" y="1297477"/>
            <a:ext cx="2883265" cy="3205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F494B5-9BE6-26D9-C867-5D88223812D3}"/>
              </a:ext>
            </a:extLst>
          </p:cNvPr>
          <p:cNvSpPr/>
          <p:nvPr/>
        </p:nvSpPr>
        <p:spPr>
          <a:xfrm>
            <a:off x="9009990" y="2059360"/>
            <a:ext cx="2972376" cy="46479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15777-DB3C-D48E-BC4C-B655EF205039}"/>
              </a:ext>
            </a:extLst>
          </p:cNvPr>
          <p:cNvSpPr txBox="1"/>
          <p:nvPr/>
        </p:nvSpPr>
        <p:spPr>
          <a:xfrm>
            <a:off x="9682385" y="4537818"/>
            <a:ext cx="2187723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1982RuZV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Rutledge Chalk River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T=53.284 +/- 0.004 days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1982ChZF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Christmas NBS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T=53.16 +/- 0.01 days</a:t>
            </a: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2295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dirty="0"/>
              <a:t>Only metallic Be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Content Placeholder 4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CE176777-163D-5E51-70EA-9C51549E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1" y="1825624"/>
            <a:ext cx="7197589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F5261CB-D1D9-A19D-A428-2961AC2E3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2224881"/>
            <a:ext cx="3257550" cy="3552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EC987E-83CB-CEE9-6440-93A4AF91A176}"/>
              </a:ext>
            </a:extLst>
          </p:cNvPr>
          <p:cNvSpPr/>
          <p:nvPr/>
        </p:nvSpPr>
        <p:spPr>
          <a:xfrm>
            <a:off x="3851565" y="2469566"/>
            <a:ext cx="2595508" cy="33577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DA0E7-77A9-5E84-1CF5-6CDD15F9145B}"/>
              </a:ext>
            </a:extLst>
          </p:cNvPr>
          <p:cNvSpPr txBox="1"/>
          <p:nvPr/>
        </p:nvSpPr>
        <p:spPr>
          <a:xfrm>
            <a:off x="5065831" y="1400798"/>
            <a:ext cx="153816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 variation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BCCD9-4A1D-93F1-6F39-81C3A8D41ABB}"/>
              </a:ext>
            </a:extLst>
          </p:cNvPr>
          <p:cNvSpPr txBox="1"/>
          <p:nvPr/>
        </p:nvSpPr>
        <p:spPr>
          <a:xfrm>
            <a:off x="5616014" y="5919698"/>
            <a:ext cx="60184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T=53.23 (dominated by 1982 Rutledge)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61CD18-0CE8-30A3-D3AB-710161E6609A}"/>
              </a:ext>
            </a:extLst>
          </p:cNvPr>
          <p:cNvSpPr/>
          <p:nvPr/>
        </p:nvSpPr>
        <p:spPr>
          <a:xfrm>
            <a:off x="1874981" y="2964828"/>
            <a:ext cx="2595507" cy="28421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9BB4D-AC24-8202-E659-77F4252D5DC9}"/>
              </a:ext>
            </a:extLst>
          </p:cNvPr>
          <p:cNvSpPr/>
          <p:nvPr/>
        </p:nvSpPr>
        <p:spPr>
          <a:xfrm>
            <a:off x="8100293" y="3171590"/>
            <a:ext cx="3360305" cy="415792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38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dirty="0"/>
              <a:t>Produced in target and Implanted measurements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22499" y="933694"/>
            <a:ext cx="11552049" cy="505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069329-CE15-BC6B-B9D8-1B353EBBFDD2}"/>
              </a:ext>
            </a:extLst>
          </p:cNvPr>
          <p:cNvGrpSpPr/>
          <p:nvPr/>
        </p:nvGrpSpPr>
        <p:grpSpPr>
          <a:xfrm>
            <a:off x="205810" y="1240582"/>
            <a:ext cx="9288566" cy="4705644"/>
            <a:chOff x="838200" y="1825625"/>
            <a:chExt cx="8252052" cy="4351338"/>
          </a:xfrm>
        </p:grpSpPr>
        <p:pic>
          <p:nvPicPr>
            <p:cNvPr id="4" name="Content Placeholder 4" descr="A graph showing the number of numbers&#10;&#10;Description automatically generated with medium confidence">
              <a:extLst>
                <a:ext uri="{FF2B5EF4-FFF2-40B4-BE49-F238E27FC236}">
                  <a16:creationId xmlns:a16="http://schemas.microsoft.com/office/drawing/2014/main" id="{B35C0F62-988B-62C5-7312-A41C8AEE8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25625"/>
              <a:ext cx="8252052" cy="43513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7577F5-0C01-3489-5708-7AD474FD602A}"/>
                </a:ext>
              </a:extLst>
            </p:cNvPr>
            <p:cNvSpPr/>
            <p:nvPr/>
          </p:nvSpPr>
          <p:spPr>
            <a:xfrm>
              <a:off x="6373091" y="2419927"/>
              <a:ext cx="1538169" cy="353752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screenshot of a test results&#10;&#10;Description automatically generated">
            <a:extLst>
              <a:ext uri="{FF2B5EF4-FFF2-40B4-BE49-F238E27FC236}">
                <a16:creationId xmlns:a16="http://schemas.microsoft.com/office/drawing/2014/main" id="{D9B39E11-C734-3097-0A08-78609E39E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64" y="1855041"/>
            <a:ext cx="2982995" cy="40343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AAE62B-E1F5-1553-6F8B-56812234868F}"/>
              </a:ext>
            </a:extLst>
          </p:cNvPr>
          <p:cNvSpPr/>
          <p:nvPr/>
        </p:nvSpPr>
        <p:spPr>
          <a:xfrm>
            <a:off x="8509723" y="2820112"/>
            <a:ext cx="3360305" cy="641144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C352F-6949-E65C-FA6A-FA7DE07D5A8B}"/>
              </a:ext>
            </a:extLst>
          </p:cNvPr>
          <p:cNvSpPr txBox="1"/>
          <p:nvPr/>
        </p:nvSpPr>
        <p:spPr>
          <a:xfrm>
            <a:off x="5616014" y="5919698"/>
            <a:ext cx="60184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T=53.22 days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F0F2D-1663-6B29-CD18-9AA20C783CD8}"/>
              </a:ext>
            </a:extLst>
          </p:cNvPr>
          <p:cNvCxnSpPr/>
          <p:nvPr/>
        </p:nvCxnSpPr>
        <p:spPr>
          <a:xfrm flipV="1">
            <a:off x="2361460" y="588578"/>
            <a:ext cx="0" cy="446281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383115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Molecular results (oxides, hydroxides, Fullerenes)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9204385" y="933694"/>
            <a:ext cx="2760453" cy="419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Content Placeholder 4" descr="A graph with a red line&#10;&#10;Description automatically generated with medium confidence">
            <a:extLst>
              <a:ext uri="{FF2B5EF4-FFF2-40B4-BE49-F238E27FC236}">
                <a16:creationId xmlns:a16="http://schemas.microsoft.com/office/drawing/2014/main" id="{0089B151-24E1-66C2-4105-B3E8E608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9" y="637812"/>
            <a:ext cx="9951383" cy="528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6045A0-7E4E-1285-E32C-D90D45461AC8}"/>
              </a:ext>
            </a:extLst>
          </p:cNvPr>
          <p:cNvSpPr/>
          <p:nvPr/>
        </p:nvSpPr>
        <p:spPr>
          <a:xfrm>
            <a:off x="7361006" y="1708030"/>
            <a:ext cx="1696729" cy="40502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0C483-6C07-58AE-4A35-FC9894FF9DAE}"/>
              </a:ext>
            </a:extLst>
          </p:cNvPr>
          <p:cNvSpPr txBox="1"/>
          <p:nvPr/>
        </p:nvSpPr>
        <p:spPr>
          <a:xfrm>
            <a:off x="7361006" y="827287"/>
            <a:ext cx="153816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 consensus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F85C8-4F3F-9211-10A6-B251F01F9F2C}"/>
              </a:ext>
            </a:extLst>
          </p:cNvPr>
          <p:cNvSpPr/>
          <p:nvPr/>
        </p:nvSpPr>
        <p:spPr>
          <a:xfrm>
            <a:off x="1289429" y="2059360"/>
            <a:ext cx="6477106" cy="298007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84179CE-CDA5-5D50-8A18-7075BAE9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00" y="1297477"/>
            <a:ext cx="2883265" cy="3205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F494B5-9BE6-26D9-C867-5D88223812D3}"/>
              </a:ext>
            </a:extLst>
          </p:cNvPr>
          <p:cNvSpPr/>
          <p:nvPr/>
        </p:nvSpPr>
        <p:spPr>
          <a:xfrm>
            <a:off x="9009990" y="2059360"/>
            <a:ext cx="2972376" cy="464791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65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wrap="square">
        <a:spAutoFit/>
      </a:bodyPr>
      <a:lstStyle>
        <a:defPPr algn="l">
          <a:defRPr sz="1600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17618</TotalTime>
  <Words>302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Helvetica</vt:lpstr>
      <vt:lpstr>Helvetica Neue</vt:lpstr>
      <vt:lpstr>Times New Roman</vt:lpstr>
      <vt:lpstr>Default</vt:lpstr>
      <vt:lpstr>PowerPoint Presentation</vt:lpstr>
      <vt:lpstr>The lifetime can show tremendous variation depending on the environment</vt:lpstr>
      <vt:lpstr>Evaluation Accomplishments</vt:lpstr>
      <vt:lpstr>Present Value: Accepted since 2002</vt:lpstr>
      <vt:lpstr>All lifetime measurements.</vt:lpstr>
      <vt:lpstr>Excluding Molecular results (oxides, hydroxides, Fullerenes)</vt:lpstr>
      <vt:lpstr>Only metallic Be</vt:lpstr>
      <vt:lpstr>Produced in target and Implanted measurements</vt:lpstr>
      <vt:lpstr>Excluding Molecular results (oxides, hydroxides, Fullerenes)</vt:lpstr>
      <vt:lpstr>Excluding Molecular results *Small adjustment to Rutledge</vt:lpstr>
      <vt:lpstr>Comparing different scenerios</vt:lpstr>
      <vt:lpstr>How to wrap it up?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Kelley</cp:lastModifiedBy>
  <cp:revision>235</cp:revision>
  <dcterms:modified xsi:type="dcterms:W3CDTF">2024-09-26T15:21:34Z</dcterms:modified>
</cp:coreProperties>
</file>