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1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D49F4-FCEB-4FEC-B870-27293AAEE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7791C8-940B-48E6-867C-6BC1CE138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F48F5-9BB7-4E91-85A0-B6E7259B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BC0C3-70B0-44AE-9273-AEEB371C4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755B0-DD0D-4B97-B504-742A13930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13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A9D7A-3863-4C25-9A56-BC715AD5D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45EE74-21C4-4B52-93A4-D73CE17F6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AD6F6-D12D-4C18-8045-76203B45F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9AA7A-0917-4538-BE29-2F099A7E8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0FF10-D589-4696-84B8-5AEA7D257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34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D59844-7F67-438D-A07F-7DB93D0589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AA890F-F908-43F3-8580-49F3BDDBD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E2F45-FF65-4E1B-B2F9-BD9404858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DE31E1-CF8E-45DF-9706-536FE8CFA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E822D-31C3-4506-B942-ADEE34ACC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45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A2F60-004B-464F-9A6B-FE95CA3A8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CD1C6E-430E-44B9-9729-DA19E79A5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D2742-63EC-49D7-A8BC-0A252BC2C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EBCD6-769B-4785-8262-D364D7D1A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0558C-F1DF-4F6D-AC36-B2C512D71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80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506806-C997-46E8-9306-2250A168B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22051-92FA-438B-AA0D-DF7407309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45B32-40B8-4D00-BA27-193B8DF2A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F5DAA-2AC8-479D-BE11-BF5B3994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44A0D-9DA6-4B51-8EB7-87BB8262A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029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2B166-401C-460F-8F30-42170B5F5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67623B-872B-4118-B049-A840718E4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62A6AB-2611-4F13-969D-0A43C3E39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F7475A-19A7-40DC-A01D-9857AF6CB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E122B8-0726-4E2E-93A6-6FDDE154B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C383F-5EC9-4D04-8A14-B66984F16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3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770C6-E5D9-4D9A-AED2-22E2AD3D1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12BD8F-77B4-4CEE-90F6-A7CEC4C73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7220F-1398-474F-AF68-7CD5EECF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095DFE-BCDE-42BD-8E36-FB80D456C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8CDF91-0719-43D0-B168-076429ED7A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CE7304-A2F7-4032-B8A2-F390A9A6B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729F02-1790-445B-8C97-CD9AE9BF3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990086-ABF0-4A1D-B751-4210B4081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2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2184-0B79-41CA-B85C-E319C9C07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6B92A0-E778-4E2F-B704-EC5740D59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1A1300-63D4-4F3D-B923-916A08CCC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5C4000-8223-4F73-9F8C-8E38C504A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20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D7F99B-A55E-48C6-9CCB-FDD7114D6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1B2880-58EA-424B-91CB-4723237AB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5BFBD7-0A7F-44B9-8FB8-FE4A8FA1B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00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6395-7048-425E-9A86-5560D4ADB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9B2DDD-DFC4-4FEC-AA42-EDD033B2E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3EB8BE-F509-4174-A96C-25BC6C651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7BA47C-47C0-4AD8-BA9E-DDD5B7CDD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3EA29-E6A2-41A0-8D46-C5653D49D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16C943-2EF0-4AE2-859B-3D9748522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9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1D40-693A-4571-955E-14F300D0E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D7130D-776A-4D24-AAF4-3EA5F53674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DB1BE9-F113-4DCA-9862-B76630355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B6EB7B-45F9-44BF-A34C-AB722AA37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C38B3-7435-4DEA-A260-8AD04984A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752D46-806C-465C-A08F-C10F37A89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7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BEE7E5-A715-4ED4-9028-20768ECC8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D2709-3219-4003-B49C-5C8ABB250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D575A-05F3-4B3A-9B31-E90BC36451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DB048-482D-4FC2-A1FD-DE3941626472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F9D30-8ABC-45AF-A233-895179172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A81A5-01C1-4DFE-81CC-C3FCEDC6C8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38531-2A06-4589-A62D-C5AEA9E93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83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nndc.bnl.gov/nndc/evalcorner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DDDDB-CE69-42C0-B181-7F00815BEF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2149" y="1102406"/>
            <a:ext cx="10767701" cy="1546789"/>
          </a:xfrm>
        </p:spPr>
        <p:txBody>
          <a:bodyPr>
            <a:noAutofit/>
          </a:bodyPr>
          <a:lstStyle/>
          <a:p>
            <a:r>
              <a:rPr lang="en-US" sz="44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Miscellanea on ENSDF Evaluation: </a:t>
            </a:r>
            <a:r>
              <a:rPr lang="en-US" sz="44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Tools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18321-8D13-4259-973C-173DE6277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826" y="3429000"/>
            <a:ext cx="9144000" cy="2916749"/>
          </a:xfrm>
        </p:spPr>
        <p:txBody>
          <a:bodyPr>
            <a:normAutofit/>
          </a:bodyPr>
          <a:lstStyle/>
          <a:p>
            <a:r>
              <a:rPr lang="en-US" sz="30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N. Nica</a:t>
            </a:r>
          </a:p>
          <a:p>
            <a:r>
              <a:rPr lang="en-US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Cyclotron Institute</a:t>
            </a:r>
          </a:p>
          <a:p>
            <a:r>
              <a:rPr lang="en-US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Texas A&amp;M University</a:t>
            </a:r>
          </a:p>
          <a:p>
            <a:r>
              <a:rPr lang="en-US" sz="28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College Station, Texas, USA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582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0D768-56FC-444A-BB65-1B4D9E13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GLSC/</a:t>
            </a:r>
            <a:r>
              <a:rPr lang="en-US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GABS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AD23A-1F66-4A56-B6AA-D76B548B5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79" y="1825625"/>
            <a:ext cx="5639442" cy="484864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Arial Black" panose="020B0A04020102020204" pitchFamily="34" charset="0"/>
              </a:rPr>
              <a:t>Recent improvements in the “More” button</a:t>
            </a:r>
          </a:p>
          <a:p>
            <a:r>
              <a:rPr lang="en-US" sz="1800" dirty="0">
                <a:solidFill>
                  <a:srgbClr val="00B0F0"/>
                </a:solidFill>
                <a:latin typeface="Arial Black" panose="020B0A04020102020204" pitchFamily="34" charset="0"/>
              </a:rPr>
              <a:t>I strongly appreciate the new output called </a:t>
            </a:r>
            <a:r>
              <a:rPr lang="en-US" sz="1800" i="1" dirty="0">
                <a:solidFill>
                  <a:srgbClr val="00B0F0"/>
                </a:solidFill>
                <a:latin typeface="Arial Black" panose="020B0A04020102020204" pitchFamily="34" charset="0"/>
              </a:rPr>
              <a:t>"</a:t>
            </a:r>
            <a:r>
              <a:rPr lang="en-US" sz="1800" i="1" dirty="0" err="1">
                <a:solidFill>
                  <a:srgbClr val="00B0F0"/>
                </a:solidFill>
                <a:latin typeface="Arial Black" panose="020B0A04020102020204" pitchFamily="34" charset="0"/>
              </a:rPr>
              <a:t>GLSC_combined.out</a:t>
            </a:r>
            <a:r>
              <a:rPr lang="en-US" sz="1800" i="1" dirty="0">
                <a:solidFill>
                  <a:srgbClr val="00B0F0"/>
                </a:solidFill>
                <a:latin typeface="Arial Black" panose="020B0A04020102020204" pitchFamily="34" charset="0"/>
              </a:rPr>
              <a:t>" </a:t>
            </a:r>
            <a:r>
              <a:rPr lang="en-US" sz="1800" dirty="0">
                <a:solidFill>
                  <a:srgbClr val="00B0F0"/>
                </a:solidFill>
                <a:latin typeface="Arial Black" panose="020B0A04020102020204" pitchFamily="34" charset="0"/>
              </a:rPr>
              <a:t>which contains both the E(level) values from a GTOL fit and %IG continuation records from GABS calculations.</a:t>
            </a:r>
          </a:p>
          <a:p>
            <a:r>
              <a:rPr lang="en-US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Proposal:</a:t>
            </a:r>
          </a:p>
          <a:p>
            <a:pPr lvl="1"/>
            <a:r>
              <a:rPr lang="en-US" sz="1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Mark by default the </a:t>
            </a:r>
            <a:r>
              <a:rPr lang="el-GR" sz="1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γ</a:t>
            </a:r>
            <a:r>
              <a:rPr lang="en-US" sz="1600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 rays to </a:t>
            </a:r>
            <a:r>
              <a:rPr lang="en-US" sz="1600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Times New Roman" panose="02020603050405020304" pitchFamily="18" charset="0"/>
              </a:rPr>
              <a:t>g.s.</a:t>
            </a:r>
            <a:endParaRPr lang="en-US" sz="1600" i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>
                <a:solidFill>
                  <a:srgbClr val="00B05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Add in the More Setting window option to remove the default marking of </a:t>
            </a:r>
            <a:r>
              <a:rPr lang="en-US" sz="1600" dirty="0">
                <a:solidFill>
                  <a:srgbClr val="00B050"/>
                </a:solidFill>
                <a:latin typeface="Arial Black" panose="020B0A04020102020204" pitchFamily="34" charset="0"/>
              </a:rPr>
              <a:t>the </a:t>
            </a:r>
            <a:r>
              <a:rPr lang="el-GR" sz="1600" dirty="0">
                <a:solidFill>
                  <a:srgbClr val="00B05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γ</a:t>
            </a:r>
            <a:r>
              <a:rPr lang="en-US" sz="1600" dirty="0">
                <a:solidFill>
                  <a:srgbClr val="00B05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 rays to </a:t>
            </a:r>
            <a:r>
              <a:rPr lang="en-US" sz="1600" dirty="0" err="1">
                <a:solidFill>
                  <a:srgbClr val="00B05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g.s.</a:t>
            </a:r>
            <a:endParaRPr lang="en-US" sz="1600" dirty="0">
              <a:solidFill>
                <a:srgbClr val="00B05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en-US" sz="1600" dirty="0">
                <a:solidFill>
                  <a:srgbClr val="00B05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Would be good to list the whole set of output files in the message window</a:t>
            </a:r>
          </a:p>
          <a:p>
            <a:pPr marL="457200" lvl="1" indent="0">
              <a:buNone/>
            </a:pPr>
            <a:endParaRPr lang="en-US" sz="1600" dirty="0">
              <a:latin typeface="Arial Black" panose="020B0A040201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6DA518-CA49-463E-86A2-A4C8ABE403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5897" y="0"/>
            <a:ext cx="3347040" cy="37881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DB583C-8D55-40F5-9612-BF19020302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7073" y="3723838"/>
            <a:ext cx="3324688" cy="31341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1A0635F-9159-4575-B980-AF4D72A62F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2937" y="76912"/>
            <a:ext cx="3015332" cy="235009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8396BF-03B9-4A42-A994-CC91FAA41F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255355">
            <a:off x="7464415" y="2409886"/>
            <a:ext cx="1876687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87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ED5C-4FAB-4CED-B858-9E0BC6C68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71"/>
            <a:ext cx="10515600" cy="132556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2. NSR - </a:t>
            </a:r>
            <a:r>
              <a:rPr lang="en-US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Indexed Search 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A05CA4-D706-4A2C-ABA0-535603EB5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465" y="1341690"/>
            <a:ext cx="6441259" cy="5315484"/>
          </a:xfrm>
        </p:spPr>
        <p:txBody>
          <a:bodyPr>
            <a:norm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Arial Black" panose="020B0A04020102020204" pitchFamily="34" charset="0"/>
              </a:rPr>
              <a:t>Critical:</a:t>
            </a:r>
            <a:r>
              <a:rPr lang="en-US" sz="2000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There is no more “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nuclide A=156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” search as in the old NSR that gave 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all refs. with any of the A=156 nuclides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. Condition “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a-value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” does not do that, which is misleading. </a:t>
            </a:r>
            <a:r>
              <a:rPr lang="en-US" sz="2000" i="1" dirty="0">
                <a:solidFill>
                  <a:srgbClr val="FF0000"/>
                </a:solidFill>
                <a:latin typeface="Arial Black" panose="020B0A04020102020204" pitchFamily="34" charset="0"/>
              </a:rPr>
              <a:t>Please re-implement it !!!</a:t>
            </a:r>
            <a:endParaRPr lang="en-US" sz="20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r>
              <a:rPr lang="en-US" sz="2000" i="1" dirty="0">
                <a:solidFill>
                  <a:srgbClr val="FF0000"/>
                </a:solidFill>
                <a:latin typeface="Arial Black" panose="020B0A04020102020204" pitchFamily="34" charset="0"/>
              </a:rPr>
              <a:t>Important: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Very useful “Printer-friendly” button </a:t>
            </a:r>
            <a:r>
              <a:rPr lang="en-US" sz="2000" i="1" dirty="0">
                <a:solidFill>
                  <a:srgbClr val="00B0F0"/>
                </a:solidFill>
                <a:latin typeface="Arial Black" panose="020B0A04020102020204" pitchFamily="34" charset="0"/>
              </a:rPr>
              <a:t>is no longer working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. </a:t>
            </a:r>
            <a:r>
              <a:rPr lang="en-US" sz="2000" i="1" dirty="0">
                <a:solidFill>
                  <a:srgbClr val="00B0F0"/>
                </a:solidFill>
                <a:latin typeface="Arial Black" panose="020B0A04020102020204" pitchFamily="34" charset="0"/>
              </a:rPr>
              <a:t>(as it was, in HTML format) </a:t>
            </a:r>
            <a:r>
              <a:rPr lang="en-US" sz="2000" i="1" dirty="0">
                <a:solidFill>
                  <a:srgbClr val="FF0000"/>
                </a:solidFill>
                <a:latin typeface="Arial Black" panose="020B0A04020102020204" pitchFamily="34" charset="0"/>
              </a:rPr>
              <a:t>Please re-allow it </a:t>
            </a:r>
            <a:endParaRPr lang="en-US" sz="2000" i="1" dirty="0">
              <a:solidFill>
                <a:srgbClr val="00B0F0"/>
              </a:solidFill>
              <a:latin typeface="Arial Black" panose="020B0A04020102020204" pitchFamily="34" charset="0"/>
            </a:endParaRPr>
          </a:p>
          <a:p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Search of </a:t>
            </a:r>
            <a:r>
              <a:rPr lang="en-US" sz="2000" i="1" dirty="0">
                <a:solidFill>
                  <a:srgbClr val="0070C0"/>
                </a:solidFill>
                <a:latin typeface="Arial Black" panose="020B0A04020102020204" pitchFamily="34" charset="0"/>
              </a:rPr>
              <a:t>“nica n” 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or</a:t>
            </a:r>
            <a:r>
              <a:rPr lang="en-US" sz="2000" i="1" dirty="0">
                <a:solidFill>
                  <a:srgbClr val="0070C0"/>
                </a:solidFill>
                <a:latin typeface="Arial Black" panose="020B0A04020102020204" pitchFamily="34" charset="0"/>
              </a:rPr>
              <a:t> “n nica” not working</a:t>
            </a:r>
          </a:p>
          <a:p>
            <a:r>
              <a:rPr lang="en-US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Proposal:</a:t>
            </a:r>
            <a:endParaRPr lang="en-US" sz="1600" i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lvl="1"/>
            <a:r>
              <a:rPr lang="en-US" sz="1600" i="1" dirty="0">
                <a:solidFill>
                  <a:srgbClr val="00B050"/>
                </a:solidFill>
                <a:latin typeface="Arial Black" panose="020B0A04020102020204" pitchFamily="34" charset="0"/>
              </a:rPr>
              <a:t>Include all search conditions in the header of the Printer Friendly list (once re-allowed!)</a:t>
            </a:r>
          </a:p>
          <a:p>
            <a:pPr lvl="1"/>
            <a:r>
              <a:rPr lang="en-US" sz="1600" i="1" dirty="0">
                <a:solidFill>
                  <a:srgbClr val="00B050"/>
                </a:solidFill>
                <a:latin typeface="Arial Black" panose="020B0A04020102020204" pitchFamily="34" charset="0"/>
              </a:rPr>
              <a:t>Better diversify searching to all possibilities</a:t>
            </a:r>
          </a:p>
          <a:p>
            <a:pPr marL="457200" lvl="1" indent="0">
              <a:buNone/>
            </a:pPr>
            <a:r>
              <a:rPr lang="en-US" sz="1600" i="1" dirty="0">
                <a:solidFill>
                  <a:srgbClr val="00B050"/>
                </a:solidFill>
                <a:latin typeface="Arial Black" panose="020B0A04020102020204" pitchFamily="34" charset="0"/>
              </a:rPr>
              <a:t>   “nica n” , “n nica”, </a:t>
            </a:r>
            <a:r>
              <a:rPr lang="en-US" sz="1600" i="1" dirty="0" err="1">
                <a:solidFill>
                  <a:srgbClr val="00B050"/>
                </a:solidFill>
                <a:latin typeface="Arial Black" panose="020B0A04020102020204" pitchFamily="34" charset="0"/>
              </a:rPr>
              <a:t>etc</a:t>
            </a:r>
            <a:r>
              <a:rPr lang="en-US" sz="1600" i="1" dirty="0">
                <a:solidFill>
                  <a:srgbClr val="00B050"/>
                </a:solidFill>
                <a:latin typeface="Arial Black" panose="020B0A04020102020204" pitchFamily="34" charset="0"/>
              </a:rPr>
              <a:t> (if any)</a:t>
            </a:r>
          </a:p>
          <a:p>
            <a:endParaRPr lang="en-US" sz="2000" i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en-US" sz="20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B24449-5B7D-4614-8CC2-D81978F17F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0082" y="1311586"/>
            <a:ext cx="5447301" cy="508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974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ED5C-4FAB-4CED-B858-9E0BC6C68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71"/>
            <a:ext cx="10515600" cy="132556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3. XUNDL Search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A05CA4-D706-4A2C-ABA0-535603EB5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465" y="1341690"/>
            <a:ext cx="6441259" cy="5315484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XUNDL “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Quick Search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” with “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Mass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” option produces all the XUNDL dataset for the selected mass chain</a:t>
            </a:r>
          </a:p>
          <a:p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XUNDL  “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Recent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” search for “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Interval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” option is limited to datasets added not earlier than 01/01/2022</a:t>
            </a:r>
          </a:p>
          <a:p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ENSDF “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Quick Search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” with “</a:t>
            </a:r>
            <a:r>
              <a:rPr lang="en-US" sz="2000" dirty="0">
                <a:solidFill>
                  <a:srgbClr val="00B0F0"/>
                </a:solidFill>
                <a:latin typeface="Arial Black" panose="020B0A04020102020204" pitchFamily="34" charset="0"/>
              </a:rPr>
              <a:t>Mass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” option </a:t>
            </a:r>
            <a:r>
              <a:rPr lang="en-US" sz="2000" u="sng" dirty="0">
                <a:solidFill>
                  <a:srgbClr val="0070C0"/>
                </a:solidFill>
                <a:latin typeface="Arial Black" panose="020B0A04020102020204" pitchFamily="34" charset="0"/>
              </a:rPr>
              <a:t>fortunately</a:t>
            </a:r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 produces also the list with the links to the XUNDL dataset which came in after the last ENSDF publication, but this is also restrictive</a:t>
            </a:r>
            <a:endParaRPr lang="en-US" sz="2000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r>
              <a:rPr lang="en-US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Proposal:</a:t>
            </a:r>
            <a:endParaRPr lang="en-US" sz="1600" i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lvl="1"/>
            <a:r>
              <a:rPr lang="en-US" sz="1600" i="1" dirty="0">
                <a:solidFill>
                  <a:srgbClr val="00B050"/>
                </a:solidFill>
                <a:latin typeface="Arial Black" panose="020B0A04020102020204" pitchFamily="34" charset="0"/>
              </a:rPr>
              <a:t>Would it not be possible to extend the XUNDL search capability to look for XUNDL datasets added since a variable date?</a:t>
            </a:r>
          </a:p>
          <a:p>
            <a:pPr marL="0" indent="0">
              <a:buNone/>
            </a:pPr>
            <a:endParaRPr lang="en-US" sz="2000" i="1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9FA044-7F45-4433-808E-58760D269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059" y="518706"/>
            <a:ext cx="5087060" cy="582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652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ED5C-4FAB-4CED-B858-9E0BC6C68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71"/>
            <a:ext cx="10515600" cy="1325563"/>
          </a:xfrm>
        </p:spPr>
        <p:txBody>
          <a:bodyPr/>
          <a:lstStyle/>
          <a:p>
            <a:r>
              <a:rPr lang="en-US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4. Manage links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0A05CA4-D706-4A2C-ABA0-535603EB5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465" y="1341690"/>
            <a:ext cx="6041877" cy="5315484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“</a:t>
            </a:r>
            <a:r>
              <a:rPr lang="en-US" sz="2000" b="1" dirty="0">
                <a:solidFill>
                  <a:srgbClr val="00B0F0"/>
                </a:solidFill>
                <a:latin typeface="Arial Black" panose="020B0A04020102020204" pitchFamily="34" charset="0"/>
              </a:rPr>
              <a:t>Evaluators' Corner</a:t>
            </a:r>
            <a:r>
              <a:rPr lang="en-US" sz="2000" b="1" dirty="0">
                <a:solidFill>
                  <a:srgbClr val="0070C0"/>
                </a:solidFill>
                <a:latin typeface="Arial Black" panose="020B0A04020102020204" pitchFamily="34" charset="0"/>
              </a:rPr>
              <a:t>” page contains useful information especially for the USNDP and NSDD communities </a:t>
            </a:r>
          </a:p>
          <a:p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When accessed from “</a:t>
            </a:r>
            <a:r>
              <a:rPr lang="en-US" sz="1900" b="1" dirty="0">
                <a:solidFill>
                  <a:srgbClr val="00B0F0"/>
                </a:solidFill>
                <a:latin typeface="Arial Black" panose="020B0A04020102020204" pitchFamily="34" charset="0"/>
              </a:rPr>
              <a:t>Structure &amp; Decay</a:t>
            </a:r>
            <a:r>
              <a:rPr lang="en-US" sz="1900" b="1" dirty="0">
                <a:solidFill>
                  <a:srgbClr val="0070C0"/>
                </a:solidFill>
                <a:latin typeface="Arial Black" panose="020B0A04020102020204" pitchFamily="34" charset="0"/>
              </a:rPr>
              <a:t>” menu it gives the correct page</a:t>
            </a:r>
          </a:p>
          <a:p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When accessed from “</a:t>
            </a:r>
            <a:r>
              <a:rPr lang="en-US" sz="1900" b="1" dirty="0">
                <a:solidFill>
                  <a:srgbClr val="00B0F0"/>
                </a:solidFill>
                <a:latin typeface="Arial Black" panose="020B0A04020102020204" pitchFamily="34" charset="0"/>
              </a:rPr>
              <a:t>Resources</a:t>
            </a:r>
            <a:r>
              <a:rPr lang="en-US" sz="1900" b="1" dirty="0">
                <a:solidFill>
                  <a:srgbClr val="0070C0"/>
                </a:solidFill>
                <a:latin typeface="Arial Black" panose="020B0A04020102020204" pitchFamily="34" charset="0"/>
              </a:rPr>
              <a:t>” menu, then “</a:t>
            </a:r>
            <a:r>
              <a:rPr lang="en-US" sz="1900" b="1" dirty="0">
                <a:solidFill>
                  <a:srgbClr val="00B0F0"/>
                </a:solidFill>
                <a:latin typeface="Arial Black" panose="020B0A04020102020204" pitchFamily="34" charset="0"/>
              </a:rPr>
              <a:t>Tools &amp; Codes</a:t>
            </a:r>
            <a:r>
              <a:rPr lang="en-US" sz="1900" b="1" dirty="0">
                <a:solidFill>
                  <a:srgbClr val="0070C0"/>
                </a:solidFill>
                <a:latin typeface="Arial Black" panose="020B0A04020102020204" pitchFamily="34" charset="0"/>
              </a:rPr>
              <a:t>”, the link </a:t>
            </a:r>
            <a:r>
              <a:rPr lang="en-US" sz="2000" b="0" i="0" dirty="0">
                <a:effectLst/>
                <a:latin typeface="Arial" panose="020B0604020202020204" pitchFamily="34" charset="0"/>
                <a:hlinkClick r:id="rId2"/>
              </a:rPr>
              <a:t>Evaluators' Corner</a:t>
            </a:r>
            <a:r>
              <a:rPr lang="en-US" sz="2000" b="0" i="0" dirty="0">
                <a:effectLst/>
                <a:latin typeface="Arial" panose="020B0604020202020204" pitchFamily="34" charset="0"/>
              </a:rPr>
              <a:t> </a:t>
            </a:r>
            <a:r>
              <a:rPr lang="en-US" sz="2000" b="0" i="0" dirty="0">
                <a:solidFill>
                  <a:srgbClr val="0070C0"/>
                </a:solidFill>
                <a:effectLst/>
                <a:latin typeface="Arial Black" panose="020B0A04020102020204" pitchFamily="34" charset="0"/>
              </a:rPr>
              <a:t>is broken</a:t>
            </a:r>
            <a:endParaRPr lang="en-US" sz="2000" dirty="0">
              <a:solidFill>
                <a:srgbClr val="0070C0"/>
              </a:solidFill>
            </a:endParaRPr>
          </a:p>
          <a:p>
            <a:r>
              <a:rPr lang="en-US" sz="1900" b="1" dirty="0">
                <a:solidFill>
                  <a:srgbClr val="0070C0"/>
                </a:solidFill>
                <a:latin typeface="Arial Black" panose="020B0A04020102020204" pitchFamily="34" charset="0"/>
              </a:rPr>
              <a:t> While this is not critical, this is still confusing</a:t>
            </a:r>
            <a:endParaRPr lang="en-US" sz="1900" b="1" dirty="0">
              <a:solidFill>
                <a:srgbClr val="00B0F0"/>
              </a:solidFill>
              <a:latin typeface="Arial Black" panose="020B0A04020102020204" pitchFamily="34" charset="0"/>
            </a:endParaRPr>
          </a:p>
          <a:p>
            <a:r>
              <a:rPr lang="en-US" sz="2000" dirty="0">
                <a:solidFill>
                  <a:srgbClr val="0070C0"/>
                </a:solidFill>
                <a:latin typeface="Arial Black" panose="020B0A04020102020204" pitchFamily="34" charset="0"/>
              </a:rPr>
              <a:t>Finally, the listing of high-priority nuclides seems not updates since 2020</a:t>
            </a:r>
          </a:p>
          <a:p>
            <a:r>
              <a:rPr lang="en-US" sz="20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Proposal:</a:t>
            </a:r>
            <a:endParaRPr lang="en-US" sz="1600" i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lvl="1"/>
            <a:r>
              <a:rPr lang="en-US" sz="1600" i="1" dirty="0">
                <a:solidFill>
                  <a:srgbClr val="00B050"/>
                </a:solidFill>
                <a:latin typeface="Arial Black" panose="020B0A04020102020204" pitchFamily="34" charset="0"/>
              </a:rPr>
              <a:t>It would be good to manage that all links in NNDC site be active</a:t>
            </a:r>
          </a:p>
          <a:p>
            <a:pPr lvl="1"/>
            <a:r>
              <a:rPr lang="en-US" sz="1600" i="1" dirty="0">
                <a:solidFill>
                  <a:srgbClr val="00B050"/>
                </a:solidFill>
                <a:latin typeface="Arial Black" panose="020B0A04020102020204" pitchFamily="34" charset="0"/>
              </a:rPr>
              <a:t>It would be good to update the high-priority listings yearly</a:t>
            </a:r>
          </a:p>
          <a:p>
            <a:pPr lvl="1"/>
            <a:endParaRPr lang="en-US" sz="1600" i="1" dirty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6536F3-FD3C-4FCC-B193-E47A0284F7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9028" y="1109992"/>
            <a:ext cx="5688706" cy="14432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EE6D0D7-94D4-41F1-8409-0F55E0A12D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39028" y="2856377"/>
            <a:ext cx="5688707" cy="144325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89EE68A-FD56-418C-AFE7-BA5CE1698F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6597" y="495041"/>
            <a:ext cx="6231135" cy="311821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CAA2A57-5D19-44E0-9EEE-92DD3AA77E52}"/>
              </a:ext>
            </a:extLst>
          </p:cNvPr>
          <p:cNvCxnSpPr>
            <a:cxnSpLocks/>
          </p:cNvCxnSpPr>
          <p:nvPr/>
        </p:nvCxnSpPr>
        <p:spPr>
          <a:xfrm>
            <a:off x="8420835" y="968210"/>
            <a:ext cx="265965" cy="6138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8750B64-76AE-425A-95EE-5E49CDC008FA}"/>
              </a:ext>
            </a:extLst>
          </p:cNvPr>
          <p:cNvCxnSpPr/>
          <p:nvPr/>
        </p:nvCxnSpPr>
        <p:spPr>
          <a:xfrm flipH="1">
            <a:off x="10088880" y="4218352"/>
            <a:ext cx="904240" cy="587328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93B29D9-51B8-45CC-B747-9191EE5F37A8}"/>
              </a:ext>
            </a:extLst>
          </p:cNvPr>
          <p:cNvSpPr/>
          <p:nvPr/>
        </p:nvSpPr>
        <p:spPr>
          <a:xfrm>
            <a:off x="8905689" y="4682569"/>
            <a:ext cx="20874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0" i="0" dirty="0">
                <a:effectLst/>
                <a:latin typeface="Arial" panose="020B0604020202020204" pitchFamily="34" charset="0"/>
                <a:hlinkClick r:id="rId2"/>
              </a:rPr>
              <a:t>Evaluators' Corner</a:t>
            </a:r>
            <a:endParaRPr lang="en-US" sz="1000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E56C64F-29AC-4796-BB66-9F81E161573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8546" y="5349157"/>
            <a:ext cx="1199988" cy="999990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A774FC4-7851-49E4-BDF3-A4DE9A1DBC53}"/>
              </a:ext>
            </a:extLst>
          </p:cNvPr>
          <p:cNvCxnSpPr>
            <a:cxnSpLocks/>
          </p:cNvCxnSpPr>
          <p:nvPr/>
        </p:nvCxnSpPr>
        <p:spPr>
          <a:xfrm flipH="1">
            <a:off x="9377680" y="4928790"/>
            <a:ext cx="571725" cy="38293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151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1829</TotalTime>
  <Words>462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Calibri Light</vt:lpstr>
      <vt:lpstr>Times New Roman</vt:lpstr>
      <vt:lpstr>Office Theme</vt:lpstr>
      <vt:lpstr>Miscellanea on ENSDF Evaluation: Tools</vt:lpstr>
      <vt:lpstr>1. GLSC/GABS</vt:lpstr>
      <vt:lpstr>2. NSR - Indexed Search </vt:lpstr>
      <vt:lpstr>3. XUNDL Search</vt:lpstr>
      <vt:lpstr>4. Manage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nica</dc:creator>
  <cp:lastModifiedBy>nica</cp:lastModifiedBy>
  <cp:revision>32</cp:revision>
  <dcterms:created xsi:type="dcterms:W3CDTF">2024-09-13T18:38:29Z</dcterms:created>
  <dcterms:modified xsi:type="dcterms:W3CDTF">2024-10-16T14:55:46Z</dcterms:modified>
</cp:coreProperties>
</file>