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0"/>
  </p:notesMasterIdLst>
  <p:sldIdLst>
    <p:sldId id="256" r:id="rId2"/>
    <p:sldId id="409" r:id="rId3"/>
    <p:sldId id="408" r:id="rId4"/>
    <p:sldId id="410" r:id="rId5"/>
    <p:sldId id="411" r:id="rId6"/>
    <p:sldId id="412" r:id="rId7"/>
    <p:sldId id="413" r:id="rId8"/>
    <p:sldId id="38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882"/>
    <p:restoredTop sz="94694"/>
  </p:normalViewPr>
  <p:slideViewPr>
    <p:cSldViewPr snapToGrid="0" snapToObjects="1">
      <p:cViewPr varScale="1">
        <p:scale>
          <a:sx n="85" d="100"/>
          <a:sy n="85" d="100"/>
        </p:scale>
        <p:origin x="208" y="1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9/27/24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6083" y="574291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5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5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3175" y="2541806"/>
            <a:ext cx="10565650" cy="1947460"/>
          </a:xfrm>
        </p:spPr>
        <p:txBody>
          <a:bodyPr>
            <a:normAutofit/>
          </a:bodyPr>
          <a:lstStyle/>
          <a:p>
            <a:r>
              <a:rPr lang="en-US" sz="3200" dirty="0"/>
              <a:t>Calculation of </a:t>
            </a:r>
            <a:r>
              <a:rPr lang="en-US" sz="3200" i="1" dirty="0"/>
              <a:t>r</a:t>
            </a:r>
            <a:r>
              <a:rPr lang="en-US" sz="3200" dirty="0"/>
              <a:t>-Process Abundances using ENDF/B-VIII.1, JEFF-3.3, and JENDL-5.0 Libraries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057944"/>
            <a:ext cx="10565650" cy="1059179"/>
          </a:xfrm>
        </p:spPr>
        <p:txBody>
          <a:bodyPr/>
          <a:lstStyle/>
          <a:p>
            <a:r>
              <a:rPr lang="en-US" dirty="0"/>
              <a:t>Boris </a:t>
            </a:r>
            <a:r>
              <a:rPr lang="en-US" dirty="0" err="1"/>
              <a:t>Pritychenko</a:t>
            </a:r>
            <a:endParaRPr lang="en-US" dirty="0"/>
          </a:p>
          <a:p>
            <a:r>
              <a:rPr lang="en-US" sz="1600" i="1" dirty="0"/>
              <a:t>National Nuclear Data Center, Brookhaven National Laboratory, Upton, NY 11973-5000, USA</a:t>
            </a:r>
          </a:p>
          <a:p>
            <a:endParaRPr lang="en-US" sz="1600" i="1" dirty="0"/>
          </a:p>
          <a:p>
            <a:endParaRPr lang="en-US" sz="1600" i="1" dirty="0"/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F821A4-9759-0A4F-9B0F-9A71CE1E5786}"/>
              </a:ext>
            </a:extLst>
          </p:cNvPr>
          <p:cNvSpPr/>
          <p:nvPr/>
        </p:nvSpPr>
        <p:spPr>
          <a:xfrm>
            <a:off x="813175" y="535907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October 2, 2024</a:t>
            </a:r>
          </a:p>
          <a:p>
            <a:r>
              <a:rPr lang="en-US" b="1" dirty="0">
                <a:solidFill>
                  <a:schemeClr val="bg1"/>
                </a:solidFill>
              </a:rPr>
              <a:t>USNDP 2024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EF106-ACAD-A297-D63C-4FA6B6CE6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ENDF/B-VIII.1Library Release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68C09-E6A5-E430-4D3C-09A9AA20A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825625"/>
            <a:ext cx="4869930" cy="420718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CSEWG collaboration is scheduled to release the ENDF/B-VIII.1 library in FY 2024—many details in the presentation of G. </a:t>
            </a:r>
            <a:r>
              <a:rPr lang="en-US" sz="2000" dirty="0" err="1"/>
              <a:t>Nobre</a:t>
            </a:r>
            <a:r>
              <a:rPr lang="en-US" sz="2000" dirty="0"/>
              <a:t> (BNL).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C77FD7-D92D-574A-289F-07C5360933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sz="1000" dirty="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788FA34E-0B63-9C08-AE4A-7CE7C1EC9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882" y="1690688"/>
            <a:ext cx="6437726" cy="4572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52186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ECED2-460F-E286-9362-10E1756BA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ENFG/B-VIII.1 Integral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EBB2A-10FB-F86C-130A-5E39ADAEA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825625"/>
            <a:ext cx="5524500" cy="420718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library validation purposes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Neutron Thermal Cross Sections, Westcott Factors, Resonance Integrals, Maxwellian Averaged Cross Sections, Astrophysical Reaction Rates, and r-process Abundances.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calculation was extended to JEFF-3.3, JENDL-5.0, CENDL-3.2, and BROND-3.1 libraries.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We will concentrate on astrophysical quantities from ENDF/B-VIII.1, JEFF-3.3, and JENDL-5.0.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ASTRAL library is used for comparative purposes:</a:t>
            </a:r>
            <a:r>
              <a:rPr lang="en-US" sz="2000" i="1" dirty="0">
                <a:cs typeface="Arial" panose="020B0604020202020204" pitchFamily="34" charset="0"/>
              </a:rPr>
              <a:t> </a:t>
            </a:r>
            <a:r>
              <a:rPr lang="en-US" sz="2000" i="1" dirty="0">
                <a:effectLst/>
              </a:rPr>
              <a:t>https://exp-</a:t>
            </a:r>
            <a:r>
              <a:rPr lang="en-US" sz="2000" i="1" dirty="0" err="1">
                <a:effectLst/>
              </a:rPr>
              <a:t>astro.de</a:t>
            </a:r>
            <a:r>
              <a:rPr lang="en-US" sz="2000" i="1" dirty="0">
                <a:effectLst/>
              </a:rPr>
              <a:t>/astral/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517E24-FAAD-FFCF-3EBE-CF1CB8BA1F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1000" dirty="0"/>
          </a:p>
        </p:txBody>
      </p:sp>
      <p:pic>
        <p:nvPicPr>
          <p:cNvPr id="6" name="Picture 5" descr="A document with numbers and letters&#10;&#10;Description automatically generated">
            <a:extLst>
              <a:ext uri="{FF2B5EF4-FFF2-40B4-BE49-F238E27FC236}">
                <a16:creationId xmlns:a16="http://schemas.microsoft.com/office/drawing/2014/main" id="{B37CF985-08A0-39E9-3085-FFBF11AEB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043" y="1643217"/>
            <a:ext cx="4077457" cy="4572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62030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DAFAD-89DA-730A-FC1B-D93022F97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Comparison of ENDF/B-VIII.1 and ASTRAL MACS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A7E36-92A7-80B5-A438-D18DA5EBA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1" y="1825625"/>
            <a:ext cx="5524499" cy="4667250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Helvetica" pitchFamily="2" charset="0"/>
              </a:rPr>
              <a:t>Due to the relative scarcity of ASTRAL data, the ratios of ASTRAL to ENDF/B-VIII.1 were chosen to avoid division by zero.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Helvetica" pitchFamily="2" charset="0"/>
              </a:rPr>
              <a:t>The analysis of the ratios shows agreements in most cases and strong deviations in </a:t>
            </a:r>
            <a:r>
              <a:rPr lang="en-US" sz="2600" baseline="30000" dirty="0">
                <a:effectLst/>
                <a:latin typeface="Helvetica" pitchFamily="2" charset="0"/>
              </a:rPr>
              <a:t>13</a:t>
            </a:r>
            <a:r>
              <a:rPr lang="en-US" sz="2400" dirty="0">
                <a:effectLst/>
                <a:latin typeface="Helvetica" pitchFamily="2" charset="0"/>
              </a:rPr>
              <a:t>C, </a:t>
            </a:r>
            <a:r>
              <a:rPr lang="en-US" sz="2600" baseline="30000" dirty="0">
                <a:effectLst/>
                <a:latin typeface="Helvetica" pitchFamily="2" charset="0"/>
              </a:rPr>
              <a:t>34</a:t>
            </a:r>
            <a:r>
              <a:rPr lang="en-US" sz="2400" dirty="0">
                <a:effectLst/>
                <a:latin typeface="Helvetica" pitchFamily="2" charset="0"/>
              </a:rPr>
              <a:t>S, </a:t>
            </a:r>
            <a:r>
              <a:rPr lang="en-US" sz="2600" baseline="30000" dirty="0">
                <a:effectLst/>
                <a:latin typeface="Helvetica" pitchFamily="2" charset="0"/>
              </a:rPr>
              <a:t>36,38</a:t>
            </a:r>
            <a:r>
              <a:rPr lang="en-US" sz="2400" dirty="0">
                <a:effectLst/>
                <a:latin typeface="Helvetica" pitchFamily="2" charset="0"/>
              </a:rPr>
              <a:t>Ar, and </a:t>
            </a:r>
            <a:r>
              <a:rPr lang="en-US" sz="2600" baseline="30000" dirty="0">
                <a:effectLst/>
                <a:latin typeface="Helvetica" pitchFamily="2" charset="0"/>
              </a:rPr>
              <a:t>196</a:t>
            </a:r>
            <a:r>
              <a:rPr lang="en-US" sz="2400" dirty="0">
                <a:effectLst/>
                <a:latin typeface="Helvetica" pitchFamily="2" charset="0"/>
              </a:rPr>
              <a:t>Hg and minor deviations in </a:t>
            </a:r>
            <a:r>
              <a:rPr lang="en-US" sz="2600" baseline="30000" dirty="0">
                <a:effectLst/>
                <a:latin typeface="Helvetica" pitchFamily="2" charset="0"/>
              </a:rPr>
              <a:t>40</a:t>
            </a:r>
            <a:r>
              <a:rPr lang="en-US" sz="2400" dirty="0">
                <a:effectLst/>
                <a:latin typeface="Helvetica" pitchFamily="2" charset="0"/>
              </a:rPr>
              <a:t>Ca, </a:t>
            </a:r>
            <a:r>
              <a:rPr lang="en-US" sz="2600" baseline="30000" dirty="0">
                <a:effectLst/>
                <a:latin typeface="Helvetica" pitchFamily="2" charset="0"/>
              </a:rPr>
              <a:t>64</a:t>
            </a:r>
            <a:r>
              <a:rPr lang="en-US" sz="2400" dirty="0">
                <a:effectLst/>
                <a:latin typeface="Helvetica" pitchFamily="2" charset="0"/>
              </a:rPr>
              <a:t>Ni, </a:t>
            </a:r>
            <a:r>
              <a:rPr lang="en-US" sz="2600" baseline="30000" dirty="0">
                <a:effectLst/>
                <a:latin typeface="Helvetica" pitchFamily="2" charset="0"/>
              </a:rPr>
              <a:t>120</a:t>
            </a:r>
            <a:r>
              <a:rPr lang="en-US" sz="2400" dirty="0">
                <a:effectLst/>
                <a:latin typeface="Helvetica" pitchFamily="2" charset="0"/>
              </a:rPr>
              <a:t>Te, and </a:t>
            </a:r>
            <a:r>
              <a:rPr lang="en-US" sz="2600" baseline="30000" dirty="0">
                <a:effectLst/>
                <a:latin typeface="Helvetica" pitchFamily="2" charset="0"/>
              </a:rPr>
              <a:t>126,129</a:t>
            </a:r>
            <a:r>
              <a:rPr lang="en-US" sz="2400" dirty="0">
                <a:effectLst/>
                <a:latin typeface="Helvetica" pitchFamily="2" charset="0"/>
              </a:rPr>
              <a:t>Xe cases.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Helvetica" pitchFamily="2" charset="0"/>
              </a:rPr>
              <a:t>The analysis of the EXFOR database shows that there are no experimental data for </a:t>
            </a:r>
            <a:r>
              <a:rPr lang="en-US" sz="2600" baseline="30000" dirty="0">
                <a:effectLst/>
              </a:rPr>
              <a:t>36,38</a:t>
            </a:r>
            <a:r>
              <a:rPr lang="en-US" sz="2400" dirty="0">
                <a:effectLst/>
                <a:latin typeface="Helvetica" pitchFamily="2" charset="0"/>
              </a:rPr>
              <a:t>Ar and </a:t>
            </a:r>
            <a:r>
              <a:rPr lang="en-US" sz="2600" baseline="30000" dirty="0">
                <a:effectLst/>
              </a:rPr>
              <a:t>126</a:t>
            </a:r>
            <a:r>
              <a:rPr lang="en-US" sz="2400" dirty="0">
                <a:effectLst/>
                <a:latin typeface="Helvetica" pitchFamily="2" charset="0"/>
              </a:rPr>
              <a:t>Xe above thermal region, and the observed differences are due to the issues with theoretical modeling.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Helvetica" pitchFamily="2" charset="0"/>
              </a:rPr>
              <a:t>In cases of </a:t>
            </a:r>
            <a:r>
              <a:rPr lang="en-US" sz="2600" baseline="30000" dirty="0">
                <a:effectLst/>
              </a:rPr>
              <a:t>129</a:t>
            </a:r>
            <a:r>
              <a:rPr lang="en-US" sz="2400" dirty="0">
                <a:effectLst/>
                <a:latin typeface="Helvetica" pitchFamily="2" charset="0"/>
              </a:rPr>
              <a:t>Xe and </a:t>
            </a:r>
            <a:r>
              <a:rPr lang="en-US" sz="2600" baseline="30000" dirty="0">
                <a:effectLst/>
              </a:rPr>
              <a:t>196</a:t>
            </a:r>
            <a:r>
              <a:rPr lang="en-US" sz="2400" dirty="0">
                <a:effectLst/>
                <a:latin typeface="Helvetica" pitchFamily="2" charset="0"/>
              </a:rPr>
              <a:t>Hg, ASTRAL results are based on single measurements that could be deficient.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Helvetica" pitchFamily="2" charset="0"/>
              </a:rPr>
              <a:t>In </a:t>
            </a:r>
            <a:r>
              <a:rPr lang="en-US" sz="2600" baseline="30000" dirty="0">
                <a:effectLst/>
              </a:rPr>
              <a:t>40</a:t>
            </a:r>
            <a:r>
              <a:rPr lang="en-US" sz="2400" dirty="0">
                <a:effectLst/>
                <a:latin typeface="Helvetica" pitchFamily="2" charset="0"/>
              </a:rPr>
              <a:t>Ca we need to consider three contradictory measurements and choices of ENDF and ASTRAL evaluators.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3679C7-94C6-2C26-587B-EF21CF83C4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sz="1000" dirty="0"/>
          </a:p>
        </p:txBody>
      </p:sp>
      <p:pic>
        <p:nvPicPr>
          <p:cNvPr id="6" name="Picture 5" descr="A graph with red dots and numbers&#10;&#10;Description automatically generated">
            <a:extLst>
              <a:ext uri="{FF2B5EF4-FFF2-40B4-BE49-F238E27FC236}">
                <a16:creationId xmlns:a16="http://schemas.microsoft.com/office/drawing/2014/main" id="{B3E2AD40-0BFA-F5B6-91D5-66066D3E2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4157" y="1825625"/>
            <a:ext cx="4610100" cy="379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258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92456-5AFE-6CFF-DA04-6D205C880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/>
              <a:t>s</a:t>
            </a:r>
            <a:r>
              <a:rPr lang="en-US" dirty="0"/>
              <a:t>-Process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2B918-D53B-7E95-4630-974F255F7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825625"/>
            <a:ext cx="5524500" cy="420718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Slow-neutron capture (</a:t>
            </a:r>
            <a:r>
              <a:rPr lang="en-US" sz="2000" i="1" dirty="0"/>
              <a:t>s</a:t>
            </a:r>
            <a:r>
              <a:rPr lang="en-US" sz="2000" dirty="0"/>
              <a:t>-process) is reasonably well understood, it starts from </a:t>
            </a:r>
            <a:r>
              <a:rPr lang="en-US" sz="2400" baseline="30000" dirty="0"/>
              <a:t>56</a:t>
            </a:r>
            <a:r>
              <a:rPr lang="en-US" sz="2000" dirty="0"/>
              <a:t>Fe, and its path lies along the valley of stability.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Symbol" pitchFamily="2" charset="2"/>
              </a:rPr>
              <a:t>s</a:t>
            </a:r>
            <a:r>
              <a:rPr lang="en-US" sz="2000" dirty="0" err="1"/>
              <a:t>N</a:t>
            </a:r>
            <a:r>
              <a:rPr lang="en-US" sz="2000" dirty="0"/>
              <a:t> systematics for equilibrium conditions in AGB stars: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total ENDF/B-VIII.1 values include </a:t>
            </a:r>
            <a:r>
              <a:rPr lang="en-US" sz="2000" i="1" dirty="0"/>
              <a:t>s</a:t>
            </a:r>
            <a:r>
              <a:rPr lang="en-US" sz="2000" dirty="0"/>
              <a:t>- and </a:t>
            </a:r>
            <a:r>
              <a:rPr lang="en-US" sz="2000" i="1" dirty="0"/>
              <a:t>r</a:t>
            </a:r>
            <a:r>
              <a:rPr lang="en-US" sz="2000" dirty="0"/>
              <a:t>- (rapid neutron capture) processes.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61AA61-1580-005D-35AA-62D14CD739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5</a:t>
            </a:fld>
            <a:endParaRPr lang="en-US" sz="1000" dirty="0"/>
          </a:p>
        </p:txBody>
      </p:sp>
      <p:pic>
        <p:nvPicPr>
          <p:cNvPr id="8" name="Picture 7" descr="A graph with red and green dots&#10;&#10;Description automatically generated">
            <a:extLst>
              <a:ext uri="{FF2B5EF4-FFF2-40B4-BE49-F238E27FC236}">
                <a16:creationId xmlns:a16="http://schemas.microsoft.com/office/drawing/2014/main" id="{1CE09F04-4FD5-9EDC-4C81-F9AAE45D97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6122" y="1717641"/>
            <a:ext cx="5429251" cy="4572000"/>
          </a:xfrm>
          <a:prstGeom prst="rect">
            <a:avLst/>
          </a:prstGeom>
          <a:ln>
            <a:noFill/>
          </a:ln>
        </p:spPr>
      </p:pic>
      <p:pic>
        <p:nvPicPr>
          <p:cNvPr id="10" name="Picture 9" descr="A mathematical equation with numbers and symbols&#10;&#10;Description automatically generated">
            <a:extLst>
              <a:ext uri="{FF2B5EF4-FFF2-40B4-BE49-F238E27FC236}">
                <a16:creationId xmlns:a16="http://schemas.microsoft.com/office/drawing/2014/main" id="{2B48DC35-3876-9FCF-3AF6-1DF8FBDD7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861" y="3898711"/>
            <a:ext cx="56642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376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E98F6-D18E-1B55-7684-F28D8C6A3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ENDF/B-VIII.1 r-process Abundances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DDBF6-DB29-7295-E723-B88C6F78A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825625"/>
            <a:ext cx="5524500" cy="420718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r-process abundances were extracted using ENDF/B-VIII.1 Maxwellian-averaged Cross Sections and Solar system abundances.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Results agree well with </a:t>
            </a:r>
            <a:r>
              <a:rPr lang="en-US" sz="2000" dirty="0" err="1"/>
              <a:t>Arlandini</a:t>
            </a:r>
            <a:r>
              <a:rPr lang="en-US" sz="2000" dirty="0"/>
              <a:t> et al., and </a:t>
            </a:r>
            <a:r>
              <a:rPr lang="en-US" sz="2000" dirty="0" err="1"/>
              <a:t>Arnould</a:t>
            </a:r>
            <a:r>
              <a:rPr lang="en-US" sz="2000" dirty="0"/>
              <a:t> et al.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552BB7-0072-B25B-952C-AF9808032B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6</a:t>
            </a:fld>
            <a:endParaRPr lang="en-US" sz="1000" dirty="0"/>
          </a:p>
        </p:txBody>
      </p:sp>
      <p:pic>
        <p:nvPicPr>
          <p:cNvPr id="6" name="Picture 5" descr="A graph of mass number&#10;&#10;Description automatically generated">
            <a:extLst>
              <a:ext uri="{FF2B5EF4-FFF2-40B4-BE49-F238E27FC236}">
                <a16:creationId xmlns:a16="http://schemas.microsoft.com/office/drawing/2014/main" id="{8D4FD4DD-F6D9-9BAC-6B4E-0F32341E1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1129" y="1460810"/>
            <a:ext cx="5620871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979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0678C-24CA-B4D7-2D84-248B51E49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ENDF/B-VIII.1, JEFF-3.3, and JENDL-5.0 r-Process Abundances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D1264-52AC-492A-6DF7-5FA317FBE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825625"/>
            <a:ext cx="5524500" cy="420718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Calculation was extended to JEFF-3.3 and JENDL-5.0 libraries.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CENDL-3.2, and BROND-3.1 do not have a sufficient number of target nuclei for the s- process.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Results are comparable with ENDF/B-VIII.1; however, cerium evaluation in ENDF/B-VIII.1 provides a clear preference for the ENDF/B library.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E54627-B9F0-8CA2-4EF1-2B8CAFF94D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7</a:t>
            </a:fld>
            <a:endParaRPr lang="en-US" sz="1000" dirty="0"/>
          </a:p>
        </p:txBody>
      </p:sp>
      <p:pic>
        <p:nvPicPr>
          <p:cNvPr id="8" name="Picture 7" descr="A graph of numbers and numbers&#10;&#10;Description automatically generated">
            <a:extLst>
              <a:ext uri="{FF2B5EF4-FFF2-40B4-BE49-F238E27FC236}">
                <a16:creationId xmlns:a16="http://schemas.microsoft.com/office/drawing/2014/main" id="{15A9B628-BA04-B128-833A-E1C49E3D3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8572" y="1825625"/>
            <a:ext cx="553940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450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60303-DF2E-154A-B49C-94BD2A544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2FB9A-28EC-654A-AAA8-14F8940B4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079" y="1825625"/>
            <a:ext cx="5618921" cy="392913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ENDF/B-VIII.1 is the best-evaluated nuclear data library for astrophysics.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R-process abundances for ENDF/B-VIII.1, JEFF-3.3, and JENDL-5.0 have been calculated.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Cerium evaluation (</a:t>
            </a:r>
            <a:r>
              <a:rPr lang="en-US" sz="2400" baseline="30000" dirty="0"/>
              <a:t>140</a:t>
            </a:r>
            <a:r>
              <a:rPr lang="en-US" sz="2000" dirty="0"/>
              <a:t>Ce) helped to improve ENDF/B, revisiting barium (</a:t>
            </a:r>
            <a:r>
              <a:rPr lang="en-US" sz="2400" dirty="0"/>
              <a:t>138</a:t>
            </a:r>
            <a:r>
              <a:rPr lang="en-US" sz="2000" dirty="0"/>
              <a:t>Ba) cross sections is needed.</a:t>
            </a:r>
          </a:p>
        </p:txBody>
      </p:sp>
      <p:pic>
        <p:nvPicPr>
          <p:cNvPr id="5" name="Picture 4" descr="A table of chemical elements&#10;&#10;Description automatically generated">
            <a:extLst>
              <a:ext uri="{FF2B5EF4-FFF2-40B4-BE49-F238E27FC236}">
                <a16:creationId xmlns:a16="http://schemas.microsoft.com/office/drawing/2014/main" id="{E300FA89-E3EF-144E-5469-C78668699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6655" y="1690688"/>
            <a:ext cx="55245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037851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_060121" id="{12E83E08-87E0-F644-89EB-87DEB220AE0B}" vid="{EBE5DD67-AF26-1345-A97E-9F8C3AF25A6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734</TotalTime>
  <Words>524</Words>
  <Application>Microsoft Macintosh PowerPoint</Application>
  <PresentationFormat>Widescreen</PresentationFormat>
  <Paragraphs>44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Helvetica</vt:lpstr>
      <vt:lpstr>Symbol</vt:lpstr>
      <vt:lpstr>BNL</vt:lpstr>
      <vt:lpstr>Calculation of r-Process Abundances using ENDF/B-VIII.1, JEFF-3.3, and JENDL-5.0 Libraries</vt:lpstr>
      <vt:lpstr>ENDF/B-VIII.1Library Release</vt:lpstr>
      <vt:lpstr>ENFG/B-VIII.1 Integral Values</vt:lpstr>
      <vt:lpstr>Comparison of ENDF/B-VIII.1 and ASTRAL MACS</vt:lpstr>
      <vt:lpstr>s-Process</vt:lpstr>
      <vt:lpstr>ENDF/B-VIII.1 r-process Abundances</vt:lpstr>
      <vt:lpstr>ENDF/B-VIII.1, JEFF-3.3, and JENDL-5.0 r-Process Abundances</vt:lpstr>
      <vt:lpstr>Takeaways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>Pritychenko, Boris</dc:creator>
  <cp:keywords/>
  <dc:description/>
  <cp:lastModifiedBy>Pritychenko, Boris</cp:lastModifiedBy>
  <cp:revision>422</cp:revision>
  <dcterms:created xsi:type="dcterms:W3CDTF">2021-07-08T12:55:38Z</dcterms:created>
  <dcterms:modified xsi:type="dcterms:W3CDTF">2024-09-27T14:56:21Z</dcterms:modified>
  <cp:category/>
</cp:coreProperties>
</file>