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82" r:id="rId18"/>
    <p:sldId id="278" r:id="rId19"/>
    <p:sldId id="279" r:id="rId20"/>
    <p:sldId id="283" r:id="rId21"/>
    <p:sldId id="281" r:id="rId22"/>
    <p:sldId id="280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2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 i="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79"/>
          </a:xfrm>
          <a:prstGeom prst="rect">
            <a:avLst/>
          </a:prstGeom>
        </p:spPr>
        <p:txBody>
          <a:bodyPr/>
          <a:lstStyle>
            <a:lvl1pPr marL="0" indent="0" defTabSz="630936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4312" y="6600885"/>
            <a:ext cx="168090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602342" y="0"/>
            <a:ext cx="11347413" cy="5791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"/>
          <p:cNvSpPr txBox="1"/>
          <p:nvPr/>
        </p:nvSpPr>
        <p:spPr>
          <a:xfrm>
            <a:off x="476087" y="6286208"/>
            <a:ext cx="2648775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r>
              <a:t>Electron-Ion Collider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77120" y="6608125"/>
            <a:ext cx="168089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traight Connector 2"/>
          <p:cNvSpPr/>
          <p:nvPr/>
        </p:nvSpPr>
        <p:spPr>
          <a:xfrm>
            <a:off x="571501" y="6326092"/>
            <a:ext cx="11620501" cy="1"/>
          </a:xfrm>
          <a:prstGeom prst="line">
            <a:avLst/>
          </a:prstGeom>
          <a:ln w="127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" name="TextBox 3"/>
          <p:cNvSpPr txBox="1"/>
          <p:nvPr/>
        </p:nvSpPr>
        <p:spPr>
          <a:xfrm>
            <a:off x="533401" y="6577285"/>
            <a:ext cx="6235495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EIC Preliminary Design &amp; Safety Review of the EIC Auxiliary Far-Forward/Far-Backward Detectors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defTabSz="292100">
              <a:defRPr sz="9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traight Connector 4"/>
          <p:cNvSpPr/>
          <p:nvPr/>
        </p:nvSpPr>
        <p:spPr>
          <a:xfrm>
            <a:off x="462577" y="825178"/>
            <a:ext cx="11499929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" name="TextBox 3"/>
          <p:cNvSpPr txBox="1"/>
          <p:nvPr/>
        </p:nvSpPr>
        <p:spPr>
          <a:xfrm>
            <a:off x="372896" y="6511954"/>
            <a:ext cx="8216429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EIC Preliminary Design &amp; Safety Review of the EIC Auxiliary Far-Forward/Far-Backward Detectors (Feb 12, 2024)</a:t>
            </a:r>
          </a:p>
        </p:txBody>
      </p:sp>
      <p:sp>
        <p:nvSpPr>
          <p:cNvPr id="67" name="Straight Connector 6"/>
          <p:cNvSpPr/>
          <p:nvPr/>
        </p:nvSpPr>
        <p:spPr>
          <a:xfrm>
            <a:off x="461961" y="6260638"/>
            <a:ext cx="1149923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" name="TextBox 1"/>
          <p:cNvSpPr txBox="1"/>
          <p:nvPr/>
        </p:nvSpPr>
        <p:spPr>
          <a:xfrm>
            <a:off x="7788288" y="6515915"/>
            <a:ext cx="3664709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 spc="-1"/>
            </a:lvl1pPr>
          </a:lstStyle>
          <a:p>
            <a:r>
              <a:t>Yulia Furletova</a:t>
            </a:r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61962" y="-16779"/>
            <a:ext cx="11499236" cy="40267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3600" i="0"/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0" y="917182"/>
            <a:ext cx="11498622" cy="5257803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lnSpc>
                <a:spcPct val="100000"/>
              </a:lnSpc>
              <a:spcBef>
                <a:spcPts val="400"/>
              </a:spcBef>
              <a:buClrTx/>
              <a:buFont typeface="Arial"/>
              <a:buChar char="•"/>
              <a:defRPr sz="2400"/>
            </a:lvl1pPr>
            <a:lvl2pPr marL="507047" indent="-280034" defTabSz="914400">
              <a:lnSpc>
                <a:spcPct val="100000"/>
              </a:lnSpc>
              <a:spcBef>
                <a:spcPts val="400"/>
              </a:spcBef>
              <a:buClrTx/>
              <a:buFont typeface="Arial"/>
              <a:buChar char="•"/>
              <a:defRPr sz="2400"/>
            </a:lvl2pPr>
            <a:lvl3pPr marL="763057" indent="-302682" defTabSz="914400">
              <a:lnSpc>
                <a:spcPct val="100000"/>
              </a:lnSpc>
              <a:spcBef>
                <a:spcPts val="400"/>
              </a:spcBef>
              <a:buClrTx/>
              <a:buFont typeface="Arial"/>
              <a:buChar char="•"/>
              <a:defRPr sz="2400"/>
            </a:lvl3pPr>
            <a:lvl4pPr marL="1027905" indent="-340518" defTabSz="914400">
              <a:lnSpc>
                <a:spcPct val="100000"/>
              </a:lnSpc>
              <a:spcBef>
                <a:spcPts val="400"/>
              </a:spcBef>
              <a:buClrTx/>
              <a:buFont typeface="Arial"/>
              <a:buChar char="•"/>
              <a:defRPr sz="2400"/>
            </a:lvl4pPr>
            <a:lvl5pPr marL="1254919" indent="-340519" defTabSz="914400">
              <a:lnSpc>
                <a:spcPct val="100000"/>
              </a:lnSpc>
              <a:spcBef>
                <a:spcPts val="400"/>
              </a:spcBef>
              <a:buClrTx/>
              <a:buFont typeface="Arial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801" y="6499670"/>
            <a:ext cx="301907" cy="288822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5"/>
          <p:cNvSpPr/>
          <p:nvPr/>
        </p:nvSpPr>
        <p:spPr>
          <a:xfrm>
            <a:off x="571501" y="577670"/>
            <a:ext cx="11620501" cy="1"/>
          </a:xfrm>
          <a:prstGeom prst="line">
            <a:avLst/>
          </a:prstGeom>
          <a:ln w="53975">
            <a:solidFill>
              <a:srgbClr val="9C5A7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8"/>
          <p:cNvSpPr txBox="1"/>
          <p:nvPr/>
        </p:nvSpPr>
        <p:spPr>
          <a:xfrm>
            <a:off x="513376" y="6577285"/>
            <a:ext cx="666933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EIC Preliminary Design &amp; Safety Review of the EIC Auxiliary Far-Forward/Far-Backward Detectors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476087" y="6286208"/>
            <a:ext cx="2648775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r>
              <a:t>Electron-Ion Collider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559888" y="6326092"/>
            <a:ext cx="11620502" cy="1"/>
          </a:xfrm>
          <a:prstGeom prst="line">
            <a:avLst/>
          </a:prstGeom>
          <a:ln w="127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3"/>
            <a:ext cx="168090" cy="14783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100" b="1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83111" y="8710"/>
            <a:ext cx="11347414" cy="55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1" y="617607"/>
            <a:ext cx="11005409" cy="5692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8639" marR="0" indent="-205739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3192" marR="0" indent="-237392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85875" marR="0" indent="-25717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80210" marR="0" indent="-30861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51892" marR="0" indent="-237392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294792" marR="0" indent="-237392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37692" marR="0" indent="-237392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80592" marR="0" indent="-237392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>
          <a:srgbClr val="0096FF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t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 noGrp="1"/>
          </p:cNvSpPr>
          <p:nvPr>
            <p:ph type="ctrTitle"/>
          </p:nvPr>
        </p:nvSpPr>
        <p:spPr>
          <a:xfrm>
            <a:off x="589685" y="1174478"/>
            <a:ext cx="10962107" cy="1240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4187216"/>
            <a:ext cx="7433003" cy="10196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EIC Preliminary Design &amp; Safety Review of the EIC Auxiliary </a:t>
            </a:r>
          </a:p>
          <a:p>
            <a:r>
              <a:t>Far-Forward/Far-Backward Detectors</a:t>
            </a:r>
          </a:p>
          <a:p>
            <a:r>
              <a:t>February 12th, 2024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idx="21"/>
          </p:nvPr>
        </p:nvSpPr>
        <p:spPr>
          <a:xfrm>
            <a:off x="583009" y="3288713"/>
            <a:ext cx="10962107" cy="4489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4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Space needed at BNL  for B0  </a:t>
            </a:r>
          </a:p>
        </p:txBody>
      </p:sp>
      <p:sp>
        <p:nvSpPr>
          <p:cNvPr id="250" name="Required Resources and Potential Hazards…"/>
          <p:cNvSpPr txBox="1"/>
          <p:nvPr/>
        </p:nvSpPr>
        <p:spPr>
          <a:xfrm>
            <a:off x="589969" y="1786976"/>
            <a:ext cx="5171272" cy="3440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i="1"/>
          </a:p>
          <a:p>
            <a:pPr lvl="4" indent="0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Required Resources and Potential Hazards</a:t>
            </a:r>
            <a:endParaRPr i="1"/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Space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300 ft 2 for B0 trackers and calorimeter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Floor Loading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Crane Capacity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(  yes, only after integration with B0-magnet) 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Power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Environmental Cooling/Humidity Control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Low Conductivity Water / Process Cooling Water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required.</a:t>
            </a:r>
          </a:p>
          <a:p>
            <a:pPr lvl="8" indent="118745" defTabSz="457200">
              <a:spcBef>
                <a:spcPts val="300"/>
              </a:spcBef>
              <a:tabLst>
                <a:tab pos="114300" algn="l"/>
                <a:tab pos="228600" algn="l"/>
              </a:tabLst>
              <a:defRPr sz="15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51" name="Cryogenics…"/>
          <p:cNvSpPr txBox="1"/>
          <p:nvPr/>
        </p:nvSpPr>
        <p:spPr>
          <a:xfrm>
            <a:off x="5962996" y="2030420"/>
            <a:ext cx="6149292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Cryogenics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Gases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 required.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Air Supply/Exchange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Clean Space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Lab space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Amenities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What work tables/chairs/cabinets/furnishings will be required? 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benches for test equipment and assemble. Electronics + computing racks. Desk and chair working space for 4 people.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Special Equipment/Tooling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Security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Waste Production</a:t>
            </a:r>
          </a:p>
          <a:p>
            <a:pPr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</a:t>
            </a:r>
          </a:p>
        </p:txBody>
      </p:sp>
      <p:sp>
        <p:nvSpPr>
          <p:cNvPr id="252" name="Work will include:…"/>
          <p:cNvSpPr txBox="1"/>
          <p:nvPr/>
        </p:nvSpPr>
        <p:spPr>
          <a:xfrm>
            <a:off x="529590" y="757296"/>
            <a:ext cx="11454456" cy="99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/>
              <a:t>Work will include:</a:t>
            </a:r>
          </a:p>
          <a:p>
            <a:pPr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/>
              <a:t>assembling tracker layers on the frame , assembling calorimeter modules on the frame, configuring data acquisition systems, operations testing,  cosmic tests,  alignments,  long term stability tests. </a:t>
            </a:r>
          </a:p>
          <a:p>
            <a:pPr indent="228600"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/>
              <a:t>Detector assembly and commissioning is expected to continue for 9-12 months.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68166" y="6600885"/>
            <a:ext cx="160382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257" name="Inst. A…"/>
          <p:cNvGrpSpPr/>
          <p:nvPr/>
        </p:nvGrpSpPr>
        <p:grpSpPr>
          <a:xfrm>
            <a:off x="627731" y="857069"/>
            <a:ext cx="1816935" cy="768807"/>
            <a:chOff x="0" y="-29450"/>
            <a:chExt cx="1816934" cy="768805"/>
          </a:xfrm>
        </p:grpSpPr>
        <p:sp>
          <p:nvSpPr>
            <p:cNvPr id="255" name="Rectangle"/>
            <p:cNvSpPr/>
            <p:nvPr/>
          </p:nvSpPr>
          <p:spPr>
            <a:xfrm>
              <a:off x="0" y="-1"/>
              <a:ext cx="1816935" cy="709906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6" name="EMCAL- crystals…"/>
            <p:cNvSpPr txBox="1"/>
            <p:nvPr/>
          </p:nvSpPr>
          <p:spPr>
            <a:xfrm>
              <a:off x="15875" y="-29451"/>
              <a:ext cx="1785185" cy="768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EMCAL- crystals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 1 </a:t>
              </a:r>
            </a:p>
          </p:txBody>
        </p:sp>
      </p:grpSp>
      <p:grpSp>
        <p:nvGrpSpPr>
          <p:cNvPr id="260" name="Inst.B…"/>
          <p:cNvGrpSpPr/>
          <p:nvPr/>
        </p:nvGrpSpPr>
        <p:grpSpPr>
          <a:xfrm>
            <a:off x="629814" y="1669209"/>
            <a:ext cx="1816936" cy="709906"/>
            <a:chOff x="0" y="0"/>
            <a:chExt cx="1816934" cy="709904"/>
          </a:xfrm>
        </p:grpSpPr>
        <p:sp>
          <p:nvSpPr>
            <p:cNvPr id="258" name="Rectangle"/>
            <p:cNvSpPr/>
            <p:nvPr/>
          </p:nvSpPr>
          <p:spPr>
            <a:xfrm>
              <a:off x="0" y="0"/>
              <a:ext cx="1816935" cy="70990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9" name="EMCAL- SiPMs…"/>
            <p:cNvSpPr txBox="1"/>
            <p:nvPr/>
          </p:nvSpPr>
          <p:spPr>
            <a:xfrm>
              <a:off x="15875" y="91199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EMCAL- SiPMs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Inst1 </a:t>
              </a:r>
            </a:p>
          </p:txBody>
        </p:sp>
      </p:grpSp>
      <p:grpSp>
        <p:nvGrpSpPr>
          <p:cNvPr id="263" name="Inst.B…"/>
          <p:cNvGrpSpPr/>
          <p:nvPr/>
        </p:nvGrpSpPr>
        <p:grpSpPr>
          <a:xfrm>
            <a:off x="629814" y="2632963"/>
            <a:ext cx="1816936" cy="862576"/>
            <a:chOff x="0" y="0"/>
            <a:chExt cx="1816934" cy="862575"/>
          </a:xfrm>
        </p:grpSpPr>
        <p:sp>
          <p:nvSpPr>
            <p:cNvPr id="261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62" name="HCAL- Scint, foils, Fe :…"/>
            <p:cNvSpPr txBox="1"/>
            <p:nvPr/>
          </p:nvSpPr>
          <p:spPr>
            <a:xfrm>
              <a:off x="15875" y="46884"/>
              <a:ext cx="1785185" cy="768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HCAL- Scint, foils, Fe :  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UCR</a:t>
              </a:r>
            </a:p>
          </p:txBody>
        </p:sp>
      </p:grpSp>
      <p:grpSp>
        <p:nvGrpSpPr>
          <p:cNvPr id="266" name="Inst.C…"/>
          <p:cNvGrpSpPr/>
          <p:nvPr/>
        </p:nvGrpSpPr>
        <p:grpSpPr>
          <a:xfrm>
            <a:off x="629814" y="3749387"/>
            <a:ext cx="1816936" cy="862577"/>
            <a:chOff x="0" y="0"/>
            <a:chExt cx="1816934" cy="862575"/>
          </a:xfrm>
        </p:grpSpPr>
        <p:sp>
          <p:nvSpPr>
            <p:cNvPr id="264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65" name="HCAL - SiPMs:…"/>
            <p:cNvSpPr txBox="1"/>
            <p:nvPr/>
          </p:nvSpPr>
          <p:spPr>
            <a:xfrm>
              <a:off x="15875" y="46884"/>
              <a:ext cx="1785185" cy="768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HCAL - SiPMs: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UCR</a:t>
              </a:r>
            </a:p>
          </p:txBody>
        </p:sp>
      </p:grpSp>
      <p:grpSp>
        <p:nvGrpSpPr>
          <p:cNvPr id="269" name="Inst.C…"/>
          <p:cNvGrpSpPr/>
          <p:nvPr/>
        </p:nvGrpSpPr>
        <p:grpSpPr>
          <a:xfrm>
            <a:off x="629814" y="4865812"/>
            <a:ext cx="1816936" cy="639472"/>
            <a:chOff x="0" y="0"/>
            <a:chExt cx="1816934" cy="639471"/>
          </a:xfrm>
        </p:grpSpPr>
        <p:sp>
          <p:nvSpPr>
            <p:cNvPr id="267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68" name="Cooling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Cooling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Inst. C </a:t>
              </a:r>
            </a:p>
          </p:txBody>
        </p:sp>
      </p:grpSp>
      <p:grpSp>
        <p:nvGrpSpPr>
          <p:cNvPr id="272" name="JLAB…"/>
          <p:cNvGrpSpPr/>
          <p:nvPr/>
        </p:nvGrpSpPr>
        <p:grpSpPr>
          <a:xfrm>
            <a:off x="629814" y="5649514"/>
            <a:ext cx="1816936" cy="639473"/>
            <a:chOff x="0" y="0"/>
            <a:chExt cx="1816934" cy="639471"/>
          </a:xfrm>
        </p:grpSpPr>
        <p:sp>
          <p:nvSpPr>
            <p:cNvPr id="270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1" name="Support  Table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Support  Table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JLAB  </a:t>
              </a:r>
            </a:p>
          </p:txBody>
        </p:sp>
      </p:grpSp>
      <p:sp>
        <p:nvSpPr>
          <p:cNvPr id="273" name="Purchasing"/>
          <p:cNvSpPr txBox="1"/>
          <p:nvPr/>
        </p:nvSpPr>
        <p:spPr>
          <a:xfrm>
            <a:off x="742296" y="508679"/>
            <a:ext cx="1587806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Purchasing</a:t>
            </a:r>
          </a:p>
        </p:txBody>
      </p:sp>
      <p:sp>
        <p:nvSpPr>
          <p:cNvPr id="274" name="Assembly"/>
          <p:cNvSpPr txBox="1"/>
          <p:nvPr/>
        </p:nvSpPr>
        <p:spPr>
          <a:xfrm>
            <a:off x="4139066" y="706324"/>
            <a:ext cx="1390295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Assembly</a:t>
            </a:r>
          </a:p>
        </p:txBody>
      </p:sp>
      <p:sp>
        <p:nvSpPr>
          <p:cNvPr id="275" name="Tests/QA"/>
          <p:cNvSpPr txBox="1"/>
          <p:nvPr/>
        </p:nvSpPr>
        <p:spPr>
          <a:xfrm>
            <a:off x="7089040" y="706324"/>
            <a:ext cx="1299770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Tests/QA</a:t>
            </a:r>
          </a:p>
        </p:txBody>
      </p:sp>
      <p:grpSp>
        <p:nvGrpSpPr>
          <p:cNvPr id="278" name="Inst. A…"/>
          <p:cNvGrpSpPr/>
          <p:nvPr/>
        </p:nvGrpSpPr>
        <p:grpSpPr>
          <a:xfrm>
            <a:off x="3925746" y="1218556"/>
            <a:ext cx="1816935" cy="1338676"/>
            <a:chOff x="0" y="0"/>
            <a:chExt cx="1816934" cy="1338674"/>
          </a:xfrm>
        </p:grpSpPr>
        <p:sp>
          <p:nvSpPr>
            <p:cNvPr id="276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7" name="Inst. A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 A</a:t>
              </a:r>
            </a:p>
          </p:txBody>
        </p:sp>
      </p:grpSp>
      <p:grpSp>
        <p:nvGrpSpPr>
          <p:cNvPr id="281" name="Inst. A…"/>
          <p:cNvGrpSpPr/>
          <p:nvPr/>
        </p:nvGrpSpPr>
        <p:grpSpPr>
          <a:xfrm>
            <a:off x="6830457" y="1195669"/>
            <a:ext cx="1816935" cy="1338676"/>
            <a:chOff x="0" y="0"/>
            <a:chExt cx="1816934" cy="1338674"/>
          </a:xfrm>
        </p:grpSpPr>
        <p:sp>
          <p:nvSpPr>
            <p:cNvPr id="279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0" name="Inst. A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 A</a:t>
              </a:r>
            </a:p>
          </p:txBody>
        </p:sp>
      </p:grpSp>
      <p:grpSp>
        <p:nvGrpSpPr>
          <p:cNvPr id="284" name="Inst.B…"/>
          <p:cNvGrpSpPr/>
          <p:nvPr/>
        </p:nvGrpSpPr>
        <p:grpSpPr>
          <a:xfrm>
            <a:off x="3925746" y="3236892"/>
            <a:ext cx="1816935" cy="1338676"/>
            <a:chOff x="0" y="0"/>
            <a:chExt cx="1816934" cy="1338674"/>
          </a:xfrm>
        </p:grpSpPr>
        <p:sp>
          <p:nvSpPr>
            <p:cNvPr id="282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3" name="at UCR"/>
            <p:cNvSpPr txBox="1"/>
            <p:nvPr/>
          </p:nvSpPr>
          <p:spPr>
            <a:xfrm>
              <a:off x="15875" y="526234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at UCR </a:t>
              </a:r>
            </a:p>
          </p:txBody>
        </p:sp>
      </p:grpSp>
      <p:grpSp>
        <p:nvGrpSpPr>
          <p:cNvPr id="287" name="Inst.B…"/>
          <p:cNvGrpSpPr/>
          <p:nvPr/>
        </p:nvGrpSpPr>
        <p:grpSpPr>
          <a:xfrm>
            <a:off x="6854646" y="3120137"/>
            <a:ext cx="1816936" cy="1338676"/>
            <a:chOff x="0" y="0"/>
            <a:chExt cx="1816934" cy="1338674"/>
          </a:xfrm>
        </p:grpSpPr>
        <p:sp>
          <p:nvSpPr>
            <p:cNvPr id="285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6" name="at UCR"/>
            <p:cNvSpPr txBox="1"/>
            <p:nvPr/>
          </p:nvSpPr>
          <p:spPr>
            <a:xfrm>
              <a:off x="15875" y="526234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at UCR </a:t>
              </a:r>
            </a:p>
          </p:txBody>
        </p:sp>
      </p:grpSp>
      <p:sp>
        <p:nvSpPr>
          <p:cNvPr id="288" name="Line"/>
          <p:cNvSpPr/>
          <p:nvPr/>
        </p:nvSpPr>
        <p:spPr>
          <a:xfrm>
            <a:off x="2488018" y="2941938"/>
            <a:ext cx="1327826" cy="383030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89" name="Line"/>
          <p:cNvSpPr/>
          <p:nvPr/>
        </p:nvSpPr>
        <p:spPr>
          <a:xfrm flipV="1">
            <a:off x="2489114" y="1597118"/>
            <a:ext cx="1327705" cy="529384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0" name="Line"/>
          <p:cNvSpPr/>
          <p:nvPr/>
        </p:nvSpPr>
        <p:spPr>
          <a:xfrm flipV="1">
            <a:off x="2489847" y="3628315"/>
            <a:ext cx="1327706" cy="529384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1" name="Line"/>
          <p:cNvSpPr/>
          <p:nvPr/>
        </p:nvSpPr>
        <p:spPr>
          <a:xfrm>
            <a:off x="2552251" y="1046900"/>
            <a:ext cx="1327826" cy="383030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2" name="Line"/>
          <p:cNvSpPr/>
          <p:nvPr/>
        </p:nvSpPr>
        <p:spPr>
          <a:xfrm>
            <a:off x="8694701" y="1887894"/>
            <a:ext cx="1306529" cy="958309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3" name="Line"/>
          <p:cNvSpPr/>
          <p:nvPr/>
        </p:nvSpPr>
        <p:spPr>
          <a:xfrm>
            <a:off x="5788350" y="3707581"/>
            <a:ext cx="1083251" cy="2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4" name="Line"/>
          <p:cNvSpPr/>
          <p:nvPr/>
        </p:nvSpPr>
        <p:spPr>
          <a:xfrm>
            <a:off x="2489114" y="5224337"/>
            <a:ext cx="1319474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297" name="Inst.C…"/>
          <p:cNvGrpSpPr/>
          <p:nvPr/>
        </p:nvGrpSpPr>
        <p:grpSpPr>
          <a:xfrm>
            <a:off x="3925746" y="4865812"/>
            <a:ext cx="1816935" cy="639472"/>
            <a:chOff x="0" y="0"/>
            <a:chExt cx="1816934" cy="639471"/>
          </a:xfrm>
        </p:grpSpPr>
        <p:sp>
          <p:nvSpPr>
            <p:cNvPr id="295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6" name="Inst.C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Inst.C</a:t>
              </a:r>
            </a:p>
          </p:txBody>
        </p:sp>
      </p:grpSp>
      <p:grpSp>
        <p:nvGrpSpPr>
          <p:cNvPr id="300" name="Inst.C…"/>
          <p:cNvGrpSpPr/>
          <p:nvPr/>
        </p:nvGrpSpPr>
        <p:grpSpPr>
          <a:xfrm>
            <a:off x="6854646" y="4809614"/>
            <a:ext cx="1816936" cy="639472"/>
            <a:chOff x="0" y="0"/>
            <a:chExt cx="1816934" cy="639471"/>
          </a:xfrm>
        </p:grpSpPr>
        <p:sp>
          <p:nvSpPr>
            <p:cNvPr id="298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9" name="Inst.C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Inst.C</a:t>
              </a:r>
            </a:p>
          </p:txBody>
        </p:sp>
      </p:grpSp>
      <p:sp>
        <p:nvSpPr>
          <p:cNvPr id="301" name="Line"/>
          <p:cNvSpPr/>
          <p:nvPr/>
        </p:nvSpPr>
        <p:spPr>
          <a:xfrm>
            <a:off x="5788350" y="5172468"/>
            <a:ext cx="1083251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304" name="JLAB…"/>
          <p:cNvGrpSpPr/>
          <p:nvPr/>
        </p:nvGrpSpPr>
        <p:grpSpPr>
          <a:xfrm>
            <a:off x="3925746" y="5592777"/>
            <a:ext cx="1816935" cy="639472"/>
            <a:chOff x="0" y="0"/>
            <a:chExt cx="1816934" cy="639471"/>
          </a:xfrm>
        </p:grpSpPr>
        <p:sp>
          <p:nvSpPr>
            <p:cNvPr id="302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3" name="JLAB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JLAB    </a:t>
              </a:r>
            </a:p>
          </p:txBody>
        </p:sp>
      </p:grpSp>
      <p:sp>
        <p:nvSpPr>
          <p:cNvPr id="305" name="Line"/>
          <p:cNvSpPr/>
          <p:nvPr/>
        </p:nvSpPr>
        <p:spPr>
          <a:xfrm>
            <a:off x="2489114" y="5969250"/>
            <a:ext cx="1319474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06" name="Line"/>
          <p:cNvSpPr/>
          <p:nvPr/>
        </p:nvSpPr>
        <p:spPr>
          <a:xfrm>
            <a:off x="5780247" y="6014827"/>
            <a:ext cx="1083251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309" name="JLAB…"/>
          <p:cNvGrpSpPr/>
          <p:nvPr/>
        </p:nvGrpSpPr>
        <p:grpSpPr>
          <a:xfrm>
            <a:off x="6899486" y="5611111"/>
            <a:ext cx="1816935" cy="639472"/>
            <a:chOff x="0" y="0"/>
            <a:chExt cx="1816934" cy="639471"/>
          </a:xfrm>
        </p:grpSpPr>
        <p:sp>
          <p:nvSpPr>
            <p:cNvPr id="307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8" name="JLAB"/>
            <p:cNvSpPr txBox="1"/>
            <p:nvPr/>
          </p:nvSpPr>
          <p:spPr>
            <a:xfrm>
              <a:off x="15875" y="176632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JLAB  </a:t>
              </a:r>
            </a:p>
          </p:txBody>
        </p:sp>
      </p:grpSp>
      <p:sp>
        <p:nvSpPr>
          <p:cNvPr id="310" name="Final Assembly"/>
          <p:cNvSpPr txBox="1"/>
          <p:nvPr/>
        </p:nvSpPr>
        <p:spPr>
          <a:xfrm>
            <a:off x="9851767" y="1659723"/>
            <a:ext cx="2203197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Final Assembly </a:t>
            </a:r>
          </a:p>
        </p:txBody>
      </p:sp>
      <p:grpSp>
        <p:nvGrpSpPr>
          <p:cNvPr id="313" name="Where? When?…"/>
          <p:cNvGrpSpPr/>
          <p:nvPr/>
        </p:nvGrpSpPr>
        <p:grpSpPr>
          <a:xfrm>
            <a:off x="10044897" y="2298057"/>
            <a:ext cx="1816936" cy="1338675"/>
            <a:chOff x="0" y="0"/>
            <a:chExt cx="1816935" cy="1338674"/>
          </a:xfrm>
        </p:grpSpPr>
        <p:sp>
          <p:nvSpPr>
            <p:cNvPr id="311" name="Rectangle"/>
            <p:cNvSpPr/>
            <p:nvPr/>
          </p:nvSpPr>
          <p:spPr>
            <a:xfrm>
              <a:off x="-1" y="0"/>
              <a:ext cx="1816937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2" name="Where? When?…"/>
            <p:cNvSpPr txBox="1"/>
            <p:nvPr/>
          </p:nvSpPr>
          <p:spPr>
            <a:xfrm>
              <a:off x="15874" y="164284"/>
              <a:ext cx="1785187" cy="101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Where? When?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Arrival to BNL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Space needs at BNL </a:t>
              </a:r>
            </a:p>
          </p:txBody>
        </p:sp>
      </p:grpSp>
      <p:sp>
        <p:nvSpPr>
          <p:cNvPr id="314" name="Line"/>
          <p:cNvSpPr/>
          <p:nvPr/>
        </p:nvSpPr>
        <p:spPr>
          <a:xfrm flipV="1">
            <a:off x="8671330" y="2985716"/>
            <a:ext cx="1350243" cy="721867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15" name="Line"/>
          <p:cNvSpPr/>
          <p:nvPr/>
        </p:nvSpPr>
        <p:spPr>
          <a:xfrm flipV="1">
            <a:off x="8645896" y="3232321"/>
            <a:ext cx="1374643" cy="1988439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16" name="Line"/>
          <p:cNvSpPr/>
          <p:nvPr/>
        </p:nvSpPr>
        <p:spPr>
          <a:xfrm flipV="1">
            <a:off x="8690579" y="3437764"/>
            <a:ext cx="1373410" cy="260553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17" name="Line"/>
          <p:cNvSpPr/>
          <p:nvPr/>
        </p:nvSpPr>
        <p:spPr>
          <a:xfrm>
            <a:off x="5709814" y="1736354"/>
            <a:ext cx="1083251" cy="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18" name="Title 2"/>
          <p:cNvSpPr txBox="1">
            <a:spLocks noGrp="1"/>
          </p:cNvSpPr>
          <p:nvPr>
            <p:ph type="title"/>
          </p:nvPr>
        </p:nvSpPr>
        <p:spPr>
          <a:xfrm>
            <a:off x="602342" y="0"/>
            <a:ext cx="11347413" cy="579120"/>
          </a:xfrm>
          <a:prstGeom prst="rect">
            <a:avLst/>
          </a:prstGeom>
        </p:spPr>
        <p:txBody>
          <a:bodyPr/>
          <a:lstStyle/>
          <a:p>
            <a:r>
              <a:t>ZDC -logistic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21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Space needed at BNL  for ZDC   </a:t>
            </a:r>
          </a:p>
        </p:txBody>
      </p:sp>
      <p:sp>
        <p:nvSpPr>
          <p:cNvPr id="322" name="Required Resources and Potential Hazards…"/>
          <p:cNvSpPr txBox="1"/>
          <p:nvPr/>
        </p:nvSpPr>
        <p:spPr>
          <a:xfrm>
            <a:off x="589969" y="1786976"/>
            <a:ext cx="5171272" cy="4595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i="1"/>
          </a:p>
          <a:p>
            <a:pPr lvl="4" indent="0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Required Resources and Potential Hazards</a:t>
            </a:r>
            <a:endParaRPr i="1"/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Space Requirements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ca.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500 ft 2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Floor Loading</a:t>
            </a:r>
          </a:p>
          <a:p>
            <a:pPr lvl="8" indent="118745" algn="just" defTabSz="457200">
              <a:spcBef>
                <a:spcPts val="600"/>
              </a:spcBef>
              <a:defRPr sz="16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Yes, 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ca 3300 kg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Crane Capacity</a:t>
            </a:r>
          </a:p>
          <a:p>
            <a:pPr lvl="8" indent="118745" algn="just" defTabSz="457200">
              <a:spcBef>
                <a:spcPts val="600"/>
              </a:spcBef>
              <a:defRPr sz="1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1600"/>
              <a:t> </a:t>
            </a:r>
            <a:r>
              <a:rPr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Yes , ca 3300 kg  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Power Requirements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Environmental Cooling/Humidity Control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Low Conductivity Water / Process Cooling Water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required.</a:t>
            </a:r>
          </a:p>
          <a:p>
            <a:pPr lvl="8" indent="118745" defTabSz="457200">
              <a:spcBef>
                <a:spcPts val="300"/>
              </a:spcBef>
              <a:tabLst>
                <a:tab pos="114300" algn="l"/>
                <a:tab pos="228600" algn="l"/>
              </a:tabLst>
              <a:defRPr sz="15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23" name="Cryogenics…"/>
          <p:cNvSpPr txBox="1"/>
          <p:nvPr/>
        </p:nvSpPr>
        <p:spPr>
          <a:xfrm>
            <a:off x="5962996" y="2030420"/>
            <a:ext cx="6149292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Cryogenics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Gases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 required.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Air Supply/Exchange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Clean Space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Lab space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Amenities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What work tables/chairs/cabinets/furnishings will be required? 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benches for test equipment and assemble. Electronics + computing racks. Desk and chair working space for 4 people.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Special Equipment/Tooling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Security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Waste Production</a:t>
            </a:r>
          </a:p>
          <a:p>
            <a:pPr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</a:t>
            </a:r>
          </a:p>
        </p:txBody>
      </p:sp>
      <p:sp>
        <p:nvSpPr>
          <p:cNvPr id="324" name="Work will include:…"/>
          <p:cNvSpPr txBox="1"/>
          <p:nvPr/>
        </p:nvSpPr>
        <p:spPr>
          <a:xfrm>
            <a:off x="529590" y="757296"/>
            <a:ext cx="11454456" cy="1072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/>
              <a:t>Work will include:</a:t>
            </a:r>
          </a:p>
          <a:p>
            <a:pPr algn="just" defTabSz="457200">
              <a:lnSpc>
                <a:spcPts val="1100"/>
              </a:lnSpc>
              <a:spcBef>
                <a:spcPts val="600"/>
              </a:spcBef>
              <a:defRPr sz="1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/>
              <a:t> </a:t>
            </a:r>
            <a:r>
              <a:rPr sz="1600" i="1"/>
              <a:t>assembling calorimeter modules on the table, configuring data acquisition systems, operations testing, cosmic tests, alignments, long term stability tests.</a:t>
            </a:r>
            <a:endParaRPr sz="1600"/>
          </a:p>
          <a:p>
            <a:pPr lvl="6" indent="0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/>
              <a:t>Detector assembly and commissioning is expected to continue for 12–18 months.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52798" y="6499669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27" name="Low-Q2 tagger - tracker :"/>
          <p:cNvSpPr txBox="1"/>
          <p:nvPr/>
        </p:nvSpPr>
        <p:spPr>
          <a:xfrm>
            <a:off x="587954" y="1383028"/>
            <a:ext cx="3005075" cy="3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Low-Q2 tagger - tracker : </a:t>
            </a:r>
          </a:p>
        </p:txBody>
      </p:sp>
      <p:sp>
        <p:nvSpPr>
          <p:cNvPr id="328" name="Lumi - photon calorimeter:"/>
          <p:cNvSpPr txBox="1"/>
          <p:nvPr/>
        </p:nvSpPr>
        <p:spPr>
          <a:xfrm>
            <a:off x="585985" y="3573164"/>
            <a:ext cx="3203449" cy="3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Lumi - photon calorimeter:  </a:t>
            </a:r>
          </a:p>
        </p:txBody>
      </p:sp>
      <p:sp>
        <p:nvSpPr>
          <p:cNvPr id="329" name="Low-Q2 tagger - calorimeter :"/>
          <p:cNvSpPr txBox="1"/>
          <p:nvPr/>
        </p:nvSpPr>
        <p:spPr>
          <a:xfrm>
            <a:off x="582594" y="2197193"/>
            <a:ext cx="3484881" cy="3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Low-Q2 tagger - calorimeter : </a:t>
            </a:r>
          </a:p>
        </p:txBody>
      </p:sp>
      <p:sp>
        <p:nvSpPr>
          <p:cNvPr id="330" name="Glasgow, UK"/>
          <p:cNvSpPr txBox="1"/>
          <p:nvPr/>
        </p:nvSpPr>
        <p:spPr>
          <a:xfrm>
            <a:off x="654937" y="1734816"/>
            <a:ext cx="1021589" cy="2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Glasgow, UK  </a:t>
            </a:r>
          </a:p>
        </p:txBody>
      </p:sp>
      <p:pic>
        <p:nvPicPr>
          <p:cNvPr id="331" name="image91.png" descr="image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84" y="1732358"/>
            <a:ext cx="360298" cy="21655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York, UK"/>
          <p:cNvSpPr txBox="1"/>
          <p:nvPr/>
        </p:nvSpPr>
        <p:spPr>
          <a:xfrm>
            <a:off x="800173" y="2599756"/>
            <a:ext cx="731115" cy="2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York, UK  </a:t>
            </a:r>
          </a:p>
        </p:txBody>
      </p:sp>
      <p:pic>
        <p:nvPicPr>
          <p:cNvPr id="333" name="image91.png" descr="image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84" y="2567877"/>
            <a:ext cx="360298" cy="216553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JLAB/BNL"/>
          <p:cNvSpPr txBox="1"/>
          <p:nvPr/>
        </p:nvSpPr>
        <p:spPr>
          <a:xfrm>
            <a:off x="647690" y="5580961"/>
            <a:ext cx="937160" cy="21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JLAB/BNL    </a:t>
            </a:r>
          </a:p>
        </p:txBody>
      </p:sp>
      <p:sp>
        <p:nvSpPr>
          <p:cNvPr id="335" name="W&amp;M, USA"/>
          <p:cNvSpPr txBox="1"/>
          <p:nvPr/>
        </p:nvSpPr>
        <p:spPr>
          <a:xfrm>
            <a:off x="3707541" y="1734816"/>
            <a:ext cx="982423" cy="2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W&amp;M, USA    </a:t>
            </a:r>
          </a:p>
        </p:txBody>
      </p:sp>
      <p:pic>
        <p:nvPicPr>
          <p:cNvPr id="336" name="image89.png" descr="image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48" y="1734816"/>
            <a:ext cx="399741" cy="23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Far-Forward detectors (hadron)"/>
          <p:cNvSpPr txBox="1"/>
          <p:nvPr/>
        </p:nvSpPr>
        <p:spPr>
          <a:xfrm>
            <a:off x="639622" y="-217666"/>
            <a:ext cx="1114583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000" b="1"/>
            </a:lvl1pPr>
          </a:lstStyle>
          <a:p>
            <a:r>
              <a:t>Far-backward: participating institutions </a:t>
            </a:r>
          </a:p>
        </p:txBody>
      </p:sp>
      <p:sp>
        <p:nvSpPr>
          <p:cNvPr id="338" name="Prague, CZ"/>
          <p:cNvSpPr txBox="1"/>
          <p:nvPr/>
        </p:nvSpPr>
        <p:spPr>
          <a:xfrm>
            <a:off x="2165886" y="1726865"/>
            <a:ext cx="88340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Prague, CZ</a:t>
            </a:r>
          </a:p>
        </p:txBody>
      </p:sp>
      <p:pic>
        <p:nvPicPr>
          <p:cNvPr id="339" name="image93.png" descr="image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195" y="1721667"/>
            <a:ext cx="326337" cy="211635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Lumi - pair-spectrometer :"/>
          <p:cNvSpPr txBox="1"/>
          <p:nvPr/>
        </p:nvSpPr>
        <p:spPr>
          <a:xfrm>
            <a:off x="647072" y="4571846"/>
            <a:ext cx="3151887" cy="3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Lumi - pair-spectrometer :  </a:t>
            </a:r>
          </a:p>
        </p:txBody>
      </p:sp>
      <p:sp>
        <p:nvSpPr>
          <p:cNvPr id="341" name="York, UK"/>
          <p:cNvSpPr txBox="1"/>
          <p:nvPr/>
        </p:nvSpPr>
        <p:spPr>
          <a:xfrm>
            <a:off x="676522" y="4997240"/>
            <a:ext cx="731115" cy="21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York, UK  </a:t>
            </a:r>
          </a:p>
        </p:txBody>
      </p:sp>
      <p:pic>
        <p:nvPicPr>
          <p:cNvPr id="342" name="image91.png" descr="image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34" y="4971038"/>
            <a:ext cx="360298" cy="216552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Houston, USA"/>
          <p:cNvSpPr txBox="1"/>
          <p:nvPr/>
        </p:nvSpPr>
        <p:spPr>
          <a:xfrm>
            <a:off x="2142842" y="5603978"/>
            <a:ext cx="1106475" cy="2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Houston, USA  </a:t>
            </a:r>
          </a:p>
        </p:txBody>
      </p:sp>
      <p:pic>
        <p:nvPicPr>
          <p:cNvPr id="344" name="image89.png" descr="image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76" y="5603978"/>
            <a:ext cx="399740" cy="23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Prague, CZ"/>
          <p:cNvSpPr txBox="1"/>
          <p:nvPr/>
        </p:nvSpPr>
        <p:spPr>
          <a:xfrm>
            <a:off x="2118714" y="4931119"/>
            <a:ext cx="88340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Prague, CZ</a:t>
            </a:r>
          </a:p>
        </p:txBody>
      </p:sp>
      <p:pic>
        <p:nvPicPr>
          <p:cNvPr id="346" name="image93.png" descr="image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500" y="4964965"/>
            <a:ext cx="326337" cy="211635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Kraków, Poland"/>
          <p:cNvSpPr txBox="1"/>
          <p:nvPr/>
        </p:nvSpPr>
        <p:spPr>
          <a:xfrm>
            <a:off x="679673" y="4046134"/>
            <a:ext cx="1120497" cy="2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Kraków, Poland</a:t>
            </a:r>
          </a:p>
        </p:txBody>
      </p:sp>
      <p:pic>
        <p:nvPicPr>
          <p:cNvPr id="348" name="image92.png" descr="image9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615" y="3975729"/>
            <a:ext cx="487221" cy="27553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York, UK"/>
          <p:cNvSpPr txBox="1"/>
          <p:nvPr/>
        </p:nvSpPr>
        <p:spPr>
          <a:xfrm>
            <a:off x="750714" y="4288273"/>
            <a:ext cx="731114" cy="2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York, UK  </a:t>
            </a:r>
          </a:p>
        </p:txBody>
      </p:sp>
      <p:pic>
        <p:nvPicPr>
          <p:cNvPr id="350" name="image91.png" descr="image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76" y="4288273"/>
            <a:ext cx="360298" cy="216553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Prague, CZ"/>
          <p:cNvSpPr txBox="1"/>
          <p:nvPr/>
        </p:nvSpPr>
        <p:spPr>
          <a:xfrm>
            <a:off x="2830072" y="4048690"/>
            <a:ext cx="88340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Prague, CZ</a:t>
            </a:r>
          </a:p>
        </p:txBody>
      </p:sp>
      <p:pic>
        <p:nvPicPr>
          <p:cNvPr id="352" name="image93.png" descr="image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713" y="4088145"/>
            <a:ext cx="326337" cy="211635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Prague, CZ"/>
          <p:cNvSpPr txBox="1"/>
          <p:nvPr/>
        </p:nvSpPr>
        <p:spPr>
          <a:xfrm>
            <a:off x="2254378" y="2541534"/>
            <a:ext cx="88340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Prague, CZ</a:t>
            </a:r>
          </a:p>
        </p:txBody>
      </p:sp>
      <p:pic>
        <p:nvPicPr>
          <p:cNvPr id="354" name="image93.png" descr="image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178" y="2567877"/>
            <a:ext cx="326336" cy="211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89.png" descr="image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11" y="5567159"/>
            <a:ext cx="399741" cy="239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2" name="Group"/>
          <p:cNvGrpSpPr/>
          <p:nvPr/>
        </p:nvGrpSpPr>
        <p:grpSpPr>
          <a:xfrm>
            <a:off x="5519041" y="1056272"/>
            <a:ext cx="6366535" cy="4919656"/>
            <a:chOff x="0" y="0"/>
            <a:chExt cx="6366534" cy="4919655"/>
          </a:xfrm>
        </p:grpSpPr>
        <p:pic>
          <p:nvPicPr>
            <p:cNvPr id="356" name="image94.tif" descr="image94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440" y="0"/>
              <a:ext cx="5992890" cy="469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9" name="Low-Q2…"/>
            <p:cNvGrpSpPr/>
            <p:nvPr/>
          </p:nvGrpSpPr>
          <p:grpSpPr>
            <a:xfrm>
              <a:off x="482276" y="2640740"/>
              <a:ext cx="903900" cy="640264"/>
              <a:chOff x="0" y="0"/>
              <a:chExt cx="903898" cy="640263"/>
            </a:xfrm>
          </p:grpSpPr>
          <p:sp>
            <p:nvSpPr>
              <p:cNvPr id="357" name="Rectangle"/>
              <p:cNvSpPr/>
              <p:nvPr/>
            </p:nvSpPr>
            <p:spPr>
              <a:xfrm>
                <a:off x="0" y="-1"/>
                <a:ext cx="903899" cy="6402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58" name="Low-Q2…"/>
              <p:cNvSpPr txBox="1"/>
              <p:nvPr/>
            </p:nvSpPr>
            <p:spPr>
              <a:xfrm>
                <a:off x="6350" y="6349"/>
                <a:ext cx="891199" cy="574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t>Low-Q2</a:t>
                </a:r>
              </a:p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t>tagger1</a:t>
                </a:r>
              </a:p>
            </p:txBody>
          </p:sp>
        </p:grpSp>
        <p:grpSp>
          <p:nvGrpSpPr>
            <p:cNvPr id="362" name="Low-Q2…"/>
            <p:cNvGrpSpPr/>
            <p:nvPr/>
          </p:nvGrpSpPr>
          <p:grpSpPr>
            <a:xfrm>
              <a:off x="1373458" y="1762665"/>
              <a:ext cx="903900" cy="640263"/>
              <a:chOff x="0" y="0"/>
              <a:chExt cx="903898" cy="640262"/>
            </a:xfrm>
          </p:grpSpPr>
          <p:sp>
            <p:nvSpPr>
              <p:cNvPr id="360" name="Rectangle"/>
              <p:cNvSpPr/>
              <p:nvPr/>
            </p:nvSpPr>
            <p:spPr>
              <a:xfrm>
                <a:off x="0" y="-1"/>
                <a:ext cx="903899" cy="6402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61" name="Low-Q2…"/>
              <p:cNvSpPr txBox="1"/>
              <p:nvPr/>
            </p:nvSpPr>
            <p:spPr>
              <a:xfrm>
                <a:off x="6350" y="6349"/>
                <a:ext cx="891199" cy="574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t>Low-Q2</a:t>
                </a:r>
              </a:p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t>tagger2</a:t>
                </a:r>
              </a:p>
            </p:txBody>
          </p:sp>
        </p:grpSp>
        <p:grpSp>
          <p:nvGrpSpPr>
            <p:cNvPr id="365" name="Lumi system"/>
            <p:cNvGrpSpPr/>
            <p:nvPr/>
          </p:nvGrpSpPr>
          <p:grpSpPr>
            <a:xfrm>
              <a:off x="4932980" y="1355940"/>
              <a:ext cx="1433555" cy="376951"/>
              <a:chOff x="0" y="0"/>
              <a:chExt cx="1433554" cy="376950"/>
            </a:xfrm>
          </p:grpSpPr>
          <p:sp>
            <p:nvSpPr>
              <p:cNvPr id="363" name="Rectangle"/>
              <p:cNvSpPr/>
              <p:nvPr/>
            </p:nvSpPr>
            <p:spPr>
              <a:xfrm>
                <a:off x="-1" y="-1"/>
                <a:ext cx="1433556" cy="3769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64" name="Lumi system"/>
              <p:cNvSpPr txBox="1"/>
              <p:nvPr/>
            </p:nvSpPr>
            <p:spPr>
              <a:xfrm>
                <a:off x="6349" y="6349"/>
                <a:ext cx="1420856" cy="3327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r>
                  <a:t>Lumi system </a:t>
                </a:r>
              </a:p>
            </p:txBody>
          </p:sp>
        </p:grpSp>
        <p:sp>
          <p:nvSpPr>
            <p:cNvPr id="366" name="Line"/>
            <p:cNvSpPr/>
            <p:nvPr/>
          </p:nvSpPr>
          <p:spPr>
            <a:xfrm>
              <a:off x="1398461" y="3089051"/>
              <a:ext cx="189847" cy="189847"/>
            </a:xfrm>
            <a:prstGeom prst="line">
              <a:avLst/>
            </a:prstGeom>
            <a:noFill/>
            <a:ln w="254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2279863" y="2251670"/>
              <a:ext cx="288822" cy="288822"/>
            </a:xfrm>
            <a:prstGeom prst="line">
              <a:avLst/>
            </a:prstGeom>
            <a:noFill/>
            <a:ln w="254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68" name="Line"/>
            <p:cNvSpPr/>
            <p:nvPr/>
          </p:nvSpPr>
          <p:spPr>
            <a:xfrm flipH="1" flipV="1">
              <a:off x="5888492" y="622277"/>
              <a:ext cx="150051" cy="742918"/>
            </a:xfrm>
            <a:prstGeom prst="line">
              <a:avLst/>
            </a:prstGeom>
            <a:noFill/>
            <a:ln w="254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371" name="IP"/>
            <p:cNvGrpSpPr/>
            <p:nvPr/>
          </p:nvGrpSpPr>
          <p:grpSpPr>
            <a:xfrm>
              <a:off x="0" y="4542704"/>
              <a:ext cx="336999" cy="376952"/>
              <a:chOff x="0" y="0"/>
              <a:chExt cx="336998" cy="376950"/>
            </a:xfrm>
          </p:grpSpPr>
          <p:sp>
            <p:nvSpPr>
              <p:cNvPr id="369" name="Rectangle"/>
              <p:cNvSpPr/>
              <p:nvPr/>
            </p:nvSpPr>
            <p:spPr>
              <a:xfrm>
                <a:off x="-1" y="0"/>
                <a:ext cx="337000" cy="37695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70" name="IP"/>
              <p:cNvSpPr txBox="1"/>
              <p:nvPr/>
            </p:nvSpPr>
            <p:spPr>
              <a:xfrm>
                <a:off x="6349" y="6350"/>
                <a:ext cx="324300" cy="3327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6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r>
                  <a:t>IP</a:t>
                </a:r>
              </a:p>
            </p:txBody>
          </p:sp>
        </p:grpSp>
      </p:grpSp>
      <p:sp>
        <p:nvSpPr>
          <p:cNvPr id="373" name="Text"/>
          <p:cNvSpPr txBox="1"/>
          <p:nvPr/>
        </p:nvSpPr>
        <p:spPr>
          <a:xfrm>
            <a:off x="9606070" y="6443731"/>
            <a:ext cx="273652" cy="26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374" name="Weekly meetings to discuss engineering and integration aspects with JLAB/BNL designers, collaborating institutes"/>
          <p:cNvSpPr txBox="1"/>
          <p:nvPr/>
        </p:nvSpPr>
        <p:spPr>
          <a:xfrm>
            <a:off x="175182" y="5928560"/>
            <a:ext cx="1095170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14400" lvl="1" indent="-228600" defTabSz="457200">
              <a:buClr>
                <a:srgbClr val="000000"/>
              </a:buClr>
              <a:buSzPct val="100000"/>
              <a:buFont typeface="Calibri"/>
              <a:buChar char="✓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Weekly meetings to discuss engineering and integration aspects with JLAB/BNL designers, collaborating institutes </a:t>
            </a:r>
          </a:p>
        </p:txBody>
      </p:sp>
      <p:sp>
        <p:nvSpPr>
          <p:cNvPr id="375" name="Kraków, Poland"/>
          <p:cNvSpPr txBox="1"/>
          <p:nvPr/>
        </p:nvSpPr>
        <p:spPr>
          <a:xfrm>
            <a:off x="613762" y="5279397"/>
            <a:ext cx="1120496" cy="21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Kraków, Poland</a:t>
            </a:r>
          </a:p>
        </p:txBody>
      </p:sp>
      <p:pic>
        <p:nvPicPr>
          <p:cNvPr id="376" name="image92.png" descr="image9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704" y="5208990"/>
            <a:ext cx="487221" cy="275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7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Low-Q2</a:t>
            </a:r>
          </a:p>
        </p:txBody>
      </p:sp>
      <p:grpSp>
        <p:nvGrpSpPr>
          <p:cNvPr id="382" name="Glasgow,UK…"/>
          <p:cNvGrpSpPr/>
          <p:nvPr/>
        </p:nvGrpSpPr>
        <p:grpSpPr>
          <a:xfrm>
            <a:off x="813037" y="1550829"/>
            <a:ext cx="1816935" cy="709905"/>
            <a:chOff x="0" y="0"/>
            <a:chExt cx="1816934" cy="709904"/>
          </a:xfrm>
        </p:grpSpPr>
        <p:sp>
          <p:nvSpPr>
            <p:cNvPr id="380" name="Rectangle"/>
            <p:cNvSpPr/>
            <p:nvPr/>
          </p:nvSpPr>
          <p:spPr>
            <a:xfrm>
              <a:off x="0" y="-1"/>
              <a:ext cx="1816935" cy="709906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1" name="Timepix4 +Si :…"/>
            <p:cNvSpPr txBox="1"/>
            <p:nvPr/>
          </p:nvSpPr>
          <p:spPr>
            <a:xfrm>
              <a:off x="15875" y="91199"/>
              <a:ext cx="1785185" cy="527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 Timepix4 +Si :  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Glasgow, UK</a:t>
              </a:r>
            </a:p>
          </p:txBody>
        </p:sp>
      </p:grpSp>
      <p:grpSp>
        <p:nvGrpSpPr>
          <p:cNvPr id="385" name="Inst.B…"/>
          <p:cNvGrpSpPr/>
          <p:nvPr/>
        </p:nvGrpSpPr>
        <p:grpSpPr>
          <a:xfrm>
            <a:off x="739880" y="2698256"/>
            <a:ext cx="1816936" cy="862577"/>
            <a:chOff x="0" y="0"/>
            <a:chExt cx="1816934" cy="862575"/>
          </a:xfrm>
        </p:grpSpPr>
        <p:sp>
          <p:nvSpPr>
            <p:cNvPr id="383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4" name="EMCAL :…"/>
            <p:cNvSpPr txBox="1"/>
            <p:nvPr/>
          </p:nvSpPr>
          <p:spPr>
            <a:xfrm>
              <a:off x="15875" y="16753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EMCAL :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 A  </a:t>
              </a:r>
            </a:p>
          </p:txBody>
        </p:sp>
      </p:grpSp>
      <p:grpSp>
        <p:nvGrpSpPr>
          <p:cNvPr id="388" name="Inst.C…"/>
          <p:cNvGrpSpPr/>
          <p:nvPr/>
        </p:nvGrpSpPr>
        <p:grpSpPr>
          <a:xfrm>
            <a:off x="739880" y="3691402"/>
            <a:ext cx="1816936" cy="862577"/>
            <a:chOff x="0" y="0"/>
            <a:chExt cx="1816934" cy="862575"/>
          </a:xfrm>
        </p:grpSpPr>
        <p:sp>
          <p:nvSpPr>
            <p:cNvPr id="386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EMCAL - SiPMs:…"/>
            <p:cNvSpPr txBox="1"/>
            <p:nvPr/>
          </p:nvSpPr>
          <p:spPr>
            <a:xfrm>
              <a:off x="15875" y="16753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EMCAL - SiPMs: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 A </a:t>
              </a:r>
            </a:p>
          </p:txBody>
        </p:sp>
      </p:grpSp>
      <p:grpSp>
        <p:nvGrpSpPr>
          <p:cNvPr id="391" name="Inst.C…"/>
          <p:cNvGrpSpPr/>
          <p:nvPr/>
        </p:nvGrpSpPr>
        <p:grpSpPr>
          <a:xfrm>
            <a:off x="715100" y="4691071"/>
            <a:ext cx="1816935" cy="639473"/>
            <a:chOff x="0" y="0"/>
            <a:chExt cx="1816934" cy="639471"/>
          </a:xfrm>
        </p:grpSpPr>
        <p:sp>
          <p:nvSpPr>
            <p:cNvPr id="389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0" name="Cooling :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Cooling :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Inst. B</a:t>
              </a:r>
            </a:p>
          </p:txBody>
        </p:sp>
      </p:grpSp>
      <p:grpSp>
        <p:nvGrpSpPr>
          <p:cNvPr id="394" name="JLAB…"/>
          <p:cNvGrpSpPr/>
          <p:nvPr/>
        </p:nvGrpSpPr>
        <p:grpSpPr>
          <a:xfrm>
            <a:off x="690319" y="5452785"/>
            <a:ext cx="1816936" cy="639473"/>
            <a:chOff x="0" y="0"/>
            <a:chExt cx="1816934" cy="639471"/>
          </a:xfrm>
        </p:grpSpPr>
        <p:sp>
          <p:nvSpPr>
            <p:cNvPr id="392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3" name="Support Table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Support Table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JLAB    </a:t>
              </a:r>
            </a:p>
          </p:txBody>
        </p:sp>
      </p:grpSp>
      <p:sp>
        <p:nvSpPr>
          <p:cNvPr id="395" name="Purchasing"/>
          <p:cNvSpPr txBox="1"/>
          <p:nvPr/>
        </p:nvSpPr>
        <p:spPr>
          <a:xfrm>
            <a:off x="854445" y="815176"/>
            <a:ext cx="1587806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Purchasing</a:t>
            </a:r>
          </a:p>
        </p:txBody>
      </p:sp>
      <p:sp>
        <p:nvSpPr>
          <p:cNvPr id="396" name="Assembly"/>
          <p:cNvSpPr txBox="1"/>
          <p:nvPr/>
        </p:nvSpPr>
        <p:spPr>
          <a:xfrm>
            <a:off x="4031274" y="814618"/>
            <a:ext cx="1390295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Assembly</a:t>
            </a:r>
          </a:p>
        </p:txBody>
      </p:sp>
      <p:sp>
        <p:nvSpPr>
          <p:cNvPr id="397" name="Tests/QA"/>
          <p:cNvSpPr txBox="1"/>
          <p:nvPr/>
        </p:nvSpPr>
        <p:spPr>
          <a:xfrm>
            <a:off x="7010592" y="815176"/>
            <a:ext cx="1299770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Tests/QA</a:t>
            </a:r>
          </a:p>
        </p:txBody>
      </p:sp>
      <p:grpSp>
        <p:nvGrpSpPr>
          <p:cNvPr id="400" name="Inst. A…"/>
          <p:cNvGrpSpPr/>
          <p:nvPr/>
        </p:nvGrpSpPr>
        <p:grpSpPr>
          <a:xfrm>
            <a:off x="3922750" y="1306558"/>
            <a:ext cx="2057713" cy="1084030"/>
            <a:chOff x="0" y="0"/>
            <a:chExt cx="2057711" cy="1084028"/>
          </a:xfrm>
        </p:grpSpPr>
        <p:sp>
          <p:nvSpPr>
            <p:cNvPr id="398" name="Rectangle"/>
            <p:cNvSpPr/>
            <p:nvPr/>
          </p:nvSpPr>
          <p:spPr>
            <a:xfrm>
              <a:off x="0" y="41397"/>
              <a:ext cx="2057712" cy="1042632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9" name="Tracking layers: Glasgow, UK"/>
            <p:cNvSpPr txBox="1"/>
            <p:nvPr/>
          </p:nvSpPr>
          <p:spPr>
            <a:xfrm>
              <a:off x="17978" y="0"/>
              <a:ext cx="2021755" cy="870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Tracking layers: Glasgow, UK</a:t>
              </a:r>
            </a:p>
          </p:txBody>
        </p:sp>
      </p:grpSp>
      <p:grpSp>
        <p:nvGrpSpPr>
          <p:cNvPr id="403" name="Inst. A…"/>
          <p:cNvGrpSpPr/>
          <p:nvPr/>
        </p:nvGrpSpPr>
        <p:grpSpPr>
          <a:xfrm>
            <a:off x="6896027" y="1435017"/>
            <a:ext cx="1816935" cy="1338676"/>
            <a:chOff x="0" y="0"/>
            <a:chExt cx="1816934" cy="1338674"/>
          </a:xfrm>
        </p:grpSpPr>
        <p:sp>
          <p:nvSpPr>
            <p:cNvPr id="401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2" name="Tracking layers:…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Tracking layers: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Glasgow, UK </a:t>
              </a:r>
            </a:p>
          </p:txBody>
        </p:sp>
      </p:grpSp>
      <p:grpSp>
        <p:nvGrpSpPr>
          <p:cNvPr id="406" name="Inst.B…"/>
          <p:cNvGrpSpPr/>
          <p:nvPr/>
        </p:nvGrpSpPr>
        <p:grpSpPr>
          <a:xfrm>
            <a:off x="3817954" y="2898938"/>
            <a:ext cx="1816935" cy="1338676"/>
            <a:chOff x="0" y="0"/>
            <a:chExt cx="1816934" cy="1338674"/>
          </a:xfrm>
        </p:grpSpPr>
        <p:sp>
          <p:nvSpPr>
            <p:cNvPr id="404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5" name="EMCAL…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EMCAL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 A </a:t>
              </a:r>
            </a:p>
          </p:txBody>
        </p:sp>
      </p:grpSp>
      <p:grpSp>
        <p:nvGrpSpPr>
          <p:cNvPr id="409" name="Inst.B…"/>
          <p:cNvGrpSpPr/>
          <p:nvPr/>
        </p:nvGrpSpPr>
        <p:grpSpPr>
          <a:xfrm>
            <a:off x="6787457" y="2985808"/>
            <a:ext cx="1816935" cy="1338676"/>
            <a:chOff x="0" y="0"/>
            <a:chExt cx="1816934" cy="1338674"/>
          </a:xfrm>
        </p:grpSpPr>
        <p:sp>
          <p:nvSpPr>
            <p:cNvPr id="407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8" name="EMCAL…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EMCAL 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 A </a:t>
              </a:r>
            </a:p>
          </p:txBody>
        </p:sp>
      </p:grpSp>
      <p:sp>
        <p:nvSpPr>
          <p:cNvPr id="410" name="Line"/>
          <p:cNvSpPr/>
          <p:nvPr/>
        </p:nvSpPr>
        <p:spPr>
          <a:xfrm>
            <a:off x="2511352" y="3091318"/>
            <a:ext cx="1327826" cy="383030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1" name="Line"/>
          <p:cNvSpPr/>
          <p:nvPr/>
        </p:nvSpPr>
        <p:spPr>
          <a:xfrm flipV="1">
            <a:off x="2598894" y="3656155"/>
            <a:ext cx="1327706" cy="529384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2" name="Line"/>
          <p:cNvSpPr/>
          <p:nvPr/>
        </p:nvSpPr>
        <p:spPr>
          <a:xfrm>
            <a:off x="2664156" y="1905781"/>
            <a:ext cx="1336714" cy="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3" name="Line"/>
          <p:cNvSpPr/>
          <p:nvPr/>
        </p:nvSpPr>
        <p:spPr>
          <a:xfrm>
            <a:off x="6005978" y="1848573"/>
            <a:ext cx="877069" cy="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4" name="Line"/>
          <p:cNvSpPr/>
          <p:nvPr/>
        </p:nvSpPr>
        <p:spPr>
          <a:xfrm>
            <a:off x="5603936" y="3568275"/>
            <a:ext cx="1083250" cy="1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5" name="Line"/>
          <p:cNvSpPr/>
          <p:nvPr/>
        </p:nvSpPr>
        <p:spPr>
          <a:xfrm>
            <a:off x="2574702" y="4979773"/>
            <a:ext cx="1319474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418" name="Inst.C…"/>
          <p:cNvGrpSpPr/>
          <p:nvPr/>
        </p:nvGrpSpPr>
        <p:grpSpPr>
          <a:xfrm>
            <a:off x="3928896" y="4660038"/>
            <a:ext cx="1816936" cy="639473"/>
            <a:chOff x="0" y="0"/>
            <a:chExt cx="1816934" cy="639471"/>
          </a:xfrm>
        </p:grpSpPr>
        <p:sp>
          <p:nvSpPr>
            <p:cNvPr id="416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17" name="Inst. B"/>
            <p:cNvSpPr txBox="1"/>
            <p:nvPr/>
          </p:nvSpPr>
          <p:spPr>
            <a:xfrm>
              <a:off x="15875" y="176632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 B </a:t>
              </a:r>
            </a:p>
          </p:txBody>
        </p:sp>
      </p:grpSp>
      <p:grpSp>
        <p:nvGrpSpPr>
          <p:cNvPr id="421" name="Inst.C…"/>
          <p:cNvGrpSpPr/>
          <p:nvPr/>
        </p:nvGrpSpPr>
        <p:grpSpPr>
          <a:xfrm>
            <a:off x="6874421" y="4550495"/>
            <a:ext cx="1816936" cy="639473"/>
            <a:chOff x="0" y="0"/>
            <a:chExt cx="1816934" cy="639471"/>
          </a:xfrm>
        </p:grpSpPr>
        <p:sp>
          <p:nvSpPr>
            <p:cNvPr id="419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0" name="Inst.B"/>
            <p:cNvSpPr txBox="1"/>
            <p:nvPr/>
          </p:nvSpPr>
          <p:spPr>
            <a:xfrm>
              <a:off x="15875" y="176632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Inst.B</a:t>
              </a:r>
            </a:p>
          </p:txBody>
        </p:sp>
      </p:grpSp>
      <p:sp>
        <p:nvSpPr>
          <p:cNvPr id="422" name="Line"/>
          <p:cNvSpPr/>
          <p:nvPr/>
        </p:nvSpPr>
        <p:spPr>
          <a:xfrm>
            <a:off x="5779428" y="4979773"/>
            <a:ext cx="1083251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425" name="JLAB…"/>
          <p:cNvGrpSpPr/>
          <p:nvPr/>
        </p:nvGrpSpPr>
        <p:grpSpPr>
          <a:xfrm>
            <a:off x="3904116" y="5547361"/>
            <a:ext cx="1816935" cy="639472"/>
            <a:chOff x="0" y="0"/>
            <a:chExt cx="1816934" cy="639471"/>
          </a:xfrm>
        </p:grpSpPr>
        <p:sp>
          <p:nvSpPr>
            <p:cNvPr id="423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JLAB"/>
            <p:cNvSpPr txBox="1"/>
            <p:nvPr/>
          </p:nvSpPr>
          <p:spPr>
            <a:xfrm>
              <a:off x="15875" y="176632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JLAB   </a:t>
              </a:r>
            </a:p>
          </p:txBody>
        </p:sp>
      </p:grpSp>
      <p:sp>
        <p:nvSpPr>
          <p:cNvPr id="426" name="Line"/>
          <p:cNvSpPr/>
          <p:nvPr/>
        </p:nvSpPr>
        <p:spPr>
          <a:xfrm>
            <a:off x="2549619" y="5968567"/>
            <a:ext cx="1319474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27" name="Line"/>
          <p:cNvSpPr/>
          <p:nvPr/>
        </p:nvSpPr>
        <p:spPr>
          <a:xfrm>
            <a:off x="5780170" y="5968567"/>
            <a:ext cx="1083251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430" name="JLAB…"/>
          <p:cNvGrpSpPr/>
          <p:nvPr/>
        </p:nvGrpSpPr>
        <p:grpSpPr>
          <a:xfrm>
            <a:off x="6846466" y="5648831"/>
            <a:ext cx="1816935" cy="639473"/>
            <a:chOff x="0" y="0"/>
            <a:chExt cx="1816934" cy="639471"/>
          </a:xfrm>
        </p:grpSpPr>
        <p:sp>
          <p:nvSpPr>
            <p:cNvPr id="428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9" name="JLAB"/>
            <p:cNvSpPr txBox="1"/>
            <p:nvPr/>
          </p:nvSpPr>
          <p:spPr>
            <a:xfrm>
              <a:off x="15875" y="176632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JLAB   </a:t>
              </a:r>
            </a:p>
          </p:txBody>
        </p:sp>
      </p:grpSp>
      <p:sp>
        <p:nvSpPr>
          <p:cNvPr id="431" name="Final Assembly"/>
          <p:cNvSpPr txBox="1"/>
          <p:nvPr/>
        </p:nvSpPr>
        <p:spPr>
          <a:xfrm>
            <a:off x="9899384" y="1168622"/>
            <a:ext cx="2203197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Final Assembly </a:t>
            </a:r>
          </a:p>
        </p:txBody>
      </p:sp>
      <p:grpSp>
        <p:nvGrpSpPr>
          <p:cNvPr id="434" name="Where? When?…"/>
          <p:cNvGrpSpPr/>
          <p:nvPr/>
        </p:nvGrpSpPr>
        <p:grpSpPr>
          <a:xfrm>
            <a:off x="10036717" y="1963520"/>
            <a:ext cx="1816936" cy="1338675"/>
            <a:chOff x="0" y="0"/>
            <a:chExt cx="1816935" cy="1338674"/>
          </a:xfrm>
        </p:grpSpPr>
        <p:sp>
          <p:nvSpPr>
            <p:cNvPr id="432" name="Rectangle"/>
            <p:cNvSpPr/>
            <p:nvPr/>
          </p:nvSpPr>
          <p:spPr>
            <a:xfrm>
              <a:off x="-1" y="0"/>
              <a:ext cx="1816937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3" name="Where? When?…"/>
            <p:cNvSpPr txBox="1"/>
            <p:nvPr/>
          </p:nvSpPr>
          <p:spPr>
            <a:xfrm>
              <a:off x="15874" y="164284"/>
              <a:ext cx="1785187" cy="101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Where? When?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Arrival to BNL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Space needs at BNL </a:t>
              </a:r>
            </a:p>
          </p:txBody>
        </p:sp>
      </p:grpSp>
      <p:sp>
        <p:nvSpPr>
          <p:cNvPr id="435" name="Line"/>
          <p:cNvSpPr/>
          <p:nvPr/>
        </p:nvSpPr>
        <p:spPr>
          <a:xfrm>
            <a:off x="8656772" y="1725011"/>
            <a:ext cx="1373336" cy="722127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6" name="Line"/>
          <p:cNvSpPr/>
          <p:nvPr/>
        </p:nvSpPr>
        <p:spPr>
          <a:xfrm flipV="1">
            <a:off x="8645392" y="2647827"/>
            <a:ext cx="1379329" cy="947858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7" name="Line"/>
          <p:cNvSpPr/>
          <p:nvPr/>
        </p:nvSpPr>
        <p:spPr>
          <a:xfrm flipV="1">
            <a:off x="8679787" y="2734833"/>
            <a:ext cx="1364985" cy="2302066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8" name="Line"/>
          <p:cNvSpPr/>
          <p:nvPr/>
        </p:nvSpPr>
        <p:spPr>
          <a:xfrm flipV="1">
            <a:off x="8665335" y="3167770"/>
            <a:ext cx="1394447" cy="2749189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441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Space needed at BNL  for Low-Q2  </a:t>
            </a:r>
          </a:p>
        </p:txBody>
      </p:sp>
      <p:sp>
        <p:nvSpPr>
          <p:cNvPr id="442" name="Required Resources and Potential Hazards…"/>
          <p:cNvSpPr txBox="1"/>
          <p:nvPr/>
        </p:nvSpPr>
        <p:spPr>
          <a:xfrm>
            <a:off x="577579" y="1908698"/>
            <a:ext cx="5171272" cy="4434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i="1"/>
          </a:p>
          <a:p>
            <a:pPr lvl="4" indent="0" defTabSz="457200">
              <a:spcBef>
                <a:spcPts val="600"/>
              </a:spcBef>
              <a:tabLst>
                <a:tab pos="6400800" algn="r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Required Resources and Potential Hazards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Space Requirements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300 ft 2 for trackers and calorimeters 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Floor Loading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needs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Crane Capacity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required.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Power Requirements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Environmental Cooling/Humidity Control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Low Conductivity Water / Process Cooling Water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required.</a:t>
            </a:r>
          </a:p>
        </p:txBody>
      </p:sp>
      <p:sp>
        <p:nvSpPr>
          <p:cNvPr id="443" name="Cryogenics…"/>
          <p:cNvSpPr txBox="1"/>
          <p:nvPr/>
        </p:nvSpPr>
        <p:spPr>
          <a:xfrm>
            <a:off x="5679037" y="2177653"/>
            <a:ext cx="6433251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Cryogenics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Gases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 required.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Air Supply/Exchange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Clean Space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Lab space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Amenities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What work tables/chairs/cabinets/furnishings will be required? 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benches for test equipment and assemble. Electronics + computing racks. Desk and chair working space for 4 people.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Special Equipment/Tooling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Security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Waste Production</a:t>
            </a:r>
          </a:p>
          <a:p>
            <a:pPr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</a:t>
            </a:r>
          </a:p>
        </p:txBody>
      </p:sp>
      <p:sp>
        <p:nvSpPr>
          <p:cNvPr id="444" name="Trackers work will include: a) assembling tracker frame hardware and table, b) configuring data acquisition systems, c) performing Timepix4 module installations, d) operations testing, e) cosmic tests, and alignments f) long term stability tests.…"/>
          <p:cNvSpPr txBox="1"/>
          <p:nvPr/>
        </p:nvSpPr>
        <p:spPr>
          <a:xfrm>
            <a:off x="529590" y="562938"/>
            <a:ext cx="11454456" cy="16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u="sng"/>
              <a:t>Trackers work will include: </a:t>
            </a:r>
            <a:r>
              <a:rPr i="1"/>
              <a:t>a) assembling tracker frame hardware and table, b) configuring data acquisition systems, c) performing Timepix4 module installations, d) operations testing, e) cosmic tests, and alignments f) long term stability tests.</a:t>
            </a:r>
          </a:p>
          <a:p>
            <a:pPr algn="just" defTabSz="457200"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u="sng"/>
              <a:t>Calorimeter work will include</a:t>
            </a:r>
            <a:r>
              <a:rPr i="1"/>
              <a:t>: a) assembling hardware on the table b) configuring data acquisition systems, c) operations testing, d) cosmic tests, and alignments e) long term stability tests.  </a:t>
            </a:r>
          </a:p>
          <a:p>
            <a:pPr lvl="6" indent="0" algn="just" defTabSz="457200"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/>
              <a:t>Detector assembly and commissioning is expected to continue for 9-12 months.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7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Lumi Pair Spec (PS)</a:t>
            </a:r>
            <a:endParaRPr dirty="0"/>
          </a:p>
        </p:txBody>
      </p:sp>
      <p:grpSp>
        <p:nvGrpSpPr>
          <p:cNvPr id="382" name="Glasgow,UK…"/>
          <p:cNvGrpSpPr/>
          <p:nvPr/>
        </p:nvGrpSpPr>
        <p:grpSpPr>
          <a:xfrm>
            <a:off x="702541" y="1241819"/>
            <a:ext cx="1816936" cy="709907"/>
            <a:chOff x="-110496" y="-309010"/>
            <a:chExt cx="1816935" cy="709906"/>
          </a:xfrm>
        </p:grpSpPr>
        <p:sp>
          <p:nvSpPr>
            <p:cNvPr id="380" name="Rectangle"/>
            <p:cNvSpPr/>
            <p:nvPr/>
          </p:nvSpPr>
          <p:spPr>
            <a:xfrm>
              <a:off x="-110496" y="-309010"/>
              <a:ext cx="1816935" cy="709906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1" name="Timepix4 +Si :…"/>
            <p:cNvSpPr txBox="1"/>
            <p:nvPr/>
          </p:nvSpPr>
          <p:spPr>
            <a:xfrm>
              <a:off x="-94621" y="-225926"/>
              <a:ext cx="1785185" cy="543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Calorimeter materials - York</a:t>
              </a:r>
              <a:endParaRPr dirty="0"/>
            </a:p>
          </p:txBody>
        </p:sp>
      </p:grpSp>
      <p:grpSp>
        <p:nvGrpSpPr>
          <p:cNvPr id="385" name="Inst.B…"/>
          <p:cNvGrpSpPr/>
          <p:nvPr/>
        </p:nvGrpSpPr>
        <p:grpSpPr>
          <a:xfrm>
            <a:off x="715099" y="3373603"/>
            <a:ext cx="1816937" cy="862579"/>
            <a:chOff x="0" y="-1"/>
            <a:chExt cx="1816935" cy="862577"/>
          </a:xfrm>
        </p:grpSpPr>
        <p:sp>
          <p:nvSpPr>
            <p:cNvPr id="383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4" name="EMCAL :…"/>
            <p:cNvSpPr txBox="1"/>
            <p:nvPr/>
          </p:nvSpPr>
          <p:spPr>
            <a:xfrm>
              <a:off x="15875" y="190197"/>
              <a:ext cx="1785185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Trackers –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sz="1200" dirty="0"/>
                <a:t>BNL/Houston/</a:t>
              </a:r>
              <a:r>
                <a:rPr lang="en-GB" sz="1200" dirty="0" err="1"/>
                <a:t>TelAviv</a:t>
              </a:r>
              <a:endParaRPr sz="1200" dirty="0"/>
            </a:p>
          </p:txBody>
        </p:sp>
      </p:grpSp>
      <p:grpSp>
        <p:nvGrpSpPr>
          <p:cNvPr id="391" name="Inst.C…"/>
          <p:cNvGrpSpPr/>
          <p:nvPr/>
        </p:nvGrpSpPr>
        <p:grpSpPr>
          <a:xfrm>
            <a:off x="715100" y="4532954"/>
            <a:ext cx="1816936" cy="789960"/>
            <a:chOff x="0" y="-6742"/>
            <a:chExt cx="1816935" cy="652956"/>
          </a:xfrm>
        </p:grpSpPr>
        <p:sp>
          <p:nvSpPr>
            <p:cNvPr id="389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0" name="Cooling :…"/>
            <p:cNvSpPr txBox="1"/>
            <p:nvPr/>
          </p:nvSpPr>
          <p:spPr>
            <a:xfrm>
              <a:off x="15875" y="-6742"/>
              <a:ext cx="1785185" cy="652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Magnets/Vacuum Chamber</a:t>
              </a:r>
              <a:endParaRPr dirty="0"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BNL</a:t>
              </a:r>
              <a:endParaRPr dirty="0"/>
            </a:p>
          </p:txBody>
        </p:sp>
      </p:grpSp>
      <p:grpSp>
        <p:nvGrpSpPr>
          <p:cNvPr id="394" name="JLAB…"/>
          <p:cNvGrpSpPr/>
          <p:nvPr/>
        </p:nvGrpSpPr>
        <p:grpSpPr>
          <a:xfrm>
            <a:off x="715099" y="5460005"/>
            <a:ext cx="1816937" cy="639475"/>
            <a:chOff x="0" y="-1"/>
            <a:chExt cx="1816935" cy="639473"/>
          </a:xfrm>
        </p:grpSpPr>
        <p:sp>
          <p:nvSpPr>
            <p:cNvPr id="392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3" name="Support Table…"/>
            <p:cNvSpPr txBox="1"/>
            <p:nvPr/>
          </p:nvSpPr>
          <p:spPr>
            <a:xfrm>
              <a:off x="15875" y="47867"/>
              <a:ext cx="1785185" cy="543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Support Table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 err="1"/>
                <a:t>JLab</a:t>
              </a:r>
              <a:r>
                <a:rPr dirty="0"/>
                <a:t>  </a:t>
              </a:r>
            </a:p>
          </p:txBody>
        </p:sp>
      </p:grpSp>
      <p:sp>
        <p:nvSpPr>
          <p:cNvPr id="395" name="Purchasing"/>
          <p:cNvSpPr txBox="1"/>
          <p:nvPr/>
        </p:nvSpPr>
        <p:spPr>
          <a:xfrm>
            <a:off x="854445" y="815176"/>
            <a:ext cx="1587806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Purchasing</a:t>
            </a:r>
          </a:p>
        </p:txBody>
      </p:sp>
      <p:sp>
        <p:nvSpPr>
          <p:cNvPr id="396" name="Assembly"/>
          <p:cNvSpPr txBox="1"/>
          <p:nvPr/>
        </p:nvSpPr>
        <p:spPr>
          <a:xfrm>
            <a:off x="4031274" y="814618"/>
            <a:ext cx="1390295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Assembly</a:t>
            </a:r>
          </a:p>
        </p:txBody>
      </p:sp>
      <p:sp>
        <p:nvSpPr>
          <p:cNvPr id="397" name="Tests/QA"/>
          <p:cNvSpPr txBox="1"/>
          <p:nvPr/>
        </p:nvSpPr>
        <p:spPr>
          <a:xfrm>
            <a:off x="7010592" y="815176"/>
            <a:ext cx="1299770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Tests/QA</a:t>
            </a:r>
          </a:p>
        </p:txBody>
      </p:sp>
      <p:grpSp>
        <p:nvGrpSpPr>
          <p:cNvPr id="400" name="Inst. A…"/>
          <p:cNvGrpSpPr/>
          <p:nvPr/>
        </p:nvGrpSpPr>
        <p:grpSpPr>
          <a:xfrm>
            <a:off x="3922750" y="1306558"/>
            <a:ext cx="2057713" cy="1084030"/>
            <a:chOff x="0" y="0"/>
            <a:chExt cx="2057711" cy="1084028"/>
          </a:xfrm>
        </p:grpSpPr>
        <p:sp>
          <p:nvSpPr>
            <p:cNvPr id="398" name="Rectangle"/>
            <p:cNvSpPr/>
            <p:nvPr/>
          </p:nvSpPr>
          <p:spPr>
            <a:xfrm>
              <a:off x="0" y="41397"/>
              <a:ext cx="2057712" cy="1042632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9" name="Tracking layers: Glasgow, UK"/>
            <p:cNvSpPr txBox="1"/>
            <p:nvPr/>
          </p:nvSpPr>
          <p:spPr>
            <a:xfrm>
              <a:off x="17978" y="0"/>
              <a:ext cx="2021755" cy="870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Calorimeters - York</a:t>
              </a:r>
              <a:endParaRPr dirty="0"/>
            </a:p>
          </p:txBody>
        </p:sp>
      </p:grpSp>
      <p:grpSp>
        <p:nvGrpSpPr>
          <p:cNvPr id="403" name="Inst. A…"/>
          <p:cNvGrpSpPr/>
          <p:nvPr/>
        </p:nvGrpSpPr>
        <p:grpSpPr>
          <a:xfrm>
            <a:off x="6896027" y="1435018"/>
            <a:ext cx="1816936" cy="807226"/>
            <a:chOff x="0" y="0"/>
            <a:chExt cx="1816935" cy="1338675"/>
          </a:xfrm>
        </p:grpSpPr>
        <p:sp>
          <p:nvSpPr>
            <p:cNvPr id="401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2" name="Tracking layers:…"/>
            <p:cNvSpPr txBox="1"/>
            <p:nvPr/>
          </p:nvSpPr>
          <p:spPr>
            <a:xfrm>
              <a:off x="15875" y="397468"/>
              <a:ext cx="1785185" cy="543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Calorimeters - York</a:t>
              </a:r>
              <a:endParaRPr dirty="0"/>
            </a:p>
          </p:txBody>
        </p:sp>
      </p:grpSp>
      <p:grpSp>
        <p:nvGrpSpPr>
          <p:cNvPr id="406" name="Inst.B…"/>
          <p:cNvGrpSpPr/>
          <p:nvPr/>
        </p:nvGrpSpPr>
        <p:grpSpPr>
          <a:xfrm>
            <a:off x="3959540" y="3057249"/>
            <a:ext cx="2057713" cy="1338677"/>
            <a:chOff x="0" y="0"/>
            <a:chExt cx="1816935" cy="1338675"/>
          </a:xfrm>
        </p:grpSpPr>
        <p:sp>
          <p:nvSpPr>
            <p:cNvPr id="404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5" name="EMCAL…"/>
            <p:cNvSpPr txBox="1"/>
            <p:nvPr/>
          </p:nvSpPr>
          <p:spPr>
            <a:xfrm>
              <a:off x="15875" y="274360"/>
              <a:ext cx="1785185" cy="789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Trackers </a:t>
              </a:r>
              <a:endParaRPr dirty="0"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BNL (as part of AC-</a:t>
              </a:r>
              <a:r>
                <a:rPr lang="en-GB" dirty="0" err="1"/>
                <a:t>LGad</a:t>
              </a:r>
              <a:r>
                <a:rPr lang="en-GB" dirty="0"/>
                <a:t> efforts)</a:t>
              </a:r>
              <a:endParaRPr dirty="0"/>
            </a:p>
          </p:txBody>
        </p:sp>
      </p:grpSp>
      <p:grpSp>
        <p:nvGrpSpPr>
          <p:cNvPr id="409" name="Inst.B…"/>
          <p:cNvGrpSpPr/>
          <p:nvPr/>
        </p:nvGrpSpPr>
        <p:grpSpPr>
          <a:xfrm>
            <a:off x="6787457" y="2985808"/>
            <a:ext cx="1816936" cy="1338677"/>
            <a:chOff x="0" y="0"/>
            <a:chExt cx="1816935" cy="1338675"/>
          </a:xfrm>
        </p:grpSpPr>
        <p:sp>
          <p:nvSpPr>
            <p:cNvPr id="407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8" name="EMCAL…"/>
            <p:cNvSpPr txBox="1"/>
            <p:nvPr/>
          </p:nvSpPr>
          <p:spPr>
            <a:xfrm>
              <a:off x="15875" y="428247"/>
              <a:ext cx="1785185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Trackers -</a:t>
              </a:r>
              <a:r>
                <a:rPr lang="en-GB" sz="1200" dirty="0"/>
                <a:t> BNL/Houston/Tel Aviv</a:t>
              </a:r>
              <a:endParaRPr dirty="0"/>
            </a:p>
          </p:txBody>
        </p:sp>
      </p:grpSp>
      <p:sp>
        <p:nvSpPr>
          <p:cNvPr id="410" name="Line"/>
          <p:cNvSpPr/>
          <p:nvPr/>
        </p:nvSpPr>
        <p:spPr>
          <a:xfrm flipV="1">
            <a:off x="2546488" y="3765728"/>
            <a:ext cx="1352110" cy="91644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2" name="Line"/>
          <p:cNvSpPr/>
          <p:nvPr/>
        </p:nvSpPr>
        <p:spPr>
          <a:xfrm>
            <a:off x="2511352" y="1522754"/>
            <a:ext cx="1403862" cy="362536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3" name="Line"/>
          <p:cNvSpPr/>
          <p:nvPr/>
        </p:nvSpPr>
        <p:spPr>
          <a:xfrm>
            <a:off x="6005978" y="1848573"/>
            <a:ext cx="877069" cy="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4" name="Line"/>
          <p:cNvSpPr/>
          <p:nvPr/>
        </p:nvSpPr>
        <p:spPr>
          <a:xfrm flipV="1">
            <a:off x="6017472" y="3690664"/>
            <a:ext cx="769985" cy="114227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5" name="Line"/>
          <p:cNvSpPr/>
          <p:nvPr/>
        </p:nvSpPr>
        <p:spPr>
          <a:xfrm>
            <a:off x="2536103" y="4985210"/>
            <a:ext cx="1370771" cy="383028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421" name="Inst.C…"/>
          <p:cNvGrpSpPr/>
          <p:nvPr/>
        </p:nvGrpSpPr>
        <p:grpSpPr>
          <a:xfrm>
            <a:off x="6806624" y="5102575"/>
            <a:ext cx="1816937" cy="639475"/>
            <a:chOff x="0" y="-1"/>
            <a:chExt cx="1816935" cy="639473"/>
          </a:xfrm>
        </p:grpSpPr>
        <p:sp>
          <p:nvSpPr>
            <p:cNvPr id="419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0" name="Inst.B"/>
            <p:cNvSpPr txBox="1"/>
            <p:nvPr/>
          </p:nvSpPr>
          <p:spPr>
            <a:xfrm>
              <a:off x="15875" y="170978"/>
              <a:ext cx="1785185" cy="29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lang="en-GB" dirty="0"/>
                <a:t>BNL/</a:t>
              </a:r>
              <a:r>
                <a:rPr lang="en-GB" dirty="0" err="1"/>
                <a:t>JLab</a:t>
              </a:r>
              <a:endParaRPr dirty="0"/>
            </a:p>
          </p:txBody>
        </p:sp>
      </p:grpSp>
      <p:sp>
        <p:nvSpPr>
          <p:cNvPr id="422" name="Line"/>
          <p:cNvSpPr/>
          <p:nvPr/>
        </p:nvSpPr>
        <p:spPr>
          <a:xfrm>
            <a:off x="5765428" y="5391961"/>
            <a:ext cx="1083251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425" name="JLAB…"/>
          <p:cNvGrpSpPr/>
          <p:nvPr/>
        </p:nvGrpSpPr>
        <p:grpSpPr>
          <a:xfrm>
            <a:off x="3922750" y="5036898"/>
            <a:ext cx="1816936" cy="639474"/>
            <a:chOff x="0" y="-1"/>
            <a:chExt cx="1816935" cy="639473"/>
          </a:xfrm>
        </p:grpSpPr>
        <p:sp>
          <p:nvSpPr>
            <p:cNvPr id="423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JLAB"/>
            <p:cNvSpPr txBox="1"/>
            <p:nvPr/>
          </p:nvSpPr>
          <p:spPr>
            <a:xfrm>
              <a:off x="15875" y="170977"/>
              <a:ext cx="1785185" cy="29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lang="en-GB" dirty="0"/>
                <a:t>BNL/</a:t>
              </a:r>
              <a:r>
                <a:rPr lang="en-GB" dirty="0" err="1"/>
                <a:t>JLab</a:t>
              </a:r>
              <a:endParaRPr dirty="0"/>
            </a:p>
          </p:txBody>
        </p:sp>
      </p:grpSp>
      <p:sp>
        <p:nvSpPr>
          <p:cNvPr id="426" name="Line"/>
          <p:cNvSpPr/>
          <p:nvPr/>
        </p:nvSpPr>
        <p:spPr>
          <a:xfrm flipV="1">
            <a:off x="2532035" y="5422313"/>
            <a:ext cx="1370771" cy="385654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1" name="Final Assembly"/>
          <p:cNvSpPr txBox="1"/>
          <p:nvPr/>
        </p:nvSpPr>
        <p:spPr>
          <a:xfrm>
            <a:off x="9899384" y="1168622"/>
            <a:ext cx="2203197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Final Assembly </a:t>
            </a:r>
          </a:p>
        </p:txBody>
      </p:sp>
      <p:grpSp>
        <p:nvGrpSpPr>
          <p:cNvPr id="434" name="Where? When?…"/>
          <p:cNvGrpSpPr/>
          <p:nvPr/>
        </p:nvGrpSpPr>
        <p:grpSpPr>
          <a:xfrm>
            <a:off x="10036716" y="1963520"/>
            <a:ext cx="2155284" cy="1338676"/>
            <a:chOff x="-1" y="0"/>
            <a:chExt cx="1816937" cy="1338675"/>
          </a:xfrm>
        </p:grpSpPr>
        <p:sp>
          <p:nvSpPr>
            <p:cNvPr id="432" name="Rectangle"/>
            <p:cNvSpPr/>
            <p:nvPr/>
          </p:nvSpPr>
          <p:spPr>
            <a:xfrm>
              <a:off x="-1" y="0"/>
              <a:ext cx="1816937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3" name="Where? When?…"/>
            <p:cNvSpPr txBox="1"/>
            <p:nvPr/>
          </p:nvSpPr>
          <p:spPr>
            <a:xfrm>
              <a:off x="15874" y="28138"/>
              <a:ext cx="1785187" cy="128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Calorimeters/trackers – 6 months before pre-ops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Magnets – 12 months before pre-ops</a:t>
              </a:r>
              <a:endParaRPr dirty="0"/>
            </a:p>
          </p:txBody>
        </p:sp>
      </p:grpSp>
      <p:sp>
        <p:nvSpPr>
          <p:cNvPr id="435" name="Line"/>
          <p:cNvSpPr/>
          <p:nvPr/>
        </p:nvSpPr>
        <p:spPr>
          <a:xfrm>
            <a:off x="8712962" y="1839367"/>
            <a:ext cx="1317145" cy="60777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6" name="Line"/>
          <p:cNvSpPr/>
          <p:nvPr/>
        </p:nvSpPr>
        <p:spPr>
          <a:xfrm flipV="1">
            <a:off x="8611002" y="2647825"/>
            <a:ext cx="1413719" cy="954956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7" name="Line"/>
          <p:cNvSpPr/>
          <p:nvPr/>
        </p:nvSpPr>
        <p:spPr>
          <a:xfrm flipV="1">
            <a:off x="8619680" y="2734833"/>
            <a:ext cx="1425091" cy="2572636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" name="Timepix4 +Si :…">
            <a:extLst>
              <a:ext uri="{FF2B5EF4-FFF2-40B4-BE49-F238E27FC236}">
                <a16:creationId xmlns:a16="http://schemas.microsoft.com/office/drawing/2014/main" id="{DF9D7C25-61AC-5BE3-6F04-A17E04AD56BF}"/>
              </a:ext>
            </a:extLst>
          </p:cNvPr>
          <p:cNvSpPr txBox="1"/>
          <p:nvPr/>
        </p:nvSpPr>
        <p:spPr>
          <a:xfrm>
            <a:off x="737314" y="2410896"/>
            <a:ext cx="1785186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algn="ctr" defTabSz="412750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dirty="0"/>
              <a:t>Calorimeter Electronics - York</a:t>
            </a: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4D8FD14-7BAF-CA45-5B02-C211E3931ECF}"/>
              </a:ext>
            </a:extLst>
          </p:cNvPr>
          <p:cNvSpPr/>
          <p:nvPr/>
        </p:nvSpPr>
        <p:spPr>
          <a:xfrm>
            <a:off x="699225" y="2307711"/>
            <a:ext cx="1816936" cy="709907"/>
          </a:xfrm>
          <a:prstGeom prst="rect">
            <a:avLst/>
          </a:prstGeom>
          <a:noFill/>
          <a:ln w="25400" cap="flat">
            <a:solidFill>
              <a:srgbClr val="0096FF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C7840E3A-A51C-E515-4DEC-5A36CED7E316}"/>
              </a:ext>
            </a:extLst>
          </p:cNvPr>
          <p:cNvSpPr/>
          <p:nvPr/>
        </p:nvSpPr>
        <p:spPr>
          <a:xfrm flipV="1">
            <a:off x="2500401" y="1971827"/>
            <a:ext cx="1368692" cy="60777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4018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37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Lumi Direct Photon Detector (DPD)</a:t>
            </a:r>
            <a:endParaRPr dirty="0"/>
          </a:p>
        </p:txBody>
      </p:sp>
      <p:grpSp>
        <p:nvGrpSpPr>
          <p:cNvPr id="382" name="Glasgow,UK…"/>
          <p:cNvGrpSpPr/>
          <p:nvPr/>
        </p:nvGrpSpPr>
        <p:grpSpPr>
          <a:xfrm>
            <a:off x="702541" y="1201793"/>
            <a:ext cx="1816936" cy="789960"/>
            <a:chOff x="-110496" y="-349036"/>
            <a:chExt cx="1816935" cy="789959"/>
          </a:xfrm>
        </p:grpSpPr>
        <p:sp>
          <p:nvSpPr>
            <p:cNvPr id="380" name="Rectangle"/>
            <p:cNvSpPr/>
            <p:nvPr/>
          </p:nvSpPr>
          <p:spPr>
            <a:xfrm>
              <a:off x="-110496" y="-309010"/>
              <a:ext cx="1816935" cy="709906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1" name="Timepix4 +Si :…"/>
            <p:cNvSpPr txBox="1"/>
            <p:nvPr/>
          </p:nvSpPr>
          <p:spPr>
            <a:xfrm>
              <a:off x="-94621" y="-349036"/>
              <a:ext cx="1785185" cy="789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Calorimeter materials – York/Krakow</a:t>
              </a:r>
              <a:endParaRPr dirty="0"/>
            </a:p>
          </p:txBody>
        </p:sp>
      </p:grpSp>
      <p:grpSp>
        <p:nvGrpSpPr>
          <p:cNvPr id="394" name="JLAB…"/>
          <p:cNvGrpSpPr/>
          <p:nvPr/>
        </p:nvGrpSpPr>
        <p:grpSpPr>
          <a:xfrm>
            <a:off x="625314" y="5036898"/>
            <a:ext cx="1816937" cy="639475"/>
            <a:chOff x="-89785" y="-423107"/>
            <a:chExt cx="1816935" cy="639473"/>
          </a:xfrm>
        </p:grpSpPr>
        <p:sp>
          <p:nvSpPr>
            <p:cNvPr id="392" name="Rectangle"/>
            <p:cNvSpPr/>
            <p:nvPr/>
          </p:nvSpPr>
          <p:spPr>
            <a:xfrm>
              <a:off x="-89785" y="-423107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3" name="Support Table…"/>
            <p:cNvSpPr txBox="1"/>
            <p:nvPr/>
          </p:nvSpPr>
          <p:spPr>
            <a:xfrm>
              <a:off x="-73910" y="-375239"/>
              <a:ext cx="1785185" cy="543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Support Table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BNL/</a:t>
              </a:r>
              <a:r>
                <a:rPr lang="en-GB" dirty="0" err="1"/>
                <a:t>JLab</a:t>
              </a:r>
              <a:r>
                <a:rPr dirty="0"/>
                <a:t>  </a:t>
              </a:r>
            </a:p>
          </p:txBody>
        </p:sp>
      </p:grpSp>
      <p:sp>
        <p:nvSpPr>
          <p:cNvPr id="395" name="Purchasing"/>
          <p:cNvSpPr txBox="1"/>
          <p:nvPr/>
        </p:nvSpPr>
        <p:spPr>
          <a:xfrm>
            <a:off x="854445" y="815176"/>
            <a:ext cx="1587806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Purchasing</a:t>
            </a:r>
          </a:p>
        </p:txBody>
      </p:sp>
      <p:sp>
        <p:nvSpPr>
          <p:cNvPr id="396" name="Assembly"/>
          <p:cNvSpPr txBox="1"/>
          <p:nvPr/>
        </p:nvSpPr>
        <p:spPr>
          <a:xfrm>
            <a:off x="4031274" y="814618"/>
            <a:ext cx="1390295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Assembly</a:t>
            </a:r>
          </a:p>
        </p:txBody>
      </p:sp>
      <p:sp>
        <p:nvSpPr>
          <p:cNvPr id="397" name="Tests/QA"/>
          <p:cNvSpPr txBox="1"/>
          <p:nvPr/>
        </p:nvSpPr>
        <p:spPr>
          <a:xfrm>
            <a:off x="7010592" y="815176"/>
            <a:ext cx="1299770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Tests/QA</a:t>
            </a:r>
          </a:p>
        </p:txBody>
      </p:sp>
      <p:grpSp>
        <p:nvGrpSpPr>
          <p:cNvPr id="400" name="Inst. A…"/>
          <p:cNvGrpSpPr/>
          <p:nvPr/>
        </p:nvGrpSpPr>
        <p:grpSpPr>
          <a:xfrm>
            <a:off x="3922750" y="1306558"/>
            <a:ext cx="2057713" cy="1084030"/>
            <a:chOff x="0" y="0"/>
            <a:chExt cx="2057711" cy="1084028"/>
          </a:xfrm>
        </p:grpSpPr>
        <p:sp>
          <p:nvSpPr>
            <p:cNvPr id="398" name="Rectangle"/>
            <p:cNvSpPr/>
            <p:nvPr/>
          </p:nvSpPr>
          <p:spPr>
            <a:xfrm>
              <a:off x="0" y="41397"/>
              <a:ext cx="2057712" cy="1042632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9" name="Tracking layers: Glasgow, UK"/>
            <p:cNvSpPr txBox="1"/>
            <p:nvPr/>
          </p:nvSpPr>
          <p:spPr>
            <a:xfrm>
              <a:off x="17978" y="0"/>
              <a:ext cx="2021755" cy="870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Calorimeters – Krakow/York</a:t>
              </a:r>
              <a:endParaRPr dirty="0"/>
            </a:p>
          </p:txBody>
        </p:sp>
      </p:grpSp>
      <p:grpSp>
        <p:nvGrpSpPr>
          <p:cNvPr id="403" name="Inst. A…"/>
          <p:cNvGrpSpPr/>
          <p:nvPr/>
        </p:nvGrpSpPr>
        <p:grpSpPr>
          <a:xfrm>
            <a:off x="6896027" y="1435018"/>
            <a:ext cx="1816936" cy="807226"/>
            <a:chOff x="0" y="0"/>
            <a:chExt cx="1816935" cy="1338675"/>
          </a:xfrm>
        </p:grpSpPr>
        <p:sp>
          <p:nvSpPr>
            <p:cNvPr id="401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2" name="Tracking layers:…"/>
            <p:cNvSpPr txBox="1"/>
            <p:nvPr/>
          </p:nvSpPr>
          <p:spPr>
            <a:xfrm>
              <a:off x="15875" y="218480"/>
              <a:ext cx="1785185" cy="901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Calorimeters – Krakow/York</a:t>
              </a:r>
              <a:endParaRPr dirty="0"/>
            </a:p>
          </p:txBody>
        </p:sp>
      </p:grpSp>
      <p:sp>
        <p:nvSpPr>
          <p:cNvPr id="412" name="Line"/>
          <p:cNvSpPr/>
          <p:nvPr/>
        </p:nvSpPr>
        <p:spPr>
          <a:xfrm>
            <a:off x="2511352" y="1522754"/>
            <a:ext cx="1403862" cy="362536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13" name="Line"/>
          <p:cNvSpPr/>
          <p:nvPr/>
        </p:nvSpPr>
        <p:spPr>
          <a:xfrm>
            <a:off x="6005978" y="1848573"/>
            <a:ext cx="877069" cy="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421" name="Inst.C…"/>
          <p:cNvGrpSpPr/>
          <p:nvPr/>
        </p:nvGrpSpPr>
        <p:grpSpPr>
          <a:xfrm>
            <a:off x="6806624" y="5102575"/>
            <a:ext cx="1816937" cy="639475"/>
            <a:chOff x="0" y="-1"/>
            <a:chExt cx="1816935" cy="639473"/>
          </a:xfrm>
        </p:grpSpPr>
        <p:sp>
          <p:nvSpPr>
            <p:cNvPr id="419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0" name="Inst.B"/>
            <p:cNvSpPr txBox="1"/>
            <p:nvPr/>
          </p:nvSpPr>
          <p:spPr>
            <a:xfrm>
              <a:off x="15875" y="170978"/>
              <a:ext cx="1785185" cy="29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lang="en-GB" dirty="0"/>
                <a:t>BNL/</a:t>
              </a:r>
              <a:r>
                <a:rPr lang="en-GB" dirty="0" err="1"/>
                <a:t>JLab</a:t>
              </a:r>
              <a:endParaRPr dirty="0"/>
            </a:p>
          </p:txBody>
        </p:sp>
      </p:grpSp>
      <p:sp>
        <p:nvSpPr>
          <p:cNvPr id="422" name="Line"/>
          <p:cNvSpPr/>
          <p:nvPr/>
        </p:nvSpPr>
        <p:spPr>
          <a:xfrm>
            <a:off x="5765428" y="5391961"/>
            <a:ext cx="1083251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425" name="JLAB…"/>
          <p:cNvGrpSpPr/>
          <p:nvPr/>
        </p:nvGrpSpPr>
        <p:grpSpPr>
          <a:xfrm>
            <a:off x="3922750" y="5036898"/>
            <a:ext cx="1816936" cy="639474"/>
            <a:chOff x="0" y="-1"/>
            <a:chExt cx="1816935" cy="639473"/>
          </a:xfrm>
        </p:grpSpPr>
        <p:sp>
          <p:nvSpPr>
            <p:cNvPr id="423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JLAB"/>
            <p:cNvSpPr txBox="1"/>
            <p:nvPr/>
          </p:nvSpPr>
          <p:spPr>
            <a:xfrm>
              <a:off x="15875" y="170977"/>
              <a:ext cx="1785185" cy="29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lang="en-GB" dirty="0"/>
                <a:t>BNL/</a:t>
              </a:r>
              <a:r>
                <a:rPr lang="en-GB" dirty="0" err="1"/>
                <a:t>JLab</a:t>
              </a:r>
              <a:endParaRPr dirty="0"/>
            </a:p>
          </p:txBody>
        </p:sp>
      </p:grpSp>
      <p:sp>
        <p:nvSpPr>
          <p:cNvPr id="426" name="Line"/>
          <p:cNvSpPr/>
          <p:nvPr/>
        </p:nvSpPr>
        <p:spPr>
          <a:xfrm>
            <a:off x="2426376" y="5391961"/>
            <a:ext cx="1476431" cy="3035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1" name="Final Assembly"/>
          <p:cNvSpPr txBox="1"/>
          <p:nvPr/>
        </p:nvSpPr>
        <p:spPr>
          <a:xfrm>
            <a:off x="9899384" y="1168622"/>
            <a:ext cx="2203197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Final Assembly </a:t>
            </a:r>
          </a:p>
        </p:txBody>
      </p:sp>
      <p:grpSp>
        <p:nvGrpSpPr>
          <p:cNvPr id="434" name="Where? When?…"/>
          <p:cNvGrpSpPr/>
          <p:nvPr/>
        </p:nvGrpSpPr>
        <p:grpSpPr>
          <a:xfrm>
            <a:off x="10036716" y="1963520"/>
            <a:ext cx="2155284" cy="1338676"/>
            <a:chOff x="-1" y="0"/>
            <a:chExt cx="1816937" cy="1338675"/>
          </a:xfrm>
        </p:grpSpPr>
        <p:sp>
          <p:nvSpPr>
            <p:cNvPr id="432" name="Rectangle"/>
            <p:cNvSpPr/>
            <p:nvPr/>
          </p:nvSpPr>
          <p:spPr>
            <a:xfrm>
              <a:off x="-1" y="0"/>
              <a:ext cx="1816937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3" name="Where? When?…"/>
            <p:cNvSpPr txBox="1"/>
            <p:nvPr/>
          </p:nvSpPr>
          <p:spPr>
            <a:xfrm>
              <a:off x="15874" y="397468"/>
              <a:ext cx="1785187" cy="543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GB" dirty="0"/>
                <a:t>6 months before pre-ops</a:t>
              </a:r>
            </a:p>
          </p:txBody>
        </p:sp>
      </p:grpSp>
      <p:sp>
        <p:nvSpPr>
          <p:cNvPr id="435" name="Line"/>
          <p:cNvSpPr/>
          <p:nvPr/>
        </p:nvSpPr>
        <p:spPr>
          <a:xfrm>
            <a:off x="8712962" y="1839367"/>
            <a:ext cx="1317145" cy="60777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7" name="Line"/>
          <p:cNvSpPr/>
          <p:nvPr/>
        </p:nvSpPr>
        <p:spPr>
          <a:xfrm flipV="1">
            <a:off x="8619680" y="2734833"/>
            <a:ext cx="1425091" cy="2572636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" name="Timepix4 +Si :…">
            <a:extLst>
              <a:ext uri="{FF2B5EF4-FFF2-40B4-BE49-F238E27FC236}">
                <a16:creationId xmlns:a16="http://schemas.microsoft.com/office/drawing/2014/main" id="{DF9D7C25-61AC-5BE3-6F04-A17E04AD56BF}"/>
              </a:ext>
            </a:extLst>
          </p:cNvPr>
          <p:cNvSpPr txBox="1"/>
          <p:nvPr/>
        </p:nvSpPr>
        <p:spPr>
          <a:xfrm>
            <a:off x="737314" y="2287786"/>
            <a:ext cx="1785186" cy="789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algn="ctr" defTabSz="412750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dirty="0"/>
              <a:t>Calorimeter Electronics - Krakow</a:t>
            </a: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4D8FD14-7BAF-CA45-5B02-C211E3931ECF}"/>
              </a:ext>
            </a:extLst>
          </p:cNvPr>
          <p:cNvSpPr/>
          <p:nvPr/>
        </p:nvSpPr>
        <p:spPr>
          <a:xfrm>
            <a:off x="699225" y="2307711"/>
            <a:ext cx="1816936" cy="709907"/>
          </a:xfrm>
          <a:prstGeom prst="rect">
            <a:avLst/>
          </a:prstGeom>
          <a:noFill/>
          <a:ln w="25400" cap="flat">
            <a:solidFill>
              <a:srgbClr val="0096FF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C7840E3A-A51C-E515-4DEC-5A36CED7E316}"/>
              </a:ext>
            </a:extLst>
          </p:cNvPr>
          <p:cNvSpPr/>
          <p:nvPr/>
        </p:nvSpPr>
        <p:spPr>
          <a:xfrm flipV="1">
            <a:off x="2500401" y="1971827"/>
            <a:ext cx="1368692" cy="60777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2856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4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dirty="0"/>
              <a:t>Space needed at BNL for </a:t>
            </a:r>
            <a:r>
              <a:rPr lang="en-GB" dirty="0"/>
              <a:t>Lumi Detectors (PS/DPD)</a:t>
            </a:r>
            <a:endParaRPr dirty="0"/>
          </a:p>
        </p:txBody>
      </p:sp>
      <p:sp>
        <p:nvSpPr>
          <p:cNvPr id="250" name="Required Resources and Potential Hazards…"/>
          <p:cNvSpPr txBox="1"/>
          <p:nvPr/>
        </p:nvSpPr>
        <p:spPr>
          <a:xfrm>
            <a:off x="589969" y="1786976"/>
            <a:ext cx="5171272" cy="403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i="1" dirty="0"/>
          </a:p>
          <a:p>
            <a:pPr lvl="4" indent="0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Required Resources and Potential Hazards</a:t>
            </a:r>
            <a:endParaRPr i="1" dirty="0"/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Space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5</a:t>
            </a: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00 ft 2 for 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 </a:t>
            </a: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trackers and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PS/DPD</a:t>
            </a: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calorimeter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</a:t>
            </a:r>
            <a:endParaRPr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Floor Loading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Crane Capacity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Power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Environmental Cooling/Humidity Control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Low Conductivity Water / Process Cooling Water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required.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/>
              <a:t>Cryogenics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</a:t>
            </a:r>
          </a:p>
          <a:p>
            <a:pPr lvl="8" indent="118745" defTabSz="457200">
              <a:spcBef>
                <a:spcPts val="300"/>
              </a:spcBef>
              <a:tabLst>
                <a:tab pos="114300" algn="l"/>
                <a:tab pos="228600" algn="l"/>
              </a:tabLst>
              <a:defRPr sz="15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51" name="Cryogenics…"/>
          <p:cNvSpPr txBox="1"/>
          <p:nvPr/>
        </p:nvSpPr>
        <p:spPr>
          <a:xfrm>
            <a:off x="5962996" y="2030420"/>
            <a:ext cx="6149292" cy="388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Gases</a:t>
            </a:r>
            <a:endParaRPr lang="en-GB" dirty="0"/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 required.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Air Supply/Exchange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Clean Space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Lab space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Amenities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What work tables/chairs/cabinets/furnishings will be required? 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benches for test equipment and assemble. Electronics + computing racks. Desk and chair working space for 4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-6</a:t>
            </a: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people.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Special Equipment/Tooling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Security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Waste Production</a:t>
            </a:r>
          </a:p>
          <a:p>
            <a:pPr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</a:t>
            </a:r>
          </a:p>
        </p:txBody>
      </p:sp>
      <p:sp>
        <p:nvSpPr>
          <p:cNvPr id="252" name="Work will include:…"/>
          <p:cNvSpPr txBox="1"/>
          <p:nvPr/>
        </p:nvSpPr>
        <p:spPr>
          <a:xfrm>
            <a:off x="529590" y="757296"/>
            <a:ext cx="11454456" cy="826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dirty="0"/>
              <a:t>Work will include:</a:t>
            </a:r>
          </a:p>
          <a:p>
            <a:pPr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dirty="0"/>
              <a:t>assembling tracker layers on the frame , assembling calorimeter modules on the frame, configuring data acquisition systems, operations testing,  cosmic tests,  alignments,  long term stability tests. </a:t>
            </a:r>
          </a:p>
          <a:p>
            <a:pPr indent="228600"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dirty="0"/>
              <a:t>Detector assembly and commissioning is expected to continue for </a:t>
            </a:r>
            <a:r>
              <a:rPr lang="en-GB" i="1" dirty="0"/>
              <a:t>3</a:t>
            </a:r>
            <a:r>
              <a:rPr i="1" dirty="0"/>
              <a:t>-</a:t>
            </a:r>
            <a:r>
              <a:rPr lang="en-GB" i="1" dirty="0"/>
              <a:t>6</a:t>
            </a:r>
            <a:r>
              <a:rPr i="1" dirty="0"/>
              <a:t> months.</a:t>
            </a:r>
          </a:p>
        </p:txBody>
      </p:sp>
    </p:spTree>
    <p:extLst>
      <p:ext uri="{BB962C8B-B14F-4D97-AF65-F5344CB8AC3E}">
        <p14:creationId xmlns:p14="http://schemas.microsoft.com/office/powerpoint/2010/main" val="19018187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24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Workforce for Lumi Pair Spec</a:t>
            </a:r>
            <a:endParaRPr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AE4A8154-6BB7-1B53-A155-F4BD48674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1" y="617607"/>
            <a:ext cx="11005409" cy="56924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/>
              <a:t>Workforce request/requirements from BNL very limited</a:t>
            </a:r>
          </a:p>
          <a:p>
            <a:pPr lvl="1"/>
            <a:r>
              <a:rPr lang="en-GB" sz="2400" dirty="0"/>
              <a:t>1 FTE tech support for 3-6 months to support assembly/cabling efforts</a:t>
            </a:r>
          </a:p>
          <a:p>
            <a:r>
              <a:rPr lang="en-GB" sz="2400" dirty="0"/>
              <a:t>Workforce contribution from collaborating institutions</a:t>
            </a:r>
          </a:p>
          <a:p>
            <a:pPr lvl="1"/>
            <a:r>
              <a:rPr lang="en-GB" sz="2400" dirty="0"/>
              <a:t>York</a:t>
            </a:r>
          </a:p>
          <a:p>
            <a:pPr lvl="2"/>
            <a:r>
              <a:rPr lang="en-GB" sz="2400" dirty="0"/>
              <a:t>2 FTE for 2 months (PDRA + faculty)</a:t>
            </a:r>
          </a:p>
          <a:p>
            <a:pPr lvl="2"/>
            <a:r>
              <a:rPr lang="en-GB" sz="2400" dirty="0"/>
              <a:t>1 FTE for 3 months student</a:t>
            </a:r>
          </a:p>
          <a:p>
            <a:pPr lvl="1"/>
            <a:r>
              <a:rPr lang="en-GB" sz="2400" dirty="0"/>
              <a:t>Houston</a:t>
            </a:r>
          </a:p>
          <a:p>
            <a:pPr lvl="2"/>
            <a:r>
              <a:rPr lang="en-GB" sz="2400" dirty="0"/>
              <a:t>1 FTE for 1 month (faculty)</a:t>
            </a:r>
          </a:p>
          <a:p>
            <a:pPr lvl="2"/>
            <a:r>
              <a:rPr lang="en-GB" sz="2400" dirty="0"/>
              <a:t>1 FTE for 2 months student</a:t>
            </a:r>
          </a:p>
          <a:p>
            <a:pPr lvl="1"/>
            <a:r>
              <a:rPr lang="en-GB" sz="2400" dirty="0"/>
              <a:t>Tel Aviv</a:t>
            </a:r>
          </a:p>
          <a:p>
            <a:pPr lvl="2"/>
            <a:r>
              <a:rPr lang="en-GB" sz="2400" dirty="0"/>
              <a:t>1 FTE for 2 month (faculty)</a:t>
            </a:r>
          </a:p>
          <a:p>
            <a:r>
              <a:rPr lang="en-GB" sz="2400" dirty="0"/>
              <a:t>Work/office space for users will be needed (outlined in space requirements)</a:t>
            </a:r>
          </a:p>
        </p:txBody>
      </p:sp>
    </p:spTree>
    <p:extLst>
      <p:ext uri="{BB962C8B-B14F-4D97-AF65-F5344CB8AC3E}">
        <p14:creationId xmlns:p14="http://schemas.microsoft.com/office/powerpoint/2010/main" val="24441953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73244" y="6601523"/>
            <a:ext cx="127001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5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What to include</a:t>
            </a:r>
          </a:p>
        </p:txBody>
      </p:sp>
      <p:sp>
        <p:nvSpPr>
          <p:cNvPr id="86" name="For each of the subsystems:…"/>
          <p:cNvSpPr txBox="1"/>
          <p:nvPr/>
        </p:nvSpPr>
        <p:spPr>
          <a:xfrm>
            <a:off x="600755" y="1344155"/>
            <a:ext cx="11388252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For each of the subsystems: 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 the lifetime of each detector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-where what calibrations are done where,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-what is delivered when to BNL, number of pieces sizes and from where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-what Q&amp;A is done of the pieces if arriving at BNL   who will be doing this work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-describe if the detector comes assembled or needs to be assembled at BNL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-What workforce / labor do you need from BNL which has not been costed in P6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-If users are coming, please think about what support for the users is needed.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-For the detectors what space and what special conditions the space needs, clean room, gases, size and so on.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-Please have a list of collaborating institutions.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4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Workforce for Lumi Direct Photon Detector </a:t>
            </a:r>
            <a:endParaRPr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AE4A8154-6BB7-1B53-A155-F4BD48674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1" y="617607"/>
            <a:ext cx="11005409" cy="56924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/>
              <a:t>Workforce request/requirements from BNL very limited</a:t>
            </a:r>
          </a:p>
          <a:p>
            <a:pPr lvl="1"/>
            <a:r>
              <a:rPr lang="en-GB" sz="2400" dirty="0"/>
              <a:t>1 FTE tech support for 3-6 months to support assembly/cabling efforts</a:t>
            </a:r>
          </a:p>
          <a:p>
            <a:r>
              <a:rPr lang="en-GB" sz="2400" dirty="0"/>
              <a:t>Workforce contribution from collaborating institutions</a:t>
            </a:r>
          </a:p>
          <a:p>
            <a:pPr lvl="1"/>
            <a:r>
              <a:rPr lang="en-GB" sz="2400" dirty="0"/>
              <a:t>Krakow</a:t>
            </a:r>
          </a:p>
          <a:p>
            <a:pPr lvl="2"/>
            <a:r>
              <a:rPr lang="en-GB" sz="2400" dirty="0"/>
              <a:t>2 FTE for 2-3 months (PDRA + faculty)</a:t>
            </a:r>
          </a:p>
          <a:p>
            <a:pPr lvl="2"/>
            <a:r>
              <a:rPr lang="en-GB" sz="2400" dirty="0"/>
              <a:t>1 FTE for 2-3 months student</a:t>
            </a:r>
          </a:p>
          <a:p>
            <a:pPr lvl="1"/>
            <a:r>
              <a:rPr lang="en-GB" sz="2400" dirty="0"/>
              <a:t>York</a:t>
            </a:r>
          </a:p>
          <a:p>
            <a:pPr lvl="2"/>
            <a:r>
              <a:rPr lang="en-GB" sz="2400" dirty="0"/>
              <a:t>Overlap with support for PS in some aspects</a:t>
            </a:r>
          </a:p>
          <a:p>
            <a:pPr lvl="3"/>
            <a:r>
              <a:rPr lang="en-GB" sz="2400" dirty="0"/>
              <a:t>Low luminosity </a:t>
            </a:r>
            <a:r>
              <a:rPr lang="en-GB" sz="2400" dirty="0" err="1"/>
              <a:t>WSciFi</a:t>
            </a:r>
            <a:r>
              <a:rPr lang="en-GB" sz="2400" dirty="0"/>
              <a:t> variant</a:t>
            </a:r>
          </a:p>
          <a:p>
            <a:r>
              <a:rPr lang="en-GB" sz="2400" dirty="0"/>
              <a:t>Work/office space for users will be needed (outlined in space requirements)</a:t>
            </a:r>
          </a:p>
        </p:txBody>
      </p:sp>
    </p:spTree>
    <p:extLst>
      <p:ext uri="{BB962C8B-B14F-4D97-AF65-F5344CB8AC3E}">
        <p14:creationId xmlns:p14="http://schemas.microsoft.com/office/powerpoint/2010/main" val="19093346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4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Lumi Pair Spec Calorimeters – Prototyping QA</a:t>
            </a:r>
            <a:endParaRPr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AE4A8154-6BB7-1B53-A155-F4BD48674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1" y="617607"/>
            <a:ext cx="11005409" cy="56924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/>
              <a:t>Lumi Pair Spec calorimeter prototype construction underway at York</a:t>
            </a:r>
          </a:p>
          <a:p>
            <a:r>
              <a:rPr lang="en-GB" sz="2400" dirty="0"/>
              <a:t>~5-10 prototype modules by end of year</a:t>
            </a:r>
          </a:p>
          <a:p>
            <a:r>
              <a:rPr lang="en-GB" sz="2400" dirty="0"/>
              <a:t>Beam tests for prototype modules planned</a:t>
            </a:r>
          </a:p>
          <a:p>
            <a:pPr lvl="1"/>
            <a:r>
              <a:rPr lang="en-GB" sz="2400" dirty="0"/>
              <a:t>Mainz (A2) – 800/1600 MeV e</a:t>
            </a:r>
            <a:r>
              <a:rPr lang="en-GB" sz="2400" baseline="30000" dirty="0"/>
              <a:t>-</a:t>
            </a:r>
            <a:r>
              <a:rPr lang="en-GB" sz="2400" dirty="0"/>
              <a:t> and up to 800/1600 MeV real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Planned – Late 2024</a:t>
            </a: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Initial uniformity/performance tests</a:t>
            </a:r>
          </a:p>
          <a:p>
            <a:pPr lvl="1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Hall D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beam tests</a:t>
            </a: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Planned for Q1/Q2 2025 (depending upon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beam schedule)</a:t>
            </a: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Performance/shower reconstruction testing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Iterate/improve upon design as needed following beam test results</a:t>
            </a:r>
          </a:p>
        </p:txBody>
      </p:sp>
    </p:spTree>
    <p:extLst>
      <p:ext uri="{BB962C8B-B14F-4D97-AF65-F5344CB8AC3E}">
        <p14:creationId xmlns:p14="http://schemas.microsoft.com/office/powerpoint/2010/main" val="19694090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4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Lumi Pair Spec Calorimeters – Other Details</a:t>
            </a:r>
            <a:endParaRPr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AE4A8154-6BB7-1B53-A155-F4BD48674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1" y="617607"/>
            <a:ext cx="11005409" cy="56924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/>
              <a:t>Lumi Pair Spec modules (3 x 20 x 3 – 180 total) will be assembled at York</a:t>
            </a:r>
          </a:p>
          <a:p>
            <a:pPr lvl="1"/>
            <a:r>
              <a:rPr lang="en-GB" sz="2400" dirty="0"/>
              <a:t>Shipped to BNL as modules, full detectors assembled there</a:t>
            </a:r>
          </a:p>
          <a:p>
            <a:pPr lvl="2"/>
            <a:r>
              <a:rPr lang="en-GB" sz="2400" dirty="0"/>
              <a:t>Minimum of 6 months before pre-ops period</a:t>
            </a:r>
          </a:p>
          <a:p>
            <a:pPr lvl="1"/>
            <a:r>
              <a:rPr lang="en-GB" sz="2400" dirty="0"/>
              <a:t>Each module is ~1kg in weight</a:t>
            </a:r>
          </a:p>
          <a:p>
            <a:pPr lvl="1"/>
            <a:r>
              <a:rPr lang="en-GB" sz="2400" dirty="0"/>
              <a:t>Pair Spec – 2x3x20 – 120 modules</a:t>
            </a:r>
          </a:p>
          <a:p>
            <a:pPr lvl="1"/>
            <a:r>
              <a:rPr lang="en-GB" sz="2400" dirty="0"/>
              <a:t>DPD – 3x20 – 60 modules (for </a:t>
            </a:r>
            <a:r>
              <a:rPr lang="en-GB" sz="2400" dirty="0" err="1"/>
              <a:t>WSciFi</a:t>
            </a:r>
            <a:r>
              <a:rPr lang="en-GB" sz="2400" dirty="0"/>
              <a:t> variant)</a:t>
            </a:r>
          </a:p>
          <a:p>
            <a:r>
              <a:rPr lang="en-GB" sz="2400" dirty="0"/>
              <a:t>QA on modules</a:t>
            </a:r>
          </a:p>
          <a:p>
            <a:pPr lvl="1"/>
            <a:r>
              <a:rPr lang="en-GB" sz="2400" dirty="0" err="1"/>
              <a:t>Cosmics</a:t>
            </a:r>
            <a:r>
              <a:rPr lang="en-GB" sz="2400" dirty="0"/>
              <a:t>/beam tests (Mainz/</a:t>
            </a:r>
            <a:r>
              <a:rPr lang="en-GB" sz="2400" dirty="0" err="1"/>
              <a:t>JLab</a:t>
            </a:r>
            <a:r>
              <a:rPr lang="en-GB" sz="2400" dirty="0"/>
              <a:t>) upon construction</a:t>
            </a:r>
          </a:p>
          <a:p>
            <a:pPr lvl="1"/>
            <a:r>
              <a:rPr lang="en-GB" sz="2400" dirty="0"/>
              <a:t>Subsequent </a:t>
            </a:r>
            <a:r>
              <a:rPr lang="en-GB" sz="2400" dirty="0" err="1"/>
              <a:t>cosmics</a:t>
            </a:r>
            <a:r>
              <a:rPr lang="en-GB" sz="2400" dirty="0"/>
              <a:t> tests on arrival at BNL</a:t>
            </a:r>
          </a:p>
          <a:p>
            <a:r>
              <a:rPr lang="en-GB" sz="2400" dirty="0"/>
              <a:t>Calibrations – From QA testing</a:t>
            </a:r>
          </a:p>
          <a:p>
            <a:pPr lvl="1"/>
            <a:r>
              <a:rPr lang="en-GB" sz="2400" dirty="0"/>
              <a:t>Procedure being developed</a:t>
            </a:r>
          </a:p>
          <a:p>
            <a:r>
              <a:rPr lang="en-GB" sz="2400" dirty="0"/>
              <a:t>10+ year lifetime for </a:t>
            </a:r>
            <a:r>
              <a:rPr lang="en-GB" sz="2400" dirty="0" err="1"/>
              <a:t>PairSpec</a:t>
            </a:r>
            <a:r>
              <a:rPr lang="en-GB" sz="2400" dirty="0"/>
              <a:t> in operation</a:t>
            </a:r>
          </a:p>
          <a:p>
            <a:pPr lvl="1"/>
            <a:r>
              <a:rPr lang="en-GB" sz="2400" dirty="0"/>
              <a:t>Can potentially extend by cycling layers periodically (between runs?)</a:t>
            </a:r>
          </a:p>
        </p:txBody>
      </p:sp>
    </p:spTree>
    <p:extLst>
      <p:ext uri="{BB962C8B-B14F-4D97-AF65-F5344CB8AC3E}">
        <p14:creationId xmlns:p14="http://schemas.microsoft.com/office/powerpoint/2010/main" val="10049926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10815" y="6505810"/>
            <a:ext cx="287780" cy="2765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13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449" name="Quality Assurance"/>
          <p:cNvSpPr txBox="1">
            <a:spLocks noGrp="1"/>
          </p:cNvSpPr>
          <p:nvPr>
            <p:ph type="title"/>
          </p:nvPr>
        </p:nvSpPr>
        <p:spPr>
          <a:xfrm>
            <a:off x="461961" y="-16779"/>
            <a:ext cx="11499237" cy="74594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 Quality Assurance </a:t>
            </a:r>
          </a:p>
        </p:txBody>
      </p:sp>
      <p:sp>
        <p:nvSpPr>
          <p:cNvPr id="450" name="During the engineering design phase:…"/>
          <p:cNvSpPr txBox="1"/>
          <p:nvPr/>
        </p:nvSpPr>
        <p:spPr>
          <a:xfrm>
            <a:off x="489521" y="921193"/>
            <a:ext cx="10194985" cy="374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000" u="sng">
                <a:latin typeface="+mj-lt"/>
                <a:ea typeface="+mj-ea"/>
                <a:cs typeface="+mj-cs"/>
                <a:sym typeface="Helvetica"/>
              </a:defRPr>
            </a:pPr>
            <a:r>
              <a:t>During the engineering design phase:</a:t>
            </a:r>
            <a:r>
              <a:rPr u="none"/>
              <a:t>  </a:t>
            </a:r>
          </a:p>
          <a:p>
            <a:pPr marL="228600" indent="-228600" defTabSz="457200">
              <a:buSzPct val="100000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considering to production of mockups  and engineering test articles to insure the proper functionality and quality. </a:t>
            </a:r>
          </a:p>
          <a:p>
            <a:pPr marL="228600" indent="-228600" defTabSz="457200">
              <a:buSzPct val="100000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Full-chain integration with DAQ at early stage.</a:t>
            </a:r>
          </a:p>
          <a:p>
            <a:pPr marL="228600" indent="-228600" defTabSz="457200">
              <a:buSzPct val="100000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Beam tests, etc.   </a:t>
            </a:r>
          </a:p>
          <a:p>
            <a:pPr defTabSz="457200">
              <a:defRPr sz="2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defRPr sz="2000" u="sng">
                <a:latin typeface="+mj-lt"/>
                <a:ea typeface="+mj-ea"/>
                <a:cs typeface="+mj-cs"/>
                <a:sym typeface="Helvetica"/>
              </a:defRPr>
            </a:pPr>
            <a:r>
              <a:t>During the production and testing:  </a:t>
            </a:r>
          </a:p>
          <a:p>
            <a:pPr defTabSz="457200">
              <a:defRPr sz="2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28600" indent="-228600" defTabSz="457200">
              <a:buSzPct val="100000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developing a document with a detailed steps of production and test  procedures</a:t>
            </a:r>
          </a:p>
          <a:p>
            <a:pPr marL="228600" indent="-228600" defTabSz="457200">
              <a:buSzPct val="100000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production yield control, noise level characterization, light yield, and other parameters. </a:t>
            </a:r>
          </a:p>
          <a:p>
            <a:pPr marL="228600" indent="-228600" defTabSz="457200">
              <a:buSzPct val="100000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X-ray, source and  beam tests  </a:t>
            </a:r>
          </a:p>
          <a:p>
            <a:pPr marL="228600" indent="-228600" defTabSz="457200">
              <a:buSzPct val="100000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Hardware status will be included into the data-base.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17879" y="6511953"/>
            <a:ext cx="273654" cy="2642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453" name="Environment, safety, and health (ES&amp;H)"/>
          <p:cNvSpPr txBox="1">
            <a:spLocks noGrp="1"/>
          </p:cNvSpPr>
          <p:nvPr>
            <p:ph type="title"/>
          </p:nvPr>
        </p:nvSpPr>
        <p:spPr>
          <a:xfrm>
            <a:off x="461961" y="-16780"/>
            <a:ext cx="11499237" cy="73313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 Environment, safety, and health (ES&amp;H) </a:t>
            </a:r>
          </a:p>
        </p:txBody>
      </p:sp>
      <p:sp>
        <p:nvSpPr>
          <p:cNvPr id="454" name="We will be using the appropriate ES&amp;H and Radiation Safety measures as dictated by the participating universities and labs(BNL/JLAB).  All personnel working within the labs have to have the appropriate training to ensure adherence to these safety protoco"/>
          <p:cNvSpPr txBox="1"/>
          <p:nvPr/>
        </p:nvSpPr>
        <p:spPr>
          <a:xfrm>
            <a:off x="503620" y="964017"/>
            <a:ext cx="10194985" cy="5011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sz="1900"/>
            </a:pPr>
            <a:r>
              <a:t>We will be using the appropriate ES&amp;H and Radiation Safety measures as dictated by the participating universities and labs(BNL/JLAB).  All personnel working within the labs have to have the appropriate training to ensure adherence to these safety protocols. </a:t>
            </a:r>
          </a:p>
          <a:p>
            <a:pPr>
              <a:spcBef>
                <a:spcPts val="400"/>
              </a:spcBef>
              <a:defRPr sz="1900"/>
            </a:pPr>
            <a:endParaRPr/>
          </a:p>
          <a:p>
            <a:pPr>
              <a:spcBef>
                <a:spcPts val="400"/>
              </a:spcBef>
              <a:defRPr sz="1900" b="1" u="sng"/>
            </a:pPr>
            <a:r>
              <a:t>Flammable materials</a:t>
            </a:r>
            <a:r>
              <a:rPr b="0"/>
              <a:t>:</a:t>
            </a:r>
            <a:r>
              <a:rPr b="0" u="none"/>
              <a:t> fibers </a:t>
            </a:r>
          </a:p>
          <a:p>
            <a:pPr>
              <a:spcBef>
                <a:spcPts val="400"/>
              </a:spcBef>
              <a:defRPr sz="1900"/>
            </a:pPr>
            <a:r>
              <a:t>Use of proper storage, extinguishing system, keep away from the open fire or hot temperature. </a:t>
            </a:r>
          </a:p>
          <a:p>
            <a:pPr>
              <a:spcBef>
                <a:spcPts val="400"/>
              </a:spcBef>
              <a:defRPr sz="1900" b="1" u="sng"/>
            </a:pPr>
            <a:r>
              <a:t>Electrical/ Cooling/Trip safety:</a:t>
            </a:r>
            <a:r>
              <a:rPr b="0"/>
              <a:t> </a:t>
            </a:r>
          </a:p>
          <a:p>
            <a:pPr>
              <a:spcBef>
                <a:spcPts val="400"/>
              </a:spcBef>
              <a:defRPr sz="1900"/>
            </a:pPr>
            <a:r>
              <a:t>For operation with HV and Cooling: we will ensure that these are mechanically secure and not a trip hazard, have proper warning signs and follow the lab procedures for electrical safety.</a:t>
            </a:r>
          </a:p>
          <a:p>
            <a:pPr>
              <a:spcBef>
                <a:spcPts val="400"/>
              </a:spcBef>
              <a:defRPr sz="1900" b="1" u="sng"/>
            </a:pPr>
            <a:r>
              <a:t>Operation nearby magnets/magnetic fields</a:t>
            </a:r>
            <a:r>
              <a:rPr b="0"/>
              <a:t>:</a:t>
            </a:r>
          </a:p>
          <a:p>
            <a:pPr>
              <a:spcBef>
                <a:spcPts val="400"/>
              </a:spcBef>
              <a:defRPr sz="1900"/>
            </a:pPr>
            <a:r>
              <a:t>In coordination with accelerator team: flashing signs or lights indicate magnet is on and magnetic fields may be present. Posting signs.</a:t>
            </a:r>
          </a:p>
          <a:p>
            <a:pPr>
              <a:spcBef>
                <a:spcPts val="400"/>
              </a:spcBef>
              <a:defRPr sz="1900" b="1" u="sng"/>
            </a:pPr>
            <a:r>
              <a:t>Operation near the beam-pipe and vacuum:</a:t>
            </a:r>
            <a:r>
              <a:rPr b="0" u="none"/>
              <a:t> </a:t>
            </a:r>
          </a:p>
          <a:p>
            <a:pPr>
              <a:spcBef>
                <a:spcPts val="400"/>
              </a:spcBef>
              <a:defRPr sz="1900"/>
            </a:pPr>
            <a:r>
              <a:t>we will require that anyone working near the far-forward/backward detectors to wears ear protection, and will post signage to that effect.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89271" y="6511953"/>
            <a:ext cx="273655" cy="2642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457" name="Timeline"/>
          <p:cNvSpPr txBox="1">
            <a:spLocks noGrp="1"/>
          </p:cNvSpPr>
          <p:nvPr>
            <p:ph type="title"/>
          </p:nvPr>
        </p:nvSpPr>
        <p:spPr>
          <a:xfrm>
            <a:off x="462923" y="-64796"/>
            <a:ext cx="11499237" cy="858080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Timeline</a:t>
            </a:r>
          </a:p>
        </p:txBody>
      </p:sp>
      <p:sp>
        <p:nvSpPr>
          <p:cNvPr id="458" name="Detailed schedule for each sub-detector component  in P6.…"/>
          <p:cNvSpPr txBox="1"/>
          <p:nvPr/>
        </p:nvSpPr>
        <p:spPr>
          <a:xfrm>
            <a:off x="498111" y="4319380"/>
            <a:ext cx="11195778" cy="1608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➢"/>
              <a:defRPr sz="1700"/>
            </a:pPr>
            <a:r>
              <a:t>Detailed schedule for each sub-detector component  in P6. </a:t>
            </a:r>
          </a:p>
          <a:p>
            <a:pPr marL="285750" indent="-285750">
              <a:buSzPct val="100000"/>
              <a:buFont typeface="Arial"/>
              <a:buChar char="➢"/>
              <a:defRPr sz="1700"/>
            </a:pPr>
            <a:r>
              <a:t>Preliminary design review of ANC detectors  in Feb 2024, next  review  is expecting in May 2025. </a:t>
            </a:r>
          </a:p>
          <a:p>
            <a:pPr marL="285750" indent="-285750">
              <a:buSzPct val="100000"/>
              <a:buFont typeface="Arial"/>
              <a:buChar char="➢"/>
              <a:defRPr sz="1700"/>
            </a:pPr>
            <a:r>
              <a:t>The installation of far-forward equipment is at later stage ( after accelerator commissioning ). All scattering chambers that house detectors will be installed from the start of pre-ops. The detector packages will be installed later, after achieving a stable operation of the accelerator. </a:t>
            </a:r>
          </a:p>
          <a:p>
            <a:pPr marL="285750" indent="-285750">
              <a:buSzPct val="100000"/>
              <a:buFont typeface="Arial"/>
              <a:buChar char="➢"/>
              <a:defRPr sz="1700"/>
            </a:pPr>
            <a:r>
              <a:t>Luminosity detectors has to be at start of pre-ops.</a:t>
            </a:r>
          </a:p>
        </p:txBody>
      </p:sp>
      <p:grpSp>
        <p:nvGrpSpPr>
          <p:cNvPr id="462" name="Group"/>
          <p:cNvGrpSpPr/>
          <p:nvPr/>
        </p:nvGrpSpPr>
        <p:grpSpPr>
          <a:xfrm>
            <a:off x="9466202" y="1104901"/>
            <a:ext cx="2819877" cy="3350510"/>
            <a:chOff x="0" y="0"/>
            <a:chExt cx="2819876" cy="3350509"/>
          </a:xfrm>
        </p:grpSpPr>
        <p:pic>
          <p:nvPicPr>
            <p:cNvPr id="459" name="image81.png" descr="image8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9272"/>
              <a:ext cx="2819877" cy="2393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image82.png" descr="image8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484" y="2647001"/>
              <a:ext cx="2204833" cy="703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1" name="image83.png" descr="image8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87" y="0"/>
              <a:ext cx="2763902" cy="107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3" name="Line"/>
          <p:cNvSpPr/>
          <p:nvPr/>
        </p:nvSpPr>
        <p:spPr>
          <a:xfrm flipV="1">
            <a:off x="3120618" y="1955903"/>
            <a:ext cx="2" cy="1200858"/>
          </a:xfrm>
          <a:prstGeom prst="line">
            <a:avLst/>
          </a:prstGeom>
          <a:ln w="12700">
            <a:solidFill>
              <a:srgbClr val="0433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" name="Line"/>
          <p:cNvSpPr/>
          <p:nvPr/>
        </p:nvSpPr>
        <p:spPr>
          <a:xfrm flipV="1">
            <a:off x="5087820" y="2219031"/>
            <a:ext cx="2" cy="1200859"/>
          </a:xfrm>
          <a:prstGeom prst="line">
            <a:avLst/>
          </a:prstGeom>
          <a:ln w="12700">
            <a:solidFill>
              <a:srgbClr val="FF260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" name="FF/FB PDR…"/>
          <p:cNvSpPr txBox="1"/>
          <p:nvPr/>
        </p:nvSpPr>
        <p:spPr>
          <a:xfrm>
            <a:off x="2345565" y="3179629"/>
            <a:ext cx="1179115" cy="51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/>
            </a:pPr>
            <a:r>
              <a:t>FF/FB PDR </a:t>
            </a:r>
          </a:p>
          <a:p>
            <a:pPr>
              <a:defRPr sz="1500"/>
            </a:pPr>
            <a:r>
              <a:t>Feb 2024</a:t>
            </a:r>
          </a:p>
        </p:txBody>
      </p:sp>
      <p:sp>
        <p:nvSpPr>
          <p:cNvPr id="466" name="FF/FB FDR…"/>
          <p:cNvSpPr txBox="1"/>
          <p:nvPr/>
        </p:nvSpPr>
        <p:spPr>
          <a:xfrm>
            <a:off x="4337070" y="3445617"/>
            <a:ext cx="1374887" cy="51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/>
            </a:pPr>
            <a:r>
              <a:t>FF/FB FDR </a:t>
            </a:r>
          </a:p>
          <a:p>
            <a:pPr>
              <a:defRPr sz="1500"/>
            </a:pPr>
            <a:r>
              <a:t>May 2025 </a:t>
            </a:r>
          </a:p>
        </p:txBody>
      </p:sp>
      <p:sp>
        <p:nvSpPr>
          <p:cNvPr id="467" name="Arrow"/>
          <p:cNvSpPr/>
          <p:nvPr/>
        </p:nvSpPr>
        <p:spPr>
          <a:xfrm>
            <a:off x="830230" y="1016246"/>
            <a:ext cx="8506871" cy="863978"/>
          </a:xfrm>
          <a:prstGeom prst="rightArrow">
            <a:avLst>
              <a:gd name="adj1" fmla="val 43622"/>
              <a:gd name="adj2" fmla="val 104042"/>
            </a:avLst>
          </a:prstGeom>
          <a:solidFill>
            <a:srgbClr val="FFD479">
              <a:alpha val="58797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68" name="Line"/>
          <p:cNvSpPr/>
          <p:nvPr/>
        </p:nvSpPr>
        <p:spPr>
          <a:xfrm flipV="1">
            <a:off x="1585005" y="1955903"/>
            <a:ext cx="3" cy="948810"/>
          </a:xfrm>
          <a:prstGeom prst="line">
            <a:avLst/>
          </a:prstGeom>
          <a:ln w="12700">
            <a:solidFill>
              <a:srgbClr val="0433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9" name="FF/FB review…"/>
          <p:cNvSpPr txBox="1"/>
          <p:nvPr/>
        </p:nvSpPr>
        <p:spPr>
          <a:xfrm>
            <a:off x="871297" y="2665290"/>
            <a:ext cx="892821" cy="732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/>
            </a:pPr>
            <a:r>
              <a:t>FF/FB review  </a:t>
            </a:r>
          </a:p>
          <a:p>
            <a:pPr>
              <a:defRPr sz="1500"/>
            </a:pPr>
            <a:r>
              <a:t>Apr 2022</a:t>
            </a:r>
          </a:p>
        </p:txBody>
      </p:sp>
      <p:sp>
        <p:nvSpPr>
          <p:cNvPr id="470" name="Line"/>
          <p:cNvSpPr/>
          <p:nvPr/>
        </p:nvSpPr>
        <p:spPr>
          <a:xfrm flipV="1">
            <a:off x="1953535" y="1284277"/>
            <a:ext cx="2" cy="327917"/>
          </a:xfrm>
          <a:prstGeom prst="line">
            <a:avLst/>
          </a:prstGeom>
          <a:ln w="12700">
            <a:solidFill>
              <a:srgbClr val="0096FF"/>
            </a:solidFill>
            <a:miter/>
            <a:head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1" name="CD3A…"/>
          <p:cNvSpPr txBox="1"/>
          <p:nvPr/>
        </p:nvSpPr>
        <p:spPr>
          <a:xfrm>
            <a:off x="1793301" y="1687791"/>
            <a:ext cx="718055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/>
            </a:pPr>
            <a:r>
              <a:t>CD3A</a:t>
            </a:r>
          </a:p>
          <a:p>
            <a:r>
              <a:t>Nov </a:t>
            </a:r>
          </a:p>
          <a:p>
            <a:r>
              <a:t>2023</a:t>
            </a:r>
          </a:p>
        </p:txBody>
      </p:sp>
      <p:sp>
        <p:nvSpPr>
          <p:cNvPr id="472" name="Line"/>
          <p:cNvSpPr/>
          <p:nvPr/>
        </p:nvSpPr>
        <p:spPr>
          <a:xfrm flipV="1">
            <a:off x="3939811" y="1316187"/>
            <a:ext cx="2" cy="327917"/>
          </a:xfrm>
          <a:prstGeom prst="line">
            <a:avLst/>
          </a:prstGeom>
          <a:ln w="12700">
            <a:solidFill>
              <a:srgbClr val="0096FF"/>
            </a:solidFill>
            <a:miter/>
            <a:head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3" name="CD3B…"/>
          <p:cNvSpPr txBox="1"/>
          <p:nvPr/>
        </p:nvSpPr>
        <p:spPr>
          <a:xfrm>
            <a:off x="3576542" y="1684708"/>
            <a:ext cx="726538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0096FF"/>
                </a:solidFill>
              </a:defRPr>
            </a:pPr>
            <a:r>
              <a:t>CD3B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Oct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2024</a:t>
            </a:r>
          </a:p>
        </p:txBody>
      </p:sp>
      <p:sp>
        <p:nvSpPr>
          <p:cNvPr id="474" name="Line"/>
          <p:cNvSpPr/>
          <p:nvPr/>
        </p:nvSpPr>
        <p:spPr>
          <a:xfrm flipV="1">
            <a:off x="5037606" y="1316187"/>
            <a:ext cx="2" cy="327917"/>
          </a:xfrm>
          <a:prstGeom prst="line">
            <a:avLst/>
          </a:prstGeom>
          <a:ln w="12700">
            <a:solidFill>
              <a:srgbClr val="0096FF"/>
            </a:solidFill>
            <a:miter/>
            <a:head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5" name="CD2/3…"/>
          <p:cNvSpPr txBox="1"/>
          <p:nvPr/>
        </p:nvSpPr>
        <p:spPr>
          <a:xfrm>
            <a:off x="4491228" y="1675657"/>
            <a:ext cx="752100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0096FF"/>
                </a:solidFill>
              </a:defRPr>
            </a:pPr>
            <a:r>
              <a:t>CD2/3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Apr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2025</a:t>
            </a:r>
          </a:p>
        </p:txBody>
      </p:sp>
      <p:sp>
        <p:nvSpPr>
          <p:cNvPr id="476" name="Line"/>
          <p:cNvSpPr/>
          <p:nvPr/>
        </p:nvSpPr>
        <p:spPr>
          <a:xfrm flipV="1">
            <a:off x="7282333" y="1316187"/>
            <a:ext cx="2" cy="327917"/>
          </a:xfrm>
          <a:prstGeom prst="line">
            <a:avLst/>
          </a:prstGeom>
          <a:ln w="12700">
            <a:solidFill>
              <a:srgbClr val="0096FF"/>
            </a:solidFill>
            <a:miter/>
            <a:head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" name="early…"/>
          <p:cNvSpPr txBox="1"/>
          <p:nvPr/>
        </p:nvSpPr>
        <p:spPr>
          <a:xfrm>
            <a:off x="6966080" y="1674740"/>
            <a:ext cx="718058" cy="115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0096FF"/>
                </a:solidFill>
              </a:defRPr>
            </a:pPr>
            <a:r>
              <a:t>early </a:t>
            </a:r>
          </a:p>
          <a:p>
            <a:pPr>
              <a:defRPr b="1">
                <a:solidFill>
                  <a:srgbClr val="0096FF"/>
                </a:solidFill>
              </a:defRPr>
            </a:pPr>
            <a:r>
              <a:t>CD4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Oct 2032</a:t>
            </a:r>
          </a:p>
        </p:txBody>
      </p:sp>
      <p:sp>
        <p:nvSpPr>
          <p:cNvPr id="478" name="Line"/>
          <p:cNvSpPr/>
          <p:nvPr/>
        </p:nvSpPr>
        <p:spPr>
          <a:xfrm flipV="1">
            <a:off x="8216141" y="1316187"/>
            <a:ext cx="2" cy="327917"/>
          </a:xfrm>
          <a:prstGeom prst="line">
            <a:avLst/>
          </a:prstGeom>
          <a:ln w="12700">
            <a:solidFill>
              <a:srgbClr val="0096FF"/>
            </a:solidFill>
            <a:miter/>
            <a:head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9" name="CD4…"/>
          <p:cNvSpPr txBox="1"/>
          <p:nvPr/>
        </p:nvSpPr>
        <p:spPr>
          <a:xfrm>
            <a:off x="7909799" y="1781449"/>
            <a:ext cx="612685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0096FF"/>
                </a:solidFill>
              </a:defRPr>
            </a:pPr>
            <a:r>
              <a:t>CD4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Oct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2034</a:t>
            </a:r>
          </a:p>
        </p:txBody>
      </p:sp>
      <p:sp>
        <p:nvSpPr>
          <p:cNvPr id="480" name="Pre-OPS…"/>
          <p:cNvSpPr txBox="1"/>
          <p:nvPr/>
        </p:nvSpPr>
        <p:spPr>
          <a:xfrm>
            <a:off x="6904033" y="684494"/>
            <a:ext cx="756601" cy="61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200"/>
            </a:pPr>
            <a:endParaRPr/>
          </a:p>
          <a:p>
            <a:pPr algn="ctr">
              <a:defRPr sz="1200"/>
            </a:pPr>
            <a:r>
              <a:t>Pre-OPS </a:t>
            </a:r>
          </a:p>
          <a:p>
            <a:pPr algn="ctr">
              <a:defRPr sz="1200"/>
            </a:pPr>
            <a:r>
              <a:t>Apr. 2031</a:t>
            </a:r>
          </a:p>
        </p:txBody>
      </p:sp>
      <p:sp>
        <p:nvSpPr>
          <p:cNvPr id="481" name="Line"/>
          <p:cNvSpPr/>
          <p:nvPr/>
        </p:nvSpPr>
        <p:spPr>
          <a:xfrm flipV="1">
            <a:off x="6887046" y="1038932"/>
            <a:ext cx="2" cy="605172"/>
          </a:xfrm>
          <a:prstGeom prst="line">
            <a:avLst/>
          </a:prstGeom>
          <a:ln w="50800">
            <a:solidFill>
              <a:schemeClr val="accent4"/>
            </a:solidFill>
            <a:miter/>
            <a:head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2" name="Line"/>
          <p:cNvSpPr/>
          <p:nvPr/>
        </p:nvSpPr>
        <p:spPr>
          <a:xfrm flipH="1" flipV="1">
            <a:off x="6895676" y="1077031"/>
            <a:ext cx="1374887" cy="3"/>
          </a:xfrm>
          <a:prstGeom prst="line">
            <a:avLst/>
          </a:prstGeom>
          <a:ln w="12700">
            <a:solidFill>
              <a:schemeClr val="accent4"/>
            </a:solidFill>
            <a:miter/>
            <a:head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3" name="Line"/>
          <p:cNvSpPr/>
          <p:nvPr/>
        </p:nvSpPr>
        <p:spPr>
          <a:xfrm>
            <a:off x="3120619" y="1114836"/>
            <a:ext cx="1" cy="619856"/>
          </a:xfrm>
          <a:prstGeom prst="line">
            <a:avLst/>
          </a:prstGeom>
          <a:ln w="12700">
            <a:solidFill>
              <a:srgbClr val="FF40FF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4" name="now"/>
          <p:cNvSpPr txBox="1"/>
          <p:nvPr/>
        </p:nvSpPr>
        <p:spPr>
          <a:xfrm>
            <a:off x="2858868" y="795760"/>
            <a:ext cx="52350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now</a:t>
            </a:r>
          </a:p>
        </p:txBody>
      </p:sp>
      <p:sp>
        <p:nvSpPr>
          <p:cNvPr id="485" name="Line"/>
          <p:cNvSpPr/>
          <p:nvPr/>
        </p:nvSpPr>
        <p:spPr>
          <a:xfrm>
            <a:off x="3195454" y="2583764"/>
            <a:ext cx="1804675" cy="2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6" name="R&amp;D, TDR,…"/>
          <p:cNvSpPr txBox="1"/>
          <p:nvPr/>
        </p:nvSpPr>
        <p:spPr>
          <a:xfrm>
            <a:off x="3551542" y="2664501"/>
            <a:ext cx="1260091" cy="695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R&amp;D, TDR, </a:t>
            </a:r>
          </a:p>
          <a:p>
            <a:pPr>
              <a:defRPr sz="1400"/>
            </a:pPr>
            <a:r>
              <a:t>engineering test articles </a:t>
            </a:r>
          </a:p>
        </p:txBody>
      </p:sp>
      <p:sp>
        <p:nvSpPr>
          <p:cNvPr id="487" name="Line"/>
          <p:cNvSpPr/>
          <p:nvPr/>
        </p:nvSpPr>
        <p:spPr>
          <a:xfrm>
            <a:off x="5073932" y="2819460"/>
            <a:ext cx="1804675" cy="2"/>
          </a:xfrm>
          <a:prstGeom prst="line">
            <a:avLst/>
          </a:prstGeom>
          <a:ln w="38100">
            <a:solidFill>
              <a:schemeClr val="accent1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" name="assembly and tests"/>
          <p:cNvSpPr txBox="1"/>
          <p:nvPr/>
        </p:nvSpPr>
        <p:spPr>
          <a:xfrm>
            <a:off x="5420912" y="2928662"/>
            <a:ext cx="1260090" cy="49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/>
            </a:lvl1pPr>
          </a:lstStyle>
          <a:p>
            <a:r>
              <a:t>assembly and tests </a:t>
            </a:r>
          </a:p>
        </p:txBody>
      </p:sp>
      <p:sp>
        <p:nvSpPr>
          <p:cNvPr id="489" name="Line"/>
          <p:cNvSpPr/>
          <p:nvPr/>
        </p:nvSpPr>
        <p:spPr>
          <a:xfrm>
            <a:off x="4303493" y="2583764"/>
            <a:ext cx="1568654" cy="1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" name="Line"/>
          <p:cNvSpPr/>
          <p:nvPr/>
        </p:nvSpPr>
        <p:spPr>
          <a:xfrm>
            <a:off x="6798794" y="2829982"/>
            <a:ext cx="1568653" cy="1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52699" y="6601524"/>
            <a:ext cx="168090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493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Installation</a:t>
            </a:r>
          </a:p>
        </p:txBody>
      </p:sp>
      <p:sp>
        <p:nvSpPr>
          <p:cNvPr id="494" name="IR-6 Far-Forward Region…"/>
          <p:cNvSpPr txBox="1"/>
          <p:nvPr/>
        </p:nvSpPr>
        <p:spPr>
          <a:xfrm>
            <a:off x="238023" y="1460435"/>
            <a:ext cx="11094336" cy="233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317500" defTabSz="457200">
              <a:buClr>
                <a:srgbClr val="0432FF"/>
              </a:buClr>
              <a:buSzPct val="100000"/>
              <a:buFont typeface="Calibri"/>
              <a:buChar char="▪"/>
              <a:defRPr sz="1600" b="1">
                <a:solidFill>
                  <a:srgbClr val="0432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IR-6 Far-Forward Region</a:t>
            </a:r>
            <a:r>
              <a:rPr b="0"/>
              <a:t> </a:t>
            </a:r>
            <a:endParaRPr b="0">
              <a:solidFill>
                <a:srgbClr val="000000">
                  <a:alpha val="84706"/>
                </a:srgbClr>
              </a:solidFill>
            </a:endParaRPr>
          </a:p>
          <a:p>
            <a:pPr marL="457200" indent="-317500" defTabSz="457200">
              <a:buClr>
                <a:srgbClr val="000000">
                  <a:alpha val="84706"/>
                </a:srgbClr>
              </a:buClr>
              <a:buSzPct val="100000"/>
              <a:buFont typeface="Calibri"/>
              <a:buChar char="◦"/>
              <a:defRPr sz="1600">
                <a:solidFill>
                  <a:srgbClr val="000000">
                    <a:alpha val="84706"/>
                  </a:srgbClr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B0 Tracker and Calorimeter timeline needs to be aligned with accelerator schedule </a:t>
            </a:r>
          </a:p>
          <a:p>
            <a:pPr marL="457200" indent="-317500" defTabSz="457200">
              <a:buClr>
                <a:srgbClr val="000000">
                  <a:alpha val="84706"/>
                </a:srgbClr>
              </a:buClr>
              <a:buSzPct val="100000"/>
              <a:buFont typeface="Calibri"/>
              <a:buChar char="◦"/>
              <a:defRPr sz="1600">
                <a:solidFill>
                  <a:srgbClr val="000000">
                    <a:alpha val="84706"/>
                  </a:srgbClr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Off-momentum trackers and Roman Pots will install first only what is needed to be able to install the detectors at a later stage, timeline needs to be aligned with accelerator schedule </a:t>
            </a:r>
          </a:p>
          <a:p>
            <a:pPr marL="457200" indent="-317500" defTabSz="457200">
              <a:buClr>
                <a:srgbClr val="000000">
                  <a:alpha val="84706"/>
                </a:srgbClr>
              </a:buClr>
              <a:buSzPct val="100000"/>
              <a:buFont typeface="Calibri"/>
              <a:buChar char="◦"/>
              <a:defRPr sz="1600">
                <a:solidFill>
                  <a:srgbClr val="000000">
                    <a:alpha val="84706"/>
                  </a:srgbClr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ZDC timeline needs to be aligned with accelerator schedule </a:t>
            </a:r>
          </a:p>
          <a:p>
            <a:pPr marL="457200" indent="-317500" defTabSz="457200">
              <a:buClr>
                <a:srgbClr val="0432FF"/>
              </a:buClr>
              <a:buSzPct val="100000"/>
              <a:buFont typeface="Calibri"/>
              <a:buChar char="▪"/>
              <a:defRPr sz="1600" b="1">
                <a:solidFill>
                  <a:srgbClr val="0432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IR-6 Far-Backward Region</a:t>
            </a:r>
            <a:r>
              <a:rPr b="0"/>
              <a:t> </a:t>
            </a:r>
            <a:endParaRPr b="0">
              <a:solidFill>
                <a:srgbClr val="000000">
                  <a:alpha val="84706"/>
                </a:srgbClr>
              </a:solidFill>
            </a:endParaRPr>
          </a:p>
          <a:p>
            <a:pPr marL="457200" indent="-317500" defTabSz="457200">
              <a:buClr>
                <a:srgbClr val="000000">
                  <a:alpha val="84706"/>
                </a:srgbClr>
              </a:buClr>
              <a:buSzPct val="100000"/>
              <a:buFont typeface="Calibri"/>
              <a:buChar char="◦"/>
              <a:defRPr sz="1600">
                <a:solidFill>
                  <a:srgbClr val="000000">
                    <a:alpha val="84706"/>
                  </a:srgbClr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Luminosity Monitor timeline needs to be aligned with accelerator schedule </a:t>
            </a:r>
          </a:p>
          <a:p>
            <a:pPr marL="457200" indent="-317500" defTabSz="457200">
              <a:buClr>
                <a:srgbClr val="000000">
                  <a:alpha val="84706"/>
                </a:srgbClr>
              </a:buClr>
              <a:buSzPct val="100000"/>
              <a:buFont typeface="Calibri"/>
              <a:buChar char="◦"/>
              <a:defRPr sz="1600">
                <a:solidFill>
                  <a:srgbClr val="000000">
                    <a:alpha val="84706"/>
                  </a:srgbClr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Low Q</a:t>
            </a:r>
            <a:r>
              <a:rPr sz="1266" baseline="31999"/>
              <a:t>2</a:t>
            </a:r>
            <a:r>
              <a:t> Tagger will install first only what is needed to be able to install the detectors at a later stage, timeline needs to be aligned with accelerator schedule 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77119" y="6608125"/>
            <a:ext cx="168090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73244" y="6601524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89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Charge Questions</a:t>
            </a:r>
          </a:p>
        </p:txBody>
      </p:sp>
      <p:pic>
        <p:nvPicPr>
          <p:cNvPr id="90" name="Screenshot 2024-07-20 at 9.44.50 AM.png" descr="Screenshot 2024-07-20 at 9.44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74" y="795831"/>
            <a:ext cx="8322223" cy="372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Screenshot 2024-07-20 at 9.44.56 AM.png" descr="Screenshot 2024-07-20 at 9.44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2" y="4371255"/>
            <a:ext cx="8061895" cy="1862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73244" y="6601524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9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67322" y="6530589"/>
            <a:ext cx="174771" cy="226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1000"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8" name="B0 detectors"/>
          <p:cNvSpPr txBox="1"/>
          <p:nvPr/>
        </p:nvSpPr>
        <p:spPr>
          <a:xfrm>
            <a:off x="628819" y="1029526"/>
            <a:ext cx="1827785" cy="36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B0 detectors   </a:t>
            </a:r>
          </a:p>
        </p:txBody>
      </p:sp>
      <p:sp>
        <p:nvSpPr>
          <p:cNvPr id="99" name="ZDC"/>
          <p:cNvSpPr txBox="1"/>
          <p:nvPr/>
        </p:nvSpPr>
        <p:spPr>
          <a:xfrm>
            <a:off x="669619" y="2934413"/>
            <a:ext cx="604521" cy="36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ZDC</a:t>
            </a:r>
          </a:p>
        </p:txBody>
      </p:sp>
      <p:sp>
        <p:nvSpPr>
          <p:cNvPr id="100" name="Tel Aviv University, Israel"/>
          <p:cNvSpPr txBox="1"/>
          <p:nvPr/>
        </p:nvSpPr>
        <p:spPr>
          <a:xfrm>
            <a:off x="464093" y="1470310"/>
            <a:ext cx="2404766" cy="27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1219168">
              <a:defRPr sz="1600"/>
            </a:lvl1pPr>
          </a:lstStyle>
          <a:p>
            <a:r>
              <a:t>Tel Aviv University, Israel  </a:t>
            </a:r>
          </a:p>
        </p:txBody>
      </p:sp>
      <p:sp>
        <p:nvSpPr>
          <p:cNvPr id="101" name="Ben Gurion University of the Negev, Israel"/>
          <p:cNvSpPr txBox="1"/>
          <p:nvPr/>
        </p:nvSpPr>
        <p:spPr>
          <a:xfrm>
            <a:off x="295751" y="2036617"/>
            <a:ext cx="4225847" cy="27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1219168">
              <a:defRPr sz="1600"/>
            </a:lvl1pPr>
          </a:lstStyle>
          <a:p>
            <a:r>
              <a:t> Ben Gurion University of the Negev, Israel  </a:t>
            </a:r>
          </a:p>
        </p:txBody>
      </p:sp>
      <p:sp>
        <p:nvSpPr>
          <p:cNvPr id="102" name="Text"/>
          <p:cNvSpPr txBox="1"/>
          <p:nvPr/>
        </p:nvSpPr>
        <p:spPr>
          <a:xfrm>
            <a:off x="1970282" y="2085037"/>
            <a:ext cx="232969" cy="224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1219168">
              <a:defRPr sz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    </a:t>
            </a:r>
          </a:p>
        </p:txBody>
      </p:sp>
      <p:sp>
        <p:nvSpPr>
          <p:cNvPr id="103" name="Hebrew University of Jerusalem, Israel"/>
          <p:cNvSpPr txBox="1"/>
          <p:nvPr/>
        </p:nvSpPr>
        <p:spPr>
          <a:xfrm>
            <a:off x="477122" y="1707951"/>
            <a:ext cx="3598069" cy="27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1219168">
              <a:defRPr sz="1600"/>
            </a:lvl1pPr>
          </a:lstStyle>
          <a:p>
            <a:r>
              <a:t>Hebrew University of Jerusalem, Israel </a:t>
            </a:r>
          </a:p>
        </p:txBody>
      </p:sp>
      <p:pic>
        <p:nvPicPr>
          <p:cNvPr id="104" name="image87.png" descr="image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94" y="1558041"/>
            <a:ext cx="604522" cy="41767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Riken, Japan…"/>
          <p:cNvSpPr txBox="1"/>
          <p:nvPr/>
        </p:nvSpPr>
        <p:spPr>
          <a:xfrm>
            <a:off x="717472" y="3148241"/>
            <a:ext cx="1306017" cy="93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3700"/>
              </a:lnSpc>
              <a:defRPr sz="1600"/>
            </a:pPr>
            <a:r>
              <a:t>Riken, Japan </a:t>
            </a:r>
          </a:p>
          <a:p>
            <a:pPr defTabSz="228600">
              <a:lnSpc>
                <a:spcPts val="3700"/>
              </a:lnSpc>
              <a:defRPr sz="1600"/>
            </a:pPr>
            <a:r>
              <a:t>Kobe, Japan </a:t>
            </a:r>
          </a:p>
        </p:txBody>
      </p:sp>
      <p:pic>
        <p:nvPicPr>
          <p:cNvPr id="106" name="image88.png" descr="image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06" y="3367404"/>
            <a:ext cx="692655" cy="47295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Kansas university, USA…"/>
          <p:cNvSpPr txBox="1"/>
          <p:nvPr/>
        </p:nvSpPr>
        <p:spPr>
          <a:xfrm>
            <a:off x="716414" y="4589345"/>
            <a:ext cx="2160390" cy="95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defRPr sz="1600"/>
            </a:pPr>
            <a:endParaRPr/>
          </a:p>
          <a:p>
            <a:pPr defTabSz="228600">
              <a:defRPr sz="1600"/>
            </a:pPr>
            <a:r>
              <a:t>Kansas university, USA</a:t>
            </a:r>
          </a:p>
          <a:p>
            <a:pPr defTabSz="228600">
              <a:defRPr sz="1600"/>
            </a:pPr>
            <a:r>
              <a:t>PNNL, USA</a:t>
            </a:r>
          </a:p>
          <a:p>
            <a:pPr defTabSz="228600">
              <a:defRPr sz="1600"/>
            </a:pPr>
            <a:r>
              <a:t>UCR, USA </a:t>
            </a:r>
          </a:p>
        </p:txBody>
      </p:sp>
      <p:pic>
        <p:nvPicPr>
          <p:cNvPr id="108" name="image89.png" descr="image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844" y="4784538"/>
            <a:ext cx="532987" cy="3189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oup"/>
          <p:cNvGrpSpPr/>
          <p:nvPr/>
        </p:nvGrpSpPr>
        <p:grpSpPr>
          <a:xfrm>
            <a:off x="6506960" y="4618107"/>
            <a:ext cx="3179191" cy="1827932"/>
            <a:chOff x="0" y="-1"/>
            <a:chExt cx="3179190" cy="1827931"/>
          </a:xfrm>
        </p:grpSpPr>
        <p:sp>
          <p:nvSpPr>
            <p:cNvPr id="109" name="RomanPots and OMD"/>
            <p:cNvSpPr txBox="1"/>
            <p:nvPr/>
          </p:nvSpPr>
          <p:spPr>
            <a:xfrm>
              <a:off x="113112" y="-2"/>
              <a:ext cx="2758695" cy="360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defTabSz="1219168">
                <a:lnSpc>
                  <a:spcPct val="90000"/>
                </a:lnSpc>
                <a:spcBef>
                  <a:spcPts val="2200"/>
                </a:spcBef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RomanPots and OMD </a:t>
              </a:r>
            </a:p>
          </p:txBody>
        </p:sp>
        <p:sp>
          <p:nvSpPr>
            <p:cNvPr id="110" name="AC-LGAD consortium :…"/>
            <p:cNvSpPr txBox="1"/>
            <p:nvPr/>
          </p:nvSpPr>
          <p:spPr>
            <a:xfrm>
              <a:off x="-1" y="412178"/>
              <a:ext cx="2984923" cy="1415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defTabSz="228600">
                <a:defRPr sz="1600"/>
              </a:pPr>
              <a:r>
                <a:t>AC-LGAD consortium : </a:t>
              </a:r>
            </a:p>
            <a:p>
              <a:pPr defTabSz="228600">
                <a:defRPr sz="1600"/>
              </a:pPr>
              <a:r>
                <a:t>BNL, USA</a:t>
              </a:r>
            </a:p>
            <a:p>
              <a:pPr defTabSz="228600">
                <a:defRPr sz="1600"/>
              </a:pPr>
              <a:r>
                <a:t>IJCLab - Orsay, France </a:t>
              </a:r>
            </a:p>
            <a:p>
              <a:pPr defTabSz="228600">
                <a:defRPr sz="1600"/>
              </a:pPr>
              <a:r>
                <a:t>OMEGA , France</a:t>
              </a:r>
            </a:p>
            <a:p>
              <a:pPr defTabSz="228600">
                <a:defRPr sz="1600"/>
              </a:pPr>
              <a:r>
                <a:t>IRFU/CEA-Saclay, France  </a:t>
              </a:r>
            </a:p>
            <a:p>
              <a:pPr defTabSz="228600">
                <a:defRPr sz="1600"/>
              </a:pPr>
              <a:r>
                <a:t> </a:t>
              </a:r>
            </a:p>
          </p:txBody>
        </p:sp>
        <p:pic>
          <p:nvPicPr>
            <p:cNvPr id="111" name="image89.png" descr="image8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7978" y="559349"/>
              <a:ext cx="532988" cy="3189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90.png" descr="image9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7013" y="916295"/>
              <a:ext cx="434917" cy="2809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image90.png" descr="image9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4273" y="1233388"/>
              <a:ext cx="434918" cy="28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5" name="Far-Forward detectors (hadron)"/>
          <p:cNvSpPr txBox="1"/>
          <p:nvPr/>
        </p:nvSpPr>
        <p:spPr>
          <a:xfrm>
            <a:off x="303223" y="-226258"/>
            <a:ext cx="11818637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000" b="1"/>
            </a:lvl1pPr>
          </a:lstStyle>
          <a:p>
            <a:r>
              <a:t>Far-forward: participating institutions </a:t>
            </a:r>
          </a:p>
        </p:txBody>
      </p:sp>
      <p:pic>
        <p:nvPicPr>
          <p:cNvPr id="116" name="Screen Shot 2022-04-20 at 2.14.05 PM.png" descr="Screen Shot 2022-04-20 at 2.14.0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153" y="1193198"/>
            <a:ext cx="6440502" cy="3327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also  recently joined Uni’s from Taiwan  and…"/>
          <p:cNvSpPr txBox="1"/>
          <p:nvPr/>
        </p:nvSpPr>
        <p:spPr>
          <a:xfrm>
            <a:off x="604670" y="4025366"/>
            <a:ext cx="3153586" cy="770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/>
            </a:pPr>
            <a:r>
              <a:t> also  recently joined Uni’s from Taiwan  and </a:t>
            </a:r>
          </a:p>
          <a:p>
            <a:pPr>
              <a:defRPr sz="1600"/>
            </a:pPr>
            <a:r>
              <a:t> South Korea</a:t>
            </a:r>
          </a:p>
        </p:txBody>
      </p:sp>
      <p:pic>
        <p:nvPicPr>
          <p:cNvPr id="118" name="Screenshot 2024-01-18 at 12.52.35 PM.png" descr="Screenshot 2024-01-18 at 12.52.35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6270" y="4337339"/>
            <a:ext cx="598144" cy="417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reenshot 2024-01-18 at 12.52.17 PM.png" descr="Screenshot 2024-01-18 at 12.52.1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29" y="4386682"/>
            <a:ext cx="484691" cy="318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73244" y="6601524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2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Space needed at BNL for AC-LGAD</a:t>
            </a:r>
          </a:p>
        </p:txBody>
      </p:sp>
      <p:sp>
        <p:nvSpPr>
          <p:cNvPr id="123" name="Roman Pots  AC-LGAD modules:  128 ( 3.2x3.2 cm^2 units)  or 512 (  ( 1.6x1.6 cm^2 units)…"/>
          <p:cNvSpPr txBox="1"/>
          <p:nvPr/>
        </p:nvSpPr>
        <p:spPr>
          <a:xfrm>
            <a:off x="754305" y="1951038"/>
            <a:ext cx="9415396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Roman Pots  AC-LGAD modules:  128 ( 3.2x3.2 cm^2 units)  or 512 (  ( 1.6x1.6 cm^2 units)</a:t>
            </a:r>
          </a:p>
          <a:p>
            <a:endParaRPr dirty="0"/>
          </a:p>
          <a:p>
            <a:r>
              <a:rPr dirty="0"/>
              <a:t>Off-Momentum detectors :  72 ( 3.2x3.2 cm^2 units)  or 288 ( 1.6x1.6 cm^2 units)  </a:t>
            </a:r>
          </a:p>
          <a:p>
            <a:endParaRPr dirty="0"/>
          </a:p>
          <a:p>
            <a:r>
              <a:rPr dirty="0"/>
              <a:t>B0 tracking: 168  (3.2x3.2 cm^2 units)  or 672 ( 1.6x1.6 cm^2 units)   </a:t>
            </a:r>
          </a:p>
          <a:p>
            <a:endParaRPr dirty="0"/>
          </a:p>
          <a:p>
            <a:r>
              <a:rPr dirty="0"/>
              <a:t>Lumi-PS: </a:t>
            </a:r>
            <a:r>
              <a:rPr lang="en-GB" dirty="0"/>
              <a:t>164 (3.2cm x 3.2cm units) or 656 (1.6 cm x 1.6cm units) – total for 4 layers</a:t>
            </a:r>
            <a:endParaRPr dirty="0"/>
          </a:p>
        </p:txBody>
      </p:sp>
      <p:sp>
        <p:nvSpPr>
          <p:cNvPr id="124" name="Title 2"/>
          <p:cNvSpPr txBox="1"/>
          <p:nvPr/>
        </p:nvSpPr>
        <p:spPr>
          <a:xfrm>
            <a:off x="696432" y="928685"/>
            <a:ext cx="11120773" cy="698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486918">
              <a:lnSpc>
                <a:spcPct val="90000"/>
              </a:lnSpc>
              <a:defRPr sz="2130" b="1" i="1"/>
            </a:lvl1pPr>
          </a:lstStyle>
          <a:p>
            <a:r>
              <a:t>Space needed at BNL for AC-LGAD sensors production,  the bump-bonding,  assembly, QA and tests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73244" y="6601524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7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t>B0 -logistic </a:t>
            </a:r>
          </a:p>
        </p:txBody>
      </p:sp>
      <p:grpSp>
        <p:nvGrpSpPr>
          <p:cNvPr id="130" name="Inst. A…"/>
          <p:cNvGrpSpPr/>
          <p:nvPr/>
        </p:nvGrpSpPr>
        <p:grpSpPr>
          <a:xfrm>
            <a:off x="600191" y="1042677"/>
            <a:ext cx="1816935" cy="709905"/>
            <a:chOff x="0" y="0"/>
            <a:chExt cx="1816934" cy="709904"/>
          </a:xfrm>
        </p:grpSpPr>
        <p:sp>
          <p:nvSpPr>
            <p:cNvPr id="128" name="Rectangle"/>
            <p:cNvSpPr/>
            <p:nvPr/>
          </p:nvSpPr>
          <p:spPr>
            <a:xfrm>
              <a:off x="0" y="-1"/>
              <a:ext cx="1816935" cy="709906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9" name="EMCAL- crystals"/>
            <p:cNvSpPr txBox="1"/>
            <p:nvPr/>
          </p:nvSpPr>
          <p:spPr>
            <a:xfrm>
              <a:off x="15875" y="91199"/>
              <a:ext cx="1785185" cy="527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EMCAL- crystals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 </a:t>
              </a:r>
            </a:p>
          </p:txBody>
        </p:sp>
      </p:grpSp>
      <p:grpSp>
        <p:nvGrpSpPr>
          <p:cNvPr id="133" name="Inst.B…"/>
          <p:cNvGrpSpPr/>
          <p:nvPr/>
        </p:nvGrpSpPr>
        <p:grpSpPr>
          <a:xfrm>
            <a:off x="600191" y="1792253"/>
            <a:ext cx="1816935" cy="709906"/>
            <a:chOff x="0" y="0"/>
            <a:chExt cx="1816934" cy="709904"/>
          </a:xfrm>
        </p:grpSpPr>
        <p:sp>
          <p:nvSpPr>
            <p:cNvPr id="131" name="Rectangle"/>
            <p:cNvSpPr/>
            <p:nvPr/>
          </p:nvSpPr>
          <p:spPr>
            <a:xfrm>
              <a:off x="0" y="0"/>
              <a:ext cx="1816935" cy="70990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2" name="EMCAL- SiPMs"/>
            <p:cNvSpPr txBox="1"/>
            <p:nvPr/>
          </p:nvSpPr>
          <p:spPr>
            <a:xfrm>
              <a:off x="15875" y="211849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EMCAL- SiPMs </a:t>
              </a:r>
            </a:p>
          </p:txBody>
        </p:sp>
      </p:grpSp>
      <p:grpSp>
        <p:nvGrpSpPr>
          <p:cNvPr id="136" name="Inst.B…"/>
          <p:cNvGrpSpPr/>
          <p:nvPr/>
        </p:nvGrpSpPr>
        <p:grpSpPr>
          <a:xfrm>
            <a:off x="600191" y="2644670"/>
            <a:ext cx="1816935" cy="862576"/>
            <a:chOff x="0" y="0"/>
            <a:chExt cx="1816934" cy="862575"/>
          </a:xfrm>
        </p:grpSpPr>
        <p:sp>
          <p:nvSpPr>
            <p:cNvPr id="134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5" name="Tracker- AC-LGADs :…"/>
            <p:cNvSpPr txBox="1"/>
            <p:nvPr/>
          </p:nvSpPr>
          <p:spPr>
            <a:xfrm>
              <a:off x="15875" y="46884"/>
              <a:ext cx="1785185" cy="768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Tracker- AC-LGADs :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 </a:t>
              </a:r>
            </a:p>
          </p:txBody>
        </p:sp>
      </p:grpSp>
      <p:grpSp>
        <p:nvGrpSpPr>
          <p:cNvPr id="139" name="Inst.C…"/>
          <p:cNvGrpSpPr/>
          <p:nvPr/>
        </p:nvGrpSpPr>
        <p:grpSpPr>
          <a:xfrm>
            <a:off x="600191" y="3761094"/>
            <a:ext cx="1816935" cy="862577"/>
            <a:chOff x="0" y="0"/>
            <a:chExt cx="1816934" cy="862575"/>
          </a:xfrm>
        </p:grpSpPr>
        <p:sp>
          <p:nvSpPr>
            <p:cNvPr id="137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8" name="Tracker-EICROC…"/>
            <p:cNvSpPr txBox="1"/>
            <p:nvPr/>
          </p:nvSpPr>
          <p:spPr>
            <a:xfrm>
              <a:off x="15875" y="16753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 Tracker-EICROC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France  </a:t>
              </a:r>
            </a:p>
          </p:txBody>
        </p:sp>
      </p:grpSp>
      <p:grpSp>
        <p:nvGrpSpPr>
          <p:cNvPr id="142" name="Inst.C…"/>
          <p:cNvGrpSpPr/>
          <p:nvPr/>
        </p:nvGrpSpPr>
        <p:grpSpPr>
          <a:xfrm>
            <a:off x="600191" y="4749964"/>
            <a:ext cx="1816935" cy="639473"/>
            <a:chOff x="0" y="0"/>
            <a:chExt cx="1816934" cy="639471"/>
          </a:xfrm>
        </p:grpSpPr>
        <p:sp>
          <p:nvSpPr>
            <p:cNvPr id="140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1" name="Inst.C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Inst.C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Cooling </a:t>
              </a:r>
            </a:p>
          </p:txBody>
        </p:sp>
      </p:grpSp>
      <p:grpSp>
        <p:nvGrpSpPr>
          <p:cNvPr id="145" name="Inst.D…"/>
          <p:cNvGrpSpPr/>
          <p:nvPr/>
        </p:nvGrpSpPr>
        <p:grpSpPr>
          <a:xfrm>
            <a:off x="606007" y="5498351"/>
            <a:ext cx="1811119" cy="802342"/>
            <a:chOff x="0" y="0"/>
            <a:chExt cx="1811117" cy="802341"/>
          </a:xfrm>
        </p:grpSpPr>
        <p:sp>
          <p:nvSpPr>
            <p:cNvPr id="143" name="Rectangle"/>
            <p:cNvSpPr/>
            <p:nvPr/>
          </p:nvSpPr>
          <p:spPr>
            <a:xfrm>
              <a:off x="0" y="-1"/>
              <a:ext cx="1811118" cy="80234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4" name="JLAB/BNL…"/>
            <p:cNvSpPr txBox="1"/>
            <p:nvPr/>
          </p:nvSpPr>
          <p:spPr>
            <a:xfrm>
              <a:off x="15875" y="137417"/>
              <a:ext cx="1779368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JLAB/BNL 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Support Structure  </a:t>
              </a:r>
            </a:p>
          </p:txBody>
        </p:sp>
      </p:grpSp>
      <p:sp>
        <p:nvSpPr>
          <p:cNvPr id="146" name="Purchasing"/>
          <p:cNvSpPr txBox="1"/>
          <p:nvPr/>
        </p:nvSpPr>
        <p:spPr>
          <a:xfrm>
            <a:off x="609184" y="618384"/>
            <a:ext cx="1587805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Purchasing</a:t>
            </a:r>
          </a:p>
        </p:txBody>
      </p:sp>
      <p:sp>
        <p:nvSpPr>
          <p:cNvPr id="147" name="Assembly"/>
          <p:cNvSpPr txBox="1"/>
          <p:nvPr/>
        </p:nvSpPr>
        <p:spPr>
          <a:xfrm>
            <a:off x="3912395" y="680782"/>
            <a:ext cx="1390295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Assembly</a:t>
            </a:r>
          </a:p>
        </p:txBody>
      </p:sp>
      <p:sp>
        <p:nvSpPr>
          <p:cNvPr id="148" name="Tests/QA"/>
          <p:cNvSpPr txBox="1"/>
          <p:nvPr/>
        </p:nvSpPr>
        <p:spPr>
          <a:xfrm>
            <a:off x="7014920" y="687284"/>
            <a:ext cx="1299770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Tests/QA</a:t>
            </a:r>
          </a:p>
        </p:txBody>
      </p:sp>
      <p:grpSp>
        <p:nvGrpSpPr>
          <p:cNvPr id="151" name="Inst. A…"/>
          <p:cNvGrpSpPr/>
          <p:nvPr/>
        </p:nvGrpSpPr>
        <p:grpSpPr>
          <a:xfrm>
            <a:off x="3837190" y="1167472"/>
            <a:ext cx="1816936" cy="1338676"/>
            <a:chOff x="0" y="0"/>
            <a:chExt cx="1816934" cy="1338674"/>
          </a:xfrm>
        </p:grpSpPr>
        <p:sp>
          <p:nvSpPr>
            <p:cNvPr id="149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0" name="Inst. A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 A</a:t>
              </a:r>
            </a:p>
          </p:txBody>
        </p:sp>
      </p:grpSp>
      <p:grpSp>
        <p:nvGrpSpPr>
          <p:cNvPr id="154" name="Inst. A…"/>
          <p:cNvGrpSpPr/>
          <p:nvPr/>
        </p:nvGrpSpPr>
        <p:grpSpPr>
          <a:xfrm>
            <a:off x="6773720" y="1167472"/>
            <a:ext cx="1816935" cy="1338676"/>
            <a:chOff x="0" y="0"/>
            <a:chExt cx="1816934" cy="1338674"/>
          </a:xfrm>
        </p:grpSpPr>
        <p:sp>
          <p:nvSpPr>
            <p:cNvPr id="152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3" name="Inst. A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Inst. A</a:t>
              </a:r>
            </a:p>
          </p:txBody>
        </p:sp>
      </p:grpSp>
      <p:grpSp>
        <p:nvGrpSpPr>
          <p:cNvPr id="157" name="Inst.B…"/>
          <p:cNvGrpSpPr/>
          <p:nvPr/>
        </p:nvGrpSpPr>
        <p:grpSpPr>
          <a:xfrm>
            <a:off x="3827437" y="2914746"/>
            <a:ext cx="1816936" cy="1338675"/>
            <a:chOff x="0" y="0"/>
            <a:chExt cx="1816934" cy="1338674"/>
          </a:xfrm>
        </p:grpSpPr>
        <p:sp>
          <p:nvSpPr>
            <p:cNvPr id="155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6" name="BNL"/>
            <p:cNvSpPr txBox="1"/>
            <p:nvPr/>
          </p:nvSpPr>
          <p:spPr>
            <a:xfrm>
              <a:off x="15875" y="526234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BNL </a:t>
              </a:r>
            </a:p>
          </p:txBody>
        </p:sp>
      </p:grpSp>
      <p:grpSp>
        <p:nvGrpSpPr>
          <p:cNvPr id="160" name="Inst.B…"/>
          <p:cNvGrpSpPr/>
          <p:nvPr/>
        </p:nvGrpSpPr>
        <p:grpSpPr>
          <a:xfrm>
            <a:off x="6756337" y="2797991"/>
            <a:ext cx="1816936" cy="1338676"/>
            <a:chOff x="0" y="0"/>
            <a:chExt cx="1816934" cy="1338674"/>
          </a:xfrm>
        </p:grpSpPr>
        <p:sp>
          <p:nvSpPr>
            <p:cNvPr id="158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9" name="BNL"/>
            <p:cNvSpPr txBox="1"/>
            <p:nvPr/>
          </p:nvSpPr>
          <p:spPr>
            <a:xfrm>
              <a:off x="15875" y="405584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BNL</a:t>
              </a:r>
            </a:p>
          </p:txBody>
        </p:sp>
      </p:grpSp>
      <p:sp>
        <p:nvSpPr>
          <p:cNvPr id="161" name="Line"/>
          <p:cNvSpPr/>
          <p:nvPr/>
        </p:nvSpPr>
        <p:spPr>
          <a:xfrm>
            <a:off x="2458394" y="2953645"/>
            <a:ext cx="1327826" cy="383030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2" name="Line"/>
          <p:cNvSpPr/>
          <p:nvPr/>
        </p:nvSpPr>
        <p:spPr>
          <a:xfrm flipV="1">
            <a:off x="2447974" y="1688006"/>
            <a:ext cx="1327706" cy="529384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3" name="Line"/>
          <p:cNvSpPr/>
          <p:nvPr/>
        </p:nvSpPr>
        <p:spPr>
          <a:xfrm flipV="1">
            <a:off x="2460224" y="3640022"/>
            <a:ext cx="1327705" cy="529384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4" name="Line"/>
          <p:cNvSpPr/>
          <p:nvPr/>
        </p:nvSpPr>
        <p:spPr>
          <a:xfrm>
            <a:off x="2458394" y="1203057"/>
            <a:ext cx="1327826" cy="383030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5" name="Line"/>
          <p:cNvSpPr/>
          <p:nvPr/>
        </p:nvSpPr>
        <p:spPr>
          <a:xfrm>
            <a:off x="8580678" y="1496677"/>
            <a:ext cx="1362457" cy="884154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6" name="Line"/>
          <p:cNvSpPr/>
          <p:nvPr/>
        </p:nvSpPr>
        <p:spPr>
          <a:xfrm flipV="1">
            <a:off x="8571628" y="2536863"/>
            <a:ext cx="1379908" cy="639848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7" name="Line"/>
          <p:cNvSpPr/>
          <p:nvPr/>
        </p:nvSpPr>
        <p:spPr>
          <a:xfrm>
            <a:off x="2407309" y="5038914"/>
            <a:ext cx="1319474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170" name="Inst.C…"/>
          <p:cNvGrpSpPr/>
          <p:nvPr/>
        </p:nvGrpSpPr>
        <p:grpSpPr>
          <a:xfrm>
            <a:off x="3775679" y="4689568"/>
            <a:ext cx="1816935" cy="639473"/>
            <a:chOff x="0" y="0"/>
            <a:chExt cx="1816934" cy="639471"/>
          </a:xfrm>
        </p:grpSpPr>
        <p:sp>
          <p:nvSpPr>
            <p:cNvPr id="168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9" name="Inst.C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Inst.C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Cooling </a:t>
              </a:r>
            </a:p>
          </p:txBody>
        </p:sp>
      </p:grpSp>
      <p:grpSp>
        <p:nvGrpSpPr>
          <p:cNvPr id="173" name="Inst.C…"/>
          <p:cNvGrpSpPr/>
          <p:nvPr/>
        </p:nvGrpSpPr>
        <p:grpSpPr>
          <a:xfrm>
            <a:off x="6756337" y="4749964"/>
            <a:ext cx="1816936" cy="639473"/>
            <a:chOff x="0" y="0"/>
            <a:chExt cx="1816934" cy="639471"/>
          </a:xfrm>
        </p:grpSpPr>
        <p:sp>
          <p:nvSpPr>
            <p:cNvPr id="171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2" name="Inst.C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Inst.C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Cooling </a:t>
              </a:r>
            </a:p>
          </p:txBody>
        </p:sp>
      </p:grpSp>
      <p:sp>
        <p:nvSpPr>
          <p:cNvPr id="174" name="Line"/>
          <p:cNvSpPr/>
          <p:nvPr/>
        </p:nvSpPr>
        <p:spPr>
          <a:xfrm>
            <a:off x="5682095" y="5197254"/>
            <a:ext cx="1083251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177" name="Inst.D…"/>
          <p:cNvGrpSpPr/>
          <p:nvPr/>
        </p:nvGrpSpPr>
        <p:grpSpPr>
          <a:xfrm>
            <a:off x="3827879" y="5491561"/>
            <a:ext cx="1811119" cy="854694"/>
            <a:chOff x="0" y="0"/>
            <a:chExt cx="1811117" cy="854692"/>
          </a:xfrm>
        </p:grpSpPr>
        <p:sp>
          <p:nvSpPr>
            <p:cNvPr id="175" name="Rectangle"/>
            <p:cNvSpPr/>
            <p:nvPr/>
          </p:nvSpPr>
          <p:spPr>
            <a:xfrm>
              <a:off x="0" y="-1"/>
              <a:ext cx="1811118" cy="854694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" name="JLAB/BNL…"/>
            <p:cNvSpPr txBox="1"/>
            <p:nvPr/>
          </p:nvSpPr>
          <p:spPr>
            <a:xfrm>
              <a:off x="15875" y="163593"/>
              <a:ext cx="1779368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JLAB/BNL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Support Structure  </a:t>
              </a:r>
            </a:p>
          </p:txBody>
        </p:sp>
      </p:grpSp>
      <p:sp>
        <p:nvSpPr>
          <p:cNvPr id="178" name="Line"/>
          <p:cNvSpPr/>
          <p:nvPr/>
        </p:nvSpPr>
        <p:spPr>
          <a:xfrm>
            <a:off x="2459490" y="5980957"/>
            <a:ext cx="1319474" cy="2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79" name="Line"/>
          <p:cNvSpPr/>
          <p:nvPr/>
        </p:nvSpPr>
        <p:spPr>
          <a:xfrm>
            <a:off x="5690041" y="5980957"/>
            <a:ext cx="1083251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182" name="Inst.D…"/>
          <p:cNvGrpSpPr/>
          <p:nvPr/>
        </p:nvGrpSpPr>
        <p:grpSpPr>
          <a:xfrm>
            <a:off x="6756337" y="5556519"/>
            <a:ext cx="1816936" cy="744175"/>
            <a:chOff x="0" y="0"/>
            <a:chExt cx="1816934" cy="744173"/>
          </a:xfrm>
        </p:grpSpPr>
        <p:sp>
          <p:nvSpPr>
            <p:cNvPr id="180" name="Rectangle"/>
            <p:cNvSpPr/>
            <p:nvPr/>
          </p:nvSpPr>
          <p:spPr>
            <a:xfrm>
              <a:off x="0" y="-1"/>
              <a:ext cx="1816935" cy="744175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JLAB/BNL…"/>
            <p:cNvSpPr txBox="1"/>
            <p:nvPr/>
          </p:nvSpPr>
          <p:spPr>
            <a:xfrm>
              <a:off x="15875" y="108333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JLAB/BNL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Support Structure  </a:t>
              </a:r>
            </a:p>
          </p:txBody>
        </p:sp>
      </p:grpSp>
      <p:sp>
        <p:nvSpPr>
          <p:cNvPr id="183" name="Final Assembly"/>
          <p:cNvSpPr txBox="1"/>
          <p:nvPr/>
        </p:nvSpPr>
        <p:spPr>
          <a:xfrm>
            <a:off x="9710249" y="1049392"/>
            <a:ext cx="2203197" cy="41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Final Assembly </a:t>
            </a:r>
          </a:p>
        </p:txBody>
      </p:sp>
      <p:grpSp>
        <p:nvGrpSpPr>
          <p:cNvPr id="186" name="Where? When?…"/>
          <p:cNvGrpSpPr/>
          <p:nvPr/>
        </p:nvGrpSpPr>
        <p:grpSpPr>
          <a:xfrm>
            <a:off x="9946588" y="1975910"/>
            <a:ext cx="1816936" cy="1338676"/>
            <a:chOff x="0" y="0"/>
            <a:chExt cx="1816935" cy="1338674"/>
          </a:xfrm>
        </p:grpSpPr>
        <p:sp>
          <p:nvSpPr>
            <p:cNvPr id="184" name="Rectangle"/>
            <p:cNvSpPr/>
            <p:nvPr/>
          </p:nvSpPr>
          <p:spPr>
            <a:xfrm>
              <a:off x="-1" y="0"/>
              <a:ext cx="1816937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" name="Arrival to BNL"/>
            <p:cNvSpPr txBox="1"/>
            <p:nvPr/>
          </p:nvSpPr>
          <p:spPr>
            <a:xfrm>
              <a:off x="15874" y="164284"/>
              <a:ext cx="1785187" cy="101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Arrival to BNL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87" name="Line"/>
          <p:cNvSpPr/>
          <p:nvPr/>
        </p:nvSpPr>
        <p:spPr>
          <a:xfrm>
            <a:off x="5705096" y="1589670"/>
            <a:ext cx="1083251" cy="2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>
            <a:off x="5759843" y="3455237"/>
            <a:ext cx="1083251" cy="1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89" name="Line"/>
          <p:cNvSpPr/>
          <p:nvPr/>
        </p:nvSpPr>
        <p:spPr>
          <a:xfrm flipV="1">
            <a:off x="8577652" y="2936448"/>
            <a:ext cx="1350824" cy="2041695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 flipV="1">
            <a:off x="8519881" y="3189708"/>
            <a:ext cx="1408991" cy="2693176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73244" y="6601524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93" name="Title 2"/>
          <p:cNvSpPr txBox="1"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/>
          <a:lstStyle/>
          <a:p>
            <a:r>
              <a:rPr dirty="0"/>
              <a:t>Space needed at BNL </a:t>
            </a:r>
            <a:r>
              <a:rPr lang="en-GB" dirty="0"/>
              <a:t> </a:t>
            </a:r>
            <a:r>
              <a:rPr dirty="0"/>
              <a:t>for </a:t>
            </a:r>
            <a:r>
              <a:rPr lang="en-GB" dirty="0"/>
              <a:t>B0</a:t>
            </a:r>
            <a:r>
              <a:rPr dirty="0"/>
              <a:t> final assembly   </a:t>
            </a:r>
          </a:p>
        </p:txBody>
      </p:sp>
      <p:sp>
        <p:nvSpPr>
          <p:cNvPr id="194" name="Required Resources and Potential Hazards…"/>
          <p:cNvSpPr txBox="1"/>
          <p:nvPr/>
        </p:nvSpPr>
        <p:spPr>
          <a:xfrm>
            <a:off x="589969" y="1786976"/>
            <a:ext cx="5171272" cy="3440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i="1" dirty="0"/>
          </a:p>
          <a:p>
            <a:pPr lvl="4" indent="0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Required Resources and Potential Hazards</a:t>
            </a:r>
            <a:endParaRPr i="1" dirty="0"/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Space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300 ft 2 for 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B0</a:t>
            </a: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trackers and calorimeter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Floor Loading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Crane Capacity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( only after integration with B0-magnet) </a:t>
            </a:r>
            <a:endParaRPr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Power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Environmental Cooling/Humidity Control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 special requirements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Low Conductivity Water / Process Cooling Water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required.</a:t>
            </a:r>
          </a:p>
          <a:p>
            <a:pPr lvl="8" indent="118745" defTabSz="457200">
              <a:spcBef>
                <a:spcPts val="300"/>
              </a:spcBef>
              <a:tabLst>
                <a:tab pos="114300" algn="l"/>
                <a:tab pos="228600" algn="l"/>
              </a:tabLst>
              <a:defRPr sz="15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lang="en-GB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95" name="Cryogenics…"/>
          <p:cNvSpPr txBox="1"/>
          <p:nvPr/>
        </p:nvSpPr>
        <p:spPr>
          <a:xfrm>
            <a:off x="5962996" y="2030420"/>
            <a:ext cx="6149292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/>
              <a:t>Cryogenics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Not required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Gases</a:t>
            </a:r>
          </a:p>
          <a:p>
            <a:pPr lvl="8" indent="118745" algn="just" defTabSz="457200"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 required.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Air Supply/Exchange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lnSpc>
                <a:spcPts val="1100"/>
              </a:lnSpc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Clean Space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Lab space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Amenities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What work tables/chairs/cabinets/furnishings will be required? 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Standard benches for test equipment and assemble. Electronics + computing racks. Desk and chair working space for 4 people. 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Special Equipment/Tooling</a:t>
            </a:r>
          </a:p>
          <a:p>
            <a:pPr lvl="8" indent="118745" algn="just" defTabSz="457200">
              <a:lnSpc>
                <a:spcPts val="12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Security</a:t>
            </a:r>
          </a:p>
          <a:p>
            <a:pPr lvl="8" indent="118745"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N/A</a:t>
            </a:r>
          </a:p>
          <a:p>
            <a:pPr marL="114299" lvl="7" indent="-114299" defTabSz="457200">
              <a:spcBef>
                <a:spcPts val="300"/>
              </a:spcBef>
              <a:buSzPct val="100000"/>
              <a:buChar char="●"/>
              <a:tabLst>
                <a:tab pos="114300" algn="l"/>
                <a:tab pos="2286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Waste Production</a:t>
            </a:r>
          </a:p>
          <a:p>
            <a:pPr algn="just" defTabSz="457200">
              <a:lnSpc>
                <a:spcPts val="1100"/>
              </a:lnSpc>
              <a:spcBef>
                <a:spcPts val="600"/>
              </a:spcBef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None</a:t>
            </a:r>
          </a:p>
        </p:txBody>
      </p:sp>
      <p:sp>
        <p:nvSpPr>
          <p:cNvPr id="196" name="Work will include:…"/>
          <p:cNvSpPr txBox="1"/>
          <p:nvPr/>
        </p:nvSpPr>
        <p:spPr>
          <a:xfrm>
            <a:off x="529590" y="757296"/>
            <a:ext cx="11454456" cy="99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6" indent="0"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dirty="0"/>
              <a:t>Work will include:</a:t>
            </a:r>
          </a:p>
          <a:p>
            <a:pPr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dirty="0"/>
              <a:t>assembling tracker layers on the frame , assembling calorimeter modules on the frame, configuring data acquisition systems, operations testing,  cosmic tests,  alignments,  long term stability tests. </a:t>
            </a:r>
          </a:p>
          <a:p>
            <a:pPr indent="228600" algn="just" defTabSz="457200">
              <a:lnSpc>
                <a:spcPct val="50000"/>
              </a:lnSpc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i="1" dirty="0"/>
              <a:t>Detector assembly and commissioning is expected to continue for </a:t>
            </a:r>
            <a:r>
              <a:rPr lang="en-GB" i="1" dirty="0"/>
              <a:t>9</a:t>
            </a:r>
            <a:r>
              <a:rPr i="1" dirty="0"/>
              <a:t>-</a:t>
            </a:r>
            <a:r>
              <a:rPr lang="en-GB" i="1" dirty="0"/>
              <a:t>12</a:t>
            </a:r>
            <a:r>
              <a:rPr i="1" dirty="0"/>
              <a:t> months.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784856" y="6600885"/>
            <a:ext cx="127001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99" name="Title 2"/>
          <p:cNvSpPr txBox="1">
            <a:spLocks noGrp="1"/>
          </p:cNvSpPr>
          <p:nvPr>
            <p:ph type="title"/>
          </p:nvPr>
        </p:nvSpPr>
        <p:spPr>
          <a:xfrm>
            <a:off x="602342" y="0"/>
            <a:ext cx="11347413" cy="579120"/>
          </a:xfrm>
          <a:prstGeom prst="rect">
            <a:avLst/>
          </a:prstGeom>
        </p:spPr>
        <p:txBody>
          <a:bodyPr/>
          <a:lstStyle/>
          <a:p>
            <a:r>
              <a:t>RP/OMD- logistic </a:t>
            </a:r>
          </a:p>
        </p:txBody>
      </p:sp>
      <p:grpSp>
        <p:nvGrpSpPr>
          <p:cNvPr id="202" name="BNL…"/>
          <p:cNvGrpSpPr/>
          <p:nvPr/>
        </p:nvGrpSpPr>
        <p:grpSpPr>
          <a:xfrm>
            <a:off x="464005" y="960247"/>
            <a:ext cx="2051430" cy="868030"/>
            <a:chOff x="0" y="-33251"/>
            <a:chExt cx="2051429" cy="868028"/>
          </a:xfrm>
        </p:grpSpPr>
        <p:sp>
          <p:nvSpPr>
            <p:cNvPr id="200" name="Rectangle"/>
            <p:cNvSpPr/>
            <p:nvPr/>
          </p:nvSpPr>
          <p:spPr>
            <a:xfrm>
              <a:off x="0" y="-1"/>
              <a:ext cx="2051430" cy="801526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1" name="RP/OMD: AC-LGADs…"/>
            <p:cNvSpPr txBox="1"/>
            <p:nvPr/>
          </p:nvSpPr>
          <p:spPr>
            <a:xfrm>
              <a:off x="17923" y="-33252"/>
              <a:ext cx="2015583" cy="868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RP/OMD: AC-LGADs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</a:t>
              </a:r>
            </a:p>
          </p:txBody>
        </p:sp>
      </p:grpSp>
      <p:grpSp>
        <p:nvGrpSpPr>
          <p:cNvPr id="205" name="France?…"/>
          <p:cNvGrpSpPr/>
          <p:nvPr/>
        </p:nvGrpSpPr>
        <p:grpSpPr>
          <a:xfrm>
            <a:off x="581252" y="2048183"/>
            <a:ext cx="1816935" cy="862576"/>
            <a:chOff x="0" y="0"/>
            <a:chExt cx="1816934" cy="862575"/>
          </a:xfrm>
        </p:grpSpPr>
        <p:sp>
          <p:nvSpPr>
            <p:cNvPr id="203" name="Rectangle"/>
            <p:cNvSpPr/>
            <p:nvPr/>
          </p:nvSpPr>
          <p:spPr>
            <a:xfrm>
              <a:off x="0" y="-1"/>
              <a:ext cx="1816935" cy="862577"/>
            </a:xfrm>
            <a:prstGeom prst="rect">
              <a:avLst/>
            </a:prstGeom>
            <a:noFill/>
            <a:ln w="25400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4" name="RP/OMD: EICROC…"/>
            <p:cNvSpPr txBox="1"/>
            <p:nvPr/>
          </p:nvSpPr>
          <p:spPr>
            <a:xfrm>
              <a:off x="15875" y="46884"/>
              <a:ext cx="1785185" cy="768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RP/OMD: EICROC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France?  </a:t>
              </a:r>
            </a:p>
          </p:txBody>
        </p:sp>
      </p:grpSp>
      <p:grpSp>
        <p:nvGrpSpPr>
          <p:cNvPr id="208" name="BNL…"/>
          <p:cNvGrpSpPr/>
          <p:nvPr/>
        </p:nvGrpSpPr>
        <p:grpSpPr>
          <a:xfrm>
            <a:off x="581252" y="3206568"/>
            <a:ext cx="1816935" cy="768807"/>
            <a:chOff x="0" y="-64667"/>
            <a:chExt cx="1816934" cy="768805"/>
          </a:xfrm>
        </p:grpSpPr>
        <p:sp>
          <p:nvSpPr>
            <p:cNvPr id="206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7" name="Cooling…"/>
            <p:cNvSpPr txBox="1"/>
            <p:nvPr/>
          </p:nvSpPr>
          <p:spPr>
            <a:xfrm>
              <a:off x="15875" y="-64668"/>
              <a:ext cx="1785185" cy="768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Cooling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 </a:t>
              </a:r>
            </a:p>
          </p:txBody>
        </p:sp>
      </p:grpSp>
      <p:grpSp>
        <p:nvGrpSpPr>
          <p:cNvPr id="211" name="BNL…"/>
          <p:cNvGrpSpPr/>
          <p:nvPr/>
        </p:nvGrpSpPr>
        <p:grpSpPr>
          <a:xfrm>
            <a:off x="581252" y="4195800"/>
            <a:ext cx="1816935" cy="639473"/>
            <a:chOff x="0" y="0"/>
            <a:chExt cx="1816934" cy="639471"/>
          </a:xfrm>
        </p:grpSpPr>
        <p:sp>
          <p:nvSpPr>
            <p:cNvPr id="209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0" name="Support/Vacuum :…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Support/Vacuum :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 </a:t>
              </a:r>
            </a:p>
          </p:txBody>
        </p:sp>
      </p:grpSp>
      <p:sp>
        <p:nvSpPr>
          <p:cNvPr id="212" name="Purchasing"/>
          <p:cNvSpPr txBox="1"/>
          <p:nvPr/>
        </p:nvSpPr>
        <p:spPr>
          <a:xfrm>
            <a:off x="827304" y="591098"/>
            <a:ext cx="1587805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Purchasing</a:t>
            </a:r>
          </a:p>
        </p:txBody>
      </p:sp>
      <p:sp>
        <p:nvSpPr>
          <p:cNvPr id="213" name="Assembly"/>
          <p:cNvSpPr txBox="1"/>
          <p:nvPr/>
        </p:nvSpPr>
        <p:spPr>
          <a:xfrm>
            <a:off x="4122980" y="591098"/>
            <a:ext cx="1390295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Assembly</a:t>
            </a:r>
          </a:p>
        </p:txBody>
      </p:sp>
      <p:sp>
        <p:nvSpPr>
          <p:cNvPr id="214" name="Tests/QA"/>
          <p:cNvSpPr txBox="1"/>
          <p:nvPr/>
        </p:nvSpPr>
        <p:spPr>
          <a:xfrm>
            <a:off x="7102518" y="591098"/>
            <a:ext cx="1299770" cy="41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Tests/QA</a:t>
            </a:r>
          </a:p>
        </p:txBody>
      </p:sp>
      <p:grpSp>
        <p:nvGrpSpPr>
          <p:cNvPr id="217" name="BNL…"/>
          <p:cNvGrpSpPr/>
          <p:nvPr/>
        </p:nvGrpSpPr>
        <p:grpSpPr>
          <a:xfrm>
            <a:off x="3931209" y="1588883"/>
            <a:ext cx="1816936" cy="1338676"/>
            <a:chOff x="0" y="0"/>
            <a:chExt cx="1816934" cy="1338674"/>
          </a:xfrm>
        </p:grpSpPr>
        <p:sp>
          <p:nvSpPr>
            <p:cNvPr id="215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6" name="RP layers assembly…"/>
            <p:cNvSpPr txBox="1"/>
            <p:nvPr/>
          </p:nvSpPr>
          <p:spPr>
            <a:xfrm>
              <a:off x="15875" y="164284"/>
              <a:ext cx="1785185" cy="101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RP layers assembly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</a:t>
              </a:r>
            </a:p>
          </p:txBody>
        </p:sp>
      </p:grpSp>
      <p:grpSp>
        <p:nvGrpSpPr>
          <p:cNvPr id="220" name="BNL…"/>
          <p:cNvGrpSpPr/>
          <p:nvPr/>
        </p:nvGrpSpPr>
        <p:grpSpPr>
          <a:xfrm>
            <a:off x="6931397" y="1588883"/>
            <a:ext cx="1816936" cy="1338676"/>
            <a:chOff x="0" y="0"/>
            <a:chExt cx="1816934" cy="1338674"/>
          </a:xfrm>
        </p:grpSpPr>
        <p:sp>
          <p:nvSpPr>
            <p:cNvPr id="218" name="Rectangle"/>
            <p:cNvSpPr/>
            <p:nvPr/>
          </p:nvSpPr>
          <p:spPr>
            <a:xfrm>
              <a:off x="0" y="0"/>
              <a:ext cx="1816935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9" name="RP/OMD…"/>
            <p:cNvSpPr txBox="1"/>
            <p:nvPr/>
          </p:nvSpPr>
          <p:spPr>
            <a:xfrm>
              <a:off x="15875" y="284934"/>
              <a:ext cx="1785185" cy="768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RP/OMD 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</a:t>
              </a:r>
            </a:p>
          </p:txBody>
        </p:sp>
      </p:grpSp>
      <p:sp>
        <p:nvSpPr>
          <p:cNvPr id="221" name="Line"/>
          <p:cNvSpPr/>
          <p:nvPr/>
        </p:nvSpPr>
        <p:spPr>
          <a:xfrm flipV="1">
            <a:off x="2405117" y="2148319"/>
            <a:ext cx="1482994" cy="545133"/>
          </a:xfrm>
          <a:prstGeom prst="line">
            <a:avLst/>
          </a:prstGeom>
          <a:ln w="38100">
            <a:solidFill>
              <a:srgbClr val="008F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22" name="Line"/>
          <p:cNvSpPr/>
          <p:nvPr/>
        </p:nvSpPr>
        <p:spPr>
          <a:xfrm>
            <a:off x="2620936" y="1380754"/>
            <a:ext cx="1314661" cy="334924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>
            <a:off x="8694701" y="1905515"/>
            <a:ext cx="1373074" cy="72227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>
            <a:off x="2483591" y="3578202"/>
            <a:ext cx="1319474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227" name="BNL…"/>
          <p:cNvGrpSpPr/>
          <p:nvPr/>
        </p:nvGrpSpPr>
        <p:grpSpPr>
          <a:xfrm>
            <a:off x="3888110" y="3335902"/>
            <a:ext cx="1816936" cy="639473"/>
            <a:chOff x="0" y="0"/>
            <a:chExt cx="1816934" cy="639471"/>
          </a:xfrm>
        </p:grpSpPr>
        <p:sp>
          <p:nvSpPr>
            <p:cNvPr id="225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6" name="BNL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BNL </a:t>
              </a:r>
            </a:p>
          </p:txBody>
        </p:sp>
      </p:grpSp>
      <p:grpSp>
        <p:nvGrpSpPr>
          <p:cNvPr id="230" name="BNL…"/>
          <p:cNvGrpSpPr/>
          <p:nvPr/>
        </p:nvGrpSpPr>
        <p:grpSpPr>
          <a:xfrm>
            <a:off x="6843935" y="3271235"/>
            <a:ext cx="1816936" cy="639473"/>
            <a:chOff x="0" y="0"/>
            <a:chExt cx="1816934" cy="639471"/>
          </a:xfrm>
        </p:grpSpPr>
        <p:sp>
          <p:nvSpPr>
            <p:cNvPr id="228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9" name="BNL"/>
            <p:cNvSpPr txBox="1"/>
            <p:nvPr/>
          </p:nvSpPr>
          <p:spPr>
            <a:xfrm>
              <a:off x="15875" y="176632"/>
              <a:ext cx="1785185" cy="2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BNL </a:t>
              </a:r>
            </a:p>
          </p:txBody>
        </p:sp>
      </p:grpSp>
      <p:sp>
        <p:nvSpPr>
          <p:cNvPr id="231" name="Line"/>
          <p:cNvSpPr/>
          <p:nvPr/>
        </p:nvSpPr>
        <p:spPr>
          <a:xfrm>
            <a:off x="5734423" y="4515536"/>
            <a:ext cx="1083251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234" name="BNL…"/>
          <p:cNvGrpSpPr/>
          <p:nvPr/>
        </p:nvGrpSpPr>
        <p:grpSpPr>
          <a:xfrm>
            <a:off x="3888110" y="4239238"/>
            <a:ext cx="1816936" cy="639473"/>
            <a:chOff x="0" y="0"/>
            <a:chExt cx="1816934" cy="639471"/>
          </a:xfrm>
        </p:grpSpPr>
        <p:sp>
          <p:nvSpPr>
            <p:cNvPr id="232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3" name="BNL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 </a:t>
              </a:r>
            </a:p>
          </p:txBody>
        </p:sp>
      </p:grpSp>
      <p:sp>
        <p:nvSpPr>
          <p:cNvPr id="235" name="Line"/>
          <p:cNvSpPr/>
          <p:nvPr/>
        </p:nvSpPr>
        <p:spPr>
          <a:xfrm>
            <a:off x="2483591" y="4515536"/>
            <a:ext cx="1319474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>
            <a:off x="5734423" y="3655638"/>
            <a:ext cx="1083251" cy="1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239" name="BNL…"/>
          <p:cNvGrpSpPr/>
          <p:nvPr/>
        </p:nvGrpSpPr>
        <p:grpSpPr>
          <a:xfrm>
            <a:off x="6843935" y="4195800"/>
            <a:ext cx="1816936" cy="639473"/>
            <a:chOff x="0" y="0"/>
            <a:chExt cx="1816934" cy="639471"/>
          </a:xfrm>
        </p:grpSpPr>
        <p:sp>
          <p:nvSpPr>
            <p:cNvPr id="237" name="Rectangle"/>
            <p:cNvSpPr/>
            <p:nvPr/>
          </p:nvSpPr>
          <p:spPr>
            <a:xfrm>
              <a:off x="0" y="-1"/>
              <a:ext cx="1816935" cy="639473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8" name="BNL"/>
            <p:cNvSpPr txBox="1"/>
            <p:nvPr/>
          </p:nvSpPr>
          <p:spPr>
            <a:xfrm>
              <a:off x="15875" y="55982"/>
              <a:ext cx="1785185" cy="527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BNL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 </a:t>
              </a:r>
            </a:p>
          </p:txBody>
        </p:sp>
      </p:grpSp>
      <p:sp>
        <p:nvSpPr>
          <p:cNvPr id="240" name="Final Assembly,…"/>
          <p:cNvSpPr txBox="1"/>
          <p:nvPr/>
        </p:nvSpPr>
        <p:spPr>
          <a:xfrm>
            <a:off x="9863044" y="696281"/>
            <a:ext cx="2180642" cy="107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219168">
              <a:lnSpc>
                <a:spcPct val="90000"/>
              </a:lnSpc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Final Assembly,</a:t>
            </a:r>
          </a:p>
          <a:p>
            <a:pPr defTabSz="1219168">
              <a:lnSpc>
                <a:spcPct val="90000"/>
              </a:lnSpc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Tests,</a:t>
            </a:r>
          </a:p>
          <a:p>
            <a:pPr defTabSz="1219168">
              <a:lnSpc>
                <a:spcPct val="90000"/>
              </a:lnSpc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DAQ tests </a:t>
            </a:r>
          </a:p>
        </p:txBody>
      </p:sp>
      <p:grpSp>
        <p:nvGrpSpPr>
          <p:cNvPr id="243" name="Where? When?…"/>
          <p:cNvGrpSpPr/>
          <p:nvPr/>
        </p:nvGrpSpPr>
        <p:grpSpPr>
          <a:xfrm>
            <a:off x="10044897" y="2298057"/>
            <a:ext cx="1816936" cy="1338675"/>
            <a:chOff x="0" y="0"/>
            <a:chExt cx="1816935" cy="1338674"/>
          </a:xfrm>
        </p:grpSpPr>
        <p:sp>
          <p:nvSpPr>
            <p:cNvPr id="241" name="Rectangle"/>
            <p:cNvSpPr/>
            <p:nvPr/>
          </p:nvSpPr>
          <p:spPr>
            <a:xfrm>
              <a:off x="-1" y="0"/>
              <a:ext cx="1816937" cy="1338675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2" name="At BNL:…"/>
            <p:cNvSpPr txBox="1"/>
            <p:nvPr/>
          </p:nvSpPr>
          <p:spPr>
            <a:xfrm>
              <a:off x="15874" y="284934"/>
              <a:ext cx="1785187" cy="768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At BNL: </a:t>
              </a:r>
            </a:p>
            <a:p>
              <a:pPr algn="ctr" defTabSz="412750">
                <a:defRPr sz="1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Space needs at BNL </a:t>
              </a:r>
            </a:p>
          </p:txBody>
        </p:sp>
      </p:grpSp>
      <p:sp>
        <p:nvSpPr>
          <p:cNvPr id="244" name="Line"/>
          <p:cNvSpPr/>
          <p:nvPr/>
        </p:nvSpPr>
        <p:spPr>
          <a:xfrm>
            <a:off x="5797103" y="1905515"/>
            <a:ext cx="1083251" cy="1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45" name="Line"/>
          <p:cNvSpPr/>
          <p:nvPr/>
        </p:nvSpPr>
        <p:spPr>
          <a:xfrm flipV="1">
            <a:off x="8661467" y="2953359"/>
            <a:ext cx="1381379" cy="751973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46" name="Line"/>
          <p:cNvSpPr/>
          <p:nvPr/>
        </p:nvSpPr>
        <p:spPr>
          <a:xfrm flipV="1">
            <a:off x="8694534" y="3495813"/>
            <a:ext cx="1375890" cy="1059914"/>
          </a:xfrm>
          <a:prstGeom prst="line">
            <a:avLst/>
          </a:prstGeom>
          <a:ln w="38100">
            <a:solidFill>
              <a:srgbClr val="941100"/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defTabSz="1219168">
              <a:lnSpc>
                <a:spcPct val="90000"/>
              </a:lnSpc>
              <a:spcBef>
                <a:spcPts val="22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2646</Words>
  <Application>Microsoft Office PowerPoint</Application>
  <PresentationFormat>Widescreen</PresentationFormat>
  <Paragraphs>550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Helvetica Neue</vt:lpstr>
      <vt:lpstr>BNL</vt:lpstr>
      <vt:lpstr>PowerPoint Presentation</vt:lpstr>
      <vt:lpstr>What to include</vt:lpstr>
      <vt:lpstr>Charge Questions</vt:lpstr>
      <vt:lpstr>PowerPoint Presentation</vt:lpstr>
      <vt:lpstr>PowerPoint Presentation</vt:lpstr>
      <vt:lpstr>Space needed at BNL for AC-LGAD</vt:lpstr>
      <vt:lpstr>B0 -logistic </vt:lpstr>
      <vt:lpstr>Space needed at BNL  for B0 final assembly   </vt:lpstr>
      <vt:lpstr>RP/OMD- logistic </vt:lpstr>
      <vt:lpstr>Space needed at BNL  for B0  </vt:lpstr>
      <vt:lpstr>ZDC -logistic</vt:lpstr>
      <vt:lpstr>Space needed at BNL  for ZDC   </vt:lpstr>
      <vt:lpstr>PowerPoint Presentation</vt:lpstr>
      <vt:lpstr>Low-Q2</vt:lpstr>
      <vt:lpstr>Space needed at BNL  for Low-Q2  </vt:lpstr>
      <vt:lpstr>Lumi Pair Spec (PS)</vt:lpstr>
      <vt:lpstr>Lumi Direct Photon Detector (DPD)</vt:lpstr>
      <vt:lpstr>Space needed at BNL for Lumi Detectors (PS/DPD)</vt:lpstr>
      <vt:lpstr>Workforce for Lumi Pair Spec</vt:lpstr>
      <vt:lpstr>Workforce for Lumi Direct Photon Detector </vt:lpstr>
      <vt:lpstr>Lumi Pair Spec Calorimeters – Prototyping QA</vt:lpstr>
      <vt:lpstr>Lumi Pair Spec Calorimeters – Other Details</vt:lpstr>
      <vt:lpstr> Quality Assurance </vt:lpstr>
      <vt:lpstr> Environment, safety, and health (ES&amp;H) </vt:lpstr>
      <vt:lpstr>Timeline</vt:lpstr>
      <vt:lpstr>Installation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Stephen Kay</cp:lastModifiedBy>
  <cp:revision>25</cp:revision>
  <dcterms:modified xsi:type="dcterms:W3CDTF">2024-07-23T14:59:41Z</dcterms:modified>
</cp:coreProperties>
</file>