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6" r:id="rId1"/>
  </p:sldMasterIdLst>
  <p:notesMasterIdLst>
    <p:notesMasterId r:id="rId32"/>
  </p:notesMasterIdLst>
  <p:handoutMasterIdLst>
    <p:handoutMasterId r:id="rId33"/>
  </p:handoutMasterIdLst>
  <p:sldIdLst>
    <p:sldId id="457" r:id="rId2"/>
    <p:sldId id="343" r:id="rId3"/>
    <p:sldId id="333" r:id="rId4"/>
    <p:sldId id="470" r:id="rId5"/>
    <p:sldId id="467" r:id="rId6"/>
    <p:sldId id="468" r:id="rId7"/>
    <p:sldId id="489" r:id="rId8"/>
    <p:sldId id="473" r:id="rId9"/>
    <p:sldId id="474" r:id="rId10"/>
    <p:sldId id="475" r:id="rId11"/>
    <p:sldId id="488" r:id="rId12"/>
    <p:sldId id="477" r:id="rId13"/>
    <p:sldId id="478" r:id="rId14"/>
    <p:sldId id="484" r:id="rId15"/>
    <p:sldId id="486" r:id="rId16"/>
    <p:sldId id="480" r:id="rId17"/>
    <p:sldId id="487" r:id="rId18"/>
    <p:sldId id="490" r:id="rId19"/>
    <p:sldId id="491" r:id="rId20"/>
    <p:sldId id="481" r:id="rId21"/>
    <p:sldId id="482" r:id="rId22"/>
    <p:sldId id="483" r:id="rId23"/>
    <p:sldId id="471" r:id="rId24"/>
    <p:sldId id="476" r:id="rId25"/>
    <p:sldId id="464" r:id="rId26"/>
    <p:sldId id="465" r:id="rId27"/>
    <p:sldId id="485" r:id="rId28"/>
    <p:sldId id="466" r:id="rId29"/>
    <p:sldId id="479" r:id="rId30"/>
    <p:sldId id="46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66FFFF"/>
    <a:srgbClr val="0000FF"/>
    <a:srgbClr val="0D1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4" autoAdjust="0"/>
    <p:restoredTop sz="93669" autoAdjust="0"/>
  </p:normalViewPr>
  <p:slideViewPr>
    <p:cSldViewPr snapToGrid="0">
      <p:cViewPr>
        <p:scale>
          <a:sx n="85" d="100"/>
          <a:sy n="85" d="100"/>
        </p:scale>
        <p:origin x="1896" y="10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3004FB-DF2B-4D9C-B6A5-08E3A9F05B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34A90-D1E5-4902-AEFF-97ED8889FA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7F134-EB86-401C-93B2-BFB6CD2B0E5F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48FD6-0358-464D-9AB8-B0662061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Henry Klest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C8187-0743-4C39-8D91-6D2DB69B77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CD24F-0BD8-491D-85AB-F40F8FF7D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57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AD1E6-4F01-4607-9761-B2FFF91ACAAE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Henry Klest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6AD93-0C12-403A-9C8F-CF447C9B5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6379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8" y="5475819"/>
            <a:ext cx="5463447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341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88939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6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88861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3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4896695"/>
            <a:ext cx="11246069" cy="1448440"/>
          </a:xfrm>
          <a:noFill/>
        </p:spPr>
        <p:txBody>
          <a:bodyPr lIns="0" tIns="91440"/>
          <a:lstStyle>
            <a:lvl1pPr>
              <a:defRPr sz="2667">
                <a:solidFill>
                  <a:srgbClr val="000000"/>
                </a:solidFill>
              </a:defRPr>
            </a:lvl1pPr>
            <a:lvl2pPr>
              <a:defRPr sz="2667">
                <a:solidFill>
                  <a:srgbClr val="000000"/>
                </a:solidFill>
              </a:defRPr>
            </a:lvl2pPr>
            <a:lvl3pPr>
              <a:defRPr sz="2667">
                <a:solidFill>
                  <a:srgbClr val="000000"/>
                </a:solidFill>
              </a:defRPr>
            </a:lvl3pPr>
            <a:lvl4pPr>
              <a:defRPr sz="2667">
                <a:solidFill>
                  <a:srgbClr val="000000"/>
                </a:solidFill>
              </a:defRPr>
            </a:lvl4pPr>
            <a:lvl5pPr>
              <a:defRPr sz="2667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733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4169561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4169561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4169561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4169561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4369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50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66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5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3543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90105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1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3540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321339" y="-2421176"/>
            <a:ext cx="5042667" cy="21034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600"/>
              </a:spcAft>
            </a:pPr>
            <a:r>
              <a:rPr lang="en-US" sz="1867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DO YOU HAVE ANY BIG QUESTIONS?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515940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8700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52" y="544589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358552" y="-1972722"/>
            <a:ext cx="4670533" cy="13236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r>
              <a:rPr lang="en-US" sz="1867" b="1" baseline="0" dirty="0">
                <a:solidFill>
                  <a:schemeClr val="bg1"/>
                </a:solidFill>
              </a:rPr>
              <a:t>WE START WITH YES.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8723" y="341603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utrino in a hydrogen bubble chamber | The world's first ne… | Flickr">
            <a:extLst>
              <a:ext uri="{FF2B5EF4-FFF2-40B4-BE49-F238E27FC236}">
                <a16:creationId xmlns:a16="http://schemas.microsoft.com/office/drawing/2014/main" id="{46E5AD0A-955A-43A0-0A2E-70662805D9F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71"/>
          <a:stretch/>
        </p:blipFill>
        <p:spPr bwMode="auto">
          <a:xfrm>
            <a:off x="-19054" y="-35149"/>
            <a:ext cx="12325353" cy="693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52" y="123898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1" y="6018847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6060003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12192000" cy="6011939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12192000" cy="6011939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109775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2"/>
            <a:ext cx="7979531" cy="441436"/>
          </a:xfrm>
        </p:spPr>
        <p:txBody>
          <a:bodyPr/>
          <a:lstStyle>
            <a:lvl1pPr marL="0" indent="0">
              <a:buNone/>
              <a:defRPr sz="1333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333" b="0" cap="all" dirty="0">
                <a:solidFill>
                  <a:srgbClr val="000000"/>
                </a:solidFill>
              </a:rPr>
              <a:t>Type in Name of </a:t>
            </a:r>
            <a:r>
              <a:rPr lang="en-US" sz="1333" b="0" cap="all" dirty="0" err="1">
                <a:solidFill>
                  <a:srgbClr val="000000"/>
                </a:solidFill>
              </a:rPr>
              <a:t>fACILITY</a:t>
            </a:r>
            <a:r>
              <a:rPr lang="en-US" sz="1333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333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227511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60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-1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51788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46454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7371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904965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90677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55443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9246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7" y="1890495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7" y="4271088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934727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923614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4" y="3493608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719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507968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3" y="5076181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5059321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49"/>
            <a:ext cx="5486400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8" y="4188849"/>
            <a:ext cx="5463447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2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58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796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796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2" y="59128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1" y="59255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6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320" y="6399990"/>
            <a:ext cx="1034357" cy="3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6436112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8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47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8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BEDFF-20F0-CD3E-CC02-10D7A21F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689100"/>
            <a:ext cx="12386928" cy="2706624"/>
          </a:xfrm>
        </p:spPr>
        <p:txBody>
          <a:bodyPr/>
          <a:lstStyle/>
          <a:p>
            <a:r>
              <a:rPr lang="en-US" dirty="0"/>
              <a:t>Fermilab Test beam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1D7E89-D416-80DC-912D-D4AB97957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EE763-4932-302B-1002-EC8B7136E9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35" y="4456016"/>
            <a:ext cx="3590495" cy="393700"/>
          </a:xfrm>
        </p:spPr>
        <p:txBody>
          <a:bodyPr/>
          <a:lstStyle/>
          <a:p>
            <a:r>
              <a:rPr lang="en-US" dirty="0"/>
              <a:t>Henry </a:t>
            </a:r>
            <a:r>
              <a:rPr lang="en-US" dirty="0" err="1"/>
              <a:t>Klest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E1C7-8812-3FAA-D786-5B4BD58D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66" y="0"/>
            <a:ext cx="11163868" cy="828948"/>
          </a:xfrm>
        </p:spPr>
        <p:txBody>
          <a:bodyPr/>
          <a:lstStyle/>
          <a:p>
            <a:r>
              <a:rPr lang="en-US" dirty="0"/>
              <a:t>Beam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70B3E-B358-D6F2-4CDD-82C376CCE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66" y="1017925"/>
            <a:ext cx="6693558" cy="4422776"/>
          </a:xfrm>
        </p:spPr>
        <p:txBody>
          <a:bodyPr/>
          <a:lstStyle/>
          <a:p>
            <a:r>
              <a:rPr lang="en-US" dirty="0"/>
              <a:t>For calo analysis, want to know the profile of the beam in the vertical direction</a:t>
            </a:r>
          </a:p>
          <a:p>
            <a:pPr lvl="1"/>
            <a:r>
              <a:rPr lang="en-US" dirty="0"/>
              <a:t>Determines amount of leakage</a:t>
            </a:r>
          </a:p>
          <a:p>
            <a:r>
              <a:rPr lang="en-US" dirty="0"/>
              <a:t>Not much info from FTBF detectors</a:t>
            </a:r>
          </a:p>
          <a:p>
            <a:pPr lvl="1"/>
            <a:r>
              <a:rPr lang="en-US" dirty="0"/>
              <a:t>MWPCs were out of gas</a:t>
            </a:r>
          </a:p>
          <a:p>
            <a:pPr lvl="1"/>
            <a:r>
              <a:rPr lang="en-US" dirty="0"/>
              <a:t>SWICs showed poor performance for secondary beams</a:t>
            </a:r>
          </a:p>
          <a:p>
            <a:r>
              <a:rPr lang="en-US" dirty="0"/>
              <a:t>Have </a:t>
            </a:r>
            <a:r>
              <a:rPr lang="en-US" dirty="0" err="1"/>
              <a:t>AstroPix</a:t>
            </a:r>
            <a:r>
              <a:rPr lang="en-US" dirty="0"/>
              <a:t> &amp; Calo information</a:t>
            </a:r>
          </a:p>
          <a:p>
            <a:r>
              <a:rPr lang="en-US" dirty="0"/>
              <a:t>Both agree beam widens at lower energy, both agree the beam center is vertically below the center of the calorimeter</a:t>
            </a:r>
          </a:p>
          <a:p>
            <a:pPr marL="378873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5BD44-9D44-9027-E393-0775C84FAF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EF2CD-4B2A-6988-002D-163BE8ED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0" y="90585"/>
            <a:ext cx="4769223" cy="3427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E82A7-E8D6-C5CD-159B-5964D88289E4}"/>
              </a:ext>
            </a:extLst>
          </p:cNvPr>
          <p:cNvSpPr txBox="1"/>
          <p:nvPr/>
        </p:nvSpPr>
        <p:spPr>
          <a:xfrm>
            <a:off x="8073166" y="2400365"/>
            <a:ext cx="2033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AstroPix</a:t>
            </a:r>
            <a:r>
              <a:rPr lang="en-US" dirty="0"/>
              <a:t> (centered on calo)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9881B-2F47-FF32-C39A-689D9652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385" y="3478825"/>
            <a:ext cx="4506556" cy="336197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E51168-3283-E6FD-6279-FD62F884120F}"/>
              </a:ext>
            </a:extLst>
          </p:cNvPr>
          <p:cNvCxnSpPr>
            <a:cxnSpLocks/>
          </p:cNvCxnSpPr>
          <p:nvPr/>
        </p:nvCxnSpPr>
        <p:spPr>
          <a:xfrm>
            <a:off x="8659906" y="6373905"/>
            <a:ext cx="30180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CA26FD-2D3E-11EE-085D-90BC4C148DF4}"/>
              </a:ext>
            </a:extLst>
          </p:cNvPr>
          <p:cNvSpPr txBox="1"/>
          <p:nvPr/>
        </p:nvSpPr>
        <p:spPr>
          <a:xfrm>
            <a:off x="10364738" y="6105412"/>
            <a:ext cx="1277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Vertically 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FF52D-B9AB-3647-5079-627A692B1D79}"/>
              </a:ext>
            </a:extLst>
          </p:cNvPr>
          <p:cNvSpPr txBox="1"/>
          <p:nvPr/>
        </p:nvSpPr>
        <p:spPr>
          <a:xfrm>
            <a:off x="8724004" y="6139549"/>
            <a:ext cx="1277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Vertically up</a:t>
            </a:r>
          </a:p>
        </p:txBody>
      </p:sp>
    </p:spTree>
    <p:extLst>
      <p:ext uri="{BB962C8B-B14F-4D97-AF65-F5344CB8AC3E}">
        <p14:creationId xmlns:p14="http://schemas.microsoft.com/office/powerpoint/2010/main" val="15086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E1C7-8812-3FAA-D786-5B4BD58D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66" y="-215152"/>
            <a:ext cx="11163868" cy="828948"/>
          </a:xfrm>
        </p:spPr>
        <p:txBody>
          <a:bodyPr/>
          <a:lstStyle/>
          <a:p>
            <a:r>
              <a:rPr lang="en-US" dirty="0"/>
              <a:t>Beam </a:t>
            </a:r>
            <a:r>
              <a:rPr lang="en-US" dirty="0" err="1"/>
              <a:t>Δp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70B3E-B358-D6F2-4CDD-82C376CCE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66" y="717880"/>
            <a:ext cx="10530536" cy="4422776"/>
          </a:xfrm>
        </p:spPr>
        <p:txBody>
          <a:bodyPr/>
          <a:lstStyle/>
          <a:p>
            <a:r>
              <a:rPr lang="en-US" dirty="0"/>
              <a:t>An important factor in understanding the energy response is the beam momentum spread</a:t>
            </a:r>
          </a:p>
          <a:p>
            <a:r>
              <a:rPr lang="en-US" dirty="0"/>
              <a:t>This term enters as a constant term on the energy resolution</a:t>
            </a:r>
          </a:p>
          <a:p>
            <a:r>
              <a:rPr lang="en-US" dirty="0"/>
              <a:t>Quoted beam spread is 2.7% at low energies, improving to 2% at 120 GeV</a:t>
            </a:r>
          </a:p>
          <a:p>
            <a:pPr lvl="1"/>
            <a:r>
              <a:rPr lang="en-US" dirty="0"/>
              <a:t>However, statement from Joe at FTBF is that: ”every calo group is telling me it looks like the momentum spread is higher than the website indicates it should be.”</a:t>
            </a:r>
          </a:p>
          <a:p>
            <a:endParaRPr lang="en-US" dirty="0"/>
          </a:p>
          <a:p>
            <a:pPr marL="378873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5BD44-9D44-9027-E393-0775C84FAF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0EC584-EB6E-9969-8363-65AE6EDE9D2F}"/>
              </a:ext>
            </a:extLst>
          </p:cNvPr>
          <p:cNvGrpSpPr/>
          <p:nvPr/>
        </p:nvGrpSpPr>
        <p:grpSpPr>
          <a:xfrm>
            <a:off x="4437529" y="3805518"/>
            <a:ext cx="7639419" cy="3043086"/>
            <a:chOff x="4964957" y="4226068"/>
            <a:chExt cx="6923732" cy="27032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9C11C3-171F-133F-0886-96609902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1961"/>
            <a:stretch/>
          </p:blipFill>
          <p:spPr>
            <a:xfrm>
              <a:off x="4964957" y="4226068"/>
              <a:ext cx="6923732" cy="5513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A94A3D-F103-EF92-1DAD-729C371A1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235"/>
            <a:stretch/>
          </p:blipFill>
          <p:spPr>
            <a:xfrm>
              <a:off x="4964957" y="4750863"/>
              <a:ext cx="6923732" cy="2178424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2B8465-1DF9-2C69-F6C9-88B8F70A86B7}"/>
              </a:ext>
            </a:extLst>
          </p:cNvPr>
          <p:cNvSpPr txBox="1">
            <a:spLocks/>
          </p:cNvSpPr>
          <p:nvPr/>
        </p:nvSpPr>
        <p:spPr>
          <a:xfrm>
            <a:off x="514066" y="3453791"/>
            <a:ext cx="3923463" cy="442277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number depends on beam tune, which can vary from run to run</a:t>
            </a:r>
          </a:p>
          <a:p>
            <a:r>
              <a:rPr lang="en-US" dirty="0"/>
              <a:t>We see the 4 GeV beam is physically wider, which suggests it also has a larger momentum spread</a:t>
            </a:r>
          </a:p>
          <a:p>
            <a:endParaRPr lang="en-US" dirty="0"/>
          </a:p>
          <a:p>
            <a:pPr marL="378873" lvl="1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E1C7-8812-3FAA-D786-5B4BD58D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66" y="0"/>
            <a:ext cx="11163868" cy="828948"/>
          </a:xfrm>
        </p:spPr>
        <p:txBody>
          <a:bodyPr/>
          <a:lstStyle/>
          <a:p>
            <a:r>
              <a:rPr lang="en-US" dirty="0"/>
              <a:t>Energy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70B3E-B358-D6F2-4CDD-82C376CCE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2" y="889016"/>
            <a:ext cx="5391883" cy="4422776"/>
          </a:xfrm>
        </p:spPr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dirty="0"/>
              <a:t>Now that MIPs provided ADC units to energy conversion factors, can determine EM energy resolution</a:t>
            </a:r>
          </a:p>
          <a:p>
            <a:pPr lvl="1">
              <a:buFont typeface="Wingdings" pitchFamily="2" charset="2"/>
              <a:buChar char="§"/>
            </a:pPr>
            <a:endParaRPr lang="en-US" sz="1000" dirty="0"/>
          </a:p>
          <a:p>
            <a:pPr lvl="1">
              <a:buFont typeface="Wingdings" pitchFamily="2" charset="2"/>
              <a:buChar char="§"/>
            </a:pPr>
            <a:r>
              <a:rPr lang="en-US" dirty="0"/>
              <a:t>Select electrons by selecting events where upstream Cherenkov &amp; downstream Cherenkov outer PMT fired</a:t>
            </a:r>
          </a:p>
          <a:p>
            <a:pPr marL="378873" lvl="1" indent="0">
              <a:buNone/>
            </a:pPr>
            <a:endParaRPr lang="en-US" sz="1000" dirty="0"/>
          </a:p>
          <a:p>
            <a:pPr lvl="1">
              <a:buFont typeface="Wingdings" pitchFamily="2" charset="2"/>
              <a:buChar char="§"/>
            </a:pPr>
            <a:r>
              <a:rPr lang="en-US" dirty="0"/>
              <a:t>Some refinement cuts necessary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/>
              <a:t>In particular, cuts to remove spurious signals and to improve containment of showers </a:t>
            </a:r>
          </a:p>
          <a:p>
            <a:pPr lvl="2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US" dirty="0"/>
              <a:t>Total energy from geometric sum of N &amp; S reconstructed energies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5BD44-9D44-9027-E393-0775C84FAF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0E934-281A-EC50-1C76-3682BCBFA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735" y="1770927"/>
            <a:ext cx="6556460" cy="42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63DF9-FC36-1794-CC01-90E653454C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945316" y="6514651"/>
            <a:ext cx="455483" cy="141937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8BA3EE-E313-3AE0-281B-069354ED0D19}"/>
              </a:ext>
            </a:extLst>
          </p:cNvPr>
          <p:cNvSpPr txBox="1"/>
          <p:nvPr/>
        </p:nvSpPr>
        <p:spPr>
          <a:xfrm>
            <a:off x="606271" y="201412"/>
            <a:ext cx="66658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Using only MIP calibration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Containment &amp; data quality cuts applied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Achieves a reasonable resolution, but reconstructs the peaks about 10% lower than the beam energy we requested</a:t>
            </a:r>
          </a:p>
        </p:txBody>
      </p:sp>
      <p:pic>
        <p:nvPicPr>
          <p:cNvPr id="15" name="Picture 14" descr="A graph of energy distribution&#10;&#10;Description automatically generated">
            <a:extLst>
              <a:ext uri="{FF2B5EF4-FFF2-40B4-BE49-F238E27FC236}">
                <a16:creationId xmlns:a16="http://schemas.microsoft.com/office/drawing/2014/main" id="{4D13968F-0395-2014-41C7-D58634CC4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1" y="2090110"/>
            <a:ext cx="6464819" cy="4747348"/>
          </a:xfrm>
          <a:prstGeom prst="rect">
            <a:avLst/>
          </a:prstGeom>
        </p:spPr>
      </p:pic>
      <p:pic>
        <p:nvPicPr>
          <p:cNvPr id="17" name="Picture 16" descr="A graph with a red line&#10;&#10;Description automatically generated">
            <a:extLst>
              <a:ext uri="{FF2B5EF4-FFF2-40B4-BE49-F238E27FC236}">
                <a16:creationId xmlns:a16="http://schemas.microsoft.com/office/drawing/2014/main" id="{F13B162A-82F5-D019-230C-CA973A3A8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0" y="-32178"/>
            <a:ext cx="4397829" cy="3160249"/>
          </a:xfrm>
          <a:prstGeom prst="rect">
            <a:avLst/>
          </a:prstGeom>
        </p:spPr>
      </p:pic>
      <p:pic>
        <p:nvPicPr>
          <p:cNvPr id="4" name="Picture 3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3F8F8732-A217-01F3-17E5-31605F957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00" y="3128070"/>
            <a:ext cx="5190600" cy="3729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07E14-09B2-D71B-6984-9BC52C5AEDF4}"/>
              </a:ext>
            </a:extLst>
          </p:cNvPr>
          <p:cNvSpPr txBox="1"/>
          <p:nvPr/>
        </p:nvSpPr>
        <p:spPr>
          <a:xfrm>
            <a:off x="8019738" y="5906124"/>
            <a:ext cx="329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beam spread subtraction!</a:t>
            </a:r>
          </a:p>
        </p:txBody>
      </p:sp>
    </p:spTree>
    <p:extLst>
      <p:ext uri="{BB962C8B-B14F-4D97-AF65-F5344CB8AC3E}">
        <p14:creationId xmlns:p14="http://schemas.microsoft.com/office/powerpoint/2010/main" val="28037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63DF9-FC36-1794-CC01-90E653454C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945316" y="6514651"/>
            <a:ext cx="455483" cy="141937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8BA3EE-E313-3AE0-281B-069354ED0D19}"/>
              </a:ext>
            </a:extLst>
          </p:cNvPr>
          <p:cNvSpPr txBox="1"/>
          <p:nvPr/>
        </p:nvSpPr>
        <p:spPr>
          <a:xfrm>
            <a:off x="363989" y="152701"/>
            <a:ext cx="74209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Now using the MIP calibration as a starting point, use known electron beam energy to calibrate the sum of channels on each side to the “correct” energy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Similar to the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GlueX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technique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This gets the peak locations ~correct (by construction)</a:t>
            </a:r>
          </a:p>
        </p:txBody>
      </p:sp>
      <p:pic>
        <p:nvPicPr>
          <p:cNvPr id="7" name="Picture 6" descr="A graph with a red line&#10;&#10;Description automatically generated">
            <a:extLst>
              <a:ext uri="{FF2B5EF4-FFF2-40B4-BE49-F238E27FC236}">
                <a16:creationId xmlns:a16="http://schemas.microsoft.com/office/drawing/2014/main" id="{C264A7D0-6D93-C01B-91EC-480221AB1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04" y="0"/>
            <a:ext cx="4407096" cy="3166908"/>
          </a:xfrm>
          <a:prstGeom prst="rect">
            <a:avLst/>
          </a:prstGeom>
        </p:spPr>
      </p:pic>
      <p:pic>
        <p:nvPicPr>
          <p:cNvPr id="9" name="Picture 8" descr="A graph of energy distribution&#10;&#10;Description automatically generated">
            <a:extLst>
              <a:ext uri="{FF2B5EF4-FFF2-40B4-BE49-F238E27FC236}">
                <a16:creationId xmlns:a16="http://schemas.microsoft.com/office/drawing/2014/main" id="{B0FB234D-B478-D7A1-7BC7-206A59D0F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1" y="2549562"/>
            <a:ext cx="5839149" cy="4287896"/>
          </a:xfrm>
          <a:prstGeom prst="rect">
            <a:avLst/>
          </a:prstGeom>
        </p:spPr>
      </p:pic>
      <p:pic>
        <p:nvPicPr>
          <p:cNvPr id="3" name="Picture 2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009DA40F-494B-CD85-49CF-B529A1104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69" y="3319609"/>
            <a:ext cx="4924055" cy="3538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C928EF-02A7-E4E5-838E-A2813D8851B7}"/>
              </a:ext>
            </a:extLst>
          </p:cNvPr>
          <p:cNvSpPr txBox="1"/>
          <p:nvPr/>
        </p:nvSpPr>
        <p:spPr>
          <a:xfrm>
            <a:off x="8019738" y="5906124"/>
            <a:ext cx="329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beam spread subtraction!</a:t>
            </a:r>
          </a:p>
        </p:txBody>
      </p:sp>
    </p:spTree>
    <p:extLst>
      <p:ext uri="{BB962C8B-B14F-4D97-AF65-F5344CB8AC3E}">
        <p14:creationId xmlns:p14="http://schemas.microsoft.com/office/powerpoint/2010/main" val="32688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2FFE62-29EB-C0AC-DAC6-66E12A444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7" y="1966950"/>
            <a:ext cx="6571129" cy="4241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7AAA97-AEFA-04BA-6785-DB13460E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59" y="392108"/>
            <a:ext cx="11163868" cy="828948"/>
          </a:xfrm>
        </p:spPr>
        <p:txBody>
          <a:bodyPr/>
          <a:lstStyle/>
          <a:p>
            <a:r>
              <a:rPr lang="en-US" dirty="0"/>
              <a:t>Comparison with </a:t>
            </a:r>
            <a:br>
              <a:rPr lang="en-US" dirty="0"/>
            </a:br>
            <a:r>
              <a:rPr lang="en-US" dirty="0"/>
              <a:t>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A3B1E-4488-B2AD-B247-01E5F1B49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59" y="1353653"/>
            <a:ext cx="5864501" cy="6132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Baby </a:t>
            </a:r>
            <a:r>
              <a:rPr lang="en-US" dirty="0" err="1"/>
              <a:t>BCal</a:t>
            </a:r>
            <a:r>
              <a:rPr lang="en-US" dirty="0"/>
              <a:t> simulation by Jared Richards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E0B75-C2C4-2D3D-C8ED-FD2370E19B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A6DA19F-D026-E6AC-1118-148B22A0BB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04317" y="221174"/>
                <a:ext cx="5187487" cy="613297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230712" indent="-230712" algn="l" defTabSz="609585" rtl="0" eaLnBrk="1" latinLnBrk="0" hangingPunct="1">
                  <a:spcBef>
                    <a:spcPts val="8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24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94249" indent="-315376" algn="l" defTabSz="609585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24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071007" indent="-249760" algn="l" defTabSz="609585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24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449881" indent="-228594" algn="l" defTabSz="609585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24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754" indent="-228594" algn="l" defTabSz="609585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24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Baby </a:t>
                </a:r>
                <a:r>
                  <a:rPr lang="en-US" dirty="0" err="1"/>
                  <a:t>Bcal</a:t>
                </a:r>
                <a:r>
                  <a:rPr lang="en-US" dirty="0"/>
                  <a:t> simulated including realistic beam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lvl="1"/>
                <a:endParaRPr lang="en-US" sz="1000" dirty="0"/>
              </a:p>
              <a:p>
                <a:r>
                  <a:rPr lang="en-US" dirty="0"/>
                  <a:t>Fit a crystal ball to the simulated true energy deposit to determine best possible resolution</a:t>
                </a:r>
              </a:p>
              <a:p>
                <a:pPr lvl="1"/>
                <a:r>
                  <a:rPr lang="en-US" sz="2000" dirty="0"/>
                  <a:t>As expected, looks better than we observe</a:t>
                </a:r>
              </a:p>
              <a:p>
                <a:pPr lvl="1"/>
                <a:endParaRPr lang="en-US" sz="2000" dirty="0"/>
              </a:p>
              <a:p>
                <a:r>
                  <a:rPr lang="en-US" dirty="0" err="1"/>
                  <a:t>Photostatistics</a:t>
                </a:r>
                <a:r>
                  <a:rPr lang="en-US" dirty="0"/>
                  <a:t> not yet included in simulation</a:t>
                </a:r>
              </a:p>
              <a:p>
                <a:pPr lvl="1"/>
                <a:r>
                  <a:rPr lang="en-US" sz="2000" dirty="0"/>
                  <a:t>Will bring the simulation closer to the data, especially at lower energies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1000" dirty="0"/>
              </a:p>
              <a:p>
                <a:r>
                  <a:rPr lang="en-US" dirty="0"/>
                  <a:t>Possible that beam spread changes as a function of energy</a:t>
                </a:r>
              </a:p>
              <a:p>
                <a:endParaRPr lang="en-US" sz="1000" dirty="0"/>
              </a:p>
              <a:p>
                <a:pPr marL="378873" lvl="1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A6DA19F-D026-E6AC-1118-148B22A0B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317" y="221174"/>
                <a:ext cx="5187487" cy="613297"/>
              </a:xfrm>
              <a:prstGeom prst="rect">
                <a:avLst/>
              </a:prstGeom>
              <a:blipFill>
                <a:blip r:embed="rId3"/>
                <a:stretch>
                  <a:fillRect l="-3423" t="-14286" r="-3178" b="-85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97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AB57-71F3-021A-C96E-F061EDA9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60" y="-116002"/>
            <a:ext cx="11163868" cy="828948"/>
          </a:xfrm>
        </p:spPr>
        <p:txBody>
          <a:bodyPr/>
          <a:lstStyle/>
          <a:p>
            <a:r>
              <a:rPr lang="en-US" dirty="0"/>
              <a:t>Pion energy response</a:t>
            </a:r>
          </a:p>
        </p:txBody>
      </p:sp>
      <p:pic>
        <p:nvPicPr>
          <p:cNvPr id="7" name="Content Placeholder 6" descr="A graph of a graph showing the number of electrons&#10;&#10;Description automatically generated">
            <a:extLst>
              <a:ext uri="{FF2B5EF4-FFF2-40B4-BE49-F238E27FC236}">
                <a16:creationId xmlns:a16="http://schemas.microsoft.com/office/drawing/2014/main" id="{2CBAB312-2E11-7FD2-401A-5062445D8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05" y="712946"/>
            <a:ext cx="3996391" cy="29346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6857A-38BC-6CBE-F7C3-8BBACE7608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A54A2E-031D-7C93-08F5-5A332570F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96" y="603983"/>
            <a:ext cx="4097804" cy="3009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F152A1-E186-B3E0-FE97-A11C2FFA3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92" y="3761165"/>
            <a:ext cx="4097804" cy="3009164"/>
          </a:xfrm>
          <a:prstGeom prst="rect">
            <a:avLst/>
          </a:prstGeom>
        </p:spPr>
      </p:pic>
      <p:pic>
        <p:nvPicPr>
          <p:cNvPr id="13" name="Picture 12" descr="A graph of a graph showing the number of electrons and electrons&#10;&#10;Description automatically generated">
            <a:extLst>
              <a:ext uri="{FF2B5EF4-FFF2-40B4-BE49-F238E27FC236}">
                <a16:creationId xmlns:a16="http://schemas.microsoft.com/office/drawing/2014/main" id="{01DF6B23-515F-1C40-7B9A-14FE608F9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96" y="3761165"/>
            <a:ext cx="4097804" cy="30091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46434D-7848-26EC-E576-FB1AE52E1656}"/>
              </a:ext>
            </a:extLst>
          </p:cNvPr>
          <p:cNvSpPr txBox="1"/>
          <p:nvPr/>
        </p:nvSpPr>
        <p:spPr>
          <a:xfrm>
            <a:off x="296843" y="826471"/>
            <a:ext cx="376802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Pions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exhibit a MIP peak (left) and a shower peak (right)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Select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pions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by requiring no hits in the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Cherenkovs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Apply same requirements on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pions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as applied in the previous slides (centered)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Want to study showering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pions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to determine electron/pion separation power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Due to longitudinal &amp; transverse segmentation of calo, we can do better than a simple E/p method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Note, pion sample contains energy-dependent admixture of muons!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F9D3F6-3C57-9B7C-B692-E65E7A4798FA}"/>
              </a:ext>
            </a:extLst>
          </p:cNvPr>
          <p:cNvCxnSpPr>
            <a:cxnSpLocks/>
          </p:cNvCxnSpPr>
          <p:nvPr/>
        </p:nvCxnSpPr>
        <p:spPr>
          <a:xfrm flipH="1">
            <a:off x="4515729" y="4476588"/>
            <a:ext cx="239151" cy="3900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1AB112-01C1-6588-3FFE-DAD4E8C83F4D}"/>
              </a:ext>
            </a:extLst>
          </p:cNvPr>
          <p:cNvCxnSpPr>
            <a:cxnSpLocks/>
          </p:cNvCxnSpPr>
          <p:nvPr/>
        </p:nvCxnSpPr>
        <p:spPr>
          <a:xfrm>
            <a:off x="4991686" y="5514535"/>
            <a:ext cx="0" cy="334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B3B7F4-5746-2F64-2473-306F87518AA5}"/>
              </a:ext>
            </a:extLst>
          </p:cNvPr>
          <p:cNvSpPr txBox="1"/>
          <p:nvPr/>
        </p:nvSpPr>
        <p:spPr>
          <a:xfrm>
            <a:off x="4754880" y="4025300"/>
            <a:ext cx="115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MIP Peak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0FEE9B-9364-E9D2-45C6-84A4C2A61B7C}"/>
              </a:ext>
            </a:extLst>
          </p:cNvPr>
          <p:cNvSpPr txBox="1"/>
          <p:nvPr/>
        </p:nvSpPr>
        <p:spPr>
          <a:xfrm>
            <a:off x="4690708" y="4910481"/>
            <a:ext cx="115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Shower Peak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521B72-9593-5FAC-8474-BA89DF6425D4}"/>
              </a:ext>
            </a:extLst>
          </p:cNvPr>
          <p:cNvSpPr txBox="1"/>
          <p:nvPr/>
        </p:nvSpPr>
        <p:spPr>
          <a:xfrm>
            <a:off x="8591554" y="4266510"/>
            <a:ext cx="1686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 MIP Peak due to hardware thresholds in this run</a:t>
            </a:r>
          </a:p>
        </p:txBody>
      </p:sp>
    </p:spTree>
    <p:extLst>
      <p:ext uri="{BB962C8B-B14F-4D97-AF65-F5344CB8AC3E}">
        <p14:creationId xmlns:p14="http://schemas.microsoft.com/office/powerpoint/2010/main" val="32006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3DD7-68F4-B637-27B6-E62E851D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0"/>
            <a:ext cx="11163868" cy="828948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0F819-3323-556A-D4B3-C224462F7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089213"/>
            <a:ext cx="7001433" cy="4422776"/>
          </a:xfrm>
        </p:spPr>
        <p:txBody>
          <a:bodyPr/>
          <a:lstStyle/>
          <a:p>
            <a:r>
              <a:rPr lang="en-US" dirty="0"/>
              <a:t>Summer FNAL test beam campaign was very successful!</a:t>
            </a:r>
          </a:p>
          <a:p>
            <a:r>
              <a:rPr lang="en-US" dirty="0"/>
              <a:t>Baby </a:t>
            </a:r>
            <a:r>
              <a:rPr lang="en-US" dirty="0" err="1"/>
              <a:t>BCal</a:t>
            </a:r>
            <a:r>
              <a:rPr lang="en-US" dirty="0"/>
              <a:t> responds essentially as expected</a:t>
            </a:r>
          </a:p>
          <a:p>
            <a:pPr lvl="1"/>
            <a:r>
              <a:rPr lang="en-US" dirty="0"/>
              <a:t>Energy resolution in the right ballpark</a:t>
            </a:r>
          </a:p>
          <a:p>
            <a:r>
              <a:rPr lang="en-US" dirty="0"/>
              <a:t>Still improving the realism of the simulation</a:t>
            </a:r>
          </a:p>
          <a:p>
            <a:pPr lvl="1"/>
            <a:r>
              <a:rPr lang="en-US" dirty="0"/>
              <a:t>Once simulation is realistic, can obtain quantitative comparison of hadronic responses between simulation &amp; reality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B2931-3C0B-0726-ACA0-D23790AA94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7131A6-4CD8-3748-2ECC-E9EC546D7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83" t="27393" r="23526" b="55866"/>
          <a:stretch/>
        </p:blipFill>
        <p:spPr>
          <a:xfrm>
            <a:off x="3873726" y="4584143"/>
            <a:ext cx="8094728" cy="2195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81816-8738-618A-D80B-88E3DFEBD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63" r="15992"/>
          <a:stretch/>
        </p:blipFill>
        <p:spPr>
          <a:xfrm>
            <a:off x="8094985" y="1089213"/>
            <a:ext cx="4034832" cy="3167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29DE2E-2B3E-8615-BF7D-8A84080A1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4584143"/>
            <a:ext cx="2994211" cy="224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81464-B99B-F448-73E4-E024C156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66" y="-83852"/>
            <a:ext cx="11163868" cy="828948"/>
          </a:xfrm>
        </p:spPr>
        <p:txBody>
          <a:bodyPr/>
          <a:lstStyle/>
          <a:p>
            <a:r>
              <a:rPr lang="en-US" dirty="0"/>
              <a:t>Poisson smearing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6CA1-E350-A1DF-2756-74A15C336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478" y="998529"/>
            <a:ext cx="5157534" cy="4422776"/>
          </a:xfrm>
        </p:spPr>
        <p:txBody>
          <a:bodyPr/>
          <a:lstStyle/>
          <a:p>
            <a:r>
              <a:rPr lang="en-US" dirty="0"/>
              <a:t>Assume 1000 </a:t>
            </a:r>
            <a:r>
              <a:rPr lang="en-US" dirty="0" err="1"/>
              <a:t>p.e.</a:t>
            </a:r>
            <a:r>
              <a:rPr lang="en-US" dirty="0"/>
              <a:t> per GeV</a:t>
            </a:r>
          </a:p>
          <a:p>
            <a:pPr lvl="1"/>
            <a:r>
              <a:rPr lang="en-US" dirty="0"/>
              <a:t>Throw a </a:t>
            </a:r>
            <a:r>
              <a:rPr lang="en-US" dirty="0" err="1"/>
              <a:t>poissonian</a:t>
            </a:r>
            <a:r>
              <a:rPr lang="en-US" dirty="0"/>
              <a:t> with mean of 1500 to approximate the response of the hottest channel in a typical 4 GeV electron event</a:t>
            </a:r>
          </a:p>
          <a:p>
            <a:pPr lvl="1"/>
            <a:endParaRPr lang="en-US" dirty="0"/>
          </a:p>
          <a:p>
            <a:r>
              <a:rPr lang="en-US" dirty="0"/>
              <a:t>Standard deviation divided by mean is non-negligible, and is thus far not included in the simulation</a:t>
            </a:r>
          </a:p>
          <a:p>
            <a:pPr lvl="1"/>
            <a:r>
              <a:rPr lang="en-US" dirty="0"/>
              <a:t>Could explain why the 4 GeV data is farther from the simulation than the higher energy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12970-C3B6-BD62-21B9-171D877D6B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49983-D965-BA8E-2BE8-47E4A0712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66" y="745096"/>
            <a:ext cx="6390412" cy="2639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C370C-6D84-AF95-8F27-2B924288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68" y="3378759"/>
            <a:ext cx="5599385" cy="33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8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81464-B99B-F448-73E4-E024C156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66" y="-213063"/>
            <a:ext cx="11163868" cy="828948"/>
          </a:xfrm>
        </p:spPr>
        <p:txBody>
          <a:bodyPr/>
          <a:lstStyle/>
          <a:p>
            <a:r>
              <a:rPr lang="en-US" dirty="0"/>
              <a:t>Poisson smearing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12970-C3B6-BD62-21B9-171D877D6B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C370C-6D84-AF95-8F27-2B924288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6" y="615884"/>
            <a:ext cx="4939791" cy="2947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41AFD3-B190-1346-FC9F-E4D90FDE5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118" y="615884"/>
            <a:ext cx="4939792" cy="2947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E9E81C-B33B-3686-3997-859605B8C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76" y="3807202"/>
            <a:ext cx="4939791" cy="2947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BE006-38B0-1A73-1129-C05365C10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117" y="3807201"/>
            <a:ext cx="4939793" cy="29474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673425-4E9B-45A3-B0F2-4ED06F51B870}"/>
              </a:ext>
            </a:extLst>
          </p:cNvPr>
          <p:cNvSpPr txBox="1"/>
          <p:nvPr/>
        </p:nvSpPr>
        <p:spPr>
          <a:xfrm>
            <a:off x="816863" y="1842211"/>
            <a:ext cx="135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3FC114-4072-E934-8289-07858FC2B5AA}"/>
              </a:ext>
            </a:extLst>
          </p:cNvPr>
          <p:cNvSpPr txBox="1"/>
          <p:nvPr/>
        </p:nvSpPr>
        <p:spPr>
          <a:xfrm>
            <a:off x="1074382" y="4955789"/>
            <a:ext cx="135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DEC6A0-4571-728D-36B6-246C5DD258C3}"/>
              </a:ext>
            </a:extLst>
          </p:cNvPr>
          <p:cNvSpPr txBox="1"/>
          <p:nvPr/>
        </p:nvSpPr>
        <p:spPr>
          <a:xfrm>
            <a:off x="6096000" y="1784866"/>
            <a:ext cx="135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DE4141-9BC4-2CDA-6A54-3B559CF9DDA5}"/>
              </a:ext>
            </a:extLst>
          </p:cNvPr>
          <p:cNvSpPr txBox="1"/>
          <p:nvPr/>
        </p:nvSpPr>
        <p:spPr>
          <a:xfrm>
            <a:off x="5788958" y="4955789"/>
            <a:ext cx="135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GeV</a:t>
            </a:r>
          </a:p>
        </p:txBody>
      </p:sp>
    </p:spTree>
    <p:extLst>
      <p:ext uri="{BB962C8B-B14F-4D97-AF65-F5344CB8AC3E}">
        <p14:creationId xmlns:p14="http://schemas.microsoft.com/office/powerpoint/2010/main" val="21077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D54C7A4A-0124-4C84-972F-609A8944C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3" t="24734" r="25107" b="22279"/>
          <a:stretch/>
        </p:blipFill>
        <p:spPr bwMode="auto">
          <a:xfrm>
            <a:off x="7554240" y="2746379"/>
            <a:ext cx="4726609" cy="363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-110787"/>
            <a:ext cx="11163868" cy="828948"/>
          </a:xfrm>
        </p:spPr>
        <p:txBody>
          <a:bodyPr/>
          <a:lstStyle/>
          <a:p>
            <a:r>
              <a:rPr lang="en-US" dirty="0"/>
              <a:t>Test Beam R&amp;D Goals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6484" y="1014412"/>
                <a:ext cx="6916443" cy="4422776"/>
              </a:xfrm>
            </p:spPr>
            <p:txBody>
              <a:bodyPr/>
              <a:lstStyle/>
              <a:p>
                <a:r>
                  <a:rPr lang="en-US" dirty="0"/>
                  <a:t>Benchmark detector performance in as realistic a configuration as possible with different beams at FNAL</a:t>
                </a:r>
              </a:p>
              <a:p>
                <a:pPr marL="761981" lvl="1" indent="0">
                  <a:buNone/>
                </a:pPr>
                <a:endParaRPr lang="en-US" dirty="0"/>
              </a:p>
              <a:p>
                <a:pPr lvl="1"/>
                <a:endParaRPr lang="en-US" sz="800" dirty="0"/>
              </a:p>
              <a:p>
                <a:pPr lvl="1"/>
                <a:r>
                  <a:rPr lang="en-US" dirty="0"/>
                  <a:t>Study e/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separation and overall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response</a:t>
                </a:r>
              </a:p>
              <a:p>
                <a:pPr marL="761981" lvl="1" indent="0">
                  <a:buNone/>
                </a:pPr>
                <a:r>
                  <a:rPr lang="en-US" dirty="0"/>
                  <a:t> </a:t>
                </a:r>
              </a:p>
              <a:p>
                <a:pPr lvl="1"/>
                <a:endParaRPr lang="en-US" sz="800" dirty="0"/>
              </a:p>
              <a:p>
                <a:pPr lvl="1"/>
                <a:r>
                  <a:rPr lang="en-US" dirty="0"/>
                  <a:t>Characterize </a:t>
                </a:r>
                <a:r>
                  <a:rPr lang="en-US" dirty="0" err="1"/>
                  <a:t>SciFi</a:t>
                </a:r>
                <a:r>
                  <a:rPr lang="en-US" dirty="0"/>
                  <a:t> energy resolution &amp; linearity at higher energy than </a:t>
                </a:r>
                <a:r>
                  <a:rPr lang="en-US" dirty="0" err="1"/>
                  <a:t>GlueX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Demonstrate ability to operate </a:t>
                </a:r>
                <a:r>
                  <a:rPr lang="en-US" dirty="0" err="1"/>
                  <a:t>AstroPix</a:t>
                </a:r>
                <a:r>
                  <a:rPr lang="en-US" dirty="0"/>
                  <a:t> &amp; </a:t>
                </a:r>
                <a:r>
                  <a:rPr lang="en-US" dirty="0" err="1"/>
                  <a:t>SciFi</a:t>
                </a:r>
                <a:r>
                  <a:rPr lang="en-US" dirty="0"/>
                  <a:t> in tandem</a:t>
                </a:r>
              </a:p>
              <a:p>
                <a:pPr lvl="1"/>
                <a:endParaRPr lang="en-US" dirty="0"/>
              </a:p>
              <a:p>
                <a:pPr lvl="1"/>
                <a:endParaRPr lang="en-US" sz="800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6484" y="1014412"/>
                <a:ext cx="6916443" cy="4422776"/>
              </a:xfrm>
              <a:blipFill>
                <a:blip r:embed="rId3"/>
                <a:stretch>
                  <a:fillRect l="-2564" t="-2000" r="-3114" b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AutoShape 4" descr="Image preview">
            <a:extLst>
              <a:ext uri="{FF2B5EF4-FFF2-40B4-BE49-F238E27FC236}">
                <a16:creationId xmlns:a16="http://schemas.microsoft.com/office/drawing/2014/main" id="{1A4372F8-8657-7C11-CF5C-2D1B459BCC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F47BC8B-90AE-6062-0A54-53CE3B42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2114">
            <a:off x="10110839" y="802213"/>
            <a:ext cx="2546229" cy="124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92A99AC-5294-6ACD-5279-5B058C89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207" y="585789"/>
            <a:ext cx="1648261" cy="166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2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D6AA-73CD-0C29-8C2B-9FEB06AC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-224950"/>
            <a:ext cx="11163868" cy="828948"/>
          </a:xfrm>
        </p:spPr>
        <p:txBody>
          <a:bodyPr/>
          <a:lstStyle/>
          <a:p>
            <a:r>
              <a:rPr lang="en-US" dirty="0"/>
              <a:t>Random forest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F28D4-8A1F-0F14-F56B-8B30CE7D4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680241"/>
            <a:ext cx="6772099" cy="4422776"/>
          </a:xfrm>
        </p:spPr>
        <p:txBody>
          <a:bodyPr/>
          <a:lstStyle/>
          <a:p>
            <a:r>
              <a:rPr lang="en-US" sz="2000" dirty="0"/>
              <a:t>Tested a random forest ML classifier</a:t>
            </a:r>
          </a:p>
          <a:p>
            <a:pPr lvl="1"/>
            <a:r>
              <a:rPr lang="en-US" sz="2000" dirty="0"/>
              <a:t>Produces a “forest” of 100 decision trees and takes the majority decision</a:t>
            </a:r>
          </a:p>
          <a:p>
            <a:pPr lvl="1"/>
            <a:r>
              <a:rPr lang="en-US" sz="2000" dirty="0"/>
              <a:t>Well suited to binary classification tasks, less prone to overfitting</a:t>
            </a:r>
          </a:p>
          <a:p>
            <a:pPr lvl="1"/>
            <a:endParaRPr lang="en-US" sz="800" dirty="0"/>
          </a:p>
          <a:p>
            <a:r>
              <a:rPr lang="en-US" sz="2000" dirty="0"/>
              <a:t>Provided samples of electron data and pion data selected only with Cherenkov information</a:t>
            </a:r>
          </a:p>
          <a:p>
            <a:pPr lvl="1"/>
            <a:r>
              <a:rPr lang="en-US" sz="2000" b="1" dirty="0"/>
              <a:t>Unfortunately, pion sample contains an unknown fraction of muons!</a:t>
            </a:r>
          </a:p>
          <a:p>
            <a:endParaRPr lang="en-US" sz="800" dirty="0"/>
          </a:p>
          <a:p>
            <a:r>
              <a:rPr lang="en-US" sz="2000" dirty="0"/>
              <a:t>No calibration applied, no channel masking, no cuts</a:t>
            </a:r>
          </a:p>
          <a:p>
            <a:pPr lvl="1"/>
            <a:r>
              <a:rPr lang="en-US" sz="2000" dirty="0"/>
              <a:t>Operates on raw ADC values</a:t>
            </a:r>
          </a:p>
          <a:p>
            <a:r>
              <a:rPr lang="en-US" sz="2000" dirty="0"/>
              <a:t>Achieved a pi(/mu) rejection factor of ~150 for one run of the 4 GeV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A356B-2E76-B8B0-CF6D-F2AC75361B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2290" name="Picture 2" descr="Introduction Random Forest Classification By Example | by Mr ...">
            <a:extLst>
              <a:ext uri="{FF2B5EF4-FFF2-40B4-BE49-F238E27FC236}">
                <a16:creationId xmlns:a16="http://schemas.microsoft.com/office/drawing/2014/main" id="{3D13720B-FC71-20C1-F31D-E96CAC6E6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 r="15769"/>
          <a:stretch/>
        </p:blipFill>
        <p:spPr bwMode="auto">
          <a:xfrm>
            <a:off x="7962539" y="833114"/>
            <a:ext cx="3929330" cy="306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83E492-88F2-DAE5-6A57-56C78319EA6B}"/>
              </a:ext>
            </a:extLst>
          </p:cNvPr>
          <p:cNvSpPr txBox="1"/>
          <p:nvPr/>
        </p:nvSpPr>
        <p:spPr>
          <a:xfrm>
            <a:off x="4962697" y="5044791"/>
            <a:ext cx="72293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99.9% electron efficiency: 7.25063</a:t>
            </a:r>
          </a:p>
          <a:p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99.0% electron efficiency: 29.55860</a:t>
            </a:r>
          </a:p>
          <a:p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97.5% electron efficiency: 55.95882</a:t>
            </a:r>
          </a:p>
          <a:p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95.0% electron efficiency: 154.09189</a:t>
            </a:r>
          </a:p>
          <a:p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90.0% electron efficiency: 354.23820</a:t>
            </a:r>
          </a:p>
          <a:p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80.0% electron efficiency: 938.30952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64E98-E249-1A17-3BD4-E5769E7C682C}"/>
              </a:ext>
            </a:extLst>
          </p:cNvPr>
          <p:cNvSpPr txBox="1"/>
          <p:nvPr/>
        </p:nvSpPr>
        <p:spPr>
          <a:xfrm>
            <a:off x="592977" y="5594759"/>
            <a:ext cx="4045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is partially but not completely degenerate with E/p method</a:t>
            </a:r>
          </a:p>
        </p:txBody>
      </p:sp>
    </p:spTree>
    <p:extLst>
      <p:ext uri="{BB962C8B-B14F-4D97-AF65-F5344CB8AC3E}">
        <p14:creationId xmlns:p14="http://schemas.microsoft.com/office/powerpoint/2010/main" val="40944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A356B-2E76-B8B0-CF6D-F2AC75361B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5FDA3E-A2C1-F516-2A36-BC64B45B6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939387"/>
              </p:ext>
            </p:extLst>
          </p:nvPr>
        </p:nvGraphicFramePr>
        <p:xfrm>
          <a:off x="462868" y="822960"/>
          <a:ext cx="3444115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Importance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14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0.0595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South 15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0.0564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9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11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15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0.0530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10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0.0506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13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0.0488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14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0.0463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9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0.0455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8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0.0439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12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0.0406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13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0.0398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12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0.0362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11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0.0358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7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0.0298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8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0.0292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South 6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0.0249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4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31D9D9C-6DFB-1847-DAD0-82134C5E0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451204"/>
              </p:ext>
            </p:extLst>
          </p:nvPr>
        </p:nvGraphicFramePr>
        <p:xfrm>
          <a:off x="4092633" y="822960"/>
          <a:ext cx="359664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971">
                  <a:extLst>
                    <a:ext uri="{9D8B030D-6E8A-4147-A177-3AD203B41FA5}">
                      <a16:colId xmlns:a16="http://schemas.microsoft.com/office/drawing/2014/main" val="2284821170"/>
                    </a:ext>
                  </a:extLst>
                </a:gridCol>
                <a:gridCol w="1612669">
                  <a:extLst>
                    <a:ext uri="{9D8B030D-6E8A-4147-A177-3AD203B41FA5}">
                      <a16:colId xmlns:a16="http://schemas.microsoft.com/office/drawing/2014/main" val="3772391575"/>
                    </a:ext>
                  </a:extLst>
                </a:gridCol>
              </a:tblGrid>
              <a:tr h="270290">
                <a:tc>
                  <a:txBody>
                    <a:bodyPr/>
                    <a:lstStyle/>
                    <a:p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459051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North 7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734628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South 10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99723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South 5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0.0213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343997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6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0.0206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783959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North 4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0.0195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214934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North 5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805155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North 2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0.0153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989839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 dirty="0"/>
                        <a:t>South 0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0.0138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781606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3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478794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1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799159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0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0.0133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456431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3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0.0131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136811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North 1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011327"/>
                  </a:ext>
                </a:extLst>
              </a:tr>
              <a:tr h="270290">
                <a:tc>
                  <a:txBody>
                    <a:bodyPr/>
                    <a:lstStyle/>
                    <a:p>
                      <a:r>
                        <a:rPr sz="1200"/>
                        <a:t>South 2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 dirty="0"/>
                        <a:t>0.0075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89581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1FD100-8619-8DAC-82D9-9C1F39080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712" y="3807228"/>
            <a:ext cx="4345287" cy="3050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867FD0-5C1C-5D36-180F-365DE95FB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041" y="687440"/>
            <a:ext cx="4482959" cy="28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4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EA4-0E65-0D49-34D6-D3C00ED8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2441D-53D3-199E-F2D9-1165DB0E3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FFC00-C0F0-209A-A952-B6EB44F85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C88B0-0AF3-A1E9-712A-4169124CEB5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62BFB-4DD6-9299-CA96-9673383FEA68}"/>
              </a:ext>
            </a:extLst>
          </p:cNvPr>
          <p:cNvSpPr txBox="1"/>
          <p:nvPr/>
        </p:nvSpPr>
        <p:spPr>
          <a:xfrm>
            <a:off x="364067" y="4348837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8 GeV: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99.9% electron efficiency: 10.72608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99.0% electron efficiency: 69.08765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97.5% electron efficiency: 491.44534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95.0% electron efficiency: 670.64641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90.0% electron efficiency: 912.68421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Pion Rejection Factor at 80.0% electron efficiency: 1319.42391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1D7A9E-E405-DAD5-D779-EDB8E74B8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7" y="341603"/>
            <a:ext cx="6011333" cy="369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C499-9FC5-2DE4-ED09-3A5782FE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0"/>
            <a:ext cx="5486398" cy="828948"/>
          </a:xfrm>
        </p:spPr>
        <p:txBody>
          <a:bodyPr/>
          <a:lstStyle/>
          <a:p>
            <a:r>
              <a:rPr lang="en-US" dirty="0"/>
              <a:t>Beam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1D293-497F-22A2-1F40-A17743F02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217612"/>
            <a:ext cx="4982374" cy="44227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8A5E-B4FA-C9A3-EBFB-C44DA812EE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852237E-A58B-3502-21CB-F549982F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1" y="3668358"/>
            <a:ext cx="6104395" cy="315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2C712-ECE5-1B87-70FA-A14A35882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194" y="1200367"/>
            <a:ext cx="5801520" cy="56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3653-0B04-392E-CB15-FD26D47A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30" y="-266665"/>
            <a:ext cx="11163868" cy="828948"/>
          </a:xfrm>
        </p:spPr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0206-D07F-4FA9-373A-2562875C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15" y="716982"/>
            <a:ext cx="3222424" cy="4422776"/>
          </a:xfrm>
        </p:spPr>
        <p:txBody>
          <a:bodyPr/>
          <a:lstStyle/>
          <a:p>
            <a:r>
              <a:rPr lang="en-US" dirty="0"/>
              <a:t>Convert ADC to energy by adjusting the MIP peak location to the energy deposit determined from simulation</a:t>
            </a:r>
          </a:p>
          <a:p>
            <a:endParaRPr lang="en-US" dirty="0"/>
          </a:p>
          <a:p>
            <a:r>
              <a:rPr lang="en-US" dirty="0"/>
              <a:t>“Manual” calibration used on South 2,3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84E26-B3B2-AE4F-2255-2E8DA090B7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7DC0D-42E1-02E1-5957-E124B470D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771" y="562283"/>
            <a:ext cx="8489897" cy="62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63DF9-FC36-1794-CC01-90E653454C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945316" y="6514651"/>
            <a:ext cx="455483" cy="141937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 descr="A graph of energy distribution&#10;&#10;Description automatically generated">
            <a:extLst>
              <a:ext uri="{FF2B5EF4-FFF2-40B4-BE49-F238E27FC236}">
                <a16:creationId xmlns:a16="http://schemas.microsoft.com/office/drawing/2014/main" id="{9DDE1EBF-C665-5C05-392D-29640FE00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4" y="1442627"/>
            <a:ext cx="7374518" cy="5415373"/>
          </a:xfrm>
          <a:prstGeom prst="rect">
            <a:avLst/>
          </a:prstGeom>
        </p:spPr>
      </p:pic>
      <p:pic>
        <p:nvPicPr>
          <p:cNvPr id="6" name="Picture 5" descr="A graph with a red line&#10;&#10;Description automatically generated">
            <a:extLst>
              <a:ext uri="{FF2B5EF4-FFF2-40B4-BE49-F238E27FC236}">
                <a16:creationId xmlns:a16="http://schemas.microsoft.com/office/drawing/2014/main" id="{6ECC3A5C-D642-7891-6F14-ADBBFB699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13" y="150812"/>
            <a:ext cx="4561953" cy="3278188"/>
          </a:xfrm>
          <a:prstGeom prst="rect">
            <a:avLst/>
          </a:prstGeom>
        </p:spPr>
      </p:pic>
      <p:pic>
        <p:nvPicPr>
          <p:cNvPr id="10" name="Picture 9" descr="A graph of a number of numbers and a red line&#10;&#10;Description automatically generated">
            <a:extLst>
              <a:ext uri="{FF2B5EF4-FFF2-40B4-BE49-F238E27FC236}">
                <a16:creationId xmlns:a16="http://schemas.microsoft.com/office/drawing/2014/main" id="{BA0CA7D5-C052-4DAF-91B2-1F6C7E6C8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47" y="3579812"/>
            <a:ext cx="4561953" cy="3278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8BA3EE-E313-3AE0-281B-069354ED0D19}"/>
              </a:ext>
            </a:extLst>
          </p:cNvPr>
          <p:cNvSpPr txBox="1"/>
          <p:nvPr/>
        </p:nvSpPr>
        <p:spPr>
          <a:xfrm>
            <a:off x="606271" y="20542"/>
            <a:ext cx="55667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Using only MIP calibration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No containment cuts applied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South 2, 3, 10 included</a:t>
            </a:r>
          </a:p>
          <a:p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625923-6860-D99C-F29F-A93FBC7C646B}"/>
              </a:ext>
            </a:extLst>
          </p:cNvPr>
          <p:cNvSpPr txBox="1"/>
          <p:nvPr/>
        </p:nvSpPr>
        <p:spPr>
          <a:xfrm>
            <a:off x="8415515" y="5739729"/>
            <a:ext cx="510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2.7% beam spread subtracted</a:t>
            </a:r>
          </a:p>
        </p:txBody>
      </p:sp>
    </p:spTree>
    <p:extLst>
      <p:ext uri="{BB962C8B-B14F-4D97-AF65-F5344CB8AC3E}">
        <p14:creationId xmlns:p14="http://schemas.microsoft.com/office/powerpoint/2010/main" val="27200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63DF9-FC36-1794-CC01-90E653454C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945316" y="6514651"/>
            <a:ext cx="455483" cy="141937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8BA3EE-E313-3AE0-281B-069354ED0D19}"/>
              </a:ext>
            </a:extLst>
          </p:cNvPr>
          <p:cNvSpPr txBox="1"/>
          <p:nvPr/>
        </p:nvSpPr>
        <p:spPr>
          <a:xfrm>
            <a:off x="606271" y="20542"/>
            <a:ext cx="5566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Using only MIP calibration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No containment cuts applied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South 2, 3, 10 set equal to North 2, 3, 10</a:t>
            </a:r>
          </a:p>
        </p:txBody>
      </p:sp>
      <p:pic>
        <p:nvPicPr>
          <p:cNvPr id="4" name="Picture 3" descr="A graph of energy distribution&#10;&#10;Description automatically generated">
            <a:extLst>
              <a:ext uri="{FF2B5EF4-FFF2-40B4-BE49-F238E27FC236}">
                <a16:creationId xmlns:a16="http://schemas.microsoft.com/office/drawing/2014/main" id="{FBA5D68D-CEB4-07E2-619F-5057ACBD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" y="1477108"/>
            <a:ext cx="7299590" cy="5360350"/>
          </a:xfrm>
          <a:prstGeom prst="rect">
            <a:avLst/>
          </a:prstGeom>
        </p:spPr>
      </p:pic>
      <p:pic>
        <p:nvPicPr>
          <p:cNvPr id="8" name="Picture 7" descr="A graph with a red line&#10;&#10;Description automatically generated">
            <a:extLst>
              <a:ext uri="{FF2B5EF4-FFF2-40B4-BE49-F238E27FC236}">
                <a16:creationId xmlns:a16="http://schemas.microsoft.com/office/drawing/2014/main" id="{3F41DDEF-B497-A8FF-B5B3-7E12F4C81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25" y="340972"/>
            <a:ext cx="4534575" cy="3258514"/>
          </a:xfrm>
          <a:prstGeom prst="rect">
            <a:avLst/>
          </a:prstGeom>
        </p:spPr>
      </p:pic>
      <p:pic>
        <p:nvPicPr>
          <p:cNvPr id="12" name="Picture 11" descr="A graph with numbers and a red line&#10;&#10;Description automatically generated">
            <a:extLst>
              <a:ext uri="{FF2B5EF4-FFF2-40B4-BE49-F238E27FC236}">
                <a16:creationId xmlns:a16="http://schemas.microsoft.com/office/drawing/2014/main" id="{F793F3EE-AC3F-D72B-8952-69B9F3EC9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72" y="3550692"/>
            <a:ext cx="4534575" cy="3258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EDDCE-AAEF-E832-C2A2-5C6F4603A479}"/>
              </a:ext>
            </a:extLst>
          </p:cNvPr>
          <p:cNvSpPr txBox="1"/>
          <p:nvPr/>
        </p:nvSpPr>
        <p:spPr>
          <a:xfrm>
            <a:off x="8415515" y="5739729"/>
            <a:ext cx="510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2.7% beam spread subtracted</a:t>
            </a:r>
          </a:p>
        </p:txBody>
      </p:sp>
    </p:spTree>
    <p:extLst>
      <p:ext uri="{BB962C8B-B14F-4D97-AF65-F5344CB8AC3E}">
        <p14:creationId xmlns:p14="http://schemas.microsoft.com/office/powerpoint/2010/main" val="8523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936DB-3A2A-4B3D-3ECF-57B7007D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66" y="72152"/>
            <a:ext cx="11163868" cy="828948"/>
          </a:xfrm>
        </p:spPr>
        <p:txBody>
          <a:bodyPr/>
          <a:lstStyle/>
          <a:p>
            <a:r>
              <a:rPr lang="en-US" dirty="0"/>
              <a:t>Containment 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8AAD9-1334-3A2C-B4B0-5B3F6D21F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67" y="1141774"/>
            <a:ext cx="6628192" cy="4422776"/>
          </a:xfrm>
        </p:spPr>
        <p:txBody>
          <a:bodyPr/>
          <a:lstStyle/>
          <a:p>
            <a:r>
              <a:rPr lang="en-US" dirty="0"/>
              <a:t>Require that highest energy deposit is in channels 5, 6, 9, or 10</a:t>
            </a:r>
          </a:p>
          <a:p>
            <a:r>
              <a:rPr lang="en-US" dirty="0"/>
              <a:t>Furthermore, require that second highest energy deposit is </a:t>
            </a:r>
            <a:r>
              <a:rPr lang="en-US" i="1" dirty="0"/>
              <a:t>neighboring</a:t>
            </a:r>
            <a:r>
              <a:rPr lang="en-US" dirty="0"/>
              <a:t> the highest energy deposit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C3A00-33A5-7EB4-8CC4-434D40D9DDC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326681-1BD3-D38C-8088-3C12F43D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66" y="3238571"/>
            <a:ext cx="5174862" cy="3418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CAF7E3-8C95-3754-BD42-18E74234B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055" y="654205"/>
            <a:ext cx="4524114" cy="29881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AE2E41-3795-6309-0035-864CC8019806}"/>
              </a:ext>
            </a:extLst>
          </p:cNvPr>
          <p:cNvSpPr txBox="1"/>
          <p:nvPr/>
        </p:nvSpPr>
        <p:spPr>
          <a:xfrm>
            <a:off x="860612" y="5531560"/>
            <a:ext cx="143076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Passes cuts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B1B604-3241-920E-BE53-F48ECEE7D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168" y="3657343"/>
            <a:ext cx="4430938" cy="2926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3235B2-CDC0-7975-BC41-F161BC3C60E7}"/>
              </a:ext>
            </a:extLst>
          </p:cNvPr>
          <p:cNvSpPr txBox="1"/>
          <p:nvPr/>
        </p:nvSpPr>
        <p:spPr>
          <a:xfrm>
            <a:off x="7037296" y="5556571"/>
            <a:ext cx="121382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Fails cuts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5C9419-28F0-AFBB-FA52-0E83854453A5}"/>
              </a:ext>
            </a:extLst>
          </p:cNvPr>
          <p:cNvSpPr txBox="1"/>
          <p:nvPr/>
        </p:nvSpPr>
        <p:spPr>
          <a:xfrm>
            <a:off x="7142258" y="2626537"/>
            <a:ext cx="121382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Fails cuts</a:t>
            </a:r>
          </a:p>
        </p:txBody>
      </p:sp>
    </p:spTree>
    <p:extLst>
      <p:ext uri="{BB962C8B-B14F-4D97-AF65-F5344CB8AC3E}">
        <p14:creationId xmlns:p14="http://schemas.microsoft.com/office/powerpoint/2010/main" val="4390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63DF9-FC36-1794-CC01-90E653454C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945316" y="6514651"/>
            <a:ext cx="455483" cy="141937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8BA3EE-E313-3AE0-281B-069354ED0D19}"/>
              </a:ext>
            </a:extLst>
          </p:cNvPr>
          <p:cNvSpPr txBox="1"/>
          <p:nvPr/>
        </p:nvSpPr>
        <p:spPr>
          <a:xfrm>
            <a:off x="606271" y="20542"/>
            <a:ext cx="5566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Using only MIP calibration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Containment cuts applied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South 2, 3, 10 set equal to North 2, 3, 10</a:t>
            </a:r>
          </a:p>
        </p:txBody>
      </p:sp>
      <p:pic>
        <p:nvPicPr>
          <p:cNvPr id="3" name="Picture 2" descr="A graph of energy distribution&#10;&#10;Description automatically generated">
            <a:extLst>
              <a:ext uri="{FF2B5EF4-FFF2-40B4-BE49-F238E27FC236}">
                <a16:creationId xmlns:a16="http://schemas.microsoft.com/office/drawing/2014/main" id="{AE526963-5A89-6B1E-0F7F-258F7410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1" y="1742739"/>
            <a:ext cx="6935997" cy="5093350"/>
          </a:xfrm>
          <a:prstGeom prst="rect">
            <a:avLst/>
          </a:prstGeom>
        </p:spPr>
      </p:pic>
      <p:pic>
        <p:nvPicPr>
          <p:cNvPr id="7" name="Picture 6" descr="A graph with a red line&#10;&#10;Description automatically generated">
            <a:extLst>
              <a:ext uri="{FF2B5EF4-FFF2-40B4-BE49-F238E27FC236}">
                <a16:creationId xmlns:a16="http://schemas.microsoft.com/office/drawing/2014/main" id="{37D7A686-B1A9-BAD1-6BE7-652A0DDBE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48" y="260142"/>
            <a:ext cx="4534575" cy="3258514"/>
          </a:xfrm>
          <a:prstGeom prst="rect">
            <a:avLst/>
          </a:prstGeom>
        </p:spPr>
      </p:pic>
      <p:pic>
        <p:nvPicPr>
          <p:cNvPr id="10" name="Picture 9" descr="A graph of 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A4E34DDD-EA8A-F4BD-CCCF-7F9334C03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91" y="3560324"/>
            <a:ext cx="4560487" cy="3277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DE2312-B4EF-C6B3-6BF3-B3034C6791C3}"/>
              </a:ext>
            </a:extLst>
          </p:cNvPr>
          <p:cNvSpPr txBox="1"/>
          <p:nvPr/>
        </p:nvSpPr>
        <p:spPr>
          <a:xfrm>
            <a:off x="8415515" y="5739729"/>
            <a:ext cx="510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2.7% beam spread subtracted</a:t>
            </a:r>
          </a:p>
        </p:txBody>
      </p:sp>
    </p:spTree>
    <p:extLst>
      <p:ext uri="{BB962C8B-B14F-4D97-AF65-F5344CB8AC3E}">
        <p14:creationId xmlns:p14="http://schemas.microsoft.com/office/powerpoint/2010/main" val="27030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energy distribution&#10;&#10;Description automatically generated">
            <a:extLst>
              <a:ext uri="{FF2B5EF4-FFF2-40B4-BE49-F238E27FC236}">
                <a16:creationId xmlns:a16="http://schemas.microsoft.com/office/drawing/2014/main" id="{AE526963-5A89-6B1E-0F7F-258F7410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6" y="126911"/>
            <a:ext cx="4476014" cy="32868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63DF9-FC36-1794-CC01-90E653454C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945316" y="6514651"/>
            <a:ext cx="455483" cy="141937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8BA3EE-E313-3AE0-281B-069354ED0D19}"/>
              </a:ext>
            </a:extLst>
          </p:cNvPr>
          <p:cNvSpPr txBox="1"/>
          <p:nvPr/>
        </p:nvSpPr>
        <p:spPr>
          <a:xfrm>
            <a:off x="4975920" y="624552"/>
            <a:ext cx="67020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Weird tail at high energies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Seen only in the 10 GeV data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Clearly non-crystal-ball-like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Seemed like pileup at first, but upon further inspection seems to be localized to channels South 8 &amp; 11, and only in 10 GeV data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Exclude events where N&amp;S channels disagree by &gt; 200 MeV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6A1E47-877C-5F4F-EAB4-5BF1EF7E5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922" y="-216354"/>
            <a:ext cx="11163868" cy="828948"/>
          </a:xfrm>
        </p:spPr>
        <p:txBody>
          <a:bodyPr/>
          <a:lstStyle/>
          <a:p>
            <a:r>
              <a:rPr lang="en-US" dirty="0"/>
              <a:t>10 GeV tail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BA5EDA-BCB8-7FC1-4DD4-560CF58A2BE9}"/>
              </a:ext>
            </a:extLst>
          </p:cNvPr>
          <p:cNvCxnSpPr>
            <a:cxnSpLocks/>
          </p:cNvCxnSpPr>
          <p:nvPr/>
        </p:nvCxnSpPr>
        <p:spPr>
          <a:xfrm flipH="1">
            <a:off x="3399416" y="1398494"/>
            <a:ext cx="1785770" cy="15079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6B57D8F-FE25-8496-37E9-934E9ECAF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01" y="3727102"/>
            <a:ext cx="7551356" cy="31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13F7AA-84AE-8426-87FD-3AD3649D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9" t="6602" r="9094" b="17793"/>
          <a:stretch/>
        </p:blipFill>
        <p:spPr>
          <a:xfrm>
            <a:off x="6447352" y="974495"/>
            <a:ext cx="5649821" cy="4271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81E6FE-5288-CF31-9D76-7FC621536D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5271" y="1124114"/>
                <a:ext cx="5061807" cy="4422776"/>
              </a:xfrm>
            </p:spPr>
            <p:txBody>
              <a:bodyPr/>
              <a:lstStyle/>
              <a:p>
                <a:r>
                  <a:rPr lang="en-US" dirty="0"/>
                  <a:t>Add BIC prototype calorimeter behind existing Argonne ATLAS Pixel telescope with </a:t>
                </a:r>
                <a:r>
                  <a:rPr lang="en-US" dirty="0" err="1"/>
                  <a:t>AstroPix</a:t>
                </a:r>
                <a:r>
                  <a:rPr lang="en-US" dirty="0"/>
                  <a:t> setup at </a:t>
                </a:r>
                <a:r>
                  <a:rPr lang="en-US" dirty="0" err="1"/>
                  <a:t>MTest</a:t>
                </a:r>
                <a:endParaRPr lang="en-US" dirty="0"/>
              </a:p>
              <a:p>
                <a:endParaRPr lang="en-US" sz="800" dirty="0"/>
              </a:p>
              <a:p>
                <a:r>
                  <a:rPr lang="en-US" dirty="0"/>
                  <a:t>Rotating stage to simulate particles incident at angles up to 45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~1)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r>
                  <a:rPr lang="en-US" dirty="0"/>
                  <a:t>Ability to lower BIC setup out of the beam, no need to uninstall for other experiments to run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81E6FE-5288-CF31-9D76-7FC621536D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5271" y="1124114"/>
                <a:ext cx="5061807" cy="4422776"/>
              </a:xfrm>
              <a:blipFill>
                <a:blip r:embed="rId3"/>
                <a:stretch>
                  <a:fillRect l="-3500" t="-2006" r="-4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EDBFD-27B7-7DEC-4AF5-258FCF1D9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46D0C-58F6-6D72-0949-0DB4DCCADF7D}"/>
              </a:ext>
            </a:extLst>
          </p:cNvPr>
          <p:cNvSpPr txBox="1"/>
          <p:nvPr/>
        </p:nvSpPr>
        <p:spPr>
          <a:xfrm>
            <a:off x="6052457" y="5546890"/>
            <a:ext cx="339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Current ANL </a:t>
            </a:r>
            <a:r>
              <a:rPr lang="en-US" sz="2400" dirty="0" err="1">
                <a:solidFill>
                  <a:schemeClr val="accent1"/>
                </a:solidFill>
              </a:rPr>
              <a:t>AstroPix</a:t>
            </a:r>
            <a:r>
              <a:rPr lang="en-US" sz="2400" dirty="0">
                <a:solidFill>
                  <a:schemeClr val="accent1"/>
                </a:solidFill>
              </a:rPr>
              <a:t> Telescope Setup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66A2A-B1B6-4391-765F-2E1102941896}"/>
              </a:ext>
            </a:extLst>
          </p:cNvPr>
          <p:cNvSpPr txBox="1"/>
          <p:nvPr/>
        </p:nvSpPr>
        <p:spPr>
          <a:xfrm>
            <a:off x="9265618" y="5520657"/>
            <a:ext cx="29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Baby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BCal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Setup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38AF0151-C7C6-9428-E0EB-6F2EB9DAE522}"/>
              </a:ext>
            </a:extLst>
          </p:cNvPr>
          <p:cNvSpPr/>
          <p:nvPr/>
        </p:nvSpPr>
        <p:spPr>
          <a:xfrm rot="16200000">
            <a:off x="7923531" y="4293750"/>
            <a:ext cx="468063" cy="1976525"/>
          </a:xfrm>
          <a:prstGeom prst="leftBrace">
            <a:avLst>
              <a:gd name="adj1" fmla="val 26939"/>
              <a:gd name="adj2" fmla="val 33845"/>
            </a:avLst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A73D8CB6-85E7-42A4-EDE7-201601AE82A2}"/>
              </a:ext>
            </a:extLst>
          </p:cNvPr>
          <p:cNvSpPr/>
          <p:nvPr/>
        </p:nvSpPr>
        <p:spPr>
          <a:xfrm rot="16200000">
            <a:off x="9375342" y="4790877"/>
            <a:ext cx="468063" cy="927092"/>
          </a:xfrm>
          <a:prstGeom prst="leftBrace">
            <a:avLst>
              <a:gd name="adj1" fmla="val 26939"/>
              <a:gd name="adj2" fmla="val 79247"/>
            </a:avLst>
          </a:prstGeom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2EAD993-A224-18FF-1A79-51610C9A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-85443"/>
            <a:ext cx="11163868" cy="828948"/>
          </a:xfrm>
        </p:spPr>
        <p:txBody>
          <a:bodyPr/>
          <a:lstStyle/>
          <a:p>
            <a:r>
              <a:rPr lang="en-US" dirty="0"/>
              <a:t>General setup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55613E3-38F9-76BB-0E8C-F7C8541BFDD4}"/>
              </a:ext>
            </a:extLst>
          </p:cNvPr>
          <p:cNvCxnSpPr/>
          <p:nvPr/>
        </p:nvCxnSpPr>
        <p:spPr>
          <a:xfrm flipV="1">
            <a:off x="6433074" y="2678650"/>
            <a:ext cx="3048000" cy="75304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0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AB8B1-6130-A7B8-5D52-4B3DD6B6E6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3E7C0B-B8FB-ACDA-BDAB-01A5C3D77920}"/>
              </a:ext>
            </a:extLst>
          </p:cNvPr>
          <p:cNvGrpSpPr/>
          <p:nvPr/>
        </p:nvGrpSpPr>
        <p:grpSpPr>
          <a:xfrm>
            <a:off x="325559" y="-30927"/>
            <a:ext cx="9328283" cy="6059394"/>
            <a:chOff x="325559" y="-30927"/>
            <a:chExt cx="9328283" cy="60593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C184DB-5713-4440-6939-1D037FD6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7700" y="3296130"/>
              <a:ext cx="4144874" cy="27222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17543C-03D3-2F36-BF72-16BF51B1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283" y="3493552"/>
              <a:ext cx="3859585" cy="25349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388D7A-08B6-7407-B4B2-02AAC106F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6677" y="201411"/>
              <a:ext cx="4587165" cy="27832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7683C7-06AE-932D-CB93-CA77D39BA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559" y="449719"/>
              <a:ext cx="4164826" cy="25349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A164E8-A8CE-C57F-0094-480A01F543B9}"/>
                </a:ext>
              </a:extLst>
            </p:cNvPr>
            <p:cNvSpPr txBox="1"/>
            <p:nvPr/>
          </p:nvSpPr>
          <p:spPr>
            <a:xfrm>
              <a:off x="1758462" y="40194"/>
              <a:ext cx="1507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 GeV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2C2911-B67E-2621-9216-670E5A589FF0}"/>
                </a:ext>
              </a:extLst>
            </p:cNvPr>
            <p:cNvSpPr txBox="1"/>
            <p:nvPr/>
          </p:nvSpPr>
          <p:spPr>
            <a:xfrm>
              <a:off x="6400800" y="-30927"/>
              <a:ext cx="1507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 GeV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A1F31C-CBC5-75EA-B011-467B31F7E721}"/>
                </a:ext>
              </a:extLst>
            </p:cNvPr>
            <p:cNvSpPr txBox="1"/>
            <p:nvPr/>
          </p:nvSpPr>
          <p:spPr>
            <a:xfrm>
              <a:off x="6794361" y="3080035"/>
              <a:ext cx="1507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A46CF1-49E2-B5DD-1713-D7D5C8CF9696}"/>
                </a:ext>
              </a:extLst>
            </p:cNvPr>
            <p:cNvSpPr txBox="1"/>
            <p:nvPr/>
          </p:nvSpPr>
          <p:spPr>
            <a:xfrm>
              <a:off x="2023069" y="3126985"/>
              <a:ext cx="1507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 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6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C499-9FC5-2DE4-ED09-3A5782FE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0"/>
            <a:ext cx="11163868" cy="828948"/>
          </a:xfrm>
        </p:spPr>
        <p:txBody>
          <a:bodyPr/>
          <a:lstStyle/>
          <a:p>
            <a:r>
              <a:rPr lang="en-US" dirty="0"/>
              <a:t>Fermilab test beam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1D293-497F-22A2-1F40-A17743F02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65" y="1217612"/>
            <a:ext cx="4432968" cy="4422776"/>
          </a:xfrm>
        </p:spPr>
        <p:txBody>
          <a:bodyPr/>
          <a:lstStyle/>
          <a:p>
            <a:r>
              <a:rPr lang="en-US" dirty="0"/>
              <a:t>Nominal beam is 120 GeV protons from main injector</a:t>
            </a:r>
          </a:p>
          <a:p>
            <a:r>
              <a:rPr lang="en-US" dirty="0"/>
              <a:t>Secondary hadron/electron beam from sending 120 GeV protons on a 30 cm thick aluminum target</a:t>
            </a:r>
          </a:p>
          <a:p>
            <a:endParaRPr lang="en-US" dirty="0"/>
          </a:p>
          <a:p>
            <a:r>
              <a:rPr lang="en-US" dirty="0"/>
              <a:t>Scintillators provided by FTBF along beamline for trigger</a:t>
            </a:r>
          </a:p>
          <a:p>
            <a:r>
              <a:rPr lang="en-US" dirty="0"/>
              <a:t>Two </a:t>
            </a:r>
            <a:r>
              <a:rPr lang="en-US" dirty="0" err="1"/>
              <a:t>Cherenkovs</a:t>
            </a:r>
            <a:r>
              <a:rPr lang="en-US" dirty="0"/>
              <a:t> for PID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8A5E-B4FA-C9A3-EBFB-C44DA812EE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8B72A4-22D8-8ADC-D8CA-13C06BEA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35" y="1516322"/>
            <a:ext cx="7111895" cy="46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06D1D9-EE6D-57A0-AA2B-F15627C871B0}"/>
              </a:ext>
            </a:extLst>
          </p:cNvPr>
          <p:cNvSpPr/>
          <p:nvPr/>
        </p:nvSpPr>
        <p:spPr>
          <a:xfrm>
            <a:off x="8100508" y="3808207"/>
            <a:ext cx="699247" cy="376518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BIC</a:t>
            </a:r>
          </a:p>
        </p:txBody>
      </p:sp>
    </p:spTree>
    <p:extLst>
      <p:ext uri="{BB962C8B-B14F-4D97-AF65-F5344CB8AC3E}">
        <p14:creationId xmlns:p14="http://schemas.microsoft.com/office/powerpoint/2010/main" val="32778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7B50BE4-ADE3-B726-1CFB-6FBBE6CAD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395" y="107576"/>
            <a:ext cx="10767209" cy="605655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62E3B-B446-FB7B-85DE-CFCA57D516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8A5E-B4FA-C9A3-EBFB-C44DA812EE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59B75-C06B-5082-8F6D-2C2460099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23" y="3302596"/>
            <a:ext cx="4740537" cy="3555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C6A28-A5F4-CB40-D25B-43F9777C9AE1}"/>
              </a:ext>
            </a:extLst>
          </p:cNvPr>
          <p:cNvSpPr txBox="1"/>
          <p:nvPr/>
        </p:nvSpPr>
        <p:spPr>
          <a:xfrm>
            <a:off x="1163317" y="2933264"/>
            <a:ext cx="400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Downstream Cherenkov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B6B669-E5D0-2284-6804-7E5D454A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94" y="401117"/>
            <a:ext cx="5662106" cy="828948"/>
          </a:xfrm>
        </p:spPr>
        <p:txBody>
          <a:bodyPr/>
          <a:lstStyle/>
          <a:p>
            <a:r>
              <a:rPr lang="en-US" dirty="0"/>
              <a:t>Cherenkov Detectors</a:t>
            </a:r>
          </a:p>
        </p:txBody>
      </p:sp>
      <p:pic>
        <p:nvPicPr>
          <p:cNvPr id="10" name="Picture 9" descr="A graph of a sample number&#10;&#10;Description automatically generated with medium confidence">
            <a:extLst>
              <a:ext uri="{FF2B5EF4-FFF2-40B4-BE49-F238E27FC236}">
                <a16:creationId xmlns:a16="http://schemas.microsoft.com/office/drawing/2014/main" id="{DBFABF20-8AE9-ABAC-19E1-61207E3D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12" y="3302409"/>
            <a:ext cx="6759388" cy="347373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C88FFA-DF86-9630-4559-EC97563A3E73}"/>
              </a:ext>
            </a:extLst>
          </p:cNvPr>
          <p:cNvSpPr txBox="1"/>
          <p:nvPr/>
        </p:nvSpPr>
        <p:spPr>
          <a:xfrm>
            <a:off x="6970953" y="3851238"/>
            <a:ext cx="1387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Upstream Cherenkov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A714E-6766-B4B6-465C-2FB0B7D4C0A4}"/>
              </a:ext>
            </a:extLst>
          </p:cNvPr>
          <p:cNvSpPr txBox="1"/>
          <p:nvPr/>
        </p:nvSpPr>
        <p:spPr>
          <a:xfrm>
            <a:off x="9877274" y="3648635"/>
            <a:ext cx="16782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Downstream Cherenkov</a:t>
            </a:r>
          </a:p>
          <a:p>
            <a:r>
              <a:rPr lang="en-US" dirty="0"/>
              <a:t>Inner PMT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0D8D7F-0A6A-BDE2-6A47-B802EE2BFFB1}"/>
              </a:ext>
            </a:extLst>
          </p:cNvPr>
          <p:cNvSpPr txBox="1"/>
          <p:nvPr/>
        </p:nvSpPr>
        <p:spPr>
          <a:xfrm>
            <a:off x="10085046" y="5039369"/>
            <a:ext cx="147045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Downstream Cherenkov</a:t>
            </a:r>
          </a:p>
          <a:p>
            <a:r>
              <a:rPr lang="en-US" dirty="0"/>
              <a:t>Outer PMT</a:t>
            </a:r>
          </a:p>
        </p:txBody>
      </p:sp>
      <p:pic>
        <p:nvPicPr>
          <p:cNvPr id="7170" name="Picture 2" descr="figure1">
            <a:extLst>
              <a:ext uri="{FF2B5EF4-FFF2-40B4-BE49-F238E27FC236}">
                <a16:creationId xmlns:a16="http://schemas.microsoft.com/office/drawing/2014/main" id="{E63B835D-E3CA-4ECD-01CD-3486DC06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3" y="1512453"/>
            <a:ext cx="4917828" cy="10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63A86C2-0083-4F05-B81A-708C443F02E9}"/>
              </a:ext>
            </a:extLst>
          </p:cNvPr>
          <p:cNvGrpSpPr/>
          <p:nvPr/>
        </p:nvGrpSpPr>
        <p:grpSpPr>
          <a:xfrm>
            <a:off x="5454125" y="125337"/>
            <a:ext cx="6759387" cy="3055894"/>
            <a:chOff x="5903854" y="125337"/>
            <a:chExt cx="6280498" cy="3469508"/>
          </a:xfrm>
        </p:grpSpPr>
        <p:pic>
          <p:nvPicPr>
            <p:cNvPr id="15" name="Picture 14" descr="A graph of a sample number&#10;&#10;Description automatically generated with medium confidence">
              <a:extLst>
                <a:ext uri="{FF2B5EF4-FFF2-40B4-BE49-F238E27FC236}">
                  <a16:creationId xmlns:a16="http://schemas.microsoft.com/office/drawing/2014/main" id="{656B87D7-917E-0112-7D4E-70443685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854" y="125337"/>
              <a:ext cx="6280498" cy="3469508"/>
            </a:xfrm>
            <a:prstGeom prst="rect">
              <a:avLst/>
            </a:prstGeom>
            <a:ln w="57150">
              <a:solidFill>
                <a:schemeClr val="accent6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1B7A7B-F3C6-C1E4-7060-A845DD13081F}"/>
                </a:ext>
              </a:extLst>
            </p:cNvPr>
            <p:cNvSpPr txBox="1"/>
            <p:nvPr/>
          </p:nvSpPr>
          <p:spPr>
            <a:xfrm>
              <a:off x="7005018" y="1732663"/>
              <a:ext cx="138773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Upstream Cherenkov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9BEEA6-DAEB-CB05-CF09-A96EA9288149}"/>
                </a:ext>
              </a:extLst>
            </p:cNvPr>
            <p:cNvSpPr txBox="1"/>
            <p:nvPr/>
          </p:nvSpPr>
          <p:spPr>
            <a:xfrm>
              <a:off x="9853966" y="689511"/>
              <a:ext cx="167823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Downstream Cherenkov</a:t>
              </a:r>
            </a:p>
            <a:p>
              <a:r>
                <a:rPr lang="en-US" dirty="0"/>
                <a:t>Inner PMT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E251B6-9376-E8D0-B407-7B21142B16B3}"/>
                </a:ext>
              </a:extLst>
            </p:cNvPr>
            <p:cNvSpPr txBox="1"/>
            <p:nvPr/>
          </p:nvSpPr>
          <p:spPr>
            <a:xfrm>
              <a:off x="10061738" y="2049010"/>
              <a:ext cx="1470459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Downstream Cherenkov</a:t>
              </a:r>
            </a:p>
            <a:p>
              <a:r>
                <a:rPr lang="en-US" dirty="0"/>
                <a:t>Outer PMT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BDCB008-77D3-5CDB-C45C-8979B93AA4A0}"/>
              </a:ext>
            </a:extLst>
          </p:cNvPr>
          <p:cNvSpPr txBox="1"/>
          <p:nvPr/>
        </p:nvSpPr>
        <p:spPr>
          <a:xfrm>
            <a:off x="5680038" y="3375210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Electron event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084837-6780-F282-B321-213ECB7E4BF5}"/>
              </a:ext>
            </a:extLst>
          </p:cNvPr>
          <p:cNvSpPr txBox="1"/>
          <p:nvPr/>
        </p:nvSpPr>
        <p:spPr>
          <a:xfrm>
            <a:off x="5719480" y="96898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Pion event</a:t>
            </a:r>
          </a:p>
        </p:txBody>
      </p:sp>
    </p:spTree>
    <p:extLst>
      <p:ext uri="{BB962C8B-B14F-4D97-AF65-F5344CB8AC3E}">
        <p14:creationId xmlns:p14="http://schemas.microsoft.com/office/powerpoint/2010/main" val="5001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3653-0B04-392E-CB15-FD26D47A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0"/>
            <a:ext cx="11163868" cy="828948"/>
          </a:xfrm>
        </p:spPr>
        <p:txBody>
          <a:bodyPr/>
          <a:lstStyle/>
          <a:p>
            <a:r>
              <a:rPr lang="en-US" dirty="0" err="1"/>
              <a:t>daq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0206-D07F-4FA9-373A-2562875C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910620"/>
            <a:ext cx="4876798" cy="4422776"/>
          </a:xfrm>
        </p:spPr>
        <p:txBody>
          <a:bodyPr/>
          <a:lstStyle/>
          <a:p>
            <a:r>
              <a:rPr lang="en-US" dirty="0"/>
              <a:t>Used 3x 16 channel </a:t>
            </a:r>
            <a:r>
              <a:rPr lang="en-US" dirty="0" err="1"/>
              <a:t>JLab</a:t>
            </a:r>
            <a:r>
              <a:rPr lang="en-US" dirty="0"/>
              <a:t> 250 MHz </a:t>
            </a:r>
            <a:r>
              <a:rPr lang="en-US" dirty="0" err="1"/>
              <a:t>fADCs</a:t>
            </a:r>
            <a:r>
              <a:rPr lang="en-US" dirty="0"/>
              <a:t> in full waveform readout mode</a:t>
            </a:r>
          </a:p>
          <a:p>
            <a:endParaRPr lang="en-US" dirty="0"/>
          </a:p>
          <a:p>
            <a:r>
              <a:rPr lang="en-US" dirty="0"/>
              <a:t>Sent analog signals from the N&amp;S sets of 16 baby </a:t>
            </a:r>
            <a:r>
              <a:rPr lang="en-US" dirty="0" err="1"/>
              <a:t>BCal</a:t>
            </a:r>
            <a:r>
              <a:rPr lang="en-US" dirty="0"/>
              <a:t> channels into two blades of </a:t>
            </a:r>
            <a:r>
              <a:rPr lang="en-US" dirty="0" err="1"/>
              <a:t>fADC</a:t>
            </a:r>
            <a:r>
              <a:rPr lang="en-US" dirty="0"/>
              <a:t>, remaining blade used for FTBF detectors, cosmic ray paddles, </a:t>
            </a:r>
            <a:r>
              <a:rPr lang="en-US" dirty="0" err="1"/>
              <a:t>AstroPix</a:t>
            </a:r>
            <a:r>
              <a:rPr lang="en-US" dirty="0"/>
              <a:t> analog signal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84E26-B3B2-AE4F-2255-2E8DA090B7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1E3B2-EAC3-73BF-D451-F8F17197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135" y="1543684"/>
            <a:ext cx="5898394" cy="44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4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3653-0B04-392E-CB15-FD26D47A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-134470"/>
            <a:ext cx="11163868" cy="828948"/>
          </a:xfrm>
        </p:spPr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0206-D07F-4FA9-373A-2562875C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641680"/>
            <a:ext cx="11506198" cy="4422776"/>
          </a:xfrm>
        </p:spPr>
        <p:txBody>
          <a:bodyPr/>
          <a:lstStyle/>
          <a:p>
            <a:r>
              <a:rPr lang="en-US" dirty="0"/>
              <a:t>Due to heat issues at FNAL, only ran for ~30% of our allotted week</a:t>
            </a:r>
          </a:p>
          <a:p>
            <a:r>
              <a:rPr lang="en-US" dirty="0"/>
              <a:t>DAQ limited to ~7 kHz due to full waveform readout</a:t>
            </a:r>
          </a:p>
          <a:p>
            <a:r>
              <a:rPr lang="en-US" dirty="0"/>
              <a:t>120 GeV protons</a:t>
            </a:r>
          </a:p>
          <a:p>
            <a:pPr lvl="1"/>
            <a:r>
              <a:rPr lang="en-US" sz="2200" dirty="0"/>
              <a:t>Mostly parasitic overnight</a:t>
            </a:r>
          </a:p>
          <a:p>
            <a:pPr lvl="1"/>
            <a:r>
              <a:rPr lang="en-US" sz="2200" dirty="0"/>
              <a:t>Large dataset, few million events</a:t>
            </a:r>
          </a:p>
          <a:p>
            <a:r>
              <a:rPr lang="en-US" dirty="0"/>
              <a:t>10 GeV e/pi</a:t>
            </a:r>
          </a:p>
          <a:p>
            <a:pPr lvl="1"/>
            <a:r>
              <a:rPr lang="en-US" sz="2200" dirty="0"/>
              <a:t>Also large dataset, but mostly taken with FADC jumpers set in the wrong positions, so gain is 2x higher than it should be</a:t>
            </a:r>
          </a:p>
          <a:p>
            <a:pPr lvl="1"/>
            <a:r>
              <a:rPr lang="en-US" sz="2200" dirty="0"/>
              <a:t>After the jumper repositioning, took an hour and a half of e/pi at 10 GeV (540K)</a:t>
            </a:r>
          </a:p>
          <a:p>
            <a:r>
              <a:rPr lang="en-US" dirty="0"/>
              <a:t>10 GeV mu/pi</a:t>
            </a:r>
          </a:p>
          <a:p>
            <a:pPr lvl="1"/>
            <a:r>
              <a:rPr lang="en-US" sz="2200" dirty="0"/>
              <a:t>Taken with a lead sheet in the beam to absorb electrons</a:t>
            </a:r>
          </a:p>
          <a:p>
            <a:pPr lvl="1"/>
            <a:r>
              <a:rPr lang="en-US" sz="2200" dirty="0"/>
              <a:t>Provides a large MIP calibration dataset</a:t>
            </a:r>
          </a:p>
          <a:p>
            <a:r>
              <a:rPr lang="en-US" dirty="0"/>
              <a:t>Energy scan e/pi</a:t>
            </a:r>
          </a:p>
          <a:p>
            <a:pPr lvl="1"/>
            <a:r>
              <a:rPr lang="en-US" sz="2200" dirty="0"/>
              <a:t>4 GeV (1.4M), 6 GeV (440K), and 8 GeV (320K)</a:t>
            </a:r>
          </a:p>
          <a:p>
            <a:pPr lvl="1"/>
            <a:r>
              <a:rPr lang="en-US" sz="2200" dirty="0"/>
              <a:t>Took a larger 4 GeV because </a:t>
            </a:r>
            <a:r>
              <a:rPr lang="en-US" sz="2200" dirty="0" err="1"/>
              <a:t>pions</a:t>
            </a:r>
            <a:r>
              <a:rPr lang="en-US" sz="2200" dirty="0"/>
              <a:t> are rarer at low energies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84E26-B3B2-AE4F-2255-2E8DA090B7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3653-0B04-392E-CB15-FD26D47A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30" y="-266665"/>
            <a:ext cx="11163868" cy="828948"/>
          </a:xfrm>
        </p:spPr>
        <p:txBody>
          <a:bodyPr/>
          <a:lstStyle/>
          <a:p>
            <a:r>
              <a:rPr lang="en-US" dirty="0"/>
              <a:t>Energy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0206-D07F-4FA9-373A-2562875C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15" y="716982"/>
            <a:ext cx="3222424" cy="4422776"/>
          </a:xfrm>
        </p:spPr>
        <p:txBody>
          <a:bodyPr/>
          <a:lstStyle/>
          <a:p>
            <a:r>
              <a:rPr lang="en-US" dirty="0"/>
              <a:t>Plot pulse heights in ADC units for events which left energy only in a line through the calorimeter</a:t>
            </a:r>
          </a:p>
          <a:p>
            <a:endParaRPr lang="en-US" dirty="0"/>
          </a:p>
          <a:p>
            <a:r>
              <a:rPr lang="en-US" dirty="0"/>
              <a:t>Use muon/pion run to get clean MIP sample</a:t>
            </a:r>
          </a:p>
          <a:p>
            <a:endParaRPr lang="en-US" dirty="0"/>
          </a:p>
          <a:p>
            <a:r>
              <a:rPr lang="en-US" dirty="0"/>
              <a:t>Nice MIP peak visible in all channels except for South 2&amp;3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84E26-B3B2-AE4F-2255-2E8DA090B7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2C392-4F2C-E0D4-A115-6DC9F5C0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39" y="465463"/>
            <a:ext cx="8620461" cy="63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4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onne presentation_16x9" id="{C84903B6-9798-DD4E-9585-C60C2B241224}" vid="{55FC5C52-12DD-824C-A6AF-E03C763546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102966</TotalTime>
  <Words>1638</Words>
  <Application>Microsoft Macintosh PowerPoint</Application>
  <PresentationFormat>Widescreen</PresentationFormat>
  <Paragraphs>303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Menlo</vt:lpstr>
      <vt:lpstr>Wingdings</vt:lpstr>
      <vt:lpstr>presentation_16x9</vt:lpstr>
      <vt:lpstr>Fermilab Test beam update</vt:lpstr>
      <vt:lpstr>Test Beam R&amp;D Goals</vt:lpstr>
      <vt:lpstr>General setup</vt:lpstr>
      <vt:lpstr>Fermilab test beam facility</vt:lpstr>
      <vt:lpstr>PowerPoint Presentation</vt:lpstr>
      <vt:lpstr>Cherenkov Detectors</vt:lpstr>
      <vt:lpstr>daq</vt:lpstr>
      <vt:lpstr>datasets</vt:lpstr>
      <vt:lpstr>Energy calibration</vt:lpstr>
      <vt:lpstr>Beam profile</vt:lpstr>
      <vt:lpstr>Beam Δp</vt:lpstr>
      <vt:lpstr>Energy resolution</vt:lpstr>
      <vt:lpstr>PowerPoint Presentation</vt:lpstr>
      <vt:lpstr>PowerPoint Presentation</vt:lpstr>
      <vt:lpstr>Comparison with  Simulation</vt:lpstr>
      <vt:lpstr>Pion energy response</vt:lpstr>
      <vt:lpstr>conclusion</vt:lpstr>
      <vt:lpstr>Poisson smearing</vt:lpstr>
      <vt:lpstr>Poisson smearing</vt:lpstr>
      <vt:lpstr>Random forest classification</vt:lpstr>
      <vt:lpstr>PowerPoint Presentation</vt:lpstr>
      <vt:lpstr>PowerPoint Presentation</vt:lpstr>
      <vt:lpstr>Beam composition</vt:lpstr>
      <vt:lpstr>calibration</vt:lpstr>
      <vt:lpstr>PowerPoint Presentation</vt:lpstr>
      <vt:lpstr>PowerPoint Presentation</vt:lpstr>
      <vt:lpstr>Containment cut</vt:lpstr>
      <vt:lpstr>PowerPoint Presentation</vt:lpstr>
      <vt:lpstr>10 GeV tail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Calorimetry Klest</dc:title>
  <dc:subject/>
  <dc:creator>Henry T Klest</dc:creator>
  <cp:keywords/>
  <dc:description/>
  <cp:lastModifiedBy>Klest, Henry</cp:lastModifiedBy>
  <cp:revision>127</cp:revision>
  <dcterms:created xsi:type="dcterms:W3CDTF">2022-01-29T06:51:39Z</dcterms:created>
  <dcterms:modified xsi:type="dcterms:W3CDTF">2024-08-02T02:02:01Z</dcterms:modified>
  <cp:category/>
</cp:coreProperties>
</file>