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711" r:id="rId5"/>
    <p:sldId id="259" r:id="rId6"/>
    <p:sldId id="712" r:id="rId7"/>
    <p:sldId id="713" r:id="rId8"/>
    <p:sldId id="714" r:id="rId9"/>
    <p:sldId id="717" r:id="rId10"/>
    <p:sldId id="716" r:id="rId11"/>
    <p:sldId id="71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CE0F-5E3C-8246-4C4A-7EDCA0F00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8B86E-3B72-2421-3217-864CC2724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85D78-4580-6156-F735-17D1D2CBE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95D05-D89F-9716-4243-A8BAB9B2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A4592-9849-5531-5B22-012255BB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1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79E8D-ADC2-BFF0-7E6B-B94ADB28F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147F1-FD72-44F0-B1A3-6F48FC991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B02C9-F262-9B7B-A387-EA30E807D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C6CB5-53FD-9694-505B-97D9C8D7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BB67E-9FF4-1957-80C8-DBC85598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4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0484B-1C10-B289-A1CB-FEBEBFDA4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97FE27-A8F4-F979-4513-EF8B8CB38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83F24-DDB0-AFE9-9EF3-6BF6F4137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E41D8-7B92-EBD0-7CC9-35A7802A0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C6B6F-B947-5623-443B-B90957AE5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7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BC882-4D50-6D5F-F425-BE7AB599E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110E-C8C3-7C70-DE82-2109164F3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0F435-0D7D-9C4C-0AEF-253D74E7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43A21-252E-9C21-87C9-F669CD165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6DB25-AFA3-507B-4CEA-561298C4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0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0F6CE-0927-AB12-CCF1-8676C475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13B50-013B-ACFD-FDDE-F4D8B5A9C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CD1DB-8D43-FEC5-10C5-538981D4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9C084-B8FD-53B6-4A71-CF69E52D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11A66-7606-9D4C-A95B-E5D95D310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4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48AD2-65C2-7D50-DF1E-3BCC254DF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90C2E-D65F-4FBF-CCF8-807AA4094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1B4F8E-6BAA-01CE-1D20-2E2DBA090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B6706-A0DA-C422-5848-8AE68D9BC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2CE91-59F5-B031-4243-E5201F42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3599D4-B54A-3390-4E38-7FB766527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78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80C31-BAAE-6888-F609-ED43BC5A2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E3B04-A309-7E7B-1F0A-69692C507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F62058-9823-959B-5B77-D46725731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C856F3-11D1-254A-DF23-0656C12996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0F9A7D-6223-AF2B-5336-57E68A1A21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B51130-BCF7-954F-38AF-5F33AFC2A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D3E11-5E30-97DB-F5C4-53379FCC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00C27-E40C-C72E-12CC-C5082AC71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1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36E81-DFA1-1A5A-59FC-0AF6EFC8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E74A5-1EC1-9104-819E-A26935498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6666C-A201-E530-6A0C-171A3604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D83AC7-7753-4E76-20CE-2F908DEFC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15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C487A2-4A80-D3F5-6460-76E19D776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43DEAE-D7E8-E9F6-C675-CB1B3DEE7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56C43-9D5B-27D1-D33D-CAF3332C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E213D-0379-DC91-55FB-593D47BD8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3F4FE-40C7-FBB9-9953-A5A7568FB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A3704-C73F-A11B-4104-A07C3D9FD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84645-E0CF-F0F0-4B52-1B9A1CCC3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0BBFA-3918-C6CC-B9BC-57327DA9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D6DF2-C045-1266-658B-E693F6A8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9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1745-DA73-83FF-68C0-06648DB79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DC5AF5-F830-B0A8-80A3-27B9667AD6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A572B-BE8A-9346-AFB3-1EDE5AA59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89EC55-132F-C111-DDB2-45F2D8AD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86399-487C-5F5C-9E2E-9159B0DA3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09631-D88D-444E-259A-61D183482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36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0C73F0-3EB1-BCE5-F51F-BBAE3398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C84C7-AF8D-B9BE-123E-4457552AD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8A461-1AB6-D3CF-2005-E55317B94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309E48-4B09-45D1-853B-E4F96842D5E1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65DD6-1A46-79BF-3B0D-2A493C94A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678EF-D371-2B01-8B1F-CDFE6C480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F78CC8-B17D-488A-A592-F2FAE7FA5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4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ssedd1123/epi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github.com/ssedd1123/EICreco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ssedd1123/EICrec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8C40B-D3F7-F80F-3B54-100C1C0C37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Modified sensor geometry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99FA93-7F4F-D437-9030-CE41BB0C1B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6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0E83-E6E8-2AEE-E184-3C4AA285F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6DCBF3-BACD-55D5-DD00-522009B38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937" y="1350772"/>
            <a:ext cx="6314367" cy="51421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DAB80F-E4D9-9B8C-33F3-E3DE1ED6A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6490" y="3501129"/>
            <a:ext cx="3251558" cy="23969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4036E4-D659-8823-15A1-4AE8485AE4B0}"/>
              </a:ext>
            </a:extLst>
          </p:cNvPr>
          <p:cNvSpPr/>
          <p:nvPr/>
        </p:nvSpPr>
        <p:spPr>
          <a:xfrm>
            <a:off x="3300984" y="2642616"/>
            <a:ext cx="274320" cy="2743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CE5C55-6D8E-72F3-24C8-FF9C97DED794}"/>
              </a:ext>
            </a:extLst>
          </p:cNvPr>
          <p:cNvSpPr txBox="1"/>
          <p:nvPr/>
        </p:nvSpPr>
        <p:spPr>
          <a:xfrm>
            <a:off x="6419088" y="1106424"/>
            <a:ext cx="4645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 point: Raw hit location.</a:t>
            </a:r>
          </a:p>
          <a:p>
            <a:endParaRPr lang="en-US" dirty="0"/>
          </a:p>
          <a:p>
            <a:r>
              <a:rPr lang="en-US" dirty="0"/>
              <a:t>Color: ADC value (white is the highest, then red, then black is the lowest).</a:t>
            </a:r>
          </a:p>
          <a:p>
            <a:endParaRPr lang="en-US" dirty="0"/>
          </a:p>
          <a:p>
            <a:r>
              <a:rPr lang="en-US" dirty="0"/>
              <a:t>Charge is spread ONLY within a cell!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48D1FD-B51E-365E-9742-C5523DC8EC04}"/>
              </a:ext>
            </a:extLst>
          </p:cNvPr>
          <p:cNvCxnSpPr/>
          <p:nvPr/>
        </p:nvCxnSpPr>
        <p:spPr>
          <a:xfrm>
            <a:off x="3575304" y="2642616"/>
            <a:ext cx="5998464" cy="8357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E882F6-1381-3F7D-8324-DD2AB91A0C14}"/>
              </a:ext>
            </a:extLst>
          </p:cNvPr>
          <p:cNvCxnSpPr>
            <a:cxnSpLocks/>
          </p:cNvCxnSpPr>
          <p:nvPr/>
        </p:nvCxnSpPr>
        <p:spPr>
          <a:xfrm>
            <a:off x="3277258" y="2906366"/>
            <a:ext cx="2999232" cy="299174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56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4CED-6D74-4AFA-5C93-FC986D697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A855D-F50A-8470-4975-4590DF822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check my repo, see if it’s ready for a push request to </a:t>
            </a:r>
            <a:r>
              <a:rPr lang="en-US"/>
              <a:t>EICrecon.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27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9D427-4EA4-75D0-2537-09C415598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current BTOF geometry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A9C11-AA36-D71D-3536-082DCC107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enter stave is a single sensor.</a:t>
            </a:r>
          </a:p>
          <a:p>
            <a:pPr lvl="1"/>
            <a:r>
              <a:rPr lang="en-US" dirty="0"/>
              <a:t>Consequently, no dead space between sensors. </a:t>
            </a:r>
          </a:p>
          <a:p>
            <a:pPr lvl="1"/>
            <a:endParaRPr lang="en-US" dirty="0"/>
          </a:p>
          <a:p>
            <a:r>
              <a:rPr lang="en-US" dirty="0"/>
              <a:t>BTOF group is thinking of adding a support ring in the middle.</a:t>
            </a:r>
          </a:p>
          <a:p>
            <a:pPr lvl="1"/>
            <a:r>
              <a:rPr lang="en-US" dirty="0"/>
              <a:t>Need to leave a gap in the middle for the ring.</a:t>
            </a:r>
          </a:p>
        </p:txBody>
      </p:sp>
    </p:spTree>
    <p:extLst>
      <p:ext uri="{BB962C8B-B14F-4D97-AF65-F5344CB8AC3E}">
        <p14:creationId xmlns:p14="http://schemas.microsoft.com/office/powerpoint/2010/main" val="195764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3F71-2266-6F5D-75B2-78E9EA4B8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Modify epic geometry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0E6C2-DD90-491E-C1DE-C4210FF96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Status: Ready to do a pull request. </a:t>
            </a:r>
          </a:p>
          <a:p>
            <a:r>
              <a:rPr lang="en-US" dirty="0"/>
              <a:t>Git repo: </a:t>
            </a:r>
            <a:r>
              <a:rPr lang="en-US" dirty="0">
                <a:hlinkClick r:id="rId2"/>
              </a:rPr>
              <a:t>https://github.com/ssedd1123/epic</a:t>
            </a:r>
            <a:endParaRPr lang="en-US" dirty="0"/>
          </a:p>
          <a:p>
            <a:r>
              <a:rPr lang="en-US" dirty="0"/>
              <a:t>Old tof_barrel.xml: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New tof_barrel.xml: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34CFFE-8869-1339-7B82-E9E70378E7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867" y="4881382"/>
            <a:ext cx="10545647" cy="12955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325DB99-5BDC-490C-4C3F-B83D344C44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919" y="3429000"/>
            <a:ext cx="10507541" cy="72400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0E7D615-491F-1D50-EC51-89E360A183F4}"/>
              </a:ext>
            </a:extLst>
          </p:cNvPr>
          <p:cNvSpPr/>
          <p:nvPr/>
        </p:nvSpPr>
        <p:spPr>
          <a:xfrm>
            <a:off x="185867" y="5412509"/>
            <a:ext cx="10545647" cy="572655"/>
          </a:xfrm>
          <a:prstGeom prst="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4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77EEA-5500-C0A0-4ACC-B5AD760B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423"/>
          </a:xfrm>
        </p:spPr>
        <p:txBody>
          <a:bodyPr>
            <a:normAutofit fontScale="90000"/>
          </a:bodyPr>
          <a:lstStyle/>
          <a:p>
            <a:r>
              <a:rPr lang="en-US" dirty="0"/>
              <a:t>Meaning of those extra variables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22B4835D-00FC-8D97-9AE4-859B723662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835368"/>
              </p:ext>
            </p:extLst>
          </p:nvPr>
        </p:nvGraphicFramePr>
        <p:xfrm>
          <a:off x="608419" y="1879105"/>
          <a:ext cx="11476038" cy="14630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249680">
                  <a:extLst>
                    <a:ext uri="{9D8B030D-6E8A-4147-A177-3AD203B41FA5}">
                      <a16:colId xmlns:a16="http://schemas.microsoft.com/office/drawing/2014/main" val="398323241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017237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2267109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599442014"/>
                    </a:ext>
                  </a:extLst>
                </a:gridCol>
                <a:gridCol w="228918">
                  <a:extLst>
                    <a:ext uri="{9D8B030D-6E8A-4147-A177-3AD203B41FA5}">
                      <a16:colId xmlns:a16="http://schemas.microsoft.com/office/drawing/2014/main" val="406372857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4165732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7338716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468455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02636307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84815814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895404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7218432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59891180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9550875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44910089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6988418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45527172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8571801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70638090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5486217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217640405"/>
                    </a:ext>
                  </a:extLst>
                </a:gridCol>
                <a:gridCol w="833120">
                  <a:extLst>
                    <a:ext uri="{9D8B030D-6E8A-4147-A177-3AD203B41FA5}">
                      <a16:colId xmlns:a16="http://schemas.microsoft.com/office/drawing/2014/main" val="95803465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665045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1530347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92058841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9343377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7249378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881521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8156963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3929621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0481042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7902203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61311938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27500548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54586203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16134477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6836440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39325105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167274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689656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03808564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91791033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2814290271"/>
                    </a:ext>
                  </a:extLst>
                </a:gridCol>
              </a:tblGrid>
              <a:tr h="265953">
                <a:tc rowSpan="4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FF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772129"/>
                  </a:ext>
                </a:extLst>
              </a:tr>
              <a:tr h="265953"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593541"/>
                  </a:ext>
                </a:extLst>
              </a:tr>
              <a:tr h="265953"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683138"/>
                  </a:ext>
                </a:extLst>
              </a:tr>
              <a:tr h="265953">
                <a:tc v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0000"/>
                        </a:solidFill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highlight>
                          <a:srgbClr val="008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65135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9710934-7F78-8D87-7CAB-56CA13B43D49}"/>
              </a:ext>
            </a:extLst>
          </p:cNvPr>
          <p:cNvCxnSpPr>
            <a:cxnSpLocks/>
          </p:cNvCxnSpPr>
          <p:nvPr/>
        </p:nvCxnSpPr>
        <p:spPr>
          <a:xfrm>
            <a:off x="3330815" y="3429000"/>
            <a:ext cx="107376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1EA6642-C688-E460-A338-E8FE958C5BDA}"/>
              </a:ext>
            </a:extLst>
          </p:cNvPr>
          <p:cNvCxnSpPr/>
          <p:nvPr/>
        </p:nvCxnSpPr>
        <p:spPr>
          <a:xfrm flipV="1">
            <a:off x="1832891" y="3349672"/>
            <a:ext cx="0" cy="4074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874D767-7C97-B9BD-FBCA-BA105CD273E4}"/>
              </a:ext>
            </a:extLst>
          </p:cNvPr>
          <p:cNvSpPr txBox="1"/>
          <p:nvPr/>
        </p:nvSpPr>
        <p:spPr>
          <a:xfrm>
            <a:off x="1477169" y="3742431"/>
            <a:ext cx="1317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start_y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D25C2ED-1C5C-B3D9-60AB-94E19AE63F92}"/>
              </a:ext>
            </a:extLst>
          </p:cNvPr>
          <p:cNvCxnSpPr/>
          <p:nvPr/>
        </p:nvCxnSpPr>
        <p:spPr>
          <a:xfrm flipV="1">
            <a:off x="10570114" y="3342145"/>
            <a:ext cx="0" cy="4074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A683475-8952-BE0B-01FE-8943DE152067}"/>
              </a:ext>
            </a:extLst>
          </p:cNvPr>
          <p:cNvSpPr txBox="1"/>
          <p:nvPr/>
        </p:nvSpPr>
        <p:spPr>
          <a:xfrm>
            <a:off x="10099316" y="3667236"/>
            <a:ext cx="1317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end_x</a:t>
            </a:r>
            <a:endParaRPr lang="en-US" dirty="0"/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958CF278-92E9-04C9-6D60-EACEDD8E771C}"/>
              </a:ext>
            </a:extLst>
          </p:cNvPr>
          <p:cNvSpPr/>
          <p:nvPr/>
        </p:nvSpPr>
        <p:spPr>
          <a:xfrm rot="5400000">
            <a:off x="6338592" y="-3344263"/>
            <a:ext cx="238236" cy="9249637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F34477-D011-D65B-E51A-EB7101C6D601}"/>
              </a:ext>
            </a:extLst>
          </p:cNvPr>
          <p:cNvSpPr txBox="1"/>
          <p:nvPr/>
        </p:nvSpPr>
        <p:spPr>
          <a:xfrm>
            <a:off x="5092159" y="885282"/>
            <a:ext cx="4359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</a:t>
            </a:r>
            <a:r>
              <a:rPr lang="en-US" dirty="0"/>
              <a:t>: Number of sensors in a stave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8703A6-2679-C16A-F540-41497F65B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67" y="4881382"/>
            <a:ext cx="10545647" cy="129558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E1BBACF-7CEB-6E07-6BCC-1C0C55630255}"/>
              </a:ext>
            </a:extLst>
          </p:cNvPr>
          <p:cNvSpPr/>
          <p:nvPr/>
        </p:nvSpPr>
        <p:spPr>
          <a:xfrm>
            <a:off x="185867" y="5412509"/>
            <a:ext cx="10545647" cy="572655"/>
          </a:xfrm>
          <a:prstGeom prst="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6609DC-BCD1-C6CD-898F-3895B19EBA50}"/>
              </a:ext>
            </a:extLst>
          </p:cNvPr>
          <p:cNvSpPr txBox="1"/>
          <p:nvPr/>
        </p:nvSpPr>
        <p:spPr>
          <a:xfrm>
            <a:off x="2713596" y="3484355"/>
            <a:ext cx="23785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ydist</a:t>
            </a:r>
            <a:r>
              <a:rPr lang="en-US" dirty="0"/>
              <a:t> </a:t>
            </a:r>
          </a:p>
          <a:p>
            <a:r>
              <a:rPr lang="en-US" dirty="0"/>
              <a:t>Distance between </a:t>
            </a:r>
            <a:r>
              <a:rPr lang="en-US" b="1" dirty="0"/>
              <a:t>centers</a:t>
            </a:r>
            <a:r>
              <a:rPr lang="en-US" dirty="0"/>
              <a:t> of two sensors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DC58C9-6B94-A375-94F6-66DF5974E69C}"/>
              </a:ext>
            </a:extLst>
          </p:cNvPr>
          <p:cNvSpPr txBox="1"/>
          <p:nvPr/>
        </p:nvSpPr>
        <p:spPr>
          <a:xfrm>
            <a:off x="6146813" y="2440674"/>
            <a:ext cx="621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Ring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FEE8A00-DDCF-B1D1-D1FF-EA61AD98CD15}"/>
              </a:ext>
            </a:extLst>
          </p:cNvPr>
          <p:cNvCxnSpPr>
            <a:cxnSpLocks/>
          </p:cNvCxnSpPr>
          <p:nvPr/>
        </p:nvCxnSpPr>
        <p:spPr>
          <a:xfrm>
            <a:off x="6018290" y="3495415"/>
            <a:ext cx="848854" cy="30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FD3F4D2-1093-54C7-5FA5-7820D950EDA5}"/>
              </a:ext>
            </a:extLst>
          </p:cNvPr>
          <p:cNvCxnSpPr/>
          <p:nvPr/>
        </p:nvCxnSpPr>
        <p:spPr>
          <a:xfrm>
            <a:off x="3330815" y="3331487"/>
            <a:ext cx="0" cy="221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F45F8A3-03C0-D8BA-20DF-1D5551BAB88F}"/>
              </a:ext>
            </a:extLst>
          </p:cNvPr>
          <p:cNvCxnSpPr/>
          <p:nvPr/>
        </p:nvCxnSpPr>
        <p:spPr>
          <a:xfrm>
            <a:off x="4361039" y="3337583"/>
            <a:ext cx="0" cy="221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010AA02-C5D8-1D83-04DD-9DAB572EB61C}"/>
              </a:ext>
            </a:extLst>
          </p:cNvPr>
          <p:cNvCxnSpPr/>
          <p:nvPr/>
        </p:nvCxnSpPr>
        <p:spPr>
          <a:xfrm>
            <a:off x="6061823" y="3365015"/>
            <a:ext cx="0" cy="221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DA686E1-15EC-FFAD-1A85-6EE23450A6A7}"/>
              </a:ext>
            </a:extLst>
          </p:cNvPr>
          <p:cNvCxnSpPr/>
          <p:nvPr/>
        </p:nvCxnSpPr>
        <p:spPr>
          <a:xfrm>
            <a:off x="6857351" y="3383303"/>
            <a:ext cx="0" cy="221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39B26A4-AB08-2AD5-849D-9433CC4AB1E7}"/>
              </a:ext>
            </a:extLst>
          </p:cNvPr>
          <p:cNvSpPr txBox="1"/>
          <p:nvPr/>
        </p:nvSpPr>
        <p:spPr>
          <a:xfrm>
            <a:off x="5423221" y="3671501"/>
            <a:ext cx="2378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ring_extra_width</a:t>
            </a:r>
            <a:endParaRPr lang="en-US" dirty="0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B4CA6655-12C4-105D-B8FC-7DE970AF20D1}"/>
              </a:ext>
            </a:extLst>
          </p:cNvPr>
          <p:cNvSpPr/>
          <p:nvPr/>
        </p:nvSpPr>
        <p:spPr>
          <a:xfrm rot="5400000">
            <a:off x="3667379" y="-291967"/>
            <a:ext cx="295429" cy="396440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21BEAB-9551-37D4-B161-0186A8AAAE28}"/>
              </a:ext>
            </a:extLst>
          </p:cNvPr>
          <p:cNvSpPr txBox="1"/>
          <p:nvPr/>
        </p:nvSpPr>
        <p:spPr>
          <a:xfrm>
            <a:off x="3240226" y="1266261"/>
            <a:ext cx="5813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ny_before_ring</a:t>
            </a:r>
            <a:r>
              <a:rPr lang="en-US" dirty="0"/>
              <a:t>: number of sensors before the ring</a:t>
            </a:r>
          </a:p>
        </p:txBody>
      </p:sp>
    </p:spTree>
    <p:extLst>
      <p:ext uri="{BB962C8B-B14F-4D97-AF65-F5344CB8AC3E}">
        <p14:creationId xmlns:p14="http://schemas.microsoft.com/office/powerpoint/2010/main" val="239579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A0E83-E6E8-2AEE-E184-3C4AA285F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927CD-379F-9BC9-B16D-9E0685397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01896" cy="4351338"/>
          </a:xfrm>
        </p:spPr>
        <p:txBody>
          <a:bodyPr/>
          <a:lstStyle/>
          <a:p>
            <a:r>
              <a:rPr lang="en-US" dirty="0" err="1"/>
              <a:t>ydist</a:t>
            </a:r>
            <a:r>
              <a:rPr lang="en-US" dirty="0"/>
              <a:t> = 4.1 cm (0.1 cm dead space)</a:t>
            </a:r>
          </a:p>
          <a:p>
            <a:r>
              <a:rPr lang="en-US" dirty="0" err="1"/>
              <a:t>ny</a:t>
            </a:r>
            <a:r>
              <a:rPr lang="en-US" dirty="0"/>
              <a:t> = 60</a:t>
            </a:r>
          </a:p>
          <a:p>
            <a:r>
              <a:rPr lang="en-US" dirty="0" err="1"/>
              <a:t>ny_before_ring</a:t>
            </a:r>
            <a:r>
              <a:rPr lang="en-US" dirty="0"/>
              <a:t> = 10</a:t>
            </a:r>
          </a:p>
          <a:p>
            <a:r>
              <a:rPr lang="en-US" dirty="0" err="1"/>
              <a:t>ring_extra_width</a:t>
            </a:r>
            <a:r>
              <a:rPr lang="en-US" dirty="0"/>
              <a:t> = 10 cm</a:t>
            </a:r>
          </a:p>
          <a:p>
            <a:r>
              <a:rPr lang="en-US" dirty="0"/>
              <a:t>Note: None of these numbers are accurate. Please update when plans are finalized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6DCBF3-BACD-55D5-DD00-522009B38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7633" y="1350772"/>
            <a:ext cx="6314367" cy="514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54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4CED-6D74-4AFA-5C93-FC986D697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A855D-F50A-8470-4975-4590DF822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check my repo, see if it’s ready for a push request to epic. </a:t>
            </a:r>
          </a:p>
        </p:txBody>
      </p:sp>
    </p:spTree>
    <p:extLst>
      <p:ext uri="{BB962C8B-B14F-4D97-AF65-F5344CB8AC3E}">
        <p14:creationId xmlns:p14="http://schemas.microsoft.com/office/powerpoint/2010/main" val="371877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6E523-271D-F9F0-177B-703DC5A6EA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 2: Charge spreading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E7EC8-4AB6-E735-11F2-300F9295EB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95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BDFA-E67E-C42F-3988-94C5BCBEC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Status: Incorporated </a:t>
            </a:r>
            <a:r>
              <a:rPr lang="en-US" dirty="0" err="1"/>
              <a:t>Souvik’s</a:t>
            </a:r>
            <a:r>
              <a:rPr lang="en-US" dirty="0"/>
              <a:t> charge spreading code into </a:t>
            </a:r>
            <a:r>
              <a:rPr lang="en-US" dirty="0" err="1"/>
              <a:t>EICrecon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6B8A2-9B41-F1AC-E445-B43FB193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Git repo: </a:t>
            </a:r>
            <a:r>
              <a:rPr lang="en-US" dirty="0">
                <a:hlinkClick r:id="rId2"/>
              </a:rPr>
              <a:t>https://github.com/ssedd1123/EICrecon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85C79E-0CB5-B627-B872-893E89E39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302" y="2432758"/>
            <a:ext cx="4707194" cy="43429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0538A7-8705-81D5-FF47-36C2CF671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5394" y="2378161"/>
            <a:ext cx="5199183" cy="44521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40E78E-987C-177E-8818-8B892EC76FBD}"/>
              </a:ext>
            </a:extLst>
          </p:cNvPr>
          <p:cNvSpPr txBox="1"/>
          <p:nvPr/>
        </p:nvSpPr>
        <p:spPr>
          <a:xfrm>
            <a:off x="8037576" y="5861304"/>
            <a:ext cx="2707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Parameters for charge spreading</a:t>
            </a:r>
          </a:p>
        </p:txBody>
      </p:sp>
    </p:spTree>
    <p:extLst>
      <p:ext uri="{BB962C8B-B14F-4D97-AF65-F5344CB8AC3E}">
        <p14:creationId xmlns:p14="http://schemas.microsoft.com/office/powerpoint/2010/main" val="1057949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BDFA-E67E-C42F-3988-94C5BCBEC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Status: Incorporated </a:t>
            </a:r>
            <a:r>
              <a:rPr lang="en-US" dirty="0" err="1"/>
              <a:t>Souvik’s</a:t>
            </a:r>
            <a:r>
              <a:rPr lang="en-US" dirty="0"/>
              <a:t> charge spreading code into </a:t>
            </a:r>
            <a:r>
              <a:rPr lang="en-US" dirty="0" err="1"/>
              <a:t>EICrecon</a:t>
            </a:r>
            <a:r>
              <a:rPr lang="en-US" dirty="0"/>
              <a:t>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6B8A2-9B41-F1AC-E445-B43FB193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Git repo: </a:t>
            </a:r>
            <a:r>
              <a:rPr lang="en-US" dirty="0">
                <a:hlinkClick r:id="rId2"/>
              </a:rPr>
              <a:t>https://github.com/ssedd1123/EICrecon</a:t>
            </a:r>
            <a:endParaRPr lang="en-US" dirty="0"/>
          </a:p>
          <a:p>
            <a:r>
              <a:rPr lang="en-US" dirty="0"/>
              <a:t>ADC, TDC values are created by “</a:t>
            </a:r>
            <a:r>
              <a:rPr lang="en-US" dirty="0" err="1"/>
              <a:t>BTOFHitDigi_factory</a:t>
            </a:r>
            <a:r>
              <a:rPr lang="en-US" dirty="0"/>
              <a:t>” class.</a:t>
            </a:r>
          </a:p>
          <a:p>
            <a:r>
              <a:rPr lang="en-US" dirty="0"/>
              <a:t>Output branch name is “</a:t>
            </a:r>
            <a:r>
              <a:rPr lang="en-US" dirty="0" err="1"/>
              <a:t>TOFBarrelADCTDC</a:t>
            </a:r>
            <a:r>
              <a:rPr lang="en-US" dirty="0"/>
              <a:t>”.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385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320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Modified sensor geometry</vt:lpstr>
      <vt:lpstr>Problems with current BTOF geometry </vt:lpstr>
      <vt:lpstr>Solution: Modify epic geometry</vt:lpstr>
      <vt:lpstr>Meaning of those extra variables</vt:lpstr>
      <vt:lpstr>Result</vt:lpstr>
      <vt:lpstr>Conclusion</vt:lpstr>
      <vt:lpstr>Part 2: Charge spreading</vt:lpstr>
      <vt:lpstr>Status: Incorporated Souvik’s charge spreading code into EICrecon class</vt:lpstr>
      <vt:lpstr>Status: Incorporated Souvik’s charge spreading code into EICrecon class</vt:lpstr>
      <vt:lpstr>Result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Tommy Tsang</dc:creator>
  <cp:lastModifiedBy>Tommy Tsang</cp:lastModifiedBy>
  <cp:revision>1</cp:revision>
  <dcterms:created xsi:type="dcterms:W3CDTF">2024-08-26T19:01:59Z</dcterms:created>
  <dcterms:modified xsi:type="dcterms:W3CDTF">2024-08-26T19:42:49Z</dcterms:modified>
</cp:coreProperties>
</file>