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7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18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D6425C4E-9E6D-400A-9165-A6E0BEAD606A}"/>
    <pc:docChg chg="undo custSel addSld delSld modSld sldOrd">
      <pc:chgData name="Jeff Landgraf" userId="367c8676d18b2324" providerId="LiveId" clId="{D6425C4E-9E6D-400A-9165-A6E0BEAD606A}" dt="2024-09-09T04:37:27.481" v="993" actId="20577"/>
      <pc:docMkLst>
        <pc:docMk/>
      </pc:docMkLst>
      <pc:sldChg chg="del">
        <pc:chgData name="Jeff Landgraf" userId="367c8676d18b2324" providerId="LiveId" clId="{D6425C4E-9E6D-400A-9165-A6E0BEAD606A}" dt="2024-09-09T04:08:47.340" v="0" actId="47"/>
        <pc:sldMkLst>
          <pc:docMk/>
          <pc:sldMk cId="1582668909" sldId="264"/>
        </pc:sldMkLst>
      </pc:sldChg>
      <pc:sldChg chg="del">
        <pc:chgData name="Jeff Landgraf" userId="367c8676d18b2324" providerId="LiveId" clId="{D6425C4E-9E6D-400A-9165-A6E0BEAD606A}" dt="2024-09-09T04:08:49.092" v="2" actId="47"/>
        <pc:sldMkLst>
          <pc:docMk/>
          <pc:sldMk cId="1851160170" sldId="265"/>
        </pc:sldMkLst>
      </pc:sldChg>
      <pc:sldChg chg="addSp modSp mod">
        <pc:chgData name="Jeff Landgraf" userId="367c8676d18b2324" providerId="LiveId" clId="{D6425C4E-9E6D-400A-9165-A6E0BEAD606A}" dt="2024-09-09T04:37:27.481" v="993" actId="20577"/>
        <pc:sldMkLst>
          <pc:docMk/>
          <pc:sldMk cId="1497088145" sldId="266"/>
        </pc:sldMkLst>
        <pc:spChg chg="add mod">
          <ac:chgData name="Jeff Landgraf" userId="367c8676d18b2324" providerId="LiveId" clId="{D6425C4E-9E6D-400A-9165-A6E0BEAD606A}" dt="2024-09-09T04:37:27.481" v="993" actId="20577"/>
          <ac:spMkLst>
            <pc:docMk/>
            <pc:sldMk cId="1497088145" sldId="266"/>
            <ac:spMk id="6" creationId="{979B5B64-1B84-1441-45D2-3BA4D8317030}"/>
          </ac:spMkLst>
        </pc:spChg>
      </pc:sldChg>
      <pc:sldChg chg="del">
        <pc:chgData name="Jeff Landgraf" userId="367c8676d18b2324" providerId="LiveId" clId="{D6425C4E-9E6D-400A-9165-A6E0BEAD606A}" dt="2024-09-09T04:08:48.187" v="1" actId="47"/>
        <pc:sldMkLst>
          <pc:docMk/>
          <pc:sldMk cId="297866520" sldId="267"/>
        </pc:sldMkLst>
      </pc:sldChg>
      <pc:sldChg chg="delSp add mod ord">
        <pc:chgData name="Jeff Landgraf" userId="367c8676d18b2324" providerId="LiveId" clId="{D6425C4E-9E6D-400A-9165-A6E0BEAD606A}" dt="2024-09-09T04:26:08.016" v="851"/>
        <pc:sldMkLst>
          <pc:docMk/>
          <pc:sldMk cId="1374430028" sldId="267"/>
        </pc:sldMkLst>
        <pc:spChg chg="del">
          <ac:chgData name="Jeff Landgraf" userId="367c8676d18b2324" providerId="LiveId" clId="{D6425C4E-9E6D-400A-9165-A6E0BEAD606A}" dt="2024-09-09T04:11:01.250" v="8" actId="478"/>
          <ac:spMkLst>
            <pc:docMk/>
            <pc:sldMk cId="1374430028" sldId="267"/>
            <ac:spMk id="6" creationId="{979B5B64-1B84-1441-45D2-3BA4D83170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ED465-816F-42A0-AC4F-13882558C82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85CE1-BF04-4A03-87FD-15EA9CF78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37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55B4-99A7-BA50-8783-31E2F9FBE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511FA-7F48-5E26-CE17-C0E606162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83F72-4CED-A92A-C4FC-BFF4829B1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381F8-A4C1-1B7D-E632-4B0EF5EAB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CCC8A-1ABE-5F99-61A2-6E34BC174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49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98826-F193-FA66-82BA-F83AEC0C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50A36B-2D21-77D1-4F19-0719FDFF56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B4218-959C-98FD-71EB-97D344BFF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C0E81-CFD4-6C92-B468-F134D8CBC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05B99-CB08-4E98-58C5-475BBAABA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9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BECB2C-B986-0579-1B74-BEB273AE9A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12E0AD-8045-5104-C200-E18F1E7E5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544DD-6BE2-0B86-40F9-E7178C39F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628EE-8E38-9A52-6C24-DB4F1FB0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74AF3-AFCA-21AF-712E-DC6B243E2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0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2E5F5-364B-AC86-3B95-15397717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EAAAE-6667-F195-796E-0A692E454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7BEA1-E5E7-3D52-5FE6-3C3E42FB0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6957A-C629-1B94-2FEB-ED685C707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AB31-D43F-171B-BBF6-F21F1A9B6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8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79EB9-D78D-D2DB-A9FD-B2C8806D0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40F3F-3336-AC03-CDFF-2840D909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4C8A5-B9F6-3306-191E-63E3FE2B4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6D4B3-080C-0B64-C7EC-566083B18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05207-0A17-1161-398B-A68177A28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5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8D7EB-CFE4-C59F-710A-023E558E6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88CD7-6C66-D395-4AA7-8BA8BFE339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27B97-69C2-B0D5-382C-5DE5F9B45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491D2-3320-77F0-C9CE-81A5FF62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94E6F-FED3-B664-873F-4E6AEACFF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01B58-845C-A5A4-F84E-9A3FA2A2F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25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1E5AF-916F-0C3F-CDBF-6DDD069FA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B75EF-B7E1-008B-A7AF-293813EA8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54C2D-3350-A3F5-762C-9D3B20933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9DFA25-8AFA-B1E6-0A33-8DDCAA7C7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5D5A3-E7F7-8991-9BD4-7C28B20CC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FF6FB3-2A81-E38E-C926-A749A3C17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8D6E44-7493-003C-1A1D-CC8965742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5C2CD5-0981-70A9-CC08-D047E721B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3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2F759-C7B7-5A7C-CA72-9ED7F7DF4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02DF4F-57AD-2B97-D2D9-E2048775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8C6129-439B-7B72-B7CC-A1F822CE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91E0C7-6E43-EC7C-361E-F02F8B78A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16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9F3B4F-7252-DD72-975B-244091E6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A8A22B-7E8E-0434-87D3-7BF036D17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F1ACC-89F9-5828-57D8-8DF8C3C41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2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98850-71CA-E372-C38F-9A4C410E1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6892F-39E0-B41C-85FC-5DA755C95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2C35F5-65B2-A77E-E0A2-E49BA7654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E6DF2-19EC-1209-DBCF-3D5D13F9A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280EA-FF93-0BD7-AC8C-FB07EF29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362EC-A801-295F-8B4E-4933E8FCD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8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7C3BC-826F-D450-7A67-E16D8989D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9478C0-3E7D-D32E-E7AA-B6B5E28A25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66468D-1F95-8129-1311-5DFA893C8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0DBC1-9092-0910-AEC2-3C3A431EC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EE4D2-DFD7-DC60-E486-EA37B4A84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DCEE4-CA78-3DDC-A4D6-E153239F2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88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666C7D-9EC0-3FE6-99C8-6A4875579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DFF33-F184-5434-F4D7-A28296C50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714A8-5A89-82F6-1D2E-615AA1EFF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9/5/2024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9CDBE-79CB-06FA-A458-649F21D1DA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3AFD8-9881-A0CD-5ACE-089235C1B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551C2D-2D59-4A22-9BED-13A30D2F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22C944-763E-7EE0-9140-E918A462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7CBED4-CF0A-FEC6-EDD8-75391902B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53D95-9121-F9F4-C8ED-0B95BFC2F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E3062F-55E3-6A0E-48FE-29E6BCBC7CF2}"/>
              </a:ext>
            </a:extLst>
          </p:cNvPr>
          <p:cNvSpPr txBox="1"/>
          <p:nvPr/>
        </p:nvSpPr>
        <p:spPr>
          <a:xfrm>
            <a:off x="636878" y="576598"/>
            <a:ext cx="502338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TDR outline</a:t>
            </a:r>
          </a:p>
          <a:p>
            <a:endParaRPr lang="en-US" dirty="0"/>
          </a:p>
          <a:p>
            <a:r>
              <a:rPr lang="en-US" sz="1200" dirty="0"/>
              <a:t>% All detector sections have same initial outline… please edit if something doesn’t make sense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 from physics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 from Radiation Hardness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 from Data Rates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Justification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Device concept and technological choice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Subsystem description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Performance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General description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Sensors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FEE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Other components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Implementation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Subsystem mechanics and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Calibration, alignment and monitoring</a:t>
            </a:r>
          </a:p>
          <a:p>
            <a:endParaRPr lang="en-US" sz="1200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200" dirty="0">
                <a:sym typeface="Wingdings" panose="05000000000000000000" pitchFamily="2" charset="2"/>
              </a:rPr>
              <a:t>Detector Groups:   (overlap with regards FEE, Data rates) 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200" dirty="0">
                <a:sym typeface="Wingdings" panose="05000000000000000000" pitchFamily="2" charset="2"/>
              </a:rPr>
              <a:t>Readout-Electronics :    (Electronics and DAQ working group responsibilities through echelon 0 computing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200" dirty="0"/>
              <a:t>Software-and-Computing:  (SRO WG &amp; other Software groups)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6506BD-B719-D8DF-E75A-981F7F738F04}"/>
              </a:ext>
            </a:extLst>
          </p:cNvPr>
          <p:cNvSpPr txBox="1"/>
          <p:nvPr/>
        </p:nvSpPr>
        <p:spPr>
          <a:xfrm>
            <a:off x="5589433" y="576598"/>
            <a:ext cx="5570111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TDR outline   (editing Jeff / Jin / Dave / Fernando)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  (Jeff / Dave / Fernando)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Streaming Readout Overview (Jeff / Dave)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Expected Data Volumes (Jeff)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Components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ASICs – Fernando to organize erd109 projects info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FEB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DC/DC components (Tim / Gerard)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RDOs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Define types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Pietro / Tonko / Norbert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On detector Fiber Connections (placeholder / </a:t>
            </a:r>
            <a:r>
              <a:rPr lang="en-US" sz="1200" dirty="0" err="1"/>
              <a:t>sPHENIX</a:t>
            </a:r>
            <a:r>
              <a:rPr lang="en-US" sz="1200" dirty="0"/>
              <a:t> concept)  (Jin)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DAM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Dave and I to compile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GTU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Functional Design Dave / William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Protocol  (Jeff, Jin? Redesign in light of </a:t>
            </a:r>
            <a:r>
              <a:rPr lang="en-US" sz="1200" dirty="0" err="1"/>
              <a:t>lpGBT</a:t>
            </a:r>
            <a:r>
              <a:rPr lang="en-US" sz="1200" dirty="0"/>
              <a:t> / </a:t>
            </a:r>
            <a:r>
              <a:rPr lang="en-US" sz="1200" dirty="0" err="1"/>
              <a:t>vtrx</a:t>
            </a:r>
            <a:r>
              <a:rPr lang="en-US" sz="1200" dirty="0"/>
              <a:t>+ use – e.g. 40MHz)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Firmware trigger concept (Jeff, Dave)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dRICH</a:t>
            </a:r>
            <a:r>
              <a:rPr lang="en-US" sz="1200" dirty="0"/>
              <a:t> </a:t>
            </a:r>
            <a:r>
              <a:rPr lang="en-US" sz="1200" dirty="0" err="1"/>
              <a:t>Apieron</a:t>
            </a:r>
            <a:r>
              <a:rPr lang="en-US" sz="1200" dirty="0"/>
              <a:t> concept (INFN)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Slow controls interface to RDOs/FEBs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Echelon 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Configuration Databases…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Time Frame Building (Jeff / Jin / Dave)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Data processing (Jeff / Jin / Dave)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Monitoring / Logging (Jeff / Jin / Dave)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Slow controls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Summary Document (Lee / Jeff / Jin / Dave)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1C77ECC8-7B51-FA9D-3E21-E810630F71E3}"/>
              </a:ext>
            </a:extLst>
          </p:cNvPr>
          <p:cNvSpPr/>
          <p:nvPr/>
        </p:nvSpPr>
        <p:spPr>
          <a:xfrm>
            <a:off x="3651161" y="1596980"/>
            <a:ext cx="869324" cy="2833352"/>
          </a:xfrm>
          <a:prstGeom prst="rightBrace">
            <a:avLst>
              <a:gd name="adj1" fmla="val 8333"/>
              <a:gd name="adj2" fmla="val 5045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CFEA97-EE25-0ABC-39DC-4A475D336AB0}"/>
              </a:ext>
            </a:extLst>
          </p:cNvPr>
          <p:cNvSpPr txBox="1"/>
          <p:nvPr/>
        </p:nvSpPr>
        <p:spPr>
          <a:xfrm>
            <a:off x="4122313" y="3045337"/>
            <a:ext cx="12857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For each component use project outline (but drop elements easily if they make no sense)</a:t>
            </a:r>
          </a:p>
        </p:txBody>
      </p:sp>
    </p:spTree>
    <p:extLst>
      <p:ext uri="{BB962C8B-B14F-4D97-AF65-F5344CB8AC3E}">
        <p14:creationId xmlns:p14="http://schemas.microsoft.com/office/powerpoint/2010/main" val="1374430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22C944-763E-7EE0-9140-E918A462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9/5/2024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7CBED4-CF0A-FEC6-EDD8-75391902B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53D95-9121-F9F4-C8ED-0B95BFC2F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1C2D-2D59-4A22-9BED-13A30D2F5EA8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E3062F-55E3-6A0E-48FE-29E6BCBC7CF2}"/>
              </a:ext>
            </a:extLst>
          </p:cNvPr>
          <p:cNvSpPr txBox="1"/>
          <p:nvPr/>
        </p:nvSpPr>
        <p:spPr>
          <a:xfrm>
            <a:off x="636878" y="576598"/>
            <a:ext cx="502338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TDR outline</a:t>
            </a:r>
          </a:p>
          <a:p>
            <a:endParaRPr lang="en-US" dirty="0"/>
          </a:p>
          <a:p>
            <a:r>
              <a:rPr lang="en-US" sz="1200" dirty="0"/>
              <a:t>% All detector sections have same initial outline… please edit if something doesn’t make sense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 from physics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 from Radiation Hardness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 from Data Rates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Justification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Device concept and technological choice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Subsystem description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Performance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General description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Sensors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FEE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Other components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Implementation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Subsystem mechanics and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Calibration, alignment and monitoring</a:t>
            </a:r>
          </a:p>
          <a:p>
            <a:endParaRPr lang="en-US" sz="1200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200" dirty="0">
                <a:sym typeface="Wingdings" panose="05000000000000000000" pitchFamily="2" charset="2"/>
              </a:rPr>
              <a:t>Detector Groups:   (overlap with regards FEE, Data rates) 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200" dirty="0">
                <a:sym typeface="Wingdings" panose="05000000000000000000" pitchFamily="2" charset="2"/>
              </a:rPr>
              <a:t>Readout-Electronics :    (Electronics and DAQ working group responsibilities through echelon 0 computing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200" dirty="0"/>
              <a:t>Software-and-Computing:  (SRO WG &amp; other Software groups)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6506BD-B719-D8DF-E75A-981F7F738F04}"/>
              </a:ext>
            </a:extLst>
          </p:cNvPr>
          <p:cNvSpPr txBox="1"/>
          <p:nvPr/>
        </p:nvSpPr>
        <p:spPr>
          <a:xfrm>
            <a:off x="5589433" y="576598"/>
            <a:ext cx="5570111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TDR outline   (editing Jeff / Jin / Dave / Fernando)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Requirements  (Jeff / Dave / Fernando)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Streaming Readout Overview (Jeff / Dave)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Expected Data Volumes (Jeff)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Components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ASICs – Fernando to organize erd109 projects info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FEB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DC/DC components (Tim / Gerard)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RDOs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Define types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Pietro / Tonko / Norbert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On detector Fiber Connections (placeholder / </a:t>
            </a:r>
            <a:r>
              <a:rPr lang="en-US" sz="1200" dirty="0" err="1"/>
              <a:t>sPHENIX</a:t>
            </a:r>
            <a:r>
              <a:rPr lang="en-US" sz="1200" dirty="0"/>
              <a:t> concept)  (Jin)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DAM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Dave and I to compile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GTU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Functional Design Dave / William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Protocol  (Jeff, Jin? Redesign in light of </a:t>
            </a:r>
            <a:r>
              <a:rPr lang="en-US" sz="1200" dirty="0" err="1"/>
              <a:t>lpGBT</a:t>
            </a:r>
            <a:r>
              <a:rPr lang="en-US" sz="1200" dirty="0"/>
              <a:t> / </a:t>
            </a:r>
            <a:r>
              <a:rPr lang="en-US" sz="1200" dirty="0" err="1"/>
              <a:t>vtrx</a:t>
            </a:r>
            <a:r>
              <a:rPr lang="en-US" sz="1200" dirty="0"/>
              <a:t>+ use – e.g. 40MHz)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Firmware trigger concept (Jeff, Dave)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dRICH</a:t>
            </a:r>
            <a:r>
              <a:rPr lang="en-US" sz="1200" dirty="0"/>
              <a:t> </a:t>
            </a:r>
            <a:r>
              <a:rPr lang="en-US" sz="1200" dirty="0" err="1"/>
              <a:t>Apieron</a:t>
            </a:r>
            <a:r>
              <a:rPr lang="en-US" sz="1200" dirty="0"/>
              <a:t> concept (INFN)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Slow controls interface to RDOs/FEBs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Echelon 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Configuration Databases…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Time Frame Building (Jeff / Jin / Dave)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Data processing (Jeff / Jin / Dave)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Monitoring / Logging (Jeff / Jin / Dave)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Slow controls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Summary Document (Lee / Jeff / Jin / Dave)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1C77ECC8-7B51-FA9D-3E21-E810630F71E3}"/>
              </a:ext>
            </a:extLst>
          </p:cNvPr>
          <p:cNvSpPr/>
          <p:nvPr/>
        </p:nvSpPr>
        <p:spPr>
          <a:xfrm>
            <a:off x="3651161" y="1596980"/>
            <a:ext cx="869324" cy="2833352"/>
          </a:xfrm>
          <a:prstGeom prst="rightBrace">
            <a:avLst>
              <a:gd name="adj1" fmla="val 8333"/>
              <a:gd name="adj2" fmla="val 5045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CFEA97-EE25-0ABC-39DC-4A475D336AB0}"/>
              </a:ext>
            </a:extLst>
          </p:cNvPr>
          <p:cNvSpPr txBox="1"/>
          <p:nvPr/>
        </p:nvSpPr>
        <p:spPr>
          <a:xfrm>
            <a:off x="4122313" y="3045337"/>
            <a:ext cx="12857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For each component use project outline (but drop elements easily if they make no sense)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9B5B64-1B84-1441-45D2-3BA4D8317030}"/>
              </a:ext>
            </a:extLst>
          </p:cNvPr>
          <p:cNvSpPr/>
          <p:nvPr/>
        </p:nvSpPr>
        <p:spPr>
          <a:xfrm>
            <a:off x="90154" y="2099645"/>
            <a:ext cx="5570111" cy="4090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>
                <a:solidFill>
                  <a:schemeClr val="tx1"/>
                </a:solidFill>
              </a:rPr>
              <a:t>Proposal to avoid too much duplication: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Data Volumes: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Section 2-2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Each Detector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Summary divided by components/ASIC formats -&gt; DAQ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Discussion </a:t>
            </a:r>
            <a:r>
              <a:rPr lang="en-US" sz="1400">
                <a:solidFill>
                  <a:schemeClr val="tx1"/>
                </a:solidFill>
              </a:rPr>
              <a:t>of methods/backgrounds</a:t>
            </a:r>
            <a:r>
              <a:rPr lang="en-US" sz="1400" dirty="0">
                <a:solidFill>
                  <a:schemeClr val="tx1"/>
                </a:solidFill>
              </a:rPr>
              <a:t>/hit rates in 2-2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GB/sec / distribution by component in E&amp;DAQ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Where relevant to sensor in detectors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endParaRPr lang="en-US" sz="1400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“FEE”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ASICS -&gt; E&amp;DAQ section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Sensor/Adapter/FEB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Detector sections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E&amp;DAQ section common components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RDO -&gt; E&amp;DAQ section</a:t>
            </a:r>
          </a:p>
        </p:txBody>
      </p:sp>
    </p:spTree>
    <p:extLst>
      <p:ext uri="{BB962C8B-B14F-4D97-AF65-F5344CB8AC3E}">
        <p14:creationId xmlns:p14="http://schemas.microsoft.com/office/powerpoint/2010/main" val="1497088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662</Words>
  <Application>Microsoft Office PowerPoint</Application>
  <PresentationFormat>Widescreen</PresentationFormat>
  <Paragraphs>126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4</cp:revision>
  <dcterms:created xsi:type="dcterms:W3CDTF">2024-06-19T23:44:29Z</dcterms:created>
  <dcterms:modified xsi:type="dcterms:W3CDTF">2024-09-09T04:37:36Z</dcterms:modified>
</cp:coreProperties>
</file>