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257" r:id="rId2"/>
    <p:sldId id="279" r:id="rId3"/>
    <p:sldId id="412" r:id="rId4"/>
    <p:sldId id="270" r:id="rId5"/>
    <p:sldId id="283" r:id="rId6"/>
    <p:sldId id="286" r:id="rId7"/>
    <p:sldId id="290" r:id="rId8"/>
    <p:sldId id="273" r:id="rId9"/>
    <p:sldId id="288" r:id="rId10"/>
    <p:sldId id="411" r:id="rId11"/>
    <p:sldId id="393" r:id="rId12"/>
    <p:sldId id="395" r:id="rId13"/>
    <p:sldId id="284" r:id="rId14"/>
    <p:sldId id="338" r:id="rId15"/>
    <p:sldId id="374" r:id="rId16"/>
    <p:sldId id="370" r:id="rId17"/>
    <p:sldId id="415" r:id="rId18"/>
    <p:sldId id="348" r:id="rId19"/>
    <p:sldId id="364" r:id="rId20"/>
    <p:sldId id="343" r:id="rId21"/>
    <p:sldId id="402" r:id="rId22"/>
    <p:sldId id="276" r:id="rId23"/>
    <p:sldId id="277" r:id="rId24"/>
    <p:sldId id="399" r:id="rId25"/>
    <p:sldId id="319" r:id="rId26"/>
    <p:sldId id="416" r:id="rId27"/>
    <p:sldId id="419" r:id="rId28"/>
    <p:sldId id="417" r:id="rId29"/>
    <p:sldId id="418" r:id="rId30"/>
    <p:sldId id="421" r:id="rId31"/>
    <p:sldId id="266" r:id="rId32"/>
    <p:sldId id="259" r:id="rId33"/>
    <p:sldId id="281" r:id="rId34"/>
    <p:sldId id="258" r:id="rId35"/>
    <p:sldId id="282" r:id="rId36"/>
    <p:sldId id="268" r:id="rId37"/>
    <p:sldId id="262" r:id="rId38"/>
    <p:sldId id="265" r:id="rId39"/>
    <p:sldId id="275" r:id="rId40"/>
    <p:sldId id="271" r:id="rId41"/>
    <p:sldId id="272" r:id="rId42"/>
    <p:sldId id="287" r:id="rId43"/>
    <p:sldId id="292" r:id="rId44"/>
    <p:sldId id="391" r:id="rId45"/>
    <p:sldId id="397" r:id="rId46"/>
    <p:sldId id="392" r:id="rId47"/>
    <p:sldId id="396" r:id="rId48"/>
    <p:sldId id="369" r:id="rId49"/>
    <p:sldId id="371" r:id="rId50"/>
    <p:sldId id="355" r:id="rId51"/>
    <p:sldId id="401" r:id="rId52"/>
    <p:sldId id="336" r:id="rId53"/>
    <p:sldId id="372" r:id="rId54"/>
    <p:sldId id="373" r:id="rId55"/>
    <p:sldId id="379" r:id="rId56"/>
    <p:sldId id="400" r:id="rId57"/>
    <p:sldId id="413" r:id="rId58"/>
    <p:sldId id="405" r:id="rId59"/>
    <p:sldId id="406" r:id="rId60"/>
    <p:sldId id="285" r:id="rId61"/>
    <p:sldId id="313" r:id="rId62"/>
    <p:sldId id="408" r:id="rId63"/>
    <p:sldId id="312" r:id="rId64"/>
    <p:sldId id="409" r:id="rId65"/>
    <p:sldId id="318" r:id="rId66"/>
    <p:sldId id="315" r:id="rId67"/>
    <p:sldId id="317" r:id="rId68"/>
    <p:sldId id="316" r:id="rId69"/>
    <p:sldId id="403" r:id="rId70"/>
    <p:sldId id="293" r:id="rId71"/>
    <p:sldId id="294" r:id="rId72"/>
    <p:sldId id="296" r:id="rId73"/>
    <p:sldId id="404" r:id="rId74"/>
    <p:sldId id="267" r:id="rId75"/>
    <p:sldId id="314" r:id="rId76"/>
    <p:sldId id="263" r:id="rId77"/>
    <p:sldId id="410" r:id="rId78"/>
    <p:sldId id="299" r:id="rId79"/>
    <p:sldId id="300" r:id="rId80"/>
    <p:sldId id="423" r:id="rId81"/>
    <p:sldId id="762" r:id="rId82"/>
    <p:sldId id="781" r:id="rId83"/>
    <p:sldId id="764" r:id="rId84"/>
    <p:sldId id="763" r:id="rId85"/>
    <p:sldId id="780" r:id="rId86"/>
    <p:sldId id="784" r:id="rId87"/>
    <p:sldId id="789" r:id="rId88"/>
    <p:sldId id="783" r:id="rId89"/>
    <p:sldId id="791" r:id="rId90"/>
    <p:sldId id="790" r:id="rId91"/>
    <p:sldId id="787" r:id="rId92"/>
    <p:sldId id="788" r:id="rId93"/>
    <p:sldId id="761" r:id="rId9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Geneva" pitchFamily="12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pos="720">
          <p15:clr>
            <a:srgbClr val="A4A3A4"/>
          </p15:clr>
        </p15:guide>
        <p15:guide id="4" pos="5040">
          <p15:clr>
            <a:srgbClr val="A4A3A4"/>
          </p15:clr>
        </p15:guide>
        <p15:guide id="5" pos="33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ECFF"/>
    <a:srgbClr val="D8DCDD"/>
    <a:srgbClr val="6F6F6F"/>
    <a:srgbClr val="0000F7"/>
    <a:srgbClr val="A0AAAF"/>
    <a:srgbClr val="0000FF"/>
    <a:srgbClr val="000066"/>
    <a:srgbClr val="0066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1" autoAdjust="0"/>
    <p:restoredTop sz="94626"/>
  </p:normalViewPr>
  <p:slideViewPr>
    <p:cSldViewPr>
      <p:cViewPr varScale="1">
        <p:scale>
          <a:sx n="116" d="100"/>
          <a:sy n="116" d="100"/>
        </p:scale>
        <p:origin x="2056" y="192"/>
      </p:cViewPr>
      <p:guideLst>
        <p:guide orient="horz" pos="1104"/>
        <p:guide orient="horz" pos="3888"/>
        <p:guide pos="720"/>
        <p:guide pos="5040"/>
        <p:guide pos="3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EFCD00-6FDB-36CC-8392-D99BD1C387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195AB-8E6E-24EC-6C57-F18DF13E00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CA051D0-7938-4C02-951E-67BFBF5E0CED}" type="datetimeFigureOut">
              <a:rPr lang="en-US" smtClean="0"/>
              <a:t>8/7/24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55CD2C-3076-12C1-3B62-0695B6141D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18B89-2B1C-E047-2532-D95B06AA51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53BC484-2AD8-4BEF-B288-4A8395B90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951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07T00:40:12.90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305 34,'0'1,"0"1,0 2,1 3,0 4,2 2,-1 3,2 5,0 3,-1 3,1 0,-1-2,-1 0,0-4,-1-2,-1-2,1-1,0-2,0 0,0 0,0 0,0 1,-1 3,1 2,-2 2,0 5,-2 7,0 2,-1-3,1-5,-1-7,2-5,0-4,1-2,1-2,-1 1,0 0,1 2,-2 5,1 1,-2 1,0 0,0 1,0-2,1 0,0-2,0-2,-1 1,1 1,-1 5,-1 5,-1 3,0 1,-1 3,0 0,0 0,-1-1,-1 7,1 0,0-2,1-4,0 3,2-2,0-1,1-3,0-3,0 2,0 1,1 0,0-2,0 6,0 2,1-1,-1-2,0-4,0 2,0-2,0-4,1-4,0-1,1-1,-1-1,1-1,0-1,1 2,-1 2,0-1,0-2,0-2,0-3,2-5,-1-3,0-4,2-3,-1-2,1-3,-1-3,-1-2,1-1,-1-2,0-3,-1-3,2-4,0 0,0-3,2-2,1-4,-1 1,0 3,1-3,-1 2,-2 3,0 4,0 3,0 0,1 0,-2 0,2 1,-1 1,1-1,0 2,0 1,-1 3,0 3,0 1,0 0,1-2,-1 1,0-2,1 0,-1-7,0-2,0 0,-1 1,0 3,-1 2,1-2,0 2,1 0,-1 2,-1 1,2 0,0-4,-1-1,0 1,0 0,0 0,-1-2,0 0,0 0,0 1,0 1,0-3,0 0,0 1,0 2,0 2,0-1,0 0,0 2,0 1,0 1,1 1,0 0,-1 0,1 2,-1 2,0 0,0 0,0 0,0-1,0 2,0-1,0 1,1-2,0-2,-1 0,1 0,-1 1,0-3,0-1,0 1,0 2,0 0,1 3,1-2,-1-1,0 1,0 1,0 1,0 1,-1-1,1 1,0 1,-1 1,0 1,0 0,0 1,0 1,0 4,0 1,0 3,-2 7,0 5,-2 16,-1 6,-1 2,1-3,0-4,1-5,1-4,0-1,0-2,0 6,0 1,0-3,0-5,0-6,2-5,0-6,0-4,1-3,0-4,1-4,0-3,1-4,0-1,1-1,-1 0,2 3,-1 1,0 1,0-1,0 1,-1 1,0 0,0 2,-1 1,0 2,0 2,0 0,-1 1,1 1,0-2,-1 1,1-1,0 0,0-1,0 0,-1 1,1 2,-1 0,0 0,0 0,0 0,0-1,0 0,0 0,0-1,0 0,0-1,0 1,1-1,0-1,1 1,-1 1,0 1,-1 1,0 0,0 0,0 0,0 1,0-1,0 2,0-3,0 0,1 0,-1 1,1-1,0 1,-1 0,0 0,0 1,0-1,1 1,-2-1,1 1,0-1,0 1,0 0,0 0,0 0,0-1,0 1,0 2,0 2,0 4,-1 4,0 4,-1 4,0 0,0 1,0 2,0 0,0-1,1-3,0-3,1-3,-1-3,1 0,0 2,1 7,0 6,1 8,0 6,0 6,1 2,-1 0,1-2,1-5,-1-6,0-5,0-5,0-3,-2-1,1-1,0 1,1 0,1 2,0 1,1 1,0 1,0 1,0 2,1 1,-1 4,0 2,-2 0,-1 0,1-3,-1-7,-1-11,0-9,0-14,-1-8,0-10,-1-2,0-5,1 2,-1 1,1 3,0-1,-1 3,1 0,0 4,1-1,-1 4,0-1,0 4,0 0,1 2,0-1,0 2,0-1,0 1,0-2,-1 4,0 0,0 4,0 1,0 3,1 0,-1 0,1 0,0 0,-1-1,0 2,0-1,0 1,0 0,0 1,0 0,-1 1,0 1,0-1,0 1,0 1,0 2,0 2,0 3,0 3,-2 3,2 4,-1 1,1 2,1 0,0 0,-1 0,1 0,1-1,0-1,0 0,0-1,0-2,0-1,1-1,-1-1,1-1,0 0,0-1,1 1,-2-1,1 2,0 0,1 0,-1 3,0 1,0 2,0 1,0 0,1 0,-1 0,-1 1,0 2,0 2,-1 2,1 1,1 0,-1-1,0-1,0 0,0-3,-1 0,0 0,0 1,0 3,0 4,0 2,0 1,0 1,0-1,0 1,0 1,-1-1,0 6,0 0,1-3,-1-3,1-2,0 6,0 1,0 1,0 6,-1 1,-1 5,1 0,-3 1,0-5,1-2,0-2,1-5,0-6,1-3,1-1,-1-3,2-3,-3-1,1-2,0 0,0-3,0-2,0-3,1-3,0-2,0-5,0-3,0-6,0-13,-1-14,0-11,-1-9,1-7,0-4,1 2,0 3,0 5,0 5,0 5,0 4,0 4,0 2,0 2,0-2,0 0,0 0,1 4,0 1,1 1,-1-2,2-3,0-2,1-2,-1-1,-1 1,0 3,-1 2,0 5,-1 5,0 7,0 8,-1 15,1 12,-2 18,-2 17,-2 18,0 2,-1 4,0 6,-2 2,0 1,0 2,-1-8,1-12,1-16,1-13,2-13,2-11,1-13,0-17,0-10,1-15,0-14,1-5,0-7,1-6,1-2,0-1,0-1,0-1,1 3,-1 8,-1 10,0 9,0 8,-1 11,0 8,0 8,0 7,-1 16,0 7,-1 15,-3 21,0 10,-1 5,-1 7,1 5,-1 3,-1 2,1-2,0 1,0-11,2-17,1-18,2-14,1-14,1-10,0-9,0-5,0-9,1-21,1-18,1-4,0-7,3-5,2-2,3-1,1 3,0-3,2 4,-2 7,1 8,-3 9,-2 11,-1 12,-2 11,-2 12,-2 8,0 11,-2 14,-2 15,-1 15,-1 13,0 9,0 4,-1 1,1-7,1-13,0-15,1-15,1-13,1-10,0-8,1-13,0-12,0-13,0-14,0-14,0-1,1 0,-1-1,0-3,0 0,0 5,1 5,0 7,-1 6,0 6,0 5,-1 5,0 5,-1 4,-1 5,0 4,1 5,-2 11,0 9,-3 17,-2 9,-4 12,1 2,-1 4,0 5,1-5,3-3,1-2,0-4,3-9,1-9,1-7,1-12,1-7,1-8,0-12,1-8,0-6,2-7,1-5,1-6,2 1,0-3,0 3,0 7,-1 3,0 7,-2 6,-1 6,-1 5,-1 6,0 5,-2 8,-1 12,-1 12,-1 10,0 7,-1 0,2-2,-1 0,-1-3,1-6,1-7,0-9,1-8,1-13,0-8,1-9,0-2,0-2,2-4,-1 1,1-1,0 0,-1 1,1 4,-2 0,1 3,0 0,1 2,-1 3,0 0,0 0,0 1,0 2,0 0,-1 1,1 3,-1 0,0 0,0 0,0 1,0 0,1 0,0 0,1-1,-1 0,0 0,-1 1,1 0,0 0,0 0,-1-1,1 0,0 0,0 0,0 1,-1 0,1 0,0 0,-1 0,1 0,0 0,0-2,-1-1,1 1,-1 0,1 2,-1-1,0 0,0 1,0 0,0-1,0 1,0-1,0 0,1 0,0 1,-1-1,1 0,-1 0,0 1,0 1,0-1,0 1,1 0,-1 0,1-1,0 1,-1-1,1 0,1 1,-1 0,1-1,0-1,-1 1,0-1,0-1,1 1,-1-1,1 1,-1 0,0 1,0 0,0-1,0 1,1 1,-1 0,1 0,0 0,-1-1,0 0,0 0,0-1,-1 0,2 1,-1 0,-1 0,2-1,-1 0,0 1,-1 0,1-1,-1 1,0 0,0 1,1-1,-1 0,1 0,0 1,-1-1,0-1,0 1,1 0,-1-1,-1 0,1 0,0 0,0 1,0-1,0 1,0 0,1 0,0 0,-1 0,1 0,-1 1,1-1,-1 1,0 0,0 0,0 0,1-1,0 0,1 0,-1 1,0 0,-1 1,0-1,1 0,0 0,-1 0,1 0,-1 1,0-1,0-1,1 0,-2 0,2 1,0 0,0 0,-1 0,1-1,-1 0,0 0,0-1,0 3,0 2,0 2,0 1,1 2,0 1,-1 1,1 0,0 0,-1 1,1 0,0 0,-1-1,1 0,0 0,0 0,-1 2,0-2,1 3,-1 1,0 1,1 3,0 1,1 0,0 1,0-1,-1-2,-1-2,1-3,-1-2,0 0,0 0,1 1,0 3,1 0,-1 2,0 1,0 1,0 2,0-2,0-1,0-1,0-3,1-1,-1-2,0-1,0 0,0-1,-1 3,1 0,-1-1,1 2,0 0,0 0,0 2,1 0,0 0,0-1,1 1,-2-1,1 0,-1 1,0-1,1 0,0 2,0 2,-1 0,1 0,1-1,-2-1,1-2,-2 0,1-2,0-1,0 1,0-1,-1 1,1 3,1 2,-1 1,1 0,0 2,1-1,-1-2,0-3,-1-1,1-3,-1-1,-1 0,1 1,-1-1,0 0,0 2,1 3,0 1,1 0,0 0,0-1,0 1,-1-2,0 0,0-1,0 1,1 0,0 2,0 1,-1 0,1 3,0 1,0-1,-1-1,1-1,-1-2,0-1,0-2,-1 0,0-1,0-1,0 1,1 1,1 0,-1-2,0-3,0-4,-1-4,1-4,-1-3,0-2,0-1,0-1,-1-2,0 0,-1-1,0-1,-1-1,0 1,-1 1,1 0,0 2,-1 1,2 2,0 3,1 1,0 2,1 2,-1-1,1 1,-1 0,1-1,-1 0,0-1,1 1,-1-1,0 1,0 0,0 0,1 1,-2-1,1 0,-1 0,1 1,0 0,0 1,0 0,0 0,1 2,0 0,0-1,0 0,-1 0,0 0,1-1,-1 0,1 0,-1-1,1 0,0 0,0 0,0 1,0 1,0 0,0 0,0-1,0 1,0-1,0 0,0 0,0 1,-1 0,0 2,1 2,-1 3,1 3,0 2,0 3,0 1,0 1,0 0,0-1,0-1,0-2,0-1,0-2,0 1,0-1,0 0,0-1,0 0,0 1,0 1,0 0,0 2,0-1,0 2,1-1,-1 1,1 0,0 0,0 0,1-1,0-1,-1 0,0 2,-1 1,1 1,0 3,1 2,0 2,-1 2,1 3,0 2,-1 0,0 0,-1-1,1-2,-1-3,1-1,0-2,1-4,-1 0,-1 0,1 0,-1 2,0 2,0 2,0 2,0 1,0 0,0 1,0 2,0-1,0-1,0-3,0-1,0-2,0-2,0-2,0-1,0 0,0 1,0 0,0 1,1 2,0 1,-1 2,2 1,0 2,-1 2,1 4,-2 0,1 1,-1 3,0 3,0 2,0 7,0 1,0-4,0-6,1 1,0-4,1-2,0-4,0-2,0 2,0-1,0 0,-1-3,1 2,0-1,0-2,-1-4,0-3,-1-2,0-3,1-2,0-4,-1-4,1-6,-1-5,0-6,0-5,0-4,0-11,0-2,0 0,0 4,0-4,0 2,0 1,0 4,0-5,0 1,0 4,0-1,0 3,0 3,1-1,1 2,-1 3,0 2,0-1,0 0,-1 1,1-3,1-1,-1 1,0 1,0-1,0 0,-1 4,0 3,0 4,0 3,0 2,0 4,0 4,0 3,0 6,0 5,0 5,0 5,0 3,2 2,1 2,1-2,-1-2,0-2,1-2,-2 1,1 1,-2 2,0 3,-1 0,1-3,-2-4,1-4,0-5,0-3,1-4,0-4,0-3,1-5,-1-3,-1-2,1-1,-1-3,0 0,0-5,0 0,0-1,0 1,0 1,0 1,0 2,0-2,0 1,-2 1,1 1,-1 3,1 2,0 0,1 1,0 1,-1 0,0 1,1 0,-1 1,1 0,-1 0,0 1,0 0,1 2,0-1,-1 0,1 0,0-2,-1-1,0-2,-1 0,1 0,0 2,0 0,0 1,0 2,0 0,1 1,0-1,0 1,0 1,0-1,0 0,-1 1,0-1,1-1,-1-1,1 1,-1 1,0-1,0 0,1 1,-1 0,0 0,1 0,-2 2,0 4,-2 4,0 6,0 6,0 6,0 5,-1 1,0 3,0 0,-1 0,1 1,0 0,-1 7,0 0,0-3,1 0,0-3,2-6,2-2,0-2,0-5,0-3,0-2,0 0,0 1,0 5,1 4,0 3,0 8,0 2,0 0,0 6,0-1,0 3,0-2,1 0,0-4,0-2,0-2,0-4,0 1,-1 0,1 2,-1 0,0 1,0-2,0 1,0-3,0-3,0 1,0-4,0 1,0-3,0-1,0-4,-1-4,0-4,0-5,1-7,-1-7,1-7,1-8,1-1,0-13,1-7,1-17,0-3,-1-10,-1-8,0-6,-1-2,-1 6,0 4,0 1,1 5,0 7,1 13,-1 13,1 10,-1 9,0 10,-1 12,0 15,-1 8,0 14,-3 8,-1 17,-3 13,-1 9,-1 7,-2 3,1 0,-1 0,-1-4,-2-2,1-9,0-10,1-12,2-14,3-12,2-13,3-12,1-14,0-9,0-10,-1-8,0-11,0-10,3-7,3-5,2-6,1-5,1-1,0 7,0 4,1-6,-1-1,1 5,-1 12,-2 12,-1 14,-2 14,-1 16,0 12,-2 16,0 7,0 14,-1 19,0 19,0 15,-1 6,0 2,-1-2,-2-7,-1-5,0-13,0-15,0-18,3-17,1-13,1-11,1-12,1-9,1-11,1-13,3-14,4-13,0-1,2-5,2-7,1-3,1 0,2 1,-3 12,-3 17,-3 17,-4 20,-3 16,-4 20,-2 8,-3 17,-2 23,-3 26,-2 20,-3 13,1 5,-1-3,2-18,1-14,3-19,2-24,3-19,2-17,4-14,2-9,1-10,0-6,0-7,0-13,1-26,1-8,0-10,0-10,2-8,-1-6,0 1,0 3,-2 2,0 9,0 10,-1 13,-1 12,-1 14,1 12,-1 11,0 12,0 10,-2 10,0 13,-1 9,-3 19,-2 17,-3 15,-2 6,-1 0,-2 4,1-5,0-11,3-15,2-18,4-15,2-12,2-10,2-9,0-7,1-13,-1-6,1-10,2-16,0-16,3-12,0-7,1-3,0-6,2 5,-2 11,0 14,-2 18,0 10,-1 9,0 5,-1 1,0-1,-1 0,-1 0,1 3,0 4,0 5,-1 4,0 6,-1 6,-2 9,-1 8,-1 6,-4 15,-2 15,-2 4,0 7,-2 3,2-1,-1-7,2-6,2-9,0-8,2-7,1-8,2-6,1-9,2-8,2-6,0-8,1-5,1-2,0-7,-1-2,2-5,0 1,0-3,1 3,0 1,-1 4,-1 6,0 0,0 4,0 1,0 2,-1-1,-1 0,1 2,-1 1,0 2,-1 1,1 1,-1 2,0 0,1-1,0 1,0 0,1 0,0 1,0-1,-1 0,1 0,0-1,-1 1,0 1,-1 0,1 0,0 0,-1 0,1 0,1 0,-2 1,1-1,-1 1,1 0,-1 0,0 0,1-1,0-1,1 1,-1 0,0-1,0 0,0 1,0-1,-1 1,1-1,-1 0,0 1,0 0,0-2,0 0,0-1,0 1,0-1,0-1,0 0,1 0,0 0,-1-2,1-1,-1-1,0 1,0 1,0-2,1 1,-1 2,1 2,-1 2,1 0,-1 2,0 0,0 2,0-1,0 1,0-1,1-1,1 1,-1-1,0 0,0-1,0 1,-1-1,0-1,0 1,0 0,0 1,0-3,0-1,0 0,0 1,0 0,0 1,0 1,0 3,-1 6,0 4,-2 4,0 3,0 3,-1 2,0 3,0 1,0-1,1 1,1-2,0-1,0-2,0-4,1-2,0-3,1-3,0-5,0-5,0-3,1-3,0-4,2-2,0-1,1-1,1-1,0-3,0 0,1 1,-2 2,0 4,-1 3,-1 3,-1 1,-1 1,0 1,0 1,1-1,-1 0,1 3,-1 4,0 4,-1 5,0 5,-1 5,0 4,0 3,-2-1,0 0,1-1,0 0,0-1,0-2,0-1,1-3,-1-1,1-4,0-1,1-2,0-1,0 0,1-1,0 0,0 0,0 0,0 2,1 0,-1 0,0 2,-1 0,0-1,1-1,-1-1,1 0,-1-1,1-1,0 0,0 0,0 0,0 1,0 2,0-2,-1 2,0-2,1 1,-2 0,1 0,-1 1,1 0,0-2,0 1,0-1,0 0,-1 1,1 0,-2 1,2 0,-1-1,0 0,1 0,0-1,-1 0,0-2,1 1,-1 0,0-1,1 0,0 1,0 1,0 1,1 0,-2 2,0-1,0 2,0-1,1 0,-2-1,1-1,0 0,0 0,0 1,1 0,0 1,0 0,-1 0,0 0,0 0,1-1,-1-1,1 0,-1 0,0 0,0-1,1 1,-1 0,1-1,0 0,1-2,-1 0,1-1,-1-1,0 0,1 0,0 2,-1 1,1 2,0 1,-1 1,0 1,1-2,-1 0,0-2,-1-1,1-1,0 0,-1 1,1 0,0 1,1 1,-1 2,0 1,-1 0,0-1,0 1,1 0,-1-1,1-1,0-1,0 0,1 0,-1-1,-1 0,1 1,0-1,-1 0,1-2,0 0,1-1,-1 0,1-1,0 2,0 0,0 1,0 0,-1 1,1 0,-1-1,0 0,1-1,0 0,0-1,-1 0,1 0,0 2,1-1,-2 2,0 0,1 0,-1 1,1 0,-1-1,1 0,0-1,0-2,0 0,-1-1,0 1,-1-1,1-3,0-2,1-4,0-5,0-5,1-3,1-3,0-3,0 0,2 0,-1 1,0 3,0 3,-2 2,1 2,-2 1,0 0,0 1,2 0,-1-1,0 1,0-1,0-1,0 0,0-1,0 0,-1 1,1 1,-1 1,1 1,1 2,-1 1,0 0,0 2,0-1,-1 0,0 0,0 0,0 0,0 0,0 1,0-1,0 2,0-2,0 1,0 0,0 0,0 1,0 0,1 1,0-1,-1 0,1 0,-1 0,0-2,0 1,0-1,0-1,0 2,0-1,0 0,0 2,0-2,0 1,0 0,0 0,0-1,0-2,0 0,0-1,0 0,1 0,0 2,-1 1,1 0,-1 1,1 0,0 0,-1 0,1 0,-1-1,0 1,1 1,0 0,-1-1,1 1,-1 0,1 0,-1-1,1 0,0 0,-1 1,1 0,-1 0,0 1,1-1,1-1,-1 0,0 1,0 0,0 0,-1 0,0-1,0 0,0-1,1 0,0 1,-1-2,1 0,-1 1,0 0,1 0,-1 1,1-1,0 1,-1 1,0 0,0-1,1 1,0 1,-1-2,1 1,-1-2,1 0,-1-1,1 1,0 0,0-1,0 1,0 1,0 0,-1 1,0-1,0 0,1 1,1-1,-1 1,1-1,-2 0,1-1,0 1,0-1,0 0,0 0,0-1,-1 1,1 1,-1-1,0 0,1 0,-1 0,0 0,1-1,-1-1,1-1,-1 0,2 0,-1 0,1-1,0 2,-1 0,0 0,0 1,0 2,-1-1,0 1,0 0,0 0,0 0,0 0,0 1,0-1,0 1,0 0,0 1,1 0,0-1,-1-1,1 1,-1 1,0-1,0 1,0-1,0 0,0 0,0 0,0 0,0 0,0 1,0-1,0 0,0 0,1 0,0 0,0 0,-1-1,0 0,0 1,1-1,0 0,-1 0,1-2,-1 0,1 0,-1 0,0 1,0 0,0 1,0 1,0 0,0 0,1 0,0 0,-1-1,1 1,-1 0,0-1,0 1,0-1,1-1,1 0,-1 0,0 0,1-1,-1 1,0 0,-1 0,1 1,-1 0,1 1,-1 1,1 0,0-2,-1 0,1-1,0-1,-1 0,1 0,0 1,0 0,0 1,1 0,-1 0,1-1,-1 1,0-1,-1 0,1 1,0 0,0 1,-1-1,0 0,1 1,-1-2,0 1,0-1,0 0,0 0,0 1,1-1,0 2,-1-1,1 0,-1 0,0 1,0-2,1 0,-1-2,1 1,0-1,-1 2,0 1,2-1,-1 0,0 1,1 1,-2 0,1 0,-1 1,0-1,1 0,-1 0,1-1,0 1,-1 0,0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07T00:40:43.47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346 0,'0'1,"0"1,0 0,0 2,0 0,0 1,0-1,0 0,0 0,0-1,0 1,0 0,0 0,0 1,0 1,0 0,1 1,1 2,-1 1,1-1,-1-1,1-1,-1 0,0-1,0 0,0 1,1-1,-2 1,2 0,0 1,0-1,-1-1,0-1,1 0,-2-1,1 0,0 0,0 0,0 0,-1 0,1 1,0 0,0-1,0 0,0-1,0 0,0 0,-1 2,1-1,0 1,0-1,0-1,1 1,0 1,-1-1,0 0,1-1,-1 1,0-1,0 2,0-1,1 1,-1-1,1 1,-1-2,0 1,0 1,0-1,0 2,1 0,-1 2,2 0,-1 0,-1-1,1-1,-1-2,0 1,0-1,0 0,0 0,-1-1,1 1,0 0,1 1,0 0,-1-1,0 1,0 0,0 0,-1 0,1-1,-1 0,0 0,1-1,-1 1,0 0,0 0,1 0,-1-1,1 1,-1-1,1 1,-1 0,0 0,0 0,0 0,0 0,0 1,0-1,0 1,0-1,0 0,0 0,0-1,0 1,1 0,0 0,-1 0,1 0,-1-1,0 1,0-1,1 2,-1-1,1-1,-1 1,1 1,-1 0,0-1,0 1,0-1,1 1,0 0,-1 0,1-1,-1 0,1 0,-1 0,0 0,0 1,0-1,0 1,0-1,0 0,0 0,1 0,0 0,-1 0,1-1,-1 2,0 0,0 0,0 0,0 0,0 0,0 0,0-1,0 1,0-1,1 1,0 0,1 0,-1-1,0 1,-1 0,1-1,-1 0,0 0,0 0,1 0,0 1,-1 0,1 1,0-2,0 2,0 0,0-1,-1 0,1 0,0 1,0-1,0 1,0 0,-1 0,0 1,2 1,-1-1,1 0,0 0,0-1,-1 0,1 0,-1-2,1 1,-1-1,0 1,1 0,-2-1,1 0,1 1,-1 0,1 0,0 1,-1 0,0-1,0 0,-1 0,1-1,0 1,0-1,-1 0,1 0,-1 0,0 0,0 1,0 0,1-1,-1 0,1 0,-1 0,1 0,-1 0,0 1,0-1,0 1,0-1,0 1,0-1,0 0,0-1,0 1,0-1,0 1,0-1,0 2,0 0,0 0,0 1,0 0,0 1,0 0,0 1,0-1,0 0,0 0,0 1,0 0,0 1,0 0,0 0,0 1,0 0,0 2,-1 0,0 1,1 0,-1-2,1 0,-1-1,0-2,1-1,-1 0,1 0,-1 0,1 1,0 0,0 2,0 0,0 2,0 0,0 1,0 1,0 1,0 1,-1-2,0 0,0-2,-1-1,2-1,-2-1,0 0,1-1,-1 0,1-1,0 1,0 0,0 0,0 2,-1-1,1 2,0 1,0 0,0 3,1 1,-1 0,1 0,-1 1,1-1,-1-1,1 0,0-1,0-1,0 0,0-1,0 0,0 0,0 3,0 0,0 1,0 0,0 0,0 0,0 1,0 0,0 2,0 0,0 0,0 2,0 2,0 2,0 1,-1-1,-1-1,1-1,0-2,0-2,0-3,1 0,0-1,0-1,-1-1,0-1,1-3,-1-3,1-4,0-4,0-8,0-5,0-8,0-3,0-2,0 0,0 1,0-1,0 2,0 2,-1 1,-1 4,1 2,-1 2,1 1,-2 2,1 0,0 1,-1-1,1-2,-1 0,0-2,1-1,1 1,0 1,0 2,1 2,0 1,0 2,0 1,0 1,0 0,0 0,0 2,0 6,0 4,1 11,3 11,1 6,0 6,0 0,1-3,-1-4,-1-6,-1-6,-1-5,0-6,0-3,-1-5,0-4,2-4,0-6,0-3,0-9,2-4,-2-1,1-8,-2-3,0 2,0 0,-2 3,1 0,-1 3,1 4,0 2,1 3,-1 5,-1 5,1 7,-1 4,0 8,0 5,0 4,0 3,0 4,0 5,0 1,0 11,0 3,0-1,0 4,0-2,1-5,0-3,0-7,-1-7,0-7,2-6,0-5,0-8,0-5,-1-6,0-5,-1-3,1-1,0-1,0 0,-1-2,0 2,1 1,-1 3,0 2,0 3,0 1,0-1,0-1,0 0,0 2,0 1,0 1,-1 3,0 2,0 2,1 2,-1 0,0 0,0 0,0 1,1-1,0 0,-1 0,-1-1,1 1,0 0,-1 0,1 1,0 0,0 0,1-1,-1 1,0 2,1 6,-1 5,1 6,1 3,-1 3,2 1,-1 1,0 1,1-1,0-2,-1-1,1-5,0-3,-1-3,0-3,1-2,0-3,0-4,1-3,0-2,-1-3,0-2,-1 1,0-1,0-1,-1 3,1 0,0 0,1 1,-1 1,0 1,0 0,0 1,-1 0,0 2,0-1,0 2,0-1,0 2,0-1,0 1,0-1,0 1,0-1,0 0,0 0,0 0,0 1,0-2,0 0,0 1,0-1,0-1,0 1,0 0,0 1,0-1,0 0,0-1,0 0,0-1,0-1,0 1,0 0,0 2,0 0,0 1,0 1,0-1,0 0,0 0,0 1,0-1,0-1,0 0,0 0,-1 1,-1 0,1 0,0 0,0-1,0-2,1-1,0 0,0 1,0 2,0 4,0 5,-1 4,1 8,-1 2,1 2,-1 2,1 1,-1 2,-1 0,1-3,-1-1,2-2,-1-2,0 0,0-1,0-2,1 4,0 1,0-1,0 0,0-1,0-3,0 0,0 0,0-2,0 0,0 1,0 0,0 1,0 1,-1 2,-1 0,1-1,0 0,0 1,0 0,0 2,0 2,0-1,1 4,0 2,0 2,0 7,-1 0,-1 0,1 2,-1-1,1 0,-1-2,1 1,1-2,0-3,0 1,0-2,0-2,0 3,0-1,0 3,0-2,0-4,-1 0,-1-1,1 2,0-2,0-1,0-1,1-1,0-2,0-1,0-4,0-1,0-4,0-5,0-5,0-7,0-10,0-9,0-3,0-3,0-16,-1-8,0-2,-3-10,-1-7,-1-3,1 9,1 9,1 11,0 10,1 9,0 8,2 6,-1 6,1 3,0 4,1 7,-1 13,-1 8,0 14,-2 9,-2 19,-2 18,-3 10,-1 6,-1-7,0-15,1-19,3-18,1-15,3-14,2-17,1-13,1-17,1-14,-1-7,0-11,1-8,2-8,2-5,1 6,1 15,-1 20,-1 19,-2 19,-1 22,-2 22,-3 24,-5 28,-4 24,-5 18,-4 10,-2-2,1-10,1-21,1-12,0-18,3-18,2-18,4-16,4-16,4-24,3-22,2-20,-1-16,1-14,1-15,0-6,0 9,0 1,2 8,2 15,0 15,-1 16,0 13,-1 13,-2 13,-1 8,-1 10,-2 17,-1 19,-2 21,-1 21,-4 16,0 5,-3-2,1-6,1-19,2-27,2-31,3-26,1-25,1-24,1-18,1-16,-1-19,1-17,-1-13,0-6,1 5,1 3,-1 18,1 24,0 26,-1 24,0 20,-1 20,-1 16,-2 20,-2 18,-3 22,-3 23,-1 16,-1 15,-3 7,-1-5,2-14,2-24,1-26,4-25,3-19,1-15,3-10,2-11,0-15,1-15,0-9,-1-8,1-8,0-6,1-5,1-3,1-2,0 7,2-2,0 7,0 9,-2 12,0 13,-1 13,-1 10,-2 12,0 9,-2 12,-1 8,0 11,1 12,-1 12,1 8,0 5,1 7,0-5,0-12,0-17,0-20,0-17,0-16,0-10,1-10,0-6,-1-4,2-2,0-4,0-1,-1-2,0 2,-1-6,0 2,0-2,0 4,0 6,0 9,0 7,0 11,0 15,-2 20,-2 11,-3 12,-2 11,-4 14,0 0,-1-4,2-12,1-12,3-13,2-11,2-10,0-8,2-8,1-5,1-3,0-5,1-3,0-4,0-2,0 3,0 1,0 2,2-2,1 1,0 1,2-1,-1 0,1 0,-1 1,-1 2,-1 3,0 3,-2 2,0 3,-1 0,0 1,0 0,1-3,1 0,-1 0,0 0,0 1,-1 0,1 2,-1 0,1-1,0 0,0 0,0 1,0 0,-1 2,1 5,-1 13,0 18,2 21,3 25,2 21,2 11,-1-10,-1-10,-2-18,0-23,-2-20,-1-21,-1-14,-1-11,1-6,1-6,1-10,2-4,2-8,2-9,4-9,5-12,3-2,0 4,-3 12,-2 12,-3 15,-3 11,-4 12,-3 10,-2 8,-1 7,0 10,-1 14,0 15,0 15,-3 14,-3 10,-1 7,-4 2,-1-1,0-15,0-18,3-18,3-17,3-16,2-14,4-18,2-11,6-20,8-37,3-11,3-9,2-8,0-7,1 1,-1 6,-3 11,-2 13,-5 25,-5 25,-5 26,-4 26,-2 28,-2 28,-1 33,1 32,0 23,1 14,-2-2,1-14,-2-20,1-30,0-31,2-31,1-23,1-27,0-21,0-11,0-15,1-31,3-21,0-13,2-6,3-1,-1 16,0 13,1 10,-2 17,-1 21,-3 22,-1 21,-5 27,-2 26,-1 27,0 11,0 17,0 27,-2 19,-2 13,-1-5,-2-13,1-28,2-35,3-40,3-36,2-22,1-24,-1-33,0-22,-1-12,-2-11,0-4,0 11,2 10,0 7,1 13,1 19,0 20,0 20,0 18,-3 21,-1 24,-1 22,-1 25,0 26,-4 30,-3 23,-3 17,-3 1,-1-22,2-17,2-28,4-32,5-30,2-27,3-25,3-25,2-15,3-21,2-23,2-22,3-18,2-18,3-12,0-3,0 5,0 15,-2 23,-4 27,-3 29,-3 26,-3 19,-3 25,-3 31,-2 34,-2 35,0 33,1 26,2 17,2 6,1-13,0-29,-1-28,0-32,1-34,0-28,2-31,2-24,0-22,2-16,1-11,3-10,2-11,2-8,2-8,1-1,-1 4,-2 15,0 7,-2 15,-3 17,-3 19,-2 16,-2 15,-4 25,-3 19,-1 18,-2 19,-1 19,-1 19,-2 13,-3 4,0-8,-1-11,2-23,4-27,3-24,3-20,3-20,1-17,0-18,-1-17,-1-16,-1-16,1-18,1-15,1-10,0 3,1 4,1 21,0 27,-1 31,0 27,0 30,0 30,-1 27,-1 30,0 26,-2 25,-2 19,-2 5,1-7,-4-9,1-29,2-35,2-32,2-30,1-28,2-19,0-23,0-20,0-15,0-13,0-14,1-12,0-12,1-6,1 1,1 16,1 12,0 19,0 24,0 23,-2 20,-1 21,-3 24,0 12,-1 15,1 23,1 27,0 27,0 18,1 1,0-12,-1-19,-1-30,1-34,0-37,0-26,1-27,0-23,0-14,0-22,0-4,1-1,0 1,2 0,2 1,2 1,1 2,2 3,3 2,0 11,-1 16,-2 14,-3 14,-3 14,-3 20,-2 16,-2 14,0 18,-1 18,0 7,1 14,-1 18,-1 12,-1-1,1-8,1-23,1-25,0-24,1-22,1-23,3-22,0-21,2-16,0-12,0-7,0-5,2-5,3 0,1 10,1 4,0 9,-1 13,-2 14,-1 13,-4 13,-1 10,-3 13,0 10,0 27,0 30,0 13,1 16,-1 15,1 10,0-4,0-9,0-24,0-27,1-31,1-32,0-23,0-21,1-13,1-11,0-8,4-29,0-5,2-7,2-7,2-2,2 5,0 4,-2 16,-2 24,-4 24,-3 23,-2 20,-2 20,-1 23,0 27,1 33,-1 31,1 24,0-1,0-6,-1-10,0-12,1-24,-1-28,1-27,0-24,0-17,1-19,-2-21,1-7,-1-4,0-2,0-8,0-9,0-13,0-12,0-5,0 8,0 5,0 3,0 13,0 18,0 21,-1 26,1 17,-2 22,0 23,0 26,0 30,1 7,1 15,1 17,0 6,1-10,-1-16,0-33,1-35,-1-38,-1-38,0-23,-1-20,-2-14,1-21,1-13,0 5,0 5,1 1,-1 4,2-1,0 8,0 15,-1 17,1 20,-1 16,-1 18,-2 20,-3 20,-2 22,-2 26,-2 20,-2 11,-1 2,1-10,2-17,1-20,2-24,3-21,2-21,2-18,1-14,1-16,1-13,-1-4,1-7,0-8,1-7,4-8,2-5,2-3,2-2,-1 11,-2 17,-3 21,-2 19,-1 15,-3 14,0 19,0 20,-1 27,-2 30,-2 32,-2 23,-1 10,-1-8,0-24,2-23,2-28,2-28,1-26,1-23,1-17,0-16,1-14,-1-5,1-10,0-8,0-7,-1-5,2-5,1-2,2-4,1 3,0 9,1 16,-2 16,-1 18,-2 15,0 12,-2 11,0 14,0 14,-1 18,-1 19,-4 20,-3 16,-4 8,-2-4,0-7,1-19,3-23,4-24,3-21,1-16,3-15,0-8,1-8,-1-11,1-9,0-9,1-10,3-7,3-3,4-9,1 1,0 7,-2 14,-2 17,-2 14,-3 14,-3 18,-3 20,-3 14,-4 18,-8 51,-8 31,-3 13,2-13,3-14,2-12,3-21,4-24,4-25,4-22,3-19,2-17,1-12,1-14,0-10,0-8,-1 1,1 0,-1-3,1-1,2 2,0 4,0 9,-1 9,0 10,0 9,0 8,-1 9,0 8,-1 4,0 8,0 12,0 14,0 12,0 12,0 10,0-2,0-12,0-15,0-16,1-19,4-19,1-13,3-15,4-13,1-6,3-7,4-12,4-9,2-6,2-2,3-4,-2 9,-4 17,-6 18,-8 20,-5 19,-6 25,-5 23,-2 23,-1 18,0 20,0 11,-1 8,0-1,1-14,-1-12,1-18,2-22,1-21,2-21,1-22,0-22,2-21,0-13,1-8,2-7,1 3,2-1,0-4,0-4,0 1,1 0,-1 12,-3 20,-1 26,-3 28,-2 30,0 32,1 30,0 25,3 14,0 1,2 0,1-19,-1-25,1-29,-2-27,1-23,-2-23,0-13,-1-13,-1-16,0-13,-4-13,-1-9,-3-7,1 0,2 4,1 1,1 9,2 15,0 17,1 16,0 16,-1 13,1 12,0 13,0 16,0 18,2 18,-1 14,0 9,0 6,0 1,-1-13,0-21,1-20,-1-20,1-18,0-17,0-17,1-17,-1-14,2-14,-1-11,2-12,-1-6,0 1,-1 11,1 9,-1 14,0 19,-1 17,0 17,-2 13,0 12,-1 13,1 20,0 20,1 18,2 10,0 6,0 3,-1-8,1-15,-2-20,1-17,-1-14,0-13,0-13,0-11,-3-13,-1-18,-1-6,-2-13,-2-24,0-14,1-8,1 8,2 6,2 5,2 3,1 6,2 9,2 11,-1 10,1 8,-1 9,-1 8,0 6,-1 9,-1 9,0 10,0 12,-1 13,-1 6,1 6,-2 11,0 2,0-5,0-10,1-11,0-12,0-9,1-9,0-8,1-3,-1-7,-1-2,1-3,0-2,0 2,1-1,0-1,-2-1,1 2,0-1,-1 2,2 2,-1 0,1 3,0 3,0-1,0 2,0 0,0 0,0 2,0-2,0 0,0-1,0 0,0 1,0-2,0-1,0 0,0 1,0 1,0-1,0 1,0 1,0 0,0-1,0-1,0 1,-1-1,0 2,1 2,-1 0,0 2,0 1,0 0,1 0,0-2,-1 0,0-1,0-4,-1-1,-1-2,0 0,0 3,2 1,-1 3,1 0,0 2,1 2,-1-2,0 1,0-3,0 1,0 0,0-1,0-1,1-2,-1 0,0 2,1 0,-1 1,0 0,1 2,0 2,0 3,0 7,0 9,0 12,0 13,0 11,0 0,0 6,0-3,1-8,0-9,1-10,-1-8,0-7,1-6,-1-5,-1-5,1-2,-1-2,0-1,0-1,0-2,1 1,-1-1,1 1,1-5,-1-2,1-1,-1 1,0 2,0 0,-1 2,0 2,0 2,0 3,0 2,0 1,0 1,0 1,0-3,0 1,0-1,0 0,0-1,0 1,0 0,0 2,0 0,0 1,0 0,0-1,0 2,0-2,0-1,0-2,0 1,0-1,0 1,0 0,0 2,0 0,0 0,1 0,0 0,-1 1,1 0,-1-1,0-3,1 0,-1-2,1 1,0 0,-1 1,1 0,1 1,-1 1,1 0,-2 1,1 1,0 1,-1 2,1 2,0 3,-1 2,0 4,0 4,1 4,1 2,-1 3,1 1,0-2,-1-2,1-1,0-3,-1 0,1 0,-1-1,0 1,0 0,0-2,0 0,1-1,-1 0,0 0,0-2,0 1,0 1,0 1,-1 1,2 1,0 1,0-2,0 0,-1 0,1-1,-1 2,0 0,0 2,-1 0,2 2,-1-1,1 1,0-1,-1-4,0-2,0-2,1-4,0-4,0-6,0-3,0-5,-1-3,0-2,1-1,0 1,0 0,-1 3,0 2,-1 3,1 0,0 1,-1-1,1-1,-1-1,0-1,1 0,-1 0,0 1,-1 0,1 1,0 0,0 2,0 1,0-1,0 1,0-1,0-1,0 1,0-2,0 0,0 1,0 1,0 2,0 0,0 0,0 2,0-1,0 0,0-1,0-1,0 1,0-3,-1 0,0 1,-1 0,1 0,0 1,1-1,0 0,-1 1,1-1,-1 1,0 0,0 1,-1 1,2-1,-1 1,1 0,0 0,0 1,0-1,-1 1,1-1,-1-2,1 1,-1-1,1-1,-1 2,0 1,1 0,-1 1,1-1,-1 1,1-1,0 0,0 0,0 1,0 0,0-1,0 0,0 0,0 0,0 0,0 1,-1-1,0 0,1 0,-1 0,1-1,-1 1,1 0,-1-1,0 1,1 0,-1 0,0-1,0 1,1-1,-2 0,1-2,-1 1,1 1,0-1,0 0,0 1,1 0,-1 1,1-1,-1 0,0 0,0-1,1-1,0 1,-1-1,1 0,0 1,0 1,0 1,0 0,0 0,0-1,-1 0,0 0,1-1,-1 0,1 2,0 3,0 2,0 2,-1 4,-1 1,1 2,0 0,0 1,0 0,1 0,0 1,0-1,0 1,-1 0,0-2,1 0,-1 0,1-1,0 1,0 1,0 2,0 0,-1 2,1 0,-1 1,1 0,-1 0,1 1,0-1,0-1,0-2,0-1,-1-1,-1-2,1 1,0 1,0 6,0 4,1 2,0 2,0 0,0 0,1-1,1-1,-1-1,0-1,0-3,0-2,0-2,1-1,-1 0,1 0,-1 1,0 3,1 1,1 0,-1 2,1-1,0-1,0 2,-1-1,1 0,0 0,0-2,0 0,1-1,-1-2,-1-1,0-3,0 1,0 0,-1 1,0 2,0 0,0 2,0 7,0 2,-1 0,1-1,-1-3,0-4,0-2,-1-5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07T00:42:15.7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1087 1995,'0'0,"0"3,0 1,0 4,0 23,0 23,-2 32,-6 34,-3 27,-5 19,0-11,0-13,0-6,1-24,4-29,3-28,2-26,4-20,1-17,1-8,0-11,1-10,-1-4,1-7,-1-10,1-10,-1-1,1-21,2-12,-1 5,0-2,0-4,0-2,1 1,2-1,0 11,0 15,0 18,-3 18,0 18,-1 13,-1 15,0 9,0 14,-5 34,-1 15,-4 16,-4 19,-3 17,-2 7,-1 0,2-8,3-12,3-23,4-25,3-26,2-20,2-15,2-17,0-10,3-14,0-15,3-15,0-4,1-6,1-2,2-5,2-4,1 6,-2 12,-2 16,-3 21,-2 20,-6 21,-2 17,-7 23,-10 26,-7 22,-5 13,-1 6,1-3,-1-7,0-2,-1-8,3-13,4-17,5-11,4-8,2-5,3-6,1-6,3-8,2-6,1-5,2-6,2-6,2-8,3-10,4-11,12-22,6-10,9-12,9-12,11-17,1 0,-5 11,-9 15,-11 20,-10 18,-8 17,-7 16,-8 15,-9 16,-7 9,-10 14,-3 5,-9 8,-7 15,-5 12,-3 6,-1 2,-4 3,4-8,11-16,11-19,13-21,9-18,9-15,6-12,5-8,5-12,8-12,7-10,9-12,10-11,8-11,9-9,5-5,11-10,-3 2,-9 10,-13 14,-14 15,-11 13,-10 15,-8 13,-6 13,-6 18,-4 16,-4 15,-4 12,-4 14,-4 16,-5 20,-5 15,-3 7,3-3,4-10,6-22,8-26,5-29,4-30,4-21,4-27,2-20,3-20,2-22,3-22,2-20,1-15,2-11,1-7,0 6,-2 25,-3 26,-2 22,-2 28,-4 28,-3 25,-2 23,-3 22,0 21,-1 21,0 21,1 20,0 25,0-1,1 6,0 6,3-1,3-1,0-19,0-27,-1-30,0-26,-2-22,0-24,1-20,-1-7,1-26,-1-19,0-4,-2-8,0-16,0-17,-1-10,0-3,2 7,0 12,0 22,1 27,-2 28,1 23,-1 19,-1 19,0 22,0 29,0 39,0 42,0 36,0 26,0 15,0-6,1-25,2-31,1-42,-1-42,1-37,-2-29,0-19,0-15,0-14,-1-26,0-21,0-17,-1-19,1-15,0-8,2 11,1 13,2 13,1 12,-1 20,-1 22,-1 22,-1 18,0 24,0 24,1 30,5 45,3 49,5 42,1 20,-2-16,-1-27,-1-23,-3-39,-2-40,-2-39,-2-30,-1-25,-2-16,0-13,1-15,0-14,-1-10,0-7,0-9,0-5,-1-4,1-1,-2 1,1 5,-1 16,0 8,0 13,0 17,0 17,-1 19,3 17,-1 13,1 18,2 23,5 29,5 33,5 25,4 18,3 0,-2-16,-2-22,-6-32,-5-32,-4-31,-5-33,-3-21,-4-19,-7-22,-6-22,-4-22,-6-15,-2-10,-2-9,2 0,-1 0,2 8,4 10,5 6,6 14,5 22,5 23,2 21,2 19,0 16,2 23,-1 26,3 28,3 31,4 28,3 20,5 10,1-3,0-23,-2-19,-2-27,-3-30,-5-29,-3-31,-3-25,-2-18,-3-15,-3-15,-4-16,-3-17,-2-16,0-11,3-2,1 3,2 9,4 22,1 11,3 16,0 18,1 17,1 17,-1 17,1 24,3 26,3 35,3 42,5 41,3 37,3 23,0 0,-2-29,-2-34,-2-30,-4-37,-4-32,-2-27,-2-19,-1-15,-1-15,1-16,2-10,1-11,0-14,2-14,0-12,0-9,-1-9,0-8,-2-1,-2 5,1 2,-1 17,-1 21,0 24,0 19,0 17,0 12,0 14,1 19,1 25,3 31,3 40,5 39,3 33,3 14,-1-3,-2-30,-3-25,-3-34,-3-36,-3-33,-3-29,-2-21,-6-25,-5-10,-8-18,-14-23,-10-21,-7-16,-2-12,0-6,2-2,4-1,5 5,7 10,7 18,6 11,7 17,4 17,4 19,4 16,1 17,2 21,3 20,3 25,5 24,3 23,7 27,4 16,4 4,-3-18,1-13,-4-26,-6-29,-5-27,-5-22,-4-17,-3-10,-1-11,-1-14,-4-15,-2-14,0-14,-3-14,0-16,-1-13,-2-11,1-4,-1 2,3 17,0 12,3 16,2 22,2 21,2 20,0 21,3 24,2 29,8 41,6 47,7 40,4 28,4 14,-1-10,-2-34,-4-31,-7-40,-6-41,-4-35,-3-34,-4-26,-2-16,-2-14,-3-11,-2-12,-2-12,-5-16,0 2,-1-1,-1-3,1 3,2 2,2 13,4 20,2 21,2 20,2 16,0 14,3 12,3 18,3 19,4 23,6 30,5 30,0 3,2 0,0-1,1-10,-1-16,-4-23,-6-28,-5-24,-5-26,-3-24,-1-14,-5-22,-5-18,-9-33,-3-6,-2-1,0 1,1 0,0 1,-1 1,2 5,1 8,2 7,3 15,4 20,4 20,3 19,2 19,2 14,6 35,3 17,5 22,5 26,4 19,3 11,1-5,-1-6,-2-23,-6-30,-6-29,-4-32,-5-27,-4-21,-4-27,-5-23,-2-22,-2-19,-2-19,1-14,0-10,2-3,3 2,3 4,3 12,2 26,1 17,1 9,0 11,2 14,-1 19,0 17,0 16,-1 17,0 13,-1 15,1 39,-3 37,-1 29,0 19,0-7,-1-3,1-1,0-5,2-11,1-12,1-12,2-22,-1-23,0-24,0-19,0-20,-1-13,-1-19,-1-16,-3-18,-3-10,-1-6,-3-5,0-6,1-3,1-2,1 1,2 11,2 7,2 5,1 3,0 6,0 12,1 10,0 10,-1 6,0 4,0 3,0 0,1-2,-1-2,0-1,-1 1,1 1,-1 3,1 5,1 3,-1 4,2 3,-1 4,1 2,-1 2,1 4,-1 5,1 5,-1 8,1 9,0 9,0 12,0 9,1 0,0-4,0-10,1-12,-1-11,-1-10,1-10,-1-7,0-8,1-4,0-1,1-2,0 0,0-1,-1 0,1 4,-1-1,1 1,0 2,-1 1,1 3,1-1,-1 1,0 0,0 0,1 2,0-2,-1-1,0 0,-1-2,0 2,0-1,0 2,1 1,-1 3,1 1,-1 2,0 1,-1 0,1-1,-1 0,1-2,0-1,-1 0,0 0,1 0,-1 0,0 2,0 0,0 1,0 1,0 0,0 0,0 0,0-1,1 0,0 0,-1 1,1-1,-1 1,0 0,1 0,0 1,0 0,-1 0,0 0,0 0,1-1,0-1,0-1,2-1,-2 1,1 2,-1 0,0 0,0 1,0-1,-1 0,1 1,-1 0,0 0,0 0,0 0,-1 0,1 0,0 1,1-2,0 0,-1 1,1-1,0 1,-1-1,1 0,0 0,0 0,-1-1,1 1,0 0,0 2,-1 3,0 3,1 4,-1 4,0 6,-1 5,1 4,2 0,-1-1,0-1,2-1,-1-3,0-2,1-3,-1-2,0-1,-1-1,0-1,1-1,0 2,0 3,0 0,0 2,0-1,-1 0,-1 1,1-3,0-2,0-2,1-1,0 0,0 0,-1 0,1 2,0 3,0 3,0 2,0 2,-1 1,1-2,-1-1,1-2,0-2,-1 0,0-1,0 1,0-2,1 2,0 3,1 5,-1 3,1 4,-2-1,0-1,1 1,-1 2,-1-1,1-1,0 1,1 1,-1-2,0-1,1 4,0 5,1 5,0 9,-1 5,0 5,-1-3,-1 2,0 2,0 7,0 3,0 1,0 0,0-1,1-3,2-1,0-6,0-3,1-4,-2-3,1-4,0 0,-1-1,1 1,0-3,2-2,-1-1,0-7,1-4,-1-2,2 1,-1 0,2 0,0 0,2 1,0 0,0-1,1 1,0 0,0-1,0-1,-1 0,-1-2,0-2,-1-2,0-1,0-3,-1-3,-1-2,0-1,-1-3,-1-3,0-12,-2-10,-2-9,-2-6,-3-17,-2-8,-3-16,-3-8,-2-6,0-4,0-4,0-2,1 0,3 3,2 5,1 13,4 22,2 21,1 18,2 20,0 18,4 17,4 15,2 13,3 10,0 4,3 4,-1-12,0-13,-2-12,-2-12,-2-12,-3-9,-2-8,-2-8,-1-6,-1-5,-3-12,-3-7,-1-5,-2-8,-4-12,-3-7,-4-6,1 4,1 3,2 5,3 6,2 8,3 9,3 10,3 8,1 6,1 9,0 8,2 13,1 11,2 13,3 9,5 12,1 3,1-5,0-6,-1-8,-3-11,-1-9,-3-9,-2-6,-2-6,-1-5,-2-5,0-10,0-9,-1-16,-2-10,-2-15,-2-11,-1-11,-1-4,2 0,1 3,2 1,2 14,1 15,1 16,0 16,0 12,1 8,-1 9,3 12,1 13,2 14,3 17,3 14,-1 13,2 9,0 0,-1-1,-1-15,-2-17,-2-17,-2-15,-2-13,-1-12,-1-10,-4-14,-4-9,-4-11,-6-8,-7-11,-11-19,-10-15,-2 1,5 13,10 17,9 18,9 16,6 13,5 10,3 9,2 13,0 11,-1 13,1 10,-1 9,2 10,1 3,0-5,1-9,-1-10,0-11,0-9,-2-7,-1-7,-1-5,0-4,0-5,-2-5,-4-7,-2-9,-3-9,-5-11,-9-20,-2-8,-3-8,1 0,2 5,7 9,4 13,6 11,3 9,3 9,3 10,1 11,-1 14,-1 17,0 14,-1 11,-1 0,0 5,0-1,0-8,0-10,2-12,0-11,1-10,0-6,1-6,0-7,1-7,-2-12,-1-6,-1-14,-3-19,0-6,1-9,0-6,2-3,1 6,1 14,1 18,0 18,0 16,0 16,1 9,-1 10,0 15,0 17,-2 17,-1 13,1 8,-1 6,0-6,0-16,1-18,1-19,0-15,1-13,-1-10,2-8,-1-7,0-13,0-4,0-8,0-2,0-4,0 2,1-1,-1 6,2 3,1 5,1 2,0 4,1 5,-2 9,0 8,-2 9,0 11,0 14,-3 14,0 14,-3 11,-1 7,-2 4,-1 0,0 1,1-9,1-14,1-16,2-16,2-12,1-10,1-11,0-5,0-4,1-9,-2-6,0-13,-1-3,1-4,1 2,-1 3,1 8,0 6,0 7,0 5,0 5,0 4,0 2,0 0,0 2,0 1,0 0,0 2,0 1,-1 3,-1 3,0 3,-2 2,-1 2,-2 10,-2 5,-3 3,-2 4,-1 3,-6 7,-1 1,1-3,-1-2,3-5,4-8,4-8,4-8,3-7,2-5,0-9,1-5,1-8,-1-14,1-7,1-2,1-8,0 1,2-1,1 5,-1 5,0 8,-1 6,-1 13,-1 11,-1 9,-5 16,-4 10,-5 9,-8 17,-8 9,0 0,1-5,6-10,5-13,6-12,4-11,5-10,4-10,4-11,4-12,5-9,4-7,4-6,3-3,1 0,-1 2,-2 5,-4 7,-5 10,-4 10,-4 9,-5 10,-2 8,-6 12,-3 8,-3 3,-5 10,-4 4,-4 6,0-3,0 0,2-5,4-7,4-6,4-8,5-6,3-7,2-9,3-11,2-5,2-7,3-8,2-8,2-8,7-12,1 2,0 1,-1 5,-4 10,-3 13,-5 14,-5 15,-4 13,-6 13,-4 8,-6 10,-6 13,-1 2,-3 4,-4 5,-3 1,-3-1,1-4,3-7,5-11,6-11,8-11,6-12,5-11,4-7,7-14,5-8,4-5,7-9,2-3,1 2,3-5,0 2,-2 1,-4 6,-5 8,-6 9,-3 8,-5 7,-3 6,-1 4,-3 4,-2 2,-1 3,0 2,0 0,-1 0,-3 5,-1 0,-1 1,1-3,1-3,2-3,1-2,3-2,0-1,1-2,0 1,0-1,-1 2,-2 2,-3 2,0 2,-1 0,0 1,1-1,0 1,1-2,2-2,1-1,1-3,6-6,7-8,8-9,9-7,6-4,3-3,0 0,-5 3,-6 4,-8 7,-5 4,-5 4,-2 4,-3 3,-1 2,-2 4,-1 6,0 4,-2 1,-2 6,-2 3,1-1,-4 3,-1-2,-4 3,-1-2,1-2,0-1,-1-1,0-1,1-2,4-4,3-1,2-4,2-1,4-1,2-3,6-2,2-2,8-3,14-4,14-4,11-2,14-4,0 0,-9 2,-15 4,-17 5,-13 3,-12 3,-10 2,-6 1,-3 2,-5 1,0 1,-3 3,0 1,3 0,-2 1,1 3,0 0,-3 2,0 0,-3 1,3 0,3-2,3-1,6-3,3-2,4-1,3-4,4-4,5-5,6-4,13-12,6-6,5-3,1 1,-3 2,4-6,-3 1,-4 1,-7 4,-5 1,-5 3,-5 6,-3 4,-4 5,-1 4,-3 4,-3 5,0 5,-4 4,-2 3,-3 4,-1 1,-1 0,-2 2,-1-1,-5 7,-1 2,2-2,5-4,3-4,5-7,3-5,4-6,4-10,6-11,6-6,7-10,11-10,3-3,6-4,6-6,-1 1,-2-1,-3 3,-6 4,-8 9,-8 9,-7 11,-5 8,-3 8,-3 13,-2 7,-2 12,-2 9,-1 3,-2 10,-2 8,0 5,-1 2,1-5,2-9,1-11,2-10,1-8,2-8,1-5,1-4,1-3,0-4,0-4,1-4,-1-4,1-5,0-5,1-7,1-6,0-4,0-2,-1 2,-1 5,0 6,0 8,0 9,-1 10,-1 9,-4 12,-4 14,-6 14,-3 9,-3 4,2-6,3-9,4-9,3-9,3-9,4-8,1-5,1-8,1-6,0-5,3-9,1-4,-1-3,2-8,1-2,-1 2,1 0,-1 4,-1 7,-2 7,0 9,-2 9,0 10,-2 13,-2 12,-1 16,-3 8,2 0,-1-7,2-11,2-12,1-12,1-8,4-7,1-6,4-5,3-4,4-6,2-2,3-7,0-2,0 1,1-5,0 0,3-7,-3 0,-1-4,-2 3,-4 6,-3 9,-4 13,-4 11,-2 14,-1 16,-1 16,-1 28,0 9,1 7,-1 1,0 0,-1-11,0-16,0-16,0-16,1-13,1-13,-1-10,1-6,0-9,1-4,-1-10,1-3,0-4,-1 1,1 1,-1 5,0 7,0 7,0 8,0 4,0 5,0 4,0 5,0 6,0 11,-1 12,-2 12,-1 8,-2 2,-2-2,0-3,-1-8,2-8,1-9,2-10,1-10,2-7,0-6,1-10,1-5,1-3,4-9,2-2,0 0,2-1,0 3,-1 5,-2 6,0 9,-2 8,-2 7,0 6,-2 7,2 7,1 4,0 5,3 10,1 2,-1-3,-1-4,-2-8,-1-3,-1-6,0-6,-1-5,-1-5,0-2,2-8,2-8,1-8,2-7,0-4,1-3,1-1,-1 6,0 8,-1 12,-2 13,-1 14,2 19,1 10,0 12,1 14,-1 8,0-3,-1 0,-1-6,-2-12,-1-14,-1-11,0-12,0-11,-1-7,2-10,0-11,3-9,3-8,2-5,1 2,0 0,1 1,0 2,-1 5,-2 7,-2 9,-2 8,-2 11,0 9,2 13,0 9,3 11,-1 0,1 4,0-5,-2-7,-1-5,0-7,-2-6,-1-6,-1-4,0-5,0-6,-1-12,0-7,0-4,0-2,0-5,-1 2,1 3,0 4,0 3,0 3,0 3,0 1,0 1,1 1,0 4,-1 5,1 12,-1 8,1 11,-2 12,-1 13,-1 9,-1 4,-1-2,-1-5,0-9,1-12,1-13,1-12,1-12,0-8,-2-8,1-5,-1-2,1-7,-1-1,1 0,0-8,0-1,0-2,1 2,1 5,0 7,1 8,-1 8,1 8,-1 8,-2 8,-1 10,-4 8,0 7,-2 2,0 1,-1-1,2-4,1-7,2-6,2-8,1-10,1-9,0-4,-1-9,0-6,0-2,-1-9,1-3,-1-5,1 2,0 2,1 6,1 6,1 11,1 19,3 18,1 12,5 14,3 6,4 8,0-3,2-3,-1-8,-3-9,-4-11,-3-9,-3-10,-1-5,-3-4,1-3,-1-8,0-9,-1-12,1-11,-2-6,-1-5,1-5,0 1,0 2,0 8,2 10,-1 10,1 12,-1 7,1 8,0 5,1 6,2 6,2 8,6 11,5 11,6 10,3 5,1-5,-3-7,-5-11,-5-11,-5-13,-5-9,-2-9,-2-11,0-9,-1-11,0-4,-3-8,0-7,-2 2,1 3,-3 4,1 9,2 11,1 8,1 9,1 7,1 6,1 6,2 9,4 10,6 13,3 8,2 6,1 2,-1-3,-2-8,-2-8,-4-10,-2-9,-3-7,-2-8,-1-6,-4-9,-2-10,-6-11,-4-10,-2-6,-2-1,0 0,2 3,1 5,4 3,3 5,1 3,2 7,2 4,1 6,1 5,1 4,0 3,2 9,2 6,3 9,1 4,2 9,2 6,3 7,0 2,4 4,-2-3,1 0,-3-5,-2-6,-2-7,-3-8,-2-10,-2-8,-3-12,0-8,-2-3,-1-2,1 0,0-1,-2 0,1 1,0-6,0 1,-1 0,0 2,0 3,0 3,0-2,1 1,-1 1,2 2,-1 0,0 3,1 0,1-1,-2-1,0 0,0 2,0 0,1 1,-1 1,1-2,-1-1,1-1,-1 0,1 0,0-1,0-2,-1-1,0 1,1 3,1 3,0 4,0 8,1 11,2 13,1 11,2 1,1 2,0 0,2-1,-1-4,2-5,-1-3,-1-3,1-1,0 1,-1 1,0 1,-1-2,-1-3,0-6,-2-6,-1-5,0-6,-2-4,0-3,-1-6,0-3,-1-1,0 0,-1 0,0-1,-1 3,0 1,0 0,-1 0,0 0,1 1,-2-7,1-1,-1 0,0-3,1 2,0 3,2 4,0 5,1 2,1 4,0 1,1 1,0 2,0 3,0 5,1 11,0 6,1 9,1 9,1 6,2 3,-1-4,0-4,0-2,0-4,0-5,0-4,0-2,0-3,-1-3,-1-3,0-4,0-1,0-3,-1 0,-1-2,0 2,2-1,-1 2,3 3,-1 0,1 2,0-1,0-3,-2-1,1-1,-1-1,-1 0,2 2,0 1,1 2,0 3,1-1,-1 0,0-3,0 0,-1-2,-1-2,0-1,-1 1,1 0,-1-1,2 3,0 0,1 2,1-1,-2 0,0-2,-1-1,0-3,-1 0,-1-1,1 0,-1 1,1 0,1 0,0 1,-1-2,1-1,-2-4,0-3,-1-2,-1-2,-1 0,0-1,0 0,0-1,-1 1,0 0,0-1,0 0,-1-1,0-3,0 0,-1-1,-1-1,0 1,1 2,0 1,0 2,1 1,0-1,0-1,-1-1,-1-4,0-1,-1-3,-3-2,-1-1,-1 0,1 2,1 3,3 4,2 4,0 2,2 3,0 3,1 1,1 4,1 4,2 8,2 16,5 16,3 12,2 13,2 3,-3-8,-3-15,-4-14,-2-15,-3-13,-2-12,-2-8,-1-4,0-1,-1-3,-1-1,1 1,0 1,0-5,-1-1,0-2,-3-9,-2-3,0 1,-1-2,1 4,1 6,3 8,2 6,1 9,2 5,2 6,-1 7,2 15,0 11,0 6,1 0,0-7,0-9,0-8,-1-8,-1-15,0-8,-2-7,-1-3,-1-4,-1-9,1 0,-1 0,2 1,1 6,0 6,2 6,-2 7,1 5,0 6,0 9,0 9,1 12,-1 7,1 3,0 0,0-6,0-8,1-8,-1-6,0-6,0-3,0-2,0-1,0 1,0 0,0 0,0 0,0 0,0-1,0 2,0 1,0 6,0 5,0 1,0 1,1-2,0-3,-1-5,1-5,-1-3,0-3,0-1,0-3,0-3,1-3,-1-2,1-1,0 1,0 1,1-1,0 0,0 0,-1 1,2 0,-1 0,0 0,-1 3,0 1,0 2,0 2,0 4,0 9,2 6,-1 6,1 5,2 6,0 4,0-3,-1 2,0-4,-1-5,0-6,-2-5,0-4,0-5,0-4,0-5,-1-3,0-2,0-2,0-3,0-2,0-2,0 0,0 1,0 2,0 2,0 2,0 2,0 2,0-1,0 0,0-1,0-2,0 2,1 1,-1 1,1 1,0 1,-1 1,0 0,0 1,0 1,1 3,-2 4,3 1,-1 2,1 3,0 2,-1 0,2 1,-1 1,0-1,0-2,0-1,-1-2,1-1,-1-3,-1 1,1-1,-1 0,0 0,1 1,0-2,-1-1,1-2,-1-3,0-2,0-2,-1-5,0-5,-3-5,-1-5,-1-3,0-2,-1 1,1 4,0 4,1 5,0 6,2 5,-1 9,-1 4,0 5,-2 5,0 2,1-1,0 3,1-2,-1-3,2-2,0-2,1-2,1-1,0-1,0-2,-1 1,1-2,0 0,0 0,0-1,1-2,1-2,-1-4,0-5,-1-5,-1-5,-1-3,-1-3,0-1,-1-1,1 1,0 3,1 2,0 3,0 3,2 3,0 5,0 8,1 6,1 4,-2 5,0 3,0 4,0 2,1 0,-1-1,-1-2,2-4,-1-4,0-4,1-2,0-3,1-1,0 0,0 1,-1 1,1 0,-1 0,0-3,1-5,0-7,0-4,0-3,-1-3,-1-1,1-1,0 0,0 2,0 3,1 3,0 2,0 6,0 8,0 7,0 5,0 3,0 2,0-1,0 0,0-1,0-1,0-2,0-1,0-1,0-2,0-3,1-1,2-4,1 0,1-3,3 0,3 0,3-1,4 1,2-1,2 0,-3 0,-3 1,-4-1,-5-2,-5 1,-2 0,-2 0,-1 1,-1 0,-1 0,1 0,0 1,-1-1,-1 1,1 0,-1 0,-2 0,0 1,0-1,0-1,-1 0,-1 1,-2-2,-2 0,-2 0,-1 1,1 0,2 1,3-1,3 1,1 0,2-2,1-2,-1-2,2-6,-2-5,-1-4,-1-6,-1-3,-1 0,2 3,1 3,1 5,2 5,-1 5,2 6,1 6,0 8,1 4,0 5,0 1,0-1,0-1,0-3,-1-1,0-4,1-1,-1-2,1-1,0-2,0-1,0 0,0 0,0 0,0-1,0 0,0 1,-1-1,1 2,-1 2,0 0,0 0,-1 0,1-2,-1-4,2-4,-1-3,1-5,0-3,0-2,1-1,0 2,1 2,-1 2,0 2,-1 3,1 2,-1 4,0 5,0 2,1 3,0 0,1-1,-1 0,0-1,-1-2,1 2,-1 0,0 1,0 0,0-1,-1-1,1-1,0-1,0-1,1 0,0-2,-1 1,1 0,-1-1,1 2,-1 0,0-2,0-3,0-2,0-4,1-1,0-2,0-2,1 0,0 1,1 1,0 1,-1 1,0 4,0 4,-2 3,1 3,-1 2,0 2,0 0,0 0,0 1,-1 0,1 0,0-1,0-1,0 0,0-1,0-2,0-1,-1-3,0-2,1-2,-1-2,0-2,0-1,0-2,1 1,0 1,-1 1,-1 2,1 0,-1-1,1 0,0 1,0 2,0 3,0 2,0 2,1 1,-1 0,-1 1,2-1,-2 1,1-2,0 0,-1-1,1-1,0-3,-1-3,0-1,0-2,0-2,0-1,-1-1,2-2,-1 2,0 0,0 2,1 1,0 2,-1 1,1 2,0 3,-1 2,1 2,-2 2,0-1,0 1,0-1,0 0,2-2,0 0,-1 0,2-1,-1-1,0-1,0-2,-1-4,0-5,-2-8,-1-7,0-4,-2-4,1-2,1 0,1 0,0 1,1 4,2 4,0 7,0 6,0 6,-1 7,1 5,-2 7,0 5,-3 8,0 3,-1 5,0-2,-1 0,1-4,2-4,-1-2,2-4,0-2,2-3,-1-2,2-2,0-1,0-3,0 0,0-1,1 1,-1 0,1-1,-1 1,0 0,1-2,-1-3,1-1,-1-4,1-3,0-4,0-2,0-3,0-1,0-4,0-1,0-2,0 0,0 3,-1 3,0 4,-1 5,1 6,0 9,1 5,0 8,-1 1,0 1,-1 1,0 0,1-1,-1-3,1-2,1-4,-1-1,0-1,1-1,-1-2,1 0,-1-1,0-2,0-3,1-3,0-6,-2-4,0-2,-1-9,-1-4,2 1,0 1,0 3,2 4,-1 4,1 5,0 3,-1 5,0 4,1 4,0 5,-1 6,1 5,0 1,0 1,0-3,0-2,0-4,1-6,0-5,2-5,1-5,2-1,2-5,3-1,0-2,1 1,0-2,0 2,-3 1,-2 4,-2 4,-3 5,-1 4,-1 5,0 4,-1 3,1 1,1 7,0 1,0-1,0-1,0-4,-1-2,1-3,-1-1,0-2,0-2,0-1,0-2,0-1,0 0,0-1,0 0,0 1,0 0,0-1,0 1,0 0,0 0,0 1,0 0,0 0,0 2,0-1,0-3,-1-2,0-4,1-1,-1-5,1-2,-2-2,1-1,-1 0,1-1,0 1,1 1,-1 2,1 0,0 1,0-2,0-1,0 0,1-1,-1 3,-1 3,0 4,0 4,-1 5,-2 4,1 1,-1 4,-1-1,0 0,-1 0,1-1,-1-1,1-1,1-2,0-1,0-1,0 0,1-1,0-1,1 1,-1-1,-1 1,1-1,0 0,0-1,0 0,0 1,-1 0,1 0,0-1,1 0,-1-2,0-3,0-6,-1-5,-1-6,-2-9,0-2,1 3,0 6,3 6,0 4,0 7,-2 4,1 6,-2 3,-1 5,-1 1,0 0,0 0,1-2,2-2,0-2,2-1,-1-2,1 1,1 0,-1 0,-1 1,1-2,0-1,1-1,0-1,1-1,0 1,-1-1,0 0,-1-2,0-2,1-2,0-2,-1-4,1-1,-1-1,1-4,-1-2,1-1,0 0,-1 3,1 4,0 3,0 4,-1 4,1 4,-4 3,0 4,-1 2,0 0,0 2,-1 0,-1 1,-1 0,-1-2,2-1,1-2,2-3,2-5,1-4,2-4,-1-4,-1-3,0-2,0 0,0 1,1 0,0 1,0 1,0 3,1 1,0 4,-1 1,-1 2,-1 5,0 2,0 6,-1 2,0 1,1 1,0-1,-2 1,1-1,0 0,0-1,1-2,1-3,1-5,0-3,0-5,1-3,-1-4,0-3,1-5,-1-3,1-1,0 0,1 3,0 2,0 4,-1 5,-1 4,0 6,0 6,-2 3,0 5,-1 2,-1 3,1-1,0-2,0-4,2-3,1-3,0-1,0-2,1-1,-1-4,1-2,0-3,0-2,1-4,0-2,0-3,0-1,0-2,0 3,0 3,-1 4,0 5,0 6,-1 5,-1 5,-2 2,1 1,-2 2,0-1,0 0,0-3,1-1,1-2,-1-2,3-2,-1-2,1-2,1-4,0-2,0-1,0-3,1-1,-2-1,1 1,-1 1,1 1,-1 2,0 1,0 3,0 1,0 3,0 1,-1 2,-1 2,-1 3,0-1,-1 1,0 1,0 1,0-1,0 0,1-2,2-2,0-2,1-4,0-3,1-4,0-2,-1-3,0 0,1 1,-1 3,0 2,-1 2,0 2,0 3,0 3,-1 1,0 1,-2 0,2 1,-1-2,0 0,0-2,0-3,1-3,1-2,1-2,-1 0,1-1,-1-1,1 0,-1 0,0-1,0-1,0 1,0 1,1 1,-1 5,1 2,-1 3,0 4,-1 1,0 2,0 0,0 0,-1-1,1 0,0-2,1-1,0 0,1-2,0-3,1-4,-1-5,0-5,1-1,-1-2,1-1,0 3,-1 3,-1 5,0 7,-2 4,-1 3,-1 4,-2 1,-1 1,-1 1,2-2,0-3,1-2,1-2,1 0,1-1,0-1,0 1,1-4,1-2,-1-3,2-3,0-3,0-2,0-4,0-2,-1-4,0 0,-1 3,1 4,1 4,-1 5,1 4,0 5,-1 3,-2 2,0 2,-1 3,0 0,0-1,0-1,1-1,0-2,1-2,-1-1,2-2,0-3,2-3,0-2,1-5,0-3,0-5,4-6,2-4,2-3,1 1,1 4,-2 5,-2 8,-2 9,-2 7,-1 6,-1 9,0 2,0 4,0 1,-1-4,1 0,0-5,0-3,0-5,1-4,0-4,2-5,0-5,2-4,2-5,0-3,4-11,3-6,1-2,1 1,-1 0,4-6,0 1,-1 3,1-3,-2 3,-4 7,-1 8,-5 9,-2 8,-2 11,-2 12,-1 15,-1 14,-2 9,-2 8,-3 2,1-6,-1-4,1-4,0-6,0-6,3-8,0-6,2-9,1-9,1-8,3-17,1-7,5-17,2-19,7-25,7-19,4-12,5-2,6-3,0 14,-6 24,-7 27,-10 22,-7 20,-5 13,-5 12,-2 7,-4 8,-7 12,-7 13,-8 11,-5 9,-5 9,-3 4,0-3,3-4,3-8,2-6,5-12,4-6,3-5,4-7,4-6,4-11,5-12,9-15,6-12,7-12,3-5,10-12,13-15,11-8,8-7,10-11,3 2,-6 8,-11 16,-13 15,-14 16,-12 15,-9 10,-6 9,-5 7,-2 10,-1 9,-3 3,-3 8,-5 10,-5 11,-6 10,-4 7,-2 8,-4 3,1-4,1-3,4-4,2-7,4-7,3-10,4-10,6-14,4-14,7-16,3-14,3-5,4-16,5-18,5-17,2-8,1-3,-1 0,1 0,-3 9,-3 15,-3 17,-5 17,-4 14,-3 11,-2 9,-2 5,-2 8,-5 12,-2 11,-5 12,-3 10,-1 1,-2 1,-1 2,-4 4,1-3,0-7,4-11,5-13,6-16,7-21,6-14,6-15,5-13,6-13,8-20,9-18,5-11,3 0,-1 1,-6 19,-9 23,-9 23,-9 23,-7 19,-9 19,-3 8,-12 20,-11 17,-5 9,-12 25,-8 17,0-4,1-5,-3 2,7-11,12-21,11-23,10-21,9-19,11-21,7-15,13-25,10-18,6-13,6-9,4-8,2-7,-2 7,-3 4,-1 3,2-1,-6 10,-9 17,-9 18,-8 16,-6 14,-5 11,-6 15,-4 13,-3 17,-5 16,-2 6,-2 5,-1 7,-1 2,1 0,0-2,-1 2,1-4,2-8,4-12,3-13,4-12,3-13,3-14,2-11,5-16,2-7,4-17,5-19,8-23,4-17,2-10,1-3,0-6,-4 12,-6 20,-5 25,-5 23,-6 18,-2 15,-4 10,-1 9,-2 8,-3 12,-5 16,-6 18,-5 17,-6 19,-3 12,-5 12,1-7,7-20,7-27,8-26,8-29,7-30,6-24,5-19,5-18,3-18,1-19,4-18,-1-10,1-3,-1 9,-3 7,-3 20,-5 26,-4 27,-5 23,-2 21,-3 16,-3 16,-1 10,-3 20,-3 18,-3 16,-3 14,1-1,-2-3,2-1,-1-2,3-11,3-18,3-17,3-19,2-18,4-21,0-11,3-16,2-18,3-18,1-15,1-15,2-6,0 5,0 3,-3 17,-2 24,-4 26,-4 24,-3 24,-6 24,-3 22,-4 21,-5 22,-5 25,-4 18,-4 14,0 2,4-20,4-11,5-21,6-27,5-30,6-25,4-28,4-19,7-24,3-12,3-15,4-15,7-31,1 0,-1 5,-1 9,-4 10,-2 11,-2 3,-3 9,-3 13,-3 15,-4 17,-4 19,-4 22,-4 20,-5 21,-7 21,-7 20,-5 23,-4 18,2-5,0 1,1 0,2-8,1-4,4-19,6-26,7-24,4-21,3-17,2-11,2-11,1-10,1-11,1-10,3-11,2-9,0-6,2-4,-1 0,0 3,-2 8,1 8,-2 5,0 5,0 7,-1 7,-1 6,-1 5,-1 4,-1 3,-1 2,-1 4,1 4,-1 6,-1 16,1 12,-2 18,-1 8,-4 17,-1 18,-1 8,-1 4,1-12,2-21,2-21,2-20,2-18,0-17,1-12,2-15,1-11,2-9,0 0,0-4,1-5,0-6,1-7,0-4,0 1,0-1,0 8,-3 11,0 10,-1 10,-1 7,0 6,-1 6,0 4,0 4,0 4,0 4,0 6,-1 10,-1 13,-3 16,-4 17,-2 15,-3 12,-1-1,1-3,0 1,1-12,4-16,3-19,2-20,3-24,1-15,3-18,3-11,1-8,-1-7,-1-4,1-4,-1-4,0 8,0-1,-2 5,1 6,-2 7,-1 9,0 7,-1 8,-1 6,0 4,0 4,0 4,0 2,0 2,-1 1,1 2,0 1,0-1,0 0,0 1,0-1,0 1,0-1,0 0,0 3,0 3,0 6,0 14,-2 12,-1 8,-1 0,0-4,0-8,1-9,1-10,1-8,1-8,-1-7,1-4,0-1,1-5,-1 1,0 2,1-2,-1 2,2 0,0 2,0 3,0 3,-1 4,0 2,0 2,0-2,0 0,0 2,0-1,-1-1,1-1,-1 1,1-1,0 1,-1 0,1 2,-1-1,0 1,0-1,1 0,1-1,-1 0,0 0,0 2,0-1,-1 2,0-1,0 0,0 0,0 0,0-1,0 0,0 1,0 1,0-2,-1 0,0 1,1-1,-1 1,1 0,-1 1,1 0,0-1,0-1,0 0,0 0,0-2,0 0,0 0,0 0,0 1,0-1,0 1,0 1,0 1,0 0,0 2,0-2,0 0,0 1,0 0,0 0,0 0,0 0,0-1,0 1,0-3,0 0,0 0,0 4,0 3,0 4,0 4,0 2,0 3,0 1,0 1,0-1,0 1,0-1,0-3,0-1,0-3,0-2,0 0,-1 0,0 1,1 1,-1 0,1-1,0 3,0 1,0 1,0 1,0-1,0-1,0-1,0 0,0 1,0-2,0 1,-1 0,1 0,-1 0,0 0,1 3,0 0,0 0,-1-1,1 1,0-1,1 3,-1-2,0 1,0 1,0 2,-1-1,0 1,1 0,-1-1,1 1,-2-1,1-1,-1-2,1 2,-1-2,1-2,0 0,0-1,1 0,-1 0,-1 1,1 0,0 0,0 1,0 0,-1 1,-1 1,1 2,0 0,-1 1,0 0,0 2,0 3,1 2,0-1,0 0,0 1,0 0,-1-2,1-1,1-1,-2 2,1 4,0 4,-1-1,0-1,1-1,0-2,1-3,0-4,1-1,0-4,-1 0,0 1,1-1,0 2,-1 4,0 0,0 1,-1-1,1-3,0-3,1-3,-1-2,1-1,0 1,-1 1,0 0,1 0,0-1,-1 0,1 0,0 0,-1 2,0-1,-1 2,0 0,-1 2,1 0,-1-1,1 0,0-1,0-1,1-1,0 0,0 0,0 0,0 0,0-1,0-1,0-2,0-5,1-5,-1-2,1-7,0-3,0-3,0 1,1 1,-1 1,0 1,0-1,1-3,1 0,0 1,0 2,0 0,1 3,-1 3,-1 0,0 1,0-2,0 2,1 0,0 2,-1-1,1 2,-1-1,-1 0,0 0,1-4,-1 0,1 0,-1 1,1 1,-1 3,1 2,0 1,-1 0,1-1,-1 0,1-1,0-2,0-1,1-1,0-1,-1-4,1 1,1-6,-1 0,-1 0,0 4,1 1,-1 2,-1 2,1 2,0-1,0 0,1 1,-1 2,0 1,-1 0,0 1,0 1,1-3,0 0,-1 1,1-2,-1-2,0 0,1-2,0 1,1 0,0 1,0 2,0-1,-1 1,0-2,1 0,0 0,1-1,-1-1,-1 2,0-1,1-3,0-4,0-5,0-3,0-2,1-1,0-1,0 3,0 5,0 6,-2 7,0 9,0 11,-1 6,1 13,1 17,1 14,0 8,-2 3,1-3,0-6,-1-11,1-12,-1-11,0-10,-1-7,0-4,0-6,0-5,0-4,1-8,1-5,0-6,3-10,2-5,5-11,3-5,0 0,0 3,-2 7,-2 7,-3 9,-1 8,-2 8,-2 9,-1 8,-1 6,-2 9,-1 15,-2 14,-2 14,0 10,-3 12,-1 1,2-9,2-16,2-14,2-17,1-13,0-11,1-9,1-11,0-10,2-14,2-13,3-9,1-5,2-4,2-5,-2 9,0 11,-2 15,-3 15,-1 15,-3 15,-1 15,-2 16,-1 16,-1 18,0 20,-1 21,1 12,0 8,2-10,0-10,3-9,3-6,2-15,1-22,0-21,-1-23,2-18,4-20,6-18,5-17,5-11,2-9,3-7,-1-3,-1 0,-3 2,-6 12,-4 5,-3-1,-3 5,-4 11,-3 13,-3 14,-2 18,-1 14,0 18,-2 28,1 25,-2 25,0 4,0 6,1 3,0-1,1-5,1-18,0-22,1-23,1-20,2-16,1-12,3-14,5-15,1-7,3-8,1-7,0-6,-2 5,-3 3,-4 1,-3 4,-2 8,-3 7,-1 7,0 5,-1 4,0 4,1 3,-1 0,1-1,0 2,0-3,0-3,0-1,0-2,0-1,0-2,0-2,0 1,0 2,0 2,0 3,0 2,0 2,0 2,0 1,0 0,0 0,0 0,0 0,0-3,0-3,0-1,0 2,0 0,0 0,0 3,0 2,0 1,0-1,0 1,0 1,0-1,0 0,0 1,0 0,0-1,0 0,0 1,0 1,0-1,0 2,0 0,-1 1,0-2,1-2,-1-1,1-2,0 0,0-1,-1 0,0 1,1 1,-1 0,1 1,0 0,0 1,-1 1,0 0,0 0,1 1,-1-1,0 0,-1-1,1 2,0-1,0 1,-1 1,1 1,1-1,-1 1,1-1,0 0,-1 0,0-1,0-1,1 0,0-3,0 1,0-1,0-2,0 1,0-1,0 1,0 2,0-1,0 0,0-1,0 0,0 0,0-1,0 0,0-2,0 0,0 1,0-2,0 1,0-1,0 1,0 2,0 0,0 0,0 3,0 2,0 1,0 1,0 1,0 1,0-1,-1 2,1-1,-1 1,0 0,0-2,-1-1,0-1,0 0,1 1,0 0,-1 2,1-1,0 2,1-2,-1 0,0 1,0-2,-1 0,1 0,0 1,0 0,0 0,1 1,-1 0,1 0,-1 0,1 1,-1-1,0-1,-1 0,1-1,0 0,0 1,0-1,1 1,-1 1,0 0,0-1,0 0,1 1,-1-1,1 1,-1 0,0 0,0-1,0 1,0-2,0 0,1-1,-2-1,1-2,-1 1,1-1,1 5,-1 5,0 6,-1 5,0 8,0 3,0 4,2 0,-1 4,1-2,0-4,0-5,0-4,0-2,0-1,0-1,0 0,0-1,0 0,0 0,0-1,0 1,0 1,0 0,0 2,0 0,0 1,0 4,0 0,0 0,0 0,0-1,0-1,1 1,-1-1,1 1,0-1,2 1,-1 1,1-1,-1 0,1 0,0 0,0-1,0-1,1 5,2 8,0 2,1 2,0-2,-1-1,1-2,-2 0,1 0,0-1,-2 0,1 0,1 3,0 1,-1-2,-1-2,0-3,-1 1,0-1,-1 2,-1 1,1 0,0 0,0-2,-1-4,-1-1,1-5,0-2,0-2,0-3,-1-1,0 0,0 1,0 0,0-1,0 0,0 1,0-2,0 0,0 0,0 0,0 3,0 0,0 3,0 3,0 3,1-2,1 0,-1-3,0-3,0-3,0-3,-1-5,0-3,0-3,0-3,0-1,-1-2,0-6,1-4,-1 0,1 0,-1 0,1 2,0 0,0 1,0 3,0 2,0 2,0 2,0 0,0-3,0 0,0 1,0-1,0 2,0 0,0 0,0-2,0 2,0 0,0 2,0 1,0 0,0-2,0 0,0-1,0 2,0 1,0 1,0 1,0-2,0 1,0 2,0-1,0 2,-1 0,0-1,1 0,-1 0,1 0,0 2,0 0,-1 1,1 1,-1-1,0 0,1 0,0-1,0 1,-1-1,1-1,-1 1,1 1,-1 0,1-1,-2 0,1-1,-1 1,1 0,0 0,0 0,0-1,1-1,-2 1,1-1,0 2,1 0,-1 1,0 1,0 0,0-1,1-2,-1-2,-1-3,0 0,0 0,1 2,0 2,0-1,1 1,-1 0,1 1,1 0,-1 0,-1-1,0-1,1 1,-1 0,1 1,0 0,0 1,-1 1,1-1,0 0,1 0,-1-1,0 0,0 0,0 0,0-2,0 0,-1 1,0 0,1 0,-1 2,1 0,-1 1,1 1,0-2,-1 0,0-3,-1 0,0 0,0 1,1 0,-1 2,1 0,0-1,0 1,1 0,-2 0,0-1,0 1,0-1,1 0,0 0,-1-2,1-1,-1 1,-1 0,1 1,1 2,-1-1,1 2,0-1,0 0,1 0,-1 0,0 1,1 3,-1 5,0 6,-1 8,0 7,-1 6,0 1,0 2,-1-2,2-3,0-1,1-1,1 0,-1-1,1 2,1 3,-1 1,0 3,0 4,1 2,-1 3,1-3,0-2,0-1,1 1,0 1,0-2,0-2,1-2,-1-3,0-2,0 0,1-1,0 2,1 3,-1 0,1-1,-2-1,1 1,0-3,0-3,0 1,-1-1,1 2,0 1,1 2,1 2,-1 2,0 1,1 1,0-1,1 0,-1-2,0-2,-2 0,0 1,1 2,0 3,-1 6,0 4,0 2,1 2,0-3,0-1,0-3,0-4,-2-6,0-6,0-8,-1-8,-1-7,0-6,0-5,1-7,0-6,2-8,-1-6,0-4,0-2,-1-3,0-3,-1-3,0 0,0 2,0 0,0 2,1 0,0 2,1 3,-1 2,1 2,0 2,-1 2,1 1,-1 0,-1 0,0 0,0 2,0 1,0-1,-1 1,-1 1,0 1,0 3,0 3,1-2,-2 2,1 1,0 3,0 3,0 4,0 3,1 6,-2 5,1 3,0 2,-2 4,1 1,0 1,-2 8,0 2,0 2,1 0,0 0,1 0,1-1,1 3,1 0,0-5,0-3,0-4,0-3,-1-1,0 0,-1-1,1 0,0 0,1-1,-1 0,1 1,0-1,0-1,0-4,2-2,-1-4,1-5,-1-3,0-6,1-6,-1-5,0-5,1-2,2-1,0 0,0 0,-1 0,0 1,0 0,-1 3,0 2,0 1,-2 4,1 2,-1 3,0 2,0 3,0 2,0 1,-1 1,1 0,0-1,0 0,0-1,0-2,0 0,0-2,-1 0,0-1,1 0,-1 0,1 0,0 1,0 1,-1 1,-1 1,1 1,0 0,0 1,1 0,-1 0,1 0,-1 1,0-1,0 1,0-1,0 0,0-1,1 0,-1-2,-1 0,1 2,0 0,-1-1,1 0,0-1,0 1,1 0,0 2,0 1,0 1,0 0,0 0,0 0,0 1,0-1,0-1,0-1,0 0,0-1,0 1,0 0,0 1,0 1,0 3,0 3,0 5,0 5,0 3,0 0,0 2,0 2,0 0,0 2,0 1,0 0,0 0,0 1,0-2,0 0,0-5,0-4,0-6,0-6,0-4,0-4,0-4,0 0,0-1,0-2,0 1,0-1,0-2,0 2,0 0,1 3,0 1,0 2,-1 2,0 2,0-1,1 1,-1-1,-1 1,1-3,0 1,0 0,0 0,0 0,0 1,0 1,0 0,0 0,0 1,0-1,0 2,0-1,0 1,0-1,0 0,0 1,0 2,0 2,0 3,0 7,0 7,0 7,0 4,0 0,0-2,0-4,0-5,0-4,0-2,0-1,0-2,0 0,0-2,0 0,1-2,0-4,-1-2,1-6,1-2,0-2,0-1,2-3,0-2,-1 0,0 2,0 1,-1 0,0-1,1 3,0 2,-1 2,-1 1,0 1,-1 1,0 1,0-1,0-1,0 1,0 0,0 0,0 0,0 0,0-1,0 0,0 1,0-1,0 0,0 0,0 0,0 1,0-1,0 3,0 1,0 5,0 5,-1 4,-1 4,0 4,0 3,1 3,0 0,0 0,0-2,-1-2,1-2,-1-2,2-1,-1-2,1-1,0-1,0 0,0-1,0 1,0 0,0 0,0 0,1 1,0 1,-1 0,1 1,0 0,0 0,0 1,0 0,0 0,1 2,-1 0,0 0,1 1,-1 0,0 0,-1 0,1 0,0 0,1 0,-1 0,0 1,0 0,0-1,-1 0,0-2,0 0,0-4,0 0,0 0,0 0,0 1,1 2,0 2,0 4,1 0,1 0,0-1,0-2,-1-1,1-1,0 1,0 0,0 2,1 3,1 2,-2 2,1-1,0-2,1-1,-2-3,1 2,1 1,-1 0,0-2,-1-2,1-2,0-2,-1-2,-1 0,0-5,-1-5,0-7,-1-6,0-7,0-4,-1-6,0-5,0-1,1 0,-1 1,0 2,0 3,1 3,-1 1,1 0,0 1,-2-5,1-1,-1 0,0 3,0 3,0 3,1 4,0 2,0 3,0 0,0 1,0 0,0-5,-1-1,0 0,0 0,1 0,-1 0,-1 0,0 0,1 1,0 1,0 0,0-1,0 2,1 0,0 2,0 2,1 0,-1 1,1 1,-1 0,1 0,-1-2,0-2,0-2,-1-1,1 0,0 3,0 3,0 4,1 2,0 4,0 9,0 9,0 8,0 6,0 4,0 1,0-5,0-5,0-5,0-6,0-5,0-2,0 0,0-1,1 0,0 1,0 1,0-1,1-1,1-2,-1 1,1 0,-1 2,1 2,0 2,0 2,1 1,-1 1,0-1,1-2,-1-1,1-1,-1 0,-1-4,0 1,0-1,-1-2,0 0,0-1,0-3,0-5,-1-4,0-3,0-5,0-3,1-3,1-4,-1-2,0 0,0-2,-1-3,1-1,-1 1,0 0,-1 3,0 3,0 4,1 2,-1 2,0 2,0 0,0 0,0 0,0 0,1-1,-2-2,0 0,0-1,1-2,-1-1,0-1,-1-1,0 2,1 2,-1 4,2 3,-1 3,1 2,0 0,0-1,0 0,1-1,-1 0,0-1,0 1,0 0,0-1,-1 0,1-1,-1 0,0 0,1 1,0-1,0 0,0 1,0-2,0 0,1 1,-1-1,1-1,-1 0,-1 1,1 1,0 3,0 4,1 5,-1 6,2 5,0 4,0 3,0 8,2 5,-1 0,1 7,0 1,-1-5,1-3,1 1,1-1,-1-4,0 1,0-2,0-4,0 0,0-5,-1-1,0-1,1 0,-1-2,0-2,1 0,-1-1,-1-2,1 2,-1-1,1 0,-1 0,0 2,-1 1,1-1,1 3,0 0,-1-1,0 3,1 0,0-3,0-1,-1 2,0-1,0-2,0 1,0 1,1 0,-1 2,0 0,-1 0,1-3,0 0,0-2,1-2,-1-3,-1-3,0-3,-1-6,0-3,0-4,0-2,-1-3,-1-3,-2-1,1-2,-1-2,-1-2,-1-2,-3-7,-1-1,1 4,2 3,2 4,1 5,1 1,1 2,1-1,-1 1,1-1,-1 0,-1 2,1 2,0 2,1 3,-1 2,0 0,0 2,1 1,0 0,1-1,-1 0,1 0,1 1,-1 2,0 5,0 5,2 6,1 6,1 4,1 2,1 4,0 2,0-1,0 1,0-2,-1-1,-1-4,0-4,-1-3,-1-4,0-4,0-1,-1-2,1 1,-1-1,0 1,0 2,1 0,-1 1,1 0,-1 0,1-3,-1-7,0-6,1-5,-1-5,-1-3,1-2,-1 0,0-5,0 0,0 1,0 4,0 1,-2-5,-1-2,-1-1,0 1,0 2,0-2,-2 2,1 2,1 5,0 3,1 2,0 3,1 2,0 4,0 6,1 3,1 5,0 9,0 7,2 2,0 0,2-3,0-3,0-3,0-2,0-3,0 1,0 1,-1 0,1 2,0 1,1 1,0-1,-2-3,1-3,-2-2,-1-3,1 1,-1-2,1 3,-1 1,1 1,-1 1,0-1,0 1,0-3,0 0,0-2,1-2,-1 1,1-1,0 1,0 3,1 2,-1 0,2 3,-1 3,0 0,1-1,-1 1,0 0,-1-2,1-2,0-1,1 0,0-1,-1-2,2 1,-1-2,-1 0,0 0,1 1,-1-1,1 1,0 1,0 0,-1-1,0 3,1 1,2 5,-1-1,1 0,1 1,-1-2,0-1,0-2,-1-1,-1-3,0-2,0-1,-1-1,0-2,0 0,-2 0,2-1,0 0,0 0,-1 2,1-1,0 2,2 1,-1-2,0 0,-2 0,1-1,-2-1,1-1,0 0,-1 0,1 0,0 1,1 1,0 2,1-1,-2 0,2 0,-1 0,0-1,0 1,-1 0,2 0,-1 0,0-1,0 0,0-1,-1-1,-1-3,-1-3,-1-3,0-2,-1-4,-2-2,-1 0,0-3,-1 0,1 0,-1-1,1 0,-1 1,2-1,0 0,0 0,0 0,-1-1,-1 0,1 2,0 0,0 2,1 2,1 2,0 0,0 0,0-1,0 2,-1 1,2 2,0 4,1 4,1 4,1 3,0 2,2 1,0 3,1 0,1 1,1 2,0-1,0 1,-1-3,0 1,1-2,0-1,-1-1,0 0,-1-1,1 0,0 0,-1-1,0-1,1-1,-2-1,0-1,0 0,-1-1,0 1,1 0,0 0,0 0,0-1,0 1,0 0,0-1,1 2,1 2,-1-1,0 1,0-1,0-1,0-1,-2-1,1-1,-1 0,-1 1,2 0,-1 2,1 0,1 1,0-1,-1-1,0 0,0-1,-1-1,0 0,0 0,1 0,0 0,0 1,0 0,-1 0,1-1,-1 0,1 0,-1-1,-1 2,2 0,0-2,-2-3,-1-3,-1 0,0 0,0 0,0 0,-1 1,1 0,0-1,0 0,-1 0,0 1,-1 0,-2 3,-2 0,-3 1,-1 0,-3 0,2 0,0-1,1 1,2-1,0 0,1 0,1 0,-1 0,0 0,-1 0,-2 0,1 0,-2 0,1-1,-1 0,0 1,3-1,0 1,1-1,2 1,0 0,1 0,0 0,0 0,1 0,1 0,-1 0,1 0,-1 0,0 0,0 0,0 0,1 0,0 0,4 0,1 1,4 0,1-1,4 1,4-1,0 1,2-1,-1 0,-2 0,-3 0,-2 0,-3 0,-1 0,-1 0,0 1,-1 0,0-1,1 1,1-1,0 0,0 1,0-1,-1 2,-3 0,-3-1,-3 2,-3 0,-6-1,-5-1,-4 0,-2 0,1-1,4 0,3 0,4 0,2 0,3 0,0 0,2 0,1 0,0 0,0 1,0 0,0-1,-3 1,-1-1,-1 0,0 0,0 0,1 0,1 0,1 0,2 0,0 0,0 0,-1 0,-1 0,0 0,-4 0,1-1,-2-1,-1 0,-1 0,-1 1,-1 0,1 0,0 1,1 0,0 0,1 0,2 0,1 0,2 0,1 0,1 0,1 0,-1 0,0 0,-2 0,-1 0,-2 0,0 0,-2 0,1 0,1 0,1 0,1 0,0 0,-1 0,-1 0,0 0,0 0,-2 0,1 0,1 0,1 0,2 0,0 0,-1-1,-1-1,-3 1,-3-1,-3 1,-2-1,-1 0,0 0,3-1,2 1,5 1,2-1,2 1,0 0,-1 0,-2 1,0 0,0 0,1 0,2 0,0 1,0-1,0 0,0 0,0 0,1 0,0 0,1 0,0 0,0 0,-1 0,-1 0,-1 0,0 0,-1 0,0 1,2 0,1-1,1 1,-2-1,-2 0,-3 0,-3 0,-2 0,0 0,0 0,3-1,2-1,3 1,2 0,2 0,1 0,0 1,-1 0,0 0,0 0,-1 0,-1 0,0 0,0 0,0 0,0 0,2 0,0 0,2 0,0 1,0 0,0 1,0 0,0 0,2 0,3 0,3-1,5 0,5-1,2 0,2 0,2 0,1 0,-1 0,1 0,0 0,-1 0,0 0,-1 0,-2 0,-3 0,-2 0,-4 0,-1 0,-3 0,0 0,-3 0,-1 0,-3 0,-4 0,-1 0,-3 0,-4 0,-2 0,-2-1,-2-1,-2 0,0-1,1 1,3 0,3 1,2 0,1 1,1 1,2 0,3 0,2 0,1 1,0 0,0 0,-1 0,-1 0,0 0,-1 0,1-1,2 0,5 0,5-1,6 0,3 0,4 0,2 0,3-1,4 2,2 0,1-1,-2 1,3-2,-1 0,-4 0,-2-1,-4 2,-3-1,-2 0,0-1,-2 1,-3 0,-3 0,-4 0,-2 1,-6 0,-5 0,-4 0,-6 0,-4 0,-4 0,-4 0,-3-1,-1 0,0 1,1-1,4 1,4 0,5 0,6 0,3 0,4 0,0 0,1 0,-2 0,-2 0,0 0,0 0,1 0,2 0,1 0,1 0,1 0,-2 0,-5 0,-1 0,-4 1,-2 1,0-1,1 0,4 0,3 0,2-1,2 0,1 0,0 0,-2 0,-2 0,-1 0,0 0,1 0,2 0,1 0,2 0,1 0,-2 0,-3 0,-1 0,-2 0,-1 0,-1 0,-3 0,1 0,3 0,3 0,2 0,3 0,1 0,1 0,0 1,2 0,0-1,4 1,2 0,2 0,2 0,1-1,2 1,1 0,-1 0,3 0,-1 1,0 0,-1 0,-3 0,-2-1,-2 0,-1-1,0 0,0 0,-1 0,-2 0,-1 0,-2 0,-2 0,-1 0,0 0,0 0,0 0,1 0,-1 0,-1 0,1 0,-2 0,0 0,0 0,1 0,1 0,0 0,0 0,-1 0,0 0,-1 0,-2 0,0 0,0 0,0-1,1 0,1 0,2 1,-1-1,-1 1,-1 0,-1 0,-1 0,0 0,2 0,0 0,3 1,0 0,0 0,-1 2,-1 0,-2 1,-1 0,-1 0,1-2,3-1,4-1,3-2,2 1,2-2,2 0,1 1,1-1,2 1,2-1,0 0,-1 1,-2 0,-3 0,0 1,-2 0,0 0,-2 0,-1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07T00:42:39.1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253 2755,'0'-2,"1"-2,3-7,4-7,5-10,3-7,5-10,3-11,3-8,2-5,0 1,-3 4,-3 9,-3 8,-3 9,-4 6,-2 7,-2 6,-3 5,-2 5,-2 3,0 4,-2 3,0 3,0 4,-3 7,-2 4,-5 11,-5 7,-3 2,-5 6,-3 2,-5 5,0-2,-3 1,2-2,2-7,3-2,6-8,4-6,5-7,4-6,4-4,1-3,2-3,1 0,1-2,0-1,3-9,1-5,3-8,2-8,1-1,2-4,9-11,2-3,1 0,2 1,-2 2,-3 5,1 1,-3 4,-4 6,-2 5,-5 7,-2 5,-4 6,-1 6,-3 6,-2 5,-4 5,-2 7,-2 4,0 0,-2 5,-4 12,0 3,-1 4,0 7,-1 3,1 0,3-4,3-6,3-12,5-14,6-17,5-14,7-16,3-11,6-13,6-11,4-11,2-6,2-4,0-6,-1 2,-2 9,-6 9,-5 11,-6 12,-6 13,-4 11,-3 7,-3 8,-1 4,-2 4,-3 8,-2 4,-2 5,-6 11,-2 5,-4 10,-6 10,1-1,-3 2,0 0,4-5,0-8,3-6,3-7,5-8,4-7,3-6,4-7,1-6,2-5,1-5,0-10,3-13,1-10,2-9,0-6,0-2,0 4,0 1,1 3,1 4,-1 3,0 6,1 5,-2 7,-1 3,0 5,-2 4,0-2,1 1,-2 0,1-1,0 0,0-2,0 1,1 1,-2 1,1 2,-2 2,1 2,0-1,-1 2,0 1,-1 4,-3 12,-4 10,-4 13,-2 7,-4 13,-2 12,-1 7,2 1,3-3,2-10,3-12,3-13,3-15,1-11,2-10,2-15,3-8,2-14,4-14,2-4,2-2,0-1,1 0,-1 0,0 2,-3 8,-3 7,-2 5,0 4,-2 5,-1 4,-2 6,1 4,-1 5,-1 4,0 1,0 3,-1 3,0 4,-3 10,-1 8,-1 6,0 5,-3 12,-1 5,-2 8,1-1,0 2,2-1,0-4,2-8,2-12,2-10,1-12,0-8,1-7,1-5,-1-6,0-5,1-2,-1-5,0-1,0 0,1-3,2 1,0 1,-1 4,0 1,-1 2,0 4,0 1,0 1,0 1,-1 2,0 1,2 2,-1 0,1-1,-1 0,1-1,0-1,-1 2,0 0,0 2,1 1,0 2,-1 0,0 1,0 1,-1 0,1 1,0-2,0-2,0 0,0 0,0-1,-1 0,1 2,-1 0,0 1,0 0,1 1,-1-1,1 1,-1-1,1-1,-1-1,0-2,0-1,1-1,0 1,-1 0,1-2,-1 0,1 1,-1 0,0 1,0-2,0-1,0-1,0 1,0 0,0 1,0 0,0-1,0 2,0 1,0 2,0-1,1 2,0 1,1 1,-1 0,0 2,-1-1,0 2,0 2,0 2,0 3,0 2,0 2,-1 0,0 0,1-1,-1-3,1-4,0-2,0-3,0-2,0-1,0-1,0 0,0-2,1 0,0-2,-1 1,1 1,0 2,0 1,0 1,-1 2,0 0,1 0,-1-1,1 1,0-1,-1-1,1-1,0 0,0 1,0 0,-1 0,1 0,1 1,-1 0,0 0,0 1,0 0,-1-1,0 1,1 1,0-1,-1-1,1 1,-1-1,1 0,0 0,0 1,0-1,0 0,-1 1,2 0,-1 0,0 0,-1-1,1 0,-1 0,0 0,0 0,1 0,-1 1,1 0,-1 0,1 0,0 1,0-1,-1 0,1-1,1 0,-1 0,1 0,-1-1,1 1,-1-1,1-1,-1 0,0 1,-1 0,1 2,-1 0,1 0,-1 0,1-1,0 0,0 0,0 0,1-3,0-1,-1-1,1 1,0-1,-1 1,0 0,1 0,-1-1,1 0,-1-1,1 1,0 0,0 0,0 0,0 1,0 0,-1 0,0 0,1 1,0-1,0 1,0-1,-1 1,1-1,-1 0,0 0,-1 0,1-1,0 0,0 1,-1 1,0 1,2 1,-1 0,1 0,-1 1,0 1,-1 0,1-1,-1 0,0 1,1 1,0-1,-1 0,0-1,1 0,-1 0,0-1,0 0,0-1,0 0,1 1,0 0,-1 0,1 2,-1-1,0 1,0 0,1 0,-1 0,1 1,-1 0,1-1,-1 0,0-1,0-1,0-2,0-2,1-3,1-1,-1-1,0 2,0-1,0 2,0 3,-1 1,1 3,0 1,-1-1,0 1,0-1,1 2,-1 3,0 3,0 3,0 2,-1 2,0 2,0 3,1-1,-1 0,0 0,0-2,1-2,-1-2,1-2,0-1,-1-1,1 0,0 0,0-1,1 0,-1 0,0 2,0-1,0 1,0-1,0 0,0 0,0 0,0 1,0 0,0 1,0 0,0 1,0 0,0-1,0 0,0-2,0 0,0 1,0 0,0 0,0 1,0 1,0 1,0 0,0 2,0 0,0 1,0-1,0 1,0-2,0 1,-2-1,1 1,-1 1,1 0,-1 0,1-1,0-2,0-2,0-1,0 0,1 0,-1 0,1 1,0 1,0 3,0 1,0 0,-1 0,0-1,-1-2,1-1,0-1,0-1,0 0,0 1,1 2,-1 1,0 0,0 1,0-1,0 0,0-2,0-1,1 0,0-1,0 2,0 1,0 0,-1 2,-1 1,1 1,0 0,0-1,0 2,1 0,-1 0,1 5,-1 0,-1 8,-1 0,0 0,0 1,0-1,0 0,0-4,1-2,-1-1,0-1,0 3,-1 0,1-3,1 1,0-2,1-3,-1-2,0-3,0-1,1-1,0-1,0 1,0 2,0 3,-1 0,-1 5,0 0,1-1,0-2,1-1,0-2,1-2,-1-1,0 1,-1 1,0 1,0 3,0 2,-2 5,1 3,0-1,-1 1,1 0,-1 0,1-2,-1-4,2-2,0-3,0 0,1-2,-1 0,0 2,0 1,-1 3,-1 1,1-1,0 2,-1 0,0-1,-1 2,1 1,0 1,-1-1,1 2,0-1,-1-1,0 1,0 0,0-2,-1 3,1 0,0 3,-1 0,1-3,0-1,1-3,0-3,1-4,0-5,2-9,2-9,1-10,1-3,1-5,2-15,3-10,2-9,0-3,2-3,1-1,-1 8,1 6,1 5,-1 5,0 3,-2 8,-1 6,-1 1,-1 3,-2 4,0 3,-2 2,-1 2,-2 2,-1 2,1 4,-2 2,1 3,-1 4,1 9,-3 8,1 6,-2 11,-1 7,0 11,-4 16,0 14,-1-3,-1-3,-2 0,1-7,1-11,1-12,2-13,2-9,1-9,2-6,0-5,2-6,0-4,1-5,0-5,3-10,2-11,2-13,4-11,4-12,2-7,6-14,3 1,-1 7,-5 14,-4 18,-6 14,-3 14,-4 9,-2 6,-1 3,-2 6,0 3,1 9,-3 9,-2 13,-4 14,-5 11,-5 10,-3 8,-2 6,-4 5,1 0,2-5,5-18,8-27,8-22,7-26,7-15,4-17,3-6,2-9,4-8,5-12,3-7,3-3,0-1,-3 1,-3 3,-4 5,-4 7,-5 10,-3 9,-3 9,-3 11,-1 8,-2 6,-1 6,-1 5,0 5,-1 6,-1 13,-3 18,-3 33,-2 11,-4 11,-2 15,-3 6,-3-2,1-4,2-17,5-23,3-20,4-17,3-14,2-12,0-8,2-7,-1-9,2-11,0-12,1-8,3-11,1-7,3-11,1 0,0 5,0 12,-2 13,-3 16,-2 13,-2 11,-3 14,-7 21,-8 20,-2 7,-2 8,0-1,0 1,-1 1,4-6,1-5,2-2,2-7,2-3,0-4,3-5,0-5,3-5,0-6,1-3,1-4,-1-4,1-2,0-5,0-3,-2-3,1-3,0-3,-1-2,0 0,1-2,0 0,1-2,1 2,0 1,-1 2,1 2,-1 1,1 1,1 1,-1 1,1 2,0 0,0-2,0 0,0 0,0 3,0 1,0 1,0 0,0 0,0 0,0 0,0 1,0-1,0 1,0 0,0 0,0 0,0 2,0 0,0 0,0 1,0 0,0 0,0 0,0 0,0 0,0 0,0 0,0 0,0 1,0-1,0 0,0 0,0-2,0 1,0-1,0 1,0 0,0 1,0 1,0 0,0-1,0 0,0 0,0 0,0 0,0 0,0 1,0 0,-1 2,0 4,0 2,0 4,0 1,-1 2,1-1,-1 0,0-1,0-2,0 0,1 0,0 0,-1-1,1-1,0-1,1 0,-1 0,1-1,0 2,0-1,-1 1,1 2,-1-1,-1 1,1 0,-1 0,1-2,0 1,0-1,1-1,-1 0,0 1,1-1,-1 2,0-1,1 0,-1 0,0 1,1-1,0 0,-1-1,0-1,0 2,1 0,0 0,-1 1,0 0,0 1,1 1,-1 0,0 0,-1 0,1-1,-1 0,1-2,-1 0,2-1,-1 0,0 0,0 1,0 3,0 0,0 0,-1 0,0 0,0-2,1-1,-1 1,0 0,1 1,0-2,-1 1,1-1,0 1,0 0,0-1,-1 3,0 0,-1 1,1 1,-1-1,1 0,-1 1,1-1,0-2,0 0,1 0,-1-1,0 0,-1 1,1 2,0 1,-1 0,0 1,1-1,-1-2,0 0,1-1,0 0,0-1,1-1,-1 0,1 1,0-2,0 1,0-1,0-1,0 1,-1 1,0 0,0-1,0 2,0-1,0 1,0-1,1 0,-1 1,0-1,1 0,-1 0,0 0,-1 0,0 1,1 0,-2 3,1 0,0 0,0 0,0 0,0-1,2-1,-2 0,0-1,0 1,1 0,-1 2,0 0,-1 1,0 1,0-1,0 1,1-2,0 0,1-3,0-1,1-1,0 0,-1 0,1 1,-1 2,0 0,0 1,0-1,0 0,0-1,0-1,0 0,0 0,1 1,-1 0,1 1,-1-1,0 1,1 1,-2-1,1-1,0-1,0-1,0-1,1 0,0 1,0 0,0-1,0 1,0-1,0 1,0 1,0 0,-2 3,0 0,0 2,-1 2,0 0,-1 0,0-2,1-1,1-3,0-1,1-1,1 0,-1 1,-1 1,0 1,-1 3,0 2,-1 0,0 2,0 0,0-3,1 0,1-3,0-2,1-1,0 0,1 0,-1 1,0 1,-1 2,-1-1,2 1,-1-1,1-2,0-1,0 0,0-2,0 1,0-1,0 1,1-1,-1 0,2 0,-1 0,1 1,-1 1,0 0,0 0,1 1,-1-1,0 0,0 0,0 0,-1 0,-1 0,1 0,-1 1,0 0,-1 1,0 0,0-1,0-1,1-1,0 0,1 0,1-1,-2 1,0-1,0-1,-1 2,1-1,1 0,-1 0,0-1,-1 0,1-2,1-2,1 0,0-2,1 1,0-1,0 0,0 0,0 0,0 0,0 0,0 0,0 0,0 0,0-1,0 0,0 0,0 1,0 1,1-1,0 0,-1 0,2 0,0 0,0-1,1 0,-1-1,0 1,0-1,0 0,-1 1,1 0,-1 1,0 1,1-1,0 0,1 0,-1 0,0-2,0 0,0 1,0-1,0 0,1 1,-1 0,0 1,0-1,1 0,-1 1,1 0,-2 1,0 0,1-1,-1 0,2 0,0-1,1 1,-1-1,0 1,-1-1,1 2,-2 0,1 1,0 0,-1-1,1 1,0 0,-1 0,1-2,0 1,-1-1,1-1,0 0,0 1,0-2,0 2,0-1,0 0,1 0,0 0,0 0,-1 0,1 1,-1 0,0 0,-1 0,1 0,0-1,-1 0,1 1,1 0,-1 0,0 0,0-1,0 1,0-1,-1-1,1 1,1 0,-2 0,2 1,0-1,-1 0,0 1,-1-1,1 0,-1 1,0 1,0-1,0 0,0 0,0 0,0 0,0-1,1 0,-1-2,1 1,0-1,-1 2,1-1,-1 0,1 1,0 0,0-1,0 1,0-1,0 1,0-1,0 0,0 1,0 0,0 1,0-1,0 1,-1 0,1 0,0 0,-1-1,1 0,0-1,0 1,0-2,2 0,-1 0,1 0,0-1,-1 1,1 0,-1-1,0 1,0 1,0 1,0-1,0 1,0-1,-1 1,1-1,1-2,-1 0,1-1,1-1,0 0,0 1,-1 0,0 0,-1 1,0 2,1 0,-1 0,0 1,-1 0,0 1,0 1,0 3,-3 2,0 5,-2 5,-2 5,-1 4,-1 2,1 3,-1 1,1 1,1-1,1-2,0-1,1-4,0-3,1-6,0-2,2-6,0-8,1-5,2-6,2-10,2-2,1-5,3-5,3-3,-1 2,-2 5,0 3,-2 6,-1 3,-1 5,-1 4,-2 3,0 3,-2 1,0 4,-2 3,-1 8,-2 7,-4 17,-2 8,-2 11,-2 12,-6 15,-1 4,0-8,4-13,2-16,5-14,2-13,3-11,3-8,2-10,1-10,3-4,4-12,3-5,2-9,0-1,2-4,1-3,0 5,-1 4,-1 5,-2 8,-3 9,-3 7,-3 8,-1 9,-3 13,-2 9,-1 13,-3 14,0 16,1 6,-1-1,2-5,1-11,0-13,3-13,5-15,7-15,4-10,8-14,10-15,9-15,9-16,9-10,3-9,-5 4,-2 2,-1 0,3-9,-3 3,-9 12,-9 17,-13 19,-9 18,-8 15,-6 16,-3 19,-2 21,-4 19,-2 19,-4 20,-4 12,0-5,-1-7,-2-5,2-14,4-19,4-22,5-22,2-17,3-21,2-14,1-13,1-7,0-8,-1-6,-1 0,-1-2,0 4,-1 6,0 9,-1 11,0 13,0 10,-3 11,-1 11,-4 17,-1 7,-5 20,0 5,-4 9,-5 9,-4 5,-3 3,-1 0,4-13,7-18,7-19,5-18,6-13,2-9,2-10,3-14,3-11,5-9,3-7,4-5,3-1,2 1,1 4,-4 8,-4 12,-4 13,-5 11,-3 13,-4 16,-2 11,-2 16,-1 17,-3 14,-1 10,0 4,-1 1,2-10,2-18,2-19,1-19,3-15,3-13,1-11,5-15,4-16,3-13,5-10,0-7,2-7,-1 4,-5 13,-5 16,-5 23,-3 20,-5 27,-1 25,-1 14,0 18,0 15,1 7,0 5,0-10,1-18,0-23,0-22,1-17,1-12,2-15,2-19,3-16,-1-27,-2-14,-2 3,-1 1,-1 4,-2 2,0 13,0 16,-1 17,0 17,0 13,0 13,0 12,1 11,1 13,0 9,4 12,1 1,2-7,-1-10,0-14,-2-12,-1-10,-2-10,-1-9,0-11,-1-9,0-12,1-13,0-14,1-11,1-9,0 0,1 12,0 18,-1 21,-1 19,0 18,-1 18,-1 14,0 14,1 15,1 15,2 11,1-3,0 2,0-9,-1-14,0-16,-1-16,-2-13,1-13,-2-9,0-12,0-12,0-11,-1-12,-1-11,0-6,-1-8,-3-2,0 11,0 14,1 15,1 14,0 11,2 11,0 14,1 19,1 22,3 22,2 22,3 10,1-7,1-5,0-14,-2-21,-2-20,-3-17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07T00:42:42.63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0,'0'1,"0"0,0 2,0 1,0 1,0 1,1 0,0 2,0 0,0 0,0 0,0 0,-1-1,1-1,0 1,0-2,-1 0,0-1,1 1,-1 0,0 2,1-1,0 0,0 1,1 0,0-1,-1 1,0-2,0-1,-1 2,1-1,0 0,-1 0,1 0,-1 0,1 0,0 2,0 0,-1-1,0 1,1-1,0-1,-1 2,1-1,0 0,0-2,0 0,-1-1,1 0,-1 2,1-1,1 1,-1 2,1-1,-1 0,0 2,1 1,-1 0,0-2,0 0,-1-2,0 0,1-1,0 0,-1 1,2 0,0 1,0 1,0 1,0-1,-1 0,1 0,-1-1,0 0,1 1,0-1,1 0,-1 0,1 1,-1 0,-1 0,1 1,0 0,0 1,0-1,0-1,0-1,0 2,1 0,-1 0,0 1,0 0,-1 0,1 2,0-1,0 0,0 0,0-1,-1-1,0 1,1 0,-1-2,0 1,-1-2,1 0,-1 0,1 0,-1-1,1 0,0 0,-1 0,0 1,0 1,1 1,1 0,-1-2,0 0,1-1,-1 0,0 0,0 0,-1 2,1-1,0 2,-1 0,2 1,0-2,-1 0,1-1,-2 0,1-2,0 0,0-1,0 2,0 1,0 2,1 2,-1 1,1 1,0-1,0 0,0-1,-1 0,1-1,0-1,0 2,-1 0,1 1,1 1,-1 2,1 1,-1-2,1 1,-2-1,1-3,0 0,0-3,-1 1,1-2,-1 2,0 1,1 2,0 1,0-1,0 0,-1-1,1-2,-2-2,2-1,-2-1,1 0,0 1,0-1,0 1,-1 2,2 1,0 2,0 1,-1 0,1 1,0-1,1-2,-2-1,1-2,-1 0,0-1,0 0,0 0,0-1,0-1,0-3,-1-1,0-1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07T00:42:46.01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0,'0'1,"0"1,0 1,0 1,0 1,0 0,0 1,1-1,0 1,-1 0,1 0,0 0,0 1,0-2,1 1,0 0,-1 0,1 0,0 1,-1 0,1 1,-1-2,1 1,0-1,0 0,1 1,-1-1,0 1,0-1,1 1,0-2,-1 0,1 1,-1-1,0 0,-1 1,1 0,0 1,0 1,1 0,0 2,0-1,0 0,0-1,-1 0,0-1,-1 0,-1-1,1 0,-1-1,1-1,0 1,1 0,-1 0,0 1,0-1,0 1,1 0,1 2,-1 0,1 1,0 0,-1-1,0-1,-1 0,1-1,-2-1,1 0,-1 0,0 0,1-1,0 0,-1 1,2 0,-1 0,0 1,0 1,1 1,1 0,-1 1,0 0,0 0,-1-1,0-1,0-1,0-1,0-1,-1 0,0-1,1 0,-1 1,1-1,0 1,1 1,-1-1,0 1,0-1,0 1,0-1,0 0,0 0,0-1,-1 1,1 0,0 2,0 0,1 2,0 0,0 1,0-1,0-2,0 0,-1-1,0 1,1 0,0 0,0 3,0 0,-1 0,1 0,0 1,-1-1,2 0,-1-1,0 0,0-1,0-2,0 1,-1 0,0 0,0 0,0 0,1 1,0 0,1 0,-1 1,-1 0,1 0,-1 0,1-1,0-1,-1 0,1 0,-1 0,2 0,-1 0,0-1,-1 0,1 0,-1-1,0 0,0 1,1 0,0 0,0 0,1 1,-1-1,0-1,0 0,0 0,-1-2,0 2,1 0,0 0,1 1,0 1,0-1,0 2,0-1,1 0,-1-1,1 0,-1 1,0-2,-1 2,1 0,-1-1,1-1,-1 0,1 0,0 0,0-1,-1 1,1 1,0 1,1 1,0 0,0-1,0 0,-1-2,0 0,0 0,0 0,0 0,-1 0,1 0,-2-1,1 1,0-1,-1 0,1 0,0 0,0 1,0-1,0 0,-1 0,2 2,0 0,0 0,1 0,-2 0,1-1,-1 0,0-1,1 0,-1 0,0 0,0 0,1 1,0 0,0 0,0 0,0 0,0 0,0-1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07T00:42:49.96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338 917,'0'-2,"0"0,-1-3,0-1,0-1,-1 0,2 2,-1 0,0 1,0 1,1-1,-1 1,1 0,-1-1,0-1,0 1,1-1,-1 1,0-1,0 2,0-1,0 1,-1 0,1 0,0 0,-1-1,1-1,-1 1,1 0,0-1,0 1,-1 0,1 0,0 0,0 1,0-1,0 0,0 0,-1 0,-1 1,0-2,-1 0,1 0,-1 0,0-1,0 0,0 1,1-1,0 0,0 1,1 1,-1 1,0-1,0 0,-1 0,0-2,-1 0,-1 0,1 1,1-1,-1 1,1 1,1 0,0 1,1-1,-1 0,0-1,0 0,0 1,0-2,0 0,-1 1,1-1,1 0,0 0,0 1,-1-1,0 0,0 1,0-2,0 1,1-1,-1 0,0 1,0 0,1 1,-1-1,1 1,1 0,-1 1,1-1,-1 0,1 0,0 1,0-2,-1 1,0 0,-1-1,1 0,0 0,0 0,0-1,0 1,-1-1,1 2,0 0,0 0,0 0,0 1,0-1,1 1,-1 0,1 0,0 0,-1 1,1-1,0-2,-1 0,1-1,-1-1,0-1,0 0,-1-2,0 1,-1-1,1 1,-1-1,1 1,0 1,0 1,-1-2,1 1,0-1,1-1,-1 0,0 0,1 0,1 0,0 1,-1 1,2 2,-1 1,1 0,-1 1,0 0,1 1,-2 0,0-2,0-1,0-2,0-1,-1-1,0-1,0 1,1 1,-1 2,1 1,1 2,0 4,1 3,0 2,0 3,0 1,0 2,0 0,1 1,0 2,2 1,1 1,0 1,0 2,0 1,0-1,-1-1,1-3,-1-2,0-3,-1-2,1-1,-2 0,1 0,1 1,-1 0,1 1,0-1,0 0,1 0,-1-1,0 1,0-1,-1 0,1 0,0 0,0 0,0 0,0 2,1 0,0 2,0 1,1 0,-1 0,0 1,-1-2,1 0,0 0,-1-1,0 0,1 2,2 4,1 1,-1 1,2 3,-1-1,1-1,-1-3,-1-3,-1 0,-1-2,0 1,1-1,-1 0,0 0,1 1,-1 0,1 0,0 0,-1-1,1-1,0-2,-2-1,0 0,-1-1,0 0,1 1,-1-1,1 1,0 1,0-2,0 0,-1 1,1-1,-1 0,0 1,1 0,2 2,1 1,1 1,-1-1,0-1,-1-1,-2-2,0 0,-1-2,1 0,0-1,-1 2,1-1,-1 0,0 1,-1-1,1 0,0 0,-1 0,2 1,0 0,1 0,-1 2,1-1,0 0,0 1,0-1,-1 0,0-2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8-07T00:43:07.38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5 0,'-2'0,"-1"0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DF95841-72B1-8AF8-6C6B-694E34C4AF4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" charset="0"/>
                <a:ea typeface="Geneva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F7EB851-6D32-B2B1-052B-881D92AFED1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" charset="0"/>
                <a:ea typeface="Geneva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2254A328-F03D-C4EA-0766-8B3C759443C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2D763606-A262-F6CF-579D-D2F7A3CDBE7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7A1E98C6-BAB8-DE88-CA58-4F3EA0C86D1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" charset="0"/>
                <a:ea typeface="Geneva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4A87ED2B-058E-3C13-80FE-93B86CEEC1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Times" pitchFamily="2" charset="0"/>
                <a:ea typeface="Geneva" panose="020B0503030404040204" pitchFamily="34" charset="0"/>
              </a:defRPr>
            </a:lvl1pPr>
          </a:lstStyle>
          <a:p>
            <a:pPr>
              <a:defRPr/>
            </a:pPr>
            <a:fld id="{2947BAEE-DF37-4745-96A8-C68C8B6C9D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Geneva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Geneva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Geneva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Geneva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49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969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23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283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4CE16-621F-483B-A942-0CFAAF93877D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0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71451-F217-2FD2-6288-42296C2C1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191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5751CBB-E4E9-2E72-01A1-C11C4B373B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0406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02375" y="730250"/>
            <a:ext cx="1828800" cy="5365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5975" y="730250"/>
            <a:ext cx="5334000" cy="5365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2AD571E-C1ED-4C40-18B6-83A2CCCB19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116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0CC1FBD-FA5A-6059-E800-EF2CFD73B5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744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1C34E51-1A7E-A6D9-2F36-17DD9E1920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3137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5975" y="1981200"/>
            <a:ext cx="3533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2150" y="1981200"/>
            <a:ext cx="35353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EB8C7FC-A514-909B-DD2E-31E6E3E95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5084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991D5DE-A6F3-DBBC-DA06-DF54CBBBE4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133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F75E1-8EA1-5299-7281-6DCD5E1602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641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B006B90-1C4A-7FF2-1C62-B87FD57C92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3564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4AFA995-D340-F179-DEC2-BF5727AC69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5772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CFD04-616E-3BBD-7427-41B8CC9CBB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6304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BEF34C3-C447-86B8-3E00-8DF18DBE2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4515"/>
            <a:ext cx="63246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4E5CD81-8773-3719-DEBA-E7838F488F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Line 8">
            <a:extLst>
              <a:ext uri="{FF2B5EF4-FFF2-40B4-BE49-F238E27FC236}">
                <a16:creationId xmlns:a16="http://schemas.microsoft.com/office/drawing/2014/main" id="{1918DB6A-E55E-5BCC-FAB7-33611BCA3E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400800"/>
            <a:ext cx="822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Line 9">
            <a:extLst>
              <a:ext uri="{FF2B5EF4-FFF2-40B4-BE49-F238E27FC236}">
                <a16:creationId xmlns:a16="http://schemas.microsoft.com/office/drawing/2014/main" id="{BC24097A-8A20-B923-3396-F627F0C210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838200"/>
            <a:ext cx="8229600" cy="0"/>
          </a:xfrm>
          <a:prstGeom prst="line">
            <a:avLst/>
          </a:prstGeom>
          <a:noFill/>
          <a:ln w="635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E82615D2-43AD-E957-438F-9625274356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410200" y="6498710"/>
            <a:ext cx="3289917" cy="2682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anose="02020603050405020304" pitchFamily="18" charset="0"/>
                <a:ea typeface="Geneva" panose="020B0503030404040204" pitchFamily="34" charset="0"/>
              </a:defRPr>
            </a:lvl1pPr>
          </a:lstStyle>
          <a:p>
            <a:pPr algn="r">
              <a:defRPr/>
            </a:pPr>
            <a:r>
              <a:rPr lang="en-US" altLang="en-US" dirty="0"/>
              <a:t>Cryo-ABS Review, Oct 2024: Page </a:t>
            </a:r>
            <a:fld id="{F8B179ED-E448-4B3E-AFFB-BC7BDFD8F3C6}" type="slidenum">
              <a:rPr lang="en-US" altLang="en-US" smtClean="0"/>
              <a:pPr algn="r"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380E25E-FDC3-1CC0-A4F7-0D180B47DE2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9419" y="6417502"/>
            <a:ext cx="835981" cy="43235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9423870-D478-1868-1B2D-ACA25A5A811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467600" y="100625"/>
            <a:ext cx="1143000" cy="7887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dt="0"/>
  <p:txStyles>
    <p:titleStyle>
      <a:lvl1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+mj-lt"/>
          <a:ea typeface="+mj-ea"/>
          <a:cs typeface="Geneva" charset="0"/>
        </a:defRPr>
      </a:lvl1pPr>
      <a:lvl2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  <a:ea typeface="Geneva" charset="0"/>
          <a:cs typeface="Geneva" charset="0"/>
        </a:defRPr>
      </a:lvl2pPr>
      <a:lvl3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  <a:ea typeface="Geneva" charset="0"/>
          <a:cs typeface="Geneva" charset="0"/>
        </a:defRPr>
      </a:lvl3pPr>
      <a:lvl4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  <a:ea typeface="Geneva" charset="0"/>
          <a:cs typeface="Geneva" charset="0"/>
        </a:defRPr>
      </a:lvl4pPr>
      <a:lvl5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  <a:ea typeface="Geneva" charset="0"/>
          <a:cs typeface="Geneva" charset="0"/>
        </a:defRPr>
      </a:lvl5pPr>
      <a:lvl6pPr marL="4572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  <a:ea typeface="Geneva" charset="0"/>
        </a:defRPr>
      </a:lvl6pPr>
      <a:lvl7pPr marL="9144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  <a:ea typeface="Geneva" charset="0"/>
        </a:defRPr>
      </a:lvl7pPr>
      <a:lvl8pPr marL="13716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  <a:ea typeface="Geneva" charset="0"/>
        </a:defRPr>
      </a:lvl8pPr>
      <a:lvl9pPr marL="1828800"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400" b="1">
          <a:solidFill>
            <a:srgbClr val="993333"/>
          </a:solidFill>
          <a:latin typeface="Arial" charset="0"/>
          <a:ea typeface="Geneva" charset="0"/>
        </a:defRPr>
      </a:lvl9pPr>
    </p:titleStyle>
    <p:bodyStyle>
      <a:lvl1pPr marL="230188" indent="-230188" algn="l" rtl="0" eaLnBrk="0" fontAlgn="base" hangingPunct="0">
        <a:lnSpc>
          <a:spcPts val="2700"/>
        </a:lnSpc>
        <a:spcBef>
          <a:spcPct val="0"/>
        </a:spcBef>
        <a:spcAft>
          <a:spcPts val="1400"/>
        </a:spcAft>
        <a:buClr>
          <a:srgbClr val="993333"/>
        </a:buClr>
        <a:buChar char="•"/>
        <a:defRPr sz="2300">
          <a:solidFill>
            <a:schemeClr val="tx1"/>
          </a:solidFill>
          <a:latin typeface="+mn-lt"/>
          <a:ea typeface="+mn-ea"/>
          <a:cs typeface="Geneva" charset="0"/>
        </a:defRPr>
      </a:lvl1pPr>
      <a:lvl2pPr marL="742950" indent="-285750" algn="l" rtl="0" eaLnBrk="0" fontAlgn="base" hangingPunct="0">
        <a:lnSpc>
          <a:spcPts val="2800"/>
        </a:lnSpc>
        <a:spcBef>
          <a:spcPct val="0"/>
        </a:spcBef>
        <a:spcAft>
          <a:spcPts val="1400"/>
        </a:spcAft>
        <a:buChar char="–"/>
        <a:defRPr sz="23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3333"/>
        </a:buClr>
        <a:buChar char="•"/>
        <a:defRPr sz="23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Times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5" Type="http://schemas.openxmlformats.org/officeDocument/2006/relationships/image" Target="NULL"/><Relationship Id="rId10" Type="http://schemas.openxmlformats.org/officeDocument/2006/relationships/image" Target="../media/image21.jpg"/><Relationship Id="rId4" Type="http://schemas.openxmlformats.org/officeDocument/2006/relationships/image" Target="NULL"/><Relationship Id="rId9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90.png"/><Relationship Id="rId7" Type="http://schemas.openxmlformats.org/officeDocument/2006/relationships/image" Target="../media/image13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Relationship Id="rId9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0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7.png"/><Relationship Id="rId18" Type="http://schemas.openxmlformats.org/officeDocument/2006/relationships/customXml" Target="../ink/ink8.xml"/><Relationship Id="rId3" Type="http://schemas.openxmlformats.org/officeDocument/2006/relationships/image" Target="../media/image28.png"/><Relationship Id="rId21" Type="http://schemas.openxmlformats.org/officeDocument/2006/relationships/image" Target="../media/image42.png"/><Relationship Id="rId7" Type="http://schemas.openxmlformats.org/officeDocument/2006/relationships/image" Target="../media/image34.png"/><Relationship Id="rId12" Type="http://schemas.openxmlformats.org/officeDocument/2006/relationships/customXml" Target="../ink/ink5.xml"/><Relationship Id="rId17" Type="http://schemas.openxmlformats.org/officeDocument/2006/relationships/image" Target="../media/image39.png"/><Relationship Id="rId2" Type="http://schemas.openxmlformats.org/officeDocument/2006/relationships/image" Target="../media/image32.png"/><Relationship Id="rId16" Type="http://schemas.openxmlformats.org/officeDocument/2006/relationships/customXml" Target="../ink/ink7.xml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openxmlformats.org/officeDocument/2006/relationships/customXml" Target="../ink/ink4.xml"/><Relationship Id="rId19" Type="http://schemas.openxmlformats.org/officeDocument/2006/relationships/image" Target="../media/image40.png"/><Relationship Id="rId4" Type="http://schemas.openxmlformats.org/officeDocument/2006/relationships/customXml" Target="../ink/ink1.xml"/><Relationship Id="rId9" Type="http://schemas.openxmlformats.org/officeDocument/2006/relationships/image" Target="../media/image35.png"/><Relationship Id="rId14" Type="http://schemas.openxmlformats.org/officeDocument/2006/relationships/customXml" Target="../ink/ink6.xml"/><Relationship Id="rId2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32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90.png"/><Relationship Id="rId7" Type="http://schemas.openxmlformats.org/officeDocument/2006/relationships/image" Target="../media/image13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Relationship Id="rId9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400.png"/><Relationship Id="rId7" Type="http://schemas.openxmlformats.org/officeDocument/2006/relationships/image" Target="../media/image8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610.png"/><Relationship Id="rId4" Type="http://schemas.openxmlformats.org/officeDocument/2006/relationships/image" Target="../media/image5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0.png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1.png"/><Relationship Id="rId4" Type="http://schemas.openxmlformats.org/officeDocument/2006/relationships/image" Target="../media/image9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11.png"/><Relationship Id="rId7" Type="http://schemas.openxmlformats.org/officeDocument/2006/relationships/image" Target="../media/image161.pn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141.png"/><Relationship Id="rId10" Type="http://schemas.openxmlformats.org/officeDocument/2006/relationships/image" Target="../media/image191.png"/><Relationship Id="rId4" Type="http://schemas.openxmlformats.org/officeDocument/2006/relationships/image" Target="../media/image95.png"/><Relationship Id="rId9" Type="http://schemas.openxmlformats.org/officeDocument/2006/relationships/image" Target="../media/image18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0.png"/><Relationship Id="rId4" Type="http://schemas.openxmlformats.org/officeDocument/2006/relationships/image" Target="../media/image27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29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0.png"/><Relationship Id="rId5" Type="http://schemas.openxmlformats.org/officeDocument/2006/relationships/image" Target="../media/image291.png"/><Relationship Id="rId4" Type="http://schemas.openxmlformats.org/officeDocument/2006/relationships/image" Target="../media/image9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32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1.png"/><Relationship Id="rId5" Type="http://schemas.openxmlformats.org/officeDocument/2006/relationships/image" Target="../media/image312.png"/><Relationship Id="rId4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0.png"/><Relationship Id="rId3" Type="http://schemas.openxmlformats.org/officeDocument/2006/relationships/image" Target="../media/image99.png"/><Relationship Id="rId7" Type="http://schemas.openxmlformats.org/officeDocument/2006/relationships/image" Target="../media/image1300.png"/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0.png"/><Relationship Id="rId5" Type="http://schemas.openxmlformats.org/officeDocument/2006/relationships/image" Target="../media/image10.png"/><Relationship Id="rId4" Type="http://schemas.openxmlformats.org/officeDocument/2006/relationships/image" Target="../media/image10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9.png"/><Relationship Id="rId7" Type="http://schemas.openxmlformats.org/officeDocument/2006/relationships/image" Target="../media/image170.png"/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5" Type="http://schemas.openxmlformats.org/officeDocument/2006/relationships/image" Target="../media/image151.png"/><Relationship Id="rId4" Type="http://schemas.openxmlformats.org/officeDocument/2006/relationships/image" Target="../media/image10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3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350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C389-D72C-339E-EE4E-5C12A9728B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19200"/>
            <a:ext cx="7620000" cy="2441575"/>
          </a:xfrm>
        </p:spPr>
        <p:txBody>
          <a:bodyPr/>
          <a:lstStyle/>
          <a:p>
            <a:pPr algn="l"/>
            <a:r>
              <a:rPr lang="en-US" i="0" u="none" strike="noStrike" baseline="0" dirty="0"/>
              <a:t>An </a:t>
            </a:r>
            <a:r>
              <a:rPr lang="en-US" i="0" u="sng" strike="noStrike" baseline="0" dirty="0"/>
              <a:t>Upgraded</a:t>
            </a:r>
            <a:r>
              <a:rPr lang="en-US" i="0" u="none" strike="noStrike" baseline="0" dirty="0"/>
              <a:t> </a:t>
            </a:r>
            <a:br>
              <a:rPr lang="en-US" i="0" u="none" strike="noStrike" baseline="0" dirty="0"/>
            </a:br>
            <a:r>
              <a:rPr lang="en-US" i="0" u="none" strike="noStrike" baseline="0" dirty="0"/>
              <a:t>Polarized  </a:t>
            </a:r>
            <a:r>
              <a:rPr lang="en-US" i="0" u="none" strike="noStrike" baseline="30000" dirty="0"/>
              <a:t>3</a:t>
            </a:r>
            <a:r>
              <a:rPr lang="en-US" i="0" u="none" strike="noStrike" baseline="0" dirty="0"/>
              <a:t>He Atomic Beam Source</a:t>
            </a:r>
            <a:br>
              <a:rPr lang="en-US" i="0" u="none" strike="noStrike" baseline="0" dirty="0"/>
            </a:br>
            <a:r>
              <a:rPr lang="en-US" i="0" u="none" strike="noStrike" baseline="0" dirty="0"/>
              <a:t>for Polarimetry at EIC</a:t>
            </a:r>
            <a:br>
              <a:rPr lang="en-US" i="0" u="none" strike="noStrike" baseline="0" dirty="0"/>
            </a:br>
            <a:br>
              <a:rPr lang="en-US" i="0" u="none" strike="noStrike" baseline="0" dirty="0"/>
            </a:br>
            <a:r>
              <a:rPr lang="en-US" sz="2400" i="1" u="none" baseline="0" dirty="0">
                <a:latin typeface="Garamond" panose="02020404030301010803" pitchFamily="18" charset="0"/>
              </a:rPr>
              <a:t>(Dev.: </a:t>
            </a:r>
            <a:r>
              <a:rPr lang="en-US" sz="2400" i="1" u="none" dirty="0" err="1">
                <a:latin typeface="Garamond" panose="02020404030301010803" pitchFamily="18" charset="0"/>
              </a:rPr>
              <a:t>Cryo</a:t>
            </a:r>
            <a:r>
              <a:rPr lang="en-US" sz="2400" i="1" u="none" dirty="0">
                <a:latin typeface="Garamond" panose="02020404030301010803" pitchFamily="18" charset="0"/>
              </a:rPr>
              <a:t>. </a:t>
            </a:r>
            <a:r>
              <a:rPr lang="en-US" sz="2400" i="1" u="none" dirty="0" err="1">
                <a:latin typeface="Garamond" panose="02020404030301010803" pitchFamily="18" charset="0"/>
              </a:rPr>
              <a:t>nEDM</a:t>
            </a:r>
            <a:r>
              <a:rPr lang="en-US" sz="2400" i="1" u="none" dirty="0">
                <a:latin typeface="Garamond" panose="02020404030301010803" pitchFamily="18" charset="0"/>
              </a:rPr>
              <a:t> Exp. @ SNS in ORNL)</a:t>
            </a:r>
            <a:endParaRPr lang="en-US" i="1" dirty="0">
              <a:latin typeface="Garamond" panose="020204040303010108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3AE081-D8B4-588D-2531-5326B96F1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905000"/>
          </a:xfrm>
        </p:spPr>
        <p:txBody>
          <a:bodyPr/>
          <a:lstStyle/>
          <a:p>
            <a:pPr algn="l"/>
            <a:r>
              <a:rPr lang="en-US" dirty="0"/>
              <a:t>Prajwal T </a:t>
            </a:r>
            <a:r>
              <a:rPr lang="en-US" dirty="0" err="1"/>
              <a:t>MohanMurthy</a:t>
            </a:r>
            <a:endParaRPr lang="en-US" dirty="0"/>
          </a:p>
          <a:p>
            <a:pPr algn="l"/>
            <a:r>
              <a:rPr lang="en-US" sz="2400" i="1" dirty="0"/>
              <a:t>+ J. Kelsey, J. Dodge, R. </a:t>
            </a:r>
            <a:r>
              <a:rPr lang="en-US" sz="2400" i="1" dirty="0" err="1"/>
              <a:t>Redwine</a:t>
            </a:r>
            <a:r>
              <a:rPr lang="en-US" sz="2400" i="1" dirty="0"/>
              <a:t>, R. Milner</a:t>
            </a:r>
          </a:p>
          <a:p>
            <a:pPr algn="l"/>
            <a:r>
              <a:rPr lang="en-US" sz="2400" i="1" dirty="0"/>
              <a:t>&amp; P. Binns, B. O’Rourke</a:t>
            </a:r>
          </a:p>
          <a:p>
            <a:pPr algn="l"/>
            <a:r>
              <a:rPr lang="en-US" b="1" dirty="0"/>
              <a:t>MIT</a:t>
            </a:r>
          </a:p>
        </p:txBody>
      </p:sp>
    </p:spTree>
    <p:extLst>
      <p:ext uri="{BB962C8B-B14F-4D97-AF65-F5344CB8AC3E}">
        <p14:creationId xmlns:p14="http://schemas.microsoft.com/office/powerpoint/2010/main" val="291887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42248"/>
          </a:xfrm>
        </p:spPr>
        <p:txBody>
          <a:bodyPr/>
          <a:lstStyle/>
          <a:p>
            <a:r>
              <a:rPr lang="en-US" sz="3300" dirty="0"/>
              <a:t>Upgrade: Actuation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03F43-A0EF-6B79-7DF2-871C46B3FB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pic>
        <p:nvPicPr>
          <p:cNvPr id="5" name="Picture 4" descr="A machine with wires and cables&#10;&#10;Description automatically generated with medium confidence">
            <a:extLst>
              <a:ext uri="{FF2B5EF4-FFF2-40B4-BE49-F238E27FC236}">
                <a16:creationId xmlns:a16="http://schemas.microsoft.com/office/drawing/2014/main" id="{7BEC5EAD-6A7B-6DA8-2B94-C9D4E88F6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725" y="1990725"/>
            <a:ext cx="4343400" cy="325755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E2D222E-3FEB-5493-FC23-632B1CEFAB12}"/>
              </a:ext>
            </a:extLst>
          </p:cNvPr>
          <p:cNvSpPr/>
          <p:nvPr/>
        </p:nvSpPr>
        <p:spPr bwMode="auto">
          <a:xfrm>
            <a:off x="4041556" y="3334987"/>
            <a:ext cx="1144924" cy="569025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12B619-41CF-295B-D744-414EA9BECA75}"/>
              </a:ext>
            </a:extLst>
          </p:cNvPr>
          <p:cNvSpPr/>
          <p:nvPr/>
        </p:nvSpPr>
        <p:spPr>
          <a:xfrm>
            <a:off x="2620580" y="892050"/>
            <a:ext cx="39028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Before: </a:t>
            </a:r>
            <a:r>
              <a:rPr lang="en-US" b="1" cap="none" spc="0" baseline="300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  <a:r>
              <a:rPr lang="en-US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He nozzle wa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 fixed</a:t>
            </a:r>
            <a:endParaRPr lang="en-US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" name="Picture 9" descr="A yellow arm with a few screws&#10;&#10;Description automatically generated">
            <a:extLst>
              <a:ext uri="{FF2B5EF4-FFF2-40B4-BE49-F238E27FC236}">
                <a16:creationId xmlns:a16="http://schemas.microsoft.com/office/drawing/2014/main" id="{58B65522-D116-7FC4-3AC3-D51C87255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67274" y="1932544"/>
            <a:ext cx="4343401" cy="3257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7EFD94-9968-E367-54EC-137938CA15B9}"/>
              </a:ext>
            </a:extLst>
          </p:cNvPr>
          <p:cNvSpPr/>
          <p:nvPr/>
        </p:nvSpPr>
        <p:spPr>
          <a:xfrm>
            <a:off x="1511715" y="5885032"/>
            <a:ext cx="63658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Now: </a:t>
            </a:r>
            <a:r>
              <a:rPr lang="en-US" b="1" u="sng" cap="none" spc="0" baseline="300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  <a:r>
              <a:rPr lang="en-US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He nozzle can be moved – pitch and yaw</a:t>
            </a:r>
          </a:p>
        </p:txBody>
      </p:sp>
    </p:spTree>
    <p:extLst>
      <p:ext uri="{BB962C8B-B14F-4D97-AF65-F5344CB8AC3E}">
        <p14:creationId xmlns:p14="http://schemas.microsoft.com/office/powerpoint/2010/main" val="3295293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BECD9BED-3033-9891-34C0-53F6D4EA1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198" y="878566"/>
            <a:ext cx="2521071" cy="5514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Rotary Stage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511809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B8BC4B-463D-C5A9-391F-95F28D91E366}"/>
              </a:ext>
            </a:extLst>
          </p:cNvPr>
          <p:cNvSpPr/>
          <p:nvPr/>
        </p:nvSpPr>
        <p:spPr bwMode="auto">
          <a:xfrm>
            <a:off x="762000" y="1506664"/>
            <a:ext cx="1928217" cy="474799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88E94A-47CD-24B1-1905-02813C724D80}"/>
              </a:ext>
            </a:extLst>
          </p:cNvPr>
          <p:cNvSpPr/>
          <p:nvPr/>
        </p:nvSpPr>
        <p:spPr bwMode="auto">
          <a:xfrm>
            <a:off x="1442937" y="3446749"/>
            <a:ext cx="671513" cy="609600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0FDACA-1255-6475-5BA1-3FF00D6CC044}"/>
              </a:ext>
            </a:extLst>
          </p:cNvPr>
          <p:cNvSpPr/>
          <p:nvPr/>
        </p:nvSpPr>
        <p:spPr bwMode="auto">
          <a:xfrm>
            <a:off x="1190822" y="3703426"/>
            <a:ext cx="323849" cy="173224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64DB9-6014-77E8-CA68-F3A011EAEEE2}"/>
              </a:ext>
            </a:extLst>
          </p:cNvPr>
          <p:cNvSpPr/>
          <p:nvPr/>
        </p:nvSpPr>
        <p:spPr bwMode="auto">
          <a:xfrm>
            <a:off x="869154" y="1329003"/>
            <a:ext cx="172546" cy="221160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F164D1-B9C8-6318-D9F0-D1BFA86B7045}"/>
              </a:ext>
            </a:extLst>
          </p:cNvPr>
          <p:cNvSpPr/>
          <p:nvPr/>
        </p:nvSpPr>
        <p:spPr bwMode="auto">
          <a:xfrm>
            <a:off x="1335287" y="1830043"/>
            <a:ext cx="950119" cy="995611"/>
          </a:xfrm>
          <a:prstGeom prst="rect">
            <a:avLst/>
          </a:prstGeom>
          <a:solidFill>
            <a:srgbClr val="FF99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F95AF5-B05C-1DDD-6320-C983159A196C}"/>
              </a:ext>
            </a:extLst>
          </p:cNvPr>
          <p:cNvCxnSpPr>
            <a:cxnSpLocks/>
          </p:cNvCxnSpPr>
          <p:nvPr/>
        </p:nvCxnSpPr>
        <p:spPr bwMode="auto">
          <a:xfrm>
            <a:off x="1090016" y="1335353"/>
            <a:ext cx="0" cy="79554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9B2544-49A4-FD87-9910-FB21350420C2}"/>
              </a:ext>
            </a:extLst>
          </p:cNvPr>
          <p:cNvCxnSpPr>
            <a:cxnSpLocks/>
          </p:cNvCxnSpPr>
          <p:nvPr/>
        </p:nvCxnSpPr>
        <p:spPr bwMode="auto">
          <a:xfrm>
            <a:off x="1235275" y="1350658"/>
            <a:ext cx="0" cy="3669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7240DFBD-7289-A274-0498-64392C337844}"/>
              </a:ext>
            </a:extLst>
          </p:cNvPr>
          <p:cNvSpPr/>
          <p:nvPr/>
        </p:nvSpPr>
        <p:spPr bwMode="auto">
          <a:xfrm>
            <a:off x="1235275" y="1377854"/>
            <a:ext cx="621506" cy="636141"/>
          </a:xfrm>
          <a:prstGeom prst="arc">
            <a:avLst>
              <a:gd name="adj1" fmla="val 5400000"/>
              <a:gd name="adj2" fmla="val 1079999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FDC96F-52FB-4601-4935-9653D9FD40D8}"/>
              </a:ext>
            </a:extLst>
          </p:cNvPr>
          <p:cNvCxnSpPr>
            <a:cxnSpLocks/>
          </p:cNvCxnSpPr>
          <p:nvPr/>
        </p:nvCxnSpPr>
        <p:spPr bwMode="auto">
          <a:xfrm flipH="1">
            <a:off x="1540075" y="2013995"/>
            <a:ext cx="762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209F7D04-9460-FCA7-5293-1F89077CE073}"/>
              </a:ext>
            </a:extLst>
          </p:cNvPr>
          <p:cNvSpPr/>
          <p:nvPr/>
        </p:nvSpPr>
        <p:spPr bwMode="auto">
          <a:xfrm>
            <a:off x="2032992" y="2013996"/>
            <a:ext cx="352425" cy="138336"/>
          </a:xfrm>
          <a:prstGeom prst="arc">
            <a:avLst>
              <a:gd name="adj1" fmla="val 16503344"/>
              <a:gd name="adj2" fmla="val 373316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9D772-8BB6-E88C-5DBF-54C5A0BBFA73}"/>
              </a:ext>
            </a:extLst>
          </p:cNvPr>
          <p:cNvCxnSpPr>
            <a:cxnSpLocks/>
            <a:stCxn id="22" idx="0"/>
          </p:cNvCxnSpPr>
          <p:nvPr/>
        </p:nvCxnSpPr>
        <p:spPr bwMode="auto">
          <a:xfrm flipH="1">
            <a:off x="1363863" y="2233770"/>
            <a:ext cx="949059" cy="1787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82B92573-2E9F-B794-71D5-8E9E48E9D2A5}"/>
              </a:ext>
            </a:extLst>
          </p:cNvPr>
          <p:cNvSpPr/>
          <p:nvPr/>
        </p:nvSpPr>
        <p:spPr bwMode="auto">
          <a:xfrm>
            <a:off x="1178125" y="2116892"/>
            <a:ext cx="390526" cy="138336"/>
          </a:xfrm>
          <a:prstGeom prst="arc">
            <a:avLst>
              <a:gd name="adj1" fmla="val 5622275"/>
              <a:gd name="adj2" fmla="val 14596509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3A1E9C7-3935-BFBC-59E3-E2C45A40ED63}"/>
              </a:ext>
            </a:extLst>
          </p:cNvPr>
          <p:cNvSpPr/>
          <p:nvPr/>
        </p:nvSpPr>
        <p:spPr bwMode="auto">
          <a:xfrm>
            <a:off x="2052037" y="2232587"/>
            <a:ext cx="476253" cy="516867"/>
          </a:xfrm>
          <a:prstGeom prst="arc">
            <a:avLst>
              <a:gd name="adj1" fmla="val 16503344"/>
              <a:gd name="adj2" fmla="val 21467951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12AA27E5-65D8-0D71-4BA6-64DFFEF3D5DF}"/>
              </a:ext>
            </a:extLst>
          </p:cNvPr>
          <p:cNvSpPr/>
          <p:nvPr/>
        </p:nvSpPr>
        <p:spPr bwMode="auto">
          <a:xfrm>
            <a:off x="1090016" y="1806479"/>
            <a:ext cx="621506" cy="636141"/>
          </a:xfrm>
          <a:prstGeom prst="arc">
            <a:avLst>
              <a:gd name="adj1" fmla="val 5400000"/>
              <a:gd name="adj2" fmla="val 1079999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640CFF-F7C8-A37A-8331-3C9B4F55FCC1}"/>
              </a:ext>
            </a:extLst>
          </p:cNvPr>
          <p:cNvCxnSpPr>
            <a:cxnSpLocks/>
            <a:endCxn id="23" idx="0"/>
          </p:cNvCxnSpPr>
          <p:nvPr/>
        </p:nvCxnSpPr>
        <p:spPr bwMode="auto">
          <a:xfrm flipH="1" flipV="1">
            <a:off x="1400769" y="2442620"/>
            <a:ext cx="910829" cy="588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2EC54E74-4FDD-EB26-6FCA-D8F6D42F03E3}"/>
              </a:ext>
            </a:extLst>
          </p:cNvPr>
          <p:cNvSpPr/>
          <p:nvPr/>
        </p:nvSpPr>
        <p:spPr bwMode="auto">
          <a:xfrm>
            <a:off x="2042515" y="2448505"/>
            <a:ext cx="352425" cy="138336"/>
          </a:xfrm>
          <a:prstGeom prst="arc">
            <a:avLst>
              <a:gd name="adj1" fmla="val 16503344"/>
              <a:gd name="adj2" fmla="val 373316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3125683-4E9F-B5AF-1042-D7AA25315B23}"/>
              </a:ext>
            </a:extLst>
          </p:cNvPr>
          <p:cNvCxnSpPr>
            <a:cxnSpLocks/>
          </p:cNvCxnSpPr>
          <p:nvPr/>
        </p:nvCxnSpPr>
        <p:spPr bwMode="auto">
          <a:xfrm flipH="1">
            <a:off x="1373386" y="2683442"/>
            <a:ext cx="921543" cy="952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FF47CD60-D7E2-EBDF-56F1-1326C95052C9}"/>
              </a:ext>
            </a:extLst>
          </p:cNvPr>
          <p:cNvSpPr/>
          <p:nvPr/>
        </p:nvSpPr>
        <p:spPr bwMode="auto">
          <a:xfrm>
            <a:off x="1187648" y="2551401"/>
            <a:ext cx="390526" cy="138336"/>
          </a:xfrm>
          <a:prstGeom prst="arc">
            <a:avLst>
              <a:gd name="adj1" fmla="val 5622275"/>
              <a:gd name="adj2" fmla="val 14596509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893B37DA-0153-2F10-F6D7-F27E89BB8B56}"/>
              </a:ext>
            </a:extLst>
          </p:cNvPr>
          <p:cNvSpPr/>
          <p:nvPr/>
        </p:nvSpPr>
        <p:spPr bwMode="auto">
          <a:xfrm>
            <a:off x="2147288" y="2683430"/>
            <a:ext cx="238129" cy="247471"/>
          </a:xfrm>
          <a:prstGeom prst="arc">
            <a:avLst>
              <a:gd name="adj1" fmla="val 16503344"/>
              <a:gd name="adj2" fmla="val 21467951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351A6BF-9C23-9DA8-1963-C07A4C8550BC}"/>
              </a:ext>
            </a:extLst>
          </p:cNvPr>
          <p:cNvCxnSpPr>
            <a:cxnSpLocks/>
          </p:cNvCxnSpPr>
          <p:nvPr/>
        </p:nvCxnSpPr>
        <p:spPr bwMode="auto">
          <a:xfrm>
            <a:off x="2388992" y="2795556"/>
            <a:ext cx="1188" cy="44300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CC9DFC-A37F-C20A-B16A-95DCFD95276A}"/>
              </a:ext>
            </a:extLst>
          </p:cNvPr>
          <p:cNvCxnSpPr>
            <a:cxnSpLocks/>
            <a:endCxn id="36" idx="0"/>
          </p:cNvCxnSpPr>
          <p:nvPr/>
        </p:nvCxnSpPr>
        <p:spPr bwMode="auto">
          <a:xfrm flipH="1">
            <a:off x="2526605" y="2452145"/>
            <a:ext cx="1685" cy="115376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807CA842-3B25-4E05-4271-B2A5F03E9E40}"/>
              </a:ext>
            </a:extLst>
          </p:cNvPr>
          <p:cNvSpPr/>
          <p:nvPr/>
        </p:nvSpPr>
        <p:spPr bwMode="auto">
          <a:xfrm>
            <a:off x="1770259" y="2875313"/>
            <a:ext cx="621506" cy="636141"/>
          </a:xfrm>
          <a:prstGeom prst="arc">
            <a:avLst>
              <a:gd name="adj1" fmla="val 283867"/>
              <a:gd name="adj2" fmla="val 521031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355C8A2-ABC0-3283-6B6A-A93BDF3DAA27}"/>
              </a:ext>
            </a:extLst>
          </p:cNvPr>
          <p:cNvCxnSpPr>
            <a:cxnSpLocks/>
            <a:endCxn id="33" idx="2"/>
          </p:cNvCxnSpPr>
          <p:nvPr/>
        </p:nvCxnSpPr>
        <p:spPr bwMode="auto">
          <a:xfrm flipH="1">
            <a:off x="1468800" y="3509951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Arc 32">
            <a:extLst>
              <a:ext uri="{FF2B5EF4-FFF2-40B4-BE49-F238E27FC236}">
                <a16:creationId xmlns:a16="http://schemas.microsoft.com/office/drawing/2014/main" id="{6E139F8F-C12E-4B98-09BB-D200E02A6798}"/>
              </a:ext>
            </a:extLst>
          </p:cNvPr>
          <p:cNvSpPr/>
          <p:nvPr/>
        </p:nvSpPr>
        <p:spPr bwMode="auto">
          <a:xfrm>
            <a:off x="1355520" y="3520980"/>
            <a:ext cx="222654" cy="161454"/>
          </a:xfrm>
          <a:prstGeom prst="arc">
            <a:avLst>
              <a:gd name="adj1" fmla="val 8201728"/>
              <a:gd name="adj2" fmla="val 16283163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92A5687F-8998-C4AA-83CA-033CEE22D1D3}"/>
              </a:ext>
            </a:extLst>
          </p:cNvPr>
          <p:cNvSpPr/>
          <p:nvPr/>
        </p:nvSpPr>
        <p:spPr bwMode="auto">
          <a:xfrm>
            <a:off x="1926430" y="3581686"/>
            <a:ext cx="251213" cy="160495"/>
          </a:xfrm>
          <a:prstGeom prst="arc">
            <a:avLst>
              <a:gd name="adj1" fmla="val 17968453"/>
              <a:gd name="adj2" fmla="val 5362687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9AED5F-5608-6133-0622-95F9959E6132}"/>
              </a:ext>
            </a:extLst>
          </p:cNvPr>
          <p:cNvCxnSpPr>
            <a:cxnSpLocks/>
          </p:cNvCxnSpPr>
          <p:nvPr/>
        </p:nvCxnSpPr>
        <p:spPr bwMode="auto">
          <a:xfrm flipH="1">
            <a:off x="1438439" y="3740508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Arc 35">
            <a:extLst>
              <a:ext uri="{FF2B5EF4-FFF2-40B4-BE49-F238E27FC236}">
                <a16:creationId xmlns:a16="http://schemas.microsoft.com/office/drawing/2014/main" id="{52B0D7F0-F7E7-AFB2-81F5-05011FBD33F4}"/>
              </a:ext>
            </a:extLst>
          </p:cNvPr>
          <p:cNvSpPr/>
          <p:nvPr/>
        </p:nvSpPr>
        <p:spPr bwMode="auto">
          <a:xfrm>
            <a:off x="1763908" y="3238565"/>
            <a:ext cx="764381" cy="671707"/>
          </a:xfrm>
          <a:prstGeom prst="arc">
            <a:avLst>
              <a:gd name="adj1" fmla="val 283867"/>
              <a:gd name="adj2" fmla="val 589005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AEFF73-DABF-CB58-4205-6F9A639A3AB5}"/>
              </a:ext>
            </a:extLst>
          </p:cNvPr>
          <p:cNvCxnSpPr>
            <a:cxnSpLocks/>
            <a:endCxn id="38" idx="2"/>
          </p:cNvCxnSpPr>
          <p:nvPr/>
        </p:nvCxnSpPr>
        <p:spPr bwMode="auto">
          <a:xfrm flipH="1">
            <a:off x="1468800" y="3908769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Arc 37">
            <a:extLst>
              <a:ext uri="{FF2B5EF4-FFF2-40B4-BE49-F238E27FC236}">
                <a16:creationId xmlns:a16="http://schemas.microsoft.com/office/drawing/2014/main" id="{8BA0E40F-4C7B-049E-DDB9-86F64998F108}"/>
              </a:ext>
            </a:extLst>
          </p:cNvPr>
          <p:cNvSpPr/>
          <p:nvPr/>
        </p:nvSpPr>
        <p:spPr bwMode="auto">
          <a:xfrm>
            <a:off x="1355520" y="3919798"/>
            <a:ext cx="222654" cy="161454"/>
          </a:xfrm>
          <a:prstGeom prst="arc">
            <a:avLst>
              <a:gd name="adj1" fmla="val 1874912"/>
              <a:gd name="adj2" fmla="val 16283163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23BD20-3668-4812-00BF-C40D7D1AF26B}"/>
              </a:ext>
            </a:extLst>
          </p:cNvPr>
          <p:cNvCxnSpPr>
            <a:cxnSpLocks/>
          </p:cNvCxnSpPr>
          <p:nvPr/>
        </p:nvCxnSpPr>
        <p:spPr bwMode="auto">
          <a:xfrm>
            <a:off x="1595436" y="1335353"/>
            <a:ext cx="0" cy="481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Arc 39">
            <a:extLst>
              <a:ext uri="{FF2B5EF4-FFF2-40B4-BE49-F238E27FC236}">
                <a16:creationId xmlns:a16="http://schemas.microsoft.com/office/drawing/2014/main" id="{794A97F5-A012-4C73-5B8C-80B7AE66D4E0}"/>
              </a:ext>
            </a:extLst>
          </p:cNvPr>
          <p:cNvSpPr/>
          <p:nvPr/>
        </p:nvSpPr>
        <p:spPr bwMode="auto">
          <a:xfrm>
            <a:off x="1142403" y="3722020"/>
            <a:ext cx="621506" cy="636141"/>
          </a:xfrm>
          <a:prstGeom prst="arc">
            <a:avLst>
              <a:gd name="adj1" fmla="val 4990163"/>
              <a:gd name="adj2" fmla="val 1079999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71FB3279-C825-0596-3B62-1CE7CED5E9EA}"/>
              </a:ext>
            </a:extLst>
          </p:cNvPr>
          <p:cNvSpPr/>
          <p:nvPr/>
        </p:nvSpPr>
        <p:spPr bwMode="auto">
          <a:xfrm>
            <a:off x="866972" y="3204574"/>
            <a:ext cx="647700" cy="672076"/>
          </a:xfrm>
          <a:prstGeom prst="blockArc">
            <a:avLst>
              <a:gd name="adj1" fmla="val 5378964"/>
              <a:gd name="adj2" fmla="val 10840744"/>
              <a:gd name="adj3" fmla="val 27151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3DFB9843-A6C5-BE5B-C62E-171EEC9350BE}"/>
              </a:ext>
            </a:extLst>
          </p:cNvPr>
          <p:cNvSpPr/>
          <p:nvPr/>
        </p:nvSpPr>
        <p:spPr bwMode="auto">
          <a:xfrm>
            <a:off x="1142403" y="3753208"/>
            <a:ext cx="621506" cy="636141"/>
          </a:xfrm>
          <a:prstGeom prst="arc">
            <a:avLst>
              <a:gd name="adj1" fmla="val 10524259"/>
              <a:gd name="adj2" fmla="val 1618427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F3A1589-1C6A-E982-5156-BB04FE58BA49}"/>
                  </a:ext>
                </a:extLst>
              </p:cNvPr>
              <p:cNvSpPr/>
              <p:nvPr/>
            </p:nvSpPr>
            <p:spPr>
              <a:xfrm>
                <a:off x="2780794" y="1505773"/>
                <a:ext cx="429820" cy="334643"/>
              </a:xfrm>
              <a:prstGeom prst="rect">
                <a:avLst/>
              </a:prstGeom>
              <a:noFill/>
              <a:ln w="25400">
                <a:solidFill>
                  <a:srgbClr val="002060"/>
                </a:solidFill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F3A1589-1C6A-E982-5156-BB04FE58B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794" y="1505773"/>
                <a:ext cx="429820" cy="3346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2788B69-E245-74D2-695D-4F16F2B8EA32}"/>
              </a:ext>
            </a:extLst>
          </p:cNvPr>
          <p:cNvCxnSpPr>
            <a:cxnSpLocks/>
          </p:cNvCxnSpPr>
          <p:nvPr/>
        </p:nvCxnSpPr>
        <p:spPr bwMode="auto">
          <a:xfrm flipV="1">
            <a:off x="956667" y="1005952"/>
            <a:ext cx="0" cy="27988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DC948260-7921-00AA-2D09-9525DAB8A946}"/>
              </a:ext>
            </a:extLst>
          </p:cNvPr>
          <p:cNvSpPr/>
          <p:nvPr/>
        </p:nvSpPr>
        <p:spPr>
          <a:xfrm>
            <a:off x="392027" y="941021"/>
            <a:ext cx="53097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Vac</a:t>
            </a:r>
            <a:endParaRPr lang="en-US" sz="18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EA31E16-2D36-40CF-D9C3-D248C770BB4B}"/>
              </a:ext>
            </a:extLst>
          </p:cNvPr>
          <p:cNvCxnSpPr>
            <a:cxnSpLocks/>
          </p:cNvCxnSpPr>
          <p:nvPr/>
        </p:nvCxnSpPr>
        <p:spPr bwMode="auto">
          <a:xfrm flipV="1">
            <a:off x="1597007" y="107244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FC03714-2D05-E882-A917-76BD7EBC3FF7}"/>
              </a:ext>
            </a:extLst>
          </p:cNvPr>
          <p:cNvCxnSpPr>
            <a:cxnSpLocks/>
          </p:cNvCxnSpPr>
          <p:nvPr/>
        </p:nvCxnSpPr>
        <p:spPr bwMode="auto">
          <a:xfrm>
            <a:off x="2003717" y="1335353"/>
            <a:ext cx="0" cy="481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87ECAD1-93D2-844D-2C69-D8BFE9A16FC1}"/>
              </a:ext>
            </a:extLst>
          </p:cNvPr>
          <p:cNvCxnSpPr>
            <a:cxnSpLocks/>
          </p:cNvCxnSpPr>
          <p:nvPr/>
        </p:nvCxnSpPr>
        <p:spPr bwMode="auto">
          <a:xfrm flipV="1">
            <a:off x="2003717" y="107244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C662C02-876A-B4F2-6CD7-620BAD0614D9}"/>
              </a:ext>
            </a:extLst>
          </p:cNvPr>
          <p:cNvCxnSpPr>
            <a:cxnSpLocks/>
          </p:cNvCxnSpPr>
          <p:nvPr/>
        </p:nvCxnSpPr>
        <p:spPr bwMode="auto">
          <a:xfrm flipV="1">
            <a:off x="1103511" y="109085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9ED3F0C-2BFE-3897-8DA2-DE2A60FE8C00}"/>
              </a:ext>
            </a:extLst>
          </p:cNvPr>
          <p:cNvCxnSpPr>
            <a:cxnSpLocks/>
          </p:cNvCxnSpPr>
          <p:nvPr/>
        </p:nvCxnSpPr>
        <p:spPr bwMode="auto">
          <a:xfrm flipV="1">
            <a:off x="1235275" y="109085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E35CF00-F7AF-EC01-7885-4F50D49C9FEA}"/>
                  </a:ext>
                </a:extLst>
              </p:cNvPr>
              <p:cNvSpPr/>
              <p:nvPr/>
            </p:nvSpPr>
            <p:spPr>
              <a:xfrm>
                <a:off x="2787243" y="1956493"/>
                <a:ext cx="429820" cy="34881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E35CF00-F7AF-EC01-7885-4F50D49C9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243" y="1956493"/>
                <a:ext cx="429820" cy="3488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655B3B0-DAC1-736E-7052-C05573F8BD12}"/>
              </a:ext>
            </a:extLst>
          </p:cNvPr>
          <p:cNvCxnSpPr/>
          <p:nvPr/>
        </p:nvCxnSpPr>
        <p:spPr bwMode="auto">
          <a:xfrm>
            <a:off x="762000" y="5259588"/>
            <a:ext cx="192821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836E091-D78D-621D-1D7A-5C45C3242AE1}"/>
              </a:ext>
            </a:extLst>
          </p:cNvPr>
          <p:cNvCxnSpPr>
            <a:cxnSpLocks/>
            <a:stCxn id="11" idx="0"/>
          </p:cNvCxnSpPr>
          <p:nvPr/>
        </p:nvCxnSpPr>
        <p:spPr bwMode="auto">
          <a:xfrm flipH="1" flipV="1">
            <a:off x="1778693" y="2807165"/>
            <a:ext cx="1" cy="6395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A12EA6-C2CC-AAE0-C2C5-BF135BADB998}"/>
              </a:ext>
            </a:extLst>
          </p:cNvPr>
          <p:cNvCxnSpPr>
            <a:cxnSpLocks/>
          </p:cNvCxnSpPr>
          <p:nvPr/>
        </p:nvCxnSpPr>
        <p:spPr bwMode="auto">
          <a:xfrm flipV="1">
            <a:off x="1781568" y="4081252"/>
            <a:ext cx="0" cy="1736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E4C0CC7-0700-471D-642E-507927C33EA5}"/>
              </a:ext>
            </a:extLst>
          </p:cNvPr>
          <p:cNvGrpSpPr/>
          <p:nvPr/>
        </p:nvGrpSpPr>
        <p:grpSpPr>
          <a:xfrm>
            <a:off x="1440853" y="4212430"/>
            <a:ext cx="786210" cy="294779"/>
            <a:chOff x="1243602" y="4130455"/>
            <a:chExt cx="786210" cy="294779"/>
          </a:xfrm>
        </p:grpSpPr>
        <p:sp>
          <p:nvSpPr>
            <p:cNvPr id="56" name="Cylinder 55">
              <a:extLst>
                <a:ext uri="{FF2B5EF4-FFF2-40B4-BE49-F238E27FC236}">
                  <a16:creationId xmlns:a16="http://schemas.microsoft.com/office/drawing/2014/main" id="{F439C650-FBCE-87FE-84EB-45210E3E782E}"/>
                </a:ext>
              </a:extLst>
            </p:cNvPr>
            <p:cNvSpPr/>
            <p:nvPr/>
          </p:nvSpPr>
          <p:spPr bwMode="auto">
            <a:xfrm rot="5400000">
              <a:off x="1404171" y="3970646"/>
              <a:ext cx="294019" cy="615157"/>
            </a:xfrm>
            <a:prstGeom prst="can">
              <a:avLst>
                <a:gd name="adj" fmla="val 39182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E92BB01-DA3D-464B-DA12-9CFA28AA9AC2}"/>
                </a:ext>
              </a:extLst>
            </p:cNvPr>
            <p:cNvSpPr/>
            <p:nvPr/>
          </p:nvSpPr>
          <p:spPr bwMode="auto">
            <a:xfrm>
              <a:off x="1743412" y="4139060"/>
              <a:ext cx="115347" cy="27912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8F78BED-651B-BD40-94C0-AC270278EC79}"/>
                </a:ext>
              </a:extLst>
            </p:cNvPr>
            <p:cNvGrpSpPr/>
            <p:nvPr/>
          </p:nvGrpSpPr>
          <p:grpSpPr>
            <a:xfrm>
              <a:off x="1896462" y="4130455"/>
              <a:ext cx="133350" cy="294019"/>
              <a:chOff x="4038599" y="2634984"/>
              <a:chExt cx="309395" cy="685800"/>
            </a:xfrm>
          </p:grpSpPr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0D219B9E-4A89-5D40-0CBE-1A23C3AF5363}"/>
                  </a:ext>
                </a:extLst>
              </p:cNvPr>
              <p:cNvSpPr/>
              <p:nvPr/>
            </p:nvSpPr>
            <p:spPr bwMode="auto">
              <a:xfrm rot="5400000">
                <a:off x="3848099" y="2825484"/>
                <a:ext cx="685800" cy="304799"/>
              </a:xfrm>
              <a:prstGeom prst="can">
                <a:avLst>
                  <a:gd name="adj" fmla="val 43056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058AD4C-A83B-15F7-B904-B49ACD1B9A66}"/>
                  </a:ext>
                </a:extLst>
              </p:cNvPr>
              <p:cNvSpPr/>
              <p:nvPr/>
            </p:nvSpPr>
            <p:spPr bwMode="auto">
              <a:xfrm>
                <a:off x="4195594" y="2648620"/>
                <a:ext cx="152400" cy="653783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52880F22-50E0-6F5E-91BB-4AD644C5A58D}"/>
              </a:ext>
            </a:extLst>
          </p:cNvPr>
          <p:cNvSpPr/>
          <p:nvPr/>
        </p:nvSpPr>
        <p:spPr bwMode="auto">
          <a:xfrm>
            <a:off x="1634050" y="4648401"/>
            <a:ext cx="247649" cy="120000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1B9AABA-4308-E0C0-A6D6-740890415570}"/>
              </a:ext>
            </a:extLst>
          </p:cNvPr>
          <p:cNvSpPr/>
          <p:nvPr/>
        </p:nvSpPr>
        <p:spPr bwMode="auto">
          <a:xfrm rot="16200000">
            <a:off x="1698771" y="5608358"/>
            <a:ext cx="117696" cy="657741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rgbClr val="0000F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43C95EC-7D83-AEA9-1A96-071FBFEFF123}"/>
              </a:ext>
            </a:extLst>
          </p:cNvPr>
          <p:cNvSpPr/>
          <p:nvPr/>
        </p:nvSpPr>
        <p:spPr bwMode="auto">
          <a:xfrm>
            <a:off x="1356390" y="5999680"/>
            <a:ext cx="797514" cy="224997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14D54F7-4455-DADE-1F6C-0B683202C461}"/>
              </a:ext>
            </a:extLst>
          </p:cNvPr>
          <p:cNvSpPr/>
          <p:nvPr/>
        </p:nvSpPr>
        <p:spPr bwMode="auto">
          <a:xfrm>
            <a:off x="1557851" y="4505559"/>
            <a:ext cx="400049" cy="8464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7" name="Partial Circle 66">
            <a:extLst>
              <a:ext uri="{FF2B5EF4-FFF2-40B4-BE49-F238E27FC236}">
                <a16:creationId xmlns:a16="http://schemas.microsoft.com/office/drawing/2014/main" id="{CDDE63F3-5724-4939-B317-4C2A03CBD31A}"/>
              </a:ext>
            </a:extLst>
          </p:cNvPr>
          <p:cNvSpPr/>
          <p:nvPr/>
        </p:nvSpPr>
        <p:spPr bwMode="auto">
          <a:xfrm>
            <a:off x="1605475" y="4447360"/>
            <a:ext cx="304800" cy="285683"/>
          </a:xfrm>
          <a:prstGeom prst="pie">
            <a:avLst>
              <a:gd name="adj1" fmla="val 0"/>
              <a:gd name="adj2" fmla="val 10770176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8A4BCB2-216A-F77D-A545-A7EA290009F0}"/>
              </a:ext>
            </a:extLst>
          </p:cNvPr>
          <p:cNvSpPr/>
          <p:nvPr/>
        </p:nvSpPr>
        <p:spPr bwMode="auto">
          <a:xfrm>
            <a:off x="1329253" y="4590201"/>
            <a:ext cx="76199" cy="97844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991C48A-E676-A2C8-11B1-51673B3AE2B3}"/>
              </a:ext>
            </a:extLst>
          </p:cNvPr>
          <p:cNvSpPr/>
          <p:nvPr/>
        </p:nvSpPr>
        <p:spPr bwMode="auto">
          <a:xfrm rot="16200000">
            <a:off x="1397465" y="4437347"/>
            <a:ext cx="84642" cy="22106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B987992-7E0F-DF84-46D2-109AFB545C1A}"/>
              </a:ext>
            </a:extLst>
          </p:cNvPr>
          <p:cNvSpPr/>
          <p:nvPr/>
        </p:nvSpPr>
        <p:spPr bwMode="auto">
          <a:xfrm>
            <a:off x="1346981" y="5568651"/>
            <a:ext cx="259561" cy="226748"/>
          </a:xfrm>
          <a:prstGeom prst="rect">
            <a:avLst/>
          </a:prstGeom>
          <a:pattFill prst="wdDnDiag">
            <a:fgClr>
              <a:srgbClr val="0000FF"/>
            </a:fgClr>
            <a:bgClr>
              <a:srgbClr val="A6A6A6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5E5E08-45D8-068E-DCE1-CB1213E3CE89}"/>
              </a:ext>
            </a:extLst>
          </p:cNvPr>
          <p:cNvSpPr txBox="1"/>
          <p:nvPr/>
        </p:nvSpPr>
        <p:spPr>
          <a:xfrm>
            <a:off x="5240241" y="871161"/>
            <a:ext cx="3903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New 2-Axis Actuator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4F1EEB-B575-065A-E30A-5ADB640F2471}"/>
              </a:ext>
            </a:extLst>
          </p:cNvPr>
          <p:cNvSpPr/>
          <p:nvPr/>
        </p:nvSpPr>
        <p:spPr>
          <a:xfrm>
            <a:off x="5307088" y="1275169"/>
            <a:ext cx="366638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 Rotary Stage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“Yaw” : LR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(ABS: 0.5</a:t>
            </a:r>
            <a:r>
              <a:rPr lang="en-US" sz="28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acceptance)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454E40-514B-9B20-0D4D-BC57355C2D56}"/>
              </a:ext>
            </a:extLst>
          </p:cNvPr>
          <p:cNvCxnSpPr>
            <a:cxnSpLocks/>
          </p:cNvCxnSpPr>
          <p:nvPr/>
        </p:nvCxnSpPr>
        <p:spPr bwMode="auto">
          <a:xfrm flipH="1">
            <a:off x="4648200" y="1575963"/>
            <a:ext cx="887393" cy="42194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6CCF17D-CABE-EAF0-F55E-8818EF600A1D}"/>
              </a:ext>
            </a:extLst>
          </p:cNvPr>
          <p:cNvCxnSpPr>
            <a:cxnSpLocks/>
            <a:endCxn id="63" idx="2"/>
          </p:cNvCxnSpPr>
          <p:nvPr/>
        </p:nvCxnSpPr>
        <p:spPr bwMode="auto">
          <a:xfrm flipH="1">
            <a:off x="2086490" y="1547547"/>
            <a:ext cx="3469611" cy="43896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" name="Picture 8" descr="A picture containing electronics, sitting, indoor, floor&#10;&#10;Description automatically generated">
            <a:extLst>
              <a:ext uri="{FF2B5EF4-FFF2-40B4-BE49-F238E27FC236}">
                <a16:creationId xmlns:a16="http://schemas.microsoft.com/office/drawing/2014/main" id="{52A598D4-9A7A-FCB7-476E-02FC559AB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636" y="4190999"/>
            <a:ext cx="3719082" cy="2112071"/>
          </a:xfrm>
          <a:prstGeom prst="rect">
            <a:avLst/>
          </a:prstGeom>
        </p:spPr>
      </p:pic>
      <p:graphicFrame>
        <p:nvGraphicFramePr>
          <p:cNvPr id="64" name="Table 70">
            <a:extLst>
              <a:ext uri="{FF2B5EF4-FFF2-40B4-BE49-F238E27FC236}">
                <a16:creationId xmlns:a16="http://schemas.microsoft.com/office/drawing/2014/main" id="{B0DDD91F-ACEA-E05A-7FEC-1BA02456A786}"/>
              </a:ext>
            </a:extLst>
          </p:cNvPr>
          <p:cNvGraphicFramePr>
            <a:graphicFrameLocks noGrp="1"/>
          </p:cNvGraphicFramePr>
          <p:nvPr/>
        </p:nvGraphicFramePr>
        <p:xfrm>
          <a:off x="5376912" y="2825654"/>
          <a:ext cx="3381674" cy="11125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690837">
                  <a:extLst>
                    <a:ext uri="{9D8B030D-6E8A-4147-A177-3AD203B41FA5}">
                      <a16:colId xmlns:a16="http://schemas.microsoft.com/office/drawing/2014/main" val="474480771"/>
                    </a:ext>
                  </a:extLst>
                </a:gridCol>
                <a:gridCol w="1690837">
                  <a:extLst>
                    <a:ext uri="{9D8B030D-6E8A-4147-A177-3AD203B41FA5}">
                      <a16:colId xmlns:a16="http://schemas.microsoft.com/office/drawing/2014/main" val="29390349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0.27 (arc)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793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Repeatability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 (arc)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661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[0,50] </a:t>
                      </a:r>
                      <a:r>
                        <a:rPr lang="en-US" b="1" baseline="30000" dirty="0" err="1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US" b="1" dirty="0" err="1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180835"/>
                  </a:ext>
                </a:extLst>
              </a:tr>
            </a:tbl>
          </a:graphicData>
        </a:graphic>
      </p:graphicFrame>
      <p:sp>
        <p:nvSpPr>
          <p:cNvPr id="73" name="Rectangle 72">
            <a:extLst>
              <a:ext uri="{FF2B5EF4-FFF2-40B4-BE49-F238E27FC236}">
                <a16:creationId xmlns:a16="http://schemas.microsoft.com/office/drawing/2014/main" id="{584E0786-E419-62C1-43AD-D860673FF943}"/>
              </a:ext>
            </a:extLst>
          </p:cNvPr>
          <p:cNvSpPr/>
          <p:nvPr/>
        </p:nvSpPr>
        <p:spPr bwMode="auto">
          <a:xfrm>
            <a:off x="1634051" y="6453149"/>
            <a:ext cx="2709350" cy="363462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newmarksystems.com/vacuum-compatible-stages/rm-3-vacuum-compatible-rotary-stage/</a:t>
            </a:r>
          </a:p>
        </p:txBody>
      </p:sp>
      <p:sp>
        <p:nvSpPr>
          <p:cNvPr id="91" name="Arc 90">
            <a:extLst>
              <a:ext uri="{FF2B5EF4-FFF2-40B4-BE49-F238E27FC236}">
                <a16:creationId xmlns:a16="http://schemas.microsoft.com/office/drawing/2014/main" id="{4E8FFB9C-91C1-9352-A93E-2DB6584A6046}"/>
              </a:ext>
            </a:extLst>
          </p:cNvPr>
          <p:cNvSpPr/>
          <p:nvPr/>
        </p:nvSpPr>
        <p:spPr bwMode="auto">
          <a:xfrm>
            <a:off x="1514671" y="4286428"/>
            <a:ext cx="1865829" cy="150980"/>
          </a:xfrm>
          <a:prstGeom prst="arc">
            <a:avLst>
              <a:gd name="adj1" fmla="val 16200000"/>
              <a:gd name="adj2" fmla="val 5417874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0" name="Partial Circle 79">
            <a:extLst>
              <a:ext uri="{FF2B5EF4-FFF2-40B4-BE49-F238E27FC236}">
                <a16:creationId xmlns:a16="http://schemas.microsoft.com/office/drawing/2014/main" id="{DAEF2760-DCC1-6860-9600-7B92BA870686}"/>
              </a:ext>
            </a:extLst>
          </p:cNvPr>
          <p:cNvSpPr/>
          <p:nvPr/>
        </p:nvSpPr>
        <p:spPr bwMode="auto">
          <a:xfrm>
            <a:off x="1646434" y="3815783"/>
            <a:ext cx="1339242" cy="1096835"/>
          </a:xfrm>
          <a:prstGeom prst="pie">
            <a:avLst>
              <a:gd name="adj1" fmla="val 20274326"/>
              <a:gd name="adj2" fmla="val 1213111"/>
            </a:avLst>
          </a:prstGeom>
          <a:solidFill>
            <a:schemeClr val="accent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A733F74-E970-0D28-5E9F-F2873F00A7B9}"/>
              </a:ext>
            </a:extLst>
          </p:cNvPr>
          <p:cNvCxnSpPr>
            <a:cxnSpLocks/>
          </p:cNvCxnSpPr>
          <p:nvPr/>
        </p:nvCxnSpPr>
        <p:spPr bwMode="auto">
          <a:xfrm flipV="1">
            <a:off x="2302075" y="4087933"/>
            <a:ext cx="690824" cy="2722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9EF31D5D-BD4E-A9E1-5C1A-931EF878BC9C}"/>
              </a:ext>
            </a:extLst>
          </p:cNvPr>
          <p:cNvCxnSpPr>
            <a:cxnSpLocks/>
          </p:cNvCxnSpPr>
          <p:nvPr/>
        </p:nvCxnSpPr>
        <p:spPr bwMode="auto">
          <a:xfrm>
            <a:off x="2278580" y="4353281"/>
            <a:ext cx="721521" cy="2546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435DBC61-A0C0-B1CB-8C10-2B4726F67A8F}"/>
              </a:ext>
            </a:extLst>
          </p:cNvPr>
          <p:cNvCxnSpPr>
            <a:cxnSpLocks/>
          </p:cNvCxnSpPr>
          <p:nvPr/>
        </p:nvCxnSpPr>
        <p:spPr bwMode="auto">
          <a:xfrm flipV="1">
            <a:off x="2298900" y="4313839"/>
            <a:ext cx="822589" cy="463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3EAF690B-1C50-1A46-071C-3721C808B3CB}"/>
              </a:ext>
            </a:extLst>
          </p:cNvPr>
          <p:cNvCxnSpPr>
            <a:cxnSpLocks/>
          </p:cNvCxnSpPr>
          <p:nvPr/>
        </p:nvCxnSpPr>
        <p:spPr bwMode="auto">
          <a:xfrm>
            <a:off x="2298536" y="4360199"/>
            <a:ext cx="830359" cy="557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15508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BECD9BED-3033-9891-34C0-53F6D4EA1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198" y="878566"/>
            <a:ext cx="2521071" cy="5514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Linear Actuator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511809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B8BC4B-463D-C5A9-391F-95F28D91E366}"/>
              </a:ext>
            </a:extLst>
          </p:cNvPr>
          <p:cNvSpPr/>
          <p:nvPr/>
        </p:nvSpPr>
        <p:spPr bwMode="auto">
          <a:xfrm>
            <a:off x="762000" y="1506664"/>
            <a:ext cx="1928217" cy="474799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88E94A-47CD-24B1-1905-02813C724D80}"/>
              </a:ext>
            </a:extLst>
          </p:cNvPr>
          <p:cNvSpPr/>
          <p:nvPr/>
        </p:nvSpPr>
        <p:spPr bwMode="auto">
          <a:xfrm>
            <a:off x="1442937" y="3446749"/>
            <a:ext cx="671513" cy="609600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0FDACA-1255-6475-5BA1-3FF00D6CC044}"/>
              </a:ext>
            </a:extLst>
          </p:cNvPr>
          <p:cNvSpPr/>
          <p:nvPr/>
        </p:nvSpPr>
        <p:spPr bwMode="auto">
          <a:xfrm>
            <a:off x="1190822" y="3703426"/>
            <a:ext cx="323849" cy="173224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64DB9-6014-77E8-CA68-F3A011EAEEE2}"/>
              </a:ext>
            </a:extLst>
          </p:cNvPr>
          <p:cNvSpPr/>
          <p:nvPr/>
        </p:nvSpPr>
        <p:spPr bwMode="auto">
          <a:xfrm>
            <a:off x="869154" y="1329003"/>
            <a:ext cx="172546" cy="221160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F164D1-B9C8-6318-D9F0-D1BFA86B7045}"/>
              </a:ext>
            </a:extLst>
          </p:cNvPr>
          <p:cNvSpPr/>
          <p:nvPr/>
        </p:nvSpPr>
        <p:spPr bwMode="auto">
          <a:xfrm>
            <a:off x="1335287" y="1830043"/>
            <a:ext cx="950119" cy="995611"/>
          </a:xfrm>
          <a:prstGeom prst="rect">
            <a:avLst/>
          </a:prstGeom>
          <a:solidFill>
            <a:srgbClr val="FF99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F95AF5-B05C-1DDD-6320-C983159A196C}"/>
              </a:ext>
            </a:extLst>
          </p:cNvPr>
          <p:cNvCxnSpPr>
            <a:cxnSpLocks/>
          </p:cNvCxnSpPr>
          <p:nvPr/>
        </p:nvCxnSpPr>
        <p:spPr bwMode="auto">
          <a:xfrm>
            <a:off x="1090016" y="1335353"/>
            <a:ext cx="0" cy="79554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9B2544-49A4-FD87-9910-FB21350420C2}"/>
              </a:ext>
            </a:extLst>
          </p:cNvPr>
          <p:cNvCxnSpPr>
            <a:cxnSpLocks/>
          </p:cNvCxnSpPr>
          <p:nvPr/>
        </p:nvCxnSpPr>
        <p:spPr bwMode="auto">
          <a:xfrm>
            <a:off x="1235275" y="1350658"/>
            <a:ext cx="0" cy="3669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7240DFBD-7289-A274-0498-64392C337844}"/>
              </a:ext>
            </a:extLst>
          </p:cNvPr>
          <p:cNvSpPr/>
          <p:nvPr/>
        </p:nvSpPr>
        <p:spPr bwMode="auto">
          <a:xfrm>
            <a:off x="1235275" y="1377854"/>
            <a:ext cx="621506" cy="636141"/>
          </a:xfrm>
          <a:prstGeom prst="arc">
            <a:avLst>
              <a:gd name="adj1" fmla="val 5400000"/>
              <a:gd name="adj2" fmla="val 1079999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FDC96F-52FB-4601-4935-9653D9FD40D8}"/>
              </a:ext>
            </a:extLst>
          </p:cNvPr>
          <p:cNvCxnSpPr>
            <a:cxnSpLocks/>
          </p:cNvCxnSpPr>
          <p:nvPr/>
        </p:nvCxnSpPr>
        <p:spPr bwMode="auto">
          <a:xfrm flipH="1">
            <a:off x="1540075" y="2013995"/>
            <a:ext cx="762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209F7D04-9460-FCA7-5293-1F89077CE073}"/>
              </a:ext>
            </a:extLst>
          </p:cNvPr>
          <p:cNvSpPr/>
          <p:nvPr/>
        </p:nvSpPr>
        <p:spPr bwMode="auto">
          <a:xfrm>
            <a:off x="2032992" y="2013996"/>
            <a:ext cx="352425" cy="138336"/>
          </a:xfrm>
          <a:prstGeom prst="arc">
            <a:avLst>
              <a:gd name="adj1" fmla="val 16503344"/>
              <a:gd name="adj2" fmla="val 373316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9D772-8BB6-E88C-5DBF-54C5A0BBFA73}"/>
              </a:ext>
            </a:extLst>
          </p:cNvPr>
          <p:cNvCxnSpPr>
            <a:cxnSpLocks/>
            <a:stCxn id="22" idx="0"/>
          </p:cNvCxnSpPr>
          <p:nvPr/>
        </p:nvCxnSpPr>
        <p:spPr bwMode="auto">
          <a:xfrm flipH="1">
            <a:off x="1363863" y="2233770"/>
            <a:ext cx="949059" cy="1787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82B92573-2E9F-B794-71D5-8E9E48E9D2A5}"/>
              </a:ext>
            </a:extLst>
          </p:cNvPr>
          <p:cNvSpPr/>
          <p:nvPr/>
        </p:nvSpPr>
        <p:spPr bwMode="auto">
          <a:xfrm>
            <a:off x="1178125" y="2116892"/>
            <a:ext cx="390526" cy="138336"/>
          </a:xfrm>
          <a:prstGeom prst="arc">
            <a:avLst>
              <a:gd name="adj1" fmla="val 5622275"/>
              <a:gd name="adj2" fmla="val 14596509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3A1E9C7-3935-BFBC-59E3-E2C45A40ED63}"/>
              </a:ext>
            </a:extLst>
          </p:cNvPr>
          <p:cNvSpPr/>
          <p:nvPr/>
        </p:nvSpPr>
        <p:spPr bwMode="auto">
          <a:xfrm>
            <a:off x="2052037" y="2232587"/>
            <a:ext cx="476253" cy="516867"/>
          </a:xfrm>
          <a:prstGeom prst="arc">
            <a:avLst>
              <a:gd name="adj1" fmla="val 16503344"/>
              <a:gd name="adj2" fmla="val 21467951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12AA27E5-65D8-0D71-4BA6-64DFFEF3D5DF}"/>
              </a:ext>
            </a:extLst>
          </p:cNvPr>
          <p:cNvSpPr/>
          <p:nvPr/>
        </p:nvSpPr>
        <p:spPr bwMode="auto">
          <a:xfrm>
            <a:off x="1090016" y="1806479"/>
            <a:ext cx="621506" cy="636141"/>
          </a:xfrm>
          <a:prstGeom prst="arc">
            <a:avLst>
              <a:gd name="adj1" fmla="val 5400000"/>
              <a:gd name="adj2" fmla="val 1079999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640CFF-F7C8-A37A-8331-3C9B4F55FCC1}"/>
              </a:ext>
            </a:extLst>
          </p:cNvPr>
          <p:cNvCxnSpPr>
            <a:cxnSpLocks/>
            <a:endCxn id="23" idx="0"/>
          </p:cNvCxnSpPr>
          <p:nvPr/>
        </p:nvCxnSpPr>
        <p:spPr bwMode="auto">
          <a:xfrm flipH="1" flipV="1">
            <a:off x="1400769" y="2442620"/>
            <a:ext cx="910829" cy="588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2EC54E74-4FDD-EB26-6FCA-D8F6D42F03E3}"/>
              </a:ext>
            </a:extLst>
          </p:cNvPr>
          <p:cNvSpPr/>
          <p:nvPr/>
        </p:nvSpPr>
        <p:spPr bwMode="auto">
          <a:xfrm>
            <a:off x="2042515" y="2448505"/>
            <a:ext cx="352425" cy="138336"/>
          </a:xfrm>
          <a:prstGeom prst="arc">
            <a:avLst>
              <a:gd name="adj1" fmla="val 16503344"/>
              <a:gd name="adj2" fmla="val 373316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3125683-4E9F-B5AF-1042-D7AA25315B23}"/>
              </a:ext>
            </a:extLst>
          </p:cNvPr>
          <p:cNvCxnSpPr>
            <a:cxnSpLocks/>
          </p:cNvCxnSpPr>
          <p:nvPr/>
        </p:nvCxnSpPr>
        <p:spPr bwMode="auto">
          <a:xfrm flipH="1">
            <a:off x="1373386" y="2683442"/>
            <a:ext cx="921543" cy="952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FF47CD60-D7E2-EBDF-56F1-1326C95052C9}"/>
              </a:ext>
            </a:extLst>
          </p:cNvPr>
          <p:cNvSpPr/>
          <p:nvPr/>
        </p:nvSpPr>
        <p:spPr bwMode="auto">
          <a:xfrm>
            <a:off x="1187648" y="2551401"/>
            <a:ext cx="390526" cy="138336"/>
          </a:xfrm>
          <a:prstGeom prst="arc">
            <a:avLst>
              <a:gd name="adj1" fmla="val 5622275"/>
              <a:gd name="adj2" fmla="val 14596509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893B37DA-0153-2F10-F6D7-F27E89BB8B56}"/>
              </a:ext>
            </a:extLst>
          </p:cNvPr>
          <p:cNvSpPr/>
          <p:nvPr/>
        </p:nvSpPr>
        <p:spPr bwMode="auto">
          <a:xfrm>
            <a:off x="2147288" y="2683430"/>
            <a:ext cx="238129" cy="247471"/>
          </a:xfrm>
          <a:prstGeom prst="arc">
            <a:avLst>
              <a:gd name="adj1" fmla="val 16503344"/>
              <a:gd name="adj2" fmla="val 21467951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351A6BF-9C23-9DA8-1963-C07A4C8550BC}"/>
              </a:ext>
            </a:extLst>
          </p:cNvPr>
          <p:cNvCxnSpPr>
            <a:cxnSpLocks/>
          </p:cNvCxnSpPr>
          <p:nvPr/>
        </p:nvCxnSpPr>
        <p:spPr bwMode="auto">
          <a:xfrm>
            <a:off x="2388992" y="2795556"/>
            <a:ext cx="1188" cy="44300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CC9DFC-A37F-C20A-B16A-95DCFD95276A}"/>
              </a:ext>
            </a:extLst>
          </p:cNvPr>
          <p:cNvCxnSpPr>
            <a:cxnSpLocks/>
            <a:endCxn id="36" idx="0"/>
          </p:cNvCxnSpPr>
          <p:nvPr/>
        </p:nvCxnSpPr>
        <p:spPr bwMode="auto">
          <a:xfrm flipH="1">
            <a:off x="2526605" y="2452145"/>
            <a:ext cx="1685" cy="115376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807CA842-3B25-4E05-4271-B2A5F03E9E40}"/>
              </a:ext>
            </a:extLst>
          </p:cNvPr>
          <p:cNvSpPr/>
          <p:nvPr/>
        </p:nvSpPr>
        <p:spPr bwMode="auto">
          <a:xfrm>
            <a:off x="1770259" y="2875313"/>
            <a:ext cx="621506" cy="636141"/>
          </a:xfrm>
          <a:prstGeom prst="arc">
            <a:avLst>
              <a:gd name="adj1" fmla="val 283867"/>
              <a:gd name="adj2" fmla="val 521031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355C8A2-ABC0-3283-6B6A-A93BDF3DAA27}"/>
              </a:ext>
            </a:extLst>
          </p:cNvPr>
          <p:cNvCxnSpPr>
            <a:cxnSpLocks/>
            <a:endCxn id="33" idx="2"/>
          </p:cNvCxnSpPr>
          <p:nvPr/>
        </p:nvCxnSpPr>
        <p:spPr bwMode="auto">
          <a:xfrm flipH="1">
            <a:off x="1468800" y="3509951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Arc 32">
            <a:extLst>
              <a:ext uri="{FF2B5EF4-FFF2-40B4-BE49-F238E27FC236}">
                <a16:creationId xmlns:a16="http://schemas.microsoft.com/office/drawing/2014/main" id="{6E139F8F-C12E-4B98-09BB-D200E02A6798}"/>
              </a:ext>
            </a:extLst>
          </p:cNvPr>
          <p:cNvSpPr/>
          <p:nvPr/>
        </p:nvSpPr>
        <p:spPr bwMode="auto">
          <a:xfrm>
            <a:off x="1355520" y="3520980"/>
            <a:ext cx="222654" cy="161454"/>
          </a:xfrm>
          <a:prstGeom prst="arc">
            <a:avLst>
              <a:gd name="adj1" fmla="val 8201728"/>
              <a:gd name="adj2" fmla="val 16283163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92A5687F-8998-C4AA-83CA-033CEE22D1D3}"/>
              </a:ext>
            </a:extLst>
          </p:cNvPr>
          <p:cNvSpPr/>
          <p:nvPr/>
        </p:nvSpPr>
        <p:spPr bwMode="auto">
          <a:xfrm>
            <a:off x="1926430" y="3581686"/>
            <a:ext cx="251213" cy="160495"/>
          </a:xfrm>
          <a:prstGeom prst="arc">
            <a:avLst>
              <a:gd name="adj1" fmla="val 17968453"/>
              <a:gd name="adj2" fmla="val 5362687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9AED5F-5608-6133-0622-95F9959E6132}"/>
              </a:ext>
            </a:extLst>
          </p:cNvPr>
          <p:cNvCxnSpPr>
            <a:cxnSpLocks/>
          </p:cNvCxnSpPr>
          <p:nvPr/>
        </p:nvCxnSpPr>
        <p:spPr bwMode="auto">
          <a:xfrm flipH="1">
            <a:off x="1438439" y="3740508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Arc 35">
            <a:extLst>
              <a:ext uri="{FF2B5EF4-FFF2-40B4-BE49-F238E27FC236}">
                <a16:creationId xmlns:a16="http://schemas.microsoft.com/office/drawing/2014/main" id="{52B0D7F0-F7E7-AFB2-81F5-05011FBD33F4}"/>
              </a:ext>
            </a:extLst>
          </p:cNvPr>
          <p:cNvSpPr/>
          <p:nvPr/>
        </p:nvSpPr>
        <p:spPr bwMode="auto">
          <a:xfrm>
            <a:off x="1763908" y="3238565"/>
            <a:ext cx="764381" cy="671707"/>
          </a:xfrm>
          <a:prstGeom prst="arc">
            <a:avLst>
              <a:gd name="adj1" fmla="val 283867"/>
              <a:gd name="adj2" fmla="val 589005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AEFF73-DABF-CB58-4205-6F9A639A3AB5}"/>
              </a:ext>
            </a:extLst>
          </p:cNvPr>
          <p:cNvCxnSpPr>
            <a:cxnSpLocks/>
            <a:endCxn id="38" idx="2"/>
          </p:cNvCxnSpPr>
          <p:nvPr/>
        </p:nvCxnSpPr>
        <p:spPr bwMode="auto">
          <a:xfrm flipH="1">
            <a:off x="1468800" y="3908769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Arc 37">
            <a:extLst>
              <a:ext uri="{FF2B5EF4-FFF2-40B4-BE49-F238E27FC236}">
                <a16:creationId xmlns:a16="http://schemas.microsoft.com/office/drawing/2014/main" id="{8BA0E40F-4C7B-049E-DDB9-86F64998F108}"/>
              </a:ext>
            </a:extLst>
          </p:cNvPr>
          <p:cNvSpPr/>
          <p:nvPr/>
        </p:nvSpPr>
        <p:spPr bwMode="auto">
          <a:xfrm>
            <a:off x="1355520" y="3919798"/>
            <a:ext cx="222654" cy="161454"/>
          </a:xfrm>
          <a:prstGeom prst="arc">
            <a:avLst>
              <a:gd name="adj1" fmla="val 1874912"/>
              <a:gd name="adj2" fmla="val 16283163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23BD20-3668-4812-00BF-C40D7D1AF26B}"/>
              </a:ext>
            </a:extLst>
          </p:cNvPr>
          <p:cNvCxnSpPr>
            <a:cxnSpLocks/>
          </p:cNvCxnSpPr>
          <p:nvPr/>
        </p:nvCxnSpPr>
        <p:spPr bwMode="auto">
          <a:xfrm>
            <a:off x="1595436" y="1335353"/>
            <a:ext cx="0" cy="481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Arc 39">
            <a:extLst>
              <a:ext uri="{FF2B5EF4-FFF2-40B4-BE49-F238E27FC236}">
                <a16:creationId xmlns:a16="http://schemas.microsoft.com/office/drawing/2014/main" id="{794A97F5-A012-4C73-5B8C-80B7AE66D4E0}"/>
              </a:ext>
            </a:extLst>
          </p:cNvPr>
          <p:cNvSpPr/>
          <p:nvPr/>
        </p:nvSpPr>
        <p:spPr bwMode="auto">
          <a:xfrm>
            <a:off x="1142403" y="3722020"/>
            <a:ext cx="621506" cy="636141"/>
          </a:xfrm>
          <a:prstGeom prst="arc">
            <a:avLst>
              <a:gd name="adj1" fmla="val 4990163"/>
              <a:gd name="adj2" fmla="val 1079999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71FB3279-C825-0596-3B62-1CE7CED5E9EA}"/>
              </a:ext>
            </a:extLst>
          </p:cNvPr>
          <p:cNvSpPr/>
          <p:nvPr/>
        </p:nvSpPr>
        <p:spPr bwMode="auto">
          <a:xfrm>
            <a:off x="866972" y="3204574"/>
            <a:ext cx="647700" cy="672076"/>
          </a:xfrm>
          <a:prstGeom prst="blockArc">
            <a:avLst>
              <a:gd name="adj1" fmla="val 5378964"/>
              <a:gd name="adj2" fmla="val 10840744"/>
              <a:gd name="adj3" fmla="val 27151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3DFB9843-A6C5-BE5B-C62E-171EEC9350BE}"/>
              </a:ext>
            </a:extLst>
          </p:cNvPr>
          <p:cNvSpPr/>
          <p:nvPr/>
        </p:nvSpPr>
        <p:spPr bwMode="auto">
          <a:xfrm>
            <a:off x="1142403" y="3753208"/>
            <a:ext cx="621506" cy="636141"/>
          </a:xfrm>
          <a:prstGeom prst="arc">
            <a:avLst>
              <a:gd name="adj1" fmla="val 10524259"/>
              <a:gd name="adj2" fmla="val 1618427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F3A1589-1C6A-E982-5156-BB04FE58BA49}"/>
                  </a:ext>
                </a:extLst>
              </p:cNvPr>
              <p:cNvSpPr/>
              <p:nvPr/>
            </p:nvSpPr>
            <p:spPr>
              <a:xfrm>
                <a:off x="2780794" y="1505773"/>
                <a:ext cx="429820" cy="334643"/>
              </a:xfrm>
              <a:prstGeom prst="rect">
                <a:avLst/>
              </a:prstGeom>
              <a:noFill/>
              <a:ln w="25400">
                <a:solidFill>
                  <a:srgbClr val="002060"/>
                </a:solidFill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F3A1589-1C6A-E982-5156-BB04FE58B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794" y="1505773"/>
                <a:ext cx="429820" cy="3346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2788B69-E245-74D2-695D-4F16F2B8EA32}"/>
              </a:ext>
            </a:extLst>
          </p:cNvPr>
          <p:cNvCxnSpPr>
            <a:cxnSpLocks/>
          </p:cNvCxnSpPr>
          <p:nvPr/>
        </p:nvCxnSpPr>
        <p:spPr bwMode="auto">
          <a:xfrm flipV="1">
            <a:off x="956667" y="1005952"/>
            <a:ext cx="0" cy="27988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DC948260-7921-00AA-2D09-9525DAB8A946}"/>
              </a:ext>
            </a:extLst>
          </p:cNvPr>
          <p:cNvSpPr/>
          <p:nvPr/>
        </p:nvSpPr>
        <p:spPr>
          <a:xfrm>
            <a:off x="392027" y="941021"/>
            <a:ext cx="53097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Vac</a:t>
            </a:r>
            <a:endParaRPr lang="en-US" sz="18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EA31E16-2D36-40CF-D9C3-D248C770BB4B}"/>
              </a:ext>
            </a:extLst>
          </p:cNvPr>
          <p:cNvCxnSpPr>
            <a:cxnSpLocks/>
          </p:cNvCxnSpPr>
          <p:nvPr/>
        </p:nvCxnSpPr>
        <p:spPr bwMode="auto">
          <a:xfrm flipV="1">
            <a:off x="1597007" y="107244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FC03714-2D05-E882-A917-76BD7EBC3FF7}"/>
              </a:ext>
            </a:extLst>
          </p:cNvPr>
          <p:cNvCxnSpPr>
            <a:cxnSpLocks/>
          </p:cNvCxnSpPr>
          <p:nvPr/>
        </p:nvCxnSpPr>
        <p:spPr bwMode="auto">
          <a:xfrm>
            <a:off x="2003717" y="1335353"/>
            <a:ext cx="0" cy="481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87ECAD1-93D2-844D-2C69-D8BFE9A16FC1}"/>
              </a:ext>
            </a:extLst>
          </p:cNvPr>
          <p:cNvCxnSpPr>
            <a:cxnSpLocks/>
          </p:cNvCxnSpPr>
          <p:nvPr/>
        </p:nvCxnSpPr>
        <p:spPr bwMode="auto">
          <a:xfrm flipV="1">
            <a:off x="2003717" y="107244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C662C02-876A-B4F2-6CD7-620BAD0614D9}"/>
              </a:ext>
            </a:extLst>
          </p:cNvPr>
          <p:cNvCxnSpPr>
            <a:cxnSpLocks/>
          </p:cNvCxnSpPr>
          <p:nvPr/>
        </p:nvCxnSpPr>
        <p:spPr bwMode="auto">
          <a:xfrm flipV="1">
            <a:off x="1103511" y="109085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9ED3F0C-2BFE-3897-8DA2-DE2A60FE8C00}"/>
              </a:ext>
            </a:extLst>
          </p:cNvPr>
          <p:cNvCxnSpPr>
            <a:cxnSpLocks/>
          </p:cNvCxnSpPr>
          <p:nvPr/>
        </p:nvCxnSpPr>
        <p:spPr bwMode="auto">
          <a:xfrm flipV="1">
            <a:off x="1235275" y="109085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E35CF00-F7AF-EC01-7885-4F50D49C9FEA}"/>
                  </a:ext>
                </a:extLst>
              </p:cNvPr>
              <p:cNvSpPr/>
              <p:nvPr/>
            </p:nvSpPr>
            <p:spPr>
              <a:xfrm>
                <a:off x="2787243" y="1956493"/>
                <a:ext cx="429820" cy="34881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E35CF00-F7AF-EC01-7885-4F50D49C9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243" y="1956493"/>
                <a:ext cx="429820" cy="3488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655B3B0-DAC1-736E-7052-C05573F8BD12}"/>
              </a:ext>
            </a:extLst>
          </p:cNvPr>
          <p:cNvCxnSpPr/>
          <p:nvPr/>
        </p:nvCxnSpPr>
        <p:spPr bwMode="auto">
          <a:xfrm>
            <a:off x="762000" y="5259588"/>
            <a:ext cx="192821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836E091-D78D-621D-1D7A-5C45C3242AE1}"/>
              </a:ext>
            </a:extLst>
          </p:cNvPr>
          <p:cNvCxnSpPr>
            <a:cxnSpLocks/>
            <a:stCxn id="11" idx="0"/>
          </p:cNvCxnSpPr>
          <p:nvPr/>
        </p:nvCxnSpPr>
        <p:spPr bwMode="auto">
          <a:xfrm flipH="1" flipV="1">
            <a:off x="1778693" y="2807165"/>
            <a:ext cx="1" cy="6395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A12EA6-C2CC-AAE0-C2C5-BF135BADB998}"/>
              </a:ext>
            </a:extLst>
          </p:cNvPr>
          <p:cNvCxnSpPr>
            <a:cxnSpLocks/>
          </p:cNvCxnSpPr>
          <p:nvPr/>
        </p:nvCxnSpPr>
        <p:spPr bwMode="auto">
          <a:xfrm flipV="1">
            <a:off x="1781568" y="4081252"/>
            <a:ext cx="0" cy="1736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E4C0CC7-0700-471D-642E-507927C33EA5}"/>
              </a:ext>
            </a:extLst>
          </p:cNvPr>
          <p:cNvGrpSpPr/>
          <p:nvPr/>
        </p:nvGrpSpPr>
        <p:grpSpPr>
          <a:xfrm>
            <a:off x="1440853" y="4212430"/>
            <a:ext cx="786210" cy="294779"/>
            <a:chOff x="1243602" y="4130455"/>
            <a:chExt cx="786210" cy="294779"/>
          </a:xfrm>
        </p:grpSpPr>
        <p:sp>
          <p:nvSpPr>
            <p:cNvPr id="56" name="Cylinder 55">
              <a:extLst>
                <a:ext uri="{FF2B5EF4-FFF2-40B4-BE49-F238E27FC236}">
                  <a16:creationId xmlns:a16="http://schemas.microsoft.com/office/drawing/2014/main" id="{F439C650-FBCE-87FE-84EB-45210E3E782E}"/>
                </a:ext>
              </a:extLst>
            </p:cNvPr>
            <p:cNvSpPr/>
            <p:nvPr/>
          </p:nvSpPr>
          <p:spPr bwMode="auto">
            <a:xfrm rot="5400000">
              <a:off x="1404171" y="3970646"/>
              <a:ext cx="294019" cy="615157"/>
            </a:xfrm>
            <a:prstGeom prst="can">
              <a:avLst>
                <a:gd name="adj" fmla="val 39182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E92BB01-DA3D-464B-DA12-9CFA28AA9AC2}"/>
                </a:ext>
              </a:extLst>
            </p:cNvPr>
            <p:cNvSpPr/>
            <p:nvPr/>
          </p:nvSpPr>
          <p:spPr bwMode="auto">
            <a:xfrm>
              <a:off x="1743412" y="4139060"/>
              <a:ext cx="115347" cy="27912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8F78BED-651B-BD40-94C0-AC270278EC79}"/>
                </a:ext>
              </a:extLst>
            </p:cNvPr>
            <p:cNvGrpSpPr/>
            <p:nvPr/>
          </p:nvGrpSpPr>
          <p:grpSpPr>
            <a:xfrm>
              <a:off x="1896462" y="4130455"/>
              <a:ext cx="133350" cy="294019"/>
              <a:chOff x="4038599" y="2634984"/>
              <a:chExt cx="309395" cy="685800"/>
            </a:xfrm>
          </p:grpSpPr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0D219B9E-4A89-5D40-0CBE-1A23C3AF5363}"/>
                  </a:ext>
                </a:extLst>
              </p:cNvPr>
              <p:cNvSpPr/>
              <p:nvPr/>
            </p:nvSpPr>
            <p:spPr bwMode="auto">
              <a:xfrm rot="5400000">
                <a:off x="3848099" y="2825484"/>
                <a:ext cx="685800" cy="304799"/>
              </a:xfrm>
              <a:prstGeom prst="can">
                <a:avLst>
                  <a:gd name="adj" fmla="val 43056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058AD4C-A83B-15F7-B904-B49ACD1B9A66}"/>
                  </a:ext>
                </a:extLst>
              </p:cNvPr>
              <p:cNvSpPr/>
              <p:nvPr/>
            </p:nvSpPr>
            <p:spPr bwMode="auto">
              <a:xfrm>
                <a:off x="4195594" y="2648620"/>
                <a:ext cx="152400" cy="653783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52880F22-50E0-6F5E-91BB-4AD644C5A58D}"/>
              </a:ext>
            </a:extLst>
          </p:cNvPr>
          <p:cNvSpPr/>
          <p:nvPr/>
        </p:nvSpPr>
        <p:spPr bwMode="auto">
          <a:xfrm>
            <a:off x="1634050" y="4648401"/>
            <a:ext cx="247649" cy="120000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1B9AABA-4308-E0C0-A6D6-740890415570}"/>
              </a:ext>
            </a:extLst>
          </p:cNvPr>
          <p:cNvSpPr/>
          <p:nvPr/>
        </p:nvSpPr>
        <p:spPr bwMode="auto">
          <a:xfrm rot="16200000">
            <a:off x="1698771" y="5608358"/>
            <a:ext cx="117696" cy="657741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rgbClr val="0000F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43C95EC-7D83-AEA9-1A96-071FBFEFF123}"/>
              </a:ext>
            </a:extLst>
          </p:cNvPr>
          <p:cNvSpPr/>
          <p:nvPr/>
        </p:nvSpPr>
        <p:spPr bwMode="auto">
          <a:xfrm>
            <a:off x="1356390" y="5999680"/>
            <a:ext cx="797514" cy="224997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14D54F7-4455-DADE-1F6C-0B683202C461}"/>
              </a:ext>
            </a:extLst>
          </p:cNvPr>
          <p:cNvSpPr/>
          <p:nvPr/>
        </p:nvSpPr>
        <p:spPr bwMode="auto">
          <a:xfrm>
            <a:off x="1557851" y="4505559"/>
            <a:ext cx="400049" cy="8464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7" name="Partial Circle 66">
            <a:extLst>
              <a:ext uri="{FF2B5EF4-FFF2-40B4-BE49-F238E27FC236}">
                <a16:creationId xmlns:a16="http://schemas.microsoft.com/office/drawing/2014/main" id="{CDDE63F3-5724-4939-B317-4C2A03CBD31A}"/>
              </a:ext>
            </a:extLst>
          </p:cNvPr>
          <p:cNvSpPr/>
          <p:nvPr/>
        </p:nvSpPr>
        <p:spPr bwMode="auto">
          <a:xfrm>
            <a:off x="1605475" y="4447360"/>
            <a:ext cx="304800" cy="285683"/>
          </a:xfrm>
          <a:prstGeom prst="pie">
            <a:avLst>
              <a:gd name="adj1" fmla="val 0"/>
              <a:gd name="adj2" fmla="val 10770176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8A4BCB2-216A-F77D-A545-A7EA290009F0}"/>
              </a:ext>
            </a:extLst>
          </p:cNvPr>
          <p:cNvSpPr/>
          <p:nvPr/>
        </p:nvSpPr>
        <p:spPr bwMode="auto">
          <a:xfrm>
            <a:off x="1329253" y="4590201"/>
            <a:ext cx="76199" cy="97844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991C48A-E676-A2C8-11B1-51673B3AE2B3}"/>
              </a:ext>
            </a:extLst>
          </p:cNvPr>
          <p:cNvSpPr/>
          <p:nvPr/>
        </p:nvSpPr>
        <p:spPr bwMode="auto">
          <a:xfrm rot="16200000">
            <a:off x="1397465" y="4437347"/>
            <a:ext cx="84642" cy="22106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B987992-7E0F-DF84-46D2-109AFB545C1A}"/>
              </a:ext>
            </a:extLst>
          </p:cNvPr>
          <p:cNvSpPr/>
          <p:nvPr/>
        </p:nvSpPr>
        <p:spPr bwMode="auto">
          <a:xfrm>
            <a:off x="1346981" y="5568651"/>
            <a:ext cx="259561" cy="226748"/>
          </a:xfrm>
          <a:prstGeom prst="rect">
            <a:avLst/>
          </a:prstGeom>
          <a:pattFill prst="wdDnDiag">
            <a:fgClr>
              <a:srgbClr val="0000FF"/>
            </a:fgClr>
            <a:bgClr>
              <a:srgbClr val="A6A6A6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5E5E08-45D8-068E-DCE1-CB1213E3CE89}"/>
              </a:ext>
            </a:extLst>
          </p:cNvPr>
          <p:cNvSpPr txBox="1"/>
          <p:nvPr/>
        </p:nvSpPr>
        <p:spPr>
          <a:xfrm>
            <a:off x="5240241" y="871161"/>
            <a:ext cx="3903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New 2-Axis Actuator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4F1EEB-B575-065A-E30A-5ADB640F2471}"/>
              </a:ext>
            </a:extLst>
          </p:cNvPr>
          <p:cNvSpPr/>
          <p:nvPr/>
        </p:nvSpPr>
        <p:spPr>
          <a:xfrm>
            <a:off x="5307088" y="1275169"/>
            <a:ext cx="366638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 Linear Actuator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“Pitch” : TB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(ABS: 0.5</a:t>
            </a:r>
            <a:r>
              <a:rPr lang="en-US" sz="28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acceptance)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454E40-514B-9B20-0D4D-BC57355C2D56}"/>
              </a:ext>
            </a:extLst>
          </p:cNvPr>
          <p:cNvCxnSpPr>
            <a:cxnSpLocks/>
          </p:cNvCxnSpPr>
          <p:nvPr/>
        </p:nvCxnSpPr>
        <p:spPr bwMode="auto">
          <a:xfrm flipH="1">
            <a:off x="4343401" y="1575963"/>
            <a:ext cx="1192192" cy="43024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6CCF17D-CABE-EAF0-F55E-8818EF600A1D}"/>
              </a:ext>
            </a:extLst>
          </p:cNvPr>
          <p:cNvCxnSpPr>
            <a:cxnSpLocks/>
            <a:endCxn id="70" idx="2"/>
          </p:cNvCxnSpPr>
          <p:nvPr/>
        </p:nvCxnSpPr>
        <p:spPr bwMode="auto">
          <a:xfrm flipH="1">
            <a:off x="1476762" y="1547547"/>
            <a:ext cx="4079339" cy="42478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64" name="Table 70">
            <a:extLst>
              <a:ext uri="{FF2B5EF4-FFF2-40B4-BE49-F238E27FC236}">
                <a16:creationId xmlns:a16="http://schemas.microsoft.com/office/drawing/2014/main" id="{B0DDD91F-ACEA-E05A-7FEC-1BA02456A786}"/>
              </a:ext>
            </a:extLst>
          </p:cNvPr>
          <p:cNvGraphicFramePr>
            <a:graphicFrameLocks noGrp="1"/>
          </p:cNvGraphicFramePr>
          <p:nvPr/>
        </p:nvGraphicFramePr>
        <p:xfrm>
          <a:off x="5418432" y="2917206"/>
          <a:ext cx="3518517" cy="11125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37439">
                  <a:extLst>
                    <a:ext uri="{9D8B030D-6E8A-4147-A177-3AD203B41FA5}">
                      <a16:colId xmlns:a16="http://schemas.microsoft.com/office/drawing/2014/main" val="474480771"/>
                    </a:ext>
                  </a:extLst>
                </a:gridCol>
                <a:gridCol w="1581078">
                  <a:extLst>
                    <a:ext uri="{9D8B030D-6E8A-4147-A177-3AD203B41FA5}">
                      <a16:colId xmlns:a16="http://schemas.microsoft.com/office/drawing/2014/main" val="29390349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Resolution “steps”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793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12.7 mm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800" baseline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0.5</a:t>
                      </a:r>
                      <a:r>
                        <a:rPr lang="en-US" sz="1800" baseline="3000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o</a:t>
                      </a:r>
                      <a:r>
                        <a:rPr lang="en-US" sz="1800" baseline="0" dirty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)</a:t>
                      </a:r>
                      <a:endParaRPr lang="en-US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661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[10,40] </a:t>
                      </a:r>
                      <a:r>
                        <a:rPr lang="en-US" b="1" baseline="30000" dirty="0" err="1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lang="en-US" b="1" dirty="0" err="1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180835"/>
                  </a:ext>
                </a:extLst>
              </a:tr>
            </a:tbl>
          </a:graphicData>
        </a:graphic>
      </p:graphicFrame>
      <p:sp>
        <p:nvSpPr>
          <p:cNvPr id="73" name="Rectangle 72">
            <a:extLst>
              <a:ext uri="{FF2B5EF4-FFF2-40B4-BE49-F238E27FC236}">
                <a16:creationId xmlns:a16="http://schemas.microsoft.com/office/drawing/2014/main" id="{584E0786-E419-62C1-43AD-D860673FF943}"/>
              </a:ext>
            </a:extLst>
          </p:cNvPr>
          <p:cNvSpPr/>
          <p:nvPr/>
        </p:nvSpPr>
        <p:spPr bwMode="auto">
          <a:xfrm>
            <a:off x="1634051" y="6453149"/>
            <a:ext cx="2709350" cy="363462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newport.com/p/8310-V</a:t>
            </a:r>
          </a:p>
        </p:txBody>
      </p:sp>
      <p:sp>
        <p:nvSpPr>
          <p:cNvPr id="91" name="Arc 90">
            <a:extLst>
              <a:ext uri="{FF2B5EF4-FFF2-40B4-BE49-F238E27FC236}">
                <a16:creationId xmlns:a16="http://schemas.microsoft.com/office/drawing/2014/main" id="{4E8FFB9C-91C1-9352-A93E-2DB6584A6046}"/>
              </a:ext>
            </a:extLst>
          </p:cNvPr>
          <p:cNvSpPr/>
          <p:nvPr/>
        </p:nvSpPr>
        <p:spPr bwMode="auto">
          <a:xfrm>
            <a:off x="1514671" y="4286428"/>
            <a:ext cx="1865829" cy="150980"/>
          </a:xfrm>
          <a:prstGeom prst="arc">
            <a:avLst>
              <a:gd name="adj1" fmla="val 16200000"/>
              <a:gd name="adj2" fmla="val 5417874"/>
            </a:avLst>
          </a:prstGeom>
          <a:solidFill>
            <a:schemeClr val="accent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435DBC61-A0C0-B1CB-8C10-2B4726F67A8F}"/>
              </a:ext>
            </a:extLst>
          </p:cNvPr>
          <p:cNvCxnSpPr>
            <a:cxnSpLocks/>
          </p:cNvCxnSpPr>
          <p:nvPr/>
        </p:nvCxnSpPr>
        <p:spPr bwMode="auto">
          <a:xfrm flipV="1">
            <a:off x="2298900" y="4313839"/>
            <a:ext cx="822589" cy="463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3EAF690B-1C50-1A46-071C-3721C808B3CB}"/>
              </a:ext>
            </a:extLst>
          </p:cNvPr>
          <p:cNvCxnSpPr>
            <a:cxnSpLocks/>
          </p:cNvCxnSpPr>
          <p:nvPr/>
        </p:nvCxnSpPr>
        <p:spPr bwMode="auto">
          <a:xfrm>
            <a:off x="2298536" y="4360199"/>
            <a:ext cx="830359" cy="557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7" name="Picture 76" descr="A picture containing cylinder&#10;&#10;Description automatically generated">
            <a:extLst>
              <a:ext uri="{FF2B5EF4-FFF2-40B4-BE49-F238E27FC236}">
                <a16:creationId xmlns:a16="http://schemas.microsoft.com/office/drawing/2014/main" id="{2523D58E-AF9D-93B3-C0AA-6FECA26E3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3725" y="4071278"/>
            <a:ext cx="2964278" cy="2223209"/>
          </a:xfrm>
          <a:prstGeom prst="rect">
            <a:avLst/>
          </a:prstGeom>
        </p:spPr>
      </p:pic>
      <p:sp>
        <p:nvSpPr>
          <p:cNvPr id="80" name="Partial Circle 79">
            <a:extLst>
              <a:ext uri="{FF2B5EF4-FFF2-40B4-BE49-F238E27FC236}">
                <a16:creationId xmlns:a16="http://schemas.microsoft.com/office/drawing/2014/main" id="{DAEF2760-DCC1-6860-9600-7B92BA870686}"/>
              </a:ext>
            </a:extLst>
          </p:cNvPr>
          <p:cNvSpPr/>
          <p:nvPr/>
        </p:nvSpPr>
        <p:spPr bwMode="auto">
          <a:xfrm>
            <a:off x="1646434" y="3815783"/>
            <a:ext cx="1339242" cy="1096835"/>
          </a:xfrm>
          <a:prstGeom prst="pie">
            <a:avLst>
              <a:gd name="adj1" fmla="val 20274326"/>
              <a:gd name="adj2" fmla="val 1213111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A733F74-E970-0D28-5E9F-F2873F00A7B9}"/>
              </a:ext>
            </a:extLst>
          </p:cNvPr>
          <p:cNvCxnSpPr>
            <a:cxnSpLocks/>
          </p:cNvCxnSpPr>
          <p:nvPr/>
        </p:nvCxnSpPr>
        <p:spPr bwMode="auto">
          <a:xfrm flipV="1">
            <a:off x="2302075" y="4087933"/>
            <a:ext cx="690824" cy="2722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9EF31D5D-BD4E-A9E1-5C1A-931EF878BC9C}"/>
              </a:ext>
            </a:extLst>
          </p:cNvPr>
          <p:cNvCxnSpPr>
            <a:cxnSpLocks/>
          </p:cNvCxnSpPr>
          <p:nvPr/>
        </p:nvCxnSpPr>
        <p:spPr bwMode="auto">
          <a:xfrm>
            <a:off x="2278580" y="4353281"/>
            <a:ext cx="721521" cy="2546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37425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5418C9E-9833-8910-2F04-C77EE3083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47235" y="-1058716"/>
            <a:ext cx="3954820" cy="8650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47963"/>
          </a:xfrm>
        </p:spPr>
        <p:txBody>
          <a:bodyPr/>
          <a:lstStyle/>
          <a:p>
            <a:r>
              <a:rPr lang="en-US" sz="3600" dirty="0"/>
              <a:t>Upgrade: Actuation</a:t>
            </a:r>
            <a:endParaRPr lang="en-US" dirty="0"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B8F359-36B2-E3D9-7262-EED3255D72A1}"/>
              </a:ext>
            </a:extLst>
          </p:cNvPr>
          <p:cNvCxnSpPr/>
          <p:nvPr/>
        </p:nvCxnSpPr>
        <p:spPr bwMode="auto">
          <a:xfrm>
            <a:off x="4776347" y="3462471"/>
            <a:ext cx="0" cy="3297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DD4D982-51BD-1B2C-6773-92CF3295CF1D}"/>
              </a:ext>
            </a:extLst>
          </p:cNvPr>
          <p:cNvSpPr/>
          <p:nvPr/>
        </p:nvSpPr>
        <p:spPr>
          <a:xfrm>
            <a:off x="4785872" y="3339618"/>
            <a:ext cx="13958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en-US" sz="2800" b="1" cap="none" spc="0" dirty="0">
              <a:ln/>
              <a:solidFill>
                <a:srgbClr val="FF99FF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FCA5B1-7C5B-4358-4C03-3EA63A6F0F6D}"/>
              </a:ext>
            </a:extLst>
          </p:cNvPr>
          <p:cNvSpPr/>
          <p:nvPr/>
        </p:nvSpPr>
        <p:spPr bwMode="auto">
          <a:xfrm>
            <a:off x="5553075" y="4686332"/>
            <a:ext cx="3147042" cy="1600200"/>
          </a:xfrm>
          <a:prstGeom prst="rect">
            <a:avLst/>
          </a:prstGeom>
          <a:solidFill>
            <a:srgbClr val="FF9966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Produces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cold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3He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polarized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atoms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~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1.3 K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(112 µeV)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Flux 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⪆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10</a:t>
            </a:r>
            <a:r>
              <a:rPr kumimoji="0" lang="en-US" sz="2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14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atoms/s 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1B58E8A5-D105-C730-4078-EB5C1F597AB6}"/>
              </a:ext>
            </a:extLst>
          </p:cNvPr>
          <p:cNvSpPr/>
          <p:nvPr/>
        </p:nvSpPr>
        <p:spPr bwMode="auto">
          <a:xfrm>
            <a:off x="4264819" y="1649932"/>
            <a:ext cx="1066800" cy="457200"/>
          </a:xfrm>
          <a:prstGeom prst="borderCallout1">
            <a:avLst>
              <a:gd name="adj1" fmla="val 98333"/>
              <a:gd name="adj2" fmla="val 51191"/>
              <a:gd name="adj3" fmla="val 302083"/>
              <a:gd name="adj4" fmla="val 21489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4K pot</a:t>
            </a: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E7F6EE31-C608-A1E3-17D3-881A6AF63557}"/>
              </a:ext>
            </a:extLst>
          </p:cNvPr>
          <p:cNvSpPr/>
          <p:nvPr/>
        </p:nvSpPr>
        <p:spPr bwMode="auto">
          <a:xfrm>
            <a:off x="2667000" y="1410248"/>
            <a:ext cx="1066800" cy="457200"/>
          </a:xfrm>
          <a:prstGeom prst="borderCallout1">
            <a:avLst>
              <a:gd name="adj1" fmla="val 98333"/>
              <a:gd name="adj2" fmla="val 50298"/>
              <a:gd name="adj3" fmla="val 345320"/>
              <a:gd name="adj4" fmla="val 107159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1K pot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B4693A30-3D5F-8237-687E-76AC8E9E3B9A}"/>
              </a:ext>
            </a:extLst>
          </p:cNvPr>
          <p:cNvSpPr/>
          <p:nvPr/>
        </p:nvSpPr>
        <p:spPr bwMode="auto">
          <a:xfrm>
            <a:off x="2130403" y="4548298"/>
            <a:ext cx="866775" cy="457200"/>
          </a:xfrm>
          <a:prstGeom prst="borderCallout1">
            <a:avLst>
              <a:gd name="adj1" fmla="val 2500"/>
              <a:gd name="adj2" fmla="val 48306"/>
              <a:gd name="adj3" fmla="val -284596"/>
              <a:gd name="adj4" fmla="val 158900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MCP</a:t>
            </a: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1BE765FA-E109-6360-DA58-0831CA7DA24D}"/>
              </a:ext>
            </a:extLst>
          </p:cNvPr>
          <p:cNvSpPr/>
          <p:nvPr/>
        </p:nvSpPr>
        <p:spPr bwMode="auto">
          <a:xfrm>
            <a:off x="3128805" y="4548298"/>
            <a:ext cx="1233486" cy="457200"/>
          </a:xfrm>
          <a:prstGeom prst="borderCallout1">
            <a:avLst>
              <a:gd name="adj1" fmla="val 191"/>
              <a:gd name="adj2" fmla="val 34433"/>
              <a:gd name="adj3" fmla="val -149466"/>
              <a:gd name="adj4" fmla="val 34399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cap="none" spc="0" baseline="30000" dirty="0">
                <a:ln/>
                <a:effectLst/>
              </a:rPr>
              <a:t>3</a:t>
            </a:r>
            <a:r>
              <a:rPr lang="en-US" cap="none" spc="0" dirty="0">
                <a:ln/>
                <a:effectLst/>
              </a:rPr>
              <a:t>He</a:t>
            </a:r>
            <a:r>
              <a:rPr lang="en-US" b="1" cap="none" spc="0" dirty="0">
                <a:ln/>
                <a:effectLst/>
              </a:rPr>
              <a:t> </a:t>
            </a:r>
            <a:r>
              <a:rPr lang="en-US" sz="1200" b="1" cap="none" spc="0" dirty="0">
                <a:ln/>
                <a:effectLst/>
              </a:rPr>
              <a:t>(</a:t>
            </a:r>
            <a:r>
              <a:rPr lang="en-US" sz="1200" b="1" cap="none" spc="0" dirty="0" err="1">
                <a:ln/>
                <a:effectLst/>
              </a:rPr>
              <a:t>unpol</a:t>
            </a:r>
            <a:r>
              <a:rPr lang="en-US" sz="1200" b="1" cap="none" spc="0" dirty="0">
                <a:ln/>
                <a:effectLst/>
              </a:rPr>
              <a:t>)</a:t>
            </a:r>
            <a:endParaRPr lang="en-US" b="1" cap="none" spc="0" dirty="0">
              <a:ln/>
              <a:effectLst/>
            </a:endParaRPr>
          </a:p>
        </p:txBody>
      </p:sp>
      <p:sp>
        <p:nvSpPr>
          <p:cNvPr id="22" name="Callout: Line 21">
            <a:extLst>
              <a:ext uri="{FF2B5EF4-FFF2-40B4-BE49-F238E27FC236}">
                <a16:creationId xmlns:a16="http://schemas.microsoft.com/office/drawing/2014/main" id="{211C82AD-9E66-C4AD-9ACB-7CA865D84B04}"/>
              </a:ext>
            </a:extLst>
          </p:cNvPr>
          <p:cNvSpPr/>
          <p:nvPr/>
        </p:nvSpPr>
        <p:spPr bwMode="auto">
          <a:xfrm>
            <a:off x="76200" y="4551023"/>
            <a:ext cx="1826420" cy="457200"/>
          </a:xfrm>
          <a:prstGeom prst="borderCallout1">
            <a:avLst>
              <a:gd name="adj1" fmla="val -3750"/>
              <a:gd name="adj2" fmla="val 49405"/>
              <a:gd name="adj3" fmla="val -330819"/>
              <a:gd name="adj4" fmla="val 115151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ln/>
              </a:rPr>
              <a:t>2D Actuator</a:t>
            </a:r>
            <a:endParaRPr lang="en-US" b="1" cap="none" spc="0" dirty="0">
              <a:ln/>
              <a:effectLst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60AF6C-C0F3-58F1-07FD-0723A70F4345}"/>
              </a:ext>
            </a:extLst>
          </p:cNvPr>
          <p:cNvCxnSpPr>
            <a:cxnSpLocks/>
          </p:cNvCxnSpPr>
          <p:nvPr/>
        </p:nvCxnSpPr>
        <p:spPr bwMode="auto">
          <a:xfrm>
            <a:off x="609600" y="2372273"/>
            <a:ext cx="0" cy="1540951"/>
          </a:xfrm>
          <a:prstGeom prst="straightConnector1">
            <a:avLst/>
          </a:prstGeom>
          <a:ln w="38100">
            <a:headEnd type="triangle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F9F7C5-BCD2-0B94-61B5-5218B66E9963}"/>
              </a:ext>
            </a:extLst>
          </p:cNvPr>
          <p:cNvCxnSpPr>
            <a:cxnSpLocks/>
          </p:cNvCxnSpPr>
          <p:nvPr/>
        </p:nvCxnSpPr>
        <p:spPr bwMode="auto">
          <a:xfrm>
            <a:off x="381000" y="2372273"/>
            <a:ext cx="265747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C43B6A-BA7E-1A47-F19B-DEC17A1A1075}"/>
              </a:ext>
            </a:extLst>
          </p:cNvPr>
          <p:cNvCxnSpPr>
            <a:cxnSpLocks/>
          </p:cNvCxnSpPr>
          <p:nvPr/>
        </p:nvCxnSpPr>
        <p:spPr bwMode="auto">
          <a:xfrm>
            <a:off x="381000" y="3913224"/>
            <a:ext cx="265747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592926E-DB4F-A294-B8BE-D399782B4699}"/>
                  </a:ext>
                </a:extLst>
              </p:cNvPr>
              <p:cNvSpPr/>
              <p:nvPr/>
            </p:nvSpPr>
            <p:spPr>
              <a:xfrm>
                <a:off x="-15590" y="3067104"/>
                <a:ext cx="750526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cap="none" spc="0" smtClean="0">
                          <a:ln/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𝟏𝟒</m:t>
                      </m:r>
                      <m:r>
                        <a:rPr lang="en-US" b="1" i="1" cap="none" spc="0" smtClean="0">
                          <a:ln/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n-US" b="1" cap="none" spc="0" dirty="0">
                  <a:ln/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592926E-DB4F-A294-B8BE-D399782B46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590" y="3067104"/>
                <a:ext cx="750526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0FD69F-482A-47C2-F964-14279A64A3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C5FD28-101B-ED5D-0CE9-372A20795D8F}"/>
              </a:ext>
            </a:extLst>
          </p:cNvPr>
          <p:cNvCxnSpPr>
            <a:cxnSpLocks/>
            <a:stCxn id="22" idx="3"/>
          </p:cNvCxnSpPr>
          <p:nvPr/>
        </p:nvCxnSpPr>
        <p:spPr bwMode="auto">
          <a:xfrm flipV="1">
            <a:off x="989410" y="3498153"/>
            <a:ext cx="228600" cy="10528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88A4C8F-DFFB-A090-B6D0-06A3B540585B}"/>
              </a:ext>
            </a:extLst>
          </p:cNvPr>
          <p:cNvCxnSpPr/>
          <p:nvPr/>
        </p:nvCxnSpPr>
        <p:spPr bwMode="auto">
          <a:xfrm>
            <a:off x="3550302" y="3858677"/>
            <a:ext cx="0" cy="3297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5101F7B-B1D2-FBC3-5333-89ECECC5CB91}"/>
              </a:ext>
            </a:extLst>
          </p:cNvPr>
          <p:cNvSpPr/>
          <p:nvPr/>
        </p:nvSpPr>
        <p:spPr bwMode="auto">
          <a:xfrm>
            <a:off x="474985" y="5440384"/>
            <a:ext cx="4463765" cy="826559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u="sng" dirty="0">
                <a:latin typeface="Times" charset="0"/>
                <a:ea typeface="Geneva" charset="0"/>
              </a:rPr>
              <a:t>MCP</a:t>
            </a:r>
            <a:r>
              <a:rPr lang="en-US" b="1" dirty="0">
                <a:latin typeface="Times" charset="0"/>
                <a:ea typeface="Geneva" charset="0"/>
              </a:rPr>
              <a:t>:</a:t>
            </a:r>
            <a:r>
              <a:rPr lang="en-US" dirty="0">
                <a:latin typeface="Times" charset="0"/>
                <a:ea typeface="Geneva" charset="0"/>
              </a:rPr>
              <a:t> Unidirectional </a:t>
            </a:r>
            <a:r>
              <a:rPr lang="en-US" baseline="30000" dirty="0">
                <a:latin typeface="Times" charset="0"/>
                <a:ea typeface="Geneva" charset="0"/>
              </a:rPr>
              <a:t>3</a:t>
            </a:r>
            <a:r>
              <a:rPr lang="en-US" dirty="0">
                <a:latin typeface="Times" charset="0"/>
                <a:ea typeface="Geneva" charset="0"/>
              </a:rPr>
              <a:t>He beam</a:t>
            </a:r>
            <a:br>
              <a:rPr lang="en-US" dirty="0">
                <a:latin typeface="Times" charset="0"/>
                <a:ea typeface="Geneva" charset="0"/>
              </a:rPr>
            </a:br>
            <a:r>
              <a:rPr lang="en-US" b="1" u="sng" dirty="0">
                <a:latin typeface="Times" charset="0"/>
                <a:ea typeface="Geneva" charset="0"/>
              </a:rPr>
              <a:t>Actuation</a:t>
            </a:r>
            <a:r>
              <a:rPr lang="en-US" b="1" dirty="0">
                <a:latin typeface="Times" charset="0"/>
                <a:ea typeface="Geneva" charset="0"/>
              </a:rPr>
              <a:t>: </a:t>
            </a:r>
            <a:r>
              <a:rPr lang="en-US" dirty="0">
                <a:latin typeface="Times" charset="0"/>
                <a:ea typeface="Geneva" charset="0"/>
              </a:rPr>
              <a:t>Gives direction control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C017CB-CB7A-CC2E-EFA5-B791506919FC}"/>
              </a:ext>
            </a:extLst>
          </p:cNvPr>
          <p:cNvCxnSpPr>
            <a:cxnSpLocks/>
          </p:cNvCxnSpPr>
          <p:nvPr/>
        </p:nvCxnSpPr>
        <p:spPr bwMode="auto">
          <a:xfrm flipH="1">
            <a:off x="3422155" y="3858677"/>
            <a:ext cx="128147" cy="3297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988928-C7B9-A961-D970-D20C15B02CBC}"/>
              </a:ext>
            </a:extLst>
          </p:cNvPr>
          <p:cNvCxnSpPr>
            <a:cxnSpLocks/>
          </p:cNvCxnSpPr>
          <p:nvPr/>
        </p:nvCxnSpPr>
        <p:spPr bwMode="auto">
          <a:xfrm>
            <a:off x="3559823" y="3858677"/>
            <a:ext cx="125339" cy="3297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15333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60284"/>
          </a:xfrm>
        </p:spPr>
        <p:txBody>
          <a:bodyPr>
            <a:normAutofit/>
          </a:bodyPr>
          <a:lstStyle/>
          <a:p>
            <a:r>
              <a:rPr lang="en-US" dirty="0"/>
              <a:t>Mezzanine: Now…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3941E-C618-0229-26CA-FA0B4911D3AD}"/>
              </a:ext>
            </a:extLst>
          </p:cNvPr>
          <p:cNvSpPr txBox="1"/>
          <p:nvPr/>
        </p:nvSpPr>
        <p:spPr>
          <a:xfrm>
            <a:off x="128311" y="971442"/>
            <a:ext cx="888737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Apr 2023</a:t>
            </a: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: Mezzanine ++ </a:t>
            </a:r>
            <a:r>
              <a:rPr lang="en-US" sz="2000" b="1" u="sng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Electrical outlets</a:t>
            </a: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, gas lines, electronics rack </a:t>
            </a: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C2C8F715-ADE5-F06C-DD14-52CD7DB35978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3E40867-9742-F797-6F08-D051B760ED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pic>
        <p:nvPicPr>
          <p:cNvPr id="5" name="Picture 4" descr="A picture containing industry, indoor, steel, engineering&#10;&#10;Description automatically generated">
            <a:extLst>
              <a:ext uri="{FF2B5EF4-FFF2-40B4-BE49-F238E27FC236}">
                <a16:creationId xmlns:a16="http://schemas.microsoft.com/office/drawing/2014/main" id="{5E9956D5-C96F-A0B9-252C-B0BE72324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085" y="1331260"/>
            <a:ext cx="7011830" cy="5045591"/>
          </a:xfrm>
          <a:prstGeom prst="rect">
            <a:avLst/>
          </a:prstGeom>
        </p:spPr>
      </p:pic>
      <p:sp>
        <p:nvSpPr>
          <p:cNvPr id="3" name="Callout: Line 2">
            <a:extLst>
              <a:ext uri="{FF2B5EF4-FFF2-40B4-BE49-F238E27FC236}">
                <a16:creationId xmlns:a16="http://schemas.microsoft.com/office/drawing/2014/main" id="{A8EA1595-1BCF-5994-E617-974EF882678C}"/>
              </a:ext>
            </a:extLst>
          </p:cNvPr>
          <p:cNvSpPr/>
          <p:nvPr/>
        </p:nvSpPr>
        <p:spPr bwMode="auto">
          <a:xfrm>
            <a:off x="5410200" y="2491149"/>
            <a:ext cx="1447800" cy="304800"/>
          </a:xfrm>
          <a:prstGeom prst="borderCallout1">
            <a:avLst>
              <a:gd name="adj1" fmla="val 52573"/>
              <a:gd name="adj2" fmla="val 164"/>
              <a:gd name="adj3" fmla="val 230147"/>
              <a:gd name="adj4" fmla="val -89107"/>
            </a:avLst>
          </a:prstGeom>
          <a:solidFill>
            <a:schemeClr val="accent1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Electrical lines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9AA7D21-F9D2-4E01-E6A9-A3FEC3C7E4A5}"/>
              </a:ext>
            </a:extLst>
          </p:cNvPr>
          <p:cNvCxnSpPr>
            <a:cxnSpLocks/>
            <a:stCxn id="3" idx="1"/>
          </p:cNvCxnSpPr>
          <p:nvPr/>
        </p:nvCxnSpPr>
        <p:spPr bwMode="auto">
          <a:xfrm>
            <a:off x="6134100" y="2795949"/>
            <a:ext cx="38100" cy="1447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DBFFCC3E-DBE6-26EF-F446-8758900A5D5B}"/>
              </a:ext>
            </a:extLst>
          </p:cNvPr>
          <p:cNvSpPr/>
          <p:nvPr/>
        </p:nvSpPr>
        <p:spPr bwMode="auto">
          <a:xfrm>
            <a:off x="4457700" y="4572000"/>
            <a:ext cx="723900" cy="304800"/>
          </a:xfrm>
          <a:prstGeom prst="borderCallout1">
            <a:avLst>
              <a:gd name="adj1" fmla="val 52573"/>
              <a:gd name="adj2" fmla="val 164"/>
              <a:gd name="adj3" fmla="val -266912"/>
              <a:gd name="adj4" fmla="val -77961"/>
            </a:avLst>
          </a:prstGeom>
          <a:solidFill>
            <a:schemeClr val="accent1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Racks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566AF57-D9D4-7B41-266D-1AE65B2A2CB4}"/>
              </a:ext>
            </a:extLst>
          </p:cNvPr>
          <p:cNvCxnSpPr>
            <a:cxnSpLocks/>
            <a:stCxn id="12" idx="0"/>
          </p:cNvCxnSpPr>
          <p:nvPr/>
        </p:nvCxnSpPr>
        <p:spPr bwMode="auto">
          <a:xfrm>
            <a:off x="5181600" y="4724400"/>
            <a:ext cx="22860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Callout: Line 3">
            <a:extLst>
              <a:ext uri="{FF2B5EF4-FFF2-40B4-BE49-F238E27FC236}">
                <a16:creationId xmlns:a16="http://schemas.microsoft.com/office/drawing/2014/main" id="{9803F4DA-0F65-D464-F61C-C324EA79CDF0}"/>
              </a:ext>
            </a:extLst>
          </p:cNvPr>
          <p:cNvSpPr/>
          <p:nvPr/>
        </p:nvSpPr>
        <p:spPr bwMode="auto">
          <a:xfrm>
            <a:off x="6347713" y="3050674"/>
            <a:ext cx="1447800" cy="304800"/>
          </a:xfrm>
          <a:prstGeom prst="borderCallout1">
            <a:avLst>
              <a:gd name="adj1" fmla="val 52573"/>
              <a:gd name="adj2" fmla="val 164"/>
              <a:gd name="adj3" fmla="val 129199"/>
              <a:gd name="adj4" fmla="val -112454"/>
            </a:avLst>
          </a:prstGeom>
          <a:solidFill>
            <a:schemeClr val="accent1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Gas lines</a:t>
            </a:r>
          </a:p>
        </p:txBody>
      </p:sp>
    </p:spTree>
    <p:extLst>
      <p:ext uri="{BB962C8B-B14F-4D97-AF65-F5344CB8AC3E}">
        <p14:creationId xmlns:p14="http://schemas.microsoft.com/office/powerpoint/2010/main" val="4039924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60284"/>
          </a:xfrm>
        </p:spPr>
        <p:txBody>
          <a:bodyPr>
            <a:normAutofit/>
          </a:bodyPr>
          <a:lstStyle/>
          <a:p>
            <a:r>
              <a:rPr lang="en-US" dirty="0"/>
              <a:t>Mezzanine: Now…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3941E-C618-0229-26CA-FA0B4911D3AD}"/>
              </a:ext>
            </a:extLst>
          </p:cNvPr>
          <p:cNvSpPr txBox="1"/>
          <p:nvPr/>
        </p:nvSpPr>
        <p:spPr>
          <a:xfrm>
            <a:off x="128311" y="971442"/>
            <a:ext cx="888737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Apr 2023</a:t>
            </a: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: Mezzanine ++ </a:t>
            </a:r>
            <a:r>
              <a:rPr lang="en-US" sz="2000" b="1" u="sng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Electrical outlets</a:t>
            </a: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, gas lines, electronics rack </a:t>
            </a: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C2C8F715-ADE5-F06C-DD14-52CD7DB35978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3E40867-9742-F797-6F08-D051B760ED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pic>
        <p:nvPicPr>
          <p:cNvPr id="16" name="Picture 15" descr="A picture containing engineering, steel, industry, pipe&#10;&#10;Description automatically generated">
            <a:extLst>
              <a:ext uri="{FF2B5EF4-FFF2-40B4-BE49-F238E27FC236}">
                <a16:creationId xmlns:a16="http://schemas.microsoft.com/office/drawing/2014/main" id="{356E7769-DAAF-F544-5010-D4220B4AA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33308" y="1995380"/>
            <a:ext cx="4990637" cy="3742978"/>
          </a:xfrm>
          <a:prstGeom prst="rect">
            <a:avLst/>
          </a:prstGeom>
        </p:spPr>
      </p:pic>
      <p:pic>
        <p:nvPicPr>
          <p:cNvPr id="19" name="Picture 18" descr="A picture containing machine, engineering, electrical wiring, pipe&#10;&#10;Description automatically generated">
            <a:extLst>
              <a:ext uri="{FF2B5EF4-FFF2-40B4-BE49-F238E27FC236}">
                <a16:creationId xmlns:a16="http://schemas.microsoft.com/office/drawing/2014/main" id="{82A2F713-4496-48CA-0510-F0A8CF750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79945" y="1995379"/>
            <a:ext cx="4990638" cy="374297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419E2F6-B4D7-5DA6-9FE4-37580F741705}"/>
              </a:ext>
            </a:extLst>
          </p:cNvPr>
          <p:cNvSpPr/>
          <p:nvPr/>
        </p:nvSpPr>
        <p:spPr>
          <a:xfrm>
            <a:off x="524659" y="1339997"/>
            <a:ext cx="358143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Upstairs</a:t>
            </a:r>
          </a:p>
          <a:p>
            <a:pPr algn="ctr"/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“Things that get shipped”</a:t>
            </a:r>
            <a:endParaRPr lang="en-US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17CEA0-5DD4-7919-DD20-1B801AE53030}"/>
              </a:ext>
            </a:extLst>
          </p:cNvPr>
          <p:cNvSpPr/>
          <p:nvPr/>
        </p:nvSpPr>
        <p:spPr>
          <a:xfrm>
            <a:off x="4960967" y="1339123"/>
            <a:ext cx="3658373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Downstairs</a:t>
            </a:r>
          </a:p>
          <a:p>
            <a:pPr algn="ctr"/>
            <a:r>
              <a:rPr 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“Things that don’t get shipped”</a:t>
            </a:r>
            <a:endParaRPr lang="en-US" sz="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Callout: Line 21">
            <a:extLst>
              <a:ext uri="{FF2B5EF4-FFF2-40B4-BE49-F238E27FC236}">
                <a16:creationId xmlns:a16="http://schemas.microsoft.com/office/drawing/2014/main" id="{159DE987-9532-B80B-5AD5-E7021696A4A1}"/>
              </a:ext>
            </a:extLst>
          </p:cNvPr>
          <p:cNvSpPr/>
          <p:nvPr/>
        </p:nvSpPr>
        <p:spPr bwMode="auto">
          <a:xfrm>
            <a:off x="3283237" y="4267200"/>
            <a:ext cx="2438400" cy="343135"/>
          </a:xfrm>
          <a:prstGeom prst="borderCallout1">
            <a:avLst>
              <a:gd name="adj1" fmla="val 55017"/>
              <a:gd name="adj2" fmla="val -508"/>
              <a:gd name="adj3" fmla="val -85150"/>
              <a:gd name="adj4" fmla="val -33025"/>
            </a:avLst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Times" charset="0"/>
                <a:ea typeface="Geneva" charset="0"/>
              </a:rPr>
              <a:t>Power outlets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6BE28A-DA13-7957-70FE-B5E49AB0E615}"/>
              </a:ext>
            </a:extLst>
          </p:cNvPr>
          <p:cNvCxnSpPr>
            <a:cxnSpLocks/>
            <a:stCxn id="22" idx="0"/>
          </p:cNvCxnSpPr>
          <p:nvPr/>
        </p:nvCxnSpPr>
        <p:spPr bwMode="auto">
          <a:xfrm>
            <a:off x="5721637" y="4438768"/>
            <a:ext cx="67916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25C4674-5AE3-CDD8-2B82-94FF916683D4}"/>
              </a:ext>
            </a:extLst>
          </p:cNvPr>
          <p:cNvSpPr/>
          <p:nvPr/>
        </p:nvSpPr>
        <p:spPr bwMode="auto">
          <a:xfrm>
            <a:off x="524659" y="5581234"/>
            <a:ext cx="3581430" cy="692065"/>
          </a:xfrm>
          <a:prstGeom prst="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Times" charset="0"/>
                <a:ea typeface="Geneva" charset="0"/>
              </a:rPr>
              <a:t>Power supply unit is attached to the rack, for upstairs </a:t>
            </a:r>
          </a:p>
        </p:txBody>
      </p:sp>
    </p:spTree>
    <p:extLst>
      <p:ext uri="{BB962C8B-B14F-4D97-AF65-F5344CB8AC3E}">
        <p14:creationId xmlns:p14="http://schemas.microsoft.com/office/powerpoint/2010/main" val="2511027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4599A486-44D5-372C-DB3E-153CD92A2A75}"/>
              </a:ext>
            </a:extLst>
          </p:cNvPr>
          <p:cNvSpPr/>
          <p:nvPr/>
        </p:nvSpPr>
        <p:spPr bwMode="auto">
          <a:xfrm>
            <a:off x="420808" y="1095048"/>
            <a:ext cx="3656944" cy="2381389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EF5724EF-1252-81C1-EBB5-ED654D178B11}"/>
              </a:ext>
            </a:extLst>
          </p:cNvPr>
          <p:cNvSpPr/>
          <p:nvPr/>
        </p:nvSpPr>
        <p:spPr bwMode="auto">
          <a:xfrm>
            <a:off x="4049986" y="1101089"/>
            <a:ext cx="1765995" cy="551703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A10ADD9-4428-EEC4-5323-368795770595}"/>
              </a:ext>
            </a:extLst>
          </p:cNvPr>
          <p:cNvSpPr/>
          <p:nvPr/>
        </p:nvSpPr>
        <p:spPr bwMode="auto">
          <a:xfrm>
            <a:off x="5761968" y="1101824"/>
            <a:ext cx="1430628" cy="236520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49FEFA8-A93B-A9DA-FD09-E47B8D378097}"/>
              </a:ext>
            </a:extLst>
          </p:cNvPr>
          <p:cNvSpPr/>
          <p:nvPr/>
        </p:nvSpPr>
        <p:spPr bwMode="auto">
          <a:xfrm rot="5400000">
            <a:off x="4037349" y="4191750"/>
            <a:ext cx="283493" cy="15126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3" name="Cylinder 52">
            <a:extLst>
              <a:ext uri="{FF2B5EF4-FFF2-40B4-BE49-F238E27FC236}">
                <a16:creationId xmlns:a16="http://schemas.microsoft.com/office/drawing/2014/main" id="{3A424C9A-BEA1-9097-85BC-21D03930F78E}"/>
              </a:ext>
            </a:extLst>
          </p:cNvPr>
          <p:cNvSpPr/>
          <p:nvPr/>
        </p:nvSpPr>
        <p:spPr bwMode="auto">
          <a:xfrm rot="5400000">
            <a:off x="4580708" y="4046341"/>
            <a:ext cx="194983" cy="432903"/>
          </a:xfrm>
          <a:prstGeom prst="can">
            <a:avLst>
              <a:gd name="adj" fmla="val 39182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F328E8B-BF92-1E96-1F73-39EFF935991B}"/>
              </a:ext>
            </a:extLst>
          </p:cNvPr>
          <p:cNvSpPr/>
          <p:nvPr/>
        </p:nvSpPr>
        <p:spPr bwMode="auto">
          <a:xfrm>
            <a:off x="4829107" y="3979368"/>
            <a:ext cx="61289" cy="19844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0ED86D19-ECDD-C3C1-0E9D-05661A3C637E}"/>
              </a:ext>
            </a:extLst>
          </p:cNvPr>
          <p:cNvCxnSpPr>
            <a:cxnSpLocks/>
          </p:cNvCxnSpPr>
          <p:nvPr/>
        </p:nvCxnSpPr>
        <p:spPr bwMode="auto">
          <a:xfrm>
            <a:off x="1210735" y="6105901"/>
            <a:ext cx="7099789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3" name="Circle: Hollow 142">
            <a:extLst>
              <a:ext uri="{FF2B5EF4-FFF2-40B4-BE49-F238E27FC236}">
                <a16:creationId xmlns:a16="http://schemas.microsoft.com/office/drawing/2014/main" id="{FFC91E26-48DA-A324-4DE0-AE610362F2A9}"/>
              </a:ext>
            </a:extLst>
          </p:cNvPr>
          <p:cNvSpPr/>
          <p:nvPr/>
        </p:nvSpPr>
        <p:spPr bwMode="auto">
          <a:xfrm>
            <a:off x="7884913" y="5792146"/>
            <a:ext cx="609954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0857C3C-F9A7-D90D-3EC6-958D2F7B914B}"/>
              </a:ext>
            </a:extLst>
          </p:cNvPr>
          <p:cNvSpPr/>
          <p:nvPr/>
        </p:nvSpPr>
        <p:spPr bwMode="auto">
          <a:xfrm rot="16200000">
            <a:off x="7631900" y="3090076"/>
            <a:ext cx="352493" cy="233816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sz="2800" dirty="0"/>
              <a:t>Vacuum Schematic + Gas Panel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948444-A6D6-F936-37B7-EC83FE96B945}"/>
              </a:ext>
            </a:extLst>
          </p:cNvPr>
          <p:cNvSpPr txBox="1">
            <a:spLocks/>
          </p:cNvSpPr>
          <p:nvPr/>
        </p:nvSpPr>
        <p:spPr bwMode="auto">
          <a:xfrm>
            <a:off x="5181600" y="6498710"/>
            <a:ext cx="3518517" cy="2682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Geneva" panose="020B0503030404040204" pitchFamily="34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EF3A8-7E26-9953-E4A9-8133B37D8212}"/>
              </a:ext>
            </a:extLst>
          </p:cNvPr>
          <p:cNvSpPr/>
          <p:nvPr/>
        </p:nvSpPr>
        <p:spPr bwMode="auto">
          <a:xfrm>
            <a:off x="4200330" y="1798817"/>
            <a:ext cx="933111" cy="2635289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B11350E-F756-1CC6-FF32-7C50A2F497F9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 flipV="1">
            <a:off x="4608331" y="3500639"/>
            <a:ext cx="0" cy="2095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44839D7-FEC0-50DB-20AB-790973E25C23}"/>
              </a:ext>
            </a:extLst>
          </p:cNvPr>
          <p:cNvSpPr/>
          <p:nvPr/>
        </p:nvSpPr>
        <p:spPr bwMode="auto">
          <a:xfrm>
            <a:off x="4352003" y="3710152"/>
            <a:ext cx="512655" cy="442545"/>
          </a:xfrm>
          <a:prstGeom prst="rect">
            <a:avLst/>
          </a:prstGeom>
          <a:solidFill>
            <a:srgbClr val="CC99FF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1A0D8F-D532-1D35-25E0-9699BC2708C6}"/>
              </a:ext>
            </a:extLst>
          </p:cNvPr>
          <p:cNvSpPr/>
          <p:nvPr/>
        </p:nvSpPr>
        <p:spPr bwMode="auto">
          <a:xfrm>
            <a:off x="4349215" y="2939271"/>
            <a:ext cx="669818" cy="561368"/>
          </a:xfrm>
          <a:prstGeom prst="rect">
            <a:avLst/>
          </a:prstGeom>
          <a:solidFill>
            <a:srgbClr val="FF99FF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D052CE-4FA6-0AAD-6CD6-02610DA2CAA1}"/>
              </a:ext>
            </a:extLst>
          </p:cNvPr>
          <p:cNvSpPr/>
          <p:nvPr/>
        </p:nvSpPr>
        <p:spPr bwMode="auto">
          <a:xfrm>
            <a:off x="3136936" y="3865748"/>
            <a:ext cx="1265708" cy="140632"/>
          </a:xfrm>
          <a:prstGeom prst="rect">
            <a:avLst/>
          </a:prstGeom>
          <a:solidFill>
            <a:srgbClr val="CC99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84A57E-E140-1E0E-2BCD-9EBD561DAC50}"/>
              </a:ext>
            </a:extLst>
          </p:cNvPr>
          <p:cNvCxnSpPr>
            <a:cxnSpLocks/>
          </p:cNvCxnSpPr>
          <p:nvPr/>
        </p:nvCxnSpPr>
        <p:spPr bwMode="auto">
          <a:xfrm>
            <a:off x="4295305" y="1241721"/>
            <a:ext cx="11152" cy="306067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F07A193-B011-22F9-C709-8E3C7E9CDC58}"/>
              </a:ext>
            </a:extLst>
          </p:cNvPr>
          <p:cNvGrpSpPr/>
          <p:nvPr/>
        </p:nvGrpSpPr>
        <p:grpSpPr>
          <a:xfrm>
            <a:off x="3614167" y="3497270"/>
            <a:ext cx="298787" cy="255408"/>
            <a:chOff x="1839905" y="2825776"/>
            <a:chExt cx="298787" cy="255408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5939D86-309E-72B7-556A-D9EC59753FFB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9C78E02-EBF2-4D5C-5E55-406F703E703A}"/>
                </a:ext>
              </a:extLst>
            </p:cNvPr>
            <p:cNvCxnSpPr>
              <a:cxnSpLocks/>
              <a:stCxn id="97" idx="3"/>
              <a:endCxn id="97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D92F9365-7373-FB6F-CA0A-A2DC6FEC0560}"/>
              </a:ext>
            </a:extLst>
          </p:cNvPr>
          <p:cNvSpPr/>
          <p:nvPr/>
        </p:nvSpPr>
        <p:spPr bwMode="auto">
          <a:xfrm rot="16200000">
            <a:off x="5710377" y="3505367"/>
            <a:ext cx="351142" cy="150623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8A2428B-2B92-1DC3-2F1A-180E2F2AADCE}"/>
              </a:ext>
            </a:extLst>
          </p:cNvPr>
          <p:cNvSpPr/>
          <p:nvPr/>
        </p:nvSpPr>
        <p:spPr bwMode="auto">
          <a:xfrm rot="16200000">
            <a:off x="5747242" y="3595667"/>
            <a:ext cx="221805" cy="1315523"/>
          </a:xfrm>
          <a:prstGeom prst="rect">
            <a:avLst/>
          </a:prstGeom>
          <a:solidFill>
            <a:schemeClr val="bg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7563755-B73B-B649-9769-24E1596FA118}"/>
              </a:ext>
            </a:extLst>
          </p:cNvPr>
          <p:cNvSpPr/>
          <p:nvPr/>
        </p:nvSpPr>
        <p:spPr bwMode="auto">
          <a:xfrm rot="16200000">
            <a:off x="5018898" y="4213154"/>
            <a:ext cx="203702" cy="11492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95B7279-8679-AF05-C459-74C3D34DC93C}"/>
              </a:ext>
            </a:extLst>
          </p:cNvPr>
          <p:cNvSpPr/>
          <p:nvPr/>
        </p:nvSpPr>
        <p:spPr bwMode="auto">
          <a:xfrm>
            <a:off x="5326240" y="4438818"/>
            <a:ext cx="304800" cy="52556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F4DC7A0-0B64-955C-4D91-43D8C4326981}"/>
              </a:ext>
            </a:extLst>
          </p:cNvPr>
          <p:cNvSpPr/>
          <p:nvPr/>
        </p:nvSpPr>
        <p:spPr bwMode="auto">
          <a:xfrm>
            <a:off x="5346776" y="4395807"/>
            <a:ext cx="260970" cy="1675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DB270D9-D872-B2D1-6A47-5223907B4FA8}"/>
              </a:ext>
            </a:extLst>
          </p:cNvPr>
          <p:cNvSpPr/>
          <p:nvPr/>
        </p:nvSpPr>
        <p:spPr bwMode="auto">
          <a:xfrm>
            <a:off x="4513402" y="4460775"/>
            <a:ext cx="304800" cy="45682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7F7C276-B61F-F5AF-B077-84328976A5D3}"/>
              </a:ext>
            </a:extLst>
          </p:cNvPr>
          <p:cNvSpPr/>
          <p:nvPr/>
        </p:nvSpPr>
        <p:spPr bwMode="auto">
          <a:xfrm>
            <a:off x="4531522" y="4395807"/>
            <a:ext cx="268151" cy="1675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E0A1B69-E1CE-2DF5-0E86-E84F2711A9E4}"/>
              </a:ext>
            </a:extLst>
          </p:cNvPr>
          <p:cNvSpPr/>
          <p:nvPr/>
        </p:nvSpPr>
        <p:spPr bwMode="auto">
          <a:xfrm rot="16200000">
            <a:off x="4511061" y="4859635"/>
            <a:ext cx="304800" cy="42829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291B496-F7BB-3B6D-A37B-1F5D1731A1AD}"/>
              </a:ext>
            </a:extLst>
          </p:cNvPr>
          <p:cNvSpPr/>
          <p:nvPr/>
        </p:nvSpPr>
        <p:spPr bwMode="auto">
          <a:xfrm>
            <a:off x="4531643" y="4845246"/>
            <a:ext cx="266044" cy="1294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43221F91-70FD-44FF-64E6-79E26C77BD33}"/>
              </a:ext>
            </a:extLst>
          </p:cNvPr>
          <p:cNvSpPr/>
          <p:nvPr/>
        </p:nvSpPr>
        <p:spPr bwMode="auto">
          <a:xfrm rot="5400000">
            <a:off x="3812193" y="4038970"/>
            <a:ext cx="324353" cy="45682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40136267-FBCF-BFC5-1FEA-1292F990228C}"/>
              </a:ext>
            </a:extLst>
          </p:cNvPr>
          <p:cNvSpPr/>
          <p:nvPr/>
        </p:nvSpPr>
        <p:spPr bwMode="auto">
          <a:xfrm>
            <a:off x="3341755" y="5790470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1" name="Flowchart: Or 110">
            <a:extLst>
              <a:ext uri="{FF2B5EF4-FFF2-40B4-BE49-F238E27FC236}">
                <a16:creationId xmlns:a16="http://schemas.microsoft.com/office/drawing/2014/main" id="{567A5D13-E07D-14A4-DCB8-F8CFC2A97818}"/>
              </a:ext>
            </a:extLst>
          </p:cNvPr>
          <p:cNvSpPr/>
          <p:nvPr/>
        </p:nvSpPr>
        <p:spPr bwMode="auto">
          <a:xfrm>
            <a:off x="4114800" y="4864296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6" name="Circle: Hollow 125">
            <a:extLst>
              <a:ext uri="{FF2B5EF4-FFF2-40B4-BE49-F238E27FC236}">
                <a16:creationId xmlns:a16="http://schemas.microsoft.com/office/drawing/2014/main" id="{A62E57AA-8EE5-3126-4694-D713914EC89D}"/>
              </a:ext>
            </a:extLst>
          </p:cNvPr>
          <p:cNvSpPr/>
          <p:nvPr/>
        </p:nvSpPr>
        <p:spPr bwMode="auto">
          <a:xfrm>
            <a:off x="4681074" y="5792146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3B9BBA5-450A-725C-F97F-B4D528C77C12}"/>
              </a:ext>
            </a:extLst>
          </p:cNvPr>
          <p:cNvSpPr/>
          <p:nvPr/>
        </p:nvSpPr>
        <p:spPr bwMode="auto">
          <a:xfrm>
            <a:off x="7607146" y="4437521"/>
            <a:ext cx="304800" cy="495201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74F1130-B804-1900-C97B-85F39795F726}"/>
              </a:ext>
            </a:extLst>
          </p:cNvPr>
          <p:cNvSpPr/>
          <p:nvPr/>
        </p:nvSpPr>
        <p:spPr bwMode="auto">
          <a:xfrm>
            <a:off x="7626341" y="4346221"/>
            <a:ext cx="260970" cy="1675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4D56E99-183D-C9CF-19CF-7901D4370F5F}"/>
              </a:ext>
            </a:extLst>
          </p:cNvPr>
          <p:cNvSpPr/>
          <p:nvPr/>
        </p:nvSpPr>
        <p:spPr bwMode="auto">
          <a:xfrm>
            <a:off x="8370990" y="4450322"/>
            <a:ext cx="304800" cy="56821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D829710-5481-0AF1-CEE1-DE962A6824A8}"/>
              </a:ext>
            </a:extLst>
          </p:cNvPr>
          <p:cNvSpPr/>
          <p:nvPr/>
        </p:nvSpPr>
        <p:spPr bwMode="auto">
          <a:xfrm>
            <a:off x="8399145" y="4334351"/>
            <a:ext cx="260969" cy="16915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48" name="Cube 147">
            <a:extLst>
              <a:ext uri="{FF2B5EF4-FFF2-40B4-BE49-F238E27FC236}">
                <a16:creationId xmlns:a16="http://schemas.microsoft.com/office/drawing/2014/main" id="{E72A6F35-3E65-F9D4-18C3-BA1C88A3ADC4}"/>
              </a:ext>
            </a:extLst>
          </p:cNvPr>
          <p:cNvSpPr/>
          <p:nvPr/>
        </p:nvSpPr>
        <p:spPr bwMode="auto">
          <a:xfrm>
            <a:off x="6781934" y="4924531"/>
            <a:ext cx="315893" cy="552659"/>
          </a:xfrm>
          <a:prstGeom prst="cube">
            <a:avLst>
              <a:gd name="adj" fmla="val 159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" charset="0"/>
                <a:ea typeface="Geneva" charset="0"/>
              </a:rPr>
              <a:t>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35F7645A-B210-4242-9875-F0E6B88929E5}"/>
              </a:ext>
            </a:extLst>
          </p:cNvPr>
          <p:cNvCxnSpPr/>
          <p:nvPr/>
        </p:nvCxnSpPr>
        <p:spPr bwMode="auto">
          <a:xfrm>
            <a:off x="6939881" y="4422279"/>
            <a:ext cx="0" cy="5255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2" name="Arc 151">
            <a:extLst>
              <a:ext uri="{FF2B5EF4-FFF2-40B4-BE49-F238E27FC236}">
                <a16:creationId xmlns:a16="http://schemas.microsoft.com/office/drawing/2014/main" id="{E209C77A-7217-9732-69E5-D0C0EC7ABE5F}"/>
              </a:ext>
            </a:extLst>
          </p:cNvPr>
          <p:cNvSpPr/>
          <p:nvPr/>
        </p:nvSpPr>
        <p:spPr bwMode="auto">
          <a:xfrm>
            <a:off x="6568890" y="4251960"/>
            <a:ext cx="371216" cy="396724"/>
          </a:xfrm>
          <a:prstGeom prst="arc">
            <a:avLst>
              <a:gd name="adj1" fmla="val 16200000"/>
              <a:gd name="adj2" fmla="val 21453148"/>
            </a:avLst>
          </a:prstGeom>
          <a:noFill/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94634EA7-D079-6A18-7453-6653EE0367B5}"/>
              </a:ext>
            </a:extLst>
          </p:cNvPr>
          <p:cNvCxnSpPr>
            <a:cxnSpLocks/>
          </p:cNvCxnSpPr>
          <p:nvPr/>
        </p:nvCxnSpPr>
        <p:spPr bwMode="auto">
          <a:xfrm>
            <a:off x="4584484" y="1135813"/>
            <a:ext cx="4371329" cy="1407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50DD01DD-9A89-4D86-AEDC-4683F240C67B}"/>
              </a:ext>
            </a:extLst>
          </p:cNvPr>
          <p:cNvSpPr/>
          <p:nvPr/>
        </p:nvSpPr>
        <p:spPr bwMode="auto">
          <a:xfrm>
            <a:off x="732238" y="3866953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008B1535-2B55-CB91-D73F-9ED3F88003B1}"/>
              </a:ext>
            </a:extLst>
          </p:cNvPr>
          <p:cNvSpPr/>
          <p:nvPr/>
        </p:nvSpPr>
        <p:spPr bwMode="auto">
          <a:xfrm>
            <a:off x="7647108" y="1919339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9933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DB1F08B-2D80-3601-C65D-7B7294C69D67}"/>
                  </a:ext>
                </a:extLst>
              </p:cNvPr>
              <p:cNvSpPr/>
              <p:nvPr/>
            </p:nvSpPr>
            <p:spPr>
              <a:xfrm>
                <a:off x="7561996" y="2595820"/>
                <a:ext cx="429820" cy="33464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DB1F08B-2D80-3601-C65D-7B7294C69D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996" y="2595820"/>
                <a:ext cx="429820" cy="3346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887F1AE-41E0-9C30-965A-25D65F281622}"/>
              </a:ext>
            </a:extLst>
          </p:cNvPr>
          <p:cNvCxnSpPr>
            <a:cxnSpLocks/>
          </p:cNvCxnSpPr>
          <p:nvPr/>
        </p:nvCxnSpPr>
        <p:spPr bwMode="auto">
          <a:xfrm flipV="1">
            <a:off x="3913538" y="3623294"/>
            <a:ext cx="272825" cy="336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90CD8EC8-1F94-F31A-7854-0D63820F79E6}"/>
              </a:ext>
            </a:extLst>
          </p:cNvPr>
          <p:cNvGrpSpPr/>
          <p:nvPr/>
        </p:nvGrpSpPr>
        <p:grpSpPr>
          <a:xfrm>
            <a:off x="6966354" y="3534077"/>
            <a:ext cx="298787" cy="255408"/>
            <a:chOff x="1839905" y="2825776"/>
            <a:chExt cx="298787" cy="255408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EDE53D7F-3E0F-D0C5-6DC9-5E8FF9235740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9CDB518F-0038-AF20-F223-B2C5DCAC3F14}"/>
                </a:ext>
              </a:extLst>
            </p:cNvPr>
            <p:cNvCxnSpPr>
              <a:cxnSpLocks/>
              <a:stCxn id="189" idx="3"/>
              <a:endCxn id="189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6534FE61-E6A5-301B-4C17-66D06777E421}"/>
              </a:ext>
            </a:extLst>
          </p:cNvPr>
          <p:cNvGrpSpPr/>
          <p:nvPr/>
        </p:nvGrpSpPr>
        <p:grpSpPr>
          <a:xfrm>
            <a:off x="8376992" y="3532869"/>
            <a:ext cx="298787" cy="255408"/>
            <a:chOff x="1839905" y="2825776"/>
            <a:chExt cx="298787" cy="255408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A0F87351-24D1-DA53-2B3E-D97D19C9E017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D81CF201-0913-E8F3-8905-6BC529B854B7}"/>
                </a:ext>
              </a:extLst>
            </p:cNvPr>
            <p:cNvCxnSpPr>
              <a:cxnSpLocks/>
              <a:stCxn id="192" idx="3"/>
              <a:endCxn id="192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5C26EE5-C212-0894-C9EB-64B1F57095F8}"/>
              </a:ext>
            </a:extLst>
          </p:cNvPr>
          <p:cNvCxnSpPr>
            <a:cxnSpLocks/>
            <a:endCxn id="189" idx="4"/>
          </p:cNvCxnSpPr>
          <p:nvPr/>
        </p:nvCxnSpPr>
        <p:spPr bwMode="auto">
          <a:xfrm flipV="1">
            <a:off x="7115748" y="3789485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948F761D-92F0-F649-FD3F-B68C6E4B76D9}"/>
              </a:ext>
            </a:extLst>
          </p:cNvPr>
          <p:cNvCxnSpPr>
            <a:cxnSpLocks/>
          </p:cNvCxnSpPr>
          <p:nvPr/>
        </p:nvCxnSpPr>
        <p:spPr bwMode="auto">
          <a:xfrm flipV="1">
            <a:off x="8524760" y="3800068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CD028267-5ADE-7210-EC9E-9347EB0F609C}"/>
              </a:ext>
            </a:extLst>
          </p:cNvPr>
          <p:cNvGrpSpPr/>
          <p:nvPr/>
        </p:nvGrpSpPr>
        <p:grpSpPr>
          <a:xfrm>
            <a:off x="3897846" y="4557241"/>
            <a:ext cx="298787" cy="255408"/>
            <a:chOff x="1839905" y="2825776"/>
            <a:chExt cx="298787" cy="255408"/>
          </a:xfrm>
        </p:grpSpPr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3FF532C9-64A0-522A-CFB2-457CB98DBD5F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FF008303-DDD9-563D-229E-66AA189D4426}"/>
                </a:ext>
              </a:extLst>
            </p:cNvPr>
            <p:cNvCxnSpPr>
              <a:cxnSpLocks/>
              <a:stCxn id="199" idx="3"/>
              <a:endCxn id="199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C610A870-F575-73F4-F8F2-69731035BDC2}"/>
              </a:ext>
            </a:extLst>
          </p:cNvPr>
          <p:cNvCxnSpPr>
            <a:cxnSpLocks/>
            <a:stCxn id="199" idx="6"/>
            <a:endCxn id="106" idx="1"/>
          </p:cNvCxnSpPr>
          <p:nvPr/>
        </p:nvCxnSpPr>
        <p:spPr bwMode="auto">
          <a:xfrm>
            <a:off x="4196633" y="4684945"/>
            <a:ext cx="316769" cy="424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00B9E499-8860-D135-3FC7-3D10FB03C712}"/>
              </a:ext>
            </a:extLst>
          </p:cNvPr>
          <p:cNvCxnSpPr>
            <a:cxnSpLocks/>
            <a:endCxn id="178" idx="0"/>
          </p:cNvCxnSpPr>
          <p:nvPr/>
        </p:nvCxnSpPr>
        <p:spPr bwMode="auto">
          <a:xfrm flipH="1">
            <a:off x="7799508" y="1726446"/>
            <a:ext cx="1218" cy="19289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7BD6DD9F-F588-1999-D62F-4707576D0FB0}"/>
              </a:ext>
            </a:extLst>
          </p:cNvPr>
          <p:cNvCxnSpPr>
            <a:cxnSpLocks/>
          </p:cNvCxnSpPr>
          <p:nvPr/>
        </p:nvCxnSpPr>
        <p:spPr bwMode="auto">
          <a:xfrm flipH="1">
            <a:off x="876028" y="3121141"/>
            <a:ext cx="3105" cy="745812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1" name="Flowchart: Collate 90">
            <a:extLst>
              <a:ext uri="{FF2B5EF4-FFF2-40B4-BE49-F238E27FC236}">
                <a16:creationId xmlns:a16="http://schemas.microsoft.com/office/drawing/2014/main" id="{0A4E745B-A4A1-AF44-9E8E-1BED5E4CB61B}"/>
              </a:ext>
            </a:extLst>
          </p:cNvPr>
          <p:cNvSpPr/>
          <p:nvPr/>
        </p:nvSpPr>
        <p:spPr bwMode="auto">
          <a:xfrm rot="16200000">
            <a:off x="805682" y="3173613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259C2F63-03BA-C31E-314F-E622889A5F86}"/>
                  </a:ext>
                </a:extLst>
              </p:cNvPr>
              <p:cNvSpPr/>
              <p:nvPr/>
            </p:nvSpPr>
            <p:spPr>
              <a:xfrm>
                <a:off x="669230" y="4593371"/>
                <a:ext cx="429820" cy="34881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259C2F63-03BA-C31E-314F-E622889A5F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30" y="4593371"/>
                <a:ext cx="429820" cy="3488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ube 15">
            <a:extLst>
              <a:ext uri="{FF2B5EF4-FFF2-40B4-BE49-F238E27FC236}">
                <a16:creationId xmlns:a16="http://schemas.microsoft.com/office/drawing/2014/main" id="{1D8EA7F8-BBA2-DC33-AD68-D97427EFAFB3}"/>
              </a:ext>
            </a:extLst>
          </p:cNvPr>
          <p:cNvSpPr/>
          <p:nvPr/>
        </p:nvSpPr>
        <p:spPr bwMode="auto">
          <a:xfrm>
            <a:off x="7162575" y="4924531"/>
            <a:ext cx="315893" cy="552659"/>
          </a:xfrm>
          <a:prstGeom prst="cube">
            <a:avLst>
              <a:gd name="adj" fmla="val 159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" charset="0"/>
                <a:ea typeface="Geneva" charset="0"/>
              </a:rPr>
              <a:t>x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029CFF-966E-699E-570A-F16D6189A03D}"/>
              </a:ext>
            </a:extLst>
          </p:cNvPr>
          <p:cNvCxnSpPr/>
          <p:nvPr/>
        </p:nvCxnSpPr>
        <p:spPr bwMode="auto">
          <a:xfrm>
            <a:off x="7320522" y="4422279"/>
            <a:ext cx="0" cy="5255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AE977971-374E-10ED-BAC2-9E84FA4F0645}"/>
              </a:ext>
            </a:extLst>
          </p:cNvPr>
          <p:cNvSpPr/>
          <p:nvPr/>
        </p:nvSpPr>
        <p:spPr bwMode="auto">
          <a:xfrm>
            <a:off x="6949531" y="4251960"/>
            <a:ext cx="371216" cy="396724"/>
          </a:xfrm>
          <a:prstGeom prst="arc">
            <a:avLst>
              <a:gd name="adj1" fmla="val 16200000"/>
              <a:gd name="adj2" fmla="val 21453148"/>
            </a:avLst>
          </a:prstGeom>
          <a:noFill/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A8A2CB-B72D-0146-9483-8DF7907676A0}"/>
              </a:ext>
            </a:extLst>
          </p:cNvPr>
          <p:cNvCxnSpPr>
            <a:cxnSpLocks/>
            <a:stCxn id="96" idx="0"/>
          </p:cNvCxnSpPr>
          <p:nvPr/>
        </p:nvCxnSpPr>
        <p:spPr bwMode="auto">
          <a:xfrm flipH="1" flipV="1">
            <a:off x="3628146" y="4483879"/>
            <a:ext cx="13783" cy="130659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BB455D-8D16-0C77-A79D-44C9B5C28C04}"/>
              </a:ext>
            </a:extLst>
          </p:cNvPr>
          <p:cNvCxnSpPr>
            <a:cxnSpLocks/>
            <a:stCxn id="126" idx="1"/>
            <a:endCxn id="111" idx="4"/>
          </p:cNvCxnSpPr>
          <p:nvPr/>
        </p:nvCxnSpPr>
        <p:spPr bwMode="auto">
          <a:xfrm flipH="1" flipV="1">
            <a:off x="4340081" y="5283263"/>
            <a:ext cx="428912" cy="59566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BC62BC-8018-87C7-6A8D-3B41920F6524}"/>
              </a:ext>
            </a:extLst>
          </p:cNvPr>
          <p:cNvCxnSpPr>
            <a:cxnSpLocks/>
            <a:stCxn id="126" idx="7"/>
            <a:endCxn id="65" idx="4"/>
          </p:cNvCxnSpPr>
          <p:nvPr/>
        </p:nvCxnSpPr>
        <p:spPr bwMode="auto">
          <a:xfrm flipV="1">
            <a:off x="5193503" y="5281707"/>
            <a:ext cx="282907" cy="597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650630-E303-9676-23F3-FD6B0E7E49C6}"/>
              </a:ext>
            </a:extLst>
          </p:cNvPr>
          <p:cNvCxnSpPr>
            <a:cxnSpLocks/>
            <a:stCxn id="126" idx="0"/>
            <a:endCxn id="64" idx="4"/>
          </p:cNvCxnSpPr>
          <p:nvPr/>
        </p:nvCxnSpPr>
        <p:spPr bwMode="auto">
          <a:xfrm flipV="1">
            <a:off x="4981248" y="5281708"/>
            <a:ext cx="3277" cy="51043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0363A86-02BD-2D3B-90FB-2CE2A6ADDBF5}"/>
              </a:ext>
            </a:extLst>
          </p:cNvPr>
          <p:cNvCxnSpPr>
            <a:cxnSpLocks/>
            <a:stCxn id="143" idx="7"/>
            <a:endCxn id="67" idx="4"/>
          </p:cNvCxnSpPr>
          <p:nvPr/>
        </p:nvCxnSpPr>
        <p:spPr bwMode="auto">
          <a:xfrm flipV="1">
            <a:off x="8405541" y="5303702"/>
            <a:ext cx="130264" cy="575226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B81CC2-1363-BBFA-188B-ABFDB92B2F47}"/>
              </a:ext>
            </a:extLst>
          </p:cNvPr>
          <p:cNvCxnSpPr>
            <a:cxnSpLocks/>
            <a:stCxn id="143" idx="1"/>
            <a:endCxn id="66" idx="4"/>
          </p:cNvCxnSpPr>
          <p:nvPr/>
        </p:nvCxnSpPr>
        <p:spPr bwMode="auto">
          <a:xfrm flipH="1" flipV="1">
            <a:off x="7756826" y="5288238"/>
            <a:ext cx="217413" cy="59069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218011-3E99-D021-E9A0-08DB95164882}"/>
              </a:ext>
            </a:extLst>
          </p:cNvPr>
          <p:cNvCxnSpPr>
            <a:cxnSpLocks/>
          </p:cNvCxnSpPr>
          <p:nvPr/>
        </p:nvCxnSpPr>
        <p:spPr bwMode="auto">
          <a:xfrm flipH="1">
            <a:off x="5053264" y="1668775"/>
            <a:ext cx="6045" cy="228116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AE7CEF-873E-8F8B-AD8C-F507F0ED3411}"/>
              </a:ext>
            </a:extLst>
          </p:cNvPr>
          <p:cNvCxnSpPr>
            <a:cxnSpLocks/>
          </p:cNvCxnSpPr>
          <p:nvPr/>
        </p:nvCxnSpPr>
        <p:spPr bwMode="auto">
          <a:xfrm>
            <a:off x="5047704" y="1702040"/>
            <a:ext cx="3120822" cy="1132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33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9900E50-45C1-658B-AA72-A6416F5BBD86}"/>
              </a:ext>
            </a:extLst>
          </p:cNvPr>
          <p:cNvSpPr/>
          <p:nvPr/>
        </p:nvSpPr>
        <p:spPr bwMode="auto">
          <a:xfrm>
            <a:off x="4507330" y="2234454"/>
            <a:ext cx="339502" cy="690917"/>
          </a:xfrm>
          <a:prstGeom prst="rect">
            <a:avLst/>
          </a:prstGeom>
          <a:solidFill>
            <a:srgbClr val="00206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06AB-E2DD-8E96-5D07-FC4DFF401A3A}"/>
              </a:ext>
            </a:extLst>
          </p:cNvPr>
          <p:cNvCxnSpPr>
            <a:cxnSpLocks/>
          </p:cNvCxnSpPr>
          <p:nvPr/>
        </p:nvCxnSpPr>
        <p:spPr bwMode="auto">
          <a:xfrm flipV="1">
            <a:off x="4608843" y="1120104"/>
            <a:ext cx="0" cy="114041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6CD801D-DC98-2C52-0925-C90A077DE0DE}"/>
              </a:ext>
            </a:extLst>
          </p:cNvPr>
          <p:cNvSpPr/>
          <p:nvPr/>
        </p:nvSpPr>
        <p:spPr bwMode="auto">
          <a:xfrm>
            <a:off x="724843" y="2408723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E274E98E-31A1-152D-E564-48C87A014ABA}"/>
              </a:ext>
            </a:extLst>
          </p:cNvPr>
          <p:cNvGrpSpPr/>
          <p:nvPr/>
        </p:nvGrpSpPr>
        <p:grpSpPr>
          <a:xfrm>
            <a:off x="7276197" y="1706447"/>
            <a:ext cx="298787" cy="542623"/>
            <a:chOff x="7245760" y="1678805"/>
            <a:chExt cx="298787" cy="542623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6844A57-F2D8-5815-12E3-E5F5BA8EA602}"/>
                </a:ext>
              </a:extLst>
            </p:cNvPr>
            <p:cNvGrpSpPr/>
            <p:nvPr/>
          </p:nvGrpSpPr>
          <p:grpSpPr>
            <a:xfrm>
              <a:off x="7245760" y="1966020"/>
              <a:ext cx="298787" cy="255408"/>
              <a:chOff x="1839905" y="2825776"/>
              <a:chExt cx="298787" cy="255408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85F0DA5-1F37-3DFC-7504-3E5347F7F08B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8575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A8DDCC3E-FEFF-C860-F2DF-85F5551BE2D9}"/>
                  </a:ext>
                </a:extLst>
              </p:cNvPr>
              <p:cNvCxnSpPr>
                <a:cxnSpLocks/>
                <a:stCxn id="73" idx="3"/>
                <a:endCxn id="73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54B9B28-DDF5-BA5B-40BC-05BFCFA025B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95153" y="1678805"/>
              <a:ext cx="0" cy="288174"/>
            </a:xfrm>
            <a:prstGeom prst="line">
              <a:avLst/>
            </a:prstGeom>
            <a:solidFill>
              <a:schemeClr val="accent1"/>
            </a:solidFill>
            <a:ln w="28575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E8B6750-D9AF-61B7-3820-AAB8620ACBC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29993" y="1354092"/>
            <a:ext cx="2491" cy="87790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A867698-04BF-3FF5-756A-2EABF7F9D7BC}"/>
              </a:ext>
            </a:extLst>
          </p:cNvPr>
          <p:cNvCxnSpPr>
            <a:cxnSpLocks/>
          </p:cNvCxnSpPr>
          <p:nvPr/>
        </p:nvCxnSpPr>
        <p:spPr bwMode="auto">
          <a:xfrm>
            <a:off x="4703961" y="1379359"/>
            <a:ext cx="3790906" cy="7116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6" name="Flowchart: Merge 165">
            <a:extLst>
              <a:ext uri="{FF2B5EF4-FFF2-40B4-BE49-F238E27FC236}">
                <a16:creationId xmlns:a16="http://schemas.microsoft.com/office/drawing/2014/main" id="{44C6F66D-BE68-E124-6A39-DD9A5535E3D4}"/>
              </a:ext>
            </a:extLst>
          </p:cNvPr>
          <p:cNvSpPr/>
          <p:nvPr/>
        </p:nvSpPr>
        <p:spPr bwMode="auto">
          <a:xfrm rot="10800000">
            <a:off x="8168526" y="1206434"/>
            <a:ext cx="709729" cy="517952"/>
          </a:xfrm>
          <a:prstGeom prst="flowChartMerge">
            <a:avLst/>
          </a:prstGeom>
          <a:solidFill>
            <a:srgbClr val="00206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80382F-5E77-AA93-6DC3-444F25780E3A}"/>
              </a:ext>
            </a:extLst>
          </p:cNvPr>
          <p:cNvGrpSpPr/>
          <p:nvPr/>
        </p:nvGrpSpPr>
        <p:grpSpPr>
          <a:xfrm>
            <a:off x="6297640" y="1569937"/>
            <a:ext cx="298787" cy="255408"/>
            <a:chOff x="5083512" y="2027734"/>
            <a:chExt cx="298787" cy="25540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2967FD6-BB3C-E793-6E51-F08B41B254D6}"/>
                </a:ext>
              </a:extLst>
            </p:cNvPr>
            <p:cNvGrpSpPr/>
            <p:nvPr/>
          </p:nvGrpSpPr>
          <p:grpSpPr>
            <a:xfrm>
              <a:off x="5083512" y="2027734"/>
              <a:ext cx="298787" cy="255408"/>
              <a:chOff x="1839905" y="2825776"/>
              <a:chExt cx="298787" cy="25540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D79CE2D-DEC2-248B-6B2A-DDD3F2F5EB90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1014A22-0C2A-DF36-60D8-288EC4770641}"/>
                  </a:ext>
                </a:extLst>
              </p:cNvPr>
              <p:cNvCxnSpPr>
                <a:cxnSpLocks/>
                <a:stCxn id="28" idx="3"/>
                <a:endCxn id="28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5545CB9-840A-6E46-1D26-47D03AE225C0}"/>
                </a:ext>
              </a:extLst>
            </p:cNvPr>
            <p:cNvCxnSpPr>
              <a:cxnSpLocks/>
              <a:stCxn id="28" idx="5"/>
              <a:endCxn id="28" idx="1"/>
            </p:cNvCxnSpPr>
            <p:nvPr/>
          </p:nvCxnSpPr>
          <p:spPr bwMode="auto">
            <a:xfrm flipH="1" flipV="1">
              <a:off x="5127268" y="2065138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C77745E-233D-E855-EA1D-2EF9F08099BF}"/>
                  </a:ext>
                </a:extLst>
              </p:cNvPr>
              <p:cNvSpPr/>
              <p:nvPr/>
            </p:nvSpPr>
            <p:spPr>
              <a:xfrm>
                <a:off x="8062010" y="1703595"/>
                <a:ext cx="1081945" cy="307777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𝐂𝐨𝐦𝐩𝐫𝐞𝐬𝐬𝐨𝐫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C77745E-233D-E855-EA1D-2EF9F0809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10" y="1703595"/>
                <a:ext cx="1081945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E51981-5847-0CDA-C831-7B19F1EC2393}"/>
                  </a:ext>
                </a:extLst>
              </p:cNvPr>
              <p:cNvSpPr/>
              <p:nvPr/>
            </p:nvSpPr>
            <p:spPr>
              <a:xfrm>
                <a:off x="5884409" y="1783357"/>
                <a:ext cx="1081945" cy="33464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smtClean="0">
                              <a:ln/>
                              <a:solidFill>
                                <a:srgbClr val="99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>
                              <a:solidFill>
                                <a:srgbClr val="9933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400" b="1">
                              <a:solidFill>
                                <a:srgbClr val="9933FF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  <m:r>
                        <a:rPr lang="en-US" sz="1400" b="1" i="0" smtClean="0">
                          <a:solidFill>
                            <a:srgbClr val="9933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cap="none" spc="0" smtClean="0">
                          <a:ln/>
                          <a:solidFill>
                            <a:srgbClr val="9933FF"/>
                          </a:solidFill>
                          <a:effectLst/>
                          <a:latin typeface="Cambria Math" panose="02040503050406030204" pitchFamily="18" charset="0"/>
                        </a:rPr>
                        <m:t>𝐌𝐅𝐂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9933FF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E51981-5847-0CDA-C831-7B19F1EC2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409" y="1783357"/>
                <a:ext cx="1081945" cy="3346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Flowchart: Or 63">
            <a:extLst>
              <a:ext uri="{FF2B5EF4-FFF2-40B4-BE49-F238E27FC236}">
                <a16:creationId xmlns:a16="http://schemas.microsoft.com/office/drawing/2014/main" id="{BE7345A7-888C-6C2F-555C-FE6A9E8CB99A}"/>
              </a:ext>
            </a:extLst>
          </p:cNvPr>
          <p:cNvSpPr/>
          <p:nvPr/>
        </p:nvSpPr>
        <p:spPr bwMode="auto">
          <a:xfrm>
            <a:off x="4759244" y="4862741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5" name="Flowchart: Or 64">
            <a:extLst>
              <a:ext uri="{FF2B5EF4-FFF2-40B4-BE49-F238E27FC236}">
                <a16:creationId xmlns:a16="http://schemas.microsoft.com/office/drawing/2014/main" id="{4F93E5A9-0609-CB82-D190-AE0B7805653A}"/>
              </a:ext>
            </a:extLst>
          </p:cNvPr>
          <p:cNvSpPr/>
          <p:nvPr/>
        </p:nvSpPr>
        <p:spPr bwMode="auto">
          <a:xfrm>
            <a:off x="5251129" y="4862740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6" name="Flowchart: Or 65">
            <a:extLst>
              <a:ext uri="{FF2B5EF4-FFF2-40B4-BE49-F238E27FC236}">
                <a16:creationId xmlns:a16="http://schemas.microsoft.com/office/drawing/2014/main" id="{9DCFC51E-D762-7E7C-BFD2-ECF16208B483}"/>
              </a:ext>
            </a:extLst>
          </p:cNvPr>
          <p:cNvSpPr/>
          <p:nvPr/>
        </p:nvSpPr>
        <p:spPr bwMode="auto">
          <a:xfrm>
            <a:off x="7531545" y="4869271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7" name="Flowchart: Or 66">
            <a:extLst>
              <a:ext uri="{FF2B5EF4-FFF2-40B4-BE49-F238E27FC236}">
                <a16:creationId xmlns:a16="http://schemas.microsoft.com/office/drawing/2014/main" id="{EDF80143-784A-6E66-9C4B-7807DF1CD937}"/>
              </a:ext>
            </a:extLst>
          </p:cNvPr>
          <p:cNvSpPr/>
          <p:nvPr/>
        </p:nvSpPr>
        <p:spPr bwMode="auto">
          <a:xfrm>
            <a:off x="8310524" y="4884735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ED21E42-8779-932D-1F95-B33420306FDC}"/>
              </a:ext>
            </a:extLst>
          </p:cNvPr>
          <p:cNvGrpSpPr/>
          <p:nvPr/>
        </p:nvGrpSpPr>
        <p:grpSpPr>
          <a:xfrm>
            <a:off x="4903234" y="4165301"/>
            <a:ext cx="79189" cy="194044"/>
            <a:chOff x="3850769" y="2634987"/>
            <a:chExt cx="309393" cy="685800"/>
          </a:xfrm>
        </p:grpSpPr>
        <p:sp>
          <p:nvSpPr>
            <p:cNvPr id="56" name="Cylinder 55">
              <a:extLst>
                <a:ext uri="{FF2B5EF4-FFF2-40B4-BE49-F238E27FC236}">
                  <a16:creationId xmlns:a16="http://schemas.microsoft.com/office/drawing/2014/main" id="{A995492F-2F61-9A11-013E-4505316C8EDC}"/>
                </a:ext>
              </a:extLst>
            </p:cNvPr>
            <p:cNvSpPr/>
            <p:nvPr/>
          </p:nvSpPr>
          <p:spPr bwMode="auto">
            <a:xfrm rot="5400000">
              <a:off x="3660270" y="2825486"/>
              <a:ext cx="685800" cy="304801"/>
            </a:xfrm>
            <a:prstGeom prst="can">
              <a:avLst>
                <a:gd name="adj" fmla="val 4305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4AAD4B1-CFEB-07BF-73BF-08A4AA0E5A6C}"/>
                </a:ext>
              </a:extLst>
            </p:cNvPr>
            <p:cNvSpPr/>
            <p:nvPr/>
          </p:nvSpPr>
          <p:spPr bwMode="auto">
            <a:xfrm>
              <a:off x="4007760" y="2648622"/>
              <a:ext cx="152402" cy="653784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F988A8A-B170-827A-F94F-7E52F9648744}"/>
              </a:ext>
            </a:extLst>
          </p:cNvPr>
          <p:cNvSpPr/>
          <p:nvPr/>
        </p:nvSpPr>
        <p:spPr bwMode="auto">
          <a:xfrm rot="16200000">
            <a:off x="6540416" y="4196466"/>
            <a:ext cx="203702" cy="11492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3679C0A-4F73-7533-64B6-564E81946A50}"/>
              </a:ext>
            </a:extLst>
          </p:cNvPr>
          <p:cNvCxnSpPr>
            <a:cxnSpLocks/>
          </p:cNvCxnSpPr>
          <p:nvPr/>
        </p:nvCxnSpPr>
        <p:spPr bwMode="auto">
          <a:xfrm flipV="1">
            <a:off x="3230880" y="5328794"/>
            <a:ext cx="0" cy="33392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E6937A9-55FB-867A-AFB0-029303A930FE}"/>
              </a:ext>
            </a:extLst>
          </p:cNvPr>
          <p:cNvSpPr/>
          <p:nvPr/>
        </p:nvSpPr>
        <p:spPr>
          <a:xfrm>
            <a:off x="2927942" y="5548076"/>
            <a:ext cx="52610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Air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1694E01-8734-56FC-2B2A-55F38971D87E}"/>
              </a:ext>
            </a:extLst>
          </p:cNvPr>
          <p:cNvSpPr/>
          <p:nvPr/>
        </p:nvSpPr>
        <p:spPr bwMode="auto">
          <a:xfrm rot="16200000">
            <a:off x="4077512" y="4195825"/>
            <a:ext cx="203702" cy="11492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CD2EB98-F2B7-A956-32B7-6073F3004A34}"/>
              </a:ext>
            </a:extLst>
          </p:cNvPr>
          <p:cNvCxnSpPr>
            <a:cxnSpLocks/>
          </p:cNvCxnSpPr>
          <p:nvPr/>
        </p:nvCxnSpPr>
        <p:spPr bwMode="auto">
          <a:xfrm>
            <a:off x="4295305" y="4246397"/>
            <a:ext cx="172170" cy="548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sm" len="sm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1" name="Flowchart: Or 140">
            <a:extLst>
              <a:ext uri="{FF2B5EF4-FFF2-40B4-BE49-F238E27FC236}">
                <a16:creationId xmlns:a16="http://schemas.microsoft.com/office/drawing/2014/main" id="{71D21185-265B-05CE-FB42-86BBF2E04124}"/>
              </a:ext>
            </a:extLst>
          </p:cNvPr>
          <p:cNvSpPr/>
          <p:nvPr/>
        </p:nvSpPr>
        <p:spPr bwMode="auto">
          <a:xfrm>
            <a:off x="3397611" y="4065103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5661671-A8CD-7283-3F62-5F4E79766DED}"/>
              </a:ext>
            </a:extLst>
          </p:cNvPr>
          <p:cNvCxnSpPr>
            <a:cxnSpLocks/>
          </p:cNvCxnSpPr>
          <p:nvPr/>
        </p:nvCxnSpPr>
        <p:spPr bwMode="auto">
          <a:xfrm>
            <a:off x="4863788" y="3917678"/>
            <a:ext cx="202079" cy="13746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9933FF"/>
            </a:solidFill>
            <a:prstDash val="solid"/>
            <a:round/>
            <a:headEnd type="arrow" w="sm" len="sm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5A82162-2B82-1AE0-E069-E16BF13CE3D2}"/>
                  </a:ext>
                </a:extLst>
              </p:cNvPr>
              <p:cNvSpPr/>
              <p:nvPr/>
            </p:nvSpPr>
            <p:spPr>
              <a:xfrm>
                <a:off x="6077439" y="3170586"/>
                <a:ext cx="1187702" cy="307777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𝐆𝐚𝐬</m:t>
                      </m:r>
                      <m:r>
                        <a:rPr lang="en-US" sz="1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𝐏𝐚𝐧𝐞𝐥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5A82162-2B82-1AE0-E069-E16BF13CE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39" y="3170586"/>
                <a:ext cx="1187702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5A3D6975-5508-8EB9-AA52-16A0B8F6B95E}"/>
              </a:ext>
            </a:extLst>
          </p:cNvPr>
          <p:cNvCxnSpPr>
            <a:cxnSpLocks/>
          </p:cNvCxnSpPr>
          <p:nvPr/>
        </p:nvCxnSpPr>
        <p:spPr bwMode="auto">
          <a:xfrm flipV="1">
            <a:off x="8927774" y="1120104"/>
            <a:ext cx="0" cy="27218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C7BF0C59-74F2-20D8-7A5A-A9452B4EAE4D}"/>
              </a:ext>
            </a:extLst>
          </p:cNvPr>
          <p:cNvCxnSpPr>
            <a:cxnSpLocks/>
          </p:cNvCxnSpPr>
          <p:nvPr/>
        </p:nvCxnSpPr>
        <p:spPr bwMode="auto">
          <a:xfrm>
            <a:off x="8631723" y="1385396"/>
            <a:ext cx="324090" cy="421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1" name="Flowchart: Collate 230">
            <a:extLst>
              <a:ext uri="{FF2B5EF4-FFF2-40B4-BE49-F238E27FC236}">
                <a16:creationId xmlns:a16="http://schemas.microsoft.com/office/drawing/2014/main" id="{672420AE-E82A-0A62-605B-2F77F38D4027}"/>
              </a:ext>
            </a:extLst>
          </p:cNvPr>
          <p:cNvSpPr/>
          <p:nvPr/>
        </p:nvSpPr>
        <p:spPr bwMode="auto">
          <a:xfrm>
            <a:off x="6801434" y="1565874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33" name="Flowchart: Collate 232">
            <a:extLst>
              <a:ext uri="{FF2B5EF4-FFF2-40B4-BE49-F238E27FC236}">
                <a16:creationId xmlns:a16="http://schemas.microsoft.com/office/drawing/2014/main" id="{5EFE5E23-9C02-D6FE-0EF3-1264B02E5E59}"/>
              </a:ext>
            </a:extLst>
          </p:cNvPr>
          <p:cNvSpPr/>
          <p:nvPr/>
        </p:nvSpPr>
        <p:spPr bwMode="auto">
          <a:xfrm>
            <a:off x="5919966" y="1556168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19D13C23-05FB-C58E-8498-B6917B519824}"/>
              </a:ext>
            </a:extLst>
          </p:cNvPr>
          <p:cNvGrpSpPr/>
          <p:nvPr/>
        </p:nvGrpSpPr>
        <p:grpSpPr>
          <a:xfrm>
            <a:off x="5288447" y="1682257"/>
            <a:ext cx="298787" cy="542623"/>
            <a:chOff x="7245760" y="1678805"/>
            <a:chExt cx="298787" cy="542623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68435C21-A955-6254-947A-36D40ED6730E}"/>
                </a:ext>
              </a:extLst>
            </p:cNvPr>
            <p:cNvGrpSpPr/>
            <p:nvPr/>
          </p:nvGrpSpPr>
          <p:grpSpPr>
            <a:xfrm>
              <a:off x="7245760" y="1966020"/>
              <a:ext cx="298787" cy="255408"/>
              <a:chOff x="1839905" y="2825776"/>
              <a:chExt cx="298787" cy="255408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BD910C5A-0C80-BEE1-9069-1D801C47BF83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242" name="Straight Arrow Connector 241">
                <a:extLst>
                  <a:ext uri="{FF2B5EF4-FFF2-40B4-BE49-F238E27FC236}">
                    <a16:creationId xmlns:a16="http://schemas.microsoft.com/office/drawing/2014/main" id="{EB28140A-0CED-E6FA-67CA-120E2B126AFF}"/>
                  </a:ext>
                </a:extLst>
              </p:cNvPr>
              <p:cNvCxnSpPr>
                <a:cxnSpLocks/>
                <a:stCxn id="241" idx="3"/>
                <a:endCxn id="241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71E3404E-BC0B-4F9F-6C39-7B9430C9321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95153" y="1678805"/>
              <a:ext cx="0" cy="288174"/>
            </a:xfrm>
            <a:prstGeom prst="line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9AF9AEAE-F80A-74A7-1D34-CD10A6832A3A}"/>
              </a:ext>
            </a:extLst>
          </p:cNvPr>
          <p:cNvCxnSpPr>
            <a:cxnSpLocks/>
          </p:cNvCxnSpPr>
          <p:nvPr/>
        </p:nvCxnSpPr>
        <p:spPr bwMode="auto">
          <a:xfrm>
            <a:off x="1148418" y="1271332"/>
            <a:ext cx="3158039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29A987B6-4FF7-B288-5E98-8B224EBB4C9E}"/>
              </a:ext>
            </a:extLst>
          </p:cNvPr>
          <p:cNvCxnSpPr>
            <a:cxnSpLocks/>
          </p:cNvCxnSpPr>
          <p:nvPr/>
        </p:nvCxnSpPr>
        <p:spPr bwMode="auto">
          <a:xfrm flipV="1">
            <a:off x="877242" y="1438537"/>
            <a:ext cx="0" cy="99493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4" name="Rectangle: Beveled 253">
            <a:extLst>
              <a:ext uri="{FF2B5EF4-FFF2-40B4-BE49-F238E27FC236}">
                <a16:creationId xmlns:a16="http://schemas.microsoft.com/office/drawing/2014/main" id="{33DFE77C-F160-E44B-0B0B-CD9BF38945D5}"/>
              </a:ext>
            </a:extLst>
          </p:cNvPr>
          <p:cNvSpPr/>
          <p:nvPr/>
        </p:nvSpPr>
        <p:spPr bwMode="auto">
          <a:xfrm>
            <a:off x="648065" y="1108363"/>
            <a:ext cx="488929" cy="341178"/>
          </a:xfrm>
          <a:prstGeom prst="beve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LN</a:t>
            </a:r>
            <a:r>
              <a:rPr kumimoji="0" lang="en-US" sz="1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2</a:t>
            </a:r>
          </a:p>
        </p:txBody>
      </p:sp>
      <p:sp>
        <p:nvSpPr>
          <p:cNvPr id="260" name="Flowchart: Collate 259">
            <a:extLst>
              <a:ext uri="{FF2B5EF4-FFF2-40B4-BE49-F238E27FC236}">
                <a16:creationId xmlns:a16="http://schemas.microsoft.com/office/drawing/2014/main" id="{6B5EF99D-4981-F45E-C247-6B7F91F5E38B}"/>
              </a:ext>
            </a:extLst>
          </p:cNvPr>
          <p:cNvSpPr/>
          <p:nvPr/>
        </p:nvSpPr>
        <p:spPr bwMode="auto">
          <a:xfrm rot="16200000">
            <a:off x="796904" y="2030138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369B78B3-33D4-2DFD-D765-A3727CB9419D}"/>
              </a:ext>
            </a:extLst>
          </p:cNvPr>
          <p:cNvCxnSpPr>
            <a:cxnSpLocks/>
          </p:cNvCxnSpPr>
          <p:nvPr/>
        </p:nvCxnSpPr>
        <p:spPr bwMode="auto">
          <a:xfrm>
            <a:off x="864377" y="1919339"/>
            <a:ext cx="42161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ECB5DD0C-0D99-5DA7-B51E-234D8408A0AB}"/>
              </a:ext>
            </a:extLst>
          </p:cNvPr>
          <p:cNvCxnSpPr>
            <a:cxnSpLocks/>
          </p:cNvCxnSpPr>
          <p:nvPr/>
        </p:nvCxnSpPr>
        <p:spPr bwMode="auto">
          <a:xfrm flipH="1">
            <a:off x="1242776" y="1944185"/>
            <a:ext cx="8465" cy="416742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9E9A5990-A08B-9274-56D5-DD23B3D19E01}"/>
              </a:ext>
            </a:extLst>
          </p:cNvPr>
          <p:cNvGrpSpPr/>
          <p:nvPr/>
        </p:nvGrpSpPr>
        <p:grpSpPr>
          <a:xfrm>
            <a:off x="108319" y="3549107"/>
            <a:ext cx="298787" cy="255408"/>
            <a:chOff x="1839905" y="2825776"/>
            <a:chExt cx="298787" cy="255408"/>
          </a:xfrm>
        </p:grpSpPr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E43E5C78-8673-E23A-D5A7-07101853B813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9043B864-8C0E-44E8-4B59-5DA64FBF7141}"/>
                </a:ext>
              </a:extLst>
            </p:cNvPr>
            <p:cNvCxnSpPr>
              <a:cxnSpLocks/>
              <a:stCxn id="270" idx="3"/>
              <a:endCxn id="270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A32BE7F5-1B0A-EEFA-56F6-173C645A29B1}"/>
              </a:ext>
            </a:extLst>
          </p:cNvPr>
          <p:cNvCxnSpPr>
            <a:cxnSpLocks/>
          </p:cNvCxnSpPr>
          <p:nvPr/>
        </p:nvCxnSpPr>
        <p:spPr bwMode="auto">
          <a:xfrm flipV="1">
            <a:off x="403911" y="3669010"/>
            <a:ext cx="472116" cy="7801"/>
          </a:xfrm>
          <a:prstGeom prst="lin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8" name="Flowchart: Collate 287">
            <a:extLst>
              <a:ext uri="{FF2B5EF4-FFF2-40B4-BE49-F238E27FC236}">
                <a16:creationId xmlns:a16="http://schemas.microsoft.com/office/drawing/2014/main" id="{7FEA7E10-2C22-A33C-71A2-9533560B8B95}"/>
              </a:ext>
            </a:extLst>
          </p:cNvPr>
          <p:cNvSpPr/>
          <p:nvPr/>
        </p:nvSpPr>
        <p:spPr bwMode="auto">
          <a:xfrm rot="16200000">
            <a:off x="1165371" y="3171683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BECD31BF-5BB0-591C-860A-D10C9D11BC21}"/>
              </a:ext>
            </a:extLst>
          </p:cNvPr>
          <p:cNvGrpSpPr/>
          <p:nvPr/>
        </p:nvGrpSpPr>
        <p:grpSpPr>
          <a:xfrm>
            <a:off x="2474231" y="1141660"/>
            <a:ext cx="298787" cy="255408"/>
            <a:chOff x="5083512" y="2027734"/>
            <a:chExt cx="298787" cy="255408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6CFEADE3-8678-F934-0FDD-6063803847D7}"/>
                </a:ext>
              </a:extLst>
            </p:cNvPr>
            <p:cNvGrpSpPr/>
            <p:nvPr/>
          </p:nvGrpSpPr>
          <p:grpSpPr>
            <a:xfrm>
              <a:off x="5083512" y="2027734"/>
              <a:ext cx="298787" cy="255408"/>
              <a:chOff x="1839905" y="2825776"/>
              <a:chExt cx="298787" cy="255408"/>
            </a:xfrm>
          </p:grpSpPr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365C0843-8A85-0B6D-3488-9CFF61F80BC7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296" name="Straight Arrow Connector 295">
                <a:extLst>
                  <a:ext uri="{FF2B5EF4-FFF2-40B4-BE49-F238E27FC236}">
                    <a16:creationId xmlns:a16="http://schemas.microsoft.com/office/drawing/2014/main" id="{65DC7A01-B213-54BF-2570-6B8D925910FC}"/>
                  </a:ext>
                </a:extLst>
              </p:cNvPr>
              <p:cNvCxnSpPr>
                <a:cxnSpLocks/>
                <a:stCxn id="295" idx="3"/>
                <a:endCxn id="295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117DAE83-442C-4456-852E-EFBC83BD54D1}"/>
                </a:ext>
              </a:extLst>
            </p:cNvPr>
            <p:cNvCxnSpPr>
              <a:cxnSpLocks/>
              <a:stCxn id="295" idx="5"/>
              <a:endCxn id="295" idx="1"/>
            </p:cNvCxnSpPr>
            <p:nvPr/>
          </p:nvCxnSpPr>
          <p:spPr bwMode="auto">
            <a:xfrm flipH="1" flipV="1">
              <a:off x="5127268" y="2065138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81869296-26C8-1689-77B4-FF537787959D}"/>
                  </a:ext>
                </a:extLst>
              </p:cNvPr>
              <p:cNvSpPr/>
              <p:nvPr/>
            </p:nvSpPr>
            <p:spPr>
              <a:xfrm>
                <a:off x="2086496" y="825181"/>
                <a:ext cx="1081945" cy="33464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smtClean="0">
                              <a:ln/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  <m:r>
                        <a:rPr lang="en-US" sz="1400" b="1" i="0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cap="none" spc="0" smtClean="0">
                          <a:ln/>
                          <a:solidFill>
                            <a:srgbClr val="FF6600"/>
                          </a:solidFill>
                          <a:effectLst/>
                          <a:latin typeface="Cambria Math" panose="02040503050406030204" pitchFamily="18" charset="0"/>
                        </a:rPr>
                        <m:t>𝐕𝐀𝐓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FF66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81869296-26C8-1689-77B4-FF53778795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496" y="825181"/>
                <a:ext cx="1081945" cy="3346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Flowchart: Collate 69">
            <a:extLst>
              <a:ext uri="{FF2B5EF4-FFF2-40B4-BE49-F238E27FC236}">
                <a16:creationId xmlns:a16="http://schemas.microsoft.com/office/drawing/2014/main" id="{B6C574E2-9B01-8A79-18F2-0CAEA5365CDA}"/>
              </a:ext>
            </a:extLst>
          </p:cNvPr>
          <p:cNvSpPr/>
          <p:nvPr/>
        </p:nvSpPr>
        <p:spPr bwMode="auto">
          <a:xfrm>
            <a:off x="2243978" y="1126767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10" name="Flowchart: Collate 309">
            <a:extLst>
              <a:ext uri="{FF2B5EF4-FFF2-40B4-BE49-F238E27FC236}">
                <a16:creationId xmlns:a16="http://schemas.microsoft.com/office/drawing/2014/main" id="{13FF850C-054B-1407-96C2-788EAB65D1B4}"/>
              </a:ext>
            </a:extLst>
          </p:cNvPr>
          <p:cNvSpPr/>
          <p:nvPr/>
        </p:nvSpPr>
        <p:spPr bwMode="auto">
          <a:xfrm>
            <a:off x="4023677" y="1114725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72AA11F2-1E11-64D2-71A2-95D97020899A}"/>
              </a:ext>
            </a:extLst>
          </p:cNvPr>
          <p:cNvSpPr/>
          <p:nvPr/>
        </p:nvSpPr>
        <p:spPr bwMode="auto">
          <a:xfrm rot="5400000">
            <a:off x="2723542" y="4281403"/>
            <a:ext cx="977392" cy="163147"/>
          </a:xfrm>
          <a:prstGeom prst="rect">
            <a:avLst/>
          </a:prstGeom>
          <a:solidFill>
            <a:srgbClr val="CC99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DAE139EF-FE3A-E017-6C42-27FA12CC9CDA}"/>
              </a:ext>
            </a:extLst>
          </p:cNvPr>
          <p:cNvGrpSpPr/>
          <p:nvPr/>
        </p:nvGrpSpPr>
        <p:grpSpPr>
          <a:xfrm>
            <a:off x="4145911" y="729546"/>
            <a:ext cx="298787" cy="255408"/>
            <a:chOff x="1839905" y="2825776"/>
            <a:chExt cx="298787" cy="255408"/>
          </a:xfrm>
        </p:grpSpPr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DE0EFD8B-63BC-5EAA-8D75-5861B5F9CC61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0CFD6255-3A29-3F00-8082-8C4A8B1D7BBD}"/>
                </a:ext>
              </a:extLst>
            </p:cNvPr>
            <p:cNvCxnSpPr>
              <a:cxnSpLocks/>
              <a:stCxn id="345" idx="3"/>
              <a:endCxn id="345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956342A3-4280-C4C5-B4EE-724A2A032EA3}"/>
              </a:ext>
            </a:extLst>
          </p:cNvPr>
          <p:cNvCxnSpPr>
            <a:cxnSpLocks/>
            <a:endCxn id="345" idx="4"/>
          </p:cNvCxnSpPr>
          <p:nvPr/>
        </p:nvCxnSpPr>
        <p:spPr bwMode="auto">
          <a:xfrm flipV="1">
            <a:off x="4295305" y="984954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6" name="Rectangle: Rounded Corners 355">
            <a:extLst>
              <a:ext uri="{FF2B5EF4-FFF2-40B4-BE49-F238E27FC236}">
                <a16:creationId xmlns:a16="http://schemas.microsoft.com/office/drawing/2014/main" id="{11073AE2-EFF3-AEB0-BBD9-BBFEF80699DB}"/>
              </a:ext>
            </a:extLst>
          </p:cNvPr>
          <p:cNvSpPr/>
          <p:nvPr/>
        </p:nvSpPr>
        <p:spPr bwMode="auto">
          <a:xfrm rot="16200000">
            <a:off x="3357637" y="1005986"/>
            <a:ext cx="197537" cy="518884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2EE8CF5-CF26-49B0-177C-BC5FDA91BA2A}"/>
              </a:ext>
            </a:extLst>
          </p:cNvPr>
          <p:cNvGrpSpPr/>
          <p:nvPr/>
        </p:nvGrpSpPr>
        <p:grpSpPr>
          <a:xfrm>
            <a:off x="3310426" y="1650683"/>
            <a:ext cx="298787" cy="255408"/>
            <a:chOff x="1839905" y="2825776"/>
            <a:chExt cx="298787" cy="255408"/>
          </a:xfrm>
        </p:grpSpPr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39F20F3C-8ADC-928A-13C2-4C6815F91056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59" name="Straight Arrow Connector 358">
              <a:extLst>
                <a:ext uri="{FF2B5EF4-FFF2-40B4-BE49-F238E27FC236}">
                  <a16:creationId xmlns:a16="http://schemas.microsoft.com/office/drawing/2014/main" id="{52E81AC7-B070-5F18-295D-E52854A55A59}"/>
                </a:ext>
              </a:extLst>
            </p:cNvPr>
            <p:cNvCxnSpPr>
              <a:cxnSpLocks/>
              <a:stCxn id="358" idx="3"/>
              <a:endCxn id="358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F63A61ED-9F42-9233-9A92-7A3AB575FB8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581916" y="3111663"/>
            <a:ext cx="10065" cy="135049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3C95882B-F12B-6FF8-0B8A-A293E6DC1337}"/>
              </a:ext>
            </a:extLst>
          </p:cNvPr>
          <p:cNvCxnSpPr>
            <a:cxnSpLocks/>
          </p:cNvCxnSpPr>
          <p:nvPr/>
        </p:nvCxnSpPr>
        <p:spPr bwMode="auto">
          <a:xfrm flipH="1">
            <a:off x="2134908" y="1248866"/>
            <a:ext cx="9054" cy="455341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3" name="Circle: Hollow 372">
            <a:extLst>
              <a:ext uri="{FF2B5EF4-FFF2-40B4-BE49-F238E27FC236}">
                <a16:creationId xmlns:a16="http://schemas.microsoft.com/office/drawing/2014/main" id="{08A007D2-32E7-D997-A6CF-1E6F9FC94896}"/>
              </a:ext>
            </a:extLst>
          </p:cNvPr>
          <p:cNvSpPr/>
          <p:nvPr/>
        </p:nvSpPr>
        <p:spPr bwMode="auto">
          <a:xfrm>
            <a:off x="1834734" y="5781077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AFF8C82D-1D9A-D720-BD79-E6E57564C90A}"/>
              </a:ext>
            </a:extLst>
          </p:cNvPr>
          <p:cNvCxnSpPr>
            <a:cxnSpLocks/>
          </p:cNvCxnSpPr>
          <p:nvPr/>
        </p:nvCxnSpPr>
        <p:spPr bwMode="auto">
          <a:xfrm>
            <a:off x="1916446" y="5434518"/>
            <a:ext cx="243479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5" name="Flowchart: Collate 374">
            <a:extLst>
              <a:ext uri="{FF2B5EF4-FFF2-40B4-BE49-F238E27FC236}">
                <a16:creationId xmlns:a16="http://schemas.microsoft.com/office/drawing/2014/main" id="{944A1538-6D46-82AA-E19D-59A511ECB488}"/>
              </a:ext>
            </a:extLst>
          </p:cNvPr>
          <p:cNvSpPr/>
          <p:nvPr/>
        </p:nvSpPr>
        <p:spPr bwMode="auto">
          <a:xfrm rot="16200000">
            <a:off x="2056855" y="2181642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42BD33A4-3CFD-D688-6896-846833DBCD62}"/>
              </a:ext>
            </a:extLst>
          </p:cNvPr>
          <p:cNvCxnSpPr>
            <a:cxnSpLocks/>
          </p:cNvCxnSpPr>
          <p:nvPr/>
        </p:nvCxnSpPr>
        <p:spPr bwMode="auto">
          <a:xfrm>
            <a:off x="1916446" y="3102314"/>
            <a:ext cx="13220" cy="235299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7" name="Flowchart: Collate 376">
            <a:extLst>
              <a:ext uri="{FF2B5EF4-FFF2-40B4-BE49-F238E27FC236}">
                <a16:creationId xmlns:a16="http://schemas.microsoft.com/office/drawing/2014/main" id="{3A442B4A-4E8B-EE2F-A8D2-2FC3FCD2CA15}"/>
              </a:ext>
            </a:extLst>
          </p:cNvPr>
          <p:cNvSpPr/>
          <p:nvPr/>
        </p:nvSpPr>
        <p:spPr bwMode="auto">
          <a:xfrm rot="16200000">
            <a:off x="1496047" y="3169766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012C25FA-4E38-F213-B167-D3B6075A4D69}"/>
              </a:ext>
            </a:extLst>
          </p:cNvPr>
          <p:cNvSpPr/>
          <p:nvPr/>
        </p:nvSpPr>
        <p:spPr>
          <a:xfrm>
            <a:off x="1291120" y="4361481"/>
            <a:ext cx="5261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Air</a:t>
            </a:r>
          </a:p>
        </p:txBody>
      </p: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F93A5D76-1396-4E55-18EB-62D251979109}"/>
              </a:ext>
            </a:extLst>
          </p:cNvPr>
          <p:cNvCxnSpPr>
            <a:cxnSpLocks/>
          </p:cNvCxnSpPr>
          <p:nvPr/>
        </p:nvCxnSpPr>
        <p:spPr bwMode="auto">
          <a:xfrm flipV="1">
            <a:off x="1557004" y="3102314"/>
            <a:ext cx="372662" cy="1113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298AD922-E35D-FE8E-DAB2-78A05DE9C284}"/>
              </a:ext>
            </a:extLst>
          </p:cNvPr>
          <p:cNvCxnSpPr>
            <a:cxnSpLocks/>
          </p:cNvCxnSpPr>
          <p:nvPr/>
        </p:nvCxnSpPr>
        <p:spPr bwMode="auto">
          <a:xfrm flipH="1">
            <a:off x="95161" y="1919339"/>
            <a:ext cx="797368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7F7F7F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1" name="Flowchart: Collate 390">
            <a:extLst>
              <a:ext uri="{FF2B5EF4-FFF2-40B4-BE49-F238E27FC236}">
                <a16:creationId xmlns:a16="http://schemas.microsoft.com/office/drawing/2014/main" id="{9D3B56A8-9923-8F10-BBE8-C93836E390B2}"/>
              </a:ext>
            </a:extLst>
          </p:cNvPr>
          <p:cNvSpPr/>
          <p:nvPr/>
        </p:nvSpPr>
        <p:spPr bwMode="auto">
          <a:xfrm>
            <a:off x="505679" y="1780688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55" name="Circle: Hollow 154">
            <a:extLst>
              <a:ext uri="{FF2B5EF4-FFF2-40B4-BE49-F238E27FC236}">
                <a16:creationId xmlns:a16="http://schemas.microsoft.com/office/drawing/2014/main" id="{5E976D9A-7B2D-6CFD-FF76-61AA3FE3F029}"/>
              </a:ext>
            </a:extLst>
          </p:cNvPr>
          <p:cNvSpPr/>
          <p:nvPr/>
        </p:nvSpPr>
        <p:spPr bwMode="auto">
          <a:xfrm>
            <a:off x="2918405" y="4761591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109CEB-FAED-31F3-A44A-2C8C203546B3}"/>
              </a:ext>
            </a:extLst>
          </p:cNvPr>
          <p:cNvCxnSpPr>
            <a:cxnSpLocks/>
          </p:cNvCxnSpPr>
          <p:nvPr/>
        </p:nvCxnSpPr>
        <p:spPr bwMode="auto">
          <a:xfrm flipV="1">
            <a:off x="3454047" y="1364197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Flowchart: Collate 28">
            <a:extLst>
              <a:ext uri="{FF2B5EF4-FFF2-40B4-BE49-F238E27FC236}">
                <a16:creationId xmlns:a16="http://schemas.microsoft.com/office/drawing/2014/main" id="{3F9D26C6-F67B-9A6F-BAB0-E91BC11812B6}"/>
              </a:ext>
            </a:extLst>
          </p:cNvPr>
          <p:cNvSpPr/>
          <p:nvPr/>
        </p:nvSpPr>
        <p:spPr bwMode="auto">
          <a:xfrm rot="16200000">
            <a:off x="2054221" y="2550938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5" name="Flowchart: Collate 34">
            <a:extLst>
              <a:ext uri="{FF2B5EF4-FFF2-40B4-BE49-F238E27FC236}">
                <a16:creationId xmlns:a16="http://schemas.microsoft.com/office/drawing/2014/main" id="{934B4421-3101-6EC5-08A9-14CCF8C4B814}"/>
              </a:ext>
            </a:extLst>
          </p:cNvPr>
          <p:cNvSpPr/>
          <p:nvPr/>
        </p:nvSpPr>
        <p:spPr bwMode="auto">
          <a:xfrm rot="16200000">
            <a:off x="1839445" y="3168954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1" name="Flowchart: Collate 40">
            <a:extLst>
              <a:ext uri="{FF2B5EF4-FFF2-40B4-BE49-F238E27FC236}">
                <a16:creationId xmlns:a16="http://schemas.microsoft.com/office/drawing/2014/main" id="{17A2C32E-881D-EFF1-4F4F-EFD1D11ED87F}"/>
              </a:ext>
            </a:extLst>
          </p:cNvPr>
          <p:cNvSpPr/>
          <p:nvPr/>
        </p:nvSpPr>
        <p:spPr bwMode="auto">
          <a:xfrm rot="16200000">
            <a:off x="798211" y="1554022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B2CBEB6-9330-937F-3209-4738E1CE3A25}"/>
              </a:ext>
            </a:extLst>
          </p:cNvPr>
          <p:cNvSpPr/>
          <p:nvPr/>
        </p:nvSpPr>
        <p:spPr bwMode="auto">
          <a:xfrm rot="10800000">
            <a:off x="2044934" y="737277"/>
            <a:ext cx="298787" cy="255408"/>
          </a:xfrm>
          <a:prstGeom prst="ellips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094C4FD-B75D-DD5E-0E3B-BF32E0D54D90}"/>
              </a:ext>
            </a:extLst>
          </p:cNvPr>
          <p:cNvCxnSpPr>
            <a:cxnSpLocks/>
            <a:stCxn id="42" idx="7"/>
            <a:endCxn id="42" idx="3"/>
          </p:cNvCxnSpPr>
          <p:nvPr/>
        </p:nvCxnSpPr>
        <p:spPr bwMode="auto">
          <a:xfrm flipV="1">
            <a:off x="2088690" y="774681"/>
            <a:ext cx="211275" cy="180600"/>
          </a:xfrm>
          <a:prstGeom prst="straightConnector1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B53C880-6BB3-1360-4053-70FDE61574F0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2194328" y="991726"/>
            <a:ext cx="0" cy="288174"/>
          </a:xfrm>
          <a:prstGeom prst="lin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C76ACA19-81C1-D45E-8907-BB250FAAFC00}"/>
              </a:ext>
            </a:extLst>
          </p:cNvPr>
          <p:cNvSpPr/>
          <p:nvPr/>
        </p:nvSpPr>
        <p:spPr bwMode="auto">
          <a:xfrm rot="10800000">
            <a:off x="57028" y="2175450"/>
            <a:ext cx="298787" cy="255408"/>
          </a:xfrm>
          <a:prstGeom prst="ellips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267A3DA-7D68-4482-201A-0440CEADFF74}"/>
              </a:ext>
            </a:extLst>
          </p:cNvPr>
          <p:cNvCxnSpPr>
            <a:cxnSpLocks/>
            <a:stCxn id="8" idx="7"/>
            <a:endCxn id="8" idx="3"/>
          </p:cNvCxnSpPr>
          <p:nvPr/>
        </p:nvCxnSpPr>
        <p:spPr bwMode="auto">
          <a:xfrm flipV="1">
            <a:off x="100784" y="2212854"/>
            <a:ext cx="211275" cy="180600"/>
          </a:xfrm>
          <a:prstGeom prst="straightConnector1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3D91403-E7E1-E86D-C7B0-F1927D9F57DB}"/>
              </a:ext>
            </a:extLst>
          </p:cNvPr>
          <p:cNvCxnSpPr>
            <a:cxnSpLocks/>
            <a:stCxn id="8" idx="2"/>
          </p:cNvCxnSpPr>
          <p:nvPr/>
        </p:nvCxnSpPr>
        <p:spPr bwMode="auto">
          <a:xfrm>
            <a:off x="355815" y="2303154"/>
            <a:ext cx="501856" cy="0"/>
          </a:xfrm>
          <a:prstGeom prst="lin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40349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4599A486-44D5-372C-DB3E-153CD92A2A75}"/>
              </a:ext>
            </a:extLst>
          </p:cNvPr>
          <p:cNvSpPr/>
          <p:nvPr/>
        </p:nvSpPr>
        <p:spPr bwMode="auto">
          <a:xfrm>
            <a:off x="420808" y="1095048"/>
            <a:ext cx="3656944" cy="2381389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EF5724EF-1252-81C1-EBB5-ED654D178B11}"/>
              </a:ext>
            </a:extLst>
          </p:cNvPr>
          <p:cNvSpPr/>
          <p:nvPr/>
        </p:nvSpPr>
        <p:spPr bwMode="auto">
          <a:xfrm>
            <a:off x="4049986" y="1101089"/>
            <a:ext cx="1765995" cy="551703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A10ADD9-4428-EEC4-5323-368795770595}"/>
              </a:ext>
            </a:extLst>
          </p:cNvPr>
          <p:cNvSpPr/>
          <p:nvPr/>
        </p:nvSpPr>
        <p:spPr bwMode="auto">
          <a:xfrm>
            <a:off x="5761968" y="1101824"/>
            <a:ext cx="1430628" cy="236520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49FEFA8-A93B-A9DA-FD09-E47B8D378097}"/>
              </a:ext>
            </a:extLst>
          </p:cNvPr>
          <p:cNvSpPr/>
          <p:nvPr/>
        </p:nvSpPr>
        <p:spPr bwMode="auto">
          <a:xfrm rot="5400000">
            <a:off x="4037349" y="4191750"/>
            <a:ext cx="283493" cy="15126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3" name="Cylinder 52">
            <a:extLst>
              <a:ext uri="{FF2B5EF4-FFF2-40B4-BE49-F238E27FC236}">
                <a16:creationId xmlns:a16="http://schemas.microsoft.com/office/drawing/2014/main" id="{3A424C9A-BEA1-9097-85BC-21D03930F78E}"/>
              </a:ext>
            </a:extLst>
          </p:cNvPr>
          <p:cNvSpPr/>
          <p:nvPr/>
        </p:nvSpPr>
        <p:spPr bwMode="auto">
          <a:xfrm rot="5400000">
            <a:off x="4580708" y="4046341"/>
            <a:ext cx="194983" cy="432903"/>
          </a:xfrm>
          <a:prstGeom prst="can">
            <a:avLst>
              <a:gd name="adj" fmla="val 39182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F328E8B-BF92-1E96-1F73-39EFF935991B}"/>
              </a:ext>
            </a:extLst>
          </p:cNvPr>
          <p:cNvSpPr/>
          <p:nvPr/>
        </p:nvSpPr>
        <p:spPr bwMode="auto">
          <a:xfrm>
            <a:off x="4829107" y="3979368"/>
            <a:ext cx="61289" cy="19844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0ED86D19-ECDD-C3C1-0E9D-05661A3C637E}"/>
              </a:ext>
            </a:extLst>
          </p:cNvPr>
          <p:cNvCxnSpPr>
            <a:cxnSpLocks/>
          </p:cNvCxnSpPr>
          <p:nvPr/>
        </p:nvCxnSpPr>
        <p:spPr bwMode="auto">
          <a:xfrm>
            <a:off x="1210735" y="6105901"/>
            <a:ext cx="7099789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3" name="Circle: Hollow 142">
            <a:extLst>
              <a:ext uri="{FF2B5EF4-FFF2-40B4-BE49-F238E27FC236}">
                <a16:creationId xmlns:a16="http://schemas.microsoft.com/office/drawing/2014/main" id="{FFC91E26-48DA-A324-4DE0-AE610362F2A9}"/>
              </a:ext>
            </a:extLst>
          </p:cNvPr>
          <p:cNvSpPr/>
          <p:nvPr/>
        </p:nvSpPr>
        <p:spPr bwMode="auto">
          <a:xfrm>
            <a:off x="7884913" y="5792146"/>
            <a:ext cx="609954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0857C3C-F9A7-D90D-3EC6-958D2F7B914B}"/>
              </a:ext>
            </a:extLst>
          </p:cNvPr>
          <p:cNvSpPr/>
          <p:nvPr/>
        </p:nvSpPr>
        <p:spPr bwMode="auto">
          <a:xfrm rot="16200000">
            <a:off x="7631900" y="3090076"/>
            <a:ext cx="352493" cy="233816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sz="3600" dirty="0"/>
              <a:t>Gas Panel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948444-A6D6-F936-37B7-EC83FE96B945}"/>
              </a:ext>
            </a:extLst>
          </p:cNvPr>
          <p:cNvSpPr txBox="1">
            <a:spLocks/>
          </p:cNvSpPr>
          <p:nvPr/>
        </p:nvSpPr>
        <p:spPr bwMode="auto">
          <a:xfrm>
            <a:off x="5181600" y="6498710"/>
            <a:ext cx="3518517" cy="2682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Geneva" panose="020B0503030404040204" pitchFamily="34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EF3A8-7E26-9953-E4A9-8133B37D8212}"/>
              </a:ext>
            </a:extLst>
          </p:cNvPr>
          <p:cNvSpPr/>
          <p:nvPr/>
        </p:nvSpPr>
        <p:spPr bwMode="auto">
          <a:xfrm>
            <a:off x="4200330" y="1798817"/>
            <a:ext cx="933111" cy="2635289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B11350E-F756-1CC6-FF32-7C50A2F497F9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 flipV="1">
            <a:off x="4608331" y="3500639"/>
            <a:ext cx="0" cy="2095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44839D7-FEC0-50DB-20AB-790973E25C23}"/>
              </a:ext>
            </a:extLst>
          </p:cNvPr>
          <p:cNvSpPr/>
          <p:nvPr/>
        </p:nvSpPr>
        <p:spPr bwMode="auto">
          <a:xfrm>
            <a:off x="4352003" y="3710152"/>
            <a:ext cx="512655" cy="442545"/>
          </a:xfrm>
          <a:prstGeom prst="rect">
            <a:avLst/>
          </a:prstGeom>
          <a:solidFill>
            <a:srgbClr val="CC99FF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1A0D8F-D532-1D35-25E0-9699BC2708C6}"/>
              </a:ext>
            </a:extLst>
          </p:cNvPr>
          <p:cNvSpPr/>
          <p:nvPr/>
        </p:nvSpPr>
        <p:spPr bwMode="auto">
          <a:xfrm>
            <a:off x="4349215" y="2939271"/>
            <a:ext cx="669818" cy="561368"/>
          </a:xfrm>
          <a:prstGeom prst="rect">
            <a:avLst/>
          </a:prstGeom>
          <a:solidFill>
            <a:srgbClr val="FF99FF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D052CE-4FA6-0AAD-6CD6-02610DA2CAA1}"/>
              </a:ext>
            </a:extLst>
          </p:cNvPr>
          <p:cNvSpPr/>
          <p:nvPr/>
        </p:nvSpPr>
        <p:spPr bwMode="auto">
          <a:xfrm>
            <a:off x="3136936" y="3865748"/>
            <a:ext cx="1265708" cy="140632"/>
          </a:xfrm>
          <a:prstGeom prst="rect">
            <a:avLst/>
          </a:prstGeom>
          <a:solidFill>
            <a:srgbClr val="CC99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84A57E-E140-1E0E-2BCD-9EBD561DAC50}"/>
              </a:ext>
            </a:extLst>
          </p:cNvPr>
          <p:cNvCxnSpPr>
            <a:cxnSpLocks/>
          </p:cNvCxnSpPr>
          <p:nvPr/>
        </p:nvCxnSpPr>
        <p:spPr bwMode="auto">
          <a:xfrm>
            <a:off x="4295305" y="1241721"/>
            <a:ext cx="11152" cy="306067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F07A193-B011-22F9-C709-8E3C7E9CDC58}"/>
              </a:ext>
            </a:extLst>
          </p:cNvPr>
          <p:cNvGrpSpPr/>
          <p:nvPr/>
        </p:nvGrpSpPr>
        <p:grpSpPr>
          <a:xfrm>
            <a:off x="3614167" y="3497270"/>
            <a:ext cx="298787" cy="255408"/>
            <a:chOff x="1839905" y="2825776"/>
            <a:chExt cx="298787" cy="255408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5939D86-309E-72B7-556A-D9EC59753FFB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9C78E02-EBF2-4D5C-5E55-406F703E703A}"/>
                </a:ext>
              </a:extLst>
            </p:cNvPr>
            <p:cNvCxnSpPr>
              <a:cxnSpLocks/>
              <a:stCxn id="97" idx="3"/>
              <a:endCxn id="97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D92F9365-7373-FB6F-CA0A-A2DC6FEC0560}"/>
              </a:ext>
            </a:extLst>
          </p:cNvPr>
          <p:cNvSpPr/>
          <p:nvPr/>
        </p:nvSpPr>
        <p:spPr bwMode="auto">
          <a:xfrm rot="16200000">
            <a:off x="5710377" y="3505367"/>
            <a:ext cx="351142" cy="150623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8A2428B-2B92-1DC3-2F1A-180E2F2AADCE}"/>
              </a:ext>
            </a:extLst>
          </p:cNvPr>
          <p:cNvSpPr/>
          <p:nvPr/>
        </p:nvSpPr>
        <p:spPr bwMode="auto">
          <a:xfrm rot="16200000">
            <a:off x="5747242" y="3595667"/>
            <a:ext cx="221805" cy="1315523"/>
          </a:xfrm>
          <a:prstGeom prst="rect">
            <a:avLst/>
          </a:prstGeom>
          <a:solidFill>
            <a:schemeClr val="bg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7563755-B73B-B649-9769-24E1596FA118}"/>
              </a:ext>
            </a:extLst>
          </p:cNvPr>
          <p:cNvSpPr/>
          <p:nvPr/>
        </p:nvSpPr>
        <p:spPr bwMode="auto">
          <a:xfrm rot="16200000">
            <a:off x="5018898" y="4213154"/>
            <a:ext cx="203702" cy="11492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95B7279-8679-AF05-C459-74C3D34DC93C}"/>
              </a:ext>
            </a:extLst>
          </p:cNvPr>
          <p:cNvSpPr/>
          <p:nvPr/>
        </p:nvSpPr>
        <p:spPr bwMode="auto">
          <a:xfrm>
            <a:off x="5326240" y="4438818"/>
            <a:ext cx="304800" cy="52556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F4DC7A0-0B64-955C-4D91-43D8C4326981}"/>
              </a:ext>
            </a:extLst>
          </p:cNvPr>
          <p:cNvSpPr/>
          <p:nvPr/>
        </p:nvSpPr>
        <p:spPr bwMode="auto">
          <a:xfrm>
            <a:off x="5346776" y="4395807"/>
            <a:ext cx="260970" cy="1675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DB270D9-D872-B2D1-6A47-5223907B4FA8}"/>
              </a:ext>
            </a:extLst>
          </p:cNvPr>
          <p:cNvSpPr/>
          <p:nvPr/>
        </p:nvSpPr>
        <p:spPr bwMode="auto">
          <a:xfrm>
            <a:off x="4513402" y="4460775"/>
            <a:ext cx="304800" cy="45682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7F7C276-B61F-F5AF-B077-84328976A5D3}"/>
              </a:ext>
            </a:extLst>
          </p:cNvPr>
          <p:cNvSpPr/>
          <p:nvPr/>
        </p:nvSpPr>
        <p:spPr bwMode="auto">
          <a:xfrm>
            <a:off x="4531522" y="4395807"/>
            <a:ext cx="268151" cy="1675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E0A1B69-E1CE-2DF5-0E86-E84F2711A9E4}"/>
              </a:ext>
            </a:extLst>
          </p:cNvPr>
          <p:cNvSpPr/>
          <p:nvPr/>
        </p:nvSpPr>
        <p:spPr bwMode="auto">
          <a:xfrm rot="16200000">
            <a:off x="4511061" y="4859635"/>
            <a:ext cx="304800" cy="42829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291B496-F7BB-3B6D-A37B-1F5D1731A1AD}"/>
              </a:ext>
            </a:extLst>
          </p:cNvPr>
          <p:cNvSpPr/>
          <p:nvPr/>
        </p:nvSpPr>
        <p:spPr bwMode="auto">
          <a:xfrm>
            <a:off x="4531643" y="4845246"/>
            <a:ext cx="266044" cy="1294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43221F91-70FD-44FF-64E6-79E26C77BD33}"/>
              </a:ext>
            </a:extLst>
          </p:cNvPr>
          <p:cNvSpPr/>
          <p:nvPr/>
        </p:nvSpPr>
        <p:spPr bwMode="auto">
          <a:xfrm rot="5400000">
            <a:off x="3812193" y="4038970"/>
            <a:ext cx="324353" cy="45682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40136267-FBCF-BFC5-1FEA-1292F990228C}"/>
              </a:ext>
            </a:extLst>
          </p:cNvPr>
          <p:cNvSpPr/>
          <p:nvPr/>
        </p:nvSpPr>
        <p:spPr bwMode="auto">
          <a:xfrm>
            <a:off x="3341755" y="5790470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1" name="Flowchart: Or 110">
            <a:extLst>
              <a:ext uri="{FF2B5EF4-FFF2-40B4-BE49-F238E27FC236}">
                <a16:creationId xmlns:a16="http://schemas.microsoft.com/office/drawing/2014/main" id="{567A5D13-E07D-14A4-DCB8-F8CFC2A97818}"/>
              </a:ext>
            </a:extLst>
          </p:cNvPr>
          <p:cNvSpPr/>
          <p:nvPr/>
        </p:nvSpPr>
        <p:spPr bwMode="auto">
          <a:xfrm>
            <a:off x="4114800" y="4864296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6" name="Circle: Hollow 125">
            <a:extLst>
              <a:ext uri="{FF2B5EF4-FFF2-40B4-BE49-F238E27FC236}">
                <a16:creationId xmlns:a16="http://schemas.microsoft.com/office/drawing/2014/main" id="{A62E57AA-8EE5-3126-4694-D713914EC89D}"/>
              </a:ext>
            </a:extLst>
          </p:cNvPr>
          <p:cNvSpPr/>
          <p:nvPr/>
        </p:nvSpPr>
        <p:spPr bwMode="auto">
          <a:xfrm>
            <a:off x="4681074" y="5792146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3B9BBA5-450A-725C-F97F-B4D528C77C12}"/>
              </a:ext>
            </a:extLst>
          </p:cNvPr>
          <p:cNvSpPr/>
          <p:nvPr/>
        </p:nvSpPr>
        <p:spPr bwMode="auto">
          <a:xfrm>
            <a:off x="7607146" y="4437521"/>
            <a:ext cx="304800" cy="495201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74F1130-B804-1900-C97B-85F39795F726}"/>
              </a:ext>
            </a:extLst>
          </p:cNvPr>
          <p:cNvSpPr/>
          <p:nvPr/>
        </p:nvSpPr>
        <p:spPr bwMode="auto">
          <a:xfrm>
            <a:off x="7626341" y="4346221"/>
            <a:ext cx="260970" cy="1675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4D56E99-183D-C9CF-19CF-7901D4370F5F}"/>
              </a:ext>
            </a:extLst>
          </p:cNvPr>
          <p:cNvSpPr/>
          <p:nvPr/>
        </p:nvSpPr>
        <p:spPr bwMode="auto">
          <a:xfrm>
            <a:off x="8370990" y="4450322"/>
            <a:ext cx="304800" cy="56821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D829710-5481-0AF1-CEE1-DE962A6824A8}"/>
              </a:ext>
            </a:extLst>
          </p:cNvPr>
          <p:cNvSpPr/>
          <p:nvPr/>
        </p:nvSpPr>
        <p:spPr bwMode="auto">
          <a:xfrm>
            <a:off x="8399145" y="4334351"/>
            <a:ext cx="260969" cy="16915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48" name="Cube 147">
            <a:extLst>
              <a:ext uri="{FF2B5EF4-FFF2-40B4-BE49-F238E27FC236}">
                <a16:creationId xmlns:a16="http://schemas.microsoft.com/office/drawing/2014/main" id="{E72A6F35-3E65-F9D4-18C3-BA1C88A3ADC4}"/>
              </a:ext>
            </a:extLst>
          </p:cNvPr>
          <p:cNvSpPr/>
          <p:nvPr/>
        </p:nvSpPr>
        <p:spPr bwMode="auto">
          <a:xfrm>
            <a:off x="6781934" y="4924531"/>
            <a:ext cx="315893" cy="552659"/>
          </a:xfrm>
          <a:prstGeom prst="cube">
            <a:avLst>
              <a:gd name="adj" fmla="val 159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" charset="0"/>
                <a:ea typeface="Geneva" charset="0"/>
              </a:rPr>
              <a:t>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35F7645A-B210-4242-9875-F0E6B88929E5}"/>
              </a:ext>
            </a:extLst>
          </p:cNvPr>
          <p:cNvCxnSpPr/>
          <p:nvPr/>
        </p:nvCxnSpPr>
        <p:spPr bwMode="auto">
          <a:xfrm>
            <a:off x="6939881" y="4422279"/>
            <a:ext cx="0" cy="5255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2" name="Arc 151">
            <a:extLst>
              <a:ext uri="{FF2B5EF4-FFF2-40B4-BE49-F238E27FC236}">
                <a16:creationId xmlns:a16="http://schemas.microsoft.com/office/drawing/2014/main" id="{E209C77A-7217-9732-69E5-D0C0EC7ABE5F}"/>
              </a:ext>
            </a:extLst>
          </p:cNvPr>
          <p:cNvSpPr/>
          <p:nvPr/>
        </p:nvSpPr>
        <p:spPr bwMode="auto">
          <a:xfrm>
            <a:off x="6568890" y="4251960"/>
            <a:ext cx="371216" cy="396724"/>
          </a:xfrm>
          <a:prstGeom prst="arc">
            <a:avLst>
              <a:gd name="adj1" fmla="val 16200000"/>
              <a:gd name="adj2" fmla="val 21453148"/>
            </a:avLst>
          </a:prstGeom>
          <a:noFill/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94634EA7-D079-6A18-7453-6653EE0367B5}"/>
              </a:ext>
            </a:extLst>
          </p:cNvPr>
          <p:cNvCxnSpPr>
            <a:cxnSpLocks/>
          </p:cNvCxnSpPr>
          <p:nvPr/>
        </p:nvCxnSpPr>
        <p:spPr bwMode="auto">
          <a:xfrm>
            <a:off x="4584484" y="1135813"/>
            <a:ext cx="4371329" cy="1407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50DD01DD-9A89-4D86-AEDC-4683F240C67B}"/>
              </a:ext>
            </a:extLst>
          </p:cNvPr>
          <p:cNvSpPr/>
          <p:nvPr/>
        </p:nvSpPr>
        <p:spPr bwMode="auto">
          <a:xfrm>
            <a:off x="732238" y="3866953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008B1535-2B55-CB91-D73F-9ED3F88003B1}"/>
              </a:ext>
            </a:extLst>
          </p:cNvPr>
          <p:cNvSpPr/>
          <p:nvPr/>
        </p:nvSpPr>
        <p:spPr bwMode="auto">
          <a:xfrm>
            <a:off x="7647108" y="1919339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9933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DB1F08B-2D80-3601-C65D-7B7294C69D67}"/>
                  </a:ext>
                </a:extLst>
              </p:cNvPr>
              <p:cNvSpPr/>
              <p:nvPr/>
            </p:nvSpPr>
            <p:spPr>
              <a:xfrm>
                <a:off x="7561996" y="2595820"/>
                <a:ext cx="429820" cy="33464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DB1F08B-2D80-3601-C65D-7B7294C69D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996" y="2595820"/>
                <a:ext cx="429820" cy="3346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887F1AE-41E0-9C30-965A-25D65F281622}"/>
              </a:ext>
            </a:extLst>
          </p:cNvPr>
          <p:cNvCxnSpPr>
            <a:cxnSpLocks/>
          </p:cNvCxnSpPr>
          <p:nvPr/>
        </p:nvCxnSpPr>
        <p:spPr bwMode="auto">
          <a:xfrm flipV="1">
            <a:off x="3913538" y="3623294"/>
            <a:ext cx="272825" cy="336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90CD8EC8-1F94-F31A-7854-0D63820F79E6}"/>
              </a:ext>
            </a:extLst>
          </p:cNvPr>
          <p:cNvGrpSpPr/>
          <p:nvPr/>
        </p:nvGrpSpPr>
        <p:grpSpPr>
          <a:xfrm>
            <a:off x="6966354" y="3534077"/>
            <a:ext cx="298787" cy="255408"/>
            <a:chOff x="1839905" y="2825776"/>
            <a:chExt cx="298787" cy="255408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EDE53D7F-3E0F-D0C5-6DC9-5E8FF9235740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9CDB518F-0038-AF20-F223-B2C5DCAC3F14}"/>
                </a:ext>
              </a:extLst>
            </p:cNvPr>
            <p:cNvCxnSpPr>
              <a:cxnSpLocks/>
              <a:stCxn id="189" idx="3"/>
              <a:endCxn id="189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6534FE61-E6A5-301B-4C17-66D06777E421}"/>
              </a:ext>
            </a:extLst>
          </p:cNvPr>
          <p:cNvGrpSpPr/>
          <p:nvPr/>
        </p:nvGrpSpPr>
        <p:grpSpPr>
          <a:xfrm>
            <a:off x="8376992" y="3532869"/>
            <a:ext cx="298787" cy="255408"/>
            <a:chOff x="1839905" y="2825776"/>
            <a:chExt cx="298787" cy="255408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A0F87351-24D1-DA53-2B3E-D97D19C9E017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D81CF201-0913-E8F3-8905-6BC529B854B7}"/>
                </a:ext>
              </a:extLst>
            </p:cNvPr>
            <p:cNvCxnSpPr>
              <a:cxnSpLocks/>
              <a:stCxn id="192" idx="3"/>
              <a:endCxn id="192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5C26EE5-C212-0894-C9EB-64B1F57095F8}"/>
              </a:ext>
            </a:extLst>
          </p:cNvPr>
          <p:cNvCxnSpPr>
            <a:cxnSpLocks/>
            <a:endCxn id="189" idx="4"/>
          </p:cNvCxnSpPr>
          <p:nvPr/>
        </p:nvCxnSpPr>
        <p:spPr bwMode="auto">
          <a:xfrm flipV="1">
            <a:off x="7115748" y="3789485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948F761D-92F0-F649-FD3F-B68C6E4B76D9}"/>
              </a:ext>
            </a:extLst>
          </p:cNvPr>
          <p:cNvCxnSpPr>
            <a:cxnSpLocks/>
          </p:cNvCxnSpPr>
          <p:nvPr/>
        </p:nvCxnSpPr>
        <p:spPr bwMode="auto">
          <a:xfrm flipV="1">
            <a:off x="8524760" y="3800068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CD028267-5ADE-7210-EC9E-9347EB0F609C}"/>
              </a:ext>
            </a:extLst>
          </p:cNvPr>
          <p:cNvGrpSpPr/>
          <p:nvPr/>
        </p:nvGrpSpPr>
        <p:grpSpPr>
          <a:xfrm>
            <a:off x="3897846" y="4557241"/>
            <a:ext cx="298787" cy="255408"/>
            <a:chOff x="1839905" y="2825776"/>
            <a:chExt cx="298787" cy="255408"/>
          </a:xfrm>
        </p:grpSpPr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3FF532C9-64A0-522A-CFB2-457CB98DBD5F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FF008303-DDD9-563D-229E-66AA189D4426}"/>
                </a:ext>
              </a:extLst>
            </p:cNvPr>
            <p:cNvCxnSpPr>
              <a:cxnSpLocks/>
              <a:stCxn id="199" idx="3"/>
              <a:endCxn id="199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C610A870-F575-73F4-F8F2-69731035BDC2}"/>
              </a:ext>
            </a:extLst>
          </p:cNvPr>
          <p:cNvCxnSpPr>
            <a:cxnSpLocks/>
            <a:stCxn id="199" idx="6"/>
            <a:endCxn id="106" idx="1"/>
          </p:cNvCxnSpPr>
          <p:nvPr/>
        </p:nvCxnSpPr>
        <p:spPr bwMode="auto">
          <a:xfrm>
            <a:off x="4196633" y="4684945"/>
            <a:ext cx="316769" cy="424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00B9E499-8860-D135-3FC7-3D10FB03C712}"/>
              </a:ext>
            </a:extLst>
          </p:cNvPr>
          <p:cNvCxnSpPr>
            <a:cxnSpLocks/>
            <a:endCxn id="178" idx="0"/>
          </p:cNvCxnSpPr>
          <p:nvPr/>
        </p:nvCxnSpPr>
        <p:spPr bwMode="auto">
          <a:xfrm flipH="1">
            <a:off x="7799508" y="1726446"/>
            <a:ext cx="1218" cy="19289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7BD6DD9F-F588-1999-D62F-4707576D0FB0}"/>
              </a:ext>
            </a:extLst>
          </p:cNvPr>
          <p:cNvCxnSpPr>
            <a:cxnSpLocks/>
          </p:cNvCxnSpPr>
          <p:nvPr/>
        </p:nvCxnSpPr>
        <p:spPr bwMode="auto">
          <a:xfrm flipH="1">
            <a:off x="876028" y="3121141"/>
            <a:ext cx="3105" cy="745812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1" name="Flowchart: Collate 90">
            <a:extLst>
              <a:ext uri="{FF2B5EF4-FFF2-40B4-BE49-F238E27FC236}">
                <a16:creationId xmlns:a16="http://schemas.microsoft.com/office/drawing/2014/main" id="{0A4E745B-A4A1-AF44-9E8E-1BED5E4CB61B}"/>
              </a:ext>
            </a:extLst>
          </p:cNvPr>
          <p:cNvSpPr/>
          <p:nvPr/>
        </p:nvSpPr>
        <p:spPr bwMode="auto">
          <a:xfrm rot="16200000">
            <a:off x="805682" y="3173613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259C2F63-03BA-C31E-314F-E622889A5F86}"/>
                  </a:ext>
                </a:extLst>
              </p:cNvPr>
              <p:cNvSpPr/>
              <p:nvPr/>
            </p:nvSpPr>
            <p:spPr>
              <a:xfrm>
                <a:off x="669230" y="4593371"/>
                <a:ext cx="429820" cy="34881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259C2F63-03BA-C31E-314F-E622889A5F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30" y="4593371"/>
                <a:ext cx="429820" cy="3488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ube 15">
            <a:extLst>
              <a:ext uri="{FF2B5EF4-FFF2-40B4-BE49-F238E27FC236}">
                <a16:creationId xmlns:a16="http://schemas.microsoft.com/office/drawing/2014/main" id="{1D8EA7F8-BBA2-DC33-AD68-D97427EFAFB3}"/>
              </a:ext>
            </a:extLst>
          </p:cNvPr>
          <p:cNvSpPr/>
          <p:nvPr/>
        </p:nvSpPr>
        <p:spPr bwMode="auto">
          <a:xfrm>
            <a:off x="7162575" y="4924531"/>
            <a:ext cx="315893" cy="552659"/>
          </a:xfrm>
          <a:prstGeom prst="cube">
            <a:avLst>
              <a:gd name="adj" fmla="val 159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" charset="0"/>
                <a:ea typeface="Geneva" charset="0"/>
              </a:rPr>
              <a:t>x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029CFF-966E-699E-570A-F16D6189A03D}"/>
              </a:ext>
            </a:extLst>
          </p:cNvPr>
          <p:cNvCxnSpPr/>
          <p:nvPr/>
        </p:nvCxnSpPr>
        <p:spPr bwMode="auto">
          <a:xfrm>
            <a:off x="7320522" y="4422279"/>
            <a:ext cx="0" cy="5255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AE977971-374E-10ED-BAC2-9E84FA4F0645}"/>
              </a:ext>
            </a:extLst>
          </p:cNvPr>
          <p:cNvSpPr/>
          <p:nvPr/>
        </p:nvSpPr>
        <p:spPr bwMode="auto">
          <a:xfrm>
            <a:off x="6949531" y="4251960"/>
            <a:ext cx="371216" cy="396724"/>
          </a:xfrm>
          <a:prstGeom prst="arc">
            <a:avLst>
              <a:gd name="adj1" fmla="val 16200000"/>
              <a:gd name="adj2" fmla="val 21453148"/>
            </a:avLst>
          </a:prstGeom>
          <a:noFill/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A8A2CB-B72D-0146-9483-8DF7907676A0}"/>
              </a:ext>
            </a:extLst>
          </p:cNvPr>
          <p:cNvCxnSpPr>
            <a:cxnSpLocks/>
            <a:stCxn id="96" idx="0"/>
          </p:cNvCxnSpPr>
          <p:nvPr/>
        </p:nvCxnSpPr>
        <p:spPr bwMode="auto">
          <a:xfrm flipH="1" flipV="1">
            <a:off x="3628146" y="4483879"/>
            <a:ext cx="13783" cy="130659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BB455D-8D16-0C77-A79D-44C9B5C28C04}"/>
              </a:ext>
            </a:extLst>
          </p:cNvPr>
          <p:cNvCxnSpPr>
            <a:cxnSpLocks/>
            <a:stCxn id="126" idx="1"/>
            <a:endCxn id="111" idx="4"/>
          </p:cNvCxnSpPr>
          <p:nvPr/>
        </p:nvCxnSpPr>
        <p:spPr bwMode="auto">
          <a:xfrm flipH="1" flipV="1">
            <a:off x="4340081" y="5283263"/>
            <a:ext cx="428912" cy="59566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BC62BC-8018-87C7-6A8D-3B41920F6524}"/>
              </a:ext>
            </a:extLst>
          </p:cNvPr>
          <p:cNvCxnSpPr>
            <a:cxnSpLocks/>
            <a:stCxn id="126" idx="7"/>
            <a:endCxn id="65" idx="4"/>
          </p:cNvCxnSpPr>
          <p:nvPr/>
        </p:nvCxnSpPr>
        <p:spPr bwMode="auto">
          <a:xfrm flipV="1">
            <a:off x="5193503" y="5281707"/>
            <a:ext cx="282907" cy="597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650630-E303-9676-23F3-FD6B0E7E49C6}"/>
              </a:ext>
            </a:extLst>
          </p:cNvPr>
          <p:cNvCxnSpPr>
            <a:cxnSpLocks/>
            <a:stCxn id="126" idx="0"/>
            <a:endCxn id="64" idx="4"/>
          </p:cNvCxnSpPr>
          <p:nvPr/>
        </p:nvCxnSpPr>
        <p:spPr bwMode="auto">
          <a:xfrm flipV="1">
            <a:off x="4981248" y="5281708"/>
            <a:ext cx="3277" cy="51043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0363A86-02BD-2D3B-90FB-2CE2A6ADDBF5}"/>
              </a:ext>
            </a:extLst>
          </p:cNvPr>
          <p:cNvCxnSpPr>
            <a:cxnSpLocks/>
            <a:stCxn id="143" idx="7"/>
            <a:endCxn id="67" idx="4"/>
          </p:cNvCxnSpPr>
          <p:nvPr/>
        </p:nvCxnSpPr>
        <p:spPr bwMode="auto">
          <a:xfrm flipV="1">
            <a:off x="8405541" y="5303702"/>
            <a:ext cx="130264" cy="575226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B81CC2-1363-BBFA-188B-ABFDB92B2F47}"/>
              </a:ext>
            </a:extLst>
          </p:cNvPr>
          <p:cNvCxnSpPr>
            <a:cxnSpLocks/>
            <a:stCxn id="143" idx="1"/>
            <a:endCxn id="66" idx="4"/>
          </p:cNvCxnSpPr>
          <p:nvPr/>
        </p:nvCxnSpPr>
        <p:spPr bwMode="auto">
          <a:xfrm flipH="1" flipV="1">
            <a:off x="7756826" y="5288238"/>
            <a:ext cx="217413" cy="59069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218011-3E99-D021-E9A0-08DB95164882}"/>
              </a:ext>
            </a:extLst>
          </p:cNvPr>
          <p:cNvCxnSpPr>
            <a:cxnSpLocks/>
          </p:cNvCxnSpPr>
          <p:nvPr/>
        </p:nvCxnSpPr>
        <p:spPr bwMode="auto">
          <a:xfrm flipH="1">
            <a:off x="5053264" y="1668775"/>
            <a:ext cx="6045" cy="228116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AE7CEF-873E-8F8B-AD8C-F507F0ED3411}"/>
              </a:ext>
            </a:extLst>
          </p:cNvPr>
          <p:cNvCxnSpPr>
            <a:cxnSpLocks/>
          </p:cNvCxnSpPr>
          <p:nvPr/>
        </p:nvCxnSpPr>
        <p:spPr bwMode="auto">
          <a:xfrm>
            <a:off x="5047704" y="1702040"/>
            <a:ext cx="3120822" cy="1132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33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9900E50-45C1-658B-AA72-A6416F5BBD86}"/>
              </a:ext>
            </a:extLst>
          </p:cNvPr>
          <p:cNvSpPr/>
          <p:nvPr/>
        </p:nvSpPr>
        <p:spPr bwMode="auto">
          <a:xfrm>
            <a:off x="4507330" y="2234454"/>
            <a:ext cx="339502" cy="690917"/>
          </a:xfrm>
          <a:prstGeom prst="rect">
            <a:avLst/>
          </a:prstGeom>
          <a:solidFill>
            <a:srgbClr val="00206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06AB-E2DD-8E96-5D07-FC4DFF401A3A}"/>
              </a:ext>
            </a:extLst>
          </p:cNvPr>
          <p:cNvCxnSpPr>
            <a:cxnSpLocks/>
          </p:cNvCxnSpPr>
          <p:nvPr/>
        </p:nvCxnSpPr>
        <p:spPr bwMode="auto">
          <a:xfrm flipV="1">
            <a:off x="4608843" y="1120104"/>
            <a:ext cx="0" cy="114041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6CD801D-DC98-2C52-0925-C90A077DE0DE}"/>
              </a:ext>
            </a:extLst>
          </p:cNvPr>
          <p:cNvSpPr/>
          <p:nvPr/>
        </p:nvSpPr>
        <p:spPr bwMode="auto">
          <a:xfrm>
            <a:off x="724843" y="2408723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E274E98E-31A1-152D-E564-48C87A014ABA}"/>
              </a:ext>
            </a:extLst>
          </p:cNvPr>
          <p:cNvGrpSpPr/>
          <p:nvPr/>
        </p:nvGrpSpPr>
        <p:grpSpPr>
          <a:xfrm>
            <a:off x="7276197" y="1706447"/>
            <a:ext cx="298787" cy="542623"/>
            <a:chOff x="7245760" y="1678805"/>
            <a:chExt cx="298787" cy="542623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6844A57-F2D8-5815-12E3-E5F5BA8EA602}"/>
                </a:ext>
              </a:extLst>
            </p:cNvPr>
            <p:cNvGrpSpPr/>
            <p:nvPr/>
          </p:nvGrpSpPr>
          <p:grpSpPr>
            <a:xfrm>
              <a:off x="7245760" y="1966020"/>
              <a:ext cx="298787" cy="255408"/>
              <a:chOff x="1839905" y="2825776"/>
              <a:chExt cx="298787" cy="255408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85F0DA5-1F37-3DFC-7504-3E5347F7F08B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8575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A8DDCC3E-FEFF-C860-F2DF-85F5551BE2D9}"/>
                  </a:ext>
                </a:extLst>
              </p:cNvPr>
              <p:cNvCxnSpPr>
                <a:cxnSpLocks/>
                <a:stCxn id="73" idx="3"/>
                <a:endCxn id="73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54B9B28-DDF5-BA5B-40BC-05BFCFA025B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95153" y="1678805"/>
              <a:ext cx="0" cy="288174"/>
            </a:xfrm>
            <a:prstGeom prst="line">
              <a:avLst/>
            </a:prstGeom>
            <a:solidFill>
              <a:schemeClr val="accent1"/>
            </a:solidFill>
            <a:ln w="28575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E8B6750-D9AF-61B7-3820-AAB8620ACBC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29993" y="1354092"/>
            <a:ext cx="2491" cy="87790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A867698-04BF-3FF5-756A-2EABF7F9D7BC}"/>
              </a:ext>
            </a:extLst>
          </p:cNvPr>
          <p:cNvCxnSpPr>
            <a:cxnSpLocks/>
          </p:cNvCxnSpPr>
          <p:nvPr/>
        </p:nvCxnSpPr>
        <p:spPr bwMode="auto">
          <a:xfrm>
            <a:off x="4703961" y="1379359"/>
            <a:ext cx="3790906" cy="7116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6" name="Flowchart: Merge 165">
            <a:extLst>
              <a:ext uri="{FF2B5EF4-FFF2-40B4-BE49-F238E27FC236}">
                <a16:creationId xmlns:a16="http://schemas.microsoft.com/office/drawing/2014/main" id="{44C6F66D-BE68-E124-6A39-DD9A5535E3D4}"/>
              </a:ext>
            </a:extLst>
          </p:cNvPr>
          <p:cNvSpPr/>
          <p:nvPr/>
        </p:nvSpPr>
        <p:spPr bwMode="auto">
          <a:xfrm rot="10800000">
            <a:off x="8168526" y="1206434"/>
            <a:ext cx="709729" cy="517952"/>
          </a:xfrm>
          <a:prstGeom prst="flowChartMerge">
            <a:avLst/>
          </a:prstGeom>
          <a:solidFill>
            <a:srgbClr val="00206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80382F-5E77-AA93-6DC3-444F25780E3A}"/>
              </a:ext>
            </a:extLst>
          </p:cNvPr>
          <p:cNvGrpSpPr/>
          <p:nvPr/>
        </p:nvGrpSpPr>
        <p:grpSpPr>
          <a:xfrm>
            <a:off x="6297640" y="1569937"/>
            <a:ext cx="298787" cy="255408"/>
            <a:chOff x="5083512" y="2027734"/>
            <a:chExt cx="298787" cy="25540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2967FD6-BB3C-E793-6E51-F08B41B254D6}"/>
                </a:ext>
              </a:extLst>
            </p:cNvPr>
            <p:cNvGrpSpPr/>
            <p:nvPr/>
          </p:nvGrpSpPr>
          <p:grpSpPr>
            <a:xfrm>
              <a:off x="5083512" y="2027734"/>
              <a:ext cx="298787" cy="255408"/>
              <a:chOff x="1839905" y="2825776"/>
              <a:chExt cx="298787" cy="25540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D79CE2D-DEC2-248B-6B2A-DDD3F2F5EB90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1014A22-0C2A-DF36-60D8-288EC4770641}"/>
                  </a:ext>
                </a:extLst>
              </p:cNvPr>
              <p:cNvCxnSpPr>
                <a:cxnSpLocks/>
                <a:stCxn id="28" idx="3"/>
                <a:endCxn id="28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5545CB9-840A-6E46-1D26-47D03AE225C0}"/>
                </a:ext>
              </a:extLst>
            </p:cNvPr>
            <p:cNvCxnSpPr>
              <a:cxnSpLocks/>
              <a:stCxn id="28" idx="5"/>
              <a:endCxn id="28" idx="1"/>
            </p:cNvCxnSpPr>
            <p:nvPr/>
          </p:nvCxnSpPr>
          <p:spPr bwMode="auto">
            <a:xfrm flipH="1" flipV="1">
              <a:off x="5127268" y="2065138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C77745E-233D-E855-EA1D-2EF9F08099BF}"/>
                  </a:ext>
                </a:extLst>
              </p:cNvPr>
              <p:cNvSpPr/>
              <p:nvPr/>
            </p:nvSpPr>
            <p:spPr>
              <a:xfrm>
                <a:off x="8062010" y="1703595"/>
                <a:ext cx="1081945" cy="307777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𝐂𝐨𝐦𝐩𝐫𝐞𝐬𝐬𝐨𝐫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C77745E-233D-E855-EA1D-2EF9F0809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10" y="1703595"/>
                <a:ext cx="1081945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E51981-5847-0CDA-C831-7B19F1EC2393}"/>
                  </a:ext>
                </a:extLst>
              </p:cNvPr>
              <p:cNvSpPr/>
              <p:nvPr/>
            </p:nvSpPr>
            <p:spPr>
              <a:xfrm>
                <a:off x="5884409" y="1783357"/>
                <a:ext cx="1081945" cy="33464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smtClean="0">
                              <a:ln/>
                              <a:solidFill>
                                <a:srgbClr val="99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>
                              <a:solidFill>
                                <a:srgbClr val="9933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400" b="1">
                              <a:solidFill>
                                <a:srgbClr val="9933FF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  <m:r>
                        <a:rPr lang="en-US" sz="1400" b="1" i="0" smtClean="0">
                          <a:solidFill>
                            <a:srgbClr val="9933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cap="none" spc="0" smtClean="0">
                          <a:ln/>
                          <a:solidFill>
                            <a:srgbClr val="9933FF"/>
                          </a:solidFill>
                          <a:effectLst/>
                          <a:latin typeface="Cambria Math" panose="02040503050406030204" pitchFamily="18" charset="0"/>
                        </a:rPr>
                        <m:t>𝐌𝐅𝐂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9933FF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E51981-5847-0CDA-C831-7B19F1EC2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409" y="1783357"/>
                <a:ext cx="1081945" cy="3346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Flowchart: Or 63">
            <a:extLst>
              <a:ext uri="{FF2B5EF4-FFF2-40B4-BE49-F238E27FC236}">
                <a16:creationId xmlns:a16="http://schemas.microsoft.com/office/drawing/2014/main" id="{BE7345A7-888C-6C2F-555C-FE6A9E8CB99A}"/>
              </a:ext>
            </a:extLst>
          </p:cNvPr>
          <p:cNvSpPr/>
          <p:nvPr/>
        </p:nvSpPr>
        <p:spPr bwMode="auto">
          <a:xfrm>
            <a:off x="4759244" y="4862741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5" name="Flowchart: Or 64">
            <a:extLst>
              <a:ext uri="{FF2B5EF4-FFF2-40B4-BE49-F238E27FC236}">
                <a16:creationId xmlns:a16="http://schemas.microsoft.com/office/drawing/2014/main" id="{4F93E5A9-0609-CB82-D190-AE0B7805653A}"/>
              </a:ext>
            </a:extLst>
          </p:cNvPr>
          <p:cNvSpPr/>
          <p:nvPr/>
        </p:nvSpPr>
        <p:spPr bwMode="auto">
          <a:xfrm>
            <a:off x="5251129" y="4862740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6" name="Flowchart: Or 65">
            <a:extLst>
              <a:ext uri="{FF2B5EF4-FFF2-40B4-BE49-F238E27FC236}">
                <a16:creationId xmlns:a16="http://schemas.microsoft.com/office/drawing/2014/main" id="{9DCFC51E-D762-7E7C-BFD2-ECF16208B483}"/>
              </a:ext>
            </a:extLst>
          </p:cNvPr>
          <p:cNvSpPr/>
          <p:nvPr/>
        </p:nvSpPr>
        <p:spPr bwMode="auto">
          <a:xfrm>
            <a:off x="7531545" y="4869271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7" name="Flowchart: Or 66">
            <a:extLst>
              <a:ext uri="{FF2B5EF4-FFF2-40B4-BE49-F238E27FC236}">
                <a16:creationId xmlns:a16="http://schemas.microsoft.com/office/drawing/2014/main" id="{EDF80143-784A-6E66-9C4B-7807DF1CD937}"/>
              </a:ext>
            </a:extLst>
          </p:cNvPr>
          <p:cNvSpPr/>
          <p:nvPr/>
        </p:nvSpPr>
        <p:spPr bwMode="auto">
          <a:xfrm>
            <a:off x="8310524" y="4884735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ED21E42-8779-932D-1F95-B33420306FDC}"/>
              </a:ext>
            </a:extLst>
          </p:cNvPr>
          <p:cNvGrpSpPr/>
          <p:nvPr/>
        </p:nvGrpSpPr>
        <p:grpSpPr>
          <a:xfrm>
            <a:off x="4903234" y="4165301"/>
            <a:ext cx="79189" cy="194044"/>
            <a:chOff x="3850769" y="2634987"/>
            <a:chExt cx="309393" cy="685800"/>
          </a:xfrm>
        </p:grpSpPr>
        <p:sp>
          <p:nvSpPr>
            <p:cNvPr id="56" name="Cylinder 55">
              <a:extLst>
                <a:ext uri="{FF2B5EF4-FFF2-40B4-BE49-F238E27FC236}">
                  <a16:creationId xmlns:a16="http://schemas.microsoft.com/office/drawing/2014/main" id="{A995492F-2F61-9A11-013E-4505316C8EDC}"/>
                </a:ext>
              </a:extLst>
            </p:cNvPr>
            <p:cNvSpPr/>
            <p:nvPr/>
          </p:nvSpPr>
          <p:spPr bwMode="auto">
            <a:xfrm rot="5400000">
              <a:off x="3660270" y="2825486"/>
              <a:ext cx="685800" cy="304801"/>
            </a:xfrm>
            <a:prstGeom prst="can">
              <a:avLst>
                <a:gd name="adj" fmla="val 4305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4AAD4B1-CFEB-07BF-73BF-08A4AA0E5A6C}"/>
                </a:ext>
              </a:extLst>
            </p:cNvPr>
            <p:cNvSpPr/>
            <p:nvPr/>
          </p:nvSpPr>
          <p:spPr bwMode="auto">
            <a:xfrm>
              <a:off x="4007760" y="2648622"/>
              <a:ext cx="152402" cy="653784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F988A8A-B170-827A-F94F-7E52F9648744}"/>
              </a:ext>
            </a:extLst>
          </p:cNvPr>
          <p:cNvSpPr/>
          <p:nvPr/>
        </p:nvSpPr>
        <p:spPr bwMode="auto">
          <a:xfrm rot="16200000">
            <a:off x="6540416" y="4196466"/>
            <a:ext cx="203702" cy="11492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3679C0A-4F73-7533-64B6-564E81946A50}"/>
              </a:ext>
            </a:extLst>
          </p:cNvPr>
          <p:cNvCxnSpPr>
            <a:cxnSpLocks/>
          </p:cNvCxnSpPr>
          <p:nvPr/>
        </p:nvCxnSpPr>
        <p:spPr bwMode="auto">
          <a:xfrm flipV="1">
            <a:off x="3230880" y="5328794"/>
            <a:ext cx="0" cy="33392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E6937A9-55FB-867A-AFB0-029303A930FE}"/>
              </a:ext>
            </a:extLst>
          </p:cNvPr>
          <p:cNvSpPr/>
          <p:nvPr/>
        </p:nvSpPr>
        <p:spPr>
          <a:xfrm>
            <a:off x="2927942" y="5548076"/>
            <a:ext cx="52610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Air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1694E01-8734-56FC-2B2A-55F38971D87E}"/>
              </a:ext>
            </a:extLst>
          </p:cNvPr>
          <p:cNvSpPr/>
          <p:nvPr/>
        </p:nvSpPr>
        <p:spPr bwMode="auto">
          <a:xfrm rot="16200000">
            <a:off x="4077512" y="4195825"/>
            <a:ext cx="203702" cy="11492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CD2EB98-F2B7-A956-32B7-6073F3004A34}"/>
              </a:ext>
            </a:extLst>
          </p:cNvPr>
          <p:cNvCxnSpPr>
            <a:cxnSpLocks/>
          </p:cNvCxnSpPr>
          <p:nvPr/>
        </p:nvCxnSpPr>
        <p:spPr bwMode="auto">
          <a:xfrm>
            <a:off x="4295305" y="4246397"/>
            <a:ext cx="172170" cy="548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sm" len="sm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1" name="Flowchart: Or 140">
            <a:extLst>
              <a:ext uri="{FF2B5EF4-FFF2-40B4-BE49-F238E27FC236}">
                <a16:creationId xmlns:a16="http://schemas.microsoft.com/office/drawing/2014/main" id="{71D21185-265B-05CE-FB42-86BBF2E04124}"/>
              </a:ext>
            </a:extLst>
          </p:cNvPr>
          <p:cNvSpPr/>
          <p:nvPr/>
        </p:nvSpPr>
        <p:spPr bwMode="auto">
          <a:xfrm>
            <a:off x="3397611" y="4065103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5661671-A8CD-7283-3F62-5F4E79766DED}"/>
              </a:ext>
            </a:extLst>
          </p:cNvPr>
          <p:cNvCxnSpPr>
            <a:cxnSpLocks/>
          </p:cNvCxnSpPr>
          <p:nvPr/>
        </p:nvCxnSpPr>
        <p:spPr bwMode="auto">
          <a:xfrm>
            <a:off x="4863788" y="3917678"/>
            <a:ext cx="202079" cy="13746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9933FF"/>
            </a:solidFill>
            <a:prstDash val="solid"/>
            <a:round/>
            <a:headEnd type="arrow" w="sm" len="sm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5A82162-2B82-1AE0-E069-E16BF13CE3D2}"/>
                  </a:ext>
                </a:extLst>
              </p:cNvPr>
              <p:cNvSpPr/>
              <p:nvPr/>
            </p:nvSpPr>
            <p:spPr>
              <a:xfrm>
                <a:off x="6077439" y="3170586"/>
                <a:ext cx="1187702" cy="307777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𝐆𝐚𝐬</m:t>
                      </m:r>
                      <m:r>
                        <a:rPr lang="en-US" sz="1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𝐏𝐚𝐧𝐞𝐥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5A82162-2B82-1AE0-E069-E16BF13CE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39" y="3170586"/>
                <a:ext cx="1187702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5A3D6975-5508-8EB9-AA52-16A0B8F6B95E}"/>
              </a:ext>
            </a:extLst>
          </p:cNvPr>
          <p:cNvCxnSpPr>
            <a:cxnSpLocks/>
          </p:cNvCxnSpPr>
          <p:nvPr/>
        </p:nvCxnSpPr>
        <p:spPr bwMode="auto">
          <a:xfrm flipV="1">
            <a:off x="8927774" y="1120104"/>
            <a:ext cx="0" cy="27218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C7BF0C59-74F2-20D8-7A5A-A9452B4EAE4D}"/>
              </a:ext>
            </a:extLst>
          </p:cNvPr>
          <p:cNvCxnSpPr>
            <a:cxnSpLocks/>
          </p:cNvCxnSpPr>
          <p:nvPr/>
        </p:nvCxnSpPr>
        <p:spPr bwMode="auto">
          <a:xfrm>
            <a:off x="8631723" y="1385396"/>
            <a:ext cx="324090" cy="421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1" name="Flowchart: Collate 230">
            <a:extLst>
              <a:ext uri="{FF2B5EF4-FFF2-40B4-BE49-F238E27FC236}">
                <a16:creationId xmlns:a16="http://schemas.microsoft.com/office/drawing/2014/main" id="{672420AE-E82A-0A62-605B-2F77F38D4027}"/>
              </a:ext>
            </a:extLst>
          </p:cNvPr>
          <p:cNvSpPr/>
          <p:nvPr/>
        </p:nvSpPr>
        <p:spPr bwMode="auto">
          <a:xfrm>
            <a:off x="6801434" y="1565874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33" name="Flowchart: Collate 232">
            <a:extLst>
              <a:ext uri="{FF2B5EF4-FFF2-40B4-BE49-F238E27FC236}">
                <a16:creationId xmlns:a16="http://schemas.microsoft.com/office/drawing/2014/main" id="{5EFE5E23-9C02-D6FE-0EF3-1264B02E5E59}"/>
              </a:ext>
            </a:extLst>
          </p:cNvPr>
          <p:cNvSpPr/>
          <p:nvPr/>
        </p:nvSpPr>
        <p:spPr bwMode="auto">
          <a:xfrm>
            <a:off x="5919966" y="1556168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19D13C23-05FB-C58E-8498-B6917B519824}"/>
              </a:ext>
            </a:extLst>
          </p:cNvPr>
          <p:cNvGrpSpPr/>
          <p:nvPr/>
        </p:nvGrpSpPr>
        <p:grpSpPr>
          <a:xfrm>
            <a:off x="5288447" y="1682257"/>
            <a:ext cx="298787" cy="542623"/>
            <a:chOff x="7245760" y="1678805"/>
            <a:chExt cx="298787" cy="542623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68435C21-A955-6254-947A-36D40ED6730E}"/>
                </a:ext>
              </a:extLst>
            </p:cNvPr>
            <p:cNvGrpSpPr/>
            <p:nvPr/>
          </p:nvGrpSpPr>
          <p:grpSpPr>
            <a:xfrm>
              <a:off x="7245760" y="1966020"/>
              <a:ext cx="298787" cy="255408"/>
              <a:chOff x="1839905" y="2825776"/>
              <a:chExt cx="298787" cy="255408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BD910C5A-0C80-BEE1-9069-1D801C47BF83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242" name="Straight Arrow Connector 241">
                <a:extLst>
                  <a:ext uri="{FF2B5EF4-FFF2-40B4-BE49-F238E27FC236}">
                    <a16:creationId xmlns:a16="http://schemas.microsoft.com/office/drawing/2014/main" id="{EB28140A-0CED-E6FA-67CA-120E2B126AFF}"/>
                  </a:ext>
                </a:extLst>
              </p:cNvPr>
              <p:cNvCxnSpPr>
                <a:cxnSpLocks/>
                <a:stCxn id="241" idx="3"/>
                <a:endCxn id="241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71E3404E-BC0B-4F9F-6C39-7B9430C9321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95153" y="1678805"/>
              <a:ext cx="0" cy="288174"/>
            </a:xfrm>
            <a:prstGeom prst="line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9AF9AEAE-F80A-74A7-1D34-CD10A6832A3A}"/>
              </a:ext>
            </a:extLst>
          </p:cNvPr>
          <p:cNvCxnSpPr>
            <a:cxnSpLocks/>
          </p:cNvCxnSpPr>
          <p:nvPr/>
        </p:nvCxnSpPr>
        <p:spPr bwMode="auto">
          <a:xfrm>
            <a:off x="1148418" y="1271332"/>
            <a:ext cx="3158039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29A987B6-4FF7-B288-5E98-8B224EBB4C9E}"/>
              </a:ext>
            </a:extLst>
          </p:cNvPr>
          <p:cNvCxnSpPr>
            <a:cxnSpLocks/>
          </p:cNvCxnSpPr>
          <p:nvPr/>
        </p:nvCxnSpPr>
        <p:spPr bwMode="auto">
          <a:xfrm flipV="1">
            <a:off x="877242" y="1438537"/>
            <a:ext cx="0" cy="99493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4" name="Rectangle: Beveled 253">
            <a:extLst>
              <a:ext uri="{FF2B5EF4-FFF2-40B4-BE49-F238E27FC236}">
                <a16:creationId xmlns:a16="http://schemas.microsoft.com/office/drawing/2014/main" id="{33DFE77C-F160-E44B-0B0B-CD9BF38945D5}"/>
              </a:ext>
            </a:extLst>
          </p:cNvPr>
          <p:cNvSpPr/>
          <p:nvPr/>
        </p:nvSpPr>
        <p:spPr bwMode="auto">
          <a:xfrm>
            <a:off x="648065" y="1108363"/>
            <a:ext cx="488929" cy="341178"/>
          </a:xfrm>
          <a:prstGeom prst="beve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LN</a:t>
            </a:r>
            <a:r>
              <a:rPr kumimoji="0" lang="en-US" sz="1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2</a:t>
            </a:r>
          </a:p>
        </p:txBody>
      </p:sp>
      <p:sp>
        <p:nvSpPr>
          <p:cNvPr id="260" name="Flowchart: Collate 259">
            <a:extLst>
              <a:ext uri="{FF2B5EF4-FFF2-40B4-BE49-F238E27FC236}">
                <a16:creationId xmlns:a16="http://schemas.microsoft.com/office/drawing/2014/main" id="{6B5EF99D-4981-F45E-C247-6B7F91F5E38B}"/>
              </a:ext>
            </a:extLst>
          </p:cNvPr>
          <p:cNvSpPr/>
          <p:nvPr/>
        </p:nvSpPr>
        <p:spPr bwMode="auto">
          <a:xfrm rot="16200000">
            <a:off x="796904" y="2030138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369B78B3-33D4-2DFD-D765-A3727CB9419D}"/>
              </a:ext>
            </a:extLst>
          </p:cNvPr>
          <p:cNvCxnSpPr>
            <a:cxnSpLocks/>
          </p:cNvCxnSpPr>
          <p:nvPr/>
        </p:nvCxnSpPr>
        <p:spPr bwMode="auto">
          <a:xfrm>
            <a:off x="864377" y="1919339"/>
            <a:ext cx="42161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ECB5DD0C-0D99-5DA7-B51E-234D8408A0AB}"/>
              </a:ext>
            </a:extLst>
          </p:cNvPr>
          <p:cNvCxnSpPr>
            <a:cxnSpLocks/>
          </p:cNvCxnSpPr>
          <p:nvPr/>
        </p:nvCxnSpPr>
        <p:spPr bwMode="auto">
          <a:xfrm flipH="1">
            <a:off x="1242776" y="1944185"/>
            <a:ext cx="8465" cy="416742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9E9A5990-A08B-9274-56D5-DD23B3D19E01}"/>
              </a:ext>
            </a:extLst>
          </p:cNvPr>
          <p:cNvGrpSpPr/>
          <p:nvPr/>
        </p:nvGrpSpPr>
        <p:grpSpPr>
          <a:xfrm>
            <a:off x="108319" y="3549107"/>
            <a:ext cx="298787" cy="255408"/>
            <a:chOff x="1839905" y="2825776"/>
            <a:chExt cx="298787" cy="255408"/>
          </a:xfrm>
        </p:grpSpPr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E43E5C78-8673-E23A-D5A7-07101853B813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9043B864-8C0E-44E8-4B59-5DA64FBF7141}"/>
                </a:ext>
              </a:extLst>
            </p:cNvPr>
            <p:cNvCxnSpPr>
              <a:cxnSpLocks/>
              <a:stCxn id="270" idx="3"/>
              <a:endCxn id="270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A32BE7F5-1B0A-EEFA-56F6-173C645A29B1}"/>
              </a:ext>
            </a:extLst>
          </p:cNvPr>
          <p:cNvCxnSpPr>
            <a:cxnSpLocks/>
          </p:cNvCxnSpPr>
          <p:nvPr/>
        </p:nvCxnSpPr>
        <p:spPr bwMode="auto">
          <a:xfrm flipV="1">
            <a:off x="403911" y="3669010"/>
            <a:ext cx="472116" cy="7801"/>
          </a:xfrm>
          <a:prstGeom prst="lin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8" name="Flowchart: Collate 287">
            <a:extLst>
              <a:ext uri="{FF2B5EF4-FFF2-40B4-BE49-F238E27FC236}">
                <a16:creationId xmlns:a16="http://schemas.microsoft.com/office/drawing/2014/main" id="{7FEA7E10-2C22-A33C-71A2-9533560B8B95}"/>
              </a:ext>
            </a:extLst>
          </p:cNvPr>
          <p:cNvSpPr/>
          <p:nvPr/>
        </p:nvSpPr>
        <p:spPr bwMode="auto">
          <a:xfrm rot="16200000">
            <a:off x="1165371" y="3171683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BECD31BF-5BB0-591C-860A-D10C9D11BC21}"/>
              </a:ext>
            </a:extLst>
          </p:cNvPr>
          <p:cNvGrpSpPr/>
          <p:nvPr/>
        </p:nvGrpSpPr>
        <p:grpSpPr>
          <a:xfrm>
            <a:off x="2474231" y="1141660"/>
            <a:ext cx="298787" cy="255408"/>
            <a:chOff x="5083512" y="2027734"/>
            <a:chExt cx="298787" cy="255408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6CFEADE3-8678-F934-0FDD-6063803847D7}"/>
                </a:ext>
              </a:extLst>
            </p:cNvPr>
            <p:cNvGrpSpPr/>
            <p:nvPr/>
          </p:nvGrpSpPr>
          <p:grpSpPr>
            <a:xfrm>
              <a:off x="5083512" y="2027734"/>
              <a:ext cx="298787" cy="255408"/>
              <a:chOff x="1839905" y="2825776"/>
              <a:chExt cx="298787" cy="255408"/>
            </a:xfrm>
          </p:grpSpPr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365C0843-8A85-0B6D-3488-9CFF61F80BC7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296" name="Straight Arrow Connector 295">
                <a:extLst>
                  <a:ext uri="{FF2B5EF4-FFF2-40B4-BE49-F238E27FC236}">
                    <a16:creationId xmlns:a16="http://schemas.microsoft.com/office/drawing/2014/main" id="{65DC7A01-B213-54BF-2570-6B8D925910FC}"/>
                  </a:ext>
                </a:extLst>
              </p:cNvPr>
              <p:cNvCxnSpPr>
                <a:cxnSpLocks/>
                <a:stCxn id="295" idx="3"/>
                <a:endCxn id="295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117DAE83-442C-4456-852E-EFBC83BD54D1}"/>
                </a:ext>
              </a:extLst>
            </p:cNvPr>
            <p:cNvCxnSpPr>
              <a:cxnSpLocks/>
              <a:stCxn id="295" idx="5"/>
              <a:endCxn id="295" idx="1"/>
            </p:cNvCxnSpPr>
            <p:nvPr/>
          </p:nvCxnSpPr>
          <p:spPr bwMode="auto">
            <a:xfrm flipH="1" flipV="1">
              <a:off x="5127268" y="2065138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81869296-26C8-1689-77B4-FF537787959D}"/>
                  </a:ext>
                </a:extLst>
              </p:cNvPr>
              <p:cNvSpPr/>
              <p:nvPr/>
            </p:nvSpPr>
            <p:spPr>
              <a:xfrm>
                <a:off x="2086496" y="825181"/>
                <a:ext cx="1081945" cy="33464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smtClean="0">
                              <a:ln/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  <m:r>
                        <a:rPr lang="en-US" sz="1400" b="1" i="0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cap="none" spc="0" smtClean="0">
                          <a:ln/>
                          <a:solidFill>
                            <a:srgbClr val="FF6600"/>
                          </a:solidFill>
                          <a:effectLst/>
                          <a:latin typeface="Cambria Math" panose="02040503050406030204" pitchFamily="18" charset="0"/>
                        </a:rPr>
                        <m:t>𝐕𝐀𝐓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FF66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81869296-26C8-1689-77B4-FF53778795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496" y="825181"/>
                <a:ext cx="1081945" cy="3346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Flowchart: Collate 69">
            <a:extLst>
              <a:ext uri="{FF2B5EF4-FFF2-40B4-BE49-F238E27FC236}">
                <a16:creationId xmlns:a16="http://schemas.microsoft.com/office/drawing/2014/main" id="{B6C574E2-9B01-8A79-18F2-0CAEA5365CDA}"/>
              </a:ext>
            </a:extLst>
          </p:cNvPr>
          <p:cNvSpPr/>
          <p:nvPr/>
        </p:nvSpPr>
        <p:spPr bwMode="auto">
          <a:xfrm>
            <a:off x="2243978" y="1126767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10" name="Flowchart: Collate 309">
            <a:extLst>
              <a:ext uri="{FF2B5EF4-FFF2-40B4-BE49-F238E27FC236}">
                <a16:creationId xmlns:a16="http://schemas.microsoft.com/office/drawing/2014/main" id="{13FF850C-054B-1407-96C2-788EAB65D1B4}"/>
              </a:ext>
            </a:extLst>
          </p:cNvPr>
          <p:cNvSpPr/>
          <p:nvPr/>
        </p:nvSpPr>
        <p:spPr bwMode="auto">
          <a:xfrm>
            <a:off x="4023677" y="1114725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72AA11F2-1E11-64D2-71A2-95D97020899A}"/>
              </a:ext>
            </a:extLst>
          </p:cNvPr>
          <p:cNvSpPr/>
          <p:nvPr/>
        </p:nvSpPr>
        <p:spPr bwMode="auto">
          <a:xfrm rot="5400000">
            <a:off x="2723542" y="4281403"/>
            <a:ext cx="977392" cy="163147"/>
          </a:xfrm>
          <a:prstGeom prst="rect">
            <a:avLst/>
          </a:prstGeom>
          <a:solidFill>
            <a:srgbClr val="CC99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DAE139EF-FE3A-E017-6C42-27FA12CC9CDA}"/>
              </a:ext>
            </a:extLst>
          </p:cNvPr>
          <p:cNvGrpSpPr/>
          <p:nvPr/>
        </p:nvGrpSpPr>
        <p:grpSpPr>
          <a:xfrm>
            <a:off x="4145911" y="729546"/>
            <a:ext cx="298787" cy="255408"/>
            <a:chOff x="1839905" y="2825776"/>
            <a:chExt cx="298787" cy="255408"/>
          </a:xfrm>
        </p:grpSpPr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DE0EFD8B-63BC-5EAA-8D75-5861B5F9CC61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0CFD6255-3A29-3F00-8082-8C4A8B1D7BBD}"/>
                </a:ext>
              </a:extLst>
            </p:cNvPr>
            <p:cNvCxnSpPr>
              <a:cxnSpLocks/>
              <a:stCxn id="345" idx="3"/>
              <a:endCxn id="345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956342A3-4280-C4C5-B4EE-724A2A032EA3}"/>
              </a:ext>
            </a:extLst>
          </p:cNvPr>
          <p:cNvCxnSpPr>
            <a:cxnSpLocks/>
            <a:endCxn id="345" idx="4"/>
          </p:cNvCxnSpPr>
          <p:nvPr/>
        </p:nvCxnSpPr>
        <p:spPr bwMode="auto">
          <a:xfrm flipV="1">
            <a:off x="4295305" y="984954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6" name="Rectangle: Rounded Corners 355">
            <a:extLst>
              <a:ext uri="{FF2B5EF4-FFF2-40B4-BE49-F238E27FC236}">
                <a16:creationId xmlns:a16="http://schemas.microsoft.com/office/drawing/2014/main" id="{11073AE2-EFF3-AEB0-BBD9-BBFEF80699DB}"/>
              </a:ext>
            </a:extLst>
          </p:cNvPr>
          <p:cNvSpPr/>
          <p:nvPr/>
        </p:nvSpPr>
        <p:spPr bwMode="auto">
          <a:xfrm rot="16200000">
            <a:off x="3357637" y="1005986"/>
            <a:ext cx="197537" cy="518884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2EE8CF5-CF26-49B0-177C-BC5FDA91BA2A}"/>
              </a:ext>
            </a:extLst>
          </p:cNvPr>
          <p:cNvGrpSpPr/>
          <p:nvPr/>
        </p:nvGrpSpPr>
        <p:grpSpPr>
          <a:xfrm>
            <a:off x="3310426" y="1650683"/>
            <a:ext cx="298787" cy="255408"/>
            <a:chOff x="1839905" y="2825776"/>
            <a:chExt cx="298787" cy="255408"/>
          </a:xfrm>
        </p:grpSpPr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39F20F3C-8ADC-928A-13C2-4C6815F91056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59" name="Straight Arrow Connector 358">
              <a:extLst>
                <a:ext uri="{FF2B5EF4-FFF2-40B4-BE49-F238E27FC236}">
                  <a16:creationId xmlns:a16="http://schemas.microsoft.com/office/drawing/2014/main" id="{52E81AC7-B070-5F18-295D-E52854A55A59}"/>
                </a:ext>
              </a:extLst>
            </p:cNvPr>
            <p:cNvCxnSpPr>
              <a:cxnSpLocks/>
              <a:stCxn id="358" idx="3"/>
              <a:endCxn id="358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F63A61ED-9F42-9233-9A92-7A3AB575FB8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581916" y="3111663"/>
            <a:ext cx="10065" cy="135049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3C95882B-F12B-6FF8-0B8A-A293E6DC1337}"/>
              </a:ext>
            </a:extLst>
          </p:cNvPr>
          <p:cNvCxnSpPr>
            <a:cxnSpLocks/>
          </p:cNvCxnSpPr>
          <p:nvPr/>
        </p:nvCxnSpPr>
        <p:spPr bwMode="auto">
          <a:xfrm flipH="1">
            <a:off x="2134908" y="1248866"/>
            <a:ext cx="9054" cy="455341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3" name="Circle: Hollow 372">
            <a:extLst>
              <a:ext uri="{FF2B5EF4-FFF2-40B4-BE49-F238E27FC236}">
                <a16:creationId xmlns:a16="http://schemas.microsoft.com/office/drawing/2014/main" id="{08A007D2-32E7-D997-A6CF-1E6F9FC94896}"/>
              </a:ext>
            </a:extLst>
          </p:cNvPr>
          <p:cNvSpPr/>
          <p:nvPr/>
        </p:nvSpPr>
        <p:spPr bwMode="auto">
          <a:xfrm>
            <a:off x="1834734" y="5781077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AFF8C82D-1D9A-D720-BD79-E6E57564C90A}"/>
              </a:ext>
            </a:extLst>
          </p:cNvPr>
          <p:cNvCxnSpPr>
            <a:cxnSpLocks/>
          </p:cNvCxnSpPr>
          <p:nvPr/>
        </p:nvCxnSpPr>
        <p:spPr bwMode="auto">
          <a:xfrm>
            <a:off x="1916446" y="5434518"/>
            <a:ext cx="243479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5" name="Flowchart: Collate 374">
            <a:extLst>
              <a:ext uri="{FF2B5EF4-FFF2-40B4-BE49-F238E27FC236}">
                <a16:creationId xmlns:a16="http://schemas.microsoft.com/office/drawing/2014/main" id="{944A1538-6D46-82AA-E19D-59A511ECB488}"/>
              </a:ext>
            </a:extLst>
          </p:cNvPr>
          <p:cNvSpPr/>
          <p:nvPr/>
        </p:nvSpPr>
        <p:spPr bwMode="auto">
          <a:xfrm rot="16200000">
            <a:off x="2056855" y="2181642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42BD33A4-3CFD-D688-6896-846833DBCD62}"/>
              </a:ext>
            </a:extLst>
          </p:cNvPr>
          <p:cNvCxnSpPr>
            <a:cxnSpLocks/>
          </p:cNvCxnSpPr>
          <p:nvPr/>
        </p:nvCxnSpPr>
        <p:spPr bwMode="auto">
          <a:xfrm>
            <a:off x="1916446" y="3102314"/>
            <a:ext cx="13220" cy="235299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7" name="Flowchart: Collate 376">
            <a:extLst>
              <a:ext uri="{FF2B5EF4-FFF2-40B4-BE49-F238E27FC236}">
                <a16:creationId xmlns:a16="http://schemas.microsoft.com/office/drawing/2014/main" id="{3A442B4A-4E8B-EE2F-A8D2-2FC3FCD2CA15}"/>
              </a:ext>
            </a:extLst>
          </p:cNvPr>
          <p:cNvSpPr/>
          <p:nvPr/>
        </p:nvSpPr>
        <p:spPr bwMode="auto">
          <a:xfrm rot="16200000">
            <a:off x="1496047" y="3169766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012C25FA-4E38-F213-B167-D3B6075A4D69}"/>
              </a:ext>
            </a:extLst>
          </p:cNvPr>
          <p:cNvSpPr/>
          <p:nvPr/>
        </p:nvSpPr>
        <p:spPr>
          <a:xfrm>
            <a:off x="1291120" y="4361481"/>
            <a:ext cx="5261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Air</a:t>
            </a:r>
          </a:p>
        </p:txBody>
      </p: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F93A5D76-1396-4E55-18EB-62D251979109}"/>
              </a:ext>
            </a:extLst>
          </p:cNvPr>
          <p:cNvCxnSpPr>
            <a:cxnSpLocks/>
          </p:cNvCxnSpPr>
          <p:nvPr/>
        </p:nvCxnSpPr>
        <p:spPr bwMode="auto">
          <a:xfrm flipV="1">
            <a:off x="1557004" y="3102314"/>
            <a:ext cx="372662" cy="1113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298AD922-E35D-FE8E-DAB2-78A05DE9C284}"/>
              </a:ext>
            </a:extLst>
          </p:cNvPr>
          <p:cNvCxnSpPr>
            <a:cxnSpLocks/>
          </p:cNvCxnSpPr>
          <p:nvPr/>
        </p:nvCxnSpPr>
        <p:spPr bwMode="auto">
          <a:xfrm flipH="1">
            <a:off x="95161" y="1919339"/>
            <a:ext cx="797368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7F7F7F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1" name="Flowchart: Collate 390">
            <a:extLst>
              <a:ext uri="{FF2B5EF4-FFF2-40B4-BE49-F238E27FC236}">
                <a16:creationId xmlns:a16="http://schemas.microsoft.com/office/drawing/2014/main" id="{9D3B56A8-9923-8F10-BBE8-C93836E390B2}"/>
              </a:ext>
            </a:extLst>
          </p:cNvPr>
          <p:cNvSpPr/>
          <p:nvPr/>
        </p:nvSpPr>
        <p:spPr bwMode="auto">
          <a:xfrm>
            <a:off x="505679" y="1780688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55" name="Circle: Hollow 154">
            <a:extLst>
              <a:ext uri="{FF2B5EF4-FFF2-40B4-BE49-F238E27FC236}">
                <a16:creationId xmlns:a16="http://schemas.microsoft.com/office/drawing/2014/main" id="{5E976D9A-7B2D-6CFD-FF76-61AA3FE3F029}"/>
              </a:ext>
            </a:extLst>
          </p:cNvPr>
          <p:cNvSpPr/>
          <p:nvPr/>
        </p:nvSpPr>
        <p:spPr bwMode="auto">
          <a:xfrm>
            <a:off x="2918405" y="4761591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109CEB-FAED-31F3-A44A-2C8C203546B3}"/>
              </a:ext>
            </a:extLst>
          </p:cNvPr>
          <p:cNvCxnSpPr>
            <a:cxnSpLocks/>
          </p:cNvCxnSpPr>
          <p:nvPr/>
        </p:nvCxnSpPr>
        <p:spPr bwMode="auto">
          <a:xfrm flipV="1">
            <a:off x="3454047" y="1364197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Flowchart: Collate 28">
            <a:extLst>
              <a:ext uri="{FF2B5EF4-FFF2-40B4-BE49-F238E27FC236}">
                <a16:creationId xmlns:a16="http://schemas.microsoft.com/office/drawing/2014/main" id="{3F9D26C6-F67B-9A6F-BAB0-E91BC11812B6}"/>
              </a:ext>
            </a:extLst>
          </p:cNvPr>
          <p:cNvSpPr/>
          <p:nvPr/>
        </p:nvSpPr>
        <p:spPr bwMode="auto">
          <a:xfrm rot="16200000">
            <a:off x="2054221" y="2550938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5" name="Flowchart: Collate 34">
            <a:extLst>
              <a:ext uri="{FF2B5EF4-FFF2-40B4-BE49-F238E27FC236}">
                <a16:creationId xmlns:a16="http://schemas.microsoft.com/office/drawing/2014/main" id="{934B4421-3101-6EC5-08A9-14CCF8C4B814}"/>
              </a:ext>
            </a:extLst>
          </p:cNvPr>
          <p:cNvSpPr/>
          <p:nvPr/>
        </p:nvSpPr>
        <p:spPr bwMode="auto">
          <a:xfrm rot="16200000">
            <a:off x="1839445" y="3168954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1" name="Flowchart: Collate 40">
            <a:extLst>
              <a:ext uri="{FF2B5EF4-FFF2-40B4-BE49-F238E27FC236}">
                <a16:creationId xmlns:a16="http://schemas.microsoft.com/office/drawing/2014/main" id="{17A2C32E-881D-EFF1-4F4F-EFD1D11ED87F}"/>
              </a:ext>
            </a:extLst>
          </p:cNvPr>
          <p:cNvSpPr/>
          <p:nvPr/>
        </p:nvSpPr>
        <p:spPr bwMode="auto">
          <a:xfrm rot="16200000">
            <a:off x="798211" y="1554022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B2CBEB6-9330-937F-3209-4738E1CE3A25}"/>
              </a:ext>
            </a:extLst>
          </p:cNvPr>
          <p:cNvSpPr/>
          <p:nvPr/>
        </p:nvSpPr>
        <p:spPr bwMode="auto">
          <a:xfrm rot="10800000">
            <a:off x="2044934" y="737277"/>
            <a:ext cx="298787" cy="255408"/>
          </a:xfrm>
          <a:prstGeom prst="ellips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094C4FD-B75D-DD5E-0E3B-BF32E0D54D90}"/>
              </a:ext>
            </a:extLst>
          </p:cNvPr>
          <p:cNvCxnSpPr>
            <a:cxnSpLocks/>
            <a:stCxn id="42" idx="7"/>
            <a:endCxn id="42" idx="3"/>
          </p:cNvCxnSpPr>
          <p:nvPr/>
        </p:nvCxnSpPr>
        <p:spPr bwMode="auto">
          <a:xfrm flipV="1">
            <a:off x="2088690" y="774681"/>
            <a:ext cx="211275" cy="180600"/>
          </a:xfrm>
          <a:prstGeom prst="straightConnector1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B53C880-6BB3-1360-4053-70FDE61574F0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2194328" y="991726"/>
            <a:ext cx="0" cy="288174"/>
          </a:xfrm>
          <a:prstGeom prst="lin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C76ACA19-81C1-D45E-8907-BB250FAAFC00}"/>
              </a:ext>
            </a:extLst>
          </p:cNvPr>
          <p:cNvSpPr/>
          <p:nvPr/>
        </p:nvSpPr>
        <p:spPr bwMode="auto">
          <a:xfrm rot="10800000">
            <a:off x="57028" y="2175450"/>
            <a:ext cx="298787" cy="255408"/>
          </a:xfrm>
          <a:prstGeom prst="ellips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267A3DA-7D68-4482-201A-0440CEADFF74}"/>
              </a:ext>
            </a:extLst>
          </p:cNvPr>
          <p:cNvCxnSpPr>
            <a:cxnSpLocks/>
            <a:stCxn id="8" idx="7"/>
            <a:endCxn id="8" idx="3"/>
          </p:cNvCxnSpPr>
          <p:nvPr/>
        </p:nvCxnSpPr>
        <p:spPr bwMode="auto">
          <a:xfrm flipV="1">
            <a:off x="100784" y="2212854"/>
            <a:ext cx="211275" cy="180600"/>
          </a:xfrm>
          <a:prstGeom prst="straightConnector1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3D91403-E7E1-E86D-C7B0-F1927D9F57DB}"/>
              </a:ext>
            </a:extLst>
          </p:cNvPr>
          <p:cNvCxnSpPr>
            <a:cxnSpLocks/>
            <a:stCxn id="8" idx="2"/>
          </p:cNvCxnSpPr>
          <p:nvPr/>
        </p:nvCxnSpPr>
        <p:spPr bwMode="auto">
          <a:xfrm>
            <a:off x="355815" y="2303154"/>
            <a:ext cx="501856" cy="0"/>
          </a:xfrm>
          <a:prstGeom prst="lin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4" name="Picture 23" descr="A machine with wires and switches&#10;&#10;Description automatically generated">
            <a:extLst>
              <a:ext uri="{FF2B5EF4-FFF2-40B4-BE49-F238E27FC236}">
                <a16:creationId xmlns:a16="http://schemas.microsoft.com/office/drawing/2014/main" id="{2FEA6968-45D3-B00C-365E-3B4C129F4B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-299933" y="1548572"/>
            <a:ext cx="5534446" cy="4150834"/>
          </a:xfrm>
          <a:prstGeom prst="rect">
            <a:avLst/>
          </a:prstGeom>
        </p:spPr>
      </p:pic>
      <p:pic>
        <p:nvPicPr>
          <p:cNvPr id="26" name="Picture 25" descr="A machine in a factory&#10;&#10;Description automatically generated">
            <a:extLst>
              <a:ext uri="{FF2B5EF4-FFF2-40B4-BE49-F238E27FC236}">
                <a16:creationId xmlns:a16="http://schemas.microsoft.com/office/drawing/2014/main" id="{4DB6E35F-FF5A-1325-B3D8-01F3BFB189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872086" y="1555229"/>
            <a:ext cx="5521986" cy="414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47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4599A486-44D5-372C-DB3E-153CD92A2A75}"/>
              </a:ext>
            </a:extLst>
          </p:cNvPr>
          <p:cNvSpPr/>
          <p:nvPr/>
        </p:nvSpPr>
        <p:spPr bwMode="auto">
          <a:xfrm>
            <a:off x="445760" y="1094245"/>
            <a:ext cx="3656944" cy="2381389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EF5724EF-1252-81C1-EBB5-ED654D178B11}"/>
              </a:ext>
            </a:extLst>
          </p:cNvPr>
          <p:cNvSpPr/>
          <p:nvPr/>
        </p:nvSpPr>
        <p:spPr bwMode="auto">
          <a:xfrm>
            <a:off x="4049986" y="1101089"/>
            <a:ext cx="1765995" cy="551703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A10ADD9-4428-EEC4-5323-368795770595}"/>
              </a:ext>
            </a:extLst>
          </p:cNvPr>
          <p:cNvSpPr/>
          <p:nvPr/>
        </p:nvSpPr>
        <p:spPr bwMode="auto">
          <a:xfrm>
            <a:off x="5761968" y="1101824"/>
            <a:ext cx="1430628" cy="236520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49FEFA8-A93B-A9DA-FD09-E47B8D378097}"/>
              </a:ext>
            </a:extLst>
          </p:cNvPr>
          <p:cNvSpPr/>
          <p:nvPr/>
        </p:nvSpPr>
        <p:spPr bwMode="auto">
          <a:xfrm rot="5400000">
            <a:off x="4037349" y="4191750"/>
            <a:ext cx="283493" cy="15126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3" name="Cylinder 52">
            <a:extLst>
              <a:ext uri="{FF2B5EF4-FFF2-40B4-BE49-F238E27FC236}">
                <a16:creationId xmlns:a16="http://schemas.microsoft.com/office/drawing/2014/main" id="{3A424C9A-BEA1-9097-85BC-21D03930F78E}"/>
              </a:ext>
            </a:extLst>
          </p:cNvPr>
          <p:cNvSpPr/>
          <p:nvPr/>
        </p:nvSpPr>
        <p:spPr bwMode="auto">
          <a:xfrm rot="5400000">
            <a:off x="4580708" y="4046341"/>
            <a:ext cx="194983" cy="432903"/>
          </a:xfrm>
          <a:prstGeom prst="can">
            <a:avLst>
              <a:gd name="adj" fmla="val 39182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F328E8B-BF92-1E96-1F73-39EFF935991B}"/>
              </a:ext>
            </a:extLst>
          </p:cNvPr>
          <p:cNvSpPr/>
          <p:nvPr/>
        </p:nvSpPr>
        <p:spPr bwMode="auto">
          <a:xfrm>
            <a:off x="4829107" y="3979368"/>
            <a:ext cx="61289" cy="19844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0ED86D19-ECDD-C3C1-0E9D-05661A3C637E}"/>
              </a:ext>
            </a:extLst>
          </p:cNvPr>
          <p:cNvCxnSpPr>
            <a:cxnSpLocks/>
          </p:cNvCxnSpPr>
          <p:nvPr/>
        </p:nvCxnSpPr>
        <p:spPr bwMode="auto">
          <a:xfrm>
            <a:off x="1210735" y="6105901"/>
            <a:ext cx="7099789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3" name="Circle: Hollow 142">
            <a:extLst>
              <a:ext uri="{FF2B5EF4-FFF2-40B4-BE49-F238E27FC236}">
                <a16:creationId xmlns:a16="http://schemas.microsoft.com/office/drawing/2014/main" id="{FFC91E26-48DA-A324-4DE0-AE610362F2A9}"/>
              </a:ext>
            </a:extLst>
          </p:cNvPr>
          <p:cNvSpPr/>
          <p:nvPr/>
        </p:nvSpPr>
        <p:spPr bwMode="auto">
          <a:xfrm>
            <a:off x="7884913" y="5792146"/>
            <a:ext cx="609954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0857C3C-F9A7-D90D-3EC6-958D2F7B914B}"/>
              </a:ext>
            </a:extLst>
          </p:cNvPr>
          <p:cNvSpPr/>
          <p:nvPr/>
        </p:nvSpPr>
        <p:spPr bwMode="auto">
          <a:xfrm rot="16200000">
            <a:off x="7631900" y="3090076"/>
            <a:ext cx="352493" cy="233816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948444-A6D6-F936-37B7-EC83FE96B945}"/>
              </a:ext>
            </a:extLst>
          </p:cNvPr>
          <p:cNvSpPr txBox="1">
            <a:spLocks/>
          </p:cNvSpPr>
          <p:nvPr/>
        </p:nvSpPr>
        <p:spPr bwMode="auto">
          <a:xfrm>
            <a:off x="5181600" y="6498710"/>
            <a:ext cx="3518517" cy="2682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Geneva" panose="020B0503030404040204" pitchFamily="34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EF3A8-7E26-9953-E4A9-8133B37D8212}"/>
              </a:ext>
            </a:extLst>
          </p:cNvPr>
          <p:cNvSpPr/>
          <p:nvPr/>
        </p:nvSpPr>
        <p:spPr bwMode="auto">
          <a:xfrm>
            <a:off x="4200330" y="1798817"/>
            <a:ext cx="933111" cy="2635289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B11350E-F756-1CC6-FF32-7C50A2F497F9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 flipV="1">
            <a:off x="4608331" y="3500639"/>
            <a:ext cx="0" cy="2095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44839D7-FEC0-50DB-20AB-790973E25C23}"/>
              </a:ext>
            </a:extLst>
          </p:cNvPr>
          <p:cNvSpPr/>
          <p:nvPr/>
        </p:nvSpPr>
        <p:spPr bwMode="auto">
          <a:xfrm>
            <a:off x="4352003" y="3710152"/>
            <a:ext cx="512655" cy="442545"/>
          </a:xfrm>
          <a:prstGeom prst="rect">
            <a:avLst/>
          </a:prstGeom>
          <a:solidFill>
            <a:srgbClr val="CC99FF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1A0D8F-D532-1D35-25E0-9699BC2708C6}"/>
              </a:ext>
            </a:extLst>
          </p:cNvPr>
          <p:cNvSpPr/>
          <p:nvPr/>
        </p:nvSpPr>
        <p:spPr bwMode="auto">
          <a:xfrm>
            <a:off x="4349215" y="2939271"/>
            <a:ext cx="669818" cy="561368"/>
          </a:xfrm>
          <a:prstGeom prst="rect">
            <a:avLst/>
          </a:prstGeom>
          <a:solidFill>
            <a:srgbClr val="FF99FF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D052CE-4FA6-0AAD-6CD6-02610DA2CAA1}"/>
              </a:ext>
            </a:extLst>
          </p:cNvPr>
          <p:cNvSpPr/>
          <p:nvPr/>
        </p:nvSpPr>
        <p:spPr bwMode="auto">
          <a:xfrm>
            <a:off x="3136936" y="3865748"/>
            <a:ext cx="1265708" cy="140632"/>
          </a:xfrm>
          <a:prstGeom prst="rect">
            <a:avLst/>
          </a:prstGeom>
          <a:solidFill>
            <a:srgbClr val="CC99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84A57E-E140-1E0E-2BCD-9EBD561DAC50}"/>
              </a:ext>
            </a:extLst>
          </p:cNvPr>
          <p:cNvCxnSpPr>
            <a:cxnSpLocks/>
          </p:cNvCxnSpPr>
          <p:nvPr/>
        </p:nvCxnSpPr>
        <p:spPr bwMode="auto">
          <a:xfrm>
            <a:off x="4295305" y="1241721"/>
            <a:ext cx="11152" cy="306067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F07A193-B011-22F9-C709-8E3C7E9CDC58}"/>
              </a:ext>
            </a:extLst>
          </p:cNvPr>
          <p:cNvGrpSpPr/>
          <p:nvPr/>
        </p:nvGrpSpPr>
        <p:grpSpPr>
          <a:xfrm>
            <a:off x="3614167" y="3497270"/>
            <a:ext cx="298787" cy="255408"/>
            <a:chOff x="1839905" y="2825776"/>
            <a:chExt cx="298787" cy="255408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5939D86-309E-72B7-556A-D9EC59753FFB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9C78E02-EBF2-4D5C-5E55-406F703E703A}"/>
                </a:ext>
              </a:extLst>
            </p:cNvPr>
            <p:cNvCxnSpPr>
              <a:cxnSpLocks/>
              <a:stCxn id="97" idx="3"/>
              <a:endCxn id="97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D92F9365-7373-FB6F-CA0A-A2DC6FEC0560}"/>
              </a:ext>
            </a:extLst>
          </p:cNvPr>
          <p:cNvSpPr/>
          <p:nvPr/>
        </p:nvSpPr>
        <p:spPr bwMode="auto">
          <a:xfrm rot="16200000">
            <a:off x="5710377" y="3505367"/>
            <a:ext cx="351142" cy="150623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8A2428B-2B92-1DC3-2F1A-180E2F2AADCE}"/>
              </a:ext>
            </a:extLst>
          </p:cNvPr>
          <p:cNvSpPr/>
          <p:nvPr/>
        </p:nvSpPr>
        <p:spPr bwMode="auto">
          <a:xfrm rot="16200000">
            <a:off x="5747242" y="3595667"/>
            <a:ext cx="221805" cy="1315523"/>
          </a:xfrm>
          <a:prstGeom prst="rect">
            <a:avLst/>
          </a:prstGeom>
          <a:solidFill>
            <a:schemeClr val="bg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7563755-B73B-B649-9769-24E1596FA118}"/>
              </a:ext>
            </a:extLst>
          </p:cNvPr>
          <p:cNvSpPr/>
          <p:nvPr/>
        </p:nvSpPr>
        <p:spPr bwMode="auto">
          <a:xfrm rot="16200000">
            <a:off x="5018898" y="4213154"/>
            <a:ext cx="203702" cy="11492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95B7279-8679-AF05-C459-74C3D34DC93C}"/>
              </a:ext>
            </a:extLst>
          </p:cNvPr>
          <p:cNvSpPr/>
          <p:nvPr/>
        </p:nvSpPr>
        <p:spPr bwMode="auto">
          <a:xfrm>
            <a:off x="5326240" y="4438818"/>
            <a:ext cx="304800" cy="52556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F4DC7A0-0B64-955C-4D91-43D8C4326981}"/>
              </a:ext>
            </a:extLst>
          </p:cNvPr>
          <p:cNvSpPr/>
          <p:nvPr/>
        </p:nvSpPr>
        <p:spPr bwMode="auto">
          <a:xfrm>
            <a:off x="5346776" y="4395807"/>
            <a:ext cx="260970" cy="1675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DB270D9-D872-B2D1-6A47-5223907B4FA8}"/>
              </a:ext>
            </a:extLst>
          </p:cNvPr>
          <p:cNvSpPr/>
          <p:nvPr/>
        </p:nvSpPr>
        <p:spPr bwMode="auto">
          <a:xfrm>
            <a:off x="4513402" y="4460775"/>
            <a:ext cx="304800" cy="45682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7F7C276-B61F-F5AF-B077-84328976A5D3}"/>
              </a:ext>
            </a:extLst>
          </p:cNvPr>
          <p:cNvSpPr/>
          <p:nvPr/>
        </p:nvSpPr>
        <p:spPr bwMode="auto">
          <a:xfrm>
            <a:off x="4531522" y="4395807"/>
            <a:ext cx="268151" cy="1675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E0A1B69-E1CE-2DF5-0E86-E84F2711A9E4}"/>
              </a:ext>
            </a:extLst>
          </p:cNvPr>
          <p:cNvSpPr/>
          <p:nvPr/>
        </p:nvSpPr>
        <p:spPr bwMode="auto">
          <a:xfrm rot="16200000">
            <a:off x="4511061" y="4859635"/>
            <a:ext cx="304800" cy="42829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291B496-F7BB-3B6D-A37B-1F5D1731A1AD}"/>
              </a:ext>
            </a:extLst>
          </p:cNvPr>
          <p:cNvSpPr/>
          <p:nvPr/>
        </p:nvSpPr>
        <p:spPr bwMode="auto">
          <a:xfrm>
            <a:off x="4531643" y="4845246"/>
            <a:ext cx="266044" cy="1294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43221F91-70FD-44FF-64E6-79E26C77BD33}"/>
              </a:ext>
            </a:extLst>
          </p:cNvPr>
          <p:cNvSpPr/>
          <p:nvPr/>
        </p:nvSpPr>
        <p:spPr bwMode="auto">
          <a:xfrm rot="5400000">
            <a:off x="3812193" y="4038970"/>
            <a:ext cx="324353" cy="45682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40136267-FBCF-BFC5-1FEA-1292F990228C}"/>
              </a:ext>
            </a:extLst>
          </p:cNvPr>
          <p:cNvSpPr/>
          <p:nvPr/>
        </p:nvSpPr>
        <p:spPr bwMode="auto">
          <a:xfrm>
            <a:off x="3341755" y="5790470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1" name="Flowchart: Or 110">
            <a:extLst>
              <a:ext uri="{FF2B5EF4-FFF2-40B4-BE49-F238E27FC236}">
                <a16:creationId xmlns:a16="http://schemas.microsoft.com/office/drawing/2014/main" id="{567A5D13-E07D-14A4-DCB8-F8CFC2A97818}"/>
              </a:ext>
            </a:extLst>
          </p:cNvPr>
          <p:cNvSpPr/>
          <p:nvPr/>
        </p:nvSpPr>
        <p:spPr bwMode="auto">
          <a:xfrm>
            <a:off x="4114800" y="4864296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6" name="Circle: Hollow 125">
            <a:extLst>
              <a:ext uri="{FF2B5EF4-FFF2-40B4-BE49-F238E27FC236}">
                <a16:creationId xmlns:a16="http://schemas.microsoft.com/office/drawing/2014/main" id="{A62E57AA-8EE5-3126-4694-D713914EC89D}"/>
              </a:ext>
            </a:extLst>
          </p:cNvPr>
          <p:cNvSpPr/>
          <p:nvPr/>
        </p:nvSpPr>
        <p:spPr bwMode="auto">
          <a:xfrm>
            <a:off x="4681074" y="5792146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3B9BBA5-450A-725C-F97F-B4D528C77C12}"/>
              </a:ext>
            </a:extLst>
          </p:cNvPr>
          <p:cNvSpPr/>
          <p:nvPr/>
        </p:nvSpPr>
        <p:spPr bwMode="auto">
          <a:xfrm>
            <a:off x="7607146" y="4437521"/>
            <a:ext cx="304800" cy="495201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74F1130-B804-1900-C97B-85F39795F726}"/>
              </a:ext>
            </a:extLst>
          </p:cNvPr>
          <p:cNvSpPr/>
          <p:nvPr/>
        </p:nvSpPr>
        <p:spPr bwMode="auto">
          <a:xfrm>
            <a:off x="7626341" y="4346221"/>
            <a:ext cx="260970" cy="1675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4D56E99-183D-C9CF-19CF-7901D4370F5F}"/>
              </a:ext>
            </a:extLst>
          </p:cNvPr>
          <p:cNvSpPr/>
          <p:nvPr/>
        </p:nvSpPr>
        <p:spPr bwMode="auto">
          <a:xfrm>
            <a:off x="8370990" y="4450322"/>
            <a:ext cx="304800" cy="56821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D829710-5481-0AF1-CEE1-DE962A6824A8}"/>
              </a:ext>
            </a:extLst>
          </p:cNvPr>
          <p:cNvSpPr/>
          <p:nvPr/>
        </p:nvSpPr>
        <p:spPr bwMode="auto">
          <a:xfrm>
            <a:off x="8399145" y="4334351"/>
            <a:ext cx="260969" cy="16915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48" name="Cube 147">
            <a:extLst>
              <a:ext uri="{FF2B5EF4-FFF2-40B4-BE49-F238E27FC236}">
                <a16:creationId xmlns:a16="http://schemas.microsoft.com/office/drawing/2014/main" id="{E72A6F35-3E65-F9D4-18C3-BA1C88A3ADC4}"/>
              </a:ext>
            </a:extLst>
          </p:cNvPr>
          <p:cNvSpPr/>
          <p:nvPr/>
        </p:nvSpPr>
        <p:spPr bwMode="auto">
          <a:xfrm>
            <a:off x="6781934" y="4924531"/>
            <a:ext cx="315893" cy="552659"/>
          </a:xfrm>
          <a:prstGeom prst="cube">
            <a:avLst>
              <a:gd name="adj" fmla="val 159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" charset="0"/>
                <a:ea typeface="Geneva" charset="0"/>
              </a:rPr>
              <a:t>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35F7645A-B210-4242-9875-F0E6B88929E5}"/>
              </a:ext>
            </a:extLst>
          </p:cNvPr>
          <p:cNvCxnSpPr/>
          <p:nvPr/>
        </p:nvCxnSpPr>
        <p:spPr bwMode="auto">
          <a:xfrm>
            <a:off x="6939881" y="4422279"/>
            <a:ext cx="0" cy="5255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2" name="Arc 151">
            <a:extLst>
              <a:ext uri="{FF2B5EF4-FFF2-40B4-BE49-F238E27FC236}">
                <a16:creationId xmlns:a16="http://schemas.microsoft.com/office/drawing/2014/main" id="{E209C77A-7217-9732-69E5-D0C0EC7ABE5F}"/>
              </a:ext>
            </a:extLst>
          </p:cNvPr>
          <p:cNvSpPr/>
          <p:nvPr/>
        </p:nvSpPr>
        <p:spPr bwMode="auto">
          <a:xfrm>
            <a:off x="6568890" y="4251960"/>
            <a:ext cx="371216" cy="396724"/>
          </a:xfrm>
          <a:prstGeom prst="arc">
            <a:avLst>
              <a:gd name="adj1" fmla="val 16200000"/>
              <a:gd name="adj2" fmla="val 21453148"/>
            </a:avLst>
          </a:prstGeom>
          <a:noFill/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94634EA7-D079-6A18-7453-6653EE0367B5}"/>
              </a:ext>
            </a:extLst>
          </p:cNvPr>
          <p:cNvCxnSpPr>
            <a:cxnSpLocks/>
          </p:cNvCxnSpPr>
          <p:nvPr/>
        </p:nvCxnSpPr>
        <p:spPr bwMode="auto">
          <a:xfrm>
            <a:off x="4584484" y="1135813"/>
            <a:ext cx="4371329" cy="1407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50DD01DD-9A89-4D86-AEDC-4683F240C67B}"/>
              </a:ext>
            </a:extLst>
          </p:cNvPr>
          <p:cNvSpPr/>
          <p:nvPr/>
        </p:nvSpPr>
        <p:spPr bwMode="auto">
          <a:xfrm>
            <a:off x="732238" y="3866953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008B1535-2B55-CB91-D73F-9ED3F88003B1}"/>
              </a:ext>
            </a:extLst>
          </p:cNvPr>
          <p:cNvSpPr/>
          <p:nvPr/>
        </p:nvSpPr>
        <p:spPr bwMode="auto">
          <a:xfrm>
            <a:off x="7647108" y="1919339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9933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DB1F08B-2D80-3601-C65D-7B7294C69D67}"/>
                  </a:ext>
                </a:extLst>
              </p:cNvPr>
              <p:cNvSpPr/>
              <p:nvPr/>
            </p:nvSpPr>
            <p:spPr>
              <a:xfrm>
                <a:off x="7561996" y="2595820"/>
                <a:ext cx="429820" cy="33464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DB1F08B-2D80-3601-C65D-7B7294C69D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996" y="2595820"/>
                <a:ext cx="429820" cy="3346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887F1AE-41E0-9C30-965A-25D65F281622}"/>
              </a:ext>
            </a:extLst>
          </p:cNvPr>
          <p:cNvCxnSpPr>
            <a:cxnSpLocks/>
          </p:cNvCxnSpPr>
          <p:nvPr/>
        </p:nvCxnSpPr>
        <p:spPr bwMode="auto">
          <a:xfrm flipV="1">
            <a:off x="3913538" y="3623294"/>
            <a:ext cx="272825" cy="336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90CD8EC8-1F94-F31A-7854-0D63820F79E6}"/>
              </a:ext>
            </a:extLst>
          </p:cNvPr>
          <p:cNvGrpSpPr/>
          <p:nvPr/>
        </p:nvGrpSpPr>
        <p:grpSpPr>
          <a:xfrm>
            <a:off x="6966354" y="3534077"/>
            <a:ext cx="298787" cy="255408"/>
            <a:chOff x="1839905" y="2825776"/>
            <a:chExt cx="298787" cy="255408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EDE53D7F-3E0F-D0C5-6DC9-5E8FF9235740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9CDB518F-0038-AF20-F223-B2C5DCAC3F14}"/>
                </a:ext>
              </a:extLst>
            </p:cNvPr>
            <p:cNvCxnSpPr>
              <a:cxnSpLocks/>
              <a:stCxn id="189" idx="3"/>
              <a:endCxn id="189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6534FE61-E6A5-301B-4C17-66D06777E421}"/>
              </a:ext>
            </a:extLst>
          </p:cNvPr>
          <p:cNvGrpSpPr/>
          <p:nvPr/>
        </p:nvGrpSpPr>
        <p:grpSpPr>
          <a:xfrm>
            <a:off x="8376992" y="3532869"/>
            <a:ext cx="298787" cy="255408"/>
            <a:chOff x="1839905" y="2825776"/>
            <a:chExt cx="298787" cy="255408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A0F87351-24D1-DA53-2B3E-D97D19C9E017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D81CF201-0913-E8F3-8905-6BC529B854B7}"/>
                </a:ext>
              </a:extLst>
            </p:cNvPr>
            <p:cNvCxnSpPr>
              <a:cxnSpLocks/>
              <a:stCxn id="192" idx="3"/>
              <a:endCxn id="192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5C26EE5-C212-0894-C9EB-64B1F57095F8}"/>
              </a:ext>
            </a:extLst>
          </p:cNvPr>
          <p:cNvCxnSpPr>
            <a:cxnSpLocks/>
            <a:endCxn id="189" idx="4"/>
          </p:cNvCxnSpPr>
          <p:nvPr/>
        </p:nvCxnSpPr>
        <p:spPr bwMode="auto">
          <a:xfrm flipV="1">
            <a:off x="7115748" y="3789485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948F761D-92F0-F649-FD3F-B68C6E4B76D9}"/>
              </a:ext>
            </a:extLst>
          </p:cNvPr>
          <p:cNvCxnSpPr>
            <a:cxnSpLocks/>
          </p:cNvCxnSpPr>
          <p:nvPr/>
        </p:nvCxnSpPr>
        <p:spPr bwMode="auto">
          <a:xfrm flipV="1">
            <a:off x="8524760" y="3800068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CD028267-5ADE-7210-EC9E-9347EB0F609C}"/>
              </a:ext>
            </a:extLst>
          </p:cNvPr>
          <p:cNvGrpSpPr/>
          <p:nvPr/>
        </p:nvGrpSpPr>
        <p:grpSpPr>
          <a:xfrm>
            <a:off x="3897846" y="4557241"/>
            <a:ext cx="298787" cy="255408"/>
            <a:chOff x="1839905" y="2825776"/>
            <a:chExt cx="298787" cy="255408"/>
          </a:xfrm>
        </p:grpSpPr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3FF532C9-64A0-522A-CFB2-457CB98DBD5F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FF008303-DDD9-563D-229E-66AA189D4426}"/>
                </a:ext>
              </a:extLst>
            </p:cNvPr>
            <p:cNvCxnSpPr>
              <a:cxnSpLocks/>
              <a:stCxn id="199" idx="3"/>
              <a:endCxn id="199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C610A870-F575-73F4-F8F2-69731035BDC2}"/>
              </a:ext>
            </a:extLst>
          </p:cNvPr>
          <p:cNvCxnSpPr>
            <a:cxnSpLocks/>
            <a:stCxn id="199" idx="6"/>
            <a:endCxn id="106" idx="1"/>
          </p:cNvCxnSpPr>
          <p:nvPr/>
        </p:nvCxnSpPr>
        <p:spPr bwMode="auto">
          <a:xfrm>
            <a:off x="4196633" y="4684945"/>
            <a:ext cx="316769" cy="424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00B9E499-8860-D135-3FC7-3D10FB03C712}"/>
              </a:ext>
            </a:extLst>
          </p:cNvPr>
          <p:cNvCxnSpPr>
            <a:cxnSpLocks/>
            <a:endCxn id="178" idx="0"/>
          </p:cNvCxnSpPr>
          <p:nvPr/>
        </p:nvCxnSpPr>
        <p:spPr bwMode="auto">
          <a:xfrm flipH="1">
            <a:off x="7799508" y="1726446"/>
            <a:ext cx="1218" cy="19289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7BD6DD9F-F588-1999-D62F-4707576D0FB0}"/>
              </a:ext>
            </a:extLst>
          </p:cNvPr>
          <p:cNvCxnSpPr>
            <a:cxnSpLocks/>
          </p:cNvCxnSpPr>
          <p:nvPr/>
        </p:nvCxnSpPr>
        <p:spPr bwMode="auto">
          <a:xfrm flipH="1">
            <a:off x="876028" y="3121141"/>
            <a:ext cx="3105" cy="745812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1" name="Flowchart: Collate 90">
            <a:extLst>
              <a:ext uri="{FF2B5EF4-FFF2-40B4-BE49-F238E27FC236}">
                <a16:creationId xmlns:a16="http://schemas.microsoft.com/office/drawing/2014/main" id="{0A4E745B-A4A1-AF44-9E8E-1BED5E4CB61B}"/>
              </a:ext>
            </a:extLst>
          </p:cNvPr>
          <p:cNvSpPr/>
          <p:nvPr/>
        </p:nvSpPr>
        <p:spPr bwMode="auto">
          <a:xfrm rot="16200000">
            <a:off x="805682" y="3173613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259C2F63-03BA-C31E-314F-E622889A5F86}"/>
                  </a:ext>
                </a:extLst>
              </p:cNvPr>
              <p:cNvSpPr/>
              <p:nvPr/>
            </p:nvSpPr>
            <p:spPr>
              <a:xfrm>
                <a:off x="669230" y="4593371"/>
                <a:ext cx="429820" cy="34881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259C2F63-03BA-C31E-314F-E622889A5F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30" y="4593371"/>
                <a:ext cx="429820" cy="3488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ube 15">
            <a:extLst>
              <a:ext uri="{FF2B5EF4-FFF2-40B4-BE49-F238E27FC236}">
                <a16:creationId xmlns:a16="http://schemas.microsoft.com/office/drawing/2014/main" id="{1D8EA7F8-BBA2-DC33-AD68-D97427EFAFB3}"/>
              </a:ext>
            </a:extLst>
          </p:cNvPr>
          <p:cNvSpPr/>
          <p:nvPr/>
        </p:nvSpPr>
        <p:spPr bwMode="auto">
          <a:xfrm>
            <a:off x="7162575" y="4924531"/>
            <a:ext cx="315893" cy="552659"/>
          </a:xfrm>
          <a:prstGeom prst="cube">
            <a:avLst>
              <a:gd name="adj" fmla="val 159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" charset="0"/>
                <a:ea typeface="Geneva" charset="0"/>
              </a:rPr>
              <a:t>x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029CFF-966E-699E-570A-F16D6189A03D}"/>
              </a:ext>
            </a:extLst>
          </p:cNvPr>
          <p:cNvCxnSpPr/>
          <p:nvPr/>
        </p:nvCxnSpPr>
        <p:spPr bwMode="auto">
          <a:xfrm>
            <a:off x="7320522" y="4422279"/>
            <a:ext cx="0" cy="5255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AE977971-374E-10ED-BAC2-9E84FA4F0645}"/>
              </a:ext>
            </a:extLst>
          </p:cNvPr>
          <p:cNvSpPr/>
          <p:nvPr/>
        </p:nvSpPr>
        <p:spPr bwMode="auto">
          <a:xfrm>
            <a:off x="6949531" y="4251960"/>
            <a:ext cx="371216" cy="396724"/>
          </a:xfrm>
          <a:prstGeom prst="arc">
            <a:avLst>
              <a:gd name="adj1" fmla="val 16200000"/>
              <a:gd name="adj2" fmla="val 21453148"/>
            </a:avLst>
          </a:prstGeom>
          <a:noFill/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A8A2CB-B72D-0146-9483-8DF7907676A0}"/>
              </a:ext>
            </a:extLst>
          </p:cNvPr>
          <p:cNvCxnSpPr>
            <a:cxnSpLocks/>
            <a:stCxn id="96" idx="0"/>
          </p:cNvCxnSpPr>
          <p:nvPr/>
        </p:nvCxnSpPr>
        <p:spPr bwMode="auto">
          <a:xfrm flipH="1" flipV="1">
            <a:off x="3628146" y="4483879"/>
            <a:ext cx="13783" cy="130659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BB455D-8D16-0C77-A79D-44C9B5C28C04}"/>
              </a:ext>
            </a:extLst>
          </p:cNvPr>
          <p:cNvCxnSpPr>
            <a:cxnSpLocks/>
            <a:stCxn id="126" idx="1"/>
            <a:endCxn id="111" idx="4"/>
          </p:cNvCxnSpPr>
          <p:nvPr/>
        </p:nvCxnSpPr>
        <p:spPr bwMode="auto">
          <a:xfrm flipH="1" flipV="1">
            <a:off x="4340081" y="5283263"/>
            <a:ext cx="428912" cy="59566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BC62BC-8018-87C7-6A8D-3B41920F6524}"/>
              </a:ext>
            </a:extLst>
          </p:cNvPr>
          <p:cNvCxnSpPr>
            <a:cxnSpLocks/>
            <a:stCxn id="126" idx="7"/>
            <a:endCxn id="65" idx="4"/>
          </p:cNvCxnSpPr>
          <p:nvPr/>
        </p:nvCxnSpPr>
        <p:spPr bwMode="auto">
          <a:xfrm flipV="1">
            <a:off x="5193503" y="5281707"/>
            <a:ext cx="282907" cy="597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650630-E303-9676-23F3-FD6B0E7E49C6}"/>
              </a:ext>
            </a:extLst>
          </p:cNvPr>
          <p:cNvCxnSpPr>
            <a:cxnSpLocks/>
            <a:stCxn id="126" idx="0"/>
            <a:endCxn id="64" idx="4"/>
          </p:cNvCxnSpPr>
          <p:nvPr/>
        </p:nvCxnSpPr>
        <p:spPr bwMode="auto">
          <a:xfrm flipV="1">
            <a:off x="4981248" y="5281708"/>
            <a:ext cx="3277" cy="51043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0363A86-02BD-2D3B-90FB-2CE2A6ADDBF5}"/>
              </a:ext>
            </a:extLst>
          </p:cNvPr>
          <p:cNvCxnSpPr>
            <a:cxnSpLocks/>
            <a:stCxn id="143" idx="7"/>
            <a:endCxn id="67" idx="4"/>
          </p:cNvCxnSpPr>
          <p:nvPr/>
        </p:nvCxnSpPr>
        <p:spPr bwMode="auto">
          <a:xfrm flipV="1">
            <a:off x="8405541" y="5303702"/>
            <a:ext cx="130264" cy="575226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B81CC2-1363-BBFA-188B-ABFDB92B2F47}"/>
              </a:ext>
            </a:extLst>
          </p:cNvPr>
          <p:cNvCxnSpPr>
            <a:cxnSpLocks/>
            <a:stCxn id="143" idx="1"/>
            <a:endCxn id="66" idx="4"/>
          </p:cNvCxnSpPr>
          <p:nvPr/>
        </p:nvCxnSpPr>
        <p:spPr bwMode="auto">
          <a:xfrm flipH="1" flipV="1">
            <a:off x="7756826" y="5288238"/>
            <a:ext cx="217413" cy="59069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218011-3E99-D021-E9A0-08DB95164882}"/>
              </a:ext>
            </a:extLst>
          </p:cNvPr>
          <p:cNvCxnSpPr>
            <a:cxnSpLocks/>
          </p:cNvCxnSpPr>
          <p:nvPr/>
        </p:nvCxnSpPr>
        <p:spPr bwMode="auto">
          <a:xfrm flipH="1">
            <a:off x="5053264" y="1668775"/>
            <a:ext cx="6045" cy="228116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AE7CEF-873E-8F8B-AD8C-F507F0ED3411}"/>
              </a:ext>
            </a:extLst>
          </p:cNvPr>
          <p:cNvCxnSpPr>
            <a:cxnSpLocks/>
          </p:cNvCxnSpPr>
          <p:nvPr/>
        </p:nvCxnSpPr>
        <p:spPr bwMode="auto">
          <a:xfrm>
            <a:off x="5047704" y="1702040"/>
            <a:ext cx="3120822" cy="1132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33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9900E50-45C1-658B-AA72-A6416F5BBD86}"/>
              </a:ext>
            </a:extLst>
          </p:cNvPr>
          <p:cNvSpPr/>
          <p:nvPr/>
        </p:nvSpPr>
        <p:spPr bwMode="auto">
          <a:xfrm>
            <a:off x="4507330" y="2234454"/>
            <a:ext cx="339502" cy="690917"/>
          </a:xfrm>
          <a:prstGeom prst="rect">
            <a:avLst/>
          </a:prstGeom>
          <a:solidFill>
            <a:srgbClr val="00206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06AB-E2DD-8E96-5D07-FC4DFF401A3A}"/>
              </a:ext>
            </a:extLst>
          </p:cNvPr>
          <p:cNvCxnSpPr>
            <a:cxnSpLocks/>
          </p:cNvCxnSpPr>
          <p:nvPr/>
        </p:nvCxnSpPr>
        <p:spPr bwMode="auto">
          <a:xfrm flipV="1">
            <a:off x="4608843" y="1120104"/>
            <a:ext cx="0" cy="114041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6CD801D-DC98-2C52-0925-C90A077DE0DE}"/>
              </a:ext>
            </a:extLst>
          </p:cNvPr>
          <p:cNvSpPr/>
          <p:nvPr/>
        </p:nvSpPr>
        <p:spPr bwMode="auto">
          <a:xfrm>
            <a:off x="724843" y="2408723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E274E98E-31A1-152D-E564-48C87A014ABA}"/>
              </a:ext>
            </a:extLst>
          </p:cNvPr>
          <p:cNvGrpSpPr/>
          <p:nvPr/>
        </p:nvGrpSpPr>
        <p:grpSpPr>
          <a:xfrm>
            <a:off x="7276197" y="1706447"/>
            <a:ext cx="298787" cy="542623"/>
            <a:chOff x="7245760" y="1678805"/>
            <a:chExt cx="298787" cy="542623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6844A57-F2D8-5815-12E3-E5F5BA8EA602}"/>
                </a:ext>
              </a:extLst>
            </p:cNvPr>
            <p:cNvGrpSpPr/>
            <p:nvPr/>
          </p:nvGrpSpPr>
          <p:grpSpPr>
            <a:xfrm>
              <a:off x="7245760" y="1966020"/>
              <a:ext cx="298787" cy="255408"/>
              <a:chOff x="1839905" y="2825776"/>
              <a:chExt cx="298787" cy="255408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85F0DA5-1F37-3DFC-7504-3E5347F7F08B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8575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A8DDCC3E-FEFF-C860-F2DF-85F5551BE2D9}"/>
                  </a:ext>
                </a:extLst>
              </p:cNvPr>
              <p:cNvCxnSpPr>
                <a:cxnSpLocks/>
                <a:stCxn id="73" idx="3"/>
                <a:endCxn id="73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54B9B28-DDF5-BA5B-40BC-05BFCFA025B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95153" y="1678805"/>
              <a:ext cx="0" cy="288174"/>
            </a:xfrm>
            <a:prstGeom prst="line">
              <a:avLst/>
            </a:prstGeom>
            <a:solidFill>
              <a:schemeClr val="accent1"/>
            </a:solidFill>
            <a:ln w="28575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E8B6750-D9AF-61B7-3820-AAB8620ACBC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29993" y="1354092"/>
            <a:ext cx="2491" cy="87790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A867698-04BF-3FF5-756A-2EABF7F9D7BC}"/>
              </a:ext>
            </a:extLst>
          </p:cNvPr>
          <p:cNvCxnSpPr>
            <a:cxnSpLocks/>
          </p:cNvCxnSpPr>
          <p:nvPr/>
        </p:nvCxnSpPr>
        <p:spPr bwMode="auto">
          <a:xfrm>
            <a:off x="4703961" y="1379359"/>
            <a:ext cx="3790906" cy="7116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6" name="Flowchart: Merge 165">
            <a:extLst>
              <a:ext uri="{FF2B5EF4-FFF2-40B4-BE49-F238E27FC236}">
                <a16:creationId xmlns:a16="http://schemas.microsoft.com/office/drawing/2014/main" id="{44C6F66D-BE68-E124-6A39-DD9A5535E3D4}"/>
              </a:ext>
            </a:extLst>
          </p:cNvPr>
          <p:cNvSpPr/>
          <p:nvPr/>
        </p:nvSpPr>
        <p:spPr bwMode="auto">
          <a:xfrm rot="10800000">
            <a:off x="8168526" y="1206434"/>
            <a:ext cx="709729" cy="517952"/>
          </a:xfrm>
          <a:prstGeom prst="flowChartMerge">
            <a:avLst/>
          </a:prstGeom>
          <a:solidFill>
            <a:srgbClr val="00206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80382F-5E77-AA93-6DC3-444F25780E3A}"/>
              </a:ext>
            </a:extLst>
          </p:cNvPr>
          <p:cNvGrpSpPr/>
          <p:nvPr/>
        </p:nvGrpSpPr>
        <p:grpSpPr>
          <a:xfrm>
            <a:off x="6297640" y="1569937"/>
            <a:ext cx="298787" cy="255408"/>
            <a:chOff x="5083512" y="2027734"/>
            <a:chExt cx="298787" cy="25540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2967FD6-BB3C-E793-6E51-F08B41B254D6}"/>
                </a:ext>
              </a:extLst>
            </p:cNvPr>
            <p:cNvGrpSpPr/>
            <p:nvPr/>
          </p:nvGrpSpPr>
          <p:grpSpPr>
            <a:xfrm>
              <a:off x="5083512" y="2027734"/>
              <a:ext cx="298787" cy="255408"/>
              <a:chOff x="1839905" y="2825776"/>
              <a:chExt cx="298787" cy="25540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D79CE2D-DEC2-248B-6B2A-DDD3F2F5EB90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1014A22-0C2A-DF36-60D8-288EC4770641}"/>
                  </a:ext>
                </a:extLst>
              </p:cNvPr>
              <p:cNvCxnSpPr>
                <a:cxnSpLocks/>
                <a:stCxn id="28" idx="3"/>
                <a:endCxn id="28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5545CB9-840A-6E46-1D26-47D03AE225C0}"/>
                </a:ext>
              </a:extLst>
            </p:cNvPr>
            <p:cNvCxnSpPr>
              <a:cxnSpLocks/>
              <a:stCxn id="28" idx="5"/>
              <a:endCxn id="28" idx="1"/>
            </p:cNvCxnSpPr>
            <p:nvPr/>
          </p:nvCxnSpPr>
          <p:spPr bwMode="auto">
            <a:xfrm flipH="1" flipV="1">
              <a:off x="5127268" y="2065138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C77745E-233D-E855-EA1D-2EF9F08099BF}"/>
                  </a:ext>
                </a:extLst>
              </p:cNvPr>
              <p:cNvSpPr/>
              <p:nvPr/>
            </p:nvSpPr>
            <p:spPr>
              <a:xfrm>
                <a:off x="8062010" y="1703595"/>
                <a:ext cx="1081945" cy="307777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𝐂𝐨𝐦𝐩𝐫𝐞𝐬𝐬𝐨𝐫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C77745E-233D-E855-EA1D-2EF9F0809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10" y="1703595"/>
                <a:ext cx="1081945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E51981-5847-0CDA-C831-7B19F1EC2393}"/>
                  </a:ext>
                </a:extLst>
              </p:cNvPr>
              <p:cNvSpPr/>
              <p:nvPr/>
            </p:nvSpPr>
            <p:spPr>
              <a:xfrm>
                <a:off x="5884409" y="1783357"/>
                <a:ext cx="1081945" cy="33464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smtClean="0">
                              <a:ln/>
                              <a:solidFill>
                                <a:srgbClr val="99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>
                              <a:solidFill>
                                <a:srgbClr val="9933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400" b="1">
                              <a:solidFill>
                                <a:srgbClr val="9933FF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  <m:r>
                        <a:rPr lang="en-US" sz="1400" b="1" i="0" smtClean="0">
                          <a:solidFill>
                            <a:srgbClr val="9933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cap="none" spc="0" smtClean="0">
                          <a:ln/>
                          <a:solidFill>
                            <a:srgbClr val="9933FF"/>
                          </a:solidFill>
                          <a:effectLst/>
                          <a:latin typeface="Cambria Math" panose="02040503050406030204" pitchFamily="18" charset="0"/>
                        </a:rPr>
                        <m:t>𝐌𝐅𝐂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9933FF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E51981-5847-0CDA-C831-7B19F1EC2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409" y="1783357"/>
                <a:ext cx="1081945" cy="3346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8046F3F-D9FC-6262-6903-188038094770}"/>
                  </a:ext>
                </a:extLst>
              </p:cNvPr>
              <p:cNvSpPr/>
              <p:nvPr/>
            </p:nvSpPr>
            <p:spPr>
              <a:xfrm rot="5400000">
                <a:off x="3202720" y="1970193"/>
                <a:ext cx="1081945" cy="34881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smtClean="0">
                              <a:ln/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1" smtClean="0">
                              <a:ln/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  <m:r>
                        <a:rPr lang="en-US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smtClean="0">
                          <a:ln/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𝐍𝐞𝐞𝐝𝐥𝐞</m:t>
                      </m:r>
                      <m:r>
                        <a:rPr lang="en-US" sz="1400" b="1" i="0" smtClean="0">
                          <a:ln/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smtClean="0">
                          <a:ln/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𝐕𝐚𝐥𝐯𝐞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8046F3F-D9FC-6262-6903-1880380947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3202720" y="1970193"/>
                <a:ext cx="1081945" cy="348813"/>
              </a:xfrm>
              <a:prstGeom prst="rect">
                <a:avLst/>
              </a:prstGeom>
              <a:blipFill>
                <a:blip r:embed="rId6"/>
                <a:stretch>
                  <a:fillRect t="-16292" b="-16292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Flowchart: Or 63">
            <a:extLst>
              <a:ext uri="{FF2B5EF4-FFF2-40B4-BE49-F238E27FC236}">
                <a16:creationId xmlns:a16="http://schemas.microsoft.com/office/drawing/2014/main" id="{BE7345A7-888C-6C2F-555C-FE6A9E8CB99A}"/>
              </a:ext>
            </a:extLst>
          </p:cNvPr>
          <p:cNvSpPr/>
          <p:nvPr/>
        </p:nvSpPr>
        <p:spPr bwMode="auto">
          <a:xfrm>
            <a:off x="4759244" y="4862741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5" name="Flowchart: Or 64">
            <a:extLst>
              <a:ext uri="{FF2B5EF4-FFF2-40B4-BE49-F238E27FC236}">
                <a16:creationId xmlns:a16="http://schemas.microsoft.com/office/drawing/2014/main" id="{4F93E5A9-0609-CB82-D190-AE0B7805653A}"/>
              </a:ext>
            </a:extLst>
          </p:cNvPr>
          <p:cNvSpPr/>
          <p:nvPr/>
        </p:nvSpPr>
        <p:spPr bwMode="auto">
          <a:xfrm>
            <a:off x="5251129" y="4862740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6" name="Flowchart: Or 65">
            <a:extLst>
              <a:ext uri="{FF2B5EF4-FFF2-40B4-BE49-F238E27FC236}">
                <a16:creationId xmlns:a16="http://schemas.microsoft.com/office/drawing/2014/main" id="{9DCFC51E-D762-7E7C-BFD2-ECF16208B483}"/>
              </a:ext>
            </a:extLst>
          </p:cNvPr>
          <p:cNvSpPr/>
          <p:nvPr/>
        </p:nvSpPr>
        <p:spPr bwMode="auto">
          <a:xfrm>
            <a:off x="7531545" y="4869271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7" name="Flowchart: Or 66">
            <a:extLst>
              <a:ext uri="{FF2B5EF4-FFF2-40B4-BE49-F238E27FC236}">
                <a16:creationId xmlns:a16="http://schemas.microsoft.com/office/drawing/2014/main" id="{EDF80143-784A-6E66-9C4B-7807DF1CD937}"/>
              </a:ext>
            </a:extLst>
          </p:cNvPr>
          <p:cNvSpPr/>
          <p:nvPr/>
        </p:nvSpPr>
        <p:spPr bwMode="auto">
          <a:xfrm>
            <a:off x="8310524" y="4884735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ED21E42-8779-932D-1F95-B33420306FDC}"/>
              </a:ext>
            </a:extLst>
          </p:cNvPr>
          <p:cNvGrpSpPr/>
          <p:nvPr/>
        </p:nvGrpSpPr>
        <p:grpSpPr>
          <a:xfrm>
            <a:off x="4903234" y="4165301"/>
            <a:ext cx="79189" cy="194044"/>
            <a:chOff x="3850769" y="2634987"/>
            <a:chExt cx="309393" cy="685800"/>
          </a:xfrm>
        </p:grpSpPr>
        <p:sp>
          <p:nvSpPr>
            <p:cNvPr id="56" name="Cylinder 55">
              <a:extLst>
                <a:ext uri="{FF2B5EF4-FFF2-40B4-BE49-F238E27FC236}">
                  <a16:creationId xmlns:a16="http://schemas.microsoft.com/office/drawing/2014/main" id="{A995492F-2F61-9A11-013E-4505316C8EDC}"/>
                </a:ext>
              </a:extLst>
            </p:cNvPr>
            <p:cNvSpPr/>
            <p:nvPr/>
          </p:nvSpPr>
          <p:spPr bwMode="auto">
            <a:xfrm rot="5400000">
              <a:off x="3660270" y="2825486"/>
              <a:ext cx="685800" cy="304801"/>
            </a:xfrm>
            <a:prstGeom prst="can">
              <a:avLst>
                <a:gd name="adj" fmla="val 4305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4AAD4B1-CFEB-07BF-73BF-08A4AA0E5A6C}"/>
                </a:ext>
              </a:extLst>
            </p:cNvPr>
            <p:cNvSpPr/>
            <p:nvPr/>
          </p:nvSpPr>
          <p:spPr bwMode="auto">
            <a:xfrm>
              <a:off x="4007760" y="2648622"/>
              <a:ext cx="152402" cy="653784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F988A8A-B170-827A-F94F-7E52F9648744}"/>
              </a:ext>
            </a:extLst>
          </p:cNvPr>
          <p:cNvSpPr/>
          <p:nvPr/>
        </p:nvSpPr>
        <p:spPr bwMode="auto">
          <a:xfrm rot="16200000">
            <a:off x="6540416" y="4196466"/>
            <a:ext cx="203702" cy="11492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3679C0A-4F73-7533-64B6-564E81946A50}"/>
              </a:ext>
            </a:extLst>
          </p:cNvPr>
          <p:cNvCxnSpPr>
            <a:cxnSpLocks/>
          </p:cNvCxnSpPr>
          <p:nvPr/>
        </p:nvCxnSpPr>
        <p:spPr bwMode="auto">
          <a:xfrm flipV="1">
            <a:off x="3230880" y="5328794"/>
            <a:ext cx="0" cy="33392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E6937A9-55FB-867A-AFB0-029303A930FE}"/>
              </a:ext>
            </a:extLst>
          </p:cNvPr>
          <p:cNvSpPr/>
          <p:nvPr/>
        </p:nvSpPr>
        <p:spPr>
          <a:xfrm>
            <a:off x="2927942" y="5548076"/>
            <a:ext cx="52610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Air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1694E01-8734-56FC-2B2A-55F38971D87E}"/>
              </a:ext>
            </a:extLst>
          </p:cNvPr>
          <p:cNvSpPr/>
          <p:nvPr/>
        </p:nvSpPr>
        <p:spPr bwMode="auto">
          <a:xfrm rot="16200000">
            <a:off x="4077512" y="4195825"/>
            <a:ext cx="203702" cy="11492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CD2EB98-F2B7-A956-32B7-6073F3004A34}"/>
              </a:ext>
            </a:extLst>
          </p:cNvPr>
          <p:cNvCxnSpPr>
            <a:cxnSpLocks/>
          </p:cNvCxnSpPr>
          <p:nvPr/>
        </p:nvCxnSpPr>
        <p:spPr bwMode="auto">
          <a:xfrm>
            <a:off x="4295305" y="4246397"/>
            <a:ext cx="172170" cy="548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sm" len="sm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1" name="Flowchart: Or 140">
            <a:extLst>
              <a:ext uri="{FF2B5EF4-FFF2-40B4-BE49-F238E27FC236}">
                <a16:creationId xmlns:a16="http://schemas.microsoft.com/office/drawing/2014/main" id="{71D21185-265B-05CE-FB42-86BBF2E04124}"/>
              </a:ext>
            </a:extLst>
          </p:cNvPr>
          <p:cNvSpPr/>
          <p:nvPr/>
        </p:nvSpPr>
        <p:spPr bwMode="auto">
          <a:xfrm>
            <a:off x="3397611" y="4065103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5661671-A8CD-7283-3F62-5F4E79766DED}"/>
              </a:ext>
            </a:extLst>
          </p:cNvPr>
          <p:cNvCxnSpPr>
            <a:cxnSpLocks/>
          </p:cNvCxnSpPr>
          <p:nvPr/>
        </p:nvCxnSpPr>
        <p:spPr bwMode="auto">
          <a:xfrm>
            <a:off x="4863788" y="3917678"/>
            <a:ext cx="202079" cy="13746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9933FF"/>
            </a:solidFill>
            <a:prstDash val="solid"/>
            <a:round/>
            <a:headEnd type="arrow" w="sm" len="sm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5A82162-2B82-1AE0-E069-E16BF13CE3D2}"/>
                  </a:ext>
                </a:extLst>
              </p:cNvPr>
              <p:cNvSpPr/>
              <p:nvPr/>
            </p:nvSpPr>
            <p:spPr>
              <a:xfrm>
                <a:off x="6077439" y="3170586"/>
                <a:ext cx="1187702" cy="307777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𝐆𝐚𝐬</m:t>
                      </m:r>
                      <m:r>
                        <a:rPr lang="en-US" sz="1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𝐏𝐚𝐧𝐞𝐥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5A82162-2B82-1AE0-E069-E16BF13CE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39" y="3170586"/>
                <a:ext cx="1187702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5A3D6975-5508-8EB9-AA52-16A0B8F6B95E}"/>
              </a:ext>
            </a:extLst>
          </p:cNvPr>
          <p:cNvCxnSpPr>
            <a:cxnSpLocks/>
          </p:cNvCxnSpPr>
          <p:nvPr/>
        </p:nvCxnSpPr>
        <p:spPr bwMode="auto">
          <a:xfrm flipV="1">
            <a:off x="8927774" y="1120104"/>
            <a:ext cx="0" cy="27218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C7BF0C59-74F2-20D8-7A5A-A9452B4EAE4D}"/>
              </a:ext>
            </a:extLst>
          </p:cNvPr>
          <p:cNvCxnSpPr>
            <a:cxnSpLocks/>
          </p:cNvCxnSpPr>
          <p:nvPr/>
        </p:nvCxnSpPr>
        <p:spPr bwMode="auto">
          <a:xfrm>
            <a:off x="8631723" y="1385396"/>
            <a:ext cx="324090" cy="421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1" name="Flowchart: Collate 230">
            <a:extLst>
              <a:ext uri="{FF2B5EF4-FFF2-40B4-BE49-F238E27FC236}">
                <a16:creationId xmlns:a16="http://schemas.microsoft.com/office/drawing/2014/main" id="{672420AE-E82A-0A62-605B-2F77F38D4027}"/>
              </a:ext>
            </a:extLst>
          </p:cNvPr>
          <p:cNvSpPr/>
          <p:nvPr/>
        </p:nvSpPr>
        <p:spPr bwMode="auto">
          <a:xfrm>
            <a:off x="6801434" y="1565874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33" name="Flowchart: Collate 232">
            <a:extLst>
              <a:ext uri="{FF2B5EF4-FFF2-40B4-BE49-F238E27FC236}">
                <a16:creationId xmlns:a16="http://schemas.microsoft.com/office/drawing/2014/main" id="{5EFE5E23-9C02-D6FE-0EF3-1264B02E5E59}"/>
              </a:ext>
            </a:extLst>
          </p:cNvPr>
          <p:cNvSpPr/>
          <p:nvPr/>
        </p:nvSpPr>
        <p:spPr bwMode="auto">
          <a:xfrm>
            <a:off x="5919966" y="1556168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19D13C23-05FB-C58E-8498-B6917B519824}"/>
              </a:ext>
            </a:extLst>
          </p:cNvPr>
          <p:cNvGrpSpPr/>
          <p:nvPr/>
        </p:nvGrpSpPr>
        <p:grpSpPr>
          <a:xfrm>
            <a:off x="5288447" y="1682257"/>
            <a:ext cx="298787" cy="542623"/>
            <a:chOff x="7245760" y="1678805"/>
            <a:chExt cx="298787" cy="542623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68435C21-A955-6254-947A-36D40ED6730E}"/>
                </a:ext>
              </a:extLst>
            </p:cNvPr>
            <p:cNvGrpSpPr/>
            <p:nvPr/>
          </p:nvGrpSpPr>
          <p:grpSpPr>
            <a:xfrm>
              <a:off x="7245760" y="1966020"/>
              <a:ext cx="298787" cy="255408"/>
              <a:chOff x="1839905" y="2825776"/>
              <a:chExt cx="298787" cy="255408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BD910C5A-0C80-BEE1-9069-1D801C47BF83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242" name="Straight Arrow Connector 241">
                <a:extLst>
                  <a:ext uri="{FF2B5EF4-FFF2-40B4-BE49-F238E27FC236}">
                    <a16:creationId xmlns:a16="http://schemas.microsoft.com/office/drawing/2014/main" id="{EB28140A-0CED-E6FA-67CA-120E2B126AFF}"/>
                  </a:ext>
                </a:extLst>
              </p:cNvPr>
              <p:cNvCxnSpPr>
                <a:cxnSpLocks/>
                <a:stCxn id="241" idx="3"/>
                <a:endCxn id="241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71E3404E-BC0B-4F9F-6C39-7B9430C9321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95153" y="1678805"/>
              <a:ext cx="0" cy="288174"/>
            </a:xfrm>
            <a:prstGeom prst="line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9AF9AEAE-F80A-74A7-1D34-CD10A6832A3A}"/>
              </a:ext>
            </a:extLst>
          </p:cNvPr>
          <p:cNvCxnSpPr>
            <a:cxnSpLocks/>
          </p:cNvCxnSpPr>
          <p:nvPr/>
        </p:nvCxnSpPr>
        <p:spPr bwMode="auto">
          <a:xfrm>
            <a:off x="1148418" y="1271332"/>
            <a:ext cx="3158039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29A987B6-4FF7-B288-5E98-8B224EBB4C9E}"/>
              </a:ext>
            </a:extLst>
          </p:cNvPr>
          <p:cNvCxnSpPr>
            <a:cxnSpLocks/>
          </p:cNvCxnSpPr>
          <p:nvPr/>
        </p:nvCxnSpPr>
        <p:spPr bwMode="auto">
          <a:xfrm flipV="1">
            <a:off x="877242" y="1438537"/>
            <a:ext cx="0" cy="99493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4" name="Rectangle: Beveled 253">
            <a:extLst>
              <a:ext uri="{FF2B5EF4-FFF2-40B4-BE49-F238E27FC236}">
                <a16:creationId xmlns:a16="http://schemas.microsoft.com/office/drawing/2014/main" id="{33DFE77C-F160-E44B-0B0B-CD9BF38945D5}"/>
              </a:ext>
            </a:extLst>
          </p:cNvPr>
          <p:cNvSpPr/>
          <p:nvPr/>
        </p:nvSpPr>
        <p:spPr bwMode="auto">
          <a:xfrm>
            <a:off x="648065" y="1108363"/>
            <a:ext cx="488929" cy="341178"/>
          </a:xfrm>
          <a:prstGeom prst="beve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N</a:t>
            </a:r>
            <a:r>
              <a:rPr kumimoji="0" lang="en-US" sz="14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2</a:t>
            </a:r>
          </a:p>
        </p:txBody>
      </p: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338F6CFF-6DC4-F3D4-45F6-BD38902EB728}"/>
              </a:ext>
            </a:extLst>
          </p:cNvPr>
          <p:cNvGrpSpPr/>
          <p:nvPr/>
        </p:nvGrpSpPr>
        <p:grpSpPr>
          <a:xfrm>
            <a:off x="76200" y="2196163"/>
            <a:ext cx="298787" cy="255408"/>
            <a:chOff x="1839905" y="2825776"/>
            <a:chExt cx="298787" cy="255408"/>
          </a:xfrm>
        </p:grpSpPr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6F3B723E-8FF3-16C0-5F06-63E0B7A2433D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59" name="Straight Arrow Connector 258">
              <a:extLst>
                <a:ext uri="{FF2B5EF4-FFF2-40B4-BE49-F238E27FC236}">
                  <a16:creationId xmlns:a16="http://schemas.microsoft.com/office/drawing/2014/main" id="{6E62C48D-A99C-6CEC-F568-AB68333DA0E1}"/>
                </a:ext>
              </a:extLst>
            </p:cNvPr>
            <p:cNvCxnSpPr>
              <a:cxnSpLocks/>
              <a:stCxn id="258" idx="3"/>
              <a:endCxn id="258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BB9E038F-6340-AB76-160B-81F3E3B1334E}"/>
              </a:ext>
            </a:extLst>
          </p:cNvPr>
          <p:cNvCxnSpPr>
            <a:cxnSpLocks/>
          </p:cNvCxnSpPr>
          <p:nvPr/>
        </p:nvCxnSpPr>
        <p:spPr bwMode="auto">
          <a:xfrm>
            <a:off x="390089" y="2325283"/>
            <a:ext cx="487152" cy="0"/>
          </a:xfrm>
          <a:prstGeom prst="lin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0" name="Flowchart: Collate 259">
            <a:extLst>
              <a:ext uri="{FF2B5EF4-FFF2-40B4-BE49-F238E27FC236}">
                <a16:creationId xmlns:a16="http://schemas.microsoft.com/office/drawing/2014/main" id="{6B5EF99D-4981-F45E-C247-6B7F91F5E38B}"/>
              </a:ext>
            </a:extLst>
          </p:cNvPr>
          <p:cNvSpPr/>
          <p:nvPr/>
        </p:nvSpPr>
        <p:spPr bwMode="auto">
          <a:xfrm rot="16200000">
            <a:off x="796904" y="2030138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369B78B3-33D4-2DFD-D765-A3727CB9419D}"/>
              </a:ext>
            </a:extLst>
          </p:cNvPr>
          <p:cNvCxnSpPr>
            <a:cxnSpLocks/>
          </p:cNvCxnSpPr>
          <p:nvPr/>
        </p:nvCxnSpPr>
        <p:spPr bwMode="auto">
          <a:xfrm>
            <a:off x="864377" y="1919339"/>
            <a:ext cx="42161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7" name="Flowchart: Collate 266">
            <a:extLst>
              <a:ext uri="{FF2B5EF4-FFF2-40B4-BE49-F238E27FC236}">
                <a16:creationId xmlns:a16="http://schemas.microsoft.com/office/drawing/2014/main" id="{D9DBD8B7-811F-69AD-0278-70F8A3F7B7B3}"/>
              </a:ext>
            </a:extLst>
          </p:cNvPr>
          <p:cNvSpPr/>
          <p:nvPr/>
        </p:nvSpPr>
        <p:spPr bwMode="auto">
          <a:xfrm rot="16200000">
            <a:off x="798555" y="1554455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ECB5DD0C-0D99-5DA7-B51E-234D8408A0AB}"/>
              </a:ext>
            </a:extLst>
          </p:cNvPr>
          <p:cNvCxnSpPr>
            <a:cxnSpLocks/>
          </p:cNvCxnSpPr>
          <p:nvPr/>
        </p:nvCxnSpPr>
        <p:spPr bwMode="auto">
          <a:xfrm flipH="1">
            <a:off x="1242776" y="1944185"/>
            <a:ext cx="8465" cy="416742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9E9A5990-A08B-9274-56D5-DD23B3D19E01}"/>
              </a:ext>
            </a:extLst>
          </p:cNvPr>
          <p:cNvGrpSpPr/>
          <p:nvPr/>
        </p:nvGrpSpPr>
        <p:grpSpPr>
          <a:xfrm>
            <a:off x="108319" y="3549107"/>
            <a:ext cx="298787" cy="255408"/>
            <a:chOff x="1839905" y="2825776"/>
            <a:chExt cx="298787" cy="255408"/>
          </a:xfrm>
        </p:grpSpPr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E43E5C78-8673-E23A-D5A7-07101853B813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9043B864-8C0E-44E8-4B59-5DA64FBF7141}"/>
                </a:ext>
              </a:extLst>
            </p:cNvPr>
            <p:cNvCxnSpPr>
              <a:cxnSpLocks/>
              <a:stCxn id="270" idx="3"/>
              <a:endCxn id="270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A32BE7F5-1B0A-EEFA-56F6-173C645A29B1}"/>
              </a:ext>
            </a:extLst>
          </p:cNvPr>
          <p:cNvCxnSpPr>
            <a:cxnSpLocks/>
          </p:cNvCxnSpPr>
          <p:nvPr/>
        </p:nvCxnSpPr>
        <p:spPr bwMode="auto">
          <a:xfrm flipV="1">
            <a:off x="403911" y="3669010"/>
            <a:ext cx="472116" cy="7801"/>
          </a:xfrm>
          <a:prstGeom prst="lin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7" name="Flowchart: Collate 286">
            <a:extLst>
              <a:ext uri="{FF2B5EF4-FFF2-40B4-BE49-F238E27FC236}">
                <a16:creationId xmlns:a16="http://schemas.microsoft.com/office/drawing/2014/main" id="{E0DCDF5E-C86E-8849-BCD1-E256DF2B3D62}"/>
              </a:ext>
            </a:extLst>
          </p:cNvPr>
          <p:cNvSpPr/>
          <p:nvPr/>
        </p:nvSpPr>
        <p:spPr bwMode="auto">
          <a:xfrm>
            <a:off x="3653750" y="1127797"/>
            <a:ext cx="171739" cy="268283"/>
          </a:xfrm>
          <a:prstGeom prst="flowChartCollate">
            <a:avLst/>
          </a:prstGeom>
          <a:solidFill>
            <a:srgbClr val="FF0000"/>
          </a:solidFill>
          <a:ln w="9525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88" name="Flowchart: Collate 287">
            <a:extLst>
              <a:ext uri="{FF2B5EF4-FFF2-40B4-BE49-F238E27FC236}">
                <a16:creationId xmlns:a16="http://schemas.microsoft.com/office/drawing/2014/main" id="{7FEA7E10-2C22-A33C-71A2-9533560B8B95}"/>
              </a:ext>
            </a:extLst>
          </p:cNvPr>
          <p:cNvSpPr/>
          <p:nvPr/>
        </p:nvSpPr>
        <p:spPr bwMode="auto">
          <a:xfrm rot="16200000">
            <a:off x="1165371" y="3171683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91" name="Rectangle: Rounded Corners 290">
            <a:extLst>
              <a:ext uri="{FF2B5EF4-FFF2-40B4-BE49-F238E27FC236}">
                <a16:creationId xmlns:a16="http://schemas.microsoft.com/office/drawing/2014/main" id="{36B420B0-49D7-D63C-59B8-A39101698282}"/>
              </a:ext>
            </a:extLst>
          </p:cNvPr>
          <p:cNvSpPr/>
          <p:nvPr/>
        </p:nvSpPr>
        <p:spPr bwMode="auto">
          <a:xfrm>
            <a:off x="2495465" y="4724400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BECD31BF-5BB0-591C-860A-D10C9D11BC21}"/>
              </a:ext>
            </a:extLst>
          </p:cNvPr>
          <p:cNvGrpSpPr/>
          <p:nvPr/>
        </p:nvGrpSpPr>
        <p:grpSpPr>
          <a:xfrm>
            <a:off x="2733882" y="1140672"/>
            <a:ext cx="298787" cy="255408"/>
            <a:chOff x="5083512" y="2027734"/>
            <a:chExt cx="298787" cy="255408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6CFEADE3-8678-F934-0FDD-6063803847D7}"/>
                </a:ext>
              </a:extLst>
            </p:cNvPr>
            <p:cNvGrpSpPr/>
            <p:nvPr/>
          </p:nvGrpSpPr>
          <p:grpSpPr>
            <a:xfrm>
              <a:off x="5083512" y="2027734"/>
              <a:ext cx="298787" cy="255408"/>
              <a:chOff x="1839905" y="2825776"/>
              <a:chExt cx="298787" cy="255408"/>
            </a:xfrm>
          </p:grpSpPr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365C0843-8A85-0B6D-3488-9CFF61F80BC7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296" name="Straight Arrow Connector 295">
                <a:extLst>
                  <a:ext uri="{FF2B5EF4-FFF2-40B4-BE49-F238E27FC236}">
                    <a16:creationId xmlns:a16="http://schemas.microsoft.com/office/drawing/2014/main" id="{65DC7A01-B213-54BF-2570-6B8D925910FC}"/>
                  </a:ext>
                </a:extLst>
              </p:cNvPr>
              <p:cNvCxnSpPr>
                <a:cxnSpLocks/>
                <a:stCxn id="295" idx="3"/>
                <a:endCxn id="295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117DAE83-442C-4456-852E-EFBC83BD54D1}"/>
                </a:ext>
              </a:extLst>
            </p:cNvPr>
            <p:cNvCxnSpPr>
              <a:cxnSpLocks/>
              <a:stCxn id="295" idx="5"/>
              <a:endCxn id="295" idx="1"/>
            </p:cNvCxnSpPr>
            <p:nvPr/>
          </p:nvCxnSpPr>
          <p:spPr bwMode="auto">
            <a:xfrm flipH="1" flipV="1">
              <a:off x="5127268" y="2065138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81869296-26C8-1689-77B4-FF537787959D}"/>
                  </a:ext>
                </a:extLst>
              </p:cNvPr>
              <p:cNvSpPr/>
              <p:nvPr/>
            </p:nvSpPr>
            <p:spPr>
              <a:xfrm>
                <a:off x="2347161" y="825016"/>
                <a:ext cx="1081945" cy="33464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smtClean="0">
                              <a:ln/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  <m:r>
                        <a:rPr lang="en-US" sz="1400" b="1" i="0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cap="none" spc="0" smtClean="0">
                          <a:ln/>
                          <a:solidFill>
                            <a:srgbClr val="FF6600"/>
                          </a:solidFill>
                          <a:effectLst/>
                          <a:latin typeface="Cambria Math" panose="02040503050406030204" pitchFamily="18" charset="0"/>
                        </a:rPr>
                        <m:t>𝐌𝐅𝐂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FF66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81869296-26C8-1689-77B4-FF53778795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161" y="825016"/>
                <a:ext cx="1081945" cy="3346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Flowchart: Collate 69">
            <a:extLst>
              <a:ext uri="{FF2B5EF4-FFF2-40B4-BE49-F238E27FC236}">
                <a16:creationId xmlns:a16="http://schemas.microsoft.com/office/drawing/2014/main" id="{B6C574E2-9B01-8A79-18F2-0CAEA5365CDA}"/>
              </a:ext>
            </a:extLst>
          </p:cNvPr>
          <p:cNvSpPr/>
          <p:nvPr/>
        </p:nvSpPr>
        <p:spPr bwMode="auto">
          <a:xfrm>
            <a:off x="2243978" y="1126767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10" name="Flowchart: Collate 309">
            <a:extLst>
              <a:ext uri="{FF2B5EF4-FFF2-40B4-BE49-F238E27FC236}">
                <a16:creationId xmlns:a16="http://schemas.microsoft.com/office/drawing/2014/main" id="{13FF850C-054B-1407-96C2-788EAB65D1B4}"/>
              </a:ext>
            </a:extLst>
          </p:cNvPr>
          <p:cNvSpPr/>
          <p:nvPr/>
        </p:nvSpPr>
        <p:spPr bwMode="auto">
          <a:xfrm>
            <a:off x="4023677" y="1114725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DE31F335-DAD1-72C0-903E-1F56D6C74CEE}"/>
              </a:ext>
            </a:extLst>
          </p:cNvPr>
          <p:cNvCxnSpPr>
            <a:cxnSpLocks/>
          </p:cNvCxnSpPr>
          <p:nvPr/>
        </p:nvCxnSpPr>
        <p:spPr bwMode="auto">
          <a:xfrm>
            <a:off x="2620235" y="1735930"/>
            <a:ext cx="663133" cy="1252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2" name="Flowchart: Collate 311">
            <a:extLst>
              <a:ext uri="{FF2B5EF4-FFF2-40B4-BE49-F238E27FC236}">
                <a16:creationId xmlns:a16="http://schemas.microsoft.com/office/drawing/2014/main" id="{69ABCF04-7E22-360E-9ABC-F7C75D958BF5}"/>
              </a:ext>
            </a:extLst>
          </p:cNvPr>
          <p:cNvSpPr/>
          <p:nvPr/>
        </p:nvSpPr>
        <p:spPr bwMode="auto">
          <a:xfrm>
            <a:off x="2871495" y="1622337"/>
            <a:ext cx="171739" cy="268283"/>
          </a:xfrm>
          <a:prstGeom prst="flowChartCollate">
            <a:avLst/>
          </a:prstGeom>
          <a:solidFill>
            <a:srgbClr val="FF0000"/>
          </a:solidFill>
          <a:ln w="9525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2E10AE9F-F94D-0E2C-0CA9-65516CF3E92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77079" y="1262561"/>
            <a:ext cx="3305" cy="511906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9" name="Rectangle 318">
            <a:extLst>
              <a:ext uri="{FF2B5EF4-FFF2-40B4-BE49-F238E27FC236}">
                <a16:creationId xmlns:a16="http://schemas.microsoft.com/office/drawing/2014/main" id="{72AA11F2-1E11-64D2-71A2-95D97020899A}"/>
              </a:ext>
            </a:extLst>
          </p:cNvPr>
          <p:cNvSpPr/>
          <p:nvPr/>
        </p:nvSpPr>
        <p:spPr bwMode="auto">
          <a:xfrm rot="5400000">
            <a:off x="2733067" y="4281403"/>
            <a:ext cx="977392" cy="163147"/>
          </a:xfrm>
          <a:prstGeom prst="rect">
            <a:avLst/>
          </a:prstGeom>
          <a:solidFill>
            <a:srgbClr val="CC99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995E212C-0E8A-707C-31BC-5B33AB49344F}"/>
              </a:ext>
            </a:extLst>
          </p:cNvPr>
          <p:cNvCxnSpPr>
            <a:cxnSpLocks/>
          </p:cNvCxnSpPr>
          <p:nvPr/>
        </p:nvCxnSpPr>
        <p:spPr bwMode="auto">
          <a:xfrm flipV="1">
            <a:off x="2647865" y="1724387"/>
            <a:ext cx="6911" cy="303049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7" name="Circle: Hollow 316">
            <a:extLst>
              <a:ext uri="{FF2B5EF4-FFF2-40B4-BE49-F238E27FC236}">
                <a16:creationId xmlns:a16="http://schemas.microsoft.com/office/drawing/2014/main" id="{809A2974-78B2-0E66-5A8A-E9560711F70A}"/>
              </a:ext>
            </a:extLst>
          </p:cNvPr>
          <p:cNvSpPr/>
          <p:nvPr/>
        </p:nvSpPr>
        <p:spPr bwMode="auto">
          <a:xfrm>
            <a:off x="2359166" y="2615643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25" name="Flowchart: Collate 324">
            <a:extLst>
              <a:ext uri="{FF2B5EF4-FFF2-40B4-BE49-F238E27FC236}">
                <a16:creationId xmlns:a16="http://schemas.microsoft.com/office/drawing/2014/main" id="{F500D691-FDD8-5437-A4DF-289270291525}"/>
              </a:ext>
            </a:extLst>
          </p:cNvPr>
          <p:cNvSpPr/>
          <p:nvPr/>
        </p:nvSpPr>
        <p:spPr bwMode="auto">
          <a:xfrm rot="16200000">
            <a:off x="2562988" y="3171502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26" name="Flowchart: Collate 325">
            <a:extLst>
              <a:ext uri="{FF2B5EF4-FFF2-40B4-BE49-F238E27FC236}">
                <a16:creationId xmlns:a16="http://schemas.microsoft.com/office/drawing/2014/main" id="{8C014BD9-274D-1270-857F-5C779FB0DD6E}"/>
              </a:ext>
            </a:extLst>
          </p:cNvPr>
          <p:cNvSpPr/>
          <p:nvPr/>
        </p:nvSpPr>
        <p:spPr bwMode="auto">
          <a:xfrm rot="5400000">
            <a:off x="2576693" y="2366493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D5817AB0-4966-7498-0F0C-34A28F6164C0}"/>
              </a:ext>
            </a:extLst>
          </p:cNvPr>
          <p:cNvGrpSpPr/>
          <p:nvPr/>
        </p:nvGrpSpPr>
        <p:grpSpPr>
          <a:xfrm>
            <a:off x="2141378" y="4435405"/>
            <a:ext cx="298787" cy="255408"/>
            <a:chOff x="1839905" y="2825776"/>
            <a:chExt cx="298787" cy="255408"/>
          </a:xfrm>
        </p:grpSpPr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D75261F3-8A50-1A8F-EF46-995FC556869A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C87EFC8D-1FFE-DEFD-DA0E-A05957505A5A}"/>
                </a:ext>
              </a:extLst>
            </p:cNvPr>
            <p:cNvCxnSpPr>
              <a:cxnSpLocks/>
              <a:stCxn id="338" idx="3"/>
              <a:endCxn id="338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FD30945A-0920-B8E2-4462-34231266592E}"/>
              </a:ext>
            </a:extLst>
          </p:cNvPr>
          <p:cNvCxnSpPr>
            <a:cxnSpLocks/>
            <a:stCxn id="338" idx="6"/>
          </p:cNvCxnSpPr>
          <p:nvPr/>
        </p:nvCxnSpPr>
        <p:spPr bwMode="auto">
          <a:xfrm flipV="1">
            <a:off x="2440165" y="4557620"/>
            <a:ext cx="178939" cy="5489"/>
          </a:xfrm>
          <a:prstGeom prst="lin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956342A3-4280-C4C5-B4EE-724A2A032EA3}"/>
              </a:ext>
            </a:extLst>
          </p:cNvPr>
          <p:cNvCxnSpPr>
            <a:cxnSpLocks/>
          </p:cNvCxnSpPr>
          <p:nvPr/>
        </p:nvCxnSpPr>
        <p:spPr bwMode="auto">
          <a:xfrm flipV="1">
            <a:off x="4295305" y="984954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6" name="Rectangle: Rounded Corners 355">
            <a:extLst>
              <a:ext uri="{FF2B5EF4-FFF2-40B4-BE49-F238E27FC236}">
                <a16:creationId xmlns:a16="http://schemas.microsoft.com/office/drawing/2014/main" id="{11073AE2-EFF3-AEB0-BBD9-BBFEF80699DB}"/>
              </a:ext>
            </a:extLst>
          </p:cNvPr>
          <p:cNvSpPr/>
          <p:nvPr/>
        </p:nvSpPr>
        <p:spPr bwMode="auto">
          <a:xfrm>
            <a:off x="2560920" y="1858558"/>
            <a:ext cx="197537" cy="518884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2EE8CF5-CF26-49B0-177C-BC5FDA91BA2A}"/>
              </a:ext>
            </a:extLst>
          </p:cNvPr>
          <p:cNvGrpSpPr/>
          <p:nvPr/>
        </p:nvGrpSpPr>
        <p:grpSpPr>
          <a:xfrm>
            <a:off x="2153038" y="1622023"/>
            <a:ext cx="298787" cy="255408"/>
            <a:chOff x="1839905" y="2825776"/>
            <a:chExt cx="298787" cy="255408"/>
          </a:xfrm>
        </p:grpSpPr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39F20F3C-8ADC-928A-13C2-4C6815F91056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59" name="Straight Arrow Connector 358">
              <a:extLst>
                <a:ext uri="{FF2B5EF4-FFF2-40B4-BE49-F238E27FC236}">
                  <a16:creationId xmlns:a16="http://schemas.microsoft.com/office/drawing/2014/main" id="{52E81AC7-B070-5F18-295D-E52854A55A59}"/>
                </a:ext>
              </a:extLst>
            </p:cNvPr>
            <p:cNvCxnSpPr>
              <a:cxnSpLocks/>
              <a:stCxn id="358" idx="3"/>
              <a:endCxn id="358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90EC8383-9C0B-9859-CECE-62C1E624DADB}"/>
              </a:ext>
            </a:extLst>
          </p:cNvPr>
          <p:cNvCxnSpPr>
            <a:cxnSpLocks/>
          </p:cNvCxnSpPr>
          <p:nvPr/>
        </p:nvCxnSpPr>
        <p:spPr bwMode="auto">
          <a:xfrm flipH="1">
            <a:off x="2450557" y="1739369"/>
            <a:ext cx="188781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039FCEF1-5FB6-DCB2-CF11-97C0B398CC9F}"/>
              </a:ext>
            </a:extLst>
          </p:cNvPr>
          <p:cNvGrpSpPr/>
          <p:nvPr/>
        </p:nvGrpSpPr>
        <p:grpSpPr>
          <a:xfrm>
            <a:off x="2154746" y="1962280"/>
            <a:ext cx="298787" cy="255408"/>
            <a:chOff x="1839905" y="2825776"/>
            <a:chExt cx="298787" cy="255408"/>
          </a:xfrm>
        </p:grpSpPr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514F5F48-D427-BBAF-5577-B56342ADA469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64" name="Straight Arrow Connector 363">
              <a:extLst>
                <a:ext uri="{FF2B5EF4-FFF2-40B4-BE49-F238E27FC236}">
                  <a16:creationId xmlns:a16="http://schemas.microsoft.com/office/drawing/2014/main" id="{C24408E6-238E-DE56-1938-74000C9068A6}"/>
                </a:ext>
              </a:extLst>
            </p:cNvPr>
            <p:cNvCxnSpPr>
              <a:cxnSpLocks/>
              <a:stCxn id="363" idx="3"/>
              <a:endCxn id="363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404858C4-1946-FD38-48FB-9566B623313C}"/>
              </a:ext>
            </a:extLst>
          </p:cNvPr>
          <p:cNvCxnSpPr>
            <a:cxnSpLocks/>
          </p:cNvCxnSpPr>
          <p:nvPr/>
        </p:nvCxnSpPr>
        <p:spPr bwMode="auto">
          <a:xfrm flipH="1">
            <a:off x="2460231" y="2097950"/>
            <a:ext cx="107767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F63A61ED-9F42-9233-9A92-7A3AB575FB8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581916" y="3111663"/>
            <a:ext cx="10065" cy="135049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3C95882B-F12B-6FF8-0B8A-A293E6DC1337}"/>
              </a:ext>
            </a:extLst>
          </p:cNvPr>
          <p:cNvCxnSpPr>
            <a:cxnSpLocks/>
            <a:endCxn id="373" idx="0"/>
          </p:cNvCxnSpPr>
          <p:nvPr/>
        </p:nvCxnSpPr>
        <p:spPr bwMode="auto">
          <a:xfrm flipH="1">
            <a:off x="2018443" y="1241721"/>
            <a:ext cx="9054" cy="455341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3" name="Circle: Hollow 372">
            <a:extLst>
              <a:ext uri="{FF2B5EF4-FFF2-40B4-BE49-F238E27FC236}">
                <a16:creationId xmlns:a16="http://schemas.microsoft.com/office/drawing/2014/main" id="{08A007D2-32E7-D997-A6CF-1E6F9FC94896}"/>
              </a:ext>
            </a:extLst>
          </p:cNvPr>
          <p:cNvSpPr/>
          <p:nvPr/>
        </p:nvSpPr>
        <p:spPr bwMode="auto">
          <a:xfrm>
            <a:off x="1718269" y="5795135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AFF8C82D-1D9A-D720-BD79-E6E57564C90A}"/>
              </a:ext>
            </a:extLst>
          </p:cNvPr>
          <p:cNvCxnSpPr>
            <a:cxnSpLocks/>
          </p:cNvCxnSpPr>
          <p:nvPr/>
        </p:nvCxnSpPr>
        <p:spPr bwMode="auto">
          <a:xfrm>
            <a:off x="1790368" y="5434518"/>
            <a:ext cx="235416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5" name="Flowchart: Collate 374">
            <a:extLst>
              <a:ext uri="{FF2B5EF4-FFF2-40B4-BE49-F238E27FC236}">
                <a16:creationId xmlns:a16="http://schemas.microsoft.com/office/drawing/2014/main" id="{944A1538-6D46-82AA-E19D-59A511ECB488}"/>
              </a:ext>
            </a:extLst>
          </p:cNvPr>
          <p:cNvSpPr/>
          <p:nvPr/>
        </p:nvSpPr>
        <p:spPr bwMode="auto">
          <a:xfrm rot="16200000">
            <a:off x="1950583" y="3175242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42BD33A4-3CFD-D688-6896-846833DBCD62}"/>
              </a:ext>
            </a:extLst>
          </p:cNvPr>
          <p:cNvCxnSpPr>
            <a:cxnSpLocks/>
          </p:cNvCxnSpPr>
          <p:nvPr/>
        </p:nvCxnSpPr>
        <p:spPr bwMode="auto">
          <a:xfrm>
            <a:off x="1790368" y="3101988"/>
            <a:ext cx="13220" cy="235299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7" name="Flowchart: Collate 376">
            <a:extLst>
              <a:ext uri="{FF2B5EF4-FFF2-40B4-BE49-F238E27FC236}">
                <a16:creationId xmlns:a16="http://schemas.microsoft.com/office/drawing/2014/main" id="{3A442B4A-4E8B-EE2F-A8D2-2FC3FCD2CA15}"/>
              </a:ext>
            </a:extLst>
          </p:cNvPr>
          <p:cNvSpPr/>
          <p:nvPr/>
        </p:nvSpPr>
        <p:spPr bwMode="auto">
          <a:xfrm rot="16200000">
            <a:off x="1496047" y="3169766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012C25FA-4E38-F213-B167-D3B6075A4D69}"/>
              </a:ext>
            </a:extLst>
          </p:cNvPr>
          <p:cNvSpPr/>
          <p:nvPr/>
        </p:nvSpPr>
        <p:spPr>
          <a:xfrm>
            <a:off x="1291120" y="4361481"/>
            <a:ext cx="5261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Air</a:t>
            </a:r>
          </a:p>
        </p:txBody>
      </p: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F93A5D76-1396-4E55-18EB-62D251979109}"/>
              </a:ext>
            </a:extLst>
          </p:cNvPr>
          <p:cNvCxnSpPr>
            <a:cxnSpLocks/>
          </p:cNvCxnSpPr>
          <p:nvPr/>
        </p:nvCxnSpPr>
        <p:spPr bwMode="auto">
          <a:xfrm>
            <a:off x="1557004" y="3113445"/>
            <a:ext cx="260328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298AD922-E35D-FE8E-DAB2-78A05DE9C284}"/>
              </a:ext>
            </a:extLst>
          </p:cNvPr>
          <p:cNvCxnSpPr>
            <a:cxnSpLocks/>
          </p:cNvCxnSpPr>
          <p:nvPr/>
        </p:nvCxnSpPr>
        <p:spPr bwMode="auto">
          <a:xfrm flipH="1">
            <a:off x="95161" y="1919339"/>
            <a:ext cx="797368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1" name="Flowchart: Collate 390">
            <a:extLst>
              <a:ext uri="{FF2B5EF4-FFF2-40B4-BE49-F238E27FC236}">
                <a16:creationId xmlns:a16="http://schemas.microsoft.com/office/drawing/2014/main" id="{9D3B56A8-9923-8F10-BBE8-C93836E390B2}"/>
              </a:ext>
            </a:extLst>
          </p:cNvPr>
          <p:cNvSpPr/>
          <p:nvPr/>
        </p:nvSpPr>
        <p:spPr bwMode="auto">
          <a:xfrm>
            <a:off x="505679" y="1780688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55" name="Circle: Hollow 154">
            <a:extLst>
              <a:ext uri="{FF2B5EF4-FFF2-40B4-BE49-F238E27FC236}">
                <a16:creationId xmlns:a16="http://schemas.microsoft.com/office/drawing/2014/main" id="{5E976D9A-7B2D-6CFD-FF76-61AA3FE3F029}"/>
              </a:ext>
            </a:extLst>
          </p:cNvPr>
          <p:cNvSpPr/>
          <p:nvPr/>
        </p:nvSpPr>
        <p:spPr bwMode="auto">
          <a:xfrm>
            <a:off x="2918405" y="4761591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A09658-3322-C563-A849-A72BA6ED79EA}"/>
              </a:ext>
            </a:extLst>
          </p:cNvPr>
          <p:cNvSpPr txBox="1">
            <a:spLocks/>
          </p:cNvSpPr>
          <p:nvPr/>
        </p:nvSpPr>
        <p:spPr bwMode="auto">
          <a:xfrm>
            <a:off x="1295400" y="4515"/>
            <a:ext cx="6172200" cy="83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Geneva" charset="0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</a:defRPr>
            </a:lvl9pPr>
          </a:lstStyle>
          <a:p>
            <a:r>
              <a:rPr lang="en-US" kern="0" baseline="30000" dirty="0"/>
              <a:t>4</a:t>
            </a:r>
            <a:r>
              <a:rPr lang="en-US" kern="0" dirty="0"/>
              <a:t>He-MFC (Bates)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3E94F7-CDE7-A2D4-03F8-37FF3FAD1F27}"/>
              </a:ext>
            </a:extLst>
          </p:cNvPr>
          <p:cNvSpPr/>
          <p:nvPr/>
        </p:nvSpPr>
        <p:spPr bwMode="auto">
          <a:xfrm>
            <a:off x="0" y="869568"/>
            <a:ext cx="9143955" cy="5513487"/>
          </a:xfrm>
          <a:custGeom>
            <a:avLst/>
            <a:gdLst>
              <a:gd name="connsiteX0" fmla="*/ 5749483 w 9144000"/>
              <a:gd name="connsiteY0" fmla="*/ 579973 h 5507451"/>
              <a:gd name="connsiteX1" fmla="*/ 5749483 w 9144000"/>
              <a:gd name="connsiteY1" fmla="*/ 1316375 h 5507451"/>
              <a:gd name="connsiteX2" fmla="*/ 7150090 w 9144000"/>
              <a:gd name="connsiteY2" fmla="*/ 1316375 h 5507451"/>
              <a:gd name="connsiteX3" fmla="*/ 7150090 w 9144000"/>
              <a:gd name="connsiteY3" fmla="*/ 579973 h 5507451"/>
              <a:gd name="connsiteX4" fmla="*/ 0 w 9144000"/>
              <a:gd name="connsiteY4" fmla="*/ 0 h 5507451"/>
              <a:gd name="connsiteX5" fmla="*/ 9144000 w 9144000"/>
              <a:gd name="connsiteY5" fmla="*/ 0 h 5507451"/>
              <a:gd name="connsiteX6" fmla="*/ 9144000 w 9144000"/>
              <a:gd name="connsiteY6" fmla="*/ 5507451 h 5507451"/>
              <a:gd name="connsiteX7" fmla="*/ 0 w 9144000"/>
              <a:gd name="connsiteY7" fmla="*/ 5507451 h 550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507451">
                <a:moveTo>
                  <a:pt x="5749483" y="579973"/>
                </a:moveTo>
                <a:lnTo>
                  <a:pt x="5749483" y="1316375"/>
                </a:lnTo>
                <a:lnTo>
                  <a:pt x="7150090" y="1316375"/>
                </a:lnTo>
                <a:lnTo>
                  <a:pt x="7150090" y="579973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507451"/>
                </a:lnTo>
                <a:lnTo>
                  <a:pt x="0" y="5507451"/>
                </a:lnTo>
                <a:close/>
              </a:path>
            </a:pathLst>
          </a:custGeom>
          <a:solidFill>
            <a:schemeClr val="accent3">
              <a:alpha val="9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pic>
        <p:nvPicPr>
          <p:cNvPr id="29" name="Picture 2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2CE1BE82-47F3-1872-8EA9-0C15D744BE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163" y="985585"/>
            <a:ext cx="3831785" cy="526587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6E7B392-24AA-3006-40C6-061A4D033CB9}"/>
              </a:ext>
            </a:extLst>
          </p:cNvPr>
          <p:cNvSpPr/>
          <p:nvPr/>
        </p:nvSpPr>
        <p:spPr bwMode="auto">
          <a:xfrm>
            <a:off x="1648983" y="6512287"/>
            <a:ext cx="2975906" cy="259228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www.mks.com/f/ge50a-mass-flow-controller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77766EE-1E8E-158E-B482-D9628F2C8127}"/>
              </a:ext>
            </a:extLst>
          </p:cNvPr>
          <p:cNvSpPr/>
          <p:nvPr/>
        </p:nvSpPr>
        <p:spPr>
          <a:xfrm>
            <a:off x="4323318" y="825274"/>
            <a:ext cx="43797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Flow Rate ≤ 1400 SCCM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B9C6D6-F1FF-2F08-31D9-75A868BCA5D8}"/>
              </a:ext>
            </a:extLst>
          </p:cNvPr>
          <p:cNvSpPr/>
          <p:nvPr/>
        </p:nvSpPr>
        <p:spPr bwMode="auto">
          <a:xfrm>
            <a:off x="4449315" y="2420696"/>
            <a:ext cx="4224852" cy="383076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GE50A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007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104</a:t>
            </a:r>
            <a:r>
              <a:rPr kumimoji="0" lang="en-US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sz="2200" i="0" u="sng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GE50A</a:t>
            </a:r>
            <a:r>
              <a:rPr kumimoji="0" lang="en-US" sz="2200" i="0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Multi-gas/range, Elastomer-sealed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007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Hydrogen-Calibrated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(OK for He)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104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&lt;10k SCCM (standard cubic-cm per minute)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Swagelok 4 (inlet), 2 (outlet), male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Vitron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(Elastomer) sealant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Normally closed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Firmware version</a:t>
            </a:r>
            <a:endParaRPr kumimoji="0" lang="en-US" sz="22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019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icroscope&#10;&#10;Description automatically generated with medium confidence">
            <a:extLst>
              <a:ext uri="{FF2B5EF4-FFF2-40B4-BE49-F238E27FC236}">
                <a16:creationId xmlns:a16="http://schemas.microsoft.com/office/drawing/2014/main" id="{B1D9396F-14CE-EF59-A0D4-2087CB1DD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114" y="1025296"/>
            <a:ext cx="2786557" cy="2786557"/>
          </a:xfrm>
          <a:prstGeom prst="rect">
            <a:avLst/>
          </a:prstGeom>
        </p:spPr>
      </p:pic>
      <p:pic>
        <p:nvPicPr>
          <p:cNvPr id="8" name="Picture 7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4CF8B6A6-52BE-0901-C6A7-F2BC36F06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66567"/>
            <a:ext cx="5572995" cy="4179746"/>
          </a:xfrm>
          <a:prstGeom prst="rect">
            <a:avLst/>
          </a:prstGeom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948444-A6D6-F936-37B7-EC83FE96B945}"/>
              </a:ext>
            </a:extLst>
          </p:cNvPr>
          <p:cNvSpPr txBox="1">
            <a:spLocks/>
          </p:cNvSpPr>
          <p:nvPr/>
        </p:nvSpPr>
        <p:spPr bwMode="auto">
          <a:xfrm>
            <a:off x="5065868" y="6498710"/>
            <a:ext cx="3634250" cy="2682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Geneva" panose="020B0503030404040204" pitchFamily="34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A110496-3477-26AC-8EE0-6975F05F2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Valve: Magnetic Fields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B14C72-5BA5-0879-FB01-7AC6FAB8AC40}"/>
              </a:ext>
            </a:extLst>
          </p:cNvPr>
          <p:cNvSpPr/>
          <p:nvPr/>
        </p:nvSpPr>
        <p:spPr>
          <a:xfrm>
            <a:off x="5953995" y="3940220"/>
            <a:ext cx="316846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 Fields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59DD355-D338-418F-F97E-04D3257FC4D6}"/>
              </a:ext>
            </a:extLst>
          </p:cNvPr>
          <p:cNvSpPr/>
          <p:nvPr/>
        </p:nvSpPr>
        <p:spPr bwMode="auto">
          <a:xfrm>
            <a:off x="2047793" y="6511819"/>
            <a:ext cx="2534459" cy="264402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ni.com/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-us/support/model.pxi-2566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0E46D3-BDEC-B4A0-317D-333E8722B7CE}"/>
              </a:ext>
            </a:extLst>
          </p:cNvPr>
          <p:cNvSpPr/>
          <p:nvPr/>
        </p:nvSpPr>
        <p:spPr bwMode="auto">
          <a:xfrm>
            <a:off x="4006354" y="4732623"/>
            <a:ext cx="4653552" cy="133408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2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Solenoid: 24 V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2-9</a:t>
            </a:r>
            <a:r>
              <a:rPr kumimoji="0" lang="en-US" sz="2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µT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kumimoji="0" lang="en-US" sz="2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surface [measured]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kumimoji="0" lang="en-US" sz="2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0.067-0.225 </a:t>
            </a:r>
            <a:r>
              <a:rPr kumimoji="0" lang="en-US" sz="2000" b="1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nT</a:t>
            </a:r>
            <a:r>
              <a:rPr kumimoji="0" lang="en-US" sz="2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@ 1m - MSR [calculated]</a:t>
            </a:r>
          </a:p>
          <a:p>
            <a:pPr algn="ctr"/>
            <a:r>
              <a:rPr kumimoji="0" lang="en-US" sz="2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(Earth’s magnetic field ~ 5 µT)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AA188EC-3677-6B78-5F9C-C3F10F8F7F9F}"/>
              </a:ext>
            </a:extLst>
          </p:cNvPr>
          <p:cNvSpPr/>
          <p:nvPr/>
        </p:nvSpPr>
        <p:spPr bwMode="auto">
          <a:xfrm>
            <a:off x="7288306" y="1214003"/>
            <a:ext cx="1376078" cy="4103557"/>
          </a:xfrm>
          <a:custGeom>
            <a:avLst/>
            <a:gdLst>
              <a:gd name="connsiteX0" fmla="*/ 0 w 1376078"/>
              <a:gd name="connsiteY0" fmla="*/ 85879 h 4103557"/>
              <a:gd name="connsiteX1" fmla="*/ 1156447 w 1376078"/>
              <a:gd name="connsiteY1" fmla="*/ 462397 h 4103557"/>
              <a:gd name="connsiteX2" fmla="*/ 1281953 w 1376078"/>
              <a:gd name="connsiteY2" fmla="*/ 3653832 h 4103557"/>
              <a:gd name="connsiteX3" fmla="*/ 98612 w 1376078"/>
              <a:gd name="connsiteY3" fmla="*/ 4048279 h 4103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6078" h="4103557">
                <a:moveTo>
                  <a:pt x="0" y="85879"/>
                </a:moveTo>
                <a:cubicBezTo>
                  <a:pt x="471394" y="-23192"/>
                  <a:pt x="942788" y="-132262"/>
                  <a:pt x="1156447" y="462397"/>
                </a:cubicBezTo>
                <a:cubicBezTo>
                  <a:pt x="1370106" y="1057056"/>
                  <a:pt x="1458259" y="3056185"/>
                  <a:pt x="1281953" y="3653832"/>
                </a:cubicBezTo>
                <a:cubicBezTo>
                  <a:pt x="1105647" y="4251479"/>
                  <a:pt x="176306" y="4099079"/>
                  <a:pt x="98612" y="4048279"/>
                </a:cubicBezTo>
              </a:path>
            </a:pathLst>
          </a:cu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2328A31-62DC-6B65-5C70-1A6804AD2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11306" y="3940220"/>
            <a:ext cx="2950476" cy="221285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231739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1495"/>
            <a:ext cx="6172200" cy="833685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§0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B0804-BC2C-3DD2-6AB6-B38A9325048A}"/>
              </a:ext>
            </a:extLst>
          </p:cNvPr>
          <p:cNvSpPr txBox="1"/>
          <p:nvPr/>
        </p:nvSpPr>
        <p:spPr>
          <a:xfrm>
            <a:off x="419100" y="1066800"/>
            <a:ext cx="81915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Why </a:t>
            </a:r>
            <a:r>
              <a:rPr lang="en-US" baseline="30000" dirty="0"/>
              <a:t>3</a:t>
            </a:r>
            <a:r>
              <a:rPr lang="en-US" dirty="0"/>
              <a:t>He ABS? 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Basic Components:</a:t>
            </a:r>
          </a:p>
          <a:p>
            <a:pPr lvl="2" indent="-455613">
              <a:buFont typeface="Arial" panose="020B0604020202020204" pitchFamily="34" charset="0"/>
              <a:buChar char="•"/>
            </a:pPr>
            <a:r>
              <a:rPr lang="en-US" dirty="0"/>
              <a:t>Cryo-chamber</a:t>
            </a:r>
          </a:p>
          <a:p>
            <a:pPr lvl="2" indent="-455613">
              <a:buFont typeface="Arial" panose="020B0604020202020204" pitchFamily="34" charset="0"/>
              <a:buChar char="•"/>
            </a:pPr>
            <a:r>
              <a:rPr lang="en-US" dirty="0"/>
              <a:t>MCP &amp; Actuation system</a:t>
            </a:r>
          </a:p>
          <a:p>
            <a:pPr lvl="2" indent="-455613">
              <a:buFont typeface="Arial" panose="020B0604020202020204" pitchFamily="34" charset="0"/>
              <a:buChar char="•"/>
            </a:pPr>
            <a:r>
              <a:rPr lang="en-US" dirty="0"/>
              <a:t>Quadrupole magnet</a:t>
            </a:r>
            <a:br>
              <a:rPr lang="en-US" dirty="0"/>
            </a:br>
            <a:r>
              <a:rPr lang="en-US" dirty="0"/>
              <a:t>			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Major Upgrades (easier to discuss knowing the components):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Vertical orientation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MCP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Actuation system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Polarimetry @ EIC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FB29CA-81C3-A4D6-5DA9-0C07DA107E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7913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engine&#10;&#10;Description automatically generated">
            <a:extLst>
              <a:ext uri="{FF2B5EF4-FFF2-40B4-BE49-F238E27FC236}">
                <a16:creationId xmlns:a16="http://schemas.microsoft.com/office/drawing/2014/main" id="{9CBCD09A-B666-29B8-C9C7-47D130DF0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98251" y="1608320"/>
            <a:ext cx="5434007" cy="4075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Assembly: </a:t>
            </a:r>
            <a:r>
              <a:rPr lang="en-US" dirty="0" err="1"/>
              <a:t>Cryo</a:t>
            </a:r>
            <a:r>
              <a:rPr lang="en-US" dirty="0"/>
              <a:t> Insert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pic>
        <p:nvPicPr>
          <p:cNvPr id="5" name="Picture 4" descr="A picture containing indoor, kitchen, appliance, steel&#10;&#10;Description automatically generated">
            <a:extLst>
              <a:ext uri="{FF2B5EF4-FFF2-40B4-BE49-F238E27FC236}">
                <a16:creationId xmlns:a16="http://schemas.microsoft.com/office/drawing/2014/main" id="{23BB1774-0292-18CF-4462-262DE4FAB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260" y="929445"/>
            <a:ext cx="4076686" cy="5433631"/>
          </a:xfrm>
          <a:prstGeom prst="rect">
            <a:avLst/>
          </a:prstGeom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7426951A-7871-10AF-2BC2-D3B462277232}"/>
              </a:ext>
            </a:extLst>
          </p:cNvPr>
          <p:cNvSpPr/>
          <p:nvPr/>
        </p:nvSpPr>
        <p:spPr bwMode="auto">
          <a:xfrm>
            <a:off x="5161460" y="5434779"/>
            <a:ext cx="1676400" cy="457200"/>
          </a:xfrm>
          <a:prstGeom prst="borderCallout1">
            <a:avLst>
              <a:gd name="adj1" fmla="val -126"/>
              <a:gd name="adj2" fmla="val 58202"/>
              <a:gd name="adj3" fmla="val -366866"/>
              <a:gd name="adj4" fmla="val 59165"/>
            </a:avLst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New 4K pot</a:t>
            </a:r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0386089C-FDF9-9255-5889-1BF7FC975BCB}"/>
              </a:ext>
            </a:extLst>
          </p:cNvPr>
          <p:cNvSpPr/>
          <p:nvPr/>
        </p:nvSpPr>
        <p:spPr bwMode="auto">
          <a:xfrm>
            <a:off x="6781800" y="1295400"/>
            <a:ext cx="2209800" cy="457200"/>
          </a:xfrm>
          <a:prstGeom prst="borderCallout1">
            <a:avLst>
              <a:gd name="adj1" fmla="val 101678"/>
              <a:gd name="adj2" fmla="val 20257"/>
              <a:gd name="adj3" fmla="val 289173"/>
              <a:gd name="adj4" fmla="val -4053"/>
            </a:avLst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New heat shield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18B39A-D87F-D91B-4FE7-4AB87785DD88}"/>
              </a:ext>
            </a:extLst>
          </p:cNvPr>
          <p:cNvCxnSpPr>
            <a:cxnSpLocks/>
            <a:stCxn id="8" idx="1"/>
          </p:cNvCxnSpPr>
          <p:nvPr/>
        </p:nvCxnSpPr>
        <p:spPr bwMode="auto">
          <a:xfrm flipH="1">
            <a:off x="7696200" y="1752600"/>
            <a:ext cx="190500" cy="24384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73925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sz="2800" dirty="0"/>
              <a:t>Parts Fabrication: 4K Pot + </a:t>
            </a:r>
            <a:r>
              <a:rPr lang="en-US" sz="2800" dirty="0" err="1"/>
              <a:t>Torlon</a:t>
            </a:r>
            <a:endParaRPr lang="en-US" sz="2800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pic>
        <p:nvPicPr>
          <p:cNvPr id="5" name="Picture 4" descr="A picture containing indoor, kitchen, appliance, steel&#10;&#10;Description automatically generated">
            <a:extLst>
              <a:ext uri="{FF2B5EF4-FFF2-40B4-BE49-F238E27FC236}">
                <a16:creationId xmlns:a16="http://schemas.microsoft.com/office/drawing/2014/main" id="{23BB1774-0292-18CF-4462-262DE4FAB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260" y="929445"/>
            <a:ext cx="4076686" cy="5433631"/>
          </a:xfrm>
          <a:prstGeom prst="rect">
            <a:avLst/>
          </a:prstGeom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7426951A-7871-10AF-2BC2-D3B462277232}"/>
              </a:ext>
            </a:extLst>
          </p:cNvPr>
          <p:cNvSpPr/>
          <p:nvPr/>
        </p:nvSpPr>
        <p:spPr bwMode="auto">
          <a:xfrm>
            <a:off x="5167314" y="5150501"/>
            <a:ext cx="1676400" cy="457200"/>
          </a:xfrm>
          <a:prstGeom prst="borderCallout1">
            <a:avLst>
              <a:gd name="adj1" fmla="val -126"/>
              <a:gd name="adj2" fmla="val 58202"/>
              <a:gd name="adj3" fmla="val -301463"/>
              <a:gd name="adj4" fmla="val 58131"/>
            </a:avLst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New 4K pot</a:t>
            </a:r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0386089C-FDF9-9255-5889-1BF7FC975BCB}"/>
              </a:ext>
            </a:extLst>
          </p:cNvPr>
          <p:cNvSpPr/>
          <p:nvPr/>
        </p:nvSpPr>
        <p:spPr bwMode="auto">
          <a:xfrm>
            <a:off x="6781800" y="1295400"/>
            <a:ext cx="2209800" cy="457200"/>
          </a:xfrm>
          <a:prstGeom prst="borderCallout1">
            <a:avLst>
              <a:gd name="adj1" fmla="val 101678"/>
              <a:gd name="adj2" fmla="val 20257"/>
              <a:gd name="adj3" fmla="val 289173"/>
              <a:gd name="adj4" fmla="val -4053"/>
            </a:avLst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New heat shield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18B39A-D87F-D91B-4FE7-4AB87785DD88}"/>
              </a:ext>
            </a:extLst>
          </p:cNvPr>
          <p:cNvCxnSpPr>
            <a:cxnSpLocks/>
            <a:stCxn id="8" idx="1"/>
          </p:cNvCxnSpPr>
          <p:nvPr/>
        </p:nvCxnSpPr>
        <p:spPr bwMode="auto">
          <a:xfrm flipH="1">
            <a:off x="7696200" y="1752600"/>
            <a:ext cx="190500" cy="24384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Picture 2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1385BE15-EAA6-C4BD-C7CE-E5D1AE46A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66" y="874521"/>
            <a:ext cx="2521071" cy="551455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DD8FA7-5960-3107-8B8E-34DE4C5ACE48}"/>
              </a:ext>
            </a:extLst>
          </p:cNvPr>
          <p:cNvCxnSpPr>
            <a:cxnSpLocks/>
            <a:stCxn id="6" idx="2"/>
          </p:cNvCxnSpPr>
          <p:nvPr/>
        </p:nvCxnSpPr>
        <p:spPr bwMode="auto">
          <a:xfrm flipH="1" flipV="1">
            <a:off x="1574307" y="3810000"/>
            <a:ext cx="3593007" cy="156910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0A98D50-B873-154F-68D9-33D1B997EAD1}"/>
              </a:ext>
            </a:extLst>
          </p:cNvPr>
          <p:cNvCxnSpPr>
            <a:cxnSpLocks/>
            <a:stCxn id="8" idx="2"/>
          </p:cNvCxnSpPr>
          <p:nvPr/>
        </p:nvCxnSpPr>
        <p:spPr bwMode="auto">
          <a:xfrm flipH="1">
            <a:off x="1981200" y="1524000"/>
            <a:ext cx="4800600" cy="219475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64CF2B9-6F94-9A8B-57CF-E4E124406F7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977830" y="2814591"/>
            <a:ext cx="1027316" cy="45686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D5876A8-F735-2510-5640-0DA17196043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740303" y="2999345"/>
            <a:ext cx="478633" cy="27211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Callout: Line 8">
            <a:extLst>
              <a:ext uri="{FF2B5EF4-FFF2-40B4-BE49-F238E27FC236}">
                <a16:creationId xmlns:a16="http://schemas.microsoft.com/office/drawing/2014/main" id="{A07C5EF9-4F3D-4B54-F65F-24867C7A24D7}"/>
              </a:ext>
            </a:extLst>
          </p:cNvPr>
          <p:cNvSpPr/>
          <p:nvPr/>
        </p:nvSpPr>
        <p:spPr bwMode="auto">
          <a:xfrm>
            <a:off x="4633914" y="5756788"/>
            <a:ext cx="2209800" cy="457200"/>
          </a:xfrm>
          <a:prstGeom prst="borderCallout1">
            <a:avLst>
              <a:gd name="adj1" fmla="val 46702"/>
              <a:gd name="adj2" fmla="val 101055"/>
              <a:gd name="adj3" fmla="val 74007"/>
              <a:gd name="adj4" fmla="val 136362"/>
            </a:avLst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New skimmer-1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0C2C991-8DF3-FDE6-B769-4B1F98ABBFC4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 flipH="1" flipV="1">
            <a:off x="1981200" y="4456044"/>
            <a:ext cx="2652714" cy="152934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Callout: Line 20">
            <a:extLst>
              <a:ext uri="{FF2B5EF4-FFF2-40B4-BE49-F238E27FC236}">
                <a16:creationId xmlns:a16="http://schemas.microsoft.com/office/drawing/2014/main" id="{2CF2FEEC-4F84-ACA6-EC40-F8EB09706736}"/>
              </a:ext>
            </a:extLst>
          </p:cNvPr>
          <p:cNvSpPr/>
          <p:nvPr/>
        </p:nvSpPr>
        <p:spPr bwMode="auto">
          <a:xfrm>
            <a:off x="2218051" y="3259627"/>
            <a:ext cx="2209800" cy="1630039"/>
          </a:xfrm>
          <a:prstGeom prst="borderCallout1">
            <a:avLst>
              <a:gd name="adj1" fmla="val 99551"/>
              <a:gd name="adj2" fmla="val 58"/>
              <a:gd name="adj3" fmla="val 127263"/>
              <a:gd name="adj4" fmla="val -23468"/>
            </a:avLst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Not in picture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: all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Torlon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pieces have also been fabricated</a:t>
            </a:r>
          </a:p>
        </p:txBody>
      </p:sp>
    </p:spTree>
    <p:extLst>
      <p:ext uri="{BB962C8B-B14F-4D97-AF65-F5344CB8AC3E}">
        <p14:creationId xmlns:p14="http://schemas.microsoft.com/office/powerpoint/2010/main" val="3296600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Diagram, schematic&#10;&#10;Description automatically generated">
            <a:extLst>
              <a:ext uri="{FF2B5EF4-FFF2-40B4-BE49-F238E27FC236}">
                <a16:creationId xmlns:a16="http://schemas.microsoft.com/office/drawing/2014/main" id="{2708BD3A-F1DD-4F3E-E593-DEE72FE7C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47585">
            <a:off x="6062968" y="3780409"/>
            <a:ext cx="2370051" cy="2065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5219"/>
          </a:xfrm>
        </p:spPr>
        <p:txBody>
          <a:bodyPr/>
          <a:lstStyle/>
          <a:p>
            <a:r>
              <a:rPr lang="en-US" sz="3300" dirty="0"/>
              <a:t>Simulation – 1: Spin Tracking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C8C2A5FD-56B7-6323-119C-FEDB14CFB2A8}"/>
              </a:ext>
            </a:extLst>
          </p:cNvPr>
          <p:cNvSpPr/>
          <p:nvPr/>
        </p:nvSpPr>
        <p:spPr>
          <a:xfrm>
            <a:off x="338010" y="857410"/>
            <a:ext cx="45885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4"/>
                </a:solidFill>
                <a:effectLst/>
              </a:rPr>
              <a:t>Spin-Tracking , Ray-Tracing Simulation</a:t>
            </a:r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4934005-7009-E922-E160-89F37FDBD844}"/>
              </a:ext>
            </a:extLst>
          </p:cNvPr>
          <p:cNvSpPr/>
          <p:nvPr/>
        </p:nvSpPr>
        <p:spPr bwMode="auto">
          <a:xfrm>
            <a:off x="304800" y="1671125"/>
            <a:ext cx="605004" cy="559428"/>
          </a:xfrm>
          <a:prstGeom prst="cub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9" name="Cylinder 18">
            <a:extLst>
              <a:ext uri="{FF2B5EF4-FFF2-40B4-BE49-F238E27FC236}">
                <a16:creationId xmlns:a16="http://schemas.microsoft.com/office/drawing/2014/main" id="{C9C5665D-B1F7-F095-0CC5-1BD0C35705AD}"/>
              </a:ext>
            </a:extLst>
          </p:cNvPr>
          <p:cNvSpPr/>
          <p:nvPr/>
        </p:nvSpPr>
        <p:spPr bwMode="auto">
          <a:xfrm rot="5400000">
            <a:off x="1086810" y="1431267"/>
            <a:ext cx="443217" cy="1009037"/>
          </a:xfrm>
          <a:prstGeom prst="can">
            <a:avLst>
              <a:gd name="adj" fmla="val 3968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0ECAC3-529F-F8D0-ABFA-D6AF3142DE60}"/>
              </a:ext>
            </a:extLst>
          </p:cNvPr>
          <p:cNvSpPr/>
          <p:nvPr/>
        </p:nvSpPr>
        <p:spPr bwMode="auto">
          <a:xfrm>
            <a:off x="1677109" y="1786881"/>
            <a:ext cx="105480" cy="297807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A15985-5AD1-6D8C-CA6B-27C78AD22E4A}"/>
              </a:ext>
            </a:extLst>
          </p:cNvPr>
          <p:cNvGrpSpPr/>
          <p:nvPr/>
        </p:nvGrpSpPr>
        <p:grpSpPr>
          <a:xfrm>
            <a:off x="1840249" y="1667950"/>
            <a:ext cx="180612" cy="524739"/>
            <a:chOff x="4038599" y="2634984"/>
            <a:chExt cx="309395" cy="685800"/>
          </a:xfrm>
        </p:grpSpPr>
        <p:sp>
          <p:nvSpPr>
            <p:cNvPr id="22" name="Cylinder 21">
              <a:extLst>
                <a:ext uri="{FF2B5EF4-FFF2-40B4-BE49-F238E27FC236}">
                  <a16:creationId xmlns:a16="http://schemas.microsoft.com/office/drawing/2014/main" id="{056A4CD9-A15F-6F0A-39BC-80774EC3F582}"/>
                </a:ext>
              </a:extLst>
            </p:cNvPr>
            <p:cNvSpPr/>
            <p:nvPr/>
          </p:nvSpPr>
          <p:spPr bwMode="auto">
            <a:xfrm rot="5400000">
              <a:off x="3848099" y="2825484"/>
              <a:ext cx="685800" cy="304799"/>
            </a:xfrm>
            <a:prstGeom prst="can">
              <a:avLst>
                <a:gd name="adj" fmla="val 4305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EFDCA04-BCA6-1BE6-9336-ED407167A4E5}"/>
                </a:ext>
              </a:extLst>
            </p:cNvPr>
            <p:cNvSpPr/>
            <p:nvPr/>
          </p:nvSpPr>
          <p:spPr bwMode="auto">
            <a:xfrm>
              <a:off x="4195594" y="2648620"/>
              <a:ext cx="152400" cy="653783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24" name="Cube 23">
            <a:extLst>
              <a:ext uri="{FF2B5EF4-FFF2-40B4-BE49-F238E27FC236}">
                <a16:creationId xmlns:a16="http://schemas.microsoft.com/office/drawing/2014/main" id="{39A75D36-ADD2-3277-24FF-5E182E13EDA5}"/>
              </a:ext>
            </a:extLst>
          </p:cNvPr>
          <p:cNvSpPr/>
          <p:nvPr/>
        </p:nvSpPr>
        <p:spPr bwMode="auto">
          <a:xfrm>
            <a:off x="2064668" y="1449282"/>
            <a:ext cx="218456" cy="891997"/>
          </a:xfrm>
          <a:prstGeom prst="cube">
            <a:avLst>
              <a:gd name="adj" fmla="val 6380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E217A7B-2703-C2DD-6CBF-37BE32F2BCBE}"/>
              </a:ext>
            </a:extLst>
          </p:cNvPr>
          <p:cNvSpPr/>
          <p:nvPr/>
        </p:nvSpPr>
        <p:spPr bwMode="auto">
          <a:xfrm>
            <a:off x="2166144" y="1652075"/>
            <a:ext cx="88545" cy="457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B30C1C9-4A97-A5B0-AC76-FF9FD7F17BEB}"/>
              </a:ext>
            </a:extLst>
          </p:cNvPr>
          <p:cNvGrpSpPr/>
          <p:nvPr/>
        </p:nvGrpSpPr>
        <p:grpSpPr>
          <a:xfrm>
            <a:off x="2505821" y="1395392"/>
            <a:ext cx="785069" cy="917049"/>
            <a:chOff x="2429622" y="4572000"/>
            <a:chExt cx="785069" cy="917049"/>
          </a:xfrm>
        </p:grpSpPr>
        <p:sp>
          <p:nvSpPr>
            <p:cNvPr id="26" name="Cylinder 25">
              <a:extLst>
                <a:ext uri="{FF2B5EF4-FFF2-40B4-BE49-F238E27FC236}">
                  <a16:creationId xmlns:a16="http://schemas.microsoft.com/office/drawing/2014/main" id="{96550328-17EB-90AD-CFE3-41E5D045AC97}"/>
                </a:ext>
              </a:extLst>
            </p:cNvPr>
            <p:cNvSpPr/>
            <p:nvPr/>
          </p:nvSpPr>
          <p:spPr bwMode="auto">
            <a:xfrm rot="5400000">
              <a:off x="2313507" y="5012111"/>
              <a:ext cx="329814" cy="97584"/>
            </a:xfrm>
            <a:prstGeom prst="can">
              <a:avLst>
                <a:gd name="adj" fmla="val 43056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196D0FF-E21D-9733-FA23-0A04ECEE7161}"/>
                </a:ext>
              </a:extLst>
            </p:cNvPr>
            <p:cNvSpPr/>
            <p:nvPr/>
          </p:nvSpPr>
          <p:spPr bwMode="auto">
            <a:xfrm>
              <a:off x="3068018" y="4572000"/>
              <a:ext cx="146673" cy="91704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8511E8A-816C-4D93-20BC-3BC2CFDC5C71}"/>
                </a:ext>
              </a:extLst>
            </p:cNvPr>
            <p:cNvCxnSpPr>
              <a:cxnSpLocks/>
              <a:endCxn id="27" idx="0"/>
            </p:cNvCxnSpPr>
            <p:nvPr/>
          </p:nvCxnSpPr>
          <p:spPr bwMode="auto">
            <a:xfrm flipV="1">
              <a:off x="2508292" y="4572000"/>
              <a:ext cx="633063" cy="324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79D69EC-2A75-7532-D2EA-BD3F5EBC0304}"/>
                </a:ext>
              </a:extLst>
            </p:cNvPr>
            <p:cNvCxnSpPr>
              <a:cxnSpLocks/>
              <a:endCxn id="27" idx="4"/>
            </p:cNvCxnSpPr>
            <p:nvPr/>
          </p:nvCxnSpPr>
          <p:spPr bwMode="auto">
            <a:xfrm>
              <a:off x="2509808" y="5225810"/>
              <a:ext cx="631547" cy="263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E42C221-C107-A7E6-97D7-3E84D85FBE7D}"/>
              </a:ext>
            </a:extLst>
          </p:cNvPr>
          <p:cNvGrpSpPr/>
          <p:nvPr/>
        </p:nvGrpSpPr>
        <p:grpSpPr>
          <a:xfrm>
            <a:off x="3613100" y="1395392"/>
            <a:ext cx="785069" cy="917049"/>
            <a:chOff x="2429622" y="4572000"/>
            <a:chExt cx="785069" cy="917049"/>
          </a:xfrm>
        </p:grpSpPr>
        <p:sp>
          <p:nvSpPr>
            <p:cNvPr id="192" name="Cylinder 191">
              <a:extLst>
                <a:ext uri="{FF2B5EF4-FFF2-40B4-BE49-F238E27FC236}">
                  <a16:creationId xmlns:a16="http://schemas.microsoft.com/office/drawing/2014/main" id="{D62D8B27-9EBD-9831-AB1E-E4FF1010F46B}"/>
                </a:ext>
              </a:extLst>
            </p:cNvPr>
            <p:cNvSpPr/>
            <p:nvPr/>
          </p:nvSpPr>
          <p:spPr bwMode="auto">
            <a:xfrm rot="5400000">
              <a:off x="2313507" y="5012111"/>
              <a:ext cx="329814" cy="97584"/>
            </a:xfrm>
            <a:prstGeom prst="can">
              <a:avLst>
                <a:gd name="adj" fmla="val 43056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B00608B2-4D8A-5DD8-8884-A07CDF05821E}"/>
                </a:ext>
              </a:extLst>
            </p:cNvPr>
            <p:cNvSpPr/>
            <p:nvPr/>
          </p:nvSpPr>
          <p:spPr bwMode="auto">
            <a:xfrm>
              <a:off x="3068018" y="4572000"/>
              <a:ext cx="146673" cy="91704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427D53EC-33DA-724F-690F-B31D5E0C9A1A}"/>
                </a:ext>
              </a:extLst>
            </p:cNvPr>
            <p:cNvCxnSpPr>
              <a:cxnSpLocks/>
              <a:endCxn id="193" idx="0"/>
            </p:cNvCxnSpPr>
            <p:nvPr/>
          </p:nvCxnSpPr>
          <p:spPr bwMode="auto">
            <a:xfrm flipV="1">
              <a:off x="2508292" y="4572000"/>
              <a:ext cx="633063" cy="324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B03FBB51-0EB9-1DA1-F3A5-CF7C0A7E94CF}"/>
                </a:ext>
              </a:extLst>
            </p:cNvPr>
            <p:cNvCxnSpPr>
              <a:cxnSpLocks/>
              <a:endCxn id="193" idx="4"/>
            </p:cNvCxnSpPr>
            <p:nvPr/>
          </p:nvCxnSpPr>
          <p:spPr bwMode="auto">
            <a:xfrm>
              <a:off x="2509808" y="5225810"/>
              <a:ext cx="631547" cy="263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E891705B-220B-B965-08B4-5C54E12A50C5}"/>
              </a:ext>
            </a:extLst>
          </p:cNvPr>
          <p:cNvGrpSpPr/>
          <p:nvPr/>
        </p:nvGrpSpPr>
        <p:grpSpPr>
          <a:xfrm>
            <a:off x="4648199" y="1552376"/>
            <a:ext cx="1704760" cy="603080"/>
            <a:chOff x="4572000" y="4728984"/>
            <a:chExt cx="1704760" cy="603080"/>
          </a:xfrm>
        </p:grpSpPr>
        <p:sp>
          <p:nvSpPr>
            <p:cNvPr id="36" name="Cylinder 35">
              <a:extLst>
                <a:ext uri="{FF2B5EF4-FFF2-40B4-BE49-F238E27FC236}">
                  <a16:creationId xmlns:a16="http://schemas.microsoft.com/office/drawing/2014/main" id="{89C8B649-B73A-FE2B-40A7-F4CD464D44C7}"/>
                </a:ext>
              </a:extLst>
            </p:cNvPr>
            <p:cNvSpPr/>
            <p:nvPr/>
          </p:nvSpPr>
          <p:spPr bwMode="auto">
            <a:xfrm rot="5400000">
              <a:off x="5355326" y="4322211"/>
              <a:ext cx="408791" cy="1434076"/>
            </a:xfrm>
            <a:prstGeom prst="can">
              <a:avLst>
                <a:gd name="adj" fmla="val 25448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5EB69C2-E269-F6ED-9B3B-5A5640C337E6}"/>
                </a:ext>
              </a:extLst>
            </p:cNvPr>
            <p:cNvSpPr/>
            <p:nvPr/>
          </p:nvSpPr>
          <p:spPr bwMode="auto">
            <a:xfrm>
              <a:off x="4572000" y="4728984"/>
              <a:ext cx="154353" cy="603080"/>
            </a:xfrm>
            <a:prstGeom prst="ellipse">
              <a:avLst/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EC625C-9D3F-C9CB-3656-50E753203304}"/>
                </a:ext>
              </a:extLst>
            </p:cNvPr>
            <p:cNvCxnSpPr>
              <a:cxnSpLocks/>
              <a:stCxn id="38" idx="0"/>
            </p:cNvCxnSpPr>
            <p:nvPr/>
          </p:nvCxnSpPr>
          <p:spPr bwMode="auto">
            <a:xfrm>
              <a:off x="4649177" y="4728984"/>
              <a:ext cx="244786" cy="103688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4DEAC7E-73D6-8999-712D-682636B8B670}"/>
                </a:ext>
              </a:extLst>
            </p:cNvPr>
            <p:cNvCxnSpPr>
              <a:cxnSpLocks/>
              <a:endCxn id="38" idx="4"/>
            </p:cNvCxnSpPr>
            <p:nvPr/>
          </p:nvCxnSpPr>
          <p:spPr bwMode="auto">
            <a:xfrm flipH="1">
              <a:off x="4649177" y="5244638"/>
              <a:ext cx="251134" cy="87426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6B1A737E-AD09-20DF-E44E-D64ECBAC9F8D}"/>
                </a:ext>
              </a:extLst>
            </p:cNvPr>
            <p:cNvSpPr/>
            <p:nvPr/>
          </p:nvSpPr>
          <p:spPr bwMode="auto">
            <a:xfrm>
              <a:off x="6172201" y="4841547"/>
              <a:ext cx="100074" cy="39674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47865E02-68BC-81FB-443E-302F1B79C22E}"/>
              </a:ext>
            </a:extLst>
          </p:cNvPr>
          <p:cNvGrpSpPr/>
          <p:nvPr/>
        </p:nvGrpSpPr>
        <p:grpSpPr>
          <a:xfrm>
            <a:off x="6501352" y="1405643"/>
            <a:ext cx="1836780" cy="912308"/>
            <a:chOff x="6425153" y="4582251"/>
            <a:chExt cx="1836780" cy="912308"/>
          </a:xfrm>
        </p:grpSpPr>
        <p:sp>
          <p:nvSpPr>
            <p:cNvPr id="214" name="Cylinder 213">
              <a:extLst>
                <a:ext uri="{FF2B5EF4-FFF2-40B4-BE49-F238E27FC236}">
                  <a16:creationId xmlns:a16="http://schemas.microsoft.com/office/drawing/2014/main" id="{B5F4ADC5-E702-9B5A-0FD6-F5D9C9282AF9}"/>
                </a:ext>
              </a:extLst>
            </p:cNvPr>
            <p:cNvSpPr/>
            <p:nvPr/>
          </p:nvSpPr>
          <p:spPr bwMode="auto">
            <a:xfrm rot="5400000">
              <a:off x="7050510" y="4213097"/>
              <a:ext cx="401333" cy="1652046"/>
            </a:xfrm>
            <a:prstGeom prst="can">
              <a:avLst>
                <a:gd name="adj" fmla="val 24700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729148C7-6EDE-55B3-00C1-6DD29E2A2F3A}"/>
                </a:ext>
              </a:extLst>
            </p:cNvPr>
            <p:cNvGrpSpPr/>
            <p:nvPr/>
          </p:nvGrpSpPr>
          <p:grpSpPr>
            <a:xfrm>
              <a:off x="6433132" y="4582251"/>
              <a:ext cx="1828801" cy="733180"/>
              <a:chOff x="6433132" y="4582251"/>
              <a:chExt cx="1828801" cy="733180"/>
            </a:xfrm>
          </p:grpSpPr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75509B82-EB15-4136-8C7F-7842FA777D2D}"/>
                  </a:ext>
                </a:extLst>
              </p:cNvPr>
              <p:cNvSpPr/>
              <p:nvPr/>
            </p:nvSpPr>
            <p:spPr bwMode="auto">
              <a:xfrm>
                <a:off x="6455088" y="4978695"/>
                <a:ext cx="51846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4E2CF951-E6DD-F20A-667D-F73FBC5126B6}"/>
                  </a:ext>
                </a:extLst>
              </p:cNvPr>
              <p:cNvSpPr/>
              <p:nvPr/>
            </p:nvSpPr>
            <p:spPr bwMode="auto">
              <a:xfrm>
                <a:off x="6554342" y="476301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D49BB70-8D13-BA36-9071-402D1E814E00}"/>
                  </a:ext>
                </a:extLst>
              </p:cNvPr>
              <p:cNvSpPr/>
              <p:nvPr/>
            </p:nvSpPr>
            <p:spPr bwMode="auto">
              <a:xfrm>
                <a:off x="6655327" y="497869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C88E34DD-ECFE-7ACD-00C9-E60A7ACDC1CD}"/>
                  </a:ext>
                </a:extLst>
              </p:cNvPr>
              <p:cNvSpPr/>
              <p:nvPr/>
            </p:nvSpPr>
            <p:spPr bwMode="auto">
              <a:xfrm>
                <a:off x="6744177" y="476273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1C8AFF5-B3C5-45BB-512D-A42002FA7A61}"/>
                  </a:ext>
                </a:extLst>
              </p:cNvPr>
              <p:cNvSpPr/>
              <p:nvPr/>
            </p:nvSpPr>
            <p:spPr bwMode="auto">
              <a:xfrm>
                <a:off x="6851221" y="497869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D32F07DE-F578-95BF-115C-3B557E3DA782}"/>
                  </a:ext>
                </a:extLst>
              </p:cNvPr>
              <p:cNvSpPr/>
              <p:nvPr/>
            </p:nvSpPr>
            <p:spPr bwMode="auto">
              <a:xfrm>
                <a:off x="7036812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40C8468D-2604-4029-07C4-9BE62A73D3D0}"/>
                  </a:ext>
                </a:extLst>
              </p:cNvPr>
              <p:cNvSpPr/>
              <p:nvPr/>
            </p:nvSpPr>
            <p:spPr bwMode="auto">
              <a:xfrm>
                <a:off x="7232706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66D2F894-830F-CAFC-9205-9597B4FA98AE}"/>
                  </a:ext>
                </a:extLst>
              </p:cNvPr>
              <p:cNvSpPr/>
              <p:nvPr/>
            </p:nvSpPr>
            <p:spPr bwMode="auto">
              <a:xfrm>
                <a:off x="7422230" y="497765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EA80F59F-D261-A034-243A-BE2296E4AB4B}"/>
                  </a:ext>
                </a:extLst>
              </p:cNvPr>
              <p:cNvSpPr/>
              <p:nvPr/>
            </p:nvSpPr>
            <p:spPr bwMode="auto">
              <a:xfrm>
                <a:off x="7611754" y="497765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C84AE938-B171-1B86-279E-9D3DBF6A735A}"/>
                  </a:ext>
                </a:extLst>
              </p:cNvPr>
              <p:cNvSpPr/>
              <p:nvPr/>
            </p:nvSpPr>
            <p:spPr bwMode="auto">
              <a:xfrm>
                <a:off x="7801278" y="497753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6D4B5254-D0CF-554E-1439-8827AB668EA2}"/>
                  </a:ext>
                </a:extLst>
              </p:cNvPr>
              <p:cNvSpPr/>
              <p:nvPr/>
            </p:nvSpPr>
            <p:spPr bwMode="auto">
              <a:xfrm>
                <a:off x="6940858" y="476390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7302F13F-BBB2-7260-53DD-577EF6423A55}"/>
                  </a:ext>
                </a:extLst>
              </p:cNvPr>
              <p:cNvSpPr/>
              <p:nvPr/>
            </p:nvSpPr>
            <p:spPr bwMode="auto">
              <a:xfrm>
                <a:off x="7126076" y="476615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7DE42118-1099-18AE-4D20-206637C56FA1}"/>
                  </a:ext>
                </a:extLst>
              </p:cNvPr>
              <p:cNvSpPr/>
              <p:nvPr/>
            </p:nvSpPr>
            <p:spPr bwMode="auto">
              <a:xfrm>
                <a:off x="7324674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98191659-8EFD-F0E3-BF5B-471930896A96}"/>
                  </a:ext>
                </a:extLst>
              </p:cNvPr>
              <p:cNvSpPr/>
              <p:nvPr/>
            </p:nvSpPr>
            <p:spPr bwMode="auto">
              <a:xfrm>
                <a:off x="7500118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4D18392F-9A3A-15A7-7670-FA20536AC7F1}"/>
                  </a:ext>
                </a:extLst>
              </p:cNvPr>
              <p:cNvSpPr/>
              <p:nvPr/>
            </p:nvSpPr>
            <p:spPr bwMode="auto">
              <a:xfrm>
                <a:off x="7694230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A1A00AE3-F0D6-A9DA-637F-8DA1FF593E96}"/>
                  </a:ext>
                </a:extLst>
              </p:cNvPr>
              <p:cNvSpPr/>
              <p:nvPr/>
            </p:nvSpPr>
            <p:spPr bwMode="auto">
              <a:xfrm>
                <a:off x="7891029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5CC78EC9-0827-3E72-35BA-87C8AC8CC0F7}"/>
                  </a:ext>
                </a:extLst>
              </p:cNvPr>
              <p:cNvSpPr/>
              <p:nvPr/>
            </p:nvSpPr>
            <p:spPr bwMode="auto">
              <a:xfrm>
                <a:off x="6554342" y="516860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07513CAC-9FC8-613F-1CCB-41DEB1AA16F2}"/>
                  </a:ext>
                </a:extLst>
              </p:cNvPr>
              <p:cNvSpPr/>
              <p:nvPr/>
            </p:nvSpPr>
            <p:spPr bwMode="auto">
              <a:xfrm>
                <a:off x="6744177" y="516833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5CFB19E1-71EB-8310-8ADE-43DDCE3E79D3}"/>
                  </a:ext>
                </a:extLst>
              </p:cNvPr>
              <p:cNvSpPr/>
              <p:nvPr/>
            </p:nvSpPr>
            <p:spPr bwMode="auto">
              <a:xfrm>
                <a:off x="6940858" y="5169505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7FC0D54C-1274-2E44-F8CD-D9B3D2207116}"/>
                  </a:ext>
                </a:extLst>
              </p:cNvPr>
              <p:cNvSpPr/>
              <p:nvPr/>
            </p:nvSpPr>
            <p:spPr bwMode="auto">
              <a:xfrm>
                <a:off x="7126076" y="517174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9EE35D5A-E405-CEEF-A941-2ADBBB116440}"/>
                  </a:ext>
                </a:extLst>
              </p:cNvPr>
              <p:cNvSpPr/>
              <p:nvPr/>
            </p:nvSpPr>
            <p:spPr bwMode="auto">
              <a:xfrm>
                <a:off x="7324674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BB76964B-D3E9-7FC9-B398-A7133A0CD70B}"/>
                  </a:ext>
                </a:extLst>
              </p:cNvPr>
              <p:cNvSpPr/>
              <p:nvPr/>
            </p:nvSpPr>
            <p:spPr bwMode="auto">
              <a:xfrm>
                <a:off x="7500118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750BA321-DACA-CDFB-7B5A-4DB2EDB20E8F}"/>
                  </a:ext>
                </a:extLst>
              </p:cNvPr>
              <p:cNvSpPr/>
              <p:nvPr/>
            </p:nvSpPr>
            <p:spPr bwMode="auto">
              <a:xfrm>
                <a:off x="7694230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008CBC54-8874-2E9F-BD28-E67BBFE55984}"/>
                  </a:ext>
                </a:extLst>
              </p:cNvPr>
              <p:cNvSpPr/>
              <p:nvPr/>
            </p:nvSpPr>
            <p:spPr bwMode="auto">
              <a:xfrm>
                <a:off x="7891029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66BA3787-FFBA-3F25-949C-1A738393028F}"/>
                  </a:ext>
                </a:extLst>
              </p:cNvPr>
              <p:cNvSpPr/>
              <p:nvPr/>
            </p:nvSpPr>
            <p:spPr bwMode="auto">
              <a:xfrm>
                <a:off x="6433132" y="4582251"/>
                <a:ext cx="1828801" cy="2514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C887EA66-5D6D-B010-B229-57A1EFE67799}"/>
                  </a:ext>
                </a:extLst>
              </p:cNvPr>
              <p:cNvSpPr/>
              <p:nvPr/>
            </p:nvSpPr>
            <p:spPr bwMode="auto">
              <a:xfrm>
                <a:off x="7982429" y="4841547"/>
                <a:ext cx="100074" cy="39674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E4625828-ED0C-1617-7009-CE94136C1AC8}"/>
                </a:ext>
              </a:extLst>
            </p:cNvPr>
            <p:cNvSpPr/>
            <p:nvPr/>
          </p:nvSpPr>
          <p:spPr bwMode="auto">
            <a:xfrm>
              <a:off x="6425153" y="5243122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256" name="Rectangle 255">
            <a:extLst>
              <a:ext uri="{FF2B5EF4-FFF2-40B4-BE49-F238E27FC236}">
                <a16:creationId xmlns:a16="http://schemas.microsoft.com/office/drawing/2014/main" id="{3AEAF194-9865-1A90-6A3F-65CE2BF8B00A}"/>
              </a:ext>
            </a:extLst>
          </p:cNvPr>
          <p:cNvSpPr/>
          <p:nvPr/>
        </p:nvSpPr>
        <p:spPr bwMode="auto">
          <a:xfrm>
            <a:off x="4970162" y="1223704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8A99AF2B-B7DD-147C-784A-5FFB482BEA30}"/>
              </a:ext>
            </a:extLst>
          </p:cNvPr>
          <p:cNvSpPr/>
          <p:nvPr/>
        </p:nvSpPr>
        <p:spPr bwMode="auto">
          <a:xfrm>
            <a:off x="4989690" y="2242480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4EA2924C-0AD4-43E2-0411-198DB2C336E2}"/>
              </a:ext>
            </a:extLst>
          </p:cNvPr>
          <p:cNvSpPr/>
          <p:nvPr/>
        </p:nvSpPr>
        <p:spPr bwMode="auto">
          <a:xfrm>
            <a:off x="4980087" y="1821116"/>
            <a:ext cx="3183237" cy="875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73" name="Right Triangle 272">
            <a:extLst>
              <a:ext uri="{FF2B5EF4-FFF2-40B4-BE49-F238E27FC236}">
                <a16:creationId xmlns:a16="http://schemas.microsoft.com/office/drawing/2014/main" id="{02AE52B7-CF75-FD08-6EF5-DB8B21ECA310}"/>
              </a:ext>
            </a:extLst>
          </p:cNvPr>
          <p:cNvSpPr/>
          <p:nvPr/>
        </p:nvSpPr>
        <p:spPr bwMode="auto">
          <a:xfrm rot="10800000">
            <a:off x="7689755" y="2237590"/>
            <a:ext cx="485931" cy="296267"/>
          </a:xfrm>
          <a:prstGeom prst="rtTriangl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74" name="Right Triangle 273">
            <a:extLst>
              <a:ext uri="{FF2B5EF4-FFF2-40B4-BE49-F238E27FC236}">
                <a16:creationId xmlns:a16="http://schemas.microsoft.com/office/drawing/2014/main" id="{0CAC4464-315A-3888-0560-30F25CC6565E}"/>
              </a:ext>
            </a:extLst>
          </p:cNvPr>
          <p:cNvSpPr/>
          <p:nvPr/>
        </p:nvSpPr>
        <p:spPr bwMode="auto">
          <a:xfrm flipH="1">
            <a:off x="7673173" y="1240148"/>
            <a:ext cx="480226" cy="296267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66A38D9-3F66-F202-D69D-302A98E32BEB}"/>
              </a:ext>
            </a:extLst>
          </p:cNvPr>
          <p:cNvSpPr/>
          <p:nvPr/>
        </p:nvSpPr>
        <p:spPr bwMode="auto">
          <a:xfrm rot="5400000">
            <a:off x="6153072" y="1132284"/>
            <a:ext cx="381000" cy="2659201"/>
          </a:xfrm>
          <a:prstGeom prst="rightBrace">
            <a:avLst>
              <a:gd name="adj1" fmla="val 48333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" name="Callout: Line 2">
            <a:extLst>
              <a:ext uri="{FF2B5EF4-FFF2-40B4-BE49-F238E27FC236}">
                <a16:creationId xmlns:a16="http://schemas.microsoft.com/office/drawing/2014/main" id="{B9939AF0-9F1A-EE9C-9218-10FD0EE3C0FA}"/>
              </a:ext>
            </a:extLst>
          </p:cNvPr>
          <p:cNvSpPr/>
          <p:nvPr/>
        </p:nvSpPr>
        <p:spPr bwMode="auto">
          <a:xfrm>
            <a:off x="4036876" y="2885448"/>
            <a:ext cx="2674281" cy="457200"/>
          </a:xfrm>
          <a:prstGeom prst="borderCallout1">
            <a:avLst>
              <a:gd name="adj1" fmla="val -3750"/>
              <a:gd name="adj2" fmla="val 85560"/>
              <a:gd name="adj3" fmla="val -56250"/>
              <a:gd name="adj4" fmla="val 85957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Quadrupole Magnet</a:t>
            </a:r>
          </a:p>
        </p:txBody>
      </p:sp>
      <p:sp>
        <p:nvSpPr>
          <p:cNvPr id="5" name="Callout: Line 4">
            <a:extLst>
              <a:ext uri="{FF2B5EF4-FFF2-40B4-BE49-F238E27FC236}">
                <a16:creationId xmlns:a16="http://schemas.microsoft.com/office/drawing/2014/main" id="{CB9DE858-55AD-0941-F739-FCFB0E19FC16}"/>
              </a:ext>
            </a:extLst>
          </p:cNvPr>
          <p:cNvSpPr/>
          <p:nvPr/>
        </p:nvSpPr>
        <p:spPr bwMode="auto">
          <a:xfrm>
            <a:off x="6866095" y="2872836"/>
            <a:ext cx="1846137" cy="457200"/>
          </a:xfrm>
          <a:prstGeom prst="borderCallout1">
            <a:avLst>
              <a:gd name="adj1" fmla="val -1667"/>
              <a:gd name="adj2" fmla="val 57029"/>
              <a:gd name="adj3" fmla="val -56250"/>
              <a:gd name="adj4" fmla="val 56749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Shim Magnet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AA7FB88E-1186-2F71-2322-49A98222B05B}"/>
              </a:ext>
            </a:extLst>
          </p:cNvPr>
          <p:cNvSpPr/>
          <p:nvPr/>
        </p:nvSpPr>
        <p:spPr bwMode="auto">
          <a:xfrm rot="5400000">
            <a:off x="7721593" y="2228475"/>
            <a:ext cx="381000" cy="448280"/>
          </a:xfrm>
          <a:prstGeom prst="rightBrace">
            <a:avLst>
              <a:gd name="adj1" fmla="val 48333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F998AE05-2766-8531-4F25-CF96195CC0DE}"/>
              </a:ext>
            </a:extLst>
          </p:cNvPr>
          <p:cNvSpPr/>
          <p:nvPr/>
        </p:nvSpPr>
        <p:spPr bwMode="auto">
          <a:xfrm>
            <a:off x="1227157" y="2896095"/>
            <a:ext cx="866775" cy="457200"/>
          </a:xfrm>
          <a:prstGeom prst="borderCallout1">
            <a:avLst>
              <a:gd name="adj1" fmla="val 416"/>
              <a:gd name="adj2" fmla="val 79075"/>
              <a:gd name="adj3" fmla="val -154167"/>
              <a:gd name="adj4" fmla="val 80143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MCP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29CA57-8946-B6E1-D16D-1DB54D13BDCE}"/>
              </a:ext>
            </a:extLst>
          </p:cNvPr>
          <p:cNvCxnSpPr>
            <a:cxnSpLocks/>
            <a:endCxn id="193" idx="4"/>
          </p:cNvCxnSpPr>
          <p:nvPr/>
        </p:nvCxnSpPr>
        <p:spPr bwMode="auto">
          <a:xfrm flipV="1">
            <a:off x="3880014" y="2312441"/>
            <a:ext cx="444819" cy="5730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C6B3094E-49A8-275B-623F-D011347A6507}"/>
              </a:ext>
            </a:extLst>
          </p:cNvPr>
          <p:cNvSpPr/>
          <p:nvPr/>
        </p:nvSpPr>
        <p:spPr bwMode="auto">
          <a:xfrm>
            <a:off x="2420320" y="2896095"/>
            <a:ext cx="1476375" cy="457200"/>
          </a:xfrm>
          <a:prstGeom prst="borderCallout1">
            <a:avLst>
              <a:gd name="adj1" fmla="val -3750"/>
              <a:gd name="adj2" fmla="val 56275"/>
              <a:gd name="adj3" fmla="val -127083"/>
              <a:gd name="adj4" fmla="val 54357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Skimmers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F9B36B6-7ACC-EFD1-8F8E-6C87628C5253}"/>
              </a:ext>
            </a:extLst>
          </p:cNvPr>
          <p:cNvCxnSpPr>
            <a:cxnSpLocks/>
          </p:cNvCxnSpPr>
          <p:nvPr/>
        </p:nvCxnSpPr>
        <p:spPr bwMode="auto">
          <a:xfrm flipV="1">
            <a:off x="8355232" y="1857481"/>
            <a:ext cx="436935" cy="6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8C27FA-A734-5882-61B6-9BF3D72C45B4}"/>
                  </a:ext>
                </a:extLst>
              </p:cNvPr>
              <p:cNvSpPr/>
              <p:nvPr/>
            </p:nvSpPr>
            <p:spPr>
              <a:xfrm>
                <a:off x="8114874" y="1829038"/>
                <a:ext cx="825106" cy="5255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acc>
                            <m:accPr>
                              <m:chr m:val="⃑"/>
                              <m:ctrlPr>
                                <a:rPr lang="en-US" b="1" i="1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</m:acc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rgbClr val="0000FF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8C27FA-A734-5882-61B6-9BF3D72C4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874" y="1829038"/>
                <a:ext cx="825106" cy="5255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38CF4D4-A740-7813-C0C3-865FA1055A7E}"/>
              </a:ext>
            </a:extLst>
          </p:cNvPr>
          <p:cNvCxnSpPr>
            <a:cxnSpLocks/>
          </p:cNvCxnSpPr>
          <p:nvPr/>
        </p:nvCxnSpPr>
        <p:spPr bwMode="auto">
          <a:xfrm flipV="1">
            <a:off x="2316158" y="1928209"/>
            <a:ext cx="436935" cy="6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33C7393-4A52-B040-916A-1E5696A2723C}"/>
                  </a:ext>
                </a:extLst>
              </p:cNvPr>
              <p:cNvSpPr/>
              <p:nvPr/>
            </p:nvSpPr>
            <p:spPr>
              <a:xfrm>
                <a:off x="2133361" y="2222035"/>
                <a:ext cx="825106" cy="53495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33C7393-4A52-B040-916A-1E5696A272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361" y="2222035"/>
                <a:ext cx="825106" cy="5349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DAB312-E01D-FEDC-986F-092D1F84614B}"/>
                  </a:ext>
                </a:extLst>
              </p:cNvPr>
              <p:cNvSpPr txBox="1"/>
              <p:nvPr/>
            </p:nvSpPr>
            <p:spPr>
              <a:xfrm>
                <a:off x="474794" y="3557165"/>
                <a:ext cx="5392606" cy="2658420"/>
              </a:xfrm>
              <a:prstGeom prst="rect">
                <a:avLst/>
              </a:prstGeom>
              <a:solidFill>
                <a:srgbClr val="CCFF99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/>
                  <a:t>Quadrupole Magnet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@ Surface: 0.9 T</a:t>
                </a:r>
                <a:br>
                  <a:rPr lang="en-US" sz="2000" dirty="0"/>
                </a:br>
                <a:r>
                  <a:rPr lang="en-US" sz="2000" dirty="0"/>
                  <a:t>dB/dx = 1.125 T/cm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2000" b="1" i="1" smtClean="0">
                            <a:ln/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acc>
                          <m:accPr>
                            <m:chr m:val="⃑"/>
                            <m:ctrlPr>
                              <a:rPr lang="en-US" sz="2000" b="1" i="1">
                                <a:ln/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>
                                <a:ln/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𝐇𝐞</m:t>
                            </m:r>
                          </m:e>
                        </m:acc>
                      </m:e>
                    </m:sPre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: Transmitted [50%→</a:t>
                </a:r>
                <a:r>
                  <a:rPr lang="en-US" sz="2000" b="1" u="sng" dirty="0">
                    <a:solidFill>
                      <a:srgbClr val="7030A0"/>
                    </a:solidFill>
                    <a:latin typeface="Arial Black" panose="020B0A04020102020204" pitchFamily="34" charset="0"/>
                  </a:rPr>
                  <a:t>99.5%</a:t>
                </a:r>
                <a:r>
                  <a:rPr lang="en-US" sz="2000" dirty="0">
                    <a:solidFill>
                      <a:srgbClr val="7030A0"/>
                    </a:solidFill>
                  </a:rPr>
                  <a:t>]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2000" b="1" i="1" cap="none" spc="0" smtClean="0">
                            <a:ln/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acc>
                          <m:accPr>
                            <m:chr m:val="⃐"/>
                            <m:ctrlPr>
                              <a:rPr lang="en-US" sz="2000" b="1" i="1" smtClean="0">
                                <a:ln/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0">
                                <a:ln/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𝐇𝐞</m:t>
                            </m:r>
                          </m:e>
                        </m:acc>
                      </m:e>
                    </m:sPre>
                    <m:r>
                      <a:rPr lang="en-US" sz="2000" b="1" i="1">
                        <a:ln/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: Deflected and pumped out [50%→0.5%]</a:t>
                </a:r>
              </a:p>
              <a:p>
                <a:r>
                  <a:rPr lang="en-US" sz="2000" b="1" u="sng" dirty="0"/>
                  <a:t>Shim Magnet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Adiabatic transport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B/</a:t>
                </a:r>
                <a:r>
                  <a:rPr lang="en-US" sz="2000" dirty="0" err="1"/>
                  <a:t>dxdz</a:t>
                </a:r>
                <a:r>
                  <a:rPr lang="en-US" sz="2000" dirty="0"/>
                  <a:t> = 0.39 T/cm</a:t>
                </a:r>
                <a:r>
                  <a:rPr lang="en-US" sz="2000" baseline="30000" dirty="0"/>
                  <a:t>2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DAB312-E01D-FEDC-986F-092D1F846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94" y="3557165"/>
                <a:ext cx="5392606" cy="2658420"/>
              </a:xfrm>
              <a:prstGeom prst="rect">
                <a:avLst/>
              </a:prstGeom>
              <a:blipFill>
                <a:blip r:embed="rId5"/>
                <a:stretch>
                  <a:fillRect l="-898" t="-679" b="-2489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9E18F5A-43C1-C8AC-1385-19A5BE079F62}"/>
              </a:ext>
            </a:extLst>
          </p:cNvPr>
          <p:cNvCxnSpPr>
            <a:cxnSpLocks/>
          </p:cNvCxnSpPr>
          <p:nvPr/>
        </p:nvCxnSpPr>
        <p:spPr bwMode="auto">
          <a:xfrm>
            <a:off x="4963132" y="1867580"/>
            <a:ext cx="234047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F38B9F6E-25EF-8FA3-2B37-82CADA090F94}"/>
              </a:ext>
            </a:extLst>
          </p:cNvPr>
          <p:cNvSpPr/>
          <p:nvPr/>
        </p:nvSpPr>
        <p:spPr bwMode="auto">
          <a:xfrm>
            <a:off x="2698815" y="1369123"/>
            <a:ext cx="4623872" cy="386253"/>
          </a:xfrm>
          <a:prstGeom prst="arc">
            <a:avLst>
              <a:gd name="adj1" fmla="val 11372"/>
              <a:gd name="adj2" fmla="val 581257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F2DEBC03-82D3-E7B3-698D-2531F4DAABE3}"/>
              </a:ext>
            </a:extLst>
          </p:cNvPr>
          <p:cNvSpPr/>
          <p:nvPr/>
        </p:nvSpPr>
        <p:spPr bwMode="auto">
          <a:xfrm>
            <a:off x="2728514" y="1967176"/>
            <a:ext cx="4623872" cy="386253"/>
          </a:xfrm>
          <a:prstGeom prst="arc">
            <a:avLst>
              <a:gd name="adj1" fmla="val 15246237"/>
              <a:gd name="adj2" fmla="val 21577581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70CE8A2-E33E-FDE7-159C-4585319EFE1C}"/>
                  </a:ext>
                </a:extLst>
              </p:cNvPr>
              <p:cNvSpPr/>
              <p:nvPr/>
            </p:nvSpPr>
            <p:spPr>
              <a:xfrm>
                <a:off x="8114874" y="1227295"/>
                <a:ext cx="825106" cy="5255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acc>
                            <m:accPr>
                              <m:chr m:val="⃐"/>
                              <m:ctrlPr>
                                <a:rPr lang="en-US" b="1" i="1" smtClean="0">
                                  <a:ln/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>
                                  <a:ln/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</m:acc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70CE8A2-E33E-FDE7-159C-4585319EFE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874" y="1227295"/>
                <a:ext cx="825106" cy="5255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Oval 51">
            <a:extLst>
              <a:ext uri="{FF2B5EF4-FFF2-40B4-BE49-F238E27FC236}">
                <a16:creationId xmlns:a16="http://schemas.microsoft.com/office/drawing/2014/main" id="{616FE1DA-E301-75E6-D00D-71833004F821}"/>
              </a:ext>
            </a:extLst>
          </p:cNvPr>
          <p:cNvSpPr/>
          <p:nvPr/>
        </p:nvSpPr>
        <p:spPr bwMode="auto">
          <a:xfrm>
            <a:off x="3151264" y="1414391"/>
            <a:ext cx="132528" cy="91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688B261-D8F8-B0ED-20F4-CF40E4676D5E}"/>
              </a:ext>
            </a:extLst>
          </p:cNvPr>
          <p:cNvSpPr/>
          <p:nvPr/>
        </p:nvSpPr>
        <p:spPr bwMode="auto">
          <a:xfrm>
            <a:off x="4255479" y="1401898"/>
            <a:ext cx="132528" cy="91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B307A-CCF7-DBC0-0A4C-7BEDCCA01604}"/>
              </a:ext>
            </a:extLst>
          </p:cNvPr>
          <p:cNvSpPr txBox="1"/>
          <p:nvPr/>
        </p:nvSpPr>
        <p:spPr>
          <a:xfrm>
            <a:off x="1893173" y="6489993"/>
            <a:ext cx="3147277" cy="276999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S. Eckel et al., Phys. Rev. A </a:t>
            </a:r>
            <a:r>
              <a:rPr lang="en-US" sz="1200" b="1" dirty="0"/>
              <a:t>85</a:t>
            </a:r>
            <a:r>
              <a:rPr lang="en-US" sz="1200" dirty="0"/>
              <a:t>, 032124 (2012).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B9E-1668-9A47-748E-AA25D7D01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6233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hart, line chart&#10;&#10;Description automatically generated">
            <a:extLst>
              <a:ext uri="{FF2B5EF4-FFF2-40B4-BE49-F238E27FC236}">
                <a16:creationId xmlns:a16="http://schemas.microsoft.com/office/drawing/2014/main" id="{6396C57F-17E2-BA20-BD85-90A6AB3E9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741" y="3593301"/>
            <a:ext cx="3897431" cy="24282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326636" cy="797704"/>
          </a:xfrm>
        </p:spPr>
        <p:txBody>
          <a:bodyPr/>
          <a:lstStyle/>
          <a:p>
            <a:r>
              <a:rPr lang="en-US" sz="3300" dirty="0"/>
              <a:t>Simulation – 2: Mol Flow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C8C2A5FD-56B7-6323-119C-FEDB14CFB2A8}"/>
              </a:ext>
            </a:extLst>
          </p:cNvPr>
          <p:cNvSpPr/>
          <p:nvPr/>
        </p:nvSpPr>
        <p:spPr>
          <a:xfrm>
            <a:off x="1738714" y="6478962"/>
            <a:ext cx="3212161" cy="307777"/>
          </a:xfrm>
          <a:prstGeom prst="rect">
            <a:avLst/>
          </a:prstGeom>
          <a:solidFill>
            <a:srgbClr val="CCFF99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400" b="1" cap="none" spc="0" dirty="0">
                <a:ln/>
                <a:solidFill>
                  <a:schemeClr val="accent4"/>
                </a:solidFill>
                <a:effectLst/>
              </a:rPr>
              <a:t>M. </a:t>
            </a:r>
            <a:r>
              <a:rPr lang="en-US" sz="1400" b="1" cap="none" spc="0" dirty="0" err="1">
                <a:ln/>
                <a:solidFill>
                  <a:schemeClr val="accent4"/>
                </a:solidFill>
                <a:effectLst/>
              </a:rPr>
              <a:t>Broering</a:t>
            </a:r>
            <a:r>
              <a:rPr lang="en-US" sz="1400" b="1" cap="none" spc="0" dirty="0">
                <a:ln/>
                <a:solidFill>
                  <a:schemeClr val="accent4"/>
                </a:solidFill>
                <a:effectLst/>
              </a:rPr>
              <a:t>, E. </a:t>
            </a:r>
            <a:r>
              <a:rPr lang="en-US" sz="1400" b="1" cap="none" spc="0" dirty="0" err="1">
                <a:ln/>
                <a:solidFill>
                  <a:schemeClr val="accent4"/>
                </a:solidFill>
                <a:effectLst/>
              </a:rPr>
              <a:t>Tsentalovich</a:t>
            </a:r>
            <a:r>
              <a:rPr lang="en-US" sz="1400" b="1" cap="none" spc="0" dirty="0">
                <a:ln/>
                <a:solidFill>
                  <a:schemeClr val="accent4"/>
                </a:solidFill>
                <a:effectLst/>
              </a:rPr>
              <a:t>, J. Ke</a:t>
            </a:r>
            <a:r>
              <a:rPr lang="en-US" sz="1400" b="1" dirty="0">
                <a:ln/>
                <a:solidFill>
                  <a:schemeClr val="accent4"/>
                </a:solidFill>
              </a:rPr>
              <a:t>lsey</a:t>
            </a:r>
            <a:r>
              <a:rPr lang="en-US" sz="1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DAB312-E01D-FEDC-986F-092D1F84614B}"/>
              </a:ext>
            </a:extLst>
          </p:cNvPr>
          <p:cNvSpPr txBox="1"/>
          <p:nvPr/>
        </p:nvSpPr>
        <p:spPr>
          <a:xfrm>
            <a:off x="372351" y="4662565"/>
            <a:ext cx="4242435" cy="1631216"/>
          </a:xfrm>
          <a:prstGeom prst="rect">
            <a:avLst/>
          </a:prstGeom>
          <a:solidFill>
            <a:srgbClr val="CCFF99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Residual Gas Simulation</a:t>
            </a:r>
          </a:p>
          <a:p>
            <a:r>
              <a:rPr lang="en-US" sz="2000" dirty="0"/>
              <a:t>*No B-field or spin tracking</a:t>
            </a:r>
          </a:p>
          <a:p>
            <a:r>
              <a:rPr lang="en-US" sz="2000" dirty="0"/>
              <a:t>Helped with design of: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2000" dirty="0"/>
              <a:t>Pumping requirements (+bypass tube)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2000" dirty="0"/>
              <a:t>Geometry/location of turbos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FAABDE-39E6-92A9-2A61-C53386C69A70}"/>
              </a:ext>
            </a:extLst>
          </p:cNvPr>
          <p:cNvGrpSpPr/>
          <p:nvPr/>
        </p:nvGrpSpPr>
        <p:grpSpPr>
          <a:xfrm>
            <a:off x="76200" y="1072825"/>
            <a:ext cx="8033332" cy="1327934"/>
            <a:chOff x="76200" y="1072825"/>
            <a:chExt cx="8033332" cy="1327934"/>
          </a:xfrm>
        </p:grpSpPr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B4934005-7009-E922-E160-89F37FDBD844}"/>
                </a:ext>
              </a:extLst>
            </p:cNvPr>
            <p:cNvSpPr/>
            <p:nvPr/>
          </p:nvSpPr>
          <p:spPr bwMode="auto">
            <a:xfrm>
              <a:off x="76200" y="1520246"/>
              <a:ext cx="605004" cy="559428"/>
            </a:xfrm>
            <a:prstGeom prst="cub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9" name="Cylinder 18">
              <a:extLst>
                <a:ext uri="{FF2B5EF4-FFF2-40B4-BE49-F238E27FC236}">
                  <a16:creationId xmlns:a16="http://schemas.microsoft.com/office/drawing/2014/main" id="{C9C5665D-B1F7-F095-0CC5-1BD0C35705AD}"/>
                </a:ext>
              </a:extLst>
            </p:cNvPr>
            <p:cNvSpPr/>
            <p:nvPr/>
          </p:nvSpPr>
          <p:spPr bwMode="auto">
            <a:xfrm rot="5400000">
              <a:off x="858210" y="1280388"/>
              <a:ext cx="443217" cy="1009037"/>
            </a:xfrm>
            <a:prstGeom prst="can">
              <a:avLst>
                <a:gd name="adj" fmla="val 3968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F0ECAC3-529F-F8D0-ABFA-D6AF3142DE60}"/>
                </a:ext>
              </a:extLst>
            </p:cNvPr>
            <p:cNvSpPr/>
            <p:nvPr/>
          </p:nvSpPr>
          <p:spPr bwMode="auto">
            <a:xfrm>
              <a:off x="1448509" y="1636002"/>
              <a:ext cx="105480" cy="29780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5A15985-5AD1-6D8C-CA6B-27C78AD22E4A}"/>
                </a:ext>
              </a:extLst>
            </p:cNvPr>
            <p:cNvGrpSpPr/>
            <p:nvPr/>
          </p:nvGrpSpPr>
          <p:grpSpPr>
            <a:xfrm>
              <a:off x="1611649" y="1517071"/>
              <a:ext cx="180612" cy="524739"/>
              <a:chOff x="4038599" y="2634984"/>
              <a:chExt cx="309395" cy="685800"/>
            </a:xfrm>
          </p:grpSpPr>
          <p:sp>
            <p:nvSpPr>
              <p:cNvPr id="22" name="Cylinder 21">
                <a:extLst>
                  <a:ext uri="{FF2B5EF4-FFF2-40B4-BE49-F238E27FC236}">
                    <a16:creationId xmlns:a16="http://schemas.microsoft.com/office/drawing/2014/main" id="{056A4CD9-A15F-6F0A-39BC-80774EC3F582}"/>
                  </a:ext>
                </a:extLst>
              </p:cNvPr>
              <p:cNvSpPr/>
              <p:nvPr/>
            </p:nvSpPr>
            <p:spPr bwMode="auto">
              <a:xfrm rot="5400000">
                <a:off x="3848099" y="2825484"/>
                <a:ext cx="685800" cy="304799"/>
              </a:xfrm>
              <a:prstGeom prst="can">
                <a:avLst>
                  <a:gd name="adj" fmla="val 43056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EFDCA04-BCA6-1BE6-9336-ED407167A4E5}"/>
                  </a:ext>
                </a:extLst>
              </p:cNvPr>
              <p:cNvSpPr/>
              <p:nvPr/>
            </p:nvSpPr>
            <p:spPr bwMode="auto">
              <a:xfrm>
                <a:off x="4195594" y="2648620"/>
                <a:ext cx="152400" cy="653783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39A75D36-ADD2-3277-24FF-5E182E13EDA5}"/>
                </a:ext>
              </a:extLst>
            </p:cNvPr>
            <p:cNvSpPr/>
            <p:nvPr/>
          </p:nvSpPr>
          <p:spPr bwMode="auto">
            <a:xfrm>
              <a:off x="1836068" y="1298403"/>
              <a:ext cx="218456" cy="891997"/>
            </a:xfrm>
            <a:prstGeom prst="cube">
              <a:avLst>
                <a:gd name="adj" fmla="val 63805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E217A7B-2703-C2DD-6CBF-37BE32F2BCBE}"/>
                </a:ext>
              </a:extLst>
            </p:cNvPr>
            <p:cNvSpPr/>
            <p:nvPr/>
          </p:nvSpPr>
          <p:spPr bwMode="auto">
            <a:xfrm>
              <a:off x="1937544" y="1501196"/>
              <a:ext cx="88545" cy="457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B30C1C9-4A97-A5B0-AC76-FF9FD7F17BEB}"/>
                </a:ext>
              </a:extLst>
            </p:cNvPr>
            <p:cNvGrpSpPr/>
            <p:nvPr/>
          </p:nvGrpSpPr>
          <p:grpSpPr>
            <a:xfrm>
              <a:off x="2277221" y="1244513"/>
              <a:ext cx="785069" cy="917049"/>
              <a:chOff x="2429622" y="4572000"/>
              <a:chExt cx="785069" cy="917049"/>
            </a:xfrm>
          </p:grpSpPr>
          <p:sp>
            <p:nvSpPr>
              <p:cNvPr id="26" name="Cylinder 25">
                <a:extLst>
                  <a:ext uri="{FF2B5EF4-FFF2-40B4-BE49-F238E27FC236}">
                    <a16:creationId xmlns:a16="http://schemas.microsoft.com/office/drawing/2014/main" id="{96550328-17EB-90AD-CFE3-41E5D045AC97}"/>
                  </a:ext>
                </a:extLst>
              </p:cNvPr>
              <p:cNvSpPr/>
              <p:nvPr/>
            </p:nvSpPr>
            <p:spPr bwMode="auto">
              <a:xfrm rot="5400000">
                <a:off x="2313507" y="5012111"/>
                <a:ext cx="329814" cy="97584"/>
              </a:xfrm>
              <a:prstGeom prst="can">
                <a:avLst>
                  <a:gd name="adj" fmla="val 43056"/>
                </a:avLst>
              </a:prstGeom>
              <a:solidFill>
                <a:srgbClr val="DDDDD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196D0FF-E21D-9733-FA23-0A04ECEE7161}"/>
                  </a:ext>
                </a:extLst>
              </p:cNvPr>
              <p:cNvSpPr/>
              <p:nvPr/>
            </p:nvSpPr>
            <p:spPr bwMode="auto">
              <a:xfrm>
                <a:off x="3068018" y="4572000"/>
                <a:ext cx="146673" cy="91704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8511E8A-816C-4D93-20BC-3BC2CFDC5C71}"/>
                  </a:ext>
                </a:extLst>
              </p:cNvPr>
              <p:cNvCxnSpPr>
                <a:cxnSpLocks/>
                <a:endCxn id="27" idx="0"/>
              </p:cNvCxnSpPr>
              <p:nvPr/>
            </p:nvCxnSpPr>
            <p:spPr bwMode="auto">
              <a:xfrm flipV="1">
                <a:off x="2508292" y="4572000"/>
                <a:ext cx="633063" cy="3246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79D69EC-2A75-7532-D2EA-BD3F5EBC0304}"/>
                  </a:ext>
                </a:extLst>
              </p:cNvPr>
              <p:cNvCxnSpPr>
                <a:cxnSpLocks/>
                <a:endCxn id="27" idx="4"/>
              </p:cNvCxnSpPr>
              <p:nvPr/>
            </p:nvCxnSpPr>
            <p:spPr bwMode="auto">
              <a:xfrm>
                <a:off x="2509808" y="5225810"/>
                <a:ext cx="631547" cy="26323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E42C221-C107-A7E6-97D7-3E84D85FBE7D}"/>
                </a:ext>
              </a:extLst>
            </p:cNvPr>
            <p:cNvGrpSpPr/>
            <p:nvPr/>
          </p:nvGrpSpPr>
          <p:grpSpPr>
            <a:xfrm>
              <a:off x="3384500" y="1244513"/>
              <a:ext cx="785069" cy="917049"/>
              <a:chOff x="2429622" y="4572000"/>
              <a:chExt cx="785069" cy="917049"/>
            </a:xfrm>
          </p:grpSpPr>
          <p:sp>
            <p:nvSpPr>
              <p:cNvPr id="192" name="Cylinder 191">
                <a:extLst>
                  <a:ext uri="{FF2B5EF4-FFF2-40B4-BE49-F238E27FC236}">
                    <a16:creationId xmlns:a16="http://schemas.microsoft.com/office/drawing/2014/main" id="{D62D8B27-9EBD-9831-AB1E-E4FF1010F46B}"/>
                  </a:ext>
                </a:extLst>
              </p:cNvPr>
              <p:cNvSpPr/>
              <p:nvPr/>
            </p:nvSpPr>
            <p:spPr bwMode="auto">
              <a:xfrm rot="5400000">
                <a:off x="2313507" y="5012111"/>
                <a:ext cx="329814" cy="97584"/>
              </a:xfrm>
              <a:prstGeom prst="can">
                <a:avLst>
                  <a:gd name="adj" fmla="val 43056"/>
                </a:avLst>
              </a:prstGeom>
              <a:solidFill>
                <a:srgbClr val="DDDDD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B00608B2-4D8A-5DD8-8884-A07CDF05821E}"/>
                  </a:ext>
                </a:extLst>
              </p:cNvPr>
              <p:cNvSpPr/>
              <p:nvPr/>
            </p:nvSpPr>
            <p:spPr bwMode="auto">
              <a:xfrm>
                <a:off x="3068018" y="4572000"/>
                <a:ext cx="146673" cy="91704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427D53EC-33DA-724F-690F-B31D5E0C9A1A}"/>
                  </a:ext>
                </a:extLst>
              </p:cNvPr>
              <p:cNvCxnSpPr>
                <a:cxnSpLocks/>
                <a:endCxn id="193" idx="0"/>
              </p:cNvCxnSpPr>
              <p:nvPr/>
            </p:nvCxnSpPr>
            <p:spPr bwMode="auto">
              <a:xfrm flipV="1">
                <a:off x="2508292" y="4572000"/>
                <a:ext cx="633063" cy="3246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B03FBB51-0EB9-1DA1-F3A5-CF7C0A7E94CF}"/>
                  </a:ext>
                </a:extLst>
              </p:cNvPr>
              <p:cNvCxnSpPr>
                <a:cxnSpLocks/>
                <a:endCxn id="193" idx="4"/>
              </p:cNvCxnSpPr>
              <p:nvPr/>
            </p:nvCxnSpPr>
            <p:spPr bwMode="auto">
              <a:xfrm>
                <a:off x="2509808" y="5225810"/>
                <a:ext cx="631547" cy="26323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E891705B-220B-B965-08B4-5C54E12A50C5}"/>
                </a:ext>
              </a:extLst>
            </p:cNvPr>
            <p:cNvGrpSpPr/>
            <p:nvPr/>
          </p:nvGrpSpPr>
          <p:grpSpPr>
            <a:xfrm>
              <a:off x="4419599" y="1401497"/>
              <a:ext cx="1704760" cy="603080"/>
              <a:chOff x="4572000" y="4728984"/>
              <a:chExt cx="1704760" cy="603080"/>
            </a:xfrm>
          </p:grpSpPr>
          <p:sp>
            <p:nvSpPr>
              <p:cNvPr id="36" name="Cylinder 35">
                <a:extLst>
                  <a:ext uri="{FF2B5EF4-FFF2-40B4-BE49-F238E27FC236}">
                    <a16:creationId xmlns:a16="http://schemas.microsoft.com/office/drawing/2014/main" id="{89C8B649-B73A-FE2B-40A7-F4CD464D44C7}"/>
                  </a:ext>
                </a:extLst>
              </p:cNvPr>
              <p:cNvSpPr/>
              <p:nvPr/>
            </p:nvSpPr>
            <p:spPr bwMode="auto">
              <a:xfrm rot="5400000">
                <a:off x="5355326" y="4322211"/>
                <a:ext cx="408791" cy="1434076"/>
              </a:xfrm>
              <a:prstGeom prst="can">
                <a:avLst>
                  <a:gd name="adj" fmla="val 25448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5EB69C2-E269-F6ED-9B3B-5A5640C337E6}"/>
                  </a:ext>
                </a:extLst>
              </p:cNvPr>
              <p:cNvSpPr/>
              <p:nvPr/>
            </p:nvSpPr>
            <p:spPr bwMode="auto">
              <a:xfrm>
                <a:off x="4572000" y="4728984"/>
                <a:ext cx="154353" cy="603080"/>
              </a:xfrm>
              <a:prstGeom prst="ellipse">
                <a:avLst/>
              </a:prstGeom>
              <a:solidFill>
                <a:srgbClr val="DDDDD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1EC625C-9D3F-C9CB-3656-50E753203304}"/>
                  </a:ext>
                </a:extLst>
              </p:cNvPr>
              <p:cNvCxnSpPr>
                <a:cxnSpLocks/>
                <a:stCxn id="38" idx="0"/>
              </p:cNvCxnSpPr>
              <p:nvPr/>
            </p:nvCxnSpPr>
            <p:spPr bwMode="auto">
              <a:xfrm>
                <a:off x="4649177" y="4728984"/>
                <a:ext cx="244786" cy="103688"/>
              </a:xfrm>
              <a:prstGeom prst="lin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4DEAC7E-73D6-8999-712D-682636B8B670}"/>
                  </a:ext>
                </a:extLst>
              </p:cNvPr>
              <p:cNvCxnSpPr>
                <a:cxnSpLocks/>
                <a:endCxn id="38" idx="4"/>
              </p:cNvCxnSpPr>
              <p:nvPr/>
            </p:nvCxnSpPr>
            <p:spPr bwMode="auto">
              <a:xfrm flipH="1">
                <a:off x="4649177" y="5244638"/>
                <a:ext cx="251134" cy="87426"/>
              </a:xfrm>
              <a:prstGeom prst="lin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6B1A737E-AD09-20DF-E44E-D64ECBAC9F8D}"/>
                  </a:ext>
                </a:extLst>
              </p:cNvPr>
              <p:cNvSpPr/>
              <p:nvPr/>
            </p:nvSpPr>
            <p:spPr bwMode="auto">
              <a:xfrm>
                <a:off x="6172201" y="4841547"/>
                <a:ext cx="100074" cy="39674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47865E02-68BC-81FB-443E-302F1B79C22E}"/>
                </a:ext>
              </a:extLst>
            </p:cNvPr>
            <p:cNvGrpSpPr/>
            <p:nvPr/>
          </p:nvGrpSpPr>
          <p:grpSpPr>
            <a:xfrm>
              <a:off x="6272752" y="1254764"/>
              <a:ext cx="1836780" cy="912308"/>
              <a:chOff x="6425153" y="4582251"/>
              <a:chExt cx="1836780" cy="912308"/>
            </a:xfrm>
          </p:grpSpPr>
          <p:sp>
            <p:nvSpPr>
              <p:cNvPr id="214" name="Cylinder 213">
                <a:extLst>
                  <a:ext uri="{FF2B5EF4-FFF2-40B4-BE49-F238E27FC236}">
                    <a16:creationId xmlns:a16="http://schemas.microsoft.com/office/drawing/2014/main" id="{B5F4ADC5-E702-9B5A-0FD6-F5D9C9282AF9}"/>
                  </a:ext>
                </a:extLst>
              </p:cNvPr>
              <p:cNvSpPr/>
              <p:nvPr/>
            </p:nvSpPr>
            <p:spPr bwMode="auto">
              <a:xfrm rot="5400000">
                <a:off x="7050510" y="4213097"/>
                <a:ext cx="401333" cy="1652046"/>
              </a:xfrm>
              <a:prstGeom prst="can">
                <a:avLst>
                  <a:gd name="adj" fmla="val 24700"/>
                </a:avLst>
              </a:prstGeom>
              <a:solidFill>
                <a:srgbClr val="DDDDD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729148C7-6EDE-55B3-00C1-6DD29E2A2F3A}"/>
                  </a:ext>
                </a:extLst>
              </p:cNvPr>
              <p:cNvGrpSpPr/>
              <p:nvPr/>
            </p:nvGrpSpPr>
            <p:grpSpPr>
              <a:xfrm>
                <a:off x="6433132" y="4582251"/>
                <a:ext cx="1828801" cy="733180"/>
                <a:chOff x="6433132" y="4582251"/>
                <a:chExt cx="1828801" cy="733180"/>
              </a:xfrm>
            </p:grpSpPr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75509B82-EB15-4136-8C7F-7842FA777D2D}"/>
                    </a:ext>
                  </a:extLst>
                </p:cNvPr>
                <p:cNvSpPr/>
                <p:nvPr/>
              </p:nvSpPr>
              <p:spPr bwMode="auto">
                <a:xfrm>
                  <a:off x="6455088" y="4978695"/>
                  <a:ext cx="51846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4E2CF951-E6DD-F20A-667D-F73FBC5126B6}"/>
                    </a:ext>
                  </a:extLst>
                </p:cNvPr>
                <p:cNvSpPr/>
                <p:nvPr/>
              </p:nvSpPr>
              <p:spPr bwMode="auto">
                <a:xfrm>
                  <a:off x="6554342" y="4763011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1D49BB70-8D13-BA36-9071-402D1E814E00}"/>
                    </a:ext>
                  </a:extLst>
                </p:cNvPr>
                <p:cNvSpPr/>
                <p:nvPr/>
              </p:nvSpPr>
              <p:spPr bwMode="auto">
                <a:xfrm>
                  <a:off x="6655327" y="4978694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C88E34DD-ECFE-7ACD-00C9-E60A7ACDC1CD}"/>
                    </a:ext>
                  </a:extLst>
                </p:cNvPr>
                <p:cNvSpPr/>
                <p:nvPr/>
              </p:nvSpPr>
              <p:spPr bwMode="auto">
                <a:xfrm>
                  <a:off x="6744177" y="4762738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41C8AFF5-B3C5-45BB-512D-A42002FA7A61}"/>
                    </a:ext>
                  </a:extLst>
                </p:cNvPr>
                <p:cNvSpPr/>
                <p:nvPr/>
              </p:nvSpPr>
              <p:spPr bwMode="auto">
                <a:xfrm>
                  <a:off x="6851221" y="4978693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D32F07DE-F578-95BF-115C-3B557E3DA782}"/>
                    </a:ext>
                  </a:extLst>
                </p:cNvPr>
                <p:cNvSpPr/>
                <p:nvPr/>
              </p:nvSpPr>
              <p:spPr bwMode="auto">
                <a:xfrm>
                  <a:off x="7036812" y="4977659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40C8468D-2604-4029-07C4-9BE62A73D3D0}"/>
                    </a:ext>
                  </a:extLst>
                </p:cNvPr>
                <p:cNvSpPr/>
                <p:nvPr/>
              </p:nvSpPr>
              <p:spPr bwMode="auto">
                <a:xfrm>
                  <a:off x="7232706" y="4977659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66D2F894-830F-CAFC-9205-9597B4FA98AE}"/>
                    </a:ext>
                  </a:extLst>
                </p:cNvPr>
                <p:cNvSpPr/>
                <p:nvPr/>
              </p:nvSpPr>
              <p:spPr bwMode="auto">
                <a:xfrm>
                  <a:off x="7422230" y="4977658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EA80F59F-D261-A034-243A-BE2296E4AB4B}"/>
                    </a:ext>
                  </a:extLst>
                </p:cNvPr>
                <p:cNvSpPr/>
                <p:nvPr/>
              </p:nvSpPr>
              <p:spPr bwMode="auto">
                <a:xfrm>
                  <a:off x="7611754" y="4977657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C84AE938-B171-1B86-279E-9D3DBF6A735A}"/>
                    </a:ext>
                  </a:extLst>
                </p:cNvPr>
                <p:cNvSpPr/>
                <p:nvPr/>
              </p:nvSpPr>
              <p:spPr bwMode="auto">
                <a:xfrm>
                  <a:off x="7801278" y="4977531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6D4B5254-D0CF-554E-1439-8827AB668EA2}"/>
                    </a:ext>
                  </a:extLst>
                </p:cNvPr>
                <p:cNvSpPr/>
                <p:nvPr/>
              </p:nvSpPr>
              <p:spPr bwMode="auto">
                <a:xfrm>
                  <a:off x="6940858" y="4763909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7302F13F-BBB2-7260-53DD-577EF6423A55}"/>
                    </a:ext>
                  </a:extLst>
                </p:cNvPr>
                <p:cNvSpPr/>
                <p:nvPr/>
              </p:nvSpPr>
              <p:spPr bwMode="auto">
                <a:xfrm>
                  <a:off x="7126076" y="4766152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7DE42118-1099-18AE-4D20-206637C56FA1}"/>
                    </a:ext>
                  </a:extLst>
                </p:cNvPr>
                <p:cNvSpPr/>
                <p:nvPr/>
              </p:nvSpPr>
              <p:spPr bwMode="auto">
                <a:xfrm>
                  <a:off x="7324674" y="4762737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35" name="Oval 234">
                  <a:extLst>
                    <a:ext uri="{FF2B5EF4-FFF2-40B4-BE49-F238E27FC236}">
                      <a16:creationId xmlns:a16="http://schemas.microsoft.com/office/drawing/2014/main" id="{98191659-8EFD-F0E3-BF5B-471930896A96}"/>
                    </a:ext>
                  </a:extLst>
                </p:cNvPr>
                <p:cNvSpPr/>
                <p:nvPr/>
              </p:nvSpPr>
              <p:spPr bwMode="auto">
                <a:xfrm>
                  <a:off x="7500118" y="4762737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36" name="Oval 235">
                  <a:extLst>
                    <a:ext uri="{FF2B5EF4-FFF2-40B4-BE49-F238E27FC236}">
                      <a16:creationId xmlns:a16="http://schemas.microsoft.com/office/drawing/2014/main" id="{4D18392F-9A3A-15A7-7670-FA20536AC7F1}"/>
                    </a:ext>
                  </a:extLst>
                </p:cNvPr>
                <p:cNvSpPr/>
                <p:nvPr/>
              </p:nvSpPr>
              <p:spPr bwMode="auto">
                <a:xfrm>
                  <a:off x="7694230" y="4762736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A1A00AE3-F0D6-A9DA-637F-8DA1FF593E96}"/>
                    </a:ext>
                  </a:extLst>
                </p:cNvPr>
                <p:cNvSpPr/>
                <p:nvPr/>
              </p:nvSpPr>
              <p:spPr bwMode="auto">
                <a:xfrm>
                  <a:off x="7891029" y="4762736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CC78EC9-0827-3E72-35BA-87C8AC8CC0F7}"/>
                    </a:ext>
                  </a:extLst>
                </p:cNvPr>
                <p:cNvSpPr/>
                <p:nvPr/>
              </p:nvSpPr>
              <p:spPr bwMode="auto">
                <a:xfrm>
                  <a:off x="6554342" y="5168607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07513CAC-9FC8-613F-1CCB-41DEB1AA16F2}"/>
                    </a:ext>
                  </a:extLst>
                </p:cNvPr>
                <p:cNvSpPr/>
                <p:nvPr/>
              </p:nvSpPr>
              <p:spPr bwMode="auto">
                <a:xfrm>
                  <a:off x="6744177" y="5168334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5CFB19E1-71EB-8310-8ADE-43DDCE3E79D3}"/>
                    </a:ext>
                  </a:extLst>
                </p:cNvPr>
                <p:cNvSpPr/>
                <p:nvPr/>
              </p:nvSpPr>
              <p:spPr bwMode="auto">
                <a:xfrm>
                  <a:off x="6940858" y="5169505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7FC0D54C-1274-2E44-F8CD-D9B3D2207116}"/>
                    </a:ext>
                  </a:extLst>
                </p:cNvPr>
                <p:cNvSpPr/>
                <p:nvPr/>
              </p:nvSpPr>
              <p:spPr bwMode="auto">
                <a:xfrm>
                  <a:off x="7126076" y="5171748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9EE35D5A-E405-CEEF-A941-2ADBBB116440}"/>
                    </a:ext>
                  </a:extLst>
                </p:cNvPr>
                <p:cNvSpPr/>
                <p:nvPr/>
              </p:nvSpPr>
              <p:spPr bwMode="auto">
                <a:xfrm>
                  <a:off x="7324674" y="5168333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43" name="Oval 242">
                  <a:extLst>
                    <a:ext uri="{FF2B5EF4-FFF2-40B4-BE49-F238E27FC236}">
                      <a16:creationId xmlns:a16="http://schemas.microsoft.com/office/drawing/2014/main" id="{BB76964B-D3E9-7FC9-B398-A7133A0CD70B}"/>
                    </a:ext>
                  </a:extLst>
                </p:cNvPr>
                <p:cNvSpPr/>
                <p:nvPr/>
              </p:nvSpPr>
              <p:spPr bwMode="auto">
                <a:xfrm>
                  <a:off x="7500118" y="5168333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750BA321-DACA-CDFB-7B5A-4DB2EDB20E8F}"/>
                    </a:ext>
                  </a:extLst>
                </p:cNvPr>
                <p:cNvSpPr/>
                <p:nvPr/>
              </p:nvSpPr>
              <p:spPr bwMode="auto">
                <a:xfrm>
                  <a:off x="7694230" y="5168332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008CBC54-8874-2E9F-BD28-E67BBFE55984}"/>
                    </a:ext>
                  </a:extLst>
                </p:cNvPr>
                <p:cNvSpPr/>
                <p:nvPr/>
              </p:nvSpPr>
              <p:spPr bwMode="auto">
                <a:xfrm>
                  <a:off x="7891029" y="5168332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66BA3787-FFBA-3F25-949C-1A738393028F}"/>
                    </a:ext>
                  </a:extLst>
                </p:cNvPr>
                <p:cNvSpPr/>
                <p:nvPr/>
              </p:nvSpPr>
              <p:spPr bwMode="auto">
                <a:xfrm>
                  <a:off x="6433132" y="4582251"/>
                  <a:ext cx="1828801" cy="251437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C887EA66-5D6D-B010-B229-57A1EFE67799}"/>
                    </a:ext>
                  </a:extLst>
                </p:cNvPr>
                <p:cNvSpPr/>
                <p:nvPr/>
              </p:nvSpPr>
              <p:spPr bwMode="auto">
                <a:xfrm>
                  <a:off x="7982429" y="4841547"/>
                  <a:ext cx="100074" cy="396741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</p:grp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E4625828-ED0C-1617-7009-CE94136C1AC8}"/>
                  </a:ext>
                </a:extLst>
              </p:cNvPr>
              <p:cNvSpPr/>
              <p:nvPr/>
            </p:nvSpPr>
            <p:spPr bwMode="auto">
              <a:xfrm>
                <a:off x="6425153" y="5243122"/>
                <a:ext cx="1828801" cy="2514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AEAF194-9865-1A90-6A3F-65CE2BF8B00A}"/>
                </a:ext>
              </a:extLst>
            </p:cNvPr>
            <p:cNvSpPr/>
            <p:nvPr/>
          </p:nvSpPr>
          <p:spPr bwMode="auto">
            <a:xfrm>
              <a:off x="4741562" y="1072825"/>
              <a:ext cx="3183237" cy="309158"/>
            </a:xfrm>
            <a:prstGeom prst="rect">
              <a:avLst/>
            </a:prstGeom>
            <a:solidFill>
              <a:srgbClr val="6F6F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8A99AF2B-B7DD-147C-784A-5FFB482BEA30}"/>
                </a:ext>
              </a:extLst>
            </p:cNvPr>
            <p:cNvSpPr/>
            <p:nvPr/>
          </p:nvSpPr>
          <p:spPr bwMode="auto">
            <a:xfrm>
              <a:off x="4761090" y="2091601"/>
              <a:ext cx="3183237" cy="309158"/>
            </a:xfrm>
            <a:prstGeom prst="rect">
              <a:avLst/>
            </a:prstGeom>
            <a:solidFill>
              <a:srgbClr val="6F6F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4EA2924C-0AD4-43E2-0411-198DB2C336E2}"/>
                </a:ext>
              </a:extLst>
            </p:cNvPr>
            <p:cNvSpPr/>
            <p:nvPr/>
          </p:nvSpPr>
          <p:spPr bwMode="auto">
            <a:xfrm>
              <a:off x="4751487" y="1670237"/>
              <a:ext cx="3183237" cy="8755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73" name="Right Triangle 272">
              <a:extLst>
                <a:ext uri="{FF2B5EF4-FFF2-40B4-BE49-F238E27FC236}">
                  <a16:creationId xmlns:a16="http://schemas.microsoft.com/office/drawing/2014/main" id="{02AE52B7-CF75-FD08-6EF5-DB8B21ECA310}"/>
                </a:ext>
              </a:extLst>
            </p:cNvPr>
            <p:cNvSpPr/>
            <p:nvPr/>
          </p:nvSpPr>
          <p:spPr bwMode="auto">
            <a:xfrm rot="10800000">
              <a:off x="7461155" y="2086711"/>
              <a:ext cx="485931" cy="296267"/>
            </a:xfrm>
            <a:prstGeom prst="rtTriangl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74" name="Right Triangle 273">
              <a:extLst>
                <a:ext uri="{FF2B5EF4-FFF2-40B4-BE49-F238E27FC236}">
                  <a16:creationId xmlns:a16="http://schemas.microsoft.com/office/drawing/2014/main" id="{0CAC4464-315A-3888-0560-30F25CC6565E}"/>
                </a:ext>
              </a:extLst>
            </p:cNvPr>
            <p:cNvSpPr/>
            <p:nvPr/>
          </p:nvSpPr>
          <p:spPr bwMode="auto">
            <a:xfrm flipH="1">
              <a:off x="7444573" y="1089269"/>
              <a:ext cx="480226" cy="296267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9E18F5A-43C1-C8AC-1385-19A5BE079F6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34532" y="1716701"/>
              <a:ext cx="234047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F38B9F6E-25EF-8FA3-2B37-82CADA090F94}"/>
                </a:ext>
              </a:extLst>
            </p:cNvPr>
            <p:cNvSpPr/>
            <p:nvPr/>
          </p:nvSpPr>
          <p:spPr bwMode="auto">
            <a:xfrm>
              <a:off x="2470215" y="1218244"/>
              <a:ext cx="4623872" cy="386253"/>
            </a:xfrm>
            <a:prstGeom prst="arc">
              <a:avLst>
                <a:gd name="adj1" fmla="val 11372"/>
                <a:gd name="adj2" fmla="val 5812577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F2DEBC03-82D3-E7B3-698D-2531F4DAABE3}"/>
                </a:ext>
              </a:extLst>
            </p:cNvPr>
            <p:cNvSpPr/>
            <p:nvPr/>
          </p:nvSpPr>
          <p:spPr bwMode="auto">
            <a:xfrm>
              <a:off x="2499914" y="1816297"/>
              <a:ext cx="4623872" cy="386253"/>
            </a:xfrm>
            <a:prstGeom prst="arc">
              <a:avLst>
                <a:gd name="adj1" fmla="val 15246237"/>
                <a:gd name="adj2" fmla="val 21577581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4645595-E9AB-2598-D7EB-8756F87898A3}"/>
                </a:ext>
              </a:extLst>
            </p:cNvPr>
            <p:cNvSpPr/>
            <p:nvPr/>
          </p:nvSpPr>
          <p:spPr bwMode="auto">
            <a:xfrm>
              <a:off x="2924282" y="1246873"/>
              <a:ext cx="132528" cy="91572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B7BBA41-B9EB-0551-610C-DE71BDC05C4B}"/>
                </a:ext>
              </a:extLst>
            </p:cNvPr>
            <p:cNvSpPr/>
            <p:nvPr/>
          </p:nvSpPr>
          <p:spPr bwMode="auto">
            <a:xfrm>
              <a:off x="4027396" y="1246229"/>
              <a:ext cx="132528" cy="91572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pic>
        <p:nvPicPr>
          <p:cNvPr id="15" name="Picture 14" descr="Engineering drawing&#10;&#10;Description automatically generated">
            <a:extLst>
              <a:ext uri="{FF2B5EF4-FFF2-40B4-BE49-F238E27FC236}">
                <a16:creationId xmlns:a16="http://schemas.microsoft.com/office/drawing/2014/main" id="{A083A899-530C-655C-DD27-2A368316C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71" y="2181469"/>
            <a:ext cx="4279996" cy="241363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43DEB5AD-A8C0-B029-35F2-662B418DD490}"/>
              </a:ext>
            </a:extLst>
          </p:cNvPr>
          <p:cNvGrpSpPr/>
          <p:nvPr/>
        </p:nvGrpSpPr>
        <p:grpSpPr>
          <a:xfrm>
            <a:off x="7829746" y="1594889"/>
            <a:ext cx="1288100" cy="1225230"/>
            <a:chOff x="7829821" y="1465683"/>
            <a:chExt cx="1288100" cy="1225230"/>
          </a:xfrm>
        </p:grpSpPr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1435D7FF-C273-F5E4-B4A4-526C884F7ACF}"/>
                </a:ext>
              </a:extLst>
            </p:cNvPr>
            <p:cNvSpPr/>
            <p:nvPr/>
          </p:nvSpPr>
          <p:spPr bwMode="auto">
            <a:xfrm rot="18331629">
              <a:off x="8683645" y="1826444"/>
              <a:ext cx="315893" cy="552659"/>
            </a:xfrm>
            <a:prstGeom prst="cube">
              <a:avLst>
                <a:gd name="adj" fmla="val 1595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rPr>
                <a:t>x</a:t>
              </a:r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4B5E2ACF-7C34-4F1B-E3AF-DB239AEFDF92}"/>
                </a:ext>
              </a:extLst>
            </p:cNvPr>
            <p:cNvSpPr/>
            <p:nvPr/>
          </p:nvSpPr>
          <p:spPr bwMode="auto">
            <a:xfrm>
              <a:off x="8147853" y="2138254"/>
              <a:ext cx="315893" cy="552659"/>
            </a:xfrm>
            <a:prstGeom prst="cube">
              <a:avLst>
                <a:gd name="adj" fmla="val 1595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" charset="0"/>
                  <a:ea typeface="Geneva" charset="0"/>
                </a:rPr>
                <a:t>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570F8F2-20CA-567B-F973-B72851E2384A}"/>
                </a:ext>
              </a:extLst>
            </p:cNvPr>
            <p:cNvCxnSpPr/>
            <p:nvPr/>
          </p:nvCxnSpPr>
          <p:spPr bwMode="auto">
            <a:xfrm>
              <a:off x="8305800" y="1636002"/>
              <a:ext cx="0" cy="52556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24E6C60-55D0-F5FB-F9BE-071CEB87A0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29600" y="1703037"/>
              <a:ext cx="409128" cy="2470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0867D976-F5C5-64AA-D8F1-1FFA6294F367}"/>
                </a:ext>
              </a:extLst>
            </p:cNvPr>
            <p:cNvSpPr/>
            <p:nvPr/>
          </p:nvSpPr>
          <p:spPr bwMode="auto">
            <a:xfrm>
              <a:off x="7829821" y="1664045"/>
              <a:ext cx="496129" cy="396724"/>
            </a:xfrm>
            <a:prstGeom prst="arc">
              <a:avLst>
                <a:gd name="adj1" fmla="val 16200000"/>
                <a:gd name="adj2" fmla="val 18946473"/>
              </a:avLst>
            </a:prstGeom>
            <a:noFill/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440E1A3C-F92E-CB42-AF91-485A39E6A864}"/>
                </a:ext>
              </a:extLst>
            </p:cNvPr>
            <p:cNvSpPr/>
            <p:nvPr/>
          </p:nvSpPr>
          <p:spPr bwMode="auto">
            <a:xfrm>
              <a:off x="7934809" y="1465683"/>
              <a:ext cx="371216" cy="396724"/>
            </a:xfrm>
            <a:prstGeom prst="arc">
              <a:avLst>
                <a:gd name="adj1" fmla="val 16200000"/>
                <a:gd name="adj2" fmla="val 21453148"/>
              </a:avLst>
            </a:prstGeom>
            <a:noFill/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57" name="Callout: Line 56">
            <a:extLst>
              <a:ext uri="{FF2B5EF4-FFF2-40B4-BE49-F238E27FC236}">
                <a16:creationId xmlns:a16="http://schemas.microsoft.com/office/drawing/2014/main" id="{6C80682F-FD94-F77D-4571-F82131CA9909}"/>
              </a:ext>
            </a:extLst>
          </p:cNvPr>
          <p:cNvSpPr/>
          <p:nvPr/>
        </p:nvSpPr>
        <p:spPr bwMode="auto">
          <a:xfrm>
            <a:off x="8147778" y="2968929"/>
            <a:ext cx="874089" cy="457200"/>
          </a:xfrm>
          <a:prstGeom prst="borderCallout1">
            <a:avLst>
              <a:gd name="adj1" fmla="val -1667"/>
              <a:gd name="adj2" fmla="val 51581"/>
              <a:gd name="adj3" fmla="val -131250"/>
              <a:gd name="adj4" fmla="val 72005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RGA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5578E43-DB47-7CDA-F920-14D17AFCA9C6}"/>
              </a:ext>
            </a:extLst>
          </p:cNvPr>
          <p:cNvCxnSpPr>
            <a:cxnSpLocks/>
            <a:stCxn id="57" idx="3"/>
            <a:endCxn id="53" idx="3"/>
          </p:cNvCxnSpPr>
          <p:nvPr/>
        </p:nvCxnSpPr>
        <p:spPr bwMode="auto">
          <a:xfrm flipH="1" flipV="1">
            <a:off x="8280526" y="2820119"/>
            <a:ext cx="304297" cy="1488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1" name="Connector: Curved 200">
            <a:extLst>
              <a:ext uri="{FF2B5EF4-FFF2-40B4-BE49-F238E27FC236}">
                <a16:creationId xmlns:a16="http://schemas.microsoft.com/office/drawing/2014/main" id="{1FA0F7F3-A63D-9568-5CBE-3A5663A581BB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1845594" y="1814094"/>
            <a:ext cx="4975248" cy="1995906"/>
          </a:xfrm>
          <a:prstGeom prst="curvedConnector3">
            <a:avLst>
              <a:gd name="adj1" fmla="val 104595"/>
            </a:avLst>
          </a:prstGeom>
          <a:solidFill>
            <a:schemeClr val="accent1"/>
          </a:solidFill>
          <a:ln w="38100" cap="flat" cmpd="sng" algn="ctr">
            <a:solidFill>
              <a:srgbClr val="7A7AF7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3" name="Connector: Curved 202">
            <a:extLst>
              <a:ext uri="{FF2B5EF4-FFF2-40B4-BE49-F238E27FC236}">
                <a16:creationId xmlns:a16="http://schemas.microsoft.com/office/drawing/2014/main" id="{D8EA7264-C0AE-BA38-457F-567460E99374}"/>
              </a:ext>
            </a:extLst>
          </p:cNvPr>
          <p:cNvCxnSpPr/>
          <p:nvPr/>
        </p:nvCxnSpPr>
        <p:spPr bwMode="auto">
          <a:xfrm rot="16200000" flipV="1">
            <a:off x="4172588" y="1998818"/>
            <a:ext cx="2797606" cy="2511381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6ADB8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5" name="Connector: Curved 204">
            <a:extLst>
              <a:ext uri="{FF2B5EF4-FFF2-40B4-BE49-F238E27FC236}">
                <a16:creationId xmlns:a16="http://schemas.microsoft.com/office/drawing/2014/main" id="{940266CD-964E-8C50-7776-59438A74797F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5839815" y="3168924"/>
            <a:ext cx="3543980" cy="853682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FA5975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A20188-F1D7-E4A4-073D-373C208C34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5969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BECD9BED-3033-9891-34C0-53F6D4EA1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71161"/>
            <a:ext cx="2521071" cy="5514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sz="3200" dirty="0"/>
              <a:t>Thermal Modelling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511809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65E5E08-45D8-068E-DCE1-CB1213E3CE89}"/>
                  </a:ext>
                </a:extLst>
              </p:cNvPr>
              <p:cNvSpPr txBox="1"/>
              <p:nvPr/>
            </p:nvSpPr>
            <p:spPr>
              <a:xfrm>
                <a:off x="2438400" y="4337124"/>
                <a:ext cx="6567567" cy="194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 dirty="0"/>
                  <a:t>To compensate for change in dimension of height</a:t>
                </a:r>
              </a:p>
              <a:p>
                <a:pPr marL="230188" indent="-230188">
                  <a:buFont typeface="Arial" panose="020B0604020202020204" pitchFamily="34" charset="0"/>
                  <a:buChar char="•"/>
                </a:pPr>
                <a:r>
                  <a:rPr lang="el-GR" dirty="0"/>
                  <a:t>Δ</a:t>
                </a:r>
                <a:r>
                  <a:rPr lang="en-US" dirty="0"/>
                  <a:t>T ~ 300 K, L ~ 10 cm</a:t>
                </a:r>
              </a:p>
              <a:p>
                <a:pPr marL="230188" indent="-230188">
                  <a:buFont typeface="Arial" panose="020B0604020202020204" pitchFamily="34" charset="0"/>
                  <a:buChar char="•"/>
                </a:pPr>
                <a:r>
                  <a:rPr lang="en-US" dirty="0"/>
                  <a:t>α: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1.7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b="0" i="0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in/in/K </a:t>
                </a:r>
              </a:p>
              <a:p>
                <a:pPr marL="230188" indent="-230188">
                  <a:buFont typeface="Arial" panose="020B0604020202020204" pitchFamily="34" charset="0"/>
                  <a:buChar char="•"/>
                </a:pPr>
                <a:r>
                  <a:rPr lang="el-GR" dirty="0"/>
                  <a:t>Δ</a:t>
                </a:r>
                <a:r>
                  <a:rPr lang="en-US" dirty="0"/>
                  <a:t>L = α L </a:t>
                </a:r>
                <a:r>
                  <a:rPr lang="el-GR" dirty="0"/>
                  <a:t>Δ</a:t>
                </a:r>
                <a:r>
                  <a:rPr lang="en-US" dirty="0"/>
                  <a:t>T ~ 0.51 mm </a:t>
                </a:r>
              </a:p>
              <a:p>
                <a:pPr marL="230188" indent="-230188">
                  <a:buFont typeface="Arial" panose="020B0604020202020204" pitchFamily="34" charset="0"/>
                  <a:buChar char="•"/>
                </a:pPr>
                <a:r>
                  <a:rPr lang="el-GR" dirty="0"/>
                  <a:t>Δ</a:t>
                </a:r>
                <a:r>
                  <a:rPr lang="en-US" dirty="0"/>
                  <a:t>L (Thermal Model) = 0.5 mm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65E5E08-45D8-068E-DCE1-CB1213E3C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337124"/>
                <a:ext cx="6567567" cy="1943161"/>
              </a:xfrm>
              <a:prstGeom prst="rect">
                <a:avLst/>
              </a:prstGeom>
              <a:blipFill>
                <a:blip r:embed="rId3"/>
                <a:stretch>
                  <a:fillRect l="-1393" t="-2508" r="-836" b="-6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LEGO&#10;&#10;Description automatically generated">
            <a:extLst>
              <a:ext uri="{FF2B5EF4-FFF2-40B4-BE49-F238E27FC236}">
                <a16:creationId xmlns:a16="http://schemas.microsoft.com/office/drawing/2014/main" id="{A935A8FF-9A94-5F28-E13F-199BE659F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994915"/>
            <a:ext cx="6491367" cy="33422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612C6D-FDDF-CDB4-17AD-27F4CD8AF19F}"/>
              </a:ext>
            </a:extLst>
          </p:cNvPr>
          <p:cNvSpPr/>
          <p:nvPr/>
        </p:nvSpPr>
        <p:spPr bwMode="auto">
          <a:xfrm>
            <a:off x="1600200" y="6509415"/>
            <a:ext cx="3776149" cy="268282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wshampshire.com/wp-content/uploads/torlon.pdf</a:t>
            </a:r>
          </a:p>
        </p:txBody>
      </p:sp>
    </p:spTree>
    <p:extLst>
      <p:ext uri="{BB962C8B-B14F-4D97-AF65-F5344CB8AC3E}">
        <p14:creationId xmlns:p14="http://schemas.microsoft.com/office/powerpoint/2010/main" val="1225397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4F9CD804-958B-02AC-073E-7D6374457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87086"/>
            <a:ext cx="5829300" cy="37471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Preliminary Polarization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E20B6-78C3-D0DC-F78E-48FCE13A5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0149E2-1C24-4750-4B3E-BF0964001A8D}"/>
              </a:ext>
            </a:extLst>
          </p:cNvPr>
          <p:cNvSpPr txBox="1"/>
          <p:nvPr/>
        </p:nvSpPr>
        <p:spPr>
          <a:xfrm>
            <a:off x="460067" y="5105400"/>
            <a:ext cx="8223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Key performance requirement: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99.5% @ 1.25K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99% @ 1.55K</a:t>
            </a:r>
            <a:endParaRPr lang="en-US" dirty="0">
              <a:cs typeface="Times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4CA2DC-CBB2-8AC5-19EE-7E82D66BEF3E}"/>
              </a:ext>
            </a:extLst>
          </p:cNvPr>
          <p:cNvSpPr/>
          <p:nvPr/>
        </p:nvSpPr>
        <p:spPr>
          <a:xfrm>
            <a:off x="2286000" y="700460"/>
            <a:ext cx="48974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 Simulation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453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D6C6517-29CA-C2ED-3766-E4CE5AEB485A}"/>
              </a:ext>
            </a:extLst>
          </p:cNvPr>
          <p:cNvGrpSpPr/>
          <p:nvPr/>
        </p:nvGrpSpPr>
        <p:grpSpPr>
          <a:xfrm>
            <a:off x="6267051" y="1123441"/>
            <a:ext cx="1836780" cy="912308"/>
            <a:chOff x="6425153" y="4582251"/>
            <a:chExt cx="1836780" cy="912308"/>
          </a:xfrm>
        </p:grpSpPr>
        <p:sp>
          <p:nvSpPr>
            <p:cNvPr id="106" name="Cylinder 105">
              <a:extLst>
                <a:ext uri="{FF2B5EF4-FFF2-40B4-BE49-F238E27FC236}">
                  <a16:creationId xmlns:a16="http://schemas.microsoft.com/office/drawing/2014/main" id="{5893E7A4-D1BE-BC74-D406-B5CB274B419C}"/>
                </a:ext>
              </a:extLst>
            </p:cNvPr>
            <p:cNvSpPr/>
            <p:nvPr/>
          </p:nvSpPr>
          <p:spPr bwMode="auto">
            <a:xfrm rot="5400000">
              <a:off x="7050510" y="4213097"/>
              <a:ext cx="401333" cy="1652046"/>
            </a:xfrm>
            <a:prstGeom prst="can">
              <a:avLst>
                <a:gd name="adj" fmla="val 24700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0F9EEBD-EC55-863C-ADD7-319469C16E42}"/>
                </a:ext>
              </a:extLst>
            </p:cNvPr>
            <p:cNvGrpSpPr/>
            <p:nvPr/>
          </p:nvGrpSpPr>
          <p:grpSpPr>
            <a:xfrm>
              <a:off x="6433132" y="4582251"/>
              <a:ext cx="1828801" cy="733180"/>
              <a:chOff x="6433132" y="4582251"/>
              <a:chExt cx="1828801" cy="733180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F6D18420-53B0-36F0-6F70-F52FB9E7F0D1}"/>
                  </a:ext>
                </a:extLst>
              </p:cNvPr>
              <p:cNvSpPr/>
              <p:nvPr/>
            </p:nvSpPr>
            <p:spPr bwMode="auto">
              <a:xfrm>
                <a:off x="6455088" y="4978695"/>
                <a:ext cx="51846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CAC65AA4-D61F-9E27-2987-BC0D72DDD51D}"/>
                  </a:ext>
                </a:extLst>
              </p:cNvPr>
              <p:cNvSpPr/>
              <p:nvPr/>
            </p:nvSpPr>
            <p:spPr bwMode="auto">
              <a:xfrm>
                <a:off x="6554342" y="476301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C47FE553-E74C-76EC-2BD5-FC464FFB123C}"/>
                  </a:ext>
                </a:extLst>
              </p:cNvPr>
              <p:cNvSpPr/>
              <p:nvPr/>
            </p:nvSpPr>
            <p:spPr bwMode="auto">
              <a:xfrm>
                <a:off x="6655327" y="497869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C871443-498E-D4F1-128A-50598A6A2BC9}"/>
                  </a:ext>
                </a:extLst>
              </p:cNvPr>
              <p:cNvSpPr/>
              <p:nvPr/>
            </p:nvSpPr>
            <p:spPr bwMode="auto">
              <a:xfrm>
                <a:off x="6744177" y="476273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D1C13082-3BFD-CFF4-8357-73FF27690A52}"/>
                  </a:ext>
                </a:extLst>
              </p:cNvPr>
              <p:cNvSpPr/>
              <p:nvPr/>
            </p:nvSpPr>
            <p:spPr bwMode="auto">
              <a:xfrm>
                <a:off x="6851221" y="497869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5FE9D876-AC3E-5795-DA6F-1C189A9BAB3A}"/>
                  </a:ext>
                </a:extLst>
              </p:cNvPr>
              <p:cNvSpPr/>
              <p:nvPr/>
            </p:nvSpPr>
            <p:spPr bwMode="auto">
              <a:xfrm>
                <a:off x="7036812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B32C87B9-1ED6-9965-6860-810B0B953AF7}"/>
                  </a:ext>
                </a:extLst>
              </p:cNvPr>
              <p:cNvSpPr/>
              <p:nvPr/>
            </p:nvSpPr>
            <p:spPr bwMode="auto">
              <a:xfrm>
                <a:off x="7232706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EAAD29AB-1AA3-536B-A9C2-109243BCCED5}"/>
                  </a:ext>
                </a:extLst>
              </p:cNvPr>
              <p:cNvSpPr/>
              <p:nvPr/>
            </p:nvSpPr>
            <p:spPr bwMode="auto">
              <a:xfrm>
                <a:off x="7422230" y="497765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D899A2B0-4EB0-8DBB-1B60-7583786E8878}"/>
                  </a:ext>
                </a:extLst>
              </p:cNvPr>
              <p:cNvSpPr/>
              <p:nvPr/>
            </p:nvSpPr>
            <p:spPr bwMode="auto">
              <a:xfrm>
                <a:off x="7611754" y="497765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7F946021-5A69-BF02-5047-33DCC5F99051}"/>
                  </a:ext>
                </a:extLst>
              </p:cNvPr>
              <p:cNvSpPr/>
              <p:nvPr/>
            </p:nvSpPr>
            <p:spPr bwMode="auto">
              <a:xfrm>
                <a:off x="7801278" y="497753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15CC1A2D-A6F0-1355-597C-F5CB66E86D36}"/>
                  </a:ext>
                </a:extLst>
              </p:cNvPr>
              <p:cNvSpPr/>
              <p:nvPr/>
            </p:nvSpPr>
            <p:spPr bwMode="auto">
              <a:xfrm>
                <a:off x="6940858" y="476390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6E38CB4E-EB49-8CF9-A951-443A51964AB2}"/>
                  </a:ext>
                </a:extLst>
              </p:cNvPr>
              <p:cNvSpPr/>
              <p:nvPr/>
            </p:nvSpPr>
            <p:spPr bwMode="auto">
              <a:xfrm>
                <a:off x="7126076" y="476615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6EB7A1B8-A6C5-FF57-0087-B2A25115B067}"/>
                  </a:ext>
                </a:extLst>
              </p:cNvPr>
              <p:cNvSpPr/>
              <p:nvPr/>
            </p:nvSpPr>
            <p:spPr bwMode="auto">
              <a:xfrm>
                <a:off x="7324674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4ACE63D5-7AD3-EB04-6B71-2C46FC2305C5}"/>
                  </a:ext>
                </a:extLst>
              </p:cNvPr>
              <p:cNvSpPr/>
              <p:nvPr/>
            </p:nvSpPr>
            <p:spPr bwMode="auto">
              <a:xfrm>
                <a:off x="7500118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4931753E-C842-FFE0-C579-08E1844784BD}"/>
                  </a:ext>
                </a:extLst>
              </p:cNvPr>
              <p:cNvSpPr/>
              <p:nvPr/>
            </p:nvSpPr>
            <p:spPr bwMode="auto">
              <a:xfrm>
                <a:off x="7694230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717D8CE6-7DA4-E6EB-2583-9817A606B797}"/>
                  </a:ext>
                </a:extLst>
              </p:cNvPr>
              <p:cNvSpPr/>
              <p:nvPr/>
            </p:nvSpPr>
            <p:spPr bwMode="auto">
              <a:xfrm>
                <a:off x="7891029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80A2DF65-742F-D6C0-50B3-54A482AE2586}"/>
                  </a:ext>
                </a:extLst>
              </p:cNvPr>
              <p:cNvSpPr/>
              <p:nvPr/>
            </p:nvSpPr>
            <p:spPr bwMode="auto">
              <a:xfrm>
                <a:off x="6554342" y="516860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342EA6D5-4356-A706-33A5-44070F60A069}"/>
                  </a:ext>
                </a:extLst>
              </p:cNvPr>
              <p:cNvSpPr/>
              <p:nvPr/>
            </p:nvSpPr>
            <p:spPr bwMode="auto">
              <a:xfrm>
                <a:off x="6744177" y="516833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332F4AD8-2459-3727-4DD9-BCA122FAE4DC}"/>
                  </a:ext>
                </a:extLst>
              </p:cNvPr>
              <p:cNvSpPr/>
              <p:nvPr/>
            </p:nvSpPr>
            <p:spPr bwMode="auto">
              <a:xfrm>
                <a:off x="6940858" y="5169505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CE9DBABA-7F7F-21A7-DA20-05C10EC4137C}"/>
                  </a:ext>
                </a:extLst>
              </p:cNvPr>
              <p:cNvSpPr/>
              <p:nvPr/>
            </p:nvSpPr>
            <p:spPr bwMode="auto">
              <a:xfrm>
                <a:off x="7126076" y="517174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EF576B46-D71C-6C02-F529-32450B409BB7}"/>
                  </a:ext>
                </a:extLst>
              </p:cNvPr>
              <p:cNvSpPr/>
              <p:nvPr/>
            </p:nvSpPr>
            <p:spPr bwMode="auto">
              <a:xfrm>
                <a:off x="7324674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A07AA123-42DD-7B19-1AE4-040189F0060D}"/>
                  </a:ext>
                </a:extLst>
              </p:cNvPr>
              <p:cNvSpPr/>
              <p:nvPr/>
            </p:nvSpPr>
            <p:spPr bwMode="auto">
              <a:xfrm>
                <a:off x="7500118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D1826A86-676B-1EE1-0607-803D12FC4257}"/>
                  </a:ext>
                </a:extLst>
              </p:cNvPr>
              <p:cNvSpPr/>
              <p:nvPr/>
            </p:nvSpPr>
            <p:spPr bwMode="auto">
              <a:xfrm>
                <a:off x="7694230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3E31DE33-E375-1414-6502-4DBF409E1D6D}"/>
                  </a:ext>
                </a:extLst>
              </p:cNvPr>
              <p:cNvSpPr/>
              <p:nvPr/>
            </p:nvSpPr>
            <p:spPr bwMode="auto">
              <a:xfrm>
                <a:off x="7891029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600E2EF3-C852-B54C-ED88-355D233B584B}"/>
                  </a:ext>
                </a:extLst>
              </p:cNvPr>
              <p:cNvSpPr/>
              <p:nvPr/>
            </p:nvSpPr>
            <p:spPr bwMode="auto">
              <a:xfrm>
                <a:off x="6433132" y="4582251"/>
                <a:ext cx="1828801" cy="2514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8018FC6F-7EFD-09F0-D95B-2B0C8ED9F0C8}"/>
                  </a:ext>
                </a:extLst>
              </p:cNvPr>
              <p:cNvSpPr/>
              <p:nvPr/>
            </p:nvSpPr>
            <p:spPr bwMode="auto">
              <a:xfrm>
                <a:off x="7982429" y="4841547"/>
                <a:ext cx="100074" cy="39674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DFEE3989-218D-46F4-CC64-4895D493A787}"/>
                </a:ext>
              </a:extLst>
            </p:cNvPr>
            <p:cNvSpPr/>
            <p:nvPr/>
          </p:nvSpPr>
          <p:spPr bwMode="auto">
            <a:xfrm>
              <a:off x="6425153" y="5243122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740ECE2-67E7-F8E6-A38D-551809A9EDCF}"/>
              </a:ext>
            </a:extLst>
          </p:cNvPr>
          <p:cNvGrpSpPr/>
          <p:nvPr/>
        </p:nvGrpSpPr>
        <p:grpSpPr>
          <a:xfrm>
            <a:off x="4599292" y="1123441"/>
            <a:ext cx="1836780" cy="912308"/>
            <a:chOff x="6425153" y="4582251"/>
            <a:chExt cx="1836780" cy="912308"/>
          </a:xfrm>
        </p:grpSpPr>
        <p:sp>
          <p:nvSpPr>
            <p:cNvPr id="139" name="Cylinder 138">
              <a:extLst>
                <a:ext uri="{FF2B5EF4-FFF2-40B4-BE49-F238E27FC236}">
                  <a16:creationId xmlns:a16="http://schemas.microsoft.com/office/drawing/2014/main" id="{1F0FF131-8BB8-91C8-3E63-DB9EEE65A291}"/>
                </a:ext>
              </a:extLst>
            </p:cNvPr>
            <p:cNvSpPr/>
            <p:nvPr/>
          </p:nvSpPr>
          <p:spPr bwMode="auto">
            <a:xfrm rot="5400000">
              <a:off x="7050510" y="4213097"/>
              <a:ext cx="401333" cy="1652046"/>
            </a:xfrm>
            <a:prstGeom prst="can">
              <a:avLst>
                <a:gd name="adj" fmla="val 24700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C3F3926F-A8CB-8048-F52F-C60A6CB42424}"/>
                </a:ext>
              </a:extLst>
            </p:cNvPr>
            <p:cNvGrpSpPr/>
            <p:nvPr/>
          </p:nvGrpSpPr>
          <p:grpSpPr>
            <a:xfrm>
              <a:off x="6433132" y="4582251"/>
              <a:ext cx="1828801" cy="733180"/>
              <a:chOff x="6433132" y="4582251"/>
              <a:chExt cx="1828801" cy="733180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90C1648E-93A6-C555-607A-57F9D3EF6ED5}"/>
                  </a:ext>
                </a:extLst>
              </p:cNvPr>
              <p:cNvSpPr/>
              <p:nvPr/>
            </p:nvSpPr>
            <p:spPr bwMode="auto">
              <a:xfrm>
                <a:off x="6455088" y="4978695"/>
                <a:ext cx="51846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8460D44F-1D20-2989-C811-408A00C963E3}"/>
                  </a:ext>
                </a:extLst>
              </p:cNvPr>
              <p:cNvSpPr/>
              <p:nvPr/>
            </p:nvSpPr>
            <p:spPr bwMode="auto">
              <a:xfrm>
                <a:off x="6554342" y="476301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320915FC-AFBA-C8F3-E1C9-83052E16453E}"/>
                  </a:ext>
                </a:extLst>
              </p:cNvPr>
              <p:cNvSpPr/>
              <p:nvPr/>
            </p:nvSpPr>
            <p:spPr bwMode="auto">
              <a:xfrm>
                <a:off x="6655327" y="497869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E98F4A44-8DCD-983E-BA07-0E351366EEA2}"/>
                  </a:ext>
                </a:extLst>
              </p:cNvPr>
              <p:cNvSpPr/>
              <p:nvPr/>
            </p:nvSpPr>
            <p:spPr bwMode="auto">
              <a:xfrm>
                <a:off x="6744177" y="476273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998428C-8374-A4A2-DD50-B6BDDA892E79}"/>
                  </a:ext>
                </a:extLst>
              </p:cNvPr>
              <p:cNvSpPr/>
              <p:nvPr/>
            </p:nvSpPr>
            <p:spPr bwMode="auto">
              <a:xfrm>
                <a:off x="6851221" y="497869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F3CB5A1-12CB-B7FA-DEEE-1BB2E0AC4368}"/>
                  </a:ext>
                </a:extLst>
              </p:cNvPr>
              <p:cNvSpPr/>
              <p:nvPr/>
            </p:nvSpPr>
            <p:spPr bwMode="auto">
              <a:xfrm>
                <a:off x="7036812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E76A5F89-55DE-A557-8EE5-EB7DC9A8136A}"/>
                  </a:ext>
                </a:extLst>
              </p:cNvPr>
              <p:cNvSpPr/>
              <p:nvPr/>
            </p:nvSpPr>
            <p:spPr bwMode="auto">
              <a:xfrm>
                <a:off x="7232706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6A05CE2F-6ADA-D06D-9DC6-8C6D38437C38}"/>
                  </a:ext>
                </a:extLst>
              </p:cNvPr>
              <p:cNvSpPr/>
              <p:nvPr/>
            </p:nvSpPr>
            <p:spPr bwMode="auto">
              <a:xfrm>
                <a:off x="7422230" y="497765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A99F12C0-F3B2-C26F-C546-0C67201413F2}"/>
                  </a:ext>
                </a:extLst>
              </p:cNvPr>
              <p:cNvSpPr/>
              <p:nvPr/>
            </p:nvSpPr>
            <p:spPr bwMode="auto">
              <a:xfrm>
                <a:off x="7611754" y="497765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271EA67D-7CB5-A0A9-010B-E387B37A9619}"/>
                  </a:ext>
                </a:extLst>
              </p:cNvPr>
              <p:cNvSpPr/>
              <p:nvPr/>
            </p:nvSpPr>
            <p:spPr bwMode="auto">
              <a:xfrm>
                <a:off x="7801278" y="497753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5DE717A5-8C39-53B0-ECAD-5020928C1439}"/>
                  </a:ext>
                </a:extLst>
              </p:cNvPr>
              <p:cNvSpPr/>
              <p:nvPr/>
            </p:nvSpPr>
            <p:spPr bwMode="auto">
              <a:xfrm>
                <a:off x="6940858" y="476390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88BD56BE-1E9F-D7C2-35A4-4241FDADA556}"/>
                  </a:ext>
                </a:extLst>
              </p:cNvPr>
              <p:cNvSpPr/>
              <p:nvPr/>
            </p:nvSpPr>
            <p:spPr bwMode="auto">
              <a:xfrm>
                <a:off x="7126076" y="476615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4C15088F-E61C-DE01-6C61-1F66555CCB5F}"/>
                  </a:ext>
                </a:extLst>
              </p:cNvPr>
              <p:cNvSpPr/>
              <p:nvPr/>
            </p:nvSpPr>
            <p:spPr bwMode="auto">
              <a:xfrm>
                <a:off x="7324674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38241066-4A1C-58A2-22B1-878FDD0A5D82}"/>
                  </a:ext>
                </a:extLst>
              </p:cNvPr>
              <p:cNvSpPr/>
              <p:nvPr/>
            </p:nvSpPr>
            <p:spPr bwMode="auto">
              <a:xfrm>
                <a:off x="7500118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FA72AF0D-5EF0-4434-05C6-288258B1CEF7}"/>
                  </a:ext>
                </a:extLst>
              </p:cNvPr>
              <p:cNvSpPr/>
              <p:nvPr/>
            </p:nvSpPr>
            <p:spPr bwMode="auto">
              <a:xfrm>
                <a:off x="7694230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F108CBC9-929D-25F6-4F27-656266450057}"/>
                  </a:ext>
                </a:extLst>
              </p:cNvPr>
              <p:cNvSpPr/>
              <p:nvPr/>
            </p:nvSpPr>
            <p:spPr bwMode="auto">
              <a:xfrm>
                <a:off x="7891029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5883813A-F5F1-8415-5C9A-15BCEB7B3B67}"/>
                  </a:ext>
                </a:extLst>
              </p:cNvPr>
              <p:cNvSpPr/>
              <p:nvPr/>
            </p:nvSpPr>
            <p:spPr bwMode="auto">
              <a:xfrm>
                <a:off x="6554342" y="516860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9A7D33B9-682B-AE20-2C72-6CFD9285DD2C}"/>
                  </a:ext>
                </a:extLst>
              </p:cNvPr>
              <p:cNvSpPr/>
              <p:nvPr/>
            </p:nvSpPr>
            <p:spPr bwMode="auto">
              <a:xfrm>
                <a:off x="6744177" y="516833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206A52E2-3F7A-0820-94CB-66A5C3021C8D}"/>
                  </a:ext>
                </a:extLst>
              </p:cNvPr>
              <p:cNvSpPr/>
              <p:nvPr/>
            </p:nvSpPr>
            <p:spPr bwMode="auto">
              <a:xfrm>
                <a:off x="6940858" y="5169505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50174F79-7C56-769C-4496-21333D2BA409}"/>
                  </a:ext>
                </a:extLst>
              </p:cNvPr>
              <p:cNvSpPr/>
              <p:nvPr/>
            </p:nvSpPr>
            <p:spPr bwMode="auto">
              <a:xfrm>
                <a:off x="7126076" y="517174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6641E8D4-1E03-E076-6DCD-DC3DE331EB74}"/>
                  </a:ext>
                </a:extLst>
              </p:cNvPr>
              <p:cNvSpPr/>
              <p:nvPr/>
            </p:nvSpPr>
            <p:spPr bwMode="auto">
              <a:xfrm>
                <a:off x="7324674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F459654E-18C6-F5C3-3687-77D3C6740C0E}"/>
                  </a:ext>
                </a:extLst>
              </p:cNvPr>
              <p:cNvSpPr/>
              <p:nvPr/>
            </p:nvSpPr>
            <p:spPr bwMode="auto">
              <a:xfrm>
                <a:off x="7500118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7EB3E82-01D0-EA60-18D6-058D32B4C70F}"/>
                  </a:ext>
                </a:extLst>
              </p:cNvPr>
              <p:cNvSpPr/>
              <p:nvPr/>
            </p:nvSpPr>
            <p:spPr bwMode="auto">
              <a:xfrm>
                <a:off x="7694230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9907D4F8-7409-6863-EC54-903C3561AA8F}"/>
                  </a:ext>
                </a:extLst>
              </p:cNvPr>
              <p:cNvSpPr/>
              <p:nvPr/>
            </p:nvSpPr>
            <p:spPr bwMode="auto">
              <a:xfrm>
                <a:off x="7891029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9A620074-24BF-9E04-6F58-AB483D2A94AF}"/>
                  </a:ext>
                </a:extLst>
              </p:cNvPr>
              <p:cNvSpPr/>
              <p:nvPr/>
            </p:nvSpPr>
            <p:spPr bwMode="auto">
              <a:xfrm>
                <a:off x="6433132" y="4582251"/>
                <a:ext cx="1828801" cy="2514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682233E7-5ABA-7C51-338F-641776950E8D}"/>
                </a:ext>
              </a:extLst>
            </p:cNvPr>
            <p:cNvSpPr/>
            <p:nvPr/>
          </p:nvSpPr>
          <p:spPr bwMode="auto">
            <a:xfrm>
              <a:off x="6425153" y="5243122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baseline="30000" dirty="0"/>
              <a:t>3</a:t>
            </a:r>
            <a:r>
              <a:rPr lang="en-US" dirty="0"/>
              <a:t>He ABS Pol. Measurement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E20B6-78C3-D0DC-F78E-48FCE13A5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048673-D27B-54D4-6642-E44ED2C77681}"/>
              </a:ext>
            </a:extLst>
          </p:cNvPr>
          <p:cNvGrpSpPr/>
          <p:nvPr/>
        </p:nvGrpSpPr>
        <p:grpSpPr>
          <a:xfrm>
            <a:off x="58199" y="1287954"/>
            <a:ext cx="1704760" cy="603080"/>
            <a:chOff x="4572000" y="4728984"/>
            <a:chExt cx="1704760" cy="603080"/>
          </a:xfrm>
        </p:grpSpPr>
        <p:sp>
          <p:nvSpPr>
            <p:cNvPr id="76" name="Cylinder 75">
              <a:extLst>
                <a:ext uri="{FF2B5EF4-FFF2-40B4-BE49-F238E27FC236}">
                  <a16:creationId xmlns:a16="http://schemas.microsoft.com/office/drawing/2014/main" id="{7735FFC1-919C-7B32-62FD-5D8210439B01}"/>
                </a:ext>
              </a:extLst>
            </p:cNvPr>
            <p:cNvSpPr/>
            <p:nvPr/>
          </p:nvSpPr>
          <p:spPr bwMode="auto">
            <a:xfrm rot="5400000">
              <a:off x="5355326" y="4322211"/>
              <a:ext cx="408791" cy="1434076"/>
            </a:xfrm>
            <a:prstGeom prst="can">
              <a:avLst>
                <a:gd name="adj" fmla="val 25448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DB8753E-0E47-2012-FBFC-065589372A26}"/>
                </a:ext>
              </a:extLst>
            </p:cNvPr>
            <p:cNvSpPr/>
            <p:nvPr/>
          </p:nvSpPr>
          <p:spPr bwMode="auto">
            <a:xfrm>
              <a:off x="4572000" y="4728984"/>
              <a:ext cx="154353" cy="603080"/>
            </a:xfrm>
            <a:prstGeom prst="ellipse">
              <a:avLst/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B6A403C-27D3-EA9A-5E13-8C11B475CF65}"/>
                </a:ext>
              </a:extLst>
            </p:cNvPr>
            <p:cNvCxnSpPr>
              <a:cxnSpLocks/>
              <a:stCxn id="77" idx="0"/>
            </p:cNvCxnSpPr>
            <p:nvPr/>
          </p:nvCxnSpPr>
          <p:spPr bwMode="auto">
            <a:xfrm>
              <a:off x="4649177" y="4728984"/>
              <a:ext cx="244786" cy="103688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FB74708-FA97-1557-7A33-8299ADBDEB48}"/>
                </a:ext>
              </a:extLst>
            </p:cNvPr>
            <p:cNvCxnSpPr>
              <a:cxnSpLocks/>
              <a:endCxn id="77" idx="4"/>
            </p:cNvCxnSpPr>
            <p:nvPr/>
          </p:nvCxnSpPr>
          <p:spPr bwMode="auto">
            <a:xfrm flipH="1">
              <a:off x="4649177" y="5244638"/>
              <a:ext cx="251134" cy="87426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E28322B-74CF-C787-A497-16843ACD5C8B}"/>
                </a:ext>
              </a:extLst>
            </p:cNvPr>
            <p:cNvSpPr/>
            <p:nvPr/>
          </p:nvSpPr>
          <p:spPr bwMode="auto">
            <a:xfrm>
              <a:off x="6172201" y="4841547"/>
              <a:ext cx="100074" cy="39674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443ACE-CA22-BB22-25CB-9F7E1F07F70E}"/>
              </a:ext>
            </a:extLst>
          </p:cNvPr>
          <p:cNvGrpSpPr/>
          <p:nvPr/>
        </p:nvGrpSpPr>
        <p:grpSpPr>
          <a:xfrm>
            <a:off x="1911352" y="1141221"/>
            <a:ext cx="1836780" cy="912308"/>
            <a:chOff x="6425153" y="4582251"/>
            <a:chExt cx="1836780" cy="912308"/>
          </a:xfrm>
        </p:grpSpPr>
        <p:sp>
          <p:nvSpPr>
            <p:cNvPr id="47" name="Cylinder 46">
              <a:extLst>
                <a:ext uri="{FF2B5EF4-FFF2-40B4-BE49-F238E27FC236}">
                  <a16:creationId xmlns:a16="http://schemas.microsoft.com/office/drawing/2014/main" id="{7C12DF32-6099-F83F-4EC8-66CB2C95FD9A}"/>
                </a:ext>
              </a:extLst>
            </p:cNvPr>
            <p:cNvSpPr/>
            <p:nvPr/>
          </p:nvSpPr>
          <p:spPr bwMode="auto">
            <a:xfrm rot="5400000">
              <a:off x="7050510" y="4213097"/>
              <a:ext cx="401333" cy="1652046"/>
            </a:xfrm>
            <a:prstGeom prst="can">
              <a:avLst>
                <a:gd name="adj" fmla="val 24700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02E6AB3-E716-7189-19EE-05D5CBD7BF62}"/>
                </a:ext>
              </a:extLst>
            </p:cNvPr>
            <p:cNvGrpSpPr/>
            <p:nvPr/>
          </p:nvGrpSpPr>
          <p:grpSpPr>
            <a:xfrm>
              <a:off x="6433132" y="4582251"/>
              <a:ext cx="1828801" cy="733180"/>
              <a:chOff x="6433132" y="4582251"/>
              <a:chExt cx="1828801" cy="73318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902C711-FAFE-76BE-D275-9BCE2384F492}"/>
                  </a:ext>
                </a:extLst>
              </p:cNvPr>
              <p:cNvSpPr/>
              <p:nvPr/>
            </p:nvSpPr>
            <p:spPr bwMode="auto">
              <a:xfrm>
                <a:off x="6455088" y="4978695"/>
                <a:ext cx="51846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28CBE9E-6741-3235-1149-8A1CA7868D96}"/>
                  </a:ext>
                </a:extLst>
              </p:cNvPr>
              <p:cNvSpPr/>
              <p:nvPr/>
            </p:nvSpPr>
            <p:spPr bwMode="auto">
              <a:xfrm>
                <a:off x="6554342" y="476301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BF9CF773-6E3B-63C4-F002-D0BB28BF75FC}"/>
                  </a:ext>
                </a:extLst>
              </p:cNvPr>
              <p:cNvSpPr/>
              <p:nvPr/>
            </p:nvSpPr>
            <p:spPr bwMode="auto">
              <a:xfrm>
                <a:off x="6655327" y="497869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DE02B8CA-CFD3-4126-5B22-15E8FF9F5C3F}"/>
                  </a:ext>
                </a:extLst>
              </p:cNvPr>
              <p:cNvSpPr/>
              <p:nvPr/>
            </p:nvSpPr>
            <p:spPr bwMode="auto">
              <a:xfrm>
                <a:off x="6744177" y="476273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C672D1D-9CA0-F2B2-2968-72FDEB738CFE}"/>
                  </a:ext>
                </a:extLst>
              </p:cNvPr>
              <p:cNvSpPr/>
              <p:nvPr/>
            </p:nvSpPr>
            <p:spPr bwMode="auto">
              <a:xfrm>
                <a:off x="6851221" y="497869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EFBF6D2-F78F-CC60-2B99-D1E87B50D579}"/>
                  </a:ext>
                </a:extLst>
              </p:cNvPr>
              <p:cNvSpPr/>
              <p:nvPr/>
            </p:nvSpPr>
            <p:spPr bwMode="auto">
              <a:xfrm>
                <a:off x="7036812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185DCDC-5274-056A-CBE9-14923F8911C7}"/>
                  </a:ext>
                </a:extLst>
              </p:cNvPr>
              <p:cNvSpPr/>
              <p:nvPr/>
            </p:nvSpPr>
            <p:spPr bwMode="auto">
              <a:xfrm>
                <a:off x="7232706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97BD64F6-81EC-FCDD-28AE-335FE1745235}"/>
                  </a:ext>
                </a:extLst>
              </p:cNvPr>
              <p:cNvSpPr/>
              <p:nvPr/>
            </p:nvSpPr>
            <p:spPr bwMode="auto">
              <a:xfrm>
                <a:off x="7422230" y="497765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4A180D1E-023A-20DC-3170-184D637E7294}"/>
                  </a:ext>
                </a:extLst>
              </p:cNvPr>
              <p:cNvSpPr/>
              <p:nvPr/>
            </p:nvSpPr>
            <p:spPr bwMode="auto">
              <a:xfrm>
                <a:off x="7611754" y="497765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909F345-5BC9-BAEA-A3C1-9F4668DEF870}"/>
                  </a:ext>
                </a:extLst>
              </p:cNvPr>
              <p:cNvSpPr/>
              <p:nvPr/>
            </p:nvSpPr>
            <p:spPr bwMode="auto">
              <a:xfrm>
                <a:off x="7801278" y="497753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F0421C1-C150-AF9B-C3D1-5B459AD922A2}"/>
                  </a:ext>
                </a:extLst>
              </p:cNvPr>
              <p:cNvSpPr/>
              <p:nvPr/>
            </p:nvSpPr>
            <p:spPr bwMode="auto">
              <a:xfrm>
                <a:off x="6940858" y="476390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3401E15-141F-D580-C751-3881151D554D}"/>
                  </a:ext>
                </a:extLst>
              </p:cNvPr>
              <p:cNvSpPr/>
              <p:nvPr/>
            </p:nvSpPr>
            <p:spPr bwMode="auto">
              <a:xfrm>
                <a:off x="7126076" y="476615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3504048-EE61-E8EE-F799-D1D391548D0A}"/>
                  </a:ext>
                </a:extLst>
              </p:cNvPr>
              <p:cNvSpPr/>
              <p:nvPr/>
            </p:nvSpPr>
            <p:spPr bwMode="auto">
              <a:xfrm>
                <a:off x="7324674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B4B31B0-51E6-9779-E72B-9CA3A5ACD8C9}"/>
                  </a:ext>
                </a:extLst>
              </p:cNvPr>
              <p:cNvSpPr/>
              <p:nvPr/>
            </p:nvSpPr>
            <p:spPr bwMode="auto">
              <a:xfrm>
                <a:off x="7500118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12A9AED-EDE5-7C06-ED33-3F31C4E39FA1}"/>
                  </a:ext>
                </a:extLst>
              </p:cNvPr>
              <p:cNvSpPr/>
              <p:nvPr/>
            </p:nvSpPr>
            <p:spPr bwMode="auto">
              <a:xfrm>
                <a:off x="7694230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20F7EA1-379A-69DC-EACB-ABD3BA6555F8}"/>
                  </a:ext>
                </a:extLst>
              </p:cNvPr>
              <p:cNvSpPr/>
              <p:nvPr/>
            </p:nvSpPr>
            <p:spPr bwMode="auto">
              <a:xfrm>
                <a:off x="7891029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CDAF44E-CDEB-F4D0-1BE2-5FD7EC77BA1A}"/>
                  </a:ext>
                </a:extLst>
              </p:cNvPr>
              <p:cNvSpPr/>
              <p:nvPr/>
            </p:nvSpPr>
            <p:spPr bwMode="auto">
              <a:xfrm>
                <a:off x="6554342" y="516860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21D9B1C3-50D1-1D7F-7236-D97EA70D4826}"/>
                  </a:ext>
                </a:extLst>
              </p:cNvPr>
              <p:cNvSpPr/>
              <p:nvPr/>
            </p:nvSpPr>
            <p:spPr bwMode="auto">
              <a:xfrm>
                <a:off x="6744177" y="516833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CEF5EBE-B6CD-D690-946C-C01EF1536CF1}"/>
                  </a:ext>
                </a:extLst>
              </p:cNvPr>
              <p:cNvSpPr/>
              <p:nvPr/>
            </p:nvSpPr>
            <p:spPr bwMode="auto">
              <a:xfrm>
                <a:off x="6940858" y="5169505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35DDCADF-FDD7-F6EF-C9A6-7321D6331168}"/>
                  </a:ext>
                </a:extLst>
              </p:cNvPr>
              <p:cNvSpPr/>
              <p:nvPr/>
            </p:nvSpPr>
            <p:spPr bwMode="auto">
              <a:xfrm>
                <a:off x="7126076" y="517174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08DF2F5D-9710-A38A-37FD-1DB0CE97E03E}"/>
                  </a:ext>
                </a:extLst>
              </p:cNvPr>
              <p:cNvSpPr/>
              <p:nvPr/>
            </p:nvSpPr>
            <p:spPr bwMode="auto">
              <a:xfrm>
                <a:off x="7324674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042EFBD6-E49F-8456-6516-C5D528F401F9}"/>
                  </a:ext>
                </a:extLst>
              </p:cNvPr>
              <p:cNvSpPr/>
              <p:nvPr/>
            </p:nvSpPr>
            <p:spPr bwMode="auto">
              <a:xfrm>
                <a:off x="7500118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0DB4D7B-2793-B172-D3A6-1CBE28BC45A5}"/>
                  </a:ext>
                </a:extLst>
              </p:cNvPr>
              <p:cNvSpPr/>
              <p:nvPr/>
            </p:nvSpPr>
            <p:spPr bwMode="auto">
              <a:xfrm>
                <a:off x="7694230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B7645B4-C6BC-AA55-AAE9-09B803144A08}"/>
                  </a:ext>
                </a:extLst>
              </p:cNvPr>
              <p:cNvSpPr/>
              <p:nvPr/>
            </p:nvSpPr>
            <p:spPr bwMode="auto">
              <a:xfrm>
                <a:off x="7891029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FD16E7D-3CA3-9109-B947-637D71A253C0}"/>
                  </a:ext>
                </a:extLst>
              </p:cNvPr>
              <p:cNvSpPr/>
              <p:nvPr/>
            </p:nvSpPr>
            <p:spPr bwMode="auto">
              <a:xfrm>
                <a:off x="6433132" y="4582251"/>
                <a:ext cx="1828801" cy="2514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42C55FB8-149D-425F-7116-2E49967993BD}"/>
                  </a:ext>
                </a:extLst>
              </p:cNvPr>
              <p:cNvSpPr/>
              <p:nvPr/>
            </p:nvSpPr>
            <p:spPr bwMode="auto">
              <a:xfrm>
                <a:off x="7982429" y="4841547"/>
                <a:ext cx="100074" cy="39674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2ACA07F-B016-6DF1-6AE3-AE5EADBC331D}"/>
                </a:ext>
              </a:extLst>
            </p:cNvPr>
            <p:cNvSpPr/>
            <p:nvPr/>
          </p:nvSpPr>
          <p:spPr bwMode="auto">
            <a:xfrm>
              <a:off x="6425153" y="5243122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8D1709C-734D-6CF5-0204-C5EB560658CE}"/>
              </a:ext>
            </a:extLst>
          </p:cNvPr>
          <p:cNvSpPr/>
          <p:nvPr/>
        </p:nvSpPr>
        <p:spPr bwMode="auto">
          <a:xfrm>
            <a:off x="380162" y="959282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AE1D12-AEF7-B45D-D2E5-B7C0CE23DAD5}"/>
              </a:ext>
            </a:extLst>
          </p:cNvPr>
          <p:cNvSpPr/>
          <p:nvPr/>
        </p:nvSpPr>
        <p:spPr bwMode="auto">
          <a:xfrm>
            <a:off x="399690" y="1978058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E29F46A-B5CA-FF9C-5090-6BBE9E42326D}"/>
              </a:ext>
            </a:extLst>
          </p:cNvPr>
          <p:cNvSpPr/>
          <p:nvPr/>
        </p:nvSpPr>
        <p:spPr bwMode="auto">
          <a:xfrm>
            <a:off x="337692" y="1570820"/>
            <a:ext cx="7600931" cy="6367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F2158737-5EDF-38E7-6918-CF1466B3A0FE}"/>
              </a:ext>
            </a:extLst>
          </p:cNvPr>
          <p:cNvSpPr/>
          <p:nvPr/>
        </p:nvSpPr>
        <p:spPr bwMode="auto">
          <a:xfrm rot="10800000">
            <a:off x="3099755" y="1973168"/>
            <a:ext cx="485931" cy="296267"/>
          </a:xfrm>
          <a:prstGeom prst="rtTriangl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21949EC6-DB9C-6FF5-43C7-1E48074E562B}"/>
              </a:ext>
            </a:extLst>
          </p:cNvPr>
          <p:cNvSpPr/>
          <p:nvPr/>
        </p:nvSpPr>
        <p:spPr bwMode="auto">
          <a:xfrm flipH="1">
            <a:off x="3083173" y="975726"/>
            <a:ext cx="480226" cy="296267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9BA183E3-0F7C-C6E6-6FA5-089987B1A04B}"/>
              </a:ext>
            </a:extLst>
          </p:cNvPr>
          <p:cNvGrpSpPr/>
          <p:nvPr/>
        </p:nvGrpSpPr>
        <p:grpSpPr>
          <a:xfrm>
            <a:off x="3373092" y="1470763"/>
            <a:ext cx="1288100" cy="1225230"/>
            <a:chOff x="3373092" y="1470763"/>
            <a:chExt cx="1288100" cy="1225230"/>
          </a:xfrm>
        </p:grpSpPr>
        <p:pic>
          <p:nvPicPr>
            <p:cNvPr id="317" name="Picture 31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0245FD8-5226-71E2-ACB1-8158CF869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955655">
              <a:off x="3696941" y="1831250"/>
              <a:ext cx="425651" cy="425651"/>
            </a:xfrm>
            <a:prstGeom prst="rect">
              <a:avLst/>
            </a:prstGeom>
          </p:spPr>
        </p:pic>
        <p:pic>
          <p:nvPicPr>
            <p:cNvPr id="319" name="Picture 31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EDAF497-5E11-7296-A58E-418DBB772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5426084">
              <a:off x="3835180" y="1589266"/>
              <a:ext cx="425651" cy="425651"/>
            </a:xfrm>
            <a:prstGeom prst="rect">
              <a:avLst/>
            </a:prstGeom>
          </p:spPr>
        </p:pic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4B593BE-3A18-91B3-5783-A49FE9F7B9BC}"/>
                </a:ext>
              </a:extLst>
            </p:cNvPr>
            <p:cNvGrpSpPr/>
            <p:nvPr/>
          </p:nvGrpSpPr>
          <p:grpSpPr>
            <a:xfrm>
              <a:off x="3373092" y="1470763"/>
              <a:ext cx="1288100" cy="1225230"/>
              <a:chOff x="7829821" y="1465683"/>
              <a:chExt cx="1288100" cy="1225230"/>
            </a:xfrm>
          </p:grpSpPr>
          <p:sp>
            <p:nvSpPr>
              <p:cNvPr id="92" name="Cube 91">
                <a:extLst>
                  <a:ext uri="{FF2B5EF4-FFF2-40B4-BE49-F238E27FC236}">
                    <a16:creationId xmlns:a16="http://schemas.microsoft.com/office/drawing/2014/main" id="{92F3302A-87D5-FDFD-16DD-AE55607AAA7E}"/>
                  </a:ext>
                </a:extLst>
              </p:cNvPr>
              <p:cNvSpPr/>
              <p:nvPr/>
            </p:nvSpPr>
            <p:spPr bwMode="auto">
              <a:xfrm rot="18331629">
                <a:off x="8683645" y="1826444"/>
                <a:ext cx="315893" cy="552659"/>
              </a:xfrm>
              <a:prstGeom prst="cube">
                <a:avLst>
                  <a:gd name="adj" fmla="val 15954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rPr>
                  <a:t>x</a:t>
                </a:r>
              </a:p>
            </p:txBody>
          </p:sp>
          <p:sp>
            <p:nvSpPr>
              <p:cNvPr id="93" name="Cube 92">
                <a:extLst>
                  <a:ext uri="{FF2B5EF4-FFF2-40B4-BE49-F238E27FC236}">
                    <a16:creationId xmlns:a16="http://schemas.microsoft.com/office/drawing/2014/main" id="{D02B2138-C938-1CAF-4DC8-CD372A4DDF13}"/>
                  </a:ext>
                </a:extLst>
              </p:cNvPr>
              <p:cNvSpPr/>
              <p:nvPr/>
            </p:nvSpPr>
            <p:spPr bwMode="auto">
              <a:xfrm>
                <a:off x="8147853" y="2138254"/>
                <a:ext cx="315893" cy="552659"/>
              </a:xfrm>
              <a:prstGeom prst="cube">
                <a:avLst>
                  <a:gd name="adj" fmla="val 15954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latin typeface="Times" charset="0"/>
                    <a:ea typeface="Geneva" charset="0"/>
                  </a:rPr>
                  <a:t>y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48AA315-162B-047E-1874-E8AFEEC77071}"/>
                  </a:ext>
                </a:extLst>
              </p:cNvPr>
              <p:cNvCxnSpPr/>
              <p:nvPr/>
            </p:nvCxnSpPr>
            <p:spPr bwMode="auto">
              <a:xfrm>
                <a:off x="8305800" y="1636002"/>
                <a:ext cx="0" cy="52556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637FCDE9-8BD1-C208-650C-F8142F1A180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229600" y="1703037"/>
                <a:ext cx="409128" cy="247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96" name="Arc 95">
                <a:extLst>
                  <a:ext uri="{FF2B5EF4-FFF2-40B4-BE49-F238E27FC236}">
                    <a16:creationId xmlns:a16="http://schemas.microsoft.com/office/drawing/2014/main" id="{31C29A23-728B-92D5-1FF6-79740E47B27B}"/>
                  </a:ext>
                </a:extLst>
              </p:cNvPr>
              <p:cNvSpPr/>
              <p:nvPr/>
            </p:nvSpPr>
            <p:spPr bwMode="auto">
              <a:xfrm>
                <a:off x="7829821" y="1664045"/>
                <a:ext cx="496129" cy="396724"/>
              </a:xfrm>
              <a:prstGeom prst="arc">
                <a:avLst>
                  <a:gd name="adj1" fmla="val 16200000"/>
                  <a:gd name="adj2" fmla="val 18946473"/>
                </a:avLst>
              </a:prstGeom>
              <a:noFill/>
              <a:ln w="381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97" name="Arc 96">
                <a:extLst>
                  <a:ext uri="{FF2B5EF4-FFF2-40B4-BE49-F238E27FC236}">
                    <a16:creationId xmlns:a16="http://schemas.microsoft.com/office/drawing/2014/main" id="{0430A6C4-128B-1259-DBF5-D4B2DF3924F1}"/>
                  </a:ext>
                </a:extLst>
              </p:cNvPr>
              <p:cNvSpPr/>
              <p:nvPr/>
            </p:nvSpPr>
            <p:spPr bwMode="auto">
              <a:xfrm>
                <a:off x="7934809" y="1465683"/>
                <a:ext cx="371216" cy="396724"/>
              </a:xfrm>
              <a:prstGeom prst="arc">
                <a:avLst>
                  <a:gd name="adj1" fmla="val 16200000"/>
                  <a:gd name="adj2" fmla="val 21453148"/>
                </a:avLst>
              </a:prstGeom>
              <a:noFill/>
              <a:ln w="381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285EE1E3-C3B3-8918-601A-082097C4A614}"/>
              </a:ext>
            </a:extLst>
          </p:cNvPr>
          <p:cNvSpPr/>
          <p:nvPr/>
        </p:nvSpPr>
        <p:spPr bwMode="auto">
          <a:xfrm>
            <a:off x="4735861" y="941502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6E63C473-3773-1019-2BDA-B4A9B31CAED2}"/>
              </a:ext>
            </a:extLst>
          </p:cNvPr>
          <p:cNvSpPr/>
          <p:nvPr/>
        </p:nvSpPr>
        <p:spPr bwMode="auto">
          <a:xfrm>
            <a:off x="4755389" y="1960278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68" name="Right Triangle 167">
            <a:extLst>
              <a:ext uri="{FF2B5EF4-FFF2-40B4-BE49-F238E27FC236}">
                <a16:creationId xmlns:a16="http://schemas.microsoft.com/office/drawing/2014/main" id="{1C147836-D39D-D875-A314-510903AB1FF2}"/>
              </a:ext>
            </a:extLst>
          </p:cNvPr>
          <p:cNvSpPr/>
          <p:nvPr/>
        </p:nvSpPr>
        <p:spPr bwMode="auto">
          <a:xfrm rot="10800000">
            <a:off x="7455195" y="1949573"/>
            <a:ext cx="485931" cy="296267"/>
          </a:xfrm>
          <a:prstGeom prst="rtTriangl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69" name="Right Triangle 168">
            <a:extLst>
              <a:ext uri="{FF2B5EF4-FFF2-40B4-BE49-F238E27FC236}">
                <a16:creationId xmlns:a16="http://schemas.microsoft.com/office/drawing/2014/main" id="{6E8B64AB-AFC3-548F-DB3F-E9F1E261BFE1}"/>
              </a:ext>
            </a:extLst>
          </p:cNvPr>
          <p:cNvSpPr/>
          <p:nvPr/>
        </p:nvSpPr>
        <p:spPr bwMode="auto">
          <a:xfrm flipH="1">
            <a:off x="7442423" y="952131"/>
            <a:ext cx="480226" cy="296267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72" name="Right Triangle 171">
            <a:extLst>
              <a:ext uri="{FF2B5EF4-FFF2-40B4-BE49-F238E27FC236}">
                <a16:creationId xmlns:a16="http://schemas.microsoft.com/office/drawing/2014/main" id="{D5D60786-31BC-4E89-E580-2631529C56CF}"/>
              </a:ext>
            </a:extLst>
          </p:cNvPr>
          <p:cNvSpPr/>
          <p:nvPr/>
        </p:nvSpPr>
        <p:spPr bwMode="auto">
          <a:xfrm rot="5400000">
            <a:off x="4792517" y="1919019"/>
            <a:ext cx="324896" cy="411501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73" name="Right Triangle 172">
            <a:extLst>
              <a:ext uri="{FF2B5EF4-FFF2-40B4-BE49-F238E27FC236}">
                <a16:creationId xmlns:a16="http://schemas.microsoft.com/office/drawing/2014/main" id="{085DC6F2-7E68-B110-1265-733EE8F01D40}"/>
              </a:ext>
            </a:extLst>
          </p:cNvPr>
          <p:cNvSpPr/>
          <p:nvPr/>
        </p:nvSpPr>
        <p:spPr bwMode="auto">
          <a:xfrm>
            <a:off x="4736657" y="938167"/>
            <a:ext cx="414533" cy="310231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0BA2D8CF-2EBD-E892-6C50-3BBF6F8DDA97}"/>
              </a:ext>
            </a:extLst>
          </p:cNvPr>
          <p:cNvGrpSpPr/>
          <p:nvPr/>
        </p:nvGrpSpPr>
        <p:grpSpPr>
          <a:xfrm>
            <a:off x="7731751" y="1454726"/>
            <a:ext cx="1288100" cy="1225230"/>
            <a:chOff x="7731751" y="1454726"/>
            <a:chExt cx="1288100" cy="1225230"/>
          </a:xfrm>
        </p:grpSpPr>
        <p:pic>
          <p:nvPicPr>
            <p:cNvPr id="320" name="Picture 31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646A5B6-7B98-595A-6632-9D17528A0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5426084">
              <a:off x="8216958" y="1585383"/>
              <a:ext cx="425651" cy="425651"/>
            </a:xfrm>
            <a:prstGeom prst="rect">
              <a:avLst/>
            </a:prstGeom>
          </p:spPr>
        </p:pic>
        <p:pic>
          <p:nvPicPr>
            <p:cNvPr id="318" name="Picture 31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C7AB2108-AEFB-81FE-E4EB-7AB799B4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955655">
              <a:off x="8057203" y="1814143"/>
              <a:ext cx="425651" cy="425651"/>
            </a:xfrm>
            <a:prstGeom prst="rect">
              <a:avLst/>
            </a:prstGeom>
          </p:spPr>
        </p:pic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73C30B82-FA10-B71A-F18D-5B1FB9070472}"/>
                </a:ext>
              </a:extLst>
            </p:cNvPr>
            <p:cNvGrpSpPr/>
            <p:nvPr/>
          </p:nvGrpSpPr>
          <p:grpSpPr>
            <a:xfrm>
              <a:off x="7731751" y="1454726"/>
              <a:ext cx="1288100" cy="1225230"/>
              <a:chOff x="7829821" y="1465683"/>
              <a:chExt cx="1288100" cy="1225230"/>
            </a:xfrm>
          </p:grpSpPr>
          <p:sp>
            <p:nvSpPr>
              <p:cNvPr id="175" name="Cube 174">
                <a:extLst>
                  <a:ext uri="{FF2B5EF4-FFF2-40B4-BE49-F238E27FC236}">
                    <a16:creationId xmlns:a16="http://schemas.microsoft.com/office/drawing/2014/main" id="{6FCF1E12-E475-DB34-FA37-CE4DEF9C59BB}"/>
                  </a:ext>
                </a:extLst>
              </p:cNvPr>
              <p:cNvSpPr/>
              <p:nvPr/>
            </p:nvSpPr>
            <p:spPr bwMode="auto">
              <a:xfrm rot="18331629">
                <a:off x="8683645" y="1826444"/>
                <a:ext cx="315893" cy="552659"/>
              </a:xfrm>
              <a:prstGeom prst="cube">
                <a:avLst>
                  <a:gd name="adj" fmla="val 15954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rPr>
                  <a:t>x</a:t>
                </a:r>
              </a:p>
            </p:txBody>
          </p:sp>
          <p:sp>
            <p:nvSpPr>
              <p:cNvPr id="176" name="Cube 175">
                <a:extLst>
                  <a:ext uri="{FF2B5EF4-FFF2-40B4-BE49-F238E27FC236}">
                    <a16:creationId xmlns:a16="http://schemas.microsoft.com/office/drawing/2014/main" id="{5A7BC237-F8F8-1FEC-6C29-12A5388CC0B4}"/>
                  </a:ext>
                </a:extLst>
              </p:cNvPr>
              <p:cNvSpPr/>
              <p:nvPr/>
            </p:nvSpPr>
            <p:spPr bwMode="auto">
              <a:xfrm>
                <a:off x="8147853" y="2138254"/>
                <a:ext cx="315893" cy="552659"/>
              </a:xfrm>
              <a:prstGeom prst="cube">
                <a:avLst>
                  <a:gd name="adj" fmla="val 15954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latin typeface="Times" charset="0"/>
                    <a:ea typeface="Geneva" charset="0"/>
                  </a:rPr>
                  <a:t>y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8B0C17A2-FD95-9786-7F45-8C64BC37952E}"/>
                  </a:ext>
                </a:extLst>
              </p:cNvPr>
              <p:cNvCxnSpPr/>
              <p:nvPr/>
            </p:nvCxnSpPr>
            <p:spPr bwMode="auto">
              <a:xfrm>
                <a:off x="8305800" y="1636002"/>
                <a:ext cx="0" cy="52556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679D31F4-5416-AA41-2ECE-953D451ADF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229600" y="1703037"/>
                <a:ext cx="409128" cy="247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79" name="Arc 178">
                <a:extLst>
                  <a:ext uri="{FF2B5EF4-FFF2-40B4-BE49-F238E27FC236}">
                    <a16:creationId xmlns:a16="http://schemas.microsoft.com/office/drawing/2014/main" id="{F40F1964-EB75-72F9-4570-7CD9763709AE}"/>
                  </a:ext>
                </a:extLst>
              </p:cNvPr>
              <p:cNvSpPr/>
              <p:nvPr/>
            </p:nvSpPr>
            <p:spPr bwMode="auto">
              <a:xfrm>
                <a:off x="7829821" y="1664045"/>
                <a:ext cx="496129" cy="396724"/>
              </a:xfrm>
              <a:prstGeom prst="arc">
                <a:avLst>
                  <a:gd name="adj1" fmla="val 16200000"/>
                  <a:gd name="adj2" fmla="val 18946473"/>
                </a:avLst>
              </a:prstGeom>
              <a:noFill/>
              <a:ln w="381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80" name="Arc 179">
                <a:extLst>
                  <a:ext uri="{FF2B5EF4-FFF2-40B4-BE49-F238E27FC236}">
                    <a16:creationId xmlns:a16="http://schemas.microsoft.com/office/drawing/2014/main" id="{85660BCA-9F66-9130-0BA4-5DEE98886FAF}"/>
                  </a:ext>
                </a:extLst>
              </p:cNvPr>
              <p:cNvSpPr/>
              <p:nvPr/>
            </p:nvSpPr>
            <p:spPr bwMode="auto">
              <a:xfrm>
                <a:off x="7934809" y="1465683"/>
                <a:ext cx="371216" cy="396724"/>
              </a:xfrm>
              <a:prstGeom prst="arc">
                <a:avLst>
                  <a:gd name="adj1" fmla="val 16200000"/>
                  <a:gd name="adj2" fmla="val 21453148"/>
                </a:avLst>
              </a:prstGeom>
              <a:noFill/>
              <a:ln w="381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</p:grpSp>
      <p:sp>
        <p:nvSpPr>
          <p:cNvPr id="184" name="Rectangle 183">
            <a:extLst>
              <a:ext uri="{FF2B5EF4-FFF2-40B4-BE49-F238E27FC236}">
                <a16:creationId xmlns:a16="http://schemas.microsoft.com/office/drawing/2014/main" id="{3959F033-C668-7494-D730-F5295A5A0DA1}"/>
              </a:ext>
            </a:extLst>
          </p:cNvPr>
          <p:cNvSpPr/>
          <p:nvPr/>
        </p:nvSpPr>
        <p:spPr>
          <a:xfrm>
            <a:off x="3387445" y="2722902"/>
            <a:ext cx="91127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effectLst/>
                <a:latin typeface="+mj-lt"/>
              </a:rPr>
              <a:t>A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0C0ACBB8-90EB-B5CD-CD8A-CCFD6258B1EC}"/>
              </a:ext>
            </a:extLst>
          </p:cNvPr>
          <p:cNvSpPr/>
          <p:nvPr/>
        </p:nvSpPr>
        <p:spPr>
          <a:xfrm>
            <a:off x="7769792" y="2695993"/>
            <a:ext cx="91127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effectLst/>
                <a:latin typeface="+mj-lt"/>
              </a:rPr>
              <a:t>B</a:t>
            </a:r>
          </a:p>
        </p:txBody>
      </p:sp>
      <p:pic>
        <p:nvPicPr>
          <p:cNvPr id="186" name="Picture 185" descr="Chart, line chart&#10;&#10;Description automatically generated">
            <a:extLst>
              <a:ext uri="{FF2B5EF4-FFF2-40B4-BE49-F238E27FC236}">
                <a16:creationId xmlns:a16="http://schemas.microsoft.com/office/drawing/2014/main" id="{71048C1F-1855-0FB2-59A5-B01FDDC81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23" y="3551636"/>
            <a:ext cx="3897431" cy="24282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04BBAF1B-59FC-77B2-EFE6-926D3FE39D45}"/>
                  </a:ext>
                </a:extLst>
              </p14:cNvPr>
              <p14:cNvContentPartPr/>
              <p14:nvPr/>
            </p14:nvContentPartPr>
            <p14:xfrm>
              <a:off x="2332693" y="3739664"/>
              <a:ext cx="177840" cy="112176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04BBAF1B-59FC-77B2-EFE6-926D3FE39D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15053" y="3632024"/>
                <a:ext cx="213480" cy="133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1A7295BF-F51E-A51A-D84E-A66022124EFE}"/>
                  </a:ext>
                </a:extLst>
              </p14:cNvPr>
              <p14:cNvContentPartPr/>
              <p14:nvPr/>
            </p14:nvContentPartPr>
            <p14:xfrm>
              <a:off x="2321533" y="3757934"/>
              <a:ext cx="218880" cy="164808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1A7295BF-F51E-A51A-D84E-A66022124E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03893" y="3649934"/>
                <a:ext cx="254520" cy="18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9B3AA2E9-812B-EB92-64C1-6C68AB3FCDEA}"/>
                  </a:ext>
                </a:extLst>
              </p14:cNvPr>
              <p14:cNvContentPartPr/>
              <p14:nvPr/>
            </p14:nvContentPartPr>
            <p14:xfrm>
              <a:off x="2052253" y="4487699"/>
              <a:ext cx="752400" cy="136188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9B3AA2E9-812B-EB92-64C1-6C68AB3FCD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34253" y="4380059"/>
                <a:ext cx="788040" cy="157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F94CE0E8-AF09-876C-B47E-A1269B05C184}"/>
                  </a:ext>
                </a:extLst>
              </p14:cNvPr>
              <p14:cNvContentPartPr/>
              <p14:nvPr/>
            </p14:nvContentPartPr>
            <p14:xfrm>
              <a:off x="2082493" y="4808099"/>
              <a:ext cx="430200" cy="100836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F94CE0E8-AF09-876C-B47E-A1269B05C18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64853" y="4700459"/>
                <a:ext cx="465840" cy="12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D87006F4-28DE-FE77-008C-7B1C03249384}"/>
                  </a:ext>
                </a:extLst>
              </p14:cNvPr>
              <p14:cNvContentPartPr/>
              <p14:nvPr/>
            </p14:nvContentPartPr>
            <p14:xfrm>
              <a:off x="2626813" y="5180699"/>
              <a:ext cx="84960" cy="48240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D87006F4-28DE-FE77-008C-7B1C032493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09173" y="5072699"/>
                <a:ext cx="120600" cy="69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C30C118A-7E1A-1EC3-DA5B-E20E1EBCE41B}"/>
                  </a:ext>
                </a:extLst>
              </p14:cNvPr>
              <p14:cNvContentPartPr/>
              <p14:nvPr/>
            </p14:nvContentPartPr>
            <p14:xfrm>
              <a:off x="2656693" y="5363939"/>
              <a:ext cx="148680" cy="45108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C30C118A-7E1A-1EC3-DA5B-E20E1EBCE41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38693" y="5255939"/>
                <a:ext cx="184320" cy="66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12581C61-9258-65AA-3A18-E5DEDE2989B7}"/>
                  </a:ext>
                </a:extLst>
              </p14:cNvPr>
              <p14:cNvContentPartPr/>
              <p14:nvPr/>
            </p14:nvContentPartPr>
            <p14:xfrm>
              <a:off x="2686213" y="5487779"/>
              <a:ext cx="140040" cy="344160"/>
            </p14:xfrm>
          </p:contentPart>
        </mc:Choice>
        <mc:Fallback xmlns=""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12581C61-9258-65AA-3A18-E5DEDE2989B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68573" y="5380139"/>
                <a:ext cx="17568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035A4962-DC37-C6BE-1EDD-9B74AFA693E8}"/>
                  </a:ext>
                </a:extLst>
              </p14:cNvPr>
              <p14:cNvContentPartPr/>
              <p14:nvPr/>
            </p14:nvContentPartPr>
            <p14:xfrm>
              <a:off x="2029140" y="2152740"/>
              <a:ext cx="1800" cy="36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035A4962-DC37-C6BE-1EDD-9B74AFA693E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11140" y="2044740"/>
                <a:ext cx="37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CB67902E-6842-679C-9DFA-25923549ACD3}"/>
                  </a:ext>
                </a:extLst>
              </p:cNvPr>
              <p:cNvSpPr txBox="1"/>
              <p:nvPr/>
            </p:nvSpPr>
            <p:spPr>
              <a:xfrm>
                <a:off x="4917454" y="3629198"/>
                <a:ext cx="3989810" cy="86626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sz="2100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100">
                                  <a:latin typeface="Cambria Math" panose="02040503050406030204" pitchFamily="18" charset="0"/>
                                </a:rPr>
                                <m:t>meas</m:t>
                              </m:r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100" b="0" i="0" smtClean="0">
                                  <a:latin typeface="Cambria Math" panose="02040503050406030204" pitchFamily="18" charset="0"/>
                                </a:rPr>
                                <m:t>sim</m:t>
                              </m:r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100" b="0" i="0" smtClean="0">
                                  <a:latin typeface="Cambria Math" panose="02040503050406030204" pitchFamily="18" charset="0"/>
                                </a:rPr>
                                <m:t>meas</m:t>
                              </m:r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100">
                                  <a:latin typeface="Cambria Math" panose="02040503050406030204" pitchFamily="18" charset="0"/>
                                </a:rPr>
                                <m:t>sim</m:t>
                              </m:r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CB67902E-6842-679C-9DFA-25923549A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7454" y="3629198"/>
                <a:ext cx="3989810" cy="86626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1" name="Connector: Curved 230">
            <a:extLst>
              <a:ext uri="{FF2B5EF4-FFF2-40B4-BE49-F238E27FC236}">
                <a16:creationId xmlns:a16="http://schemas.microsoft.com/office/drawing/2014/main" id="{DB3382D0-6E01-4805-6DDF-0DCB2DCA4BCF}"/>
              </a:ext>
            </a:extLst>
          </p:cNvPr>
          <p:cNvCxnSpPr>
            <a:cxnSpLocks/>
            <a:endCxn id="234" idx="1"/>
          </p:cNvCxnSpPr>
          <p:nvPr/>
        </p:nvCxnSpPr>
        <p:spPr bwMode="auto">
          <a:xfrm>
            <a:off x="2427057" y="4231686"/>
            <a:ext cx="698956" cy="42682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A0AAA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08A9FBDE-5DBA-1499-4BB4-C02C35F4763C}"/>
                  </a:ext>
                </a:extLst>
              </p:cNvPr>
              <p:cNvSpPr txBox="1"/>
              <p:nvPr/>
            </p:nvSpPr>
            <p:spPr>
              <a:xfrm>
                <a:off x="3126013" y="4379680"/>
                <a:ext cx="1084695" cy="5576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solidFill>
                                <a:srgbClr val="A0AAA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A0AAA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/>
                        <m:sup>
                          <m:r>
                            <a:rPr lang="en-US" sz="2800">
                              <a:solidFill>
                                <a:srgbClr val="A0AAA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rgbClr val="A0AAAF"/>
                              </a:solidFill>
                              <a:latin typeface="Cambria Math" panose="02040503050406030204" pitchFamily="18" charset="0"/>
                            </a:rPr>
                            <m:t>meas</m:t>
                          </m:r>
                          <m:r>
                            <a:rPr lang="en-US" sz="2800" i="1">
                              <a:solidFill>
                                <a:srgbClr val="A0AAA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1800" b="1" i="1" dirty="0">
                  <a:solidFill>
                    <a:srgbClr val="A0AAAF"/>
                  </a:solidFill>
                </a:endParaRPr>
              </a:p>
            </p:txBody>
          </p:sp>
        </mc:Choice>
        <mc:Fallback xmlns=""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08A9FBDE-5DBA-1499-4BB4-C02C35F47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013" y="4379680"/>
                <a:ext cx="1084695" cy="557653"/>
              </a:xfrm>
              <a:prstGeom prst="rect">
                <a:avLst/>
              </a:prstGeom>
              <a:blipFill>
                <a:blip r:embed="rId21"/>
                <a:stretch>
                  <a:fillRect l="-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Rectangle 237">
            <a:extLst>
              <a:ext uri="{FF2B5EF4-FFF2-40B4-BE49-F238E27FC236}">
                <a16:creationId xmlns:a16="http://schemas.microsoft.com/office/drawing/2014/main" id="{588EC4EC-C98C-58EE-4146-55EFCF42E7EC}"/>
              </a:ext>
            </a:extLst>
          </p:cNvPr>
          <p:cNvSpPr/>
          <p:nvPr/>
        </p:nvSpPr>
        <p:spPr>
          <a:xfrm>
            <a:off x="1284263" y="770767"/>
            <a:ext cx="911275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effectLst/>
                <a:latin typeface="+mj-lt"/>
              </a:rPr>
              <a:t>+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BAD123AC-6111-BD27-5C5F-117E03A340E6}"/>
              </a:ext>
            </a:extLst>
          </p:cNvPr>
          <p:cNvSpPr/>
          <p:nvPr/>
        </p:nvSpPr>
        <p:spPr>
          <a:xfrm>
            <a:off x="1276392" y="1756064"/>
            <a:ext cx="911275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effectLst/>
                <a:latin typeface="+mj-lt"/>
              </a:rPr>
              <a:t>-</a:t>
            </a:r>
          </a:p>
        </p:txBody>
      </p:sp>
      <p:sp>
        <p:nvSpPr>
          <p:cNvPr id="242" name="Right Brace 241">
            <a:extLst>
              <a:ext uri="{FF2B5EF4-FFF2-40B4-BE49-F238E27FC236}">
                <a16:creationId xmlns:a16="http://schemas.microsoft.com/office/drawing/2014/main" id="{FCAF4A84-0AAA-7606-0107-D6CCAA3D02BA}"/>
              </a:ext>
            </a:extLst>
          </p:cNvPr>
          <p:cNvSpPr/>
          <p:nvPr/>
        </p:nvSpPr>
        <p:spPr bwMode="auto">
          <a:xfrm rot="5400000">
            <a:off x="1793516" y="947154"/>
            <a:ext cx="362301" cy="3149953"/>
          </a:xfrm>
          <a:prstGeom prst="rightBrace">
            <a:avLst>
              <a:gd name="adj1" fmla="val 75636"/>
              <a:gd name="adj2" fmla="val 49220"/>
            </a:avLst>
          </a:prstGeom>
          <a:noFill/>
          <a:ln w="38100" cap="flat" cmpd="sng" algn="ctr">
            <a:solidFill>
              <a:srgbClr val="6F6F6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4BDB0794-8E77-EFAD-FB73-66A8E0C1DE5F}"/>
              </a:ext>
            </a:extLst>
          </p:cNvPr>
          <p:cNvSpPr txBox="1"/>
          <p:nvPr/>
        </p:nvSpPr>
        <p:spPr>
          <a:xfrm>
            <a:off x="1069054" y="2646134"/>
            <a:ext cx="1877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6F6F6F"/>
                </a:solidFill>
                <a:latin typeface="+mj-lt"/>
              </a:rPr>
              <a:t>Polarizer</a:t>
            </a:r>
            <a:endParaRPr lang="en-US" sz="2400" b="1" cap="none" spc="0" dirty="0">
              <a:ln/>
              <a:solidFill>
                <a:srgbClr val="6F6F6F"/>
              </a:solidFill>
              <a:effectLst/>
              <a:latin typeface="+mj-lt"/>
            </a:endParaRPr>
          </a:p>
        </p:txBody>
      </p:sp>
      <p:sp>
        <p:nvSpPr>
          <p:cNvPr id="245" name="Right Brace 244">
            <a:extLst>
              <a:ext uri="{FF2B5EF4-FFF2-40B4-BE49-F238E27FC236}">
                <a16:creationId xmlns:a16="http://schemas.microsoft.com/office/drawing/2014/main" id="{5D6FD68D-CD75-7987-8B4C-AFAC770053B8}"/>
              </a:ext>
            </a:extLst>
          </p:cNvPr>
          <p:cNvSpPr/>
          <p:nvPr/>
        </p:nvSpPr>
        <p:spPr bwMode="auto">
          <a:xfrm rot="5400000">
            <a:off x="6182496" y="932981"/>
            <a:ext cx="362301" cy="3149953"/>
          </a:xfrm>
          <a:prstGeom prst="rightBrace">
            <a:avLst>
              <a:gd name="adj1" fmla="val 75636"/>
              <a:gd name="adj2" fmla="val 49220"/>
            </a:avLst>
          </a:prstGeom>
          <a:noFill/>
          <a:ln w="38100" cap="flat" cmpd="sng" algn="ctr">
            <a:solidFill>
              <a:srgbClr val="6F6F6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88A21B58-4C44-4F75-7331-9D01C93ADEFF}"/>
              </a:ext>
            </a:extLst>
          </p:cNvPr>
          <p:cNvSpPr txBox="1"/>
          <p:nvPr/>
        </p:nvSpPr>
        <p:spPr>
          <a:xfrm>
            <a:off x="5458034" y="2631961"/>
            <a:ext cx="1877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n/>
                <a:solidFill>
                  <a:srgbClr val="6F6F6F"/>
                </a:solidFill>
                <a:latin typeface="+mj-lt"/>
              </a:rPr>
              <a:t>Analyzer</a:t>
            </a:r>
            <a:endParaRPr lang="en-US" sz="2400" b="1" cap="none" spc="0" dirty="0">
              <a:ln/>
              <a:solidFill>
                <a:srgbClr val="6F6F6F"/>
              </a:solidFill>
              <a:effectLst/>
              <a:latin typeface="+mj-lt"/>
            </a:endParaRP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D16254E5-7DDB-6A7A-5614-287458A762F7}"/>
              </a:ext>
            </a:extLst>
          </p:cNvPr>
          <p:cNvSpPr/>
          <p:nvPr/>
        </p:nvSpPr>
        <p:spPr>
          <a:xfrm>
            <a:off x="5886546" y="1784687"/>
            <a:ext cx="911275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effectLst/>
                <a:latin typeface="+mj-lt"/>
              </a:rPr>
              <a:t>+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D40A702F-04F3-48FB-006F-251DD252CEBA}"/>
              </a:ext>
            </a:extLst>
          </p:cNvPr>
          <p:cNvSpPr/>
          <p:nvPr/>
        </p:nvSpPr>
        <p:spPr>
          <a:xfrm>
            <a:off x="5883402" y="700308"/>
            <a:ext cx="911275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effectLst/>
                <a:latin typeface="+mj-lt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27F036A1-E1F0-67DE-FC17-DD860701CF46}"/>
                  </a:ext>
                </a:extLst>
              </p:cNvPr>
              <p:cNvSpPr/>
              <p:nvPr/>
            </p:nvSpPr>
            <p:spPr bwMode="auto">
              <a:xfrm>
                <a:off x="4890923" y="4673012"/>
                <a:ext cx="4067011" cy="1434514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114300" marR="0" indent="-11430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/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sim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kumimoji="0" lang="en-US" sz="1800" b="0" i="0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: Background/residual </a:t>
                </a:r>
                <a:r>
                  <a:rPr kumimoji="0" lang="en-US" sz="1800" b="0" i="0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gas from simulation [angular diffusion]</a:t>
                </a:r>
              </a:p>
              <a:p>
                <a:pPr marL="114300" marR="0" indent="-11430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/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meas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kumimoji="0" lang="en-US" sz="1800" b="0" i="0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: Raw</a:t>
                </a:r>
                <a:r>
                  <a:rPr kumimoji="0" lang="en-US" sz="1800" b="0" i="0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measured profile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/>
                      <m:sup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sim</m:t>
                        </m:r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/>
                      <m:sup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meas</m:t>
                        </m:r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kumimoji="0" lang="en-US" sz="1800" b="0" i="0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~ 1/20 [pre-upgrade]  </a:t>
                </a:r>
              </a:p>
            </p:txBody>
          </p:sp>
        </mc:Choice>
        <mc:Fallback xmlns=""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27F036A1-E1F0-67DE-FC17-DD860701CF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0923" y="4673012"/>
                <a:ext cx="4067011" cy="1434514"/>
              </a:xfrm>
              <a:prstGeom prst="rect">
                <a:avLst/>
              </a:prstGeom>
              <a:blipFill>
                <a:blip r:embed="rId22"/>
                <a:stretch>
                  <a:fillRect l="-900" b="-4681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8579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DF85834B-457A-1AD0-EEDE-0E7304744B6F}"/>
                  </a:ext>
                </a:extLst>
              </p:cNvPr>
              <p:cNvSpPr txBox="1"/>
              <p:nvPr/>
            </p:nvSpPr>
            <p:spPr>
              <a:xfrm>
                <a:off x="466699" y="5522105"/>
                <a:ext cx="3340081" cy="7475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beam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beam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target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target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beam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target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DF85834B-457A-1AD0-EEDE-0E7304744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99" y="5522105"/>
                <a:ext cx="3340081" cy="7475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Down 7">
            <a:extLst>
              <a:ext uri="{FF2B5EF4-FFF2-40B4-BE49-F238E27FC236}">
                <a16:creationId xmlns:a16="http://schemas.microsoft.com/office/drawing/2014/main" id="{F53E6C0C-DB39-FFE4-C3A7-1AA828B324F8}"/>
              </a:ext>
            </a:extLst>
          </p:cNvPr>
          <p:cNvSpPr>
            <a:spLocks/>
          </p:cNvSpPr>
          <p:nvPr/>
        </p:nvSpPr>
        <p:spPr bwMode="auto">
          <a:xfrm>
            <a:off x="4369591" y="985430"/>
            <a:ext cx="457200" cy="4958170"/>
          </a:xfrm>
          <a:prstGeom prst="downArrow">
            <a:avLst>
              <a:gd name="adj1" fmla="val 45833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25400">
            <a:bevelT/>
            <a:contourClr>
              <a:schemeClr val="bg1">
                <a:lumMod val="75000"/>
              </a:schemeClr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D72CF51F-306F-F5C2-95E3-6AB63FEC7DD9}"/>
              </a:ext>
            </a:extLst>
          </p:cNvPr>
          <p:cNvGrpSpPr/>
          <p:nvPr/>
        </p:nvGrpSpPr>
        <p:grpSpPr>
          <a:xfrm>
            <a:off x="6017634" y="1447801"/>
            <a:ext cx="555677" cy="727344"/>
            <a:chOff x="6017634" y="1447801"/>
            <a:chExt cx="555677" cy="727344"/>
          </a:xfrm>
        </p:grpSpPr>
        <p:sp>
          <p:nvSpPr>
            <p:cNvPr id="178" name="Parallelogram 177">
              <a:extLst>
                <a:ext uri="{FF2B5EF4-FFF2-40B4-BE49-F238E27FC236}">
                  <a16:creationId xmlns:a16="http://schemas.microsoft.com/office/drawing/2014/main" id="{43E3EA8F-EE7D-6362-AA59-523CCBB37206}"/>
                </a:ext>
              </a:extLst>
            </p:cNvPr>
            <p:cNvSpPr/>
            <p:nvPr/>
          </p:nvSpPr>
          <p:spPr bwMode="auto">
            <a:xfrm rot="5400000">
              <a:off x="5931801" y="1533634"/>
              <a:ext cx="727344" cy="555677"/>
            </a:xfrm>
            <a:prstGeom prst="parallelogram">
              <a:avLst>
                <a:gd name="adj" fmla="val 33745"/>
              </a:avLst>
            </a:prstGeom>
            <a:solidFill>
              <a:srgbClr val="CCEC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9A5956D6-ADA0-4A36-4004-A9502BF598E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6846" y="1463890"/>
              <a:ext cx="0" cy="5497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4E16393A-70D0-01CF-272E-0B301A73D7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43469" y="1487995"/>
              <a:ext cx="0" cy="5497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C451F872-863A-09E6-F006-A5DC5A46F6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03846" y="1508340"/>
              <a:ext cx="0" cy="5497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EBB33744-0AAE-EFDB-51F1-C0967388AA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70469" y="1532445"/>
              <a:ext cx="0" cy="5497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B80D0522-F25C-463E-BC48-2CF933480D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27827" y="1552831"/>
              <a:ext cx="0" cy="5497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314457F2-7D18-5A2A-35A3-88E3FF90F51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94450" y="1576936"/>
              <a:ext cx="0" cy="5497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000EEF78-5BF7-4611-A747-275146A951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54827" y="1597281"/>
              <a:ext cx="0" cy="5497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23F4853F-62F8-13A2-45DC-3CF0129CBD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21450" y="1621386"/>
              <a:ext cx="0" cy="5497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baseline="30000" dirty="0"/>
              <a:t>3</a:t>
            </a:r>
            <a:r>
              <a:rPr lang="en-US" dirty="0"/>
              <a:t>He—</a:t>
            </a:r>
            <a:r>
              <a:rPr lang="en-US" baseline="30000" dirty="0"/>
              <a:t>3</a:t>
            </a:r>
            <a:r>
              <a:rPr lang="en-US" dirty="0"/>
              <a:t>He Polarimeter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E20B6-78C3-D0DC-F78E-48FCE13A5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257800" y="6498710"/>
            <a:ext cx="3442317" cy="268282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C121DA-74C1-3D37-FBCF-9B7A02A7A4C6}"/>
              </a:ext>
            </a:extLst>
          </p:cNvPr>
          <p:cNvSpPr/>
          <p:nvPr/>
        </p:nvSpPr>
        <p:spPr bwMode="auto">
          <a:xfrm>
            <a:off x="1600200" y="6509415"/>
            <a:ext cx="3340081" cy="268282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b="0" i="0" u="none" strike="noStrike" baseline="0" dirty="0">
                <a:latin typeface="+mj-lt"/>
              </a:rPr>
              <a:t>G. </a:t>
            </a:r>
            <a:r>
              <a:rPr lang="en-US" sz="1200" b="0" i="0" u="none" strike="noStrike" baseline="0" dirty="0" err="1">
                <a:latin typeface="+mj-lt"/>
              </a:rPr>
              <a:t>Breit</a:t>
            </a:r>
            <a:r>
              <a:rPr lang="en-US" sz="1200" dirty="0">
                <a:latin typeface="+mj-lt"/>
              </a:rPr>
              <a:t>,</a:t>
            </a:r>
            <a:r>
              <a:rPr lang="en-US" sz="1200" b="0" i="0" u="none" strike="noStrike" baseline="0" dirty="0">
                <a:latin typeface="+mj-lt"/>
              </a:rPr>
              <a:t> I. I. Rabi, Phys. Rev. </a:t>
            </a:r>
            <a:r>
              <a:rPr lang="en-US" sz="1200" b="1" i="0" u="none" strike="noStrike" baseline="0" dirty="0">
                <a:latin typeface="+mj-lt"/>
              </a:rPr>
              <a:t>38</a:t>
            </a:r>
            <a:r>
              <a:rPr lang="en-US" sz="1200" b="0" i="0" u="none" strike="noStrike" baseline="0" dirty="0">
                <a:latin typeface="+mj-lt"/>
              </a:rPr>
              <a:t>, 2082 (1931)</a:t>
            </a:r>
            <a:endParaRPr kumimoji="0" lang="en-US" altLang="en-US" sz="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60493A-015A-6347-5552-4888E236ED48}"/>
              </a:ext>
            </a:extLst>
          </p:cNvPr>
          <p:cNvGrpSpPr/>
          <p:nvPr/>
        </p:nvGrpSpPr>
        <p:grpSpPr>
          <a:xfrm>
            <a:off x="4049503" y="973955"/>
            <a:ext cx="1087836" cy="810690"/>
            <a:chOff x="4060433" y="985430"/>
            <a:chExt cx="1087836" cy="180960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7C9C593-80B3-68EF-B7C2-B81E5465AACA}"/>
                </a:ext>
              </a:extLst>
            </p:cNvPr>
            <p:cNvSpPr/>
            <p:nvPr/>
          </p:nvSpPr>
          <p:spPr bwMode="auto">
            <a:xfrm rot="5400000">
              <a:off x="4089673" y="1734868"/>
              <a:ext cx="1808033" cy="309158"/>
            </a:xfrm>
            <a:prstGeom prst="rect">
              <a:avLst/>
            </a:prstGeom>
            <a:solidFill>
              <a:srgbClr val="6F6F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36CA42D-B06C-C410-D0FF-C23AFFEF44F6}"/>
                </a:ext>
              </a:extLst>
            </p:cNvPr>
            <p:cNvSpPr/>
            <p:nvPr/>
          </p:nvSpPr>
          <p:spPr bwMode="auto">
            <a:xfrm rot="5400000">
              <a:off x="3310995" y="1734868"/>
              <a:ext cx="1808033" cy="309158"/>
            </a:xfrm>
            <a:prstGeom prst="rect">
              <a:avLst/>
            </a:prstGeom>
            <a:solidFill>
              <a:srgbClr val="6F6F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AB57D3FE-BAE0-BA7F-2FB2-A11CD6931118}"/>
                </a:ext>
              </a:extLst>
            </p:cNvPr>
            <p:cNvSpPr/>
            <p:nvPr/>
          </p:nvSpPr>
          <p:spPr bwMode="auto">
            <a:xfrm rot="16200000">
              <a:off x="4088347" y="2508897"/>
              <a:ext cx="276002" cy="296267"/>
            </a:xfrm>
            <a:prstGeom prst="rtTriangl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A73B845C-3CE7-855E-A559-2D8467CA3610}"/>
                </a:ext>
              </a:extLst>
            </p:cNvPr>
            <p:cNvSpPr/>
            <p:nvPr/>
          </p:nvSpPr>
          <p:spPr bwMode="auto">
            <a:xfrm rot="5400000" flipH="1">
              <a:off x="4847311" y="2508949"/>
              <a:ext cx="272762" cy="296267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DAD972F-05D5-43FA-9093-367427F1405F}"/>
                  </a:ext>
                </a:extLst>
              </p:cNvPr>
              <p:cNvSpPr/>
              <p:nvPr/>
            </p:nvSpPr>
            <p:spPr>
              <a:xfrm>
                <a:off x="4158943" y="5848530"/>
                <a:ext cx="911275" cy="5546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acc>
                            <m:accPr>
                              <m:chr m:val="⃑"/>
                              <m:ctrlPr>
                                <a:rPr lang="en-US" b="1" i="1">
                                  <a:ln/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>
                                  <a:ln/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</m:acc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DAD972F-05D5-43FA-9093-367427F140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943" y="5848530"/>
                <a:ext cx="911275" cy="5546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A5F4BB02-27A2-1552-17E3-BAA80CDDD08B}"/>
              </a:ext>
            </a:extLst>
          </p:cNvPr>
          <p:cNvGrpSpPr/>
          <p:nvPr/>
        </p:nvGrpSpPr>
        <p:grpSpPr>
          <a:xfrm>
            <a:off x="4024560" y="3695637"/>
            <a:ext cx="1112859" cy="833685"/>
            <a:chOff x="4020927" y="1805227"/>
            <a:chExt cx="1112859" cy="116010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F207C75-FD88-6F04-A340-86747E207649}"/>
                </a:ext>
              </a:extLst>
            </p:cNvPr>
            <p:cNvSpPr/>
            <p:nvPr/>
          </p:nvSpPr>
          <p:spPr bwMode="auto">
            <a:xfrm rot="5400000">
              <a:off x="4404223" y="2234869"/>
              <a:ext cx="1149967" cy="309158"/>
            </a:xfrm>
            <a:prstGeom prst="rect">
              <a:avLst/>
            </a:prstGeom>
            <a:solidFill>
              <a:srgbClr val="6F6F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C72692-F775-BCDD-01DE-75690A431573}"/>
                </a:ext>
              </a:extLst>
            </p:cNvPr>
            <p:cNvSpPr/>
            <p:nvPr/>
          </p:nvSpPr>
          <p:spPr bwMode="auto">
            <a:xfrm rot="5400000">
              <a:off x="3618303" y="2234868"/>
              <a:ext cx="1149967" cy="309158"/>
            </a:xfrm>
            <a:prstGeom prst="rect">
              <a:avLst/>
            </a:prstGeom>
            <a:solidFill>
              <a:srgbClr val="6F6F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5" name="Right Triangle 34">
              <a:extLst>
                <a:ext uri="{FF2B5EF4-FFF2-40B4-BE49-F238E27FC236}">
                  <a16:creationId xmlns:a16="http://schemas.microsoft.com/office/drawing/2014/main" id="{AFC59EE1-BCC4-507C-101C-3AB980AEFC55}"/>
                </a:ext>
              </a:extLst>
            </p:cNvPr>
            <p:cNvSpPr/>
            <p:nvPr/>
          </p:nvSpPr>
          <p:spPr bwMode="auto">
            <a:xfrm rot="16200000">
              <a:off x="4122664" y="2729427"/>
              <a:ext cx="175546" cy="296267"/>
            </a:xfrm>
            <a:prstGeom prst="rtTriangl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6" name="Right Triangle 35">
              <a:extLst>
                <a:ext uri="{FF2B5EF4-FFF2-40B4-BE49-F238E27FC236}">
                  <a16:creationId xmlns:a16="http://schemas.microsoft.com/office/drawing/2014/main" id="{B3D5745F-2A74-7AE3-B60A-5008DC3C12E2}"/>
                </a:ext>
              </a:extLst>
            </p:cNvPr>
            <p:cNvSpPr/>
            <p:nvPr/>
          </p:nvSpPr>
          <p:spPr bwMode="auto">
            <a:xfrm rot="5400000" flipH="1">
              <a:off x="4878756" y="2729462"/>
              <a:ext cx="173485" cy="296267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7" name="Right Triangle 36">
              <a:extLst>
                <a:ext uri="{FF2B5EF4-FFF2-40B4-BE49-F238E27FC236}">
                  <a16:creationId xmlns:a16="http://schemas.microsoft.com/office/drawing/2014/main" id="{8FF93437-9B7E-5CA7-1D9F-0F711BFA5E25}"/>
                </a:ext>
              </a:extLst>
            </p:cNvPr>
            <p:cNvSpPr/>
            <p:nvPr/>
          </p:nvSpPr>
          <p:spPr bwMode="auto">
            <a:xfrm rot="10800000">
              <a:off x="4020927" y="1812233"/>
              <a:ext cx="324896" cy="148658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8" name="Right Triangle 37">
              <a:extLst>
                <a:ext uri="{FF2B5EF4-FFF2-40B4-BE49-F238E27FC236}">
                  <a16:creationId xmlns:a16="http://schemas.microsoft.com/office/drawing/2014/main" id="{7961D5F8-EFBC-AD2A-74C8-E70828C658A1}"/>
                </a:ext>
              </a:extLst>
            </p:cNvPr>
            <p:cNvSpPr/>
            <p:nvPr/>
          </p:nvSpPr>
          <p:spPr bwMode="auto">
            <a:xfrm rot="5400000">
              <a:off x="4897604" y="1724988"/>
              <a:ext cx="149753" cy="310231"/>
            </a:xfrm>
            <a:prstGeom prst="rtTriangl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3CD4DF8-2C38-61D6-916D-41F8DC929357}"/>
              </a:ext>
            </a:extLst>
          </p:cNvPr>
          <p:cNvCxnSpPr>
            <a:cxnSpLocks/>
          </p:cNvCxnSpPr>
          <p:nvPr/>
        </p:nvCxnSpPr>
        <p:spPr bwMode="auto">
          <a:xfrm flipV="1">
            <a:off x="4586400" y="1659710"/>
            <a:ext cx="3420338" cy="153931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00FF"/>
            </a:solidFill>
            <a:prstDash val="sysDot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01FCE6C-1F0D-ED02-80A6-320B953ABDF1}"/>
                  </a:ext>
                </a:extLst>
              </p:cNvPr>
              <p:cNvSpPr/>
              <p:nvPr/>
            </p:nvSpPr>
            <p:spPr>
              <a:xfrm>
                <a:off x="7812175" y="1260441"/>
                <a:ext cx="911275" cy="5546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acc>
                            <m:accPr>
                              <m:chr m:val="⃑"/>
                              <m:ctrlPr>
                                <a:rPr lang="en-US" b="1" i="1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</m:acc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rgbClr val="0000FF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01FCE6C-1F0D-ED02-80A6-320B953ABD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175" y="1260441"/>
                <a:ext cx="911275" cy="5546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E2192D3-8679-7B55-EFD1-633E78A67FE8}"/>
              </a:ext>
            </a:extLst>
          </p:cNvPr>
          <p:cNvGrpSpPr/>
          <p:nvPr/>
        </p:nvGrpSpPr>
        <p:grpSpPr>
          <a:xfrm>
            <a:off x="1253959" y="1635534"/>
            <a:ext cx="1618150" cy="1290831"/>
            <a:chOff x="1470077" y="2733004"/>
            <a:chExt cx="1618150" cy="1290831"/>
          </a:xfrm>
        </p:grpSpPr>
        <p:sp>
          <p:nvSpPr>
            <p:cNvPr id="96" name="Parallelogram 95">
              <a:extLst>
                <a:ext uri="{FF2B5EF4-FFF2-40B4-BE49-F238E27FC236}">
                  <a16:creationId xmlns:a16="http://schemas.microsoft.com/office/drawing/2014/main" id="{C8763EEB-47E0-026B-E6C2-6C421C70C037}"/>
                </a:ext>
              </a:extLst>
            </p:cNvPr>
            <p:cNvSpPr/>
            <p:nvPr/>
          </p:nvSpPr>
          <p:spPr bwMode="auto">
            <a:xfrm rot="20761418">
              <a:off x="1470077" y="2909897"/>
              <a:ext cx="1618150" cy="932330"/>
            </a:xfrm>
            <a:prstGeom prst="parallelogram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7C0054C-000D-9AA1-658B-DCD32C37CFF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76400" y="3042945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9CEBFA2-9019-030A-0CAA-FD93C81490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52600" y="3022600"/>
              <a:ext cx="0" cy="9758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2671801-698A-10A5-16CC-AF7478B70B1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28800" y="2999183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B54AA84-97B1-D558-3745-22D1CF5AB3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05000" y="2978838"/>
              <a:ext cx="0" cy="9758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11FC3C1-BD2A-9B3A-F53E-C3D3942B72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81200" y="2961083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168C4B1-6CBE-58F8-1535-338FCBD94D1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57400" y="2940738"/>
              <a:ext cx="0" cy="9758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C0C49A1-B730-5698-E0BB-E16C2A343C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33600" y="2924696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67811AA-3894-AC28-F0C5-61071AF7E6C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09800" y="2904351"/>
              <a:ext cx="0" cy="9758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0EABF6F-E297-6D1A-C295-A16461A54E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86000" y="2880934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AA3466E-B29F-B295-73ED-1DAAA3888D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62200" y="2860589"/>
              <a:ext cx="0" cy="9758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CA9050D-875F-E524-FF22-BAA33C6B528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38400" y="2842834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50401AF-1D2D-4678-4B61-689D9B32BE9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14600" y="2822489"/>
              <a:ext cx="0" cy="9758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CEA65369-8047-21F2-2B38-61839618E7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90800" y="2814866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04FE1CF-4127-DDF8-68C9-4525BAB979D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67000" y="2794521"/>
              <a:ext cx="0" cy="9758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DFC586E-44F8-B16F-C0E4-F5C537E231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43200" y="2771104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15B73B-B6DA-9504-12F5-5CABD9CB50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19400" y="2750759"/>
              <a:ext cx="0" cy="9758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AD1052FE-218A-7214-AC7A-915B3EEF074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95600" y="2733004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0C19E49-784A-3BD7-F018-6E4772C8F53D}"/>
              </a:ext>
            </a:extLst>
          </p:cNvPr>
          <p:cNvCxnSpPr>
            <a:cxnSpLocks/>
          </p:cNvCxnSpPr>
          <p:nvPr/>
        </p:nvCxnSpPr>
        <p:spPr bwMode="auto">
          <a:xfrm>
            <a:off x="2019650" y="2299250"/>
            <a:ext cx="5098336" cy="1723287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594A0FC-84F0-902D-EDD7-724E1857D83B}"/>
              </a:ext>
            </a:extLst>
          </p:cNvPr>
          <p:cNvGrpSpPr/>
          <p:nvPr/>
        </p:nvGrpSpPr>
        <p:grpSpPr>
          <a:xfrm>
            <a:off x="6302063" y="3238785"/>
            <a:ext cx="1618150" cy="1290831"/>
            <a:chOff x="1470077" y="2733004"/>
            <a:chExt cx="1618150" cy="1290831"/>
          </a:xfrm>
        </p:grpSpPr>
        <p:sp>
          <p:nvSpPr>
            <p:cNvPr id="140" name="Parallelogram 139">
              <a:extLst>
                <a:ext uri="{FF2B5EF4-FFF2-40B4-BE49-F238E27FC236}">
                  <a16:creationId xmlns:a16="http://schemas.microsoft.com/office/drawing/2014/main" id="{37834C5E-3EC7-FC6D-0400-E463A4A462A7}"/>
                </a:ext>
              </a:extLst>
            </p:cNvPr>
            <p:cNvSpPr/>
            <p:nvPr/>
          </p:nvSpPr>
          <p:spPr bwMode="auto">
            <a:xfrm rot="20761418">
              <a:off x="1470077" y="2909897"/>
              <a:ext cx="1618150" cy="932330"/>
            </a:xfrm>
            <a:prstGeom prst="parallelogram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6C732F1-A9CA-22F4-DA71-62A79DB8C9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76400" y="3042945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E383178-73FA-DAB8-1643-68033D418D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52600" y="3022600"/>
              <a:ext cx="0" cy="9758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999935A4-6CFF-FAA5-CD00-8DCF4975C04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28800" y="2999183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CEDE33ED-25DD-A169-7BC0-0E6A06E397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05000" y="2978838"/>
              <a:ext cx="0" cy="9758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574A4FCF-1B09-4B8A-A8CE-ECBF17CF23A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81200" y="2961083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0CDD985-CC4E-A118-87D9-0E7972B143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57400" y="2940738"/>
              <a:ext cx="0" cy="9758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64EDA4-1FF2-C9D5-0D97-391E5D0D996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33600" y="2924696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E70E84DC-3AAC-64D9-51EE-5A203BF8AA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09800" y="2904351"/>
              <a:ext cx="0" cy="9758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857B535-27D6-C811-F890-BCBB1EF61B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86000" y="2880934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50A0B6F-DB3B-C888-8F67-DF4751B0F1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62200" y="2860589"/>
              <a:ext cx="0" cy="9758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1C8F03C6-3E6B-B5FA-ACFA-7F5B9A263E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38400" y="2842834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1EEA74EF-5F5D-ED71-1BDE-262378CE34C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14600" y="2822489"/>
              <a:ext cx="0" cy="9758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36C48AE-9D25-2574-FF1B-53147EB46E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90800" y="2814866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1EF4C0DA-C291-F633-FECC-D3C8B66591E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667000" y="2794521"/>
              <a:ext cx="0" cy="9758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1FEA7165-A899-C3C1-A42A-E905A0291AE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43200" y="2771104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5552E1A7-920E-E6D6-C4D4-6A6805440D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19400" y="2750759"/>
              <a:ext cx="0" cy="9758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BE5EE76A-D2B1-461A-9FA2-B81314EAAFC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95600" y="2733004"/>
              <a:ext cx="0" cy="98089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6BB98B63-F7E9-F372-72C6-D8BA68DDAD96}"/>
              </a:ext>
            </a:extLst>
          </p:cNvPr>
          <p:cNvGrpSpPr/>
          <p:nvPr/>
        </p:nvGrpSpPr>
        <p:grpSpPr>
          <a:xfrm>
            <a:off x="7045476" y="1755069"/>
            <a:ext cx="555677" cy="727344"/>
            <a:chOff x="6017634" y="1447801"/>
            <a:chExt cx="555677" cy="727344"/>
          </a:xfrm>
        </p:grpSpPr>
        <p:sp>
          <p:nvSpPr>
            <p:cNvPr id="217" name="Parallelogram 216">
              <a:extLst>
                <a:ext uri="{FF2B5EF4-FFF2-40B4-BE49-F238E27FC236}">
                  <a16:creationId xmlns:a16="http://schemas.microsoft.com/office/drawing/2014/main" id="{2B931831-F3C5-3B4A-DC18-FC490BCE70DD}"/>
                </a:ext>
              </a:extLst>
            </p:cNvPr>
            <p:cNvSpPr/>
            <p:nvPr/>
          </p:nvSpPr>
          <p:spPr bwMode="auto">
            <a:xfrm rot="5400000">
              <a:off x="5931801" y="1533634"/>
              <a:ext cx="727344" cy="555677"/>
            </a:xfrm>
            <a:prstGeom prst="parallelogram">
              <a:avLst>
                <a:gd name="adj" fmla="val 33745"/>
              </a:avLst>
            </a:prstGeom>
            <a:solidFill>
              <a:srgbClr val="CCEC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956DE5B5-715D-5B1B-413E-78AEEC0A7F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76846" y="1463890"/>
              <a:ext cx="0" cy="5497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807DA86B-6072-67E7-13B5-60040611923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43469" y="1487995"/>
              <a:ext cx="0" cy="5497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A957413-9894-4C97-7AB5-CB58C961FA9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03846" y="1508340"/>
              <a:ext cx="0" cy="5497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38BECC27-E60F-816C-C77F-FFF4B4F2EC4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70469" y="1532445"/>
              <a:ext cx="0" cy="5497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A93708B2-724A-EE23-A795-C1DDA617B6B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27827" y="1552831"/>
              <a:ext cx="0" cy="5497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4CC3A346-399C-3B31-070F-079EB659DF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94450" y="1576936"/>
              <a:ext cx="0" cy="5497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3F07FC7C-F42D-409F-E029-CE0F074FF59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54827" y="1597281"/>
              <a:ext cx="0" cy="5497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121A4D91-C51B-DA75-09C6-8D1FCFA496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21450" y="1621386"/>
              <a:ext cx="0" cy="54974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A72E467-9A7C-2E35-84BB-9A9E81F82894}"/>
              </a:ext>
            </a:extLst>
          </p:cNvPr>
          <p:cNvCxnSpPr>
            <a:cxnSpLocks/>
          </p:cNvCxnSpPr>
          <p:nvPr/>
        </p:nvCxnSpPr>
        <p:spPr bwMode="auto">
          <a:xfrm flipV="1">
            <a:off x="4572000" y="1928034"/>
            <a:ext cx="1828800" cy="1272993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85A7331D-1C26-6D4E-B116-919328EBD4F1}"/>
              </a:ext>
            </a:extLst>
          </p:cNvPr>
          <p:cNvCxnSpPr>
            <a:cxnSpLocks/>
          </p:cNvCxnSpPr>
          <p:nvPr/>
        </p:nvCxnSpPr>
        <p:spPr bwMode="auto">
          <a:xfrm flipV="1">
            <a:off x="1168825" y="3193273"/>
            <a:ext cx="3424642" cy="1524455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1F277352-E614-45CA-F285-4A30953695C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17279" y="2523564"/>
            <a:ext cx="2475980" cy="651341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1" name="Rectangle 240">
            <a:extLst>
              <a:ext uri="{FF2B5EF4-FFF2-40B4-BE49-F238E27FC236}">
                <a16:creationId xmlns:a16="http://schemas.microsoft.com/office/drawing/2014/main" id="{AED585B5-288A-86E1-C89C-1DC727DBC92B}"/>
              </a:ext>
            </a:extLst>
          </p:cNvPr>
          <p:cNvSpPr/>
          <p:nvPr/>
        </p:nvSpPr>
        <p:spPr>
          <a:xfrm>
            <a:off x="6928909" y="1145703"/>
            <a:ext cx="9112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00FF"/>
                </a:solidFill>
                <a:effectLst/>
                <a:latin typeface="+mj-lt"/>
              </a:rPr>
              <a:t>R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D2AE3055-B9BC-01FD-D93F-531E4F5C327A}"/>
              </a:ext>
            </a:extLst>
          </p:cNvPr>
          <p:cNvSpPr/>
          <p:nvPr/>
        </p:nvSpPr>
        <p:spPr>
          <a:xfrm>
            <a:off x="1643971" y="2767526"/>
            <a:ext cx="9112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6F6F6F"/>
                </a:solidFill>
                <a:effectLst/>
                <a:latin typeface="+mj-lt"/>
              </a:rPr>
              <a:t>R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A0127A25-5342-DAA1-402F-ED4368CD2B01}"/>
              </a:ext>
            </a:extLst>
          </p:cNvPr>
          <p:cNvSpPr/>
          <p:nvPr/>
        </p:nvSpPr>
        <p:spPr>
          <a:xfrm>
            <a:off x="5872189" y="890752"/>
            <a:ext cx="9112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0000FF"/>
                </a:solidFill>
                <a:effectLst/>
                <a:latin typeface="+mj-lt"/>
              </a:rPr>
              <a:t>L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F3097E52-5A00-FBA3-2624-8F9E4659BAD5}"/>
              </a:ext>
            </a:extLst>
          </p:cNvPr>
          <p:cNvSpPr/>
          <p:nvPr/>
        </p:nvSpPr>
        <p:spPr>
          <a:xfrm>
            <a:off x="6720067" y="4336904"/>
            <a:ext cx="9112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6F6F6F"/>
                </a:solidFill>
                <a:effectLst/>
                <a:latin typeface="+mj-lt"/>
              </a:rPr>
              <a:t>L</a:t>
            </a: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A9BA8123-FBF0-14A6-E295-40AF0526E8B3}"/>
              </a:ext>
            </a:extLst>
          </p:cNvPr>
          <p:cNvSpPr/>
          <p:nvPr/>
        </p:nvSpPr>
        <p:spPr>
          <a:xfrm>
            <a:off x="3758183" y="1028624"/>
            <a:ext cx="911275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effectLst/>
                <a:latin typeface="+mj-lt"/>
              </a:rPr>
              <a:t>+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7E3C64F8-4093-CAAD-16BB-4EDF67D08CD7}"/>
              </a:ext>
            </a:extLst>
          </p:cNvPr>
          <p:cNvSpPr/>
          <p:nvPr/>
        </p:nvSpPr>
        <p:spPr>
          <a:xfrm>
            <a:off x="4516391" y="962292"/>
            <a:ext cx="911275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effectLst/>
                <a:latin typeface="+mj-lt"/>
              </a:rPr>
              <a:t>-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C667B7C7-350C-7A2E-86C5-A2C77A2C6F2A}"/>
              </a:ext>
            </a:extLst>
          </p:cNvPr>
          <p:cNvSpPr/>
          <p:nvPr/>
        </p:nvSpPr>
        <p:spPr>
          <a:xfrm>
            <a:off x="4526598" y="3760413"/>
            <a:ext cx="911275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effectLst/>
                <a:latin typeface="+mj-lt"/>
              </a:rPr>
              <a:t>+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E96743EE-56B5-35C8-D501-3E19B9C3459F}"/>
              </a:ext>
            </a:extLst>
          </p:cNvPr>
          <p:cNvSpPr/>
          <p:nvPr/>
        </p:nvSpPr>
        <p:spPr>
          <a:xfrm>
            <a:off x="3720291" y="3749445"/>
            <a:ext cx="911275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effectLst/>
                <a:latin typeface="+mj-lt"/>
              </a:rPr>
              <a:t>-</a:t>
            </a: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5CB11603-1F85-9A18-0544-D5E6B2918066}"/>
              </a:ext>
            </a:extLst>
          </p:cNvPr>
          <p:cNvGrpSpPr/>
          <p:nvPr/>
        </p:nvGrpSpPr>
        <p:grpSpPr>
          <a:xfrm rot="5400000">
            <a:off x="3439319" y="1435504"/>
            <a:ext cx="1288100" cy="1225230"/>
            <a:chOff x="3373092" y="1470763"/>
            <a:chExt cx="1288100" cy="1225230"/>
          </a:xfrm>
        </p:grpSpPr>
        <p:pic>
          <p:nvPicPr>
            <p:cNvPr id="250" name="Picture 24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DD854CD7-FADE-A4F4-9E16-F5999915F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955655">
              <a:off x="3696941" y="1831250"/>
              <a:ext cx="425651" cy="425651"/>
            </a:xfrm>
            <a:prstGeom prst="rect">
              <a:avLst/>
            </a:prstGeom>
          </p:spPr>
        </p:pic>
        <p:pic>
          <p:nvPicPr>
            <p:cNvPr id="251" name="Picture 25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2FA9D124-D6A2-DC20-74DB-9DE420F82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5426084">
              <a:off x="3835180" y="1589266"/>
              <a:ext cx="425651" cy="425651"/>
            </a:xfrm>
            <a:prstGeom prst="rect">
              <a:avLst/>
            </a:prstGeom>
          </p:spPr>
        </p:pic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5B161246-3941-8DF6-C32F-36EB89EB7498}"/>
                </a:ext>
              </a:extLst>
            </p:cNvPr>
            <p:cNvGrpSpPr/>
            <p:nvPr/>
          </p:nvGrpSpPr>
          <p:grpSpPr>
            <a:xfrm>
              <a:off x="3373092" y="1470763"/>
              <a:ext cx="1288100" cy="1225230"/>
              <a:chOff x="7829821" y="1465683"/>
              <a:chExt cx="1288100" cy="1225230"/>
            </a:xfrm>
          </p:grpSpPr>
          <p:sp>
            <p:nvSpPr>
              <p:cNvPr id="253" name="Cube 252">
                <a:extLst>
                  <a:ext uri="{FF2B5EF4-FFF2-40B4-BE49-F238E27FC236}">
                    <a16:creationId xmlns:a16="http://schemas.microsoft.com/office/drawing/2014/main" id="{FBEC213D-5586-CEAA-7963-61F7B9A513BD}"/>
                  </a:ext>
                </a:extLst>
              </p:cNvPr>
              <p:cNvSpPr/>
              <p:nvPr/>
            </p:nvSpPr>
            <p:spPr bwMode="auto">
              <a:xfrm rot="18331629">
                <a:off x="8683645" y="1826444"/>
                <a:ext cx="315893" cy="552659"/>
              </a:xfrm>
              <a:prstGeom prst="cube">
                <a:avLst>
                  <a:gd name="adj" fmla="val 15954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rPr>
                  <a:t>x</a:t>
                </a:r>
              </a:p>
            </p:txBody>
          </p:sp>
          <p:sp>
            <p:nvSpPr>
              <p:cNvPr id="254" name="Cube 253">
                <a:extLst>
                  <a:ext uri="{FF2B5EF4-FFF2-40B4-BE49-F238E27FC236}">
                    <a16:creationId xmlns:a16="http://schemas.microsoft.com/office/drawing/2014/main" id="{B948109F-FBB3-F39F-404E-349E22809743}"/>
                  </a:ext>
                </a:extLst>
              </p:cNvPr>
              <p:cNvSpPr/>
              <p:nvPr/>
            </p:nvSpPr>
            <p:spPr bwMode="auto">
              <a:xfrm>
                <a:off x="8147853" y="2138254"/>
                <a:ext cx="315893" cy="552659"/>
              </a:xfrm>
              <a:prstGeom prst="cube">
                <a:avLst>
                  <a:gd name="adj" fmla="val 15954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latin typeface="Times" charset="0"/>
                    <a:ea typeface="Geneva" charset="0"/>
                  </a:rPr>
                  <a:t>y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C9E92A5B-75BE-9790-7154-EDE5A6437F6E}"/>
                  </a:ext>
                </a:extLst>
              </p:cNvPr>
              <p:cNvCxnSpPr/>
              <p:nvPr/>
            </p:nvCxnSpPr>
            <p:spPr bwMode="auto">
              <a:xfrm>
                <a:off x="8305800" y="1636002"/>
                <a:ext cx="0" cy="52556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2700B9B6-B733-8101-4AA8-86AB7E86C23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229600" y="1703037"/>
                <a:ext cx="409128" cy="247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57" name="Arc 256">
                <a:extLst>
                  <a:ext uri="{FF2B5EF4-FFF2-40B4-BE49-F238E27FC236}">
                    <a16:creationId xmlns:a16="http://schemas.microsoft.com/office/drawing/2014/main" id="{02E2DD9D-8A0D-20E8-653D-BA3709F66628}"/>
                  </a:ext>
                </a:extLst>
              </p:cNvPr>
              <p:cNvSpPr/>
              <p:nvPr/>
            </p:nvSpPr>
            <p:spPr bwMode="auto">
              <a:xfrm>
                <a:off x="7829821" y="1664045"/>
                <a:ext cx="496129" cy="396724"/>
              </a:xfrm>
              <a:prstGeom prst="arc">
                <a:avLst>
                  <a:gd name="adj1" fmla="val 16200000"/>
                  <a:gd name="adj2" fmla="val 18946473"/>
                </a:avLst>
              </a:prstGeom>
              <a:noFill/>
              <a:ln w="381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58" name="Arc 257">
                <a:extLst>
                  <a:ext uri="{FF2B5EF4-FFF2-40B4-BE49-F238E27FC236}">
                    <a16:creationId xmlns:a16="http://schemas.microsoft.com/office/drawing/2014/main" id="{454D795A-B2F9-1310-3E50-043C08845F1B}"/>
                  </a:ext>
                </a:extLst>
              </p:cNvPr>
              <p:cNvSpPr/>
              <p:nvPr/>
            </p:nvSpPr>
            <p:spPr bwMode="auto">
              <a:xfrm>
                <a:off x="7934809" y="1465683"/>
                <a:ext cx="371216" cy="396724"/>
              </a:xfrm>
              <a:prstGeom prst="arc">
                <a:avLst>
                  <a:gd name="adj1" fmla="val 16200000"/>
                  <a:gd name="adj2" fmla="val 21453148"/>
                </a:avLst>
              </a:prstGeom>
              <a:noFill/>
              <a:ln w="381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774809DE-86CB-67A9-6895-BFCD0378674D}"/>
              </a:ext>
            </a:extLst>
          </p:cNvPr>
          <p:cNvGrpSpPr/>
          <p:nvPr/>
        </p:nvGrpSpPr>
        <p:grpSpPr>
          <a:xfrm rot="5400000">
            <a:off x="3445393" y="4243661"/>
            <a:ext cx="1288100" cy="1225230"/>
            <a:chOff x="3373092" y="1470763"/>
            <a:chExt cx="1288100" cy="1225230"/>
          </a:xfrm>
        </p:grpSpPr>
        <p:pic>
          <p:nvPicPr>
            <p:cNvPr id="260" name="Picture 25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4032BE71-31E9-71A7-A72D-7A8A8CA49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955655">
              <a:off x="3696941" y="1831250"/>
              <a:ext cx="425651" cy="425651"/>
            </a:xfrm>
            <a:prstGeom prst="rect">
              <a:avLst/>
            </a:prstGeom>
          </p:spPr>
        </p:pic>
        <p:pic>
          <p:nvPicPr>
            <p:cNvPr id="261" name="Picture 26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1D8755F-5446-CA7A-DB9D-577C09A42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5426084">
              <a:off x="3835180" y="1589266"/>
              <a:ext cx="425651" cy="425651"/>
            </a:xfrm>
            <a:prstGeom prst="rect">
              <a:avLst/>
            </a:prstGeom>
          </p:spPr>
        </p:pic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EE72E10-3C7A-37B2-48B6-0EF2EEB85571}"/>
                </a:ext>
              </a:extLst>
            </p:cNvPr>
            <p:cNvGrpSpPr/>
            <p:nvPr/>
          </p:nvGrpSpPr>
          <p:grpSpPr>
            <a:xfrm>
              <a:off x="3373092" y="1470763"/>
              <a:ext cx="1288100" cy="1225230"/>
              <a:chOff x="7829821" y="1465683"/>
              <a:chExt cx="1288100" cy="1225230"/>
            </a:xfrm>
          </p:grpSpPr>
          <p:sp>
            <p:nvSpPr>
              <p:cNvPr id="263" name="Cube 262">
                <a:extLst>
                  <a:ext uri="{FF2B5EF4-FFF2-40B4-BE49-F238E27FC236}">
                    <a16:creationId xmlns:a16="http://schemas.microsoft.com/office/drawing/2014/main" id="{7C09F2E2-959C-AA95-6828-F0CFFC05591C}"/>
                  </a:ext>
                </a:extLst>
              </p:cNvPr>
              <p:cNvSpPr/>
              <p:nvPr/>
            </p:nvSpPr>
            <p:spPr bwMode="auto">
              <a:xfrm rot="18331629">
                <a:off x="8683645" y="1826444"/>
                <a:ext cx="315893" cy="552659"/>
              </a:xfrm>
              <a:prstGeom prst="cube">
                <a:avLst>
                  <a:gd name="adj" fmla="val 15954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rPr>
                  <a:t>x</a:t>
                </a:r>
              </a:p>
            </p:txBody>
          </p:sp>
          <p:sp>
            <p:nvSpPr>
              <p:cNvPr id="264" name="Cube 263">
                <a:extLst>
                  <a:ext uri="{FF2B5EF4-FFF2-40B4-BE49-F238E27FC236}">
                    <a16:creationId xmlns:a16="http://schemas.microsoft.com/office/drawing/2014/main" id="{3217E77B-ED5F-B1E3-9687-8EE3DBDA7FEC}"/>
                  </a:ext>
                </a:extLst>
              </p:cNvPr>
              <p:cNvSpPr/>
              <p:nvPr/>
            </p:nvSpPr>
            <p:spPr bwMode="auto">
              <a:xfrm>
                <a:off x="8147853" y="2138254"/>
                <a:ext cx="315893" cy="552659"/>
              </a:xfrm>
              <a:prstGeom prst="cube">
                <a:avLst>
                  <a:gd name="adj" fmla="val 15954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latin typeface="Times" charset="0"/>
                    <a:ea typeface="Geneva" charset="0"/>
                  </a:rPr>
                  <a:t>y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15EB5C1A-895A-32E3-F8E4-D6940D13DDA9}"/>
                  </a:ext>
                </a:extLst>
              </p:cNvPr>
              <p:cNvCxnSpPr/>
              <p:nvPr/>
            </p:nvCxnSpPr>
            <p:spPr bwMode="auto">
              <a:xfrm>
                <a:off x="8305800" y="1636002"/>
                <a:ext cx="0" cy="52556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689E4BD0-31B2-B949-A83A-AAE6B5B99A7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229600" y="1703037"/>
                <a:ext cx="409128" cy="2470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67" name="Arc 266">
                <a:extLst>
                  <a:ext uri="{FF2B5EF4-FFF2-40B4-BE49-F238E27FC236}">
                    <a16:creationId xmlns:a16="http://schemas.microsoft.com/office/drawing/2014/main" id="{712C2A3D-D09F-6E4D-15A3-82FA907D1F54}"/>
                  </a:ext>
                </a:extLst>
              </p:cNvPr>
              <p:cNvSpPr/>
              <p:nvPr/>
            </p:nvSpPr>
            <p:spPr bwMode="auto">
              <a:xfrm>
                <a:off x="7829821" y="1664045"/>
                <a:ext cx="496129" cy="396724"/>
              </a:xfrm>
              <a:prstGeom prst="arc">
                <a:avLst>
                  <a:gd name="adj1" fmla="val 16200000"/>
                  <a:gd name="adj2" fmla="val 18946473"/>
                </a:avLst>
              </a:prstGeom>
              <a:noFill/>
              <a:ln w="381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68" name="Arc 267">
                <a:extLst>
                  <a:ext uri="{FF2B5EF4-FFF2-40B4-BE49-F238E27FC236}">
                    <a16:creationId xmlns:a16="http://schemas.microsoft.com/office/drawing/2014/main" id="{E4138D62-D337-06F4-CAB0-A96E9334FA20}"/>
                  </a:ext>
                </a:extLst>
              </p:cNvPr>
              <p:cNvSpPr/>
              <p:nvPr/>
            </p:nvSpPr>
            <p:spPr bwMode="auto">
              <a:xfrm>
                <a:off x="7934809" y="1465683"/>
                <a:ext cx="371216" cy="396724"/>
              </a:xfrm>
              <a:prstGeom prst="arc">
                <a:avLst>
                  <a:gd name="adj1" fmla="val 16200000"/>
                  <a:gd name="adj2" fmla="val 21453148"/>
                </a:avLst>
              </a:prstGeom>
              <a:noFill/>
              <a:ln w="381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FC934755-ADED-2771-705C-9AB22765CB9A}"/>
                  </a:ext>
                </a:extLst>
              </p:cNvPr>
              <p:cNvSpPr txBox="1"/>
              <p:nvPr/>
            </p:nvSpPr>
            <p:spPr>
              <a:xfrm>
                <a:off x="5078349" y="4995723"/>
                <a:ext cx="3645099" cy="4533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0000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0000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𝝐</m:t>
                        </m:r>
                      </m:e>
                      <m:sub>
                        <m:r>
                          <a:rPr lang="en-US" sz="1600" b="1" i="0" smtClean="0">
                            <a:solidFill>
                              <a:srgbClr val="0000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𝐛𝐞𝐚𝐦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0000F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1" i="1" smtClean="0">
                            <a:solidFill>
                              <a:srgbClr val="0000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1600" b="1" i="1" smtClean="0">
                                <a:solidFill>
                                  <a:srgbClr val="0000F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 smtClean="0">
                                <a:solidFill>
                                  <a:srgbClr val="0000F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1600" b="1" i="0" smtClean="0">
                                <a:solidFill>
                                  <a:srgbClr val="0000F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𝐋</m:t>
                            </m:r>
                          </m:sub>
                          <m:sup>
                            <m:r>
                              <a:rPr lang="en-US" sz="1600" b="1" i="0" smtClean="0">
                                <a:solidFill>
                                  <a:srgbClr val="0000F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𝐛𝐞𝐚𝐦</m:t>
                            </m:r>
                          </m:sup>
                        </m:sSubSup>
                        <m:r>
                          <a:rPr lang="en-US" sz="1600" b="1" i="1" smtClean="0">
                            <a:solidFill>
                              <a:srgbClr val="0000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600" b="1" i="1">
                                <a:solidFill>
                                  <a:srgbClr val="0000F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>
                                <a:solidFill>
                                  <a:srgbClr val="0000F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1600" b="1" i="0" smtClean="0">
                                <a:solidFill>
                                  <a:srgbClr val="0000F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𝐑</m:t>
                            </m:r>
                          </m:sub>
                          <m:sup>
                            <m:r>
                              <a:rPr lang="en-US" sz="1600" b="1" i="1">
                                <a:solidFill>
                                  <a:srgbClr val="0000F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𝒃𝒆𝒂𝒎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1600" b="1" i="1">
                                <a:solidFill>
                                  <a:srgbClr val="0000F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>
                                <a:solidFill>
                                  <a:srgbClr val="0000F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0000F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sub>
                          <m:sup>
                            <m:r>
                              <a:rPr lang="en-US" sz="1600" b="1" i="1">
                                <a:solidFill>
                                  <a:srgbClr val="0000F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𝒃𝒆𝒂𝒎</m:t>
                            </m:r>
                          </m:sup>
                        </m:sSubSup>
                        <m:r>
                          <a:rPr lang="en-US" sz="1600" b="1" i="1" smtClean="0">
                            <a:solidFill>
                              <a:srgbClr val="0000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1600" b="1" i="1">
                                <a:solidFill>
                                  <a:srgbClr val="0000F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>
                                <a:solidFill>
                                  <a:srgbClr val="0000F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sz="1600" b="1" i="1">
                                <a:solidFill>
                                  <a:srgbClr val="0000F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sub>
                          <m:sup>
                            <m:r>
                              <a:rPr lang="en-US" sz="1600" b="1" i="1">
                                <a:solidFill>
                                  <a:srgbClr val="0000F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𝒃𝒆𝒂𝒎</m:t>
                            </m:r>
                          </m:sup>
                        </m:sSubSup>
                      </m:den>
                    </m:f>
                    <m:r>
                      <a:rPr lang="en-US" sz="1600" b="1" i="1" smtClean="0">
                        <a:solidFill>
                          <a:srgbClr val="0000F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b="1" i="1" smtClean="0">
                            <a:solidFill>
                              <a:srgbClr val="0000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 smtClean="0">
                            <a:solidFill>
                              <a:srgbClr val="0000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en-US" sz="1600" b="1" i="1" smtClean="0">
                            <a:solidFill>
                              <a:srgbClr val="0000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0000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</m:sub>
                      <m:sup>
                        <m:r>
                          <a:rPr lang="en-US" sz="1600" b="1" i="0" smtClean="0">
                            <a:solidFill>
                              <a:srgbClr val="0000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𝐛𝐞𝐚𝐦</m:t>
                        </m:r>
                      </m:sup>
                    </m:sSubSup>
                  </m:oMath>
                </a14:m>
                <a:r>
                  <a:rPr lang="en-US" sz="1600" b="1" dirty="0">
                    <a:solidFill>
                      <a:srgbClr val="0000F7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rgbClr val="0000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0000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0000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𝒃𝒆𝒂𝒎</m:t>
                        </m:r>
                      </m:sub>
                    </m:sSub>
                  </m:oMath>
                </a14:m>
                <a:endParaRPr lang="en-US" sz="1600" b="1" dirty="0">
                  <a:solidFill>
                    <a:srgbClr val="0000F7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FC934755-ADED-2771-705C-9AB22765C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349" y="4995723"/>
                <a:ext cx="3645099" cy="453329"/>
              </a:xfrm>
              <a:prstGeom prst="rect">
                <a:avLst/>
              </a:prstGeom>
              <a:blipFill>
                <a:blip r:embed="rId6"/>
                <a:stretch>
                  <a:fillRect b="-92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CB8046EC-3E66-C805-5817-810B7D5B3FDC}"/>
                  </a:ext>
                </a:extLst>
              </p:cNvPr>
              <p:cNvSpPr txBox="1"/>
              <p:nvPr/>
            </p:nvSpPr>
            <p:spPr>
              <a:xfrm>
                <a:off x="5078350" y="5599933"/>
                <a:ext cx="3645100" cy="5542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6F6F6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6F6F6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sz="1400" b="1" i="0" smtClean="0">
                              <a:solidFill>
                                <a:srgbClr val="6F6F6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𝐭𝐚𝐫𝐠𝐞𝐭</m:t>
                          </m:r>
                        </m:sub>
                      </m:sSub>
                      <m:r>
                        <a:rPr lang="en-US" sz="1400" b="1" i="1" smtClean="0">
                          <a:solidFill>
                            <a:srgbClr val="6F6F6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rgbClr val="6F6F6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b="1" i="1" smtClean="0">
                                  <a:solidFill>
                                    <a:srgbClr val="6F6F6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1" i="1" smtClean="0">
                                  <a:solidFill>
                                    <a:srgbClr val="6F6F6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1400" b="1" i="0" smtClean="0">
                                  <a:solidFill>
                                    <a:srgbClr val="6F6F6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𝐋</m:t>
                              </m:r>
                            </m:sub>
                            <m:sup>
                              <m:r>
                                <a:rPr lang="en-US" sz="1400" b="1" i="1">
                                  <a:solidFill>
                                    <a:srgbClr val="6F6F6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𝐭𝐚𝐫𝐠𝐞𝐭</m:t>
                              </m:r>
                            </m:sup>
                          </m:sSubSup>
                          <m:r>
                            <a:rPr lang="en-US" sz="1400" b="1" i="1" smtClean="0">
                              <a:solidFill>
                                <a:srgbClr val="6F6F6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400" b="1" i="1">
                                  <a:solidFill>
                                    <a:srgbClr val="6F6F6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1" i="1">
                                  <a:solidFill>
                                    <a:srgbClr val="6F6F6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1400" b="1" i="0" smtClean="0">
                                  <a:solidFill>
                                    <a:srgbClr val="6F6F6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𝐑</m:t>
                              </m:r>
                            </m:sub>
                            <m:sup>
                              <m:r>
                                <a:rPr lang="en-US" sz="1400" b="1" i="1">
                                  <a:solidFill>
                                    <a:srgbClr val="6F6F6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𝒕𝒂𝒓𝒈𝒆𝒕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400" b="1" i="1">
                                  <a:solidFill>
                                    <a:srgbClr val="6F6F6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1" i="1">
                                  <a:solidFill>
                                    <a:srgbClr val="6F6F6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1400" b="1" i="1">
                                  <a:solidFill>
                                    <a:srgbClr val="6F6F6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sz="1400" b="1" i="1">
                                  <a:solidFill>
                                    <a:srgbClr val="6F6F6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𝒕𝒂𝒓𝒈𝒆𝒕</m:t>
                              </m:r>
                            </m:sup>
                          </m:sSubSup>
                          <m:r>
                            <a:rPr lang="en-US" sz="1400" b="1" i="1" smtClean="0">
                              <a:solidFill>
                                <a:srgbClr val="6F6F6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400" b="1" i="1">
                                  <a:solidFill>
                                    <a:srgbClr val="6F6F6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b="1" i="1">
                                  <a:solidFill>
                                    <a:srgbClr val="6F6F6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1400" b="1" i="1">
                                  <a:solidFill>
                                    <a:srgbClr val="6F6F6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sub>
                            <m:sup>
                              <m:r>
                                <a:rPr lang="en-US" sz="1400" b="1" i="1">
                                  <a:solidFill>
                                    <a:srgbClr val="6F6F6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𝐭𝐚𝐫𝐠𝐞𝐭</m:t>
                              </m:r>
                            </m:sup>
                          </m:sSubSup>
                        </m:den>
                      </m:f>
                      <m:r>
                        <a:rPr lang="en-US" sz="1400" b="1" i="1" smtClean="0">
                          <a:solidFill>
                            <a:srgbClr val="6F6F6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400" b="1" i="1">
                              <a:solidFill>
                                <a:srgbClr val="6F6F6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1" i="1">
                              <a:solidFill>
                                <a:srgbClr val="6F6F6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1400" b="1" i="1">
                              <a:solidFill>
                                <a:srgbClr val="6F6F6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400" b="1" i="1">
                              <a:solidFill>
                                <a:srgbClr val="6F6F6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sub>
                        <m:sup>
                          <m:r>
                            <a:rPr lang="en-US" sz="1400" b="1" i="0" smtClean="0">
                              <a:solidFill>
                                <a:srgbClr val="6F6F6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𝐭𝐚𝐫𝐠𝐞𝐭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1400" b="1" dirty="0">
                          <a:solidFill>
                            <a:srgbClr val="6F6F6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b="1" i="1">
                              <a:solidFill>
                                <a:srgbClr val="6F6F6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srgbClr val="6F6F6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1400" b="1" i="0" smtClean="0">
                              <a:solidFill>
                                <a:srgbClr val="6F6F6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𝐭𝐚𝐫𝐠𝐞𝐭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rgbClr val="6F6F6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CB8046EC-3E66-C805-5817-810B7D5B3F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350" y="5599933"/>
                <a:ext cx="3645100" cy="5542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1050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Polarimetry Analyzing Power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E20B6-78C3-D0DC-F78E-48FCE13A5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F221ACDD-6E66-9B53-0CDD-420133FA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438304"/>
            <a:ext cx="6172200" cy="39519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C121DA-74C1-3D37-FBCF-9B7A02A7A4C6}"/>
              </a:ext>
            </a:extLst>
          </p:cNvPr>
          <p:cNvSpPr/>
          <p:nvPr/>
        </p:nvSpPr>
        <p:spPr bwMode="auto">
          <a:xfrm>
            <a:off x="1371600" y="6509415"/>
            <a:ext cx="3962400" cy="268282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N. H. </a:t>
            </a:r>
            <a:r>
              <a:rPr kumimoji="0" lang="en-US" altLang="en-US" sz="13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Buttimore</a:t>
            </a:r>
            <a:r>
              <a:rPr kumimoji="0" lang="en-US" altLang="en-US" sz="13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3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</a:t>
            </a:r>
            <a:r>
              <a:rPr kumimoji="0" lang="en-US" altLang="en-US" sz="13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(PSTP2013) </a:t>
            </a:r>
            <a:r>
              <a:rPr kumimoji="0" lang="en-US" altLang="en-US" sz="13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182</a:t>
            </a:r>
            <a:r>
              <a:rPr kumimoji="0" lang="en-US" altLang="en-US" sz="13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057 (2014)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E7AF9A-2C6D-8FCB-6349-6FEF5B436CF5}"/>
                  </a:ext>
                </a:extLst>
              </p:cNvPr>
              <p:cNvSpPr txBox="1"/>
              <p:nvPr/>
            </p:nvSpPr>
            <p:spPr>
              <a:xfrm>
                <a:off x="457200" y="5486400"/>
                <a:ext cx="3340081" cy="7475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beam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beam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target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target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beam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target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E7AF9A-2C6D-8FCB-6349-6FEF5B436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486400"/>
                <a:ext cx="3340081" cy="7475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4B75E-8593-6441-612C-5FC272875F2C}"/>
                  </a:ext>
                </a:extLst>
              </p:cNvPr>
              <p:cNvSpPr txBox="1"/>
              <p:nvPr/>
            </p:nvSpPr>
            <p:spPr>
              <a:xfrm>
                <a:off x="4365615" y="5523649"/>
                <a:ext cx="1676400" cy="8309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br>
                  <a:rPr lang="en-US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B4B75E-8593-6441-612C-5FC272875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615" y="5523649"/>
                <a:ext cx="1676400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694B31-793F-B355-D752-8A34F403D989}"/>
                  </a:ext>
                </a:extLst>
              </p:cNvPr>
              <p:cNvSpPr txBox="1"/>
              <p:nvPr/>
            </p:nvSpPr>
            <p:spPr>
              <a:xfrm>
                <a:off x="6705600" y="5435456"/>
                <a:ext cx="1981200" cy="8494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𝝐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𝐋</m:t>
                              </m:r>
                            </m:sub>
                            <m:sup/>
                          </m:sSub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𝐑</m:t>
                              </m:r>
                            </m:sub>
                            <m:sup/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/>
                          </m:sSub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sub>
                            <m:sup/>
                          </m:sSubSup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D694B31-793F-B355-D752-8A34F403D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5435456"/>
                <a:ext cx="1981200" cy="8494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Right 11">
            <a:extLst>
              <a:ext uri="{FF2B5EF4-FFF2-40B4-BE49-F238E27FC236}">
                <a16:creationId xmlns:a16="http://schemas.microsoft.com/office/drawing/2014/main" id="{26AC18CB-021C-3BEB-AA68-18A53AEC5203}"/>
              </a:ext>
            </a:extLst>
          </p:cNvPr>
          <p:cNvSpPr/>
          <p:nvPr/>
        </p:nvSpPr>
        <p:spPr bwMode="auto">
          <a:xfrm rot="5400000" flipH="1">
            <a:off x="3865681" y="4675307"/>
            <a:ext cx="1469787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18B026-18CF-36E3-E0EF-3AA1484CB321}"/>
              </a:ext>
            </a:extLst>
          </p:cNvPr>
          <p:cNvSpPr/>
          <p:nvPr/>
        </p:nvSpPr>
        <p:spPr>
          <a:xfrm>
            <a:off x="970052" y="815087"/>
            <a:ext cx="72038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Calculated, but needs to be </a:t>
            </a:r>
            <a:r>
              <a:rPr lang="en-US" sz="36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measured</a:t>
            </a:r>
          </a:p>
        </p:txBody>
      </p:sp>
    </p:spTree>
    <p:extLst>
      <p:ext uri="{BB962C8B-B14F-4D97-AF65-F5344CB8AC3E}">
        <p14:creationId xmlns:p14="http://schemas.microsoft.com/office/powerpoint/2010/main" val="4005656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Location in RHIC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E20B6-78C3-D0DC-F78E-48FCE13A5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§4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C121DA-74C1-3D37-FBCF-9B7A02A7A4C6}"/>
              </a:ext>
            </a:extLst>
          </p:cNvPr>
          <p:cNvSpPr/>
          <p:nvPr/>
        </p:nvSpPr>
        <p:spPr bwMode="auto">
          <a:xfrm>
            <a:off x="1333500" y="6424438"/>
            <a:ext cx="4063023" cy="429047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b="0" i="0" u="none" strike="noStrike" baseline="0" dirty="0">
                <a:latin typeface="+mj-lt"/>
              </a:rPr>
              <a:t>R. Abdul </a:t>
            </a:r>
            <a:r>
              <a:rPr lang="en-US" sz="1200" b="0" i="0" u="none" strike="noStrike" baseline="0" dirty="0" err="1">
                <a:latin typeface="+mj-lt"/>
              </a:rPr>
              <a:t>Khalek</a:t>
            </a:r>
            <a:r>
              <a:rPr lang="en-US" sz="1200" b="0" i="0" u="none" strike="noStrike" baseline="0" dirty="0">
                <a:latin typeface="+mj-lt"/>
              </a:rPr>
              <a:t> et al, </a:t>
            </a:r>
            <a:r>
              <a:rPr lang="en-US" sz="1200" b="0" i="0" u="none" strike="noStrike" baseline="0" dirty="0" err="1">
                <a:latin typeface="+mj-lt"/>
              </a:rPr>
              <a:t>Nucl</a:t>
            </a:r>
            <a:r>
              <a:rPr lang="en-US" sz="1200" b="0" i="0" u="none" strike="noStrike" baseline="0" dirty="0">
                <a:latin typeface="+mj-lt"/>
              </a:rPr>
              <a:t>. Phys. A </a:t>
            </a:r>
            <a:r>
              <a:rPr lang="en-US" sz="1200" b="1" i="0" u="none" strike="noStrike" baseline="0" dirty="0">
                <a:latin typeface="+mj-lt"/>
              </a:rPr>
              <a:t>1026</a:t>
            </a:r>
            <a:r>
              <a:rPr lang="en-US" sz="1200" b="0" i="0" u="none" strike="noStrike" baseline="0" dirty="0">
                <a:latin typeface="+mj-lt"/>
              </a:rPr>
              <a:t>, 122447 (2022)</a:t>
            </a:r>
            <a:br>
              <a:rPr lang="en-US" sz="1200" b="0" i="0" u="none" strike="noStrike" baseline="0" dirty="0">
                <a:latin typeface="+mj-lt"/>
              </a:rPr>
            </a:br>
            <a:r>
              <a:rPr lang="en-US" sz="1200" b="0" i="0" u="none" strike="noStrike" baseline="0" dirty="0">
                <a:latin typeface="+mj-lt"/>
              </a:rPr>
              <a:t>A. A. </a:t>
            </a:r>
            <a:r>
              <a:rPr lang="en-US" sz="1200" b="0" i="0" u="none" strike="noStrike" baseline="0" dirty="0" err="1">
                <a:latin typeface="+mj-lt"/>
              </a:rPr>
              <a:t>Poblaguev</a:t>
            </a:r>
            <a:r>
              <a:rPr lang="en-US" sz="1200" b="0" i="0" u="none" strike="noStrike" baseline="0" dirty="0">
                <a:latin typeface="+mj-lt"/>
              </a:rPr>
              <a:t>, Phys. Rev. C 106, 065203 (2022)</a:t>
            </a:r>
            <a:endParaRPr kumimoji="0" lang="en-US" altLang="en-US" sz="12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8" name="Picture 17" descr="A diagram of electrical wiring&#10;&#10;Description automatically generated">
            <a:extLst>
              <a:ext uri="{FF2B5EF4-FFF2-40B4-BE49-F238E27FC236}">
                <a16:creationId xmlns:a16="http://schemas.microsoft.com/office/drawing/2014/main" id="{F9262D94-9A12-657B-AC94-1A5CE1463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38436"/>
            <a:ext cx="3054050" cy="3505200"/>
          </a:xfrm>
          <a:prstGeom prst="rect">
            <a:avLst/>
          </a:prstGeom>
        </p:spPr>
      </p:pic>
      <p:pic>
        <p:nvPicPr>
          <p:cNvPr id="20" name="Picture 19" descr="A grey rectangular object with a red and blue object&#10;&#10;Description automatically generated">
            <a:extLst>
              <a:ext uri="{FF2B5EF4-FFF2-40B4-BE49-F238E27FC236}">
                <a16:creationId xmlns:a16="http://schemas.microsoft.com/office/drawing/2014/main" id="{44949389-E720-238C-1B34-60A211F03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4453511"/>
            <a:ext cx="8281017" cy="17878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1" name="Right Brace 20">
            <a:extLst>
              <a:ext uri="{FF2B5EF4-FFF2-40B4-BE49-F238E27FC236}">
                <a16:creationId xmlns:a16="http://schemas.microsoft.com/office/drawing/2014/main" id="{69588FBE-6184-F535-53E2-C2B690E3D058}"/>
              </a:ext>
            </a:extLst>
          </p:cNvPr>
          <p:cNvSpPr/>
          <p:nvPr/>
        </p:nvSpPr>
        <p:spPr bwMode="auto">
          <a:xfrm rot="16200000">
            <a:off x="5973494" y="3306491"/>
            <a:ext cx="1187991" cy="3171825"/>
          </a:xfrm>
          <a:prstGeom prst="rightBrace">
            <a:avLst>
              <a:gd name="adj1" fmla="val 47529"/>
              <a:gd name="adj2" fmla="val 49099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35FAB4B-A4FE-B836-7818-FAA26D0DCBF1}"/>
              </a:ext>
            </a:extLst>
          </p:cNvPr>
          <p:cNvSpPr/>
          <p:nvPr/>
        </p:nvSpPr>
        <p:spPr bwMode="auto">
          <a:xfrm>
            <a:off x="2133600" y="2286000"/>
            <a:ext cx="838200" cy="69742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9151C05-1847-4FDF-9B09-056122998CB4}"/>
              </a:ext>
            </a:extLst>
          </p:cNvPr>
          <p:cNvCxnSpPr>
            <a:cxnSpLocks/>
          </p:cNvCxnSpPr>
          <p:nvPr/>
        </p:nvCxnSpPr>
        <p:spPr bwMode="auto">
          <a:xfrm>
            <a:off x="2590800" y="3003269"/>
            <a:ext cx="0" cy="14922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A28DC06-9A74-3EC5-C4D0-6E5439C0EAC7}"/>
              </a:ext>
            </a:extLst>
          </p:cNvPr>
          <p:cNvSpPr/>
          <p:nvPr/>
        </p:nvSpPr>
        <p:spPr bwMode="auto">
          <a:xfrm>
            <a:off x="5644850" y="3784301"/>
            <a:ext cx="1756395" cy="522694"/>
          </a:xfrm>
          <a:prstGeom prst="rect">
            <a:avLst/>
          </a:prstGeom>
          <a:solidFill>
            <a:srgbClr val="CCEC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" charset="0"/>
                <a:ea typeface="Geneva" charset="0"/>
              </a:rPr>
              <a:t>20 m stretch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36C561-21A4-10CE-C0A9-770C4591F422}"/>
              </a:ext>
            </a:extLst>
          </p:cNvPr>
          <p:cNvSpPr/>
          <p:nvPr/>
        </p:nvSpPr>
        <p:spPr bwMode="auto">
          <a:xfrm>
            <a:off x="3594254" y="938435"/>
            <a:ext cx="5016346" cy="276850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2200" u="sng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Location</a:t>
            </a:r>
            <a:r>
              <a:rPr lang="en-US" sz="22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: Right next to polarized H-Jet [also an ABS based absolute p-Polarimeter].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2200" u="sng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20m</a:t>
            </a:r>
            <a:r>
              <a:rPr lang="en-US" sz="22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200" b="0" i="0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Need to veto </a:t>
            </a:r>
            <a:r>
              <a:rPr lang="en-US" sz="22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nuclear fragments.</a:t>
            </a:r>
          </a:p>
          <a:p>
            <a:pPr marL="114300" marR="0" indent="-1143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200" u="sng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en-US" sz="22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: Explicitly measure the analyzing power of both {p-</a:t>
            </a:r>
            <a:r>
              <a:rPr lang="en-US" sz="2200" baseline="30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He, </a:t>
            </a:r>
            <a:r>
              <a:rPr lang="en-US" sz="2200" baseline="30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He-</a:t>
            </a:r>
            <a:r>
              <a:rPr lang="en-US" sz="2200" baseline="30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He}</a:t>
            </a:r>
          </a:p>
          <a:p>
            <a:pPr marL="114300" marR="0" indent="-1143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2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Cross check with </a:t>
            </a:r>
            <a:r>
              <a:rPr lang="en-US" sz="22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HJet</a:t>
            </a:r>
            <a:r>
              <a:rPr lang="en-US" sz="22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{p-</a:t>
            </a:r>
            <a:r>
              <a:rPr lang="en-US" sz="2200" baseline="30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He}.</a:t>
            </a:r>
          </a:p>
          <a:p>
            <a:pPr marL="114300" marR="0" indent="-1143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b="0" i="0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58C23328-3BE0-7054-EE36-ED256CC23684}"/>
              </a:ext>
            </a:extLst>
          </p:cNvPr>
          <p:cNvSpPr/>
          <p:nvPr/>
        </p:nvSpPr>
        <p:spPr bwMode="auto">
          <a:xfrm>
            <a:off x="4249728" y="3785482"/>
            <a:ext cx="1146795" cy="512927"/>
          </a:xfrm>
          <a:prstGeom prst="borderCallout1">
            <a:avLst>
              <a:gd name="adj1" fmla="val 52176"/>
              <a:gd name="adj2" fmla="val -857"/>
              <a:gd name="adj3" fmla="val 231347"/>
              <a:gd name="adj4" fmla="val -149630"/>
            </a:avLst>
          </a:prstGeom>
          <a:solidFill>
            <a:srgbClr val="CCEC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H-Jet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514179-47E4-920F-C4D8-F4453E7BDA75}"/>
              </a:ext>
            </a:extLst>
          </p:cNvPr>
          <p:cNvSpPr/>
          <p:nvPr/>
        </p:nvSpPr>
        <p:spPr bwMode="auto">
          <a:xfrm>
            <a:off x="1752601" y="4495560"/>
            <a:ext cx="762000" cy="114324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459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47371"/>
          </a:xfrm>
        </p:spPr>
        <p:txBody>
          <a:bodyPr/>
          <a:lstStyle/>
          <a:p>
            <a:r>
              <a:rPr lang="en-US" dirty="0"/>
              <a:t>Why polarized </a:t>
            </a:r>
            <a:r>
              <a:rPr lang="en-US" baseline="30000" dirty="0"/>
              <a:t>3</a:t>
            </a:r>
            <a:r>
              <a:rPr lang="en-US" dirty="0"/>
              <a:t>He?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56FEBC-9109-5F67-45B1-AA3992FF28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278D7A-B8D9-C085-0B01-71CC27DA39A0}"/>
              </a:ext>
            </a:extLst>
          </p:cNvPr>
          <p:cNvSpPr/>
          <p:nvPr/>
        </p:nvSpPr>
        <p:spPr>
          <a:xfrm>
            <a:off x="1752600" y="4038531"/>
            <a:ext cx="3609764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18DC83-3F35-8384-12E5-08CD45C546C2}"/>
              </a:ext>
            </a:extLst>
          </p:cNvPr>
          <p:cNvSpPr/>
          <p:nvPr/>
        </p:nvSpPr>
        <p:spPr>
          <a:xfrm>
            <a:off x="1752600" y="2660696"/>
            <a:ext cx="3609764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167FE3A-5DB6-EAB5-C25E-F2E7E317DCA8}"/>
              </a:ext>
            </a:extLst>
          </p:cNvPr>
          <p:cNvSpPr/>
          <p:nvPr/>
        </p:nvSpPr>
        <p:spPr bwMode="auto">
          <a:xfrm>
            <a:off x="1905000" y="2492026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1713CDD-A91A-B992-77B5-779AFEB65EC4}"/>
              </a:ext>
            </a:extLst>
          </p:cNvPr>
          <p:cNvSpPr/>
          <p:nvPr/>
        </p:nvSpPr>
        <p:spPr bwMode="auto">
          <a:xfrm>
            <a:off x="2562581" y="2493501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1D81D30-2511-D3F5-F475-A43334BE3C9F}"/>
              </a:ext>
            </a:extLst>
          </p:cNvPr>
          <p:cNvSpPr/>
          <p:nvPr/>
        </p:nvSpPr>
        <p:spPr bwMode="auto">
          <a:xfrm>
            <a:off x="3264841" y="2493501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896C501-1643-00B0-DB6D-6F70274CDCBB}"/>
              </a:ext>
            </a:extLst>
          </p:cNvPr>
          <p:cNvSpPr/>
          <p:nvPr/>
        </p:nvSpPr>
        <p:spPr bwMode="auto">
          <a:xfrm>
            <a:off x="3922422" y="2493501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BF9C451-0E78-4E3F-4668-741DA2CA19ED}"/>
              </a:ext>
            </a:extLst>
          </p:cNvPr>
          <p:cNvSpPr/>
          <p:nvPr/>
        </p:nvSpPr>
        <p:spPr bwMode="auto">
          <a:xfrm>
            <a:off x="4567457" y="2488022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C4EA7E2-AAA3-E544-1692-14DE9BFD356F}"/>
              </a:ext>
            </a:extLst>
          </p:cNvPr>
          <p:cNvSpPr/>
          <p:nvPr/>
        </p:nvSpPr>
        <p:spPr bwMode="auto">
          <a:xfrm>
            <a:off x="2641345" y="2056744"/>
            <a:ext cx="452071" cy="1629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8ECBE14-DD04-BD62-D655-DE6F82AD75BA}"/>
              </a:ext>
            </a:extLst>
          </p:cNvPr>
          <p:cNvSpPr/>
          <p:nvPr/>
        </p:nvSpPr>
        <p:spPr bwMode="auto">
          <a:xfrm>
            <a:off x="4001186" y="2055011"/>
            <a:ext cx="452071" cy="1629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CFCB250-3E24-2FDF-1E22-D9C4CC039527}"/>
              </a:ext>
            </a:extLst>
          </p:cNvPr>
          <p:cNvSpPr/>
          <p:nvPr/>
        </p:nvSpPr>
        <p:spPr>
          <a:xfrm>
            <a:off x="6248400" y="1992630"/>
            <a:ext cx="2430473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SQUID loops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E1369E-7D6A-7909-D5EA-13F104EA724C}"/>
              </a:ext>
            </a:extLst>
          </p:cNvPr>
          <p:cNvSpPr/>
          <p:nvPr/>
        </p:nvSpPr>
        <p:spPr>
          <a:xfrm>
            <a:off x="57394" y="3297083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HV</a:t>
            </a: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B74D5157-BCDF-ACA5-6D90-79EC8B7E74F2}"/>
              </a:ext>
            </a:extLst>
          </p:cNvPr>
          <p:cNvSpPr/>
          <p:nvPr/>
        </p:nvSpPr>
        <p:spPr bwMode="auto">
          <a:xfrm>
            <a:off x="1196191" y="3638477"/>
            <a:ext cx="409364" cy="336665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57AB2F5-4D1F-D9EE-6EB9-7539E0615A82}"/>
              </a:ext>
            </a:extLst>
          </p:cNvPr>
          <p:cNvSpPr/>
          <p:nvPr/>
        </p:nvSpPr>
        <p:spPr>
          <a:xfrm>
            <a:off x="5983102" y="2818186"/>
            <a:ext cx="2961067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A2A2A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Measurement Cells</a:t>
            </a:r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F616412E-D8FA-A885-E565-EBCEC9D798DF}"/>
              </a:ext>
            </a:extLst>
          </p:cNvPr>
          <p:cNvSpPr/>
          <p:nvPr/>
        </p:nvSpPr>
        <p:spPr>
          <a:xfrm>
            <a:off x="1638300" y="3505131"/>
            <a:ext cx="3810000" cy="533400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BFF68E-07FA-58AB-BEED-E02C302064B2}"/>
              </a:ext>
            </a:extLst>
          </p:cNvPr>
          <p:cNvSpPr/>
          <p:nvPr/>
        </p:nvSpPr>
        <p:spPr bwMode="auto">
          <a:xfrm>
            <a:off x="1882442" y="5000275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F8C29C5-AE88-9427-BC0A-7113901C5C33}"/>
              </a:ext>
            </a:extLst>
          </p:cNvPr>
          <p:cNvSpPr/>
          <p:nvPr/>
        </p:nvSpPr>
        <p:spPr bwMode="auto">
          <a:xfrm>
            <a:off x="2540023" y="5001750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39681D-15E0-95B1-960E-34DEB84B2D5A}"/>
              </a:ext>
            </a:extLst>
          </p:cNvPr>
          <p:cNvSpPr/>
          <p:nvPr/>
        </p:nvSpPr>
        <p:spPr bwMode="auto">
          <a:xfrm>
            <a:off x="3242283" y="5001750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4DE805A-BA71-7BF7-CA58-E48B0BFBAD2C}"/>
              </a:ext>
            </a:extLst>
          </p:cNvPr>
          <p:cNvSpPr/>
          <p:nvPr/>
        </p:nvSpPr>
        <p:spPr bwMode="auto">
          <a:xfrm>
            <a:off x="3899864" y="5001750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6273C43-95E0-AB84-1E8F-5B520D9D21DA}"/>
              </a:ext>
            </a:extLst>
          </p:cNvPr>
          <p:cNvSpPr/>
          <p:nvPr/>
        </p:nvSpPr>
        <p:spPr bwMode="auto">
          <a:xfrm>
            <a:off x="4544899" y="4996271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D462AFD-7023-9332-5869-39CBF756D694}"/>
              </a:ext>
            </a:extLst>
          </p:cNvPr>
          <p:cNvSpPr/>
          <p:nvPr/>
        </p:nvSpPr>
        <p:spPr bwMode="auto">
          <a:xfrm>
            <a:off x="2613943" y="5328672"/>
            <a:ext cx="452071" cy="1629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E062719-16C9-C92A-3971-7046BAF0C95C}"/>
              </a:ext>
            </a:extLst>
          </p:cNvPr>
          <p:cNvSpPr/>
          <p:nvPr/>
        </p:nvSpPr>
        <p:spPr bwMode="auto">
          <a:xfrm>
            <a:off x="3978628" y="5328671"/>
            <a:ext cx="452071" cy="1629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C3ED372-1596-4815-D800-32E1D113F99D}"/>
              </a:ext>
            </a:extLst>
          </p:cNvPr>
          <p:cNvGrpSpPr/>
          <p:nvPr/>
        </p:nvGrpSpPr>
        <p:grpSpPr>
          <a:xfrm rot="19297241">
            <a:off x="3719991" y="2969566"/>
            <a:ext cx="428836" cy="381000"/>
            <a:chOff x="3149623" y="2891219"/>
            <a:chExt cx="428836" cy="381000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0902248-E8F0-295A-990D-691A9B113E38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5E93F3A-F309-E660-0B10-F9B9D76E42BE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84" name="Oval 83">
            <a:extLst>
              <a:ext uri="{FF2B5EF4-FFF2-40B4-BE49-F238E27FC236}">
                <a16:creationId xmlns:a16="http://schemas.microsoft.com/office/drawing/2014/main" id="{49E78D2D-8C8B-9F33-FD26-3F978C3BA348}"/>
              </a:ext>
            </a:extLst>
          </p:cNvPr>
          <p:cNvSpPr/>
          <p:nvPr/>
        </p:nvSpPr>
        <p:spPr bwMode="auto">
          <a:xfrm>
            <a:off x="2633981" y="2927568"/>
            <a:ext cx="228600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50BE7F9-6502-04F2-7677-52175C27C5FF}"/>
              </a:ext>
            </a:extLst>
          </p:cNvPr>
          <p:cNvGrpSpPr/>
          <p:nvPr/>
        </p:nvGrpSpPr>
        <p:grpSpPr>
          <a:xfrm>
            <a:off x="3275849" y="4313242"/>
            <a:ext cx="428836" cy="381000"/>
            <a:chOff x="3149623" y="2891219"/>
            <a:chExt cx="428836" cy="381000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7F59DB6-B4AF-CD69-DF84-BD64A5F5A324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6F4CD266-194D-C57B-C012-1A544E25BA81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4ED93BF-72A8-3FA0-6D1E-819DC85647F5}"/>
              </a:ext>
            </a:extLst>
          </p:cNvPr>
          <p:cNvGrpSpPr/>
          <p:nvPr/>
        </p:nvGrpSpPr>
        <p:grpSpPr>
          <a:xfrm rot="5137582">
            <a:off x="3108094" y="4291014"/>
            <a:ext cx="428836" cy="381000"/>
            <a:chOff x="3149623" y="2891219"/>
            <a:chExt cx="428836" cy="381000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9BA0C006-7E70-E75A-DF75-C0939F1FBE9A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3C15C386-2F73-570D-649C-D18F8FA98757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325E24D-9238-F9D0-B517-7F5DA5F55EAB}"/>
              </a:ext>
            </a:extLst>
          </p:cNvPr>
          <p:cNvGrpSpPr/>
          <p:nvPr/>
        </p:nvGrpSpPr>
        <p:grpSpPr>
          <a:xfrm rot="19297241">
            <a:off x="5985212" y="3387737"/>
            <a:ext cx="428836" cy="381000"/>
            <a:chOff x="3149623" y="2891219"/>
            <a:chExt cx="428836" cy="38100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5EA43C52-C7A1-A14E-9811-8E793D7918AB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5EC633BB-56B6-8486-12E7-306A7A78C7CF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0DE2D53-3D71-0EEF-5EA9-9089B8573F58}"/>
              </a:ext>
            </a:extLst>
          </p:cNvPr>
          <p:cNvSpPr/>
          <p:nvPr/>
        </p:nvSpPr>
        <p:spPr>
          <a:xfrm>
            <a:off x="6705600" y="3319394"/>
            <a:ext cx="2089033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UCN: 500k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56562B2-D4A3-9F84-1429-64A4ECCF02A2}"/>
              </a:ext>
            </a:extLst>
          </p:cNvPr>
          <p:cNvGrpSpPr/>
          <p:nvPr/>
        </p:nvGrpSpPr>
        <p:grpSpPr>
          <a:xfrm>
            <a:off x="6011720" y="3968867"/>
            <a:ext cx="428836" cy="381000"/>
            <a:chOff x="3149623" y="2891219"/>
            <a:chExt cx="428836" cy="381000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9320D054-A3CF-8184-560A-5A88EB2AD60D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597605C3-1689-0811-FB24-5AAD753DD921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21C285E-2015-E668-CF17-44AF95C95CED}"/>
              </a:ext>
            </a:extLst>
          </p:cNvPr>
          <p:cNvSpPr/>
          <p:nvPr/>
        </p:nvSpPr>
        <p:spPr>
          <a:xfrm>
            <a:off x="6921808" y="4018763"/>
            <a:ext cx="1699504" cy="5847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He: 10</a:t>
            </a:r>
            <a:r>
              <a:rPr lang="en-US" sz="32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endParaRPr lang="en-US" sz="3200" b="0" cap="none" spc="0" baseline="30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0" name="Explosion: 14 Points 129">
            <a:extLst>
              <a:ext uri="{FF2B5EF4-FFF2-40B4-BE49-F238E27FC236}">
                <a16:creationId xmlns:a16="http://schemas.microsoft.com/office/drawing/2014/main" id="{9CD05E5C-C1C6-D5E9-D2AB-217ADB69F642}"/>
              </a:ext>
            </a:extLst>
          </p:cNvPr>
          <p:cNvSpPr/>
          <p:nvPr/>
        </p:nvSpPr>
        <p:spPr bwMode="auto">
          <a:xfrm>
            <a:off x="2633981" y="3989756"/>
            <a:ext cx="1816270" cy="1090320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46DCDE1-AB4E-0C35-2DDD-FF79D9FEE57A}"/>
              </a:ext>
            </a:extLst>
          </p:cNvPr>
          <p:cNvGrpSpPr/>
          <p:nvPr/>
        </p:nvGrpSpPr>
        <p:grpSpPr>
          <a:xfrm rot="13300802">
            <a:off x="2129741" y="5849842"/>
            <a:ext cx="428836" cy="381000"/>
            <a:chOff x="3149623" y="2891219"/>
            <a:chExt cx="428836" cy="381000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6DECBCF-66D9-2B7A-43EF-1A955BD8A8E9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10734A1C-133A-3A16-50EA-5508799629B7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4D043572-7FB6-3BE3-2B59-189D63CB94D7}"/>
              </a:ext>
            </a:extLst>
          </p:cNvPr>
          <p:cNvGrpSpPr/>
          <p:nvPr/>
        </p:nvGrpSpPr>
        <p:grpSpPr>
          <a:xfrm rot="2508667">
            <a:off x="1560542" y="5849766"/>
            <a:ext cx="428836" cy="381000"/>
            <a:chOff x="3149623" y="2891219"/>
            <a:chExt cx="428836" cy="381000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8E4778E2-7ABB-61BE-C706-E64BE44E5C3C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4E546DBC-CDCF-FF2D-943D-92032A7C2D4A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122ED38-F2DD-CAD8-B81D-834CC3A3E84E}"/>
              </a:ext>
            </a:extLst>
          </p:cNvPr>
          <p:cNvSpPr/>
          <p:nvPr/>
        </p:nvSpPr>
        <p:spPr>
          <a:xfrm>
            <a:off x="2746713" y="5515822"/>
            <a:ext cx="575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</a:p>
        </p:txBody>
      </p:sp>
      <p:sp>
        <p:nvSpPr>
          <p:cNvPr id="138" name="Explosion: 14 Points 137">
            <a:extLst>
              <a:ext uri="{FF2B5EF4-FFF2-40B4-BE49-F238E27FC236}">
                <a16:creationId xmlns:a16="http://schemas.microsoft.com/office/drawing/2014/main" id="{1960EDFB-2157-7AF3-E8D4-753A58F46ABE}"/>
              </a:ext>
            </a:extLst>
          </p:cNvPr>
          <p:cNvSpPr/>
          <p:nvPr/>
        </p:nvSpPr>
        <p:spPr bwMode="auto">
          <a:xfrm>
            <a:off x="3405671" y="5673354"/>
            <a:ext cx="950622" cy="722565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DF03F99-02A6-3EFD-12F2-1A3CA3672F2E}"/>
              </a:ext>
            </a:extLst>
          </p:cNvPr>
          <p:cNvSpPr txBox="1"/>
          <p:nvPr/>
        </p:nvSpPr>
        <p:spPr>
          <a:xfrm>
            <a:off x="6358735" y="4756849"/>
            <a:ext cx="220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He/</a:t>
            </a:r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aseline="30000" dirty="0">
                <a:ln w="0"/>
                <a:solidFill>
                  <a:srgbClr val="A2A2A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2400" dirty="0">
                <a:ln w="0"/>
                <a:solidFill>
                  <a:srgbClr val="A2A2A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~ 10</a:t>
            </a:r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-10</a:t>
            </a:r>
            <a:endParaRPr lang="en-US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C9831-8235-2039-3983-5CF6ABB0E17F}"/>
              </a:ext>
            </a:extLst>
          </p:cNvPr>
          <p:cNvSpPr/>
          <p:nvPr/>
        </p:nvSpPr>
        <p:spPr>
          <a:xfrm>
            <a:off x="180394" y="891156"/>
            <a:ext cx="86581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is a good: 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co-magnetometer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+ neutron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E5A31-23A2-A26B-6A53-26E9E9B9AB9E}"/>
              </a:ext>
            </a:extLst>
          </p:cNvPr>
          <p:cNvSpPr txBox="1"/>
          <p:nvPr/>
        </p:nvSpPr>
        <p:spPr>
          <a:xfrm>
            <a:off x="5380280" y="5328671"/>
            <a:ext cx="2468320" cy="461665"/>
          </a:xfrm>
          <a:prstGeom prst="rect">
            <a:avLst/>
          </a:prstGeom>
          <a:solidFill>
            <a:srgbClr val="FFFF00"/>
          </a:solidFill>
          <a:ln w="508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 + </a:t>
            </a:r>
            <a:r>
              <a:rPr lang="en-US" b="0" i="0" baseline="3000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 →  p + t</a:t>
            </a:r>
            <a:endParaRPr lang="en-US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25F0984-C3C0-3ADF-6CA9-88EC3A68699F}"/>
              </a:ext>
            </a:extLst>
          </p:cNvPr>
          <p:cNvSpPr/>
          <p:nvPr/>
        </p:nvSpPr>
        <p:spPr>
          <a:xfrm>
            <a:off x="590892" y="1449955"/>
            <a:ext cx="7953130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Ideally ~99% polarized: SEOP/MEOP won’t work</a:t>
            </a:r>
          </a:p>
        </p:txBody>
      </p:sp>
    </p:spTree>
    <p:extLst>
      <p:ext uri="{BB962C8B-B14F-4D97-AF65-F5344CB8AC3E}">
        <p14:creationId xmlns:p14="http://schemas.microsoft.com/office/powerpoint/2010/main" val="377071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Proposed Schedule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§5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03A0F6-19F7-0BC9-0CDF-24B0B95DD2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1FB65E-8D57-374A-DA72-65A700ECDF0C}"/>
                  </a:ext>
                </a:extLst>
              </p:cNvPr>
              <p:cNvSpPr txBox="1"/>
              <p:nvPr/>
            </p:nvSpPr>
            <p:spPr>
              <a:xfrm>
                <a:off x="0" y="967011"/>
                <a:ext cx="9144000" cy="52629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u="sng" dirty="0"/>
                  <a:t>3-Year Program</a:t>
                </a:r>
                <a:r>
                  <a:rPr lang="en-US" dirty="0"/>
                  <a:t>:</a:t>
                </a:r>
                <a:br>
                  <a:rPr lang="en-US" dirty="0"/>
                </a:br>
                <a:endParaRPr lang="en-US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u="sng" dirty="0"/>
                  <a:t>@MIT-Bates</a:t>
                </a:r>
                <a:r>
                  <a:rPr lang="en-US" dirty="0"/>
                  <a:t> [Publish instrument paper]</a:t>
                </a:r>
                <a:br>
                  <a:rPr lang="en-US" dirty="0"/>
                </a:br>
                <a:r>
                  <a:rPr lang="en-US" dirty="0"/>
                  <a:t>(</a:t>
                </a:r>
                <a:r>
                  <a:rPr lang="en-US" dirty="0" err="1"/>
                  <a:t>i</a:t>
                </a:r>
                <a:r>
                  <a:rPr lang="en-US" dirty="0"/>
                  <a:t>) Finish out the upgrades, (ii) measure ABS temp. [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dirty="0"/>
                  <a:t>-profile], </a:t>
                </a:r>
                <a:br>
                  <a:rPr lang="en-US" dirty="0"/>
                </a:br>
                <a:r>
                  <a:rPr lang="en-US" dirty="0"/>
                  <a:t>(iii) measure polarization, (iii) establish long-term performance</a:t>
                </a:r>
                <a:br>
                  <a:rPr lang="en-US" dirty="0"/>
                </a:br>
                <a:endParaRPr lang="en-US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u="sng" dirty="0"/>
                  <a:t>@MIT-Bates</a:t>
                </a:r>
                <a:br>
                  <a:rPr lang="en-US" dirty="0"/>
                </a:br>
                <a:r>
                  <a:rPr lang="en-US" dirty="0"/>
                  <a:t>(a) upgrade cold-head [pulse tube → eliminate </a:t>
                </a:r>
                <a:r>
                  <a:rPr lang="en-US" dirty="0" err="1"/>
                  <a:t>vibr</a:t>
                </a:r>
                <a:r>
                  <a:rPr lang="en-US" dirty="0"/>
                  <a:t>.], </a:t>
                </a:r>
                <a:br>
                  <a:rPr lang="en-US" dirty="0"/>
                </a:br>
                <a:r>
                  <a:rPr lang="en-US" dirty="0"/>
                  <a:t>(b) design &amp; build scattered particle detectors</a:t>
                </a:r>
                <a:br>
                  <a:rPr lang="en-US" dirty="0"/>
                </a:br>
                <a:endParaRPr lang="en-US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u="sng" dirty="0"/>
                  <a:t>@BNL</a:t>
                </a:r>
                <a:r>
                  <a:rPr lang="en-US" dirty="0"/>
                  <a:t> [Publish instrument paper]</a:t>
                </a:r>
                <a:br>
                  <a:rPr lang="en-US" u="sng" dirty="0"/>
                </a:br>
                <a:r>
                  <a:rPr lang="en-US" dirty="0"/>
                  <a:t>(A) Commission </a:t>
                </a:r>
                <a:r>
                  <a:rPr lang="en-US" baseline="30000" dirty="0"/>
                  <a:t>3</a:t>
                </a:r>
                <a:r>
                  <a:rPr lang="en-US" dirty="0"/>
                  <a:t>He ABS</a:t>
                </a:r>
                <a:br>
                  <a:rPr lang="en-US" dirty="0"/>
                </a:br>
                <a:r>
                  <a:rPr lang="en-US" dirty="0"/>
                  <a:t>(B) </a:t>
                </a:r>
                <a:r>
                  <a:rPr lang="en-US" sz="2400" dirty="0">
                    <a:ea typeface="Calibri" panose="020F0502020204030204" pitchFamily="34" charset="0"/>
                    <a:cs typeface="Times" panose="02020603050405020304" pitchFamily="18" charset="0"/>
                  </a:rPr>
                  <a:t>Measure the analyzing power {p-</a:t>
                </a:r>
                <a:r>
                  <a:rPr lang="en-US" sz="2400" baseline="30000" dirty="0">
                    <a:ea typeface="Calibri" panose="020F0502020204030204" pitchFamily="34" charset="0"/>
                    <a:cs typeface="Times" panose="02020603050405020304" pitchFamily="18" charset="0"/>
                  </a:rPr>
                  <a:t>3</a:t>
                </a:r>
                <a:r>
                  <a:rPr lang="en-US" sz="2400" dirty="0">
                    <a:ea typeface="Calibri" panose="020F0502020204030204" pitchFamily="34" charset="0"/>
                    <a:cs typeface="Times" panose="02020603050405020304" pitchFamily="18" charset="0"/>
                  </a:rPr>
                  <a:t>He, </a:t>
                </a:r>
                <a:r>
                  <a:rPr lang="en-US" sz="2400" baseline="30000" dirty="0">
                    <a:ea typeface="Calibri" panose="020F0502020204030204" pitchFamily="34" charset="0"/>
                    <a:cs typeface="Times" panose="02020603050405020304" pitchFamily="18" charset="0"/>
                  </a:rPr>
                  <a:t>3</a:t>
                </a:r>
                <a:r>
                  <a:rPr lang="en-US" sz="2400" dirty="0">
                    <a:ea typeface="Calibri" panose="020F0502020204030204" pitchFamily="34" charset="0"/>
                    <a:cs typeface="Times" panose="02020603050405020304" pitchFamily="18" charset="0"/>
                  </a:rPr>
                  <a:t>He-</a:t>
                </a:r>
                <a:r>
                  <a:rPr lang="en-US" sz="2400" baseline="30000" dirty="0">
                    <a:ea typeface="Calibri" panose="020F0502020204030204" pitchFamily="34" charset="0"/>
                    <a:cs typeface="Times" panose="02020603050405020304" pitchFamily="18" charset="0"/>
                  </a:rPr>
                  <a:t>3</a:t>
                </a:r>
                <a:r>
                  <a:rPr lang="en-US" sz="2400" dirty="0">
                    <a:ea typeface="Calibri" panose="020F0502020204030204" pitchFamily="34" charset="0"/>
                    <a:cs typeface="Times" panose="02020603050405020304" pitchFamily="18" charset="0"/>
                  </a:rPr>
                  <a:t>He}</a:t>
                </a:r>
                <a:br>
                  <a:rPr lang="en-US" sz="2400" dirty="0">
                    <a:ea typeface="Calibri" panose="020F0502020204030204" pitchFamily="34" charset="0"/>
                    <a:cs typeface="Times" panose="02020603050405020304" pitchFamily="18" charset="0"/>
                  </a:rPr>
                </a:br>
                <a:r>
                  <a:rPr lang="en-US" sz="2400" dirty="0">
                    <a:ea typeface="Calibri" panose="020F0502020204030204" pitchFamily="34" charset="0"/>
                    <a:cs typeface="Times" panose="02020603050405020304" pitchFamily="18" charset="0"/>
                  </a:rPr>
                  <a:t>(C) Cross check with </a:t>
                </a:r>
                <a:r>
                  <a:rPr lang="en-US" sz="2400" dirty="0" err="1">
                    <a:ea typeface="Calibri" panose="020F0502020204030204" pitchFamily="34" charset="0"/>
                    <a:cs typeface="Times" panose="02020603050405020304" pitchFamily="18" charset="0"/>
                  </a:rPr>
                  <a:t>HJet</a:t>
                </a:r>
                <a:r>
                  <a:rPr lang="en-US" sz="2400" dirty="0">
                    <a:ea typeface="Calibri" panose="020F0502020204030204" pitchFamily="34" charset="0"/>
                    <a:cs typeface="Times" panose="02020603050405020304" pitchFamily="18" charset="0"/>
                  </a:rPr>
                  <a:t> {p-</a:t>
                </a:r>
                <a:r>
                  <a:rPr lang="en-US" sz="2400" baseline="30000" dirty="0">
                    <a:ea typeface="Calibri" panose="020F0502020204030204" pitchFamily="34" charset="0"/>
                    <a:cs typeface="Times" panose="02020603050405020304" pitchFamily="18" charset="0"/>
                  </a:rPr>
                  <a:t>3</a:t>
                </a:r>
                <a:r>
                  <a:rPr lang="en-US" sz="2400" dirty="0">
                    <a:ea typeface="Calibri" panose="020F0502020204030204" pitchFamily="34" charset="0"/>
                    <a:cs typeface="Times" panose="02020603050405020304" pitchFamily="18" charset="0"/>
                  </a:rPr>
                  <a:t>He}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1FB65E-8D57-374A-DA72-65A700ECD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67011"/>
                <a:ext cx="9144000" cy="5262979"/>
              </a:xfrm>
              <a:prstGeom prst="rect">
                <a:avLst/>
              </a:prstGeom>
              <a:blipFill>
                <a:blip r:embed="rId2"/>
                <a:stretch>
                  <a:fillRect l="-1000" t="-927" b="-1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8095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globe with white text&#10;&#10;Description automatically generated">
            <a:extLst>
              <a:ext uri="{FF2B5EF4-FFF2-40B4-BE49-F238E27FC236}">
                <a16:creationId xmlns:a16="http://schemas.microsoft.com/office/drawing/2014/main" id="{F158DD18-AE30-D4FF-919E-08FBD2348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616" y="5094368"/>
            <a:ext cx="2150384" cy="11259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D13D4-404C-E058-6631-6161FE9ACBBD}"/>
              </a:ext>
            </a:extLst>
          </p:cNvPr>
          <p:cNvSpPr txBox="1"/>
          <p:nvPr/>
        </p:nvSpPr>
        <p:spPr>
          <a:xfrm>
            <a:off x="304800" y="896737"/>
            <a:ext cx="8915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Major upgrades under implementation: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Redesign of new larger cryo-vessel: vertical orientation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Use of MCPs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MCP actuation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3-Year Program to develop and implement absolute </a:t>
            </a:r>
            <a:r>
              <a:rPr lang="en-US" baseline="30000" dirty="0"/>
              <a:t>3</a:t>
            </a:r>
            <a:r>
              <a:rPr lang="en-US" dirty="0"/>
              <a:t>He-</a:t>
            </a:r>
            <a:r>
              <a:rPr lang="en-US" baseline="30000" dirty="0"/>
              <a:t>3</a:t>
            </a:r>
            <a:r>
              <a:rPr lang="en-US" dirty="0"/>
              <a:t>He Pol.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Ask me about</a:t>
            </a:r>
            <a:r>
              <a:rPr lang="en-US" dirty="0"/>
              <a:t>: side-physics quest (Testing charge neutrality)!</a:t>
            </a:r>
          </a:p>
          <a:p>
            <a:pPr lvl="1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New setup will be tested in Year-1</a:t>
            </a:r>
          </a:p>
          <a:p>
            <a:r>
              <a:rPr lang="en-US" b="1" dirty="0"/>
              <a:t>=&gt; Should Deliver Key Param.: flux (10</a:t>
            </a:r>
            <a:r>
              <a:rPr lang="en-US" b="1" baseline="30000" dirty="0"/>
              <a:t>14</a:t>
            </a:r>
            <a:r>
              <a:rPr lang="en-US" b="1" dirty="0"/>
              <a:t>.</a:t>
            </a:r>
            <a:r>
              <a:rPr lang="en-US" b="1" baseline="30000" dirty="0"/>
              <a:t>3</a:t>
            </a:r>
            <a:r>
              <a:rPr lang="en-US" b="1" dirty="0"/>
              <a:t>He/s) &amp; Pol. (99.5%)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§5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6F4E19-CDDE-E141-BC4A-C7AF816AA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83" y="5126842"/>
            <a:ext cx="1133475" cy="11226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03A0F6-19F7-0BC9-0CDF-24B0B95DD2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545008-59CE-BB35-E0D6-08922073B26E}"/>
              </a:ext>
            </a:extLst>
          </p:cNvPr>
          <p:cNvSpPr/>
          <p:nvPr/>
        </p:nvSpPr>
        <p:spPr>
          <a:xfrm>
            <a:off x="1744354" y="5045137"/>
            <a:ext cx="18662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i="0" u="sng" strike="noStrike" spc="50" baseline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</a:t>
            </a:r>
            <a:r>
              <a:rPr lang="en-US" sz="2000" b="1" i="0" u="none" strike="noStrike" spc="50" baseline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2000" b="1" i="0" u="none" strike="noStrike" spc="50" baseline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i="0" u="none" strike="noStrike" spc="50" baseline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DE-SC0019768,</a:t>
            </a:r>
            <a:br>
              <a:rPr lang="en-US" sz="2000" b="1" i="0" u="none" strike="noStrike" spc="50" baseline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DE-SC0014448,</a:t>
            </a:r>
            <a:br>
              <a:rPr lang="en-US" sz="2000" b="1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DE-SC0018229</a:t>
            </a:r>
            <a:r>
              <a:rPr lang="en-US" sz="2000" b="1" i="0" u="none" strike="noStrike" spc="50" baseline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03F2C5-6F5F-CC32-0494-308625CEF3E5}"/>
              </a:ext>
            </a:extLst>
          </p:cNvPr>
          <p:cNvSpPr/>
          <p:nvPr/>
        </p:nvSpPr>
        <p:spPr>
          <a:xfrm>
            <a:off x="5533431" y="5040408"/>
            <a:ext cx="16738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i="0" u="sng" spc="50" dirty="0">
                <a:ln w="0"/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NSF</a:t>
            </a:r>
            <a:r>
              <a:rPr lang="en-US" sz="2000" b="1" i="0" u="none" spc="50" dirty="0">
                <a:ln w="0"/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US" sz="2000" b="1" i="0" u="none" strike="sngStrike" spc="50" dirty="0">
                <a:ln w="0"/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PHY-1822502</a:t>
            </a:r>
            <a:endParaRPr lang="en-US" sz="2000" b="1" strike="sngStrike" spc="50" dirty="0">
              <a:ln w="0"/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29C443-3C4D-596D-416A-23F03CE8A1C0}"/>
              </a:ext>
            </a:extLst>
          </p:cNvPr>
          <p:cNvSpPr/>
          <p:nvPr/>
        </p:nvSpPr>
        <p:spPr bwMode="auto">
          <a:xfrm>
            <a:off x="457200" y="5051720"/>
            <a:ext cx="3124200" cy="1272879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2CBA0B-27AB-DFAD-3AB3-5B7C6A0A32AE}"/>
              </a:ext>
            </a:extLst>
          </p:cNvPr>
          <p:cNvSpPr/>
          <p:nvPr/>
        </p:nvSpPr>
        <p:spPr bwMode="auto">
          <a:xfrm>
            <a:off x="5533431" y="5045137"/>
            <a:ext cx="3124200" cy="1272879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2B59F5D-06A3-998C-E978-66B204D1CDBC}"/>
                  </a:ext>
                </a:extLst>
              </p:cNvPr>
              <p:cNvSpPr txBox="1"/>
              <p:nvPr/>
            </p:nvSpPr>
            <p:spPr>
              <a:xfrm>
                <a:off x="3885517" y="5577366"/>
                <a:ext cx="129608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2B59F5D-06A3-998C-E978-66B204D1C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517" y="5577366"/>
                <a:ext cx="1296083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B9FA6DB6-8934-3476-C851-BCADCA370E8A}"/>
              </a:ext>
            </a:extLst>
          </p:cNvPr>
          <p:cNvSpPr/>
          <p:nvPr/>
        </p:nvSpPr>
        <p:spPr>
          <a:xfrm>
            <a:off x="3764724" y="5364944"/>
            <a:ext cx="16001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Discuss!</a:t>
            </a:r>
          </a:p>
        </p:txBody>
      </p:sp>
    </p:spTree>
    <p:extLst>
      <p:ext uri="{BB962C8B-B14F-4D97-AF65-F5344CB8AC3E}">
        <p14:creationId xmlns:p14="http://schemas.microsoft.com/office/powerpoint/2010/main" val="1595748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5029B-9BF0-8269-B74F-6AE850C1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28334-73CE-A767-E5E9-D124A0B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BD49C-1E46-003F-A1C3-27062ED88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0342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47371"/>
          </a:xfrm>
        </p:spPr>
        <p:txBody>
          <a:bodyPr/>
          <a:lstStyle/>
          <a:p>
            <a:r>
              <a:rPr lang="en-US" dirty="0"/>
              <a:t>Why polarized </a:t>
            </a:r>
            <a:r>
              <a:rPr lang="en-US" baseline="30000" dirty="0"/>
              <a:t>3</a:t>
            </a:r>
            <a:r>
              <a:rPr lang="en-US" dirty="0"/>
              <a:t>He?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56FEBC-9109-5F67-45B1-AA3992FF28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278D7A-B8D9-C085-0B01-71CC27DA39A0}"/>
              </a:ext>
            </a:extLst>
          </p:cNvPr>
          <p:cNvSpPr/>
          <p:nvPr/>
        </p:nvSpPr>
        <p:spPr>
          <a:xfrm>
            <a:off x="1752600" y="3981381"/>
            <a:ext cx="3609764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18DC83-3F35-8384-12E5-08CD45C546C2}"/>
              </a:ext>
            </a:extLst>
          </p:cNvPr>
          <p:cNvSpPr/>
          <p:nvPr/>
        </p:nvSpPr>
        <p:spPr>
          <a:xfrm>
            <a:off x="1752600" y="2603546"/>
            <a:ext cx="3609764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167FE3A-5DB6-EAB5-C25E-F2E7E317DCA8}"/>
              </a:ext>
            </a:extLst>
          </p:cNvPr>
          <p:cNvSpPr/>
          <p:nvPr/>
        </p:nvSpPr>
        <p:spPr bwMode="auto">
          <a:xfrm>
            <a:off x="1905000" y="2434876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1713CDD-A91A-B992-77B5-779AFEB65EC4}"/>
              </a:ext>
            </a:extLst>
          </p:cNvPr>
          <p:cNvSpPr/>
          <p:nvPr/>
        </p:nvSpPr>
        <p:spPr bwMode="auto">
          <a:xfrm>
            <a:off x="2562581" y="2436351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1D81D30-2511-D3F5-F475-A43334BE3C9F}"/>
              </a:ext>
            </a:extLst>
          </p:cNvPr>
          <p:cNvSpPr/>
          <p:nvPr/>
        </p:nvSpPr>
        <p:spPr bwMode="auto">
          <a:xfrm>
            <a:off x="3264841" y="2436351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896C501-1643-00B0-DB6D-6F70274CDCBB}"/>
              </a:ext>
            </a:extLst>
          </p:cNvPr>
          <p:cNvSpPr/>
          <p:nvPr/>
        </p:nvSpPr>
        <p:spPr bwMode="auto">
          <a:xfrm>
            <a:off x="3922422" y="2436351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BF9C451-0E78-4E3F-4668-741DA2CA19ED}"/>
              </a:ext>
            </a:extLst>
          </p:cNvPr>
          <p:cNvSpPr/>
          <p:nvPr/>
        </p:nvSpPr>
        <p:spPr bwMode="auto">
          <a:xfrm>
            <a:off x="4567457" y="2430872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C4EA7E2-AAA3-E544-1692-14DE9BFD356F}"/>
              </a:ext>
            </a:extLst>
          </p:cNvPr>
          <p:cNvSpPr/>
          <p:nvPr/>
        </p:nvSpPr>
        <p:spPr bwMode="auto">
          <a:xfrm>
            <a:off x="2641345" y="1999594"/>
            <a:ext cx="452071" cy="1629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8ECBE14-DD04-BD62-D655-DE6F82AD75BA}"/>
              </a:ext>
            </a:extLst>
          </p:cNvPr>
          <p:cNvSpPr/>
          <p:nvPr/>
        </p:nvSpPr>
        <p:spPr bwMode="auto">
          <a:xfrm>
            <a:off x="4001186" y="1997861"/>
            <a:ext cx="452071" cy="1629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CFCB250-3E24-2FDF-1E22-D9C4CC039527}"/>
              </a:ext>
            </a:extLst>
          </p:cNvPr>
          <p:cNvSpPr/>
          <p:nvPr/>
        </p:nvSpPr>
        <p:spPr>
          <a:xfrm>
            <a:off x="6248400" y="1935480"/>
            <a:ext cx="2430473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SQUID loops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E1369E-7D6A-7909-D5EA-13F104EA724C}"/>
              </a:ext>
            </a:extLst>
          </p:cNvPr>
          <p:cNvSpPr/>
          <p:nvPr/>
        </p:nvSpPr>
        <p:spPr>
          <a:xfrm>
            <a:off x="57394" y="3239933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HV</a:t>
            </a: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B74D5157-BCDF-ACA5-6D90-79EC8B7E74F2}"/>
              </a:ext>
            </a:extLst>
          </p:cNvPr>
          <p:cNvSpPr/>
          <p:nvPr/>
        </p:nvSpPr>
        <p:spPr bwMode="auto">
          <a:xfrm>
            <a:off x="1196191" y="3581327"/>
            <a:ext cx="409364" cy="336665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57AB2F5-4D1F-D9EE-6EB9-7539E0615A82}"/>
              </a:ext>
            </a:extLst>
          </p:cNvPr>
          <p:cNvSpPr/>
          <p:nvPr/>
        </p:nvSpPr>
        <p:spPr>
          <a:xfrm>
            <a:off x="5983102" y="2761036"/>
            <a:ext cx="2961067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A2A2A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Measurement Cells</a:t>
            </a:r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F616412E-D8FA-A885-E565-EBCEC9D798DF}"/>
              </a:ext>
            </a:extLst>
          </p:cNvPr>
          <p:cNvSpPr/>
          <p:nvPr/>
        </p:nvSpPr>
        <p:spPr>
          <a:xfrm>
            <a:off x="1638300" y="3447981"/>
            <a:ext cx="3810000" cy="533400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BFF68E-07FA-58AB-BEED-E02C302064B2}"/>
              </a:ext>
            </a:extLst>
          </p:cNvPr>
          <p:cNvSpPr/>
          <p:nvPr/>
        </p:nvSpPr>
        <p:spPr bwMode="auto">
          <a:xfrm>
            <a:off x="1882442" y="4943125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F8C29C5-AE88-9427-BC0A-7113901C5C33}"/>
              </a:ext>
            </a:extLst>
          </p:cNvPr>
          <p:cNvSpPr/>
          <p:nvPr/>
        </p:nvSpPr>
        <p:spPr bwMode="auto">
          <a:xfrm>
            <a:off x="2540023" y="4944600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39681D-15E0-95B1-960E-34DEB84B2D5A}"/>
              </a:ext>
            </a:extLst>
          </p:cNvPr>
          <p:cNvSpPr/>
          <p:nvPr/>
        </p:nvSpPr>
        <p:spPr bwMode="auto">
          <a:xfrm>
            <a:off x="3242283" y="4944600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4DE805A-BA71-7BF7-CA58-E48B0BFBAD2C}"/>
              </a:ext>
            </a:extLst>
          </p:cNvPr>
          <p:cNvSpPr/>
          <p:nvPr/>
        </p:nvSpPr>
        <p:spPr bwMode="auto">
          <a:xfrm>
            <a:off x="3899864" y="4944600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6273C43-95E0-AB84-1E8F-5B520D9D21DA}"/>
              </a:ext>
            </a:extLst>
          </p:cNvPr>
          <p:cNvSpPr/>
          <p:nvPr/>
        </p:nvSpPr>
        <p:spPr bwMode="auto">
          <a:xfrm>
            <a:off x="4544899" y="4939121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D462AFD-7023-9332-5869-39CBF756D694}"/>
              </a:ext>
            </a:extLst>
          </p:cNvPr>
          <p:cNvSpPr/>
          <p:nvPr/>
        </p:nvSpPr>
        <p:spPr bwMode="auto">
          <a:xfrm>
            <a:off x="2613943" y="5271522"/>
            <a:ext cx="452071" cy="1629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E062719-16C9-C92A-3971-7046BAF0C95C}"/>
              </a:ext>
            </a:extLst>
          </p:cNvPr>
          <p:cNvSpPr/>
          <p:nvPr/>
        </p:nvSpPr>
        <p:spPr bwMode="auto">
          <a:xfrm>
            <a:off x="3978628" y="5271521"/>
            <a:ext cx="452071" cy="1629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C3ED372-1596-4815-D800-32E1D113F99D}"/>
              </a:ext>
            </a:extLst>
          </p:cNvPr>
          <p:cNvGrpSpPr/>
          <p:nvPr/>
        </p:nvGrpSpPr>
        <p:grpSpPr>
          <a:xfrm rot="19297241">
            <a:off x="3719991" y="2912416"/>
            <a:ext cx="428836" cy="381000"/>
            <a:chOff x="3149623" y="2891219"/>
            <a:chExt cx="428836" cy="381000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0902248-E8F0-295A-990D-691A9B113E38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5E93F3A-F309-E660-0B10-F9B9D76E42BE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84" name="Oval 83">
            <a:extLst>
              <a:ext uri="{FF2B5EF4-FFF2-40B4-BE49-F238E27FC236}">
                <a16:creationId xmlns:a16="http://schemas.microsoft.com/office/drawing/2014/main" id="{49E78D2D-8C8B-9F33-FD26-3F978C3BA348}"/>
              </a:ext>
            </a:extLst>
          </p:cNvPr>
          <p:cNvSpPr/>
          <p:nvPr/>
        </p:nvSpPr>
        <p:spPr bwMode="auto">
          <a:xfrm>
            <a:off x="2633981" y="2870418"/>
            <a:ext cx="228600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325E24D-9238-F9D0-B517-7F5DA5F55EAB}"/>
              </a:ext>
            </a:extLst>
          </p:cNvPr>
          <p:cNvGrpSpPr/>
          <p:nvPr/>
        </p:nvGrpSpPr>
        <p:grpSpPr>
          <a:xfrm rot="19297241">
            <a:off x="5985212" y="3330587"/>
            <a:ext cx="428836" cy="381000"/>
            <a:chOff x="3149623" y="2891219"/>
            <a:chExt cx="428836" cy="38100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5EA43C52-C7A1-A14E-9811-8E793D7918AB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5EC633BB-56B6-8486-12E7-306A7A78C7CF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0DE2D53-3D71-0EEF-5EA9-9089B8573F58}"/>
              </a:ext>
            </a:extLst>
          </p:cNvPr>
          <p:cNvSpPr/>
          <p:nvPr/>
        </p:nvSpPr>
        <p:spPr>
          <a:xfrm>
            <a:off x="6705600" y="3262244"/>
            <a:ext cx="2089033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UCN: 500k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56562B2-D4A3-9F84-1429-64A4ECCF02A2}"/>
              </a:ext>
            </a:extLst>
          </p:cNvPr>
          <p:cNvGrpSpPr/>
          <p:nvPr/>
        </p:nvGrpSpPr>
        <p:grpSpPr>
          <a:xfrm>
            <a:off x="6011720" y="3911717"/>
            <a:ext cx="428836" cy="381000"/>
            <a:chOff x="3149623" y="2891219"/>
            <a:chExt cx="428836" cy="381000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9320D054-A3CF-8184-560A-5A88EB2AD60D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597605C3-1689-0811-FB24-5AAD753DD921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21C285E-2015-E668-CF17-44AF95C95CED}"/>
              </a:ext>
            </a:extLst>
          </p:cNvPr>
          <p:cNvSpPr/>
          <p:nvPr/>
        </p:nvSpPr>
        <p:spPr>
          <a:xfrm>
            <a:off x="6920541" y="3733629"/>
            <a:ext cx="1699504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He: 10</a:t>
            </a:r>
            <a:r>
              <a:rPr lang="en-US" sz="32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endParaRPr lang="en-US" sz="3200" b="0" cap="none" spc="0" baseline="30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23979AD-C4C2-08A1-B86B-12B47F1F2029}"/>
              </a:ext>
            </a:extLst>
          </p:cNvPr>
          <p:cNvSpPr/>
          <p:nvPr/>
        </p:nvSpPr>
        <p:spPr>
          <a:xfrm>
            <a:off x="180394" y="976262"/>
            <a:ext cx="86581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is a good: 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co-magnetometer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+ neutron detector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D2F54-7E44-A263-ABD1-85DC2E9919ED}"/>
              </a:ext>
            </a:extLst>
          </p:cNvPr>
          <p:cNvSpPr txBox="1"/>
          <p:nvPr/>
        </p:nvSpPr>
        <p:spPr>
          <a:xfrm>
            <a:off x="6358735" y="4364002"/>
            <a:ext cx="220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He/</a:t>
            </a:r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aseline="30000" dirty="0">
                <a:ln w="0"/>
                <a:solidFill>
                  <a:srgbClr val="A2A2A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2400" dirty="0">
                <a:ln w="0"/>
                <a:solidFill>
                  <a:srgbClr val="A2A2A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~ 10</a:t>
            </a:r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-10</a:t>
            </a:r>
            <a:endParaRPr lang="en-US" baseline="30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FB02BB-188E-AB38-963D-51D39F6F89B7}"/>
              </a:ext>
            </a:extLst>
          </p:cNvPr>
          <p:cNvGrpSpPr/>
          <p:nvPr/>
        </p:nvGrpSpPr>
        <p:grpSpPr>
          <a:xfrm>
            <a:off x="4273786" y="2954785"/>
            <a:ext cx="428836" cy="381000"/>
            <a:chOff x="3149623" y="2891219"/>
            <a:chExt cx="428836" cy="381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FECFF95-2B39-4283-A111-DF1F5315798C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AC9EF19-8950-BF64-9CE9-2E7770C0529D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8BF38D-CDA4-506C-FB80-47A5B9E6808F}"/>
              </a:ext>
            </a:extLst>
          </p:cNvPr>
          <p:cNvCxnSpPr>
            <a:stCxn id="51" idx="0"/>
          </p:cNvCxnSpPr>
          <p:nvPr/>
        </p:nvCxnSpPr>
        <p:spPr bwMode="auto">
          <a:xfrm flipH="1" flipV="1">
            <a:off x="4220770" y="1561037"/>
            <a:ext cx="6452" cy="4368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D8F5E0-E72A-A07F-C8CF-316EA5B263DF}"/>
              </a:ext>
            </a:extLst>
          </p:cNvPr>
          <p:cNvCxnSpPr>
            <a:cxnSpLocks/>
            <a:stCxn id="47" idx="0"/>
          </p:cNvCxnSpPr>
          <p:nvPr/>
        </p:nvCxnSpPr>
        <p:spPr bwMode="auto">
          <a:xfrm flipV="1">
            <a:off x="3569641" y="1561037"/>
            <a:ext cx="408987" cy="8753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0293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47371"/>
          </a:xfrm>
        </p:spPr>
        <p:txBody>
          <a:bodyPr/>
          <a:lstStyle/>
          <a:p>
            <a:r>
              <a:rPr lang="en-US" dirty="0"/>
              <a:t>Why polarized </a:t>
            </a:r>
            <a:r>
              <a:rPr lang="en-US" baseline="30000" dirty="0"/>
              <a:t>3</a:t>
            </a:r>
            <a:r>
              <a:rPr lang="en-US" dirty="0"/>
              <a:t>He?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56FEBC-9109-5F67-45B1-AA3992FF28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278D7A-B8D9-C085-0B01-71CC27DA39A0}"/>
              </a:ext>
            </a:extLst>
          </p:cNvPr>
          <p:cNvSpPr/>
          <p:nvPr/>
        </p:nvSpPr>
        <p:spPr>
          <a:xfrm>
            <a:off x="1752600" y="3981381"/>
            <a:ext cx="3609764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18DC83-3F35-8384-12E5-08CD45C546C2}"/>
              </a:ext>
            </a:extLst>
          </p:cNvPr>
          <p:cNvSpPr/>
          <p:nvPr/>
        </p:nvSpPr>
        <p:spPr>
          <a:xfrm>
            <a:off x="1752600" y="2603546"/>
            <a:ext cx="3609764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167FE3A-5DB6-EAB5-C25E-F2E7E317DCA8}"/>
              </a:ext>
            </a:extLst>
          </p:cNvPr>
          <p:cNvSpPr/>
          <p:nvPr/>
        </p:nvSpPr>
        <p:spPr bwMode="auto">
          <a:xfrm>
            <a:off x="1905000" y="2434876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1713CDD-A91A-B992-77B5-779AFEB65EC4}"/>
              </a:ext>
            </a:extLst>
          </p:cNvPr>
          <p:cNvSpPr/>
          <p:nvPr/>
        </p:nvSpPr>
        <p:spPr bwMode="auto">
          <a:xfrm>
            <a:off x="2562581" y="2436351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1D81D30-2511-D3F5-F475-A43334BE3C9F}"/>
              </a:ext>
            </a:extLst>
          </p:cNvPr>
          <p:cNvSpPr/>
          <p:nvPr/>
        </p:nvSpPr>
        <p:spPr bwMode="auto">
          <a:xfrm>
            <a:off x="3264841" y="2436351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896C501-1643-00B0-DB6D-6F70274CDCBB}"/>
              </a:ext>
            </a:extLst>
          </p:cNvPr>
          <p:cNvSpPr/>
          <p:nvPr/>
        </p:nvSpPr>
        <p:spPr bwMode="auto">
          <a:xfrm>
            <a:off x="3922422" y="2436351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BF9C451-0E78-4E3F-4668-741DA2CA19ED}"/>
              </a:ext>
            </a:extLst>
          </p:cNvPr>
          <p:cNvSpPr/>
          <p:nvPr/>
        </p:nvSpPr>
        <p:spPr bwMode="auto">
          <a:xfrm>
            <a:off x="4567457" y="2430872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C4EA7E2-AAA3-E544-1692-14DE9BFD356F}"/>
              </a:ext>
            </a:extLst>
          </p:cNvPr>
          <p:cNvSpPr/>
          <p:nvPr/>
        </p:nvSpPr>
        <p:spPr bwMode="auto">
          <a:xfrm>
            <a:off x="2641345" y="1999594"/>
            <a:ext cx="452071" cy="1629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8ECBE14-DD04-BD62-D655-DE6F82AD75BA}"/>
              </a:ext>
            </a:extLst>
          </p:cNvPr>
          <p:cNvSpPr/>
          <p:nvPr/>
        </p:nvSpPr>
        <p:spPr bwMode="auto">
          <a:xfrm>
            <a:off x="4001186" y="1997861"/>
            <a:ext cx="452071" cy="1629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CFCB250-3E24-2FDF-1E22-D9C4CC039527}"/>
              </a:ext>
            </a:extLst>
          </p:cNvPr>
          <p:cNvSpPr/>
          <p:nvPr/>
        </p:nvSpPr>
        <p:spPr>
          <a:xfrm>
            <a:off x="6248400" y="1935480"/>
            <a:ext cx="2430473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SQUID loops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E1369E-7D6A-7909-D5EA-13F104EA724C}"/>
              </a:ext>
            </a:extLst>
          </p:cNvPr>
          <p:cNvSpPr/>
          <p:nvPr/>
        </p:nvSpPr>
        <p:spPr>
          <a:xfrm>
            <a:off x="57394" y="3239933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HV</a:t>
            </a: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B74D5157-BCDF-ACA5-6D90-79EC8B7E74F2}"/>
              </a:ext>
            </a:extLst>
          </p:cNvPr>
          <p:cNvSpPr/>
          <p:nvPr/>
        </p:nvSpPr>
        <p:spPr bwMode="auto">
          <a:xfrm>
            <a:off x="1196191" y="3581327"/>
            <a:ext cx="409364" cy="336665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57AB2F5-4D1F-D9EE-6EB9-7539E0615A82}"/>
              </a:ext>
            </a:extLst>
          </p:cNvPr>
          <p:cNvSpPr/>
          <p:nvPr/>
        </p:nvSpPr>
        <p:spPr>
          <a:xfrm>
            <a:off x="5983102" y="2761036"/>
            <a:ext cx="2961067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A2A2A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Measurement Cells</a:t>
            </a:r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F616412E-D8FA-A885-E565-EBCEC9D798DF}"/>
              </a:ext>
            </a:extLst>
          </p:cNvPr>
          <p:cNvSpPr/>
          <p:nvPr/>
        </p:nvSpPr>
        <p:spPr>
          <a:xfrm>
            <a:off x="1638300" y="3447981"/>
            <a:ext cx="3810000" cy="533400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BFF68E-07FA-58AB-BEED-E02C302064B2}"/>
              </a:ext>
            </a:extLst>
          </p:cNvPr>
          <p:cNvSpPr/>
          <p:nvPr/>
        </p:nvSpPr>
        <p:spPr bwMode="auto">
          <a:xfrm>
            <a:off x="1882442" y="4943125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F8C29C5-AE88-9427-BC0A-7113901C5C33}"/>
              </a:ext>
            </a:extLst>
          </p:cNvPr>
          <p:cNvSpPr/>
          <p:nvPr/>
        </p:nvSpPr>
        <p:spPr bwMode="auto">
          <a:xfrm>
            <a:off x="2540023" y="4944600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39681D-15E0-95B1-960E-34DEB84B2D5A}"/>
              </a:ext>
            </a:extLst>
          </p:cNvPr>
          <p:cNvSpPr/>
          <p:nvPr/>
        </p:nvSpPr>
        <p:spPr bwMode="auto">
          <a:xfrm>
            <a:off x="3242283" y="4944600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4DE805A-BA71-7BF7-CA58-E48B0BFBAD2C}"/>
              </a:ext>
            </a:extLst>
          </p:cNvPr>
          <p:cNvSpPr/>
          <p:nvPr/>
        </p:nvSpPr>
        <p:spPr bwMode="auto">
          <a:xfrm>
            <a:off x="3899864" y="4944600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6273C43-95E0-AB84-1E8F-5B520D9D21DA}"/>
              </a:ext>
            </a:extLst>
          </p:cNvPr>
          <p:cNvSpPr/>
          <p:nvPr/>
        </p:nvSpPr>
        <p:spPr bwMode="auto">
          <a:xfrm>
            <a:off x="4544899" y="4939121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D462AFD-7023-9332-5869-39CBF756D694}"/>
              </a:ext>
            </a:extLst>
          </p:cNvPr>
          <p:cNvSpPr/>
          <p:nvPr/>
        </p:nvSpPr>
        <p:spPr bwMode="auto">
          <a:xfrm>
            <a:off x="2613943" y="5271522"/>
            <a:ext cx="452071" cy="1629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E062719-16C9-C92A-3971-7046BAF0C95C}"/>
              </a:ext>
            </a:extLst>
          </p:cNvPr>
          <p:cNvSpPr/>
          <p:nvPr/>
        </p:nvSpPr>
        <p:spPr bwMode="auto">
          <a:xfrm>
            <a:off x="3978628" y="5271521"/>
            <a:ext cx="452071" cy="1629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C3ED372-1596-4815-D800-32E1D113F99D}"/>
              </a:ext>
            </a:extLst>
          </p:cNvPr>
          <p:cNvGrpSpPr/>
          <p:nvPr/>
        </p:nvGrpSpPr>
        <p:grpSpPr>
          <a:xfrm rot="19297241">
            <a:off x="3086826" y="2926205"/>
            <a:ext cx="428836" cy="381000"/>
            <a:chOff x="3149623" y="2891219"/>
            <a:chExt cx="428836" cy="381000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0902248-E8F0-295A-990D-691A9B113E38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5E93F3A-F309-E660-0B10-F9B9D76E42BE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84" name="Oval 83">
            <a:extLst>
              <a:ext uri="{FF2B5EF4-FFF2-40B4-BE49-F238E27FC236}">
                <a16:creationId xmlns:a16="http://schemas.microsoft.com/office/drawing/2014/main" id="{49E78D2D-8C8B-9F33-FD26-3F978C3BA348}"/>
              </a:ext>
            </a:extLst>
          </p:cNvPr>
          <p:cNvSpPr/>
          <p:nvPr/>
        </p:nvSpPr>
        <p:spPr bwMode="auto">
          <a:xfrm>
            <a:off x="2633981" y="2870418"/>
            <a:ext cx="228600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325E24D-9238-F9D0-B517-7F5DA5F55EAB}"/>
              </a:ext>
            </a:extLst>
          </p:cNvPr>
          <p:cNvGrpSpPr/>
          <p:nvPr/>
        </p:nvGrpSpPr>
        <p:grpSpPr>
          <a:xfrm rot="19297241">
            <a:off x="5985212" y="3330587"/>
            <a:ext cx="428836" cy="381000"/>
            <a:chOff x="3149623" y="2891219"/>
            <a:chExt cx="428836" cy="38100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5EA43C52-C7A1-A14E-9811-8E793D7918AB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5EC633BB-56B6-8486-12E7-306A7A78C7CF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0DE2D53-3D71-0EEF-5EA9-9089B8573F58}"/>
              </a:ext>
            </a:extLst>
          </p:cNvPr>
          <p:cNvSpPr/>
          <p:nvPr/>
        </p:nvSpPr>
        <p:spPr>
          <a:xfrm>
            <a:off x="6705600" y="3262244"/>
            <a:ext cx="2089033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UCN: 500k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56562B2-D4A3-9F84-1429-64A4ECCF02A2}"/>
              </a:ext>
            </a:extLst>
          </p:cNvPr>
          <p:cNvGrpSpPr/>
          <p:nvPr/>
        </p:nvGrpSpPr>
        <p:grpSpPr>
          <a:xfrm>
            <a:off x="6011720" y="3911717"/>
            <a:ext cx="428836" cy="381000"/>
            <a:chOff x="3149623" y="2891219"/>
            <a:chExt cx="428836" cy="381000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9320D054-A3CF-8184-560A-5A88EB2AD60D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597605C3-1689-0811-FB24-5AAD753DD921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21C285E-2015-E668-CF17-44AF95C95CED}"/>
              </a:ext>
            </a:extLst>
          </p:cNvPr>
          <p:cNvSpPr/>
          <p:nvPr/>
        </p:nvSpPr>
        <p:spPr>
          <a:xfrm>
            <a:off x="6920541" y="3733629"/>
            <a:ext cx="1699504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He: 10</a:t>
            </a:r>
            <a:r>
              <a:rPr lang="en-US" sz="32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endParaRPr lang="en-US" sz="3200" b="0" cap="none" spc="0" baseline="30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DF03F99-02A6-3EFD-12F2-1A3CA3672F2E}"/>
              </a:ext>
            </a:extLst>
          </p:cNvPr>
          <p:cNvSpPr txBox="1"/>
          <p:nvPr/>
        </p:nvSpPr>
        <p:spPr>
          <a:xfrm>
            <a:off x="6358735" y="4364002"/>
            <a:ext cx="220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He/</a:t>
            </a:r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aseline="30000" dirty="0">
                <a:ln w="0"/>
                <a:solidFill>
                  <a:srgbClr val="A2A2A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2400" dirty="0">
                <a:ln w="0"/>
                <a:solidFill>
                  <a:srgbClr val="A2A2A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~ 10</a:t>
            </a:r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-10</a:t>
            </a:r>
            <a:endParaRPr lang="en-US" baseline="30000" dirty="0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CE3F5C8D-20D6-560B-A585-128261CDFD63}"/>
              </a:ext>
            </a:extLst>
          </p:cNvPr>
          <p:cNvGrpSpPr/>
          <p:nvPr/>
        </p:nvGrpSpPr>
        <p:grpSpPr>
          <a:xfrm>
            <a:off x="3722689" y="2968843"/>
            <a:ext cx="428836" cy="381000"/>
            <a:chOff x="3149623" y="2891219"/>
            <a:chExt cx="428836" cy="381000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E8112FE9-61EA-1A2F-A838-951406D29C93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42E7954A-AF04-868C-51CA-C59902F768E8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46" name="Oval 145">
            <a:extLst>
              <a:ext uri="{FF2B5EF4-FFF2-40B4-BE49-F238E27FC236}">
                <a16:creationId xmlns:a16="http://schemas.microsoft.com/office/drawing/2014/main" id="{870FD714-B8FE-2DA0-7A80-A9360E7DA555}"/>
              </a:ext>
            </a:extLst>
          </p:cNvPr>
          <p:cNvSpPr/>
          <p:nvPr/>
        </p:nvSpPr>
        <p:spPr bwMode="auto">
          <a:xfrm>
            <a:off x="4395163" y="2897859"/>
            <a:ext cx="228600" cy="228600"/>
          </a:xfrm>
          <a:prstGeom prst="ellipse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7369623-D3EA-E9BE-EC8B-4EF9AE6C4D5C}"/>
              </a:ext>
            </a:extLst>
          </p:cNvPr>
          <p:cNvSpPr/>
          <p:nvPr/>
        </p:nvSpPr>
        <p:spPr>
          <a:xfrm>
            <a:off x="180394" y="976262"/>
            <a:ext cx="86581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is a good: 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co-magnetometer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+ neutron detector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EB24E188-F1BB-0DD3-432D-F3427A1A99AD}"/>
              </a:ext>
            </a:extLst>
          </p:cNvPr>
          <p:cNvSpPr/>
          <p:nvPr/>
        </p:nvSpPr>
        <p:spPr>
          <a:xfrm>
            <a:off x="1306252" y="5769449"/>
            <a:ext cx="66350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UCNs and </a:t>
            </a:r>
            <a:r>
              <a:rPr lang="en-US" sz="2800" b="1" cap="none" spc="0" baseline="300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He are moving and precessing</a:t>
            </a:r>
          </a:p>
        </p:txBody>
      </p:sp>
    </p:spTree>
    <p:extLst>
      <p:ext uri="{BB962C8B-B14F-4D97-AF65-F5344CB8AC3E}">
        <p14:creationId xmlns:p14="http://schemas.microsoft.com/office/powerpoint/2010/main" val="278361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138 L 0.13837 0.06527 L 0.29115 -0.05417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2" y="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671 L -0.10851 0.06204 L -0.29861 -0.05625 " pathEditMode="relative" ptsTypes="AAA">
                                      <p:cBhvr>
                                        <p:cTn id="12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14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47371"/>
          </a:xfrm>
        </p:spPr>
        <p:txBody>
          <a:bodyPr/>
          <a:lstStyle/>
          <a:p>
            <a:r>
              <a:rPr lang="en-US" dirty="0"/>
              <a:t>Why polarized </a:t>
            </a:r>
            <a:r>
              <a:rPr lang="en-US" baseline="30000" dirty="0"/>
              <a:t>3</a:t>
            </a:r>
            <a:r>
              <a:rPr lang="en-US" dirty="0"/>
              <a:t>He?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56FEBC-9109-5F67-45B1-AA3992FF28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278D7A-B8D9-C085-0B01-71CC27DA39A0}"/>
              </a:ext>
            </a:extLst>
          </p:cNvPr>
          <p:cNvSpPr/>
          <p:nvPr/>
        </p:nvSpPr>
        <p:spPr>
          <a:xfrm>
            <a:off x="1752600" y="3981381"/>
            <a:ext cx="3609764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18DC83-3F35-8384-12E5-08CD45C546C2}"/>
              </a:ext>
            </a:extLst>
          </p:cNvPr>
          <p:cNvSpPr/>
          <p:nvPr/>
        </p:nvSpPr>
        <p:spPr>
          <a:xfrm>
            <a:off x="1752600" y="2603546"/>
            <a:ext cx="3609764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167FE3A-5DB6-EAB5-C25E-F2E7E317DCA8}"/>
              </a:ext>
            </a:extLst>
          </p:cNvPr>
          <p:cNvSpPr/>
          <p:nvPr/>
        </p:nvSpPr>
        <p:spPr bwMode="auto">
          <a:xfrm>
            <a:off x="1905000" y="2434876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1713CDD-A91A-B992-77B5-779AFEB65EC4}"/>
              </a:ext>
            </a:extLst>
          </p:cNvPr>
          <p:cNvSpPr/>
          <p:nvPr/>
        </p:nvSpPr>
        <p:spPr bwMode="auto">
          <a:xfrm>
            <a:off x="2562581" y="2436351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1D81D30-2511-D3F5-F475-A43334BE3C9F}"/>
              </a:ext>
            </a:extLst>
          </p:cNvPr>
          <p:cNvSpPr/>
          <p:nvPr/>
        </p:nvSpPr>
        <p:spPr bwMode="auto">
          <a:xfrm>
            <a:off x="3264841" y="2436351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896C501-1643-00B0-DB6D-6F70274CDCBB}"/>
              </a:ext>
            </a:extLst>
          </p:cNvPr>
          <p:cNvSpPr/>
          <p:nvPr/>
        </p:nvSpPr>
        <p:spPr bwMode="auto">
          <a:xfrm>
            <a:off x="3922422" y="2436351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BF9C451-0E78-4E3F-4668-741DA2CA19ED}"/>
              </a:ext>
            </a:extLst>
          </p:cNvPr>
          <p:cNvSpPr/>
          <p:nvPr/>
        </p:nvSpPr>
        <p:spPr bwMode="auto">
          <a:xfrm>
            <a:off x="4567457" y="2430872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C4EA7E2-AAA3-E544-1692-14DE9BFD356F}"/>
              </a:ext>
            </a:extLst>
          </p:cNvPr>
          <p:cNvSpPr/>
          <p:nvPr/>
        </p:nvSpPr>
        <p:spPr bwMode="auto">
          <a:xfrm>
            <a:off x="2641345" y="1999594"/>
            <a:ext cx="452071" cy="1629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8ECBE14-DD04-BD62-D655-DE6F82AD75BA}"/>
              </a:ext>
            </a:extLst>
          </p:cNvPr>
          <p:cNvSpPr/>
          <p:nvPr/>
        </p:nvSpPr>
        <p:spPr bwMode="auto">
          <a:xfrm>
            <a:off x="4001186" y="1997861"/>
            <a:ext cx="452071" cy="1629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CFCB250-3E24-2FDF-1E22-D9C4CC039527}"/>
              </a:ext>
            </a:extLst>
          </p:cNvPr>
          <p:cNvSpPr/>
          <p:nvPr/>
        </p:nvSpPr>
        <p:spPr>
          <a:xfrm>
            <a:off x="6248400" y="1935480"/>
            <a:ext cx="2430473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SQUID loops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E1369E-7D6A-7909-D5EA-13F104EA724C}"/>
              </a:ext>
            </a:extLst>
          </p:cNvPr>
          <p:cNvSpPr/>
          <p:nvPr/>
        </p:nvSpPr>
        <p:spPr>
          <a:xfrm>
            <a:off x="57394" y="3239933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HV</a:t>
            </a: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B74D5157-BCDF-ACA5-6D90-79EC8B7E74F2}"/>
              </a:ext>
            </a:extLst>
          </p:cNvPr>
          <p:cNvSpPr/>
          <p:nvPr/>
        </p:nvSpPr>
        <p:spPr bwMode="auto">
          <a:xfrm>
            <a:off x="1196191" y="3581327"/>
            <a:ext cx="409364" cy="336665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57AB2F5-4D1F-D9EE-6EB9-7539E0615A82}"/>
              </a:ext>
            </a:extLst>
          </p:cNvPr>
          <p:cNvSpPr/>
          <p:nvPr/>
        </p:nvSpPr>
        <p:spPr>
          <a:xfrm>
            <a:off x="5983102" y="2761036"/>
            <a:ext cx="2961067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A2A2A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Measurement Cells</a:t>
            </a:r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F616412E-D8FA-A885-E565-EBCEC9D798DF}"/>
              </a:ext>
            </a:extLst>
          </p:cNvPr>
          <p:cNvSpPr/>
          <p:nvPr/>
        </p:nvSpPr>
        <p:spPr>
          <a:xfrm>
            <a:off x="1638300" y="3447981"/>
            <a:ext cx="3810000" cy="533400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BFF68E-07FA-58AB-BEED-E02C302064B2}"/>
              </a:ext>
            </a:extLst>
          </p:cNvPr>
          <p:cNvSpPr/>
          <p:nvPr/>
        </p:nvSpPr>
        <p:spPr bwMode="auto">
          <a:xfrm>
            <a:off x="1882442" y="4943125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F8C29C5-AE88-9427-BC0A-7113901C5C33}"/>
              </a:ext>
            </a:extLst>
          </p:cNvPr>
          <p:cNvSpPr/>
          <p:nvPr/>
        </p:nvSpPr>
        <p:spPr bwMode="auto">
          <a:xfrm>
            <a:off x="2540023" y="4944600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39681D-15E0-95B1-960E-34DEB84B2D5A}"/>
              </a:ext>
            </a:extLst>
          </p:cNvPr>
          <p:cNvSpPr/>
          <p:nvPr/>
        </p:nvSpPr>
        <p:spPr bwMode="auto">
          <a:xfrm>
            <a:off x="3242283" y="4944600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4DE805A-BA71-7BF7-CA58-E48B0BFBAD2C}"/>
              </a:ext>
            </a:extLst>
          </p:cNvPr>
          <p:cNvSpPr/>
          <p:nvPr/>
        </p:nvSpPr>
        <p:spPr bwMode="auto">
          <a:xfrm>
            <a:off x="3899864" y="4944600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6273C43-95E0-AB84-1E8F-5B520D9D21DA}"/>
              </a:ext>
            </a:extLst>
          </p:cNvPr>
          <p:cNvSpPr/>
          <p:nvPr/>
        </p:nvSpPr>
        <p:spPr bwMode="auto">
          <a:xfrm>
            <a:off x="4544899" y="4939121"/>
            <a:ext cx="60960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D462AFD-7023-9332-5869-39CBF756D694}"/>
              </a:ext>
            </a:extLst>
          </p:cNvPr>
          <p:cNvSpPr/>
          <p:nvPr/>
        </p:nvSpPr>
        <p:spPr bwMode="auto">
          <a:xfrm>
            <a:off x="2613943" y="5271522"/>
            <a:ext cx="452071" cy="1629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E062719-16C9-C92A-3971-7046BAF0C95C}"/>
              </a:ext>
            </a:extLst>
          </p:cNvPr>
          <p:cNvSpPr/>
          <p:nvPr/>
        </p:nvSpPr>
        <p:spPr bwMode="auto">
          <a:xfrm>
            <a:off x="3978628" y="5271521"/>
            <a:ext cx="452071" cy="1629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C3ED372-1596-4815-D800-32E1D113F99D}"/>
              </a:ext>
            </a:extLst>
          </p:cNvPr>
          <p:cNvGrpSpPr/>
          <p:nvPr/>
        </p:nvGrpSpPr>
        <p:grpSpPr>
          <a:xfrm rot="19297241">
            <a:off x="3719991" y="2912416"/>
            <a:ext cx="428836" cy="381000"/>
            <a:chOff x="3149623" y="2891219"/>
            <a:chExt cx="428836" cy="381000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0902248-E8F0-295A-990D-691A9B113E38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5E93F3A-F309-E660-0B10-F9B9D76E42BE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84" name="Oval 83">
            <a:extLst>
              <a:ext uri="{FF2B5EF4-FFF2-40B4-BE49-F238E27FC236}">
                <a16:creationId xmlns:a16="http://schemas.microsoft.com/office/drawing/2014/main" id="{49E78D2D-8C8B-9F33-FD26-3F978C3BA348}"/>
              </a:ext>
            </a:extLst>
          </p:cNvPr>
          <p:cNvSpPr/>
          <p:nvPr/>
        </p:nvSpPr>
        <p:spPr bwMode="auto">
          <a:xfrm>
            <a:off x="2633981" y="2870418"/>
            <a:ext cx="228600" cy="2286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50BE7F9-6502-04F2-7677-52175C27C5FF}"/>
              </a:ext>
            </a:extLst>
          </p:cNvPr>
          <p:cNvGrpSpPr/>
          <p:nvPr/>
        </p:nvGrpSpPr>
        <p:grpSpPr>
          <a:xfrm>
            <a:off x="3275849" y="4256092"/>
            <a:ext cx="428836" cy="381000"/>
            <a:chOff x="3149623" y="2891219"/>
            <a:chExt cx="428836" cy="381000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7F59DB6-B4AF-CD69-DF84-BD64A5F5A324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6F4CD266-194D-C57B-C012-1A544E25BA81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4ED93BF-72A8-3FA0-6D1E-819DC85647F5}"/>
              </a:ext>
            </a:extLst>
          </p:cNvPr>
          <p:cNvGrpSpPr/>
          <p:nvPr/>
        </p:nvGrpSpPr>
        <p:grpSpPr>
          <a:xfrm rot="5137582">
            <a:off x="3108094" y="4233864"/>
            <a:ext cx="428836" cy="381000"/>
            <a:chOff x="3149623" y="2891219"/>
            <a:chExt cx="428836" cy="381000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9BA0C006-7E70-E75A-DF75-C0939F1FBE9A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3C15C386-2F73-570D-649C-D18F8FA98757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325E24D-9238-F9D0-B517-7F5DA5F55EAB}"/>
              </a:ext>
            </a:extLst>
          </p:cNvPr>
          <p:cNvGrpSpPr/>
          <p:nvPr/>
        </p:nvGrpSpPr>
        <p:grpSpPr>
          <a:xfrm rot="19297241">
            <a:off x="5985212" y="3330587"/>
            <a:ext cx="428836" cy="381000"/>
            <a:chOff x="3149623" y="2891219"/>
            <a:chExt cx="428836" cy="38100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5EA43C52-C7A1-A14E-9811-8E793D7918AB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5EC633BB-56B6-8486-12E7-306A7A78C7CF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0DE2D53-3D71-0EEF-5EA9-9089B8573F58}"/>
              </a:ext>
            </a:extLst>
          </p:cNvPr>
          <p:cNvSpPr/>
          <p:nvPr/>
        </p:nvSpPr>
        <p:spPr>
          <a:xfrm>
            <a:off x="6705600" y="3262244"/>
            <a:ext cx="2089033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UCN: 500k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56562B2-D4A3-9F84-1429-64A4ECCF02A2}"/>
              </a:ext>
            </a:extLst>
          </p:cNvPr>
          <p:cNvGrpSpPr/>
          <p:nvPr/>
        </p:nvGrpSpPr>
        <p:grpSpPr>
          <a:xfrm>
            <a:off x="6011720" y="3911717"/>
            <a:ext cx="428836" cy="381000"/>
            <a:chOff x="3149623" y="2891219"/>
            <a:chExt cx="428836" cy="381000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9320D054-A3CF-8184-560A-5A88EB2AD60D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597605C3-1689-0811-FB24-5AAD753DD921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21C285E-2015-E668-CF17-44AF95C95CED}"/>
              </a:ext>
            </a:extLst>
          </p:cNvPr>
          <p:cNvSpPr/>
          <p:nvPr/>
        </p:nvSpPr>
        <p:spPr>
          <a:xfrm>
            <a:off x="6920541" y="3733629"/>
            <a:ext cx="1699504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He: 10</a:t>
            </a:r>
            <a:r>
              <a:rPr lang="en-US" sz="32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endParaRPr lang="en-US" sz="3200" b="0" cap="none" spc="0" baseline="30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0" name="Explosion: 14 Points 129">
            <a:extLst>
              <a:ext uri="{FF2B5EF4-FFF2-40B4-BE49-F238E27FC236}">
                <a16:creationId xmlns:a16="http://schemas.microsoft.com/office/drawing/2014/main" id="{9CD05E5C-C1C6-D5E9-D2AB-217ADB69F642}"/>
              </a:ext>
            </a:extLst>
          </p:cNvPr>
          <p:cNvSpPr/>
          <p:nvPr/>
        </p:nvSpPr>
        <p:spPr bwMode="auto">
          <a:xfrm>
            <a:off x="2633981" y="3932606"/>
            <a:ext cx="1816270" cy="1090320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46DCDE1-AB4E-0C35-2DDD-FF79D9FEE57A}"/>
              </a:ext>
            </a:extLst>
          </p:cNvPr>
          <p:cNvGrpSpPr/>
          <p:nvPr/>
        </p:nvGrpSpPr>
        <p:grpSpPr>
          <a:xfrm rot="13300802">
            <a:off x="2129741" y="5792692"/>
            <a:ext cx="428836" cy="381000"/>
            <a:chOff x="3149623" y="2891219"/>
            <a:chExt cx="428836" cy="381000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6DECBCF-66D9-2B7A-43EF-1A955BD8A8E9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10734A1C-133A-3A16-50EA-5508799629B7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4D043572-7FB6-3BE3-2B59-189D63CB94D7}"/>
              </a:ext>
            </a:extLst>
          </p:cNvPr>
          <p:cNvGrpSpPr/>
          <p:nvPr/>
        </p:nvGrpSpPr>
        <p:grpSpPr>
          <a:xfrm rot="2508667">
            <a:off x="1560542" y="5792616"/>
            <a:ext cx="428836" cy="381000"/>
            <a:chOff x="3149623" y="2891219"/>
            <a:chExt cx="428836" cy="381000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8E4778E2-7ABB-61BE-C706-E64BE44E5C3C}"/>
                </a:ext>
              </a:extLst>
            </p:cNvPr>
            <p:cNvSpPr/>
            <p:nvPr/>
          </p:nvSpPr>
          <p:spPr bwMode="auto">
            <a:xfrm>
              <a:off x="3343906" y="2891219"/>
              <a:ext cx="228600" cy="228600"/>
            </a:xfrm>
            <a:prstGeom prst="ellipse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4E546DBC-CDCF-FF2D-943D-92032A7C2D4A}"/>
                </a:ext>
              </a:extLst>
            </p:cNvPr>
            <p:cNvCxnSpPr/>
            <p:nvPr/>
          </p:nvCxnSpPr>
          <p:spPr bwMode="auto">
            <a:xfrm flipV="1">
              <a:off x="3149623" y="2891219"/>
              <a:ext cx="428836" cy="381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122ED38-F2DD-CAD8-B81D-834CC3A3E84E}"/>
              </a:ext>
            </a:extLst>
          </p:cNvPr>
          <p:cNvSpPr/>
          <p:nvPr/>
        </p:nvSpPr>
        <p:spPr>
          <a:xfrm>
            <a:off x="2746713" y="5515822"/>
            <a:ext cx="575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</a:p>
        </p:txBody>
      </p:sp>
      <p:sp>
        <p:nvSpPr>
          <p:cNvPr id="138" name="Explosion: 14 Points 137">
            <a:extLst>
              <a:ext uri="{FF2B5EF4-FFF2-40B4-BE49-F238E27FC236}">
                <a16:creationId xmlns:a16="http://schemas.microsoft.com/office/drawing/2014/main" id="{1960EDFB-2157-7AF3-E8D4-753A58F46ABE}"/>
              </a:ext>
            </a:extLst>
          </p:cNvPr>
          <p:cNvSpPr/>
          <p:nvPr/>
        </p:nvSpPr>
        <p:spPr bwMode="auto">
          <a:xfrm>
            <a:off x="3405671" y="5616204"/>
            <a:ext cx="950622" cy="722565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25F0984-C3C0-3ADF-6CA9-88EC3A68699F}"/>
              </a:ext>
            </a:extLst>
          </p:cNvPr>
          <p:cNvSpPr/>
          <p:nvPr/>
        </p:nvSpPr>
        <p:spPr>
          <a:xfrm>
            <a:off x="4787009" y="5726895"/>
            <a:ext cx="38330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Spin dependent capture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DF03F99-02A6-3EFD-12F2-1A3CA3672F2E}"/>
              </a:ext>
            </a:extLst>
          </p:cNvPr>
          <p:cNvSpPr txBox="1"/>
          <p:nvPr/>
        </p:nvSpPr>
        <p:spPr>
          <a:xfrm>
            <a:off x="6358735" y="4364002"/>
            <a:ext cx="220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He/</a:t>
            </a:r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aseline="30000" dirty="0">
                <a:ln w="0"/>
                <a:solidFill>
                  <a:srgbClr val="A2A2A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en-US" sz="2400" dirty="0">
                <a:ln w="0"/>
                <a:solidFill>
                  <a:srgbClr val="A2A2A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~ 10</a:t>
            </a:r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-10</a:t>
            </a:r>
            <a:endParaRPr lang="en-US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C9831-8235-2039-3983-5CF6ABB0E17F}"/>
              </a:ext>
            </a:extLst>
          </p:cNvPr>
          <p:cNvSpPr/>
          <p:nvPr/>
        </p:nvSpPr>
        <p:spPr>
          <a:xfrm>
            <a:off x="180394" y="976262"/>
            <a:ext cx="86581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baseline="30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is a good: 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co-magnetometer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+ neutron detector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B9895C1-7410-F7F4-17E8-1AABF70AB258}"/>
              </a:ext>
            </a:extLst>
          </p:cNvPr>
          <p:cNvCxnSpPr>
            <a:cxnSpLocks/>
            <a:stCxn id="130" idx="3"/>
          </p:cNvCxnSpPr>
          <p:nvPr/>
        </p:nvCxnSpPr>
        <p:spPr bwMode="auto">
          <a:xfrm flipV="1">
            <a:off x="4450251" y="1598001"/>
            <a:ext cx="2273109" cy="26700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2E5A31-23A2-A26B-6A53-26E9E9B9AB9E}"/>
              </a:ext>
            </a:extLst>
          </p:cNvPr>
          <p:cNvSpPr txBox="1"/>
          <p:nvPr/>
        </p:nvSpPr>
        <p:spPr>
          <a:xfrm>
            <a:off x="5380280" y="5271521"/>
            <a:ext cx="2468320" cy="461665"/>
          </a:xfrm>
          <a:prstGeom prst="rect">
            <a:avLst/>
          </a:prstGeom>
          <a:solidFill>
            <a:srgbClr val="FFFF00"/>
          </a:solidFill>
          <a:ln w="508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 + </a:t>
            </a:r>
            <a:r>
              <a:rPr lang="en-US" b="0" i="0" baseline="3000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 →  p +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7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11626"/>
          </a:xfrm>
        </p:spPr>
        <p:txBody>
          <a:bodyPr/>
          <a:lstStyle/>
          <a:p>
            <a:r>
              <a:rPr lang="en-US" dirty="0"/>
              <a:t>ABS Components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CD364F81-8455-2FEB-50C8-D655262F900B}"/>
              </a:ext>
            </a:extLst>
          </p:cNvPr>
          <p:cNvSpPr/>
          <p:nvPr/>
        </p:nvSpPr>
        <p:spPr bwMode="auto">
          <a:xfrm>
            <a:off x="124021" y="2574568"/>
            <a:ext cx="990600" cy="939553"/>
          </a:xfrm>
          <a:prstGeom prst="cub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029F5139-5EE0-87D5-B642-D3B05F448A6D}"/>
              </a:ext>
            </a:extLst>
          </p:cNvPr>
          <p:cNvSpPr/>
          <p:nvPr/>
        </p:nvSpPr>
        <p:spPr bwMode="auto">
          <a:xfrm rot="5400000">
            <a:off x="1362661" y="2206145"/>
            <a:ext cx="723118" cy="1676400"/>
          </a:xfrm>
          <a:prstGeom prst="can">
            <a:avLst>
              <a:gd name="adj" fmla="val 4784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097798-414D-4354-0BA4-682272AD685D}"/>
              </a:ext>
            </a:extLst>
          </p:cNvPr>
          <p:cNvSpPr/>
          <p:nvPr/>
        </p:nvSpPr>
        <p:spPr bwMode="auto">
          <a:xfrm>
            <a:off x="2314771" y="2904521"/>
            <a:ext cx="152400" cy="3048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F04846-96A0-0EDC-C00B-A240110E8398}"/>
              </a:ext>
            </a:extLst>
          </p:cNvPr>
          <p:cNvGrpSpPr/>
          <p:nvPr/>
        </p:nvGrpSpPr>
        <p:grpSpPr>
          <a:xfrm>
            <a:off x="2562420" y="2701444"/>
            <a:ext cx="309395" cy="685800"/>
            <a:chOff x="4038599" y="2634984"/>
            <a:chExt cx="309395" cy="685800"/>
          </a:xfrm>
        </p:grpSpPr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BF77EE86-5622-7E64-C05B-0FF6E2EEA16F}"/>
                </a:ext>
              </a:extLst>
            </p:cNvPr>
            <p:cNvSpPr/>
            <p:nvPr/>
          </p:nvSpPr>
          <p:spPr bwMode="auto">
            <a:xfrm rot="5400000">
              <a:off x="3848099" y="2825484"/>
              <a:ext cx="685800" cy="304799"/>
            </a:xfrm>
            <a:prstGeom prst="can">
              <a:avLst>
                <a:gd name="adj" fmla="val 4305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5BC9DE0-F0E6-4DBF-6FBB-B6EC96B87B25}"/>
                </a:ext>
              </a:extLst>
            </p:cNvPr>
            <p:cNvSpPr/>
            <p:nvPr/>
          </p:nvSpPr>
          <p:spPr bwMode="auto">
            <a:xfrm>
              <a:off x="4195594" y="2648620"/>
              <a:ext cx="152400" cy="653783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67233E3-1961-2F64-64C7-845B1293C034}"/>
              </a:ext>
            </a:extLst>
          </p:cNvPr>
          <p:cNvSpPr/>
          <p:nvPr/>
        </p:nvSpPr>
        <p:spPr>
          <a:xfrm>
            <a:off x="2450265" y="880980"/>
            <a:ext cx="4243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! Not to scale!</a:t>
            </a:r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1728FB19-052B-5DA4-A65E-560BC764AF07}"/>
              </a:ext>
            </a:extLst>
          </p:cNvPr>
          <p:cNvSpPr/>
          <p:nvPr/>
        </p:nvSpPr>
        <p:spPr bwMode="auto">
          <a:xfrm>
            <a:off x="2887511" y="2371121"/>
            <a:ext cx="436908" cy="1168153"/>
          </a:xfrm>
          <a:prstGeom prst="cube">
            <a:avLst>
              <a:gd name="adj" fmla="val 6380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198733-019F-1CE3-6803-477D804148B5}"/>
              </a:ext>
            </a:extLst>
          </p:cNvPr>
          <p:cNvSpPr/>
          <p:nvPr/>
        </p:nvSpPr>
        <p:spPr bwMode="auto">
          <a:xfrm>
            <a:off x="3073893" y="2742931"/>
            <a:ext cx="218456" cy="4572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1" name="Cylinder 20">
            <a:extLst>
              <a:ext uri="{FF2B5EF4-FFF2-40B4-BE49-F238E27FC236}">
                <a16:creationId xmlns:a16="http://schemas.microsoft.com/office/drawing/2014/main" id="{29B596F0-F5E3-E2A0-4F95-5AFCD2AA8A9C}"/>
              </a:ext>
            </a:extLst>
          </p:cNvPr>
          <p:cNvSpPr/>
          <p:nvPr/>
        </p:nvSpPr>
        <p:spPr bwMode="auto">
          <a:xfrm rot="5400000">
            <a:off x="3178702" y="2852003"/>
            <a:ext cx="685800" cy="304799"/>
          </a:xfrm>
          <a:prstGeom prst="can">
            <a:avLst>
              <a:gd name="adj" fmla="val 43056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658C3DD-A49D-82F2-1581-C0395A86D79D}"/>
              </a:ext>
            </a:extLst>
          </p:cNvPr>
          <p:cNvSpPr/>
          <p:nvPr/>
        </p:nvSpPr>
        <p:spPr bwMode="auto">
          <a:xfrm>
            <a:off x="4708540" y="1909991"/>
            <a:ext cx="436908" cy="190687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FB4619-61A0-7FC5-D845-EDEE770F4A77}"/>
              </a:ext>
            </a:extLst>
          </p:cNvPr>
          <p:cNvCxnSpPr>
            <a:cxnSpLocks/>
          </p:cNvCxnSpPr>
          <p:nvPr/>
        </p:nvCxnSpPr>
        <p:spPr bwMode="auto">
          <a:xfrm flipV="1">
            <a:off x="3621448" y="1913335"/>
            <a:ext cx="1285706" cy="7470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21E9D92-DCC5-CD32-ED19-8B31299AC7E2}"/>
              </a:ext>
            </a:extLst>
          </p:cNvPr>
          <p:cNvCxnSpPr>
            <a:cxnSpLocks/>
            <a:endCxn id="26" idx="4"/>
          </p:cNvCxnSpPr>
          <p:nvPr/>
        </p:nvCxnSpPr>
        <p:spPr bwMode="auto">
          <a:xfrm>
            <a:off x="3621448" y="3346154"/>
            <a:ext cx="1305546" cy="4707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Cylinder 39">
            <a:extLst>
              <a:ext uri="{FF2B5EF4-FFF2-40B4-BE49-F238E27FC236}">
                <a16:creationId xmlns:a16="http://schemas.microsoft.com/office/drawing/2014/main" id="{AF8E54A5-D284-8C7A-E212-1A6AD5F3A990}"/>
              </a:ext>
            </a:extLst>
          </p:cNvPr>
          <p:cNvSpPr/>
          <p:nvPr/>
        </p:nvSpPr>
        <p:spPr bwMode="auto">
          <a:xfrm rot="5400000">
            <a:off x="4768484" y="2726665"/>
            <a:ext cx="685800" cy="509756"/>
          </a:xfrm>
          <a:prstGeom prst="can">
            <a:avLst>
              <a:gd name="adj" fmla="val 43056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2E3D6BC-4EC3-100E-8F6C-C76C4AAFBD95}"/>
              </a:ext>
            </a:extLst>
          </p:cNvPr>
          <p:cNvSpPr/>
          <p:nvPr/>
        </p:nvSpPr>
        <p:spPr bwMode="auto">
          <a:xfrm>
            <a:off x="6400800" y="1887131"/>
            <a:ext cx="436908" cy="190687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C050B56-3DB7-C0F5-3A10-3C681E3F8573}"/>
              </a:ext>
            </a:extLst>
          </p:cNvPr>
          <p:cNvCxnSpPr>
            <a:cxnSpLocks/>
          </p:cNvCxnSpPr>
          <p:nvPr/>
        </p:nvCxnSpPr>
        <p:spPr bwMode="auto">
          <a:xfrm flipV="1">
            <a:off x="5237506" y="1890475"/>
            <a:ext cx="1361908" cy="7481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494167E-16F0-7656-C902-67E15F247C6A}"/>
              </a:ext>
            </a:extLst>
          </p:cNvPr>
          <p:cNvCxnSpPr>
            <a:cxnSpLocks/>
            <a:endCxn id="41" idx="4"/>
          </p:cNvCxnSpPr>
          <p:nvPr/>
        </p:nvCxnSpPr>
        <p:spPr bwMode="auto">
          <a:xfrm>
            <a:off x="5237506" y="3319094"/>
            <a:ext cx="1381748" cy="4749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55F027C0-C3A3-81FF-5D7C-A2B686E8C23C}"/>
              </a:ext>
            </a:extLst>
          </p:cNvPr>
          <p:cNvGrpSpPr/>
          <p:nvPr/>
        </p:nvGrpSpPr>
        <p:grpSpPr>
          <a:xfrm>
            <a:off x="6940858" y="2362200"/>
            <a:ext cx="2079120" cy="1066800"/>
            <a:chOff x="151782" y="4319451"/>
            <a:chExt cx="3132287" cy="1066800"/>
          </a:xfrm>
        </p:grpSpPr>
        <p:sp>
          <p:nvSpPr>
            <p:cNvPr id="47" name="Cylinder 46">
              <a:extLst>
                <a:ext uri="{FF2B5EF4-FFF2-40B4-BE49-F238E27FC236}">
                  <a16:creationId xmlns:a16="http://schemas.microsoft.com/office/drawing/2014/main" id="{D012AAC1-D4C1-577A-EB4D-54F9B5E49679}"/>
                </a:ext>
              </a:extLst>
            </p:cNvPr>
            <p:cNvSpPr/>
            <p:nvPr/>
          </p:nvSpPr>
          <p:spPr bwMode="auto">
            <a:xfrm rot="5400000">
              <a:off x="1600833" y="3537133"/>
              <a:ext cx="723118" cy="2643354"/>
            </a:xfrm>
            <a:prstGeom prst="can">
              <a:avLst>
                <a:gd name="adj" fmla="val 25448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4943720-63EF-8AC5-F486-C1FA02906838}"/>
                </a:ext>
              </a:extLst>
            </p:cNvPr>
            <p:cNvGrpSpPr/>
            <p:nvPr/>
          </p:nvGrpSpPr>
          <p:grpSpPr>
            <a:xfrm>
              <a:off x="151782" y="4319451"/>
              <a:ext cx="616866" cy="1066800"/>
              <a:chOff x="1752600" y="4394200"/>
              <a:chExt cx="616866" cy="1066800"/>
            </a:xfrm>
            <a:solidFill>
              <a:srgbClr val="00B0F0"/>
            </a:solidFill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261ABAA-EA51-4350-70F7-34D67F34E57D}"/>
                  </a:ext>
                </a:extLst>
              </p:cNvPr>
              <p:cNvSpPr/>
              <p:nvPr/>
            </p:nvSpPr>
            <p:spPr bwMode="auto">
              <a:xfrm>
                <a:off x="1752600" y="4394200"/>
                <a:ext cx="284509" cy="1066800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EBE15FD-F41C-9C8A-A55C-B51B980C3E54}"/>
                  </a:ext>
                </a:extLst>
              </p:cNvPr>
              <p:cNvCxnSpPr>
                <a:cxnSpLocks/>
                <a:stCxn id="48" idx="0"/>
              </p:cNvCxnSpPr>
              <p:nvPr/>
            </p:nvCxnSpPr>
            <p:spPr bwMode="auto">
              <a:xfrm>
                <a:off x="1894856" y="4394200"/>
                <a:ext cx="474610" cy="177799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41E6150-6384-EA2F-9B8B-8B9E3F2EE97A}"/>
                  </a:ext>
                </a:extLst>
              </p:cNvPr>
              <p:cNvCxnSpPr>
                <a:cxnSpLocks/>
                <a:endCxn id="48" idx="4"/>
              </p:cNvCxnSpPr>
              <p:nvPr/>
            </p:nvCxnSpPr>
            <p:spPr bwMode="auto">
              <a:xfrm flipH="1">
                <a:off x="1894855" y="5295118"/>
                <a:ext cx="474609" cy="165882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9F5944C-BFB7-49C4-FD9E-12B55D4ABD8C}"/>
              </a:ext>
            </a:extLst>
          </p:cNvPr>
          <p:cNvGrpSpPr/>
          <p:nvPr/>
        </p:nvGrpSpPr>
        <p:grpSpPr>
          <a:xfrm>
            <a:off x="778263" y="4120165"/>
            <a:ext cx="2007477" cy="1200329"/>
            <a:chOff x="3662194" y="4291978"/>
            <a:chExt cx="2007477" cy="1200329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3F516D6-920D-82EA-6B29-666128946520}"/>
                </a:ext>
              </a:extLst>
            </p:cNvPr>
            <p:cNvGrpSpPr/>
            <p:nvPr/>
          </p:nvGrpSpPr>
          <p:grpSpPr>
            <a:xfrm>
              <a:off x="3662194" y="4509266"/>
              <a:ext cx="2007477" cy="723118"/>
              <a:chOff x="4926723" y="4596215"/>
              <a:chExt cx="2643354" cy="723118"/>
            </a:xfrm>
          </p:grpSpPr>
          <p:sp>
            <p:nvSpPr>
              <p:cNvPr id="65" name="Cylinder 64">
                <a:extLst>
                  <a:ext uri="{FF2B5EF4-FFF2-40B4-BE49-F238E27FC236}">
                    <a16:creationId xmlns:a16="http://schemas.microsoft.com/office/drawing/2014/main" id="{B374C193-C198-CEED-FFB5-E22B10E694D8}"/>
                  </a:ext>
                </a:extLst>
              </p:cNvPr>
              <p:cNvSpPr/>
              <p:nvPr/>
            </p:nvSpPr>
            <p:spPr bwMode="auto">
              <a:xfrm rot="5400000">
                <a:off x="5886841" y="3636097"/>
                <a:ext cx="723118" cy="2643354"/>
              </a:xfrm>
              <a:prstGeom prst="can">
                <a:avLst>
                  <a:gd name="adj" fmla="val 47841"/>
                </a:avLst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9DB4B04E-02AD-B587-F122-6AC14D19A7E5}"/>
                  </a:ext>
                </a:extLst>
              </p:cNvPr>
              <p:cNvSpPr/>
              <p:nvPr/>
            </p:nvSpPr>
            <p:spPr bwMode="auto">
              <a:xfrm>
                <a:off x="5035229" y="4842405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345F9E59-F983-720A-F8BB-353E9B4242E8}"/>
                  </a:ext>
                </a:extLst>
              </p:cNvPr>
              <p:cNvSpPr/>
              <p:nvPr/>
            </p:nvSpPr>
            <p:spPr bwMode="auto">
              <a:xfrm>
                <a:off x="5334779" y="4842405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78BD3BE-4BF2-5AA4-8518-C4DA5FF94ED6}"/>
                  </a:ext>
                </a:extLst>
              </p:cNvPr>
              <p:cNvSpPr/>
              <p:nvPr/>
            </p:nvSpPr>
            <p:spPr bwMode="auto">
              <a:xfrm>
                <a:off x="5623906" y="4842405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A4712C17-99D1-6D67-5780-E026A68C85CB}"/>
                  </a:ext>
                </a:extLst>
              </p:cNvPr>
              <p:cNvSpPr/>
              <p:nvPr/>
            </p:nvSpPr>
            <p:spPr bwMode="auto">
              <a:xfrm>
                <a:off x="5932114" y="4837077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1A03F61-3F4E-1916-1F80-6D1393A8F523}"/>
                  </a:ext>
                </a:extLst>
              </p:cNvPr>
              <p:cNvSpPr/>
              <p:nvPr/>
            </p:nvSpPr>
            <p:spPr bwMode="auto">
              <a:xfrm>
                <a:off x="6202487" y="4837077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78D2866-A846-EE8D-D784-50D3076F6529}"/>
                  </a:ext>
                </a:extLst>
              </p:cNvPr>
              <p:cNvSpPr/>
              <p:nvPr/>
            </p:nvSpPr>
            <p:spPr bwMode="auto">
              <a:xfrm>
                <a:off x="6492190" y="4846110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F25E92F3-4C6C-FF2E-0EB4-411031A6D320}"/>
                  </a:ext>
                </a:extLst>
              </p:cNvPr>
              <p:cNvSpPr/>
              <p:nvPr/>
            </p:nvSpPr>
            <p:spPr bwMode="auto">
              <a:xfrm>
                <a:off x="6791740" y="4834432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A9D31C2-D38D-245E-0778-E1D788A601AF}"/>
                </a:ext>
              </a:extLst>
            </p:cNvPr>
            <p:cNvSpPr/>
            <p:nvPr/>
          </p:nvSpPr>
          <p:spPr bwMode="auto">
            <a:xfrm>
              <a:off x="3863676" y="5150910"/>
              <a:ext cx="115739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64C4EDE-338C-54F4-2C17-3EE25A1741CF}"/>
                </a:ext>
              </a:extLst>
            </p:cNvPr>
            <p:cNvSpPr/>
            <p:nvPr/>
          </p:nvSpPr>
          <p:spPr bwMode="auto">
            <a:xfrm>
              <a:off x="3855232" y="4304987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49A9488-8E94-43A8-DAC5-E8F661D95DD9}"/>
                </a:ext>
              </a:extLst>
            </p:cNvPr>
            <p:cNvSpPr/>
            <p:nvPr/>
          </p:nvSpPr>
          <p:spPr bwMode="auto">
            <a:xfrm>
              <a:off x="4085817" y="4306004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882541B-8182-2520-F2DB-4756632C01C4}"/>
                </a:ext>
              </a:extLst>
            </p:cNvPr>
            <p:cNvSpPr/>
            <p:nvPr/>
          </p:nvSpPr>
          <p:spPr bwMode="auto">
            <a:xfrm>
              <a:off x="4316402" y="431945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E4CB425E-33AC-08BB-0919-65830E01D1A2}"/>
                </a:ext>
              </a:extLst>
            </p:cNvPr>
            <p:cNvSpPr/>
            <p:nvPr/>
          </p:nvSpPr>
          <p:spPr bwMode="auto">
            <a:xfrm>
              <a:off x="4551708" y="4320902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D904F8D-C131-757C-3883-501E2C5D48BD}"/>
                </a:ext>
              </a:extLst>
            </p:cNvPr>
            <p:cNvSpPr/>
            <p:nvPr/>
          </p:nvSpPr>
          <p:spPr bwMode="auto">
            <a:xfrm>
              <a:off x="4780584" y="431945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9110ADF-3E3C-ED77-F4A1-533612FF9C53}"/>
                </a:ext>
              </a:extLst>
            </p:cNvPr>
            <p:cNvSpPr/>
            <p:nvPr/>
          </p:nvSpPr>
          <p:spPr bwMode="auto">
            <a:xfrm>
              <a:off x="4996252" y="4312788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3BB289D7-7997-4F8B-582B-764D69A1B5C2}"/>
                </a:ext>
              </a:extLst>
            </p:cNvPr>
            <p:cNvSpPr/>
            <p:nvPr/>
          </p:nvSpPr>
          <p:spPr bwMode="auto">
            <a:xfrm>
              <a:off x="5205862" y="433109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1FA5FA1-B662-0216-138F-B157D5BC48D3}"/>
                </a:ext>
              </a:extLst>
            </p:cNvPr>
            <p:cNvSpPr/>
            <p:nvPr/>
          </p:nvSpPr>
          <p:spPr bwMode="auto">
            <a:xfrm>
              <a:off x="4094507" y="5150910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783CA5E-2BB7-E3DF-E89E-20E81807B9CB}"/>
                </a:ext>
              </a:extLst>
            </p:cNvPr>
            <p:cNvSpPr/>
            <p:nvPr/>
          </p:nvSpPr>
          <p:spPr bwMode="auto">
            <a:xfrm>
              <a:off x="4316402" y="5143390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3431D04B-AF80-B6C2-B785-F50F3C92A51B}"/>
                </a:ext>
              </a:extLst>
            </p:cNvPr>
            <p:cNvSpPr/>
            <p:nvPr/>
          </p:nvSpPr>
          <p:spPr bwMode="auto">
            <a:xfrm>
              <a:off x="4551707" y="5138148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B84196F-0508-F996-82F9-23C6ADF2B7A3}"/>
                </a:ext>
              </a:extLst>
            </p:cNvPr>
            <p:cNvSpPr/>
            <p:nvPr/>
          </p:nvSpPr>
          <p:spPr bwMode="auto">
            <a:xfrm>
              <a:off x="4767607" y="5138148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FBB30A6-30E0-5BBE-F02C-EE2A82B0CAE5}"/>
                </a:ext>
              </a:extLst>
            </p:cNvPr>
            <p:cNvSpPr/>
            <p:nvPr/>
          </p:nvSpPr>
          <p:spPr bwMode="auto">
            <a:xfrm>
              <a:off x="4983507" y="514601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ED6B041-B481-08A0-D523-554D61316495}"/>
                </a:ext>
              </a:extLst>
            </p:cNvPr>
            <p:cNvSpPr/>
            <p:nvPr/>
          </p:nvSpPr>
          <p:spPr bwMode="auto">
            <a:xfrm>
              <a:off x="5212212" y="514601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C1091F9-B875-581D-DAE5-6F66BED282DF}"/>
                </a:ext>
              </a:extLst>
            </p:cNvPr>
            <p:cNvSpPr/>
            <p:nvPr/>
          </p:nvSpPr>
          <p:spPr bwMode="auto">
            <a:xfrm>
              <a:off x="3733799" y="4291978"/>
              <a:ext cx="1828801" cy="2116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68537C92-D063-A5E8-B56C-C32BBDF26392}"/>
                </a:ext>
              </a:extLst>
            </p:cNvPr>
            <p:cNvSpPr/>
            <p:nvPr/>
          </p:nvSpPr>
          <p:spPr bwMode="auto">
            <a:xfrm>
              <a:off x="3774532" y="5240870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73B3E14C-2A6A-3A66-27E2-2CE7C411672F}"/>
              </a:ext>
            </a:extLst>
          </p:cNvPr>
          <p:cNvGrpSpPr/>
          <p:nvPr/>
        </p:nvGrpSpPr>
        <p:grpSpPr>
          <a:xfrm>
            <a:off x="2561589" y="4120165"/>
            <a:ext cx="2007477" cy="1200329"/>
            <a:chOff x="3662194" y="4291978"/>
            <a:chExt cx="2007477" cy="1200329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AD9D007A-573F-AA94-7728-78290284F249}"/>
                </a:ext>
              </a:extLst>
            </p:cNvPr>
            <p:cNvGrpSpPr/>
            <p:nvPr/>
          </p:nvGrpSpPr>
          <p:grpSpPr>
            <a:xfrm>
              <a:off x="3662194" y="4509266"/>
              <a:ext cx="2007477" cy="723118"/>
              <a:chOff x="4926723" y="4596215"/>
              <a:chExt cx="2643354" cy="723118"/>
            </a:xfrm>
          </p:grpSpPr>
          <p:sp>
            <p:nvSpPr>
              <p:cNvPr id="169" name="Cylinder 168">
                <a:extLst>
                  <a:ext uri="{FF2B5EF4-FFF2-40B4-BE49-F238E27FC236}">
                    <a16:creationId xmlns:a16="http://schemas.microsoft.com/office/drawing/2014/main" id="{00DED1DD-4A27-013F-11E6-719F933F3159}"/>
                  </a:ext>
                </a:extLst>
              </p:cNvPr>
              <p:cNvSpPr/>
              <p:nvPr/>
            </p:nvSpPr>
            <p:spPr bwMode="auto">
              <a:xfrm rot="5400000">
                <a:off x="5886841" y="3636097"/>
                <a:ext cx="723118" cy="2643354"/>
              </a:xfrm>
              <a:prstGeom prst="can">
                <a:avLst>
                  <a:gd name="adj" fmla="val 47841"/>
                </a:avLst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1874F16D-3FF7-A286-07FC-8E5CCB45D4FA}"/>
                  </a:ext>
                </a:extLst>
              </p:cNvPr>
              <p:cNvSpPr/>
              <p:nvPr/>
            </p:nvSpPr>
            <p:spPr bwMode="auto">
              <a:xfrm>
                <a:off x="5035229" y="4842405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E626F315-8301-2BA6-0A94-16C22810627D}"/>
                  </a:ext>
                </a:extLst>
              </p:cNvPr>
              <p:cNvSpPr/>
              <p:nvPr/>
            </p:nvSpPr>
            <p:spPr bwMode="auto">
              <a:xfrm>
                <a:off x="5334779" y="4842405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B16E9896-BAF4-DFD2-0803-0116DFB790A3}"/>
                  </a:ext>
                </a:extLst>
              </p:cNvPr>
              <p:cNvSpPr/>
              <p:nvPr/>
            </p:nvSpPr>
            <p:spPr bwMode="auto">
              <a:xfrm>
                <a:off x="5623906" y="4842405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5B8085DD-E3C9-95E1-D6DC-6F990B9545D6}"/>
                  </a:ext>
                </a:extLst>
              </p:cNvPr>
              <p:cNvSpPr/>
              <p:nvPr/>
            </p:nvSpPr>
            <p:spPr bwMode="auto">
              <a:xfrm>
                <a:off x="5932114" y="4837077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4D6443BD-71D8-FCEC-09CF-F7ACF19F833A}"/>
                  </a:ext>
                </a:extLst>
              </p:cNvPr>
              <p:cNvSpPr/>
              <p:nvPr/>
            </p:nvSpPr>
            <p:spPr bwMode="auto">
              <a:xfrm>
                <a:off x="6202487" y="4837077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F35D9F0F-8B15-2426-A030-FA4078F218FB}"/>
                  </a:ext>
                </a:extLst>
              </p:cNvPr>
              <p:cNvSpPr/>
              <p:nvPr/>
            </p:nvSpPr>
            <p:spPr bwMode="auto">
              <a:xfrm>
                <a:off x="6492190" y="4846110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5660C4C-271F-841F-6803-F80068460583}"/>
                  </a:ext>
                </a:extLst>
              </p:cNvPr>
              <p:cNvSpPr/>
              <p:nvPr/>
            </p:nvSpPr>
            <p:spPr bwMode="auto">
              <a:xfrm>
                <a:off x="6791740" y="4834432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8D6B558F-44D6-93A9-3684-940A65475B00}"/>
                </a:ext>
              </a:extLst>
            </p:cNvPr>
            <p:cNvSpPr/>
            <p:nvPr/>
          </p:nvSpPr>
          <p:spPr bwMode="auto">
            <a:xfrm>
              <a:off x="3863676" y="5150910"/>
              <a:ext cx="115739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C611CC1D-4542-B80F-5A60-7887E6B6D429}"/>
                </a:ext>
              </a:extLst>
            </p:cNvPr>
            <p:cNvSpPr/>
            <p:nvPr/>
          </p:nvSpPr>
          <p:spPr bwMode="auto">
            <a:xfrm>
              <a:off x="3855232" y="4304987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DE35AAEE-CCB4-082F-E786-4404F2DD9CBA}"/>
                </a:ext>
              </a:extLst>
            </p:cNvPr>
            <p:cNvSpPr/>
            <p:nvPr/>
          </p:nvSpPr>
          <p:spPr bwMode="auto">
            <a:xfrm>
              <a:off x="4085817" y="4306004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FED4CEF4-4B3B-DBF6-9156-73459F833075}"/>
                </a:ext>
              </a:extLst>
            </p:cNvPr>
            <p:cNvSpPr/>
            <p:nvPr/>
          </p:nvSpPr>
          <p:spPr bwMode="auto">
            <a:xfrm>
              <a:off x="4316402" y="431945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D85A75DB-D4ED-C1E8-F5E1-47766AFA35B1}"/>
                </a:ext>
              </a:extLst>
            </p:cNvPr>
            <p:cNvSpPr/>
            <p:nvPr/>
          </p:nvSpPr>
          <p:spPr bwMode="auto">
            <a:xfrm>
              <a:off x="4551708" y="4320902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EB1F6EA4-297D-96C2-8590-0EDFAFC7EAAD}"/>
                </a:ext>
              </a:extLst>
            </p:cNvPr>
            <p:cNvSpPr/>
            <p:nvPr/>
          </p:nvSpPr>
          <p:spPr bwMode="auto">
            <a:xfrm>
              <a:off x="4780584" y="431945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3AE358EF-D4B0-7619-0B7B-038B8C8852A3}"/>
                </a:ext>
              </a:extLst>
            </p:cNvPr>
            <p:cNvSpPr/>
            <p:nvPr/>
          </p:nvSpPr>
          <p:spPr bwMode="auto">
            <a:xfrm>
              <a:off x="4996252" y="4312788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487B0CF4-5CCB-295B-F847-2226B48945F9}"/>
                </a:ext>
              </a:extLst>
            </p:cNvPr>
            <p:cNvSpPr/>
            <p:nvPr/>
          </p:nvSpPr>
          <p:spPr bwMode="auto">
            <a:xfrm>
              <a:off x="5205862" y="433109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E3F9D00C-BFF8-9033-5A36-1A74B3F53C29}"/>
                </a:ext>
              </a:extLst>
            </p:cNvPr>
            <p:cNvSpPr/>
            <p:nvPr/>
          </p:nvSpPr>
          <p:spPr bwMode="auto">
            <a:xfrm>
              <a:off x="4094507" y="5150910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4DA50380-C733-2119-1885-687CA8DE65DD}"/>
                </a:ext>
              </a:extLst>
            </p:cNvPr>
            <p:cNvSpPr/>
            <p:nvPr/>
          </p:nvSpPr>
          <p:spPr bwMode="auto">
            <a:xfrm>
              <a:off x="4316402" y="5143390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686C7B37-7880-F43D-D101-88CDE25A5426}"/>
                </a:ext>
              </a:extLst>
            </p:cNvPr>
            <p:cNvSpPr/>
            <p:nvPr/>
          </p:nvSpPr>
          <p:spPr bwMode="auto">
            <a:xfrm>
              <a:off x="4551707" y="5138148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BD75A88C-FF7D-B92A-DD21-256D83CF3B3C}"/>
                </a:ext>
              </a:extLst>
            </p:cNvPr>
            <p:cNvSpPr/>
            <p:nvPr/>
          </p:nvSpPr>
          <p:spPr bwMode="auto">
            <a:xfrm>
              <a:off x="4767607" y="5138148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6FEEDE87-82AB-5229-0EF2-41ACA4D63F11}"/>
                </a:ext>
              </a:extLst>
            </p:cNvPr>
            <p:cNvSpPr/>
            <p:nvPr/>
          </p:nvSpPr>
          <p:spPr bwMode="auto">
            <a:xfrm>
              <a:off x="4983507" y="514601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DB031C0D-C30C-51BF-01D7-10C7989BBB71}"/>
                </a:ext>
              </a:extLst>
            </p:cNvPr>
            <p:cNvSpPr/>
            <p:nvPr/>
          </p:nvSpPr>
          <p:spPr bwMode="auto">
            <a:xfrm>
              <a:off x="5212212" y="514601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1B809B0-5E32-CCC3-0A69-6EF107037692}"/>
                </a:ext>
              </a:extLst>
            </p:cNvPr>
            <p:cNvSpPr/>
            <p:nvPr/>
          </p:nvSpPr>
          <p:spPr bwMode="auto">
            <a:xfrm>
              <a:off x="3733799" y="4291978"/>
              <a:ext cx="1828801" cy="2116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0392F568-4B19-D510-F7DF-1612069C4A4E}"/>
                </a:ext>
              </a:extLst>
            </p:cNvPr>
            <p:cNvSpPr/>
            <p:nvPr/>
          </p:nvSpPr>
          <p:spPr bwMode="auto">
            <a:xfrm>
              <a:off x="3774532" y="5240870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F0EF9ED-20F7-562F-D7C9-0EF547678E4A}"/>
              </a:ext>
            </a:extLst>
          </p:cNvPr>
          <p:cNvGrpSpPr/>
          <p:nvPr/>
        </p:nvGrpSpPr>
        <p:grpSpPr>
          <a:xfrm>
            <a:off x="4378586" y="4111272"/>
            <a:ext cx="2007477" cy="1200329"/>
            <a:chOff x="3662194" y="4291978"/>
            <a:chExt cx="2007477" cy="1200329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74EC2BB2-621F-5147-19E6-1D82878BDCF7}"/>
                </a:ext>
              </a:extLst>
            </p:cNvPr>
            <p:cNvGrpSpPr/>
            <p:nvPr/>
          </p:nvGrpSpPr>
          <p:grpSpPr>
            <a:xfrm>
              <a:off x="3662194" y="4509266"/>
              <a:ext cx="2007477" cy="723118"/>
              <a:chOff x="4926723" y="4596215"/>
              <a:chExt cx="2643354" cy="723118"/>
            </a:xfrm>
          </p:grpSpPr>
          <p:sp>
            <p:nvSpPr>
              <p:cNvPr id="198" name="Cylinder 197">
                <a:extLst>
                  <a:ext uri="{FF2B5EF4-FFF2-40B4-BE49-F238E27FC236}">
                    <a16:creationId xmlns:a16="http://schemas.microsoft.com/office/drawing/2014/main" id="{95F04FB7-775F-5B9A-39B9-5ABEE35860A5}"/>
                  </a:ext>
                </a:extLst>
              </p:cNvPr>
              <p:cNvSpPr/>
              <p:nvPr/>
            </p:nvSpPr>
            <p:spPr bwMode="auto">
              <a:xfrm rot="5400000">
                <a:off x="5886841" y="3636097"/>
                <a:ext cx="723118" cy="2643354"/>
              </a:xfrm>
              <a:prstGeom prst="can">
                <a:avLst>
                  <a:gd name="adj" fmla="val 47841"/>
                </a:avLst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85214E89-2DD9-7281-EB0E-436E8134BF7F}"/>
                  </a:ext>
                </a:extLst>
              </p:cNvPr>
              <p:cNvSpPr/>
              <p:nvPr/>
            </p:nvSpPr>
            <p:spPr bwMode="auto">
              <a:xfrm>
                <a:off x="5035229" y="4842405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1C6CA87A-B5B3-D785-019F-799805E76F5C}"/>
                  </a:ext>
                </a:extLst>
              </p:cNvPr>
              <p:cNvSpPr/>
              <p:nvPr/>
            </p:nvSpPr>
            <p:spPr bwMode="auto">
              <a:xfrm>
                <a:off x="5334779" y="4842405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1EB94DFB-763E-2EBC-E427-9AE24913D48F}"/>
                  </a:ext>
                </a:extLst>
              </p:cNvPr>
              <p:cNvSpPr/>
              <p:nvPr/>
            </p:nvSpPr>
            <p:spPr bwMode="auto">
              <a:xfrm>
                <a:off x="5623906" y="4842405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43435873-EF06-B64C-F31C-54D3ABA4CD30}"/>
                  </a:ext>
                </a:extLst>
              </p:cNvPr>
              <p:cNvSpPr/>
              <p:nvPr/>
            </p:nvSpPr>
            <p:spPr bwMode="auto">
              <a:xfrm>
                <a:off x="5932114" y="4837077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D50280AD-CA78-90F7-E5EC-5BBACAC3C29D}"/>
                  </a:ext>
                </a:extLst>
              </p:cNvPr>
              <p:cNvSpPr/>
              <p:nvPr/>
            </p:nvSpPr>
            <p:spPr bwMode="auto">
              <a:xfrm>
                <a:off x="6202487" y="4837077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1EF20D87-2677-24B5-7514-CC69DDC746C7}"/>
                  </a:ext>
                </a:extLst>
              </p:cNvPr>
              <p:cNvSpPr/>
              <p:nvPr/>
            </p:nvSpPr>
            <p:spPr bwMode="auto">
              <a:xfrm>
                <a:off x="6492190" y="4846110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68AC79F2-AAC0-5EE4-B4EE-AE24E011ECEE}"/>
                  </a:ext>
                </a:extLst>
              </p:cNvPr>
              <p:cNvSpPr/>
              <p:nvPr/>
            </p:nvSpPr>
            <p:spPr bwMode="auto">
              <a:xfrm>
                <a:off x="6791740" y="4834432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C97E9A5-1737-E4C1-3651-8B378D5B5271}"/>
                </a:ext>
              </a:extLst>
            </p:cNvPr>
            <p:cNvSpPr/>
            <p:nvPr/>
          </p:nvSpPr>
          <p:spPr bwMode="auto">
            <a:xfrm>
              <a:off x="3863676" y="5150910"/>
              <a:ext cx="115739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93EE6E5F-2647-5B08-B7DA-D25FB6FEC922}"/>
                </a:ext>
              </a:extLst>
            </p:cNvPr>
            <p:cNvSpPr/>
            <p:nvPr/>
          </p:nvSpPr>
          <p:spPr bwMode="auto">
            <a:xfrm>
              <a:off x="3855232" y="4304987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F404379F-D7D1-DAC3-B8BE-3A3480764EC0}"/>
                </a:ext>
              </a:extLst>
            </p:cNvPr>
            <p:cNvSpPr/>
            <p:nvPr/>
          </p:nvSpPr>
          <p:spPr bwMode="auto">
            <a:xfrm>
              <a:off x="4085817" y="4306004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22634938-FA44-4196-9589-A4C99A589846}"/>
                </a:ext>
              </a:extLst>
            </p:cNvPr>
            <p:cNvSpPr/>
            <p:nvPr/>
          </p:nvSpPr>
          <p:spPr bwMode="auto">
            <a:xfrm>
              <a:off x="4316402" y="431945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CACADB4C-5F00-B7D5-34A4-2058A95FBFC2}"/>
                </a:ext>
              </a:extLst>
            </p:cNvPr>
            <p:cNvSpPr/>
            <p:nvPr/>
          </p:nvSpPr>
          <p:spPr bwMode="auto">
            <a:xfrm>
              <a:off x="4551708" y="4320902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CF671551-5A1F-8788-F9CF-4557DD6AAC17}"/>
                </a:ext>
              </a:extLst>
            </p:cNvPr>
            <p:cNvSpPr/>
            <p:nvPr/>
          </p:nvSpPr>
          <p:spPr bwMode="auto">
            <a:xfrm>
              <a:off x="4780584" y="431945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E87B8755-0D4B-82D3-E78C-227B9924AB56}"/>
                </a:ext>
              </a:extLst>
            </p:cNvPr>
            <p:cNvSpPr/>
            <p:nvPr/>
          </p:nvSpPr>
          <p:spPr bwMode="auto">
            <a:xfrm>
              <a:off x="4996252" y="4312788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FE97C6D2-161D-E760-2071-893092941877}"/>
                </a:ext>
              </a:extLst>
            </p:cNvPr>
            <p:cNvSpPr/>
            <p:nvPr/>
          </p:nvSpPr>
          <p:spPr bwMode="auto">
            <a:xfrm>
              <a:off x="5205862" y="433109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F51ED022-0FEB-5F81-8059-A41A4EEED58F}"/>
                </a:ext>
              </a:extLst>
            </p:cNvPr>
            <p:cNvSpPr/>
            <p:nvPr/>
          </p:nvSpPr>
          <p:spPr bwMode="auto">
            <a:xfrm>
              <a:off x="4094507" y="5150910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F209044-B433-F1A3-BAB7-1720E0B8FA4A}"/>
                </a:ext>
              </a:extLst>
            </p:cNvPr>
            <p:cNvSpPr/>
            <p:nvPr/>
          </p:nvSpPr>
          <p:spPr bwMode="auto">
            <a:xfrm>
              <a:off x="4316402" y="5143390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C2E7567F-A906-72CB-53CE-6700C4C9D812}"/>
                </a:ext>
              </a:extLst>
            </p:cNvPr>
            <p:cNvSpPr/>
            <p:nvPr/>
          </p:nvSpPr>
          <p:spPr bwMode="auto">
            <a:xfrm>
              <a:off x="4551707" y="5138148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294A0155-2A90-5294-6945-4F33A775FBCF}"/>
                </a:ext>
              </a:extLst>
            </p:cNvPr>
            <p:cNvSpPr/>
            <p:nvPr/>
          </p:nvSpPr>
          <p:spPr bwMode="auto">
            <a:xfrm>
              <a:off x="4767607" y="5138148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74E86C6C-BA4C-27AB-37AA-AE799A23D827}"/>
                </a:ext>
              </a:extLst>
            </p:cNvPr>
            <p:cNvSpPr/>
            <p:nvPr/>
          </p:nvSpPr>
          <p:spPr bwMode="auto">
            <a:xfrm>
              <a:off x="4983507" y="514601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CD0EA298-801A-87BA-0C17-CD3C631E8626}"/>
                </a:ext>
              </a:extLst>
            </p:cNvPr>
            <p:cNvSpPr/>
            <p:nvPr/>
          </p:nvSpPr>
          <p:spPr bwMode="auto">
            <a:xfrm>
              <a:off x="5212212" y="514601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CC2AF8F0-6D95-2BBA-05DB-D241FC70FC67}"/>
                </a:ext>
              </a:extLst>
            </p:cNvPr>
            <p:cNvSpPr/>
            <p:nvPr/>
          </p:nvSpPr>
          <p:spPr bwMode="auto">
            <a:xfrm>
              <a:off x="3733799" y="4291978"/>
              <a:ext cx="1828801" cy="2116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133AE673-B44B-75EE-1954-9296BC9A4788}"/>
                </a:ext>
              </a:extLst>
            </p:cNvPr>
            <p:cNvSpPr/>
            <p:nvPr/>
          </p:nvSpPr>
          <p:spPr bwMode="auto">
            <a:xfrm>
              <a:off x="3774532" y="5240870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59852709-4085-3323-3241-F00EEDA6AE37}"/>
              </a:ext>
            </a:extLst>
          </p:cNvPr>
          <p:cNvGrpSpPr/>
          <p:nvPr/>
        </p:nvGrpSpPr>
        <p:grpSpPr>
          <a:xfrm>
            <a:off x="6184281" y="4120165"/>
            <a:ext cx="2007477" cy="1200329"/>
            <a:chOff x="3662194" y="4291978"/>
            <a:chExt cx="2007477" cy="120032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3287DEB-A9D9-6CFC-EB6A-E6788F8EA76D}"/>
                </a:ext>
              </a:extLst>
            </p:cNvPr>
            <p:cNvGrpSpPr/>
            <p:nvPr/>
          </p:nvGrpSpPr>
          <p:grpSpPr>
            <a:xfrm>
              <a:off x="3662194" y="4509266"/>
              <a:ext cx="2007477" cy="723118"/>
              <a:chOff x="4926723" y="4596215"/>
              <a:chExt cx="2643354" cy="723118"/>
            </a:xfrm>
          </p:grpSpPr>
          <p:sp>
            <p:nvSpPr>
              <p:cNvPr id="224" name="Cylinder 223">
                <a:extLst>
                  <a:ext uri="{FF2B5EF4-FFF2-40B4-BE49-F238E27FC236}">
                    <a16:creationId xmlns:a16="http://schemas.microsoft.com/office/drawing/2014/main" id="{965E7941-15D7-1C65-4F05-2EE0689FA648}"/>
                  </a:ext>
                </a:extLst>
              </p:cNvPr>
              <p:cNvSpPr/>
              <p:nvPr/>
            </p:nvSpPr>
            <p:spPr bwMode="auto">
              <a:xfrm rot="5400000">
                <a:off x="5886841" y="3636097"/>
                <a:ext cx="723118" cy="2643354"/>
              </a:xfrm>
              <a:prstGeom prst="can">
                <a:avLst>
                  <a:gd name="adj" fmla="val 47841"/>
                </a:avLst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265CE52D-F774-2FDD-32DB-A69B6BD7AE89}"/>
                  </a:ext>
                </a:extLst>
              </p:cNvPr>
              <p:cNvSpPr/>
              <p:nvPr/>
            </p:nvSpPr>
            <p:spPr bwMode="auto">
              <a:xfrm>
                <a:off x="5035229" y="4842405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88DD61E1-1573-CFC3-F9FB-AFC3D1ABEB25}"/>
                  </a:ext>
                </a:extLst>
              </p:cNvPr>
              <p:cNvSpPr/>
              <p:nvPr/>
            </p:nvSpPr>
            <p:spPr bwMode="auto">
              <a:xfrm>
                <a:off x="5334779" y="4842405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356593B1-75D1-DFBE-BD08-ECF8D97B8729}"/>
                  </a:ext>
                </a:extLst>
              </p:cNvPr>
              <p:cNvSpPr/>
              <p:nvPr/>
            </p:nvSpPr>
            <p:spPr bwMode="auto">
              <a:xfrm>
                <a:off x="5623906" y="4842405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3CA4A185-E3FF-20EB-7F78-32EBFF2FCC5A}"/>
                  </a:ext>
                </a:extLst>
              </p:cNvPr>
              <p:cNvSpPr/>
              <p:nvPr/>
            </p:nvSpPr>
            <p:spPr bwMode="auto">
              <a:xfrm>
                <a:off x="5932114" y="4837077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95EFA295-0BAA-6E69-EC87-841E4E2C30DD}"/>
                  </a:ext>
                </a:extLst>
              </p:cNvPr>
              <p:cNvSpPr/>
              <p:nvPr/>
            </p:nvSpPr>
            <p:spPr bwMode="auto">
              <a:xfrm>
                <a:off x="6202487" y="4837077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EFE3F006-5FB9-C894-632E-04FAD04841F6}"/>
                  </a:ext>
                </a:extLst>
              </p:cNvPr>
              <p:cNvSpPr/>
              <p:nvPr/>
            </p:nvSpPr>
            <p:spPr bwMode="auto">
              <a:xfrm>
                <a:off x="6492190" y="4846110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57D61DA2-54A7-2381-8E3A-C253C7502FDC}"/>
                  </a:ext>
                </a:extLst>
              </p:cNvPr>
              <p:cNvSpPr/>
              <p:nvPr/>
            </p:nvSpPr>
            <p:spPr bwMode="auto">
              <a:xfrm>
                <a:off x="6791740" y="4834432"/>
                <a:ext cx="152400" cy="3048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A85D061C-51D9-3E7D-9F2B-27B89E9061B6}"/>
                </a:ext>
              </a:extLst>
            </p:cNvPr>
            <p:cNvSpPr/>
            <p:nvPr/>
          </p:nvSpPr>
          <p:spPr bwMode="auto">
            <a:xfrm>
              <a:off x="3863676" y="5150910"/>
              <a:ext cx="115739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B9E1121F-DB0C-C92A-069F-5F0BAA566D09}"/>
                </a:ext>
              </a:extLst>
            </p:cNvPr>
            <p:cNvSpPr/>
            <p:nvPr/>
          </p:nvSpPr>
          <p:spPr bwMode="auto">
            <a:xfrm>
              <a:off x="3855232" y="4304987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BE40A836-A0D3-60E7-0607-90C046F870FA}"/>
                </a:ext>
              </a:extLst>
            </p:cNvPr>
            <p:cNvSpPr/>
            <p:nvPr/>
          </p:nvSpPr>
          <p:spPr bwMode="auto">
            <a:xfrm>
              <a:off x="4085817" y="4306004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D97C53D7-42CB-9EAB-E69C-28B26B1A7F22}"/>
                </a:ext>
              </a:extLst>
            </p:cNvPr>
            <p:cNvSpPr/>
            <p:nvPr/>
          </p:nvSpPr>
          <p:spPr bwMode="auto">
            <a:xfrm>
              <a:off x="4316402" y="431945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CB55BE3F-D4A6-9B60-ECC5-9CEB3F0D752A}"/>
                </a:ext>
              </a:extLst>
            </p:cNvPr>
            <p:cNvSpPr/>
            <p:nvPr/>
          </p:nvSpPr>
          <p:spPr bwMode="auto">
            <a:xfrm>
              <a:off x="4551708" y="4320902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D181C54F-300A-1FED-CD13-B398525771D8}"/>
                </a:ext>
              </a:extLst>
            </p:cNvPr>
            <p:cNvSpPr/>
            <p:nvPr/>
          </p:nvSpPr>
          <p:spPr bwMode="auto">
            <a:xfrm>
              <a:off x="4780584" y="431945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F39A983E-B467-480A-B3A4-83E2D09379B3}"/>
                </a:ext>
              </a:extLst>
            </p:cNvPr>
            <p:cNvSpPr/>
            <p:nvPr/>
          </p:nvSpPr>
          <p:spPr bwMode="auto">
            <a:xfrm>
              <a:off x="4996252" y="4312788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6CEF4698-1BA7-DD42-FA5C-FCE2F24265C8}"/>
                </a:ext>
              </a:extLst>
            </p:cNvPr>
            <p:cNvSpPr/>
            <p:nvPr/>
          </p:nvSpPr>
          <p:spPr bwMode="auto">
            <a:xfrm>
              <a:off x="5205862" y="433109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213B1F02-56F6-91FF-FDE6-7C3F3CEFFEAD}"/>
                </a:ext>
              </a:extLst>
            </p:cNvPr>
            <p:cNvSpPr/>
            <p:nvPr/>
          </p:nvSpPr>
          <p:spPr bwMode="auto">
            <a:xfrm>
              <a:off x="4094507" y="5150910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DF8CA81E-67D5-44EA-44B0-BC0477EE9F13}"/>
                </a:ext>
              </a:extLst>
            </p:cNvPr>
            <p:cNvSpPr/>
            <p:nvPr/>
          </p:nvSpPr>
          <p:spPr bwMode="auto">
            <a:xfrm>
              <a:off x="4316402" y="5143390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A96822A8-E6A2-9D32-C414-6EB221865099}"/>
                </a:ext>
              </a:extLst>
            </p:cNvPr>
            <p:cNvSpPr/>
            <p:nvPr/>
          </p:nvSpPr>
          <p:spPr bwMode="auto">
            <a:xfrm>
              <a:off x="4551707" y="5138148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544E4FC8-A287-77B0-D4CA-E1AD1C3732BD}"/>
                </a:ext>
              </a:extLst>
            </p:cNvPr>
            <p:cNvSpPr/>
            <p:nvPr/>
          </p:nvSpPr>
          <p:spPr bwMode="auto">
            <a:xfrm>
              <a:off x="4767607" y="5138148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5778C9D0-D418-36BF-D19E-5D7FC7E3DDF3}"/>
                </a:ext>
              </a:extLst>
            </p:cNvPr>
            <p:cNvSpPr/>
            <p:nvPr/>
          </p:nvSpPr>
          <p:spPr bwMode="auto">
            <a:xfrm>
              <a:off x="4983507" y="514601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FEAC6D8-F836-59C3-CCAB-3EEBDAB57856}"/>
                </a:ext>
              </a:extLst>
            </p:cNvPr>
            <p:cNvSpPr/>
            <p:nvPr/>
          </p:nvSpPr>
          <p:spPr bwMode="auto">
            <a:xfrm>
              <a:off x="5212212" y="5146011"/>
              <a:ext cx="96491" cy="3048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B7D4FA92-611B-1B64-6C17-AB480BA14387}"/>
                </a:ext>
              </a:extLst>
            </p:cNvPr>
            <p:cNvSpPr/>
            <p:nvPr/>
          </p:nvSpPr>
          <p:spPr bwMode="auto">
            <a:xfrm>
              <a:off x="3733799" y="4291978"/>
              <a:ext cx="1828801" cy="2116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719788FC-838A-05C1-925D-BA571AFF36E7}"/>
                </a:ext>
              </a:extLst>
            </p:cNvPr>
            <p:cNvSpPr/>
            <p:nvPr/>
          </p:nvSpPr>
          <p:spPr bwMode="auto">
            <a:xfrm>
              <a:off x="3774532" y="5240870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232" name="Cube 231">
            <a:extLst>
              <a:ext uri="{FF2B5EF4-FFF2-40B4-BE49-F238E27FC236}">
                <a16:creationId xmlns:a16="http://schemas.microsoft.com/office/drawing/2014/main" id="{202B31B1-E84F-5479-02B7-225EEB858E13}"/>
              </a:ext>
            </a:extLst>
          </p:cNvPr>
          <p:cNvSpPr/>
          <p:nvPr/>
        </p:nvSpPr>
        <p:spPr bwMode="auto">
          <a:xfrm>
            <a:off x="304800" y="5486400"/>
            <a:ext cx="304800" cy="304800"/>
          </a:xfrm>
          <a:prstGeom prst="cube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12D40FF3-FEF3-0771-008B-0184AB031AF5}"/>
              </a:ext>
            </a:extLst>
          </p:cNvPr>
          <p:cNvSpPr/>
          <p:nvPr/>
        </p:nvSpPr>
        <p:spPr>
          <a:xfrm>
            <a:off x="736546" y="5332539"/>
            <a:ext cx="29787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New component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A94CF-63DA-29DC-8E85-4833E10346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690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08253"/>
          </a:xfrm>
        </p:spPr>
        <p:txBody>
          <a:bodyPr/>
          <a:lstStyle/>
          <a:p>
            <a:r>
              <a:rPr lang="en-US" dirty="0"/>
              <a:t>Transmission of </a:t>
            </a:r>
            <a:r>
              <a:rPr lang="en-US" baseline="30000" dirty="0"/>
              <a:t>3</a:t>
            </a:r>
            <a:r>
              <a:rPr lang="en-US" dirty="0"/>
              <a:t>He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1E2A68-F079-D87B-7014-B6202D03B53C}"/>
              </a:ext>
            </a:extLst>
          </p:cNvPr>
          <p:cNvGrpSpPr/>
          <p:nvPr/>
        </p:nvGrpSpPr>
        <p:grpSpPr>
          <a:xfrm>
            <a:off x="419095" y="1905000"/>
            <a:ext cx="8134353" cy="2133600"/>
            <a:chOff x="4038599" y="2634984"/>
            <a:chExt cx="304800" cy="685800"/>
          </a:xfrm>
        </p:grpSpPr>
        <p:sp>
          <p:nvSpPr>
            <p:cNvPr id="17" name="Cylinder 16">
              <a:extLst>
                <a:ext uri="{FF2B5EF4-FFF2-40B4-BE49-F238E27FC236}">
                  <a16:creationId xmlns:a16="http://schemas.microsoft.com/office/drawing/2014/main" id="{64643ACD-50BC-DA9A-62CD-97D45E72A2F1}"/>
                </a:ext>
              </a:extLst>
            </p:cNvPr>
            <p:cNvSpPr/>
            <p:nvPr/>
          </p:nvSpPr>
          <p:spPr bwMode="auto">
            <a:xfrm rot="5400000">
              <a:off x="3848099" y="2825484"/>
              <a:ext cx="685800" cy="304799"/>
            </a:xfrm>
            <a:prstGeom prst="can">
              <a:avLst>
                <a:gd name="adj" fmla="val 11806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CDACEC3-3779-FCFD-7E03-B62E7081B915}"/>
                </a:ext>
              </a:extLst>
            </p:cNvPr>
            <p:cNvSpPr/>
            <p:nvPr/>
          </p:nvSpPr>
          <p:spPr bwMode="auto">
            <a:xfrm>
              <a:off x="4334833" y="2650992"/>
              <a:ext cx="8566" cy="653783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19" name="Cylinder 18">
            <a:extLst>
              <a:ext uri="{FF2B5EF4-FFF2-40B4-BE49-F238E27FC236}">
                <a16:creationId xmlns:a16="http://schemas.microsoft.com/office/drawing/2014/main" id="{A34FE05C-B582-E265-F033-97AE5B46781B}"/>
              </a:ext>
            </a:extLst>
          </p:cNvPr>
          <p:cNvSpPr/>
          <p:nvPr/>
        </p:nvSpPr>
        <p:spPr bwMode="auto">
          <a:xfrm rot="5400000">
            <a:off x="4362450" y="-1879844"/>
            <a:ext cx="152401" cy="7924794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1" name="Cylinder 20">
            <a:extLst>
              <a:ext uri="{FF2B5EF4-FFF2-40B4-BE49-F238E27FC236}">
                <a16:creationId xmlns:a16="http://schemas.microsoft.com/office/drawing/2014/main" id="{FD9FD7ED-1C07-7010-B906-82B6FBA1213E}"/>
              </a:ext>
            </a:extLst>
          </p:cNvPr>
          <p:cNvSpPr/>
          <p:nvPr/>
        </p:nvSpPr>
        <p:spPr bwMode="auto">
          <a:xfrm rot="5400000">
            <a:off x="4324349" y="-1626089"/>
            <a:ext cx="152401" cy="7924794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2" name="Cylinder 21">
            <a:extLst>
              <a:ext uri="{FF2B5EF4-FFF2-40B4-BE49-F238E27FC236}">
                <a16:creationId xmlns:a16="http://schemas.microsoft.com/office/drawing/2014/main" id="{0501E4A9-26C3-AA06-DCB4-C6D8F7B5F384}"/>
              </a:ext>
            </a:extLst>
          </p:cNvPr>
          <p:cNvSpPr/>
          <p:nvPr/>
        </p:nvSpPr>
        <p:spPr bwMode="auto">
          <a:xfrm rot="5400000">
            <a:off x="4305298" y="-1352524"/>
            <a:ext cx="152401" cy="7924794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3" name="Cylinder 22">
            <a:extLst>
              <a:ext uri="{FF2B5EF4-FFF2-40B4-BE49-F238E27FC236}">
                <a16:creationId xmlns:a16="http://schemas.microsoft.com/office/drawing/2014/main" id="{DC06DBA1-3A92-1D0A-7096-3AC23A5A4851}"/>
              </a:ext>
            </a:extLst>
          </p:cNvPr>
          <p:cNvSpPr/>
          <p:nvPr/>
        </p:nvSpPr>
        <p:spPr bwMode="auto">
          <a:xfrm rot="5400000">
            <a:off x="4295773" y="-1078959"/>
            <a:ext cx="152401" cy="7924794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4" name="Cylinder 23">
            <a:extLst>
              <a:ext uri="{FF2B5EF4-FFF2-40B4-BE49-F238E27FC236}">
                <a16:creationId xmlns:a16="http://schemas.microsoft.com/office/drawing/2014/main" id="{7F3E6B61-B8A1-2D12-A2AC-D2CDD064C350}"/>
              </a:ext>
            </a:extLst>
          </p:cNvPr>
          <p:cNvSpPr/>
          <p:nvPr/>
        </p:nvSpPr>
        <p:spPr bwMode="auto">
          <a:xfrm rot="5400000">
            <a:off x="4286246" y="-803753"/>
            <a:ext cx="152401" cy="7924794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5" name="Cylinder 24">
            <a:extLst>
              <a:ext uri="{FF2B5EF4-FFF2-40B4-BE49-F238E27FC236}">
                <a16:creationId xmlns:a16="http://schemas.microsoft.com/office/drawing/2014/main" id="{B0F35613-0356-0227-8656-64EB5130BEBF}"/>
              </a:ext>
            </a:extLst>
          </p:cNvPr>
          <p:cNvSpPr/>
          <p:nvPr/>
        </p:nvSpPr>
        <p:spPr bwMode="auto">
          <a:xfrm rot="5400000">
            <a:off x="4305299" y="-505163"/>
            <a:ext cx="152401" cy="7924794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6" name="Cylinder 25">
            <a:extLst>
              <a:ext uri="{FF2B5EF4-FFF2-40B4-BE49-F238E27FC236}">
                <a16:creationId xmlns:a16="http://schemas.microsoft.com/office/drawing/2014/main" id="{716FE2FA-3F3C-7AEB-865C-C1760591F360}"/>
              </a:ext>
            </a:extLst>
          </p:cNvPr>
          <p:cNvSpPr/>
          <p:nvPr/>
        </p:nvSpPr>
        <p:spPr bwMode="auto">
          <a:xfrm rot="5400000">
            <a:off x="4343400" y="-229957"/>
            <a:ext cx="152401" cy="7924794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46D702-841E-8B11-78A3-26BCEB7DD080}"/>
              </a:ext>
            </a:extLst>
          </p:cNvPr>
          <p:cNvSpPr/>
          <p:nvPr/>
        </p:nvSpPr>
        <p:spPr>
          <a:xfrm>
            <a:off x="1623118" y="880980"/>
            <a:ext cx="58977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MCP: Exaggerated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15DA77F-656E-97D9-5418-CEEFC97208DE}"/>
              </a:ext>
            </a:extLst>
          </p:cNvPr>
          <p:cNvCxnSpPr>
            <a:cxnSpLocks/>
          </p:cNvCxnSpPr>
          <p:nvPr/>
        </p:nvCxnSpPr>
        <p:spPr bwMode="auto">
          <a:xfrm>
            <a:off x="533400" y="4191000"/>
            <a:ext cx="802003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42575C9-7A9D-0C1A-2A5C-6C1E3FD37AB8}"/>
              </a:ext>
            </a:extLst>
          </p:cNvPr>
          <p:cNvSpPr/>
          <p:nvPr/>
        </p:nvSpPr>
        <p:spPr>
          <a:xfrm>
            <a:off x="3988379" y="4122750"/>
            <a:ext cx="9957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4"/>
                </a:solidFill>
                <a:effectLst/>
              </a:rPr>
              <a:t>0.5 mm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0149E2-1C24-4750-4B3E-BF0964001A8D}"/>
              </a:ext>
            </a:extLst>
          </p:cNvPr>
          <p:cNvSpPr txBox="1"/>
          <p:nvPr/>
        </p:nvSpPr>
        <p:spPr>
          <a:xfrm>
            <a:off x="476252" y="4724400"/>
            <a:ext cx="7677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Generate </a:t>
            </a:r>
            <a:r>
              <a:rPr lang="en-US" baseline="30000" dirty="0"/>
              <a:t>3</a:t>
            </a:r>
            <a:r>
              <a:rPr lang="en-US" dirty="0"/>
              <a:t>He within 0.1mm of MCP pore: Molecular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Pointing in forward hemisphere: Isotropically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With |V| </a:t>
            </a:r>
            <a:r>
              <a:rPr lang="en-US" b="0" i="0" dirty="0">
                <a:effectLst/>
                <a:cs typeface="Times" panose="02020603050405020304" pitchFamily="18" charset="0"/>
              </a:rPr>
              <a:t>∈ Boltzmann distribution for T = 1.3 K</a:t>
            </a:r>
          </a:p>
          <a:p>
            <a:endParaRPr lang="en-US" dirty="0">
              <a:cs typeface="Times" panose="02020603050405020304" pitchFamily="18" charset="0"/>
            </a:endParaRP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831B5A5D-CBFD-2C85-0D40-EB6318DFAB6B}"/>
              </a:ext>
            </a:extLst>
          </p:cNvPr>
          <p:cNvSpPr/>
          <p:nvPr/>
        </p:nvSpPr>
        <p:spPr bwMode="auto">
          <a:xfrm>
            <a:off x="7162800" y="4382622"/>
            <a:ext cx="1752600" cy="1542107"/>
          </a:xfrm>
          <a:prstGeom prst="arc">
            <a:avLst>
              <a:gd name="adj1" fmla="val 16200000"/>
              <a:gd name="adj2" fmla="val 539094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CADD000A-97C3-7F4D-81DF-2C36240F210C}"/>
              </a:ext>
            </a:extLst>
          </p:cNvPr>
          <p:cNvSpPr/>
          <p:nvPr/>
        </p:nvSpPr>
        <p:spPr bwMode="auto">
          <a:xfrm>
            <a:off x="7162800" y="4909063"/>
            <a:ext cx="1743071" cy="438632"/>
          </a:xfrm>
          <a:prstGeom prst="arc">
            <a:avLst>
              <a:gd name="adj1" fmla="val 16200000"/>
              <a:gd name="adj2" fmla="val 5136078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44F6C8F-D856-89DA-2BF8-56B920B9E99E}"/>
              </a:ext>
            </a:extLst>
          </p:cNvPr>
          <p:cNvCxnSpPr>
            <a:cxnSpLocks/>
            <a:stCxn id="38" idx="1"/>
          </p:cNvCxnSpPr>
          <p:nvPr/>
        </p:nvCxnSpPr>
        <p:spPr bwMode="auto">
          <a:xfrm flipV="1">
            <a:off x="8034336" y="4724400"/>
            <a:ext cx="728664" cy="4039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FFBBCC5-D5FB-9BD4-D05E-2650C17C13B8}"/>
                  </a:ext>
                </a:extLst>
              </p:cNvPr>
              <p:cNvSpPr txBox="1"/>
              <p:nvPr/>
            </p:nvSpPr>
            <p:spPr>
              <a:xfrm>
                <a:off x="8671542" y="4306831"/>
                <a:ext cx="381000" cy="506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cs typeface="Times" panose="02020603050405020304" pitchFamily="18" charset="0"/>
                            </a:rPr>
                            <m:t>V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FFBBCC5-D5FB-9BD4-D05E-2650C17C13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542" y="4306831"/>
                <a:ext cx="381000" cy="5064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Arc 44">
            <a:extLst>
              <a:ext uri="{FF2B5EF4-FFF2-40B4-BE49-F238E27FC236}">
                <a16:creationId xmlns:a16="http://schemas.microsoft.com/office/drawing/2014/main" id="{1E15D8DC-6ED5-5E6E-E21D-4CC7858540E9}"/>
              </a:ext>
            </a:extLst>
          </p:cNvPr>
          <p:cNvSpPr/>
          <p:nvPr/>
        </p:nvSpPr>
        <p:spPr bwMode="auto">
          <a:xfrm>
            <a:off x="1981200" y="1904998"/>
            <a:ext cx="304800" cy="2133600"/>
          </a:xfrm>
          <a:prstGeom prst="arc">
            <a:avLst>
              <a:gd name="adj1" fmla="val 5477928"/>
              <a:gd name="adj2" fmla="val 16167818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28E0C280-16DE-74B1-F510-3D10B1DA503F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372569" y="3703041"/>
            <a:ext cx="1826621" cy="476242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112D208-9328-3630-30E9-8A69CB7A27E7}"/>
              </a:ext>
            </a:extLst>
          </p:cNvPr>
          <p:cNvCxnSpPr>
            <a:cxnSpLocks/>
          </p:cNvCxnSpPr>
          <p:nvPr/>
        </p:nvCxnSpPr>
        <p:spPr bwMode="auto">
          <a:xfrm>
            <a:off x="400049" y="3053868"/>
            <a:ext cx="158115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A74363B9-75CA-5583-1F5D-6AB89D82C176}"/>
              </a:ext>
            </a:extLst>
          </p:cNvPr>
          <p:cNvCxnSpPr>
            <a:cxnSpLocks/>
          </p:cNvCxnSpPr>
          <p:nvPr/>
        </p:nvCxnSpPr>
        <p:spPr bwMode="auto">
          <a:xfrm flipV="1">
            <a:off x="6553200" y="5128379"/>
            <a:ext cx="1441393" cy="21931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5150C4-0239-1C5F-24BA-47663AD38B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864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18866"/>
          </a:xfrm>
        </p:spPr>
        <p:txBody>
          <a:bodyPr/>
          <a:lstStyle/>
          <a:p>
            <a:r>
              <a:rPr lang="en-US" dirty="0"/>
              <a:t>Reflections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7" name="Cylinder 16">
            <a:extLst>
              <a:ext uri="{FF2B5EF4-FFF2-40B4-BE49-F238E27FC236}">
                <a16:creationId xmlns:a16="http://schemas.microsoft.com/office/drawing/2014/main" id="{64643ACD-50BC-DA9A-62CD-97D45E72A2F1}"/>
              </a:ext>
            </a:extLst>
          </p:cNvPr>
          <p:cNvSpPr/>
          <p:nvPr/>
        </p:nvSpPr>
        <p:spPr bwMode="auto">
          <a:xfrm rot="5400000">
            <a:off x="3419472" y="-1095365"/>
            <a:ext cx="2133600" cy="8134326"/>
          </a:xfrm>
          <a:prstGeom prst="can">
            <a:avLst>
              <a:gd name="adj" fmla="val 11806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46D702-841E-8B11-78A3-26BCEB7DD080}"/>
              </a:ext>
            </a:extLst>
          </p:cNvPr>
          <p:cNvSpPr/>
          <p:nvPr/>
        </p:nvSpPr>
        <p:spPr>
          <a:xfrm>
            <a:off x="1574705" y="4078069"/>
            <a:ext cx="59945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Discrete Time vs. Ray tracing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0149E2-1C24-4750-4B3E-BF0964001A8D}"/>
              </a:ext>
            </a:extLst>
          </p:cNvPr>
          <p:cNvSpPr txBox="1"/>
          <p:nvPr/>
        </p:nvSpPr>
        <p:spPr>
          <a:xfrm>
            <a:off x="476252" y="4724400"/>
            <a:ext cx="8429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Initially, discrete Steps of 1 µs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E.g.: To traverse 500 µm @ 10 m/s takes 50 steps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cs typeface="Times" panose="02020603050405020304" pitchFamily="18" charset="0"/>
              </a:rPr>
              <a:t>Updated, Faster!: Ray tracing, on an average 3 steps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Times" panose="02020603050405020304" pitchFamily="18" charset="0"/>
              </a:rPr>
              <a:t>2 bounces @ 100 % bounce rate (initially bounce rate = 0%)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0" i="0" dirty="0">
                <a:effectLst/>
                <a:cs typeface="Times" panose="02020603050405020304" pitchFamily="18" charset="0"/>
              </a:rPr>
              <a:t>Faster by </a:t>
            </a:r>
            <a:r>
              <a:rPr lang="en-US" sz="2000" dirty="0">
                <a:cs typeface="Times" panose="02020603050405020304" pitchFamily="18" charset="0"/>
              </a:rPr>
              <a:t>~ order of magnitude</a:t>
            </a:r>
            <a:endParaRPr lang="en-US" sz="2000" b="0" i="0" dirty="0">
              <a:effectLst/>
              <a:cs typeface="Times" panose="02020603050405020304" pitchFamily="18" charset="0"/>
            </a:endParaRPr>
          </a:p>
          <a:p>
            <a:endParaRPr lang="en-US" sz="2000" dirty="0">
              <a:cs typeface="Times" panose="02020603050405020304" pitchFamily="18" charset="0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8DE88E7D-5812-8405-0970-34A9FE388E52}"/>
              </a:ext>
            </a:extLst>
          </p:cNvPr>
          <p:cNvSpPr/>
          <p:nvPr/>
        </p:nvSpPr>
        <p:spPr bwMode="auto">
          <a:xfrm>
            <a:off x="1981200" y="1904998"/>
            <a:ext cx="304800" cy="2133600"/>
          </a:xfrm>
          <a:prstGeom prst="arc">
            <a:avLst>
              <a:gd name="adj1" fmla="val 5477928"/>
              <a:gd name="adj2" fmla="val 16167818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87ABC6-DCE6-CA5F-2159-02EDC9B7C1F4}"/>
              </a:ext>
            </a:extLst>
          </p:cNvPr>
          <p:cNvSpPr/>
          <p:nvPr/>
        </p:nvSpPr>
        <p:spPr>
          <a:xfrm>
            <a:off x="1623118" y="880980"/>
            <a:ext cx="58977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MCP: Exaggerated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C66F61-235A-37DE-5AE3-961F08CF3D6B}"/>
              </a:ext>
            </a:extLst>
          </p:cNvPr>
          <p:cNvSpPr/>
          <p:nvPr/>
        </p:nvSpPr>
        <p:spPr bwMode="auto">
          <a:xfrm>
            <a:off x="609600" y="28956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9C8E5F-7844-0C83-F2C1-6288532FDAF1}"/>
              </a:ext>
            </a:extLst>
          </p:cNvPr>
          <p:cNvCxnSpPr>
            <a:cxnSpLocks/>
            <a:stCxn id="7" idx="6"/>
          </p:cNvCxnSpPr>
          <p:nvPr/>
        </p:nvCxnSpPr>
        <p:spPr bwMode="auto">
          <a:xfrm flipV="1">
            <a:off x="762000" y="1904998"/>
            <a:ext cx="2209800" cy="10668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0E57A3-0C59-106A-98BC-5ACD1B315B68}"/>
              </a:ext>
            </a:extLst>
          </p:cNvPr>
          <p:cNvCxnSpPr>
            <a:cxnSpLocks/>
          </p:cNvCxnSpPr>
          <p:nvPr/>
        </p:nvCxnSpPr>
        <p:spPr bwMode="auto">
          <a:xfrm>
            <a:off x="2971800" y="1927320"/>
            <a:ext cx="3581400" cy="21112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6B1C354-E89F-EAF8-4683-090B2C96E755}"/>
              </a:ext>
            </a:extLst>
          </p:cNvPr>
          <p:cNvCxnSpPr>
            <a:cxnSpLocks/>
          </p:cNvCxnSpPr>
          <p:nvPr/>
        </p:nvCxnSpPr>
        <p:spPr bwMode="auto">
          <a:xfrm flipV="1">
            <a:off x="6553200" y="2762373"/>
            <a:ext cx="2352671" cy="1276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88BEC2D-FB6A-58A2-DA4D-FF2BE7DB3B86}"/>
              </a:ext>
            </a:extLst>
          </p:cNvPr>
          <p:cNvCxnSpPr>
            <a:cxnSpLocks/>
            <a:stCxn id="7" idx="5"/>
          </p:cNvCxnSpPr>
          <p:nvPr/>
        </p:nvCxnSpPr>
        <p:spPr bwMode="auto">
          <a:xfrm>
            <a:off x="739682" y="3025682"/>
            <a:ext cx="1393918" cy="10129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CE8B20A-41BB-DBFD-CB36-2CECEB85475B}"/>
              </a:ext>
            </a:extLst>
          </p:cNvPr>
          <p:cNvCxnSpPr>
            <a:cxnSpLocks/>
          </p:cNvCxnSpPr>
          <p:nvPr/>
        </p:nvCxnSpPr>
        <p:spPr bwMode="auto">
          <a:xfrm flipV="1">
            <a:off x="2133600" y="1904998"/>
            <a:ext cx="4267200" cy="2133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738B4F8-8B91-06A8-78B5-2C724647B3BA}"/>
              </a:ext>
            </a:extLst>
          </p:cNvPr>
          <p:cNvCxnSpPr>
            <a:cxnSpLocks/>
          </p:cNvCxnSpPr>
          <p:nvPr/>
        </p:nvCxnSpPr>
        <p:spPr bwMode="auto">
          <a:xfrm>
            <a:off x="6400800" y="1927320"/>
            <a:ext cx="2495526" cy="14254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5F5D7C7-9338-F311-7005-C4D3B8A89EEB}"/>
              </a:ext>
            </a:extLst>
          </p:cNvPr>
          <p:cNvCxnSpPr>
            <a:cxnSpLocks/>
          </p:cNvCxnSpPr>
          <p:nvPr/>
        </p:nvCxnSpPr>
        <p:spPr bwMode="auto">
          <a:xfrm flipV="1">
            <a:off x="776148" y="2438399"/>
            <a:ext cx="8080445" cy="5505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18D2AB7-6B8E-9758-3477-A827759652D9}"/>
              </a:ext>
            </a:extLst>
          </p:cNvPr>
          <p:cNvCxnSpPr>
            <a:cxnSpLocks/>
          </p:cNvCxnSpPr>
          <p:nvPr/>
        </p:nvCxnSpPr>
        <p:spPr bwMode="auto">
          <a:xfrm>
            <a:off x="776148" y="2994122"/>
            <a:ext cx="2424252" cy="10441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59F7934-73F1-D971-450A-D4B6F48E120D}"/>
              </a:ext>
            </a:extLst>
          </p:cNvPr>
          <p:cNvCxnSpPr>
            <a:cxnSpLocks/>
          </p:cNvCxnSpPr>
          <p:nvPr/>
        </p:nvCxnSpPr>
        <p:spPr bwMode="auto">
          <a:xfrm>
            <a:off x="4200525" y="4953000"/>
            <a:ext cx="7239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355DBE0-31E7-359B-C648-669A9E048968}"/>
              </a:ext>
            </a:extLst>
          </p:cNvPr>
          <p:cNvCxnSpPr>
            <a:cxnSpLocks/>
          </p:cNvCxnSpPr>
          <p:nvPr/>
        </p:nvCxnSpPr>
        <p:spPr bwMode="auto">
          <a:xfrm>
            <a:off x="6477000" y="5257800"/>
            <a:ext cx="7239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DE38F82-C128-3055-98F0-FEF221214D79}"/>
              </a:ext>
            </a:extLst>
          </p:cNvPr>
          <p:cNvCxnSpPr>
            <a:cxnSpLocks/>
          </p:cNvCxnSpPr>
          <p:nvPr/>
        </p:nvCxnSpPr>
        <p:spPr bwMode="auto">
          <a:xfrm>
            <a:off x="6400800" y="5562600"/>
            <a:ext cx="7239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BF81DC-8DE8-82B1-1AB6-E2FC188BE9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0436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52192"/>
          </a:xfrm>
        </p:spPr>
        <p:txBody>
          <a:bodyPr/>
          <a:lstStyle/>
          <a:p>
            <a:r>
              <a:rPr lang="en-US" dirty="0"/>
              <a:t>ABS: Quadrupole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pic>
        <p:nvPicPr>
          <p:cNvPr id="6" name="Picture 5" descr="A close-up of a sword&#10;&#10;Description automatically generated with low confidence">
            <a:extLst>
              <a:ext uri="{FF2B5EF4-FFF2-40B4-BE49-F238E27FC236}">
                <a16:creationId xmlns:a16="http://schemas.microsoft.com/office/drawing/2014/main" id="{318A8A3D-4FA4-CF01-5B92-D0482F657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34304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025FC0-F6EC-B27B-539F-9328A052D6B9}"/>
              </a:ext>
            </a:extLst>
          </p:cNvPr>
          <p:cNvSpPr/>
          <p:nvPr/>
        </p:nvSpPr>
        <p:spPr bwMode="auto">
          <a:xfrm>
            <a:off x="4953000" y="990600"/>
            <a:ext cx="3657600" cy="484930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u="sng" dirty="0">
                <a:latin typeface="Times" charset="0"/>
                <a:ea typeface="Geneva" charset="0"/>
              </a:rPr>
              <a:t>Quadrupole</a:t>
            </a:r>
            <a:r>
              <a:rPr lang="en-US" b="1" dirty="0">
                <a:latin typeface="Times" charset="0"/>
                <a:ea typeface="Geneva" charset="0"/>
              </a:rPr>
              <a:t>: </a:t>
            </a:r>
            <a:r>
              <a:rPr lang="en-US" dirty="0">
                <a:latin typeface="Times" charset="0"/>
                <a:ea typeface="Geneva" charset="0"/>
              </a:rPr>
              <a:t>Polarizes </a:t>
            </a:r>
            <a:r>
              <a:rPr lang="en-US" baseline="30000" dirty="0">
                <a:latin typeface="Times" charset="0"/>
                <a:ea typeface="Geneva" charset="0"/>
              </a:rPr>
              <a:t>3</a:t>
            </a:r>
            <a:r>
              <a:rPr lang="en-US" dirty="0">
                <a:latin typeface="Times" charset="0"/>
                <a:ea typeface="Geneva" charset="0"/>
              </a:rPr>
              <a:t>He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F998AE05-2766-8531-4F25-CF96195CC0DE}"/>
              </a:ext>
            </a:extLst>
          </p:cNvPr>
          <p:cNvSpPr/>
          <p:nvPr/>
        </p:nvSpPr>
        <p:spPr bwMode="auto">
          <a:xfrm>
            <a:off x="3048000" y="3429000"/>
            <a:ext cx="866775" cy="457200"/>
          </a:xfrm>
          <a:prstGeom prst="borderCallout1">
            <a:avLst>
              <a:gd name="adj1" fmla="val -1667"/>
              <a:gd name="adj2" fmla="val -1145"/>
              <a:gd name="adj3" fmla="val -181250"/>
              <a:gd name="adj4" fmla="val -108868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MCP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B877AA99-9942-51AF-8FD4-05425128A8C9}"/>
              </a:ext>
            </a:extLst>
          </p:cNvPr>
          <p:cNvSpPr/>
          <p:nvPr/>
        </p:nvSpPr>
        <p:spPr bwMode="auto">
          <a:xfrm>
            <a:off x="3048000" y="3954350"/>
            <a:ext cx="1293020" cy="457200"/>
          </a:xfrm>
          <a:prstGeom prst="borderCallout1">
            <a:avLst>
              <a:gd name="adj1" fmla="val 29583"/>
              <a:gd name="adj2" fmla="val -1424"/>
              <a:gd name="adj3" fmla="val 22917"/>
              <a:gd name="adj4" fmla="val -44542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cap="none" spc="0" dirty="0">
                <a:ln/>
                <a:effectLst/>
              </a:rPr>
              <a:t>Hexapod</a:t>
            </a:r>
            <a:endParaRPr lang="en-US" b="1" cap="none" spc="0" dirty="0">
              <a:ln/>
              <a:effectLst/>
            </a:endParaRP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C6B3094E-49A8-275B-623F-D011347A6507}"/>
              </a:ext>
            </a:extLst>
          </p:cNvPr>
          <p:cNvSpPr/>
          <p:nvPr/>
        </p:nvSpPr>
        <p:spPr bwMode="auto">
          <a:xfrm>
            <a:off x="4086225" y="3429000"/>
            <a:ext cx="1476375" cy="457200"/>
          </a:xfrm>
          <a:prstGeom prst="borderCallout1">
            <a:avLst>
              <a:gd name="adj1" fmla="val 4583"/>
              <a:gd name="adj2" fmla="val 791"/>
              <a:gd name="adj3" fmla="val -181250"/>
              <a:gd name="adj4" fmla="val -108868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Skimmers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29CA57-8946-B6E1-D16D-1DB54D13BDC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048000" y="2667000"/>
            <a:ext cx="1293020" cy="7524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66A38D9-3F66-F202-D69D-302A98E32BEB}"/>
              </a:ext>
            </a:extLst>
          </p:cNvPr>
          <p:cNvSpPr/>
          <p:nvPr/>
        </p:nvSpPr>
        <p:spPr bwMode="auto">
          <a:xfrm rot="16460651">
            <a:off x="5756790" y="-341853"/>
            <a:ext cx="381000" cy="5313025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3AF2C9-70E7-8D73-603D-1408B7E4ECEF}"/>
              </a:ext>
            </a:extLst>
          </p:cNvPr>
          <p:cNvSpPr/>
          <p:nvPr/>
        </p:nvSpPr>
        <p:spPr bwMode="auto">
          <a:xfrm rot="296739">
            <a:off x="5454959" y="1695305"/>
            <a:ext cx="2653683" cy="484930"/>
          </a:xfrm>
          <a:prstGeom prst="rect">
            <a:avLst/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" charset="0"/>
                <a:ea typeface="Geneva" charset="0"/>
              </a:rPr>
              <a:t>Quadrupole magnet</a:t>
            </a:r>
            <a:endParaRPr kumimoji="0" lang="en-US" sz="240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4934005-7009-E922-E160-89F37FDBD844}"/>
              </a:ext>
            </a:extLst>
          </p:cNvPr>
          <p:cNvSpPr/>
          <p:nvPr/>
        </p:nvSpPr>
        <p:spPr bwMode="auto">
          <a:xfrm>
            <a:off x="690423" y="5019421"/>
            <a:ext cx="605004" cy="559428"/>
          </a:xfrm>
          <a:prstGeom prst="cub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9" name="Cylinder 18">
            <a:extLst>
              <a:ext uri="{FF2B5EF4-FFF2-40B4-BE49-F238E27FC236}">
                <a16:creationId xmlns:a16="http://schemas.microsoft.com/office/drawing/2014/main" id="{C9C5665D-B1F7-F095-0CC5-1BD0C35705AD}"/>
              </a:ext>
            </a:extLst>
          </p:cNvPr>
          <p:cNvSpPr/>
          <p:nvPr/>
        </p:nvSpPr>
        <p:spPr bwMode="auto">
          <a:xfrm rot="5400000">
            <a:off x="1472433" y="4779563"/>
            <a:ext cx="443217" cy="1009037"/>
          </a:xfrm>
          <a:prstGeom prst="can">
            <a:avLst>
              <a:gd name="adj" fmla="val 3968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0ECAC3-529F-F8D0-ABFA-D6AF3142DE60}"/>
              </a:ext>
            </a:extLst>
          </p:cNvPr>
          <p:cNvSpPr/>
          <p:nvPr/>
        </p:nvSpPr>
        <p:spPr bwMode="auto">
          <a:xfrm>
            <a:off x="2062732" y="5135177"/>
            <a:ext cx="105480" cy="297807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A15985-5AD1-6D8C-CA6B-27C78AD22E4A}"/>
              </a:ext>
            </a:extLst>
          </p:cNvPr>
          <p:cNvGrpSpPr/>
          <p:nvPr/>
        </p:nvGrpSpPr>
        <p:grpSpPr>
          <a:xfrm>
            <a:off x="2225872" y="5016246"/>
            <a:ext cx="180612" cy="524739"/>
            <a:chOff x="4038599" y="2634984"/>
            <a:chExt cx="309395" cy="685800"/>
          </a:xfrm>
        </p:grpSpPr>
        <p:sp>
          <p:nvSpPr>
            <p:cNvPr id="22" name="Cylinder 21">
              <a:extLst>
                <a:ext uri="{FF2B5EF4-FFF2-40B4-BE49-F238E27FC236}">
                  <a16:creationId xmlns:a16="http://schemas.microsoft.com/office/drawing/2014/main" id="{056A4CD9-A15F-6F0A-39BC-80774EC3F582}"/>
                </a:ext>
              </a:extLst>
            </p:cNvPr>
            <p:cNvSpPr/>
            <p:nvPr/>
          </p:nvSpPr>
          <p:spPr bwMode="auto">
            <a:xfrm rot="5400000">
              <a:off x="3848099" y="2825484"/>
              <a:ext cx="685800" cy="304799"/>
            </a:xfrm>
            <a:prstGeom prst="can">
              <a:avLst>
                <a:gd name="adj" fmla="val 4305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EFDCA04-BCA6-1BE6-9336-ED407167A4E5}"/>
                </a:ext>
              </a:extLst>
            </p:cNvPr>
            <p:cNvSpPr/>
            <p:nvPr/>
          </p:nvSpPr>
          <p:spPr bwMode="auto">
            <a:xfrm>
              <a:off x="4195594" y="2648620"/>
              <a:ext cx="152400" cy="653783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24" name="Cube 23">
            <a:extLst>
              <a:ext uri="{FF2B5EF4-FFF2-40B4-BE49-F238E27FC236}">
                <a16:creationId xmlns:a16="http://schemas.microsoft.com/office/drawing/2014/main" id="{39A75D36-ADD2-3277-24FF-5E182E13EDA5}"/>
              </a:ext>
            </a:extLst>
          </p:cNvPr>
          <p:cNvSpPr/>
          <p:nvPr/>
        </p:nvSpPr>
        <p:spPr bwMode="auto">
          <a:xfrm>
            <a:off x="2450291" y="4797578"/>
            <a:ext cx="218456" cy="891997"/>
          </a:xfrm>
          <a:prstGeom prst="cube">
            <a:avLst>
              <a:gd name="adj" fmla="val 6380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E217A7B-2703-C2DD-6CBF-37BE32F2BCBE}"/>
              </a:ext>
            </a:extLst>
          </p:cNvPr>
          <p:cNvSpPr/>
          <p:nvPr/>
        </p:nvSpPr>
        <p:spPr bwMode="auto">
          <a:xfrm>
            <a:off x="2551767" y="5000371"/>
            <a:ext cx="88545" cy="457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B30C1C9-4A97-A5B0-AC76-FF9FD7F17BEB}"/>
              </a:ext>
            </a:extLst>
          </p:cNvPr>
          <p:cNvGrpSpPr/>
          <p:nvPr/>
        </p:nvGrpSpPr>
        <p:grpSpPr>
          <a:xfrm>
            <a:off x="2891444" y="4743688"/>
            <a:ext cx="785069" cy="917049"/>
            <a:chOff x="2429622" y="4572000"/>
            <a:chExt cx="785069" cy="917049"/>
          </a:xfrm>
        </p:grpSpPr>
        <p:sp>
          <p:nvSpPr>
            <p:cNvPr id="26" name="Cylinder 25">
              <a:extLst>
                <a:ext uri="{FF2B5EF4-FFF2-40B4-BE49-F238E27FC236}">
                  <a16:creationId xmlns:a16="http://schemas.microsoft.com/office/drawing/2014/main" id="{96550328-17EB-90AD-CFE3-41E5D045AC97}"/>
                </a:ext>
              </a:extLst>
            </p:cNvPr>
            <p:cNvSpPr/>
            <p:nvPr/>
          </p:nvSpPr>
          <p:spPr bwMode="auto">
            <a:xfrm rot="5400000">
              <a:off x="2313507" y="5012111"/>
              <a:ext cx="329814" cy="97584"/>
            </a:xfrm>
            <a:prstGeom prst="can">
              <a:avLst>
                <a:gd name="adj" fmla="val 43056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196D0FF-E21D-9733-FA23-0A04ECEE7161}"/>
                </a:ext>
              </a:extLst>
            </p:cNvPr>
            <p:cNvSpPr/>
            <p:nvPr/>
          </p:nvSpPr>
          <p:spPr bwMode="auto">
            <a:xfrm>
              <a:off x="3068018" y="4572000"/>
              <a:ext cx="146673" cy="91704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8511E8A-816C-4D93-20BC-3BC2CFDC5C71}"/>
                </a:ext>
              </a:extLst>
            </p:cNvPr>
            <p:cNvCxnSpPr>
              <a:cxnSpLocks/>
              <a:endCxn id="27" idx="0"/>
            </p:cNvCxnSpPr>
            <p:nvPr/>
          </p:nvCxnSpPr>
          <p:spPr bwMode="auto">
            <a:xfrm flipV="1">
              <a:off x="2508292" y="4572000"/>
              <a:ext cx="633063" cy="324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79D69EC-2A75-7532-D2EA-BD3F5EBC0304}"/>
                </a:ext>
              </a:extLst>
            </p:cNvPr>
            <p:cNvCxnSpPr>
              <a:cxnSpLocks/>
              <a:endCxn id="27" idx="4"/>
            </p:cNvCxnSpPr>
            <p:nvPr/>
          </p:nvCxnSpPr>
          <p:spPr bwMode="auto">
            <a:xfrm>
              <a:off x="2509808" y="5225810"/>
              <a:ext cx="631547" cy="263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E42C221-C107-A7E6-97D7-3E84D85FBE7D}"/>
              </a:ext>
            </a:extLst>
          </p:cNvPr>
          <p:cNvGrpSpPr/>
          <p:nvPr/>
        </p:nvGrpSpPr>
        <p:grpSpPr>
          <a:xfrm>
            <a:off x="3998723" y="4743688"/>
            <a:ext cx="785069" cy="917049"/>
            <a:chOff x="2429622" y="4572000"/>
            <a:chExt cx="785069" cy="917049"/>
          </a:xfrm>
        </p:grpSpPr>
        <p:sp>
          <p:nvSpPr>
            <p:cNvPr id="192" name="Cylinder 191">
              <a:extLst>
                <a:ext uri="{FF2B5EF4-FFF2-40B4-BE49-F238E27FC236}">
                  <a16:creationId xmlns:a16="http://schemas.microsoft.com/office/drawing/2014/main" id="{D62D8B27-9EBD-9831-AB1E-E4FF1010F46B}"/>
                </a:ext>
              </a:extLst>
            </p:cNvPr>
            <p:cNvSpPr/>
            <p:nvPr/>
          </p:nvSpPr>
          <p:spPr bwMode="auto">
            <a:xfrm rot="5400000">
              <a:off x="2313507" y="5012111"/>
              <a:ext cx="329814" cy="97584"/>
            </a:xfrm>
            <a:prstGeom prst="can">
              <a:avLst>
                <a:gd name="adj" fmla="val 43056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B00608B2-4D8A-5DD8-8884-A07CDF05821E}"/>
                </a:ext>
              </a:extLst>
            </p:cNvPr>
            <p:cNvSpPr/>
            <p:nvPr/>
          </p:nvSpPr>
          <p:spPr bwMode="auto">
            <a:xfrm>
              <a:off x="3068018" y="4572000"/>
              <a:ext cx="146673" cy="91704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427D53EC-33DA-724F-690F-B31D5E0C9A1A}"/>
                </a:ext>
              </a:extLst>
            </p:cNvPr>
            <p:cNvCxnSpPr>
              <a:cxnSpLocks/>
              <a:endCxn id="193" idx="0"/>
            </p:cNvCxnSpPr>
            <p:nvPr/>
          </p:nvCxnSpPr>
          <p:spPr bwMode="auto">
            <a:xfrm flipV="1">
              <a:off x="2508292" y="4572000"/>
              <a:ext cx="633063" cy="324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B03FBB51-0EB9-1DA1-F3A5-CF7C0A7E94CF}"/>
                </a:ext>
              </a:extLst>
            </p:cNvPr>
            <p:cNvCxnSpPr>
              <a:cxnSpLocks/>
              <a:endCxn id="193" idx="4"/>
            </p:cNvCxnSpPr>
            <p:nvPr/>
          </p:nvCxnSpPr>
          <p:spPr bwMode="auto">
            <a:xfrm>
              <a:off x="2509808" y="5225810"/>
              <a:ext cx="631547" cy="263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E891705B-220B-B965-08B4-5C54E12A50C5}"/>
              </a:ext>
            </a:extLst>
          </p:cNvPr>
          <p:cNvGrpSpPr/>
          <p:nvPr/>
        </p:nvGrpSpPr>
        <p:grpSpPr>
          <a:xfrm>
            <a:off x="5033822" y="4900672"/>
            <a:ext cx="1704760" cy="603080"/>
            <a:chOff x="4572000" y="4728984"/>
            <a:chExt cx="1704760" cy="603080"/>
          </a:xfrm>
        </p:grpSpPr>
        <p:sp>
          <p:nvSpPr>
            <p:cNvPr id="36" name="Cylinder 35">
              <a:extLst>
                <a:ext uri="{FF2B5EF4-FFF2-40B4-BE49-F238E27FC236}">
                  <a16:creationId xmlns:a16="http://schemas.microsoft.com/office/drawing/2014/main" id="{89C8B649-B73A-FE2B-40A7-F4CD464D44C7}"/>
                </a:ext>
              </a:extLst>
            </p:cNvPr>
            <p:cNvSpPr/>
            <p:nvPr/>
          </p:nvSpPr>
          <p:spPr bwMode="auto">
            <a:xfrm rot="5400000">
              <a:off x="5355326" y="4322211"/>
              <a:ext cx="408791" cy="1434076"/>
            </a:xfrm>
            <a:prstGeom prst="can">
              <a:avLst>
                <a:gd name="adj" fmla="val 25448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5EB69C2-E269-F6ED-9B3B-5A5640C337E6}"/>
                </a:ext>
              </a:extLst>
            </p:cNvPr>
            <p:cNvSpPr/>
            <p:nvPr/>
          </p:nvSpPr>
          <p:spPr bwMode="auto">
            <a:xfrm>
              <a:off x="4572000" y="4728984"/>
              <a:ext cx="154353" cy="603080"/>
            </a:xfrm>
            <a:prstGeom prst="ellipse">
              <a:avLst/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EC625C-9D3F-C9CB-3656-50E753203304}"/>
                </a:ext>
              </a:extLst>
            </p:cNvPr>
            <p:cNvCxnSpPr>
              <a:cxnSpLocks/>
              <a:stCxn id="38" idx="0"/>
            </p:cNvCxnSpPr>
            <p:nvPr/>
          </p:nvCxnSpPr>
          <p:spPr bwMode="auto">
            <a:xfrm>
              <a:off x="4649177" y="4728984"/>
              <a:ext cx="244786" cy="103688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4DEAC7E-73D6-8999-712D-682636B8B670}"/>
                </a:ext>
              </a:extLst>
            </p:cNvPr>
            <p:cNvCxnSpPr>
              <a:cxnSpLocks/>
              <a:endCxn id="38" idx="4"/>
            </p:cNvCxnSpPr>
            <p:nvPr/>
          </p:nvCxnSpPr>
          <p:spPr bwMode="auto">
            <a:xfrm flipH="1">
              <a:off x="4649177" y="5244638"/>
              <a:ext cx="251134" cy="87426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6B1A737E-AD09-20DF-E44E-D64ECBAC9F8D}"/>
                </a:ext>
              </a:extLst>
            </p:cNvPr>
            <p:cNvSpPr/>
            <p:nvPr/>
          </p:nvSpPr>
          <p:spPr bwMode="auto">
            <a:xfrm>
              <a:off x="6172201" y="4841547"/>
              <a:ext cx="100074" cy="39674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47865E02-68BC-81FB-443E-302F1B79C22E}"/>
              </a:ext>
            </a:extLst>
          </p:cNvPr>
          <p:cNvGrpSpPr/>
          <p:nvPr/>
        </p:nvGrpSpPr>
        <p:grpSpPr>
          <a:xfrm>
            <a:off x="6886975" y="4753939"/>
            <a:ext cx="1836780" cy="912308"/>
            <a:chOff x="6425153" y="4582251"/>
            <a:chExt cx="1836780" cy="912308"/>
          </a:xfrm>
        </p:grpSpPr>
        <p:sp>
          <p:nvSpPr>
            <p:cNvPr id="214" name="Cylinder 213">
              <a:extLst>
                <a:ext uri="{FF2B5EF4-FFF2-40B4-BE49-F238E27FC236}">
                  <a16:creationId xmlns:a16="http://schemas.microsoft.com/office/drawing/2014/main" id="{B5F4ADC5-E702-9B5A-0FD6-F5D9C9282AF9}"/>
                </a:ext>
              </a:extLst>
            </p:cNvPr>
            <p:cNvSpPr/>
            <p:nvPr/>
          </p:nvSpPr>
          <p:spPr bwMode="auto">
            <a:xfrm rot="5400000">
              <a:off x="7050510" y="4213097"/>
              <a:ext cx="401333" cy="1652046"/>
            </a:xfrm>
            <a:prstGeom prst="can">
              <a:avLst>
                <a:gd name="adj" fmla="val 24700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729148C7-6EDE-55B3-00C1-6DD29E2A2F3A}"/>
                </a:ext>
              </a:extLst>
            </p:cNvPr>
            <p:cNvGrpSpPr/>
            <p:nvPr/>
          </p:nvGrpSpPr>
          <p:grpSpPr>
            <a:xfrm>
              <a:off x="6433132" y="4582251"/>
              <a:ext cx="1828801" cy="733180"/>
              <a:chOff x="6433132" y="4582251"/>
              <a:chExt cx="1828801" cy="733180"/>
            </a:xfrm>
          </p:grpSpPr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75509B82-EB15-4136-8C7F-7842FA777D2D}"/>
                  </a:ext>
                </a:extLst>
              </p:cNvPr>
              <p:cNvSpPr/>
              <p:nvPr/>
            </p:nvSpPr>
            <p:spPr bwMode="auto">
              <a:xfrm>
                <a:off x="6455088" y="4978695"/>
                <a:ext cx="51846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4E2CF951-E6DD-F20A-667D-F73FBC5126B6}"/>
                  </a:ext>
                </a:extLst>
              </p:cNvPr>
              <p:cNvSpPr/>
              <p:nvPr/>
            </p:nvSpPr>
            <p:spPr bwMode="auto">
              <a:xfrm>
                <a:off x="6554342" y="476301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D49BB70-8D13-BA36-9071-402D1E814E00}"/>
                  </a:ext>
                </a:extLst>
              </p:cNvPr>
              <p:cNvSpPr/>
              <p:nvPr/>
            </p:nvSpPr>
            <p:spPr bwMode="auto">
              <a:xfrm>
                <a:off x="6655327" y="497869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C88E34DD-ECFE-7ACD-00C9-E60A7ACDC1CD}"/>
                  </a:ext>
                </a:extLst>
              </p:cNvPr>
              <p:cNvSpPr/>
              <p:nvPr/>
            </p:nvSpPr>
            <p:spPr bwMode="auto">
              <a:xfrm>
                <a:off x="6744177" y="476273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1C8AFF5-B3C5-45BB-512D-A42002FA7A61}"/>
                  </a:ext>
                </a:extLst>
              </p:cNvPr>
              <p:cNvSpPr/>
              <p:nvPr/>
            </p:nvSpPr>
            <p:spPr bwMode="auto">
              <a:xfrm>
                <a:off x="6851221" y="497869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D32F07DE-F578-95BF-115C-3B557E3DA782}"/>
                  </a:ext>
                </a:extLst>
              </p:cNvPr>
              <p:cNvSpPr/>
              <p:nvPr/>
            </p:nvSpPr>
            <p:spPr bwMode="auto">
              <a:xfrm>
                <a:off x="7036812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40C8468D-2604-4029-07C4-9BE62A73D3D0}"/>
                  </a:ext>
                </a:extLst>
              </p:cNvPr>
              <p:cNvSpPr/>
              <p:nvPr/>
            </p:nvSpPr>
            <p:spPr bwMode="auto">
              <a:xfrm>
                <a:off x="7232706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66D2F894-830F-CAFC-9205-9597B4FA98AE}"/>
                  </a:ext>
                </a:extLst>
              </p:cNvPr>
              <p:cNvSpPr/>
              <p:nvPr/>
            </p:nvSpPr>
            <p:spPr bwMode="auto">
              <a:xfrm>
                <a:off x="7422230" y="497765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EA80F59F-D261-A034-243A-BE2296E4AB4B}"/>
                  </a:ext>
                </a:extLst>
              </p:cNvPr>
              <p:cNvSpPr/>
              <p:nvPr/>
            </p:nvSpPr>
            <p:spPr bwMode="auto">
              <a:xfrm>
                <a:off x="7611754" y="497765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C84AE938-B171-1B86-279E-9D3DBF6A735A}"/>
                  </a:ext>
                </a:extLst>
              </p:cNvPr>
              <p:cNvSpPr/>
              <p:nvPr/>
            </p:nvSpPr>
            <p:spPr bwMode="auto">
              <a:xfrm>
                <a:off x="7801278" y="497753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6D4B5254-D0CF-554E-1439-8827AB668EA2}"/>
                  </a:ext>
                </a:extLst>
              </p:cNvPr>
              <p:cNvSpPr/>
              <p:nvPr/>
            </p:nvSpPr>
            <p:spPr bwMode="auto">
              <a:xfrm>
                <a:off x="6940858" y="476390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7302F13F-BBB2-7260-53DD-577EF6423A55}"/>
                  </a:ext>
                </a:extLst>
              </p:cNvPr>
              <p:cNvSpPr/>
              <p:nvPr/>
            </p:nvSpPr>
            <p:spPr bwMode="auto">
              <a:xfrm>
                <a:off x="7126076" y="476615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7DE42118-1099-18AE-4D20-206637C56FA1}"/>
                  </a:ext>
                </a:extLst>
              </p:cNvPr>
              <p:cNvSpPr/>
              <p:nvPr/>
            </p:nvSpPr>
            <p:spPr bwMode="auto">
              <a:xfrm>
                <a:off x="7324674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98191659-8EFD-F0E3-BF5B-471930896A96}"/>
                  </a:ext>
                </a:extLst>
              </p:cNvPr>
              <p:cNvSpPr/>
              <p:nvPr/>
            </p:nvSpPr>
            <p:spPr bwMode="auto">
              <a:xfrm>
                <a:off x="7500118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4D18392F-9A3A-15A7-7670-FA20536AC7F1}"/>
                  </a:ext>
                </a:extLst>
              </p:cNvPr>
              <p:cNvSpPr/>
              <p:nvPr/>
            </p:nvSpPr>
            <p:spPr bwMode="auto">
              <a:xfrm>
                <a:off x="7694230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A1A00AE3-F0D6-A9DA-637F-8DA1FF593E96}"/>
                  </a:ext>
                </a:extLst>
              </p:cNvPr>
              <p:cNvSpPr/>
              <p:nvPr/>
            </p:nvSpPr>
            <p:spPr bwMode="auto">
              <a:xfrm>
                <a:off x="7891029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5CC78EC9-0827-3E72-35BA-87C8AC8CC0F7}"/>
                  </a:ext>
                </a:extLst>
              </p:cNvPr>
              <p:cNvSpPr/>
              <p:nvPr/>
            </p:nvSpPr>
            <p:spPr bwMode="auto">
              <a:xfrm>
                <a:off x="6554342" y="516860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07513CAC-9FC8-613F-1CCB-41DEB1AA16F2}"/>
                  </a:ext>
                </a:extLst>
              </p:cNvPr>
              <p:cNvSpPr/>
              <p:nvPr/>
            </p:nvSpPr>
            <p:spPr bwMode="auto">
              <a:xfrm>
                <a:off x="6744177" y="516833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5CFB19E1-71EB-8310-8ADE-43DDCE3E79D3}"/>
                  </a:ext>
                </a:extLst>
              </p:cNvPr>
              <p:cNvSpPr/>
              <p:nvPr/>
            </p:nvSpPr>
            <p:spPr bwMode="auto">
              <a:xfrm>
                <a:off x="6940858" y="5169505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7FC0D54C-1274-2E44-F8CD-D9B3D2207116}"/>
                  </a:ext>
                </a:extLst>
              </p:cNvPr>
              <p:cNvSpPr/>
              <p:nvPr/>
            </p:nvSpPr>
            <p:spPr bwMode="auto">
              <a:xfrm>
                <a:off x="7126076" y="517174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9EE35D5A-E405-CEEF-A941-2ADBBB116440}"/>
                  </a:ext>
                </a:extLst>
              </p:cNvPr>
              <p:cNvSpPr/>
              <p:nvPr/>
            </p:nvSpPr>
            <p:spPr bwMode="auto">
              <a:xfrm>
                <a:off x="7324674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BB76964B-D3E9-7FC9-B398-A7133A0CD70B}"/>
                  </a:ext>
                </a:extLst>
              </p:cNvPr>
              <p:cNvSpPr/>
              <p:nvPr/>
            </p:nvSpPr>
            <p:spPr bwMode="auto">
              <a:xfrm>
                <a:off x="7500118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750BA321-DACA-CDFB-7B5A-4DB2EDB20E8F}"/>
                  </a:ext>
                </a:extLst>
              </p:cNvPr>
              <p:cNvSpPr/>
              <p:nvPr/>
            </p:nvSpPr>
            <p:spPr bwMode="auto">
              <a:xfrm>
                <a:off x="7694230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008CBC54-8874-2E9F-BD28-E67BBFE55984}"/>
                  </a:ext>
                </a:extLst>
              </p:cNvPr>
              <p:cNvSpPr/>
              <p:nvPr/>
            </p:nvSpPr>
            <p:spPr bwMode="auto">
              <a:xfrm>
                <a:off x="7891029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66BA3787-FFBA-3F25-949C-1A738393028F}"/>
                  </a:ext>
                </a:extLst>
              </p:cNvPr>
              <p:cNvSpPr/>
              <p:nvPr/>
            </p:nvSpPr>
            <p:spPr bwMode="auto">
              <a:xfrm>
                <a:off x="6433132" y="4582251"/>
                <a:ext cx="1828801" cy="2514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C887EA66-5D6D-B010-B229-57A1EFE67799}"/>
                  </a:ext>
                </a:extLst>
              </p:cNvPr>
              <p:cNvSpPr/>
              <p:nvPr/>
            </p:nvSpPr>
            <p:spPr bwMode="auto">
              <a:xfrm>
                <a:off x="7982429" y="4841547"/>
                <a:ext cx="100074" cy="39674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E4625828-ED0C-1617-7009-CE94136C1AC8}"/>
                </a:ext>
              </a:extLst>
            </p:cNvPr>
            <p:cNvSpPr/>
            <p:nvPr/>
          </p:nvSpPr>
          <p:spPr bwMode="auto">
            <a:xfrm>
              <a:off x="6425153" y="5243122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256" name="Rectangle 255">
            <a:extLst>
              <a:ext uri="{FF2B5EF4-FFF2-40B4-BE49-F238E27FC236}">
                <a16:creationId xmlns:a16="http://schemas.microsoft.com/office/drawing/2014/main" id="{3AEAF194-9865-1A90-6A3F-65CE2BF8B00A}"/>
              </a:ext>
            </a:extLst>
          </p:cNvPr>
          <p:cNvSpPr/>
          <p:nvPr/>
        </p:nvSpPr>
        <p:spPr bwMode="auto">
          <a:xfrm>
            <a:off x="5355785" y="4572000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8A99AF2B-B7DD-147C-784A-5FFB482BEA30}"/>
              </a:ext>
            </a:extLst>
          </p:cNvPr>
          <p:cNvSpPr/>
          <p:nvPr/>
        </p:nvSpPr>
        <p:spPr bwMode="auto">
          <a:xfrm>
            <a:off x="5375313" y="5590776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4EA2924C-0AD4-43E2-0411-198DB2C336E2}"/>
              </a:ext>
            </a:extLst>
          </p:cNvPr>
          <p:cNvSpPr/>
          <p:nvPr/>
        </p:nvSpPr>
        <p:spPr bwMode="auto">
          <a:xfrm>
            <a:off x="5365710" y="5169412"/>
            <a:ext cx="3183237" cy="875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C8C2A5FD-56B7-6323-119C-FEDB14CFB2A8}"/>
              </a:ext>
            </a:extLst>
          </p:cNvPr>
          <p:cNvSpPr/>
          <p:nvPr/>
        </p:nvSpPr>
        <p:spPr>
          <a:xfrm>
            <a:off x="2718320" y="5983349"/>
            <a:ext cx="37483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4"/>
                </a:solidFill>
                <a:effectLst/>
              </a:rPr>
              <a:t>! MCP</a:t>
            </a:r>
            <a:r>
              <a:rPr lang="en-US" sz="2000" b="1" dirty="0">
                <a:ln/>
                <a:solidFill>
                  <a:schemeClr val="accent4"/>
                </a:solidFill>
              </a:rPr>
              <a:t> Schematic: Not to Scale !</a:t>
            </a:r>
            <a:endParaRPr lang="en-US" sz="2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AD26136D-3145-BFAC-131F-ACDA6B9F6C1F}"/>
              </a:ext>
            </a:extLst>
          </p:cNvPr>
          <p:cNvCxnSpPr>
            <a:cxnSpLocks/>
          </p:cNvCxnSpPr>
          <p:nvPr/>
        </p:nvCxnSpPr>
        <p:spPr bwMode="auto">
          <a:xfrm>
            <a:off x="8089486" y="2307993"/>
            <a:ext cx="29809" cy="229502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F66DDB3B-AD2B-87BD-AEB8-83C241C47846}"/>
              </a:ext>
            </a:extLst>
          </p:cNvPr>
          <p:cNvCxnSpPr>
            <a:cxnSpLocks/>
            <a:endCxn id="193" idx="6"/>
          </p:cNvCxnSpPr>
          <p:nvPr/>
        </p:nvCxnSpPr>
        <p:spPr bwMode="auto">
          <a:xfrm flipH="1">
            <a:off x="4783792" y="3888383"/>
            <a:ext cx="314418" cy="13138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BA98275B-1AE4-54AB-6DE6-DFAB3AB5C279}"/>
              </a:ext>
            </a:extLst>
          </p:cNvPr>
          <p:cNvCxnSpPr>
            <a:cxnSpLocks/>
            <a:endCxn id="27" idx="6"/>
          </p:cNvCxnSpPr>
          <p:nvPr/>
        </p:nvCxnSpPr>
        <p:spPr bwMode="auto">
          <a:xfrm flipH="1">
            <a:off x="3676513" y="3886200"/>
            <a:ext cx="1399529" cy="13160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E06A3AAB-1314-30E8-E3D1-5D822EA46F20}"/>
              </a:ext>
            </a:extLst>
          </p:cNvPr>
          <p:cNvCxnSpPr>
            <a:cxnSpLocks/>
            <a:endCxn id="22" idx="2"/>
          </p:cNvCxnSpPr>
          <p:nvPr/>
        </p:nvCxnSpPr>
        <p:spPr bwMode="auto">
          <a:xfrm flipH="1">
            <a:off x="2314836" y="3882175"/>
            <a:ext cx="724646" cy="11340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3" name="Right Triangle 272">
            <a:extLst>
              <a:ext uri="{FF2B5EF4-FFF2-40B4-BE49-F238E27FC236}">
                <a16:creationId xmlns:a16="http://schemas.microsoft.com/office/drawing/2014/main" id="{02AE52B7-CF75-FD08-6EF5-DB8B21ECA310}"/>
              </a:ext>
            </a:extLst>
          </p:cNvPr>
          <p:cNvSpPr/>
          <p:nvPr/>
        </p:nvSpPr>
        <p:spPr bwMode="auto">
          <a:xfrm rot="10800000">
            <a:off x="8075378" y="5595411"/>
            <a:ext cx="485931" cy="296267"/>
          </a:xfrm>
          <a:prstGeom prst="rtTriangl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74" name="Right Triangle 273">
            <a:extLst>
              <a:ext uri="{FF2B5EF4-FFF2-40B4-BE49-F238E27FC236}">
                <a16:creationId xmlns:a16="http://schemas.microsoft.com/office/drawing/2014/main" id="{0CAC4464-315A-3888-0560-30F25CC6565E}"/>
              </a:ext>
            </a:extLst>
          </p:cNvPr>
          <p:cNvSpPr/>
          <p:nvPr/>
        </p:nvSpPr>
        <p:spPr bwMode="auto">
          <a:xfrm flipH="1">
            <a:off x="8058796" y="4578919"/>
            <a:ext cx="480226" cy="296267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BD60AA68-F228-38D4-1B12-7EFB700727E3}"/>
              </a:ext>
            </a:extLst>
          </p:cNvPr>
          <p:cNvCxnSpPr>
            <a:cxnSpLocks/>
          </p:cNvCxnSpPr>
          <p:nvPr/>
        </p:nvCxnSpPr>
        <p:spPr bwMode="auto">
          <a:xfrm flipV="1">
            <a:off x="8641235" y="5231873"/>
            <a:ext cx="436935" cy="6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72C30113-979E-9031-9736-0067CA8C09D0}"/>
                  </a:ext>
                </a:extLst>
              </p:cNvPr>
              <p:cNvSpPr/>
              <p:nvPr/>
            </p:nvSpPr>
            <p:spPr>
              <a:xfrm>
                <a:off x="8400877" y="5203430"/>
                <a:ext cx="825106" cy="5255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acc>
                            <m:accPr>
                              <m:chr m:val="⃑"/>
                              <m:ctrlPr>
                                <a:rPr lang="en-US" b="1" i="1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</m:acc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rgbClr val="0000FF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72C30113-979E-9031-9736-0067CA8C09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0877" y="5203430"/>
                <a:ext cx="825106" cy="5255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7794D2E3-39DC-5D83-DFB6-07238C198D28}"/>
              </a:ext>
            </a:extLst>
          </p:cNvPr>
          <p:cNvCxnSpPr>
            <a:cxnSpLocks/>
          </p:cNvCxnSpPr>
          <p:nvPr/>
        </p:nvCxnSpPr>
        <p:spPr bwMode="auto">
          <a:xfrm>
            <a:off x="8680528" y="3074071"/>
            <a:ext cx="494162" cy="636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3A0226F1-95CB-0E8D-D72D-B379F14E7E23}"/>
                  </a:ext>
                </a:extLst>
              </p:cNvPr>
              <p:cNvSpPr/>
              <p:nvPr/>
            </p:nvSpPr>
            <p:spPr>
              <a:xfrm>
                <a:off x="8464748" y="2461519"/>
                <a:ext cx="825106" cy="5255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acc>
                            <m:accPr>
                              <m:chr m:val="⃑"/>
                              <m:ctrlPr>
                                <a:rPr lang="en-US" b="1" i="1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</m:acc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rgbClr val="0000FF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3A0226F1-95CB-0E8D-D72D-B379F14E7E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4748" y="2461519"/>
                <a:ext cx="825106" cy="5255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2" name="Oval 281">
            <a:extLst>
              <a:ext uri="{FF2B5EF4-FFF2-40B4-BE49-F238E27FC236}">
                <a16:creationId xmlns:a16="http://schemas.microsoft.com/office/drawing/2014/main" id="{99CEC9B7-4A57-E082-1CEC-E76D7D60E61E}"/>
              </a:ext>
            </a:extLst>
          </p:cNvPr>
          <p:cNvSpPr/>
          <p:nvPr/>
        </p:nvSpPr>
        <p:spPr bwMode="auto">
          <a:xfrm>
            <a:off x="3531854" y="4745011"/>
            <a:ext cx="132528" cy="91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729A98E8-7AED-3A63-77CA-31386BC2DA6C}"/>
              </a:ext>
            </a:extLst>
          </p:cNvPr>
          <p:cNvSpPr/>
          <p:nvPr/>
        </p:nvSpPr>
        <p:spPr bwMode="auto">
          <a:xfrm>
            <a:off x="4646435" y="4745011"/>
            <a:ext cx="132528" cy="91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43D998-BCEC-693E-CEC7-A97E9B365F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5246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hydrant, outdoor object&#10;&#10;Description automatically generated">
            <a:extLst>
              <a:ext uri="{FF2B5EF4-FFF2-40B4-BE49-F238E27FC236}">
                <a16:creationId xmlns:a16="http://schemas.microsoft.com/office/drawing/2014/main" id="{C18DE0DA-1838-62CE-E167-17FD2497C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83" y="890379"/>
            <a:ext cx="4622217" cy="5338971"/>
          </a:xfrm>
          <a:prstGeom prst="rect">
            <a:avLst/>
          </a:prstGeom>
        </p:spPr>
      </p:pic>
      <p:sp>
        <p:nvSpPr>
          <p:cNvPr id="11" name="Callout: Line 10">
            <a:extLst>
              <a:ext uri="{FF2B5EF4-FFF2-40B4-BE49-F238E27FC236}">
                <a16:creationId xmlns:a16="http://schemas.microsoft.com/office/drawing/2014/main" id="{0ECC4D76-48D2-A73A-94EE-24F712F60F8F}"/>
              </a:ext>
            </a:extLst>
          </p:cNvPr>
          <p:cNvSpPr/>
          <p:nvPr/>
        </p:nvSpPr>
        <p:spPr bwMode="auto">
          <a:xfrm>
            <a:off x="5553075" y="1799431"/>
            <a:ext cx="1752600" cy="457200"/>
          </a:xfrm>
          <a:prstGeom prst="borderCallout1">
            <a:avLst>
              <a:gd name="adj1" fmla="val 50000"/>
              <a:gd name="adj2" fmla="val 907"/>
              <a:gd name="adj3" fmla="val 50000"/>
              <a:gd name="adj4" fmla="val -36159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Cryo-vessel</a:t>
            </a: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1E9B1017-8F9A-F45F-F801-6F3636F6AFA8}"/>
              </a:ext>
            </a:extLst>
          </p:cNvPr>
          <p:cNvSpPr/>
          <p:nvPr/>
        </p:nvSpPr>
        <p:spPr bwMode="auto">
          <a:xfrm>
            <a:off x="5553075" y="4104826"/>
            <a:ext cx="2724150" cy="457200"/>
          </a:xfrm>
          <a:prstGeom prst="borderCallout1">
            <a:avLst>
              <a:gd name="adj1" fmla="val 50000"/>
              <a:gd name="adj2" fmla="val -142"/>
              <a:gd name="adj3" fmla="val 50000"/>
              <a:gd name="adj4" fmla="val -22329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Quadrupole magnet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64879"/>
          </a:xfrm>
        </p:spPr>
        <p:txBody>
          <a:bodyPr/>
          <a:lstStyle/>
          <a:p>
            <a:r>
              <a:rPr lang="en-US" dirty="0"/>
              <a:t>ABS Components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21EC2AEA-20B1-6420-90CA-2A2815548129}"/>
              </a:ext>
            </a:extLst>
          </p:cNvPr>
          <p:cNvSpPr/>
          <p:nvPr/>
        </p:nvSpPr>
        <p:spPr bwMode="auto">
          <a:xfrm>
            <a:off x="4572000" y="1408112"/>
            <a:ext cx="381000" cy="1239838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1DF9F5F6-20CA-B0D7-97E3-C2FBD73D6D53}"/>
              </a:ext>
            </a:extLst>
          </p:cNvPr>
          <p:cNvSpPr/>
          <p:nvPr/>
        </p:nvSpPr>
        <p:spPr bwMode="auto">
          <a:xfrm>
            <a:off x="4572000" y="2667000"/>
            <a:ext cx="381000" cy="3332853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4DA3E4-2FEB-A105-72A1-583C8CC5B0CF}"/>
              </a:ext>
            </a:extLst>
          </p:cNvPr>
          <p:cNvSpPr/>
          <p:nvPr/>
        </p:nvSpPr>
        <p:spPr bwMode="auto">
          <a:xfrm>
            <a:off x="5553075" y="4686332"/>
            <a:ext cx="3147042" cy="1600200"/>
          </a:xfrm>
          <a:prstGeom prst="rect">
            <a:avLst/>
          </a:prstGeom>
          <a:solidFill>
            <a:srgbClr val="FF9966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Produces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cold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</a:t>
            </a:r>
            <a:r>
              <a:rPr kumimoji="0" lang="en-US" sz="2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3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He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polarized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atoms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~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1.3 K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(112 µeV)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Flux 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⪆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10</a:t>
            </a:r>
            <a:r>
              <a:rPr kumimoji="0" lang="en-US" sz="2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14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atoms/s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B8F359-36B2-E3D9-7262-EED3255D72A1}"/>
              </a:ext>
            </a:extLst>
          </p:cNvPr>
          <p:cNvCxnSpPr/>
          <p:nvPr/>
        </p:nvCxnSpPr>
        <p:spPr bwMode="auto">
          <a:xfrm>
            <a:off x="2657475" y="6071082"/>
            <a:ext cx="0" cy="3297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D4D982-51BD-1B2C-6773-92CF3295CF1D}"/>
                  </a:ext>
                </a:extLst>
              </p:cNvPr>
              <p:cNvSpPr/>
              <p:nvPr/>
            </p:nvSpPr>
            <p:spPr>
              <a:xfrm>
                <a:off x="2624992" y="5896257"/>
                <a:ext cx="893643" cy="52552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acc>
                            <m:accPr>
                              <m:chr m:val="⃑"/>
                              <m:ctrlPr>
                                <a:rPr lang="en-US" b="1" i="1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</m:acc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rgbClr val="0000FF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D4D982-51BD-1B2C-6773-92CF3295CF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992" y="5896257"/>
                <a:ext cx="893643" cy="5255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220D2-977D-EEAC-CE42-9FBCB7AE80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407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47963"/>
          </a:xfrm>
        </p:spPr>
        <p:txBody>
          <a:bodyPr/>
          <a:lstStyle/>
          <a:p>
            <a:r>
              <a:rPr lang="en-US" dirty="0"/>
              <a:t>ABS: Cryo-Vessel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D9A6D9B8-3262-11DD-994B-5D7EACBB0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2544"/>
            <a:ext cx="8319113" cy="441860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B8F359-36B2-E3D9-7262-EED3255D72A1}"/>
              </a:ext>
            </a:extLst>
          </p:cNvPr>
          <p:cNvCxnSpPr/>
          <p:nvPr/>
        </p:nvCxnSpPr>
        <p:spPr bwMode="auto">
          <a:xfrm>
            <a:off x="4776347" y="3462471"/>
            <a:ext cx="0" cy="3297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DD4D982-51BD-1B2C-6773-92CF3295CF1D}"/>
              </a:ext>
            </a:extLst>
          </p:cNvPr>
          <p:cNvSpPr/>
          <p:nvPr/>
        </p:nvSpPr>
        <p:spPr>
          <a:xfrm>
            <a:off x="4785872" y="3339618"/>
            <a:ext cx="13958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en-US" sz="2800" b="1" cap="none" spc="0" dirty="0">
              <a:ln/>
              <a:solidFill>
                <a:srgbClr val="FF99FF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FCA5B1-7C5B-4358-4C03-3EA63A6F0F6D}"/>
              </a:ext>
            </a:extLst>
          </p:cNvPr>
          <p:cNvSpPr/>
          <p:nvPr/>
        </p:nvSpPr>
        <p:spPr bwMode="auto">
          <a:xfrm>
            <a:off x="5553075" y="4686332"/>
            <a:ext cx="3147042" cy="1600200"/>
          </a:xfrm>
          <a:prstGeom prst="rect">
            <a:avLst/>
          </a:prstGeom>
          <a:solidFill>
            <a:srgbClr val="FF9966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Produces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cold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3He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polarized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atoms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~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1.3 K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(112 µeV)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Flux 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⪆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10</a:t>
            </a:r>
            <a:r>
              <a:rPr kumimoji="0" lang="en-US" sz="2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14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atoms/s 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1B58E8A5-D105-C730-4078-EB5C1F597AB6}"/>
              </a:ext>
            </a:extLst>
          </p:cNvPr>
          <p:cNvSpPr/>
          <p:nvPr/>
        </p:nvSpPr>
        <p:spPr bwMode="auto">
          <a:xfrm>
            <a:off x="5092679" y="1867448"/>
            <a:ext cx="1066800" cy="457200"/>
          </a:xfrm>
          <a:prstGeom prst="borderCallout1">
            <a:avLst>
              <a:gd name="adj1" fmla="val 98333"/>
              <a:gd name="adj2" fmla="val 51191"/>
              <a:gd name="adj3" fmla="val 302083"/>
              <a:gd name="adj4" fmla="val 21489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4K pot</a:t>
            </a: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E7F6EE31-C608-A1E3-17D3-881A6AF63557}"/>
              </a:ext>
            </a:extLst>
          </p:cNvPr>
          <p:cNvSpPr/>
          <p:nvPr/>
        </p:nvSpPr>
        <p:spPr bwMode="auto">
          <a:xfrm>
            <a:off x="3473756" y="1834785"/>
            <a:ext cx="1066800" cy="457200"/>
          </a:xfrm>
          <a:prstGeom prst="borderCallout1">
            <a:avLst>
              <a:gd name="adj1" fmla="val 98333"/>
              <a:gd name="adj2" fmla="val 50298"/>
              <a:gd name="adj3" fmla="val 300000"/>
              <a:gd name="adj4" fmla="val 137560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1K pot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B4693A30-3D5F-8237-687E-76AC8E9E3B9A}"/>
              </a:ext>
            </a:extLst>
          </p:cNvPr>
          <p:cNvSpPr/>
          <p:nvPr/>
        </p:nvSpPr>
        <p:spPr bwMode="auto">
          <a:xfrm>
            <a:off x="2812257" y="4566016"/>
            <a:ext cx="866775" cy="457200"/>
          </a:xfrm>
          <a:prstGeom prst="borderCallout1">
            <a:avLst>
              <a:gd name="adj1" fmla="val 2500"/>
              <a:gd name="adj2" fmla="val 48306"/>
              <a:gd name="adj3" fmla="val -252083"/>
              <a:gd name="adj4" fmla="val 219703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MCP</a:t>
            </a: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1BE765FA-E109-6360-DA58-0831CA7DA24D}"/>
              </a:ext>
            </a:extLst>
          </p:cNvPr>
          <p:cNvSpPr/>
          <p:nvPr/>
        </p:nvSpPr>
        <p:spPr bwMode="auto">
          <a:xfrm>
            <a:off x="4181476" y="4566016"/>
            <a:ext cx="1233486" cy="457200"/>
          </a:xfrm>
          <a:prstGeom prst="borderCallout1">
            <a:avLst>
              <a:gd name="adj1" fmla="val -3750"/>
              <a:gd name="adj2" fmla="val 49405"/>
              <a:gd name="adj3" fmla="val -158333"/>
              <a:gd name="adj4" fmla="val 48275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cap="none" spc="0" baseline="30000" dirty="0">
                <a:ln/>
                <a:effectLst/>
              </a:rPr>
              <a:t>3</a:t>
            </a:r>
            <a:r>
              <a:rPr lang="en-US" cap="none" spc="0" dirty="0">
                <a:ln/>
                <a:effectLst/>
              </a:rPr>
              <a:t>He</a:t>
            </a:r>
            <a:r>
              <a:rPr lang="en-US" b="1" cap="none" spc="0" dirty="0">
                <a:ln/>
                <a:effectLst/>
              </a:rPr>
              <a:t> </a:t>
            </a:r>
            <a:r>
              <a:rPr lang="en-US" sz="1200" b="1" cap="none" spc="0" dirty="0">
                <a:ln/>
                <a:effectLst/>
              </a:rPr>
              <a:t>(</a:t>
            </a:r>
            <a:r>
              <a:rPr lang="en-US" sz="1200" b="1" cap="none" spc="0" dirty="0" err="1">
                <a:ln/>
                <a:effectLst/>
              </a:rPr>
              <a:t>unpol</a:t>
            </a:r>
            <a:r>
              <a:rPr lang="en-US" sz="1200" b="1" cap="none" spc="0" dirty="0">
                <a:ln/>
                <a:effectLst/>
              </a:rPr>
              <a:t>)</a:t>
            </a:r>
            <a:endParaRPr lang="en-US" b="1" cap="none" spc="0" dirty="0">
              <a:ln/>
              <a:effectLst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980DDB-1A44-2D67-E61D-581C11EAF6DF}"/>
              </a:ext>
            </a:extLst>
          </p:cNvPr>
          <p:cNvSpPr/>
          <p:nvPr/>
        </p:nvSpPr>
        <p:spPr bwMode="auto">
          <a:xfrm>
            <a:off x="489235" y="5459973"/>
            <a:ext cx="4463765" cy="826559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" charset="0"/>
                <a:ea typeface="Geneva" charset="0"/>
              </a:rPr>
              <a:t>Uses both </a:t>
            </a:r>
            <a:r>
              <a:rPr lang="en-US" baseline="30000" dirty="0">
                <a:latin typeface="Times" charset="0"/>
                <a:ea typeface="Geneva" charset="0"/>
              </a:rPr>
              <a:t>4</a:t>
            </a:r>
            <a:r>
              <a:rPr lang="en-US" dirty="0">
                <a:latin typeface="Times" charset="0"/>
                <a:ea typeface="Geneva" charset="0"/>
              </a:rPr>
              <a:t>He (for cooling) &amp; </a:t>
            </a:r>
            <a:r>
              <a:rPr lang="en-US" baseline="30000" dirty="0">
                <a:latin typeface="Times" charset="0"/>
                <a:ea typeface="Geneva" charset="0"/>
              </a:rPr>
              <a:t>3</a:t>
            </a:r>
            <a:r>
              <a:rPr lang="en-US" dirty="0">
                <a:latin typeface="Times" charset="0"/>
                <a:ea typeface="Geneva" charset="0"/>
              </a:rPr>
              <a:t>He</a:t>
            </a:r>
            <a:br>
              <a:rPr lang="en-US" dirty="0">
                <a:latin typeface="Times" charset="0"/>
                <a:ea typeface="Geneva" charset="0"/>
              </a:rPr>
            </a:br>
            <a:r>
              <a:rPr lang="en-US" b="1" dirty="0">
                <a:latin typeface="Times" charset="0"/>
                <a:ea typeface="Geneva" charset="0"/>
              </a:rPr>
              <a:t>!</a:t>
            </a:r>
            <a:r>
              <a:rPr lang="en-US" dirty="0">
                <a:latin typeface="Times" charset="0"/>
                <a:ea typeface="Geneva" charset="0"/>
              </a:rPr>
              <a:t> Not a dilution refrigerator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2" name="Callout: Line 21">
            <a:extLst>
              <a:ext uri="{FF2B5EF4-FFF2-40B4-BE49-F238E27FC236}">
                <a16:creationId xmlns:a16="http://schemas.microsoft.com/office/drawing/2014/main" id="{211C82AD-9E66-C4AD-9ACB-7CA865D84B04}"/>
              </a:ext>
            </a:extLst>
          </p:cNvPr>
          <p:cNvSpPr/>
          <p:nvPr/>
        </p:nvSpPr>
        <p:spPr bwMode="auto">
          <a:xfrm>
            <a:off x="1219200" y="4566016"/>
            <a:ext cx="1293020" cy="457200"/>
          </a:xfrm>
          <a:prstGeom prst="borderCallout1">
            <a:avLst>
              <a:gd name="adj1" fmla="val -3750"/>
              <a:gd name="adj2" fmla="val 49405"/>
              <a:gd name="adj3" fmla="val -268750"/>
              <a:gd name="adj4" fmla="val 151406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cap="none" spc="0" dirty="0">
                <a:ln/>
                <a:effectLst/>
              </a:rPr>
              <a:t>Hexapod</a:t>
            </a:r>
            <a:endParaRPr lang="en-US" b="1" cap="none" spc="0" dirty="0">
              <a:ln/>
              <a:effectLst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60AF6C-C0F3-58F1-07FD-0723A70F4345}"/>
              </a:ext>
            </a:extLst>
          </p:cNvPr>
          <p:cNvCxnSpPr>
            <a:cxnSpLocks/>
          </p:cNvCxnSpPr>
          <p:nvPr/>
        </p:nvCxnSpPr>
        <p:spPr bwMode="auto">
          <a:xfrm>
            <a:off x="609600" y="2372273"/>
            <a:ext cx="0" cy="1742527"/>
          </a:xfrm>
          <a:prstGeom prst="straightConnector1">
            <a:avLst/>
          </a:prstGeom>
          <a:ln w="38100">
            <a:headEnd type="triangle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F9F7C5-BCD2-0B94-61B5-5218B66E9963}"/>
              </a:ext>
            </a:extLst>
          </p:cNvPr>
          <p:cNvCxnSpPr>
            <a:cxnSpLocks/>
          </p:cNvCxnSpPr>
          <p:nvPr/>
        </p:nvCxnSpPr>
        <p:spPr bwMode="auto">
          <a:xfrm>
            <a:off x="381000" y="2372273"/>
            <a:ext cx="265747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C43B6A-BA7E-1A47-F19B-DEC17A1A1075}"/>
              </a:ext>
            </a:extLst>
          </p:cNvPr>
          <p:cNvCxnSpPr>
            <a:cxnSpLocks/>
          </p:cNvCxnSpPr>
          <p:nvPr/>
        </p:nvCxnSpPr>
        <p:spPr bwMode="auto">
          <a:xfrm>
            <a:off x="381000" y="4114800"/>
            <a:ext cx="265747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592926E-DB4F-A294-B8BE-D399782B4699}"/>
                  </a:ext>
                </a:extLst>
              </p:cNvPr>
              <p:cNvSpPr/>
              <p:nvPr/>
            </p:nvSpPr>
            <p:spPr>
              <a:xfrm>
                <a:off x="-15590" y="3067104"/>
                <a:ext cx="750526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cap="none" spc="0" smtClean="0">
                          <a:ln/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𝟏𝟒</m:t>
                      </m:r>
                      <m:r>
                        <a:rPr lang="en-US" b="1" i="1" cap="none" spc="0" smtClean="0">
                          <a:ln/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n-US" b="1" cap="none" spc="0" dirty="0">
                  <a:ln/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592926E-DB4F-A294-B8BE-D399782B46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590" y="3067104"/>
                <a:ext cx="750526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0FD69F-482A-47C2-F964-14279A64A3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7838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47963"/>
          </a:xfrm>
        </p:spPr>
        <p:txBody>
          <a:bodyPr/>
          <a:lstStyle/>
          <a:p>
            <a:r>
              <a:rPr lang="en-US" dirty="0"/>
              <a:t>ABS: Cryo-Vessel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D9A6D9B8-3262-11DD-994B-5D7EACBB0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2544"/>
            <a:ext cx="8319113" cy="441860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B8F359-36B2-E3D9-7262-EED3255D72A1}"/>
              </a:ext>
            </a:extLst>
          </p:cNvPr>
          <p:cNvCxnSpPr/>
          <p:nvPr/>
        </p:nvCxnSpPr>
        <p:spPr bwMode="auto">
          <a:xfrm>
            <a:off x="4776347" y="3462471"/>
            <a:ext cx="0" cy="3297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DD4D982-51BD-1B2C-6773-92CF3295CF1D}"/>
              </a:ext>
            </a:extLst>
          </p:cNvPr>
          <p:cNvSpPr/>
          <p:nvPr/>
        </p:nvSpPr>
        <p:spPr>
          <a:xfrm>
            <a:off x="4785872" y="3339618"/>
            <a:ext cx="13958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en-US" sz="2800" b="1" cap="none" spc="0" dirty="0">
              <a:ln/>
              <a:solidFill>
                <a:srgbClr val="FF99FF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FCA5B1-7C5B-4358-4C03-3EA63A6F0F6D}"/>
              </a:ext>
            </a:extLst>
          </p:cNvPr>
          <p:cNvSpPr/>
          <p:nvPr/>
        </p:nvSpPr>
        <p:spPr bwMode="auto">
          <a:xfrm>
            <a:off x="5553075" y="4686332"/>
            <a:ext cx="3147042" cy="1600200"/>
          </a:xfrm>
          <a:prstGeom prst="rect">
            <a:avLst/>
          </a:prstGeom>
          <a:solidFill>
            <a:srgbClr val="FF9966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Produces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cold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3He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polarized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atoms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~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1.3 K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(112 µeV)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Flux 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⪆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10</a:t>
            </a:r>
            <a:r>
              <a:rPr kumimoji="0" lang="en-US" sz="2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14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atoms/s 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1B58E8A5-D105-C730-4078-EB5C1F597AB6}"/>
              </a:ext>
            </a:extLst>
          </p:cNvPr>
          <p:cNvSpPr/>
          <p:nvPr/>
        </p:nvSpPr>
        <p:spPr bwMode="auto">
          <a:xfrm>
            <a:off x="5092679" y="1867448"/>
            <a:ext cx="1066800" cy="457200"/>
          </a:xfrm>
          <a:prstGeom prst="borderCallout1">
            <a:avLst>
              <a:gd name="adj1" fmla="val 98333"/>
              <a:gd name="adj2" fmla="val 51191"/>
              <a:gd name="adj3" fmla="val 302083"/>
              <a:gd name="adj4" fmla="val 21489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4K pot</a:t>
            </a: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E7F6EE31-C608-A1E3-17D3-881A6AF63557}"/>
              </a:ext>
            </a:extLst>
          </p:cNvPr>
          <p:cNvSpPr/>
          <p:nvPr/>
        </p:nvSpPr>
        <p:spPr bwMode="auto">
          <a:xfrm>
            <a:off x="3473756" y="1834785"/>
            <a:ext cx="1066800" cy="457200"/>
          </a:xfrm>
          <a:prstGeom prst="borderCallout1">
            <a:avLst>
              <a:gd name="adj1" fmla="val 98333"/>
              <a:gd name="adj2" fmla="val 50298"/>
              <a:gd name="adj3" fmla="val 300000"/>
              <a:gd name="adj4" fmla="val 137560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1K pot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B4693A30-3D5F-8237-687E-76AC8E9E3B9A}"/>
              </a:ext>
            </a:extLst>
          </p:cNvPr>
          <p:cNvSpPr/>
          <p:nvPr/>
        </p:nvSpPr>
        <p:spPr bwMode="auto">
          <a:xfrm>
            <a:off x="2812257" y="4566016"/>
            <a:ext cx="866775" cy="457200"/>
          </a:xfrm>
          <a:prstGeom prst="borderCallout1">
            <a:avLst>
              <a:gd name="adj1" fmla="val 2500"/>
              <a:gd name="adj2" fmla="val 48306"/>
              <a:gd name="adj3" fmla="val -252083"/>
              <a:gd name="adj4" fmla="val 219703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MCP</a:t>
            </a: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1BE765FA-E109-6360-DA58-0831CA7DA24D}"/>
              </a:ext>
            </a:extLst>
          </p:cNvPr>
          <p:cNvSpPr/>
          <p:nvPr/>
        </p:nvSpPr>
        <p:spPr bwMode="auto">
          <a:xfrm>
            <a:off x="4181476" y="4566016"/>
            <a:ext cx="1233486" cy="457200"/>
          </a:xfrm>
          <a:prstGeom prst="borderCallout1">
            <a:avLst>
              <a:gd name="adj1" fmla="val -3750"/>
              <a:gd name="adj2" fmla="val 49405"/>
              <a:gd name="adj3" fmla="val -158333"/>
              <a:gd name="adj4" fmla="val 48275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cap="none" spc="0" baseline="30000" dirty="0">
                <a:ln/>
                <a:effectLst/>
              </a:rPr>
              <a:t>3</a:t>
            </a:r>
            <a:r>
              <a:rPr lang="en-US" cap="none" spc="0" dirty="0">
                <a:ln/>
                <a:effectLst/>
              </a:rPr>
              <a:t>He</a:t>
            </a:r>
            <a:r>
              <a:rPr lang="en-US" b="1" cap="none" spc="0" dirty="0">
                <a:ln/>
                <a:effectLst/>
              </a:rPr>
              <a:t> </a:t>
            </a:r>
            <a:r>
              <a:rPr lang="en-US" sz="1200" b="1" cap="none" spc="0" dirty="0">
                <a:ln/>
                <a:effectLst/>
              </a:rPr>
              <a:t>(</a:t>
            </a:r>
            <a:r>
              <a:rPr lang="en-US" sz="1200" b="1" cap="none" spc="0" dirty="0" err="1">
                <a:ln/>
                <a:effectLst/>
              </a:rPr>
              <a:t>unpol</a:t>
            </a:r>
            <a:r>
              <a:rPr lang="en-US" sz="1200" b="1" cap="none" spc="0" dirty="0">
                <a:ln/>
                <a:effectLst/>
              </a:rPr>
              <a:t>)</a:t>
            </a:r>
            <a:endParaRPr lang="en-US" b="1" cap="none" spc="0" dirty="0">
              <a:ln/>
              <a:effectLst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980DDB-1A44-2D67-E61D-581C11EAF6DF}"/>
              </a:ext>
            </a:extLst>
          </p:cNvPr>
          <p:cNvSpPr/>
          <p:nvPr/>
        </p:nvSpPr>
        <p:spPr bwMode="auto">
          <a:xfrm>
            <a:off x="489235" y="5459973"/>
            <a:ext cx="4463765" cy="826559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u="sng" dirty="0">
                <a:latin typeface="Times" charset="0"/>
                <a:ea typeface="Geneva" charset="0"/>
              </a:rPr>
              <a:t>MCP</a:t>
            </a:r>
            <a:r>
              <a:rPr lang="en-US" b="1" dirty="0">
                <a:latin typeface="Times" charset="0"/>
                <a:ea typeface="Geneva" charset="0"/>
              </a:rPr>
              <a:t>:</a:t>
            </a:r>
            <a:r>
              <a:rPr lang="en-US" dirty="0">
                <a:latin typeface="Times" charset="0"/>
                <a:ea typeface="Geneva" charset="0"/>
              </a:rPr>
              <a:t> Unidirectional </a:t>
            </a:r>
            <a:r>
              <a:rPr lang="en-US" baseline="30000" dirty="0">
                <a:latin typeface="Times" charset="0"/>
                <a:ea typeface="Geneva" charset="0"/>
              </a:rPr>
              <a:t>3</a:t>
            </a:r>
            <a:r>
              <a:rPr lang="en-US" dirty="0">
                <a:latin typeface="Times" charset="0"/>
                <a:ea typeface="Geneva" charset="0"/>
              </a:rPr>
              <a:t>He beam</a:t>
            </a:r>
            <a:br>
              <a:rPr lang="en-US" dirty="0">
                <a:latin typeface="Times" charset="0"/>
                <a:ea typeface="Geneva" charset="0"/>
              </a:rPr>
            </a:br>
            <a:r>
              <a:rPr lang="en-US" b="1" u="sng" dirty="0">
                <a:latin typeface="Times" charset="0"/>
                <a:ea typeface="Geneva" charset="0"/>
              </a:rPr>
              <a:t>Hexapod</a:t>
            </a:r>
            <a:r>
              <a:rPr lang="en-US" b="1" dirty="0">
                <a:latin typeface="Times" charset="0"/>
                <a:ea typeface="Geneva" charset="0"/>
              </a:rPr>
              <a:t>: </a:t>
            </a:r>
            <a:r>
              <a:rPr lang="en-US" dirty="0">
                <a:latin typeface="Times" charset="0"/>
                <a:ea typeface="Geneva" charset="0"/>
              </a:rPr>
              <a:t>Gives direction control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2" name="Callout: Line 21">
            <a:extLst>
              <a:ext uri="{FF2B5EF4-FFF2-40B4-BE49-F238E27FC236}">
                <a16:creationId xmlns:a16="http://schemas.microsoft.com/office/drawing/2014/main" id="{211C82AD-9E66-C4AD-9ACB-7CA865D84B04}"/>
              </a:ext>
            </a:extLst>
          </p:cNvPr>
          <p:cNvSpPr/>
          <p:nvPr/>
        </p:nvSpPr>
        <p:spPr bwMode="auto">
          <a:xfrm>
            <a:off x="1219200" y="4566016"/>
            <a:ext cx="1293020" cy="457200"/>
          </a:xfrm>
          <a:prstGeom prst="borderCallout1">
            <a:avLst>
              <a:gd name="adj1" fmla="val -3750"/>
              <a:gd name="adj2" fmla="val 49405"/>
              <a:gd name="adj3" fmla="val -268750"/>
              <a:gd name="adj4" fmla="val 151406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cap="none" spc="0" dirty="0">
                <a:ln/>
                <a:effectLst/>
              </a:rPr>
              <a:t>Hexapod</a:t>
            </a:r>
            <a:endParaRPr lang="en-US" b="1" cap="none" spc="0" dirty="0">
              <a:ln/>
              <a:effectLst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60AF6C-C0F3-58F1-07FD-0723A70F4345}"/>
              </a:ext>
            </a:extLst>
          </p:cNvPr>
          <p:cNvCxnSpPr>
            <a:cxnSpLocks/>
          </p:cNvCxnSpPr>
          <p:nvPr/>
        </p:nvCxnSpPr>
        <p:spPr bwMode="auto">
          <a:xfrm>
            <a:off x="609600" y="2372273"/>
            <a:ext cx="0" cy="1742527"/>
          </a:xfrm>
          <a:prstGeom prst="straightConnector1">
            <a:avLst/>
          </a:prstGeom>
          <a:ln w="38100">
            <a:headEnd type="triangle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F9F7C5-BCD2-0B94-61B5-5218B66E9963}"/>
              </a:ext>
            </a:extLst>
          </p:cNvPr>
          <p:cNvCxnSpPr>
            <a:cxnSpLocks/>
          </p:cNvCxnSpPr>
          <p:nvPr/>
        </p:nvCxnSpPr>
        <p:spPr bwMode="auto">
          <a:xfrm>
            <a:off x="381000" y="2372273"/>
            <a:ext cx="265747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C43B6A-BA7E-1A47-F19B-DEC17A1A1075}"/>
              </a:ext>
            </a:extLst>
          </p:cNvPr>
          <p:cNvCxnSpPr>
            <a:cxnSpLocks/>
          </p:cNvCxnSpPr>
          <p:nvPr/>
        </p:nvCxnSpPr>
        <p:spPr bwMode="auto">
          <a:xfrm>
            <a:off x="381000" y="4114800"/>
            <a:ext cx="265747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592926E-DB4F-A294-B8BE-D399782B4699}"/>
                  </a:ext>
                </a:extLst>
              </p:cNvPr>
              <p:cNvSpPr/>
              <p:nvPr/>
            </p:nvSpPr>
            <p:spPr>
              <a:xfrm>
                <a:off x="-15590" y="3067104"/>
                <a:ext cx="750526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cap="none" spc="0" smtClean="0">
                          <a:ln/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𝟏𝟒</m:t>
                      </m:r>
                      <m:r>
                        <a:rPr lang="en-US" b="1" i="1" cap="none" spc="0" smtClean="0">
                          <a:ln/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n-US" b="1" cap="none" spc="0" dirty="0">
                  <a:ln/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592926E-DB4F-A294-B8BE-D399782B46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590" y="3067104"/>
                <a:ext cx="750526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F61DD9C-11A1-AAEF-191C-B43CA53EB21E}"/>
              </a:ext>
            </a:extLst>
          </p:cNvPr>
          <p:cNvCxnSpPr>
            <a:cxnSpLocks/>
          </p:cNvCxnSpPr>
          <p:nvPr/>
        </p:nvCxnSpPr>
        <p:spPr bwMode="auto">
          <a:xfrm flipH="1">
            <a:off x="4648200" y="3462471"/>
            <a:ext cx="128147" cy="3297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89C203-76F9-85FC-565D-6066802D9B28}"/>
              </a:ext>
            </a:extLst>
          </p:cNvPr>
          <p:cNvCxnSpPr>
            <a:cxnSpLocks/>
          </p:cNvCxnSpPr>
          <p:nvPr/>
        </p:nvCxnSpPr>
        <p:spPr bwMode="auto">
          <a:xfrm>
            <a:off x="4785868" y="3462471"/>
            <a:ext cx="125339" cy="3297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18ACB-002A-865E-2ECD-92D33E3D00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5934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42248"/>
          </a:xfrm>
        </p:spPr>
        <p:txBody>
          <a:bodyPr/>
          <a:lstStyle/>
          <a:p>
            <a:r>
              <a:rPr lang="en-US" sz="3300" dirty="0"/>
              <a:t>Upgrade: Vertical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03F43-A0EF-6B79-7DF2-871C46B3FB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40C167-68F6-F560-6758-56B39E6A7343}"/>
              </a:ext>
            </a:extLst>
          </p:cNvPr>
          <p:cNvSpPr/>
          <p:nvPr/>
        </p:nvSpPr>
        <p:spPr>
          <a:xfrm>
            <a:off x="533400" y="909433"/>
            <a:ext cx="80424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Pre HV-cavallo design “Thomas the Tank Engine” </a:t>
            </a:r>
          </a:p>
        </p:txBody>
      </p:sp>
      <p:pic>
        <p:nvPicPr>
          <p:cNvPr id="10" name="Picture 9" descr="Diagram of a machine with text&#10;&#10;Description automatically generated">
            <a:extLst>
              <a:ext uri="{FF2B5EF4-FFF2-40B4-BE49-F238E27FC236}">
                <a16:creationId xmlns:a16="http://schemas.microsoft.com/office/drawing/2014/main" id="{6AA5C870-CED3-2436-115D-6E9582EB1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18982"/>
            <a:ext cx="5476875" cy="3562350"/>
          </a:xfrm>
          <a:prstGeom prst="rect">
            <a:avLst/>
          </a:prstGeom>
        </p:spPr>
      </p:pic>
      <p:pic>
        <p:nvPicPr>
          <p:cNvPr id="15" name="Picture 14" descr="A close-up of a machine&#10;&#10;Description automatically generated">
            <a:extLst>
              <a:ext uri="{FF2B5EF4-FFF2-40B4-BE49-F238E27FC236}">
                <a16:creationId xmlns:a16="http://schemas.microsoft.com/office/drawing/2014/main" id="{104E270E-9E93-9319-1A17-2199AD02C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440" y="1691640"/>
            <a:ext cx="3337560" cy="39471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A2915AE-0164-CC62-CD18-59871AE4D7C3}"/>
              </a:ext>
            </a:extLst>
          </p:cNvPr>
          <p:cNvSpPr/>
          <p:nvPr/>
        </p:nvSpPr>
        <p:spPr bwMode="auto">
          <a:xfrm rot="3700728">
            <a:off x="7409739" y="1790291"/>
            <a:ext cx="918632" cy="1975113"/>
          </a:xfrm>
          <a:prstGeom prst="rect">
            <a:avLst/>
          </a:prstGeom>
          <a:solidFill>
            <a:srgbClr val="FFFF00">
              <a:alpha val="25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25689D0-8095-74CD-C807-7565F0E6973E}"/>
              </a:ext>
            </a:extLst>
          </p:cNvPr>
          <p:cNvCxnSpPr>
            <a:cxnSpLocks/>
          </p:cNvCxnSpPr>
          <p:nvPr/>
        </p:nvCxnSpPr>
        <p:spPr bwMode="auto">
          <a:xfrm flipH="1">
            <a:off x="7086600" y="3650695"/>
            <a:ext cx="152400" cy="3879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1112A84-C90B-6F2F-7A4D-A917071A3A91}"/>
              </a:ext>
            </a:extLst>
          </p:cNvPr>
          <p:cNvCxnSpPr>
            <a:cxnSpLocks/>
          </p:cNvCxnSpPr>
          <p:nvPr/>
        </p:nvCxnSpPr>
        <p:spPr bwMode="auto">
          <a:xfrm>
            <a:off x="8936310" y="2743200"/>
            <a:ext cx="131490" cy="1068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8FFC2DE-14B4-1FF6-40CD-81635440EA63}"/>
              </a:ext>
            </a:extLst>
          </p:cNvPr>
          <p:cNvCxnSpPr>
            <a:cxnSpLocks/>
          </p:cNvCxnSpPr>
          <p:nvPr/>
        </p:nvCxnSpPr>
        <p:spPr bwMode="auto">
          <a:xfrm flipV="1">
            <a:off x="8534400" y="1432653"/>
            <a:ext cx="381000" cy="4723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029AC8C-5315-8E27-ED67-DCF14912AE5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748708" y="2264141"/>
            <a:ext cx="1033093" cy="5858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4" name="Rectangle 203">
            <a:extLst>
              <a:ext uri="{FF2B5EF4-FFF2-40B4-BE49-F238E27FC236}">
                <a16:creationId xmlns:a16="http://schemas.microsoft.com/office/drawing/2014/main" id="{0F286BFA-0776-D27B-FBCC-99941591CDE4}"/>
              </a:ext>
            </a:extLst>
          </p:cNvPr>
          <p:cNvSpPr/>
          <p:nvPr/>
        </p:nvSpPr>
        <p:spPr>
          <a:xfrm>
            <a:off x="2427857" y="5921493"/>
            <a:ext cx="4212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baseline="300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  <a:r>
              <a:rPr lang="en-US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He ABS came in from the side</a:t>
            </a:r>
          </a:p>
        </p:txBody>
      </p:sp>
    </p:spTree>
    <p:extLst>
      <p:ext uri="{BB962C8B-B14F-4D97-AF65-F5344CB8AC3E}">
        <p14:creationId xmlns:p14="http://schemas.microsoft.com/office/powerpoint/2010/main" val="21840187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86E6BB6-BCAD-DC51-5713-9B28DA52C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9" y="851886"/>
            <a:ext cx="9006421" cy="55489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CB4FBE-D3CA-2262-FF8A-0EC4446A2DB9}"/>
              </a:ext>
            </a:extLst>
          </p:cNvPr>
          <p:cNvSpPr/>
          <p:nvPr/>
        </p:nvSpPr>
        <p:spPr bwMode="auto">
          <a:xfrm>
            <a:off x="5562600" y="914400"/>
            <a:ext cx="838200" cy="1371600"/>
          </a:xfrm>
          <a:prstGeom prst="rect">
            <a:avLst/>
          </a:prstGeom>
          <a:solidFill>
            <a:srgbClr val="FFFF00">
              <a:alpha val="25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9C39B3-B95C-40A3-A64E-C7DD76D048D8}"/>
              </a:ext>
            </a:extLst>
          </p:cNvPr>
          <p:cNvCxnSpPr>
            <a:cxnSpLocks/>
          </p:cNvCxnSpPr>
          <p:nvPr/>
        </p:nvCxnSpPr>
        <p:spPr bwMode="auto">
          <a:xfrm flipH="1">
            <a:off x="5029200" y="2286000"/>
            <a:ext cx="533400" cy="5470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E9523E-11D3-DE4A-DDBD-A5217C8171CA}"/>
              </a:ext>
            </a:extLst>
          </p:cNvPr>
          <p:cNvCxnSpPr>
            <a:cxnSpLocks/>
          </p:cNvCxnSpPr>
          <p:nvPr/>
        </p:nvCxnSpPr>
        <p:spPr bwMode="auto">
          <a:xfrm>
            <a:off x="6400800" y="2286000"/>
            <a:ext cx="609600" cy="5470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E9C8F69-3603-4A61-04A3-B78B56BE2E38}"/>
              </a:ext>
            </a:extLst>
          </p:cNvPr>
          <p:cNvCxnSpPr>
            <a:cxnSpLocks/>
          </p:cNvCxnSpPr>
          <p:nvPr/>
        </p:nvCxnSpPr>
        <p:spPr bwMode="auto">
          <a:xfrm flipV="1">
            <a:off x="6400800" y="421358"/>
            <a:ext cx="540058" cy="4930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9285C3-6C2D-4A51-703B-7C96780917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052793" y="447047"/>
            <a:ext cx="509807" cy="4850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42248"/>
          </a:xfrm>
        </p:spPr>
        <p:txBody>
          <a:bodyPr/>
          <a:lstStyle/>
          <a:p>
            <a:r>
              <a:rPr lang="en-US" sz="3300" dirty="0"/>
              <a:t>Upgrade: Vertical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03F43-A0EF-6B79-7DF2-871C46B3FB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0F286BFA-0776-D27B-FBCC-99941591CDE4}"/>
              </a:ext>
            </a:extLst>
          </p:cNvPr>
          <p:cNvSpPr/>
          <p:nvPr/>
        </p:nvSpPr>
        <p:spPr>
          <a:xfrm>
            <a:off x="381000" y="5867400"/>
            <a:ext cx="850655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Now: </a:t>
            </a:r>
            <a:r>
              <a:rPr lang="en-US" b="1" u="sng" cap="none" spc="0" baseline="300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  <a:r>
              <a:rPr lang="en-US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He ABS comes in vertically down → Major </a:t>
            </a:r>
            <a:r>
              <a:rPr lang="en-US" b="1" u="sng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eng.</a:t>
            </a:r>
            <a:r>
              <a:rPr lang="en-US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design</a:t>
            </a:r>
          </a:p>
        </p:txBody>
      </p:sp>
    </p:spTree>
    <p:extLst>
      <p:ext uri="{BB962C8B-B14F-4D97-AF65-F5344CB8AC3E}">
        <p14:creationId xmlns:p14="http://schemas.microsoft.com/office/powerpoint/2010/main" val="607501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BECD9BED-3033-9891-34C0-53F6D4EA1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642" y="872312"/>
            <a:ext cx="2521071" cy="5514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Hexapod Replacement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B8BC4B-463D-C5A9-391F-95F28D91E366}"/>
              </a:ext>
            </a:extLst>
          </p:cNvPr>
          <p:cNvSpPr/>
          <p:nvPr/>
        </p:nvSpPr>
        <p:spPr bwMode="auto">
          <a:xfrm>
            <a:off x="4045444" y="1500410"/>
            <a:ext cx="1928217" cy="474799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88E94A-47CD-24B1-1905-02813C724D80}"/>
              </a:ext>
            </a:extLst>
          </p:cNvPr>
          <p:cNvSpPr/>
          <p:nvPr/>
        </p:nvSpPr>
        <p:spPr bwMode="auto">
          <a:xfrm>
            <a:off x="4726381" y="3440495"/>
            <a:ext cx="671513" cy="609600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0FDACA-1255-6475-5BA1-3FF00D6CC044}"/>
              </a:ext>
            </a:extLst>
          </p:cNvPr>
          <p:cNvSpPr/>
          <p:nvPr/>
        </p:nvSpPr>
        <p:spPr bwMode="auto">
          <a:xfrm>
            <a:off x="4474266" y="3697172"/>
            <a:ext cx="323849" cy="173224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64DB9-6014-77E8-CA68-F3A011EAEEE2}"/>
              </a:ext>
            </a:extLst>
          </p:cNvPr>
          <p:cNvSpPr/>
          <p:nvPr/>
        </p:nvSpPr>
        <p:spPr bwMode="auto">
          <a:xfrm>
            <a:off x="4152598" y="1322749"/>
            <a:ext cx="172546" cy="221160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F164D1-B9C8-6318-D9F0-D1BFA86B7045}"/>
              </a:ext>
            </a:extLst>
          </p:cNvPr>
          <p:cNvSpPr/>
          <p:nvPr/>
        </p:nvSpPr>
        <p:spPr bwMode="auto">
          <a:xfrm>
            <a:off x="4618731" y="1823789"/>
            <a:ext cx="950119" cy="995611"/>
          </a:xfrm>
          <a:prstGeom prst="rect">
            <a:avLst/>
          </a:prstGeom>
          <a:solidFill>
            <a:srgbClr val="FF99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F95AF5-B05C-1DDD-6320-C983159A196C}"/>
              </a:ext>
            </a:extLst>
          </p:cNvPr>
          <p:cNvCxnSpPr>
            <a:cxnSpLocks/>
          </p:cNvCxnSpPr>
          <p:nvPr/>
        </p:nvCxnSpPr>
        <p:spPr bwMode="auto">
          <a:xfrm>
            <a:off x="4373460" y="1329099"/>
            <a:ext cx="0" cy="79554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9B2544-49A4-FD87-9910-FB21350420C2}"/>
              </a:ext>
            </a:extLst>
          </p:cNvPr>
          <p:cNvCxnSpPr>
            <a:cxnSpLocks/>
          </p:cNvCxnSpPr>
          <p:nvPr/>
        </p:nvCxnSpPr>
        <p:spPr bwMode="auto">
          <a:xfrm>
            <a:off x="4518719" y="1344404"/>
            <a:ext cx="0" cy="3669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7240DFBD-7289-A274-0498-64392C337844}"/>
              </a:ext>
            </a:extLst>
          </p:cNvPr>
          <p:cNvSpPr/>
          <p:nvPr/>
        </p:nvSpPr>
        <p:spPr bwMode="auto">
          <a:xfrm>
            <a:off x="4518719" y="1371600"/>
            <a:ext cx="621506" cy="636141"/>
          </a:xfrm>
          <a:prstGeom prst="arc">
            <a:avLst>
              <a:gd name="adj1" fmla="val 5400000"/>
              <a:gd name="adj2" fmla="val 1079999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FDC96F-52FB-4601-4935-9653D9FD40D8}"/>
              </a:ext>
            </a:extLst>
          </p:cNvPr>
          <p:cNvCxnSpPr>
            <a:cxnSpLocks/>
          </p:cNvCxnSpPr>
          <p:nvPr/>
        </p:nvCxnSpPr>
        <p:spPr bwMode="auto">
          <a:xfrm flipH="1">
            <a:off x="4823519" y="2007741"/>
            <a:ext cx="762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209F7D04-9460-FCA7-5293-1F89077CE073}"/>
              </a:ext>
            </a:extLst>
          </p:cNvPr>
          <p:cNvSpPr/>
          <p:nvPr/>
        </p:nvSpPr>
        <p:spPr bwMode="auto">
          <a:xfrm>
            <a:off x="5316436" y="2007742"/>
            <a:ext cx="352425" cy="138336"/>
          </a:xfrm>
          <a:prstGeom prst="arc">
            <a:avLst>
              <a:gd name="adj1" fmla="val 16503344"/>
              <a:gd name="adj2" fmla="val 373316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9D772-8BB6-E88C-5DBF-54C5A0BBFA73}"/>
              </a:ext>
            </a:extLst>
          </p:cNvPr>
          <p:cNvCxnSpPr>
            <a:cxnSpLocks/>
            <a:stCxn id="22" idx="0"/>
          </p:cNvCxnSpPr>
          <p:nvPr/>
        </p:nvCxnSpPr>
        <p:spPr bwMode="auto">
          <a:xfrm flipH="1">
            <a:off x="4647307" y="2227516"/>
            <a:ext cx="949059" cy="1787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82B92573-2E9F-B794-71D5-8E9E48E9D2A5}"/>
              </a:ext>
            </a:extLst>
          </p:cNvPr>
          <p:cNvSpPr/>
          <p:nvPr/>
        </p:nvSpPr>
        <p:spPr bwMode="auto">
          <a:xfrm>
            <a:off x="4461569" y="2110638"/>
            <a:ext cx="390526" cy="138336"/>
          </a:xfrm>
          <a:prstGeom prst="arc">
            <a:avLst>
              <a:gd name="adj1" fmla="val 5622275"/>
              <a:gd name="adj2" fmla="val 14596509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3A1E9C7-3935-BFBC-59E3-E2C45A40ED63}"/>
              </a:ext>
            </a:extLst>
          </p:cNvPr>
          <p:cNvSpPr/>
          <p:nvPr/>
        </p:nvSpPr>
        <p:spPr bwMode="auto">
          <a:xfrm>
            <a:off x="5335481" y="2226333"/>
            <a:ext cx="476253" cy="516867"/>
          </a:xfrm>
          <a:prstGeom prst="arc">
            <a:avLst>
              <a:gd name="adj1" fmla="val 16503344"/>
              <a:gd name="adj2" fmla="val 21467951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12AA27E5-65D8-0D71-4BA6-64DFFEF3D5DF}"/>
              </a:ext>
            </a:extLst>
          </p:cNvPr>
          <p:cNvSpPr/>
          <p:nvPr/>
        </p:nvSpPr>
        <p:spPr bwMode="auto">
          <a:xfrm>
            <a:off x="4373460" y="1800225"/>
            <a:ext cx="621506" cy="636141"/>
          </a:xfrm>
          <a:prstGeom prst="arc">
            <a:avLst>
              <a:gd name="adj1" fmla="val 5400000"/>
              <a:gd name="adj2" fmla="val 1079999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640CFF-F7C8-A37A-8331-3C9B4F55FCC1}"/>
              </a:ext>
            </a:extLst>
          </p:cNvPr>
          <p:cNvCxnSpPr>
            <a:cxnSpLocks/>
            <a:endCxn id="23" idx="0"/>
          </p:cNvCxnSpPr>
          <p:nvPr/>
        </p:nvCxnSpPr>
        <p:spPr bwMode="auto">
          <a:xfrm flipH="1" flipV="1">
            <a:off x="4684213" y="2436366"/>
            <a:ext cx="910829" cy="588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2EC54E74-4FDD-EB26-6FCA-D8F6D42F03E3}"/>
              </a:ext>
            </a:extLst>
          </p:cNvPr>
          <p:cNvSpPr/>
          <p:nvPr/>
        </p:nvSpPr>
        <p:spPr bwMode="auto">
          <a:xfrm>
            <a:off x="5325959" y="2442251"/>
            <a:ext cx="352425" cy="138336"/>
          </a:xfrm>
          <a:prstGeom prst="arc">
            <a:avLst>
              <a:gd name="adj1" fmla="val 16503344"/>
              <a:gd name="adj2" fmla="val 373316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3125683-4E9F-B5AF-1042-D7AA25315B23}"/>
              </a:ext>
            </a:extLst>
          </p:cNvPr>
          <p:cNvCxnSpPr>
            <a:cxnSpLocks/>
          </p:cNvCxnSpPr>
          <p:nvPr/>
        </p:nvCxnSpPr>
        <p:spPr bwMode="auto">
          <a:xfrm flipH="1">
            <a:off x="4656830" y="2677188"/>
            <a:ext cx="921543" cy="952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FF47CD60-D7E2-EBDF-56F1-1326C95052C9}"/>
              </a:ext>
            </a:extLst>
          </p:cNvPr>
          <p:cNvSpPr/>
          <p:nvPr/>
        </p:nvSpPr>
        <p:spPr bwMode="auto">
          <a:xfrm>
            <a:off x="4471092" y="2545147"/>
            <a:ext cx="390526" cy="138336"/>
          </a:xfrm>
          <a:prstGeom prst="arc">
            <a:avLst>
              <a:gd name="adj1" fmla="val 5622275"/>
              <a:gd name="adj2" fmla="val 14596509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893B37DA-0153-2F10-F6D7-F27E89BB8B56}"/>
              </a:ext>
            </a:extLst>
          </p:cNvPr>
          <p:cNvSpPr/>
          <p:nvPr/>
        </p:nvSpPr>
        <p:spPr bwMode="auto">
          <a:xfrm>
            <a:off x="5430732" y="2677176"/>
            <a:ext cx="238129" cy="247471"/>
          </a:xfrm>
          <a:prstGeom prst="arc">
            <a:avLst>
              <a:gd name="adj1" fmla="val 16503344"/>
              <a:gd name="adj2" fmla="val 21467951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351A6BF-9C23-9DA8-1963-C07A4C8550BC}"/>
              </a:ext>
            </a:extLst>
          </p:cNvPr>
          <p:cNvCxnSpPr>
            <a:cxnSpLocks/>
          </p:cNvCxnSpPr>
          <p:nvPr/>
        </p:nvCxnSpPr>
        <p:spPr bwMode="auto">
          <a:xfrm>
            <a:off x="5672436" y="2789302"/>
            <a:ext cx="1188" cy="44300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CC9DFC-A37F-C20A-B16A-95DCFD95276A}"/>
              </a:ext>
            </a:extLst>
          </p:cNvPr>
          <p:cNvCxnSpPr>
            <a:cxnSpLocks/>
            <a:endCxn id="36" idx="0"/>
          </p:cNvCxnSpPr>
          <p:nvPr/>
        </p:nvCxnSpPr>
        <p:spPr bwMode="auto">
          <a:xfrm flipH="1">
            <a:off x="5810049" y="2445891"/>
            <a:ext cx="1685" cy="115376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807CA842-3B25-4E05-4271-B2A5F03E9E40}"/>
              </a:ext>
            </a:extLst>
          </p:cNvPr>
          <p:cNvSpPr/>
          <p:nvPr/>
        </p:nvSpPr>
        <p:spPr bwMode="auto">
          <a:xfrm>
            <a:off x="5053703" y="2869059"/>
            <a:ext cx="621506" cy="636141"/>
          </a:xfrm>
          <a:prstGeom prst="arc">
            <a:avLst>
              <a:gd name="adj1" fmla="val 283867"/>
              <a:gd name="adj2" fmla="val 521031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355C8A2-ABC0-3283-6B6A-A93BDF3DAA27}"/>
              </a:ext>
            </a:extLst>
          </p:cNvPr>
          <p:cNvCxnSpPr>
            <a:cxnSpLocks/>
            <a:endCxn id="33" idx="2"/>
          </p:cNvCxnSpPr>
          <p:nvPr/>
        </p:nvCxnSpPr>
        <p:spPr bwMode="auto">
          <a:xfrm flipH="1">
            <a:off x="4752244" y="3503697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Arc 32">
            <a:extLst>
              <a:ext uri="{FF2B5EF4-FFF2-40B4-BE49-F238E27FC236}">
                <a16:creationId xmlns:a16="http://schemas.microsoft.com/office/drawing/2014/main" id="{6E139F8F-C12E-4B98-09BB-D200E02A6798}"/>
              </a:ext>
            </a:extLst>
          </p:cNvPr>
          <p:cNvSpPr/>
          <p:nvPr/>
        </p:nvSpPr>
        <p:spPr bwMode="auto">
          <a:xfrm>
            <a:off x="4638964" y="3514726"/>
            <a:ext cx="222654" cy="161454"/>
          </a:xfrm>
          <a:prstGeom prst="arc">
            <a:avLst>
              <a:gd name="adj1" fmla="val 8201728"/>
              <a:gd name="adj2" fmla="val 16283163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92A5687F-8998-C4AA-83CA-033CEE22D1D3}"/>
              </a:ext>
            </a:extLst>
          </p:cNvPr>
          <p:cNvSpPr/>
          <p:nvPr/>
        </p:nvSpPr>
        <p:spPr bwMode="auto">
          <a:xfrm>
            <a:off x="5209874" y="3575432"/>
            <a:ext cx="251213" cy="160495"/>
          </a:xfrm>
          <a:prstGeom prst="arc">
            <a:avLst>
              <a:gd name="adj1" fmla="val 17968453"/>
              <a:gd name="adj2" fmla="val 5362687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9AED5F-5608-6133-0622-95F9959E6132}"/>
              </a:ext>
            </a:extLst>
          </p:cNvPr>
          <p:cNvCxnSpPr>
            <a:cxnSpLocks/>
          </p:cNvCxnSpPr>
          <p:nvPr/>
        </p:nvCxnSpPr>
        <p:spPr bwMode="auto">
          <a:xfrm flipH="1">
            <a:off x="4721883" y="3734254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Arc 35">
            <a:extLst>
              <a:ext uri="{FF2B5EF4-FFF2-40B4-BE49-F238E27FC236}">
                <a16:creationId xmlns:a16="http://schemas.microsoft.com/office/drawing/2014/main" id="{52B0D7F0-F7E7-AFB2-81F5-05011FBD33F4}"/>
              </a:ext>
            </a:extLst>
          </p:cNvPr>
          <p:cNvSpPr/>
          <p:nvPr/>
        </p:nvSpPr>
        <p:spPr bwMode="auto">
          <a:xfrm>
            <a:off x="5047352" y="3232311"/>
            <a:ext cx="764381" cy="671707"/>
          </a:xfrm>
          <a:prstGeom prst="arc">
            <a:avLst>
              <a:gd name="adj1" fmla="val 283867"/>
              <a:gd name="adj2" fmla="val 589005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AEFF73-DABF-CB58-4205-6F9A639A3AB5}"/>
              </a:ext>
            </a:extLst>
          </p:cNvPr>
          <p:cNvCxnSpPr>
            <a:cxnSpLocks/>
            <a:endCxn id="38" idx="2"/>
          </p:cNvCxnSpPr>
          <p:nvPr/>
        </p:nvCxnSpPr>
        <p:spPr bwMode="auto">
          <a:xfrm flipH="1">
            <a:off x="4752244" y="3902515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Arc 37">
            <a:extLst>
              <a:ext uri="{FF2B5EF4-FFF2-40B4-BE49-F238E27FC236}">
                <a16:creationId xmlns:a16="http://schemas.microsoft.com/office/drawing/2014/main" id="{8BA0E40F-4C7B-049E-DDB9-86F64998F108}"/>
              </a:ext>
            </a:extLst>
          </p:cNvPr>
          <p:cNvSpPr/>
          <p:nvPr/>
        </p:nvSpPr>
        <p:spPr bwMode="auto">
          <a:xfrm>
            <a:off x="4638964" y="3913544"/>
            <a:ext cx="222654" cy="161454"/>
          </a:xfrm>
          <a:prstGeom prst="arc">
            <a:avLst>
              <a:gd name="adj1" fmla="val 1874912"/>
              <a:gd name="adj2" fmla="val 16283163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23BD20-3668-4812-00BF-C40D7D1AF26B}"/>
              </a:ext>
            </a:extLst>
          </p:cNvPr>
          <p:cNvCxnSpPr>
            <a:cxnSpLocks/>
          </p:cNvCxnSpPr>
          <p:nvPr/>
        </p:nvCxnSpPr>
        <p:spPr bwMode="auto">
          <a:xfrm>
            <a:off x="4878880" y="1329099"/>
            <a:ext cx="0" cy="481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Arc 39">
            <a:extLst>
              <a:ext uri="{FF2B5EF4-FFF2-40B4-BE49-F238E27FC236}">
                <a16:creationId xmlns:a16="http://schemas.microsoft.com/office/drawing/2014/main" id="{794A97F5-A012-4C73-5B8C-80B7AE66D4E0}"/>
              </a:ext>
            </a:extLst>
          </p:cNvPr>
          <p:cNvSpPr/>
          <p:nvPr/>
        </p:nvSpPr>
        <p:spPr bwMode="auto">
          <a:xfrm>
            <a:off x="4425847" y="3715766"/>
            <a:ext cx="621506" cy="636141"/>
          </a:xfrm>
          <a:prstGeom prst="arc">
            <a:avLst>
              <a:gd name="adj1" fmla="val 4990163"/>
              <a:gd name="adj2" fmla="val 1079999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71FB3279-C825-0596-3B62-1CE7CED5E9EA}"/>
              </a:ext>
            </a:extLst>
          </p:cNvPr>
          <p:cNvSpPr/>
          <p:nvPr/>
        </p:nvSpPr>
        <p:spPr bwMode="auto">
          <a:xfrm>
            <a:off x="4150416" y="3198320"/>
            <a:ext cx="647700" cy="672076"/>
          </a:xfrm>
          <a:prstGeom prst="blockArc">
            <a:avLst>
              <a:gd name="adj1" fmla="val 5378964"/>
              <a:gd name="adj2" fmla="val 10840744"/>
              <a:gd name="adj3" fmla="val 27151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3DFB9843-A6C5-BE5B-C62E-171EEC9350BE}"/>
              </a:ext>
            </a:extLst>
          </p:cNvPr>
          <p:cNvSpPr/>
          <p:nvPr/>
        </p:nvSpPr>
        <p:spPr bwMode="auto">
          <a:xfrm>
            <a:off x="4425847" y="3746954"/>
            <a:ext cx="621506" cy="636141"/>
          </a:xfrm>
          <a:prstGeom prst="arc">
            <a:avLst>
              <a:gd name="adj1" fmla="val 10524259"/>
              <a:gd name="adj2" fmla="val 1618427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F3A1589-1C6A-E982-5156-BB04FE58BA49}"/>
                  </a:ext>
                </a:extLst>
              </p:cNvPr>
              <p:cNvSpPr/>
              <p:nvPr/>
            </p:nvSpPr>
            <p:spPr>
              <a:xfrm>
                <a:off x="6064238" y="1499519"/>
                <a:ext cx="429820" cy="334643"/>
              </a:xfrm>
              <a:prstGeom prst="rect">
                <a:avLst/>
              </a:prstGeom>
              <a:noFill/>
              <a:ln w="25400">
                <a:solidFill>
                  <a:srgbClr val="002060"/>
                </a:solidFill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F3A1589-1C6A-E982-5156-BB04FE58B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238" y="1499519"/>
                <a:ext cx="429820" cy="3346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2788B69-E245-74D2-695D-4F16F2B8EA32}"/>
              </a:ext>
            </a:extLst>
          </p:cNvPr>
          <p:cNvCxnSpPr>
            <a:cxnSpLocks/>
          </p:cNvCxnSpPr>
          <p:nvPr/>
        </p:nvCxnSpPr>
        <p:spPr bwMode="auto">
          <a:xfrm flipV="1">
            <a:off x="4240111" y="999698"/>
            <a:ext cx="0" cy="27988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DC948260-7921-00AA-2D09-9525DAB8A946}"/>
              </a:ext>
            </a:extLst>
          </p:cNvPr>
          <p:cNvSpPr/>
          <p:nvPr/>
        </p:nvSpPr>
        <p:spPr>
          <a:xfrm>
            <a:off x="3675471" y="934767"/>
            <a:ext cx="53097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Vac</a:t>
            </a:r>
            <a:endParaRPr lang="en-US" sz="18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EA31E16-2D36-40CF-D9C3-D248C770BB4B}"/>
              </a:ext>
            </a:extLst>
          </p:cNvPr>
          <p:cNvCxnSpPr>
            <a:cxnSpLocks/>
          </p:cNvCxnSpPr>
          <p:nvPr/>
        </p:nvCxnSpPr>
        <p:spPr bwMode="auto">
          <a:xfrm flipV="1">
            <a:off x="4880451" y="1066187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FC03714-2D05-E882-A917-76BD7EBC3FF7}"/>
              </a:ext>
            </a:extLst>
          </p:cNvPr>
          <p:cNvCxnSpPr>
            <a:cxnSpLocks/>
          </p:cNvCxnSpPr>
          <p:nvPr/>
        </p:nvCxnSpPr>
        <p:spPr bwMode="auto">
          <a:xfrm>
            <a:off x="5287161" y="1329099"/>
            <a:ext cx="0" cy="481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87ECAD1-93D2-844D-2C69-D8BFE9A16FC1}"/>
              </a:ext>
            </a:extLst>
          </p:cNvPr>
          <p:cNvCxnSpPr>
            <a:cxnSpLocks/>
          </p:cNvCxnSpPr>
          <p:nvPr/>
        </p:nvCxnSpPr>
        <p:spPr bwMode="auto">
          <a:xfrm flipV="1">
            <a:off x="5287161" y="1066187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C662C02-876A-B4F2-6CD7-620BAD0614D9}"/>
              </a:ext>
            </a:extLst>
          </p:cNvPr>
          <p:cNvCxnSpPr>
            <a:cxnSpLocks/>
          </p:cNvCxnSpPr>
          <p:nvPr/>
        </p:nvCxnSpPr>
        <p:spPr bwMode="auto">
          <a:xfrm flipV="1">
            <a:off x="4386955" y="1084597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9ED3F0C-2BFE-3897-8DA2-DE2A60FE8C00}"/>
              </a:ext>
            </a:extLst>
          </p:cNvPr>
          <p:cNvCxnSpPr>
            <a:cxnSpLocks/>
          </p:cNvCxnSpPr>
          <p:nvPr/>
        </p:nvCxnSpPr>
        <p:spPr bwMode="auto">
          <a:xfrm flipV="1">
            <a:off x="4518719" y="1084597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E35CF00-F7AF-EC01-7885-4F50D49C9FEA}"/>
                  </a:ext>
                </a:extLst>
              </p:cNvPr>
              <p:cNvSpPr/>
              <p:nvPr/>
            </p:nvSpPr>
            <p:spPr>
              <a:xfrm>
                <a:off x="6070687" y="1950239"/>
                <a:ext cx="429820" cy="34881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E35CF00-F7AF-EC01-7885-4F50D49C9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0687" y="1950239"/>
                <a:ext cx="429820" cy="3488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655B3B0-DAC1-736E-7052-C05573F8BD12}"/>
              </a:ext>
            </a:extLst>
          </p:cNvPr>
          <p:cNvCxnSpPr/>
          <p:nvPr/>
        </p:nvCxnSpPr>
        <p:spPr bwMode="auto">
          <a:xfrm>
            <a:off x="4045444" y="5253334"/>
            <a:ext cx="192821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836E091-D78D-621D-1D7A-5C45C3242AE1}"/>
              </a:ext>
            </a:extLst>
          </p:cNvPr>
          <p:cNvCxnSpPr>
            <a:cxnSpLocks/>
            <a:stCxn id="11" idx="0"/>
          </p:cNvCxnSpPr>
          <p:nvPr/>
        </p:nvCxnSpPr>
        <p:spPr bwMode="auto">
          <a:xfrm flipH="1" flipV="1">
            <a:off x="5062137" y="2800911"/>
            <a:ext cx="1" cy="6395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A12EA6-C2CC-AAE0-C2C5-BF135BADB998}"/>
              </a:ext>
            </a:extLst>
          </p:cNvPr>
          <p:cNvCxnSpPr>
            <a:cxnSpLocks/>
          </p:cNvCxnSpPr>
          <p:nvPr/>
        </p:nvCxnSpPr>
        <p:spPr bwMode="auto">
          <a:xfrm flipV="1">
            <a:off x="5065012" y="4074998"/>
            <a:ext cx="0" cy="1736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E4C0CC7-0700-471D-642E-507927C33EA5}"/>
              </a:ext>
            </a:extLst>
          </p:cNvPr>
          <p:cNvGrpSpPr/>
          <p:nvPr/>
        </p:nvGrpSpPr>
        <p:grpSpPr>
          <a:xfrm>
            <a:off x="4724297" y="4206176"/>
            <a:ext cx="786210" cy="294779"/>
            <a:chOff x="1243602" y="4130455"/>
            <a:chExt cx="786210" cy="294779"/>
          </a:xfrm>
        </p:grpSpPr>
        <p:sp>
          <p:nvSpPr>
            <p:cNvPr id="56" name="Cylinder 55">
              <a:extLst>
                <a:ext uri="{FF2B5EF4-FFF2-40B4-BE49-F238E27FC236}">
                  <a16:creationId xmlns:a16="http://schemas.microsoft.com/office/drawing/2014/main" id="{F439C650-FBCE-87FE-84EB-45210E3E782E}"/>
                </a:ext>
              </a:extLst>
            </p:cNvPr>
            <p:cNvSpPr/>
            <p:nvPr/>
          </p:nvSpPr>
          <p:spPr bwMode="auto">
            <a:xfrm rot="5400000">
              <a:off x="1404171" y="3970646"/>
              <a:ext cx="294019" cy="615157"/>
            </a:xfrm>
            <a:prstGeom prst="can">
              <a:avLst>
                <a:gd name="adj" fmla="val 39182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E92BB01-DA3D-464B-DA12-9CFA28AA9AC2}"/>
                </a:ext>
              </a:extLst>
            </p:cNvPr>
            <p:cNvSpPr/>
            <p:nvPr/>
          </p:nvSpPr>
          <p:spPr bwMode="auto">
            <a:xfrm>
              <a:off x="1743412" y="4139060"/>
              <a:ext cx="115347" cy="27912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8F78BED-651B-BD40-94C0-AC270278EC79}"/>
                </a:ext>
              </a:extLst>
            </p:cNvPr>
            <p:cNvGrpSpPr/>
            <p:nvPr/>
          </p:nvGrpSpPr>
          <p:grpSpPr>
            <a:xfrm>
              <a:off x="1896462" y="4130455"/>
              <a:ext cx="133350" cy="294019"/>
              <a:chOff x="4038599" y="2634984"/>
              <a:chExt cx="309395" cy="685800"/>
            </a:xfrm>
          </p:grpSpPr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0D219B9E-4A89-5D40-0CBE-1A23C3AF5363}"/>
                  </a:ext>
                </a:extLst>
              </p:cNvPr>
              <p:cNvSpPr/>
              <p:nvPr/>
            </p:nvSpPr>
            <p:spPr bwMode="auto">
              <a:xfrm rot="5400000">
                <a:off x="3848099" y="2825484"/>
                <a:ext cx="685800" cy="304799"/>
              </a:xfrm>
              <a:prstGeom prst="can">
                <a:avLst>
                  <a:gd name="adj" fmla="val 43056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058AD4C-A83B-15F7-B904-B49ACD1B9A66}"/>
                  </a:ext>
                </a:extLst>
              </p:cNvPr>
              <p:cNvSpPr/>
              <p:nvPr/>
            </p:nvSpPr>
            <p:spPr bwMode="auto">
              <a:xfrm>
                <a:off x="4195594" y="2648620"/>
                <a:ext cx="152400" cy="653783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52880F22-50E0-6F5E-91BB-4AD644C5A58D}"/>
              </a:ext>
            </a:extLst>
          </p:cNvPr>
          <p:cNvSpPr/>
          <p:nvPr/>
        </p:nvSpPr>
        <p:spPr bwMode="auto">
          <a:xfrm>
            <a:off x="4917494" y="4642147"/>
            <a:ext cx="247649" cy="120000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1B9AABA-4308-E0C0-A6D6-740890415570}"/>
              </a:ext>
            </a:extLst>
          </p:cNvPr>
          <p:cNvSpPr/>
          <p:nvPr/>
        </p:nvSpPr>
        <p:spPr bwMode="auto">
          <a:xfrm rot="16200000">
            <a:off x="4982215" y="5602104"/>
            <a:ext cx="117696" cy="657741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rgbClr val="0000F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43C95EC-7D83-AEA9-1A96-071FBFEFF123}"/>
              </a:ext>
            </a:extLst>
          </p:cNvPr>
          <p:cNvSpPr/>
          <p:nvPr/>
        </p:nvSpPr>
        <p:spPr bwMode="auto">
          <a:xfrm>
            <a:off x="4639834" y="5993426"/>
            <a:ext cx="797514" cy="224997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14D54F7-4455-DADE-1F6C-0B683202C461}"/>
              </a:ext>
            </a:extLst>
          </p:cNvPr>
          <p:cNvSpPr/>
          <p:nvPr/>
        </p:nvSpPr>
        <p:spPr bwMode="auto">
          <a:xfrm>
            <a:off x="4841295" y="4499305"/>
            <a:ext cx="400049" cy="8464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7" name="Partial Circle 66">
            <a:extLst>
              <a:ext uri="{FF2B5EF4-FFF2-40B4-BE49-F238E27FC236}">
                <a16:creationId xmlns:a16="http://schemas.microsoft.com/office/drawing/2014/main" id="{CDDE63F3-5724-4939-B317-4C2A03CBD31A}"/>
              </a:ext>
            </a:extLst>
          </p:cNvPr>
          <p:cNvSpPr/>
          <p:nvPr/>
        </p:nvSpPr>
        <p:spPr bwMode="auto">
          <a:xfrm>
            <a:off x="4888919" y="4441106"/>
            <a:ext cx="304800" cy="285683"/>
          </a:xfrm>
          <a:prstGeom prst="pie">
            <a:avLst>
              <a:gd name="adj1" fmla="val 0"/>
              <a:gd name="adj2" fmla="val 10770176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8A4BCB2-216A-F77D-A545-A7EA290009F0}"/>
              </a:ext>
            </a:extLst>
          </p:cNvPr>
          <p:cNvSpPr/>
          <p:nvPr/>
        </p:nvSpPr>
        <p:spPr bwMode="auto">
          <a:xfrm>
            <a:off x="4612697" y="4583947"/>
            <a:ext cx="76199" cy="97844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991C48A-E676-A2C8-11B1-51673B3AE2B3}"/>
              </a:ext>
            </a:extLst>
          </p:cNvPr>
          <p:cNvSpPr/>
          <p:nvPr/>
        </p:nvSpPr>
        <p:spPr bwMode="auto">
          <a:xfrm rot="16200000">
            <a:off x="4680909" y="4431093"/>
            <a:ext cx="84642" cy="22106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B987992-7E0F-DF84-46D2-109AFB545C1A}"/>
              </a:ext>
            </a:extLst>
          </p:cNvPr>
          <p:cNvSpPr/>
          <p:nvPr/>
        </p:nvSpPr>
        <p:spPr bwMode="auto">
          <a:xfrm>
            <a:off x="4630425" y="5562397"/>
            <a:ext cx="259561" cy="226748"/>
          </a:xfrm>
          <a:prstGeom prst="rect">
            <a:avLst/>
          </a:prstGeom>
          <a:pattFill prst="wdDnDiag">
            <a:fgClr>
              <a:srgbClr val="0000FF"/>
            </a:fgClr>
            <a:bgClr>
              <a:srgbClr val="A6A6A6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pic>
        <p:nvPicPr>
          <p:cNvPr id="71" name="Picture 70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8CDBE360-B716-22BE-6BD8-BFDFF2821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953000"/>
            <a:ext cx="1586675" cy="1383581"/>
          </a:xfrm>
          <a:prstGeom prst="rect">
            <a:avLst/>
          </a:prstGeom>
          <a:solidFill>
            <a:srgbClr val="515050"/>
          </a:solidFill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0507B571-541E-4536-6741-CE6E2E950084}"/>
              </a:ext>
            </a:extLst>
          </p:cNvPr>
          <p:cNvSpPr/>
          <p:nvPr/>
        </p:nvSpPr>
        <p:spPr bwMode="auto">
          <a:xfrm>
            <a:off x="457200" y="1513604"/>
            <a:ext cx="1928217" cy="474799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9F7FE59-7EB4-F733-8D63-B955A8896D7E}"/>
              </a:ext>
            </a:extLst>
          </p:cNvPr>
          <p:cNvSpPr/>
          <p:nvPr/>
        </p:nvSpPr>
        <p:spPr bwMode="auto">
          <a:xfrm>
            <a:off x="1138137" y="3453689"/>
            <a:ext cx="671513" cy="609600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1K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D16B856-9FFC-E64A-05F0-6683B410D443}"/>
              </a:ext>
            </a:extLst>
          </p:cNvPr>
          <p:cNvSpPr/>
          <p:nvPr/>
        </p:nvSpPr>
        <p:spPr bwMode="auto">
          <a:xfrm>
            <a:off x="886022" y="3710366"/>
            <a:ext cx="323849" cy="173224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05D9C4F-9A68-AAAC-BD33-34ED9FE0C29B}"/>
              </a:ext>
            </a:extLst>
          </p:cNvPr>
          <p:cNvSpPr/>
          <p:nvPr/>
        </p:nvSpPr>
        <p:spPr bwMode="auto">
          <a:xfrm>
            <a:off x="564354" y="1335943"/>
            <a:ext cx="172546" cy="221160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8DE38B3-D470-1664-A4D3-8037FDC62D6F}"/>
              </a:ext>
            </a:extLst>
          </p:cNvPr>
          <p:cNvSpPr/>
          <p:nvPr/>
        </p:nvSpPr>
        <p:spPr bwMode="auto">
          <a:xfrm>
            <a:off x="1030487" y="1836983"/>
            <a:ext cx="950119" cy="995611"/>
          </a:xfrm>
          <a:prstGeom prst="rect">
            <a:avLst/>
          </a:prstGeom>
          <a:solidFill>
            <a:srgbClr val="FF99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4K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400E446-7B19-4E89-B633-069FE70CCE92}"/>
              </a:ext>
            </a:extLst>
          </p:cNvPr>
          <p:cNvCxnSpPr>
            <a:cxnSpLocks/>
          </p:cNvCxnSpPr>
          <p:nvPr/>
        </p:nvCxnSpPr>
        <p:spPr bwMode="auto">
          <a:xfrm>
            <a:off x="785216" y="1342293"/>
            <a:ext cx="0" cy="79554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53C47B4-D198-BFFB-914B-2AAA52A76069}"/>
              </a:ext>
            </a:extLst>
          </p:cNvPr>
          <p:cNvCxnSpPr>
            <a:cxnSpLocks/>
          </p:cNvCxnSpPr>
          <p:nvPr/>
        </p:nvCxnSpPr>
        <p:spPr bwMode="auto">
          <a:xfrm>
            <a:off x="930475" y="1357598"/>
            <a:ext cx="0" cy="3669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9" name="Arc 78">
            <a:extLst>
              <a:ext uri="{FF2B5EF4-FFF2-40B4-BE49-F238E27FC236}">
                <a16:creationId xmlns:a16="http://schemas.microsoft.com/office/drawing/2014/main" id="{DD0FF5FB-5BC2-E67F-D67C-4F8CF6E0F131}"/>
              </a:ext>
            </a:extLst>
          </p:cNvPr>
          <p:cNvSpPr/>
          <p:nvPr/>
        </p:nvSpPr>
        <p:spPr bwMode="auto">
          <a:xfrm>
            <a:off x="930475" y="1384794"/>
            <a:ext cx="621506" cy="636141"/>
          </a:xfrm>
          <a:prstGeom prst="arc">
            <a:avLst>
              <a:gd name="adj1" fmla="val 5400000"/>
              <a:gd name="adj2" fmla="val 1079999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DFA29CF-BE76-3E93-AA98-0C96A557391D}"/>
              </a:ext>
            </a:extLst>
          </p:cNvPr>
          <p:cNvCxnSpPr>
            <a:cxnSpLocks/>
          </p:cNvCxnSpPr>
          <p:nvPr/>
        </p:nvCxnSpPr>
        <p:spPr bwMode="auto">
          <a:xfrm flipH="1">
            <a:off x="1235275" y="2020935"/>
            <a:ext cx="762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1" name="Arc 80">
            <a:extLst>
              <a:ext uri="{FF2B5EF4-FFF2-40B4-BE49-F238E27FC236}">
                <a16:creationId xmlns:a16="http://schemas.microsoft.com/office/drawing/2014/main" id="{3B5C5354-9FDC-6C2C-D142-F33C4E793680}"/>
              </a:ext>
            </a:extLst>
          </p:cNvPr>
          <p:cNvSpPr/>
          <p:nvPr/>
        </p:nvSpPr>
        <p:spPr bwMode="auto">
          <a:xfrm>
            <a:off x="1728192" y="2020936"/>
            <a:ext cx="352425" cy="138336"/>
          </a:xfrm>
          <a:prstGeom prst="arc">
            <a:avLst>
              <a:gd name="adj1" fmla="val 16503344"/>
              <a:gd name="adj2" fmla="val 373316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2840B21-FB2B-DE14-BD3C-D5A1287877EF}"/>
              </a:ext>
            </a:extLst>
          </p:cNvPr>
          <p:cNvCxnSpPr>
            <a:cxnSpLocks/>
            <a:stCxn id="84" idx="0"/>
          </p:cNvCxnSpPr>
          <p:nvPr/>
        </p:nvCxnSpPr>
        <p:spPr bwMode="auto">
          <a:xfrm flipH="1">
            <a:off x="1059063" y="2240710"/>
            <a:ext cx="949059" cy="1787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3" name="Arc 82">
            <a:extLst>
              <a:ext uri="{FF2B5EF4-FFF2-40B4-BE49-F238E27FC236}">
                <a16:creationId xmlns:a16="http://schemas.microsoft.com/office/drawing/2014/main" id="{A7CE168F-D09A-F278-4276-807011D9C835}"/>
              </a:ext>
            </a:extLst>
          </p:cNvPr>
          <p:cNvSpPr/>
          <p:nvPr/>
        </p:nvSpPr>
        <p:spPr bwMode="auto">
          <a:xfrm>
            <a:off x="873325" y="2123832"/>
            <a:ext cx="390526" cy="138336"/>
          </a:xfrm>
          <a:prstGeom prst="arc">
            <a:avLst>
              <a:gd name="adj1" fmla="val 5622275"/>
              <a:gd name="adj2" fmla="val 14596509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4" name="Arc 83">
            <a:extLst>
              <a:ext uri="{FF2B5EF4-FFF2-40B4-BE49-F238E27FC236}">
                <a16:creationId xmlns:a16="http://schemas.microsoft.com/office/drawing/2014/main" id="{79001BA8-A14E-F84A-5F14-23CA8174AD9E}"/>
              </a:ext>
            </a:extLst>
          </p:cNvPr>
          <p:cNvSpPr/>
          <p:nvPr/>
        </p:nvSpPr>
        <p:spPr bwMode="auto">
          <a:xfrm>
            <a:off x="1747237" y="2239527"/>
            <a:ext cx="476253" cy="516867"/>
          </a:xfrm>
          <a:prstGeom prst="arc">
            <a:avLst>
              <a:gd name="adj1" fmla="val 16503344"/>
              <a:gd name="adj2" fmla="val 21467951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5" name="Arc 84">
            <a:extLst>
              <a:ext uri="{FF2B5EF4-FFF2-40B4-BE49-F238E27FC236}">
                <a16:creationId xmlns:a16="http://schemas.microsoft.com/office/drawing/2014/main" id="{462B63C7-0786-3F26-8FFE-0F2AB8CCE827}"/>
              </a:ext>
            </a:extLst>
          </p:cNvPr>
          <p:cNvSpPr/>
          <p:nvPr/>
        </p:nvSpPr>
        <p:spPr bwMode="auto">
          <a:xfrm>
            <a:off x="785216" y="1813419"/>
            <a:ext cx="621506" cy="636141"/>
          </a:xfrm>
          <a:prstGeom prst="arc">
            <a:avLst>
              <a:gd name="adj1" fmla="val 5400000"/>
              <a:gd name="adj2" fmla="val 1079999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D342522-573F-D9CF-4F44-7E6DE8374C95}"/>
              </a:ext>
            </a:extLst>
          </p:cNvPr>
          <p:cNvCxnSpPr>
            <a:cxnSpLocks/>
            <a:endCxn id="85" idx="0"/>
          </p:cNvCxnSpPr>
          <p:nvPr/>
        </p:nvCxnSpPr>
        <p:spPr bwMode="auto">
          <a:xfrm flipH="1" flipV="1">
            <a:off x="1095969" y="2449560"/>
            <a:ext cx="910829" cy="588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7" name="Arc 86">
            <a:extLst>
              <a:ext uri="{FF2B5EF4-FFF2-40B4-BE49-F238E27FC236}">
                <a16:creationId xmlns:a16="http://schemas.microsoft.com/office/drawing/2014/main" id="{40BFCE61-17B0-3A4C-F31A-74C773689E1E}"/>
              </a:ext>
            </a:extLst>
          </p:cNvPr>
          <p:cNvSpPr/>
          <p:nvPr/>
        </p:nvSpPr>
        <p:spPr bwMode="auto">
          <a:xfrm>
            <a:off x="1737715" y="2455445"/>
            <a:ext cx="352425" cy="138336"/>
          </a:xfrm>
          <a:prstGeom prst="arc">
            <a:avLst>
              <a:gd name="adj1" fmla="val 16503344"/>
              <a:gd name="adj2" fmla="val 373316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BD2B70E-5FDA-539D-A188-62A357C1F373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8586" y="2690382"/>
            <a:ext cx="921543" cy="952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9" name="Arc 88">
            <a:extLst>
              <a:ext uri="{FF2B5EF4-FFF2-40B4-BE49-F238E27FC236}">
                <a16:creationId xmlns:a16="http://schemas.microsoft.com/office/drawing/2014/main" id="{5D5C2801-4726-E4FA-D0BD-059BC3298352}"/>
              </a:ext>
            </a:extLst>
          </p:cNvPr>
          <p:cNvSpPr/>
          <p:nvPr/>
        </p:nvSpPr>
        <p:spPr bwMode="auto">
          <a:xfrm>
            <a:off x="882848" y="2558341"/>
            <a:ext cx="390526" cy="138336"/>
          </a:xfrm>
          <a:prstGeom prst="arc">
            <a:avLst>
              <a:gd name="adj1" fmla="val 5622275"/>
              <a:gd name="adj2" fmla="val 14596509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0" name="Arc 89">
            <a:extLst>
              <a:ext uri="{FF2B5EF4-FFF2-40B4-BE49-F238E27FC236}">
                <a16:creationId xmlns:a16="http://schemas.microsoft.com/office/drawing/2014/main" id="{4325AF62-FF02-38C6-8B7D-50BFABE4D41E}"/>
              </a:ext>
            </a:extLst>
          </p:cNvPr>
          <p:cNvSpPr/>
          <p:nvPr/>
        </p:nvSpPr>
        <p:spPr bwMode="auto">
          <a:xfrm>
            <a:off x="1842488" y="2690370"/>
            <a:ext cx="238129" cy="247471"/>
          </a:xfrm>
          <a:prstGeom prst="arc">
            <a:avLst>
              <a:gd name="adj1" fmla="val 16503344"/>
              <a:gd name="adj2" fmla="val 21467951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C97CE5A-85F9-307C-365D-556D0D5034AB}"/>
              </a:ext>
            </a:extLst>
          </p:cNvPr>
          <p:cNvCxnSpPr>
            <a:cxnSpLocks/>
          </p:cNvCxnSpPr>
          <p:nvPr/>
        </p:nvCxnSpPr>
        <p:spPr bwMode="auto">
          <a:xfrm>
            <a:off x="2084192" y="2802496"/>
            <a:ext cx="1188" cy="44300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8ED1E8C-43FB-C305-AB21-43DFAC730481}"/>
              </a:ext>
            </a:extLst>
          </p:cNvPr>
          <p:cNvCxnSpPr>
            <a:cxnSpLocks/>
            <a:endCxn id="98" idx="0"/>
          </p:cNvCxnSpPr>
          <p:nvPr/>
        </p:nvCxnSpPr>
        <p:spPr bwMode="auto">
          <a:xfrm flipH="1">
            <a:off x="2221805" y="2459085"/>
            <a:ext cx="1685" cy="115376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3" name="Arc 92">
            <a:extLst>
              <a:ext uri="{FF2B5EF4-FFF2-40B4-BE49-F238E27FC236}">
                <a16:creationId xmlns:a16="http://schemas.microsoft.com/office/drawing/2014/main" id="{A0B7E118-2C37-3CA0-7681-01FE1486D93E}"/>
              </a:ext>
            </a:extLst>
          </p:cNvPr>
          <p:cNvSpPr/>
          <p:nvPr/>
        </p:nvSpPr>
        <p:spPr bwMode="auto">
          <a:xfrm>
            <a:off x="1465459" y="2882253"/>
            <a:ext cx="621506" cy="636141"/>
          </a:xfrm>
          <a:prstGeom prst="arc">
            <a:avLst>
              <a:gd name="adj1" fmla="val 283867"/>
              <a:gd name="adj2" fmla="val 521031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B5011F3-40B5-41A7-CB74-402D03941B9B}"/>
              </a:ext>
            </a:extLst>
          </p:cNvPr>
          <p:cNvCxnSpPr>
            <a:cxnSpLocks/>
            <a:endCxn id="95" idx="2"/>
          </p:cNvCxnSpPr>
          <p:nvPr/>
        </p:nvCxnSpPr>
        <p:spPr bwMode="auto">
          <a:xfrm flipH="1">
            <a:off x="1164000" y="3516891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5" name="Arc 94">
            <a:extLst>
              <a:ext uri="{FF2B5EF4-FFF2-40B4-BE49-F238E27FC236}">
                <a16:creationId xmlns:a16="http://schemas.microsoft.com/office/drawing/2014/main" id="{01536A5B-E8A9-7505-8E97-7DD6C490F291}"/>
              </a:ext>
            </a:extLst>
          </p:cNvPr>
          <p:cNvSpPr/>
          <p:nvPr/>
        </p:nvSpPr>
        <p:spPr bwMode="auto">
          <a:xfrm>
            <a:off x="1050720" y="3527920"/>
            <a:ext cx="222654" cy="161454"/>
          </a:xfrm>
          <a:prstGeom prst="arc">
            <a:avLst>
              <a:gd name="adj1" fmla="val 8201728"/>
              <a:gd name="adj2" fmla="val 16283163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6" name="Arc 95">
            <a:extLst>
              <a:ext uri="{FF2B5EF4-FFF2-40B4-BE49-F238E27FC236}">
                <a16:creationId xmlns:a16="http://schemas.microsoft.com/office/drawing/2014/main" id="{8075BF70-08C8-36B0-B905-92F77C0F2FD9}"/>
              </a:ext>
            </a:extLst>
          </p:cNvPr>
          <p:cNvSpPr/>
          <p:nvPr/>
        </p:nvSpPr>
        <p:spPr bwMode="auto">
          <a:xfrm>
            <a:off x="1621630" y="3588626"/>
            <a:ext cx="251213" cy="160495"/>
          </a:xfrm>
          <a:prstGeom prst="arc">
            <a:avLst>
              <a:gd name="adj1" fmla="val 17968453"/>
              <a:gd name="adj2" fmla="val 5362687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B6849AA-B015-527D-6022-DAE4424DE7EC}"/>
              </a:ext>
            </a:extLst>
          </p:cNvPr>
          <p:cNvCxnSpPr>
            <a:cxnSpLocks/>
          </p:cNvCxnSpPr>
          <p:nvPr/>
        </p:nvCxnSpPr>
        <p:spPr bwMode="auto">
          <a:xfrm flipH="1">
            <a:off x="1133639" y="3747448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8" name="Arc 97">
            <a:extLst>
              <a:ext uri="{FF2B5EF4-FFF2-40B4-BE49-F238E27FC236}">
                <a16:creationId xmlns:a16="http://schemas.microsoft.com/office/drawing/2014/main" id="{94E2ADA0-A746-242F-649C-C3F505208125}"/>
              </a:ext>
            </a:extLst>
          </p:cNvPr>
          <p:cNvSpPr/>
          <p:nvPr/>
        </p:nvSpPr>
        <p:spPr bwMode="auto">
          <a:xfrm>
            <a:off x="1459108" y="3245505"/>
            <a:ext cx="764381" cy="671707"/>
          </a:xfrm>
          <a:prstGeom prst="arc">
            <a:avLst>
              <a:gd name="adj1" fmla="val 283867"/>
              <a:gd name="adj2" fmla="val 589005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541583D-AC31-A48C-9E1E-38C37AFAA34A}"/>
              </a:ext>
            </a:extLst>
          </p:cNvPr>
          <p:cNvCxnSpPr>
            <a:cxnSpLocks/>
            <a:endCxn id="100" idx="2"/>
          </p:cNvCxnSpPr>
          <p:nvPr/>
        </p:nvCxnSpPr>
        <p:spPr bwMode="auto">
          <a:xfrm flipH="1">
            <a:off x="1164000" y="3915709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0" name="Arc 99">
            <a:extLst>
              <a:ext uri="{FF2B5EF4-FFF2-40B4-BE49-F238E27FC236}">
                <a16:creationId xmlns:a16="http://schemas.microsoft.com/office/drawing/2014/main" id="{BE44763D-0068-C8A2-902D-6972A79A91C4}"/>
              </a:ext>
            </a:extLst>
          </p:cNvPr>
          <p:cNvSpPr/>
          <p:nvPr/>
        </p:nvSpPr>
        <p:spPr bwMode="auto">
          <a:xfrm>
            <a:off x="1050720" y="3926738"/>
            <a:ext cx="222654" cy="161454"/>
          </a:xfrm>
          <a:prstGeom prst="arc">
            <a:avLst>
              <a:gd name="adj1" fmla="val 1874912"/>
              <a:gd name="adj2" fmla="val 16283163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0D57DBE-D31C-7122-C918-BD56A3167BCC}"/>
              </a:ext>
            </a:extLst>
          </p:cNvPr>
          <p:cNvCxnSpPr>
            <a:cxnSpLocks/>
          </p:cNvCxnSpPr>
          <p:nvPr/>
        </p:nvCxnSpPr>
        <p:spPr bwMode="auto">
          <a:xfrm>
            <a:off x="1290636" y="1342293"/>
            <a:ext cx="0" cy="481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2" name="Arc 101">
            <a:extLst>
              <a:ext uri="{FF2B5EF4-FFF2-40B4-BE49-F238E27FC236}">
                <a16:creationId xmlns:a16="http://schemas.microsoft.com/office/drawing/2014/main" id="{7CE7220B-422F-2681-9449-611ECC9091B1}"/>
              </a:ext>
            </a:extLst>
          </p:cNvPr>
          <p:cNvSpPr/>
          <p:nvPr/>
        </p:nvSpPr>
        <p:spPr bwMode="auto">
          <a:xfrm>
            <a:off x="837603" y="3728960"/>
            <a:ext cx="621506" cy="636141"/>
          </a:xfrm>
          <a:prstGeom prst="arc">
            <a:avLst>
              <a:gd name="adj1" fmla="val 4990163"/>
              <a:gd name="adj2" fmla="val 1079999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3" name="Block Arc 102">
            <a:extLst>
              <a:ext uri="{FF2B5EF4-FFF2-40B4-BE49-F238E27FC236}">
                <a16:creationId xmlns:a16="http://schemas.microsoft.com/office/drawing/2014/main" id="{D8F1FDBE-606C-E642-421E-D09FB09A1022}"/>
              </a:ext>
            </a:extLst>
          </p:cNvPr>
          <p:cNvSpPr/>
          <p:nvPr/>
        </p:nvSpPr>
        <p:spPr bwMode="auto">
          <a:xfrm>
            <a:off x="562172" y="3211514"/>
            <a:ext cx="647700" cy="672076"/>
          </a:xfrm>
          <a:prstGeom prst="blockArc">
            <a:avLst>
              <a:gd name="adj1" fmla="val 5378964"/>
              <a:gd name="adj2" fmla="val 10840744"/>
              <a:gd name="adj3" fmla="val 27151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4" name="Arc 103">
            <a:extLst>
              <a:ext uri="{FF2B5EF4-FFF2-40B4-BE49-F238E27FC236}">
                <a16:creationId xmlns:a16="http://schemas.microsoft.com/office/drawing/2014/main" id="{19B64172-5E66-4A8E-B049-A028BDF1E2BB}"/>
              </a:ext>
            </a:extLst>
          </p:cNvPr>
          <p:cNvSpPr/>
          <p:nvPr/>
        </p:nvSpPr>
        <p:spPr bwMode="auto">
          <a:xfrm>
            <a:off x="837603" y="3760148"/>
            <a:ext cx="621506" cy="636141"/>
          </a:xfrm>
          <a:prstGeom prst="arc">
            <a:avLst>
              <a:gd name="adj1" fmla="val 10524259"/>
              <a:gd name="adj2" fmla="val 1618427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AA192760-7086-24A3-68E9-E44B143D0FB7}"/>
              </a:ext>
            </a:extLst>
          </p:cNvPr>
          <p:cNvCxnSpPr>
            <a:cxnSpLocks/>
          </p:cNvCxnSpPr>
          <p:nvPr/>
        </p:nvCxnSpPr>
        <p:spPr bwMode="auto">
          <a:xfrm flipV="1">
            <a:off x="651867" y="1012892"/>
            <a:ext cx="0" cy="27988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D47D13B-20DC-969D-BC27-C33F9531BD7D}"/>
              </a:ext>
            </a:extLst>
          </p:cNvPr>
          <p:cNvSpPr/>
          <p:nvPr/>
        </p:nvSpPr>
        <p:spPr>
          <a:xfrm>
            <a:off x="87227" y="947961"/>
            <a:ext cx="53097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Vac</a:t>
            </a:r>
            <a:endParaRPr lang="en-US" sz="18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8D88C21A-6ECB-887F-A95E-5676FCCA6491}"/>
              </a:ext>
            </a:extLst>
          </p:cNvPr>
          <p:cNvCxnSpPr>
            <a:cxnSpLocks/>
          </p:cNvCxnSpPr>
          <p:nvPr/>
        </p:nvCxnSpPr>
        <p:spPr bwMode="auto">
          <a:xfrm flipV="1">
            <a:off x="1292207" y="107938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C181E0ED-DA07-A6BC-E14B-5052B8323C40}"/>
              </a:ext>
            </a:extLst>
          </p:cNvPr>
          <p:cNvCxnSpPr>
            <a:cxnSpLocks/>
          </p:cNvCxnSpPr>
          <p:nvPr/>
        </p:nvCxnSpPr>
        <p:spPr bwMode="auto">
          <a:xfrm>
            <a:off x="1698917" y="1342293"/>
            <a:ext cx="0" cy="481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B5A97E7E-5076-E024-DFF6-3F844C5C0937}"/>
              </a:ext>
            </a:extLst>
          </p:cNvPr>
          <p:cNvCxnSpPr>
            <a:cxnSpLocks/>
          </p:cNvCxnSpPr>
          <p:nvPr/>
        </p:nvCxnSpPr>
        <p:spPr bwMode="auto">
          <a:xfrm flipV="1">
            <a:off x="1698917" y="107938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EE2A921E-ABE3-92A3-B196-B8782695852C}"/>
              </a:ext>
            </a:extLst>
          </p:cNvPr>
          <p:cNvCxnSpPr>
            <a:cxnSpLocks/>
          </p:cNvCxnSpPr>
          <p:nvPr/>
        </p:nvCxnSpPr>
        <p:spPr bwMode="auto">
          <a:xfrm flipV="1">
            <a:off x="798711" y="109779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99FCD33-B1A7-76AC-65E9-413F3485B556}"/>
              </a:ext>
            </a:extLst>
          </p:cNvPr>
          <p:cNvCxnSpPr>
            <a:cxnSpLocks/>
          </p:cNvCxnSpPr>
          <p:nvPr/>
        </p:nvCxnSpPr>
        <p:spPr bwMode="auto">
          <a:xfrm flipV="1">
            <a:off x="930475" y="109779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A0B54E86-EAD1-5069-6243-6133213F574E}"/>
              </a:ext>
            </a:extLst>
          </p:cNvPr>
          <p:cNvCxnSpPr/>
          <p:nvPr/>
        </p:nvCxnSpPr>
        <p:spPr bwMode="auto">
          <a:xfrm>
            <a:off x="437556" y="5181600"/>
            <a:ext cx="192821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353CF00-8CCC-90AA-40AA-1CA3B340470B}"/>
              </a:ext>
            </a:extLst>
          </p:cNvPr>
          <p:cNvCxnSpPr>
            <a:cxnSpLocks/>
            <a:stCxn id="73" idx="0"/>
          </p:cNvCxnSpPr>
          <p:nvPr/>
        </p:nvCxnSpPr>
        <p:spPr bwMode="auto">
          <a:xfrm flipH="1" flipV="1">
            <a:off x="1473893" y="2814105"/>
            <a:ext cx="1" cy="6395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B266C548-2B92-46EB-E41D-BC584CADF72E}"/>
              </a:ext>
            </a:extLst>
          </p:cNvPr>
          <p:cNvCxnSpPr>
            <a:cxnSpLocks/>
          </p:cNvCxnSpPr>
          <p:nvPr/>
        </p:nvCxnSpPr>
        <p:spPr bwMode="auto">
          <a:xfrm flipV="1">
            <a:off x="1476768" y="4088192"/>
            <a:ext cx="0" cy="1736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CD87FD4-BA54-0DC2-F39C-7CE5F9F7973A}"/>
              </a:ext>
            </a:extLst>
          </p:cNvPr>
          <p:cNvGrpSpPr/>
          <p:nvPr/>
        </p:nvGrpSpPr>
        <p:grpSpPr>
          <a:xfrm>
            <a:off x="1136053" y="4219370"/>
            <a:ext cx="786210" cy="294779"/>
            <a:chOff x="1243602" y="4130455"/>
            <a:chExt cx="786210" cy="294779"/>
          </a:xfrm>
        </p:grpSpPr>
        <p:sp>
          <p:nvSpPr>
            <p:cNvPr id="118" name="Cylinder 117">
              <a:extLst>
                <a:ext uri="{FF2B5EF4-FFF2-40B4-BE49-F238E27FC236}">
                  <a16:creationId xmlns:a16="http://schemas.microsoft.com/office/drawing/2014/main" id="{AA345DAD-7664-5993-C083-BA0895CC5EC5}"/>
                </a:ext>
              </a:extLst>
            </p:cNvPr>
            <p:cNvSpPr/>
            <p:nvPr/>
          </p:nvSpPr>
          <p:spPr bwMode="auto">
            <a:xfrm rot="5400000">
              <a:off x="1404171" y="3970646"/>
              <a:ext cx="294019" cy="615157"/>
            </a:xfrm>
            <a:prstGeom prst="can">
              <a:avLst>
                <a:gd name="adj" fmla="val 39182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AA578ECE-39BB-0824-AAF5-24FA2C662A12}"/>
                </a:ext>
              </a:extLst>
            </p:cNvPr>
            <p:cNvSpPr/>
            <p:nvPr/>
          </p:nvSpPr>
          <p:spPr bwMode="auto">
            <a:xfrm>
              <a:off x="1743412" y="4139060"/>
              <a:ext cx="115347" cy="27912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ABDBDADC-0D90-2763-B6CE-A4F9092DD290}"/>
                </a:ext>
              </a:extLst>
            </p:cNvPr>
            <p:cNvGrpSpPr/>
            <p:nvPr/>
          </p:nvGrpSpPr>
          <p:grpSpPr>
            <a:xfrm>
              <a:off x="1896462" y="4130455"/>
              <a:ext cx="133350" cy="294019"/>
              <a:chOff x="4038599" y="2634984"/>
              <a:chExt cx="309395" cy="685800"/>
            </a:xfrm>
          </p:grpSpPr>
          <p:sp>
            <p:nvSpPr>
              <p:cNvPr id="121" name="Cylinder 120">
                <a:extLst>
                  <a:ext uri="{FF2B5EF4-FFF2-40B4-BE49-F238E27FC236}">
                    <a16:creationId xmlns:a16="http://schemas.microsoft.com/office/drawing/2014/main" id="{6773470A-40F7-EC7E-1993-400CAC757148}"/>
                  </a:ext>
                </a:extLst>
              </p:cNvPr>
              <p:cNvSpPr/>
              <p:nvPr/>
            </p:nvSpPr>
            <p:spPr bwMode="auto">
              <a:xfrm rot="5400000">
                <a:off x="3848099" y="2825484"/>
                <a:ext cx="685800" cy="304799"/>
              </a:xfrm>
              <a:prstGeom prst="can">
                <a:avLst>
                  <a:gd name="adj" fmla="val 43056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E6CA2B0E-CE48-35DC-3DFC-B38831E1F145}"/>
                  </a:ext>
                </a:extLst>
              </p:cNvPr>
              <p:cNvSpPr/>
              <p:nvPr/>
            </p:nvSpPr>
            <p:spPr bwMode="auto">
              <a:xfrm>
                <a:off x="4195594" y="2648620"/>
                <a:ext cx="152400" cy="653783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</p:grp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7BF8C6D-DE33-F9EF-0F86-6933BF8C2824}"/>
              </a:ext>
            </a:extLst>
          </p:cNvPr>
          <p:cNvSpPr/>
          <p:nvPr/>
        </p:nvSpPr>
        <p:spPr bwMode="auto">
          <a:xfrm>
            <a:off x="1319806" y="4523712"/>
            <a:ext cx="247649" cy="657741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A3A6EFC4-7C34-509D-B0FD-6FD8EDC7524F}"/>
              </a:ext>
            </a:extLst>
          </p:cNvPr>
          <p:cNvCxnSpPr/>
          <p:nvPr/>
        </p:nvCxnSpPr>
        <p:spPr bwMode="auto">
          <a:xfrm>
            <a:off x="457200" y="5181453"/>
            <a:ext cx="1908573" cy="106694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9810A78-0312-CB76-ACF2-C769032C0C78}"/>
              </a:ext>
            </a:extLst>
          </p:cNvPr>
          <p:cNvCxnSpPr>
            <a:cxnSpLocks/>
          </p:cNvCxnSpPr>
          <p:nvPr/>
        </p:nvCxnSpPr>
        <p:spPr bwMode="auto">
          <a:xfrm flipH="1">
            <a:off x="497221" y="5181379"/>
            <a:ext cx="1868552" cy="106702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1" name="Arrow: Right 130">
            <a:extLst>
              <a:ext uri="{FF2B5EF4-FFF2-40B4-BE49-F238E27FC236}">
                <a16:creationId xmlns:a16="http://schemas.microsoft.com/office/drawing/2014/main" id="{C0872237-BA7E-C262-CC7D-A481255ED51A}"/>
              </a:ext>
            </a:extLst>
          </p:cNvPr>
          <p:cNvSpPr/>
          <p:nvPr/>
        </p:nvSpPr>
        <p:spPr bwMode="auto">
          <a:xfrm>
            <a:off x="2685449" y="3048000"/>
            <a:ext cx="978103" cy="628180"/>
          </a:xfrm>
          <a:prstGeom prst="rightArrow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4678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BECD9BED-3033-9891-34C0-53F6D4EA1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198" y="878566"/>
            <a:ext cx="2521071" cy="5514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sz="2600" dirty="0"/>
              <a:t>Rotary Stage + Linear Actuator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511809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B8BC4B-463D-C5A9-391F-95F28D91E366}"/>
              </a:ext>
            </a:extLst>
          </p:cNvPr>
          <p:cNvSpPr/>
          <p:nvPr/>
        </p:nvSpPr>
        <p:spPr bwMode="auto">
          <a:xfrm>
            <a:off x="762000" y="1506664"/>
            <a:ext cx="1928217" cy="474799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88E94A-47CD-24B1-1905-02813C724D80}"/>
              </a:ext>
            </a:extLst>
          </p:cNvPr>
          <p:cNvSpPr/>
          <p:nvPr/>
        </p:nvSpPr>
        <p:spPr bwMode="auto">
          <a:xfrm>
            <a:off x="1442937" y="3446749"/>
            <a:ext cx="671513" cy="609600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0FDACA-1255-6475-5BA1-3FF00D6CC044}"/>
              </a:ext>
            </a:extLst>
          </p:cNvPr>
          <p:cNvSpPr/>
          <p:nvPr/>
        </p:nvSpPr>
        <p:spPr bwMode="auto">
          <a:xfrm>
            <a:off x="1190822" y="3703426"/>
            <a:ext cx="323849" cy="173224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64DB9-6014-77E8-CA68-F3A011EAEEE2}"/>
              </a:ext>
            </a:extLst>
          </p:cNvPr>
          <p:cNvSpPr/>
          <p:nvPr/>
        </p:nvSpPr>
        <p:spPr bwMode="auto">
          <a:xfrm>
            <a:off x="869154" y="1329003"/>
            <a:ext cx="172546" cy="221160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F164D1-B9C8-6318-D9F0-D1BFA86B7045}"/>
              </a:ext>
            </a:extLst>
          </p:cNvPr>
          <p:cNvSpPr/>
          <p:nvPr/>
        </p:nvSpPr>
        <p:spPr bwMode="auto">
          <a:xfrm>
            <a:off x="1335287" y="1830043"/>
            <a:ext cx="950119" cy="995611"/>
          </a:xfrm>
          <a:prstGeom prst="rect">
            <a:avLst/>
          </a:prstGeom>
          <a:solidFill>
            <a:srgbClr val="FF99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F95AF5-B05C-1DDD-6320-C983159A196C}"/>
              </a:ext>
            </a:extLst>
          </p:cNvPr>
          <p:cNvCxnSpPr>
            <a:cxnSpLocks/>
          </p:cNvCxnSpPr>
          <p:nvPr/>
        </p:nvCxnSpPr>
        <p:spPr bwMode="auto">
          <a:xfrm>
            <a:off x="1090016" y="1335353"/>
            <a:ext cx="0" cy="79554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9B2544-49A4-FD87-9910-FB21350420C2}"/>
              </a:ext>
            </a:extLst>
          </p:cNvPr>
          <p:cNvCxnSpPr>
            <a:cxnSpLocks/>
          </p:cNvCxnSpPr>
          <p:nvPr/>
        </p:nvCxnSpPr>
        <p:spPr bwMode="auto">
          <a:xfrm>
            <a:off x="1235275" y="1350658"/>
            <a:ext cx="0" cy="3669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7240DFBD-7289-A274-0498-64392C337844}"/>
              </a:ext>
            </a:extLst>
          </p:cNvPr>
          <p:cNvSpPr/>
          <p:nvPr/>
        </p:nvSpPr>
        <p:spPr bwMode="auto">
          <a:xfrm>
            <a:off x="1235275" y="1377854"/>
            <a:ext cx="621506" cy="636141"/>
          </a:xfrm>
          <a:prstGeom prst="arc">
            <a:avLst>
              <a:gd name="adj1" fmla="val 5400000"/>
              <a:gd name="adj2" fmla="val 1079999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FDC96F-52FB-4601-4935-9653D9FD40D8}"/>
              </a:ext>
            </a:extLst>
          </p:cNvPr>
          <p:cNvCxnSpPr>
            <a:cxnSpLocks/>
          </p:cNvCxnSpPr>
          <p:nvPr/>
        </p:nvCxnSpPr>
        <p:spPr bwMode="auto">
          <a:xfrm flipH="1">
            <a:off x="1540075" y="2013995"/>
            <a:ext cx="762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209F7D04-9460-FCA7-5293-1F89077CE073}"/>
              </a:ext>
            </a:extLst>
          </p:cNvPr>
          <p:cNvSpPr/>
          <p:nvPr/>
        </p:nvSpPr>
        <p:spPr bwMode="auto">
          <a:xfrm>
            <a:off x="2032992" y="2013996"/>
            <a:ext cx="352425" cy="138336"/>
          </a:xfrm>
          <a:prstGeom prst="arc">
            <a:avLst>
              <a:gd name="adj1" fmla="val 16503344"/>
              <a:gd name="adj2" fmla="val 373316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9D772-8BB6-E88C-5DBF-54C5A0BBFA73}"/>
              </a:ext>
            </a:extLst>
          </p:cNvPr>
          <p:cNvCxnSpPr>
            <a:cxnSpLocks/>
            <a:stCxn id="22" idx="0"/>
          </p:cNvCxnSpPr>
          <p:nvPr/>
        </p:nvCxnSpPr>
        <p:spPr bwMode="auto">
          <a:xfrm flipH="1">
            <a:off x="1363863" y="2233770"/>
            <a:ext cx="949059" cy="1787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82B92573-2E9F-B794-71D5-8E9E48E9D2A5}"/>
              </a:ext>
            </a:extLst>
          </p:cNvPr>
          <p:cNvSpPr/>
          <p:nvPr/>
        </p:nvSpPr>
        <p:spPr bwMode="auto">
          <a:xfrm>
            <a:off x="1178125" y="2116892"/>
            <a:ext cx="390526" cy="138336"/>
          </a:xfrm>
          <a:prstGeom prst="arc">
            <a:avLst>
              <a:gd name="adj1" fmla="val 5622275"/>
              <a:gd name="adj2" fmla="val 14596509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3A1E9C7-3935-BFBC-59E3-E2C45A40ED63}"/>
              </a:ext>
            </a:extLst>
          </p:cNvPr>
          <p:cNvSpPr/>
          <p:nvPr/>
        </p:nvSpPr>
        <p:spPr bwMode="auto">
          <a:xfrm>
            <a:off x="2052037" y="2232587"/>
            <a:ext cx="476253" cy="516867"/>
          </a:xfrm>
          <a:prstGeom prst="arc">
            <a:avLst>
              <a:gd name="adj1" fmla="val 16503344"/>
              <a:gd name="adj2" fmla="val 21467951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12AA27E5-65D8-0D71-4BA6-64DFFEF3D5DF}"/>
              </a:ext>
            </a:extLst>
          </p:cNvPr>
          <p:cNvSpPr/>
          <p:nvPr/>
        </p:nvSpPr>
        <p:spPr bwMode="auto">
          <a:xfrm>
            <a:off x="1090016" y="1806479"/>
            <a:ext cx="621506" cy="636141"/>
          </a:xfrm>
          <a:prstGeom prst="arc">
            <a:avLst>
              <a:gd name="adj1" fmla="val 5400000"/>
              <a:gd name="adj2" fmla="val 1079999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640CFF-F7C8-A37A-8331-3C9B4F55FCC1}"/>
              </a:ext>
            </a:extLst>
          </p:cNvPr>
          <p:cNvCxnSpPr>
            <a:cxnSpLocks/>
            <a:endCxn id="23" idx="0"/>
          </p:cNvCxnSpPr>
          <p:nvPr/>
        </p:nvCxnSpPr>
        <p:spPr bwMode="auto">
          <a:xfrm flipH="1" flipV="1">
            <a:off x="1400769" y="2442620"/>
            <a:ext cx="910829" cy="588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2EC54E74-4FDD-EB26-6FCA-D8F6D42F03E3}"/>
              </a:ext>
            </a:extLst>
          </p:cNvPr>
          <p:cNvSpPr/>
          <p:nvPr/>
        </p:nvSpPr>
        <p:spPr bwMode="auto">
          <a:xfrm>
            <a:off x="2042515" y="2448505"/>
            <a:ext cx="352425" cy="138336"/>
          </a:xfrm>
          <a:prstGeom prst="arc">
            <a:avLst>
              <a:gd name="adj1" fmla="val 16503344"/>
              <a:gd name="adj2" fmla="val 373316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3125683-4E9F-B5AF-1042-D7AA25315B23}"/>
              </a:ext>
            </a:extLst>
          </p:cNvPr>
          <p:cNvCxnSpPr>
            <a:cxnSpLocks/>
          </p:cNvCxnSpPr>
          <p:nvPr/>
        </p:nvCxnSpPr>
        <p:spPr bwMode="auto">
          <a:xfrm flipH="1">
            <a:off x="1373386" y="2683442"/>
            <a:ext cx="921543" cy="952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FF47CD60-D7E2-EBDF-56F1-1326C95052C9}"/>
              </a:ext>
            </a:extLst>
          </p:cNvPr>
          <p:cNvSpPr/>
          <p:nvPr/>
        </p:nvSpPr>
        <p:spPr bwMode="auto">
          <a:xfrm>
            <a:off x="1187648" y="2551401"/>
            <a:ext cx="390526" cy="138336"/>
          </a:xfrm>
          <a:prstGeom prst="arc">
            <a:avLst>
              <a:gd name="adj1" fmla="val 5622275"/>
              <a:gd name="adj2" fmla="val 14596509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893B37DA-0153-2F10-F6D7-F27E89BB8B56}"/>
              </a:ext>
            </a:extLst>
          </p:cNvPr>
          <p:cNvSpPr/>
          <p:nvPr/>
        </p:nvSpPr>
        <p:spPr bwMode="auto">
          <a:xfrm>
            <a:off x="2147288" y="2683430"/>
            <a:ext cx="238129" cy="247471"/>
          </a:xfrm>
          <a:prstGeom prst="arc">
            <a:avLst>
              <a:gd name="adj1" fmla="val 16503344"/>
              <a:gd name="adj2" fmla="val 21467951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351A6BF-9C23-9DA8-1963-C07A4C8550BC}"/>
              </a:ext>
            </a:extLst>
          </p:cNvPr>
          <p:cNvCxnSpPr>
            <a:cxnSpLocks/>
          </p:cNvCxnSpPr>
          <p:nvPr/>
        </p:nvCxnSpPr>
        <p:spPr bwMode="auto">
          <a:xfrm>
            <a:off x="2388992" y="2795556"/>
            <a:ext cx="1188" cy="44300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CC9DFC-A37F-C20A-B16A-95DCFD95276A}"/>
              </a:ext>
            </a:extLst>
          </p:cNvPr>
          <p:cNvCxnSpPr>
            <a:cxnSpLocks/>
            <a:endCxn id="36" idx="0"/>
          </p:cNvCxnSpPr>
          <p:nvPr/>
        </p:nvCxnSpPr>
        <p:spPr bwMode="auto">
          <a:xfrm flipH="1">
            <a:off x="2526605" y="2452145"/>
            <a:ext cx="1685" cy="115376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807CA842-3B25-4E05-4271-B2A5F03E9E40}"/>
              </a:ext>
            </a:extLst>
          </p:cNvPr>
          <p:cNvSpPr/>
          <p:nvPr/>
        </p:nvSpPr>
        <p:spPr bwMode="auto">
          <a:xfrm>
            <a:off x="1770259" y="2875313"/>
            <a:ext cx="621506" cy="636141"/>
          </a:xfrm>
          <a:prstGeom prst="arc">
            <a:avLst>
              <a:gd name="adj1" fmla="val 283867"/>
              <a:gd name="adj2" fmla="val 521031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355C8A2-ABC0-3283-6B6A-A93BDF3DAA27}"/>
              </a:ext>
            </a:extLst>
          </p:cNvPr>
          <p:cNvCxnSpPr>
            <a:cxnSpLocks/>
            <a:endCxn id="33" idx="2"/>
          </p:cNvCxnSpPr>
          <p:nvPr/>
        </p:nvCxnSpPr>
        <p:spPr bwMode="auto">
          <a:xfrm flipH="1">
            <a:off x="1468800" y="3509951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Arc 32">
            <a:extLst>
              <a:ext uri="{FF2B5EF4-FFF2-40B4-BE49-F238E27FC236}">
                <a16:creationId xmlns:a16="http://schemas.microsoft.com/office/drawing/2014/main" id="{6E139F8F-C12E-4B98-09BB-D200E02A6798}"/>
              </a:ext>
            </a:extLst>
          </p:cNvPr>
          <p:cNvSpPr/>
          <p:nvPr/>
        </p:nvSpPr>
        <p:spPr bwMode="auto">
          <a:xfrm>
            <a:off x="1355520" y="3520980"/>
            <a:ext cx="222654" cy="161454"/>
          </a:xfrm>
          <a:prstGeom prst="arc">
            <a:avLst>
              <a:gd name="adj1" fmla="val 8201728"/>
              <a:gd name="adj2" fmla="val 16283163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92A5687F-8998-C4AA-83CA-033CEE22D1D3}"/>
              </a:ext>
            </a:extLst>
          </p:cNvPr>
          <p:cNvSpPr/>
          <p:nvPr/>
        </p:nvSpPr>
        <p:spPr bwMode="auto">
          <a:xfrm>
            <a:off x="1926430" y="3581686"/>
            <a:ext cx="251213" cy="160495"/>
          </a:xfrm>
          <a:prstGeom prst="arc">
            <a:avLst>
              <a:gd name="adj1" fmla="val 17968453"/>
              <a:gd name="adj2" fmla="val 5362687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9AED5F-5608-6133-0622-95F9959E6132}"/>
              </a:ext>
            </a:extLst>
          </p:cNvPr>
          <p:cNvCxnSpPr>
            <a:cxnSpLocks/>
          </p:cNvCxnSpPr>
          <p:nvPr/>
        </p:nvCxnSpPr>
        <p:spPr bwMode="auto">
          <a:xfrm flipH="1">
            <a:off x="1438439" y="3740508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Arc 35">
            <a:extLst>
              <a:ext uri="{FF2B5EF4-FFF2-40B4-BE49-F238E27FC236}">
                <a16:creationId xmlns:a16="http://schemas.microsoft.com/office/drawing/2014/main" id="{52B0D7F0-F7E7-AFB2-81F5-05011FBD33F4}"/>
              </a:ext>
            </a:extLst>
          </p:cNvPr>
          <p:cNvSpPr/>
          <p:nvPr/>
        </p:nvSpPr>
        <p:spPr bwMode="auto">
          <a:xfrm>
            <a:off x="1763908" y="3238565"/>
            <a:ext cx="764381" cy="671707"/>
          </a:xfrm>
          <a:prstGeom prst="arc">
            <a:avLst>
              <a:gd name="adj1" fmla="val 283867"/>
              <a:gd name="adj2" fmla="val 589005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AEFF73-DABF-CB58-4205-6F9A639A3AB5}"/>
              </a:ext>
            </a:extLst>
          </p:cNvPr>
          <p:cNvCxnSpPr>
            <a:cxnSpLocks/>
            <a:endCxn id="38" idx="2"/>
          </p:cNvCxnSpPr>
          <p:nvPr/>
        </p:nvCxnSpPr>
        <p:spPr bwMode="auto">
          <a:xfrm flipH="1">
            <a:off x="1468800" y="3908769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Arc 37">
            <a:extLst>
              <a:ext uri="{FF2B5EF4-FFF2-40B4-BE49-F238E27FC236}">
                <a16:creationId xmlns:a16="http://schemas.microsoft.com/office/drawing/2014/main" id="{8BA0E40F-4C7B-049E-DDB9-86F64998F108}"/>
              </a:ext>
            </a:extLst>
          </p:cNvPr>
          <p:cNvSpPr/>
          <p:nvPr/>
        </p:nvSpPr>
        <p:spPr bwMode="auto">
          <a:xfrm>
            <a:off x="1355520" y="3919798"/>
            <a:ext cx="222654" cy="161454"/>
          </a:xfrm>
          <a:prstGeom prst="arc">
            <a:avLst>
              <a:gd name="adj1" fmla="val 1874912"/>
              <a:gd name="adj2" fmla="val 16283163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23BD20-3668-4812-00BF-C40D7D1AF26B}"/>
              </a:ext>
            </a:extLst>
          </p:cNvPr>
          <p:cNvCxnSpPr>
            <a:cxnSpLocks/>
          </p:cNvCxnSpPr>
          <p:nvPr/>
        </p:nvCxnSpPr>
        <p:spPr bwMode="auto">
          <a:xfrm>
            <a:off x="1595436" y="1335353"/>
            <a:ext cx="0" cy="481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Arc 39">
            <a:extLst>
              <a:ext uri="{FF2B5EF4-FFF2-40B4-BE49-F238E27FC236}">
                <a16:creationId xmlns:a16="http://schemas.microsoft.com/office/drawing/2014/main" id="{794A97F5-A012-4C73-5B8C-80B7AE66D4E0}"/>
              </a:ext>
            </a:extLst>
          </p:cNvPr>
          <p:cNvSpPr/>
          <p:nvPr/>
        </p:nvSpPr>
        <p:spPr bwMode="auto">
          <a:xfrm>
            <a:off x="1142403" y="3722020"/>
            <a:ext cx="621506" cy="636141"/>
          </a:xfrm>
          <a:prstGeom prst="arc">
            <a:avLst>
              <a:gd name="adj1" fmla="val 4990163"/>
              <a:gd name="adj2" fmla="val 1079999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71FB3279-C825-0596-3B62-1CE7CED5E9EA}"/>
              </a:ext>
            </a:extLst>
          </p:cNvPr>
          <p:cNvSpPr/>
          <p:nvPr/>
        </p:nvSpPr>
        <p:spPr bwMode="auto">
          <a:xfrm>
            <a:off x="866972" y="3204574"/>
            <a:ext cx="647700" cy="672076"/>
          </a:xfrm>
          <a:prstGeom prst="blockArc">
            <a:avLst>
              <a:gd name="adj1" fmla="val 5378964"/>
              <a:gd name="adj2" fmla="val 10840744"/>
              <a:gd name="adj3" fmla="val 27151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3DFB9843-A6C5-BE5B-C62E-171EEC9350BE}"/>
              </a:ext>
            </a:extLst>
          </p:cNvPr>
          <p:cNvSpPr/>
          <p:nvPr/>
        </p:nvSpPr>
        <p:spPr bwMode="auto">
          <a:xfrm>
            <a:off x="1142403" y="3753208"/>
            <a:ext cx="621506" cy="636141"/>
          </a:xfrm>
          <a:prstGeom prst="arc">
            <a:avLst>
              <a:gd name="adj1" fmla="val 10524259"/>
              <a:gd name="adj2" fmla="val 1618427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F3A1589-1C6A-E982-5156-BB04FE58BA49}"/>
                  </a:ext>
                </a:extLst>
              </p:cNvPr>
              <p:cNvSpPr/>
              <p:nvPr/>
            </p:nvSpPr>
            <p:spPr>
              <a:xfrm>
                <a:off x="2780794" y="1505773"/>
                <a:ext cx="429820" cy="334643"/>
              </a:xfrm>
              <a:prstGeom prst="rect">
                <a:avLst/>
              </a:prstGeom>
              <a:noFill/>
              <a:ln w="25400">
                <a:solidFill>
                  <a:srgbClr val="002060"/>
                </a:solidFill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F3A1589-1C6A-E982-5156-BB04FE58B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794" y="1505773"/>
                <a:ext cx="429820" cy="3346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2788B69-E245-74D2-695D-4F16F2B8EA32}"/>
              </a:ext>
            </a:extLst>
          </p:cNvPr>
          <p:cNvCxnSpPr>
            <a:cxnSpLocks/>
          </p:cNvCxnSpPr>
          <p:nvPr/>
        </p:nvCxnSpPr>
        <p:spPr bwMode="auto">
          <a:xfrm flipV="1">
            <a:off x="956667" y="1005952"/>
            <a:ext cx="0" cy="27988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DC948260-7921-00AA-2D09-9525DAB8A946}"/>
              </a:ext>
            </a:extLst>
          </p:cNvPr>
          <p:cNvSpPr/>
          <p:nvPr/>
        </p:nvSpPr>
        <p:spPr>
          <a:xfrm>
            <a:off x="392027" y="941021"/>
            <a:ext cx="53097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Vac</a:t>
            </a:r>
            <a:endParaRPr lang="en-US" sz="18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EA31E16-2D36-40CF-D9C3-D248C770BB4B}"/>
              </a:ext>
            </a:extLst>
          </p:cNvPr>
          <p:cNvCxnSpPr>
            <a:cxnSpLocks/>
          </p:cNvCxnSpPr>
          <p:nvPr/>
        </p:nvCxnSpPr>
        <p:spPr bwMode="auto">
          <a:xfrm flipV="1">
            <a:off x="1597007" y="107244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FC03714-2D05-E882-A917-76BD7EBC3FF7}"/>
              </a:ext>
            </a:extLst>
          </p:cNvPr>
          <p:cNvCxnSpPr>
            <a:cxnSpLocks/>
          </p:cNvCxnSpPr>
          <p:nvPr/>
        </p:nvCxnSpPr>
        <p:spPr bwMode="auto">
          <a:xfrm>
            <a:off x="2003717" y="1335353"/>
            <a:ext cx="0" cy="481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87ECAD1-93D2-844D-2C69-D8BFE9A16FC1}"/>
              </a:ext>
            </a:extLst>
          </p:cNvPr>
          <p:cNvCxnSpPr>
            <a:cxnSpLocks/>
          </p:cNvCxnSpPr>
          <p:nvPr/>
        </p:nvCxnSpPr>
        <p:spPr bwMode="auto">
          <a:xfrm flipV="1">
            <a:off x="2003717" y="107244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C662C02-876A-B4F2-6CD7-620BAD0614D9}"/>
              </a:ext>
            </a:extLst>
          </p:cNvPr>
          <p:cNvCxnSpPr>
            <a:cxnSpLocks/>
          </p:cNvCxnSpPr>
          <p:nvPr/>
        </p:nvCxnSpPr>
        <p:spPr bwMode="auto">
          <a:xfrm flipV="1">
            <a:off x="1103511" y="109085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9ED3F0C-2BFE-3897-8DA2-DE2A60FE8C00}"/>
              </a:ext>
            </a:extLst>
          </p:cNvPr>
          <p:cNvCxnSpPr>
            <a:cxnSpLocks/>
          </p:cNvCxnSpPr>
          <p:nvPr/>
        </p:nvCxnSpPr>
        <p:spPr bwMode="auto">
          <a:xfrm flipV="1">
            <a:off x="1235275" y="109085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E35CF00-F7AF-EC01-7885-4F50D49C9FEA}"/>
                  </a:ext>
                </a:extLst>
              </p:cNvPr>
              <p:cNvSpPr/>
              <p:nvPr/>
            </p:nvSpPr>
            <p:spPr>
              <a:xfrm>
                <a:off x="2787243" y="1956493"/>
                <a:ext cx="429820" cy="34881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E35CF00-F7AF-EC01-7885-4F50D49C9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243" y="1956493"/>
                <a:ext cx="429820" cy="3488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655B3B0-DAC1-736E-7052-C05573F8BD12}"/>
              </a:ext>
            </a:extLst>
          </p:cNvPr>
          <p:cNvCxnSpPr/>
          <p:nvPr/>
        </p:nvCxnSpPr>
        <p:spPr bwMode="auto">
          <a:xfrm>
            <a:off x="762000" y="5259588"/>
            <a:ext cx="192821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836E091-D78D-621D-1D7A-5C45C3242AE1}"/>
              </a:ext>
            </a:extLst>
          </p:cNvPr>
          <p:cNvCxnSpPr>
            <a:cxnSpLocks/>
            <a:stCxn id="11" idx="0"/>
          </p:cNvCxnSpPr>
          <p:nvPr/>
        </p:nvCxnSpPr>
        <p:spPr bwMode="auto">
          <a:xfrm flipH="1" flipV="1">
            <a:off x="1778693" y="2807165"/>
            <a:ext cx="1" cy="6395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A12EA6-C2CC-AAE0-C2C5-BF135BADB998}"/>
              </a:ext>
            </a:extLst>
          </p:cNvPr>
          <p:cNvCxnSpPr>
            <a:cxnSpLocks/>
          </p:cNvCxnSpPr>
          <p:nvPr/>
        </p:nvCxnSpPr>
        <p:spPr bwMode="auto">
          <a:xfrm flipV="1">
            <a:off x="1781568" y="4081252"/>
            <a:ext cx="0" cy="1736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E4C0CC7-0700-471D-642E-507927C33EA5}"/>
              </a:ext>
            </a:extLst>
          </p:cNvPr>
          <p:cNvGrpSpPr/>
          <p:nvPr/>
        </p:nvGrpSpPr>
        <p:grpSpPr>
          <a:xfrm>
            <a:off x="1440853" y="4212430"/>
            <a:ext cx="786210" cy="294779"/>
            <a:chOff x="1243602" y="4130455"/>
            <a:chExt cx="786210" cy="294779"/>
          </a:xfrm>
        </p:grpSpPr>
        <p:sp>
          <p:nvSpPr>
            <p:cNvPr id="56" name="Cylinder 55">
              <a:extLst>
                <a:ext uri="{FF2B5EF4-FFF2-40B4-BE49-F238E27FC236}">
                  <a16:creationId xmlns:a16="http://schemas.microsoft.com/office/drawing/2014/main" id="{F439C650-FBCE-87FE-84EB-45210E3E782E}"/>
                </a:ext>
              </a:extLst>
            </p:cNvPr>
            <p:cNvSpPr/>
            <p:nvPr/>
          </p:nvSpPr>
          <p:spPr bwMode="auto">
            <a:xfrm rot="5400000">
              <a:off x="1404171" y="3970646"/>
              <a:ext cx="294019" cy="615157"/>
            </a:xfrm>
            <a:prstGeom prst="can">
              <a:avLst>
                <a:gd name="adj" fmla="val 39182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E92BB01-DA3D-464B-DA12-9CFA28AA9AC2}"/>
                </a:ext>
              </a:extLst>
            </p:cNvPr>
            <p:cNvSpPr/>
            <p:nvPr/>
          </p:nvSpPr>
          <p:spPr bwMode="auto">
            <a:xfrm>
              <a:off x="1743412" y="4139060"/>
              <a:ext cx="115347" cy="27912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8F78BED-651B-BD40-94C0-AC270278EC79}"/>
                </a:ext>
              </a:extLst>
            </p:cNvPr>
            <p:cNvGrpSpPr/>
            <p:nvPr/>
          </p:nvGrpSpPr>
          <p:grpSpPr>
            <a:xfrm>
              <a:off x="1896462" y="4130455"/>
              <a:ext cx="133350" cy="294019"/>
              <a:chOff x="4038599" y="2634984"/>
              <a:chExt cx="309395" cy="685800"/>
            </a:xfrm>
          </p:grpSpPr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0D219B9E-4A89-5D40-0CBE-1A23C3AF5363}"/>
                  </a:ext>
                </a:extLst>
              </p:cNvPr>
              <p:cNvSpPr/>
              <p:nvPr/>
            </p:nvSpPr>
            <p:spPr bwMode="auto">
              <a:xfrm rot="5400000">
                <a:off x="3848099" y="2825484"/>
                <a:ext cx="685800" cy="304799"/>
              </a:xfrm>
              <a:prstGeom prst="can">
                <a:avLst>
                  <a:gd name="adj" fmla="val 43056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058AD4C-A83B-15F7-B904-B49ACD1B9A66}"/>
                  </a:ext>
                </a:extLst>
              </p:cNvPr>
              <p:cNvSpPr/>
              <p:nvPr/>
            </p:nvSpPr>
            <p:spPr bwMode="auto">
              <a:xfrm>
                <a:off x="4195594" y="2648620"/>
                <a:ext cx="152400" cy="653783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52880F22-50E0-6F5E-91BB-4AD644C5A58D}"/>
              </a:ext>
            </a:extLst>
          </p:cNvPr>
          <p:cNvSpPr/>
          <p:nvPr/>
        </p:nvSpPr>
        <p:spPr bwMode="auto">
          <a:xfrm>
            <a:off x="1634050" y="4648401"/>
            <a:ext cx="247649" cy="120000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1B9AABA-4308-E0C0-A6D6-740890415570}"/>
              </a:ext>
            </a:extLst>
          </p:cNvPr>
          <p:cNvSpPr/>
          <p:nvPr/>
        </p:nvSpPr>
        <p:spPr bwMode="auto">
          <a:xfrm rot="16200000">
            <a:off x="1698771" y="5608358"/>
            <a:ext cx="117696" cy="657741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rgbClr val="0000F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43C95EC-7D83-AEA9-1A96-071FBFEFF123}"/>
              </a:ext>
            </a:extLst>
          </p:cNvPr>
          <p:cNvSpPr/>
          <p:nvPr/>
        </p:nvSpPr>
        <p:spPr bwMode="auto">
          <a:xfrm>
            <a:off x="1356390" y="5999680"/>
            <a:ext cx="797514" cy="224997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14D54F7-4455-DADE-1F6C-0B683202C461}"/>
              </a:ext>
            </a:extLst>
          </p:cNvPr>
          <p:cNvSpPr/>
          <p:nvPr/>
        </p:nvSpPr>
        <p:spPr bwMode="auto">
          <a:xfrm>
            <a:off x="1557851" y="4505559"/>
            <a:ext cx="400049" cy="8464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7" name="Partial Circle 66">
            <a:extLst>
              <a:ext uri="{FF2B5EF4-FFF2-40B4-BE49-F238E27FC236}">
                <a16:creationId xmlns:a16="http://schemas.microsoft.com/office/drawing/2014/main" id="{CDDE63F3-5724-4939-B317-4C2A03CBD31A}"/>
              </a:ext>
            </a:extLst>
          </p:cNvPr>
          <p:cNvSpPr/>
          <p:nvPr/>
        </p:nvSpPr>
        <p:spPr bwMode="auto">
          <a:xfrm>
            <a:off x="1605475" y="4447360"/>
            <a:ext cx="304800" cy="285683"/>
          </a:xfrm>
          <a:prstGeom prst="pie">
            <a:avLst>
              <a:gd name="adj1" fmla="val 0"/>
              <a:gd name="adj2" fmla="val 10770176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8A4BCB2-216A-F77D-A545-A7EA290009F0}"/>
              </a:ext>
            </a:extLst>
          </p:cNvPr>
          <p:cNvSpPr/>
          <p:nvPr/>
        </p:nvSpPr>
        <p:spPr bwMode="auto">
          <a:xfrm>
            <a:off x="1329253" y="4590201"/>
            <a:ext cx="76199" cy="97844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991C48A-E676-A2C8-11B1-51673B3AE2B3}"/>
              </a:ext>
            </a:extLst>
          </p:cNvPr>
          <p:cNvSpPr/>
          <p:nvPr/>
        </p:nvSpPr>
        <p:spPr bwMode="auto">
          <a:xfrm rot="16200000">
            <a:off x="1397465" y="4437347"/>
            <a:ext cx="84642" cy="22106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B987992-7E0F-DF84-46D2-109AFB545C1A}"/>
              </a:ext>
            </a:extLst>
          </p:cNvPr>
          <p:cNvSpPr/>
          <p:nvPr/>
        </p:nvSpPr>
        <p:spPr bwMode="auto">
          <a:xfrm>
            <a:off x="1346981" y="5568651"/>
            <a:ext cx="259561" cy="226748"/>
          </a:xfrm>
          <a:prstGeom prst="rect">
            <a:avLst/>
          </a:prstGeom>
          <a:pattFill prst="wdDnDiag">
            <a:fgClr>
              <a:srgbClr val="0000FF"/>
            </a:fgClr>
            <a:bgClr>
              <a:srgbClr val="A6A6A6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5E5E08-45D8-068E-DCE1-CB1213E3CE89}"/>
              </a:ext>
            </a:extLst>
          </p:cNvPr>
          <p:cNvSpPr txBox="1"/>
          <p:nvPr/>
        </p:nvSpPr>
        <p:spPr>
          <a:xfrm>
            <a:off x="5240241" y="871161"/>
            <a:ext cx="39799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New 2-Axis Actuator System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Restores 2-axis * rotation</a:t>
            </a:r>
            <a:br>
              <a:rPr lang="en-US" dirty="0"/>
            </a:br>
            <a:r>
              <a:rPr lang="en-US" dirty="0"/>
              <a:t>“Pitch” and “Yaw”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dirty="0"/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trike="sngStrike" dirty="0"/>
              <a:t>Loss of 3</a:t>
            </a:r>
            <a:r>
              <a:rPr lang="en-US" strike="sngStrike" baseline="30000" dirty="0"/>
              <a:t>rd</a:t>
            </a:r>
            <a:r>
              <a:rPr lang="en-US" strike="sngStrike" dirty="0"/>
              <a:t> axis rotation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trike="sngStrike" dirty="0"/>
              <a:t>Loss of 3 * translations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endParaRPr lang="en-US" dirty="0"/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-Translation: along beam @ mm scale doesn’t affect </a:t>
            </a:r>
            <a:r>
              <a:rPr lang="en-US" baseline="30000" dirty="0"/>
              <a:t>3</a:t>
            </a:r>
            <a:r>
              <a:rPr lang="en-US" dirty="0"/>
              <a:t>He polarization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dirty="0"/>
              <a:t>-Translation: perpendicular to the beam axis (after </a:t>
            </a:r>
            <a:r>
              <a:rPr lang="el-GR" dirty="0"/>
              <a:t>Δ</a:t>
            </a:r>
            <a:r>
              <a:rPr lang="en-US" dirty="0"/>
              <a:t>T)</a:t>
            </a:r>
          </a:p>
          <a:p>
            <a:pPr marL="230188" lvl="1" indent="-117475">
              <a:buFont typeface="Courier New" panose="02070309020205020404" pitchFamily="49" charset="0"/>
              <a:buChar char="o"/>
            </a:pPr>
            <a:r>
              <a:rPr lang="en-US" u="sng" dirty="0"/>
              <a:t>Up-Down</a:t>
            </a:r>
            <a:r>
              <a:rPr lang="en-US" dirty="0"/>
              <a:t>: (Thermal Model)</a:t>
            </a:r>
          </a:p>
          <a:p>
            <a:pPr marL="230188" lvl="1" indent="-117475">
              <a:buFont typeface="Courier New" panose="02070309020205020404" pitchFamily="49" charset="0"/>
              <a:buChar char="o"/>
            </a:pPr>
            <a:r>
              <a:rPr lang="en-US" strike="sngStrike" dirty="0"/>
              <a:t>Left-Right</a:t>
            </a:r>
          </a:p>
        </p:txBody>
      </p:sp>
      <p:sp>
        <p:nvSpPr>
          <p:cNvPr id="91" name="Arc 90">
            <a:extLst>
              <a:ext uri="{FF2B5EF4-FFF2-40B4-BE49-F238E27FC236}">
                <a16:creationId xmlns:a16="http://schemas.microsoft.com/office/drawing/2014/main" id="{4E8FFB9C-91C1-9352-A93E-2DB6584A6046}"/>
              </a:ext>
            </a:extLst>
          </p:cNvPr>
          <p:cNvSpPr/>
          <p:nvPr/>
        </p:nvSpPr>
        <p:spPr bwMode="auto">
          <a:xfrm>
            <a:off x="1514671" y="4286428"/>
            <a:ext cx="1865829" cy="150980"/>
          </a:xfrm>
          <a:prstGeom prst="arc">
            <a:avLst>
              <a:gd name="adj1" fmla="val 16200000"/>
              <a:gd name="adj2" fmla="val 5417874"/>
            </a:avLst>
          </a:prstGeom>
          <a:solidFill>
            <a:schemeClr val="accent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435DBC61-A0C0-B1CB-8C10-2B4726F67A8F}"/>
              </a:ext>
            </a:extLst>
          </p:cNvPr>
          <p:cNvCxnSpPr>
            <a:cxnSpLocks/>
          </p:cNvCxnSpPr>
          <p:nvPr/>
        </p:nvCxnSpPr>
        <p:spPr bwMode="auto">
          <a:xfrm flipV="1">
            <a:off x="2298900" y="4313839"/>
            <a:ext cx="822589" cy="463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3EAF690B-1C50-1A46-071C-3721C808B3CB}"/>
              </a:ext>
            </a:extLst>
          </p:cNvPr>
          <p:cNvCxnSpPr>
            <a:cxnSpLocks/>
          </p:cNvCxnSpPr>
          <p:nvPr/>
        </p:nvCxnSpPr>
        <p:spPr bwMode="auto">
          <a:xfrm>
            <a:off x="2298536" y="4360199"/>
            <a:ext cx="830359" cy="557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0" name="Partial Circle 79">
            <a:extLst>
              <a:ext uri="{FF2B5EF4-FFF2-40B4-BE49-F238E27FC236}">
                <a16:creationId xmlns:a16="http://schemas.microsoft.com/office/drawing/2014/main" id="{DAEF2760-DCC1-6860-9600-7B92BA870686}"/>
              </a:ext>
            </a:extLst>
          </p:cNvPr>
          <p:cNvSpPr/>
          <p:nvPr/>
        </p:nvSpPr>
        <p:spPr bwMode="auto">
          <a:xfrm>
            <a:off x="1646434" y="3815783"/>
            <a:ext cx="1339242" cy="1096835"/>
          </a:xfrm>
          <a:prstGeom prst="pie">
            <a:avLst>
              <a:gd name="adj1" fmla="val 20274326"/>
              <a:gd name="adj2" fmla="val 1213111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A733F74-E970-0D28-5E9F-F2873F00A7B9}"/>
              </a:ext>
            </a:extLst>
          </p:cNvPr>
          <p:cNvCxnSpPr>
            <a:cxnSpLocks/>
          </p:cNvCxnSpPr>
          <p:nvPr/>
        </p:nvCxnSpPr>
        <p:spPr bwMode="auto">
          <a:xfrm flipV="1">
            <a:off x="2302075" y="4087933"/>
            <a:ext cx="690824" cy="2722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9EF31D5D-BD4E-A9E1-5C1A-931EF878BC9C}"/>
              </a:ext>
            </a:extLst>
          </p:cNvPr>
          <p:cNvCxnSpPr>
            <a:cxnSpLocks/>
          </p:cNvCxnSpPr>
          <p:nvPr/>
        </p:nvCxnSpPr>
        <p:spPr bwMode="auto">
          <a:xfrm>
            <a:off x="2278580" y="4353281"/>
            <a:ext cx="721521" cy="2546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15581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3" descr="A picture containing text, diagram, screenshot, circle&#10;&#10;Description automatically generated">
            <a:extLst>
              <a:ext uri="{FF2B5EF4-FFF2-40B4-BE49-F238E27FC236}">
                <a16:creationId xmlns:a16="http://schemas.microsoft.com/office/drawing/2014/main" id="{756BE43E-98A3-FAEE-DD19-35C1AA623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163" y="2863705"/>
            <a:ext cx="3442653" cy="3452992"/>
          </a:xfrm>
          <a:prstGeom prst="rect">
            <a:avLst/>
          </a:prstGeom>
        </p:spPr>
      </p:pic>
      <p:pic>
        <p:nvPicPr>
          <p:cNvPr id="130" name="Picture 12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BECD9BED-3033-9891-34C0-53F6D4EA1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198" y="878566"/>
            <a:ext cx="2521071" cy="5514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Rotary Stage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9959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B8BC4B-463D-C5A9-391F-95F28D91E366}"/>
              </a:ext>
            </a:extLst>
          </p:cNvPr>
          <p:cNvSpPr/>
          <p:nvPr/>
        </p:nvSpPr>
        <p:spPr bwMode="auto">
          <a:xfrm>
            <a:off x="762000" y="1506664"/>
            <a:ext cx="1928217" cy="474799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88E94A-47CD-24B1-1905-02813C724D80}"/>
              </a:ext>
            </a:extLst>
          </p:cNvPr>
          <p:cNvSpPr/>
          <p:nvPr/>
        </p:nvSpPr>
        <p:spPr bwMode="auto">
          <a:xfrm>
            <a:off x="1442937" y="3446749"/>
            <a:ext cx="671513" cy="609600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0FDACA-1255-6475-5BA1-3FF00D6CC044}"/>
              </a:ext>
            </a:extLst>
          </p:cNvPr>
          <p:cNvSpPr/>
          <p:nvPr/>
        </p:nvSpPr>
        <p:spPr bwMode="auto">
          <a:xfrm>
            <a:off x="1190822" y="3703426"/>
            <a:ext cx="323849" cy="173224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64DB9-6014-77E8-CA68-F3A011EAEEE2}"/>
              </a:ext>
            </a:extLst>
          </p:cNvPr>
          <p:cNvSpPr/>
          <p:nvPr/>
        </p:nvSpPr>
        <p:spPr bwMode="auto">
          <a:xfrm>
            <a:off x="869154" y="1329003"/>
            <a:ext cx="172546" cy="221160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F164D1-B9C8-6318-D9F0-D1BFA86B7045}"/>
              </a:ext>
            </a:extLst>
          </p:cNvPr>
          <p:cNvSpPr/>
          <p:nvPr/>
        </p:nvSpPr>
        <p:spPr bwMode="auto">
          <a:xfrm>
            <a:off x="1335287" y="1830043"/>
            <a:ext cx="950119" cy="995611"/>
          </a:xfrm>
          <a:prstGeom prst="rect">
            <a:avLst/>
          </a:prstGeom>
          <a:solidFill>
            <a:srgbClr val="FF99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F95AF5-B05C-1DDD-6320-C983159A196C}"/>
              </a:ext>
            </a:extLst>
          </p:cNvPr>
          <p:cNvCxnSpPr>
            <a:cxnSpLocks/>
          </p:cNvCxnSpPr>
          <p:nvPr/>
        </p:nvCxnSpPr>
        <p:spPr bwMode="auto">
          <a:xfrm>
            <a:off x="1090016" y="1335353"/>
            <a:ext cx="0" cy="79554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9B2544-49A4-FD87-9910-FB21350420C2}"/>
              </a:ext>
            </a:extLst>
          </p:cNvPr>
          <p:cNvCxnSpPr>
            <a:cxnSpLocks/>
          </p:cNvCxnSpPr>
          <p:nvPr/>
        </p:nvCxnSpPr>
        <p:spPr bwMode="auto">
          <a:xfrm>
            <a:off x="1235275" y="1350658"/>
            <a:ext cx="0" cy="3669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7240DFBD-7289-A274-0498-64392C337844}"/>
              </a:ext>
            </a:extLst>
          </p:cNvPr>
          <p:cNvSpPr/>
          <p:nvPr/>
        </p:nvSpPr>
        <p:spPr bwMode="auto">
          <a:xfrm>
            <a:off x="1235275" y="1377854"/>
            <a:ext cx="621506" cy="636141"/>
          </a:xfrm>
          <a:prstGeom prst="arc">
            <a:avLst>
              <a:gd name="adj1" fmla="val 5400000"/>
              <a:gd name="adj2" fmla="val 1079999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FDC96F-52FB-4601-4935-9653D9FD40D8}"/>
              </a:ext>
            </a:extLst>
          </p:cNvPr>
          <p:cNvCxnSpPr>
            <a:cxnSpLocks/>
          </p:cNvCxnSpPr>
          <p:nvPr/>
        </p:nvCxnSpPr>
        <p:spPr bwMode="auto">
          <a:xfrm flipH="1">
            <a:off x="1540075" y="2013995"/>
            <a:ext cx="762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209F7D04-9460-FCA7-5293-1F89077CE073}"/>
              </a:ext>
            </a:extLst>
          </p:cNvPr>
          <p:cNvSpPr/>
          <p:nvPr/>
        </p:nvSpPr>
        <p:spPr bwMode="auto">
          <a:xfrm>
            <a:off x="2032992" y="2013996"/>
            <a:ext cx="352425" cy="138336"/>
          </a:xfrm>
          <a:prstGeom prst="arc">
            <a:avLst>
              <a:gd name="adj1" fmla="val 16503344"/>
              <a:gd name="adj2" fmla="val 373316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9D772-8BB6-E88C-5DBF-54C5A0BBFA73}"/>
              </a:ext>
            </a:extLst>
          </p:cNvPr>
          <p:cNvCxnSpPr>
            <a:cxnSpLocks/>
            <a:stCxn id="22" idx="0"/>
          </p:cNvCxnSpPr>
          <p:nvPr/>
        </p:nvCxnSpPr>
        <p:spPr bwMode="auto">
          <a:xfrm flipH="1">
            <a:off x="1363863" y="2233770"/>
            <a:ext cx="949059" cy="1787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82B92573-2E9F-B794-71D5-8E9E48E9D2A5}"/>
              </a:ext>
            </a:extLst>
          </p:cNvPr>
          <p:cNvSpPr/>
          <p:nvPr/>
        </p:nvSpPr>
        <p:spPr bwMode="auto">
          <a:xfrm>
            <a:off x="1178125" y="2116892"/>
            <a:ext cx="390526" cy="138336"/>
          </a:xfrm>
          <a:prstGeom prst="arc">
            <a:avLst>
              <a:gd name="adj1" fmla="val 5622275"/>
              <a:gd name="adj2" fmla="val 14596509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3A1E9C7-3935-BFBC-59E3-E2C45A40ED63}"/>
              </a:ext>
            </a:extLst>
          </p:cNvPr>
          <p:cNvSpPr/>
          <p:nvPr/>
        </p:nvSpPr>
        <p:spPr bwMode="auto">
          <a:xfrm>
            <a:off x="2052037" y="2232587"/>
            <a:ext cx="476253" cy="516867"/>
          </a:xfrm>
          <a:prstGeom prst="arc">
            <a:avLst>
              <a:gd name="adj1" fmla="val 16503344"/>
              <a:gd name="adj2" fmla="val 21467951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12AA27E5-65D8-0D71-4BA6-64DFFEF3D5DF}"/>
              </a:ext>
            </a:extLst>
          </p:cNvPr>
          <p:cNvSpPr/>
          <p:nvPr/>
        </p:nvSpPr>
        <p:spPr bwMode="auto">
          <a:xfrm>
            <a:off x="1090016" y="1806479"/>
            <a:ext cx="621506" cy="636141"/>
          </a:xfrm>
          <a:prstGeom prst="arc">
            <a:avLst>
              <a:gd name="adj1" fmla="val 5400000"/>
              <a:gd name="adj2" fmla="val 1079999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640CFF-F7C8-A37A-8331-3C9B4F55FCC1}"/>
              </a:ext>
            </a:extLst>
          </p:cNvPr>
          <p:cNvCxnSpPr>
            <a:cxnSpLocks/>
            <a:endCxn id="23" idx="0"/>
          </p:cNvCxnSpPr>
          <p:nvPr/>
        </p:nvCxnSpPr>
        <p:spPr bwMode="auto">
          <a:xfrm flipH="1" flipV="1">
            <a:off x="1400769" y="2442620"/>
            <a:ext cx="910829" cy="588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2EC54E74-4FDD-EB26-6FCA-D8F6D42F03E3}"/>
              </a:ext>
            </a:extLst>
          </p:cNvPr>
          <p:cNvSpPr/>
          <p:nvPr/>
        </p:nvSpPr>
        <p:spPr bwMode="auto">
          <a:xfrm>
            <a:off x="2042515" y="2448505"/>
            <a:ext cx="352425" cy="138336"/>
          </a:xfrm>
          <a:prstGeom prst="arc">
            <a:avLst>
              <a:gd name="adj1" fmla="val 16503344"/>
              <a:gd name="adj2" fmla="val 373316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3125683-4E9F-B5AF-1042-D7AA25315B23}"/>
              </a:ext>
            </a:extLst>
          </p:cNvPr>
          <p:cNvCxnSpPr>
            <a:cxnSpLocks/>
          </p:cNvCxnSpPr>
          <p:nvPr/>
        </p:nvCxnSpPr>
        <p:spPr bwMode="auto">
          <a:xfrm flipH="1">
            <a:off x="1373386" y="2683442"/>
            <a:ext cx="921543" cy="952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FF47CD60-D7E2-EBDF-56F1-1326C95052C9}"/>
              </a:ext>
            </a:extLst>
          </p:cNvPr>
          <p:cNvSpPr/>
          <p:nvPr/>
        </p:nvSpPr>
        <p:spPr bwMode="auto">
          <a:xfrm>
            <a:off x="1187648" y="2551401"/>
            <a:ext cx="390526" cy="138336"/>
          </a:xfrm>
          <a:prstGeom prst="arc">
            <a:avLst>
              <a:gd name="adj1" fmla="val 5622275"/>
              <a:gd name="adj2" fmla="val 14596509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893B37DA-0153-2F10-F6D7-F27E89BB8B56}"/>
              </a:ext>
            </a:extLst>
          </p:cNvPr>
          <p:cNvSpPr/>
          <p:nvPr/>
        </p:nvSpPr>
        <p:spPr bwMode="auto">
          <a:xfrm>
            <a:off x="2147288" y="2683430"/>
            <a:ext cx="238129" cy="247471"/>
          </a:xfrm>
          <a:prstGeom prst="arc">
            <a:avLst>
              <a:gd name="adj1" fmla="val 16503344"/>
              <a:gd name="adj2" fmla="val 21467951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351A6BF-9C23-9DA8-1963-C07A4C8550BC}"/>
              </a:ext>
            </a:extLst>
          </p:cNvPr>
          <p:cNvCxnSpPr>
            <a:cxnSpLocks/>
          </p:cNvCxnSpPr>
          <p:nvPr/>
        </p:nvCxnSpPr>
        <p:spPr bwMode="auto">
          <a:xfrm>
            <a:off x="2388992" y="2795556"/>
            <a:ext cx="1188" cy="44300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CC9DFC-A37F-C20A-B16A-95DCFD95276A}"/>
              </a:ext>
            </a:extLst>
          </p:cNvPr>
          <p:cNvCxnSpPr>
            <a:cxnSpLocks/>
            <a:endCxn id="36" idx="0"/>
          </p:cNvCxnSpPr>
          <p:nvPr/>
        </p:nvCxnSpPr>
        <p:spPr bwMode="auto">
          <a:xfrm flipH="1">
            <a:off x="2526605" y="2452145"/>
            <a:ext cx="1685" cy="115376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807CA842-3B25-4E05-4271-B2A5F03E9E40}"/>
              </a:ext>
            </a:extLst>
          </p:cNvPr>
          <p:cNvSpPr/>
          <p:nvPr/>
        </p:nvSpPr>
        <p:spPr bwMode="auto">
          <a:xfrm>
            <a:off x="1770259" y="2875313"/>
            <a:ext cx="621506" cy="636141"/>
          </a:xfrm>
          <a:prstGeom prst="arc">
            <a:avLst>
              <a:gd name="adj1" fmla="val 283867"/>
              <a:gd name="adj2" fmla="val 521031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355C8A2-ABC0-3283-6B6A-A93BDF3DAA27}"/>
              </a:ext>
            </a:extLst>
          </p:cNvPr>
          <p:cNvCxnSpPr>
            <a:cxnSpLocks/>
            <a:endCxn id="33" idx="2"/>
          </p:cNvCxnSpPr>
          <p:nvPr/>
        </p:nvCxnSpPr>
        <p:spPr bwMode="auto">
          <a:xfrm flipH="1">
            <a:off x="1468800" y="3509951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Arc 32">
            <a:extLst>
              <a:ext uri="{FF2B5EF4-FFF2-40B4-BE49-F238E27FC236}">
                <a16:creationId xmlns:a16="http://schemas.microsoft.com/office/drawing/2014/main" id="{6E139F8F-C12E-4B98-09BB-D200E02A6798}"/>
              </a:ext>
            </a:extLst>
          </p:cNvPr>
          <p:cNvSpPr/>
          <p:nvPr/>
        </p:nvSpPr>
        <p:spPr bwMode="auto">
          <a:xfrm>
            <a:off x="1355520" y="3520980"/>
            <a:ext cx="222654" cy="161454"/>
          </a:xfrm>
          <a:prstGeom prst="arc">
            <a:avLst>
              <a:gd name="adj1" fmla="val 8201728"/>
              <a:gd name="adj2" fmla="val 16283163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92A5687F-8998-C4AA-83CA-033CEE22D1D3}"/>
              </a:ext>
            </a:extLst>
          </p:cNvPr>
          <p:cNvSpPr/>
          <p:nvPr/>
        </p:nvSpPr>
        <p:spPr bwMode="auto">
          <a:xfrm>
            <a:off x="1926430" y="3581686"/>
            <a:ext cx="251213" cy="160495"/>
          </a:xfrm>
          <a:prstGeom prst="arc">
            <a:avLst>
              <a:gd name="adj1" fmla="val 17968453"/>
              <a:gd name="adj2" fmla="val 5362687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9AED5F-5608-6133-0622-95F9959E6132}"/>
              </a:ext>
            </a:extLst>
          </p:cNvPr>
          <p:cNvCxnSpPr>
            <a:cxnSpLocks/>
          </p:cNvCxnSpPr>
          <p:nvPr/>
        </p:nvCxnSpPr>
        <p:spPr bwMode="auto">
          <a:xfrm flipH="1">
            <a:off x="1438439" y="3740508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Arc 35">
            <a:extLst>
              <a:ext uri="{FF2B5EF4-FFF2-40B4-BE49-F238E27FC236}">
                <a16:creationId xmlns:a16="http://schemas.microsoft.com/office/drawing/2014/main" id="{52B0D7F0-F7E7-AFB2-81F5-05011FBD33F4}"/>
              </a:ext>
            </a:extLst>
          </p:cNvPr>
          <p:cNvSpPr/>
          <p:nvPr/>
        </p:nvSpPr>
        <p:spPr bwMode="auto">
          <a:xfrm>
            <a:off x="1763908" y="3238565"/>
            <a:ext cx="764381" cy="671707"/>
          </a:xfrm>
          <a:prstGeom prst="arc">
            <a:avLst>
              <a:gd name="adj1" fmla="val 283867"/>
              <a:gd name="adj2" fmla="val 589005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AEFF73-DABF-CB58-4205-6F9A639A3AB5}"/>
              </a:ext>
            </a:extLst>
          </p:cNvPr>
          <p:cNvCxnSpPr>
            <a:cxnSpLocks/>
            <a:endCxn id="38" idx="2"/>
          </p:cNvCxnSpPr>
          <p:nvPr/>
        </p:nvCxnSpPr>
        <p:spPr bwMode="auto">
          <a:xfrm flipH="1">
            <a:off x="1468800" y="3908769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Arc 37">
            <a:extLst>
              <a:ext uri="{FF2B5EF4-FFF2-40B4-BE49-F238E27FC236}">
                <a16:creationId xmlns:a16="http://schemas.microsoft.com/office/drawing/2014/main" id="{8BA0E40F-4C7B-049E-DDB9-86F64998F108}"/>
              </a:ext>
            </a:extLst>
          </p:cNvPr>
          <p:cNvSpPr/>
          <p:nvPr/>
        </p:nvSpPr>
        <p:spPr bwMode="auto">
          <a:xfrm>
            <a:off x="1355520" y="3919798"/>
            <a:ext cx="222654" cy="161454"/>
          </a:xfrm>
          <a:prstGeom prst="arc">
            <a:avLst>
              <a:gd name="adj1" fmla="val 1874912"/>
              <a:gd name="adj2" fmla="val 16283163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23BD20-3668-4812-00BF-C40D7D1AF26B}"/>
              </a:ext>
            </a:extLst>
          </p:cNvPr>
          <p:cNvCxnSpPr>
            <a:cxnSpLocks/>
          </p:cNvCxnSpPr>
          <p:nvPr/>
        </p:nvCxnSpPr>
        <p:spPr bwMode="auto">
          <a:xfrm>
            <a:off x="1595436" y="1335353"/>
            <a:ext cx="0" cy="481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Arc 39">
            <a:extLst>
              <a:ext uri="{FF2B5EF4-FFF2-40B4-BE49-F238E27FC236}">
                <a16:creationId xmlns:a16="http://schemas.microsoft.com/office/drawing/2014/main" id="{794A97F5-A012-4C73-5B8C-80B7AE66D4E0}"/>
              </a:ext>
            </a:extLst>
          </p:cNvPr>
          <p:cNvSpPr/>
          <p:nvPr/>
        </p:nvSpPr>
        <p:spPr bwMode="auto">
          <a:xfrm>
            <a:off x="1142403" y="3722020"/>
            <a:ext cx="621506" cy="636141"/>
          </a:xfrm>
          <a:prstGeom prst="arc">
            <a:avLst>
              <a:gd name="adj1" fmla="val 4990163"/>
              <a:gd name="adj2" fmla="val 1079999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71FB3279-C825-0596-3B62-1CE7CED5E9EA}"/>
              </a:ext>
            </a:extLst>
          </p:cNvPr>
          <p:cNvSpPr/>
          <p:nvPr/>
        </p:nvSpPr>
        <p:spPr bwMode="auto">
          <a:xfrm>
            <a:off x="866972" y="3204574"/>
            <a:ext cx="647700" cy="672076"/>
          </a:xfrm>
          <a:prstGeom prst="blockArc">
            <a:avLst>
              <a:gd name="adj1" fmla="val 5378964"/>
              <a:gd name="adj2" fmla="val 10840744"/>
              <a:gd name="adj3" fmla="val 27151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3DFB9843-A6C5-BE5B-C62E-171EEC9350BE}"/>
              </a:ext>
            </a:extLst>
          </p:cNvPr>
          <p:cNvSpPr/>
          <p:nvPr/>
        </p:nvSpPr>
        <p:spPr bwMode="auto">
          <a:xfrm>
            <a:off x="1142403" y="3753208"/>
            <a:ext cx="621506" cy="636141"/>
          </a:xfrm>
          <a:prstGeom prst="arc">
            <a:avLst>
              <a:gd name="adj1" fmla="val 10524259"/>
              <a:gd name="adj2" fmla="val 1618427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F3A1589-1C6A-E982-5156-BB04FE58BA49}"/>
                  </a:ext>
                </a:extLst>
              </p:cNvPr>
              <p:cNvSpPr/>
              <p:nvPr/>
            </p:nvSpPr>
            <p:spPr>
              <a:xfrm>
                <a:off x="2780794" y="1505773"/>
                <a:ext cx="429820" cy="334643"/>
              </a:xfrm>
              <a:prstGeom prst="rect">
                <a:avLst/>
              </a:prstGeom>
              <a:noFill/>
              <a:ln w="25400">
                <a:solidFill>
                  <a:srgbClr val="002060"/>
                </a:solidFill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F3A1589-1C6A-E982-5156-BB04FE58B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794" y="1505773"/>
                <a:ext cx="429820" cy="3346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2788B69-E245-74D2-695D-4F16F2B8EA32}"/>
              </a:ext>
            </a:extLst>
          </p:cNvPr>
          <p:cNvCxnSpPr>
            <a:cxnSpLocks/>
          </p:cNvCxnSpPr>
          <p:nvPr/>
        </p:nvCxnSpPr>
        <p:spPr bwMode="auto">
          <a:xfrm flipV="1">
            <a:off x="956667" y="1005952"/>
            <a:ext cx="0" cy="27988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DC948260-7921-00AA-2D09-9525DAB8A946}"/>
              </a:ext>
            </a:extLst>
          </p:cNvPr>
          <p:cNvSpPr/>
          <p:nvPr/>
        </p:nvSpPr>
        <p:spPr>
          <a:xfrm>
            <a:off x="392027" y="941021"/>
            <a:ext cx="53097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Vac</a:t>
            </a:r>
            <a:endParaRPr lang="en-US" sz="18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EA31E16-2D36-40CF-D9C3-D248C770BB4B}"/>
              </a:ext>
            </a:extLst>
          </p:cNvPr>
          <p:cNvCxnSpPr>
            <a:cxnSpLocks/>
          </p:cNvCxnSpPr>
          <p:nvPr/>
        </p:nvCxnSpPr>
        <p:spPr bwMode="auto">
          <a:xfrm flipV="1">
            <a:off x="1597007" y="107244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FC03714-2D05-E882-A917-76BD7EBC3FF7}"/>
              </a:ext>
            </a:extLst>
          </p:cNvPr>
          <p:cNvCxnSpPr>
            <a:cxnSpLocks/>
          </p:cNvCxnSpPr>
          <p:nvPr/>
        </p:nvCxnSpPr>
        <p:spPr bwMode="auto">
          <a:xfrm>
            <a:off x="2003717" y="1335353"/>
            <a:ext cx="0" cy="481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87ECAD1-93D2-844D-2C69-D8BFE9A16FC1}"/>
              </a:ext>
            </a:extLst>
          </p:cNvPr>
          <p:cNvCxnSpPr>
            <a:cxnSpLocks/>
          </p:cNvCxnSpPr>
          <p:nvPr/>
        </p:nvCxnSpPr>
        <p:spPr bwMode="auto">
          <a:xfrm flipV="1">
            <a:off x="2003717" y="107244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C662C02-876A-B4F2-6CD7-620BAD0614D9}"/>
              </a:ext>
            </a:extLst>
          </p:cNvPr>
          <p:cNvCxnSpPr>
            <a:cxnSpLocks/>
          </p:cNvCxnSpPr>
          <p:nvPr/>
        </p:nvCxnSpPr>
        <p:spPr bwMode="auto">
          <a:xfrm flipV="1">
            <a:off x="1103511" y="109085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9ED3F0C-2BFE-3897-8DA2-DE2A60FE8C00}"/>
              </a:ext>
            </a:extLst>
          </p:cNvPr>
          <p:cNvCxnSpPr>
            <a:cxnSpLocks/>
          </p:cNvCxnSpPr>
          <p:nvPr/>
        </p:nvCxnSpPr>
        <p:spPr bwMode="auto">
          <a:xfrm flipV="1">
            <a:off x="1235275" y="109085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E35CF00-F7AF-EC01-7885-4F50D49C9FEA}"/>
                  </a:ext>
                </a:extLst>
              </p:cNvPr>
              <p:cNvSpPr/>
              <p:nvPr/>
            </p:nvSpPr>
            <p:spPr>
              <a:xfrm>
                <a:off x="2787243" y="1956493"/>
                <a:ext cx="429820" cy="34881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E35CF00-F7AF-EC01-7885-4F50D49C9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243" y="1956493"/>
                <a:ext cx="429820" cy="3488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655B3B0-DAC1-736E-7052-C05573F8BD12}"/>
              </a:ext>
            </a:extLst>
          </p:cNvPr>
          <p:cNvCxnSpPr/>
          <p:nvPr/>
        </p:nvCxnSpPr>
        <p:spPr bwMode="auto">
          <a:xfrm>
            <a:off x="762000" y="5259588"/>
            <a:ext cx="192821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836E091-D78D-621D-1D7A-5C45C3242AE1}"/>
              </a:ext>
            </a:extLst>
          </p:cNvPr>
          <p:cNvCxnSpPr>
            <a:cxnSpLocks/>
            <a:stCxn id="11" idx="0"/>
          </p:cNvCxnSpPr>
          <p:nvPr/>
        </p:nvCxnSpPr>
        <p:spPr bwMode="auto">
          <a:xfrm flipH="1" flipV="1">
            <a:off x="1778693" y="2807165"/>
            <a:ext cx="1" cy="6395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A12EA6-C2CC-AAE0-C2C5-BF135BADB998}"/>
              </a:ext>
            </a:extLst>
          </p:cNvPr>
          <p:cNvCxnSpPr>
            <a:cxnSpLocks/>
          </p:cNvCxnSpPr>
          <p:nvPr/>
        </p:nvCxnSpPr>
        <p:spPr bwMode="auto">
          <a:xfrm flipV="1">
            <a:off x="1781568" y="4081252"/>
            <a:ext cx="0" cy="1736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E4C0CC7-0700-471D-642E-507927C33EA5}"/>
              </a:ext>
            </a:extLst>
          </p:cNvPr>
          <p:cNvGrpSpPr/>
          <p:nvPr/>
        </p:nvGrpSpPr>
        <p:grpSpPr>
          <a:xfrm>
            <a:off x="1440853" y="4212430"/>
            <a:ext cx="786210" cy="294779"/>
            <a:chOff x="1243602" y="4130455"/>
            <a:chExt cx="786210" cy="294779"/>
          </a:xfrm>
        </p:grpSpPr>
        <p:sp>
          <p:nvSpPr>
            <p:cNvPr id="56" name="Cylinder 55">
              <a:extLst>
                <a:ext uri="{FF2B5EF4-FFF2-40B4-BE49-F238E27FC236}">
                  <a16:creationId xmlns:a16="http://schemas.microsoft.com/office/drawing/2014/main" id="{F439C650-FBCE-87FE-84EB-45210E3E782E}"/>
                </a:ext>
              </a:extLst>
            </p:cNvPr>
            <p:cNvSpPr/>
            <p:nvPr/>
          </p:nvSpPr>
          <p:spPr bwMode="auto">
            <a:xfrm rot="5400000">
              <a:off x="1404171" y="3970646"/>
              <a:ext cx="294019" cy="615157"/>
            </a:xfrm>
            <a:prstGeom prst="can">
              <a:avLst>
                <a:gd name="adj" fmla="val 39182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E92BB01-DA3D-464B-DA12-9CFA28AA9AC2}"/>
                </a:ext>
              </a:extLst>
            </p:cNvPr>
            <p:cNvSpPr/>
            <p:nvPr/>
          </p:nvSpPr>
          <p:spPr bwMode="auto">
            <a:xfrm>
              <a:off x="1743412" y="4139060"/>
              <a:ext cx="115347" cy="27912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8F78BED-651B-BD40-94C0-AC270278EC79}"/>
                </a:ext>
              </a:extLst>
            </p:cNvPr>
            <p:cNvGrpSpPr/>
            <p:nvPr/>
          </p:nvGrpSpPr>
          <p:grpSpPr>
            <a:xfrm>
              <a:off x="1896462" y="4130455"/>
              <a:ext cx="133350" cy="294019"/>
              <a:chOff x="4038599" y="2634984"/>
              <a:chExt cx="309395" cy="685800"/>
            </a:xfrm>
          </p:grpSpPr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0D219B9E-4A89-5D40-0CBE-1A23C3AF5363}"/>
                  </a:ext>
                </a:extLst>
              </p:cNvPr>
              <p:cNvSpPr/>
              <p:nvPr/>
            </p:nvSpPr>
            <p:spPr bwMode="auto">
              <a:xfrm rot="5400000">
                <a:off x="3848099" y="2825484"/>
                <a:ext cx="685800" cy="304799"/>
              </a:xfrm>
              <a:prstGeom prst="can">
                <a:avLst>
                  <a:gd name="adj" fmla="val 43056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058AD4C-A83B-15F7-B904-B49ACD1B9A66}"/>
                  </a:ext>
                </a:extLst>
              </p:cNvPr>
              <p:cNvSpPr/>
              <p:nvPr/>
            </p:nvSpPr>
            <p:spPr bwMode="auto">
              <a:xfrm>
                <a:off x="4195594" y="2648620"/>
                <a:ext cx="152400" cy="653783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52880F22-50E0-6F5E-91BB-4AD644C5A58D}"/>
              </a:ext>
            </a:extLst>
          </p:cNvPr>
          <p:cNvSpPr/>
          <p:nvPr/>
        </p:nvSpPr>
        <p:spPr bwMode="auto">
          <a:xfrm>
            <a:off x="1634050" y="4648401"/>
            <a:ext cx="247649" cy="120000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1B9AABA-4308-E0C0-A6D6-740890415570}"/>
              </a:ext>
            </a:extLst>
          </p:cNvPr>
          <p:cNvSpPr/>
          <p:nvPr/>
        </p:nvSpPr>
        <p:spPr bwMode="auto">
          <a:xfrm rot="16200000">
            <a:off x="1698771" y="5608358"/>
            <a:ext cx="117696" cy="657741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rgbClr val="0000F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43C95EC-7D83-AEA9-1A96-071FBFEFF123}"/>
              </a:ext>
            </a:extLst>
          </p:cNvPr>
          <p:cNvSpPr/>
          <p:nvPr/>
        </p:nvSpPr>
        <p:spPr bwMode="auto">
          <a:xfrm>
            <a:off x="1356390" y="5999680"/>
            <a:ext cx="797514" cy="224997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14D54F7-4455-DADE-1F6C-0B683202C461}"/>
              </a:ext>
            </a:extLst>
          </p:cNvPr>
          <p:cNvSpPr/>
          <p:nvPr/>
        </p:nvSpPr>
        <p:spPr bwMode="auto">
          <a:xfrm>
            <a:off x="1557851" y="4505559"/>
            <a:ext cx="400049" cy="8464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7" name="Partial Circle 66">
            <a:extLst>
              <a:ext uri="{FF2B5EF4-FFF2-40B4-BE49-F238E27FC236}">
                <a16:creationId xmlns:a16="http://schemas.microsoft.com/office/drawing/2014/main" id="{CDDE63F3-5724-4939-B317-4C2A03CBD31A}"/>
              </a:ext>
            </a:extLst>
          </p:cNvPr>
          <p:cNvSpPr/>
          <p:nvPr/>
        </p:nvSpPr>
        <p:spPr bwMode="auto">
          <a:xfrm>
            <a:off x="1605475" y="4447360"/>
            <a:ext cx="304800" cy="285683"/>
          </a:xfrm>
          <a:prstGeom prst="pie">
            <a:avLst>
              <a:gd name="adj1" fmla="val 0"/>
              <a:gd name="adj2" fmla="val 10770176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8A4BCB2-216A-F77D-A545-A7EA290009F0}"/>
              </a:ext>
            </a:extLst>
          </p:cNvPr>
          <p:cNvSpPr/>
          <p:nvPr/>
        </p:nvSpPr>
        <p:spPr bwMode="auto">
          <a:xfrm>
            <a:off x="1329253" y="4590201"/>
            <a:ext cx="76199" cy="97844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991C48A-E676-A2C8-11B1-51673B3AE2B3}"/>
              </a:ext>
            </a:extLst>
          </p:cNvPr>
          <p:cNvSpPr/>
          <p:nvPr/>
        </p:nvSpPr>
        <p:spPr bwMode="auto">
          <a:xfrm rot="16200000">
            <a:off x="1397465" y="4437347"/>
            <a:ext cx="84642" cy="22106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B987992-7E0F-DF84-46D2-109AFB545C1A}"/>
              </a:ext>
            </a:extLst>
          </p:cNvPr>
          <p:cNvSpPr/>
          <p:nvPr/>
        </p:nvSpPr>
        <p:spPr bwMode="auto">
          <a:xfrm>
            <a:off x="1346981" y="5568651"/>
            <a:ext cx="259561" cy="226748"/>
          </a:xfrm>
          <a:prstGeom prst="rect">
            <a:avLst/>
          </a:prstGeom>
          <a:pattFill prst="wdDnDiag">
            <a:fgClr>
              <a:srgbClr val="0000FF"/>
            </a:fgClr>
            <a:bgClr>
              <a:srgbClr val="A6A6A6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5E5E08-45D8-068E-DCE1-CB1213E3CE89}"/>
              </a:ext>
            </a:extLst>
          </p:cNvPr>
          <p:cNvSpPr txBox="1"/>
          <p:nvPr/>
        </p:nvSpPr>
        <p:spPr>
          <a:xfrm>
            <a:off x="5240243" y="1005952"/>
            <a:ext cx="3903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New 2-Axis Actuator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4F1EEB-B575-065A-E30A-5ADB640F2471}"/>
              </a:ext>
            </a:extLst>
          </p:cNvPr>
          <p:cNvSpPr/>
          <p:nvPr/>
        </p:nvSpPr>
        <p:spPr>
          <a:xfrm>
            <a:off x="5365163" y="1403584"/>
            <a:ext cx="3541354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 Rotary Stage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“Yaw” : LR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(ABS: 0.5</a:t>
            </a:r>
            <a:r>
              <a:rPr lang="en-US" sz="28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acceptance)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454E40-514B-9B20-0D4D-BC57355C2D56}"/>
              </a:ext>
            </a:extLst>
          </p:cNvPr>
          <p:cNvCxnSpPr>
            <a:cxnSpLocks/>
          </p:cNvCxnSpPr>
          <p:nvPr/>
        </p:nvCxnSpPr>
        <p:spPr bwMode="auto">
          <a:xfrm flipH="1">
            <a:off x="4648200" y="1733125"/>
            <a:ext cx="880944" cy="40622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6CCF17D-CABE-EAF0-F55E-8818EF600A1D}"/>
              </a:ext>
            </a:extLst>
          </p:cNvPr>
          <p:cNvCxnSpPr>
            <a:cxnSpLocks/>
            <a:endCxn id="63" idx="2"/>
          </p:cNvCxnSpPr>
          <p:nvPr/>
        </p:nvCxnSpPr>
        <p:spPr bwMode="auto">
          <a:xfrm flipH="1">
            <a:off x="2086490" y="1743184"/>
            <a:ext cx="3442654" cy="41940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68898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BECD9BED-3033-9891-34C0-53F6D4EA1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198" y="878566"/>
            <a:ext cx="2521071" cy="5514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Linear Actuator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511809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47</a:t>
            </a:fld>
            <a:endParaRPr lang="en-US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B8BC4B-463D-C5A9-391F-95F28D91E366}"/>
              </a:ext>
            </a:extLst>
          </p:cNvPr>
          <p:cNvSpPr/>
          <p:nvPr/>
        </p:nvSpPr>
        <p:spPr bwMode="auto">
          <a:xfrm>
            <a:off x="762000" y="1506664"/>
            <a:ext cx="1928217" cy="474799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88E94A-47CD-24B1-1905-02813C724D80}"/>
              </a:ext>
            </a:extLst>
          </p:cNvPr>
          <p:cNvSpPr/>
          <p:nvPr/>
        </p:nvSpPr>
        <p:spPr bwMode="auto">
          <a:xfrm>
            <a:off x="1442937" y="3446749"/>
            <a:ext cx="671513" cy="609600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0FDACA-1255-6475-5BA1-3FF00D6CC044}"/>
              </a:ext>
            </a:extLst>
          </p:cNvPr>
          <p:cNvSpPr/>
          <p:nvPr/>
        </p:nvSpPr>
        <p:spPr bwMode="auto">
          <a:xfrm>
            <a:off x="1190822" y="3703426"/>
            <a:ext cx="323849" cy="173224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64DB9-6014-77E8-CA68-F3A011EAEEE2}"/>
              </a:ext>
            </a:extLst>
          </p:cNvPr>
          <p:cNvSpPr/>
          <p:nvPr/>
        </p:nvSpPr>
        <p:spPr bwMode="auto">
          <a:xfrm>
            <a:off x="869154" y="1329003"/>
            <a:ext cx="172546" cy="221160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F164D1-B9C8-6318-D9F0-D1BFA86B7045}"/>
              </a:ext>
            </a:extLst>
          </p:cNvPr>
          <p:cNvSpPr/>
          <p:nvPr/>
        </p:nvSpPr>
        <p:spPr bwMode="auto">
          <a:xfrm>
            <a:off x="1335287" y="1830043"/>
            <a:ext cx="950119" cy="995611"/>
          </a:xfrm>
          <a:prstGeom prst="rect">
            <a:avLst/>
          </a:prstGeom>
          <a:solidFill>
            <a:srgbClr val="FF99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F95AF5-B05C-1DDD-6320-C983159A196C}"/>
              </a:ext>
            </a:extLst>
          </p:cNvPr>
          <p:cNvCxnSpPr>
            <a:cxnSpLocks/>
          </p:cNvCxnSpPr>
          <p:nvPr/>
        </p:nvCxnSpPr>
        <p:spPr bwMode="auto">
          <a:xfrm>
            <a:off x="1090016" y="1335353"/>
            <a:ext cx="0" cy="79554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9B2544-49A4-FD87-9910-FB21350420C2}"/>
              </a:ext>
            </a:extLst>
          </p:cNvPr>
          <p:cNvCxnSpPr>
            <a:cxnSpLocks/>
          </p:cNvCxnSpPr>
          <p:nvPr/>
        </p:nvCxnSpPr>
        <p:spPr bwMode="auto">
          <a:xfrm>
            <a:off x="1235275" y="1350658"/>
            <a:ext cx="0" cy="3669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7240DFBD-7289-A274-0498-64392C337844}"/>
              </a:ext>
            </a:extLst>
          </p:cNvPr>
          <p:cNvSpPr/>
          <p:nvPr/>
        </p:nvSpPr>
        <p:spPr bwMode="auto">
          <a:xfrm>
            <a:off x="1235275" y="1377854"/>
            <a:ext cx="621506" cy="636141"/>
          </a:xfrm>
          <a:prstGeom prst="arc">
            <a:avLst>
              <a:gd name="adj1" fmla="val 5400000"/>
              <a:gd name="adj2" fmla="val 1079999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FDC96F-52FB-4601-4935-9653D9FD40D8}"/>
              </a:ext>
            </a:extLst>
          </p:cNvPr>
          <p:cNvCxnSpPr>
            <a:cxnSpLocks/>
          </p:cNvCxnSpPr>
          <p:nvPr/>
        </p:nvCxnSpPr>
        <p:spPr bwMode="auto">
          <a:xfrm flipH="1">
            <a:off x="1540075" y="2013995"/>
            <a:ext cx="762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209F7D04-9460-FCA7-5293-1F89077CE073}"/>
              </a:ext>
            </a:extLst>
          </p:cNvPr>
          <p:cNvSpPr/>
          <p:nvPr/>
        </p:nvSpPr>
        <p:spPr bwMode="auto">
          <a:xfrm>
            <a:off x="2032992" y="2013996"/>
            <a:ext cx="352425" cy="138336"/>
          </a:xfrm>
          <a:prstGeom prst="arc">
            <a:avLst>
              <a:gd name="adj1" fmla="val 16503344"/>
              <a:gd name="adj2" fmla="val 373316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9D772-8BB6-E88C-5DBF-54C5A0BBFA73}"/>
              </a:ext>
            </a:extLst>
          </p:cNvPr>
          <p:cNvCxnSpPr>
            <a:cxnSpLocks/>
            <a:stCxn id="22" idx="0"/>
          </p:cNvCxnSpPr>
          <p:nvPr/>
        </p:nvCxnSpPr>
        <p:spPr bwMode="auto">
          <a:xfrm flipH="1">
            <a:off x="1363863" y="2233770"/>
            <a:ext cx="949059" cy="1787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82B92573-2E9F-B794-71D5-8E9E48E9D2A5}"/>
              </a:ext>
            </a:extLst>
          </p:cNvPr>
          <p:cNvSpPr/>
          <p:nvPr/>
        </p:nvSpPr>
        <p:spPr bwMode="auto">
          <a:xfrm>
            <a:off x="1178125" y="2116892"/>
            <a:ext cx="390526" cy="138336"/>
          </a:xfrm>
          <a:prstGeom prst="arc">
            <a:avLst>
              <a:gd name="adj1" fmla="val 5622275"/>
              <a:gd name="adj2" fmla="val 14596509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3A1E9C7-3935-BFBC-59E3-E2C45A40ED63}"/>
              </a:ext>
            </a:extLst>
          </p:cNvPr>
          <p:cNvSpPr/>
          <p:nvPr/>
        </p:nvSpPr>
        <p:spPr bwMode="auto">
          <a:xfrm>
            <a:off x="2052037" y="2232587"/>
            <a:ext cx="476253" cy="516867"/>
          </a:xfrm>
          <a:prstGeom prst="arc">
            <a:avLst>
              <a:gd name="adj1" fmla="val 16503344"/>
              <a:gd name="adj2" fmla="val 21467951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12AA27E5-65D8-0D71-4BA6-64DFFEF3D5DF}"/>
              </a:ext>
            </a:extLst>
          </p:cNvPr>
          <p:cNvSpPr/>
          <p:nvPr/>
        </p:nvSpPr>
        <p:spPr bwMode="auto">
          <a:xfrm>
            <a:off x="1090016" y="1806479"/>
            <a:ext cx="621506" cy="636141"/>
          </a:xfrm>
          <a:prstGeom prst="arc">
            <a:avLst>
              <a:gd name="adj1" fmla="val 5400000"/>
              <a:gd name="adj2" fmla="val 1079999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640CFF-F7C8-A37A-8331-3C9B4F55FCC1}"/>
              </a:ext>
            </a:extLst>
          </p:cNvPr>
          <p:cNvCxnSpPr>
            <a:cxnSpLocks/>
            <a:endCxn id="23" idx="0"/>
          </p:cNvCxnSpPr>
          <p:nvPr/>
        </p:nvCxnSpPr>
        <p:spPr bwMode="auto">
          <a:xfrm flipH="1" flipV="1">
            <a:off x="1400769" y="2442620"/>
            <a:ext cx="910829" cy="588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2EC54E74-4FDD-EB26-6FCA-D8F6D42F03E3}"/>
              </a:ext>
            </a:extLst>
          </p:cNvPr>
          <p:cNvSpPr/>
          <p:nvPr/>
        </p:nvSpPr>
        <p:spPr bwMode="auto">
          <a:xfrm>
            <a:off x="2042515" y="2448505"/>
            <a:ext cx="352425" cy="138336"/>
          </a:xfrm>
          <a:prstGeom prst="arc">
            <a:avLst>
              <a:gd name="adj1" fmla="val 16503344"/>
              <a:gd name="adj2" fmla="val 373316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3125683-4E9F-B5AF-1042-D7AA25315B23}"/>
              </a:ext>
            </a:extLst>
          </p:cNvPr>
          <p:cNvCxnSpPr>
            <a:cxnSpLocks/>
          </p:cNvCxnSpPr>
          <p:nvPr/>
        </p:nvCxnSpPr>
        <p:spPr bwMode="auto">
          <a:xfrm flipH="1">
            <a:off x="1373386" y="2683442"/>
            <a:ext cx="921543" cy="952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FF47CD60-D7E2-EBDF-56F1-1326C95052C9}"/>
              </a:ext>
            </a:extLst>
          </p:cNvPr>
          <p:cNvSpPr/>
          <p:nvPr/>
        </p:nvSpPr>
        <p:spPr bwMode="auto">
          <a:xfrm>
            <a:off x="1187648" y="2551401"/>
            <a:ext cx="390526" cy="138336"/>
          </a:xfrm>
          <a:prstGeom prst="arc">
            <a:avLst>
              <a:gd name="adj1" fmla="val 5622275"/>
              <a:gd name="adj2" fmla="val 14596509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893B37DA-0153-2F10-F6D7-F27E89BB8B56}"/>
              </a:ext>
            </a:extLst>
          </p:cNvPr>
          <p:cNvSpPr/>
          <p:nvPr/>
        </p:nvSpPr>
        <p:spPr bwMode="auto">
          <a:xfrm>
            <a:off x="2147288" y="2683430"/>
            <a:ext cx="238129" cy="247471"/>
          </a:xfrm>
          <a:prstGeom prst="arc">
            <a:avLst>
              <a:gd name="adj1" fmla="val 16503344"/>
              <a:gd name="adj2" fmla="val 21467951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351A6BF-9C23-9DA8-1963-C07A4C8550BC}"/>
              </a:ext>
            </a:extLst>
          </p:cNvPr>
          <p:cNvCxnSpPr>
            <a:cxnSpLocks/>
          </p:cNvCxnSpPr>
          <p:nvPr/>
        </p:nvCxnSpPr>
        <p:spPr bwMode="auto">
          <a:xfrm>
            <a:off x="2388992" y="2795556"/>
            <a:ext cx="1188" cy="44300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CC9DFC-A37F-C20A-B16A-95DCFD95276A}"/>
              </a:ext>
            </a:extLst>
          </p:cNvPr>
          <p:cNvCxnSpPr>
            <a:cxnSpLocks/>
            <a:endCxn id="36" idx="0"/>
          </p:cNvCxnSpPr>
          <p:nvPr/>
        </p:nvCxnSpPr>
        <p:spPr bwMode="auto">
          <a:xfrm flipH="1">
            <a:off x="2526605" y="2452145"/>
            <a:ext cx="1685" cy="115376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807CA842-3B25-4E05-4271-B2A5F03E9E40}"/>
              </a:ext>
            </a:extLst>
          </p:cNvPr>
          <p:cNvSpPr/>
          <p:nvPr/>
        </p:nvSpPr>
        <p:spPr bwMode="auto">
          <a:xfrm>
            <a:off x="1770259" y="2875313"/>
            <a:ext cx="621506" cy="636141"/>
          </a:xfrm>
          <a:prstGeom prst="arc">
            <a:avLst>
              <a:gd name="adj1" fmla="val 283867"/>
              <a:gd name="adj2" fmla="val 521031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355C8A2-ABC0-3283-6B6A-A93BDF3DAA27}"/>
              </a:ext>
            </a:extLst>
          </p:cNvPr>
          <p:cNvCxnSpPr>
            <a:cxnSpLocks/>
            <a:endCxn id="33" idx="2"/>
          </p:cNvCxnSpPr>
          <p:nvPr/>
        </p:nvCxnSpPr>
        <p:spPr bwMode="auto">
          <a:xfrm flipH="1">
            <a:off x="1468800" y="3509951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Arc 32">
            <a:extLst>
              <a:ext uri="{FF2B5EF4-FFF2-40B4-BE49-F238E27FC236}">
                <a16:creationId xmlns:a16="http://schemas.microsoft.com/office/drawing/2014/main" id="{6E139F8F-C12E-4B98-09BB-D200E02A6798}"/>
              </a:ext>
            </a:extLst>
          </p:cNvPr>
          <p:cNvSpPr/>
          <p:nvPr/>
        </p:nvSpPr>
        <p:spPr bwMode="auto">
          <a:xfrm>
            <a:off x="1355520" y="3520980"/>
            <a:ext cx="222654" cy="161454"/>
          </a:xfrm>
          <a:prstGeom prst="arc">
            <a:avLst>
              <a:gd name="adj1" fmla="val 8201728"/>
              <a:gd name="adj2" fmla="val 16283163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92A5687F-8998-C4AA-83CA-033CEE22D1D3}"/>
              </a:ext>
            </a:extLst>
          </p:cNvPr>
          <p:cNvSpPr/>
          <p:nvPr/>
        </p:nvSpPr>
        <p:spPr bwMode="auto">
          <a:xfrm>
            <a:off x="1926430" y="3581686"/>
            <a:ext cx="251213" cy="160495"/>
          </a:xfrm>
          <a:prstGeom prst="arc">
            <a:avLst>
              <a:gd name="adj1" fmla="val 17968453"/>
              <a:gd name="adj2" fmla="val 5362687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9AED5F-5608-6133-0622-95F9959E6132}"/>
              </a:ext>
            </a:extLst>
          </p:cNvPr>
          <p:cNvCxnSpPr>
            <a:cxnSpLocks/>
          </p:cNvCxnSpPr>
          <p:nvPr/>
        </p:nvCxnSpPr>
        <p:spPr bwMode="auto">
          <a:xfrm flipH="1">
            <a:off x="1438439" y="3740508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Arc 35">
            <a:extLst>
              <a:ext uri="{FF2B5EF4-FFF2-40B4-BE49-F238E27FC236}">
                <a16:creationId xmlns:a16="http://schemas.microsoft.com/office/drawing/2014/main" id="{52B0D7F0-F7E7-AFB2-81F5-05011FBD33F4}"/>
              </a:ext>
            </a:extLst>
          </p:cNvPr>
          <p:cNvSpPr/>
          <p:nvPr/>
        </p:nvSpPr>
        <p:spPr bwMode="auto">
          <a:xfrm>
            <a:off x="1763908" y="3238565"/>
            <a:ext cx="764381" cy="671707"/>
          </a:xfrm>
          <a:prstGeom prst="arc">
            <a:avLst>
              <a:gd name="adj1" fmla="val 283867"/>
              <a:gd name="adj2" fmla="val 589005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AEFF73-DABF-CB58-4205-6F9A639A3AB5}"/>
              </a:ext>
            </a:extLst>
          </p:cNvPr>
          <p:cNvCxnSpPr>
            <a:cxnSpLocks/>
            <a:endCxn id="38" idx="2"/>
          </p:cNvCxnSpPr>
          <p:nvPr/>
        </p:nvCxnSpPr>
        <p:spPr bwMode="auto">
          <a:xfrm flipH="1">
            <a:off x="1468800" y="3908769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Arc 37">
            <a:extLst>
              <a:ext uri="{FF2B5EF4-FFF2-40B4-BE49-F238E27FC236}">
                <a16:creationId xmlns:a16="http://schemas.microsoft.com/office/drawing/2014/main" id="{8BA0E40F-4C7B-049E-DDB9-86F64998F108}"/>
              </a:ext>
            </a:extLst>
          </p:cNvPr>
          <p:cNvSpPr/>
          <p:nvPr/>
        </p:nvSpPr>
        <p:spPr bwMode="auto">
          <a:xfrm>
            <a:off x="1355520" y="3919798"/>
            <a:ext cx="222654" cy="161454"/>
          </a:xfrm>
          <a:prstGeom prst="arc">
            <a:avLst>
              <a:gd name="adj1" fmla="val 1874912"/>
              <a:gd name="adj2" fmla="val 16283163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23BD20-3668-4812-00BF-C40D7D1AF26B}"/>
              </a:ext>
            </a:extLst>
          </p:cNvPr>
          <p:cNvCxnSpPr>
            <a:cxnSpLocks/>
          </p:cNvCxnSpPr>
          <p:nvPr/>
        </p:nvCxnSpPr>
        <p:spPr bwMode="auto">
          <a:xfrm>
            <a:off x="1595436" y="1335353"/>
            <a:ext cx="0" cy="481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Arc 39">
            <a:extLst>
              <a:ext uri="{FF2B5EF4-FFF2-40B4-BE49-F238E27FC236}">
                <a16:creationId xmlns:a16="http://schemas.microsoft.com/office/drawing/2014/main" id="{794A97F5-A012-4C73-5B8C-80B7AE66D4E0}"/>
              </a:ext>
            </a:extLst>
          </p:cNvPr>
          <p:cNvSpPr/>
          <p:nvPr/>
        </p:nvSpPr>
        <p:spPr bwMode="auto">
          <a:xfrm>
            <a:off x="1142403" y="3722020"/>
            <a:ext cx="621506" cy="636141"/>
          </a:xfrm>
          <a:prstGeom prst="arc">
            <a:avLst>
              <a:gd name="adj1" fmla="val 4990163"/>
              <a:gd name="adj2" fmla="val 1079999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71FB3279-C825-0596-3B62-1CE7CED5E9EA}"/>
              </a:ext>
            </a:extLst>
          </p:cNvPr>
          <p:cNvSpPr/>
          <p:nvPr/>
        </p:nvSpPr>
        <p:spPr bwMode="auto">
          <a:xfrm>
            <a:off x="866972" y="3204574"/>
            <a:ext cx="647700" cy="672076"/>
          </a:xfrm>
          <a:prstGeom prst="blockArc">
            <a:avLst>
              <a:gd name="adj1" fmla="val 5378964"/>
              <a:gd name="adj2" fmla="val 10840744"/>
              <a:gd name="adj3" fmla="val 27151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3DFB9843-A6C5-BE5B-C62E-171EEC9350BE}"/>
              </a:ext>
            </a:extLst>
          </p:cNvPr>
          <p:cNvSpPr/>
          <p:nvPr/>
        </p:nvSpPr>
        <p:spPr bwMode="auto">
          <a:xfrm>
            <a:off x="1142403" y="3753208"/>
            <a:ext cx="621506" cy="636141"/>
          </a:xfrm>
          <a:prstGeom prst="arc">
            <a:avLst>
              <a:gd name="adj1" fmla="val 10524259"/>
              <a:gd name="adj2" fmla="val 1618427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F3A1589-1C6A-E982-5156-BB04FE58BA49}"/>
                  </a:ext>
                </a:extLst>
              </p:cNvPr>
              <p:cNvSpPr/>
              <p:nvPr/>
            </p:nvSpPr>
            <p:spPr>
              <a:xfrm>
                <a:off x="2780794" y="1505773"/>
                <a:ext cx="429820" cy="334643"/>
              </a:xfrm>
              <a:prstGeom prst="rect">
                <a:avLst/>
              </a:prstGeom>
              <a:noFill/>
              <a:ln w="25400">
                <a:solidFill>
                  <a:srgbClr val="002060"/>
                </a:solidFill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F3A1589-1C6A-E982-5156-BB04FE58B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794" y="1505773"/>
                <a:ext cx="429820" cy="3346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2788B69-E245-74D2-695D-4F16F2B8EA32}"/>
              </a:ext>
            </a:extLst>
          </p:cNvPr>
          <p:cNvCxnSpPr>
            <a:cxnSpLocks/>
          </p:cNvCxnSpPr>
          <p:nvPr/>
        </p:nvCxnSpPr>
        <p:spPr bwMode="auto">
          <a:xfrm flipV="1">
            <a:off x="956667" y="1005952"/>
            <a:ext cx="0" cy="27988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DC948260-7921-00AA-2D09-9525DAB8A946}"/>
              </a:ext>
            </a:extLst>
          </p:cNvPr>
          <p:cNvSpPr/>
          <p:nvPr/>
        </p:nvSpPr>
        <p:spPr>
          <a:xfrm>
            <a:off x="392027" y="941021"/>
            <a:ext cx="53097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Vac</a:t>
            </a:r>
            <a:endParaRPr lang="en-US" sz="18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EA31E16-2D36-40CF-D9C3-D248C770BB4B}"/>
              </a:ext>
            </a:extLst>
          </p:cNvPr>
          <p:cNvCxnSpPr>
            <a:cxnSpLocks/>
          </p:cNvCxnSpPr>
          <p:nvPr/>
        </p:nvCxnSpPr>
        <p:spPr bwMode="auto">
          <a:xfrm flipV="1">
            <a:off x="1597007" y="107244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FC03714-2D05-E882-A917-76BD7EBC3FF7}"/>
              </a:ext>
            </a:extLst>
          </p:cNvPr>
          <p:cNvCxnSpPr>
            <a:cxnSpLocks/>
          </p:cNvCxnSpPr>
          <p:nvPr/>
        </p:nvCxnSpPr>
        <p:spPr bwMode="auto">
          <a:xfrm>
            <a:off x="2003717" y="1335353"/>
            <a:ext cx="0" cy="481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87ECAD1-93D2-844D-2C69-D8BFE9A16FC1}"/>
              </a:ext>
            </a:extLst>
          </p:cNvPr>
          <p:cNvCxnSpPr>
            <a:cxnSpLocks/>
          </p:cNvCxnSpPr>
          <p:nvPr/>
        </p:nvCxnSpPr>
        <p:spPr bwMode="auto">
          <a:xfrm flipV="1">
            <a:off x="2003717" y="107244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C662C02-876A-B4F2-6CD7-620BAD0614D9}"/>
              </a:ext>
            </a:extLst>
          </p:cNvPr>
          <p:cNvCxnSpPr>
            <a:cxnSpLocks/>
          </p:cNvCxnSpPr>
          <p:nvPr/>
        </p:nvCxnSpPr>
        <p:spPr bwMode="auto">
          <a:xfrm flipV="1">
            <a:off x="1103511" y="109085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9ED3F0C-2BFE-3897-8DA2-DE2A60FE8C00}"/>
              </a:ext>
            </a:extLst>
          </p:cNvPr>
          <p:cNvCxnSpPr>
            <a:cxnSpLocks/>
          </p:cNvCxnSpPr>
          <p:nvPr/>
        </p:nvCxnSpPr>
        <p:spPr bwMode="auto">
          <a:xfrm flipV="1">
            <a:off x="1235275" y="1090851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E35CF00-F7AF-EC01-7885-4F50D49C9FEA}"/>
                  </a:ext>
                </a:extLst>
              </p:cNvPr>
              <p:cNvSpPr/>
              <p:nvPr/>
            </p:nvSpPr>
            <p:spPr>
              <a:xfrm>
                <a:off x="2787243" y="1956493"/>
                <a:ext cx="429820" cy="34881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E35CF00-F7AF-EC01-7885-4F50D49C9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243" y="1956493"/>
                <a:ext cx="429820" cy="3488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655B3B0-DAC1-736E-7052-C05573F8BD12}"/>
              </a:ext>
            </a:extLst>
          </p:cNvPr>
          <p:cNvCxnSpPr/>
          <p:nvPr/>
        </p:nvCxnSpPr>
        <p:spPr bwMode="auto">
          <a:xfrm>
            <a:off x="762000" y="5259588"/>
            <a:ext cx="192821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836E091-D78D-621D-1D7A-5C45C3242AE1}"/>
              </a:ext>
            </a:extLst>
          </p:cNvPr>
          <p:cNvCxnSpPr>
            <a:cxnSpLocks/>
            <a:stCxn id="11" idx="0"/>
          </p:cNvCxnSpPr>
          <p:nvPr/>
        </p:nvCxnSpPr>
        <p:spPr bwMode="auto">
          <a:xfrm flipH="1" flipV="1">
            <a:off x="1778693" y="2807165"/>
            <a:ext cx="1" cy="6395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A12EA6-C2CC-AAE0-C2C5-BF135BADB998}"/>
              </a:ext>
            </a:extLst>
          </p:cNvPr>
          <p:cNvCxnSpPr>
            <a:cxnSpLocks/>
          </p:cNvCxnSpPr>
          <p:nvPr/>
        </p:nvCxnSpPr>
        <p:spPr bwMode="auto">
          <a:xfrm flipV="1">
            <a:off x="1781568" y="4081252"/>
            <a:ext cx="0" cy="1736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E4C0CC7-0700-471D-642E-507927C33EA5}"/>
              </a:ext>
            </a:extLst>
          </p:cNvPr>
          <p:cNvGrpSpPr/>
          <p:nvPr/>
        </p:nvGrpSpPr>
        <p:grpSpPr>
          <a:xfrm>
            <a:off x="1440853" y="4212430"/>
            <a:ext cx="786210" cy="294779"/>
            <a:chOff x="1243602" y="4130455"/>
            <a:chExt cx="786210" cy="294779"/>
          </a:xfrm>
        </p:grpSpPr>
        <p:sp>
          <p:nvSpPr>
            <p:cNvPr id="56" name="Cylinder 55">
              <a:extLst>
                <a:ext uri="{FF2B5EF4-FFF2-40B4-BE49-F238E27FC236}">
                  <a16:creationId xmlns:a16="http://schemas.microsoft.com/office/drawing/2014/main" id="{F439C650-FBCE-87FE-84EB-45210E3E782E}"/>
                </a:ext>
              </a:extLst>
            </p:cNvPr>
            <p:cNvSpPr/>
            <p:nvPr/>
          </p:nvSpPr>
          <p:spPr bwMode="auto">
            <a:xfrm rot="5400000">
              <a:off x="1404171" y="3970646"/>
              <a:ext cx="294019" cy="615157"/>
            </a:xfrm>
            <a:prstGeom prst="can">
              <a:avLst>
                <a:gd name="adj" fmla="val 39182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E92BB01-DA3D-464B-DA12-9CFA28AA9AC2}"/>
                </a:ext>
              </a:extLst>
            </p:cNvPr>
            <p:cNvSpPr/>
            <p:nvPr/>
          </p:nvSpPr>
          <p:spPr bwMode="auto">
            <a:xfrm>
              <a:off x="1743412" y="4139060"/>
              <a:ext cx="115347" cy="27912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8F78BED-651B-BD40-94C0-AC270278EC79}"/>
                </a:ext>
              </a:extLst>
            </p:cNvPr>
            <p:cNvGrpSpPr/>
            <p:nvPr/>
          </p:nvGrpSpPr>
          <p:grpSpPr>
            <a:xfrm>
              <a:off x="1896462" y="4130455"/>
              <a:ext cx="133350" cy="294019"/>
              <a:chOff x="4038599" y="2634984"/>
              <a:chExt cx="309395" cy="685800"/>
            </a:xfrm>
          </p:grpSpPr>
          <p:sp>
            <p:nvSpPr>
              <p:cNvPr id="59" name="Cylinder 58">
                <a:extLst>
                  <a:ext uri="{FF2B5EF4-FFF2-40B4-BE49-F238E27FC236}">
                    <a16:creationId xmlns:a16="http://schemas.microsoft.com/office/drawing/2014/main" id="{0D219B9E-4A89-5D40-0CBE-1A23C3AF5363}"/>
                  </a:ext>
                </a:extLst>
              </p:cNvPr>
              <p:cNvSpPr/>
              <p:nvPr/>
            </p:nvSpPr>
            <p:spPr bwMode="auto">
              <a:xfrm rot="5400000">
                <a:off x="3848099" y="2825484"/>
                <a:ext cx="685800" cy="304799"/>
              </a:xfrm>
              <a:prstGeom prst="can">
                <a:avLst>
                  <a:gd name="adj" fmla="val 43056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058AD4C-A83B-15F7-B904-B49ACD1B9A66}"/>
                  </a:ext>
                </a:extLst>
              </p:cNvPr>
              <p:cNvSpPr/>
              <p:nvPr/>
            </p:nvSpPr>
            <p:spPr bwMode="auto">
              <a:xfrm>
                <a:off x="4195594" y="2648620"/>
                <a:ext cx="152400" cy="653783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52880F22-50E0-6F5E-91BB-4AD644C5A58D}"/>
              </a:ext>
            </a:extLst>
          </p:cNvPr>
          <p:cNvSpPr/>
          <p:nvPr/>
        </p:nvSpPr>
        <p:spPr bwMode="auto">
          <a:xfrm>
            <a:off x="1634050" y="4648401"/>
            <a:ext cx="247649" cy="120000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1B9AABA-4308-E0C0-A6D6-740890415570}"/>
              </a:ext>
            </a:extLst>
          </p:cNvPr>
          <p:cNvSpPr/>
          <p:nvPr/>
        </p:nvSpPr>
        <p:spPr bwMode="auto">
          <a:xfrm rot="16200000">
            <a:off x="1698771" y="5608358"/>
            <a:ext cx="117696" cy="657741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rgbClr val="0000F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43C95EC-7D83-AEA9-1A96-071FBFEFF123}"/>
              </a:ext>
            </a:extLst>
          </p:cNvPr>
          <p:cNvSpPr/>
          <p:nvPr/>
        </p:nvSpPr>
        <p:spPr bwMode="auto">
          <a:xfrm>
            <a:off x="1356390" y="5999680"/>
            <a:ext cx="797514" cy="224997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14D54F7-4455-DADE-1F6C-0B683202C461}"/>
              </a:ext>
            </a:extLst>
          </p:cNvPr>
          <p:cNvSpPr/>
          <p:nvPr/>
        </p:nvSpPr>
        <p:spPr bwMode="auto">
          <a:xfrm>
            <a:off x="1557851" y="4505559"/>
            <a:ext cx="400049" cy="8464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7" name="Partial Circle 66">
            <a:extLst>
              <a:ext uri="{FF2B5EF4-FFF2-40B4-BE49-F238E27FC236}">
                <a16:creationId xmlns:a16="http://schemas.microsoft.com/office/drawing/2014/main" id="{CDDE63F3-5724-4939-B317-4C2A03CBD31A}"/>
              </a:ext>
            </a:extLst>
          </p:cNvPr>
          <p:cNvSpPr/>
          <p:nvPr/>
        </p:nvSpPr>
        <p:spPr bwMode="auto">
          <a:xfrm>
            <a:off x="1605475" y="4447360"/>
            <a:ext cx="304800" cy="285683"/>
          </a:xfrm>
          <a:prstGeom prst="pie">
            <a:avLst>
              <a:gd name="adj1" fmla="val 0"/>
              <a:gd name="adj2" fmla="val 10770176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8A4BCB2-216A-F77D-A545-A7EA290009F0}"/>
              </a:ext>
            </a:extLst>
          </p:cNvPr>
          <p:cNvSpPr/>
          <p:nvPr/>
        </p:nvSpPr>
        <p:spPr bwMode="auto">
          <a:xfrm>
            <a:off x="1329253" y="4590201"/>
            <a:ext cx="76199" cy="978447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991C48A-E676-A2C8-11B1-51673B3AE2B3}"/>
              </a:ext>
            </a:extLst>
          </p:cNvPr>
          <p:cNvSpPr/>
          <p:nvPr/>
        </p:nvSpPr>
        <p:spPr bwMode="auto">
          <a:xfrm rot="16200000">
            <a:off x="1397465" y="4437347"/>
            <a:ext cx="84642" cy="22106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B987992-7E0F-DF84-46D2-109AFB545C1A}"/>
              </a:ext>
            </a:extLst>
          </p:cNvPr>
          <p:cNvSpPr/>
          <p:nvPr/>
        </p:nvSpPr>
        <p:spPr bwMode="auto">
          <a:xfrm>
            <a:off x="1346981" y="5568651"/>
            <a:ext cx="259561" cy="226748"/>
          </a:xfrm>
          <a:prstGeom prst="rect">
            <a:avLst/>
          </a:prstGeom>
          <a:pattFill prst="wdDnDiag">
            <a:fgClr>
              <a:srgbClr val="0000FF"/>
            </a:fgClr>
            <a:bgClr>
              <a:srgbClr val="A6A6A6"/>
            </a:bgClr>
          </a:patt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5E5E08-45D8-068E-DCE1-CB1213E3CE89}"/>
              </a:ext>
            </a:extLst>
          </p:cNvPr>
          <p:cNvSpPr txBox="1"/>
          <p:nvPr/>
        </p:nvSpPr>
        <p:spPr>
          <a:xfrm>
            <a:off x="5240241" y="871161"/>
            <a:ext cx="3903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New 2-Axis Actuator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4F1EEB-B575-065A-E30A-5ADB640F2471}"/>
              </a:ext>
            </a:extLst>
          </p:cNvPr>
          <p:cNvSpPr/>
          <p:nvPr/>
        </p:nvSpPr>
        <p:spPr>
          <a:xfrm>
            <a:off x="5307088" y="1275169"/>
            <a:ext cx="366638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 Linear Actuator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“Pitch” : TB</a:t>
            </a:r>
          </a:p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(ABS: 0.5</a:t>
            </a:r>
            <a:r>
              <a:rPr lang="en-US" sz="28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acceptance)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454E40-514B-9B20-0D4D-BC57355C2D56}"/>
              </a:ext>
            </a:extLst>
          </p:cNvPr>
          <p:cNvCxnSpPr>
            <a:cxnSpLocks/>
          </p:cNvCxnSpPr>
          <p:nvPr/>
        </p:nvCxnSpPr>
        <p:spPr bwMode="auto">
          <a:xfrm flipH="1">
            <a:off x="4343401" y="1575963"/>
            <a:ext cx="1192192" cy="43024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6CCF17D-CABE-EAF0-F55E-8818EF600A1D}"/>
              </a:ext>
            </a:extLst>
          </p:cNvPr>
          <p:cNvCxnSpPr>
            <a:cxnSpLocks/>
            <a:endCxn id="70" idx="2"/>
          </p:cNvCxnSpPr>
          <p:nvPr/>
        </p:nvCxnSpPr>
        <p:spPr bwMode="auto">
          <a:xfrm flipH="1">
            <a:off x="1476762" y="1547547"/>
            <a:ext cx="4079339" cy="42478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584E0786-E419-62C1-43AD-D860673FF943}"/>
              </a:ext>
            </a:extLst>
          </p:cNvPr>
          <p:cNvSpPr/>
          <p:nvPr/>
        </p:nvSpPr>
        <p:spPr bwMode="auto">
          <a:xfrm>
            <a:off x="1634051" y="6453149"/>
            <a:ext cx="2709350" cy="363462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newport.com/p/8310-V</a:t>
            </a:r>
          </a:p>
        </p:txBody>
      </p:sp>
      <p:pic>
        <p:nvPicPr>
          <p:cNvPr id="72" name="Picture 71" descr="A picture containing plastic, medical equipment&#10;&#10;Description automatically generated">
            <a:extLst>
              <a:ext uri="{FF2B5EF4-FFF2-40B4-BE49-F238E27FC236}">
                <a16:creationId xmlns:a16="http://schemas.microsoft.com/office/drawing/2014/main" id="{90DF8032-A0E0-BD0D-BD3F-E53A99095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933" y="3494422"/>
            <a:ext cx="3823678" cy="170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67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163">
            <a:extLst>
              <a:ext uri="{FF2B5EF4-FFF2-40B4-BE49-F238E27FC236}">
                <a16:creationId xmlns:a16="http://schemas.microsoft.com/office/drawing/2014/main" id="{EF5724EF-1252-81C1-EBB5-ED654D178B11}"/>
              </a:ext>
            </a:extLst>
          </p:cNvPr>
          <p:cNvSpPr/>
          <p:nvPr/>
        </p:nvSpPr>
        <p:spPr bwMode="auto">
          <a:xfrm>
            <a:off x="4049986" y="1101089"/>
            <a:ext cx="1765995" cy="551703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A10ADD9-4428-EEC4-5323-368795770595}"/>
              </a:ext>
            </a:extLst>
          </p:cNvPr>
          <p:cNvSpPr/>
          <p:nvPr/>
        </p:nvSpPr>
        <p:spPr bwMode="auto">
          <a:xfrm>
            <a:off x="5761968" y="1101824"/>
            <a:ext cx="1430628" cy="236520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49FEFA8-A93B-A9DA-FD09-E47B8D378097}"/>
              </a:ext>
            </a:extLst>
          </p:cNvPr>
          <p:cNvSpPr/>
          <p:nvPr/>
        </p:nvSpPr>
        <p:spPr bwMode="auto">
          <a:xfrm rot="5400000">
            <a:off x="4037349" y="4191750"/>
            <a:ext cx="283493" cy="15126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3" name="Cylinder 52">
            <a:extLst>
              <a:ext uri="{FF2B5EF4-FFF2-40B4-BE49-F238E27FC236}">
                <a16:creationId xmlns:a16="http://schemas.microsoft.com/office/drawing/2014/main" id="{3A424C9A-BEA1-9097-85BC-21D03930F78E}"/>
              </a:ext>
            </a:extLst>
          </p:cNvPr>
          <p:cNvSpPr/>
          <p:nvPr/>
        </p:nvSpPr>
        <p:spPr bwMode="auto">
          <a:xfrm rot="5400000">
            <a:off x="4580708" y="4046341"/>
            <a:ext cx="194983" cy="432903"/>
          </a:xfrm>
          <a:prstGeom prst="can">
            <a:avLst>
              <a:gd name="adj" fmla="val 39182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F328E8B-BF92-1E96-1F73-39EFF935991B}"/>
              </a:ext>
            </a:extLst>
          </p:cNvPr>
          <p:cNvSpPr/>
          <p:nvPr/>
        </p:nvSpPr>
        <p:spPr bwMode="auto">
          <a:xfrm>
            <a:off x="4829107" y="3979368"/>
            <a:ext cx="61289" cy="19844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0ED86D19-ECDD-C3C1-0E9D-05661A3C637E}"/>
              </a:ext>
            </a:extLst>
          </p:cNvPr>
          <p:cNvCxnSpPr>
            <a:cxnSpLocks/>
          </p:cNvCxnSpPr>
          <p:nvPr/>
        </p:nvCxnSpPr>
        <p:spPr bwMode="auto">
          <a:xfrm>
            <a:off x="1210735" y="6105901"/>
            <a:ext cx="7099789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3" name="Circle: Hollow 142">
            <a:extLst>
              <a:ext uri="{FF2B5EF4-FFF2-40B4-BE49-F238E27FC236}">
                <a16:creationId xmlns:a16="http://schemas.microsoft.com/office/drawing/2014/main" id="{FFC91E26-48DA-A324-4DE0-AE610362F2A9}"/>
              </a:ext>
            </a:extLst>
          </p:cNvPr>
          <p:cNvSpPr/>
          <p:nvPr/>
        </p:nvSpPr>
        <p:spPr bwMode="auto">
          <a:xfrm>
            <a:off x="7884913" y="5792146"/>
            <a:ext cx="609954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0857C3C-F9A7-D90D-3EC6-958D2F7B914B}"/>
              </a:ext>
            </a:extLst>
          </p:cNvPr>
          <p:cNvSpPr/>
          <p:nvPr/>
        </p:nvSpPr>
        <p:spPr bwMode="auto">
          <a:xfrm rot="16200000">
            <a:off x="7631900" y="3090076"/>
            <a:ext cx="352493" cy="233816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sz="3600" dirty="0"/>
              <a:t>Pressure and Mass Flow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§6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948444-A6D6-F936-37B7-EC83FE96B945}"/>
              </a:ext>
            </a:extLst>
          </p:cNvPr>
          <p:cNvSpPr txBox="1">
            <a:spLocks/>
          </p:cNvSpPr>
          <p:nvPr/>
        </p:nvSpPr>
        <p:spPr bwMode="auto">
          <a:xfrm>
            <a:off x="4989090" y="6498710"/>
            <a:ext cx="3711027" cy="2682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Geneva" panose="020B0503030404040204" pitchFamily="34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48</a:t>
            </a:fld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EF3A8-7E26-9953-E4A9-8133B37D8212}"/>
              </a:ext>
            </a:extLst>
          </p:cNvPr>
          <p:cNvSpPr/>
          <p:nvPr/>
        </p:nvSpPr>
        <p:spPr bwMode="auto">
          <a:xfrm>
            <a:off x="4200330" y="1798817"/>
            <a:ext cx="933111" cy="2635289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B11350E-F756-1CC6-FF32-7C50A2F497F9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 flipV="1">
            <a:off x="4608331" y="3500639"/>
            <a:ext cx="0" cy="2095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44839D7-FEC0-50DB-20AB-790973E25C23}"/>
              </a:ext>
            </a:extLst>
          </p:cNvPr>
          <p:cNvSpPr/>
          <p:nvPr/>
        </p:nvSpPr>
        <p:spPr bwMode="auto">
          <a:xfrm>
            <a:off x="4352003" y="3710152"/>
            <a:ext cx="512655" cy="442545"/>
          </a:xfrm>
          <a:prstGeom prst="rect">
            <a:avLst/>
          </a:prstGeom>
          <a:solidFill>
            <a:srgbClr val="CC99FF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1A0D8F-D532-1D35-25E0-9699BC2708C6}"/>
              </a:ext>
            </a:extLst>
          </p:cNvPr>
          <p:cNvSpPr/>
          <p:nvPr/>
        </p:nvSpPr>
        <p:spPr bwMode="auto">
          <a:xfrm>
            <a:off x="4349215" y="2939271"/>
            <a:ext cx="669818" cy="561368"/>
          </a:xfrm>
          <a:prstGeom prst="rect">
            <a:avLst/>
          </a:prstGeom>
          <a:solidFill>
            <a:srgbClr val="FF99FF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D052CE-4FA6-0AAD-6CD6-02610DA2CAA1}"/>
              </a:ext>
            </a:extLst>
          </p:cNvPr>
          <p:cNvSpPr/>
          <p:nvPr/>
        </p:nvSpPr>
        <p:spPr bwMode="auto">
          <a:xfrm>
            <a:off x="3136936" y="3865748"/>
            <a:ext cx="1265708" cy="140632"/>
          </a:xfrm>
          <a:prstGeom prst="rect">
            <a:avLst/>
          </a:prstGeom>
          <a:solidFill>
            <a:srgbClr val="CC99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84A57E-E140-1E0E-2BCD-9EBD561DAC50}"/>
              </a:ext>
            </a:extLst>
          </p:cNvPr>
          <p:cNvCxnSpPr>
            <a:cxnSpLocks/>
          </p:cNvCxnSpPr>
          <p:nvPr/>
        </p:nvCxnSpPr>
        <p:spPr bwMode="auto">
          <a:xfrm>
            <a:off x="4295305" y="1241721"/>
            <a:ext cx="11152" cy="306067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F07A193-B011-22F9-C709-8E3C7E9CDC58}"/>
              </a:ext>
            </a:extLst>
          </p:cNvPr>
          <p:cNvGrpSpPr/>
          <p:nvPr/>
        </p:nvGrpSpPr>
        <p:grpSpPr>
          <a:xfrm>
            <a:off x="3614167" y="3497270"/>
            <a:ext cx="298787" cy="255408"/>
            <a:chOff x="1839905" y="2825776"/>
            <a:chExt cx="298787" cy="255408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5939D86-309E-72B7-556A-D9EC59753FFB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9C78E02-EBF2-4D5C-5E55-406F703E703A}"/>
                </a:ext>
              </a:extLst>
            </p:cNvPr>
            <p:cNvCxnSpPr>
              <a:cxnSpLocks/>
              <a:stCxn id="97" idx="3"/>
              <a:endCxn id="97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D92F9365-7373-FB6F-CA0A-A2DC6FEC0560}"/>
              </a:ext>
            </a:extLst>
          </p:cNvPr>
          <p:cNvSpPr/>
          <p:nvPr/>
        </p:nvSpPr>
        <p:spPr bwMode="auto">
          <a:xfrm rot="16200000">
            <a:off x="5710377" y="3505367"/>
            <a:ext cx="351142" cy="150623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8A2428B-2B92-1DC3-2F1A-180E2F2AADCE}"/>
              </a:ext>
            </a:extLst>
          </p:cNvPr>
          <p:cNvSpPr/>
          <p:nvPr/>
        </p:nvSpPr>
        <p:spPr bwMode="auto">
          <a:xfrm rot="16200000">
            <a:off x="5747242" y="3595667"/>
            <a:ext cx="221805" cy="1315523"/>
          </a:xfrm>
          <a:prstGeom prst="rect">
            <a:avLst/>
          </a:prstGeom>
          <a:solidFill>
            <a:schemeClr val="bg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7563755-B73B-B649-9769-24E1596FA118}"/>
              </a:ext>
            </a:extLst>
          </p:cNvPr>
          <p:cNvSpPr/>
          <p:nvPr/>
        </p:nvSpPr>
        <p:spPr bwMode="auto">
          <a:xfrm rot="16200000">
            <a:off x="5018898" y="4213154"/>
            <a:ext cx="203702" cy="11492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95B7279-8679-AF05-C459-74C3D34DC93C}"/>
              </a:ext>
            </a:extLst>
          </p:cNvPr>
          <p:cNvSpPr/>
          <p:nvPr/>
        </p:nvSpPr>
        <p:spPr bwMode="auto">
          <a:xfrm>
            <a:off x="5326240" y="4438818"/>
            <a:ext cx="304800" cy="52556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F4DC7A0-0B64-955C-4D91-43D8C4326981}"/>
              </a:ext>
            </a:extLst>
          </p:cNvPr>
          <p:cNvSpPr/>
          <p:nvPr/>
        </p:nvSpPr>
        <p:spPr bwMode="auto">
          <a:xfrm>
            <a:off x="5346776" y="4395807"/>
            <a:ext cx="260970" cy="1675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DB270D9-D872-B2D1-6A47-5223907B4FA8}"/>
              </a:ext>
            </a:extLst>
          </p:cNvPr>
          <p:cNvSpPr/>
          <p:nvPr/>
        </p:nvSpPr>
        <p:spPr bwMode="auto">
          <a:xfrm>
            <a:off x="4513402" y="4460775"/>
            <a:ext cx="304800" cy="45682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7F7C276-B61F-F5AF-B077-84328976A5D3}"/>
              </a:ext>
            </a:extLst>
          </p:cNvPr>
          <p:cNvSpPr/>
          <p:nvPr/>
        </p:nvSpPr>
        <p:spPr bwMode="auto">
          <a:xfrm>
            <a:off x="4531522" y="4395807"/>
            <a:ext cx="268151" cy="1675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E0A1B69-E1CE-2DF5-0E86-E84F2711A9E4}"/>
              </a:ext>
            </a:extLst>
          </p:cNvPr>
          <p:cNvSpPr/>
          <p:nvPr/>
        </p:nvSpPr>
        <p:spPr bwMode="auto">
          <a:xfrm rot="16200000">
            <a:off x="4511061" y="4859635"/>
            <a:ext cx="304800" cy="42829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291B496-F7BB-3B6D-A37B-1F5D1731A1AD}"/>
              </a:ext>
            </a:extLst>
          </p:cNvPr>
          <p:cNvSpPr/>
          <p:nvPr/>
        </p:nvSpPr>
        <p:spPr bwMode="auto">
          <a:xfrm>
            <a:off x="4531643" y="4845246"/>
            <a:ext cx="266044" cy="1294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43221F91-70FD-44FF-64E6-79E26C77BD33}"/>
              </a:ext>
            </a:extLst>
          </p:cNvPr>
          <p:cNvSpPr/>
          <p:nvPr/>
        </p:nvSpPr>
        <p:spPr bwMode="auto">
          <a:xfrm rot="5400000">
            <a:off x="3812193" y="4038970"/>
            <a:ext cx="324353" cy="45682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40136267-FBCF-BFC5-1FEA-1292F990228C}"/>
              </a:ext>
            </a:extLst>
          </p:cNvPr>
          <p:cNvSpPr/>
          <p:nvPr/>
        </p:nvSpPr>
        <p:spPr bwMode="auto">
          <a:xfrm>
            <a:off x="3341755" y="5790470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1" name="Flowchart: Or 110">
            <a:extLst>
              <a:ext uri="{FF2B5EF4-FFF2-40B4-BE49-F238E27FC236}">
                <a16:creationId xmlns:a16="http://schemas.microsoft.com/office/drawing/2014/main" id="{567A5D13-E07D-14A4-DCB8-F8CFC2A97818}"/>
              </a:ext>
            </a:extLst>
          </p:cNvPr>
          <p:cNvSpPr/>
          <p:nvPr/>
        </p:nvSpPr>
        <p:spPr bwMode="auto">
          <a:xfrm>
            <a:off x="4114800" y="4864296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6" name="Circle: Hollow 125">
            <a:extLst>
              <a:ext uri="{FF2B5EF4-FFF2-40B4-BE49-F238E27FC236}">
                <a16:creationId xmlns:a16="http://schemas.microsoft.com/office/drawing/2014/main" id="{A62E57AA-8EE5-3126-4694-D713914EC89D}"/>
              </a:ext>
            </a:extLst>
          </p:cNvPr>
          <p:cNvSpPr/>
          <p:nvPr/>
        </p:nvSpPr>
        <p:spPr bwMode="auto">
          <a:xfrm>
            <a:off x="4681074" y="5792146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3B9BBA5-450A-725C-F97F-B4D528C77C12}"/>
              </a:ext>
            </a:extLst>
          </p:cNvPr>
          <p:cNvSpPr/>
          <p:nvPr/>
        </p:nvSpPr>
        <p:spPr bwMode="auto">
          <a:xfrm>
            <a:off x="7607146" y="4437521"/>
            <a:ext cx="304800" cy="495201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74F1130-B804-1900-C97B-85F39795F726}"/>
              </a:ext>
            </a:extLst>
          </p:cNvPr>
          <p:cNvSpPr/>
          <p:nvPr/>
        </p:nvSpPr>
        <p:spPr bwMode="auto">
          <a:xfrm>
            <a:off x="7626341" y="4346221"/>
            <a:ext cx="260970" cy="1675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4D56E99-183D-C9CF-19CF-7901D4370F5F}"/>
              </a:ext>
            </a:extLst>
          </p:cNvPr>
          <p:cNvSpPr/>
          <p:nvPr/>
        </p:nvSpPr>
        <p:spPr bwMode="auto">
          <a:xfrm>
            <a:off x="8370990" y="4450322"/>
            <a:ext cx="304800" cy="56821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D829710-5481-0AF1-CEE1-DE962A6824A8}"/>
              </a:ext>
            </a:extLst>
          </p:cNvPr>
          <p:cNvSpPr/>
          <p:nvPr/>
        </p:nvSpPr>
        <p:spPr bwMode="auto">
          <a:xfrm>
            <a:off x="8399145" y="4334351"/>
            <a:ext cx="260969" cy="16915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48" name="Cube 147">
            <a:extLst>
              <a:ext uri="{FF2B5EF4-FFF2-40B4-BE49-F238E27FC236}">
                <a16:creationId xmlns:a16="http://schemas.microsoft.com/office/drawing/2014/main" id="{E72A6F35-3E65-F9D4-18C3-BA1C88A3ADC4}"/>
              </a:ext>
            </a:extLst>
          </p:cNvPr>
          <p:cNvSpPr/>
          <p:nvPr/>
        </p:nvSpPr>
        <p:spPr bwMode="auto">
          <a:xfrm>
            <a:off x="6781934" y="4924531"/>
            <a:ext cx="315893" cy="552659"/>
          </a:xfrm>
          <a:prstGeom prst="cube">
            <a:avLst>
              <a:gd name="adj" fmla="val 159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" charset="0"/>
                <a:ea typeface="Geneva" charset="0"/>
              </a:rPr>
              <a:t>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35F7645A-B210-4242-9875-F0E6B88929E5}"/>
              </a:ext>
            </a:extLst>
          </p:cNvPr>
          <p:cNvCxnSpPr/>
          <p:nvPr/>
        </p:nvCxnSpPr>
        <p:spPr bwMode="auto">
          <a:xfrm>
            <a:off x="6939881" y="4422279"/>
            <a:ext cx="0" cy="5255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2" name="Arc 151">
            <a:extLst>
              <a:ext uri="{FF2B5EF4-FFF2-40B4-BE49-F238E27FC236}">
                <a16:creationId xmlns:a16="http://schemas.microsoft.com/office/drawing/2014/main" id="{E209C77A-7217-9732-69E5-D0C0EC7ABE5F}"/>
              </a:ext>
            </a:extLst>
          </p:cNvPr>
          <p:cNvSpPr/>
          <p:nvPr/>
        </p:nvSpPr>
        <p:spPr bwMode="auto">
          <a:xfrm>
            <a:off x="6568890" y="4251960"/>
            <a:ext cx="371216" cy="396724"/>
          </a:xfrm>
          <a:prstGeom prst="arc">
            <a:avLst>
              <a:gd name="adj1" fmla="val 16200000"/>
              <a:gd name="adj2" fmla="val 21453148"/>
            </a:avLst>
          </a:prstGeom>
          <a:noFill/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94634EA7-D079-6A18-7453-6653EE0367B5}"/>
              </a:ext>
            </a:extLst>
          </p:cNvPr>
          <p:cNvCxnSpPr>
            <a:cxnSpLocks/>
          </p:cNvCxnSpPr>
          <p:nvPr/>
        </p:nvCxnSpPr>
        <p:spPr bwMode="auto">
          <a:xfrm>
            <a:off x="4584484" y="1135813"/>
            <a:ext cx="4371329" cy="1407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50DD01DD-9A89-4D86-AEDC-4683F240C67B}"/>
              </a:ext>
            </a:extLst>
          </p:cNvPr>
          <p:cNvSpPr/>
          <p:nvPr/>
        </p:nvSpPr>
        <p:spPr bwMode="auto">
          <a:xfrm>
            <a:off x="732238" y="3866953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008B1535-2B55-CB91-D73F-9ED3F88003B1}"/>
              </a:ext>
            </a:extLst>
          </p:cNvPr>
          <p:cNvSpPr/>
          <p:nvPr/>
        </p:nvSpPr>
        <p:spPr bwMode="auto">
          <a:xfrm>
            <a:off x="7647108" y="1919339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9933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DB1F08B-2D80-3601-C65D-7B7294C69D67}"/>
                  </a:ext>
                </a:extLst>
              </p:cNvPr>
              <p:cNvSpPr/>
              <p:nvPr/>
            </p:nvSpPr>
            <p:spPr>
              <a:xfrm>
                <a:off x="7561996" y="2595820"/>
                <a:ext cx="429820" cy="33464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DB1F08B-2D80-3601-C65D-7B7294C69D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996" y="2595820"/>
                <a:ext cx="429820" cy="3346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887F1AE-41E0-9C30-965A-25D65F281622}"/>
              </a:ext>
            </a:extLst>
          </p:cNvPr>
          <p:cNvCxnSpPr>
            <a:cxnSpLocks/>
          </p:cNvCxnSpPr>
          <p:nvPr/>
        </p:nvCxnSpPr>
        <p:spPr bwMode="auto">
          <a:xfrm flipV="1">
            <a:off x="3913538" y="3623294"/>
            <a:ext cx="272825" cy="336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90CD8EC8-1F94-F31A-7854-0D63820F79E6}"/>
              </a:ext>
            </a:extLst>
          </p:cNvPr>
          <p:cNvGrpSpPr/>
          <p:nvPr/>
        </p:nvGrpSpPr>
        <p:grpSpPr>
          <a:xfrm>
            <a:off x="6966354" y="3534077"/>
            <a:ext cx="298787" cy="255408"/>
            <a:chOff x="1839905" y="2825776"/>
            <a:chExt cx="298787" cy="255408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EDE53D7F-3E0F-D0C5-6DC9-5E8FF9235740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9CDB518F-0038-AF20-F223-B2C5DCAC3F14}"/>
                </a:ext>
              </a:extLst>
            </p:cNvPr>
            <p:cNvCxnSpPr>
              <a:cxnSpLocks/>
              <a:stCxn id="189" idx="3"/>
              <a:endCxn id="189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6534FE61-E6A5-301B-4C17-66D06777E421}"/>
              </a:ext>
            </a:extLst>
          </p:cNvPr>
          <p:cNvGrpSpPr/>
          <p:nvPr/>
        </p:nvGrpSpPr>
        <p:grpSpPr>
          <a:xfrm>
            <a:off x="8376992" y="3532869"/>
            <a:ext cx="298787" cy="255408"/>
            <a:chOff x="1839905" y="2825776"/>
            <a:chExt cx="298787" cy="255408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A0F87351-24D1-DA53-2B3E-D97D19C9E017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D81CF201-0913-E8F3-8905-6BC529B854B7}"/>
                </a:ext>
              </a:extLst>
            </p:cNvPr>
            <p:cNvCxnSpPr>
              <a:cxnSpLocks/>
              <a:stCxn id="192" idx="3"/>
              <a:endCxn id="192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5C26EE5-C212-0894-C9EB-64B1F57095F8}"/>
              </a:ext>
            </a:extLst>
          </p:cNvPr>
          <p:cNvCxnSpPr>
            <a:cxnSpLocks/>
            <a:endCxn id="189" idx="4"/>
          </p:cNvCxnSpPr>
          <p:nvPr/>
        </p:nvCxnSpPr>
        <p:spPr bwMode="auto">
          <a:xfrm flipV="1">
            <a:off x="7115748" y="3789485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948F761D-92F0-F649-FD3F-B68C6E4B76D9}"/>
              </a:ext>
            </a:extLst>
          </p:cNvPr>
          <p:cNvCxnSpPr>
            <a:cxnSpLocks/>
          </p:cNvCxnSpPr>
          <p:nvPr/>
        </p:nvCxnSpPr>
        <p:spPr bwMode="auto">
          <a:xfrm flipV="1">
            <a:off x="8524760" y="3800068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CD028267-5ADE-7210-EC9E-9347EB0F609C}"/>
              </a:ext>
            </a:extLst>
          </p:cNvPr>
          <p:cNvGrpSpPr/>
          <p:nvPr/>
        </p:nvGrpSpPr>
        <p:grpSpPr>
          <a:xfrm>
            <a:off x="3897846" y="4557241"/>
            <a:ext cx="298787" cy="255408"/>
            <a:chOff x="1839905" y="2825776"/>
            <a:chExt cx="298787" cy="255408"/>
          </a:xfrm>
        </p:grpSpPr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3FF532C9-64A0-522A-CFB2-457CB98DBD5F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FF008303-DDD9-563D-229E-66AA189D4426}"/>
                </a:ext>
              </a:extLst>
            </p:cNvPr>
            <p:cNvCxnSpPr>
              <a:cxnSpLocks/>
              <a:stCxn id="199" idx="3"/>
              <a:endCxn id="199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C610A870-F575-73F4-F8F2-69731035BDC2}"/>
              </a:ext>
            </a:extLst>
          </p:cNvPr>
          <p:cNvCxnSpPr>
            <a:cxnSpLocks/>
            <a:stCxn id="199" idx="6"/>
            <a:endCxn id="106" idx="1"/>
          </p:cNvCxnSpPr>
          <p:nvPr/>
        </p:nvCxnSpPr>
        <p:spPr bwMode="auto">
          <a:xfrm>
            <a:off x="4196633" y="4684945"/>
            <a:ext cx="316769" cy="424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00B9E499-8860-D135-3FC7-3D10FB03C712}"/>
              </a:ext>
            </a:extLst>
          </p:cNvPr>
          <p:cNvCxnSpPr>
            <a:cxnSpLocks/>
            <a:endCxn id="178" idx="0"/>
          </p:cNvCxnSpPr>
          <p:nvPr/>
        </p:nvCxnSpPr>
        <p:spPr bwMode="auto">
          <a:xfrm flipH="1">
            <a:off x="7799508" y="1726446"/>
            <a:ext cx="1218" cy="19289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7BD6DD9F-F588-1999-D62F-4707576D0FB0}"/>
              </a:ext>
            </a:extLst>
          </p:cNvPr>
          <p:cNvCxnSpPr>
            <a:cxnSpLocks/>
          </p:cNvCxnSpPr>
          <p:nvPr/>
        </p:nvCxnSpPr>
        <p:spPr bwMode="auto">
          <a:xfrm flipH="1">
            <a:off x="876028" y="3121141"/>
            <a:ext cx="3105" cy="745812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1" name="Flowchart: Collate 90">
            <a:extLst>
              <a:ext uri="{FF2B5EF4-FFF2-40B4-BE49-F238E27FC236}">
                <a16:creationId xmlns:a16="http://schemas.microsoft.com/office/drawing/2014/main" id="{0A4E745B-A4A1-AF44-9E8E-1BED5E4CB61B}"/>
              </a:ext>
            </a:extLst>
          </p:cNvPr>
          <p:cNvSpPr/>
          <p:nvPr/>
        </p:nvSpPr>
        <p:spPr bwMode="auto">
          <a:xfrm rot="16200000">
            <a:off x="805682" y="3173613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259C2F63-03BA-C31E-314F-E622889A5F86}"/>
                  </a:ext>
                </a:extLst>
              </p:cNvPr>
              <p:cNvSpPr/>
              <p:nvPr/>
            </p:nvSpPr>
            <p:spPr>
              <a:xfrm>
                <a:off x="669230" y="4593371"/>
                <a:ext cx="429820" cy="34881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259C2F63-03BA-C31E-314F-E622889A5F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30" y="4593371"/>
                <a:ext cx="429820" cy="3488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ube 15">
            <a:extLst>
              <a:ext uri="{FF2B5EF4-FFF2-40B4-BE49-F238E27FC236}">
                <a16:creationId xmlns:a16="http://schemas.microsoft.com/office/drawing/2014/main" id="{1D8EA7F8-BBA2-DC33-AD68-D97427EFAFB3}"/>
              </a:ext>
            </a:extLst>
          </p:cNvPr>
          <p:cNvSpPr/>
          <p:nvPr/>
        </p:nvSpPr>
        <p:spPr bwMode="auto">
          <a:xfrm>
            <a:off x="7162575" y="4924531"/>
            <a:ext cx="315893" cy="552659"/>
          </a:xfrm>
          <a:prstGeom prst="cube">
            <a:avLst>
              <a:gd name="adj" fmla="val 159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" charset="0"/>
                <a:ea typeface="Geneva" charset="0"/>
              </a:rPr>
              <a:t>x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029CFF-966E-699E-570A-F16D6189A03D}"/>
              </a:ext>
            </a:extLst>
          </p:cNvPr>
          <p:cNvCxnSpPr/>
          <p:nvPr/>
        </p:nvCxnSpPr>
        <p:spPr bwMode="auto">
          <a:xfrm>
            <a:off x="7320522" y="4422279"/>
            <a:ext cx="0" cy="5255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AE977971-374E-10ED-BAC2-9E84FA4F0645}"/>
              </a:ext>
            </a:extLst>
          </p:cNvPr>
          <p:cNvSpPr/>
          <p:nvPr/>
        </p:nvSpPr>
        <p:spPr bwMode="auto">
          <a:xfrm>
            <a:off x="6949531" y="4251960"/>
            <a:ext cx="371216" cy="396724"/>
          </a:xfrm>
          <a:prstGeom prst="arc">
            <a:avLst>
              <a:gd name="adj1" fmla="val 16200000"/>
              <a:gd name="adj2" fmla="val 21453148"/>
            </a:avLst>
          </a:prstGeom>
          <a:noFill/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A8A2CB-B72D-0146-9483-8DF7907676A0}"/>
              </a:ext>
            </a:extLst>
          </p:cNvPr>
          <p:cNvCxnSpPr>
            <a:cxnSpLocks/>
            <a:stCxn id="96" idx="0"/>
          </p:cNvCxnSpPr>
          <p:nvPr/>
        </p:nvCxnSpPr>
        <p:spPr bwMode="auto">
          <a:xfrm flipH="1" flipV="1">
            <a:off x="3628146" y="4483879"/>
            <a:ext cx="13783" cy="130659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BB455D-8D16-0C77-A79D-44C9B5C28C04}"/>
              </a:ext>
            </a:extLst>
          </p:cNvPr>
          <p:cNvCxnSpPr>
            <a:cxnSpLocks/>
            <a:stCxn id="126" idx="1"/>
            <a:endCxn id="111" idx="4"/>
          </p:cNvCxnSpPr>
          <p:nvPr/>
        </p:nvCxnSpPr>
        <p:spPr bwMode="auto">
          <a:xfrm flipH="1" flipV="1">
            <a:off x="4340081" y="5283263"/>
            <a:ext cx="428912" cy="59566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BC62BC-8018-87C7-6A8D-3B41920F6524}"/>
              </a:ext>
            </a:extLst>
          </p:cNvPr>
          <p:cNvCxnSpPr>
            <a:cxnSpLocks/>
            <a:stCxn id="126" idx="7"/>
            <a:endCxn id="65" idx="4"/>
          </p:cNvCxnSpPr>
          <p:nvPr/>
        </p:nvCxnSpPr>
        <p:spPr bwMode="auto">
          <a:xfrm flipV="1">
            <a:off x="5193503" y="5281707"/>
            <a:ext cx="282907" cy="597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650630-E303-9676-23F3-FD6B0E7E49C6}"/>
              </a:ext>
            </a:extLst>
          </p:cNvPr>
          <p:cNvCxnSpPr>
            <a:cxnSpLocks/>
            <a:stCxn id="126" idx="0"/>
            <a:endCxn id="64" idx="4"/>
          </p:cNvCxnSpPr>
          <p:nvPr/>
        </p:nvCxnSpPr>
        <p:spPr bwMode="auto">
          <a:xfrm flipV="1">
            <a:off x="4981248" y="5281708"/>
            <a:ext cx="3277" cy="51043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0363A86-02BD-2D3B-90FB-2CE2A6ADDBF5}"/>
              </a:ext>
            </a:extLst>
          </p:cNvPr>
          <p:cNvCxnSpPr>
            <a:cxnSpLocks/>
            <a:stCxn id="143" idx="7"/>
            <a:endCxn id="67" idx="4"/>
          </p:cNvCxnSpPr>
          <p:nvPr/>
        </p:nvCxnSpPr>
        <p:spPr bwMode="auto">
          <a:xfrm flipV="1">
            <a:off x="8405541" y="5303702"/>
            <a:ext cx="130264" cy="575226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B81CC2-1363-BBFA-188B-ABFDB92B2F47}"/>
              </a:ext>
            </a:extLst>
          </p:cNvPr>
          <p:cNvCxnSpPr>
            <a:cxnSpLocks/>
            <a:stCxn id="143" idx="1"/>
            <a:endCxn id="66" idx="4"/>
          </p:cNvCxnSpPr>
          <p:nvPr/>
        </p:nvCxnSpPr>
        <p:spPr bwMode="auto">
          <a:xfrm flipH="1" flipV="1">
            <a:off x="7756826" y="5288238"/>
            <a:ext cx="217413" cy="59069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218011-3E99-D021-E9A0-08DB95164882}"/>
              </a:ext>
            </a:extLst>
          </p:cNvPr>
          <p:cNvCxnSpPr>
            <a:cxnSpLocks/>
          </p:cNvCxnSpPr>
          <p:nvPr/>
        </p:nvCxnSpPr>
        <p:spPr bwMode="auto">
          <a:xfrm flipH="1">
            <a:off x="5053264" y="1668775"/>
            <a:ext cx="6045" cy="228116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AE7CEF-873E-8F8B-AD8C-F507F0ED3411}"/>
              </a:ext>
            </a:extLst>
          </p:cNvPr>
          <p:cNvCxnSpPr>
            <a:cxnSpLocks/>
          </p:cNvCxnSpPr>
          <p:nvPr/>
        </p:nvCxnSpPr>
        <p:spPr bwMode="auto">
          <a:xfrm>
            <a:off x="5047704" y="1702040"/>
            <a:ext cx="3120822" cy="1132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33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9900E50-45C1-658B-AA72-A6416F5BBD86}"/>
              </a:ext>
            </a:extLst>
          </p:cNvPr>
          <p:cNvSpPr/>
          <p:nvPr/>
        </p:nvSpPr>
        <p:spPr bwMode="auto">
          <a:xfrm>
            <a:off x="4507330" y="2234454"/>
            <a:ext cx="339502" cy="690917"/>
          </a:xfrm>
          <a:prstGeom prst="rect">
            <a:avLst/>
          </a:prstGeom>
          <a:solidFill>
            <a:srgbClr val="00206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06AB-E2DD-8E96-5D07-FC4DFF401A3A}"/>
              </a:ext>
            </a:extLst>
          </p:cNvPr>
          <p:cNvCxnSpPr>
            <a:cxnSpLocks/>
          </p:cNvCxnSpPr>
          <p:nvPr/>
        </p:nvCxnSpPr>
        <p:spPr bwMode="auto">
          <a:xfrm flipV="1">
            <a:off x="4608843" y="1120104"/>
            <a:ext cx="0" cy="114041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6CD801D-DC98-2C52-0925-C90A077DE0DE}"/>
              </a:ext>
            </a:extLst>
          </p:cNvPr>
          <p:cNvSpPr/>
          <p:nvPr/>
        </p:nvSpPr>
        <p:spPr bwMode="auto">
          <a:xfrm>
            <a:off x="724843" y="2408723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E274E98E-31A1-152D-E564-48C87A014ABA}"/>
              </a:ext>
            </a:extLst>
          </p:cNvPr>
          <p:cNvGrpSpPr/>
          <p:nvPr/>
        </p:nvGrpSpPr>
        <p:grpSpPr>
          <a:xfrm>
            <a:off x="7276197" y="1706447"/>
            <a:ext cx="298787" cy="542623"/>
            <a:chOff x="7245760" y="1678805"/>
            <a:chExt cx="298787" cy="542623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6844A57-F2D8-5815-12E3-E5F5BA8EA602}"/>
                </a:ext>
              </a:extLst>
            </p:cNvPr>
            <p:cNvGrpSpPr/>
            <p:nvPr/>
          </p:nvGrpSpPr>
          <p:grpSpPr>
            <a:xfrm>
              <a:off x="7245760" y="1966020"/>
              <a:ext cx="298787" cy="255408"/>
              <a:chOff x="1839905" y="2825776"/>
              <a:chExt cx="298787" cy="255408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85F0DA5-1F37-3DFC-7504-3E5347F7F08B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8575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A8DDCC3E-FEFF-C860-F2DF-85F5551BE2D9}"/>
                  </a:ext>
                </a:extLst>
              </p:cNvPr>
              <p:cNvCxnSpPr>
                <a:cxnSpLocks/>
                <a:stCxn id="73" idx="3"/>
                <a:endCxn id="73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54B9B28-DDF5-BA5B-40BC-05BFCFA025B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95153" y="1678805"/>
              <a:ext cx="0" cy="288174"/>
            </a:xfrm>
            <a:prstGeom prst="line">
              <a:avLst/>
            </a:prstGeom>
            <a:solidFill>
              <a:schemeClr val="accent1"/>
            </a:solidFill>
            <a:ln w="28575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E8B6750-D9AF-61B7-3820-AAB8620ACBC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29993" y="1354092"/>
            <a:ext cx="2491" cy="87790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A867698-04BF-3FF5-756A-2EABF7F9D7BC}"/>
              </a:ext>
            </a:extLst>
          </p:cNvPr>
          <p:cNvCxnSpPr>
            <a:cxnSpLocks/>
          </p:cNvCxnSpPr>
          <p:nvPr/>
        </p:nvCxnSpPr>
        <p:spPr bwMode="auto">
          <a:xfrm>
            <a:off x="4703961" y="1379359"/>
            <a:ext cx="3790906" cy="7116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6" name="Flowchart: Merge 165">
            <a:extLst>
              <a:ext uri="{FF2B5EF4-FFF2-40B4-BE49-F238E27FC236}">
                <a16:creationId xmlns:a16="http://schemas.microsoft.com/office/drawing/2014/main" id="{44C6F66D-BE68-E124-6A39-DD9A5535E3D4}"/>
              </a:ext>
            </a:extLst>
          </p:cNvPr>
          <p:cNvSpPr/>
          <p:nvPr/>
        </p:nvSpPr>
        <p:spPr bwMode="auto">
          <a:xfrm rot="10800000">
            <a:off x="8168526" y="1206434"/>
            <a:ext cx="709729" cy="517952"/>
          </a:xfrm>
          <a:prstGeom prst="flowChartMerge">
            <a:avLst/>
          </a:prstGeom>
          <a:solidFill>
            <a:srgbClr val="00206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80382F-5E77-AA93-6DC3-444F25780E3A}"/>
              </a:ext>
            </a:extLst>
          </p:cNvPr>
          <p:cNvGrpSpPr/>
          <p:nvPr/>
        </p:nvGrpSpPr>
        <p:grpSpPr>
          <a:xfrm>
            <a:off x="6297640" y="1569937"/>
            <a:ext cx="298787" cy="255408"/>
            <a:chOff x="5083512" y="2027734"/>
            <a:chExt cx="298787" cy="25540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2967FD6-BB3C-E793-6E51-F08B41B254D6}"/>
                </a:ext>
              </a:extLst>
            </p:cNvPr>
            <p:cNvGrpSpPr/>
            <p:nvPr/>
          </p:nvGrpSpPr>
          <p:grpSpPr>
            <a:xfrm>
              <a:off x="5083512" y="2027734"/>
              <a:ext cx="298787" cy="255408"/>
              <a:chOff x="1839905" y="2825776"/>
              <a:chExt cx="298787" cy="25540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D79CE2D-DEC2-248B-6B2A-DDD3F2F5EB90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1014A22-0C2A-DF36-60D8-288EC4770641}"/>
                  </a:ext>
                </a:extLst>
              </p:cNvPr>
              <p:cNvCxnSpPr>
                <a:cxnSpLocks/>
                <a:stCxn id="28" idx="3"/>
                <a:endCxn id="28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5545CB9-840A-6E46-1D26-47D03AE225C0}"/>
                </a:ext>
              </a:extLst>
            </p:cNvPr>
            <p:cNvCxnSpPr>
              <a:cxnSpLocks/>
              <a:stCxn id="28" idx="5"/>
              <a:endCxn id="28" idx="1"/>
            </p:cNvCxnSpPr>
            <p:nvPr/>
          </p:nvCxnSpPr>
          <p:spPr bwMode="auto">
            <a:xfrm flipH="1" flipV="1">
              <a:off x="5127268" y="2065138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C77745E-233D-E855-EA1D-2EF9F08099BF}"/>
                  </a:ext>
                </a:extLst>
              </p:cNvPr>
              <p:cNvSpPr/>
              <p:nvPr/>
            </p:nvSpPr>
            <p:spPr>
              <a:xfrm>
                <a:off x="8062010" y="1703595"/>
                <a:ext cx="1081945" cy="307777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𝐂𝐨𝐦𝐩𝐫𝐞𝐬𝐬𝐨𝐫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C77745E-233D-E855-EA1D-2EF9F0809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10" y="1703595"/>
                <a:ext cx="1081945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E51981-5847-0CDA-C831-7B19F1EC2393}"/>
                  </a:ext>
                </a:extLst>
              </p:cNvPr>
              <p:cNvSpPr/>
              <p:nvPr/>
            </p:nvSpPr>
            <p:spPr>
              <a:xfrm>
                <a:off x="5884409" y="1783357"/>
                <a:ext cx="1081945" cy="33464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smtClean="0">
                              <a:ln/>
                              <a:solidFill>
                                <a:srgbClr val="99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>
                              <a:solidFill>
                                <a:srgbClr val="9933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400" b="1">
                              <a:solidFill>
                                <a:srgbClr val="9933FF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  <m:r>
                        <a:rPr lang="en-US" sz="1400" b="1" i="0" smtClean="0">
                          <a:solidFill>
                            <a:srgbClr val="9933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cap="none" spc="0" smtClean="0">
                          <a:ln/>
                          <a:solidFill>
                            <a:srgbClr val="9933FF"/>
                          </a:solidFill>
                          <a:effectLst/>
                          <a:latin typeface="Cambria Math" panose="02040503050406030204" pitchFamily="18" charset="0"/>
                        </a:rPr>
                        <m:t>𝐌𝐅𝐂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9933FF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E51981-5847-0CDA-C831-7B19F1EC2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409" y="1783357"/>
                <a:ext cx="1081945" cy="3346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8046F3F-D9FC-6262-6903-188038094770}"/>
                  </a:ext>
                </a:extLst>
              </p:cNvPr>
              <p:cNvSpPr/>
              <p:nvPr/>
            </p:nvSpPr>
            <p:spPr>
              <a:xfrm rot="5400000">
                <a:off x="3202720" y="1970193"/>
                <a:ext cx="1081945" cy="34881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smtClean="0">
                              <a:ln/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1" smtClean="0">
                              <a:ln/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  <m:r>
                        <a:rPr lang="en-US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smtClean="0">
                          <a:ln/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𝐍𝐞𝐞𝐝𝐥𝐞</m:t>
                      </m:r>
                      <m:r>
                        <a:rPr lang="en-US" sz="1400" b="1" i="0" smtClean="0">
                          <a:ln/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smtClean="0">
                          <a:ln/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𝐕𝐚𝐥𝐯𝐞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8046F3F-D9FC-6262-6903-1880380947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3202720" y="1970193"/>
                <a:ext cx="1081945" cy="348813"/>
              </a:xfrm>
              <a:prstGeom prst="rect">
                <a:avLst/>
              </a:prstGeom>
              <a:blipFill>
                <a:blip r:embed="rId6"/>
                <a:stretch>
                  <a:fillRect t="-16292" b="-16292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Flowchart: Or 63">
            <a:extLst>
              <a:ext uri="{FF2B5EF4-FFF2-40B4-BE49-F238E27FC236}">
                <a16:creationId xmlns:a16="http://schemas.microsoft.com/office/drawing/2014/main" id="{BE7345A7-888C-6C2F-555C-FE6A9E8CB99A}"/>
              </a:ext>
            </a:extLst>
          </p:cNvPr>
          <p:cNvSpPr/>
          <p:nvPr/>
        </p:nvSpPr>
        <p:spPr bwMode="auto">
          <a:xfrm>
            <a:off x="4759244" y="4862741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5" name="Flowchart: Or 64">
            <a:extLst>
              <a:ext uri="{FF2B5EF4-FFF2-40B4-BE49-F238E27FC236}">
                <a16:creationId xmlns:a16="http://schemas.microsoft.com/office/drawing/2014/main" id="{4F93E5A9-0609-CB82-D190-AE0B7805653A}"/>
              </a:ext>
            </a:extLst>
          </p:cNvPr>
          <p:cNvSpPr/>
          <p:nvPr/>
        </p:nvSpPr>
        <p:spPr bwMode="auto">
          <a:xfrm>
            <a:off x="5251129" y="4862740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6" name="Flowchart: Or 65">
            <a:extLst>
              <a:ext uri="{FF2B5EF4-FFF2-40B4-BE49-F238E27FC236}">
                <a16:creationId xmlns:a16="http://schemas.microsoft.com/office/drawing/2014/main" id="{9DCFC51E-D762-7E7C-BFD2-ECF16208B483}"/>
              </a:ext>
            </a:extLst>
          </p:cNvPr>
          <p:cNvSpPr/>
          <p:nvPr/>
        </p:nvSpPr>
        <p:spPr bwMode="auto">
          <a:xfrm>
            <a:off x="7531545" y="4869271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7" name="Flowchart: Or 66">
            <a:extLst>
              <a:ext uri="{FF2B5EF4-FFF2-40B4-BE49-F238E27FC236}">
                <a16:creationId xmlns:a16="http://schemas.microsoft.com/office/drawing/2014/main" id="{EDF80143-784A-6E66-9C4B-7807DF1CD937}"/>
              </a:ext>
            </a:extLst>
          </p:cNvPr>
          <p:cNvSpPr/>
          <p:nvPr/>
        </p:nvSpPr>
        <p:spPr bwMode="auto">
          <a:xfrm>
            <a:off x="8310524" y="4884735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ED21E42-8779-932D-1F95-B33420306FDC}"/>
              </a:ext>
            </a:extLst>
          </p:cNvPr>
          <p:cNvGrpSpPr/>
          <p:nvPr/>
        </p:nvGrpSpPr>
        <p:grpSpPr>
          <a:xfrm>
            <a:off x="4903234" y="4165301"/>
            <a:ext cx="79189" cy="194044"/>
            <a:chOff x="3850769" y="2634987"/>
            <a:chExt cx="309393" cy="685800"/>
          </a:xfrm>
        </p:grpSpPr>
        <p:sp>
          <p:nvSpPr>
            <p:cNvPr id="56" name="Cylinder 55">
              <a:extLst>
                <a:ext uri="{FF2B5EF4-FFF2-40B4-BE49-F238E27FC236}">
                  <a16:creationId xmlns:a16="http://schemas.microsoft.com/office/drawing/2014/main" id="{A995492F-2F61-9A11-013E-4505316C8EDC}"/>
                </a:ext>
              </a:extLst>
            </p:cNvPr>
            <p:cNvSpPr/>
            <p:nvPr/>
          </p:nvSpPr>
          <p:spPr bwMode="auto">
            <a:xfrm rot="5400000">
              <a:off x="3660270" y="2825486"/>
              <a:ext cx="685800" cy="304801"/>
            </a:xfrm>
            <a:prstGeom prst="can">
              <a:avLst>
                <a:gd name="adj" fmla="val 4305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4AAD4B1-CFEB-07BF-73BF-08A4AA0E5A6C}"/>
                </a:ext>
              </a:extLst>
            </p:cNvPr>
            <p:cNvSpPr/>
            <p:nvPr/>
          </p:nvSpPr>
          <p:spPr bwMode="auto">
            <a:xfrm>
              <a:off x="4007760" y="2648622"/>
              <a:ext cx="152402" cy="653784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F988A8A-B170-827A-F94F-7E52F9648744}"/>
              </a:ext>
            </a:extLst>
          </p:cNvPr>
          <p:cNvSpPr/>
          <p:nvPr/>
        </p:nvSpPr>
        <p:spPr bwMode="auto">
          <a:xfrm rot="16200000">
            <a:off x="6540416" y="4196466"/>
            <a:ext cx="203702" cy="11492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3679C0A-4F73-7533-64B6-564E81946A50}"/>
              </a:ext>
            </a:extLst>
          </p:cNvPr>
          <p:cNvCxnSpPr>
            <a:cxnSpLocks/>
          </p:cNvCxnSpPr>
          <p:nvPr/>
        </p:nvCxnSpPr>
        <p:spPr bwMode="auto">
          <a:xfrm flipV="1">
            <a:off x="3230880" y="5328794"/>
            <a:ext cx="0" cy="33392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E6937A9-55FB-867A-AFB0-029303A930FE}"/>
              </a:ext>
            </a:extLst>
          </p:cNvPr>
          <p:cNvSpPr/>
          <p:nvPr/>
        </p:nvSpPr>
        <p:spPr>
          <a:xfrm>
            <a:off x="2927942" y="5548076"/>
            <a:ext cx="52610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Air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1694E01-8734-56FC-2B2A-55F38971D87E}"/>
              </a:ext>
            </a:extLst>
          </p:cNvPr>
          <p:cNvSpPr/>
          <p:nvPr/>
        </p:nvSpPr>
        <p:spPr bwMode="auto">
          <a:xfrm rot="16200000">
            <a:off x="4077512" y="4195825"/>
            <a:ext cx="203702" cy="11492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CD2EB98-F2B7-A956-32B7-6073F3004A34}"/>
              </a:ext>
            </a:extLst>
          </p:cNvPr>
          <p:cNvCxnSpPr>
            <a:cxnSpLocks/>
          </p:cNvCxnSpPr>
          <p:nvPr/>
        </p:nvCxnSpPr>
        <p:spPr bwMode="auto">
          <a:xfrm>
            <a:off x="4295305" y="4246397"/>
            <a:ext cx="172170" cy="548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sm" len="sm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1" name="Flowchart: Or 140">
            <a:extLst>
              <a:ext uri="{FF2B5EF4-FFF2-40B4-BE49-F238E27FC236}">
                <a16:creationId xmlns:a16="http://schemas.microsoft.com/office/drawing/2014/main" id="{71D21185-265B-05CE-FB42-86BBF2E04124}"/>
              </a:ext>
            </a:extLst>
          </p:cNvPr>
          <p:cNvSpPr/>
          <p:nvPr/>
        </p:nvSpPr>
        <p:spPr bwMode="auto">
          <a:xfrm>
            <a:off x="3397611" y="4065103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5661671-A8CD-7283-3F62-5F4E79766DED}"/>
              </a:ext>
            </a:extLst>
          </p:cNvPr>
          <p:cNvCxnSpPr>
            <a:cxnSpLocks/>
          </p:cNvCxnSpPr>
          <p:nvPr/>
        </p:nvCxnSpPr>
        <p:spPr bwMode="auto">
          <a:xfrm>
            <a:off x="4863788" y="3917678"/>
            <a:ext cx="202079" cy="13746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9933FF"/>
            </a:solidFill>
            <a:prstDash val="solid"/>
            <a:round/>
            <a:headEnd type="arrow" w="sm" len="sm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5A82162-2B82-1AE0-E069-E16BF13CE3D2}"/>
                  </a:ext>
                </a:extLst>
              </p:cNvPr>
              <p:cNvSpPr/>
              <p:nvPr/>
            </p:nvSpPr>
            <p:spPr>
              <a:xfrm>
                <a:off x="6077439" y="3170586"/>
                <a:ext cx="1187702" cy="307777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𝐆𝐚𝐬</m:t>
                      </m:r>
                      <m:r>
                        <a:rPr lang="en-US" sz="1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𝐏𝐚𝐧𝐞𝐥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5A82162-2B82-1AE0-E069-E16BF13CE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39" y="3170586"/>
                <a:ext cx="1187702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5A3D6975-5508-8EB9-AA52-16A0B8F6B95E}"/>
              </a:ext>
            </a:extLst>
          </p:cNvPr>
          <p:cNvCxnSpPr>
            <a:cxnSpLocks/>
          </p:cNvCxnSpPr>
          <p:nvPr/>
        </p:nvCxnSpPr>
        <p:spPr bwMode="auto">
          <a:xfrm flipV="1">
            <a:off x="8927774" y="1120104"/>
            <a:ext cx="0" cy="27218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C7BF0C59-74F2-20D8-7A5A-A9452B4EAE4D}"/>
              </a:ext>
            </a:extLst>
          </p:cNvPr>
          <p:cNvCxnSpPr>
            <a:cxnSpLocks/>
          </p:cNvCxnSpPr>
          <p:nvPr/>
        </p:nvCxnSpPr>
        <p:spPr bwMode="auto">
          <a:xfrm>
            <a:off x="8631723" y="1385396"/>
            <a:ext cx="324090" cy="421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1" name="Flowchart: Collate 230">
            <a:extLst>
              <a:ext uri="{FF2B5EF4-FFF2-40B4-BE49-F238E27FC236}">
                <a16:creationId xmlns:a16="http://schemas.microsoft.com/office/drawing/2014/main" id="{672420AE-E82A-0A62-605B-2F77F38D4027}"/>
              </a:ext>
            </a:extLst>
          </p:cNvPr>
          <p:cNvSpPr/>
          <p:nvPr/>
        </p:nvSpPr>
        <p:spPr bwMode="auto">
          <a:xfrm>
            <a:off x="6801434" y="1565874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33" name="Flowchart: Collate 232">
            <a:extLst>
              <a:ext uri="{FF2B5EF4-FFF2-40B4-BE49-F238E27FC236}">
                <a16:creationId xmlns:a16="http://schemas.microsoft.com/office/drawing/2014/main" id="{5EFE5E23-9C02-D6FE-0EF3-1264B02E5E59}"/>
              </a:ext>
            </a:extLst>
          </p:cNvPr>
          <p:cNvSpPr/>
          <p:nvPr/>
        </p:nvSpPr>
        <p:spPr bwMode="auto">
          <a:xfrm>
            <a:off x="5919966" y="1556168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19D13C23-05FB-C58E-8498-B6917B519824}"/>
              </a:ext>
            </a:extLst>
          </p:cNvPr>
          <p:cNvGrpSpPr/>
          <p:nvPr/>
        </p:nvGrpSpPr>
        <p:grpSpPr>
          <a:xfrm>
            <a:off x="5288447" y="1682257"/>
            <a:ext cx="298787" cy="542623"/>
            <a:chOff x="7245760" y="1678805"/>
            <a:chExt cx="298787" cy="542623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68435C21-A955-6254-947A-36D40ED6730E}"/>
                </a:ext>
              </a:extLst>
            </p:cNvPr>
            <p:cNvGrpSpPr/>
            <p:nvPr/>
          </p:nvGrpSpPr>
          <p:grpSpPr>
            <a:xfrm>
              <a:off x="7245760" y="1966020"/>
              <a:ext cx="298787" cy="255408"/>
              <a:chOff x="1839905" y="2825776"/>
              <a:chExt cx="298787" cy="255408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BD910C5A-0C80-BEE1-9069-1D801C47BF83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242" name="Straight Arrow Connector 241">
                <a:extLst>
                  <a:ext uri="{FF2B5EF4-FFF2-40B4-BE49-F238E27FC236}">
                    <a16:creationId xmlns:a16="http://schemas.microsoft.com/office/drawing/2014/main" id="{EB28140A-0CED-E6FA-67CA-120E2B126AFF}"/>
                  </a:ext>
                </a:extLst>
              </p:cNvPr>
              <p:cNvCxnSpPr>
                <a:cxnSpLocks/>
                <a:stCxn id="241" idx="3"/>
                <a:endCxn id="241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71E3404E-BC0B-4F9F-6C39-7B9430C9321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95153" y="1678805"/>
              <a:ext cx="0" cy="288174"/>
            </a:xfrm>
            <a:prstGeom prst="line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9AF9AEAE-F80A-74A7-1D34-CD10A6832A3A}"/>
              </a:ext>
            </a:extLst>
          </p:cNvPr>
          <p:cNvCxnSpPr>
            <a:cxnSpLocks/>
          </p:cNvCxnSpPr>
          <p:nvPr/>
        </p:nvCxnSpPr>
        <p:spPr bwMode="auto">
          <a:xfrm>
            <a:off x="1148418" y="1271332"/>
            <a:ext cx="3158039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29A987B6-4FF7-B288-5E98-8B224EBB4C9E}"/>
              </a:ext>
            </a:extLst>
          </p:cNvPr>
          <p:cNvCxnSpPr>
            <a:cxnSpLocks/>
          </p:cNvCxnSpPr>
          <p:nvPr/>
        </p:nvCxnSpPr>
        <p:spPr bwMode="auto">
          <a:xfrm flipV="1">
            <a:off x="877242" y="1438537"/>
            <a:ext cx="0" cy="99493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4" name="Rectangle: Beveled 253">
            <a:extLst>
              <a:ext uri="{FF2B5EF4-FFF2-40B4-BE49-F238E27FC236}">
                <a16:creationId xmlns:a16="http://schemas.microsoft.com/office/drawing/2014/main" id="{33DFE77C-F160-E44B-0B0B-CD9BF38945D5}"/>
              </a:ext>
            </a:extLst>
          </p:cNvPr>
          <p:cNvSpPr/>
          <p:nvPr/>
        </p:nvSpPr>
        <p:spPr bwMode="auto">
          <a:xfrm>
            <a:off x="648065" y="1108363"/>
            <a:ext cx="488929" cy="341178"/>
          </a:xfrm>
          <a:prstGeom prst="beve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N</a:t>
            </a:r>
            <a:r>
              <a:rPr kumimoji="0" lang="en-US" sz="14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2</a:t>
            </a:r>
          </a:p>
        </p:txBody>
      </p: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338F6CFF-6DC4-F3D4-45F6-BD38902EB728}"/>
              </a:ext>
            </a:extLst>
          </p:cNvPr>
          <p:cNvGrpSpPr/>
          <p:nvPr/>
        </p:nvGrpSpPr>
        <p:grpSpPr>
          <a:xfrm>
            <a:off x="76200" y="2196163"/>
            <a:ext cx="298787" cy="255408"/>
            <a:chOff x="1839905" y="2825776"/>
            <a:chExt cx="298787" cy="255408"/>
          </a:xfrm>
        </p:grpSpPr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6F3B723E-8FF3-16C0-5F06-63E0B7A2433D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59" name="Straight Arrow Connector 258">
              <a:extLst>
                <a:ext uri="{FF2B5EF4-FFF2-40B4-BE49-F238E27FC236}">
                  <a16:creationId xmlns:a16="http://schemas.microsoft.com/office/drawing/2014/main" id="{6E62C48D-A99C-6CEC-F568-AB68333DA0E1}"/>
                </a:ext>
              </a:extLst>
            </p:cNvPr>
            <p:cNvCxnSpPr>
              <a:cxnSpLocks/>
              <a:stCxn id="258" idx="3"/>
              <a:endCxn id="258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BB9E038F-6340-AB76-160B-81F3E3B1334E}"/>
              </a:ext>
            </a:extLst>
          </p:cNvPr>
          <p:cNvCxnSpPr>
            <a:cxnSpLocks/>
          </p:cNvCxnSpPr>
          <p:nvPr/>
        </p:nvCxnSpPr>
        <p:spPr bwMode="auto">
          <a:xfrm>
            <a:off x="390089" y="2325283"/>
            <a:ext cx="487152" cy="0"/>
          </a:xfrm>
          <a:prstGeom prst="lin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0" name="Flowchart: Collate 259">
            <a:extLst>
              <a:ext uri="{FF2B5EF4-FFF2-40B4-BE49-F238E27FC236}">
                <a16:creationId xmlns:a16="http://schemas.microsoft.com/office/drawing/2014/main" id="{6B5EF99D-4981-F45E-C247-6B7F91F5E38B}"/>
              </a:ext>
            </a:extLst>
          </p:cNvPr>
          <p:cNvSpPr/>
          <p:nvPr/>
        </p:nvSpPr>
        <p:spPr bwMode="auto">
          <a:xfrm rot="16200000">
            <a:off x="796904" y="2030138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369B78B3-33D4-2DFD-D765-A3727CB9419D}"/>
              </a:ext>
            </a:extLst>
          </p:cNvPr>
          <p:cNvCxnSpPr>
            <a:cxnSpLocks/>
          </p:cNvCxnSpPr>
          <p:nvPr/>
        </p:nvCxnSpPr>
        <p:spPr bwMode="auto">
          <a:xfrm>
            <a:off x="864377" y="1919339"/>
            <a:ext cx="42161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7" name="Flowchart: Collate 266">
            <a:extLst>
              <a:ext uri="{FF2B5EF4-FFF2-40B4-BE49-F238E27FC236}">
                <a16:creationId xmlns:a16="http://schemas.microsoft.com/office/drawing/2014/main" id="{D9DBD8B7-811F-69AD-0278-70F8A3F7B7B3}"/>
              </a:ext>
            </a:extLst>
          </p:cNvPr>
          <p:cNvSpPr/>
          <p:nvPr/>
        </p:nvSpPr>
        <p:spPr bwMode="auto">
          <a:xfrm rot="16200000">
            <a:off x="798555" y="1554455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ECB5DD0C-0D99-5DA7-B51E-234D8408A0AB}"/>
              </a:ext>
            </a:extLst>
          </p:cNvPr>
          <p:cNvCxnSpPr>
            <a:cxnSpLocks/>
          </p:cNvCxnSpPr>
          <p:nvPr/>
        </p:nvCxnSpPr>
        <p:spPr bwMode="auto">
          <a:xfrm flipH="1">
            <a:off x="1242776" y="1944185"/>
            <a:ext cx="8465" cy="416742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9E9A5990-A08B-9274-56D5-DD23B3D19E01}"/>
              </a:ext>
            </a:extLst>
          </p:cNvPr>
          <p:cNvGrpSpPr/>
          <p:nvPr/>
        </p:nvGrpSpPr>
        <p:grpSpPr>
          <a:xfrm>
            <a:off x="108319" y="3549107"/>
            <a:ext cx="298787" cy="255408"/>
            <a:chOff x="1839905" y="2825776"/>
            <a:chExt cx="298787" cy="255408"/>
          </a:xfrm>
        </p:grpSpPr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E43E5C78-8673-E23A-D5A7-07101853B813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9043B864-8C0E-44E8-4B59-5DA64FBF7141}"/>
                </a:ext>
              </a:extLst>
            </p:cNvPr>
            <p:cNvCxnSpPr>
              <a:cxnSpLocks/>
              <a:stCxn id="270" idx="3"/>
              <a:endCxn id="270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A32BE7F5-1B0A-EEFA-56F6-173C645A29B1}"/>
              </a:ext>
            </a:extLst>
          </p:cNvPr>
          <p:cNvCxnSpPr>
            <a:cxnSpLocks/>
          </p:cNvCxnSpPr>
          <p:nvPr/>
        </p:nvCxnSpPr>
        <p:spPr bwMode="auto">
          <a:xfrm flipV="1">
            <a:off x="403911" y="3669010"/>
            <a:ext cx="472116" cy="7801"/>
          </a:xfrm>
          <a:prstGeom prst="lin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7" name="Flowchart: Collate 286">
            <a:extLst>
              <a:ext uri="{FF2B5EF4-FFF2-40B4-BE49-F238E27FC236}">
                <a16:creationId xmlns:a16="http://schemas.microsoft.com/office/drawing/2014/main" id="{E0DCDF5E-C86E-8849-BCD1-E256DF2B3D62}"/>
              </a:ext>
            </a:extLst>
          </p:cNvPr>
          <p:cNvSpPr/>
          <p:nvPr/>
        </p:nvSpPr>
        <p:spPr bwMode="auto">
          <a:xfrm>
            <a:off x="3653750" y="1127797"/>
            <a:ext cx="171739" cy="268283"/>
          </a:xfrm>
          <a:prstGeom prst="flowChartCollate">
            <a:avLst/>
          </a:prstGeom>
          <a:solidFill>
            <a:srgbClr val="FF0000"/>
          </a:solidFill>
          <a:ln w="9525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88" name="Flowchart: Collate 287">
            <a:extLst>
              <a:ext uri="{FF2B5EF4-FFF2-40B4-BE49-F238E27FC236}">
                <a16:creationId xmlns:a16="http://schemas.microsoft.com/office/drawing/2014/main" id="{7FEA7E10-2C22-A33C-71A2-9533560B8B95}"/>
              </a:ext>
            </a:extLst>
          </p:cNvPr>
          <p:cNvSpPr/>
          <p:nvPr/>
        </p:nvSpPr>
        <p:spPr bwMode="auto">
          <a:xfrm rot="16200000">
            <a:off x="1165371" y="3171683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91" name="Rectangle: Rounded Corners 290">
            <a:extLst>
              <a:ext uri="{FF2B5EF4-FFF2-40B4-BE49-F238E27FC236}">
                <a16:creationId xmlns:a16="http://schemas.microsoft.com/office/drawing/2014/main" id="{36B420B0-49D7-D63C-59B8-A39101698282}"/>
              </a:ext>
            </a:extLst>
          </p:cNvPr>
          <p:cNvSpPr/>
          <p:nvPr/>
        </p:nvSpPr>
        <p:spPr bwMode="auto">
          <a:xfrm>
            <a:off x="2495465" y="4724400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BECD31BF-5BB0-591C-860A-D10C9D11BC21}"/>
              </a:ext>
            </a:extLst>
          </p:cNvPr>
          <p:cNvGrpSpPr/>
          <p:nvPr/>
        </p:nvGrpSpPr>
        <p:grpSpPr>
          <a:xfrm>
            <a:off x="2733882" y="1140672"/>
            <a:ext cx="298787" cy="255408"/>
            <a:chOff x="5083512" y="2027734"/>
            <a:chExt cx="298787" cy="255408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6CFEADE3-8678-F934-0FDD-6063803847D7}"/>
                </a:ext>
              </a:extLst>
            </p:cNvPr>
            <p:cNvGrpSpPr/>
            <p:nvPr/>
          </p:nvGrpSpPr>
          <p:grpSpPr>
            <a:xfrm>
              <a:off x="5083512" y="2027734"/>
              <a:ext cx="298787" cy="255408"/>
              <a:chOff x="1839905" y="2825776"/>
              <a:chExt cx="298787" cy="255408"/>
            </a:xfrm>
          </p:grpSpPr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365C0843-8A85-0B6D-3488-9CFF61F80BC7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296" name="Straight Arrow Connector 295">
                <a:extLst>
                  <a:ext uri="{FF2B5EF4-FFF2-40B4-BE49-F238E27FC236}">
                    <a16:creationId xmlns:a16="http://schemas.microsoft.com/office/drawing/2014/main" id="{65DC7A01-B213-54BF-2570-6B8D925910FC}"/>
                  </a:ext>
                </a:extLst>
              </p:cNvPr>
              <p:cNvCxnSpPr>
                <a:cxnSpLocks/>
                <a:stCxn id="295" idx="3"/>
                <a:endCxn id="295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117DAE83-442C-4456-852E-EFBC83BD54D1}"/>
                </a:ext>
              </a:extLst>
            </p:cNvPr>
            <p:cNvCxnSpPr>
              <a:cxnSpLocks/>
              <a:stCxn id="295" idx="5"/>
              <a:endCxn id="295" idx="1"/>
            </p:cNvCxnSpPr>
            <p:nvPr/>
          </p:nvCxnSpPr>
          <p:spPr bwMode="auto">
            <a:xfrm flipH="1" flipV="1">
              <a:off x="5127268" y="2065138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81869296-26C8-1689-77B4-FF537787959D}"/>
                  </a:ext>
                </a:extLst>
              </p:cNvPr>
              <p:cNvSpPr/>
              <p:nvPr/>
            </p:nvSpPr>
            <p:spPr>
              <a:xfrm>
                <a:off x="2347161" y="825016"/>
                <a:ext cx="1081945" cy="33464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smtClean="0">
                              <a:ln/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  <m:r>
                        <a:rPr lang="en-US" sz="1400" b="1" i="0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cap="none" spc="0" smtClean="0">
                          <a:ln/>
                          <a:solidFill>
                            <a:srgbClr val="FF6600"/>
                          </a:solidFill>
                          <a:effectLst/>
                          <a:latin typeface="Cambria Math" panose="02040503050406030204" pitchFamily="18" charset="0"/>
                        </a:rPr>
                        <m:t>𝐌𝐅𝐂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FF66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81869296-26C8-1689-77B4-FF53778795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161" y="825016"/>
                <a:ext cx="1081945" cy="3346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Flowchart: Collate 69">
            <a:extLst>
              <a:ext uri="{FF2B5EF4-FFF2-40B4-BE49-F238E27FC236}">
                <a16:creationId xmlns:a16="http://schemas.microsoft.com/office/drawing/2014/main" id="{B6C574E2-9B01-8A79-18F2-0CAEA5365CDA}"/>
              </a:ext>
            </a:extLst>
          </p:cNvPr>
          <p:cNvSpPr/>
          <p:nvPr/>
        </p:nvSpPr>
        <p:spPr bwMode="auto">
          <a:xfrm>
            <a:off x="2243978" y="1126767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10" name="Flowchart: Collate 309">
            <a:extLst>
              <a:ext uri="{FF2B5EF4-FFF2-40B4-BE49-F238E27FC236}">
                <a16:creationId xmlns:a16="http://schemas.microsoft.com/office/drawing/2014/main" id="{13FF850C-054B-1407-96C2-788EAB65D1B4}"/>
              </a:ext>
            </a:extLst>
          </p:cNvPr>
          <p:cNvSpPr/>
          <p:nvPr/>
        </p:nvSpPr>
        <p:spPr bwMode="auto">
          <a:xfrm>
            <a:off x="4023677" y="1114725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DE31F335-DAD1-72C0-903E-1F56D6C74CEE}"/>
              </a:ext>
            </a:extLst>
          </p:cNvPr>
          <p:cNvCxnSpPr>
            <a:cxnSpLocks/>
          </p:cNvCxnSpPr>
          <p:nvPr/>
        </p:nvCxnSpPr>
        <p:spPr bwMode="auto">
          <a:xfrm>
            <a:off x="2620235" y="1735930"/>
            <a:ext cx="663133" cy="1252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2" name="Flowchart: Collate 311">
            <a:extLst>
              <a:ext uri="{FF2B5EF4-FFF2-40B4-BE49-F238E27FC236}">
                <a16:creationId xmlns:a16="http://schemas.microsoft.com/office/drawing/2014/main" id="{69ABCF04-7E22-360E-9ABC-F7C75D958BF5}"/>
              </a:ext>
            </a:extLst>
          </p:cNvPr>
          <p:cNvSpPr/>
          <p:nvPr/>
        </p:nvSpPr>
        <p:spPr bwMode="auto">
          <a:xfrm>
            <a:off x="2871495" y="1622337"/>
            <a:ext cx="171739" cy="268283"/>
          </a:xfrm>
          <a:prstGeom prst="flowChartCollate">
            <a:avLst/>
          </a:prstGeom>
          <a:solidFill>
            <a:srgbClr val="FF0000"/>
          </a:solidFill>
          <a:ln w="9525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2E10AE9F-F94D-0E2C-0CA9-65516CF3E92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77079" y="1262561"/>
            <a:ext cx="3305" cy="511906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9" name="Rectangle 318">
            <a:extLst>
              <a:ext uri="{FF2B5EF4-FFF2-40B4-BE49-F238E27FC236}">
                <a16:creationId xmlns:a16="http://schemas.microsoft.com/office/drawing/2014/main" id="{72AA11F2-1E11-64D2-71A2-95D97020899A}"/>
              </a:ext>
            </a:extLst>
          </p:cNvPr>
          <p:cNvSpPr/>
          <p:nvPr/>
        </p:nvSpPr>
        <p:spPr bwMode="auto">
          <a:xfrm rot="5400000">
            <a:off x="2733067" y="4281403"/>
            <a:ext cx="977392" cy="163147"/>
          </a:xfrm>
          <a:prstGeom prst="rect">
            <a:avLst/>
          </a:prstGeom>
          <a:solidFill>
            <a:srgbClr val="CC99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995E212C-0E8A-707C-31BC-5B33AB49344F}"/>
              </a:ext>
            </a:extLst>
          </p:cNvPr>
          <p:cNvCxnSpPr>
            <a:cxnSpLocks/>
          </p:cNvCxnSpPr>
          <p:nvPr/>
        </p:nvCxnSpPr>
        <p:spPr bwMode="auto">
          <a:xfrm flipV="1">
            <a:off x="2647865" y="1724387"/>
            <a:ext cx="6911" cy="303049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7" name="Circle: Hollow 316">
            <a:extLst>
              <a:ext uri="{FF2B5EF4-FFF2-40B4-BE49-F238E27FC236}">
                <a16:creationId xmlns:a16="http://schemas.microsoft.com/office/drawing/2014/main" id="{809A2974-78B2-0E66-5A8A-E9560711F70A}"/>
              </a:ext>
            </a:extLst>
          </p:cNvPr>
          <p:cNvSpPr/>
          <p:nvPr/>
        </p:nvSpPr>
        <p:spPr bwMode="auto">
          <a:xfrm>
            <a:off x="2359166" y="2615643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25" name="Flowchart: Collate 324">
            <a:extLst>
              <a:ext uri="{FF2B5EF4-FFF2-40B4-BE49-F238E27FC236}">
                <a16:creationId xmlns:a16="http://schemas.microsoft.com/office/drawing/2014/main" id="{F500D691-FDD8-5437-A4DF-289270291525}"/>
              </a:ext>
            </a:extLst>
          </p:cNvPr>
          <p:cNvSpPr/>
          <p:nvPr/>
        </p:nvSpPr>
        <p:spPr bwMode="auto">
          <a:xfrm rot="16200000">
            <a:off x="2562988" y="3171502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26" name="Flowchart: Collate 325">
            <a:extLst>
              <a:ext uri="{FF2B5EF4-FFF2-40B4-BE49-F238E27FC236}">
                <a16:creationId xmlns:a16="http://schemas.microsoft.com/office/drawing/2014/main" id="{8C014BD9-274D-1270-857F-5C779FB0DD6E}"/>
              </a:ext>
            </a:extLst>
          </p:cNvPr>
          <p:cNvSpPr/>
          <p:nvPr/>
        </p:nvSpPr>
        <p:spPr bwMode="auto">
          <a:xfrm rot="5400000">
            <a:off x="2576693" y="2366493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D5817AB0-4966-7498-0F0C-34A28F6164C0}"/>
              </a:ext>
            </a:extLst>
          </p:cNvPr>
          <p:cNvGrpSpPr/>
          <p:nvPr/>
        </p:nvGrpSpPr>
        <p:grpSpPr>
          <a:xfrm>
            <a:off x="2141378" y="4435405"/>
            <a:ext cx="298787" cy="255408"/>
            <a:chOff x="1839905" y="2825776"/>
            <a:chExt cx="298787" cy="255408"/>
          </a:xfrm>
        </p:grpSpPr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D75261F3-8A50-1A8F-EF46-995FC556869A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39" name="Straight Arrow Connector 338">
              <a:extLst>
                <a:ext uri="{FF2B5EF4-FFF2-40B4-BE49-F238E27FC236}">
                  <a16:creationId xmlns:a16="http://schemas.microsoft.com/office/drawing/2014/main" id="{C87EFC8D-1FFE-DEFD-DA0E-A05957505A5A}"/>
                </a:ext>
              </a:extLst>
            </p:cNvPr>
            <p:cNvCxnSpPr>
              <a:cxnSpLocks/>
              <a:stCxn id="338" idx="3"/>
              <a:endCxn id="338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FD30945A-0920-B8E2-4462-34231266592E}"/>
              </a:ext>
            </a:extLst>
          </p:cNvPr>
          <p:cNvCxnSpPr>
            <a:cxnSpLocks/>
            <a:stCxn id="338" idx="6"/>
          </p:cNvCxnSpPr>
          <p:nvPr/>
        </p:nvCxnSpPr>
        <p:spPr bwMode="auto">
          <a:xfrm flipV="1">
            <a:off x="2440165" y="4557620"/>
            <a:ext cx="178939" cy="5489"/>
          </a:xfrm>
          <a:prstGeom prst="lin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956342A3-4280-C4C5-B4EE-724A2A032EA3}"/>
              </a:ext>
            </a:extLst>
          </p:cNvPr>
          <p:cNvCxnSpPr>
            <a:cxnSpLocks/>
          </p:cNvCxnSpPr>
          <p:nvPr/>
        </p:nvCxnSpPr>
        <p:spPr bwMode="auto">
          <a:xfrm flipV="1">
            <a:off x="4295305" y="984954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6" name="Rectangle: Rounded Corners 355">
            <a:extLst>
              <a:ext uri="{FF2B5EF4-FFF2-40B4-BE49-F238E27FC236}">
                <a16:creationId xmlns:a16="http://schemas.microsoft.com/office/drawing/2014/main" id="{11073AE2-EFF3-AEB0-BBD9-BBFEF80699DB}"/>
              </a:ext>
            </a:extLst>
          </p:cNvPr>
          <p:cNvSpPr/>
          <p:nvPr/>
        </p:nvSpPr>
        <p:spPr bwMode="auto">
          <a:xfrm>
            <a:off x="2560920" y="1858558"/>
            <a:ext cx="197537" cy="518884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2EE8CF5-CF26-49B0-177C-BC5FDA91BA2A}"/>
              </a:ext>
            </a:extLst>
          </p:cNvPr>
          <p:cNvGrpSpPr/>
          <p:nvPr/>
        </p:nvGrpSpPr>
        <p:grpSpPr>
          <a:xfrm>
            <a:off x="2153038" y="1622023"/>
            <a:ext cx="298787" cy="255408"/>
            <a:chOff x="1839905" y="2825776"/>
            <a:chExt cx="298787" cy="255408"/>
          </a:xfrm>
        </p:grpSpPr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39F20F3C-8ADC-928A-13C2-4C6815F91056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59" name="Straight Arrow Connector 358">
              <a:extLst>
                <a:ext uri="{FF2B5EF4-FFF2-40B4-BE49-F238E27FC236}">
                  <a16:creationId xmlns:a16="http://schemas.microsoft.com/office/drawing/2014/main" id="{52E81AC7-B070-5F18-295D-E52854A55A59}"/>
                </a:ext>
              </a:extLst>
            </p:cNvPr>
            <p:cNvCxnSpPr>
              <a:cxnSpLocks/>
              <a:stCxn id="358" idx="3"/>
              <a:endCxn id="358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90EC8383-9C0B-9859-CECE-62C1E624DADB}"/>
              </a:ext>
            </a:extLst>
          </p:cNvPr>
          <p:cNvCxnSpPr>
            <a:cxnSpLocks/>
          </p:cNvCxnSpPr>
          <p:nvPr/>
        </p:nvCxnSpPr>
        <p:spPr bwMode="auto">
          <a:xfrm flipH="1">
            <a:off x="2450557" y="1739369"/>
            <a:ext cx="188781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039FCEF1-5FB6-DCB2-CF11-97C0B398CC9F}"/>
              </a:ext>
            </a:extLst>
          </p:cNvPr>
          <p:cNvGrpSpPr/>
          <p:nvPr/>
        </p:nvGrpSpPr>
        <p:grpSpPr>
          <a:xfrm>
            <a:off x="2154746" y="1962280"/>
            <a:ext cx="298787" cy="255408"/>
            <a:chOff x="1839905" y="2825776"/>
            <a:chExt cx="298787" cy="255408"/>
          </a:xfrm>
        </p:grpSpPr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514F5F48-D427-BBAF-5577-B56342ADA469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64" name="Straight Arrow Connector 363">
              <a:extLst>
                <a:ext uri="{FF2B5EF4-FFF2-40B4-BE49-F238E27FC236}">
                  <a16:creationId xmlns:a16="http://schemas.microsoft.com/office/drawing/2014/main" id="{C24408E6-238E-DE56-1938-74000C9068A6}"/>
                </a:ext>
              </a:extLst>
            </p:cNvPr>
            <p:cNvCxnSpPr>
              <a:cxnSpLocks/>
              <a:stCxn id="363" idx="3"/>
              <a:endCxn id="363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404858C4-1946-FD38-48FB-9566B623313C}"/>
              </a:ext>
            </a:extLst>
          </p:cNvPr>
          <p:cNvCxnSpPr>
            <a:cxnSpLocks/>
          </p:cNvCxnSpPr>
          <p:nvPr/>
        </p:nvCxnSpPr>
        <p:spPr bwMode="auto">
          <a:xfrm flipH="1">
            <a:off x="2460231" y="2097950"/>
            <a:ext cx="107767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F63A61ED-9F42-9233-9A92-7A3AB575FB8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581916" y="3111663"/>
            <a:ext cx="10065" cy="135049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3C95882B-F12B-6FF8-0B8A-A293E6DC1337}"/>
              </a:ext>
            </a:extLst>
          </p:cNvPr>
          <p:cNvCxnSpPr>
            <a:cxnSpLocks/>
            <a:endCxn id="373" idx="0"/>
          </p:cNvCxnSpPr>
          <p:nvPr/>
        </p:nvCxnSpPr>
        <p:spPr bwMode="auto">
          <a:xfrm flipH="1">
            <a:off x="2018443" y="1241721"/>
            <a:ext cx="9054" cy="455341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3" name="Circle: Hollow 372">
            <a:extLst>
              <a:ext uri="{FF2B5EF4-FFF2-40B4-BE49-F238E27FC236}">
                <a16:creationId xmlns:a16="http://schemas.microsoft.com/office/drawing/2014/main" id="{08A007D2-32E7-D997-A6CF-1E6F9FC94896}"/>
              </a:ext>
            </a:extLst>
          </p:cNvPr>
          <p:cNvSpPr/>
          <p:nvPr/>
        </p:nvSpPr>
        <p:spPr bwMode="auto">
          <a:xfrm>
            <a:off x="1718269" y="5795135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AFF8C82D-1D9A-D720-BD79-E6E57564C90A}"/>
              </a:ext>
            </a:extLst>
          </p:cNvPr>
          <p:cNvCxnSpPr>
            <a:cxnSpLocks/>
          </p:cNvCxnSpPr>
          <p:nvPr/>
        </p:nvCxnSpPr>
        <p:spPr bwMode="auto">
          <a:xfrm>
            <a:off x="1790368" y="5434518"/>
            <a:ext cx="235416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5" name="Flowchart: Collate 374">
            <a:extLst>
              <a:ext uri="{FF2B5EF4-FFF2-40B4-BE49-F238E27FC236}">
                <a16:creationId xmlns:a16="http://schemas.microsoft.com/office/drawing/2014/main" id="{944A1538-6D46-82AA-E19D-59A511ECB488}"/>
              </a:ext>
            </a:extLst>
          </p:cNvPr>
          <p:cNvSpPr/>
          <p:nvPr/>
        </p:nvSpPr>
        <p:spPr bwMode="auto">
          <a:xfrm rot="16200000">
            <a:off x="1950583" y="3175242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42BD33A4-3CFD-D688-6896-846833DBCD62}"/>
              </a:ext>
            </a:extLst>
          </p:cNvPr>
          <p:cNvCxnSpPr>
            <a:cxnSpLocks/>
          </p:cNvCxnSpPr>
          <p:nvPr/>
        </p:nvCxnSpPr>
        <p:spPr bwMode="auto">
          <a:xfrm>
            <a:off x="1790368" y="3101988"/>
            <a:ext cx="13220" cy="235299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7" name="Flowchart: Collate 376">
            <a:extLst>
              <a:ext uri="{FF2B5EF4-FFF2-40B4-BE49-F238E27FC236}">
                <a16:creationId xmlns:a16="http://schemas.microsoft.com/office/drawing/2014/main" id="{3A442B4A-4E8B-EE2F-A8D2-2FC3FCD2CA15}"/>
              </a:ext>
            </a:extLst>
          </p:cNvPr>
          <p:cNvSpPr/>
          <p:nvPr/>
        </p:nvSpPr>
        <p:spPr bwMode="auto">
          <a:xfrm rot="16200000">
            <a:off x="1496047" y="3169766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012C25FA-4E38-F213-B167-D3B6075A4D69}"/>
              </a:ext>
            </a:extLst>
          </p:cNvPr>
          <p:cNvSpPr/>
          <p:nvPr/>
        </p:nvSpPr>
        <p:spPr>
          <a:xfrm>
            <a:off x="1291120" y="4361481"/>
            <a:ext cx="5261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Air</a:t>
            </a:r>
          </a:p>
        </p:txBody>
      </p: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F93A5D76-1396-4E55-18EB-62D251979109}"/>
              </a:ext>
            </a:extLst>
          </p:cNvPr>
          <p:cNvCxnSpPr>
            <a:cxnSpLocks/>
          </p:cNvCxnSpPr>
          <p:nvPr/>
        </p:nvCxnSpPr>
        <p:spPr bwMode="auto">
          <a:xfrm>
            <a:off x="1557004" y="3113445"/>
            <a:ext cx="260328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298AD922-E35D-FE8E-DAB2-78A05DE9C284}"/>
              </a:ext>
            </a:extLst>
          </p:cNvPr>
          <p:cNvCxnSpPr>
            <a:cxnSpLocks/>
          </p:cNvCxnSpPr>
          <p:nvPr/>
        </p:nvCxnSpPr>
        <p:spPr bwMode="auto">
          <a:xfrm flipH="1">
            <a:off x="95161" y="1919339"/>
            <a:ext cx="797368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1" name="Flowchart: Collate 390">
            <a:extLst>
              <a:ext uri="{FF2B5EF4-FFF2-40B4-BE49-F238E27FC236}">
                <a16:creationId xmlns:a16="http://schemas.microsoft.com/office/drawing/2014/main" id="{9D3B56A8-9923-8F10-BBE8-C93836E390B2}"/>
              </a:ext>
            </a:extLst>
          </p:cNvPr>
          <p:cNvSpPr/>
          <p:nvPr/>
        </p:nvSpPr>
        <p:spPr bwMode="auto">
          <a:xfrm>
            <a:off x="505679" y="1780688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55" name="Circle: Hollow 154">
            <a:extLst>
              <a:ext uri="{FF2B5EF4-FFF2-40B4-BE49-F238E27FC236}">
                <a16:creationId xmlns:a16="http://schemas.microsoft.com/office/drawing/2014/main" id="{5E976D9A-7B2D-6CFD-FF76-61AA3FE3F029}"/>
              </a:ext>
            </a:extLst>
          </p:cNvPr>
          <p:cNvSpPr/>
          <p:nvPr/>
        </p:nvSpPr>
        <p:spPr bwMode="auto">
          <a:xfrm>
            <a:off x="2918405" y="4761591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E8D7A8C-5777-477F-E90F-3ED1151C5E86}"/>
              </a:ext>
            </a:extLst>
          </p:cNvPr>
          <p:cNvSpPr/>
          <p:nvPr/>
        </p:nvSpPr>
        <p:spPr bwMode="auto">
          <a:xfrm>
            <a:off x="470" y="864385"/>
            <a:ext cx="9144000" cy="5507451"/>
          </a:xfrm>
          <a:custGeom>
            <a:avLst/>
            <a:gdLst>
              <a:gd name="connsiteX0" fmla="*/ 2093035 w 9144000"/>
              <a:gd name="connsiteY0" fmla="*/ 612702 h 5507451"/>
              <a:gd name="connsiteX1" fmla="*/ 2093035 w 9144000"/>
              <a:gd name="connsiteY1" fmla="*/ 1741809 h 5507451"/>
              <a:gd name="connsiteX2" fmla="*/ 3245158 w 9144000"/>
              <a:gd name="connsiteY2" fmla="*/ 1741809 h 5507451"/>
              <a:gd name="connsiteX3" fmla="*/ 3245158 w 9144000"/>
              <a:gd name="connsiteY3" fmla="*/ 612702 h 5507451"/>
              <a:gd name="connsiteX4" fmla="*/ 0 w 9144000"/>
              <a:gd name="connsiteY4" fmla="*/ 0 h 5507451"/>
              <a:gd name="connsiteX5" fmla="*/ 9144000 w 9144000"/>
              <a:gd name="connsiteY5" fmla="*/ 0 h 5507451"/>
              <a:gd name="connsiteX6" fmla="*/ 9144000 w 9144000"/>
              <a:gd name="connsiteY6" fmla="*/ 5507451 h 5507451"/>
              <a:gd name="connsiteX7" fmla="*/ 0 w 9144000"/>
              <a:gd name="connsiteY7" fmla="*/ 5507451 h 550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507451">
                <a:moveTo>
                  <a:pt x="2093035" y="612702"/>
                </a:moveTo>
                <a:lnTo>
                  <a:pt x="2093035" y="1741809"/>
                </a:lnTo>
                <a:lnTo>
                  <a:pt x="3245158" y="1741809"/>
                </a:lnTo>
                <a:lnTo>
                  <a:pt x="3245158" y="612702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507451"/>
                </a:lnTo>
                <a:lnTo>
                  <a:pt x="0" y="5507451"/>
                </a:lnTo>
                <a:close/>
              </a:path>
            </a:pathLst>
          </a:custGeom>
          <a:solidFill>
            <a:schemeClr val="accent3">
              <a:alpha val="9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9FAB0D6-A92E-2E4F-709B-BDD2C44EFFD1}"/>
                  </a:ext>
                </a:extLst>
              </p:cNvPr>
              <p:cNvSpPr txBox="1"/>
              <p:nvPr/>
            </p:nvSpPr>
            <p:spPr>
              <a:xfrm>
                <a:off x="2611869" y="3236567"/>
                <a:ext cx="4145237" cy="782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b="1" i="1" smtClean="0">
                              <a:solidFill>
                                <a:srgbClr val="CC6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CC66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CC66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CC66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1" smtClean="0">
                              <a:solidFill>
                                <a:srgbClr val="CC6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e>
                        <m:sub/>
                        <m:sup>
                          <m:r>
                            <a:rPr lang="en-US" b="1" i="1" smtClean="0">
                              <a:solidFill>
                                <a:srgbClr val="CC6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sSubSup>
                        <m:sSubSupPr>
                          <m:ctrlPr>
                            <a:rPr lang="en-US" b="1" i="1" smtClean="0">
                              <a:solidFill>
                                <a:srgbClr val="CC6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CC6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  <m:sub/>
                        <m:sup>
                          <m:r>
                            <a:rPr lang="en-US" b="1" i="1">
                              <a:solidFill>
                                <a:srgbClr val="CC6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9FAB0D6-A92E-2E4F-709B-BDD2C44EF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869" y="3236567"/>
                <a:ext cx="4145237" cy="7825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Left Brace 34">
            <a:extLst>
              <a:ext uri="{FF2B5EF4-FFF2-40B4-BE49-F238E27FC236}">
                <a16:creationId xmlns:a16="http://schemas.microsoft.com/office/drawing/2014/main" id="{E406A938-F60F-97C9-DF9F-19CEE3689687}"/>
              </a:ext>
            </a:extLst>
          </p:cNvPr>
          <p:cNvSpPr/>
          <p:nvPr/>
        </p:nvSpPr>
        <p:spPr bwMode="auto">
          <a:xfrm rot="16200000">
            <a:off x="4069316" y="3503221"/>
            <a:ext cx="232217" cy="1022672"/>
          </a:xfrm>
          <a:prstGeom prst="leftBrace">
            <a:avLst/>
          </a:prstGeom>
          <a:noFill/>
          <a:ln w="38100" cap="flat" cmpd="sng" algn="ctr">
            <a:solidFill>
              <a:srgbClr val="CC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670840-46CC-20F6-B022-51E3165DC7A0}"/>
                  </a:ext>
                </a:extLst>
              </p:cNvPr>
              <p:cNvSpPr txBox="1"/>
              <p:nvPr/>
            </p:nvSpPr>
            <p:spPr>
              <a:xfrm>
                <a:off x="1186431" y="4065404"/>
                <a:ext cx="3660486" cy="4141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n w="0"/>
                    <a:solidFill>
                      <a:srgbClr val="CC66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(Mass flow rate)</a:t>
                </a:r>
                <a:r>
                  <a:rPr lang="en-US" baseline="30000" dirty="0">
                    <a:ln w="0"/>
                    <a:solidFill>
                      <a:srgbClr val="CC66FF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CC66FF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CC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type m:val="lin"/>
                            <m:ctrlPr>
                              <a:rPr lang="en-US" i="1">
                                <a:solidFill>
                                  <a:srgbClr val="CC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CC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rgbClr val="CC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𝑑𝑚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CC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𝑑𝑡</m:t>
                            </m:r>
                            <m:r>
                              <a:rPr lang="en-US" i="1">
                                <a:solidFill>
                                  <a:srgbClr val="CC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  <m:sup>
                        <m:r>
                          <a:rPr lang="en-US" b="0" i="1" smtClean="0">
                            <a:solidFill>
                              <a:srgbClr val="CC66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CC66FF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E670840-46CC-20F6-B022-51E3165DC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431" y="4065404"/>
                <a:ext cx="3660486" cy="414152"/>
              </a:xfrm>
              <a:prstGeom prst="rect">
                <a:avLst/>
              </a:prstGeom>
              <a:blipFill>
                <a:blip r:embed="rId10"/>
                <a:stretch>
                  <a:fillRect l="-5500" t="-14706" b="-5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73E6EFBE-3EA5-8D34-EDC3-33CF23F1E6AC}"/>
              </a:ext>
            </a:extLst>
          </p:cNvPr>
          <p:cNvSpPr txBox="1"/>
          <p:nvPr/>
        </p:nvSpPr>
        <p:spPr>
          <a:xfrm>
            <a:off x="6385298" y="923648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FF6600"/>
                </a:solidFill>
              </a:rPr>
              <a:t>3</a:t>
            </a:r>
            <a:r>
              <a:rPr lang="en-US" dirty="0">
                <a:solidFill>
                  <a:srgbClr val="FF6600"/>
                </a:solidFill>
              </a:rPr>
              <a:t>He: 0.01  SCCM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4D4EEE-6FC8-9C72-4C4B-8F9E0796339D}"/>
              </a:ext>
            </a:extLst>
          </p:cNvPr>
          <p:cNvSpPr txBox="1"/>
          <p:nvPr/>
        </p:nvSpPr>
        <p:spPr>
          <a:xfrm>
            <a:off x="6403227" y="1345039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FF6600"/>
                </a:solidFill>
              </a:rPr>
              <a:t>4</a:t>
            </a:r>
            <a:r>
              <a:rPr lang="en-US" dirty="0">
                <a:solidFill>
                  <a:srgbClr val="FF6600"/>
                </a:solidFill>
              </a:rPr>
              <a:t>He: 1400 SCCM</a:t>
            </a:r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39C983A6-E298-8896-BA55-0A930D8A3065}"/>
              </a:ext>
            </a:extLst>
          </p:cNvPr>
          <p:cNvSpPr/>
          <p:nvPr/>
        </p:nvSpPr>
        <p:spPr bwMode="auto">
          <a:xfrm>
            <a:off x="1879464" y="1603021"/>
            <a:ext cx="218363" cy="628976"/>
          </a:xfrm>
          <a:prstGeom prst="leftBrace">
            <a:avLst>
              <a:gd name="adj1" fmla="val 8333"/>
              <a:gd name="adj2" fmla="val 51425"/>
            </a:avLst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8D2391E-FFDD-0936-50A7-CBA5503815C4}"/>
              </a:ext>
            </a:extLst>
          </p:cNvPr>
          <p:cNvSpPr/>
          <p:nvPr/>
        </p:nvSpPr>
        <p:spPr bwMode="auto">
          <a:xfrm>
            <a:off x="1008105" y="1919009"/>
            <a:ext cx="1547816" cy="1712251"/>
          </a:xfrm>
          <a:custGeom>
            <a:avLst/>
            <a:gdLst>
              <a:gd name="connsiteX0" fmla="*/ 812365 w 1421965"/>
              <a:gd name="connsiteY0" fmla="*/ 0 h 2483223"/>
              <a:gd name="connsiteX1" fmla="*/ 14506 w 1421965"/>
              <a:gd name="connsiteY1" fmla="*/ 1353670 h 2483223"/>
              <a:gd name="connsiteX2" fmla="*/ 1421965 w 1421965"/>
              <a:gd name="connsiteY2" fmla="*/ 2483223 h 248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1965" h="2483223">
                <a:moveTo>
                  <a:pt x="812365" y="0"/>
                </a:moveTo>
                <a:cubicBezTo>
                  <a:pt x="362635" y="469900"/>
                  <a:pt x="-87094" y="939800"/>
                  <a:pt x="14506" y="1353670"/>
                </a:cubicBezTo>
                <a:cubicBezTo>
                  <a:pt x="116106" y="1767541"/>
                  <a:pt x="1173942" y="2297952"/>
                  <a:pt x="1421965" y="2483223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FD1E0C5-DB61-3EF1-C1B4-77BCE05777EA}"/>
              </a:ext>
            </a:extLst>
          </p:cNvPr>
          <p:cNvCxnSpPr>
            <a:cxnSpLocks/>
          </p:cNvCxnSpPr>
          <p:nvPr/>
        </p:nvCxnSpPr>
        <p:spPr bwMode="auto">
          <a:xfrm>
            <a:off x="3341755" y="1667924"/>
            <a:ext cx="0" cy="1662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E395D2C-21A7-6BAA-C8E7-E0296EAC4300}"/>
              </a:ext>
            </a:extLst>
          </p:cNvPr>
          <p:cNvCxnSpPr>
            <a:cxnSpLocks/>
          </p:cNvCxnSpPr>
          <p:nvPr/>
        </p:nvCxnSpPr>
        <p:spPr bwMode="auto">
          <a:xfrm flipV="1">
            <a:off x="2499939" y="2228870"/>
            <a:ext cx="318801" cy="62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206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EB44CE39-B4F5-4B35-22EB-4ED0D7675D4C}"/>
              </a:ext>
            </a:extLst>
          </p:cNvPr>
          <p:cNvSpPr/>
          <p:nvPr/>
        </p:nvSpPr>
        <p:spPr bwMode="auto">
          <a:xfrm>
            <a:off x="2861684" y="2157366"/>
            <a:ext cx="3316884" cy="1100989"/>
          </a:xfrm>
          <a:custGeom>
            <a:avLst/>
            <a:gdLst>
              <a:gd name="connsiteX0" fmla="*/ 0 w 2949388"/>
              <a:gd name="connsiteY0" fmla="*/ 137617 h 1849876"/>
              <a:gd name="connsiteX1" fmla="*/ 2456329 w 2949388"/>
              <a:gd name="connsiteY1" fmla="*/ 173476 h 1849876"/>
              <a:gd name="connsiteX2" fmla="*/ 2949388 w 2949388"/>
              <a:gd name="connsiteY2" fmla="*/ 1849876 h 1849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9388" h="1849876">
                <a:moveTo>
                  <a:pt x="0" y="137617"/>
                </a:moveTo>
                <a:cubicBezTo>
                  <a:pt x="982382" y="12858"/>
                  <a:pt x="1964764" y="-111900"/>
                  <a:pt x="2456329" y="173476"/>
                </a:cubicBezTo>
                <a:cubicBezTo>
                  <a:pt x="2947894" y="458852"/>
                  <a:pt x="2829858" y="1615300"/>
                  <a:pt x="2949388" y="1849876"/>
                </a:cubicBezTo>
              </a:path>
            </a:pathLst>
          </a:cu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E4096063-3EA7-089D-14D1-27C449822666}"/>
              </a:ext>
            </a:extLst>
          </p:cNvPr>
          <p:cNvSpPr/>
          <p:nvPr/>
        </p:nvSpPr>
        <p:spPr bwMode="auto">
          <a:xfrm>
            <a:off x="3451434" y="1607912"/>
            <a:ext cx="1649506" cy="1601175"/>
          </a:xfrm>
          <a:custGeom>
            <a:avLst/>
            <a:gdLst>
              <a:gd name="connsiteX0" fmla="*/ 0 w 1649506"/>
              <a:gd name="connsiteY0" fmla="*/ 148967 h 2390144"/>
              <a:gd name="connsiteX1" fmla="*/ 860611 w 1649506"/>
              <a:gd name="connsiteY1" fmla="*/ 238614 h 2390144"/>
              <a:gd name="connsiteX2" fmla="*/ 1649506 w 1649506"/>
              <a:gd name="connsiteY2" fmla="*/ 2390144 h 239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9506" h="2390144">
                <a:moveTo>
                  <a:pt x="0" y="148967"/>
                </a:moveTo>
                <a:cubicBezTo>
                  <a:pt x="292846" y="7025"/>
                  <a:pt x="585693" y="-134916"/>
                  <a:pt x="860611" y="238614"/>
                </a:cubicBezTo>
                <a:cubicBezTo>
                  <a:pt x="1135529" y="612144"/>
                  <a:pt x="1541930" y="2122697"/>
                  <a:pt x="1649506" y="2390144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7A068032-D026-44E2-DCA0-3BC2212C374D}"/>
              </a:ext>
            </a:extLst>
          </p:cNvPr>
          <p:cNvSpPr/>
          <p:nvPr/>
        </p:nvSpPr>
        <p:spPr bwMode="auto">
          <a:xfrm rot="5400000">
            <a:off x="3936566" y="5311723"/>
            <a:ext cx="218363" cy="689993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967DBA-B852-020C-09AE-3FFE551410E3}"/>
              </a:ext>
            </a:extLst>
          </p:cNvPr>
          <p:cNvSpPr/>
          <p:nvPr/>
        </p:nvSpPr>
        <p:spPr>
          <a:xfrm>
            <a:off x="3319310" y="5057021"/>
            <a:ext cx="145745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(Flow rate)</a:t>
            </a:r>
            <a:r>
              <a:rPr lang="en-US" sz="2000" b="0" cap="none" spc="0" baseline="30000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8E063AF-34A7-9A5D-D03B-C72329DFBAF8}"/>
                  </a:ext>
                </a:extLst>
              </p:cNvPr>
              <p:cNvSpPr txBox="1"/>
              <p:nvPr/>
            </p:nvSpPr>
            <p:spPr>
              <a:xfrm>
                <a:off x="2596975" y="5533327"/>
                <a:ext cx="3202222" cy="782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e>
                        <m:sub/>
                        <m:sup>
                          <m: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sSubSup>
                        <m:sSubSupPr>
                          <m:ctrlPr>
                            <a:rPr lang="en-US" b="1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  <m:sub/>
                        <m:sup>
                          <m:r>
                            <a:rPr lang="en-US" b="1" i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8E063AF-34A7-9A5D-D03B-C72329DFB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75" y="5533327"/>
                <a:ext cx="3202222" cy="7825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4BF40500-A54F-4DD0-C51B-B96D640D5E6B}"/>
              </a:ext>
            </a:extLst>
          </p:cNvPr>
          <p:cNvSpPr/>
          <p:nvPr/>
        </p:nvSpPr>
        <p:spPr>
          <a:xfrm>
            <a:off x="-8790" y="879160"/>
            <a:ext cx="41732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Apply: Bernoulli's Principle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9F9DDD9-BC9C-6F87-A84A-0A75A85A15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6911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§6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948444-A6D6-F936-37B7-EC83FE96B945}"/>
              </a:ext>
            </a:extLst>
          </p:cNvPr>
          <p:cNvSpPr txBox="1">
            <a:spLocks/>
          </p:cNvSpPr>
          <p:nvPr/>
        </p:nvSpPr>
        <p:spPr bwMode="auto">
          <a:xfrm>
            <a:off x="5065868" y="6498710"/>
            <a:ext cx="3634250" cy="2682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Geneva" panose="020B0503030404040204" pitchFamily="34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A110496-3477-26AC-8EE0-6975F05F2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Actuated Valves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25034C-6A84-9D99-400D-1E6710718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17" y="3245982"/>
            <a:ext cx="4090227" cy="3066845"/>
          </a:xfrm>
          <a:prstGeom prst="rect">
            <a:avLst/>
          </a:prstGeom>
        </p:spPr>
      </p:pic>
      <p:pic>
        <p:nvPicPr>
          <p:cNvPr id="20" name="Picture 19" descr="A close-up of a microscope&#10;&#10;Description automatically generated with medium confidence">
            <a:extLst>
              <a:ext uri="{FF2B5EF4-FFF2-40B4-BE49-F238E27FC236}">
                <a16:creationId xmlns:a16="http://schemas.microsoft.com/office/drawing/2014/main" id="{B95A2468-B602-714D-8B56-D02676F2D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114" y="1025296"/>
            <a:ext cx="2786557" cy="278655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7472B64-D288-A08A-8CFC-BBA63C1528BF}"/>
              </a:ext>
            </a:extLst>
          </p:cNvPr>
          <p:cNvSpPr/>
          <p:nvPr/>
        </p:nvSpPr>
        <p:spPr>
          <a:xfrm>
            <a:off x="579994" y="1577502"/>
            <a:ext cx="49393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Swagelok </a:t>
            </a:r>
            <a:r>
              <a:rPr lang="en-US" sz="4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SS-BNS4-C</a:t>
            </a:r>
            <a:endParaRPr lang="en-US" sz="4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81D7C6-F2E5-E909-B37A-7912820860EB}"/>
              </a:ext>
            </a:extLst>
          </p:cNvPr>
          <p:cNvSpPr/>
          <p:nvPr/>
        </p:nvSpPr>
        <p:spPr bwMode="auto">
          <a:xfrm>
            <a:off x="4620078" y="6035842"/>
            <a:ext cx="4076764" cy="264402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products.swagelok.com/en/c/straight-pattern/p/SS-BNS4-C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5923184-1486-7F05-507F-E838F783C386}"/>
              </a:ext>
            </a:extLst>
          </p:cNvPr>
          <p:cNvSpPr/>
          <p:nvPr/>
        </p:nvSpPr>
        <p:spPr bwMode="auto">
          <a:xfrm>
            <a:off x="4671689" y="4350956"/>
            <a:ext cx="4058099" cy="159264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Bates - stock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+Micro-switch (state: on/off)</a:t>
            </a:r>
            <a:endParaRPr kumimoji="0" lang="en-US" sz="20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US" sz="20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neumatic-Electro Valve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sz="20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Normally open/</a:t>
            </a:r>
            <a:r>
              <a:rPr kumimoji="0" lang="en-US" sz="2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sz="2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Solenoid: 24 V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5ACC538-3F6D-82D8-90A2-755CC4A17603}"/>
              </a:ext>
            </a:extLst>
          </p:cNvPr>
          <p:cNvSpPr/>
          <p:nvPr/>
        </p:nvSpPr>
        <p:spPr bwMode="auto">
          <a:xfrm>
            <a:off x="3083859" y="4437529"/>
            <a:ext cx="1739153" cy="1155427"/>
          </a:xfrm>
          <a:custGeom>
            <a:avLst/>
            <a:gdLst>
              <a:gd name="connsiteX0" fmla="*/ 0 w 1739153"/>
              <a:gd name="connsiteY0" fmla="*/ 0 h 1155427"/>
              <a:gd name="connsiteX1" fmla="*/ 322729 w 1739153"/>
              <a:gd name="connsiteY1" fmla="*/ 1066800 h 1155427"/>
              <a:gd name="connsiteX2" fmla="*/ 1739153 w 1739153"/>
              <a:gd name="connsiteY2" fmla="*/ 1093695 h 115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153" h="1155427">
                <a:moveTo>
                  <a:pt x="0" y="0"/>
                </a:moveTo>
                <a:cubicBezTo>
                  <a:pt x="16435" y="442259"/>
                  <a:pt x="32870" y="884518"/>
                  <a:pt x="322729" y="1066800"/>
                </a:cubicBezTo>
                <a:cubicBezTo>
                  <a:pt x="612588" y="1249083"/>
                  <a:pt x="1477682" y="1093695"/>
                  <a:pt x="1739153" y="1093695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5A2C74D-5BA3-3960-E5F1-F712315EC416}"/>
              </a:ext>
            </a:extLst>
          </p:cNvPr>
          <p:cNvSpPr/>
          <p:nvPr/>
        </p:nvSpPr>
        <p:spPr bwMode="auto">
          <a:xfrm>
            <a:off x="3774141" y="4222376"/>
            <a:ext cx="941294" cy="331782"/>
          </a:xfrm>
          <a:custGeom>
            <a:avLst/>
            <a:gdLst>
              <a:gd name="connsiteX0" fmla="*/ 0 w 941294"/>
              <a:gd name="connsiteY0" fmla="*/ 0 h 331782"/>
              <a:gd name="connsiteX1" fmla="*/ 941294 w 941294"/>
              <a:gd name="connsiteY1" fmla="*/ 331695 h 33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1294" h="331782">
                <a:moveTo>
                  <a:pt x="0" y="0"/>
                </a:moveTo>
                <a:cubicBezTo>
                  <a:pt x="379506" y="168088"/>
                  <a:pt x="759012" y="336177"/>
                  <a:pt x="941294" y="331695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8738219D-06A5-C318-4118-7A19ED56086A}"/>
              </a:ext>
            </a:extLst>
          </p:cNvPr>
          <p:cNvSpPr/>
          <p:nvPr/>
        </p:nvSpPr>
        <p:spPr bwMode="auto">
          <a:xfrm>
            <a:off x="3625238" y="4837697"/>
            <a:ext cx="1026460" cy="215692"/>
          </a:xfrm>
          <a:custGeom>
            <a:avLst/>
            <a:gdLst>
              <a:gd name="connsiteX0" fmla="*/ 0 w 1174377"/>
              <a:gd name="connsiteY0" fmla="*/ 0 h 215692"/>
              <a:gd name="connsiteX1" fmla="*/ 242047 w 1174377"/>
              <a:gd name="connsiteY1" fmla="*/ 215153 h 215692"/>
              <a:gd name="connsiteX2" fmla="*/ 1174377 w 1174377"/>
              <a:gd name="connsiteY2" fmla="*/ 62753 h 21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377" h="215692">
                <a:moveTo>
                  <a:pt x="0" y="0"/>
                </a:moveTo>
                <a:cubicBezTo>
                  <a:pt x="23159" y="102347"/>
                  <a:pt x="46318" y="204694"/>
                  <a:pt x="242047" y="215153"/>
                </a:cubicBezTo>
                <a:cubicBezTo>
                  <a:pt x="437777" y="225612"/>
                  <a:pt x="1001059" y="80683"/>
                  <a:pt x="1174377" y="62753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B4BAAD-1903-C802-0735-5658C46CF3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8158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5418C9E-9833-8910-2F04-C77EE3083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47235" y="-1058716"/>
            <a:ext cx="3954820" cy="8650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47963"/>
          </a:xfrm>
        </p:spPr>
        <p:txBody>
          <a:bodyPr/>
          <a:lstStyle/>
          <a:p>
            <a:r>
              <a:rPr lang="en-US" dirty="0"/>
              <a:t>ABS: Cryo-Vessel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B8F359-36B2-E3D9-7262-EED3255D72A1}"/>
              </a:ext>
            </a:extLst>
          </p:cNvPr>
          <p:cNvCxnSpPr/>
          <p:nvPr/>
        </p:nvCxnSpPr>
        <p:spPr bwMode="auto">
          <a:xfrm>
            <a:off x="4776347" y="3462471"/>
            <a:ext cx="0" cy="3297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DD4D982-51BD-1B2C-6773-92CF3295CF1D}"/>
              </a:ext>
            </a:extLst>
          </p:cNvPr>
          <p:cNvSpPr/>
          <p:nvPr/>
        </p:nvSpPr>
        <p:spPr>
          <a:xfrm>
            <a:off x="4785872" y="3339618"/>
            <a:ext cx="13958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en-US" sz="2800" b="1" cap="none" spc="0" dirty="0">
              <a:ln/>
              <a:solidFill>
                <a:srgbClr val="FF99FF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FCA5B1-7C5B-4358-4C03-3EA63A6F0F6D}"/>
              </a:ext>
            </a:extLst>
          </p:cNvPr>
          <p:cNvSpPr/>
          <p:nvPr/>
        </p:nvSpPr>
        <p:spPr bwMode="auto">
          <a:xfrm>
            <a:off x="5553075" y="4686332"/>
            <a:ext cx="3147042" cy="1600200"/>
          </a:xfrm>
          <a:prstGeom prst="rect">
            <a:avLst/>
          </a:prstGeom>
          <a:solidFill>
            <a:srgbClr val="FF9966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Produces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cold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3He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polarized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atoms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~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1.3 K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(112 µeV)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Flux 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⪆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10</a:t>
            </a:r>
            <a:r>
              <a:rPr kumimoji="0" lang="en-US" sz="2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14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atoms/s 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1B58E8A5-D105-C730-4078-EB5C1F597AB6}"/>
              </a:ext>
            </a:extLst>
          </p:cNvPr>
          <p:cNvSpPr/>
          <p:nvPr/>
        </p:nvSpPr>
        <p:spPr bwMode="auto">
          <a:xfrm>
            <a:off x="4264819" y="1649932"/>
            <a:ext cx="1066800" cy="457200"/>
          </a:xfrm>
          <a:prstGeom prst="borderCallout1">
            <a:avLst>
              <a:gd name="adj1" fmla="val 98333"/>
              <a:gd name="adj2" fmla="val 51191"/>
              <a:gd name="adj3" fmla="val 302083"/>
              <a:gd name="adj4" fmla="val 21489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4K pot</a:t>
            </a: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E7F6EE31-C608-A1E3-17D3-881A6AF63557}"/>
              </a:ext>
            </a:extLst>
          </p:cNvPr>
          <p:cNvSpPr/>
          <p:nvPr/>
        </p:nvSpPr>
        <p:spPr bwMode="auto">
          <a:xfrm>
            <a:off x="2667000" y="1410248"/>
            <a:ext cx="1066800" cy="457200"/>
          </a:xfrm>
          <a:prstGeom prst="borderCallout1">
            <a:avLst>
              <a:gd name="adj1" fmla="val 98333"/>
              <a:gd name="adj2" fmla="val 50298"/>
              <a:gd name="adj3" fmla="val 345320"/>
              <a:gd name="adj4" fmla="val 107159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1K pot</a:t>
            </a:r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B4693A30-3D5F-8237-687E-76AC8E9E3B9A}"/>
              </a:ext>
            </a:extLst>
          </p:cNvPr>
          <p:cNvSpPr/>
          <p:nvPr/>
        </p:nvSpPr>
        <p:spPr bwMode="auto">
          <a:xfrm>
            <a:off x="2130403" y="4548298"/>
            <a:ext cx="866775" cy="457200"/>
          </a:xfrm>
          <a:prstGeom prst="borderCallout1">
            <a:avLst>
              <a:gd name="adj1" fmla="val 2500"/>
              <a:gd name="adj2" fmla="val 48306"/>
              <a:gd name="adj3" fmla="val -284596"/>
              <a:gd name="adj4" fmla="val 158900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MCP</a:t>
            </a: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1BE765FA-E109-6360-DA58-0831CA7DA24D}"/>
              </a:ext>
            </a:extLst>
          </p:cNvPr>
          <p:cNvSpPr/>
          <p:nvPr/>
        </p:nvSpPr>
        <p:spPr bwMode="auto">
          <a:xfrm>
            <a:off x="3128805" y="4548298"/>
            <a:ext cx="1233486" cy="457200"/>
          </a:xfrm>
          <a:prstGeom prst="borderCallout1">
            <a:avLst>
              <a:gd name="adj1" fmla="val 191"/>
              <a:gd name="adj2" fmla="val 34433"/>
              <a:gd name="adj3" fmla="val -149466"/>
              <a:gd name="adj4" fmla="val 34399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cap="none" spc="0" baseline="30000" dirty="0">
                <a:ln/>
                <a:effectLst/>
              </a:rPr>
              <a:t>3</a:t>
            </a:r>
            <a:r>
              <a:rPr lang="en-US" cap="none" spc="0" dirty="0">
                <a:ln/>
                <a:effectLst/>
              </a:rPr>
              <a:t>He</a:t>
            </a:r>
            <a:r>
              <a:rPr lang="en-US" b="1" cap="none" spc="0" dirty="0">
                <a:ln/>
                <a:effectLst/>
              </a:rPr>
              <a:t> </a:t>
            </a:r>
            <a:r>
              <a:rPr lang="en-US" sz="1200" b="1" cap="none" spc="0" dirty="0">
                <a:ln/>
                <a:effectLst/>
              </a:rPr>
              <a:t>(</a:t>
            </a:r>
            <a:r>
              <a:rPr lang="en-US" sz="1200" b="1" cap="none" spc="0" dirty="0" err="1">
                <a:ln/>
                <a:effectLst/>
              </a:rPr>
              <a:t>unpol</a:t>
            </a:r>
            <a:r>
              <a:rPr lang="en-US" sz="1200" b="1" cap="none" spc="0" dirty="0">
                <a:ln/>
                <a:effectLst/>
              </a:rPr>
              <a:t>)</a:t>
            </a:r>
            <a:endParaRPr lang="en-US" b="1" cap="none" spc="0" dirty="0">
              <a:ln/>
              <a:effectLst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980DDB-1A44-2D67-E61D-581C11EAF6DF}"/>
              </a:ext>
            </a:extLst>
          </p:cNvPr>
          <p:cNvSpPr/>
          <p:nvPr/>
        </p:nvSpPr>
        <p:spPr bwMode="auto">
          <a:xfrm>
            <a:off x="489235" y="5459973"/>
            <a:ext cx="4463765" cy="826559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" charset="0"/>
                <a:ea typeface="Geneva" charset="0"/>
              </a:rPr>
              <a:t>Uses both </a:t>
            </a:r>
            <a:r>
              <a:rPr lang="en-US" baseline="30000" dirty="0">
                <a:latin typeface="Times" charset="0"/>
                <a:ea typeface="Geneva" charset="0"/>
              </a:rPr>
              <a:t>4</a:t>
            </a:r>
            <a:r>
              <a:rPr lang="en-US" dirty="0">
                <a:latin typeface="Times" charset="0"/>
                <a:ea typeface="Geneva" charset="0"/>
              </a:rPr>
              <a:t>He (for cooling) &amp; </a:t>
            </a:r>
            <a:r>
              <a:rPr lang="en-US" baseline="30000" dirty="0">
                <a:latin typeface="Times" charset="0"/>
                <a:ea typeface="Geneva" charset="0"/>
              </a:rPr>
              <a:t>3</a:t>
            </a:r>
            <a:r>
              <a:rPr lang="en-US" dirty="0">
                <a:latin typeface="Times" charset="0"/>
                <a:ea typeface="Geneva" charset="0"/>
              </a:rPr>
              <a:t>He</a:t>
            </a:r>
            <a:br>
              <a:rPr lang="en-US" dirty="0">
                <a:latin typeface="Times" charset="0"/>
                <a:ea typeface="Geneva" charset="0"/>
              </a:rPr>
            </a:br>
            <a:r>
              <a:rPr lang="en-US" b="1" dirty="0">
                <a:latin typeface="Times" charset="0"/>
                <a:ea typeface="Geneva" charset="0"/>
              </a:rPr>
              <a:t>!</a:t>
            </a:r>
            <a:r>
              <a:rPr lang="en-US" dirty="0">
                <a:latin typeface="Times" charset="0"/>
                <a:ea typeface="Geneva" charset="0"/>
              </a:rPr>
              <a:t> Not a dilution refrigerator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2" name="Callout: Line 21">
            <a:extLst>
              <a:ext uri="{FF2B5EF4-FFF2-40B4-BE49-F238E27FC236}">
                <a16:creationId xmlns:a16="http://schemas.microsoft.com/office/drawing/2014/main" id="{211C82AD-9E66-C4AD-9ACB-7CA865D84B04}"/>
              </a:ext>
            </a:extLst>
          </p:cNvPr>
          <p:cNvSpPr/>
          <p:nvPr/>
        </p:nvSpPr>
        <p:spPr bwMode="auto">
          <a:xfrm>
            <a:off x="76200" y="4551023"/>
            <a:ext cx="1826420" cy="457200"/>
          </a:xfrm>
          <a:prstGeom prst="borderCallout1">
            <a:avLst>
              <a:gd name="adj1" fmla="val -3750"/>
              <a:gd name="adj2" fmla="val 49405"/>
              <a:gd name="adj3" fmla="val -330819"/>
              <a:gd name="adj4" fmla="val 115151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ln/>
              </a:rPr>
              <a:t>2D Actuator</a:t>
            </a:r>
            <a:endParaRPr lang="en-US" b="1" cap="none" spc="0" dirty="0">
              <a:ln/>
              <a:effectLst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60AF6C-C0F3-58F1-07FD-0723A70F4345}"/>
              </a:ext>
            </a:extLst>
          </p:cNvPr>
          <p:cNvCxnSpPr>
            <a:cxnSpLocks/>
          </p:cNvCxnSpPr>
          <p:nvPr/>
        </p:nvCxnSpPr>
        <p:spPr bwMode="auto">
          <a:xfrm>
            <a:off x="609600" y="2372273"/>
            <a:ext cx="0" cy="1540951"/>
          </a:xfrm>
          <a:prstGeom prst="straightConnector1">
            <a:avLst/>
          </a:prstGeom>
          <a:ln w="38100">
            <a:headEnd type="triangle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F9F7C5-BCD2-0B94-61B5-5218B66E9963}"/>
              </a:ext>
            </a:extLst>
          </p:cNvPr>
          <p:cNvCxnSpPr>
            <a:cxnSpLocks/>
          </p:cNvCxnSpPr>
          <p:nvPr/>
        </p:nvCxnSpPr>
        <p:spPr bwMode="auto">
          <a:xfrm>
            <a:off x="381000" y="2372273"/>
            <a:ext cx="265747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C43B6A-BA7E-1A47-F19B-DEC17A1A1075}"/>
              </a:ext>
            </a:extLst>
          </p:cNvPr>
          <p:cNvCxnSpPr>
            <a:cxnSpLocks/>
          </p:cNvCxnSpPr>
          <p:nvPr/>
        </p:nvCxnSpPr>
        <p:spPr bwMode="auto">
          <a:xfrm>
            <a:off x="381000" y="3913224"/>
            <a:ext cx="265747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592926E-DB4F-A294-B8BE-D399782B4699}"/>
                  </a:ext>
                </a:extLst>
              </p:cNvPr>
              <p:cNvSpPr/>
              <p:nvPr/>
            </p:nvSpPr>
            <p:spPr>
              <a:xfrm>
                <a:off x="-15590" y="3067104"/>
                <a:ext cx="750526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cap="none" spc="0" smtClean="0">
                          <a:ln/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𝟏𝟒</m:t>
                      </m:r>
                      <m:r>
                        <a:rPr lang="en-US" b="1" i="1" cap="none" spc="0" smtClean="0">
                          <a:ln/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n-US" b="1" cap="none" spc="0" dirty="0">
                  <a:ln/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592926E-DB4F-A294-B8BE-D399782B46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590" y="3067104"/>
                <a:ext cx="750526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0FD69F-482A-47C2-F964-14279A64A3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C5FD28-101B-ED5D-0CE9-372A20795D8F}"/>
              </a:ext>
            </a:extLst>
          </p:cNvPr>
          <p:cNvCxnSpPr>
            <a:cxnSpLocks/>
            <a:stCxn id="22" idx="3"/>
          </p:cNvCxnSpPr>
          <p:nvPr/>
        </p:nvCxnSpPr>
        <p:spPr bwMode="auto">
          <a:xfrm flipV="1">
            <a:off x="989410" y="3498153"/>
            <a:ext cx="228600" cy="10528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043830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4599A486-44D5-372C-DB3E-153CD92A2A75}"/>
              </a:ext>
            </a:extLst>
          </p:cNvPr>
          <p:cNvSpPr/>
          <p:nvPr/>
        </p:nvSpPr>
        <p:spPr bwMode="auto">
          <a:xfrm>
            <a:off x="445760" y="1094245"/>
            <a:ext cx="3656944" cy="2381389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EF5724EF-1252-81C1-EBB5-ED654D178B11}"/>
              </a:ext>
            </a:extLst>
          </p:cNvPr>
          <p:cNvSpPr/>
          <p:nvPr/>
        </p:nvSpPr>
        <p:spPr bwMode="auto">
          <a:xfrm>
            <a:off x="4049986" y="1101089"/>
            <a:ext cx="1765995" cy="551703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A10ADD9-4428-EEC4-5323-368795770595}"/>
              </a:ext>
            </a:extLst>
          </p:cNvPr>
          <p:cNvSpPr/>
          <p:nvPr/>
        </p:nvSpPr>
        <p:spPr bwMode="auto">
          <a:xfrm>
            <a:off x="5761968" y="1101824"/>
            <a:ext cx="1430628" cy="236520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C49FEFA8-A93B-A9DA-FD09-E47B8D378097}"/>
              </a:ext>
            </a:extLst>
          </p:cNvPr>
          <p:cNvSpPr/>
          <p:nvPr/>
        </p:nvSpPr>
        <p:spPr bwMode="auto">
          <a:xfrm rot="5400000">
            <a:off x="4037349" y="4191750"/>
            <a:ext cx="283493" cy="15126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3" name="Cylinder 52">
            <a:extLst>
              <a:ext uri="{FF2B5EF4-FFF2-40B4-BE49-F238E27FC236}">
                <a16:creationId xmlns:a16="http://schemas.microsoft.com/office/drawing/2014/main" id="{3A424C9A-BEA1-9097-85BC-21D03930F78E}"/>
              </a:ext>
            </a:extLst>
          </p:cNvPr>
          <p:cNvSpPr/>
          <p:nvPr/>
        </p:nvSpPr>
        <p:spPr bwMode="auto">
          <a:xfrm rot="5400000">
            <a:off x="4580708" y="4046341"/>
            <a:ext cx="194983" cy="432903"/>
          </a:xfrm>
          <a:prstGeom prst="can">
            <a:avLst>
              <a:gd name="adj" fmla="val 39182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F328E8B-BF92-1E96-1F73-39EFF935991B}"/>
              </a:ext>
            </a:extLst>
          </p:cNvPr>
          <p:cNvSpPr/>
          <p:nvPr/>
        </p:nvSpPr>
        <p:spPr bwMode="auto">
          <a:xfrm>
            <a:off x="4829107" y="3979368"/>
            <a:ext cx="61289" cy="198442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0ED86D19-ECDD-C3C1-0E9D-05661A3C637E}"/>
              </a:ext>
            </a:extLst>
          </p:cNvPr>
          <p:cNvCxnSpPr>
            <a:cxnSpLocks/>
          </p:cNvCxnSpPr>
          <p:nvPr/>
        </p:nvCxnSpPr>
        <p:spPr bwMode="auto">
          <a:xfrm>
            <a:off x="1210735" y="6105901"/>
            <a:ext cx="7099789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3" name="Circle: Hollow 142">
            <a:extLst>
              <a:ext uri="{FF2B5EF4-FFF2-40B4-BE49-F238E27FC236}">
                <a16:creationId xmlns:a16="http://schemas.microsoft.com/office/drawing/2014/main" id="{FFC91E26-48DA-A324-4DE0-AE610362F2A9}"/>
              </a:ext>
            </a:extLst>
          </p:cNvPr>
          <p:cNvSpPr/>
          <p:nvPr/>
        </p:nvSpPr>
        <p:spPr bwMode="auto">
          <a:xfrm>
            <a:off x="7884913" y="5792146"/>
            <a:ext cx="609954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0857C3C-F9A7-D90D-3EC6-958D2F7B914B}"/>
              </a:ext>
            </a:extLst>
          </p:cNvPr>
          <p:cNvSpPr/>
          <p:nvPr/>
        </p:nvSpPr>
        <p:spPr bwMode="auto">
          <a:xfrm rot="16200000">
            <a:off x="7631900" y="3090076"/>
            <a:ext cx="352493" cy="233816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948444-A6D6-F936-37B7-EC83FE96B945}"/>
              </a:ext>
            </a:extLst>
          </p:cNvPr>
          <p:cNvSpPr txBox="1">
            <a:spLocks/>
          </p:cNvSpPr>
          <p:nvPr/>
        </p:nvSpPr>
        <p:spPr bwMode="auto">
          <a:xfrm>
            <a:off x="5047704" y="6498710"/>
            <a:ext cx="3652413" cy="2682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Geneva" panose="020B0503030404040204" pitchFamily="34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50</a:t>
            </a:fld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EF3A8-7E26-9953-E4A9-8133B37D8212}"/>
              </a:ext>
            </a:extLst>
          </p:cNvPr>
          <p:cNvSpPr/>
          <p:nvPr/>
        </p:nvSpPr>
        <p:spPr bwMode="auto">
          <a:xfrm>
            <a:off x="4200330" y="1798817"/>
            <a:ext cx="933111" cy="2635289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B11350E-F756-1CC6-FF32-7C50A2F497F9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 flipV="1">
            <a:off x="4608331" y="3500639"/>
            <a:ext cx="0" cy="2095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44839D7-FEC0-50DB-20AB-790973E25C23}"/>
              </a:ext>
            </a:extLst>
          </p:cNvPr>
          <p:cNvSpPr/>
          <p:nvPr/>
        </p:nvSpPr>
        <p:spPr bwMode="auto">
          <a:xfrm>
            <a:off x="4352003" y="3710152"/>
            <a:ext cx="512655" cy="442545"/>
          </a:xfrm>
          <a:prstGeom prst="rect">
            <a:avLst/>
          </a:prstGeom>
          <a:solidFill>
            <a:srgbClr val="CC99FF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1A0D8F-D532-1D35-25E0-9699BC2708C6}"/>
              </a:ext>
            </a:extLst>
          </p:cNvPr>
          <p:cNvSpPr/>
          <p:nvPr/>
        </p:nvSpPr>
        <p:spPr bwMode="auto">
          <a:xfrm>
            <a:off x="4349215" y="2939271"/>
            <a:ext cx="669818" cy="561368"/>
          </a:xfrm>
          <a:prstGeom prst="rect">
            <a:avLst/>
          </a:prstGeom>
          <a:solidFill>
            <a:srgbClr val="FF99FF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D052CE-4FA6-0AAD-6CD6-02610DA2CAA1}"/>
              </a:ext>
            </a:extLst>
          </p:cNvPr>
          <p:cNvSpPr/>
          <p:nvPr/>
        </p:nvSpPr>
        <p:spPr bwMode="auto">
          <a:xfrm>
            <a:off x="3136936" y="3865748"/>
            <a:ext cx="1265708" cy="140632"/>
          </a:xfrm>
          <a:prstGeom prst="rect">
            <a:avLst/>
          </a:prstGeom>
          <a:solidFill>
            <a:srgbClr val="CC99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84A57E-E140-1E0E-2BCD-9EBD561DAC50}"/>
              </a:ext>
            </a:extLst>
          </p:cNvPr>
          <p:cNvCxnSpPr>
            <a:cxnSpLocks/>
          </p:cNvCxnSpPr>
          <p:nvPr/>
        </p:nvCxnSpPr>
        <p:spPr bwMode="auto">
          <a:xfrm>
            <a:off x="4295305" y="1241721"/>
            <a:ext cx="11152" cy="306067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F07A193-B011-22F9-C709-8E3C7E9CDC58}"/>
              </a:ext>
            </a:extLst>
          </p:cNvPr>
          <p:cNvGrpSpPr/>
          <p:nvPr/>
        </p:nvGrpSpPr>
        <p:grpSpPr>
          <a:xfrm>
            <a:off x="3614167" y="3497270"/>
            <a:ext cx="298787" cy="255408"/>
            <a:chOff x="1839905" y="2825776"/>
            <a:chExt cx="298787" cy="255408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5939D86-309E-72B7-556A-D9EC59753FFB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9C78E02-EBF2-4D5C-5E55-406F703E703A}"/>
                </a:ext>
              </a:extLst>
            </p:cNvPr>
            <p:cNvCxnSpPr>
              <a:cxnSpLocks/>
              <a:stCxn id="97" idx="3"/>
              <a:endCxn id="97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D92F9365-7373-FB6F-CA0A-A2DC6FEC0560}"/>
              </a:ext>
            </a:extLst>
          </p:cNvPr>
          <p:cNvSpPr/>
          <p:nvPr/>
        </p:nvSpPr>
        <p:spPr bwMode="auto">
          <a:xfrm rot="16200000">
            <a:off x="5710377" y="3505367"/>
            <a:ext cx="351142" cy="150623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8A2428B-2B92-1DC3-2F1A-180E2F2AADCE}"/>
              </a:ext>
            </a:extLst>
          </p:cNvPr>
          <p:cNvSpPr/>
          <p:nvPr/>
        </p:nvSpPr>
        <p:spPr bwMode="auto">
          <a:xfrm rot="16200000">
            <a:off x="5747242" y="3595667"/>
            <a:ext cx="221805" cy="1315523"/>
          </a:xfrm>
          <a:prstGeom prst="rect">
            <a:avLst/>
          </a:prstGeom>
          <a:solidFill>
            <a:schemeClr val="bg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7563755-B73B-B649-9769-24E1596FA118}"/>
              </a:ext>
            </a:extLst>
          </p:cNvPr>
          <p:cNvSpPr/>
          <p:nvPr/>
        </p:nvSpPr>
        <p:spPr bwMode="auto">
          <a:xfrm rot="16200000">
            <a:off x="5018898" y="4213154"/>
            <a:ext cx="203702" cy="11492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95B7279-8679-AF05-C459-74C3D34DC93C}"/>
              </a:ext>
            </a:extLst>
          </p:cNvPr>
          <p:cNvSpPr/>
          <p:nvPr/>
        </p:nvSpPr>
        <p:spPr bwMode="auto">
          <a:xfrm>
            <a:off x="5326240" y="4438818"/>
            <a:ext cx="304800" cy="52556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F4DC7A0-0B64-955C-4D91-43D8C4326981}"/>
              </a:ext>
            </a:extLst>
          </p:cNvPr>
          <p:cNvSpPr/>
          <p:nvPr/>
        </p:nvSpPr>
        <p:spPr bwMode="auto">
          <a:xfrm>
            <a:off x="5346776" y="4395807"/>
            <a:ext cx="260970" cy="1675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DB270D9-D872-B2D1-6A47-5223907B4FA8}"/>
              </a:ext>
            </a:extLst>
          </p:cNvPr>
          <p:cNvSpPr/>
          <p:nvPr/>
        </p:nvSpPr>
        <p:spPr bwMode="auto">
          <a:xfrm>
            <a:off x="4513402" y="4460775"/>
            <a:ext cx="304800" cy="45682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7F7C276-B61F-F5AF-B077-84328976A5D3}"/>
              </a:ext>
            </a:extLst>
          </p:cNvPr>
          <p:cNvSpPr/>
          <p:nvPr/>
        </p:nvSpPr>
        <p:spPr bwMode="auto">
          <a:xfrm>
            <a:off x="4531522" y="4395807"/>
            <a:ext cx="268151" cy="1675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E0A1B69-E1CE-2DF5-0E86-E84F2711A9E4}"/>
              </a:ext>
            </a:extLst>
          </p:cNvPr>
          <p:cNvSpPr/>
          <p:nvPr/>
        </p:nvSpPr>
        <p:spPr bwMode="auto">
          <a:xfrm rot="16200000">
            <a:off x="4511061" y="4859635"/>
            <a:ext cx="304800" cy="42829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291B496-F7BB-3B6D-A37B-1F5D1731A1AD}"/>
              </a:ext>
            </a:extLst>
          </p:cNvPr>
          <p:cNvSpPr/>
          <p:nvPr/>
        </p:nvSpPr>
        <p:spPr bwMode="auto">
          <a:xfrm>
            <a:off x="4531643" y="4845246"/>
            <a:ext cx="266044" cy="1294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43221F91-70FD-44FF-64E6-79E26C77BD33}"/>
              </a:ext>
            </a:extLst>
          </p:cNvPr>
          <p:cNvSpPr/>
          <p:nvPr/>
        </p:nvSpPr>
        <p:spPr bwMode="auto">
          <a:xfrm rot="5400000">
            <a:off x="3812193" y="4038970"/>
            <a:ext cx="324353" cy="45682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40136267-FBCF-BFC5-1FEA-1292F990228C}"/>
              </a:ext>
            </a:extLst>
          </p:cNvPr>
          <p:cNvSpPr/>
          <p:nvPr/>
        </p:nvSpPr>
        <p:spPr bwMode="auto">
          <a:xfrm>
            <a:off x="3341755" y="5790470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1" name="Flowchart: Or 110">
            <a:extLst>
              <a:ext uri="{FF2B5EF4-FFF2-40B4-BE49-F238E27FC236}">
                <a16:creationId xmlns:a16="http://schemas.microsoft.com/office/drawing/2014/main" id="{567A5D13-E07D-14A4-DCB8-F8CFC2A97818}"/>
              </a:ext>
            </a:extLst>
          </p:cNvPr>
          <p:cNvSpPr/>
          <p:nvPr/>
        </p:nvSpPr>
        <p:spPr bwMode="auto">
          <a:xfrm>
            <a:off x="4114800" y="4864296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26" name="Circle: Hollow 125">
            <a:extLst>
              <a:ext uri="{FF2B5EF4-FFF2-40B4-BE49-F238E27FC236}">
                <a16:creationId xmlns:a16="http://schemas.microsoft.com/office/drawing/2014/main" id="{A62E57AA-8EE5-3126-4694-D713914EC89D}"/>
              </a:ext>
            </a:extLst>
          </p:cNvPr>
          <p:cNvSpPr/>
          <p:nvPr/>
        </p:nvSpPr>
        <p:spPr bwMode="auto">
          <a:xfrm>
            <a:off x="4681074" y="5792146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3B9BBA5-450A-725C-F97F-B4D528C77C12}"/>
              </a:ext>
            </a:extLst>
          </p:cNvPr>
          <p:cNvSpPr/>
          <p:nvPr/>
        </p:nvSpPr>
        <p:spPr bwMode="auto">
          <a:xfrm>
            <a:off x="7607146" y="4437521"/>
            <a:ext cx="304800" cy="495201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74F1130-B804-1900-C97B-85F39795F726}"/>
              </a:ext>
            </a:extLst>
          </p:cNvPr>
          <p:cNvSpPr/>
          <p:nvPr/>
        </p:nvSpPr>
        <p:spPr bwMode="auto">
          <a:xfrm>
            <a:off x="7626341" y="4346221"/>
            <a:ext cx="260970" cy="167535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4D56E99-183D-C9CF-19CF-7901D4370F5F}"/>
              </a:ext>
            </a:extLst>
          </p:cNvPr>
          <p:cNvSpPr/>
          <p:nvPr/>
        </p:nvSpPr>
        <p:spPr bwMode="auto">
          <a:xfrm>
            <a:off x="8370990" y="4450322"/>
            <a:ext cx="304800" cy="56821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D829710-5481-0AF1-CEE1-DE962A6824A8}"/>
              </a:ext>
            </a:extLst>
          </p:cNvPr>
          <p:cNvSpPr/>
          <p:nvPr/>
        </p:nvSpPr>
        <p:spPr bwMode="auto">
          <a:xfrm>
            <a:off x="8399145" y="4334351"/>
            <a:ext cx="260969" cy="16915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48" name="Cube 147">
            <a:extLst>
              <a:ext uri="{FF2B5EF4-FFF2-40B4-BE49-F238E27FC236}">
                <a16:creationId xmlns:a16="http://schemas.microsoft.com/office/drawing/2014/main" id="{E72A6F35-3E65-F9D4-18C3-BA1C88A3ADC4}"/>
              </a:ext>
            </a:extLst>
          </p:cNvPr>
          <p:cNvSpPr/>
          <p:nvPr/>
        </p:nvSpPr>
        <p:spPr bwMode="auto">
          <a:xfrm>
            <a:off x="6781934" y="4924531"/>
            <a:ext cx="315893" cy="552659"/>
          </a:xfrm>
          <a:prstGeom prst="cube">
            <a:avLst>
              <a:gd name="adj" fmla="val 159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" charset="0"/>
                <a:ea typeface="Geneva" charset="0"/>
              </a:rPr>
              <a:t>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35F7645A-B210-4242-9875-F0E6B88929E5}"/>
              </a:ext>
            </a:extLst>
          </p:cNvPr>
          <p:cNvCxnSpPr/>
          <p:nvPr/>
        </p:nvCxnSpPr>
        <p:spPr bwMode="auto">
          <a:xfrm>
            <a:off x="6939881" y="4422279"/>
            <a:ext cx="0" cy="5255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2" name="Arc 151">
            <a:extLst>
              <a:ext uri="{FF2B5EF4-FFF2-40B4-BE49-F238E27FC236}">
                <a16:creationId xmlns:a16="http://schemas.microsoft.com/office/drawing/2014/main" id="{E209C77A-7217-9732-69E5-D0C0EC7ABE5F}"/>
              </a:ext>
            </a:extLst>
          </p:cNvPr>
          <p:cNvSpPr/>
          <p:nvPr/>
        </p:nvSpPr>
        <p:spPr bwMode="auto">
          <a:xfrm>
            <a:off x="6568890" y="4251960"/>
            <a:ext cx="371216" cy="396724"/>
          </a:xfrm>
          <a:prstGeom prst="arc">
            <a:avLst>
              <a:gd name="adj1" fmla="val 16200000"/>
              <a:gd name="adj2" fmla="val 21453148"/>
            </a:avLst>
          </a:prstGeom>
          <a:noFill/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94634EA7-D079-6A18-7453-6653EE0367B5}"/>
              </a:ext>
            </a:extLst>
          </p:cNvPr>
          <p:cNvCxnSpPr>
            <a:cxnSpLocks/>
          </p:cNvCxnSpPr>
          <p:nvPr/>
        </p:nvCxnSpPr>
        <p:spPr bwMode="auto">
          <a:xfrm>
            <a:off x="4584484" y="1135813"/>
            <a:ext cx="4371329" cy="1407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50DD01DD-9A89-4D86-AEDC-4683F240C67B}"/>
              </a:ext>
            </a:extLst>
          </p:cNvPr>
          <p:cNvSpPr/>
          <p:nvPr/>
        </p:nvSpPr>
        <p:spPr bwMode="auto">
          <a:xfrm>
            <a:off x="732238" y="3866953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008B1535-2B55-CB91-D73F-9ED3F88003B1}"/>
              </a:ext>
            </a:extLst>
          </p:cNvPr>
          <p:cNvSpPr/>
          <p:nvPr/>
        </p:nvSpPr>
        <p:spPr bwMode="auto">
          <a:xfrm>
            <a:off x="7647108" y="1919339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9933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DB1F08B-2D80-3601-C65D-7B7294C69D67}"/>
                  </a:ext>
                </a:extLst>
              </p:cNvPr>
              <p:cNvSpPr/>
              <p:nvPr/>
            </p:nvSpPr>
            <p:spPr>
              <a:xfrm>
                <a:off x="7561996" y="2595820"/>
                <a:ext cx="429820" cy="33464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DB1F08B-2D80-3601-C65D-7B7294C69D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996" y="2595820"/>
                <a:ext cx="429820" cy="3346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C887F1AE-41E0-9C30-965A-25D65F281622}"/>
              </a:ext>
            </a:extLst>
          </p:cNvPr>
          <p:cNvCxnSpPr>
            <a:cxnSpLocks/>
          </p:cNvCxnSpPr>
          <p:nvPr/>
        </p:nvCxnSpPr>
        <p:spPr bwMode="auto">
          <a:xfrm flipV="1">
            <a:off x="3913538" y="3623294"/>
            <a:ext cx="272825" cy="336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90CD8EC8-1F94-F31A-7854-0D63820F79E6}"/>
              </a:ext>
            </a:extLst>
          </p:cNvPr>
          <p:cNvGrpSpPr/>
          <p:nvPr/>
        </p:nvGrpSpPr>
        <p:grpSpPr>
          <a:xfrm>
            <a:off x="6966354" y="3534077"/>
            <a:ext cx="298787" cy="255408"/>
            <a:chOff x="1839905" y="2825776"/>
            <a:chExt cx="298787" cy="255408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EDE53D7F-3E0F-D0C5-6DC9-5E8FF9235740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9CDB518F-0038-AF20-F223-B2C5DCAC3F14}"/>
                </a:ext>
              </a:extLst>
            </p:cNvPr>
            <p:cNvCxnSpPr>
              <a:cxnSpLocks/>
              <a:stCxn id="189" idx="3"/>
              <a:endCxn id="189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6534FE61-E6A5-301B-4C17-66D06777E421}"/>
              </a:ext>
            </a:extLst>
          </p:cNvPr>
          <p:cNvGrpSpPr/>
          <p:nvPr/>
        </p:nvGrpSpPr>
        <p:grpSpPr>
          <a:xfrm>
            <a:off x="8376992" y="3532869"/>
            <a:ext cx="298787" cy="255408"/>
            <a:chOff x="1839905" y="2825776"/>
            <a:chExt cx="298787" cy="255408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A0F87351-24D1-DA53-2B3E-D97D19C9E017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D81CF201-0913-E8F3-8905-6BC529B854B7}"/>
                </a:ext>
              </a:extLst>
            </p:cNvPr>
            <p:cNvCxnSpPr>
              <a:cxnSpLocks/>
              <a:stCxn id="192" idx="3"/>
              <a:endCxn id="192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E5C26EE5-C212-0894-C9EB-64B1F57095F8}"/>
              </a:ext>
            </a:extLst>
          </p:cNvPr>
          <p:cNvCxnSpPr>
            <a:cxnSpLocks/>
            <a:endCxn id="189" idx="4"/>
          </p:cNvCxnSpPr>
          <p:nvPr/>
        </p:nvCxnSpPr>
        <p:spPr bwMode="auto">
          <a:xfrm flipV="1">
            <a:off x="7115748" y="3789485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948F761D-92F0-F649-FD3F-B68C6E4B76D9}"/>
              </a:ext>
            </a:extLst>
          </p:cNvPr>
          <p:cNvCxnSpPr>
            <a:cxnSpLocks/>
          </p:cNvCxnSpPr>
          <p:nvPr/>
        </p:nvCxnSpPr>
        <p:spPr bwMode="auto">
          <a:xfrm flipV="1">
            <a:off x="8524760" y="3800068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CD028267-5ADE-7210-EC9E-9347EB0F609C}"/>
              </a:ext>
            </a:extLst>
          </p:cNvPr>
          <p:cNvGrpSpPr/>
          <p:nvPr/>
        </p:nvGrpSpPr>
        <p:grpSpPr>
          <a:xfrm>
            <a:off x="3897846" y="4557241"/>
            <a:ext cx="298787" cy="255408"/>
            <a:chOff x="1839905" y="2825776"/>
            <a:chExt cx="298787" cy="255408"/>
          </a:xfrm>
        </p:grpSpPr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3FF532C9-64A0-522A-CFB2-457CB98DBD5F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FF008303-DDD9-563D-229E-66AA189D4426}"/>
                </a:ext>
              </a:extLst>
            </p:cNvPr>
            <p:cNvCxnSpPr>
              <a:cxnSpLocks/>
              <a:stCxn id="199" idx="3"/>
              <a:endCxn id="199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C610A870-F575-73F4-F8F2-69731035BDC2}"/>
              </a:ext>
            </a:extLst>
          </p:cNvPr>
          <p:cNvCxnSpPr>
            <a:cxnSpLocks/>
            <a:stCxn id="199" idx="6"/>
            <a:endCxn id="106" idx="1"/>
          </p:cNvCxnSpPr>
          <p:nvPr/>
        </p:nvCxnSpPr>
        <p:spPr bwMode="auto">
          <a:xfrm>
            <a:off x="4196633" y="4684945"/>
            <a:ext cx="316769" cy="424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00B9E499-8860-D135-3FC7-3D10FB03C712}"/>
              </a:ext>
            </a:extLst>
          </p:cNvPr>
          <p:cNvCxnSpPr>
            <a:cxnSpLocks/>
            <a:endCxn id="178" idx="0"/>
          </p:cNvCxnSpPr>
          <p:nvPr/>
        </p:nvCxnSpPr>
        <p:spPr bwMode="auto">
          <a:xfrm flipH="1">
            <a:off x="7799508" y="1726446"/>
            <a:ext cx="1218" cy="19289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7BD6DD9F-F588-1999-D62F-4707576D0FB0}"/>
              </a:ext>
            </a:extLst>
          </p:cNvPr>
          <p:cNvCxnSpPr>
            <a:cxnSpLocks/>
          </p:cNvCxnSpPr>
          <p:nvPr/>
        </p:nvCxnSpPr>
        <p:spPr bwMode="auto">
          <a:xfrm flipH="1">
            <a:off x="876028" y="3121141"/>
            <a:ext cx="3105" cy="745812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1" name="Flowchart: Collate 90">
            <a:extLst>
              <a:ext uri="{FF2B5EF4-FFF2-40B4-BE49-F238E27FC236}">
                <a16:creationId xmlns:a16="http://schemas.microsoft.com/office/drawing/2014/main" id="{0A4E745B-A4A1-AF44-9E8E-1BED5E4CB61B}"/>
              </a:ext>
            </a:extLst>
          </p:cNvPr>
          <p:cNvSpPr/>
          <p:nvPr/>
        </p:nvSpPr>
        <p:spPr bwMode="auto">
          <a:xfrm rot="16200000">
            <a:off x="805682" y="3173613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259C2F63-03BA-C31E-314F-E622889A5F86}"/>
                  </a:ext>
                </a:extLst>
              </p:cNvPr>
              <p:cNvSpPr/>
              <p:nvPr/>
            </p:nvSpPr>
            <p:spPr>
              <a:xfrm>
                <a:off x="669230" y="4593371"/>
                <a:ext cx="429820" cy="34881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cap="none" spc="0" smtClean="0">
                              <a:ln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1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259C2F63-03BA-C31E-314F-E622889A5F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30" y="4593371"/>
                <a:ext cx="429820" cy="3488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ube 15">
            <a:extLst>
              <a:ext uri="{FF2B5EF4-FFF2-40B4-BE49-F238E27FC236}">
                <a16:creationId xmlns:a16="http://schemas.microsoft.com/office/drawing/2014/main" id="{1D8EA7F8-BBA2-DC33-AD68-D97427EFAFB3}"/>
              </a:ext>
            </a:extLst>
          </p:cNvPr>
          <p:cNvSpPr/>
          <p:nvPr/>
        </p:nvSpPr>
        <p:spPr bwMode="auto">
          <a:xfrm>
            <a:off x="7162575" y="4924531"/>
            <a:ext cx="315893" cy="552659"/>
          </a:xfrm>
          <a:prstGeom prst="cube">
            <a:avLst>
              <a:gd name="adj" fmla="val 1595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" charset="0"/>
                <a:ea typeface="Geneva" charset="0"/>
              </a:rPr>
              <a:t>x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029CFF-966E-699E-570A-F16D6189A03D}"/>
              </a:ext>
            </a:extLst>
          </p:cNvPr>
          <p:cNvCxnSpPr/>
          <p:nvPr/>
        </p:nvCxnSpPr>
        <p:spPr bwMode="auto">
          <a:xfrm>
            <a:off x="7320522" y="4422279"/>
            <a:ext cx="0" cy="5255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AE977971-374E-10ED-BAC2-9E84FA4F0645}"/>
              </a:ext>
            </a:extLst>
          </p:cNvPr>
          <p:cNvSpPr/>
          <p:nvPr/>
        </p:nvSpPr>
        <p:spPr bwMode="auto">
          <a:xfrm>
            <a:off x="6949531" y="4251960"/>
            <a:ext cx="371216" cy="396724"/>
          </a:xfrm>
          <a:prstGeom prst="arc">
            <a:avLst>
              <a:gd name="adj1" fmla="val 16200000"/>
              <a:gd name="adj2" fmla="val 21453148"/>
            </a:avLst>
          </a:prstGeom>
          <a:noFill/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A8A2CB-B72D-0146-9483-8DF7907676A0}"/>
              </a:ext>
            </a:extLst>
          </p:cNvPr>
          <p:cNvCxnSpPr>
            <a:cxnSpLocks/>
            <a:stCxn id="96" idx="0"/>
          </p:cNvCxnSpPr>
          <p:nvPr/>
        </p:nvCxnSpPr>
        <p:spPr bwMode="auto">
          <a:xfrm flipH="1" flipV="1">
            <a:off x="3628146" y="4483879"/>
            <a:ext cx="13783" cy="130659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BB455D-8D16-0C77-A79D-44C9B5C28C04}"/>
              </a:ext>
            </a:extLst>
          </p:cNvPr>
          <p:cNvCxnSpPr>
            <a:cxnSpLocks/>
            <a:stCxn id="126" idx="1"/>
            <a:endCxn id="111" idx="4"/>
          </p:cNvCxnSpPr>
          <p:nvPr/>
        </p:nvCxnSpPr>
        <p:spPr bwMode="auto">
          <a:xfrm flipH="1" flipV="1">
            <a:off x="4340081" y="5283263"/>
            <a:ext cx="428912" cy="59566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BC62BC-8018-87C7-6A8D-3B41920F6524}"/>
              </a:ext>
            </a:extLst>
          </p:cNvPr>
          <p:cNvCxnSpPr>
            <a:cxnSpLocks/>
            <a:stCxn id="126" idx="7"/>
            <a:endCxn id="65" idx="4"/>
          </p:cNvCxnSpPr>
          <p:nvPr/>
        </p:nvCxnSpPr>
        <p:spPr bwMode="auto">
          <a:xfrm flipV="1">
            <a:off x="5193503" y="5281707"/>
            <a:ext cx="282907" cy="597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650630-E303-9676-23F3-FD6B0E7E49C6}"/>
              </a:ext>
            </a:extLst>
          </p:cNvPr>
          <p:cNvCxnSpPr>
            <a:cxnSpLocks/>
            <a:stCxn id="126" idx="0"/>
            <a:endCxn id="64" idx="4"/>
          </p:cNvCxnSpPr>
          <p:nvPr/>
        </p:nvCxnSpPr>
        <p:spPr bwMode="auto">
          <a:xfrm flipV="1">
            <a:off x="4981248" y="5281708"/>
            <a:ext cx="3277" cy="51043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0363A86-02BD-2D3B-90FB-2CE2A6ADDBF5}"/>
              </a:ext>
            </a:extLst>
          </p:cNvPr>
          <p:cNvCxnSpPr>
            <a:cxnSpLocks/>
            <a:stCxn id="143" idx="7"/>
            <a:endCxn id="67" idx="4"/>
          </p:cNvCxnSpPr>
          <p:nvPr/>
        </p:nvCxnSpPr>
        <p:spPr bwMode="auto">
          <a:xfrm flipV="1">
            <a:off x="8405541" y="5303702"/>
            <a:ext cx="130264" cy="575226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B81CC2-1363-BBFA-188B-ABFDB92B2F47}"/>
              </a:ext>
            </a:extLst>
          </p:cNvPr>
          <p:cNvCxnSpPr>
            <a:cxnSpLocks/>
            <a:stCxn id="143" idx="1"/>
            <a:endCxn id="66" idx="4"/>
          </p:cNvCxnSpPr>
          <p:nvPr/>
        </p:nvCxnSpPr>
        <p:spPr bwMode="auto">
          <a:xfrm flipH="1" flipV="1">
            <a:off x="7756826" y="5288238"/>
            <a:ext cx="217413" cy="59069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218011-3E99-D021-E9A0-08DB95164882}"/>
              </a:ext>
            </a:extLst>
          </p:cNvPr>
          <p:cNvCxnSpPr>
            <a:cxnSpLocks/>
          </p:cNvCxnSpPr>
          <p:nvPr/>
        </p:nvCxnSpPr>
        <p:spPr bwMode="auto">
          <a:xfrm flipH="1">
            <a:off x="5053264" y="1668775"/>
            <a:ext cx="6045" cy="228116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AE7CEF-873E-8F8B-AD8C-F507F0ED3411}"/>
              </a:ext>
            </a:extLst>
          </p:cNvPr>
          <p:cNvCxnSpPr>
            <a:cxnSpLocks/>
          </p:cNvCxnSpPr>
          <p:nvPr/>
        </p:nvCxnSpPr>
        <p:spPr bwMode="auto">
          <a:xfrm>
            <a:off x="5047704" y="1702040"/>
            <a:ext cx="3120822" cy="1132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9933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9900E50-45C1-658B-AA72-A6416F5BBD86}"/>
              </a:ext>
            </a:extLst>
          </p:cNvPr>
          <p:cNvSpPr/>
          <p:nvPr/>
        </p:nvSpPr>
        <p:spPr bwMode="auto">
          <a:xfrm>
            <a:off x="4507330" y="2234454"/>
            <a:ext cx="339502" cy="690917"/>
          </a:xfrm>
          <a:prstGeom prst="rect">
            <a:avLst/>
          </a:prstGeom>
          <a:solidFill>
            <a:srgbClr val="00206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06AB-E2DD-8E96-5D07-FC4DFF401A3A}"/>
              </a:ext>
            </a:extLst>
          </p:cNvPr>
          <p:cNvCxnSpPr>
            <a:cxnSpLocks/>
          </p:cNvCxnSpPr>
          <p:nvPr/>
        </p:nvCxnSpPr>
        <p:spPr bwMode="auto">
          <a:xfrm flipV="1">
            <a:off x="4608843" y="1120104"/>
            <a:ext cx="0" cy="114041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6CD801D-DC98-2C52-0925-C90A077DE0DE}"/>
              </a:ext>
            </a:extLst>
          </p:cNvPr>
          <p:cNvSpPr/>
          <p:nvPr/>
        </p:nvSpPr>
        <p:spPr bwMode="auto">
          <a:xfrm>
            <a:off x="724843" y="2408723"/>
            <a:ext cx="304799" cy="719195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E274E98E-31A1-152D-E564-48C87A014ABA}"/>
              </a:ext>
            </a:extLst>
          </p:cNvPr>
          <p:cNvGrpSpPr/>
          <p:nvPr/>
        </p:nvGrpSpPr>
        <p:grpSpPr>
          <a:xfrm>
            <a:off x="7276197" y="1706447"/>
            <a:ext cx="298787" cy="542623"/>
            <a:chOff x="7245760" y="1678805"/>
            <a:chExt cx="298787" cy="542623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6844A57-F2D8-5815-12E3-E5F5BA8EA602}"/>
                </a:ext>
              </a:extLst>
            </p:cNvPr>
            <p:cNvGrpSpPr/>
            <p:nvPr/>
          </p:nvGrpSpPr>
          <p:grpSpPr>
            <a:xfrm>
              <a:off x="7245760" y="1966020"/>
              <a:ext cx="298787" cy="255408"/>
              <a:chOff x="1839905" y="2825776"/>
              <a:chExt cx="298787" cy="255408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85F0DA5-1F37-3DFC-7504-3E5347F7F08B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8575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A8DDCC3E-FEFF-C860-F2DF-85F5551BE2D9}"/>
                  </a:ext>
                </a:extLst>
              </p:cNvPr>
              <p:cNvCxnSpPr>
                <a:cxnSpLocks/>
                <a:stCxn id="73" idx="3"/>
                <a:endCxn id="73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54B9B28-DDF5-BA5B-40BC-05BFCFA025B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95153" y="1678805"/>
              <a:ext cx="0" cy="288174"/>
            </a:xfrm>
            <a:prstGeom prst="line">
              <a:avLst/>
            </a:prstGeom>
            <a:solidFill>
              <a:schemeClr val="accent1"/>
            </a:solidFill>
            <a:ln w="28575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E8B6750-D9AF-61B7-3820-AAB8620ACBC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29993" y="1354092"/>
            <a:ext cx="2491" cy="87790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A867698-04BF-3FF5-756A-2EABF7F9D7BC}"/>
              </a:ext>
            </a:extLst>
          </p:cNvPr>
          <p:cNvCxnSpPr>
            <a:cxnSpLocks/>
          </p:cNvCxnSpPr>
          <p:nvPr/>
        </p:nvCxnSpPr>
        <p:spPr bwMode="auto">
          <a:xfrm>
            <a:off x="4703961" y="1379359"/>
            <a:ext cx="3790906" cy="7116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6" name="Flowchart: Merge 165">
            <a:extLst>
              <a:ext uri="{FF2B5EF4-FFF2-40B4-BE49-F238E27FC236}">
                <a16:creationId xmlns:a16="http://schemas.microsoft.com/office/drawing/2014/main" id="{44C6F66D-BE68-E124-6A39-DD9A5535E3D4}"/>
              </a:ext>
            </a:extLst>
          </p:cNvPr>
          <p:cNvSpPr/>
          <p:nvPr/>
        </p:nvSpPr>
        <p:spPr bwMode="auto">
          <a:xfrm rot="10800000">
            <a:off x="8168526" y="1206434"/>
            <a:ext cx="709729" cy="517952"/>
          </a:xfrm>
          <a:prstGeom prst="flowChartMerge">
            <a:avLst/>
          </a:prstGeom>
          <a:solidFill>
            <a:srgbClr val="00206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80382F-5E77-AA93-6DC3-444F25780E3A}"/>
              </a:ext>
            </a:extLst>
          </p:cNvPr>
          <p:cNvGrpSpPr/>
          <p:nvPr/>
        </p:nvGrpSpPr>
        <p:grpSpPr>
          <a:xfrm>
            <a:off x="6297640" y="1569937"/>
            <a:ext cx="298787" cy="255408"/>
            <a:chOff x="5083512" y="2027734"/>
            <a:chExt cx="298787" cy="25540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2967FD6-BB3C-E793-6E51-F08B41B254D6}"/>
                </a:ext>
              </a:extLst>
            </p:cNvPr>
            <p:cNvGrpSpPr/>
            <p:nvPr/>
          </p:nvGrpSpPr>
          <p:grpSpPr>
            <a:xfrm>
              <a:off x="5083512" y="2027734"/>
              <a:ext cx="298787" cy="255408"/>
              <a:chOff x="1839905" y="2825776"/>
              <a:chExt cx="298787" cy="25540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D79CE2D-DEC2-248B-6B2A-DDD3F2F5EB90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1014A22-0C2A-DF36-60D8-288EC4770641}"/>
                  </a:ext>
                </a:extLst>
              </p:cNvPr>
              <p:cNvCxnSpPr>
                <a:cxnSpLocks/>
                <a:stCxn id="28" idx="3"/>
                <a:endCxn id="28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5545CB9-840A-6E46-1D26-47D03AE225C0}"/>
                </a:ext>
              </a:extLst>
            </p:cNvPr>
            <p:cNvCxnSpPr>
              <a:cxnSpLocks/>
              <a:stCxn id="28" idx="5"/>
              <a:endCxn id="28" idx="1"/>
            </p:cNvCxnSpPr>
            <p:nvPr/>
          </p:nvCxnSpPr>
          <p:spPr bwMode="auto">
            <a:xfrm flipH="1" flipV="1">
              <a:off x="5127268" y="2065138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C77745E-233D-E855-EA1D-2EF9F08099BF}"/>
                  </a:ext>
                </a:extLst>
              </p:cNvPr>
              <p:cNvSpPr/>
              <p:nvPr/>
            </p:nvSpPr>
            <p:spPr>
              <a:xfrm>
                <a:off x="8062010" y="1703595"/>
                <a:ext cx="1081945" cy="307777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𝐂𝐨𝐦𝐩𝐫𝐞𝐬𝐬𝐨𝐫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00206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C77745E-233D-E855-EA1D-2EF9F0809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2010" y="1703595"/>
                <a:ext cx="1081945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E51981-5847-0CDA-C831-7B19F1EC2393}"/>
                  </a:ext>
                </a:extLst>
              </p:cNvPr>
              <p:cNvSpPr/>
              <p:nvPr/>
            </p:nvSpPr>
            <p:spPr>
              <a:xfrm>
                <a:off x="5884409" y="1783357"/>
                <a:ext cx="1081945" cy="33464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smtClean="0">
                              <a:ln/>
                              <a:solidFill>
                                <a:srgbClr val="99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>
                              <a:solidFill>
                                <a:srgbClr val="9933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r>
                            <a:rPr lang="en-US" sz="1400" b="1">
                              <a:solidFill>
                                <a:srgbClr val="9933FF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  <m:r>
                        <a:rPr lang="en-US" sz="1400" b="1" i="0" smtClean="0">
                          <a:solidFill>
                            <a:srgbClr val="9933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cap="none" spc="0" smtClean="0">
                          <a:ln/>
                          <a:solidFill>
                            <a:srgbClr val="9933FF"/>
                          </a:solidFill>
                          <a:effectLst/>
                          <a:latin typeface="Cambria Math" panose="02040503050406030204" pitchFamily="18" charset="0"/>
                        </a:rPr>
                        <m:t>𝐌𝐅𝐂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9933FF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E51981-5847-0CDA-C831-7B19F1EC2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409" y="1783357"/>
                <a:ext cx="1081945" cy="3346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8046F3F-D9FC-6262-6903-188038094770}"/>
                  </a:ext>
                </a:extLst>
              </p:cNvPr>
              <p:cNvSpPr/>
              <p:nvPr/>
            </p:nvSpPr>
            <p:spPr>
              <a:xfrm rot="5400000">
                <a:off x="3202720" y="1970193"/>
                <a:ext cx="1081945" cy="34881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smtClean="0">
                              <a:ln/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1" smtClean="0">
                              <a:ln/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  <m:r>
                        <a:rPr lang="en-US" sz="1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smtClean="0">
                          <a:ln/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𝐍𝐞𝐞𝐝𝐥𝐞</m:t>
                      </m:r>
                      <m:r>
                        <a:rPr lang="en-US" sz="1400" b="1" i="0" smtClean="0">
                          <a:ln/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smtClean="0">
                          <a:ln/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𝐕𝐚𝐥𝐯𝐞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8046F3F-D9FC-6262-6903-1880380947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3202720" y="1970193"/>
                <a:ext cx="1081945" cy="348813"/>
              </a:xfrm>
              <a:prstGeom prst="rect">
                <a:avLst/>
              </a:prstGeom>
              <a:blipFill>
                <a:blip r:embed="rId6"/>
                <a:stretch>
                  <a:fillRect t="-16292" b="-16292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Flowchart: Or 63">
            <a:extLst>
              <a:ext uri="{FF2B5EF4-FFF2-40B4-BE49-F238E27FC236}">
                <a16:creationId xmlns:a16="http://schemas.microsoft.com/office/drawing/2014/main" id="{BE7345A7-888C-6C2F-555C-FE6A9E8CB99A}"/>
              </a:ext>
            </a:extLst>
          </p:cNvPr>
          <p:cNvSpPr/>
          <p:nvPr/>
        </p:nvSpPr>
        <p:spPr bwMode="auto">
          <a:xfrm>
            <a:off x="4759244" y="4862741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5" name="Flowchart: Or 64">
            <a:extLst>
              <a:ext uri="{FF2B5EF4-FFF2-40B4-BE49-F238E27FC236}">
                <a16:creationId xmlns:a16="http://schemas.microsoft.com/office/drawing/2014/main" id="{4F93E5A9-0609-CB82-D190-AE0B7805653A}"/>
              </a:ext>
            </a:extLst>
          </p:cNvPr>
          <p:cNvSpPr/>
          <p:nvPr/>
        </p:nvSpPr>
        <p:spPr bwMode="auto">
          <a:xfrm>
            <a:off x="5251129" y="4862740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6" name="Flowchart: Or 65">
            <a:extLst>
              <a:ext uri="{FF2B5EF4-FFF2-40B4-BE49-F238E27FC236}">
                <a16:creationId xmlns:a16="http://schemas.microsoft.com/office/drawing/2014/main" id="{9DCFC51E-D762-7E7C-BFD2-ECF16208B483}"/>
              </a:ext>
            </a:extLst>
          </p:cNvPr>
          <p:cNvSpPr/>
          <p:nvPr/>
        </p:nvSpPr>
        <p:spPr bwMode="auto">
          <a:xfrm>
            <a:off x="7531545" y="4869271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67" name="Flowchart: Or 66">
            <a:extLst>
              <a:ext uri="{FF2B5EF4-FFF2-40B4-BE49-F238E27FC236}">
                <a16:creationId xmlns:a16="http://schemas.microsoft.com/office/drawing/2014/main" id="{EDF80143-784A-6E66-9C4B-7807DF1CD937}"/>
              </a:ext>
            </a:extLst>
          </p:cNvPr>
          <p:cNvSpPr/>
          <p:nvPr/>
        </p:nvSpPr>
        <p:spPr bwMode="auto">
          <a:xfrm>
            <a:off x="8310524" y="4884735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ED21E42-8779-932D-1F95-B33420306FDC}"/>
              </a:ext>
            </a:extLst>
          </p:cNvPr>
          <p:cNvGrpSpPr/>
          <p:nvPr/>
        </p:nvGrpSpPr>
        <p:grpSpPr>
          <a:xfrm>
            <a:off x="4903234" y="4165301"/>
            <a:ext cx="79189" cy="194044"/>
            <a:chOff x="3850769" y="2634987"/>
            <a:chExt cx="309393" cy="685800"/>
          </a:xfrm>
        </p:grpSpPr>
        <p:sp>
          <p:nvSpPr>
            <p:cNvPr id="56" name="Cylinder 55">
              <a:extLst>
                <a:ext uri="{FF2B5EF4-FFF2-40B4-BE49-F238E27FC236}">
                  <a16:creationId xmlns:a16="http://schemas.microsoft.com/office/drawing/2014/main" id="{A995492F-2F61-9A11-013E-4505316C8EDC}"/>
                </a:ext>
              </a:extLst>
            </p:cNvPr>
            <p:cNvSpPr/>
            <p:nvPr/>
          </p:nvSpPr>
          <p:spPr bwMode="auto">
            <a:xfrm rot="5400000">
              <a:off x="3660270" y="2825486"/>
              <a:ext cx="685800" cy="304801"/>
            </a:xfrm>
            <a:prstGeom prst="can">
              <a:avLst>
                <a:gd name="adj" fmla="val 4305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4AAD4B1-CFEB-07BF-73BF-08A4AA0E5A6C}"/>
                </a:ext>
              </a:extLst>
            </p:cNvPr>
            <p:cNvSpPr/>
            <p:nvPr/>
          </p:nvSpPr>
          <p:spPr bwMode="auto">
            <a:xfrm>
              <a:off x="4007760" y="2648622"/>
              <a:ext cx="152402" cy="653784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F988A8A-B170-827A-F94F-7E52F9648744}"/>
              </a:ext>
            </a:extLst>
          </p:cNvPr>
          <p:cNvSpPr/>
          <p:nvPr/>
        </p:nvSpPr>
        <p:spPr bwMode="auto">
          <a:xfrm rot="16200000">
            <a:off x="6540416" y="4196466"/>
            <a:ext cx="203702" cy="11492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3679C0A-4F73-7533-64B6-564E81946A50}"/>
              </a:ext>
            </a:extLst>
          </p:cNvPr>
          <p:cNvCxnSpPr>
            <a:cxnSpLocks/>
          </p:cNvCxnSpPr>
          <p:nvPr/>
        </p:nvCxnSpPr>
        <p:spPr bwMode="auto">
          <a:xfrm flipV="1">
            <a:off x="3230880" y="5328794"/>
            <a:ext cx="0" cy="33392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E6937A9-55FB-867A-AFB0-029303A930FE}"/>
              </a:ext>
            </a:extLst>
          </p:cNvPr>
          <p:cNvSpPr/>
          <p:nvPr/>
        </p:nvSpPr>
        <p:spPr>
          <a:xfrm>
            <a:off x="2927942" y="5548076"/>
            <a:ext cx="52610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Air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1694E01-8734-56FC-2B2A-55F38971D87E}"/>
              </a:ext>
            </a:extLst>
          </p:cNvPr>
          <p:cNvSpPr/>
          <p:nvPr/>
        </p:nvSpPr>
        <p:spPr bwMode="auto">
          <a:xfrm rot="16200000">
            <a:off x="4077512" y="4195825"/>
            <a:ext cx="203702" cy="114923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CD2EB98-F2B7-A956-32B7-6073F3004A34}"/>
              </a:ext>
            </a:extLst>
          </p:cNvPr>
          <p:cNvCxnSpPr>
            <a:cxnSpLocks/>
          </p:cNvCxnSpPr>
          <p:nvPr/>
        </p:nvCxnSpPr>
        <p:spPr bwMode="auto">
          <a:xfrm>
            <a:off x="4295305" y="4246397"/>
            <a:ext cx="172170" cy="548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sm" len="sm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1" name="Flowchart: Or 140">
            <a:extLst>
              <a:ext uri="{FF2B5EF4-FFF2-40B4-BE49-F238E27FC236}">
                <a16:creationId xmlns:a16="http://schemas.microsoft.com/office/drawing/2014/main" id="{71D21185-265B-05CE-FB42-86BBF2E04124}"/>
              </a:ext>
            </a:extLst>
          </p:cNvPr>
          <p:cNvSpPr/>
          <p:nvPr/>
        </p:nvSpPr>
        <p:spPr bwMode="auto">
          <a:xfrm>
            <a:off x="3397611" y="4065103"/>
            <a:ext cx="450562" cy="418967"/>
          </a:xfrm>
          <a:prstGeom prst="flowChartOr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5661671-A8CD-7283-3F62-5F4E79766DED}"/>
              </a:ext>
            </a:extLst>
          </p:cNvPr>
          <p:cNvCxnSpPr>
            <a:cxnSpLocks/>
          </p:cNvCxnSpPr>
          <p:nvPr/>
        </p:nvCxnSpPr>
        <p:spPr bwMode="auto">
          <a:xfrm>
            <a:off x="4863788" y="3917678"/>
            <a:ext cx="202079" cy="13746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9933FF"/>
            </a:solidFill>
            <a:prstDash val="solid"/>
            <a:round/>
            <a:headEnd type="arrow" w="sm" len="sm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5A82162-2B82-1AE0-E069-E16BF13CE3D2}"/>
                  </a:ext>
                </a:extLst>
              </p:cNvPr>
              <p:cNvSpPr/>
              <p:nvPr/>
            </p:nvSpPr>
            <p:spPr>
              <a:xfrm>
                <a:off x="6077439" y="3170586"/>
                <a:ext cx="1187702" cy="307777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𝐆𝐚𝐬</m:t>
                      </m:r>
                      <m:r>
                        <a:rPr lang="en-US" sz="1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𝐏𝐚𝐧𝐞𝐥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5A82162-2B82-1AE0-E069-E16BF13CE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39" y="3170586"/>
                <a:ext cx="1187702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5A3D6975-5508-8EB9-AA52-16A0B8F6B95E}"/>
              </a:ext>
            </a:extLst>
          </p:cNvPr>
          <p:cNvCxnSpPr>
            <a:cxnSpLocks/>
          </p:cNvCxnSpPr>
          <p:nvPr/>
        </p:nvCxnSpPr>
        <p:spPr bwMode="auto">
          <a:xfrm flipV="1">
            <a:off x="8927774" y="1120104"/>
            <a:ext cx="0" cy="27218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C7BF0C59-74F2-20D8-7A5A-A9452B4EAE4D}"/>
              </a:ext>
            </a:extLst>
          </p:cNvPr>
          <p:cNvCxnSpPr>
            <a:cxnSpLocks/>
          </p:cNvCxnSpPr>
          <p:nvPr/>
        </p:nvCxnSpPr>
        <p:spPr bwMode="auto">
          <a:xfrm>
            <a:off x="8631723" y="1385396"/>
            <a:ext cx="324090" cy="421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1" name="Flowchart: Collate 230">
            <a:extLst>
              <a:ext uri="{FF2B5EF4-FFF2-40B4-BE49-F238E27FC236}">
                <a16:creationId xmlns:a16="http://schemas.microsoft.com/office/drawing/2014/main" id="{672420AE-E82A-0A62-605B-2F77F38D4027}"/>
              </a:ext>
            </a:extLst>
          </p:cNvPr>
          <p:cNvSpPr/>
          <p:nvPr/>
        </p:nvSpPr>
        <p:spPr bwMode="auto">
          <a:xfrm>
            <a:off x="6801434" y="1565874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33" name="Flowchart: Collate 232">
            <a:extLst>
              <a:ext uri="{FF2B5EF4-FFF2-40B4-BE49-F238E27FC236}">
                <a16:creationId xmlns:a16="http://schemas.microsoft.com/office/drawing/2014/main" id="{5EFE5E23-9C02-D6FE-0EF3-1264B02E5E59}"/>
              </a:ext>
            </a:extLst>
          </p:cNvPr>
          <p:cNvSpPr/>
          <p:nvPr/>
        </p:nvSpPr>
        <p:spPr bwMode="auto">
          <a:xfrm>
            <a:off x="5919966" y="1556168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19D13C23-05FB-C58E-8498-B6917B519824}"/>
              </a:ext>
            </a:extLst>
          </p:cNvPr>
          <p:cNvGrpSpPr/>
          <p:nvPr/>
        </p:nvGrpSpPr>
        <p:grpSpPr>
          <a:xfrm>
            <a:off x="5288447" y="1682257"/>
            <a:ext cx="298787" cy="542623"/>
            <a:chOff x="7245760" y="1678805"/>
            <a:chExt cx="298787" cy="542623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68435C21-A955-6254-947A-36D40ED6730E}"/>
                </a:ext>
              </a:extLst>
            </p:cNvPr>
            <p:cNvGrpSpPr/>
            <p:nvPr/>
          </p:nvGrpSpPr>
          <p:grpSpPr>
            <a:xfrm>
              <a:off x="7245760" y="1966020"/>
              <a:ext cx="298787" cy="255408"/>
              <a:chOff x="1839905" y="2825776"/>
              <a:chExt cx="298787" cy="255408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BD910C5A-0C80-BEE1-9069-1D801C47BF83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242" name="Straight Arrow Connector 241">
                <a:extLst>
                  <a:ext uri="{FF2B5EF4-FFF2-40B4-BE49-F238E27FC236}">
                    <a16:creationId xmlns:a16="http://schemas.microsoft.com/office/drawing/2014/main" id="{EB28140A-0CED-E6FA-67CA-120E2B126AFF}"/>
                  </a:ext>
                </a:extLst>
              </p:cNvPr>
              <p:cNvCxnSpPr>
                <a:cxnSpLocks/>
                <a:stCxn id="241" idx="3"/>
                <a:endCxn id="241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71E3404E-BC0B-4F9F-6C39-7B9430C9321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95153" y="1678805"/>
              <a:ext cx="0" cy="288174"/>
            </a:xfrm>
            <a:prstGeom prst="line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9AF9AEAE-F80A-74A7-1D34-CD10A6832A3A}"/>
              </a:ext>
            </a:extLst>
          </p:cNvPr>
          <p:cNvCxnSpPr>
            <a:cxnSpLocks/>
          </p:cNvCxnSpPr>
          <p:nvPr/>
        </p:nvCxnSpPr>
        <p:spPr bwMode="auto">
          <a:xfrm>
            <a:off x="1148418" y="1271332"/>
            <a:ext cx="3158039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29A987B6-4FF7-B288-5E98-8B224EBB4C9E}"/>
              </a:ext>
            </a:extLst>
          </p:cNvPr>
          <p:cNvCxnSpPr>
            <a:cxnSpLocks/>
          </p:cNvCxnSpPr>
          <p:nvPr/>
        </p:nvCxnSpPr>
        <p:spPr bwMode="auto">
          <a:xfrm flipV="1">
            <a:off x="877242" y="1438537"/>
            <a:ext cx="0" cy="99493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4" name="Rectangle: Beveled 253">
            <a:extLst>
              <a:ext uri="{FF2B5EF4-FFF2-40B4-BE49-F238E27FC236}">
                <a16:creationId xmlns:a16="http://schemas.microsoft.com/office/drawing/2014/main" id="{33DFE77C-F160-E44B-0B0B-CD9BF38945D5}"/>
              </a:ext>
            </a:extLst>
          </p:cNvPr>
          <p:cNvSpPr/>
          <p:nvPr/>
        </p:nvSpPr>
        <p:spPr bwMode="auto">
          <a:xfrm>
            <a:off x="648065" y="1108363"/>
            <a:ext cx="488929" cy="341178"/>
          </a:xfrm>
          <a:prstGeom prst="beve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N</a:t>
            </a:r>
            <a:r>
              <a:rPr kumimoji="0" lang="en-US" sz="14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2</a:t>
            </a:r>
          </a:p>
        </p:txBody>
      </p: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338F6CFF-6DC4-F3D4-45F6-BD38902EB728}"/>
              </a:ext>
            </a:extLst>
          </p:cNvPr>
          <p:cNvGrpSpPr/>
          <p:nvPr/>
        </p:nvGrpSpPr>
        <p:grpSpPr>
          <a:xfrm>
            <a:off x="76200" y="2196163"/>
            <a:ext cx="298787" cy="255408"/>
            <a:chOff x="1839905" y="2825776"/>
            <a:chExt cx="298787" cy="255408"/>
          </a:xfrm>
        </p:grpSpPr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6F3B723E-8FF3-16C0-5F06-63E0B7A2433D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59" name="Straight Arrow Connector 258">
              <a:extLst>
                <a:ext uri="{FF2B5EF4-FFF2-40B4-BE49-F238E27FC236}">
                  <a16:creationId xmlns:a16="http://schemas.microsoft.com/office/drawing/2014/main" id="{6E62C48D-A99C-6CEC-F568-AB68333DA0E1}"/>
                </a:ext>
              </a:extLst>
            </p:cNvPr>
            <p:cNvCxnSpPr>
              <a:cxnSpLocks/>
              <a:stCxn id="258" idx="3"/>
              <a:endCxn id="258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BB9E038F-6340-AB76-160B-81F3E3B1334E}"/>
              </a:ext>
            </a:extLst>
          </p:cNvPr>
          <p:cNvCxnSpPr>
            <a:cxnSpLocks/>
          </p:cNvCxnSpPr>
          <p:nvPr/>
        </p:nvCxnSpPr>
        <p:spPr bwMode="auto">
          <a:xfrm>
            <a:off x="390089" y="2325283"/>
            <a:ext cx="487152" cy="0"/>
          </a:xfrm>
          <a:prstGeom prst="lin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0" name="Flowchart: Collate 259">
            <a:extLst>
              <a:ext uri="{FF2B5EF4-FFF2-40B4-BE49-F238E27FC236}">
                <a16:creationId xmlns:a16="http://schemas.microsoft.com/office/drawing/2014/main" id="{6B5EF99D-4981-F45E-C247-6B7F91F5E38B}"/>
              </a:ext>
            </a:extLst>
          </p:cNvPr>
          <p:cNvSpPr/>
          <p:nvPr/>
        </p:nvSpPr>
        <p:spPr bwMode="auto">
          <a:xfrm rot="16200000">
            <a:off x="796904" y="2030138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369B78B3-33D4-2DFD-D765-A3727CB9419D}"/>
              </a:ext>
            </a:extLst>
          </p:cNvPr>
          <p:cNvCxnSpPr>
            <a:cxnSpLocks/>
          </p:cNvCxnSpPr>
          <p:nvPr/>
        </p:nvCxnSpPr>
        <p:spPr bwMode="auto">
          <a:xfrm>
            <a:off x="864377" y="1919339"/>
            <a:ext cx="42161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7" name="Flowchart: Collate 266">
            <a:extLst>
              <a:ext uri="{FF2B5EF4-FFF2-40B4-BE49-F238E27FC236}">
                <a16:creationId xmlns:a16="http://schemas.microsoft.com/office/drawing/2014/main" id="{D9DBD8B7-811F-69AD-0278-70F8A3F7B7B3}"/>
              </a:ext>
            </a:extLst>
          </p:cNvPr>
          <p:cNvSpPr/>
          <p:nvPr/>
        </p:nvSpPr>
        <p:spPr bwMode="auto">
          <a:xfrm rot="16200000">
            <a:off x="798555" y="1554455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ECB5DD0C-0D99-5DA7-B51E-234D8408A0AB}"/>
              </a:ext>
            </a:extLst>
          </p:cNvPr>
          <p:cNvCxnSpPr>
            <a:cxnSpLocks/>
          </p:cNvCxnSpPr>
          <p:nvPr/>
        </p:nvCxnSpPr>
        <p:spPr bwMode="auto">
          <a:xfrm flipH="1">
            <a:off x="1242776" y="1944185"/>
            <a:ext cx="8465" cy="4167423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9E9A5990-A08B-9274-56D5-DD23B3D19E01}"/>
              </a:ext>
            </a:extLst>
          </p:cNvPr>
          <p:cNvGrpSpPr/>
          <p:nvPr/>
        </p:nvGrpSpPr>
        <p:grpSpPr>
          <a:xfrm>
            <a:off x="108319" y="3549107"/>
            <a:ext cx="298787" cy="255408"/>
            <a:chOff x="1839905" y="2825776"/>
            <a:chExt cx="298787" cy="255408"/>
          </a:xfrm>
        </p:grpSpPr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E43E5C78-8673-E23A-D5A7-07101853B813}"/>
                </a:ext>
              </a:extLst>
            </p:cNvPr>
            <p:cNvSpPr/>
            <p:nvPr/>
          </p:nvSpPr>
          <p:spPr bwMode="auto">
            <a:xfrm>
              <a:off x="1839905" y="2825776"/>
              <a:ext cx="298787" cy="255408"/>
            </a:xfrm>
            <a:prstGeom prst="ellipse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9043B864-8C0E-44E8-4B59-5DA64FBF7141}"/>
                </a:ext>
              </a:extLst>
            </p:cNvPr>
            <p:cNvCxnSpPr>
              <a:cxnSpLocks/>
              <a:stCxn id="270" idx="3"/>
              <a:endCxn id="270" idx="7"/>
            </p:cNvCxnSpPr>
            <p:nvPr/>
          </p:nvCxnSpPr>
          <p:spPr bwMode="auto">
            <a:xfrm flipV="1">
              <a:off x="1883661" y="2863180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A32BE7F5-1B0A-EEFA-56F6-173C645A29B1}"/>
              </a:ext>
            </a:extLst>
          </p:cNvPr>
          <p:cNvCxnSpPr>
            <a:cxnSpLocks/>
          </p:cNvCxnSpPr>
          <p:nvPr/>
        </p:nvCxnSpPr>
        <p:spPr bwMode="auto">
          <a:xfrm flipV="1">
            <a:off x="403911" y="3669010"/>
            <a:ext cx="472116" cy="7801"/>
          </a:xfrm>
          <a:prstGeom prst="line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7" name="Flowchart: Collate 286">
            <a:extLst>
              <a:ext uri="{FF2B5EF4-FFF2-40B4-BE49-F238E27FC236}">
                <a16:creationId xmlns:a16="http://schemas.microsoft.com/office/drawing/2014/main" id="{E0DCDF5E-C86E-8849-BCD1-E256DF2B3D62}"/>
              </a:ext>
            </a:extLst>
          </p:cNvPr>
          <p:cNvSpPr/>
          <p:nvPr/>
        </p:nvSpPr>
        <p:spPr bwMode="auto">
          <a:xfrm>
            <a:off x="3653750" y="1127797"/>
            <a:ext cx="171739" cy="268283"/>
          </a:xfrm>
          <a:prstGeom prst="flowChartCollate">
            <a:avLst/>
          </a:prstGeom>
          <a:solidFill>
            <a:srgbClr val="FF0000"/>
          </a:solidFill>
          <a:ln w="9525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88" name="Flowchart: Collate 287">
            <a:extLst>
              <a:ext uri="{FF2B5EF4-FFF2-40B4-BE49-F238E27FC236}">
                <a16:creationId xmlns:a16="http://schemas.microsoft.com/office/drawing/2014/main" id="{7FEA7E10-2C22-A33C-71A2-9533560B8B95}"/>
              </a:ext>
            </a:extLst>
          </p:cNvPr>
          <p:cNvSpPr/>
          <p:nvPr/>
        </p:nvSpPr>
        <p:spPr bwMode="auto">
          <a:xfrm rot="16200000">
            <a:off x="1165371" y="3171683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BECD31BF-5BB0-591C-860A-D10C9D11BC21}"/>
              </a:ext>
            </a:extLst>
          </p:cNvPr>
          <p:cNvGrpSpPr/>
          <p:nvPr/>
        </p:nvGrpSpPr>
        <p:grpSpPr>
          <a:xfrm>
            <a:off x="2733882" y="1140672"/>
            <a:ext cx="298787" cy="255408"/>
            <a:chOff x="5083512" y="2027734"/>
            <a:chExt cx="298787" cy="255408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6CFEADE3-8678-F934-0FDD-6063803847D7}"/>
                </a:ext>
              </a:extLst>
            </p:cNvPr>
            <p:cNvGrpSpPr/>
            <p:nvPr/>
          </p:nvGrpSpPr>
          <p:grpSpPr>
            <a:xfrm>
              <a:off x="5083512" y="2027734"/>
              <a:ext cx="298787" cy="255408"/>
              <a:chOff x="1839905" y="2825776"/>
              <a:chExt cx="298787" cy="255408"/>
            </a:xfrm>
          </p:grpSpPr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365C0843-8A85-0B6D-3488-9CFF61F80BC7}"/>
                  </a:ext>
                </a:extLst>
              </p:cNvPr>
              <p:cNvSpPr/>
              <p:nvPr/>
            </p:nvSpPr>
            <p:spPr bwMode="auto">
              <a:xfrm>
                <a:off x="1839905" y="2825776"/>
                <a:ext cx="298787" cy="255408"/>
              </a:xfrm>
              <a:prstGeom prst="ellipse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296" name="Straight Arrow Connector 295">
                <a:extLst>
                  <a:ext uri="{FF2B5EF4-FFF2-40B4-BE49-F238E27FC236}">
                    <a16:creationId xmlns:a16="http://schemas.microsoft.com/office/drawing/2014/main" id="{65DC7A01-B213-54BF-2570-6B8D925910FC}"/>
                  </a:ext>
                </a:extLst>
              </p:cNvPr>
              <p:cNvCxnSpPr>
                <a:cxnSpLocks/>
                <a:stCxn id="295" idx="3"/>
                <a:endCxn id="295" idx="7"/>
              </p:cNvCxnSpPr>
              <p:nvPr/>
            </p:nvCxnSpPr>
            <p:spPr bwMode="auto">
              <a:xfrm flipV="1">
                <a:off x="1883661" y="2863180"/>
                <a:ext cx="211275" cy="18060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117DAE83-442C-4456-852E-EFBC83BD54D1}"/>
                </a:ext>
              </a:extLst>
            </p:cNvPr>
            <p:cNvCxnSpPr>
              <a:cxnSpLocks/>
              <a:stCxn id="295" idx="5"/>
              <a:endCxn id="295" idx="1"/>
            </p:cNvCxnSpPr>
            <p:nvPr/>
          </p:nvCxnSpPr>
          <p:spPr bwMode="auto">
            <a:xfrm flipH="1" flipV="1">
              <a:off x="5127268" y="2065138"/>
              <a:ext cx="211275" cy="180600"/>
            </a:xfrm>
            <a:prstGeom prst="straightConnector1">
              <a:avLst/>
            </a:prstGeom>
            <a:solidFill>
              <a:schemeClr val="accent1"/>
            </a:solidFill>
            <a:ln w="254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81869296-26C8-1689-77B4-FF537787959D}"/>
                  </a:ext>
                </a:extLst>
              </p:cNvPr>
              <p:cNvSpPr/>
              <p:nvPr/>
            </p:nvSpPr>
            <p:spPr>
              <a:xfrm>
                <a:off x="2328919" y="1434078"/>
                <a:ext cx="1081945" cy="334643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b="1" i="1" smtClean="0">
                              <a:ln/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400" b="1" i="0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sz="1400" b="1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  <m:r>
                        <a:rPr lang="en-US" sz="1400" b="1" i="0" smtClean="0">
                          <a:solidFill>
                            <a:srgbClr val="FF66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0" cap="none" spc="0" smtClean="0">
                          <a:ln/>
                          <a:solidFill>
                            <a:srgbClr val="FF6600"/>
                          </a:solidFill>
                          <a:effectLst/>
                          <a:latin typeface="Cambria Math" panose="02040503050406030204" pitchFamily="18" charset="0"/>
                        </a:rPr>
                        <m:t>𝐕𝐀𝐓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rgbClr val="FF66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81869296-26C8-1689-77B4-FF53778795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919" y="1434078"/>
                <a:ext cx="1081945" cy="3346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Flowchart: Collate 69">
            <a:extLst>
              <a:ext uri="{FF2B5EF4-FFF2-40B4-BE49-F238E27FC236}">
                <a16:creationId xmlns:a16="http://schemas.microsoft.com/office/drawing/2014/main" id="{B6C574E2-9B01-8A79-18F2-0CAEA5365CDA}"/>
              </a:ext>
            </a:extLst>
          </p:cNvPr>
          <p:cNvSpPr/>
          <p:nvPr/>
        </p:nvSpPr>
        <p:spPr bwMode="auto">
          <a:xfrm>
            <a:off x="2243978" y="1126767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10" name="Flowchart: Collate 309">
            <a:extLst>
              <a:ext uri="{FF2B5EF4-FFF2-40B4-BE49-F238E27FC236}">
                <a16:creationId xmlns:a16="http://schemas.microsoft.com/office/drawing/2014/main" id="{13FF850C-054B-1407-96C2-788EAB65D1B4}"/>
              </a:ext>
            </a:extLst>
          </p:cNvPr>
          <p:cNvSpPr/>
          <p:nvPr/>
        </p:nvSpPr>
        <p:spPr bwMode="auto">
          <a:xfrm>
            <a:off x="4023677" y="1114725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72AA11F2-1E11-64D2-71A2-95D97020899A}"/>
              </a:ext>
            </a:extLst>
          </p:cNvPr>
          <p:cNvSpPr/>
          <p:nvPr/>
        </p:nvSpPr>
        <p:spPr bwMode="auto">
          <a:xfrm rot="5400000">
            <a:off x="2733067" y="4281403"/>
            <a:ext cx="977392" cy="163147"/>
          </a:xfrm>
          <a:prstGeom prst="rect">
            <a:avLst/>
          </a:prstGeom>
          <a:solidFill>
            <a:srgbClr val="CC99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956342A3-4280-C4C5-B4EE-724A2A032EA3}"/>
              </a:ext>
            </a:extLst>
          </p:cNvPr>
          <p:cNvCxnSpPr>
            <a:cxnSpLocks/>
          </p:cNvCxnSpPr>
          <p:nvPr/>
        </p:nvCxnSpPr>
        <p:spPr bwMode="auto">
          <a:xfrm flipV="1">
            <a:off x="4295305" y="984954"/>
            <a:ext cx="0" cy="29973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F63A61ED-9F42-9233-9A92-7A3AB575FB8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581916" y="3111663"/>
            <a:ext cx="10065" cy="135049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3C95882B-F12B-6FF8-0B8A-A293E6DC1337}"/>
              </a:ext>
            </a:extLst>
          </p:cNvPr>
          <p:cNvCxnSpPr>
            <a:cxnSpLocks/>
            <a:endCxn id="373" idx="0"/>
          </p:cNvCxnSpPr>
          <p:nvPr/>
        </p:nvCxnSpPr>
        <p:spPr bwMode="auto">
          <a:xfrm flipH="1">
            <a:off x="2018443" y="1241721"/>
            <a:ext cx="9054" cy="455341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3" name="Circle: Hollow 372">
            <a:extLst>
              <a:ext uri="{FF2B5EF4-FFF2-40B4-BE49-F238E27FC236}">
                <a16:creationId xmlns:a16="http://schemas.microsoft.com/office/drawing/2014/main" id="{08A007D2-32E7-D997-A6CF-1E6F9FC94896}"/>
              </a:ext>
            </a:extLst>
          </p:cNvPr>
          <p:cNvSpPr/>
          <p:nvPr/>
        </p:nvSpPr>
        <p:spPr bwMode="auto">
          <a:xfrm>
            <a:off x="1718269" y="5795135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AFF8C82D-1D9A-D720-BD79-E6E57564C90A}"/>
              </a:ext>
            </a:extLst>
          </p:cNvPr>
          <p:cNvCxnSpPr>
            <a:cxnSpLocks/>
          </p:cNvCxnSpPr>
          <p:nvPr/>
        </p:nvCxnSpPr>
        <p:spPr bwMode="auto">
          <a:xfrm>
            <a:off x="1790368" y="5434518"/>
            <a:ext cx="235416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5" name="Flowchart: Collate 374">
            <a:extLst>
              <a:ext uri="{FF2B5EF4-FFF2-40B4-BE49-F238E27FC236}">
                <a16:creationId xmlns:a16="http://schemas.microsoft.com/office/drawing/2014/main" id="{944A1538-6D46-82AA-E19D-59A511ECB488}"/>
              </a:ext>
            </a:extLst>
          </p:cNvPr>
          <p:cNvSpPr/>
          <p:nvPr/>
        </p:nvSpPr>
        <p:spPr bwMode="auto">
          <a:xfrm rot="16200000">
            <a:off x="1950583" y="3175242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42BD33A4-3CFD-D688-6896-846833DBCD62}"/>
              </a:ext>
            </a:extLst>
          </p:cNvPr>
          <p:cNvCxnSpPr>
            <a:cxnSpLocks/>
          </p:cNvCxnSpPr>
          <p:nvPr/>
        </p:nvCxnSpPr>
        <p:spPr bwMode="auto">
          <a:xfrm>
            <a:off x="1790368" y="3101988"/>
            <a:ext cx="13220" cy="235299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7" name="Flowchart: Collate 376">
            <a:extLst>
              <a:ext uri="{FF2B5EF4-FFF2-40B4-BE49-F238E27FC236}">
                <a16:creationId xmlns:a16="http://schemas.microsoft.com/office/drawing/2014/main" id="{3A442B4A-4E8B-EE2F-A8D2-2FC3FCD2CA15}"/>
              </a:ext>
            </a:extLst>
          </p:cNvPr>
          <p:cNvSpPr/>
          <p:nvPr/>
        </p:nvSpPr>
        <p:spPr bwMode="auto">
          <a:xfrm rot="16200000">
            <a:off x="1496047" y="3169766"/>
            <a:ext cx="171739" cy="268283"/>
          </a:xfrm>
          <a:prstGeom prst="flowChartCollate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012C25FA-4E38-F213-B167-D3B6075A4D69}"/>
              </a:ext>
            </a:extLst>
          </p:cNvPr>
          <p:cNvSpPr/>
          <p:nvPr/>
        </p:nvSpPr>
        <p:spPr>
          <a:xfrm>
            <a:off x="1291120" y="4361481"/>
            <a:ext cx="5261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Air</a:t>
            </a:r>
          </a:p>
        </p:txBody>
      </p: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F93A5D76-1396-4E55-18EB-62D251979109}"/>
              </a:ext>
            </a:extLst>
          </p:cNvPr>
          <p:cNvCxnSpPr>
            <a:cxnSpLocks/>
          </p:cNvCxnSpPr>
          <p:nvPr/>
        </p:nvCxnSpPr>
        <p:spPr bwMode="auto">
          <a:xfrm>
            <a:off x="1557004" y="3113445"/>
            <a:ext cx="260328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298AD922-E35D-FE8E-DAB2-78A05DE9C284}"/>
              </a:ext>
            </a:extLst>
          </p:cNvPr>
          <p:cNvCxnSpPr>
            <a:cxnSpLocks/>
          </p:cNvCxnSpPr>
          <p:nvPr/>
        </p:nvCxnSpPr>
        <p:spPr bwMode="auto">
          <a:xfrm flipH="1">
            <a:off x="95161" y="1919339"/>
            <a:ext cx="797368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66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1" name="Flowchart: Collate 390">
            <a:extLst>
              <a:ext uri="{FF2B5EF4-FFF2-40B4-BE49-F238E27FC236}">
                <a16:creationId xmlns:a16="http://schemas.microsoft.com/office/drawing/2014/main" id="{9D3B56A8-9923-8F10-BBE8-C93836E390B2}"/>
              </a:ext>
            </a:extLst>
          </p:cNvPr>
          <p:cNvSpPr/>
          <p:nvPr/>
        </p:nvSpPr>
        <p:spPr bwMode="auto">
          <a:xfrm>
            <a:off x="505679" y="1780688"/>
            <a:ext cx="171739" cy="268283"/>
          </a:xfrm>
          <a:prstGeom prst="flowChartCollat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55" name="Circle: Hollow 154">
            <a:extLst>
              <a:ext uri="{FF2B5EF4-FFF2-40B4-BE49-F238E27FC236}">
                <a16:creationId xmlns:a16="http://schemas.microsoft.com/office/drawing/2014/main" id="{5E976D9A-7B2D-6CFD-FF76-61AA3FE3F029}"/>
              </a:ext>
            </a:extLst>
          </p:cNvPr>
          <p:cNvSpPr/>
          <p:nvPr/>
        </p:nvSpPr>
        <p:spPr bwMode="auto">
          <a:xfrm>
            <a:off x="2918405" y="4761591"/>
            <a:ext cx="600348" cy="592585"/>
          </a:xfrm>
          <a:prstGeom prst="donut">
            <a:avLst>
              <a:gd name="adj" fmla="val 32715"/>
            </a:avLst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B968938-EA84-17DA-A911-0C8CC546CF22}"/>
              </a:ext>
            </a:extLst>
          </p:cNvPr>
          <p:cNvSpPr txBox="1">
            <a:spLocks/>
          </p:cNvSpPr>
          <p:nvPr/>
        </p:nvSpPr>
        <p:spPr bwMode="auto">
          <a:xfrm>
            <a:off x="1295400" y="4515"/>
            <a:ext cx="6172200" cy="83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Geneva" charset="0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</a:defRPr>
            </a:lvl9pPr>
          </a:lstStyle>
          <a:p>
            <a:r>
              <a:rPr lang="en-US" kern="0" baseline="30000" dirty="0"/>
              <a:t>3</a:t>
            </a:r>
            <a:r>
              <a:rPr lang="en-US" kern="0" dirty="0"/>
              <a:t>He VAT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F30AC81-8B50-6CC7-B5BF-8B8E32B5A29F}"/>
              </a:ext>
            </a:extLst>
          </p:cNvPr>
          <p:cNvSpPr/>
          <p:nvPr/>
        </p:nvSpPr>
        <p:spPr bwMode="auto">
          <a:xfrm>
            <a:off x="0" y="875604"/>
            <a:ext cx="9144000" cy="5507451"/>
          </a:xfrm>
          <a:custGeom>
            <a:avLst/>
            <a:gdLst>
              <a:gd name="connsiteX0" fmla="*/ 2170594 w 9144000"/>
              <a:gd name="connsiteY0" fmla="*/ 245629 h 5507451"/>
              <a:gd name="connsiteX1" fmla="*/ 2170594 w 9144000"/>
              <a:gd name="connsiteY1" fmla="*/ 1029396 h 5507451"/>
              <a:gd name="connsiteX2" fmla="*/ 3498456 w 9144000"/>
              <a:gd name="connsiteY2" fmla="*/ 1029396 h 5507451"/>
              <a:gd name="connsiteX3" fmla="*/ 3498456 w 9144000"/>
              <a:gd name="connsiteY3" fmla="*/ 245629 h 5507451"/>
              <a:gd name="connsiteX4" fmla="*/ 0 w 9144000"/>
              <a:gd name="connsiteY4" fmla="*/ 0 h 5507451"/>
              <a:gd name="connsiteX5" fmla="*/ 9144000 w 9144000"/>
              <a:gd name="connsiteY5" fmla="*/ 0 h 5507451"/>
              <a:gd name="connsiteX6" fmla="*/ 9144000 w 9144000"/>
              <a:gd name="connsiteY6" fmla="*/ 5507451 h 5507451"/>
              <a:gd name="connsiteX7" fmla="*/ 0 w 9144000"/>
              <a:gd name="connsiteY7" fmla="*/ 5507451 h 550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507451">
                <a:moveTo>
                  <a:pt x="2170594" y="245629"/>
                </a:moveTo>
                <a:lnTo>
                  <a:pt x="2170594" y="1029396"/>
                </a:lnTo>
                <a:lnTo>
                  <a:pt x="3498456" y="1029396"/>
                </a:lnTo>
                <a:lnTo>
                  <a:pt x="3498456" y="245629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507451"/>
                </a:lnTo>
                <a:lnTo>
                  <a:pt x="0" y="5507451"/>
                </a:lnTo>
                <a:close/>
              </a:path>
            </a:pathLst>
          </a:custGeom>
          <a:solidFill>
            <a:schemeClr val="accent3">
              <a:alpha val="9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pic>
        <p:nvPicPr>
          <p:cNvPr id="29" name="Picture 28" descr="A picture containing light, kitchen appliance&#10;&#10;Description automatically generated">
            <a:extLst>
              <a:ext uri="{FF2B5EF4-FFF2-40B4-BE49-F238E27FC236}">
                <a16:creationId xmlns:a16="http://schemas.microsoft.com/office/drawing/2014/main" id="{FC2E62CC-642E-BCB9-10C7-0E30007FCA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0122" y="990243"/>
            <a:ext cx="2338165" cy="537313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E89E7E6-08DE-9910-E107-7DD024F1B807}"/>
              </a:ext>
            </a:extLst>
          </p:cNvPr>
          <p:cNvSpPr/>
          <p:nvPr/>
        </p:nvSpPr>
        <p:spPr>
          <a:xfrm>
            <a:off x="4329138" y="1228370"/>
            <a:ext cx="176460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VAT  59.0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EC93C9-00B5-3571-64D4-E20895CE762D}"/>
              </a:ext>
            </a:extLst>
          </p:cNvPr>
          <p:cNvSpPr/>
          <p:nvPr/>
        </p:nvSpPr>
        <p:spPr>
          <a:xfrm>
            <a:off x="597720" y="1201694"/>
            <a:ext cx="1061508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~$9k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AC66730-4FA2-5EEC-455F-D841B2339C18}"/>
              </a:ext>
            </a:extLst>
          </p:cNvPr>
          <p:cNvSpPr/>
          <p:nvPr/>
        </p:nvSpPr>
        <p:spPr>
          <a:xfrm>
            <a:off x="456533" y="3100312"/>
            <a:ext cx="60179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rgbClr val="CC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Rated for (10</a:t>
            </a:r>
            <a:r>
              <a:rPr lang="en-US" sz="2000" b="1" baseline="30000" dirty="0">
                <a:ln w="0"/>
                <a:solidFill>
                  <a:srgbClr val="CC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-13</a:t>
            </a:r>
            <a:r>
              <a:rPr lang="en-US" sz="2000" b="1" dirty="0">
                <a:ln w="0"/>
                <a:solidFill>
                  <a:srgbClr val="CC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10) Bar </a:t>
            </a:r>
          </a:p>
          <a:p>
            <a:pPr algn="ctr"/>
            <a:r>
              <a:rPr lang="en-US" sz="2000" b="1" dirty="0">
                <a:ln w="0"/>
                <a:solidFill>
                  <a:srgbClr val="CC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r>
              <a:rPr lang="en-US" sz="2000" b="1" baseline="30000" dirty="0">
                <a:ln w="0"/>
                <a:solidFill>
                  <a:srgbClr val="CC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en-US" sz="2000" b="1" dirty="0">
                <a:ln w="0"/>
                <a:solidFill>
                  <a:srgbClr val="CC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digital encoder resolution (stepper motor)</a:t>
            </a:r>
            <a:endParaRPr lang="en-US" sz="2000" b="1" cap="none" spc="0" dirty="0">
              <a:ln w="0"/>
              <a:solidFill>
                <a:srgbClr val="CC66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2000" b="0" cap="none" spc="0" dirty="0">
              <a:ln w="0"/>
              <a:solidFill>
                <a:srgbClr val="CC66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000" b="0" cap="none" spc="0" dirty="0">
                <a:ln w="0"/>
                <a:solidFill>
                  <a:srgbClr val="CC6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5mm bore: {3,4}He Flow Rate ~ (0.001,100) SCCM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524398-8F68-F614-0AC4-3EAACD858909}"/>
              </a:ext>
            </a:extLst>
          </p:cNvPr>
          <p:cNvSpPr/>
          <p:nvPr/>
        </p:nvSpPr>
        <p:spPr>
          <a:xfrm>
            <a:off x="305637" y="2133836"/>
            <a:ext cx="62632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4"/>
                </a:solidFill>
                <a:effectLst/>
              </a:rPr>
              <a:t>“All metal variable leak valve”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68C873D-45B7-983A-CA91-74190B883922}"/>
              </a:ext>
            </a:extLst>
          </p:cNvPr>
          <p:cNvSpPr/>
          <p:nvPr/>
        </p:nvSpPr>
        <p:spPr bwMode="auto">
          <a:xfrm>
            <a:off x="463057" y="4837776"/>
            <a:ext cx="6105238" cy="46086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" charset="0"/>
                <a:ea typeface="Geneva" charset="0"/>
              </a:rPr>
              <a:t>Still need to measure the flow rate!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3CA53E-EDC3-E367-BE85-9E35D0205F8E}"/>
              </a:ext>
            </a:extLst>
          </p:cNvPr>
          <p:cNvSpPr/>
          <p:nvPr/>
        </p:nvSpPr>
        <p:spPr bwMode="auto">
          <a:xfrm>
            <a:off x="463057" y="6034540"/>
            <a:ext cx="6222889" cy="264402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https://www.vatvalve.com/series/ultra-high-vacuum-all-metal-variable-leak-valve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8646A-1040-2D6F-0036-9CF104AE5D3C}"/>
              </a:ext>
            </a:extLst>
          </p:cNvPr>
          <p:cNvSpPr txBox="1"/>
          <p:nvPr/>
        </p:nvSpPr>
        <p:spPr>
          <a:xfrm>
            <a:off x="1148418" y="541757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chemeClr val="accent4"/>
                </a:solidFill>
              </a:rPr>
              <a:t>Already delivered</a:t>
            </a:r>
            <a:endParaRPr lang="en-US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E8E70-BDDB-B892-A8D5-415EA37E08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50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24096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436C8C-1498-4C93-B6C4-C42285963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" b="3757"/>
          <a:stretch/>
        </p:blipFill>
        <p:spPr>
          <a:xfrm>
            <a:off x="418803" y="1627857"/>
            <a:ext cx="3711154" cy="414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F72A38-DCB3-406C-B10A-227DF63C8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57" y="1905000"/>
            <a:ext cx="5014043" cy="327146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87E8B1B-A6A9-4CB0-64EA-AABA7340AC6B}"/>
              </a:ext>
            </a:extLst>
          </p:cNvPr>
          <p:cNvSpPr txBox="1">
            <a:spLocks/>
          </p:cNvSpPr>
          <p:nvPr/>
        </p:nvSpPr>
        <p:spPr bwMode="auto">
          <a:xfrm>
            <a:off x="1295400" y="4515"/>
            <a:ext cx="6172200" cy="83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Geneva" charset="0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</a:defRPr>
            </a:lvl9pPr>
          </a:lstStyle>
          <a:p>
            <a:r>
              <a:rPr lang="en-US" dirty="0"/>
              <a:t>Vertical ABS Support</a:t>
            </a:r>
            <a:endParaRPr lang="en-US" kern="0" dirty="0"/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90DBD988-EF4C-23B1-59F1-003CB0093D35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§9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BCF228C-4BA2-7DE1-E1F8-AC6AAF93E2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51</a:t>
            </a:fld>
            <a:endParaRPr lang="en-US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A0CBBE-A279-D80A-DD07-FA0187AD432B}"/>
              </a:ext>
            </a:extLst>
          </p:cNvPr>
          <p:cNvSpPr/>
          <p:nvPr/>
        </p:nvSpPr>
        <p:spPr>
          <a:xfrm>
            <a:off x="2057400" y="5334218"/>
            <a:ext cx="6616544" cy="1015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Support system fabrication </a:t>
            </a:r>
            <a:r>
              <a:rPr lang="en-US" sz="2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be done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Need to secure the quadrupole magnet in vertical orientation</a:t>
            </a:r>
          </a:p>
          <a:p>
            <a:pPr marL="230188" indent="-230188">
              <a:buFont typeface="Arial" panose="020B0604020202020204" pitchFamily="34" charset="0"/>
              <a:buChar char="•"/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Clean and seal quadrupole magnets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F62AB6-152B-5759-FB14-28CA05487E4C}"/>
              </a:ext>
            </a:extLst>
          </p:cNvPr>
          <p:cNvSpPr txBox="1"/>
          <p:nvPr/>
        </p:nvSpPr>
        <p:spPr>
          <a:xfrm>
            <a:off x="1447800" y="848673"/>
            <a:ext cx="64496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Engineering Design </a:t>
            </a:r>
            <a:r>
              <a:rPr lang="en-US" sz="40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Complete</a:t>
            </a:r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2CFA1F2D-8EA1-2524-0E9E-8C938F750AE7}"/>
              </a:ext>
            </a:extLst>
          </p:cNvPr>
          <p:cNvSpPr/>
          <p:nvPr/>
        </p:nvSpPr>
        <p:spPr bwMode="auto">
          <a:xfrm>
            <a:off x="2804245" y="4429173"/>
            <a:ext cx="2209800" cy="834227"/>
          </a:xfrm>
          <a:prstGeom prst="borderCallout1">
            <a:avLst>
              <a:gd name="adj1" fmla="val -141"/>
              <a:gd name="adj2" fmla="val 450"/>
              <a:gd name="adj3" fmla="val -67191"/>
              <a:gd name="adj4" fmla="val -7387"/>
            </a:avLst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" charset="0"/>
                <a:ea typeface="Geneva" charset="0"/>
              </a:rPr>
              <a:t>Vertical support system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000EDD-CD04-8B6A-7226-431606C7381C}"/>
              </a:ext>
            </a:extLst>
          </p:cNvPr>
          <p:cNvCxnSpPr>
            <a:cxnSpLocks/>
          </p:cNvCxnSpPr>
          <p:nvPr/>
        </p:nvCxnSpPr>
        <p:spPr bwMode="auto">
          <a:xfrm flipV="1">
            <a:off x="5014045" y="3886200"/>
            <a:ext cx="319955" cy="75428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72614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60284"/>
          </a:xfrm>
        </p:spPr>
        <p:txBody>
          <a:bodyPr>
            <a:normAutofit/>
          </a:bodyPr>
          <a:lstStyle/>
          <a:p>
            <a:r>
              <a:rPr lang="en-US" dirty="0"/>
              <a:t>Mezzanine: Then…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94A1D7-55C1-86CB-4535-316F9F43A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44610" y="1466908"/>
            <a:ext cx="6454779" cy="48410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3941E-C618-0229-26CA-FA0B4911D3AD}"/>
              </a:ext>
            </a:extLst>
          </p:cNvPr>
          <p:cNvSpPr txBox="1"/>
          <p:nvPr/>
        </p:nvSpPr>
        <p:spPr>
          <a:xfrm>
            <a:off x="128311" y="971442"/>
            <a:ext cx="888737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Jan 2023</a:t>
            </a: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: Mezzanine = pillars, platform, stairs</a:t>
            </a: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C2C8F715-ADE5-F06C-DD14-52CD7DB35978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3E40867-9742-F797-6F08-D051B760ED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31891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 6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948444-A6D6-F936-37B7-EC83FE96B945}"/>
              </a:ext>
            </a:extLst>
          </p:cNvPr>
          <p:cNvSpPr txBox="1">
            <a:spLocks/>
          </p:cNvSpPr>
          <p:nvPr/>
        </p:nvSpPr>
        <p:spPr bwMode="auto">
          <a:xfrm>
            <a:off x="5065868" y="6498710"/>
            <a:ext cx="3634250" cy="2682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Geneva" panose="020B0503030404040204" pitchFamily="34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A110496-3477-26AC-8EE0-6975F05F2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Actuated Valves - Controller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5F966B-C5E4-E996-3E5B-6F5B40BE6672}"/>
              </a:ext>
            </a:extLst>
          </p:cNvPr>
          <p:cNvSpPr/>
          <p:nvPr/>
        </p:nvSpPr>
        <p:spPr>
          <a:xfrm>
            <a:off x="799178" y="752872"/>
            <a:ext cx="731373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8-channel controller </a:t>
            </a:r>
          </a:p>
          <a:p>
            <a:pPr algn="ctr"/>
            <a:r>
              <a: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(solenoid power supply + status indicator)</a:t>
            </a:r>
          </a:p>
        </p:txBody>
      </p:sp>
      <p:pic>
        <p:nvPicPr>
          <p:cNvPr id="8" name="Picture 7" descr="A picture containing indoor, counter&#10;&#10;Description automatically generated">
            <a:extLst>
              <a:ext uri="{FF2B5EF4-FFF2-40B4-BE49-F238E27FC236}">
                <a16:creationId xmlns:a16="http://schemas.microsoft.com/office/drawing/2014/main" id="{96FB519C-9509-83D0-397F-3D3C0191C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521" y="1769367"/>
            <a:ext cx="6061763" cy="45450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72FAC2-B927-31EE-634D-C41D5ED66C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34286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 6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948444-A6D6-F936-37B7-EC83FE96B945}"/>
              </a:ext>
            </a:extLst>
          </p:cNvPr>
          <p:cNvSpPr txBox="1">
            <a:spLocks/>
          </p:cNvSpPr>
          <p:nvPr/>
        </p:nvSpPr>
        <p:spPr bwMode="auto">
          <a:xfrm>
            <a:off x="5065868" y="6498710"/>
            <a:ext cx="3634250" cy="2682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Geneva" panose="020B0503030404040204" pitchFamily="34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54</a:t>
            </a:fld>
            <a:endParaRPr lang="en-US" alt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A110496-3477-26AC-8EE0-6975F05F2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Controller – Relay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B14C72-5BA5-0879-FB01-7AC6FAB8AC40}"/>
              </a:ext>
            </a:extLst>
          </p:cNvPr>
          <p:cNvSpPr/>
          <p:nvPr/>
        </p:nvSpPr>
        <p:spPr>
          <a:xfrm>
            <a:off x="412933" y="5835876"/>
            <a:ext cx="824718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PXI  NI 2566 (single pole double throw - SPDT) Relay Board</a:t>
            </a:r>
          </a:p>
        </p:txBody>
      </p:sp>
      <p:pic>
        <p:nvPicPr>
          <p:cNvPr id="29" name="Picture 28" descr="A picture containing indoor, counter&#10;&#10;Description automatically generated">
            <a:extLst>
              <a:ext uri="{FF2B5EF4-FFF2-40B4-BE49-F238E27FC236}">
                <a16:creationId xmlns:a16="http://schemas.microsoft.com/office/drawing/2014/main" id="{3AB80D2F-41F9-4226-EA6D-298B02745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824" y="1175084"/>
            <a:ext cx="6061763" cy="4545099"/>
          </a:xfrm>
          <a:prstGeom prst="rect">
            <a:avLst/>
          </a:prstGeom>
        </p:spPr>
      </p:pic>
      <p:pic>
        <p:nvPicPr>
          <p:cNvPr id="34" name="Picture 33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9291692B-9943-3109-294A-6599B26DD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868" y="1170418"/>
            <a:ext cx="3615576" cy="3175681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21DCDC5-EBE4-D0CD-579E-61F0742DAF8C}"/>
              </a:ext>
            </a:extLst>
          </p:cNvPr>
          <p:cNvSpPr/>
          <p:nvPr/>
        </p:nvSpPr>
        <p:spPr bwMode="auto">
          <a:xfrm>
            <a:off x="2359933" y="2212327"/>
            <a:ext cx="3700208" cy="781885"/>
          </a:xfrm>
          <a:custGeom>
            <a:avLst/>
            <a:gdLst>
              <a:gd name="connsiteX0" fmla="*/ 3700208 w 3700208"/>
              <a:gd name="connsiteY0" fmla="*/ 297791 h 781885"/>
              <a:gd name="connsiteX1" fmla="*/ 401196 w 3700208"/>
              <a:gd name="connsiteY1" fmla="*/ 19885 h 781885"/>
              <a:gd name="connsiteX2" fmla="*/ 51573 w 3700208"/>
              <a:gd name="connsiteY2" fmla="*/ 781885 h 78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0208" h="781885">
                <a:moveTo>
                  <a:pt x="3700208" y="297791"/>
                </a:moveTo>
                <a:cubicBezTo>
                  <a:pt x="2354755" y="118497"/>
                  <a:pt x="1009302" y="-60797"/>
                  <a:pt x="401196" y="19885"/>
                </a:cubicBezTo>
                <a:cubicBezTo>
                  <a:pt x="-206910" y="100567"/>
                  <a:pt x="59043" y="657873"/>
                  <a:pt x="51573" y="781885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59DD355-D338-418F-F97E-04D3257FC4D6}"/>
              </a:ext>
            </a:extLst>
          </p:cNvPr>
          <p:cNvSpPr/>
          <p:nvPr/>
        </p:nvSpPr>
        <p:spPr bwMode="auto">
          <a:xfrm>
            <a:off x="2047793" y="6511819"/>
            <a:ext cx="2534459" cy="264402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ni.com/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-us/support/model.pxi-2566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D300A9-98AE-06F2-0D7F-07CF257211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54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65082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60284"/>
          </a:xfrm>
        </p:spPr>
        <p:txBody>
          <a:bodyPr>
            <a:normAutofit/>
          </a:bodyPr>
          <a:lstStyle/>
          <a:p>
            <a:r>
              <a:rPr lang="en-US" sz="2800" dirty="0"/>
              <a:t>Vacuum Test of the Chamber</a:t>
            </a: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C2C8F715-ADE5-F06C-DD14-52CD7DB35978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3E40867-9742-F797-6F08-D051B760ED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55</a:t>
            </a:fld>
            <a:endParaRPr lang="en-US" altLang="en-US" dirty="0"/>
          </a:p>
        </p:txBody>
      </p:sp>
      <p:pic>
        <p:nvPicPr>
          <p:cNvPr id="16" name="Picture 15" descr="A machine in a room&#10;&#10;Description automatically generated with low confidence">
            <a:extLst>
              <a:ext uri="{FF2B5EF4-FFF2-40B4-BE49-F238E27FC236}">
                <a16:creationId xmlns:a16="http://schemas.microsoft.com/office/drawing/2014/main" id="{CDEC55AD-9B37-F2BB-1DE3-20E9B3239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98497" y="1619347"/>
            <a:ext cx="5388024" cy="4041018"/>
          </a:xfrm>
          <a:prstGeom prst="rect">
            <a:avLst/>
          </a:prstGeom>
        </p:spPr>
      </p:pic>
      <p:pic>
        <p:nvPicPr>
          <p:cNvPr id="18" name="Picture 17" descr="A picture containing indoor, machine, wall, engineering&#10;&#10;Description automatically generated">
            <a:extLst>
              <a:ext uri="{FF2B5EF4-FFF2-40B4-BE49-F238E27FC236}">
                <a16:creationId xmlns:a16="http://schemas.microsoft.com/office/drawing/2014/main" id="{9B9D3BE8-71A8-0384-747A-C61527853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27272"/>
            <a:ext cx="4530176" cy="3397632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5DE5756-4B31-F8E4-CD0F-12634EE18777}"/>
              </a:ext>
            </a:extLst>
          </p:cNvPr>
          <p:cNvSpPr/>
          <p:nvPr/>
        </p:nvSpPr>
        <p:spPr bwMode="auto">
          <a:xfrm>
            <a:off x="4114801" y="1513592"/>
            <a:ext cx="1828800" cy="2662518"/>
          </a:xfrm>
          <a:custGeom>
            <a:avLst/>
            <a:gdLst>
              <a:gd name="connsiteX0" fmla="*/ 0 w 4733365"/>
              <a:gd name="connsiteY0" fmla="*/ 0 h 2241177"/>
              <a:gd name="connsiteX1" fmla="*/ 941294 w 4733365"/>
              <a:gd name="connsiteY1" fmla="*/ 986118 h 2241177"/>
              <a:gd name="connsiteX2" fmla="*/ 3594847 w 4733365"/>
              <a:gd name="connsiteY2" fmla="*/ 1048871 h 2241177"/>
              <a:gd name="connsiteX3" fmla="*/ 4733365 w 4733365"/>
              <a:gd name="connsiteY3" fmla="*/ 2241177 h 224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3365" h="2241177">
                <a:moveTo>
                  <a:pt x="0" y="0"/>
                </a:moveTo>
                <a:cubicBezTo>
                  <a:pt x="171076" y="405653"/>
                  <a:pt x="342153" y="811306"/>
                  <a:pt x="941294" y="986118"/>
                </a:cubicBezTo>
                <a:cubicBezTo>
                  <a:pt x="1540435" y="1160930"/>
                  <a:pt x="2962835" y="839695"/>
                  <a:pt x="3594847" y="1048871"/>
                </a:cubicBezTo>
                <a:cubicBezTo>
                  <a:pt x="4226859" y="1258048"/>
                  <a:pt x="4509247" y="2088777"/>
                  <a:pt x="4733365" y="2241177"/>
                </a:cubicBezTo>
              </a:path>
            </a:pathLst>
          </a:cu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3941E-C618-0229-26CA-FA0B4911D3AD}"/>
              </a:ext>
            </a:extLst>
          </p:cNvPr>
          <p:cNvSpPr txBox="1"/>
          <p:nvPr/>
        </p:nvSpPr>
        <p:spPr>
          <a:xfrm>
            <a:off x="368956" y="1188758"/>
            <a:ext cx="4291289" cy="1692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Reaches 20 n </a:t>
            </a:r>
            <a:r>
              <a:rPr lang="en-US" sz="2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mBar</a:t>
            </a: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 with a </a:t>
            </a:r>
            <a:r>
              <a:rPr lang="en-US" sz="2000" b="1" u="sng" spc="50" dirty="0">
                <a:ln w="0"/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small</a:t>
            </a: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 turbo after baking at 180</a:t>
            </a:r>
            <a:r>
              <a:rPr lang="en-US" sz="2000" b="1" spc="50" baseline="3000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o</a:t>
            </a: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 C overnight (can easily get to 1 </a:t>
            </a:r>
            <a:r>
              <a:rPr lang="en-US" sz="2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nTorr</a:t>
            </a: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 with inline turbo)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sym typeface="Calibri"/>
              </a:rPr>
              <a:t>!Empty inside! </a:t>
            </a:r>
          </a:p>
        </p:txBody>
      </p:sp>
    </p:spTree>
    <p:extLst>
      <p:ext uri="{BB962C8B-B14F-4D97-AF65-F5344CB8AC3E}">
        <p14:creationId xmlns:p14="http://schemas.microsoft.com/office/powerpoint/2010/main" val="39981650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screenshot, home appliance, design&#10;&#10;Description automatically generated">
            <a:extLst>
              <a:ext uri="{FF2B5EF4-FFF2-40B4-BE49-F238E27FC236}">
                <a16:creationId xmlns:a16="http://schemas.microsoft.com/office/drawing/2014/main" id="{5600801E-0F64-41FF-0743-FFD9BFF3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2957"/>
            <a:ext cx="8610600" cy="48719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87E8B1B-A6A9-4CB0-64EA-AABA7340AC6B}"/>
              </a:ext>
            </a:extLst>
          </p:cNvPr>
          <p:cNvSpPr txBox="1">
            <a:spLocks/>
          </p:cNvSpPr>
          <p:nvPr/>
        </p:nvSpPr>
        <p:spPr bwMode="auto">
          <a:xfrm>
            <a:off x="1295400" y="4515"/>
            <a:ext cx="6172200" cy="83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+mj-lt"/>
                <a:ea typeface="+mj-ea"/>
                <a:cs typeface="Geneva" charset="0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</a:defRPr>
            </a:lvl6pPr>
            <a:lvl7pPr marL="9144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</a:defRPr>
            </a:lvl7pPr>
            <a:lvl8pPr marL="13716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</a:defRPr>
            </a:lvl8pPr>
            <a:lvl9pPr marL="1828800"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993333"/>
                </a:solidFill>
                <a:latin typeface="Arial" charset="0"/>
                <a:ea typeface="Geneva" charset="0"/>
              </a:defRPr>
            </a:lvl9pPr>
          </a:lstStyle>
          <a:p>
            <a:r>
              <a:rPr lang="en-US" kern="0" dirty="0"/>
              <a:t>Non-magnetic Gate Valve</a:t>
            </a: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90DBD988-EF4C-23B1-59F1-003CB0093D35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BCF228C-4BA2-7DE1-E1F8-AC6AAF93E2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56</a:t>
            </a:fld>
            <a:endParaRPr lang="en-US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F62AB6-152B-5759-FB14-28CA05487E4C}"/>
              </a:ext>
            </a:extLst>
          </p:cNvPr>
          <p:cNvSpPr txBox="1"/>
          <p:nvPr/>
        </p:nvSpPr>
        <p:spPr>
          <a:xfrm>
            <a:off x="-304800" y="789622"/>
            <a:ext cx="64496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Candidate Al-Gate Valve</a:t>
            </a:r>
            <a:endParaRPr lang="en-US" sz="40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69001BC-60F7-D03D-1CB3-2DFA1D5D4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" b="3757"/>
          <a:stretch/>
        </p:blipFill>
        <p:spPr>
          <a:xfrm>
            <a:off x="5620292" y="892791"/>
            <a:ext cx="3502038" cy="3909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A0CBBE-A279-D80A-DD07-FA0187AD432B}"/>
              </a:ext>
            </a:extLst>
          </p:cNvPr>
          <p:cNvSpPr/>
          <p:nvPr/>
        </p:nvSpPr>
        <p:spPr>
          <a:xfrm>
            <a:off x="152400" y="5452962"/>
            <a:ext cx="3119765" cy="7078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Non-magnetic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AE069B-969E-0C0D-EE5D-FB14A1E86587}"/>
              </a:ext>
            </a:extLst>
          </p:cNvPr>
          <p:cNvSpPr/>
          <p:nvPr/>
        </p:nvSpPr>
        <p:spPr bwMode="auto">
          <a:xfrm>
            <a:off x="1981200" y="6458558"/>
            <a:ext cx="2057400" cy="348586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vacuumresearch.com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15326A-9251-3E3A-6D4A-2405884C3B89}"/>
              </a:ext>
            </a:extLst>
          </p:cNvPr>
          <p:cNvCxnSpPr>
            <a:cxnSpLocks/>
          </p:cNvCxnSpPr>
          <p:nvPr/>
        </p:nvCxnSpPr>
        <p:spPr bwMode="auto">
          <a:xfrm>
            <a:off x="2667000" y="4648200"/>
            <a:ext cx="4800600" cy="762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296205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23FDBF7C-14B3-E607-2532-7EE230576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053" y="4947671"/>
            <a:ext cx="1586675" cy="1383581"/>
          </a:xfrm>
          <a:prstGeom prst="rect">
            <a:avLst/>
          </a:prstGeom>
          <a:solidFill>
            <a:srgbClr val="515050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19C8C6-9150-4E67-EB27-9D18C462F013}"/>
              </a:ext>
            </a:extLst>
          </p:cNvPr>
          <p:cNvSpPr/>
          <p:nvPr/>
        </p:nvSpPr>
        <p:spPr bwMode="auto">
          <a:xfrm>
            <a:off x="2881653" y="1508275"/>
            <a:ext cx="1928217" cy="474799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267C89A-7150-6591-7609-A48D9E44870A}"/>
              </a:ext>
            </a:extLst>
          </p:cNvPr>
          <p:cNvSpPr/>
          <p:nvPr/>
        </p:nvSpPr>
        <p:spPr bwMode="auto">
          <a:xfrm>
            <a:off x="3562590" y="3448360"/>
            <a:ext cx="671513" cy="609600"/>
          </a:xfrm>
          <a:prstGeom prst="rect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F71268D-BAE2-8EE1-488A-58643B6E4E5E}"/>
              </a:ext>
            </a:extLst>
          </p:cNvPr>
          <p:cNvSpPr/>
          <p:nvPr/>
        </p:nvSpPr>
        <p:spPr bwMode="auto">
          <a:xfrm>
            <a:off x="3310475" y="3705037"/>
            <a:ext cx="323849" cy="173224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89CE371-6D87-7C6C-6DB5-FCC4850DDCC9}"/>
              </a:ext>
            </a:extLst>
          </p:cNvPr>
          <p:cNvSpPr/>
          <p:nvPr/>
        </p:nvSpPr>
        <p:spPr bwMode="auto">
          <a:xfrm>
            <a:off x="2988807" y="1330614"/>
            <a:ext cx="172546" cy="2211608"/>
          </a:xfrm>
          <a:prstGeom prst="rect">
            <a:avLst/>
          </a:prstGeom>
          <a:solidFill>
            <a:srgbClr val="FFC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Placement in the Apparatus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764DBC3-6603-CB94-A266-DC0DCD6D9B45}"/>
              </a:ext>
            </a:extLst>
          </p:cNvPr>
          <p:cNvSpPr txBox="1">
            <a:spLocks/>
          </p:cNvSpPr>
          <p:nvPr/>
        </p:nvSpPr>
        <p:spPr bwMode="auto">
          <a:xfrm>
            <a:off x="5181600" y="6498710"/>
            <a:ext cx="3518517" cy="2682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Geneva" panose="020B0503030404040204" pitchFamily="34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D62891-924D-6E57-FDB5-940DCBD1FA9C}"/>
              </a:ext>
            </a:extLst>
          </p:cNvPr>
          <p:cNvSpPr/>
          <p:nvPr/>
        </p:nvSpPr>
        <p:spPr bwMode="auto">
          <a:xfrm>
            <a:off x="3454940" y="1831654"/>
            <a:ext cx="950119" cy="995611"/>
          </a:xfrm>
          <a:prstGeom prst="rect">
            <a:avLst/>
          </a:prstGeom>
          <a:solidFill>
            <a:srgbClr val="FF99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4F72AA-EB1F-D5DD-9C15-88DE21BA1A14}"/>
              </a:ext>
            </a:extLst>
          </p:cNvPr>
          <p:cNvCxnSpPr>
            <a:cxnSpLocks/>
          </p:cNvCxnSpPr>
          <p:nvPr/>
        </p:nvCxnSpPr>
        <p:spPr bwMode="auto">
          <a:xfrm>
            <a:off x="3209669" y="1336964"/>
            <a:ext cx="0" cy="79554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AD6FE8-955E-1915-EDEB-EFF09B7835B8}"/>
              </a:ext>
            </a:extLst>
          </p:cNvPr>
          <p:cNvCxnSpPr>
            <a:cxnSpLocks/>
          </p:cNvCxnSpPr>
          <p:nvPr/>
        </p:nvCxnSpPr>
        <p:spPr bwMode="auto">
          <a:xfrm>
            <a:off x="3354928" y="1352269"/>
            <a:ext cx="0" cy="3669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8BBEBE9B-4464-DA97-0CBA-09922F7F49A4}"/>
              </a:ext>
            </a:extLst>
          </p:cNvPr>
          <p:cNvSpPr/>
          <p:nvPr/>
        </p:nvSpPr>
        <p:spPr bwMode="auto">
          <a:xfrm>
            <a:off x="3354928" y="1379465"/>
            <a:ext cx="621506" cy="636141"/>
          </a:xfrm>
          <a:prstGeom prst="arc">
            <a:avLst>
              <a:gd name="adj1" fmla="val 5400000"/>
              <a:gd name="adj2" fmla="val 1079999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F746D21-9931-CE53-C302-3D0511279294}"/>
              </a:ext>
            </a:extLst>
          </p:cNvPr>
          <p:cNvCxnSpPr>
            <a:cxnSpLocks/>
          </p:cNvCxnSpPr>
          <p:nvPr/>
        </p:nvCxnSpPr>
        <p:spPr bwMode="auto">
          <a:xfrm flipH="1">
            <a:off x="3659728" y="2015606"/>
            <a:ext cx="762000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A36E8355-634E-1F1B-B34E-5A03F590E4DF}"/>
              </a:ext>
            </a:extLst>
          </p:cNvPr>
          <p:cNvSpPr/>
          <p:nvPr/>
        </p:nvSpPr>
        <p:spPr bwMode="auto">
          <a:xfrm>
            <a:off x="4152645" y="2015607"/>
            <a:ext cx="352425" cy="138336"/>
          </a:xfrm>
          <a:prstGeom prst="arc">
            <a:avLst>
              <a:gd name="adj1" fmla="val 16503344"/>
              <a:gd name="adj2" fmla="val 373316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B6EBCC-757E-89DF-6FD5-039B5CF34127}"/>
              </a:ext>
            </a:extLst>
          </p:cNvPr>
          <p:cNvCxnSpPr>
            <a:cxnSpLocks/>
            <a:stCxn id="24" idx="0"/>
          </p:cNvCxnSpPr>
          <p:nvPr/>
        </p:nvCxnSpPr>
        <p:spPr bwMode="auto">
          <a:xfrm flipH="1">
            <a:off x="3483516" y="2235381"/>
            <a:ext cx="949059" cy="1787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26F3EEE2-6294-1097-5B71-0386647B4647}"/>
              </a:ext>
            </a:extLst>
          </p:cNvPr>
          <p:cNvSpPr/>
          <p:nvPr/>
        </p:nvSpPr>
        <p:spPr bwMode="auto">
          <a:xfrm>
            <a:off x="3297778" y="2118503"/>
            <a:ext cx="390526" cy="138336"/>
          </a:xfrm>
          <a:prstGeom prst="arc">
            <a:avLst>
              <a:gd name="adj1" fmla="val 5622275"/>
              <a:gd name="adj2" fmla="val 14596509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37247C72-0054-F5FD-2372-257736FC4A88}"/>
              </a:ext>
            </a:extLst>
          </p:cNvPr>
          <p:cNvSpPr/>
          <p:nvPr/>
        </p:nvSpPr>
        <p:spPr bwMode="auto">
          <a:xfrm>
            <a:off x="4171690" y="2234198"/>
            <a:ext cx="476253" cy="516867"/>
          </a:xfrm>
          <a:prstGeom prst="arc">
            <a:avLst>
              <a:gd name="adj1" fmla="val 16503344"/>
              <a:gd name="adj2" fmla="val 21467951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E53B6BD6-8963-E1C1-8950-9D5D64267821}"/>
              </a:ext>
            </a:extLst>
          </p:cNvPr>
          <p:cNvSpPr/>
          <p:nvPr/>
        </p:nvSpPr>
        <p:spPr bwMode="auto">
          <a:xfrm>
            <a:off x="3209669" y="1808090"/>
            <a:ext cx="621506" cy="636141"/>
          </a:xfrm>
          <a:prstGeom prst="arc">
            <a:avLst>
              <a:gd name="adj1" fmla="val 5400000"/>
              <a:gd name="adj2" fmla="val 1079999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6594D76-DA2F-6659-2918-671EBE6845C1}"/>
              </a:ext>
            </a:extLst>
          </p:cNvPr>
          <p:cNvCxnSpPr>
            <a:cxnSpLocks/>
            <a:endCxn id="27" idx="0"/>
          </p:cNvCxnSpPr>
          <p:nvPr/>
        </p:nvCxnSpPr>
        <p:spPr bwMode="auto">
          <a:xfrm flipH="1" flipV="1">
            <a:off x="3520422" y="2444231"/>
            <a:ext cx="910829" cy="588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Arc 28">
            <a:extLst>
              <a:ext uri="{FF2B5EF4-FFF2-40B4-BE49-F238E27FC236}">
                <a16:creationId xmlns:a16="http://schemas.microsoft.com/office/drawing/2014/main" id="{CFD0161E-1FC3-C563-785E-E7C799FD3D17}"/>
              </a:ext>
            </a:extLst>
          </p:cNvPr>
          <p:cNvSpPr/>
          <p:nvPr/>
        </p:nvSpPr>
        <p:spPr bwMode="auto">
          <a:xfrm>
            <a:off x="4162168" y="2450116"/>
            <a:ext cx="352425" cy="138336"/>
          </a:xfrm>
          <a:prstGeom prst="arc">
            <a:avLst>
              <a:gd name="adj1" fmla="val 16503344"/>
              <a:gd name="adj2" fmla="val 373316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26BDD2-B4FD-C9B4-B9EA-FA54CCAE8194}"/>
              </a:ext>
            </a:extLst>
          </p:cNvPr>
          <p:cNvCxnSpPr>
            <a:cxnSpLocks/>
          </p:cNvCxnSpPr>
          <p:nvPr/>
        </p:nvCxnSpPr>
        <p:spPr bwMode="auto">
          <a:xfrm flipH="1">
            <a:off x="3493039" y="2685053"/>
            <a:ext cx="921543" cy="9524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616144F9-4A9C-51A3-7D59-85786120EB53}"/>
              </a:ext>
            </a:extLst>
          </p:cNvPr>
          <p:cNvSpPr/>
          <p:nvPr/>
        </p:nvSpPr>
        <p:spPr bwMode="auto">
          <a:xfrm>
            <a:off x="3307301" y="2553012"/>
            <a:ext cx="390526" cy="138336"/>
          </a:xfrm>
          <a:prstGeom prst="arc">
            <a:avLst>
              <a:gd name="adj1" fmla="val 5622275"/>
              <a:gd name="adj2" fmla="val 14596509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DCB89321-3FE5-056B-F2ED-7EAAE5EC357E}"/>
              </a:ext>
            </a:extLst>
          </p:cNvPr>
          <p:cNvSpPr/>
          <p:nvPr/>
        </p:nvSpPr>
        <p:spPr bwMode="auto">
          <a:xfrm>
            <a:off x="4266941" y="2685041"/>
            <a:ext cx="238129" cy="247471"/>
          </a:xfrm>
          <a:prstGeom prst="arc">
            <a:avLst>
              <a:gd name="adj1" fmla="val 16503344"/>
              <a:gd name="adj2" fmla="val 21467951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5FFB0CB-2689-7DBA-F9D1-7C654A0DB58F}"/>
              </a:ext>
            </a:extLst>
          </p:cNvPr>
          <p:cNvCxnSpPr>
            <a:cxnSpLocks/>
          </p:cNvCxnSpPr>
          <p:nvPr/>
        </p:nvCxnSpPr>
        <p:spPr bwMode="auto">
          <a:xfrm>
            <a:off x="4508645" y="2797167"/>
            <a:ext cx="1188" cy="443009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8FF979-47FD-A8DB-B821-C2BCBC3118EA}"/>
              </a:ext>
            </a:extLst>
          </p:cNvPr>
          <p:cNvCxnSpPr>
            <a:cxnSpLocks/>
            <a:endCxn id="62" idx="0"/>
          </p:cNvCxnSpPr>
          <p:nvPr/>
        </p:nvCxnSpPr>
        <p:spPr bwMode="auto">
          <a:xfrm flipH="1">
            <a:off x="4646258" y="2453756"/>
            <a:ext cx="1685" cy="1153765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1" name="Arc 40">
            <a:extLst>
              <a:ext uri="{FF2B5EF4-FFF2-40B4-BE49-F238E27FC236}">
                <a16:creationId xmlns:a16="http://schemas.microsoft.com/office/drawing/2014/main" id="{818AA4C9-73AD-0726-252E-474AD6D16716}"/>
              </a:ext>
            </a:extLst>
          </p:cNvPr>
          <p:cNvSpPr/>
          <p:nvPr/>
        </p:nvSpPr>
        <p:spPr bwMode="auto">
          <a:xfrm>
            <a:off x="3889912" y="2876924"/>
            <a:ext cx="621506" cy="636141"/>
          </a:xfrm>
          <a:prstGeom prst="arc">
            <a:avLst>
              <a:gd name="adj1" fmla="val 283867"/>
              <a:gd name="adj2" fmla="val 521031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7CFE66C-6718-BA73-A263-2E437D3B9659}"/>
              </a:ext>
            </a:extLst>
          </p:cNvPr>
          <p:cNvCxnSpPr>
            <a:cxnSpLocks/>
            <a:endCxn id="48" idx="2"/>
          </p:cNvCxnSpPr>
          <p:nvPr/>
        </p:nvCxnSpPr>
        <p:spPr bwMode="auto">
          <a:xfrm flipH="1">
            <a:off x="3588453" y="3511562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8" name="Arc 47">
            <a:extLst>
              <a:ext uri="{FF2B5EF4-FFF2-40B4-BE49-F238E27FC236}">
                <a16:creationId xmlns:a16="http://schemas.microsoft.com/office/drawing/2014/main" id="{0C5CE2C5-231D-C4F7-2B6B-F07F5B9410FD}"/>
              </a:ext>
            </a:extLst>
          </p:cNvPr>
          <p:cNvSpPr/>
          <p:nvPr/>
        </p:nvSpPr>
        <p:spPr bwMode="auto">
          <a:xfrm>
            <a:off x="3475173" y="3522591"/>
            <a:ext cx="222654" cy="161454"/>
          </a:xfrm>
          <a:prstGeom prst="arc">
            <a:avLst>
              <a:gd name="adj1" fmla="val 8201728"/>
              <a:gd name="adj2" fmla="val 16283163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72F3B85F-ABBE-B45F-5AE9-B260DB15EC21}"/>
              </a:ext>
            </a:extLst>
          </p:cNvPr>
          <p:cNvSpPr/>
          <p:nvPr/>
        </p:nvSpPr>
        <p:spPr bwMode="auto">
          <a:xfrm>
            <a:off x="4046083" y="3583297"/>
            <a:ext cx="251213" cy="160495"/>
          </a:xfrm>
          <a:prstGeom prst="arc">
            <a:avLst>
              <a:gd name="adj1" fmla="val 17968453"/>
              <a:gd name="adj2" fmla="val 5362687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CF6B052-1472-A0DD-AFE5-FBD997B2CD3A}"/>
              </a:ext>
            </a:extLst>
          </p:cNvPr>
          <p:cNvCxnSpPr>
            <a:cxnSpLocks/>
          </p:cNvCxnSpPr>
          <p:nvPr/>
        </p:nvCxnSpPr>
        <p:spPr bwMode="auto">
          <a:xfrm flipH="1">
            <a:off x="3558092" y="3742119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2" name="Arc 61">
            <a:extLst>
              <a:ext uri="{FF2B5EF4-FFF2-40B4-BE49-F238E27FC236}">
                <a16:creationId xmlns:a16="http://schemas.microsoft.com/office/drawing/2014/main" id="{4CBA3E45-45FF-8EF4-3C9D-7AA4ACAF7816}"/>
              </a:ext>
            </a:extLst>
          </p:cNvPr>
          <p:cNvSpPr/>
          <p:nvPr/>
        </p:nvSpPr>
        <p:spPr bwMode="auto">
          <a:xfrm>
            <a:off x="3883561" y="3240176"/>
            <a:ext cx="764381" cy="671707"/>
          </a:xfrm>
          <a:prstGeom prst="arc">
            <a:avLst>
              <a:gd name="adj1" fmla="val 283867"/>
              <a:gd name="adj2" fmla="val 5890054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9A08029-8117-09E3-BEEE-C7D2A398DC0E}"/>
              </a:ext>
            </a:extLst>
          </p:cNvPr>
          <p:cNvCxnSpPr>
            <a:cxnSpLocks/>
            <a:endCxn id="64" idx="2"/>
          </p:cNvCxnSpPr>
          <p:nvPr/>
        </p:nvCxnSpPr>
        <p:spPr bwMode="auto">
          <a:xfrm flipH="1">
            <a:off x="3588453" y="3910380"/>
            <a:ext cx="636223" cy="1104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4" name="Arc 63">
            <a:extLst>
              <a:ext uri="{FF2B5EF4-FFF2-40B4-BE49-F238E27FC236}">
                <a16:creationId xmlns:a16="http://schemas.microsoft.com/office/drawing/2014/main" id="{56889BF6-EBFB-06CF-B551-D84FED1EA41F}"/>
              </a:ext>
            </a:extLst>
          </p:cNvPr>
          <p:cNvSpPr/>
          <p:nvPr/>
        </p:nvSpPr>
        <p:spPr bwMode="auto">
          <a:xfrm>
            <a:off x="3475173" y="3921409"/>
            <a:ext cx="222654" cy="161454"/>
          </a:xfrm>
          <a:prstGeom prst="arc">
            <a:avLst>
              <a:gd name="adj1" fmla="val 1874912"/>
              <a:gd name="adj2" fmla="val 16283163"/>
            </a:avLst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311D236-18B2-32A0-C01C-A56DCD024DFA}"/>
              </a:ext>
            </a:extLst>
          </p:cNvPr>
          <p:cNvCxnSpPr>
            <a:cxnSpLocks/>
          </p:cNvCxnSpPr>
          <p:nvPr/>
        </p:nvCxnSpPr>
        <p:spPr bwMode="auto">
          <a:xfrm>
            <a:off x="3715089" y="1336964"/>
            <a:ext cx="0" cy="481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3" name="Arc 82">
            <a:extLst>
              <a:ext uri="{FF2B5EF4-FFF2-40B4-BE49-F238E27FC236}">
                <a16:creationId xmlns:a16="http://schemas.microsoft.com/office/drawing/2014/main" id="{F997045C-B9DA-7B50-213A-55B571537CA2}"/>
              </a:ext>
            </a:extLst>
          </p:cNvPr>
          <p:cNvSpPr/>
          <p:nvPr/>
        </p:nvSpPr>
        <p:spPr bwMode="auto">
          <a:xfrm>
            <a:off x="3262056" y="3723631"/>
            <a:ext cx="621506" cy="636141"/>
          </a:xfrm>
          <a:prstGeom prst="arc">
            <a:avLst>
              <a:gd name="adj1" fmla="val 4990163"/>
              <a:gd name="adj2" fmla="val 10799994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5" name="Block Arc 74">
            <a:extLst>
              <a:ext uri="{FF2B5EF4-FFF2-40B4-BE49-F238E27FC236}">
                <a16:creationId xmlns:a16="http://schemas.microsoft.com/office/drawing/2014/main" id="{839D6BED-8F85-F07E-9872-72EED2AFA06D}"/>
              </a:ext>
            </a:extLst>
          </p:cNvPr>
          <p:cNvSpPr/>
          <p:nvPr/>
        </p:nvSpPr>
        <p:spPr bwMode="auto">
          <a:xfrm>
            <a:off x="2986625" y="3206185"/>
            <a:ext cx="647700" cy="672076"/>
          </a:xfrm>
          <a:prstGeom prst="blockArc">
            <a:avLst>
              <a:gd name="adj1" fmla="val 5378964"/>
              <a:gd name="adj2" fmla="val 10840744"/>
              <a:gd name="adj3" fmla="val 27151"/>
            </a:avLst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1BADFC09-AC05-9070-9FC9-7CFFB1E00393}"/>
              </a:ext>
            </a:extLst>
          </p:cNvPr>
          <p:cNvSpPr/>
          <p:nvPr/>
        </p:nvSpPr>
        <p:spPr bwMode="auto">
          <a:xfrm>
            <a:off x="3262056" y="3754819"/>
            <a:ext cx="621506" cy="636141"/>
          </a:xfrm>
          <a:prstGeom prst="arc">
            <a:avLst>
              <a:gd name="adj1" fmla="val 10524259"/>
              <a:gd name="adj2" fmla="val 16184276"/>
            </a:avLst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C78781E-BCF5-9581-1182-B69D0C0C8678}"/>
              </a:ext>
            </a:extLst>
          </p:cNvPr>
          <p:cNvCxnSpPr>
            <a:cxnSpLocks/>
          </p:cNvCxnSpPr>
          <p:nvPr/>
        </p:nvCxnSpPr>
        <p:spPr bwMode="auto">
          <a:xfrm flipV="1">
            <a:off x="3076320" y="1007563"/>
            <a:ext cx="0" cy="27988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440BF00-B007-9A63-BBCD-9167DC96D5CB}"/>
              </a:ext>
            </a:extLst>
          </p:cNvPr>
          <p:cNvSpPr/>
          <p:nvPr/>
        </p:nvSpPr>
        <p:spPr>
          <a:xfrm>
            <a:off x="2511680" y="942632"/>
            <a:ext cx="53097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Vac</a:t>
            </a:r>
            <a:endParaRPr lang="en-US" sz="1800" b="0" cap="none" spc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40E352F4-8B04-F976-ACAB-C0EA4042B87B}"/>
              </a:ext>
            </a:extLst>
          </p:cNvPr>
          <p:cNvCxnSpPr>
            <a:cxnSpLocks/>
          </p:cNvCxnSpPr>
          <p:nvPr/>
        </p:nvCxnSpPr>
        <p:spPr bwMode="auto">
          <a:xfrm flipV="1">
            <a:off x="3716660" y="1074052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1F46A9B-1821-D1A8-1B79-783B47DBCF75}"/>
              </a:ext>
            </a:extLst>
          </p:cNvPr>
          <p:cNvCxnSpPr>
            <a:cxnSpLocks/>
          </p:cNvCxnSpPr>
          <p:nvPr/>
        </p:nvCxnSpPr>
        <p:spPr bwMode="auto">
          <a:xfrm>
            <a:off x="4123370" y="1336964"/>
            <a:ext cx="0" cy="481221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50F98F31-3384-A8B9-71E4-5403B5B06634}"/>
              </a:ext>
            </a:extLst>
          </p:cNvPr>
          <p:cNvCxnSpPr>
            <a:cxnSpLocks/>
          </p:cNvCxnSpPr>
          <p:nvPr/>
        </p:nvCxnSpPr>
        <p:spPr bwMode="auto">
          <a:xfrm flipV="1">
            <a:off x="4123370" y="1074052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0AE1A12C-F526-62C0-3327-2247972DE78D}"/>
              </a:ext>
            </a:extLst>
          </p:cNvPr>
          <p:cNvCxnSpPr>
            <a:cxnSpLocks/>
          </p:cNvCxnSpPr>
          <p:nvPr/>
        </p:nvCxnSpPr>
        <p:spPr bwMode="auto">
          <a:xfrm flipV="1">
            <a:off x="3223164" y="1092462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E78D4226-CF14-0AE2-A346-8FC19C0FD38A}"/>
              </a:ext>
            </a:extLst>
          </p:cNvPr>
          <p:cNvCxnSpPr>
            <a:cxnSpLocks/>
          </p:cNvCxnSpPr>
          <p:nvPr/>
        </p:nvCxnSpPr>
        <p:spPr bwMode="auto">
          <a:xfrm flipV="1">
            <a:off x="3354928" y="1092462"/>
            <a:ext cx="0" cy="2195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4C35832C-C4BE-A347-C44D-854FBB74CD6B}"/>
              </a:ext>
            </a:extLst>
          </p:cNvPr>
          <p:cNvCxnSpPr/>
          <p:nvPr/>
        </p:nvCxnSpPr>
        <p:spPr bwMode="auto">
          <a:xfrm>
            <a:off x="2872383" y="5176271"/>
            <a:ext cx="192821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9D3F88A-82FC-86B5-F2C8-FEA62A84EF57}"/>
              </a:ext>
            </a:extLst>
          </p:cNvPr>
          <p:cNvCxnSpPr>
            <a:cxnSpLocks/>
            <a:stCxn id="74" idx="0"/>
          </p:cNvCxnSpPr>
          <p:nvPr/>
        </p:nvCxnSpPr>
        <p:spPr bwMode="auto">
          <a:xfrm flipH="1" flipV="1">
            <a:off x="3898346" y="2808776"/>
            <a:ext cx="1" cy="6395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60B3FC9-A713-DB61-BB81-B4DC7B75F21D}"/>
              </a:ext>
            </a:extLst>
          </p:cNvPr>
          <p:cNvCxnSpPr>
            <a:cxnSpLocks/>
          </p:cNvCxnSpPr>
          <p:nvPr/>
        </p:nvCxnSpPr>
        <p:spPr bwMode="auto">
          <a:xfrm flipV="1">
            <a:off x="3901221" y="4082863"/>
            <a:ext cx="0" cy="1736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1EACB7E-9507-6776-6C33-744493C5697D}"/>
              </a:ext>
            </a:extLst>
          </p:cNvPr>
          <p:cNvGrpSpPr/>
          <p:nvPr/>
        </p:nvGrpSpPr>
        <p:grpSpPr>
          <a:xfrm>
            <a:off x="3560506" y="4214041"/>
            <a:ext cx="786210" cy="294779"/>
            <a:chOff x="1243602" y="4130455"/>
            <a:chExt cx="786210" cy="294779"/>
          </a:xfrm>
        </p:grpSpPr>
        <p:sp>
          <p:nvSpPr>
            <p:cNvPr id="85" name="Cylinder 84">
              <a:extLst>
                <a:ext uri="{FF2B5EF4-FFF2-40B4-BE49-F238E27FC236}">
                  <a16:creationId xmlns:a16="http://schemas.microsoft.com/office/drawing/2014/main" id="{01355FE9-42B1-D1A0-F459-3117B882989D}"/>
                </a:ext>
              </a:extLst>
            </p:cNvPr>
            <p:cNvSpPr/>
            <p:nvPr/>
          </p:nvSpPr>
          <p:spPr bwMode="auto">
            <a:xfrm rot="5400000">
              <a:off x="1404171" y="3970646"/>
              <a:ext cx="294019" cy="615157"/>
            </a:xfrm>
            <a:prstGeom prst="can">
              <a:avLst>
                <a:gd name="adj" fmla="val 39182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D23ACEC-F1A9-3B75-3B32-18CAFD1CB286}"/>
                </a:ext>
              </a:extLst>
            </p:cNvPr>
            <p:cNvSpPr/>
            <p:nvPr/>
          </p:nvSpPr>
          <p:spPr bwMode="auto">
            <a:xfrm>
              <a:off x="1743412" y="4139060"/>
              <a:ext cx="115347" cy="27912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0784888-18EA-CDE4-B1C2-15275EC4BA11}"/>
                </a:ext>
              </a:extLst>
            </p:cNvPr>
            <p:cNvGrpSpPr/>
            <p:nvPr/>
          </p:nvGrpSpPr>
          <p:grpSpPr>
            <a:xfrm>
              <a:off x="1896462" y="4130455"/>
              <a:ext cx="133350" cy="294019"/>
              <a:chOff x="4038599" y="2634984"/>
              <a:chExt cx="309395" cy="685800"/>
            </a:xfrm>
          </p:grpSpPr>
          <p:sp>
            <p:nvSpPr>
              <p:cNvPr id="88" name="Cylinder 87">
                <a:extLst>
                  <a:ext uri="{FF2B5EF4-FFF2-40B4-BE49-F238E27FC236}">
                    <a16:creationId xmlns:a16="http://schemas.microsoft.com/office/drawing/2014/main" id="{5267CC6E-6054-89C0-71FF-D580E2407045}"/>
                  </a:ext>
                </a:extLst>
              </p:cNvPr>
              <p:cNvSpPr/>
              <p:nvPr/>
            </p:nvSpPr>
            <p:spPr bwMode="auto">
              <a:xfrm rot="5400000">
                <a:off x="3848099" y="2825484"/>
                <a:ext cx="685800" cy="304799"/>
              </a:xfrm>
              <a:prstGeom prst="can">
                <a:avLst>
                  <a:gd name="adj" fmla="val 43056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758991EB-C1A7-EA1C-7220-FF7AA3E37BD6}"/>
                  </a:ext>
                </a:extLst>
              </p:cNvPr>
              <p:cNvSpPr/>
              <p:nvPr/>
            </p:nvSpPr>
            <p:spPr bwMode="auto">
              <a:xfrm>
                <a:off x="4195594" y="2648620"/>
                <a:ext cx="152400" cy="653783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9EEF4E5-AAED-21E1-3E0F-19DA7244164C}"/>
              </a:ext>
            </a:extLst>
          </p:cNvPr>
          <p:cNvSpPr/>
          <p:nvPr/>
        </p:nvSpPr>
        <p:spPr bwMode="auto">
          <a:xfrm>
            <a:off x="3744259" y="4518383"/>
            <a:ext cx="247649" cy="657741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9873CB-D7F4-1483-4E2D-EBFB585345BD}"/>
              </a:ext>
            </a:extLst>
          </p:cNvPr>
          <p:cNvSpPr/>
          <p:nvPr/>
        </p:nvSpPr>
        <p:spPr>
          <a:xfrm>
            <a:off x="1862917" y="1881774"/>
            <a:ext cx="1031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4DDB42-0B53-B320-4966-9CBE252B293E}"/>
              </a:ext>
            </a:extLst>
          </p:cNvPr>
          <p:cNvSpPr/>
          <p:nvPr/>
        </p:nvSpPr>
        <p:spPr>
          <a:xfrm>
            <a:off x="1858028" y="3406582"/>
            <a:ext cx="1031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BD5600-0AE5-8B3B-E718-B754043B409B}"/>
              </a:ext>
            </a:extLst>
          </p:cNvPr>
          <p:cNvSpPr/>
          <p:nvPr/>
        </p:nvSpPr>
        <p:spPr>
          <a:xfrm>
            <a:off x="1219200" y="5251202"/>
            <a:ext cx="172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300K</a:t>
            </a:r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BA324318-E142-B179-F847-7024E4AD94FE}"/>
              </a:ext>
            </a:extLst>
          </p:cNvPr>
          <p:cNvSpPr/>
          <p:nvPr/>
        </p:nvSpPr>
        <p:spPr bwMode="auto">
          <a:xfrm>
            <a:off x="4904709" y="1007563"/>
            <a:ext cx="1219200" cy="400781"/>
          </a:xfrm>
          <a:prstGeom prst="borderCallout1">
            <a:avLst>
              <a:gd name="adj1" fmla="val 51642"/>
              <a:gd name="adj2" fmla="val 878"/>
              <a:gd name="adj3" fmla="val 119630"/>
              <a:gd name="adj4" fmla="val -82084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CX10-1</a:t>
            </a:r>
          </a:p>
        </p:txBody>
      </p:sp>
      <p:sp>
        <p:nvSpPr>
          <p:cNvPr id="21" name="Callout: Line 20">
            <a:extLst>
              <a:ext uri="{FF2B5EF4-FFF2-40B4-BE49-F238E27FC236}">
                <a16:creationId xmlns:a16="http://schemas.microsoft.com/office/drawing/2014/main" id="{E539A496-3348-23F7-C0F2-9343CAF525DD}"/>
              </a:ext>
            </a:extLst>
          </p:cNvPr>
          <p:cNvSpPr/>
          <p:nvPr/>
        </p:nvSpPr>
        <p:spPr bwMode="auto">
          <a:xfrm>
            <a:off x="4911225" y="2129068"/>
            <a:ext cx="1219200" cy="400781"/>
          </a:xfrm>
          <a:prstGeom prst="borderCallout1">
            <a:avLst>
              <a:gd name="adj1" fmla="val 51642"/>
              <a:gd name="adj2" fmla="val 878"/>
              <a:gd name="adj3" fmla="val 53084"/>
              <a:gd name="adj4" fmla="val -87552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CX10-2</a:t>
            </a:r>
          </a:p>
        </p:txBody>
      </p:sp>
      <p:sp>
        <p:nvSpPr>
          <p:cNvPr id="25" name="Callout: Line 24">
            <a:extLst>
              <a:ext uri="{FF2B5EF4-FFF2-40B4-BE49-F238E27FC236}">
                <a16:creationId xmlns:a16="http://schemas.microsoft.com/office/drawing/2014/main" id="{4753341E-3D0F-525E-497A-2FA82D678917}"/>
              </a:ext>
            </a:extLst>
          </p:cNvPr>
          <p:cNvSpPr/>
          <p:nvPr/>
        </p:nvSpPr>
        <p:spPr bwMode="auto">
          <a:xfrm>
            <a:off x="4933437" y="4129521"/>
            <a:ext cx="1341689" cy="400781"/>
          </a:xfrm>
          <a:prstGeom prst="borderCallout1">
            <a:avLst>
              <a:gd name="adj1" fmla="val 51642"/>
              <a:gd name="adj2" fmla="val 878"/>
              <a:gd name="adj3" fmla="val 55461"/>
              <a:gd name="adj4" fmla="val -79743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RX102-3</a:t>
            </a:r>
          </a:p>
        </p:txBody>
      </p:sp>
      <p:sp>
        <p:nvSpPr>
          <p:cNvPr id="36" name="Callout: Line 35">
            <a:extLst>
              <a:ext uri="{FF2B5EF4-FFF2-40B4-BE49-F238E27FC236}">
                <a16:creationId xmlns:a16="http://schemas.microsoft.com/office/drawing/2014/main" id="{2709A72F-B681-677F-1660-520C942F5A58}"/>
              </a:ext>
            </a:extLst>
          </p:cNvPr>
          <p:cNvSpPr/>
          <p:nvPr/>
        </p:nvSpPr>
        <p:spPr bwMode="auto">
          <a:xfrm>
            <a:off x="4941629" y="5184809"/>
            <a:ext cx="1172816" cy="400781"/>
          </a:xfrm>
          <a:prstGeom prst="borderCallout1">
            <a:avLst>
              <a:gd name="adj1" fmla="val 51642"/>
              <a:gd name="adj2" fmla="val 878"/>
              <a:gd name="adj3" fmla="val -22967"/>
              <a:gd name="adj4" fmla="val -91900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CX10-5</a:t>
            </a:r>
          </a:p>
        </p:txBody>
      </p:sp>
      <p:sp>
        <p:nvSpPr>
          <p:cNvPr id="39" name="Callout: Line 38">
            <a:extLst>
              <a:ext uri="{FF2B5EF4-FFF2-40B4-BE49-F238E27FC236}">
                <a16:creationId xmlns:a16="http://schemas.microsoft.com/office/drawing/2014/main" id="{6D7DF106-A65F-1FDF-D9E2-6145CF5BCD67}"/>
              </a:ext>
            </a:extLst>
          </p:cNvPr>
          <p:cNvSpPr/>
          <p:nvPr/>
        </p:nvSpPr>
        <p:spPr bwMode="auto">
          <a:xfrm>
            <a:off x="4930861" y="3650119"/>
            <a:ext cx="1341689" cy="400781"/>
          </a:xfrm>
          <a:prstGeom prst="borderCallout1">
            <a:avLst>
              <a:gd name="adj1" fmla="val 96798"/>
              <a:gd name="adj2" fmla="val -542"/>
              <a:gd name="adj3" fmla="val 131513"/>
              <a:gd name="adj4" fmla="val -123048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RX102-2</a:t>
            </a:r>
          </a:p>
        </p:txBody>
      </p:sp>
      <p:sp>
        <p:nvSpPr>
          <p:cNvPr id="40" name="Callout: Line 39">
            <a:extLst>
              <a:ext uri="{FF2B5EF4-FFF2-40B4-BE49-F238E27FC236}">
                <a16:creationId xmlns:a16="http://schemas.microsoft.com/office/drawing/2014/main" id="{713EC997-8252-F720-84FF-1EC2C9EF702E}"/>
              </a:ext>
            </a:extLst>
          </p:cNvPr>
          <p:cNvSpPr/>
          <p:nvPr/>
        </p:nvSpPr>
        <p:spPr bwMode="auto">
          <a:xfrm>
            <a:off x="6434187" y="3161188"/>
            <a:ext cx="1341689" cy="400781"/>
          </a:xfrm>
          <a:prstGeom prst="borderCallout1">
            <a:avLst>
              <a:gd name="adj1" fmla="val 51642"/>
              <a:gd name="adj2" fmla="val 878"/>
              <a:gd name="adj3" fmla="val 117253"/>
              <a:gd name="adj4" fmla="val -191201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RX102-1</a:t>
            </a:r>
          </a:p>
        </p:txBody>
      </p:sp>
      <p:sp>
        <p:nvSpPr>
          <p:cNvPr id="42" name="Callout: Line 41">
            <a:extLst>
              <a:ext uri="{FF2B5EF4-FFF2-40B4-BE49-F238E27FC236}">
                <a16:creationId xmlns:a16="http://schemas.microsoft.com/office/drawing/2014/main" id="{A6D65E7A-DB81-8C6C-4E5B-2E5237930CB1}"/>
              </a:ext>
            </a:extLst>
          </p:cNvPr>
          <p:cNvSpPr/>
          <p:nvPr/>
        </p:nvSpPr>
        <p:spPr bwMode="auto">
          <a:xfrm>
            <a:off x="4934417" y="4646862"/>
            <a:ext cx="1172816" cy="400781"/>
          </a:xfrm>
          <a:prstGeom prst="borderCallout1">
            <a:avLst>
              <a:gd name="adj1" fmla="val 51642"/>
              <a:gd name="adj2" fmla="val 878"/>
              <a:gd name="adj3" fmla="val -22967"/>
              <a:gd name="adj4" fmla="val -91900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CX10-4</a:t>
            </a:r>
          </a:p>
        </p:txBody>
      </p:sp>
      <p:sp>
        <p:nvSpPr>
          <p:cNvPr id="6" name="Callout: Line 5">
            <a:extLst>
              <a:ext uri="{FF2B5EF4-FFF2-40B4-BE49-F238E27FC236}">
                <a16:creationId xmlns:a16="http://schemas.microsoft.com/office/drawing/2014/main" id="{FBC8B079-09C2-5C96-B1FE-661A03F81DD8}"/>
              </a:ext>
            </a:extLst>
          </p:cNvPr>
          <p:cNvSpPr/>
          <p:nvPr/>
        </p:nvSpPr>
        <p:spPr bwMode="auto">
          <a:xfrm>
            <a:off x="6472323" y="4387835"/>
            <a:ext cx="1219200" cy="400781"/>
          </a:xfrm>
          <a:prstGeom prst="borderCallout1">
            <a:avLst>
              <a:gd name="adj1" fmla="val 51642"/>
              <a:gd name="adj2" fmla="val 878"/>
              <a:gd name="adj3" fmla="val 48331"/>
              <a:gd name="adj4" fmla="val -136771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CX10-3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E88CFD4-FD6D-CF6D-CDB2-B1CBED7AC4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29756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02278"/>
          </a:xfrm>
        </p:spPr>
        <p:txBody>
          <a:bodyPr/>
          <a:lstStyle/>
          <a:p>
            <a:r>
              <a:rPr lang="en-US" dirty="0"/>
              <a:t>Types of Sensors: New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234" name="Slide Number Placeholder 3">
            <a:extLst>
              <a:ext uri="{FF2B5EF4-FFF2-40B4-BE49-F238E27FC236}">
                <a16:creationId xmlns:a16="http://schemas.microsoft.com/office/drawing/2014/main" id="{A5F10FE7-E576-BB9F-82BE-6F9F81B57A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58</a:t>
            </a:fld>
            <a:endParaRPr lang="en-US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84EAB4-BAE8-60AF-77C5-788CF2977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84790"/>
            <a:ext cx="2158730" cy="419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6BBABA-A0D3-497A-14D7-BEB351505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634" y="1593842"/>
            <a:ext cx="2158730" cy="2793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3B1FA8-B0AE-AAB6-AEE2-0FC84314737E}"/>
              </a:ext>
            </a:extLst>
          </p:cNvPr>
          <p:cNvSpPr txBox="1"/>
          <p:nvPr/>
        </p:nvSpPr>
        <p:spPr>
          <a:xfrm>
            <a:off x="352425" y="2057400"/>
            <a:ext cx="2619375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Zirconium Oxy-Nitride Thin-Film Resistance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BE0E79-E984-CE44-0BC6-C6BC02E0060E}"/>
              </a:ext>
            </a:extLst>
          </p:cNvPr>
          <p:cNvSpPr txBox="1"/>
          <p:nvPr/>
        </p:nvSpPr>
        <p:spPr>
          <a:xfrm>
            <a:off x="3358655" y="2057400"/>
            <a:ext cx="2565265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Ruthenium Oxide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Thick-Film Resistance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0DF8A9-BF89-1B1C-CCFB-31067BF43553}"/>
              </a:ext>
            </a:extLst>
          </p:cNvPr>
          <p:cNvSpPr txBox="1"/>
          <p:nvPr/>
        </p:nvSpPr>
        <p:spPr>
          <a:xfrm>
            <a:off x="6299468" y="2057400"/>
            <a:ext cx="2223625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Silicon Diode</a:t>
            </a:r>
          </a:p>
          <a:p>
            <a:pPr algn="ctr"/>
            <a:r>
              <a:rPr lang="en-US" sz="2000" dirty="0"/>
              <a:t>Voltage Drop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F60A2B1-AC6E-9560-1E45-A996FA72A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468" y="1524000"/>
            <a:ext cx="2158730" cy="41904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E24917F-EDE5-EBDB-7EB1-DFFC4249620B}"/>
              </a:ext>
            </a:extLst>
          </p:cNvPr>
          <p:cNvSpPr/>
          <p:nvPr/>
        </p:nvSpPr>
        <p:spPr>
          <a:xfrm>
            <a:off x="838200" y="2891135"/>
            <a:ext cx="1628971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</a:rPr>
              <a:t>(0.1,420) 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415043-3B32-E912-D7DF-518C5FC1ABA2}"/>
              </a:ext>
            </a:extLst>
          </p:cNvPr>
          <p:cNvSpPr/>
          <p:nvPr/>
        </p:nvSpPr>
        <p:spPr>
          <a:xfrm>
            <a:off x="3826802" y="2886902"/>
            <a:ext cx="1628971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</a:rPr>
              <a:t>(0.05,40) 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279461-C772-6E82-63AC-6764D8AA93BC}"/>
              </a:ext>
            </a:extLst>
          </p:cNvPr>
          <p:cNvSpPr/>
          <p:nvPr/>
        </p:nvSpPr>
        <p:spPr>
          <a:xfrm>
            <a:off x="6564347" y="2876972"/>
            <a:ext cx="1628972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</a:rPr>
              <a:t>(1.4,500) K</a:t>
            </a:r>
          </a:p>
        </p:txBody>
      </p:sp>
      <p:pic>
        <p:nvPicPr>
          <p:cNvPr id="6" name="Picture 5" descr="Chart, surface chart&#10;&#10;Description automatically generated">
            <a:extLst>
              <a:ext uri="{FF2B5EF4-FFF2-40B4-BE49-F238E27FC236}">
                <a16:creationId xmlns:a16="http://schemas.microsoft.com/office/drawing/2014/main" id="{C13E6C43-ED7A-F5DC-85FA-4E9E0D58F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3408997" cy="2630610"/>
          </a:xfrm>
          <a:prstGeom prst="rect">
            <a:avLst/>
          </a:prstGeom>
        </p:spPr>
      </p:pic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2445A2C5-6005-E86C-5A28-FC29E31D6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987" y="3438889"/>
            <a:ext cx="2577813" cy="26551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8DEC1F-C624-04A8-DBD0-F4892E7EA013}"/>
              </a:ext>
            </a:extLst>
          </p:cNvPr>
          <p:cNvSpPr txBox="1"/>
          <p:nvPr/>
        </p:nvSpPr>
        <p:spPr>
          <a:xfrm>
            <a:off x="1511001" y="6498710"/>
            <a:ext cx="1876229" cy="276999"/>
          </a:xfrm>
          <a:prstGeom prst="rect">
            <a:avLst/>
          </a:prstGeom>
          <a:solidFill>
            <a:srgbClr val="66FF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www.lakeshore.com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328463-DD44-FCB7-BEB1-DDA3A8A51B8A}"/>
              </a:ext>
            </a:extLst>
          </p:cNvPr>
          <p:cNvSpPr/>
          <p:nvPr/>
        </p:nvSpPr>
        <p:spPr>
          <a:xfrm>
            <a:off x="614515" y="931981"/>
            <a:ext cx="25106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Cernox-CX10</a:t>
            </a:r>
            <a:endParaRPr lang="en-US" sz="3200" b="0" u="sng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927FA3-0567-F144-397E-49CCF7EF9AFF}"/>
              </a:ext>
            </a:extLst>
          </p:cNvPr>
          <p:cNvSpPr/>
          <p:nvPr/>
        </p:nvSpPr>
        <p:spPr>
          <a:xfrm>
            <a:off x="3435738" y="931981"/>
            <a:ext cx="24881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Rox-RX102A</a:t>
            </a:r>
            <a:endParaRPr lang="en-US" sz="3200" b="0" u="sng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EDF567-1B85-68DC-FA66-CAFDFCE6FFEE}"/>
              </a:ext>
            </a:extLst>
          </p:cNvPr>
          <p:cNvSpPr/>
          <p:nvPr/>
        </p:nvSpPr>
        <p:spPr>
          <a:xfrm>
            <a:off x="6172200" y="935603"/>
            <a:ext cx="24865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Diode-DT670</a:t>
            </a:r>
            <a:endParaRPr lang="en-US" sz="3200" b="0" u="sng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972305D-0A31-3B97-9013-06E419B011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2327" y="3428999"/>
            <a:ext cx="2802835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202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02278"/>
          </a:xfrm>
        </p:spPr>
        <p:txBody>
          <a:bodyPr/>
          <a:lstStyle/>
          <a:p>
            <a:r>
              <a:rPr lang="en-US" dirty="0"/>
              <a:t>Types of Sensors: New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234" name="Slide Number Placeholder 3">
            <a:extLst>
              <a:ext uri="{FF2B5EF4-FFF2-40B4-BE49-F238E27FC236}">
                <a16:creationId xmlns:a16="http://schemas.microsoft.com/office/drawing/2014/main" id="{A5F10FE7-E576-BB9F-82BE-6F9F81B57A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59</a:t>
            </a:fld>
            <a:endParaRPr lang="en-US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84EAB4-BAE8-60AF-77C5-788CF2977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84790"/>
            <a:ext cx="2158730" cy="4190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3B1FA8-B0AE-AAB6-AEE2-0FC84314737E}"/>
              </a:ext>
            </a:extLst>
          </p:cNvPr>
          <p:cNvSpPr txBox="1"/>
          <p:nvPr/>
        </p:nvSpPr>
        <p:spPr>
          <a:xfrm>
            <a:off x="352425" y="2057400"/>
            <a:ext cx="2619375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Zirconium Oxy-Nitride Thin-Film Resistance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24917F-EDE5-EBDB-7EB1-DFFC4249620B}"/>
              </a:ext>
            </a:extLst>
          </p:cNvPr>
          <p:cNvSpPr/>
          <p:nvPr/>
        </p:nvSpPr>
        <p:spPr>
          <a:xfrm>
            <a:off x="838200" y="2891135"/>
            <a:ext cx="1628971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</a:rPr>
              <a:t>(0.1,420) K</a:t>
            </a:r>
          </a:p>
        </p:txBody>
      </p:sp>
      <p:pic>
        <p:nvPicPr>
          <p:cNvPr id="6" name="Picture 5" descr="Chart, surface chart&#10;&#10;Description automatically generated">
            <a:extLst>
              <a:ext uri="{FF2B5EF4-FFF2-40B4-BE49-F238E27FC236}">
                <a16:creationId xmlns:a16="http://schemas.microsoft.com/office/drawing/2014/main" id="{C13E6C43-ED7A-F5DC-85FA-4E9E0D58F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228" y="1651469"/>
            <a:ext cx="5679872" cy="43829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8DEC1F-C624-04A8-DBD0-F4892E7EA013}"/>
              </a:ext>
            </a:extLst>
          </p:cNvPr>
          <p:cNvSpPr txBox="1"/>
          <p:nvPr/>
        </p:nvSpPr>
        <p:spPr>
          <a:xfrm>
            <a:off x="1511001" y="6498710"/>
            <a:ext cx="1876229" cy="276999"/>
          </a:xfrm>
          <a:prstGeom prst="rect">
            <a:avLst/>
          </a:prstGeom>
          <a:solidFill>
            <a:srgbClr val="66FF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www.lakeshore.com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328463-DD44-FCB7-BEB1-DDA3A8A51B8A}"/>
              </a:ext>
            </a:extLst>
          </p:cNvPr>
          <p:cNvSpPr/>
          <p:nvPr/>
        </p:nvSpPr>
        <p:spPr>
          <a:xfrm>
            <a:off x="614516" y="931981"/>
            <a:ext cx="25106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Cernox-CX10</a:t>
            </a:r>
            <a:endParaRPr lang="en-US" sz="3200" b="0" u="sng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3687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42248"/>
          </a:xfrm>
        </p:spPr>
        <p:txBody>
          <a:bodyPr/>
          <a:lstStyle/>
          <a:p>
            <a:r>
              <a:rPr lang="en-US" sz="3300" dirty="0"/>
              <a:t>ABS: Quad. Magnet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03F43-A0EF-6B79-7DF2-871C46B3FB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15" name="Picture 14" descr="Diagram, schematic&#10;&#10;Description automatically generated">
            <a:extLst>
              <a:ext uri="{FF2B5EF4-FFF2-40B4-BE49-F238E27FC236}">
                <a16:creationId xmlns:a16="http://schemas.microsoft.com/office/drawing/2014/main" id="{E4902C6C-E734-D2F5-90EE-B47B144CE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47585">
            <a:off x="6062968" y="3780409"/>
            <a:ext cx="2370051" cy="2065466"/>
          </a:xfrm>
          <a:prstGeom prst="rect">
            <a:avLst/>
          </a:prstGeom>
        </p:spPr>
      </p:pic>
      <p:sp>
        <p:nvSpPr>
          <p:cNvPr id="28" name="Cube 27">
            <a:extLst>
              <a:ext uri="{FF2B5EF4-FFF2-40B4-BE49-F238E27FC236}">
                <a16:creationId xmlns:a16="http://schemas.microsoft.com/office/drawing/2014/main" id="{A726D435-E1EF-1420-F551-BB8CF7022FC6}"/>
              </a:ext>
            </a:extLst>
          </p:cNvPr>
          <p:cNvSpPr/>
          <p:nvPr/>
        </p:nvSpPr>
        <p:spPr bwMode="auto">
          <a:xfrm>
            <a:off x="304800" y="1671125"/>
            <a:ext cx="605004" cy="559428"/>
          </a:xfrm>
          <a:prstGeom prst="cub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1" name="Cylinder 30">
            <a:extLst>
              <a:ext uri="{FF2B5EF4-FFF2-40B4-BE49-F238E27FC236}">
                <a16:creationId xmlns:a16="http://schemas.microsoft.com/office/drawing/2014/main" id="{0176B7E3-1E5E-8045-83BC-A2B6A742273B}"/>
              </a:ext>
            </a:extLst>
          </p:cNvPr>
          <p:cNvSpPr/>
          <p:nvPr/>
        </p:nvSpPr>
        <p:spPr bwMode="auto">
          <a:xfrm rot="5400000">
            <a:off x="1086810" y="1431267"/>
            <a:ext cx="443217" cy="1009037"/>
          </a:xfrm>
          <a:prstGeom prst="can">
            <a:avLst>
              <a:gd name="adj" fmla="val 3968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05F45B0-2123-2D8D-FE68-AC62CFCE78FE}"/>
              </a:ext>
            </a:extLst>
          </p:cNvPr>
          <p:cNvSpPr/>
          <p:nvPr/>
        </p:nvSpPr>
        <p:spPr bwMode="auto">
          <a:xfrm>
            <a:off x="1677109" y="1786881"/>
            <a:ext cx="105480" cy="297807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C668650-D66A-AEEB-1991-D625725A31D4}"/>
              </a:ext>
            </a:extLst>
          </p:cNvPr>
          <p:cNvGrpSpPr/>
          <p:nvPr/>
        </p:nvGrpSpPr>
        <p:grpSpPr>
          <a:xfrm>
            <a:off x="1840249" y="1667950"/>
            <a:ext cx="180612" cy="524739"/>
            <a:chOff x="4038599" y="2634984"/>
            <a:chExt cx="309395" cy="685800"/>
          </a:xfrm>
        </p:grpSpPr>
        <p:sp>
          <p:nvSpPr>
            <p:cNvPr id="45" name="Cylinder 44">
              <a:extLst>
                <a:ext uri="{FF2B5EF4-FFF2-40B4-BE49-F238E27FC236}">
                  <a16:creationId xmlns:a16="http://schemas.microsoft.com/office/drawing/2014/main" id="{71476941-0AE6-7063-8305-37294D53E400}"/>
                </a:ext>
              </a:extLst>
            </p:cNvPr>
            <p:cNvSpPr/>
            <p:nvPr/>
          </p:nvSpPr>
          <p:spPr bwMode="auto">
            <a:xfrm rot="5400000">
              <a:off x="3848099" y="2825484"/>
              <a:ext cx="685800" cy="304799"/>
            </a:xfrm>
            <a:prstGeom prst="can">
              <a:avLst>
                <a:gd name="adj" fmla="val 4305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7246CE3-FADD-939E-D683-E17CDA7CE25C}"/>
                </a:ext>
              </a:extLst>
            </p:cNvPr>
            <p:cNvSpPr/>
            <p:nvPr/>
          </p:nvSpPr>
          <p:spPr bwMode="auto">
            <a:xfrm>
              <a:off x="4195594" y="2648620"/>
              <a:ext cx="152400" cy="653783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49" name="Cube 48">
            <a:extLst>
              <a:ext uri="{FF2B5EF4-FFF2-40B4-BE49-F238E27FC236}">
                <a16:creationId xmlns:a16="http://schemas.microsoft.com/office/drawing/2014/main" id="{D896BF4E-8C4A-5C27-8D81-290459999B69}"/>
              </a:ext>
            </a:extLst>
          </p:cNvPr>
          <p:cNvSpPr/>
          <p:nvPr/>
        </p:nvSpPr>
        <p:spPr bwMode="auto">
          <a:xfrm>
            <a:off x="2064668" y="1449282"/>
            <a:ext cx="218456" cy="891997"/>
          </a:xfrm>
          <a:prstGeom prst="cube">
            <a:avLst>
              <a:gd name="adj" fmla="val 6380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3B0BAC2-0F40-42B5-2845-1105BF4EA9CE}"/>
              </a:ext>
            </a:extLst>
          </p:cNvPr>
          <p:cNvSpPr/>
          <p:nvPr/>
        </p:nvSpPr>
        <p:spPr bwMode="auto">
          <a:xfrm>
            <a:off x="2166144" y="1652075"/>
            <a:ext cx="88545" cy="457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A877727-CE83-C7CC-6025-4556D74046C1}"/>
              </a:ext>
            </a:extLst>
          </p:cNvPr>
          <p:cNvGrpSpPr/>
          <p:nvPr/>
        </p:nvGrpSpPr>
        <p:grpSpPr>
          <a:xfrm>
            <a:off x="2505821" y="1395392"/>
            <a:ext cx="785069" cy="917049"/>
            <a:chOff x="2429622" y="4572000"/>
            <a:chExt cx="785069" cy="917049"/>
          </a:xfrm>
        </p:grpSpPr>
        <p:sp>
          <p:nvSpPr>
            <p:cNvPr id="55" name="Cylinder 54">
              <a:extLst>
                <a:ext uri="{FF2B5EF4-FFF2-40B4-BE49-F238E27FC236}">
                  <a16:creationId xmlns:a16="http://schemas.microsoft.com/office/drawing/2014/main" id="{7749CD86-5C2C-3AC5-DD67-00BB7C74B2E7}"/>
                </a:ext>
              </a:extLst>
            </p:cNvPr>
            <p:cNvSpPr/>
            <p:nvPr/>
          </p:nvSpPr>
          <p:spPr bwMode="auto">
            <a:xfrm rot="5400000">
              <a:off x="2313507" y="5012111"/>
              <a:ext cx="329814" cy="97584"/>
            </a:xfrm>
            <a:prstGeom prst="can">
              <a:avLst>
                <a:gd name="adj" fmla="val 43056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8627FA5-C139-DC3D-8965-7813BDAB2AA6}"/>
                </a:ext>
              </a:extLst>
            </p:cNvPr>
            <p:cNvSpPr/>
            <p:nvPr/>
          </p:nvSpPr>
          <p:spPr bwMode="auto">
            <a:xfrm>
              <a:off x="3068018" y="4572000"/>
              <a:ext cx="146673" cy="91704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D5C2105-99E1-8D5C-0D39-A27C943A1BE7}"/>
                </a:ext>
              </a:extLst>
            </p:cNvPr>
            <p:cNvCxnSpPr>
              <a:cxnSpLocks/>
              <a:endCxn id="56" idx="0"/>
            </p:cNvCxnSpPr>
            <p:nvPr/>
          </p:nvCxnSpPr>
          <p:spPr bwMode="auto">
            <a:xfrm flipV="1">
              <a:off x="2508292" y="4572000"/>
              <a:ext cx="633063" cy="324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85E960C-930F-A595-DB7B-5E417C8000DC}"/>
                </a:ext>
              </a:extLst>
            </p:cNvPr>
            <p:cNvCxnSpPr>
              <a:cxnSpLocks/>
              <a:endCxn id="56" idx="4"/>
            </p:cNvCxnSpPr>
            <p:nvPr/>
          </p:nvCxnSpPr>
          <p:spPr bwMode="auto">
            <a:xfrm>
              <a:off x="2509808" y="5225810"/>
              <a:ext cx="631547" cy="263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6EA33AF-647A-EF7B-4E13-64E7149E6540}"/>
              </a:ext>
            </a:extLst>
          </p:cNvPr>
          <p:cNvGrpSpPr/>
          <p:nvPr/>
        </p:nvGrpSpPr>
        <p:grpSpPr>
          <a:xfrm>
            <a:off x="3613100" y="1395392"/>
            <a:ext cx="785069" cy="917049"/>
            <a:chOff x="2429622" y="4572000"/>
            <a:chExt cx="785069" cy="917049"/>
          </a:xfrm>
        </p:grpSpPr>
        <p:sp>
          <p:nvSpPr>
            <p:cNvPr id="60" name="Cylinder 59">
              <a:extLst>
                <a:ext uri="{FF2B5EF4-FFF2-40B4-BE49-F238E27FC236}">
                  <a16:creationId xmlns:a16="http://schemas.microsoft.com/office/drawing/2014/main" id="{92F9D856-87D5-7426-D79C-55D10DC6C7BA}"/>
                </a:ext>
              </a:extLst>
            </p:cNvPr>
            <p:cNvSpPr/>
            <p:nvPr/>
          </p:nvSpPr>
          <p:spPr bwMode="auto">
            <a:xfrm rot="5400000">
              <a:off x="2313507" y="5012111"/>
              <a:ext cx="329814" cy="97584"/>
            </a:xfrm>
            <a:prstGeom prst="can">
              <a:avLst>
                <a:gd name="adj" fmla="val 43056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EA28826-E54F-C907-3B83-1BC025D0C5A1}"/>
                </a:ext>
              </a:extLst>
            </p:cNvPr>
            <p:cNvSpPr/>
            <p:nvPr/>
          </p:nvSpPr>
          <p:spPr bwMode="auto">
            <a:xfrm>
              <a:off x="3068018" y="4572000"/>
              <a:ext cx="146673" cy="91704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1254F4C9-B473-5F36-DDAF-E435888C263A}"/>
                </a:ext>
              </a:extLst>
            </p:cNvPr>
            <p:cNvCxnSpPr>
              <a:cxnSpLocks/>
              <a:endCxn id="62" idx="0"/>
            </p:cNvCxnSpPr>
            <p:nvPr/>
          </p:nvCxnSpPr>
          <p:spPr bwMode="auto">
            <a:xfrm flipV="1">
              <a:off x="2508292" y="4572000"/>
              <a:ext cx="633063" cy="324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F35AB79C-9F5F-850E-0CA0-5451DF104262}"/>
                </a:ext>
              </a:extLst>
            </p:cNvPr>
            <p:cNvCxnSpPr>
              <a:cxnSpLocks/>
              <a:endCxn id="62" idx="4"/>
            </p:cNvCxnSpPr>
            <p:nvPr/>
          </p:nvCxnSpPr>
          <p:spPr bwMode="auto">
            <a:xfrm>
              <a:off x="2509808" y="5225810"/>
              <a:ext cx="631547" cy="263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A9A1D426-B7FD-77FA-6243-266B02B144E1}"/>
              </a:ext>
            </a:extLst>
          </p:cNvPr>
          <p:cNvGrpSpPr/>
          <p:nvPr/>
        </p:nvGrpSpPr>
        <p:grpSpPr>
          <a:xfrm>
            <a:off x="4648199" y="1552376"/>
            <a:ext cx="1704760" cy="603080"/>
            <a:chOff x="4572000" y="4728984"/>
            <a:chExt cx="1704760" cy="603080"/>
          </a:xfrm>
        </p:grpSpPr>
        <p:sp>
          <p:nvSpPr>
            <p:cNvPr id="199" name="Cylinder 198">
              <a:extLst>
                <a:ext uri="{FF2B5EF4-FFF2-40B4-BE49-F238E27FC236}">
                  <a16:creationId xmlns:a16="http://schemas.microsoft.com/office/drawing/2014/main" id="{1395A6BD-6AB7-7679-E5DE-A8975B92F9B2}"/>
                </a:ext>
              </a:extLst>
            </p:cNvPr>
            <p:cNvSpPr/>
            <p:nvPr/>
          </p:nvSpPr>
          <p:spPr bwMode="auto">
            <a:xfrm rot="5400000">
              <a:off x="5355326" y="4322211"/>
              <a:ext cx="408791" cy="1434076"/>
            </a:xfrm>
            <a:prstGeom prst="can">
              <a:avLst>
                <a:gd name="adj" fmla="val 25448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B48A7D6D-7E05-9C09-0A36-CB41AA4BA6A5}"/>
                </a:ext>
              </a:extLst>
            </p:cNvPr>
            <p:cNvSpPr/>
            <p:nvPr/>
          </p:nvSpPr>
          <p:spPr bwMode="auto">
            <a:xfrm>
              <a:off x="4572000" y="4728984"/>
              <a:ext cx="154353" cy="603080"/>
            </a:xfrm>
            <a:prstGeom prst="ellipse">
              <a:avLst/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BC05CEA9-9C42-6528-C73A-8A36F3CB063B}"/>
                </a:ext>
              </a:extLst>
            </p:cNvPr>
            <p:cNvCxnSpPr>
              <a:cxnSpLocks/>
              <a:stCxn id="200" idx="0"/>
            </p:cNvCxnSpPr>
            <p:nvPr/>
          </p:nvCxnSpPr>
          <p:spPr bwMode="auto">
            <a:xfrm>
              <a:off x="4649177" y="4728984"/>
              <a:ext cx="244786" cy="103688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A55E4FB3-A5E4-A606-3463-D22F2E73197E}"/>
                </a:ext>
              </a:extLst>
            </p:cNvPr>
            <p:cNvCxnSpPr>
              <a:cxnSpLocks/>
              <a:endCxn id="200" idx="4"/>
            </p:cNvCxnSpPr>
            <p:nvPr/>
          </p:nvCxnSpPr>
          <p:spPr bwMode="auto">
            <a:xfrm flipH="1">
              <a:off x="4649177" y="5244638"/>
              <a:ext cx="251134" cy="87426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26E6E71C-8B6C-3C64-6F72-237450F14E66}"/>
                </a:ext>
              </a:extLst>
            </p:cNvPr>
            <p:cNvSpPr/>
            <p:nvPr/>
          </p:nvSpPr>
          <p:spPr bwMode="auto">
            <a:xfrm>
              <a:off x="6172201" y="4841547"/>
              <a:ext cx="100074" cy="39674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849559BD-522A-E712-F263-EBF525D16CD8}"/>
              </a:ext>
            </a:extLst>
          </p:cNvPr>
          <p:cNvGrpSpPr/>
          <p:nvPr/>
        </p:nvGrpSpPr>
        <p:grpSpPr>
          <a:xfrm>
            <a:off x="6501352" y="1405643"/>
            <a:ext cx="1836780" cy="912308"/>
            <a:chOff x="6425153" y="4582251"/>
            <a:chExt cx="1836780" cy="912308"/>
          </a:xfrm>
        </p:grpSpPr>
        <p:sp>
          <p:nvSpPr>
            <p:cNvPr id="205" name="Cylinder 204">
              <a:extLst>
                <a:ext uri="{FF2B5EF4-FFF2-40B4-BE49-F238E27FC236}">
                  <a16:creationId xmlns:a16="http://schemas.microsoft.com/office/drawing/2014/main" id="{44C79504-7B04-913B-69A2-C063AC4BDDAC}"/>
                </a:ext>
              </a:extLst>
            </p:cNvPr>
            <p:cNvSpPr/>
            <p:nvPr/>
          </p:nvSpPr>
          <p:spPr bwMode="auto">
            <a:xfrm rot="5400000">
              <a:off x="7050510" y="4213097"/>
              <a:ext cx="401333" cy="1652046"/>
            </a:xfrm>
            <a:prstGeom prst="can">
              <a:avLst>
                <a:gd name="adj" fmla="val 24700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E09B42BC-9DEC-6351-FF95-EDE9DB0D2F60}"/>
                </a:ext>
              </a:extLst>
            </p:cNvPr>
            <p:cNvGrpSpPr/>
            <p:nvPr/>
          </p:nvGrpSpPr>
          <p:grpSpPr>
            <a:xfrm>
              <a:off x="6433132" y="4582251"/>
              <a:ext cx="1828801" cy="733180"/>
              <a:chOff x="6433132" y="4582251"/>
              <a:chExt cx="1828801" cy="73318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D027D79B-A126-4A19-9012-25C9C2BBA47A}"/>
                  </a:ext>
                </a:extLst>
              </p:cNvPr>
              <p:cNvSpPr/>
              <p:nvPr/>
            </p:nvSpPr>
            <p:spPr bwMode="auto">
              <a:xfrm>
                <a:off x="6455088" y="4978695"/>
                <a:ext cx="51846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8A2E5C5B-0C2D-55CD-062B-5AEC47804241}"/>
                  </a:ext>
                </a:extLst>
              </p:cNvPr>
              <p:cNvSpPr/>
              <p:nvPr/>
            </p:nvSpPr>
            <p:spPr bwMode="auto">
              <a:xfrm>
                <a:off x="6554342" y="476301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3C912CB3-F6B7-2654-2C88-F55971B012A7}"/>
                  </a:ext>
                </a:extLst>
              </p:cNvPr>
              <p:cNvSpPr/>
              <p:nvPr/>
            </p:nvSpPr>
            <p:spPr bwMode="auto">
              <a:xfrm>
                <a:off x="6655327" y="497869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79B92948-9DB4-BF0A-958D-6C8D6CCEB852}"/>
                  </a:ext>
                </a:extLst>
              </p:cNvPr>
              <p:cNvSpPr/>
              <p:nvPr/>
            </p:nvSpPr>
            <p:spPr bwMode="auto">
              <a:xfrm>
                <a:off x="6744177" y="476273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6A233D0B-AE05-2B2E-A1BF-B3B0EBA226D5}"/>
                  </a:ext>
                </a:extLst>
              </p:cNvPr>
              <p:cNvSpPr/>
              <p:nvPr/>
            </p:nvSpPr>
            <p:spPr bwMode="auto">
              <a:xfrm>
                <a:off x="6851221" y="497869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749D7FC5-763C-5737-7902-51592923D48B}"/>
                  </a:ext>
                </a:extLst>
              </p:cNvPr>
              <p:cNvSpPr/>
              <p:nvPr/>
            </p:nvSpPr>
            <p:spPr bwMode="auto">
              <a:xfrm>
                <a:off x="7036812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C42BD462-7F00-BDC4-92B8-32AF9D550EB8}"/>
                  </a:ext>
                </a:extLst>
              </p:cNvPr>
              <p:cNvSpPr/>
              <p:nvPr/>
            </p:nvSpPr>
            <p:spPr bwMode="auto">
              <a:xfrm>
                <a:off x="7232706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04CF781D-4D92-5CD9-6CCC-52816CF23C9B}"/>
                  </a:ext>
                </a:extLst>
              </p:cNvPr>
              <p:cNvSpPr/>
              <p:nvPr/>
            </p:nvSpPr>
            <p:spPr bwMode="auto">
              <a:xfrm>
                <a:off x="7422230" y="497765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D3870B95-45A1-CD77-E137-3238086E905C}"/>
                  </a:ext>
                </a:extLst>
              </p:cNvPr>
              <p:cNvSpPr/>
              <p:nvPr/>
            </p:nvSpPr>
            <p:spPr bwMode="auto">
              <a:xfrm>
                <a:off x="7611754" y="497765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D217CDC8-686F-06AC-E94C-9361057D747D}"/>
                  </a:ext>
                </a:extLst>
              </p:cNvPr>
              <p:cNvSpPr/>
              <p:nvPr/>
            </p:nvSpPr>
            <p:spPr bwMode="auto">
              <a:xfrm>
                <a:off x="7801278" y="497753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AF54C5EA-4D34-5B96-71FC-E8C11DEA19EA}"/>
                  </a:ext>
                </a:extLst>
              </p:cNvPr>
              <p:cNvSpPr/>
              <p:nvPr/>
            </p:nvSpPr>
            <p:spPr bwMode="auto">
              <a:xfrm>
                <a:off x="6940858" y="476390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D9F30432-E9C2-3157-6F47-460A30ADDA55}"/>
                  </a:ext>
                </a:extLst>
              </p:cNvPr>
              <p:cNvSpPr/>
              <p:nvPr/>
            </p:nvSpPr>
            <p:spPr bwMode="auto">
              <a:xfrm>
                <a:off x="7126076" y="476615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62BB8F81-9116-3FD0-E929-857DA40008E4}"/>
                  </a:ext>
                </a:extLst>
              </p:cNvPr>
              <p:cNvSpPr/>
              <p:nvPr/>
            </p:nvSpPr>
            <p:spPr bwMode="auto">
              <a:xfrm>
                <a:off x="7324674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1AC4F6BB-6CEC-0D09-5684-B4B846758BB6}"/>
                  </a:ext>
                </a:extLst>
              </p:cNvPr>
              <p:cNvSpPr/>
              <p:nvPr/>
            </p:nvSpPr>
            <p:spPr bwMode="auto">
              <a:xfrm>
                <a:off x="7500118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EF9D12DB-8E93-F19E-937D-4A41BCF5DE51}"/>
                  </a:ext>
                </a:extLst>
              </p:cNvPr>
              <p:cNvSpPr/>
              <p:nvPr/>
            </p:nvSpPr>
            <p:spPr bwMode="auto">
              <a:xfrm>
                <a:off x="7694230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8CF68CA3-03EE-7F7C-8B59-CE651966C65B}"/>
                  </a:ext>
                </a:extLst>
              </p:cNvPr>
              <p:cNvSpPr/>
              <p:nvPr/>
            </p:nvSpPr>
            <p:spPr bwMode="auto">
              <a:xfrm>
                <a:off x="7891029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B8A88CFE-D4DE-231F-5CF5-870288FAEA00}"/>
                  </a:ext>
                </a:extLst>
              </p:cNvPr>
              <p:cNvSpPr/>
              <p:nvPr/>
            </p:nvSpPr>
            <p:spPr bwMode="auto">
              <a:xfrm>
                <a:off x="6554342" y="516860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981E45C7-6267-912B-4E8D-36120C76DEB9}"/>
                  </a:ext>
                </a:extLst>
              </p:cNvPr>
              <p:cNvSpPr/>
              <p:nvPr/>
            </p:nvSpPr>
            <p:spPr bwMode="auto">
              <a:xfrm>
                <a:off x="6744177" y="516833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AAB57823-FBED-219E-FF66-1F0B3314C78D}"/>
                  </a:ext>
                </a:extLst>
              </p:cNvPr>
              <p:cNvSpPr/>
              <p:nvPr/>
            </p:nvSpPr>
            <p:spPr bwMode="auto">
              <a:xfrm>
                <a:off x="6940858" y="5169505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E157CD89-CDC6-54FF-EE6F-67CC5EFBA68C}"/>
                  </a:ext>
                </a:extLst>
              </p:cNvPr>
              <p:cNvSpPr/>
              <p:nvPr/>
            </p:nvSpPr>
            <p:spPr bwMode="auto">
              <a:xfrm>
                <a:off x="7126076" y="517174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552DD7C8-F5E3-2BF2-E2CC-DF01F33DC5AD}"/>
                  </a:ext>
                </a:extLst>
              </p:cNvPr>
              <p:cNvSpPr/>
              <p:nvPr/>
            </p:nvSpPr>
            <p:spPr bwMode="auto">
              <a:xfrm>
                <a:off x="7324674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0BC467B9-5E3B-005C-0D8A-06F2CC2E882C}"/>
                  </a:ext>
                </a:extLst>
              </p:cNvPr>
              <p:cNvSpPr/>
              <p:nvPr/>
            </p:nvSpPr>
            <p:spPr bwMode="auto">
              <a:xfrm>
                <a:off x="7500118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3D249F6B-174B-01CE-632B-08AF1B57FA45}"/>
                  </a:ext>
                </a:extLst>
              </p:cNvPr>
              <p:cNvSpPr/>
              <p:nvPr/>
            </p:nvSpPr>
            <p:spPr bwMode="auto">
              <a:xfrm>
                <a:off x="7694230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CAC15500-C963-A4E3-B6B7-EC2D4ACD7E04}"/>
                  </a:ext>
                </a:extLst>
              </p:cNvPr>
              <p:cNvSpPr/>
              <p:nvPr/>
            </p:nvSpPr>
            <p:spPr bwMode="auto">
              <a:xfrm>
                <a:off x="7891029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33FDC2D9-7EA1-ABAD-D0D1-85032A5E6976}"/>
                  </a:ext>
                </a:extLst>
              </p:cNvPr>
              <p:cNvSpPr/>
              <p:nvPr/>
            </p:nvSpPr>
            <p:spPr bwMode="auto">
              <a:xfrm>
                <a:off x="6433132" y="4582251"/>
                <a:ext cx="1828801" cy="2514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3EDC3881-A5E2-FDAD-A97B-C3C574F04BF1}"/>
                  </a:ext>
                </a:extLst>
              </p:cNvPr>
              <p:cNvSpPr/>
              <p:nvPr/>
            </p:nvSpPr>
            <p:spPr bwMode="auto">
              <a:xfrm>
                <a:off x="7982429" y="4841547"/>
                <a:ext cx="100074" cy="39674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3C351299-6502-FF40-D5D9-DF6A9E74C6C7}"/>
                </a:ext>
              </a:extLst>
            </p:cNvPr>
            <p:cNvSpPr/>
            <p:nvPr/>
          </p:nvSpPr>
          <p:spPr bwMode="auto">
            <a:xfrm>
              <a:off x="6425153" y="5243122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270" name="Rectangle 269">
            <a:extLst>
              <a:ext uri="{FF2B5EF4-FFF2-40B4-BE49-F238E27FC236}">
                <a16:creationId xmlns:a16="http://schemas.microsoft.com/office/drawing/2014/main" id="{B5DFFB19-7641-3DF6-6D84-D2D7CE03451C}"/>
              </a:ext>
            </a:extLst>
          </p:cNvPr>
          <p:cNvSpPr/>
          <p:nvPr/>
        </p:nvSpPr>
        <p:spPr bwMode="auto">
          <a:xfrm>
            <a:off x="4970162" y="1223704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B4CEE491-251C-5DC1-64EF-6BF99A55B166}"/>
              </a:ext>
            </a:extLst>
          </p:cNvPr>
          <p:cNvSpPr/>
          <p:nvPr/>
        </p:nvSpPr>
        <p:spPr bwMode="auto">
          <a:xfrm>
            <a:off x="4989690" y="2242480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A78028EB-F701-D32F-72FA-553CD772BBAD}"/>
              </a:ext>
            </a:extLst>
          </p:cNvPr>
          <p:cNvSpPr/>
          <p:nvPr/>
        </p:nvSpPr>
        <p:spPr bwMode="auto">
          <a:xfrm>
            <a:off x="4980087" y="1821116"/>
            <a:ext cx="3183237" cy="875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75" name="Right Triangle 274">
            <a:extLst>
              <a:ext uri="{FF2B5EF4-FFF2-40B4-BE49-F238E27FC236}">
                <a16:creationId xmlns:a16="http://schemas.microsoft.com/office/drawing/2014/main" id="{CC6F62B9-491E-188F-EC12-D24ACC8D41BA}"/>
              </a:ext>
            </a:extLst>
          </p:cNvPr>
          <p:cNvSpPr/>
          <p:nvPr/>
        </p:nvSpPr>
        <p:spPr bwMode="auto">
          <a:xfrm rot="10800000">
            <a:off x="7689755" y="2237590"/>
            <a:ext cx="485931" cy="296267"/>
          </a:xfrm>
          <a:prstGeom prst="rtTriangl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76" name="Right Triangle 275">
            <a:extLst>
              <a:ext uri="{FF2B5EF4-FFF2-40B4-BE49-F238E27FC236}">
                <a16:creationId xmlns:a16="http://schemas.microsoft.com/office/drawing/2014/main" id="{5FA9A1B6-2AEB-EC7C-7B4A-1D10D25C0CD7}"/>
              </a:ext>
            </a:extLst>
          </p:cNvPr>
          <p:cNvSpPr/>
          <p:nvPr/>
        </p:nvSpPr>
        <p:spPr bwMode="auto">
          <a:xfrm flipH="1">
            <a:off x="7673173" y="1240148"/>
            <a:ext cx="480226" cy="296267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77" name="Right Brace 276">
            <a:extLst>
              <a:ext uri="{FF2B5EF4-FFF2-40B4-BE49-F238E27FC236}">
                <a16:creationId xmlns:a16="http://schemas.microsoft.com/office/drawing/2014/main" id="{7BF162CB-D1F3-A43A-1D44-5EE4862D70B4}"/>
              </a:ext>
            </a:extLst>
          </p:cNvPr>
          <p:cNvSpPr/>
          <p:nvPr/>
        </p:nvSpPr>
        <p:spPr bwMode="auto">
          <a:xfrm rot="5400000">
            <a:off x="6153072" y="1132284"/>
            <a:ext cx="381000" cy="2659201"/>
          </a:xfrm>
          <a:prstGeom prst="rightBrace">
            <a:avLst>
              <a:gd name="adj1" fmla="val 48333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79" name="Callout: Line 278">
            <a:extLst>
              <a:ext uri="{FF2B5EF4-FFF2-40B4-BE49-F238E27FC236}">
                <a16:creationId xmlns:a16="http://schemas.microsoft.com/office/drawing/2014/main" id="{ECFEAD51-5DFD-2D5E-19F9-5D9394685C59}"/>
              </a:ext>
            </a:extLst>
          </p:cNvPr>
          <p:cNvSpPr/>
          <p:nvPr/>
        </p:nvSpPr>
        <p:spPr bwMode="auto">
          <a:xfrm>
            <a:off x="6866095" y="2872836"/>
            <a:ext cx="1846137" cy="457200"/>
          </a:xfrm>
          <a:prstGeom prst="borderCallout1">
            <a:avLst>
              <a:gd name="adj1" fmla="val -1667"/>
              <a:gd name="adj2" fmla="val 57029"/>
              <a:gd name="adj3" fmla="val -56250"/>
              <a:gd name="adj4" fmla="val 56749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Shim Magnet</a:t>
            </a:r>
          </a:p>
        </p:txBody>
      </p:sp>
      <p:sp>
        <p:nvSpPr>
          <p:cNvPr id="280" name="Right Brace 279">
            <a:extLst>
              <a:ext uri="{FF2B5EF4-FFF2-40B4-BE49-F238E27FC236}">
                <a16:creationId xmlns:a16="http://schemas.microsoft.com/office/drawing/2014/main" id="{B1D549C1-DCF2-9E7E-5534-817A23EEF0EE}"/>
              </a:ext>
            </a:extLst>
          </p:cNvPr>
          <p:cNvSpPr/>
          <p:nvPr/>
        </p:nvSpPr>
        <p:spPr bwMode="auto">
          <a:xfrm rot="5400000">
            <a:off x="7721593" y="2228475"/>
            <a:ext cx="381000" cy="448280"/>
          </a:xfrm>
          <a:prstGeom prst="rightBrace">
            <a:avLst>
              <a:gd name="adj1" fmla="val 48333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81" name="Callout: Line 280">
            <a:extLst>
              <a:ext uri="{FF2B5EF4-FFF2-40B4-BE49-F238E27FC236}">
                <a16:creationId xmlns:a16="http://schemas.microsoft.com/office/drawing/2014/main" id="{C6237F61-BC9B-DB42-B616-8DB79416161F}"/>
              </a:ext>
            </a:extLst>
          </p:cNvPr>
          <p:cNvSpPr/>
          <p:nvPr/>
        </p:nvSpPr>
        <p:spPr bwMode="auto">
          <a:xfrm>
            <a:off x="1227157" y="2896095"/>
            <a:ext cx="866775" cy="457200"/>
          </a:xfrm>
          <a:prstGeom prst="borderCallout1">
            <a:avLst>
              <a:gd name="adj1" fmla="val 416"/>
              <a:gd name="adj2" fmla="val 79075"/>
              <a:gd name="adj3" fmla="val -154167"/>
              <a:gd name="adj4" fmla="val 80143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MCP</a:t>
            </a:r>
          </a:p>
        </p:txBody>
      </p:sp>
      <p:cxnSp>
        <p:nvCxnSpPr>
          <p:cNvPr id="282" name="Straight Arrow Connector 281">
            <a:extLst>
              <a:ext uri="{FF2B5EF4-FFF2-40B4-BE49-F238E27FC236}">
                <a16:creationId xmlns:a16="http://schemas.microsoft.com/office/drawing/2014/main" id="{F6585233-DB3E-3EF9-F49E-898E72091E91}"/>
              </a:ext>
            </a:extLst>
          </p:cNvPr>
          <p:cNvCxnSpPr>
            <a:cxnSpLocks/>
            <a:endCxn id="62" idx="4"/>
          </p:cNvCxnSpPr>
          <p:nvPr/>
        </p:nvCxnSpPr>
        <p:spPr bwMode="auto">
          <a:xfrm flipV="1">
            <a:off x="3880014" y="2312441"/>
            <a:ext cx="444819" cy="5730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3" name="Callout: Line 282">
            <a:extLst>
              <a:ext uri="{FF2B5EF4-FFF2-40B4-BE49-F238E27FC236}">
                <a16:creationId xmlns:a16="http://schemas.microsoft.com/office/drawing/2014/main" id="{4C0DEB3E-A761-8DEB-6F82-A912304BD02F}"/>
              </a:ext>
            </a:extLst>
          </p:cNvPr>
          <p:cNvSpPr/>
          <p:nvPr/>
        </p:nvSpPr>
        <p:spPr bwMode="auto">
          <a:xfrm>
            <a:off x="2420320" y="2896095"/>
            <a:ext cx="1476375" cy="457200"/>
          </a:xfrm>
          <a:prstGeom prst="borderCallout1">
            <a:avLst>
              <a:gd name="adj1" fmla="val -3750"/>
              <a:gd name="adj2" fmla="val 56275"/>
              <a:gd name="adj3" fmla="val -127083"/>
              <a:gd name="adj4" fmla="val 54357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Skimmers</a:t>
            </a:r>
          </a:p>
        </p:txBody>
      </p:sp>
      <p:cxnSp>
        <p:nvCxnSpPr>
          <p:cNvPr id="284" name="Straight Arrow Connector 283">
            <a:extLst>
              <a:ext uri="{FF2B5EF4-FFF2-40B4-BE49-F238E27FC236}">
                <a16:creationId xmlns:a16="http://schemas.microsoft.com/office/drawing/2014/main" id="{C03412D3-F4EE-AC7A-3AAC-019E7DF974DD}"/>
              </a:ext>
            </a:extLst>
          </p:cNvPr>
          <p:cNvCxnSpPr>
            <a:cxnSpLocks/>
          </p:cNvCxnSpPr>
          <p:nvPr/>
        </p:nvCxnSpPr>
        <p:spPr bwMode="auto">
          <a:xfrm flipV="1">
            <a:off x="8355232" y="1857481"/>
            <a:ext cx="436935" cy="6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8195E1F2-A9EF-E2FB-8748-84D0CDA1BF42}"/>
                  </a:ext>
                </a:extLst>
              </p:cNvPr>
              <p:cNvSpPr/>
              <p:nvPr/>
            </p:nvSpPr>
            <p:spPr>
              <a:xfrm>
                <a:off x="8114874" y="1829038"/>
                <a:ext cx="825106" cy="5255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acc>
                            <m:accPr>
                              <m:chr m:val="⃑"/>
                              <m:ctrlPr>
                                <a:rPr lang="en-US" b="1" i="1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</m:acc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rgbClr val="0000FF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8195E1F2-A9EF-E2FB-8748-84D0CDA1BF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874" y="1829038"/>
                <a:ext cx="825106" cy="5255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422BC225-88BF-0FE8-A16C-5BA056EFC837}"/>
              </a:ext>
            </a:extLst>
          </p:cNvPr>
          <p:cNvCxnSpPr>
            <a:cxnSpLocks/>
          </p:cNvCxnSpPr>
          <p:nvPr/>
        </p:nvCxnSpPr>
        <p:spPr bwMode="auto">
          <a:xfrm flipV="1">
            <a:off x="2316158" y="1928209"/>
            <a:ext cx="436935" cy="6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83B7B35-0942-649F-8994-7ED56C53325C}"/>
                  </a:ext>
                </a:extLst>
              </p:cNvPr>
              <p:cNvSpPr/>
              <p:nvPr/>
            </p:nvSpPr>
            <p:spPr>
              <a:xfrm>
                <a:off x="2133361" y="2222035"/>
                <a:ext cx="825106" cy="53495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83B7B35-0942-649F-8994-7ED56C5332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361" y="2222035"/>
                <a:ext cx="825106" cy="5349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1142E134-E770-54E5-45ED-4FCC1773C5A7}"/>
              </a:ext>
            </a:extLst>
          </p:cNvPr>
          <p:cNvCxnSpPr>
            <a:cxnSpLocks/>
          </p:cNvCxnSpPr>
          <p:nvPr/>
        </p:nvCxnSpPr>
        <p:spPr bwMode="auto">
          <a:xfrm>
            <a:off x="4963132" y="1867580"/>
            <a:ext cx="234047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9" name="Arc 288">
            <a:extLst>
              <a:ext uri="{FF2B5EF4-FFF2-40B4-BE49-F238E27FC236}">
                <a16:creationId xmlns:a16="http://schemas.microsoft.com/office/drawing/2014/main" id="{8C39DC21-48E2-E89E-BEB4-D05A746A2BA2}"/>
              </a:ext>
            </a:extLst>
          </p:cNvPr>
          <p:cNvSpPr/>
          <p:nvPr/>
        </p:nvSpPr>
        <p:spPr bwMode="auto">
          <a:xfrm>
            <a:off x="2698815" y="1369123"/>
            <a:ext cx="4623872" cy="386253"/>
          </a:xfrm>
          <a:prstGeom prst="arc">
            <a:avLst>
              <a:gd name="adj1" fmla="val 11372"/>
              <a:gd name="adj2" fmla="val 581257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90" name="Arc 289">
            <a:extLst>
              <a:ext uri="{FF2B5EF4-FFF2-40B4-BE49-F238E27FC236}">
                <a16:creationId xmlns:a16="http://schemas.microsoft.com/office/drawing/2014/main" id="{C9FE2480-5823-DF7C-03D0-5D2A73635362}"/>
              </a:ext>
            </a:extLst>
          </p:cNvPr>
          <p:cNvSpPr/>
          <p:nvPr/>
        </p:nvSpPr>
        <p:spPr bwMode="auto">
          <a:xfrm>
            <a:off x="2728514" y="1967176"/>
            <a:ext cx="4623872" cy="386253"/>
          </a:xfrm>
          <a:prstGeom prst="arc">
            <a:avLst>
              <a:gd name="adj1" fmla="val 15246237"/>
              <a:gd name="adj2" fmla="val 21577581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2E096E14-146B-0F3A-AF50-E44A1484B97F}"/>
                  </a:ext>
                </a:extLst>
              </p:cNvPr>
              <p:cNvSpPr/>
              <p:nvPr/>
            </p:nvSpPr>
            <p:spPr>
              <a:xfrm>
                <a:off x="8114874" y="1227295"/>
                <a:ext cx="825106" cy="5255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acc>
                            <m:accPr>
                              <m:chr m:val="⃐"/>
                              <m:ctrlPr>
                                <a:rPr lang="en-US" b="1" i="1" smtClean="0">
                                  <a:ln/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>
                                  <a:ln/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</m:acc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2E096E14-146B-0F3A-AF50-E44A1484B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874" y="1227295"/>
                <a:ext cx="825106" cy="5255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2" name="Oval 291">
            <a:extLst>
              <a:ext uri="{FF2B5EF4-FFF2-40B4-BE49-F238E27FC236}">
                <a16:creationId xmlns:a16="http://schemas.microsoft.com/office/drawing/2014/main" id="{B3EA7811-F068-C5E4-7AFF-BBD3F0AAEE43}"/>
              </a:ext>
            </a:extLst>
          </p:cNvPr>
          <p:cNvSpPr/>
          <p:nvPr/>
        </p:nvSpPr>
        <p:spPr bwMode="auto">
          <a:xfrm>
            <a:off x="3151264" y="1414391"/>
            <a:ext cx="132528" cy="91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D1C0F8CE-A579-86B4-0A4D-D749FB37675A}"/>
              </a:ext>
            </a:extLst>
          </p:cNvPr>
          <p:cNvSpPr/>
          <p:nvPr/>
        </p:nvSpPr>
        <p:spPr bwMode="auto">
          <a:xfrm>
            <a:off x="4255479" y="1401898"/>
            <a:ext cx="132528" cy="91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pic>
        <p:nvPicPr>
          <p:cNvPr id="14" name="Picture 13" descr="A metal rod with a chain on it&#10;&#10;Description automatically generated with medium confidence">
            <a:extLst>
              <a:ext uri="{FF2B5EF4-FFF2-40B4-BE49-F238E27FC236}">
                <a16:creationId xmlns:a16="http://schemas.microsoft.com/office/drawing/2014/main" id="{F8862D38-5262-26B4-D416-F8FE67668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296754" y="1567818"/>
            <a:ext cx="5384800" cy="4200311"/>
          </a:xfrm>
          <a:prstGeom prst="rect">
            <a:avLst/>
          </a:prstGeom>
        </p:spPr>
      </p:pic>
      <p:sp>
        <p:nvSpPr>
          <p:cNvPr id="278" name="Callout: Line 277">
            <a:extLst>
              <a:ext uri="{FF2B5EF4-FFF2-40B4-BE49-F238E27FC236}">
                <a16:creationId xmlns:a16="http://schemas.microsoft.com/office/drawing/2014/main" id="{5A0920E1-1448-F3BE-2529-6B4E3F5D7B0D}"/>
              </a:ext>
            </a:extLst>
          </p:cNvPr>
          <p:cNvSpPr/>
          <p:nvPr/>
        </p:nvSpPr>
        <p:spPr bwMode="auto">
          <a:xfrm>
            <a:off x="4036876" y="2885448"/>
            <a:ext cx="2674281" cy="457200"/>
          </a:xfrm>
          <a:prstGeom prst="borderCallout1">
            <a:avLst>
              <a:gd name="adj1" fmla="val -3750"/>
              <a:gd name="adj2" fmla="val 85560"/>
              <a:gd name="adj3" fmla="val -56250"/>
              <a:gd name="adj4" fmla="val 85957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Quadrupole Magnet</a:t>
            </a:r>
          </a:p>
        </p:txBody>
      </p:sp>
    </p:spTree>
    <p:extLst>
      <p:ext uri="{BB962C8B-B14F-4D97-AF65-F5344CB8AC3E}">
        <p14:creationId xmlns:p14="http://schemas.microsoft.com/office/powerpoint/2010/main" val="4093014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02278"/>
          </a:xfrm>
        </p:spPr>
        <p:txBody>
          <a:bodyPr/>
          <a:lstStyle/>
          <a:p>
            <a:r>
              <a:rPr lang="en-US" dirty="0"/>
              <a:t>Types of Sensors: New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234" name="Slide Number Placeholder 3">
            <a:extLst>
              <a:ext uri="{FF2B5EF4-FFF2-40B4-BE49-F238E27FC236}">
                <a16:creationId xmlns:a16="http://schemas.microsoft.com/office/drawing/2014/main" id="{A5F10FE7-E576-BB9F-82BE-6F9F81B57A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60</a:t>
            </a:fld>
            <a:endParaRPr lang="en-US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6BBABA-A0D3-497A-14D7-BEB351505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79" y="1500062"/>
            <a:ext cx="2158730" cy="2793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EBE0E79-E984-CE44-0BC6-C6BC02E0060E}"/>
              </a:ext>
            </a:extLst>
          </p:cNvPr>
          <p:cNvSpPr txBox="1"/>
          <p:nvPr/>
        </p:nvSpPr>
        <p:spPr>
          <a:xfrm>
            <a:off x="381000" y="1963620"/>
            <a:ext cx="2565265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Ruthenium Oxide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Thick-Film Resistance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415043-3B32-E912-D7DF-518C5FC1ABA2}"/>
              </a:ext>
            </a:extLst>
          </p:cNvPr>
          <p:cNvSpPr/>
          <p:nvPr/>
        </p:nvSpPr>
        <p:spPr>
          <a:xfrm>
            <a:off x="849147" y="2793122"/>
            <a:ext cx="1628971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</a:rPr>
              <a:t>(0.05,40) K</a:t>
            </a:r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2445A2C5-6005-E86C-5A28-FC29E31D6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180" y="971077"/>
            <a:ext cx="5207135" cy="53633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8DEC1F-C624-04A8-DBD0-F4892E7EA013}"/>
              </a:ext>
            </a:extLst>
          </p:cNvPr>
          <p:cNvSpPr txBox="1"/>
          <p:nvPr/>
        </p:nvSpPr>
        <p:spPr>
          <a:xfrm>
            <a:off x="1511001" y="6498710"/>
            <a:ext cx="1876229" cy="276999"/>
          </a:xfrm>
          <a:prstGeom prst="rect">
            <a:avLst/>
          </a:prstGeom>
          <a:solidFill>
            <a:srgbClr val="66FF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www.lakeshore.com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927FA3-0567-F144-397E-49CCF7EF9AFF}"/>
              </a:ext>
            </a:extLst>
          </p:cNvPr>
          <p:cNvSpPr/>
          <p:nvPr/>
        </p:nvSpPr>
        <p:spPr>
          <a:xfrm>
            <a:off x="458083" y="838201"/>
            <a:ext cx="24881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Rox-RX102A</a:t>
            </a:r>
            <a:endParaRPr lang="en-US" sz="3200" b="0" u="sng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D8429-BBC0-B1D9-129C-E4D303C72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85" y="3283362"/>
            <a:ext cx="2285714" cy="2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497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02278"/>
          </a:xfrm>
        </p:spPr>
        <p:txBody>
          <a:bodyPr/>
          <a:lstStyle/>
          <a:p>
            <a:r>
              <a:rPr lang="en-US" dirty="0"/>
              <a:t>!!!Types of Sensors: New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234" name="Slide Number Placeholder 3">
            <a:extLst>
              <a:ext uri="{FF2B5EF4-FFF2-40B4-BE49-F238E27FC236}">
                <a16:creationId xmlns:a16="http://schemas.microsoft.com/office/drawing/2014/main" id="{A5F10FE7-E576-BB9F-82BE-6F9F81B57A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181600" y="6498710"/>
            <a:ext cx="35185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61</a:t>
            </a:fld>
            <a:endParaRPr lang="en-US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8DEC1F-C624-04A8-DBD0-F4892E7EA013}"/>
              </a:ext>
            </a:extLst>
          </p:cNvPr>
          <p:cNvSpPr txBox="1"/>
          <p:nvPr/>
        </p:nvSpPr>
        <p:spPr>
          <a:xfrm>
            <a:off x="1511001" y="6498710"/>
            <a:ext cx="1876229" cy="276999"/>
          </a:xfrm>
          <a:prstGeom prst="rect">
            <a:avLst/>
          </a:prstGeom>
          <a:solidFill>
            <a:srgbClr val="66FF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www.lakeshore.com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5E6CC-3D3B-F877-4F86-65427989342F}"/>
              </a:ext>
            </a:extLst>
          </p:cNvPr>
          <p:cNvSpPr txBox="1"/>
          <p:nvPr/>
        </p:nvSpPr>
        <p:spPr>
          <a:xfrm>
            <a:off x="527318" y="1979048"/>
            <a:ext cx="2223625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Silicon Diode</a:t>
            </a:r>
          </a:p>
          <a:p>
            <a:pPr algn="ctr"/>
            <a:r>
              <a:rPr lang="en-US" sz="2000" dirty="0"/>
              <a:t>Voltage Drop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B6D22D-0ED2-4FF6-D5C2-ABC3EB400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18" y="1445648"/>
            <a:ext cx="2158730" cy="4190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4722E2-A9BB-56EC-97F0-697D18BBBE4F}"/>
              </a:ext>
            </a:extLst>
          </p:cNvPr>
          <p:cNvSpPr/>
          <p:nvPr/>
        </p:nvSpPr>
        <p:spPr>
          <a:xfrm>
            <a:off x="792197" y="2798620"/>
            <a:ext cx="1628972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</a:rPr>
              <a:t>(1.4,500) 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3FF30F-850A-5DAB-7373-DF35CD6439F6}"/>
              </a:ext>
            </a:extLst>
          </p:cNvPr>
          <p:cNvSpPr/>
          <p:nvPr/>
        </p:nvSpPr>
        <p:spPr>
          <a:xfrm>
            <a:off x="400050" y="857251"/>
            <a:ext cx="24865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Diode-DT670</a:t>
            </a:r>
            <a:endParaRPr lang="en-US" sz="3200" b="0" u="sng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DF178633-E8F9-0065-9979-D15EDE993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320" y="1066800"/>
            <a:ext cx="5191362" cy="50809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B4A009-AC53-EA1E-6DCC-D311E63EA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31" y="3300091"/>
            <a:ext cx="2285714" cy="2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661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Calibration of Test Sample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948444-A6D6-F936-37B7-EC83FE96B945}"/>
              </a:ext>
            </a:extLst>
          </p:cNvPr>
          <p:cNvSpPr txBox="1">
            <a:spLocks/>
          </p:cNvSpPr>
          <p:nvPr/>
        </p:nvSpPr>
        <p:spPr bwMode="auto">
          <a:xfrm>
            <a:off x="5181600" y="6498710"/>
            <a:ext cx="3518517" cy="2682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Geneva" panose="020B0503030404040204" pitchFamily="34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62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9332B5-7643-55AA-07E3-D0483E9B1697}"/>
              </a:ext>
            </a:extLst>
          </p:cNvPr>
          <p:cNvSpPr/>
          <p:nvPr/>
        </p:nvSpPr>
        <p:spPr>
          <a:xfrm>
            <a:off x="3955316" y="1052102"/>
            <a:ext cx="41270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cap="none" spc="0" dirty="0">
                <a:ln/>
                <a:solidFill>
                  <a:schemeClr val="accent4"/>
                </a:solidFill>
                <a:effectLst/>
              </a:rPr>
              <a:t>Repeated temperature cycles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167ACC-E3CD-40B0-D03B-C0566EF6A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38" y="2374199"/>
            <a:ext cx="2158730" cy="419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3DE628-7AD0-9EE2-3B5E-0ACC069B3FE0}"/>
              </a:ext>
            </a:extLst>
          </p:cNvPr>
          <p:cNvSpPr txBox="1"/>
          <p:nvPr/>
        </p:nvSpPr>
        <p:spPr>
          <a:xfrm>
            <a:off x="326263" y="2846809"/>
            <a:ext cx="2619375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Zirconium Oxy-Nitride Thin-Film Resistance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799AA0-A9B4-B635-F16E-85D8FB5C7C7A}"/>
              </a:ext>
            </a:extLst>
          </p:cNvPr>
          <p:cNvSpPr/>
          <p:nvPr/>
        </p:nvSpPr>
        <p:spPr>
          <a:xfrm>
            <a:off x="812038" y="3680544"/>
            <a:ext cx="1628971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</a:rPr>
              <a:t>(0.1,420) K</a:t>
            </a:r>
          </a:p>
        </p:txBody>
      </p:sp>
      <p:pic>
        <p:nvPicPr>
          <p:cNvPr id="9" name="Picture 8" descr="Chart, surface chart&#10;&#10;Description automatically generated">
            <a:extLst>
              <a:ext uri="{FF2B5EF4-FFF2-40B4-BE49-F238E27FC236}">
                <a16:creationId xmlns:a16="http://schemas.microsoft.com/office/drawing/2014/main" id="{EC970B1A-5EE4-21CD-AD75-BADAF3F69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628" y="1794314"/>
            <a:ext cx="5679872" cy="43829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35F380-A78F-6148-1D2C-881654E37F55}"/>
              </a:ext>
            </a:extLst>
          </p:cNvPr>
          <p:cNvSpPr/>
          <p:nvPr/>
        </p:nvSpPr>
        <p:spPr>
          <a:xfrm>
            <a:off x="588354" y="1721390"/>
            <a:ext cx="25106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Cernox-CX10</a:t>
            </a:r>
            <a:endParaRPr lang="en-US" sz="3200" b="0" u="sng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F121449-FCC6-C867-659C-B26393C88E46}"/>
              </a:ext>
            </a:extLst>
          </p:cNvPr>
          <p:cNvSpPr/>
          <p:nvPr/>
        </p:nvSpPr>
        <p:spPr bwMode="auto">
          <a:xfrm>
            <a:off x="4987925" y="3962400"/>
            <a:ext cx="3470275" cy="1244131"/>
          </a:xfrm>
          <a:custGeom>
            <a:avLst/>
            <a:gdLst>
              <a:gd name="connsiteX0" fmla="*/ 0 w 3406775"/>
              <a:gd name="connsiteY0" fmla="*/ 0 h 1216025"/>
              <a:gd name="connsiteX1" fmla="*/ 457200 w 3406775"/>
              <a:gd name="connsiteY1" fmla="*/ 241300 h 1216025"/>
              <a:gd name="connsiteX2" fmla="*/ 1349375 w 3406775"/>
              <a:gd name="connsiteY2" fmla="*/ 527050 h 1216025"/>
              <a:gd name="connsiteX3" fmla="*/ 2708275 w 3406775"/>
              <a:gd name="connsiteY3" fmla="*/ 946150 h 1216025"/>
              <a:gd name="connsiteX4" fmla="*/ 3406775 w 3406775"/>
              <a:gd name="connsiteY4" fmla="*/ 1216025 h 121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6775" h="1216025">
                <a:moveTo>
                  <a:pt x="0" y="0"/>
                </a:moveTo>
                <a:cubicBezTo>
                  <a:pt x="116152" y="76729"/>
                  <a:pt x="232304" y="153458"/>
                  <a:pt x="457200" y="241300"/>
                </a:cubicBezTo>
                <a:cubicBezTo>
                  <a:pt x="682096" y="329142"/>
                  <a:pt x="1349375" y="527050"/>
                  <a:pt x="1349375" y="527050"/>
                </a:cubicBezTo>
                <a:lnTo>
                  <a:pt x="2708275" y="946150"/>
                </a:lnTo>
                <a:cubicBezTo>
                  <a:pt x="3051175" y="1060979"/>
                  <a:pt x="3228975" y="1138502"/>
                  <a:pt x="3406775" y="1216025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C8A125-A8FF-CE97-CAE4-53D5D289DF45}"/>
              </a:ext>
            </a:extLst>
          </p:cNvPr>
          <p:cNvSpPr/>
          <p:nvPr/>
        </p:nvSpPr>
        <p:spPr>
          <a:xfrm>
            <a:off x="7401728" y="4337050"/>
            <a:ext cx="1317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698358-15CC-15F0-7BF4-1EB84F743F00}"/>
              </a:ext>
            </a:extLst>
          </p:cNvPr>
          <p:cNvSpPr/>
          <p:nvPr/>
        </p:nvSpPr>
        <p:spPr>
          <a:xfrm>
            <a:off x="8175543" y="4606801"/>
            <a:ext cx="1317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1EEDC5-DF03-17CC-9F57-2D74F09A122B}"/>
              </a:ext>
            </a:extLst>
          </p:cNvPr>
          <p:cNvSpPr/>
          <p:nvPr/>
        </p:nvSpPr>
        <p:spPr>
          <a:xfrm>
            <a:off x="8382000" y="4710937"/>
            <a:ext cx="1317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3CD0DC-3E91-2814-4A02-3D0212098BB6}"/>
              </a:ext>
            </a:extLst>
          </p:cNvPr>
          <p:cNvSpPr txBox="1"/>
          <p:nvPr/>
        </p:nvSpPr>
        <p:spPr>
          <a:xfrm>
            <a:off x="1694" y="4765468"/>
            <a:ext cx="40155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/>
              <a:t>2-point calibration doesn’t really work!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/>
              <a:t>3</a:t>
            </a:r>
            <a:r>
              <a:rPr lang="en-US" sz="1600" baseline="30000" dirty="0"/>
              <a:t>rd</a:t>
            </a:r>
            <a:r>
              <a:rPr lang="en-US" sz="1600" dirty="0"/>
              <a:t> degree polynomial: 4 points required.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/>
              <a:t>Lakeshore basic: 3-point calibration @ {Room temp, Liq. N2, Liq. He}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b="1" dirty="0"/>
              <a:t>Can be done in our lab: @</a:t>
            </a:r>
            <a:br>
              <a:rPr lang="en-US" sz="1600" b="1" dirty="0"/>
            </a:br>
            <a:r>
              <a:rPr lang="en-US" sz="1600" b="1" dirty="0"/>
              <a:t>{Ice water, Boiling water, Liq. N2, Liq. He}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4A718A3-FDEE-4D87-71A6-8EFF560E68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62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86566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Calibration of Test Sample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948444-A6D6-F936-37B7-EC83FE96B945}"/>
              </a:ext>
            </a:extLst>
          </p:cNvPr>
          <p:cNvSpPr txBox="1">
            <a:spLocks/>
          </p:cNvSpPr>
          <p:nvPr/>
        </p:nvSpPr>
        <p:spPr bwMode="auto">
          <a:xfrm>
            <a:off x="5181600" y="6498710"/>
            <a:ext cx="3518517" cy="2682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Geneva" panose="020B0503030404040204" pitchFamily="34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63</a:t>
            </a:fld>
            <a:endParaRPr lang="en-US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154248-5EE1-5051-FFB8-89077BF029BD}"/>
              </a:ext>
            </a:extLst>
          </p:cNvPr>
          <p:cNvSpPr txBox="1"/>
          <p:nvPr/>
        </p:nvSpPr>
        <p:spPr>
          <a:xfrm>
            <a:off x="76200" y="4650052"/>
            <a:ext cx="3869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Needs more resolution than available in a lab!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/>
              <a:t>Can </a:t>
            </a:r>
            <a:r>
              <a:rPr lang="en-US" sz="2000" b="1" u="sng" dirty="0"/>
              <a:t>NOT</a:t>
            </a:r>
            <a:r>
              <a:rPr lang="en-US" sz="2000" b="1" dirty="0"/>
              <a:t> be done in our lab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64C3C7-8AAB-0AB9-A390-F49D819F3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05" y="2516940"/>
            <a:ext cx="2158730" cy="2793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FAA399-1698-FC76-4C68-72AB63D8C861}"/>
              </a:ext>
            </a:extLst>
          </p:cNvPr>
          <p:cNvSpPr txBox="1"/>
          <p:nvPr/>
        </p:nvSpPr>
        <p:spPr>
          <a:xfrm>
            <a:off x="476526" y="2980498"/>
            <a:ext cx="2565265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i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Ruthenium Oxide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Thick-Film Resistance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B25160-0C85-146F-99CD-CEB303956064}"/>
              </a:ext>
            </a:extLst>
          </p:cNvPr>
          <p:cNvSpPr/>
          <p:nvPr/>
        </p:nvSpPr>
        <p:spPr>
          <a:xfrm>
            <a:off x="944673" y="3810000"/>
            <a:ext cx="1628971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/>
              </a:rPr>
              <a:t>(0.05,40) K</a:t>
            </a:r>
          </a:p>
        </p:txBody>
      </p:sp>
      <p:pic>
        <p:nvPicPr>
          <p:cNvPr id="15" name="Picture 14" descr="Diagram&#10;&#10;Description automatically generated with low confidence">
            <a:extLst>
              <a:ext uri="{FF2B5EF4-FFF2-40B4-BE49-F238E27FC236}">
                <a16:creationId xmlns:a16="http://schemas.microsoft.com/office/drawing/2014/main" id="{CAC6D031-D126-75C3-2D86-C21CE3FCE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180" y="971077"/>
            <a:ext cx="5207135" cy="53633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6A843D5-F9A0-AE86-5C19-AB38FE5AD348}"/>
              </a:ext>
            </a:extLst>
          </p:cNvPr>
          <p:cNvSpPr/>
          <p:nvPr/>
        </p:nvSpPr>
        <p:spPr>
          <a:xfrm>
            <a:off x="553609" y="1855079"/>
            <a:ext cx="24881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Rox-RX102A</a:t>
            </a:r>
            <a:endParaRPr lang="en-US" sz="3200" b="0" u="sng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AF7C61-F687-73AD-775D-7A75CD8518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63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67536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DAQ: </a:t>
            </a:r>
            <a:r>
              <a:rPr lang="en-US" dirty="0" err="1"/>
              <a:t>LakeShore</a:t>
            </a:r>
            <a:r>
              <a:rPr lang="en-US" dirty="0"/>
              <a:t> 224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 5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948444-A6D6-F936-37B7-EC83FE96B945}"/>
              </a:ext>
            </a:extLst>
          </p:cNvPr>
          <p:cNvSpPr txBox="1">
            <a:spLocks/>
          </p:cNvSpPr>
          <p:nvPr/>
        </p:nvSpPr>
        <p:spPr bwMode="auto">
          <a:xfrm>
            <a:off x="5181600" y="6498710"/>
            <a:ext cx="3518517" cy="2682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Geneva" panose="020B0503030404040204" pitchFamily="34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panose="02020603050405020304" pitchFamily="18" charset="0"/>
                <a:ea typeface="Geneva" pitchFamily="122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69DA0CA-4065-83EB-2E5F-046EAB09B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845051"/>
            <a:ext cx="6957607" cy="2107949"/>
          </a:xfrm>
          <a:prstGeom prst="rect">
            <a:avLst/>
          </a:prstGeom>
        </p:spPr>
      </p:pic>
      <p:pic>
        <p:nvPicPr>
          <p:cNvPr id="8" name="Picture 7" descr="A picture containing text, electronics, camera&#10;&#10;Description automatically generated">
            <a:extLst>
              <a:ext uri="{FF2B5EF4-FFF2-40B4-BE49-F238E27FC236}">
                <a16:creationId xmlns:a16="http://schemas.microsoft.com/office/drawing/2014/main" id="{AC8BF59F-0B4D-E186-2837-85CAFCBBC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162760"/>
            <a:ext cx="7086600" cy="14754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A58DCE-45CF-3B40-CF19-7094DF8181C5}"/>
              </a:ext>
            </a:extLst>
          </p:cNvPr>
          <p:cNvSpPr txBox="1"/>
          <p:nvPr/>
        </p:nvSpPr>
        <p:spPr>
          <a:xfrm>
            <a:off x="2057400" y="4913214"/>
            <a:ext cx="50247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already have…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12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handle mixture of sensors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Compatible with RX102A &amp; DT670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64AEA9-7C1A-7347-05D7-87C39AB859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Cryo-ABS Review, Oct 2024: Page </a:t>
            </a:r>
            <a:fld id="{F8B179ED-E448-4B3E-AFFB-BC7BDFD8F3C6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63905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E576B362-8BE5-DF18-5A7A-9AE4EB832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2" y="976536"/>
            <a:ext cx="5505448" cy="3796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V-Distribution Change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E20B6-78C3-D0DC-F78E-48FCE13A5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65</a:t>
            </a:fld>
            <a:endParaRPr lang="en-US" altLang="en-US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0149E2-1C24-4750-4B3E-BF0964001A8D}"/>
              </a:ext>
            </a:extLst>
          </p:cNvPr>
          <p:cNvSpPr txBox="1"/>
          <p:nvPr/>
        </p:nvSpPr>
        <p:spPr>
          <a:xfrm>
            <a:off x="476252" y="4724400"/>
            <a:ext cx="8223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distribution of the magnitude of the velocity changes little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is to be expected, because: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There is no energy dependent scattering (or </a:t>
            </a:r>
            <a:r>
              <a:rPr lang="el-GR" dirty="0"/>
              <a:t>η</a:t>
            </a:r>
            <a:r>
              <a:rPr lang="en-US" dirty="0"/>
              <a:t>) </a:t>
            </a:r>
            <a:endParaRPr lang="en-US" dirty="0">
              <a:cs typeface="Times" panose="02020603050405020304" pitchFamily="18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cs typeface="Times" panose="02020603050405020304" pitchFamily="18" charset="0"/>
              </a:rPr>
              <a:t>Assumed: elastic collisions</a:t>
            </a:r>
          </a:p>
        </p:txBody>
      </p:sp>
    </p:spTree>
    <p:extLst>
      <p:ext uri="{BB962C8B-B14F-4D97-AF65-F5344CB8AC3E}">
        <p14:creationId xmlns:p14="http://schemas.microsoft.com/office/powerpoint/2010/main" val="18200091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19379"/>
          </a:xfrm>
        </p:spPr>
        <p:txBody>
          <a:bodyPr/>
          <a:lstStyle/>
          <a:p>
            <a:r>
              <a:rPr lang="en-US" dirty="0"/>
              <a:t>Angular Dist. Change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E20B6-78C3-D0DC-F78E-48FCE13A5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66</a:t>
            </a:fld>
            <a:endParaRPr lang="en-US" altLang="en-US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0149E2-1C24-4750-4B3E-BF0964001A8D}"/>
              </a:ext>
            </a:extLst>
          </p:cNvPr>
          <p:cNvSpPr txBox="1"/>
          <p:nvPr/>
        </p:nvSpPr>
        <p:spPr>
          <a:xfrm>
            <a:off x="489799" y="2917619"/>
            <a:ext cx="31813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Angular distribution is constrained by MCP.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cs typeface="Times" panose="02020603050405020304" pitchFamily="18" charset="0"/>
              </a:rPr>
              <a:t>…not by subsequent components</a:t>
            </a:r>
            <a:r>
              <a:rPr lang="en-US" sz="2000" dirty="0"/>
              <a:t> ~ 10% level.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cs typeface="Times" panose="02020603050405020304" pitchFamily="18" charset="0"/>
              </a:rPr>
              <a:t>Angular allowance of MCP ~ </a:t>
            </a:r>
            <a:r>
              <a:rPr lang="en-US" sz="2000" b="1" u="sng" dirty="0">
                <a:cs typeface="Times" panose="02020603050405020304" pitchFamily="18" charset="0"/>
              </a:rPr>
              <a:t>0.5</a:t>
            </a:r>
            <a:r>
              <a:rPr lang="en-US" sz="2000" b="1" u="sng" baseline="30000" dirty="0">
                <a:cs typeface="Times" panose="02020603050405020304" pitchFamily="18" charset="0"/>
              </a:rPr>
              <a:t>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cs typeface="Times" panose="02020603050405020304" pitchFamily="18" charset="0"/>
              </a:rPr>
              <a:t>...</a:t>
            </a:r>
            <a:r>
              <a:rPr lang="en-US" sz="2000" baseline="30000" dirty="0">
                <a:cs typeface="Times" panose="02020603050405020304" pitchFamily="18" charset="0"/>
              </a:rPr>
              <a:t> </a:t>
            </a:r>
            <a:r>
              <a:rPr lang="en-US" sz="2000" dirty="0">
                <a:cs typeface="Times" panose="02020603050405020304" pitchFamily="18" charset="0"/>
              </a:rPr>
              <a:t>same from subsequent components (8.8/1010)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42D61202-BEB5-1B17-5250-C811EFB1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813171"/>
            <a:ext cx="4953894" cy="3508586"/>
          </a:xfrm>
          <a:prstGeom prst="rect">
            <a:avLst/>
          </a:prstGeom>
        </p:spPr>
      </p:pic>
      <p:sp>
        <p:nvSpPr>
          <p:cNvPr id="7" name="Cube 6">
            <a:extLst>
              <a:ext uri="{FF2B5EF4-FFF2-40B4-BE49-F238E27FC236}">
                <a16:creationId xmlns:a16="http://schemas.microsoft.com/office/drawing/2014/main" id="{30E329FB-A0C2-13AC-FFEF-0886FD3F5505}"/>
              </a:ext>
            </a:extLst>
          </p:cNvPr>
          <p:cNvSpPr/>
          <p:nvPr/>
        </p:nvSpPr>
        <p:spPr bwMode="auto">
          <a:xfrm>
            <a:off x="174861" y="1575610"/>
            <a:ext cx="605004" cy="559428"/>
          </a:xfrm>
          <a:prstGeom prst="cub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8EFA3D4C-2740-1C4A-6421-B06C10791408}"/>
              </a:ext>
            </a:extLst>
          </p:cNvPr>
          <p:cNvSpPr/>
          <p:nvPr/>
        </p:nvSpPr>
        <p:spPr bwMode="auto">
          <a:xfrm rot="5400000">
            <a:off x="956871" y="1335752"/>
            <a:ext cx="443217" cy="1009037"/>
          </a:xfrm>
          <a:prstGeom prst="can">
            <a:avLst>
              <a:gd name="adj" fmla="val 3968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CB123F-A53F-6A5F-ED8C-AF08B0A25FEB}"/>
              </a:ext>
            </a:extLst>
          </p:cNvPr>
          <p:cNvSpPr/>
          <p:nvPr/>
        </p:nvSpPr>
        <p:spPr bwMode="auto">
          <a:xfrm>
            <a:off x="1547170" y="1691366"/>
            <a:ext cx="105480" cy="297807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624C2E-DDC0-3E72-1347-739085F262D9}"/>
              </a:ext>
            </a:extLst>
          </p:cNvPr>
          <p:cNvGrpSpPr/>
          <p:nvPr/>
        </p:nvGrpSpPr>
        <p:grpSpPr>
          <a:xfrm>
            <a:off x="1710310" y="1572435"/>
            <a:ext cx="180612" cy="524739"/>
            <a:chOff x="4038599" y="2634984"/>
            <a:chExt cx="309395" cy="685800"/>
          </a:xfrm>
        </p:grpSpPr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D000A284-85DC-255C-E27E-A253C5D71180}"/>
                </a:ext>
              </a:extLst>
            </p:cNvPr>
            <p:cNvSpPr/>
            <p:nvPr/>
          </p:nvSpPr>
          <p:spPr bwMode="auto">
            <a:xfrm rot="5400000">
              <a:off x="3848099" y="2825484"/>
              <a:ext cx="685800" cy="304799"/>
            </a:xfrm>
            <a:prstGeom prst="can">
              <a:avLst>
                <a:gd name="adj" fmla="val 4305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0272EAA-CE70-C8BC-9BC7-3716191C4A16}"/>
                </a:ext>
              </a:extLst>
            </p:cNvPr>
            <p:cNvSpPr/>
            <p:nvPr/>
          </p:nvSpPr>
          <p:spPr bwMode="auto">
            <a:xfrm>
              <a:off x="4195594" y="2648620"/>
              <a:ext cx="152400" cy="653783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16" name="Cube 15">
            <a:extLst>
              <a:ext uri="{FF2B5EF4-FFF2-40B4-BE49-F238E27FC236}">
                <a16:creationId xmlns:a16="http://schemas.microsoft.com/office/drawing/2014/main" id="{21E747BE-B21E-046D-7A7A-43D23C2584B5}"/>
              </a:ext>
            </a:extLst>
          </p:cNvPr>
          <p:cNvSpPr/>
          <p:nvPr/>
        </p:nvSpPr>
        <p:spPr bwMode="auto">
          <a:xfrm>
            <a:off x="1934729" y="1353767"/>
            <a:ext cx="218456" cy="891997"/>
          </a:xfrm>
          <a:prstGeom prst="cube">
            <a:avLst>
              <a:gd name="adj" fmla="val 6380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396BE7-AE6B-AA79-E8AC-5B5689F36FF9}"/>
              </a:ext>
            </a:extLst>
          </p:cNvPr>
          <p:cNvSpPr/>
          <p:nvPr/>
        </p:nvSpPr>
        <p:spPr bwMode="auto">
          <a:xfrm>
            <a:off x="2036205" y="1556560"/>
            <a:ext cx="88545" cy="457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65F19E-BF9A-054A-1EE5-EDB662D270C3}"/>
              </a:ext>
            </a:extLst>
          </p:cNvPr>
          <p:cNvGrpSpPr/>
          <p:nvPr/>
        </p:nvGrpSpPr>
        <p:grpSpPr>
          <a:xfrm>
            <a:off x="2375882" y="1299877"/>
            <a:ext cx="785069" cy="917049"/>
            <a:chOff x="2429622" y="4572000"/>
            <a:chExt cx="785069" cy="917049"/>
          </a:xfrm>
        </p:grpSpPr>
        <p:sp>
          <p:nvSpPr>
            <p:cNvPr id="22" name="Cylinder 21">
              <a:extLst>
                <a:ext uri="{FF2B5EF4-FFF2-40B4-BE49-F238E27FC236}">
                  <a16:creationId xmlns:a16="http://schemas.microsoft.com/office/drawing/2014/main" id="{4B4B547E-0721-659C-5409-B6A5B6517CC6}"/>
                </a:ext>
              </a:extLst>
            </p:cNvPr>
            <p:cNvSpPr/>
            <p:nvPr/>
          </p:nvSpPr>
          <p:spPr bwMode="auto">
            <a:xfrm rot="5400000">
              <a:off x="2313507" y="5012111"/>
              <a:ext cx="329814" cy="97584"/>
            </a:xfrm>
            <a:prstGeom prst="can">
              <a:avLst>
                <a:gd name="adj" fmla="val 43056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9BAC7A-BA6F-88D4-671F-4F158479037C}"/>
                </a:ext>
              </a:extLst>
            </p:cNvPr>
            <p:cNvSpPr/>
            <p:nvPr/>
          </p:nvSpPr>
          <p:spPr bwMode="auto">
            <a:xfrm>
              <a:off x="3068018" y="4572000"/>
              <a:ext cx="146673" cy="91704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DE5FB-0D42-B69C-9AD7-BE999B2A95D3}"/>
                </a:ext>
              </a:extLst>
            </p:cNvPr>
            <p:cNvCxnSpPr>
              <a:cxnSpLocks/>
              <a:endCxn id="23" idx="0"/>
            </p:cNvCxnSpPr>
            <p:nvPr/>
          </p:nvCxnSpPr>
          <p:spPr bwMode="auto">
            <a:xfrm flipV="1">
              <a:off x="2508292" y="4572000"/>
              <a:ext cx="633063" cy="324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E40004B-F3B4-4CC7-6F3A-58E1AE4501FA}"/>
                </a:ext>
              </a:extLst>
            </p:cNvPr>
            <p:cNvCxnSpPr>
              <a:cxnSpLocks/>
              <a:endCxn id="23" idx="4"/>
            </p:cNvCxnSpPr>
            <p:nvPr/>
          </p:nvCxnSpPr>
          <p:spPr bwMode="auto">
            <a:xfrm>
              <a:off x="2509808" y="5225810"/>
              <a:ext cx="631547" cy="263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D523D0A-FF93-2499-91CF-FAE3CEFF0631}"/>
              </a:ext>
            </a:extLst>
          </p:cNvPr>
          <p:cNvGrpSpPr/>
          <p:nvPr/>
        </p:nvGrpSpPr>
        <p:grpSpPr>
          <a:xfrm>
            <a:off x="3483161" y="1299877"/>
            <a:ext cx="785069" cy="917049"/>
            <a:chOff x="2429622" y="4572000"/>
            <a:chExt cx="785069" cy="917049"/>
          </a:xfrm>
        </p:grpSpPr>
        <p:sp>
          <p:nvSpPr>
            <p:cNvPr id="31" name="Cylinder 30">
              <a:extLst>
                <a:ext uri="{FF2B5EF4-FFF2-40B4-BE49-F238E27FC236}">
                  <a16:creationId xmlns:a16="http://schemas.microsoft.com/office/drawing/2014/main" id="{7155F825-5679-8628-EBCC-B70AC0DD1EEF}"/>
                </a:ext>
              </a:extLst>
            </p:cNvPr>
            <p:cNvSpPr/>
            <p:nvPr/>
          </p:nvSpPr>
          <p:spPr bwMode="auto">
            <a:xfrm rot="5400000">
              <a:off x="2313507" y="5012111"/>
              <a:ext cx="329814" cy="97584"/>
            </a:xfrm>
            <a:prstGeom prst="can">
              <a:avLst>
                <a:gd name="adj" fmla="val 43056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69E60B4-1940-D368-697B-ADD410A35489}"/>
                </a:ext>
              </a:extLst>
            </p:cNvPr>
            <p:cNvSpPr/>
            <p:nvPr/>
          </p:nvSpPr>
          <p:spPr bwMode="auto">
            <a:xfrm>
              <a:off x="3068018" y="4572000"/>
              <a:ext cx="146673" cy="91704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FC6663A-419D-FBCD-C25D-BA31D45D423C}"/>
                </a:ext>
              </a:extLst>
            </p:cNvPr>
            <p:cNvCxnSpPr>
              <a:cxnSpLocks/>
              <a:endCxn id="32" idx="0"/>
            </p:cNvCxnSpPr>
            <p:nvPr/>
          </p:nvCxnSpPr>
          <p:spPr bwMode="auto">
            <a:xfrm flipV="1">
              <a:off x="2508292" y="4572000"/>
              <a:ext cx="633063" cy="324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34EA3E-18F9-DF2B-816D-E2F1B6154CED}"/>
                </a:ext>
              </a:extLst>
            </p:cNvPr>
            <p:cNvCxnSpPr>
              <a:cxnSpLocks/>
              <a:endCxn id="32" idx="4"/>
            </p:cNvCxnSpPr>
            <p:nvPr/>
          </p:nvCxnSpPr>
          <p:spPr bwMode="auto">
            <a:xfrm>
              <a:off x="2509808" y="5225810"/>
              <a:ext cx="631547" cy="263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B53970-CE4A-2A43-74D4-B4E69AF7470B}"/>
              </a:ext>
            </a:extLst>
          </p:cNvPr>
          <p:cNvGrpSpPr/>
          <p:nvPr/>
        </p:nvGrpSpPr>
        <p:grpSpPr>
          <a:xfrm>
            <a:off x="4518260" y="1456861"/>
            <a:ext cx="1704760" cy="603080"/>
            <a:chOff x="4572000" y="4728984"/>
            <a:chExt cx="1704760" cy="603080"/>
          </a:xfrm>
        </p:grpSpPr>
        <p:sp>
          <p:nvSpPr>
            <p:cNvPr id="37" name="Cylinder 36">
              <a:extLst>
                <a:ext uri="{FF2B5EF4-FFF2-40B4-BE49-F238E27FC236}">
                  <a16:creationId xmlns:a16="http://schemas.microsoft.com/office/drawing/2014/main" id="{CA836195-510B-D596-DD69-773943E7952C}"/>
                </a:ext>
              </a:extLst>
            </p:cNvPr>
            <p:cNvSpPr/>
            <p:nvPr/>
          </p:nvSpPr>
          <p:spPr bwMode="auto">
            <a:xfrm rot="5400000">
              <a:off x="5355326" y="4322211"/>
              <a:ext cx="408791" cy="1434076"/>
            </a:xfrm>
            <a:prstGeom prst="can">
              <a:avLst>
                <a:gd name="adj" fmla="val 25448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70B25C-4398-EAC3-6973-A89D1E65CC55}"/>
                </a:ext>
              </a:extLst>
            </p:cNvPr>
            <p:cNvSpPr/>
            <p:nvPr/>
          </p:nvSpPr>
          <p:spPr bwMode="auto">
            <a:xfrm>
              <a:off x="4572000" y="4728984"/>
              <a:ext cx="154353" cy="603080"/>
            </a:xfrm>
            <a:prstGeom prst="ellipse">
              <a:avLst/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E6E8805-3342-8701-3F8F-2DC661545EF1}"/>
                </a:ext>
              </a:extLst>
            </p:cNvPr>
            <p:cNvCxnSpPr>
              <a:cxnSpLocks/>
              <a:stCxn id="38" idx="0"/>
            </p:cNvCxnSpPr>
            <p:nvPr/>
          </p:nvCxnSpPr>
          <p:spPr bwMode="auto">
            <a:xfrm>
              <a:off x="4649177" y="4728984"/>
              <a:ext cx="244786" cy="103688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EFD9D1-D63E-4C9C-1EA6-FF65D7202BA1}"/>
                </a:ext>
              </a:extLst>
            </p:cNvPr>
            <p:cNvCxnSpPr>
              <a:cxnSpLocks/>
              <a:endCxn id="38" idx="4"/>
            </p:cNvCxnSpPr>
            <p:nvPr/>
          </p:nvCxnSpPr>
          <p:spPr bwMode="auto">
            <a:xfrm flipH="1">
              <a:off x="4649177" y="5244638"/>
              <a:ext cx="251134" cy="87426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34A0FD6-FC82-0EBF-0B09-54ED500736CF}"/>
                </a:ext>
              </a:extLst>
            </p:cNvPr>
            <p:cNvSpPr/>
            <p:nvPr/>
          </p:nvSpPr>
          <p:spPr bwMode="auto">
            <a:xfrm>
              <a:off x="6172201" y="4841547"/>
              <a:ext cx="100074" cy="39674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D1F132-364D-ADAA-E0C6-4B2C093D8853}"/>
              </a:ext>
            </a:extLst>
          </p:cNvPr>
          <p:cNvGrpSpPr/>
          <p:nvPr/>
        </p:nvGrpSpPr>
        <p:grpSpPr>
          <a:xfrm>
            <a:off x="6371413" y="1310128"/>
            <a:ext cx="1836780" cy="912308"/>
            <a:chOff x="6425153" y="4582251"/>
            <a:chExt cx="1836780" cy="912308"/>
          </a:xfrm>
        </p:grpSpPr>
        <p:sp>
          <p:nvSpPr>
            <p:cNvPr id="43" name="Cylinder 42">
              <a:extLst>
                <a:ext uri="{FF2B5EF4-FFF2-40B4-BE49-F238E27FC236}">
                  <a16:creationId xmlns:a16="http://schemas.microsoft.com/office/drawing/2014/main" id="{92A2E981-F2B5-190C-D4A8-FC820D73063D}"/>
                </a:ext>
              </a:extLst>
            </p:cNvPr>
            <p:cNvSpPr/>
            <p:nvPr/>
          </p:nvSpPr>
          <p:spPr bwMode="auto">
            <a:xfrm rot="5400000">
              <a:off x="7050510" y="4213097"/>
              <a:ext cx="401333" cy="1652046"/>
            </a:xfrm>
            <a:prstGeom prst="can">
              <a:avLst>
                <a:gd name="adj" fmla="val 24700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4409AF7-AA7F-25D1-FC7A-C27B7FE87F1A}"/>
                </a:ext>
              </a:extLst>
            </p:cNvPr>
            <p:cNvGrpSpPr/>
            <p:nvPr/>
          </p:nvGrpSpPr>
          <p:grpSpPr>
            <a:xfrm>
              <a:off x="6433132" y="4582251"/>
              <a:ext cx="1828801" cy="733180"/>
              <a:chOff x="6433132" y="4582251"/>
              <a:chExt cx="1828801" cy="73318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7F3022C-30F3-3343-B249-F1B6F9640E1E}"/>
                  </a:ext>
                </a:extLst>
              </p:cNvPr>
              <p:cNvSpPr/>
              <p:nvPr/>
            </p:nvSpPr>
            <p:spPr bwMode="auto">
              <a:xfrm>
                <a:off x="6455088" y="4978695"/>
                <a:ext cx="51846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046D886-6B38-DF87-F722-E1F7C5D2748C}"/>
                  </a:ext>
                </a:extLst>
              </p:cNvPr>
              <p:cNvSpPr/>
              <p:nvPr/>
            </p:nvSpPr>
            <p:spPr bwMode="auto">
              <a:xfrm>
                <a:off x="6554342" y="476301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7CCDE54-F522-ED32-2C7F-6A0C6DA43086}"/>
                  </a:ext>
                </a:extLst>
              </p:cNvPr>
              <p:cNvSpPr/>
              <p:nvPr/>
            </p:nvSpPr>
            <p:spPr bwMode="auto">
              <a:xfrm>
                <a:off x="6655327" y="497869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B6CFE25-8577-F2DC-269F-7BA4E4B74F1D}"/>
                  </a:ext>
                </a:extLst>
              </p:cNvPr>
              <p:cNvSpPr/>
              <p:nvPr/>
            </p:nvSpPr>
            <p:spPr bwMode="auto">
              <a:xfrm>
                <a:off x="6744177" y="476273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BE0E348-2680-195A-FD6E-2766051668B8}"/>
                  </a:ext>
                </a:extLst>
              </p:cNvPr>
              <p:cNvSpPr/>
              <p:nvPr/>
            </p:nvSpPr>
            <p:spPr bwMode="auto">
              <a:xfrm>
                <a:off x="6851221" y="497869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FCB6264-076B-AD3E-F40E-1883AB98F296}"/>
                  </a:ext>
                </a:extLst>
              </p:cNvPr>
              <p:cNvSpPr/>
              <p:nvPr/>
            </p:nvSpPr>
            <p:spPr bwMode="auto">
              <a:xfrm>
                <a:off x="7036812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399B407-F76A-77A2-1489-1221AE3B0C9D}"/>
                  </a:ext>
                </a:extLst>
              </p:cNvPr>
              <p:cNvSpPr/>
              <p:nvPr/>
            </p:nvSpPr>
            <p:spPr bwMode="auto">
              <a:xfrm>
                <a:off x="7232706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BF7BFC5-2078-D1C6-17D2-BC15A1937727}"/>
                  </a:ext>
                </a:extLst>
              </p:cNvPr>
              <p:cNvSpPr/>
              <p:nvPr/>
            </p:nvSpPr>
            <p:spPr bwMode="auto">
              <a:xfrm>
                <a:off x="7422230" y="497765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D7EEEA9-656D-B9B0-1A3C-BC5915861F82}"/>
                  </a:ext>
                </a:extLst>
              </p:cNvPr>
              <p:cNvSpPr/>
              <p:nvPr/>
            </p:nvSpPr>
            <p:spPr bwMode="auto">
              <a:xfrm>
                <a:off x="7611754" y="497765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5DBE7B6-8B9F-1DF7-1DE3-313FB4AB0616}"/>
                  </a:ext>
                </a:extLst>
              </p:cNvPr>
              <p:cNvSpPr/>
              <p:nvPr/>
            </p:nvSpPr>
            <p:spPr bwMode="auto">
              <a:xfrm>
                <a:off x="7801278" y="497753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16FA6CAF-42E9-A416-757F-413D5A96602F}"/>
                  </a:ext>
                </a:extLst>
              </p:cNvPr>
              <p:cNvSpPr/>
              <p:nvPr/>
            </p:nvSpPr>
            <p:spPr bwMode="auto">
              <a:xfrm>
                <a:off x="6940858" y="476390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33E39B0-C93B-A4C5-DCBA-720A2AC36C2A}"/>
                  </a:ext>
                </a:extLst>
              </p:cNvPr>
              <p:cNvSpPr/>
              <p:nvPr/>
            </p:nvSpPr>
            <p:spPr bwMode="auto">
              <a:xfrm>
                <a:off x="7126076" y="476615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330C8B0-B5A8-4E58-2246-EF53FFB7BB00}"/>
                  </a:ext>
                </a:extLst>
              </p:cNvPr>
              <p:cNvSpPr/>
              <p:nvPr/>
            </p:nvSpPr>
            <p:spPr bwMode="auto">
              <a:xfrm>
                <a:off x="7324674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DBC57AB-6A25-7545-613B-368C87DA0833}"/>
                  </a:ext>
                </a:extLst>
              </p:cNvPr>
              <p:cNvSpPr/>
              <p:nvPr/>
            </p:nvSpPr>
            <p:spPr bwMode="auto">
              <a:xfrm>
                <a:off x="7500118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3E2D775-356F-F661-66CE-75E130AA47AF}"/>
                  </a:ext>
                </a:extLst>
              </p:cNvPr>
              <p:cNvSpPr/>
              <p:nvPr/>
            </p:nvSpPr>
            <p:spPr bwMode="auto">
              <a:xfrm>
                <a:off x="7694230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F954EDE-5B48-FF64-7172-C72A826BB1B4}"/>
                  </a:ext>
                </a:extLst>
              </p:cNvPr>
              <p:cNvSpPr/>
              <p:nvPr/>
            </p:nvSpPr>
            <p:spPr bwMode="auto">
              <a:xfrm>
                <a:off x="7891029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AC705F8-E5BF-9DD8-4F67-40C57596A735}"/>
                  </a:ext>
                </a:extLst>
              </p:cNvPr>
              <p:cNvSpPr/>
              <p:nvPr/>
            </p:nvSpPr>
            <p:spPr bwMode="auto">
              <a:xfrm>
                <a:off x="6554342" y="516860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0EDD82EE-1FF5-7F11-1A95-A343F148A38C}"/>
                  </a:ext>
                </a:extLst>
              </p:cNvPr>
              <p:cNvSpPr/>
              <p:nvPr/>
            </p:nvSpPr>
            <p:spPr bwMode="auto">
              <a:xfrm>
                <a:off x="6744177" y="516833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79BB1BA-E4BA-C113-61E8-E7FE2DA7E951}"/>
                  </a:ext>
                </a:extLst>
              </p:cNvPr>
              <p:cNvSpPr/>
              <p:nvPr/>
            </p:nvSpPr>
            <p:spPr bwMode="auto">
              <a:xfrm>
                <a:off x="6940858" y="5169505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4B9F9AA9-797B-C5DE-0F26-6DDA131B2000}"/>
                  </a:ext>
                </a:extLst>
              </p:cNvPr>
              <p:cNvSpPr/>
              <p:nvPr/>
            </p:nvSpPr>
            <p:spPr bwMode="auto">
              <a:xfrm>
                <a:off x="7126076" y="517174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3131128-E30E-40E4-36B7-FB206156DCA4}"/>
                  </a:ext>
                </a:extLst>
              </p:cNvPr>
              <p:cNvSpPr/>
              <p:nvPr/>
            </p:nvSpPr>
            <p:spPr bwMode="auto">
              <a:xfrm>
                <a:off x="7324674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5F40325A-6DBE-952C-D73C-71E448972F18}"/>
                  </a:ext>
                </a:extLst>
              </p:cNvPr>
              <p:cNvSpPr/>
              <p:nvPr/>
            </p:nvSpPr>
            <p:spPr bwMode="auto">
              <a:xfrm>
                <a:off x="7500118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F360C1F-3B6D-88DC-9A7A-E52827AD03D5}"/>
                  </a:ext>
                </a:extLst>
              </p:cNvPr>
              <p:cNvSpPr/>
              <p:nvPr/>
            </p:nvSpPr>
            <p:spPr bwMode="auto">
              <a:xfrm>
                <a:off x="7694230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2B88EAA-29E1-FDD1-3C9B-77C14794A74C}"/>
                  </a:ext>
                </a:extLst>
              </p:cNvPr>
              <p:cNvSpPr/>
              <p:nvPr/>
            </p:nvSpPr>
            <p:spPr bwMode="auto">
              <a:xfrm>
                <a:off x="7891029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6B1BEEC-FC93-984A-88C4-B842542A407D}"/>
                  </a:ext>
                </a:extLst>
              </p:cNvPr>
              <p:cNvSpPr/>
              <p:nvPr/>
            </p:nvSpPr>
            <p:spPr bwMode="auto">
              <a:xfrm>
                <a:off x="6433132" y="4582251"/>
                <a:ext cx="1828801" cy="2514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B60A6E6A-18F6-9B55-2F8B-6063ADFA6F1C}"/>
                  </a:ext>
                </a:extLst>
              </p:cNvPr>
              <p:cNvSpPr/>
              <p:nvPr/>
            </p:nvSpPr>
            <p:spPr bwMode="auto">
              <a:xfrm>
                <a:off x="7982429" y="4841547"/>
                <a:ext cx="100074" cy="39674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29B246E-2F21-EDE5-5C32-37D1C00BC819}"/>
                </a:ext>
              </a:extLst>
            </p:cNvPr>
            <p:cNvSpPr/>
            <p:nvPr/>
          </p:nvSpPr>
          <p:spPr bwMode="auto">
            <a:xfrm>
              <a:off x="6425153" y="5243122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9BDE4FD1-F830-CBB3-719E-E5CE1FC6CF2C}"/>
              </a:ext>
            </a:extLst>
          </p:cNvPr>
          <p:cNvSpPr/>
          <p:nvPr/>
        </p:nvSpPr>
        <p:spPr bwMode="auto">
          <a:xfrm>
            <a:off x="4840223" y="1128189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CBD938E-24F5-488B-07A7-EC045CA38C17}"/>
              </a:ext>
            </a:extLst>
          </p:cNvPr>
          <p:cNvSpPr/>
          <p:nvPr/>
        </p:nvSpPr>
        <p:spPr bwMode="auto">
          <a:xfrm>
            <a:off x="4859751" y="2146965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CABE29F-8047-ADA2-8B37-A20C67251E82}"/>
              </a:ext>
            </a:extLst>
          </p:cNvPr>
          <p:cNvSpPr/>
          <p:nvPr/>
        </p:nvSpPr>
        <p:spPr bwMode="auto">
          <a:xfrm>
            <a:off x="4850148" y="1725601"/>
            <a:ext cx="3183237" cy="875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6" name="Right Triangle 75">
            <a:extLst>
              <a:ext uri="{FF2B5EF4-FFF2-40B4-BE49-F238E27FC236}">
                <a16:creationId xmlns:a16="http://schemas.microsoft.com/office/drawing/2014/main" id="{C1B90359-DB5D-7A8F-A5B2-68476580851A}"/>
              </a:ext>
            </a:extLst>
          </p:cNvPr>
          <p:cNvSpPr/>
          <p:nvPr/>
        </p:nvSpPr>
        <p:spPr bwMode="auto">
          <a:xfrm rot="10800000">
            <a:off x="7559816" y="2142075"/>
            <a:ext cx="485931" cy="296267"/>
          </a:xfrm>
          <a:prstGeom prst="rtTriangl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7" name="Right Triangle 76">
            <a:extLst>
              <a:ext uri="{FF2B5EF4-FFF2-40B4-BE49-F238E27FC236}">
                <a16:creationId xmlns:a16="http://schemas.microsoft.com/office/drawing/2014/main" id="{B2280933-69CD-C1D6-BCCD-CB58BDC55CB6}"/>
              </a:ext>
            </a:extLst>
          </p:cNvPr>
          <p:cNvSpPr/>
          <p:nvPr/>
        </p:nvSpPr>
        <p:spPr bwMode="auto">
          <a:xfrm flipH="1">
            <a:off x="7543234" y="1144633"/>
            <a:ext cx="480226" cy="296267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587A328-2D25-4701-7FB6-1321ED485957}"/>
              </a:ext>
            </a:extLst>
          </p:cNvPr>
          <p:cNvSpPr/>
          <p:nvPr/>
        </p:nvSpPr>
        <p:spPr bwMode="auto">
          <a:xfrm>
            <a:off x="3016292" y="1301200"/>
            <a:ext cx="132528" cy="91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A41EC3C-13E4-CAAC-7693-450125FAFF87}"/>
              </a:ext>
            </a:extLst>
          </p:cNvPr>
          <p:cNvSpPr/>
          <p:nvPr/>
        </p:nvSpPr>
        <p:spPr bwMode="auto">
          <a:xfrm>
            <a:off x="4130873" y="1301200"/>
            <a:ext cx="132528" cy="91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94D6D14C-D8C9-FB66-8C18-ADD885482E99}"/>
              </a:ext>
            </a:extLst>
          </p:cNvPr>
          <p:cNvCxnSpPr>
            <a:cxnSpLocks/>
          </p:cNvCxnSpPr>
          <p:nvPr/>
        </p:nvCxnSpPr>
        <p:spPr bwMode="auto">
          <a:xfrm>
            <a:off x="8164696" y="1556560"/>
            <a:ext cx="8939" cy="41595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5E683573-C6DA-4F52-F7E1-5620E45F31C6}"/>
              </a:ext>
            </a:extLst>
          </p:cNvPr>
          <p:cNvSpPr/>
          <p:nvPr/>
        </p:nvSpPr>
        <p:spPr>
          <a:xfrm>
            <a:off x="8167265" y="1578258"/>
            <a:ext cx="9957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4"/>
                </a:solidFill>
                <a:effectLst/>
              </a:rPr>
              <a:t>8.8 mm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A1D85C0-D7FE-F69B-C641-ACE365C4DB7A}"/>
              </a:ext>
            </a:extLst>
          </p:cNvPr>
          <p:cNvCxnSpPr>
            <a:cxnSpLocks/>
          </p:cNvCxnSpPr>
          <p:nvPr/>
        </p:nvCxnSpPr>
        <p:spPr bwMode="auto">
          <a:xfrm flipH="1">
            <a:off x="1799275" y="2559093"/>
            <a:ext cx="6243713" cy="163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91AD4CA9-A5FF-CA89-0F6F-835DBDE9C020}"/>
              </a:ext>
            </a:extLst>
          </p:cNvPr>
          <p:cNvSpPr/>
          <p:nvPr/>
        </p:nvSpPr>
        <p:spPr>
          <a:xfrm>
            <a:off x="4246149" y="2475584"/>
            <a:ext cx="118814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4"/>
                </a:solidFill>
                <a:effectLst/>
              </a:rPr>
              <a:t>1010 mm</a:t>
            </a:r>
          </a:p>
        </p:txBody>
      </p:sp>
    </p:spTree>
    <p:extLst>
      <p:ext uri="{BB962C8B-B14F-4D97-AF65-F5344CB8AC3E}">
        <p14:creationId xmlns:p14="http://schemas.microsoft.com/office/powerpoint/2010/main" val="25879145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19379"/>
          </a:xfrm>
        </p:spPr>
        <p:txBody>
          <a:bodyPr/>
          <a:lstStyle/>
          <a:p>
            <a:r>
              <a:rPr lang="en-US" dirty="0"/>
              <a:t>Angular Dist. Change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E20B6-78C3-D0DC-F78E-48FCE13A5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67</a:t>
            </a:fld>
            <a:endParaRPr lang="en-US" altLang="en-US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0149E2-1C24-4750-4B3E-BF0964001A8D}"/>
              </a:ext>
            </a:extLst>
          </p:cNvPr>
          <p:cNvSpPr txBox="1"/>
          <p:nvPr/>
        </p:nvSpPr>
        <p:spPr>
          <a:xfrm>
            <a:off x="489799" y="2917619"/>
            <a:ext cx="31813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Angular distribution is constrained by MCP.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cs typeface="Times" panose="02020603050405020304" pitchFamily="18" charset="0"/>
              </a:rPr>
              <a:t>…not by subsequent components</a:t>
            </a:r>
            <a:r>
              <a:rPr lang="en-US" sz="2000" dirty="0"/>
              <a:t> ~ 10% level.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cs typeface="Times" panose="02020603050405020304" pitchFamily="18" charset="0"/>
              </a:rPr>
              <a:t>Angular allowance of MCP ~ </a:t>
            </a:r>
            <a:r>
              <a:rPr lang="en-US" sz="2000" b="1" u="sng" dirty="0">
                <a:cs typeface="Times" panose="02020603050405020304" pitchFamily="18" charset="0"/>
              </a:rPr>
              <a:t>0.5</a:t>
            </a:r>
            <a:r>
              <a:rPr lang="en-US" sz="2000" b="1" u="sng" baseline="30000" dirty="0">
                <a:cs typeface="Times" panose="02020603050405020304" pitchFamily="18" charset="0"/>
              </a:rPr>
              <a:t>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cs typeface="Times" panose="02020603050405020304" pitchFamily="18" charset="0"/>
              </a:rPr>
              <a:t>...</a:t>
            </a:r>
            <a:r>
              <a:rPr lang="en-US" sz="2000" baseline="30000" dirty="0">
                <a:cs typeface="Times" panose="02020603050405020304" pitchFamily="18" charset="0"/>
              </a:rPr>
              <a:t> </a:t>
            </a:r>
            <a:r>
              <a:rPr lang="en-US" sz="2000" dirty="0">
                <a:cs typeface="Times" panose="02020603050405020304" pitchFamily="18" charset="0"/>
              </a:rPr>
              <a:t>same from subsequent components (8.8/1010)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42D61202-BEB5-1B17-5250-C811EFB1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813171"/>
            <a:ext cx="4953894" cy="3508586"/>
          </a:xfrm>
          <a:prstGeom prst="rect">
            <a:avLst/>
          </a:prstGeom>
        </p:spPr>
      </p:pic>
      <p:sp>
        <p:nvSpPr>
          <p:cNvPr id="7" name="Cube 6">
            <a:extLst>
              <a:ext uri="{FF2B5EF4-FFF2-40B4-BE49-F238E27FC236}">
                <a16:creationId xmlns:a16="http://schemas.microsoft.com/office/drawing/2014/main" id="{30E329FB-A0C2-13AC-FFEF-0886FD3F5505}"/>
              </a:ext>
            </a:extLst>
          </p:cNvPr>
          <p:cNvSpPr/>
          <p:nvPr/>
        </p:nvSpPr>
        <p:spPr bwMode="auto">
          <a:xfrm>
            <a:off x="174861" y="1575610"/>
            <a:ext cx="605004" cy="559428"/>
          </a:xfrm>
          <a:prstGeom prst="cub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8EFA3D4C-2740-1C4A-6421-B06C10791408}"/>
              </a:ext>
            </a:extLst>
          </p:cNvPr>
          <p:cNvSpPr/>
          <p:nvPr/>
        </p:nvSpPr>
        <p:spPr bwMode="auto">
          <a:xfrm rot="5400000">
            <a:off x="956871" y="1335752"/>
            <a:ext cx="443217" cy="1009037"/>
          </a:xfrm>
          <a:prstGeom prst="can">
            <a:avLst>
              <a:gd name="adj" fmla="val 3968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CB123F-A53F-6A5F-ED8C-AF08B0A25FEB}"/>
              </a:ext>
            </a:extLst>
          </p:cNvPr>
          <p:cNvSpPr/>
          <p:nvPr/>
        </p:nvSpPr>
        <p:spPr bwMode="auto">
          <a:xfrm>
            <a:off x="1547170" y="1691366"/>
            <a:ext cx="105480" cy="297807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624C2E-DDC0-3E72-1347-739085F262D9}"/>
              </a:ext>
            </a:extLst>
          </p:cNvPr>
          <p:cNvGrpSpPr/>
          <p:nvPr/>
        </p:nvGrpSpPr>
        <p:grpSpPr>
          <a:xfrm>
            <a:off x="1710310" y="1572435"/>
            <a:ext cx="180612" cy="524739"/>
            <a:chOff x="4038599" y="2634984"/>
            <a:chExt cx="309395" cy="685800"/>
          </a:xfrm>
        </p:grpSpPr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D000A284-85DC-255C-E27E-A253C5D71180}"/>
                </a:ext>
              </a:extLst>
            </p:cNvPr>
            <p:cNvSpPr/>
            <p:nvPr/>
          </p:nvSpPr>
          <p:spPr bwMode="auto">
            <a:xfrm rot="5400000">
              <a:off x="3848099" y="2825484"/>
              <a:ext cx="685800" cy="304799"/>
            </a:xfrm>
            <a:prstGeom prst="can">
              <a:avLst>
                <a:gd name="adj" fmla="val 4305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0272EAA-CE70-C8BC-9BC7-3716191C4A16}"/>
                </a:ext>
              </a:extLst>
            </p:cNvPr>
            <p:cNvSpPr/>
            <p:nvPr/>
          </p:nvSpPr>
          <p:spPr bwMode="auto">
            <a:xfrm>
              <a:off x="4195594" y="2648620"/>
              <a:ext cx="152400" cy="653783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16" name="Cube 15">
            <a:extLst>
              <a:ext uri="{FF2B5EF4-FFF2-40B4-BE49-F238E27FC236}">
                <a16:creationId xmlns:a16="http://schemas.microsoft.com/office/drawing/2014/main" id="{21E747BE-B21E-046D-7A7A-43D23C2584B5}"/>
              </a:ext>
            </a:extLst>
          </p:cNvPr>
          <p:cNvSpPr/>
          <p:nvPr/>
        </p:nvSpPr>
        <p:spPr bwMode="auto">
          <a:xfrm>
            <a:off x="1934729" y="1353767"/>
            <a:ext cx="218456" cy="891997"/>
          </a:xfrm>
          <a:prstGeom prst="cube">
            <a:avLst>
              <a:gd name="adj" fmla="val 6380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396BE7-AE6B-AA79-E8AC-5B5689F36FF9}"/>
              </a:ext>
            </a:extLst>
          </p:cNvPr>
          <p:cNvSpPr/>
          <p:nvPr/>
        </p:nvSpPr>
        <p:spPr bwMode="auto">
          <a:xfrm>
            <a:off x="2036205" y="1556560"/>
            <a:ext cx="88545" cy="457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65F19E-BF9A-054A-1EE5-EDB662D270C3}"/>
              </a:ext>
            </a:extLst>
          </p:cNvPr>
          <p:cNvGrpSpPr/>
          <p:nvPr/>
        </p:nvGrpSpPr>
        <p:grpSpPr>
          <a:xfrm>
            <a:off x="2375882" y="1299877"/>
            <a:ext cx="785069" cy="917049"/>
            <a:chOff x="2429622" y="4572000"/>
            <a:chExt cx="785069" cy="917049"/>
          </a:xfrm>
        </p:grpSpPr>
        <p:sp>
          <p:nvSpPr>
            <p:cNvPr id="22" name="Cylinder 21">
              <a:extLst>
                <a:ext uri="{FF2B5EF4-FFF2-40B4-BE49-F238E27FC236}">
                  <a16:creationId xmlns:a16="http://schemas.microsoft.com/office/drawing/2014/main" id="{4B4B547E-0721-659C-5409-B6A5B6517CC6}"/>
                </a:ext>
              </a:extLst>
            </p:cNvPr>
            <p:cNvSpPr/>
            <p:nvPr/>
          </p:nvSpPr>
          <p:spPr bwMode="auto">
            <a:xfrm rot="5400000">
              <a:off x="2313507" y="5012111"/>
              <a:ext cx="329814" cy="97584"/>
            </a:xfrm>
            <a:prstGeom prst="can">
              <a:avLst>
                <a:gd name="adj" fmla="val 43056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9BAC7A-BA6F-88D4-671F-4F158479037C}"/>
                </a:ext>
              </a:extLst>
            </p:cNvPr>
            <p:cNvSpPr/>
            <p:nvPr/>
          </p:nvSpPr>
          <p:spPr bwMode="auto">
            <a:xfrm>
              <a:off x="3068018" y="4572000"/>
              <a:ext cx="146673" cy="91704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DE5FB-0D42-B69C-9AD7-BE999B2A95D3}"/>
                </a:ext>
              </a:extLst>
            </p:cNvPr>
            <p:cNvCxnSpPr>
              <a:cxnSpLocks/>
              <a:endCxn id="23" idx="0"/>
            </p:cNvCxnSpPr>
            <p:nvPr/>
          </p:nvCxnSpPr>
          <p:spPr bwMode="auto">
            <a:xfrm flipV="1">
              <a:off x="2508292" y="4572000"/>
              <a:ext cx="633063" cy="324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E40004B-F3B4-4CC7-6F3A-58E1AE4501FA}"/>
                </a:ext>
              </a:extLst>
            </p:cNvPr>
            <p:cNvCxnSpPr>
              <a:cxnSpLocks/>
              <a:endCxn id="23" idx="4"/>
            </p:cNvCxnSpPr>
            <p:nvPr/>
          </p:nvCxnSpPr>
          <p:spPr bwMode="auto">
            <a:xfrm>
              <a:off x="2509808" y="5225810"/>
              <a:ext cx="631547" cy="263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D523D0A-FF93-2499-91CF-FAE3CEFF0631}"/>
              </a:ext>
            </a:extLst>
          </p:cNvPr>
          <p:cNvGrpSpPr/>
          <p:nvPr/>
        </p:nvGrpSpPr>
        <p:grpSpPr>
          <a:xfrm>
            <a:off x="3483161" y="1299877"/>
            <a:ext cx="785069" cy="917049"/>
            <a:chOff x="2429622" y="4572000"/>
            <a:chExt cx="785069" cy="917049"/>
          </a:xfrm>
        </p:grpSpPr>
        <p:sp>
          <p:nvSpPr>
            <p:cNvPr id="31" name="Cylinder 30">
              <a:extLst>
                <a:ext uri="{FF2B5EF4-FFF2-40B4-BE49-F238E27FC236}">
                  <a16:creationId xmlns:a16="http://schemas.microsoft.com/office/drawing/2014/main" id="{7155F825-5679-8628-EBCC-B70AC0DD1EEF}"/>
                </a:ext>
              </a:extLst>
            </p:cNvPr>
            <p:cNvSpPr/>
            <p:nvPr/>
          </p:nvSpPr>
          <p:spPr bwMode="auto">
            <a:xfrm rot="5400000">
              <a:off x="2313507" y="5012111"/>
              <a:ext cx="329814" cy="97584"/>
            </a:xfrm>
            <a:prstGeom prst="can">
              <a:avLst>
                <a:gd name="adj" fmla="val 43056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69E60B4-1940-D368-697B-ADD410A35489}"/>
                </a:ext>
              </a:extLst>
            </p:cNvPr>
            <p:cNvSpPr/>
            <p:nvPr/>
          </p:nvSpPr>
          <p:spPr bwMode="auto">
            <a:xfrm>
              <a:off x="3068018" y="4572000"/>
              <a:ext cx="146673" cy="91704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FC6663A-419D-FBCD-C25D-BA31D45D423C}"/>
                </a:ext>
              </a:extLst>
            </p:cNvPr>
            <p:cNvCxnSpPr>
              <a:cxnSpLocks/>
              <a:endCxn id="32" idx="0"/>
            </p:cNvCxnSpPr>
            <p:nvPr/>
          </p:nvCxnSpPr>
          <p:spPr bwMode="auto">
            <a:xfrm flipV="1">
              <a:off x="2508292" y="4572000"/>
              <a:ext cx="633063" cy="324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34EA3E-18F9-DF2B-816D-E2F1B6154CED}"/>
                </a:ext>
              </a:extLst>
            </p:cNvPr>
            <p:cNvCxnSpPr>
              <a:cxnSpLocks/>
              <a:endCxn id="32" idx="4"/>
            </p:cNvCxnSpPr>
            <p:nvPr/>
          </p:nvCxnSpPr>
          <p:spPr bwMode="auto">
            <a:xfrm>
              <a:off x="2509808" y="5225810"/>
              <a:ext cx="631547" cy="263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B53970-CE4A-2A43-74D4-B4E69AF7470B}"/>
              </a:ext>
            </a:extLst>
          </p:cNvPr>
          <p:cNvGrpSpPr/>
          <p:nvPr/>
        </p:nvGrpSpPr>
        <p:grpSpPr>
          <a:xfrm>
            <a:off x="4518260" y="1456861"/>
            <a:ext cx="1704760" cy="603080"/>
            <a:chOff x="4572000" y="4728984"/>
            <a:chExt cx="1704760" cy="603080"/>
          </a:xfrm>
        </p:grpSpPr>
        <p:sp>
          <p:nvSpPr>
            <p:cNvPr id="37" name="Cylinder 36">
              <a:extLst>
                <a:ext uri="{FF2B5EF4-FFF2-40B4-BE49-F238E27FC236}">
                  <a16:creationId xmlns:a16="http://schemas.microsoft.com/office/drawing/2014/main" id="{CA836195-510B-D596-DD69-773943E7952C}"/>
                </a:ext>
              </a:extLst>
            </p:cNvPr>
            <p:cNvSpPr/>
            <p:nvPr/>
          </p:nvSpPr>
          <p:spPr bwMode="auto">
            <a:xfrm rot="5400000">
              <a:off x="5355326" y="4322211"/>
              <a:ext cx="408791" cy="1434076"/>
            </a:xfrm>
            <a:prstGeom prst="can">
              <a:avLst>
                <a:gd name="adj" fmla="val 25448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70B25C-4398-EAC3-6973-A89D1E65CC55}"/>
                </a:ext>
              </a:extLst>
            </p:cNvPr>
            <p:cNvSpPr/>
            <p:nvPr/>
          </p:nvSpPr>
          <p:spPr bwMode="auto">
            <a:xfrm>
              <a:off x="4572000" y="4728984"/>
              <a:ext cx="154353" cy="603080"/>
            </a:xfrm>
            <a:prstGeom prst="ellipse">
              <a:avLst/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E6E8805-3342-8701-3F8F-2DC661545EF1}"/>
                </a:ext>
              </a:extLst>
            </p:cNvPr>
            <p:cNvCxnSpPr>
              <a:cxnSpLocks/>
              <a:stCxn id="38" idx="0"/>
            </p:cNvCxnSpPr>
            <p:nvPr/>
          </p:nvCxnSpPr>
          <p:spPr bwMode="auto">
            <a:xfrm>
              <a:off x="4649177" y="4728984"/>
              <a:ext cx="244786" cy="103688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EFD9D1-D63E-4C9C-1EA6-FF65D7202BA1}"/>
                </a:ext>
              </a:extLst>
            </p:cNvPr>
            <p:cNvCxnSpPr>
              <a:cxnSpLocks/>
              <a:endCxn id="38" idx="4"/>
            </p:cNvCxnSpPr>
            <p:nvPr/>
          </p:nvCxnSpPr>
          <p:spPr bwMode="auto">
            <a:xfrm flipH="1">
              <a:off x="4649177" y="5244638"/>
              <a:ext cx="251134" cy="87426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34A0FD6-FC82-0EBF-0B09-54ED500736CF}"/>
                </a:ext>
              </a:extLst>
            </p:cNvPr>
            <p:cNvSpPr/>
            <p:nvPr/>
          </p:nvSpPr>
          <p:spPr bwMode="auto">
            <a:xfrm>
              <a:off x="6172201" y="4841547"/>
              <a:ext cx="100074" cy="39674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D1F132-364D-ADAA-E0C6-4B2C093D8853}"/>
              </a:ext>
            </a:extLst>
          </p:cNvPr>
          <p:cNvGrpSpPr/>
          <p:nvPr/>
        </p:nvGrpSpPr>
        <p:grpSpPr>
          <a:xfrm>
            <a:off x="6371413" y="1310128"/>
            <a:ext cx="1836780" cy="912308"/>
            <a:chOff x="6425153" y="4582251"/>
            <a:chExt cx="1836780" cy="912308"/>
          </a:xfrm>
        </p:grpSpPr>
        <p:sp>
          <p:nvSpPr>
            <p:cNvPr id="43" name="Cylinder 42">
              <a:extLst>
                <a:ext uri="{FF2B5EF4-FFF2-40B4-BE49-F238E27FC236}">
                  <a16:creationId xmlns:a16="http://schemas.microsoft.com/office/drawing/2014/main" id="{92A2E981-F2B5-190C-D4A8-FC820D73063D}"/>
                </a:ext>
              </a:extLst>
            </p:cNvPr>
            <p:cNvSpPr/>
            <p:nvPr/>
          </p:nvSpPr>
          <p:spPr bwMode="auto">
            <a:xfrm rot="5400000">
              <a:off x="7050510" y="4213097"/>
              <a:ext cx="401333" cy="1652046"/>
            </a:xfrm>
            <a:prstGeom prst="can">
              <a:avLst>
                <a:gd name="adj" fmla="val 24700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4409AF7-AA7F-25D1-FC7A-C27B7FE87F1A}"/>
                </a:ext>
              </a:extLst>
            </p:cNvPr>
            <p:cNvGrpSpPr/>
            <p:nvPr/>
          </p:nvGrpSpPr>
          <p:grpSpPr>
            <a:xfrm>
              <a:off x="6433132" y="4582251"/>
              <a:ext cx="1828801" cy="733180"/>
              <a:chOff x="6433132" y="4582251"/>
              <a:chExt cx="1828801" cy="73318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7F3022C-30F3-3343-B249-F1B6F9640E1E}"/>
                  </a:ext>
                </a:extLst>
              </p:cNvPr>
              <p:cNvSpPr/>
              <p:nvPr/>
            </p:nvSpPr>
            <p:spPr bwMode="auto">
              <a:xfrm>
                <a:off x="6455088" y="4978695"/>
                <a:ext cx="51846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046D886-6B38-DF87-F722-E1F7C5D2748C}"/>
                  </a:ext>
                </a:extLst>
              </p:cNvPr>
              <p:cNvSpPr/>
              <p:nvPr/>
            </p:nvSpPr>
            <p:spPr bwMode="auto">
              <a:xfrm>
                <a:off x="6554342" y="476301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7CCDE54-F522-ED32-2C7F-6A0C6DA43086}"/>
                  </a:ext>
                </a:extLst>
              </p:cNvPr>
              <p:cNvSpPr/>
              <p:nvPr/>
            </p:nvSpPr>
            <p:spPr bwMode="auto">
              <a:xfrm>
                <a:off x="6655327" y="497869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B6CFE25-8577-F2DC-269F-7BA4E4B74F1D}"/>
                  </a:ext>
                </a:extLst>
              </p:cNvPr>
              <p:cNvSpPr/>
              <p:nvPr/>
            </p:nvSpPr>
            <p:spPr bwMode="auto">
              <a:xfrm>
                <a:off x="6744177" y="476273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BE0E348-2680-195A-FD6E-2766051668B8}"/>
                  </a:ext>
                </a:extLst>
              </p:cNvPr>
              <p:cNvSpPr/>
              <p:nvPr/>
            </p:nvSpPr>
            <p:spPr bwMode="auto">
              <a:xfrm>
                <a:off x="6851221" y="497869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FCB6264-076B-AD3E-F40E-1883AB98F296}"/>
                  </a:ext>
                </a:extLst>
              </p:cNvPr>
              <p:cNvSpPr/>
              <p:nvPr/>
            </p:nvSpPr>
            <p:spPr bwMode="auto">
              <a:xfrm>
                <a:off x="7036812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399B407-F76A-77A2-1489-1221AE3B0C9D}"/>
                  </a:ext>
                </a:extLst>
              </p:cNvPr>
              <p:cNvSpPr/>
              <p:nvPr/>
            </p:nvSpPr>
            <p:spPr bwMode="auto">
              <a:xfrm>
                <a:off x="7232706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BF7BFC5-2078-D1C6-17D2-BC15A1937727}"/>
                  </a:ext>
                </a:extLst>
              </p:cNvPr>
              <p:cNvSpPr/>
              <p:nvPr/>
            </p:nvSpPr>
            <p:spPr bwMode="auto">
              <a:xfrm>
                <a:off x="7422230" y="497765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D7EEEA9-656D-B9B0-1A3C-BC5915861F82}"/>
                  </a:ext>
                </a:extLst>
              </p:cNvPr>
              <p:cNvSpPr/>
              <p:nvPr/>
            </p:nvSpPr>
            <p:spPr bwMode="auto">
              <a:xfrm>
                <a:off x="7611754" y="497765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5DBE7B6-8B9F-1DF7-1DE3-313FB4AB0616}"/>
                  </a:ext>
                </a:extLst>
              </p:cNvPr>
              <p:cNvSpPr/>
              <p:nvPr/>
            </p:nvSpPr>
            <p:spPr bwMode="auto">
              <a:xfrm>
                <a:off x="7801278" y="497753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16FA6CAF-42E9-A416-757F-413D5A96602F}"/>
                  </a:ext>
                </a:extLst>
              </p:cNvPr>
              <p:cNvSpPr/>
              <p:nvPr/>
            </p:nvSpPr>
            <p:spPr bwMode="auto">
              <a:xfrm>
                <a:off x="6940858" y="476390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33E39B0-C93B-A4C5-DCBA-720A2AC36C2A}"/>
                  </a:ext>
                </a:extLst>
              </p:cNvPr>
              <p:cNvSpPr/>
              <p:nvPr/>
            </p:nvSpPr>
            <p:spPr bwMode="auto">
              <a:xfrm>
                <a:off x="7126076" y="476615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330C8B0-B5A8-4E58-2246-EF53FFB7BB00}"/>
                  </a:ext>
                </a:extLst>
              </p:cNvPr>
              <p:cNvSpPr/>
              <p:nvPr/>
            </p:nvSpPr>
            <p:spPr bwMode="auto">
              <a:xfrm>
                <a:off x="7324674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DBC57AB-6A25-7545-613B-368C87DA0833}"/>
                  </a:ext>
                </a:extLst>
              </p:cNvPr>
              <p:cNvSpPr/>
              <p:nvPr/>
            </p:nvSpPr>
            <p:spPr bwMode="auto">
              <a:xfrm>
                <a:off x="7500118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3E2D775-356F-F661-66CE-75E130AA47AF}"/>
                  </a:ext>
                </a:extLst>
              </p:cNvPr>
              <p:cNvSpPr/>
              <p:nvPr/>
            </p:nvSpPr>
            <p:spPr bwMode="auto">
              <a:xfrm>
                <a:off x="7694230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F954EDE-5B48-FF64-7172-C72A826BB1B4}"/>
                  </a:ext>
                </a:extLst>
              </p:cNvPr>
              <p:cNvSpPr/>
              <p:nvPr/>
            </p:nvSpPr>
            <p:spPr bwMode="auto">
              <a:xfrm>
                <a:off x="7891029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AC705F8-E5BF-9DD8-4F67-40C57596A735}"/>
                  </a:ext>
                </a:extLst>
              </p:cNvPr>
              <p:cNvSpPr/>
              <p:nvPr/>
            </p:nvSpPr>
            <p:spPr bwMode="auto">
              <a:xfrm>
                <a:off x="6554342" y="516860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0EDD82EE-1FF5-7F11-1A95-A343F148A38C}"/>
                  </a:ext>
                </a:extLst>
              </p:cNvPr>
              <p:cNvSpPr/>
              <p:nvPr/>
            </p:nvSpPr>
            <p:spPr bwMode="auto">
              <a:xfrm>
                <a:off x="6744177" y="516833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79BB1BA-E4BA-C113-61E8-E7FE2DA7E951}"/>
                  </a:ext>
                </a:extLst>
              </p:cNvPr>
              <p:cNvSpPr/>
              <p:nvPr/>
            </p:nvSpPr>
            <p:spPr bwMode="auto">
              <a:xfrm>
                <a:off x="6940858" y="5169505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4B9F9AA9-797B-C5DE-0F26-6DDA131B2000}"/>
                  </a:ext>
                </a:extLst>
              </p:cNvPr>
              <p:cNvSpPr/>
              <p:nvPr/>
            </p:nvSpPr>
            <p:spPr bwMode="auto">
              <a:xfrm>
                <a:off x="7126076" y="517174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3131128-E30E-40E4-36B7-FB206156DCA4}"/>
                  </a:ext>
                </a:extLst>
              </p:cNvPr>
              <p:cNvSpPr/>
              <p:nvPr/>
            </p:nvSpPr>
            <p:spPr bwMode="auto">
              <a:xfrm>
                <a:off x="7324674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5F40325A-6DBE-952C-D73C-71E448972F18}"/>
                  </a:ext>
                </a:extLst>
              </p:cNvPr>
              <p:cNvSpPr/>
              <p:nvPr/>
            </p:nvSpPr>
            <p:spPr bwMode="auto">
              <a:xfrm>
                <a:off x="7500118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F360C1F-3B6D-88DC-9A7A-E52827AD03D5}"/>
                  </a:ext>
                </a:extLst>
              </p:cNvPr>
              <p:cNvSpPr/>
              <p:nvPr/>
            </p:nvSpPr>
            <p:spPr bwMode="auto">
              <a:xfrm>
                <a:off x="7694230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2B88EAA-29E1-FDD1-3C9B-77C14794A74C}"/>
                  </a:ext>
                </a:extLst>
              </p:cNvPr>
              <p:cNvSpPr/>
              <p:nvPr/>
            </p:nvSpPr>
            <p:spPr bwMode="auto">
              <a:xfrm>
                <a:off x="7891029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6B1BEEC-FC93-984A-88C4-B842542A407D}"/>
                  </a:ext>
                </a:extLst>
              </p:cNvPr>
              <p:cNvSpPr/>
              <p:nvPr/>
            </p:nvSpPr>
            <p:spPr bwMode="auto">
              <a:xfrm>
                <a:off x="6433132" y="4582251"/>
                <a:ext cx="1828801" cy="2514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B60A6E6A-18F6-9B55-2F8B-6063ADFA6F1C}"/>
                  </a:ext>
                </a:extLst>
              </p:cNvPr>
              <p:cNvSpPr/>
              <p:nvPr/>
            </p:nvSpPr>
            <p:spPr bwMode="auto">
              <a:xfrm>
                <a:off x="7982429" y="4841547"/>
                <a:ext cx="100074" cy="39674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29B246E-2F21-EDE5-5C32-37D1C00BC819}"/>
                </a:ext>
              </a:extLst>
            </p:cNvPr>
            <p:cNvSpPr/>
            <p:nvPr/>
          </p:nvSpPr>
          <p:spPr bwMode="auto">
            <a:xfrm>
              <a:off x="6425153" y="5243122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9BDE4FD1-F830-CBB3-719E-E5CE1FC6CF2C}"/>
              </a:ext>
            </a:extLst>
          </p:cNvPr>
          <p:cNvSpPr/>
          <p:nvPr/>
        </p:nvSpPr>
        <p:spPr bwMode="auto">
          <a:xfrm>
            <a:off x="4840223" y="1128189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CBD938E-24F5-488B-07A7-EC045CA38C17}"/>
              </a:ext>
            </a:extLst>
          </p:cNvPr>
          <p:cNvSpPr/>
          <p:nvPr/>
        </p:nvSpPr>
        <p:spPr bwMode="auto">
          <a:xfrm>
            <a:off x="4859751" y="2146965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CABE29F-8047-ADA2-8B37-A20C67251E82}"/>
              </a:ext>
            </a:extLst>
          </p:cNvPr>
          <p:cNvSpPr/>
          <p:nvPr/>
        </p:nvSpPr>
        <p:spPr bwMode="auto">
          <a:xfrm>
            <a:off x="4850148" y="1725601"/>
            <a:ext cx="3183237" cy="875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6" name="Right Triangle 75">
            <a:extLst>
              <a:ext uri="{FF2B5EF4-FFF2-40B4-BE49-F238E27FC236}">
                <a16:creationId xmlns:a16="http://schemas.microsoft.com/office/drawing/2014/main" id="{C1B90359-DB5D-7A8F-A5B2-68476580851A}"/>
              </a:ext>
            </a:extLst>
          </p:cNvPr>
          <p:cNvSpPr/>
          <p:nvPr/>
        </p:nvSpPr>
        <p:spPr bwMode="auto">
          <a:xfrm rot="10800000">
            <a:off x="7559816" y="2142075"/>
            <a:ext cx="485931" cy="296267"/>
          </a:xfrm>
          <a:prstGeom prst="rtTriangl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7" name="Right Triangle 76">
            <a:extLst>
              <a:ext uri="{FF2B5EF4-FFF2-40B4-BE49-F238E27FC236}">
                <a16:creationId xmlns:a16="http://schemas.microsoft.com/office/drawing/2014/main" id="{B2280933-69CD-C1D6-BCCD-CB58BDC55CB6}"/>
              </a:ext>
            </a:extLst>
          </p:cNvPr>
          <p:cNvSpPr/>
          <p:nvPr/>
        </p:nvSpPr>
        <p:spPr bwMode="auto">
          <a:xfrm flipH="1">
            <a:off x="7543234" y="1144633"/>
            <a:ext cx="480226" cy="296267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587A328-2D25-4701-7FB6-1321ED485957}"/>
              </a:ext>
            </a:extLst>
          </p:cNvPr>
          <p:cNvSpPr/>
          <p:nvPr/>
        </p:nvSpPr>
        <p:spPr bwMode="auto">
          <a:xfrm>
            <a:off x="3016292" y="1301200"/>
            <a:ext cx="132528" cy="91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A41EC3C-13E4-CAAC-7693-450125FAFF87}"/>
              </a:ext>
            </a:extLst>
          </p:cNvPr>
          <p:cNvSpPr/>
          <p:nvPr/>
        </p:nvSpPr>
        <p:spPr bwMode="auto">
          <a:xfrm>
            <a:off x="4130873" y="1301200"/>
            <a:ext cx="132528" cy="91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94D6D14C-D8C9-FB66-8C18-ADD885482E99}"/>
              </a:ext>
            </a:extLst>
          </p:cNvPr>
          <p:cNvCxnSpPr>
            <a:cxnSpLocks/>
          </p:cNvCxnSpPr>
          <p:nvPr/>
        </p:nvCxnSpPr>
        <p:spPr bwMode="auto">
          <a:xfrm>
            <a:off x="8164696" y="1556560"/>
            <a:ext cx="8939" cy="41595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5E683573-C6DA-4F52-F7E1-5620E45F31C6}"/>
              </a:ext>
            </a:extLst>
          </p:cNvPr>
          <p:cNvSpPr/>
          <p:nvPr/>
        </p:nvSpPr>
        <p:spPr>
          <a:xfrm>
            <a:off x="8167265" y="1578258"/>
            <a:ext cx="9957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4"/>
                </a:solidFill>
                <a:effectLst/>
              </a:rPr>
              <a:t>8.8 mm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A1D85C0-D7FE-F69B-C641-ACE365C4DB7A}"/>
              </a:ext>
            </a:extLst>
          </p:cNvPr>
          <p:cNvCxnSpPr>
            <a:cxnSpLocks/>
          </p:cNvCxnSpPr>
          <p:nvPr/>
        </p:nvCxnSpPr>
        <p:spPr bwMode="auto">
          <a:xfrm flipH="1">
            <a:off x="1799275" y="2559093"/>
            <a:ext cx="6243713" cy="163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91AD4CA9-A5FF-CA89-0F6F-835DBDE9C020}"/>
              </a:ext>
            </a:extLst>
          </p:cNvPr>
          <p:cNvSpPr/>
          <p:nvPr/>
        </p:nvSpPr>
        <p:spPr>
          <a:xfrm>
            <a:off x="4246149" y="2475584"/>
            <a:ext cx="118814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4"/>
                </a:solidFill>
                <a:effectLst/>
              </a:rPr>
              <a:t>1010 mm</a:t>
            </a: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B29DCD55-5D45-DB56-00AB-0A4F8C0D8419}"/>
              </a:ext>
            </a:extLst>
          </p:cNvPr>
          <p:cNvSpPr/>
          <p:nvPr/>
        </p:nvSpPr>
        <p:spPr bwMode="auto">
          <a:xfrm>
            <a:off x="7072336" y="4038600"/>
            <a:ext cx="1385864" cy="609600"/>
          </a:xfrm>
          <a:prstGeom prst="borderCallout1">
            <a:avLst>
              <a:gd name="adj1" fmla="val 99519"/>
              <a:gd name="adj2" fmla="val 55586"/>
              <a:gd name="adj3" fmla="val 294231"/>
              <a:gd name="adj4" fmla="val 80569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End point set by choice of </a:t>
            </a:r>
            <a:r>
              <a:rPr lang="el-GR" sz="1600" dirty="0"/>
              <a:t>η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3938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10345"/>
          </a:xfrm>
        </p:spPr>
        <p:txBody>
          <a:bodyPr/>
          <a:lstStyle/>
          <a:p>
            <a:r>
              <a:rPr lang="en-US" dirty="0"/>
              <a:t># Bounces &amp; Choice of </a:t>
            </a:r>
            <a:r>
              <a:rPr lang="el-GR" sz="3600" dirty="0"/>
              <a:t>η</a:t>
            </a:r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E20B6-78C3-D0DC-F78E-48FCE13A5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68</a:t>
            </a:fld>
            <a:endParaRPr lang="en-US" altLang="en-US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§x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0149E2-1C24-4750-4B3E-BF0964001A8D}"/>
              </a:ext>
            </a:extLst>
          </p:cNvPr>
          <p:cNvSpPr txBox="1"/>
          <p:nvPr/>
        </p:nvSpPr>
        <p:spPr>
          <a:xfrm>
            <a:off x="0" y="3370871"/>
            <a:ext cx="42991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 err="1"/>
              <a:t>Eg.</a:t>
            </a:r>
            <a:r>
              <a:rPr lang="en-US" sz="2000" dirty="0"/>
              <a:t> </a:t>
            </a:r>
            <a:r>
              <a:rPr lang="el-GR" sz="2000" dirty="0"/>
              <a:t>η </a:t>
            </a:r>
            <a:r>
              <a:rPr lang="en-US" sz="2000" dirty="0"/>
              <a:t>~ 0.3 → #bounces ~ 3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#bounces sets the limit on angular allowance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#bounces ~ length/(diameter/tan(</a:t>
            </a:r>
            <a:r>
              <a:rPr lang="el-GR" sz="2000" dirty="0"/>
              <a:t>θ</a:t>
            </a:r>
            <a:r>
              <a:rPr lang="en-US" sz="2000" baseline="-25000" dirty="0"/>
              <a:t>z</a:t>
            </a:r>
            <a:r>
              <a:rPr lang="en-US" sz="2000" dirty="0"/>
              <a:t>))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cs typeface="Times" panose="02020603050405020304" pitchFamily="18" charset="0"/>
            </a:endParaRP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30E329FB-A0C2-13AC-FFEF-0886FD3F5505}"/>
              </a:ext>
            </a:extLst>
          </p:cNvPr>
          <p:cNvSpPr/>
          <p:nvPr/>
        </p:nvSpPr>
        <p:spPr bwMode="auto">
          <a:xfrm>
            <a:off x="174861" y="1575610"/>
            <a:ext cx="605004" cy="559428"/>
          </a:xfrm>
          <a:prstGeom prst="cub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8EFA3D4C-2740-1C4A-6421-B06C10791408}"/>
              </a:ext>
            </a:extLst>
          </p:cNvPr>
          <p:cNvSpPr/>
          <p:nvPr/>
        </p:nvSpPr>
        <p:spPr bwMode="auto">
          <a:xfrm rot="5400000">
            <a:off x="956871" y="1335752"/>
            <a:ext cx="443217" cy="1009037"/>
          </a:xfrm>
          <a:prstGeom prst="can">
            <a:avLst>
              <a:gd name="adj" fmla="val 3968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CB123F-A53F-6A5F-ED8C-AF08B0A25FEB}"/>
              </a:ext>
            </a:extLst>
          </p:cNvPr>
          <p:cNvSpPr/>
          <p:nvPr/>
        </p:nvSpPr>
        <p:spPr bwMode="auto">
          <a:xfrm>
            <a:off x="1547170" y="1691366"/>
            <a:ext cx="105480" cy="297807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624C2E-DDC0-3E72-1347-739085F262D9}"/>
              </a:ext>
            </a:extLst>
          </p:cNvPr>
          <p:cNvGrpSpPr/>
          <p:nvPr/>
        </p:nvGrpSpPr>
        <p:grpSpPr>
          <a:xfrm>
            <a:off x="1710310" y="1572435"/>
            <a:ext cx="180612" cy="524739"/>
            <a:chOff x="4038599" y="2634984"/>
            <a:chExt cx="309395" cy="685800"/>
          </a:xfrm>
        </p:grpSpPr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D000A284-85DC-255C-E27E-A253C5D71180}"/>
                </a:ext>
              </a:extLst>
            </p:cNvPr>
            <p:cNvSpPr/>
            <p:nvPr/>
          </p:nvSpPr>
          <p:spPr bwMode="auto">
            <a:xfrm rot="5400000">
              <a:off x="3848099" y="2825484"/>
              <a:ext cx="685800" cy="304799"/>
            </a:xfrm>
            <a:prstGeom prst="can">
              <a:avLst>
                <a:gd name="adj" fmla="val 4305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0272EAA-CE70-C8BC-9BC7-3716191C4A16}"/>
                </a:ext>
              </a:extLst>
            </p:cNvPr>
            <p:cNvSpPr/>
            <p:nvPr/>
          </p:nvSpPr>
          <p:spPr bwMode="auto">
            <a:xfrm>
              <a:off x="4195594" y="2648620"/>
              <a:ext cx="152400" cy="653783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16" name="Cube 15">
            <a:extLst>
              <a:ext uri="{FF2B5EF4-FFF2-40B4-BE49-F238E27FC236}">
                <a16:creationId xmlns:a16="http://schemas.microsoft.com/office/drawing/2014/main" id="{21E747BE-B21E-046D-7A7A-43D23C2584B5}"/>
              </a:ext>
            </a:extLst>
          </p:cNvPr>
          <p:cNvSpPr/>
          <p:nvPr/>
        </p:nvSpPr>
        <p:spPr bwMode="auto">
          <a:xfrm>
            <a:off x="1934729" y="1353767"/>
            <a:ext cx="218456" cy="891997"/>
          </a:xfrm>
          <a:prstGeom prst="cube">
            <a:avLst>
              <a:gd name="adj" fmla="val 6380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396BE7-AE6B-AA79-E8AC-5B5689F36FF9}"/>
              </a:ext>
            </a:extLst>
          </p:cNvPr>
          <p:cNvSpPr/>
          <p:nvPr/>
        </p:nvSpPr>
        <p:spPr bwMode="auto">
          <a:xfrm>
            <a:off x="2036205" y="1556560"/>
            <a:ext cx="88545" cy="457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65F19E-BF9A-054A-1EE5-EDB662D270C3}"/>
              </a:ext>
            </a:extLst>
          </p:cNvPr>
          <p:cNvGrpSpPr/>
          <p:nvPr/>
        </p:nvGrpSpPr>
        <p:grpSpPr>
          <a:xfrm>
            <a:off x="2375882" y="1299877"/>
            <a:ext cx="785069" cy="917049"/>
            <a:chOff x="2429622" y="4572000"/>
            <a:chExt cx="785069" cy="917049"/>
          </a:xfrm>
        </p:grpSpPr>
        <p:sp>
          <p:nvSpPr>
            <p:cNvPr id="22" name="Cylinder 21">
              <a:extLst>
                <a:ext uri="{FF2B5EF4-FFF2-40B4-BE49-F238E27FC236}">
                  <a16:creationId xmlns:a16="http://schemas.microsoft.com/office/drawing/2014/main" id="{4B4B547E-0721-659C-5409-B6A5B6517CC6}"/>
                </a:ext>
              </a:extLst>
            </p:cNvPr>
            <p:cNvSpPr/>
            <p:nvPr/>
          </p:nvSpPr>
          <p:spPr bwMode="auto">
            <a:xfrm rot="5400000">
              <a:off x="2313507" y="5012111"/>
              <a:ext cx="329814" cy="97584"/>
            </a:xfrm>
            <a:prstGeom prst="can">
              <a:avLst>
                <a:gd name="adj" fmla="val 43056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9BAC7A-BA6F-88D4-671F-4F158479037C}"/>
                </a:ext>
              </a:extLst>
            </p:cNvPr>
            <p:cNvSpPr/>
            <p:nvPr/>
          </p:nvSpPr>
          <p:spPr bwMode="auto">
            <a:xfrm>
              <a:off x="3068018" y="4572000"/>
              <a:ext cx="146673" cy="91704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DE5FB-0D42-B69C-9AD7-BE999B2A95D3}"/>
                </a:ext>
              </a:extLst>
            </p:cNvPr>
            <p:cNvCxnSpPr>
              <a:cxnSpLocks/>
              <a:endCxn id="23" idx="0"/>
            </p:cNvCxnSpPr>
            <p:nvPr/>
          </p:nvCxnSpPr>
          <p:spPr bwMode="auto">
            <a:xfrm flipV="1">
              <a:off x="2508292" y="4572000"/>
              <a:ext cx="633063" cy="324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E40004B-F3B4-4CC7-6F3A-58E1AE4501FA}"/>
                </a:ext>
              </a:extLst>
            </p:cNvPr>
            <p:cNvCxnSpPr>
              <a:cxnSpLocks/>
              <a:endCxn id="23" idx="4"/>
            </p:cNvCxnSpPr>
            <p:nvPr/>
          </p:nvCxnSpPr>
          <p:spPr bwMode="auto">
            <a:xfrm>
              <a:off x="2509808" y="5225810"/>
              <a:ext cx="631547" cy="263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D523D0A-FF93-2499-91CF-FAE3CEFF0631}"/>
              </a:ext>
            </a:extLst>
          </p:cNvPr>
          <p:cNvGrpSpPr/>
          <p:nvPr/>
        </p:nvGrpSpPr>
        <p:grpSpPr>
          <a:xfrm>
            <a:off x="3483161" y="1299877"/>
            <a:ext cx="785069" cy="917049"/>
            <a:chOff x="2429622" y="4572000"/>
            <a:chExt cx="785069" cy="917049"/>
          </a:xfrm>
        </p:grpSpPr>
        <p:sp>
          <p:nvSpPr>
            <p:cNvPr id="31" name="Cylinder 30">
              <a:extLst>
                <a:ext uri="{FF2B5EF4-FFF2-40B4-BE49-F238E27FC236}">
                  <a16:creationId xmlns:a16="http://schemas.microsoft.com/office/drawing/2014/main" id="{7155F825-5679-8628-EBCC-B70AC0DD1EEF}"/>
                </a:ext>
              </a:extLst>
            </p:cNvPr>
            <p:cNvSpPr/>
            <p:nvPr/>
          </p:nvSpPr>
          <p:spPr bwMode="auto">
            <a:xfrm rot="5400000">
              <a:off x="2313507" y="5012111"/>
              <a:ext cx="329814" cy="97584"/>
            </a:xfrm>
            <a:prstGeom prst="can">
              <a:avLst>
                <a:gd name="adj" fmla="val 43056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69E60B4-1940-D368-697B-ADD410A35489}"/>
                </a:ext>
              </a:extLst>
            </p:cNvPr>
            <p:cNvSpPr/>
            <p:nvPr/>
          </p:nvSpPr>
          <p:spPr bwMode="auto">
            <a:xfrm>
              <a:off x="3068018" y="4572000"/>
              <a:ext cx="146673" cy="91704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FC6663A-419D-FBCD-C25D-BA31D45D423C}"/>
                </a:ext>
              </a:extLst>
            </p:cNvPr>
            <p:cNvCxnSpPr>
              <a:cxnSpLocks/>
              <a:endCxn id="32" idx="0"/>
            </p:cNvCxnSpPr>
            <p:nvPr/>
          </p:nvCxnSpPr>
          <p:spPr bwMode="auto">
            <a:xfrm flipV="1">
              <a:off x="2508292" y="4572000"/>
              <a:ext cx="633063" cy="324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34EA3E-18F9-DF2B-816D-E2F1B6154CED}"/>
                </a:ext>
              </a:extLst>
            </p:cNvPr>
            <p:cNvCxnSpPr>
              <a:cxnSpLocks/>
              <a:endCxn id="32" idx="4"/>
            </p:cNvCxnSpPr>
            <p:nvPr/>
          </p:nvCxnSpPr>
          <p:spPr bwMode="auto">
            <a:xfrm>
              <a:off x="2509808" y="5225810"/>
              <a:ext cx="631547" cy="263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B53970-CE4A-2A43-74D4-B4E69AF7470B}"/>
              </a:ext>
            </a:extLst>
          </p:cNvPr>
          <p:cNvGrpSpPr/>
          <p:nvPr/>
        </p:nvGrpSpPr>
        <p:grpSpPr>
          <a:xfrm>
            <a:off x="4518260" y="1456861"/>
            <a:ext cx="1704760" cy="603080"/>
            <a:chOff x="4572000" y="4728984"/>
            <a:chExt cx="1704760" cy="603080"/>
          </a:xfrm>
        </p:grpSpPr>
        <p:sp>
          <p:nvSpPr>
            <p:cNvPr id="37" name="Cylinder 36">
              <a:extLst>
                <a:ext uri="{FF2B5EF4-FFF2-40B4-BE49-F238E27FC236}">
                  <a16:creationId xmlns:a16="http://schemas.microsoft.com/office/drawing/2014/main" id="{CA836195-510B-D596-DD69-773943E7952C}"/>
                </a:ext>
              </a:extLst>
            </p:cNvPr>
            <p:cNvSpPr/>
            <p:nvPr/>
          </p:nvSpPr>
          <p:spPr bwMode="auto">
            <a:xfrm rot="5400000">
              <a:off x="5355326" y="4322211"/>
              <a:ext cx="408791" cy="1434076"/>
            </a:xfrm>
            <a:prstGeom prst="can">
              <a:avLst>
                <a:gd name="adj" fmla="val 25448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70B25C-4398-EAC3-6973-A89D1E65CC55}"/>
                </a:ext>
              </a:extLst>
            </p:cNvPr>
            <p:cNvSpPr/>
            <p:nvPr/>
          </p:nvSpPr>
          <p:spPr bwMode="auto">
            <a:xfrm>
              <a:off x="4572000" y="4728984"/>
              <a:ext cx="154353" cy="603080"/>
            </a:xfrm>
            <a:prstGeom prst="ellipse">
              <a:avLst/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E6E8805-3342-8701-3F8F-2DC661545EF1}"/>
                </a:ext>
              </a:extLst>
            </p:cNvPr>
            <p:cNvCxnSpPr>
              <a:cxnSpLocks/>
              <a:stCxn id="38" idx="0"/>
            </p:cNvCxnSpPr>
            <p:nvPr/>
          </p:nvCxnSpPr>
          <p:spPr bwMode="auto">
            <a:xfrm>
              <a:off x="4649177" y="4728984"/>
              <a:ext cx="244786" cy="103688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EFD9D1-D63E-4C9C-1EA6-FF65D7202BA1}"/>
                </a:ext>
              </a:extLst>
            </p:cNvPr>
            <p:cNvCxnSpPr>
              <a:cxnSpLocks/>
              <a:endCxn id="38" idx="4"/>
            </p:cNvCxnSpPr>
            <p:nvPr/>
          </p:nvCxnSpPr>
          <p:spPr bwMode="auto">
            <a:xfrm flipH="1">
              <a:off x="4649177" y="5244638"/>
              <a:ext cx="251134" cy="87426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34A0FD6-FC82-0EBF-0B09-54ED500736CF}"/>
                </a:ext>
              </a:extLst>
            </p:cNvPr>
            <p:cNvSpPr/>
            <p:nvPr/>
          </p:nvSpPr>
          <p:spPr bwMode="auto">
            <a:xfrm>
              <a:off x="6172201" y="4841547"/>
              <a:ext cx="100074" cy="39674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D1F132-364D-ADAA-E0C6-4B2C093D8853}"/>
              </a:ext>
            </a:extLst>
          </p:cNvPr>
          <p:cNvGrpSpPr/>
          <p:nvPr/>
        </p:nvGrpSpPr>
        <p:grpSpPr>
          <a:xfrm>
            <a:off x="6371413" y="1310128"/>
            <a:ext cx="1836780" cy="912308"/>
            <a:chOff x="6425153" y="4582251"/>
            <a:chExt cx="1836780" cy="912308"/>
          </a:xfrm>
        </p:grpSpPr>
        <p:sp>
          <p:nvSpPr>
            <p:cNvPr id="43" name="Cylinder 42">
              <a:extLst>
                <a:ext uri="{FF2B5EF4-FFF2-40B4-BE49-F238E27FC236}">
                  <a16:creationId xmlns:a16="http://schemas.microsoft.com/office/drawing/2014/main" id="{92A2E981-F2B5-190C-D4A8-FC820D73063D}"/>
                </a:ext>
              </a:extLst>
            </p:cNvPr>
            <p:cNvSpPr/>
            <p:nvPr/>
          </p:nvSpPr>
          <p:spPr bwMode="auto">
            <a:xfrm rot="5400000">
              <a:off x="7050510" y="4213097"/>
              <a:ext cx="401333" cy="1652046"/>
            </a:xfrm>
            <a:prstGeom prst="can">
              <a:avLst>
                <a:gd name="adj" fmla="val 24700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4409AF7-AA7F-25D1-FC7A-C27B7FE87F1A}"/>
                </a:ext>
              </a:extLst>
            </p:cNvPr>
            <p:cNvGrpSpPr/>
            <p:nvPr/>
          </p:nvGrpSpPr>
          <p:grpSpPr>
            <a:xfrm>
              <a:off x="6433132" y="4582251"/>
              <a:ext cx="1828801" cy="733180"/>
              <a:chOff x="6433132" y="4582251"/>
              <a:chExt cx="1828801" cy="73318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7F3022C-30F3-3343-B249-F1B6F9640E1E}"/>
                  </a:ext>
                </a:extLst>
              </p:cNvPr>
              <p:cNvSpPr/>
              <p:nvPr/>
            </p:nvSpPr>
            <p:spPr bwMode="auto">
              <a:xfrm>
                <a:off x="6455088" y="4978695"/>
                <a:ext cx="51846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046D886-6B38-DF87-F722-E1F7C5D2748C}"/>
                  </a:ext>
                </a:extLst>
              </p:cNvPr>
              <p:cNvSpPr/>
              <p:nvPr/>
            </p:nvSpPr>
            <p:spPr bwMode="auto">
              <a:xfrm>
                <a:off x="6554342" y="476301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7CCDE54-F522-ED32-2C7F-6A0C6DA43086}"/>
                  </a:ext>
                </a:extLst>
              </p:cNvPr>
              <p:cNvSpPr/>
              <p:nvPr/>
            </p:nvSpPr>
            <p:spPr bwMode="auto">
              <a:xfrm>
                <a:off x="6655327" y="497869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B6CFE25-8577-F2DC-269F-7BA4E4B74F1D}"/>
                  </a:ext>
                </a:extLst>
              </p:cNvPr>
              <p:cNvSpPr/>
              <p:nvPr/>
            </p:nvSpPr>
            <p:spPr bwMode="auto">
              <a:xfrm>
                <a:off x="6744177" y="476273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BE0E348-2680-195A-FD6E-2766051668B8}"/>
                  </a:ext>
                </a:extLst>
              </p:cNvPr>
              <p:cNvSpPr/>
              <p:nvPr/>
            </p:nvSpPr>
            <p:spPr bwMode="auto">
              <a:xfrm>
                <a:off x="6851221" y="497869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FCB6264-076B-AD3E-F40E-1883AB98F296}"/>
                  </a:ext>
                </a:extLst>
              </p:cNvPr>
              <p:cNvSpPr/>
              <p:nvPr/>
            </p:nvSpPr>
            <p:spPr bwMode="auto">
              <a:xfrm>
                <a:off x="7036812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399B407-F76A-77A2-1489-1221AE3B0C9D}"/>
                  </a:ext>
                </a:extLst>
              </p:cNvPr>
              <p:cNvSpPr/>
              <p:nvPr/>
            </p:nvSpPr>
            <p:spPr bwMode="auto">
              <a:xfrm>
                <a:off x="7232706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BF7BFC5-2078-D1C6-17D2-BC15A1937727}"/>
                  </a:ext>
                </a:extLst>
              </p:cNvPr>
              <p:cNvSpPr/>
              <p:nvPr/>
            </p:nvSpPr>
            <p:spPr bwMode="auto">
              <a:xfrm>
                <a:off x="7422230" y="497765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D7EEEA9-656D-B9B0-1A3C-BC5915861F82}"/>
                  </a:ext>
                </a:extLst>
              </p:cNvPr>
              <p:cNvSpPr/>
              <p:nvPr/>
            </p:nvSpPr>
            <p:spPr bwMode="auto">
              <a:xfrm>
                <a:off x="7611754" y="497765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5DBE7B6-8B9F-1DF7-1DE3-313FB4AB0616}"/>
                  </a:ext>
                </a:extLst>
              </p:cNvPr>
              <p:cNvSpPr/>
              <p:nvPr/>
            </p:nvSpPr>
            <p:spPr bwMode="auto">
              <a:xfrm>
                <a:off x="7801278" y="497753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16FA6CAF-42E9-A416-757F-413D5A96602F}"/>
                  </a:ext>
                </a:extLst>
              </p:cNvPr>
              <p:cNvSpPr/>
              <p:nvPr/>
            </p:nvSpPr>
            <p:spPr bwMode="auto">
              <a:xfrm>
                <a:off x="6940858" y="476390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33E39B0-C93B-A4C5-DCBA-720A2AC36C2A}"/>
                  </a:ext>
                </a:extLst>
              </p:cNvPr>
              <p:cNvSpPr/>
              <p:nvPr/>
            </p:nvSpPr>
            <p:spPr bwMode="auto">
              <a:xfrm>
                <a:off x="7126076" y="476615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330C8B0-B5A8-4E58-2246-EF53FFB7BB00}"/>
                  </a:ext>
                </a:extLst>
              </p:cNvPr>
              <p:cNvSpPr/>
              <p:nvPr/>
            </p:nvSpPr>
            <p:spPr bwMode="auto">
              <a:xfrm>
                <a:off x="7324674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DBC57AB-6A25-7545-613B-368C87DA0833}"/>
                  </a:ext>
                </a:extLst>
              </p:cNvPr>
              <p:cNvSpPr/>
              <p:nvPr/>
            </p:nvSpPr>
            <p:spPr bwMode="auto">
              <a:xfrm>
                <a:off x="7500118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3E2D775-356F-F661-66CE-75E130AA47AF}"/>
                  </a:ext>
                </a:extLst>
              </p:cNvPr>
              <p:cNvSpPr/>
              <p:nvPr/>
            </p:nvSpPr>
            <p:spPr bwMode="auto">
              <a:xfrm>
                <a:off x="7694230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F954EDE-5B48-FF64-7172-C72A826BB1B4}"/>
                  </a:ext>
                </a:extLst>
              </p:cNvPr>
              <p:cNvSpPr/>
              <p:nvPr/>
            </p:nvSpPr>
            <p:spPr bwMode="auto">
              <a:xfrm>
                <a:off x="7891029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AC705F8-E5BF-9DD8-4F67-40C57596A735}"/>
                  </a:ext>
                </a:extLst>
              </p:cNvPr>
              <p:cNvSpPr/>
              <p:nvPr/>
            </p:nvSpPr>
            <p:spPr bwMode="auto">
              <a:xfrm>
                <a:off x="6554342" y="516860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0EDD82EE-1FF5-7F11-1A95-A343F148A38C}"/>
                  </a:ext>
                </a:extLst>
              </p:cNvPr>
              <p:cNvSpPr/>
              <p:nvPr/>
            </p:nvSpPr>
            <p:spPr bwMode="auto">
              <a:xfrm>
                <a:off x="6744177" y="516833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79BB1BA-E4BA-C113-61E8-E7FE2DA7E951}"/>
                  </a:ext>
                </a:extLst>
              </p:cNvPr>
              <p:cNvSpPr/>
              <p:nvPr/>
            </p:nvSpPr>
            <p:spPr bwMode="auto">
              <a:xfrm>
                <a:off x="6940858" y="5169505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4B9F9AA9-797B-C5DE-0F26-6DDA131B2000}"/>
                  </a:ext>
                </a:extLst>
              </p:cNvPr>
              <p:cNvSpPr/>
              <p:nvPr/>
            </p:nvSpPr>
            <p:spPr bwMode="auto">
              <a:xfrm>
                <a:off x="7126076" y="517174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3131128-E30E-40E4-36B7-FB206156DCA4}"/>
                  </a:ext>
                </a:extLst>
              </p:cNvPr>
              <p:cNvSpPr/>
              <p:nvPr/>
            </p:nvSpPr>
            <p:spPr bwMode="auto">
              <a:xfrm>
                <a:off x="7324674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5F40325A-6DBE-952C-D73C-71E448972F18}"/>
                  </a:ext>
                </a:extLst>
              </p:cNvPr>
              <p:cNvSpPr/>
              <p:nvPr/>
            </p:nvSpPr>
            <p:spPr bwMode="auto">
              <a:xfrm>
                <a:off x="7500118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F360C1F-3B6D-88DC-9A7A-E52827AD03D5}"/>
                  </a:ext>
                </a:extLst>
              </p:cNvPr>
              <p:cNvSpPr/>
              <p:nvPr/>
            </p:nvSpPr>
            <p:spPr bwMode="auto">
              <a:xfrm>
                <a:off x="7694230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2B88EAA-29E1-FDD1-3C9B-77C14794A74C}"/>
                  </a:ext>
                </a:extLst>
              </p:cNvPr>
              <p:cNvSpPr/>
              <p:nvPr/>
            </p:nvSpPr>
            <p:spPr bwMode="auto">
              <a:xfrm>
                <a:off x="7891029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6B1BEEC-FC93-984A-88C4-B842542A407D}"/>
                  </a:ext>
                </a:extLst>
              </p:cNvPr>
              <p:cNvSpPr/>
              <p:nvPr/>
            </p:nvSpPr>
            <p:spPr bwMode="auto">
              <a:xfrm>
                <a:off x="6433132" y="4582251"/>
                <a:ext cx="1828801" cy="2514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B60A6E6A-18F6-9B55-2F8B-6063ADFA6F1C}"/>
                  </a:ext>
                </a:extLst>
              </p:cNvPr>
              <p:cNvSpPr/>
              <p:nvPr/>
            </p:nvSpPr>
            <p:spPr bwMode="auto">
              <a:xfrm>
                <a:off x="7982429" y="4841547"/>
                <a:ext cx="100074" cy="39674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29B246E-2F21-EDE5-5C32-37D1C00BC819}"/>
                </a:ext>
              </a:extLst>
            </p:cNvPr>
            <p:cNvSpPr/>
            <p:nvPr/>
          </p:nvSpPr>
          <p:spPr bwMode="auto">
            <a:xfrm>
              <a:off x="6425153" y="5243122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9BDE4FD1-F830-CBB3-719E-E5CE1FC6CF2C}"/>
              </a:ext>
            </a:extLst>
          </p:cNvPr>
          <p:cNvSpPr/>
          <p:nvPr/>
        </p:nvSpPr>
        <p:spPr bwMode="auto">
          <a:xfrm>
            <a:off x="4840223" y="1128189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CBD938E-24F5-488B-07A7-EC045CA38C17}"/>
              </a:ext>
            </a:extLst>
          </p:cNvPr>
          <p:cNvSpPr/>
          <p:nvPr/>
        </p:nvSpPr>
        <p:spPr bwMode="auto">
          <a:xfrm>
            <a:off x="4859751" y="2146965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CABE29F-8047-ADA2-8B37-A20C67251E82}"/>
              </a:ext>
            </a:extLst>
          </p:cNvPr>
          <p:cNvSpPr/>
          <p:nvPr/>
        </p:nvSpPr>
        <p:spPr bwMode="auto">
          <a:xfrm>
            <a:off x="4850148" y="1725601"/>
            <a:ext cx="3183237" cy="875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6" name="Right Triangle 75">
            <a:extLst>
              <a:ext uri="{FF2B5EF4-FFF2-40B4-BE49-F238E27FC236}">
                <a16:creationId xmlns:a16="http://schemas.microsoft.com/office/drawing/2014/main" id="{C1B90359-DB5D-7A8F-A5B2-68476580851A}"/>
              </a:ext>
            </a:extLst>
          </p:cNvPr>
          <p:cNvSpPr/>
          <p:nvPr/>
        </p:nvSpPr>
        <p:spPr bwMode="auto">
          <a:xfrm rot="10800000">
            <a:off x="7559816" y="2142075"/>
            <a:ext cx="485931" cy="296267"/>
          </a:xfrm>
          <a:prstGeom prst="rtTriangl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7" name="Right Triangle 76">
            <a:extLst>
              <a:ext uri="{FF2B5EF4-FFF2-40B4-BE49-F238E27FC236}">
                <a16:creationId xmlns:a16="http://schemas.microsoft.com/office/drawing/2014/main" id="{B2280933-69CD-C1D6-BCCD-CB58BDC55CB6}"/>
              </a:ext>
            </a:extLst>
          </p:cNvPr>
          <p:cNvSpPr/>
          <p:nvPr/>
        </p:nvSpPr>
        <p:spPr bwMode="auto">
          <a:xfrm flipH="1">
            <a:off x="7543234" y="1144633"/>
            <a:ext cx="480226" cy="296267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587A328-2D25-4701-7FB6-1321ED485957}"/>
              </a:ext>
            </a:extLst>
          </p:cNvPr>
          <p:cNvSpPr/>
          <p:nvPr/>
        </p:nvSpPr>
        <p:spPr bwMode="auto">
          <a:xfrm>
            <a:off x="3016292" y="1301200"/>
            <a:ext cx="132528" cy="91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A41EC3C-13E4-CAAC-7693-450125FAFF87}"/>
              </a:ext>
            </a:extLst>
          </p:cNvPr>
          <p:cNvSpPr/>
          <p:nvPr/>
        </p:nvSpPr>
        <p:spPr bwMode="auto">
          <a:xfrm>
            <a:off x="4130873" y="1301200"/>
            <a:ext cx="132528" cy="91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8B21C7-85D5-C752-0449-BDF0E565213E}"/>
              </a:ext>
            </a:extLst>
          </p:cNvPr>
          <p:cNvCxnSpPr>
            <a:cxnSpLocks/>
            <a:stCxn id="9" idx="3"/>
          </p:cNvCxnSpPr>
          <p:nvPr/>
        </p:nvCxnSpPr>
        <p:spPr bwMode="auto">
          <a:xfrm flipV="1">
            <a:off x="1562617" y="1746511"/>
            <a:ext cx="4732356" cy="1990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22D496-BA20-E4BF-5988-E5CFE1AF840F}"/>
              </a:ext>
            </a:extLst>
          </p:cNvPr>
          <p:cNvCxnSpPr>
            <a:cxnSpLocks/>
          </p:cNvCxnSpPr>
          <p:nvPr/>
        </p:nvCxnSpPr>
        <p:spPr bwMode="auto">
          <a:xfrm>
            <a:off x="6218535" y="1725601"/>
            <a:ext cx="2544465" cy="875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8" name="Picture 27" descr="Chart, histogram&#10;&#10;Description automatically generated">
            <a:extLst>
              <a:ext uri="{FF2B5EF4-FFF2-40B4-BE49-F238E27FC236}">
                <a16:creationId xmlns:a16="http://schemas.microsoft.com/office/drawing/2014/main" id="{D536C12F-059B-2355-1EFC-E695B9595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425" y="2991591"/>
            <a:ext cx="4567485" cy="323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825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 descr="Diagram, schematic&#10;&#10;Description automatically generated">
            <a:extLst>
              <a:ext uri="{FF2B5EF4-FFF2-40B4-BE49-F238E27FC236}">
                <a16:creationId xmlns:a16="http://schemas.microsoft.com/office/drawing/2014/main" id="{F22213F4-246F-4453-357D-61738D6A8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47585">
            <a:off x="6109335" y="3815205"/>
            <a:ext cx="2370051" cy="2065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Polarization/Depolarization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05400" y="6498710"/>
            <a:ext cx="35947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69</a:t>
            </a:fld>
            <a:endParaRPr lang="en-US" altLang="en-US" dirty="0"/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3FA82C80-0025-2937-128F-030456A0D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47585">
            <a:off x="494272" y="3774115"/>
            <a:ext cx="2370051" cy="206546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0BA5A9-FDCA-816E-4279-9AD71E9904B3}"/>
              </a:ext>
            </a:extLst>
          </p:cNvPr>
          <p:cNvGrpSpPr/>
          <p:nvPr/>
        </p:nvGrpSpPr>
        <p:grpSpPr>
          <a:xfrm>
            <a:off x="2730595" y="1288882"/>
            <a:ext cx="1704760" cy="603080"/>
            <a:chOff x="4572000" y="4728984"/>
            <a:chExt cx="1704760" cy="603080"/>
          </a:xfrm>
        </p:grpSpPr>
        <p:sp>
          <p:nvSpPr>
            <p:cNvPr id="6" name="Cylinder 5">
              <a:extLst>
                <a:ext uri="{FF2B5EF4-FFF2-40B4-BE49-F238E27FC236}">
                  <a16:creationId xmlns:a16="http://schemas.microsoft.com/office/drawing/2014/main" id="{EAD7CCDD-A393-3A3B-8936-FF2E96F40CCE}"/>
                </a:ext>
              </a:extLst>
            </p:cNvPr>
            <p:cNvSpPr/>
            <p:nvPr/>
          </p:nvSpPr>
          <p:spPr bwMode="auto">
            <a:xfrm rot="5400000">
              <a:off x="5355326" y="4322211"/>
              <a:ext cx="408791" cy="1434076"/>
            </a:xfrm>
            <a:prstGeom prst="can">
              <a:avLst>
                <a:gd name="adj" fmla="val 25448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28C958D-5A2D-7631-4F84-30A3B244AE1F}"/>
                </a:ext>
              </a:extLst>
            </p:cNvPr>
            <p:cNvSpPr/>
            <p:nvPr/>
          </p:nvSpPr>
          <p:spPr bwMode="auto">
            <a:xfrm>
              <a:off x="4572000" y="4728984"/>
              <a:ext cx="154353" cy="603080"/>
            </a:xfrm>
            <a:prstGeom prst="ellipse">
              <a:avLst/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DD46CF1-2727-4D80-5582-9DB94089F3E6}"/>
                </a:ext>
              </a:extLst>
            </p:cNvPr>
            <p:cNvCxnSpPr>
              <a:cxnSpLocks/>
              <a:stCxn id="9" idx="0"/>
            </p:cNvCxnSpPr>
            <p:nvPr/>
          </p:nvCxnSpPr>
          <p:spPr bwMode="auto">
            <a:xfrm>
              <a:off x="4649177" y="4728984"/>
              <a:ext cx="244786" cy="103688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A85D9E6-DD18-9103-D1F5-D3B31F67A876}"/>
                </a:ext>
              </a:extLst>
            </p:cNvPr>
            <p:cNvCxnSpPr>
              <a:cxnSpLocks/>
              <a:endCxn id="9" idx="4"/>
            </p:cNvCxnSpPr>
            <p:nvPr/>
          </p:nvCxnSpPr>
          <p:spPr bwMode="auto">
            <a:xfrm flipH="1">
              <a:off x="4649177" y="5244638"/>
              <a:ext cx="251134" cy="87426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6252888-DC27-3157-595D-A152A8B72539}"/>
                </a:ext>
              </a:extLst>
            </p:cNvPr>
            <p:cNvSpPr/>
            <p:nvPr/>
          </p:nvSpPr>
          <p:spPr bwMode="auto">
            <a:xfrm>
              <a:off x="6172201" y="4841547"/>
              <a:ext cx="100074" cy="39674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759EA1-B872-BDA0-B7AB-49CFAFBCF0C3}"/>
              </a:ext>
            </a:extLst>
          </p:cNvPr>
          <p:cNvGrpSpPr/>
          <p:nvPr/>
        </p:nvGrpSpPr>
        <p:grpSpPr>
          <a:xfrm>
            <a:off x="4583748" y="1142149"/>
            <a:ext cx="1836780" cy="912308"/>
            <a:chOff x="6425153" y="4582251"/>
            <a:chExt cx="1836780" cy="912308"/>
          </a:xfrm>
        </p:grpSpPr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1A10B819-9A99-0806-BECD-783782D7537D}"/>
                </a:ext>
              </a:extLst>
            </p:cNvPr>
            <p:cNvSpPr/>
            <p:nvPr/>
          </p:nvSpPr>
          <p:spPr bwMode="auto">
            <a:xfrm rot="5400000">
              <a:off x="7050510" y="4213097"/>
              <a:ext cx="401333" cy="1652046"/>
            </a:xfrm>
            <a:prstGeom prst="can">
              <a:avLst>
                <a:gd name="adj" fmla="val 24700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2E79726-0022-9C1D-D0F7-9D327A0E8638}"/>
                </a:ext>
              </a:extLst>
            </p:cNvPr>
            <p:cNvGrpSpPr/>
            <p:nvPr/>
          </p:nvGrpSpPr>
          <p:grpSpPr>
            <a:xfrm>
              <a:off x="6433132" y="4582251"/>
              <a:ext cx="1828801" cy="733180"/>
              <a:chOff x="6433132" y="4582251"/>
              <a:chExt cx="1828801" cy="73318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C1C956B-22AB-5D64-6911-12B3647F6C69}"/>
                  </a:ext>
                </a:extLst>
              </p:cNvPr>
              <p:cNvSpPr/>
              <p:nvPr/>
            </p:nvSpPr>
            <p:spPr bwMode="auto">
              <a:xfrm>
                <a:off x="6455088" y="4978695"/>
                <a:ext cx="51846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4FDE734-60DA-430A-EC3C-DC921BAAE0AF}"/>
                  </a:ext>
                </a:extLst>
              </p:cNvPr>
              <p:cNvSpPr/>
              <p:nvPr/>
            </p:nvSpPr>
            <p:spPr bwMode="auto">
              <a:xfrm>
                <a:off x="6554342" y="476301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61DADAC-A95C-D813-A822-0F111EC01F9E}"/>
                  </a:ext>
                </a:extLst>
              </p:cNvPr>
              <p:cNvSpPr/>
              <p:nvPr/>
            </p:nvSpPr>
            <p:spPr bwMode="auto">
              <a:xfrm>
                <a:off x="6655327" y="497869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34E94CB-D9AB-67F4-E858-4944F35D4BD6}"/>
                  </a:ext>
                </a:extLst>
              </p:cNvPr>
              <p:cNvSpPr/>
              <p:nvPr/>
            </p:nvSpPr>
            <p:spPr bwMode="auto">
              <a:xfrm>
                <a:off x="6744177" y="476273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6FD202F-A03F-C586-17F7-912E5E4F9FE7}"/>
                  </a:ext>
                </a:extLst>
              </p:cNvPr>
              <p:cNvSpPr/>
              <p:nvPr/>
            </p:nvSpPr>
            <p:spPr bwMode="auto">
              <a:xfrm>
                <a:off x="6851221" y="497869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2E5441C-3A5A-2A0C-B28F-D332032403E7}"/>
                  </a:ext>
                </a:extLst>
              </p:cNvPr>
              <p:cNvSpPr/>
              <p:nvPr/>
            </p:nvSpPr>
            <p:spPr bwMode="auto">
              <a:xfrm>
                <a:off x="7036812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81AB9ED-0DD3-5D56-459E-4B8E59B727AA}"/>
                  </a:ext>
                </a:extLst>
              </p:cNvPr>
              <p:cNvSpPr/>
              <p:nvPr/>
            </p:nvSpPr>
            <p:spPr bwMode="auto">
              <a:xfrm>
                <a:off x="7232706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C4B6BF7-198F-6DBD-773A-2E0FFD6A87D9}"/>
                  </a:ext>
                </a:extLst>
              </p:cNvPr>
              <p:cNvSpPr/>
              <p:nvPr/>
            </p:nvSpPr>
            <p:spPr bwMode="auto">
              <a:xfrm>
                <a:off x="7422230" y="497765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D3B3FAD-4521-E7CB-34C3-BC457D55D9C4}"/>
                  </a:ext>
                </a:extLst>
              </p:cNvPr>
              <p:cNvSpPr/>
              <p:nvPr/>
            </p:nvSpPr>
            <p:spPr bwMode="auto">
              <a:xfrm>
                <a:off x="7611754" y="497765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8A43B85-CD41-7DC0-A015-DC6BD5B5430B}"/>
                  </a:ext>
                </a:extLst>
              </p:cNvPr>
              <p:cNvSpPr/>
              <p:nvPr/>
            </p:nvSpPr>
            <p:spPr bwMode="auto">
              <a:xfrm>
                <a:off x="7801278" y="497753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CDB78C7-D767-A1EC-256F-48F02068B7ED}"/>
                  </a:ext>
                </a:extLst>
              </p:cNvPr>
              <p:cNvSpPr/>
              <p:nvPr/>
            </p:nvSpPr>
            <p:spPr bwMode="auto">
              <a:xfrm>
                <a:off x="6940858" y="476390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59E751D-0B1E-7631-081E-543611502F69}"/>
                  </a:ext>
                </a:extLst>
              </p:cNvPr>
              <p:cNvSpPr/>
              <p:nvPr/>
            </p:nvSpPr>
            <p:spPr bwMode="auto">
              <a:xfrm>
                <a:off x="7126076" y="476615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E3BFC89-ED32-71A9-0365-C3BE77D063CF}"/>
                  </a:ext>
                </a:extLst>
              </p:cNvPr>
              <p:cNvSpPr/>
              <p:nvPr/>
            </p:nvSpPr>
            <p:spPr bwMode="auto">
              <a:xfrm>
                <a:off x="7324674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974C177-41C2-6407-EB21-4F4C7F6CA4F9}"/>
                  </a:ext>
                </a:extLst>
              </p:cNvPr>
              <p:cNvSpPr/>
              <p:nvPr/>
            </p:nvSpPr>
            <p:spPr bwMode="auto">
              <a:xfrm>
                <a:off x="7500118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8A3D71A-84AA-0264-53B0-1EC89AC72C21}"/>
                  </a:ext>
                </a:extLst>
              </p:cNvPr>
              <p:cNvSpPr/>
              <p:nvPr/>
            </p:nvSpPr>
            <p:spPr bwMode="auto">
              <a:xfrm>
                <a:off x="7694230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64E77CA-B30A-D6FF-FEC8-FBC613117001}"/>
                  </a:ext>
                </a:extLst>
              </p:cNvPr>
              <p:cNvSpPr/>
              <p:nvPr/>
            </p:nvSpPr>
            <p:spPr bwMode="auto">
              <a:xfrm>
                <a:off x="7891029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F86C37B-52DA-35E5-6FF5-7517DC6570BB}"/>
                  </a:ext>
                </a:extLst>
              </p:cNvPr>
              <p:cNvSpPr/>
              <p:nvPr/>
            </p:nvSpPr>
            <p:spPr bwMode="auto">
              <a:xfrm>
                <a:off x="6554342" y="516860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D5C96E0-B831-A902-48DD-A8FE4B37FA46}"/>
                  </a:ext>
                </a:extLst>
              </p:cNvPr>
              <p:cNvSpPr/>
              <p:nvPr/>
            </p:nvSpPr>
            <p:spPr bwMode="auto">
              <a:xfrm>
                <a:off x="6744177" y="516833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078399C-1D69-1E16-4455-8B5BCED986C1}"/>
                  </a:ext>
                </a:extLst>
              </p:cNvPr>
              <p:cNvSpPr/>
              <p:nvPr/>
            </p:nvSpPr>
            <p:spPr bwMode="auto">
              <a:xfrm>
                <a:off x="6940858" y="5169505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A23FC07-5FDE-27C1-05FB-BA791E85B1BD}"/>
                  </a:ext>
                </a:extLst>
              </p:cNvPr>
              <p:cNvSpPr/>
              <p:nvPr/>
            </p:nvSpPr>
            <p:spPr bwMode="auto">
              <a:xfrm>
                <a:off x="7126076" y="517174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3CB8800-F902-263F-3ABA-A02970063077}"/>
                  </a:ext>
                </a:extLst>
              </p:cNvPr>
              <p:cNvSpPr/>
              <p:nvPr/>
            </p:nvSpPr>
            <p:spPr bwMode="auto">
              <a:xfrm>
                <a:off x="7324674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3971E82-5FCA-8212-29A1-E63CD25B3C2A}"/>
                  </a:ext>
                </a:extLst>
              </p:cNvPr>
              <p:cNvSpPr/>
              <p:nvPr/>
            </p:nvSpPr>
            <p:spPr bwMode="auto">
              <a:xfrm>
                <a:off x="7500118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07B9365-56C1-68D2-50BA-726BC0A52F35}"/>
                  </a:ext>
                </a:extLst>
              </p:cNvPr>
              <p:cNvSpPr/>
              <p:nvPr/>
            </p:nvSpPr>
            <p:spPr bwMode="auto">
              <a:xfrm>
                <a:off x="7694230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7B148EC-E6CE-D086-D2B8-8F354702F70E}"/>
                  </a:ext>
                </a:extLst>
              </p:cNvPr>
              <p:cNvSpPr/>
              <p:nvPr/>
            </p:nvSpPr>
            <p:spPr bwMode="auto">
              <a:xfrm>
                <a:off x="7891029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D787FAC-EBB0-9C47-42E0-2F15846054D3}"/>
                  </a:ext>
                </a:extLst>
              </p:cNvPr>
              <p:cNvSpPr/>
              <p:nvPr/>
            </p:nvSpPr>
            <p:spPr bwMode="auto">
              <a:xfrm>
                <a:off x="6433132" y="4582251"/>
                <a:ext cx="1828801" cy="2514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68C59EC-C1CE-7156-800C-924D2701DE73}"/>
                  </a:ext>
                </a:extLst>
              </p:cNvPr>
              <p:cNvSpPr/>
              <p:nvPr/>
            </p:nvSpPr>
            <p:spPr bwMode="auto">
              <a:xfrm>
                <a:off x="7982429" y="4841547"/>
                <a:ext cx="100074" cy="39674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DC626C-5222-0A0F-1292-A15180C72E64}"/>
                </a:ext>
              </a:extLst>
            </p:cNvPr>
            <p:cNvSpPr/>
            <p:nvPr/>
          </p:nvSpPr>
          <p:spPr bwMode="auto">
            <a:xfrm>
              <a:off x="6425153" y="5243122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5E7C13B6-EF4B-35A1-17E7-7A3EC8AC2CF5}"/>
              </a:ext>
            </a:extLst>
          </p:cNvPr>
          <p:cNvSpPr/>
          <p:nvPr/>
        </p:nvSpPr>
        <p:spPr bwMode="auto">
          <a:xfrm>
            <a:off x="3052558" y="960210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C18FE7D-28A1-129F-7ED7-530E0E6DC2E4}"/>
              </a:ext>
            </a:extLst>
          </p:cNvPr>
          <p:cNvSpPr/>
          <p:nvPr/>
        </p:nvSpPr>
        <p:spPr bwMode="auto">
          <a:xfrm>
            <a:off x="2967014" y="1962790"/>
            <a:ext cx="3288309" cy="325354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6B08CA2-8B7D-AB1E-2B58-2CC4BDF88921}"/>
              </a:ext>
            </a:extLst>
          </p:cNvPr>
          <p:cNvSpPr/>
          <p:nvPr/>
        </p:nvSpPr>
        <p:spPr bwMode="auto">
          <a:xfrm>
            <a:off x="3062483" y="1557622"/>
            <a:ext cx="3183237" cy="875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1474859E-4D4C-AB4A-141B-8A7526A9DFBD}"/>
              </a:ext>
            </a:extLst>
          </p:cNvPr>
          <p:cNvSpPr/>
          <p:nvPr/>
        </p:nvSpPr>
        <p:spPr bwMode="auto">
          <a:xfrm rot="10800000">
            <a:off x="5772151" y="1974096"/>
            <a:ext cx="485931" cy="296267"/>
          </a:xfrm>
          <a:prstGeom prst="rtTriangl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3A7FF50C-B52D-321F-00B5-2CCA383BC240}"/>
              </a:ext>
            </a:extLst>
          </p:cNvPr>
          <p:cNvSpPr/>
          <p:nvPr/>
        </p:nvSpPr>
        <p:spPr bwMode="auto">
          <a:xfrm flipH="1">
            <a:off x="5755569" y="976654"/>
            <a:ext cx="480226" cy="296267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FD8947C-E7FD-ACBD-46B1-F0F4D6C89F0C}"/>
              </a:ext>
            </a:extLst>
          </p:cNvPr>
          <p:cNvCxnSpPr>
            <a:cxnSpLocks/>
          </p:cNvCxnSpPr>
          <p:nvPr/>
        </p:nvCxnSpPr>
        <p:spPr bwMode="auto">
          <a:xfrm flipV="1">
            <a:off x="6437628" y="1593987"/>
            <a:ext cx="436935" cy="6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DE811F8-60D0-71E4-A9F0-8FE54AF568BA}"/>
                  </a:ext>
                </a:extLst>
              </p:cNvPr>
              <p:cNvSpPr/>
              <p:nvPr/>
            </p:nvSpPr>
            <p:spPr>
              <a:xfrm>
                <a:off x="6197270" y="1565544"/>
                <a:ext cx="825106" cy="5255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acc>
                            <m:accPr>
                              <m:chr m:val="⃑"/>
                              <m:ctrlPr>
                                <a:rPr lang="en-US" b="1" i="1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</m:acc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rgbClr val="0000FF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DE811F8-60D0-71E4-A9F0-8FE54AF568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270" y="1565544"/>
                <a:ext cx="825106" cy="5255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71C095E-F14B-CC0B-786A-64DC68F8E748}"/>
              </a:ext>
            </a:extLst>
          </p:cNvPr>
          <p:cNvCxnSpPr>
            <a:cxnSpLocks/>
          </p:cNvCxnSpPr>
          <p:nvPr/>
        </p:nvCxnSpPr>
        <p:spPr bwMode="auto">
          <a:xfrm>
            <a:off x="3045528" y="1604086"/>
            <a:ext cx="234047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876AF67-6193-8704-E610-82E860242B4A}"/>
                  </a:ext>
                </a:extLst>
              </p:cNvPr>
              <p:cNvSpPr/>
              <p:nvPr/>
            </p:nvSpPr>
            <p:spPr>
              <a:xfrm>
                <a:off x="6197270" y="963801"/>
                <a:ext cx="825106" cy="5255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acc>
                            <m:accPr>
                              <m:chr m:val="⃐"/>
                              <m:ctrlPr>
                                <a:rPr lang="en-US" b="1" i="1" smtClean="0">
                                  <a:ln/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>
                                  <a:ln/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</m:acc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876AF67-6193-8704-E610-82E860242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270" y="963801"/>
                <a:ext cx="825106" cy="5255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5F5B6D3-642B-D7B3-168A-8CC49505ADB5}"/>
                  </a:ext>
                </a:extLst>
              </p:cNvPr>
              <p:cNvSpPr txBox="1"/>
              <p:nvPr/>
            </p:nvSpPr>
            <p:spPr>
              <a:xfrm>
                <a:off x="2388402" y="2469156"/>
                <a:ext cx="3474212" cy="4140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5F5B6D3-642B-D7B3-168A-8CC49505A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8402" y="2469156"/>
                <a:ext cx="3474212" cy="4140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ight Brace 55">
            <a:extLst>
              <a:ext uri="{FF2B5EF4-FFF2-40B4-BE49-F238E27FC236}">
                <a16:creationId xmlns:a16="http://schemas.microsoft.com/office/drawing/2014/main" id="{7F5DD188-AD8D-D26B-C2F2-E206C5DA5A10}"/>
              </a:ext>
            </a:extLst>
          </p:cNvPr>
          <p:cNvSpPr/>
          <p:nvPr/>
        </p:nvSpPr>
        <p:spPr bwMode="auto">
          <a:xfrm rot="5400000">
            <a:off x="5388068" y="2742057"/>
            <a:ext cx="195894" cy="45720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 cap="flat" cmpd="sng" algn="ctr">
            <a:solidFill>
              <a:srgbClr val="E0A3A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1B12382-FE4B-9C32-1FCE-BA997048788E}"/>
                  </a:ext>
                </a:extLst>
              </p:cNvPr>
              <p:cNvSpPr/>
              <p:nvPr/>
            </p:nvSpPr>
            <p:spPr>
              <a:xfrm>
                <a:off x="2378262" y="3054077"/>
                <a:ext cx="5222199" cy="49789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b="1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rPr>
                  <a:t>Quadrupole gradient ~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1" i="1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b>
                          <m:sSubPr>
                            <m:ctrlPr>
                              <a:rPr lang="en-US" b="1" i="1">
                                <a:ln w="22225">
                                  <a:solidFill>
                                    <a:schemeClr val="accent2"/>
                                  </a:solidFill>
                                  <a:prstDash val="solid"/>
                                </a:ln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n w="22225">
                                  <a:solidFill>
                                    <a:schemeClr val="accent2"/>
                                  </a:solidFill>
                                  <a:prstDash val="solid"/>
                                </a:ln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b="1" i="1" smtClean="0">
                                <a:ln w="22225">
                                  <a:solidFill>
                                    <a:schemeClr val="accent2"/>
                                  </a:solidFill>
                                  <a:prstDash val="solid"/>
                                </a:ln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US" b="1" i="1">
                                <a:ln w="22225">
                                  <a:solidFill>
                                    <a:schemeClr val="accent2"/>
                                  </a:solidFill>
                                  <a:prstDash val="solid"/>
                                </a:ln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b="1" i="1">
                                <a:ln w="22225">
                                  <a:solidFill>
                                    <a:schemeClr val="accent2"/>
                                  </a:solidFill>
                                  <a:prstDash val="solid"/>
                                </a:ln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>
                                <a:ln w="22225">
                                  <a:solidFill>
                                    <a:schemeClr val="accent2"/>
                                  </a:solidFill>
                                  <a:prstDash val="solid"/>
                                </a:ln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b="1" i="1" smtClean="0">
                                <a:ln w="22225">
                                  <a:solidFill>
                                    <a:schemeClr val="accent2"/>
                                  </a:solidFill>
                                  <a:prstDash val="solid"/>
                                </a:ln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}</m:t>
                            </m:r>
                          </m:sub>
                        </m:sSub>
                      </m:num>
                      <m:den>
                        <m:r>
                          <a:rPr lang="en-US" b="1" i="1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en-US" b="1" i="1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{</m:t>
                        </m:r>
                        <m:r>
                          <a:rPr lang="en-US" b="1" i="1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}</m:t>
                        </m:r>
                      </m:den>
                    </m:f>
                  </m:oMath>
                </a14:m>
                <a:endParaRPr lang="en-US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1B12382-FE4B-9C32-1FCE-BA99704878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262" y="3054077"/>
                <a:ext cx="5222199" cy="4978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Oval 58">
            <a:extLst>
              <a:ext uri="{FF2B5EF4-FFF2-40B4-BE49-F238E27FC236}">
                <a16:creationId xmlns:a16="http://schemas.microsoft.com/office/drawing/2014/main" id="{CE28F8E4-4BEE-5462-1918-26002A5DAA8F}"/>
              </a:ext>
            </a:extLst>
          </p:cNvPr>
          <p:cNvSpPr/>
          <p:nvPr/>
        </p:nvSpPr>
        <p:spPr bwMode="auto">
          <a:xfrm>
            <a:off x="1056618" y="4218353"/>
            <a:ext cx="1219200" cy="1219200"/>
          </a:xfrm>
          <a:prstGeom prst="ellipse">
            <a:avLst/>
          </a:prstGeom>
          <a:solidFill>
            <a:srgbClr val="FFCC66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E31B8BC-30DE-D476-ABD0-D447BE160FB4}"/>
              </a:ext>
            </a:extLst>
          </p:cNvPr>
          <p:cNvCxnSpPr>
            <a:stCxn id="59" idx="2"/>
            <a:endCxn id="59" idx="6"/>
          </p:cNvCxnSpPr>
          <p:nvPr/>
        </p:nvCxnSpPr>
        <p:spPr bwMode="auto">
          <a:xfrm>
            <a:off x="1056618" y="4827953"/>
            <a:ext cx="1219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E619605-2172-EB62-5D30-45E036EBE4F1}"/>
              </a:ext>
            </a:extLst>
          </p:cNvPr>
          <p:cNvCxnSpPr>
            <a:stCxn id="59" idx="0"/>
            <a:endCxn id="59" idx="4"/>
          </p:cNvCxnSpPr>
          <p:nvPr/>
        </p:nvCxnSpPr>
        <p:spPr bwMode="auto">
          <a:xfrm>
            <a:off x="1666218" y="4218353"/>
            <a:ext cx="0" cy="1219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58FF0DF-CFA3-EAFA-7FD3-8C99DE51544C}"/>
              </a:ext>
            </a:extLst>
          </p:cNvPr>
          <p:cNvCxnSpPr>
            <a:stCxn id="59" idx="7"/>
          </p:cNvCxnSpPr>
          <p:nvPr/>
        </p:nvCxnSpPr>
        <p:spPr bwMode="auto">
          <a:xfrm flipH="1">
            <a:off x="1666218" y="4396901"/>
            <a:ext cx="431052" cy="4310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0625A3E-C7FB-D203-0F20-624B857B9C50}"/>
              </a:ext>
            </a:extLst>
          </p:cNvPr>
          <p:cNvCxnSpPr>
            <a:cxnSpLocks/>
            <a:stCxn id="59" idx="5"/>
          </p:cNvCxnSpPr>
          <p:nvPr/>
        </p:nvCxnSpPr>
        <p:spPr bwMode="auto">
          <a:xfrm flipH="1" flipV="1">
            <a:off x="1666218" y="4827953"/>
            <a:ext cx="431052" cy="4310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4E6FC46-A99B-5A12-FB2B-C43A344C33C6}"/>
              </a:ext>
            </a:extLst>
          </p:cNvPr>
          <p:cNvCxnSpPr>
            <a:cxnSpLocks/>
            <a:stCxn id="59" idx="3"/>
          </p:cNvCxnSpPr>
          <p:nvPr/>
        </p:nvCxnSpPr>
        <p:spPr bwMode="auto">
          <a:xfrm flipV="1">
            <a:off x="1235166" y="4820841"/>
            <a:ext cx="431818" cy="4381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BD13B24-11F2-748C-4657-8E7D0F9B7946}"/>
              </a:ext>
            </a:extLst>
          </p:cNvPr>
          <p:cNvCxnSpPr>
            <a:cxnSpLocks/>
            <a:stCxn id="59" idx="1"/>
          </p:cNvCxnSpPr>
          <p:nvPr/>
        </p:nvCxnSpPr>
        <p:spPr bwMode="auto">
          <a:xfrm>
            <a:off x="1235166" y="4396901"/>
            <a:ext cx="431051" cy="4381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88073FF0-22C3-1B5F-D660-FFA8A25E4EE7}"/>
              </a:ext>
            </a:extLst>
          </p:cNvPr>
          <p:cNvSpPr/>
          <p:nvPr/>
        </p:nvSpPr>
        <p:spPr bwMode="auto">
          <a:xfrm>
            <a:off x="6696382" y="4238338"/>
            <a:ext cx="1219200" cy="1219200"/>
          </a:xfrm>
          <a:prstGeom prst="ellipse">
            <a:avLst/>
          </a:prstGeom>
          <a:solidFill>
            <a:srgbClr val="FFCC66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DF27CF5-4373-0CFD-967A-6A1C113EAE44}"/>
              </a:ext>
            </a:extLst>
          </p:cNvPr>
          <p:cNvCxnSpPr>
            <a:stCxn id="74" idx="2"/>
            <a:endCxn id="74" idx="6"/>
          </p:cNvCxnSpPr>
          <p:nvPr/>
        </p:nvCxnSpPr>
        <p:spPr bwMode="auto">
          <a:xfrm>
            <a:off x="6696382" y="4847938"/>
            <a:ext cx="1219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37514EE-CC38-5B27-5088-4C31771E73EA}"/>
              </a:ext>
            </a:extLst>
          </p:cNvPr>
          <p:cNvCxnSpPr>
            <a:stCxn id="74" idx="0"/>
            <a:endCxn id="74" idx="4"/>
          </p:cNvCxnSpPr>
          <p:nvPr/>
        </p:nvCxnSpPr>
        <p:spPr bwMode="auto">
          <a:xfrm>
            <a:off x="7305982" y="4238338"/>
            <a:ext cx="0" cy="1219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12B8FD0-9881-2345-4BBC-EB2A1B80FC86}"/>
              </a:ext>
            </a:extLst>
          </p:cNvPr>
          <p:cNvCxnSpPr>
            <a:stCxn id="74" idx="7"/>
          </p:cNvCxnSpPr>
          <p:nvPr/>
        </p:nvCxnSpPr>
        <p:spPr bwMode="auto">
          <a:xfrm flipH="1">
            <a:off x="7305982" y="4416886"/>
            <a:ext cx="431052" cy="4310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8E56236-0A58-5DF5-BDCF-49B10270EEDD}"/>
              </a:ext>
            </a:extLst>
          </p:cNvPr>
          <p:cNvCxnSpPr>
            <a:cxnSpLocks/>
            <a:stCxn id="74" idx="5"/>
          </p:cNvCxnSpPr>
          <p:nvPr/>
        </p:nvCxnSpPr>
        <p:spPr bwMode="auto">
          <a:xfrm flipH="1" flipV="1">
            <a:off x="7305982" y="4847938"/>
            <a:ext cx="431052" cy="4310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08797F6-BBFF-A894-73BE-1FB0B3FBE18C}"/>
              </a:ext>
            </a:extLst>
          </p:cNvPr>
          <p:cNvCxnSpPr>
            <a:cxnSpLocks/>
            <a:stCxn id="74" idx="3"/>
          </p:cNvCxnSpPr>
          <p:nvPr/>
        </p:nvCxnSpPr>
        <p:spPr bwMode="auto">
          <a:xfrm flipV="1">
            <a:off x="6874930" y="4840826"/>
            <a:ext cx="431818" cy="4381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08E5FB9-5718-871B-C590-3CB0D137689D}"/>
              </a:ext>
            </a:extLst>
          </p:cNvPr>
          <p:cNvCxnSpPr>
            <a:cxnSpLocks/>
            <a:stCxn id="74" idx="1"/>
          </p:cNvCxnSpPr>
          <p:nvPr/>
        </p:nvCxnSpPr>
        <p:spPr bwMode="auto">
          <a:xfrm>
            <a:off x="6874930" y="4416886"/>
            <a:ext cx="431051" cy="4381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4316AF7-9AE1-4CF5-A266-C08727DE5103}"/>
              </a:ext>
            </a:extLst>
          </p:cNvPr>
          <p:cNvCxnSpPr>
            <a:cxnSpLocks/>
          </p:cNvCxnSpPr>
          <p:nvPr/>
        </p:nvCxnSpPr>
        <p:spPr bwMode="auto">
          <a:xfrm>
            <a:off x="4716391" y="3616380"/>
            <a:ext cx="8009" cy="25558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B216353-154B-7593-46E6-5FDC436BE34C}"/>
                  </a:ext>
                </a:extLst>
              </p:cNvPr>
              <p:cNvSpPr txBox="1"/>
              <p:nvPr/>
            </p:nvSpPr>
            <p:spPr>
              <a:xfrm>
                <a:off x="3555178" y="5300943"/>
                <a:ext cx="130663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5400" b="1" i="1">
                                  <a:ln w="22225">
                                    <a:solidFill>
                                      <a:schemeClr val="accent2"/>
                                    </a:solidFill>
                                    <a:prstDash val="solid"/>
                                  </a:ln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1" i="1">
                                  <a:ln w="22225">
                                    <a:solidFill>
                                      <a:schemeClr val="accent2"/>
                                    </a:solidFill>
                                    <a:prstDash val="solid"/>
                                  </a:ln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</m:acc>
                        </m:e>
                        <m:sub>
                          <m:r>
                            <a:rPr lang="en-US" sz="54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en-US" sz="5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B216353-154B-7593-46E6-5FDC436BE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178" y="5300943"/>
                <a:ext cx="1306638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DFD5A8B-9B98-39E6-9C91-6AC7C10AEFBD}"/>
                  </a:ext>
                </a:extLst>
              </p:cNvPr>
              <p:cNvSpPr txBox="1"/>
              <p:nvPr/>
            </p:nvSpPr>
            <p:spPr>
              <a:xfrm>
                <a:off x="4743266" y="5343053"/>
                <a:ext cx="138750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54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5400" b="1" i="1">
                                  <a:ln w="22225">
                                    <a:solidFill>
                                      <a:schemeClr val="accent2"/>
                                    </a:solidFill>
                                    <a:prstDash val="solid"/>
                                  </a:ln>
                                  <a:solidFill>
                                    <a:schemeClr val="accent2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1" i="1">
                                  <a:ln w="22225">
                                    <a:solidFill>
                                      <a:schemeClr val="accent2"/>
                                    </a:solidFill>
                                    <a:prstDash val="solid"/>
                                  </a:ln>
                                  <a:solidFill>
                                    <a:schemeClr val="accent2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</m:acc>
                        </m:e>
                        <m:sub>
                          <m:r>
                            <a:rPr lang="en-US" sz="54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DFD5A8B-9B98-39E6-9C91-6AC7C10AE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266" y="5343053"/>
                <a:ext cx="1387507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2025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Diagram, schematic&#10;&#10;Description automatically generated">
            <a:extLst>
              <a:ext uri="{FF2B5EF4-FFF2-40B4-BE49-F238E27FC236}">
                <a16:creationId xmlns:a16="http://schemas.microsoft.com/office/drawing/2014/main" id="{2708BD3A-F1DD-4F3E-E593-DEE72FE7C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47585">
            <a:off x="6062968" y="3780409"/>
            <a:ext cx="2370051" cy="2065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42248"/>
          </a:xfrm>
        </p:spPr>
        <p:txBody>
          <a:bodyPr/>
          <a:lstStyle/>
          <a:p>
            <a:r>
              <a:rPr lang="en-US" sz="3300" dirty="0"/>
              <a:t>ABS: Quad. Magnet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C8C2A5FD-56B7-6323-119C-FEDB14CFB2A8}"/>
              </a:ext>
            </a:extLst>
          </p:cNvPr>
          <p:cNvSpPr/>
          <p:nvPr/>
        </p:nvSpPr>
        <p:spPr>
          <a:xfrm>
            <a:off x="338010" y="857410"/>
            <a:ext cx="45885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4"/>
                </a:solidFill>
                <a:effectLst/>
              </a:rPr>
              <a:t>Spin-Tracking , Ray-Tracing Simulation</a:t>
            </a:r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4934005-7009-E922-E160-89F37FDBD844}"/>
              </a:ext>
            </a:extLst>
          </p:cNvPr>
          <p:cNvSpPr/>
          <p:nvPr/>
        </p:nvSpPr>
        <p:spPr bwMode="auto">
          <a:xfrm>
            <a:off x="304800" y="1671125"/>
            <a:ext cx="605004" cy="559428"/>
          </a:xfrm>
          <a:prstGeom prst="cub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9" name="Cylinder 18">
            <a:extLst>
              <a:ext uri="{FF2B5EF4-FFF2-40B4-BE49-F238E27FC236}">
                <a16:creationId xmlns:a16="http://schemas.microsoft.com/office/drawing/2014/main" id="{C9C5665D-B1F7-F095-0CC5-1BD0C35705AD}"/>
              </a:ext>
            </a:extLst>
          </p:cNvPr>
          <p:cNvSpPr/>
          <p:nvPr/>
        </p:nvSpPr>
        <p:spPr bwMode="auto">
          <a:xfrm rot="5400000">
            <a:off x="1086810" y="1431267"/>
            <a:ext cx="443217" cy="1009037"/>
          </a:xfrm>
          <a:prstGeom prst="can">
            <a:avLst>
              <a:gd name="adj" fmla="val 3968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0ECAC3-529F-F8D0-ABFA-D6AF3142DE60}"/>
              </a:ext>
            </a:extLst>
          </p:cNvPr>
          <p:cNvSpPr/>
          <p:nvPr/>
        </p:nvSpPr>
        <p:spPr bwMode="auto">
          <a:xfrm>
            <a:off x="1677109" y="1786881"/>
            <a:ext cx="105480" cy="297807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A15985-5AD1-6D8C-CA6B-27C78AD22E4A}"/>
              </a:ext>
            </a:extLst>
          </p:cNvPr>
          <p:cNvGrpSpPr/>
          <p:nvPr/>
        </p:nvGrpSpPr>
        <p:grpSpPr>
          <a:xfrm>
            <a:off x="1840249" y="1667950"/>
            <a:ext cx="180612" cy="524739"/>
            <a:chOff x="4038599" y="2634984"/>
            <a:chExt cx="309395" cy="685800"/>
          </a:xfrm>
        </p:grpSpPr>
        <p:sp>
          <p:nvSpPr>
            <p:cNvPr id="22" name="Cylinder 21">
              <a:extLst>
                <a:ext uri="{FF2B5EF4-FFF2-40B4-BE49-F238E27FC236}">
                  <a16:creationId xmlns:a16="http://schemas.microsoft.com/office/drawing/2014/main" id="{056A4CD9-A15F-6F0A-39BC-80774EC3F582}"/>
                </a:ext>
              </a:extLst>
            </p:cNvPr>
            <p:cNvSpPr/>
            <p:nvPr/>
          </p:nvSpPr>
          <p:spPr bwMode="auto">
            <a:xfrm rot="5400000">
              <a:off x="3848099" y="2825484"/>
              <a:ext cx="685800" cy="304799"/>
            </a:xfrm>
            <a:prstGeom prst="can">
              <a:avLst>
                <a:gd name="adj" fmla="val 4305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EFDCA04-BCA6-1BE6-9336-ED407167A4E5}"/>
                </a:ext>
              </a:extLst>
            </p:cNvPr>
            <p:cNvSpPr/>
            <p:nvPr/>
          </p:nvSpPr>
          <p:spPr bwMode="auto">
            <a:xfrm>
              <a:off x="4195594" y="2648620"/>
              <a:ext cx="152400" cy="653783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24" name="Cube 23">
            <a:extLst>
              <a:ext uri="{FF2B5EF4-FFF2-40B4-BE49-F238E27FC236}">
                <a16:creationId xmlns:a16="http://schemas.microsoft.com/office/drawing/2014/main" id="{39A75D36-ADD2-3277-24FF-5E182E13EDA5}"/>
              </a:ext>
            </a:extLst>
          </p:cNvPr>
          <p:cNvSpPr/>
          <p:nvPr/>
        </p:nvSpPr>
        <p:spPr bwMode="auto">
          <a:xfrm>
            <a:off x="2064668" y="1449282"/>
            <a:ext cx="218456" cy="891997"/>
          </a:xfrm>
          <a:prstGeom prst="cube">
            <a:avLst>
              <a:gd name="adj" fmla="val 6380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E217A7B-2703-C2DD-6CBF-37BE32F2BCBE}"/>
              </a:ext>
            </a:extLst>
          </p:cNvPr>
          <p:cNvSpPr/>
          <p:nvPr/>
        </p:nvSpPr>
        <p:spPr bwMode="auto">
          <a:xfrm>
            <a:off x="2166144" y="1652075"/>
            <a:ext cx="88545" cy="457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B30C1C9-4A97-A5B0-AC76-FF9FD7F17BEB}"/>
              </a:ext>
            </a:extLst>
          </p:cNvPr>
          <p:cNvGrpSpPr/>
          <p:nvPr/>
        </p:nvGrpSpPr>
        <p:grpSpPr>
          <a:xfrm>
            <a:off x="2505821" y="1395392"/>
            <a:ext cx="785069" cy="917049"/>
            <a:chOff x="2429622" y="4572000"/>
            <a:chExt cx="785069" cy="917049"/>
          </a:xfrm>
        </p:grpSpPr>
        <p:sp>
          <p:nvSpPr>
            <p:cNvPr id="26" name="Cylinder 25">
              <a:extLst>
                <a:ext uri="{FF2B5EF4-FFF2-40B4-BE49-F238E27FC236}">
                  <a16:creationId xmlns:a16="http://schemas.microsoft.com/office/drawing/2014/main" id="{96550328-17EB-90AD-CFE3-41E5D045AC97}"/>
                </a:ext>
              </a:extLst>
            </p:cNvPr>
            <p:cNvSpPr/>
            <p:nvPr/>
          </p:nvSpPr>
          <p:spPr bwMode="auto">
            <a:xfrm rot="5400000">
              <a:off x="2313507" y="5012111"/>
              <a:ext cx="329814" cy="97584"/>
            </a:xfrm>
            <a:prstGeom prst="can">
              <a:avLst>
                <a:gd name="adj" fmla="val 43056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196D0FF-E21D-9733-FA23-0A04ECEE7161}"/>
                </a:ext>
              </a:extLst>
            </p:cNvPr>
            <p:cNvSpPr/>
            <p:nvPr/>
          </p:nvSpPr>
          <p:spPr bwMode="auto">
            <a:xfrm>
              <a:off x="3068018" y="4572000"/>
              <a:ext cx="146673" cy="91704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8511E8A-816C-4D93-20BC-3BC2CFDC5C71}"/>
                </a:ext>
              </a:extLst>
            </p:cNvPr>
            <p:cNvCxnSpPr>
              <a:cxnSpLocks/>
              <a:endCxn id="27" idx="0"/>
            </p:cNvCxnSpPr>
            <p:nvPr/>
          </p:nvCxnSpPr>
          <p:spPr bwMode="auto">
            <a:xfrm flipV="1">
              <a:off x="2508292" y="4572000"/>
              <a:ext cx="633063" cy="324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79D69EC-2A75-7532-D2EA-BD3F5EBC0304}"/>
                </a:ext>
              </a:extLst>
            </p:cNvPr>
            <p:cNvCxnSpPr>
              <a:cxnSpLocks/>
              <a:endCxn id="27" idx="4"/>
            </p:cNvCxnSpPr>
            <p:nvPr/>
          </p:nvCxnSpPr>
          <p:spPr bwMode="auto">
            <a:xfrm>
              <a:off x="2509808" y="5225810"/>
              <a:ext cx="631547" cy="263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E42C221-C107-A7E6-97D7-3E84D85FBE7D}"/>
              </a:ext>
            </a:extLst>
          </p:cNvPr>
          <p:cNvGrpSpPr/>
          <p:nvPr/>
        </p:nvGrpSpPr>
        <p:grpSpPr>
          <a:xfrm>
            <a:off x="3613100" y="1395392"/>
            <a:ext cx="785069" cy="917049"/>
            <a:chOff x="2429622" y="4572000"/>
            <a:chExt cx="785069" cy="917049"/>
          </a:xfrm>
        </p:grpSpPr>
        <p:sp>
          <p:nvSpPr>
            <p:cNvPr id="192" name="Cylinder 191">
              <a:extLst>
                <a:ext uri="{FF2B5EF4-FFF2-40B4-BE49-F238E27FC236}">
                  <a16:creationId xmlns:a16="http://schemas.microsoft.com/office/drawing/2014/main" id="{D62D8B27-9EBD-9831-AB1E-E4FF1010F46B}"/>
                </a:ext>
              </a:extLst>
            </p:cNvPr>
            <p:cNvSpPr/>
            <p:nvPr/>
          </p:nvSpPr>
          <p:spPr bwMode="auto">
            <a:xfrm rot="5400000">
              <a:off x="2313507" y="5012111"/>
              <a:ext cx="329814" cy="97584"/>
            </a:xfrm>
            <a:prstGeom prst="can">
              <a:avLst>
                <a:gd name="adj" fmla="val 43056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B00608B2-4D8A-5DD8-8884-A07CDF05821E}"/>
                </a:ext>
              </a:extLst>
            </p:cNvPr>
            <p:cNvSpPr/>
            <p:nvPr/>
          </p:nvSpPr>
          <p:spPr bwMode="auto">
            <a:xfrm>
              <a:off x="3068018" y="4572000"/>
              <a:ext cx="146673" cy="91704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427D53EC-33DA-724F-690F-B31D5E0C9A1A}"/>
                </a:ext>
              </a:extLst>
            </p:cNvPr>
            <p:cNvCxnSpPr>
              <a:cxnSpLocks/>
              <a:endCxn id="193" idx="0"/>
            </p:cNvCxnSpPr>
            <p:nvPr/>
          </p:nvCxnSpPr>
          <p:spPr bwMode="auto">
            <a:xfrm flipV="1">
              <a:off x="2508292" y="4572000"/>
              <a:ext cx="633063" cy="324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B03FBB51-0EB9-1DA1-F3A5-CF7C0A7E94CF}"/>
                </a:ext>
              </a:extLst>
            </p:cNvPr>
            <p:cNvCxnSpPr>
              <a:cxnSpLocks/>
              <a:endCxn id="193" idx="4"/>
            </p:cNvCxnSpPr>
            <p:nvPr/>
          </p:nvCxnSpPr>
          <p:spPr bwMode="auto">
            <a:xfrm>
              <a:off x="2509808" y="5225810"/>
              <a:ext cx="631547" cy="263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E891705B-220B-B965-08B4-5C54E12A50C5}"/>
              </a:ext>
            </a:extLst>
          </p:cNvPr>
          <p:cNvGrpSpPr/>
          <p:nvPr/>
        </p:nvGrpSpPr>
        <p:grpSpPr>
          <a:xfrm>
            <a:off x="4648199" y="1552376"/>
            <a:ext cx="1704760" cy="603080"/>
            <a:chOff x="4572000" y="4728984"/>
            <a:chExt cx="1704760" cy="603080"/>
          </a:xfrm>
        </p:grpSpPr>
        <p:sp>
          <p:nvSpPr>
            <p:cNvPr id="36" name="Cylinder 35">
              <a:extLst>
                <a:ext uri="{FF2B5EF4-FFF2-40B4-BE49-F238E27FC236}">
                  <a16:creationId xmlns:a16="http://schemas.microsoft.com/office/drawing/2014/main" id="{89C8B649-B73A-FE2B-40A7-F4CD464D44C7}"/>
                </a:ext>
              </a:extLst>
            </p:cNvPr>
            <p:cNvSpPr/>
            <p:nvPr/>
          </p:nvSpPr>
          <p:spPr bwMode="auto">
            <a:xfrm rot="5400000">
              <a:off x="5355326" y="4322211"/>
              <a:ext cx="408791" cy="1434076"/>
            </a:xfrm>
            <a:prstGeom prst="can">
              <a:avLst>
                <a:gd name="adj" fmla="val 25448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5EB69C2-E269-F6ED-9B3B-5A5640C337E6}"/>
                </a:ext>
              </a:extLst>
            </p:cNvPr>
            <p:cNvSpPr/>
            <p:nvPr/>
          </p:nvSpPr>
          <p:spPr bwMode="auto">
            <a:xfrm>
              <a:off x="4572000" y="4728984"/>
              <a:ext cx="154353" cy="603080"/>
            </a:xfrm>
            <a:prstGeom prst="ellipse">
              <a:avLst/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EC625C-9D3F-C9CB-3656-50E753203304}"/>
                </a:ext>
              </a:extLst>
            </p:cNvPr>
            <p:cNvCxnSpPr>
              <a:cxnSpLocks/>
              <a:stCxn id="38" idx="0"/>
            </p:cNvCxnSpPr>
            <p:nvPr/>
          </p:nvCxnSpPr>
          <p:spPr bwMode="auto">
            <a:xfrm>
              <a:off x="4649177" y="4728984"/>
              <a:ext cx="244786" cy="103688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4DEAC7E-73D6-8999-712D-682636B8B670}"/>
                </a:ext>
              </a:extLst>
            </p:cNvPr>
            <p:cNvCxnSpPr>
              <a:cxnSpLocks/>
              <a:endCxn id="38" idx="4"/>
            </p:cNvCxnSpPr>
            <p:nvPr/>
          </p:nvCxnSpPr>
          <p:spPr bwMode="auto">
            <a:xfrm flipH="1">
              <a:off x="4649177" y="5244638"/>
              <a:ext cx="251134" cy="87426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6B1A737E-AD09-20DF-E44E-D64ECBAC9F8D}"/>
                </a:ext>
              </a:extLst>
            </p:cNvPr>
            <p:cNvSpPr/>
            <p:nvPr/>
          </p:nvSpPr>
          <p:spPr bwMode="auto">
            <a:xfrm>
              <a:off x="6172201" y="4841547"/>
              <a:ext cx="100074" cy="39674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47865E02-68BC-81FB-443E-302F1B79C22E}"/>
              </a:ext>
            </a:extLst>
          </p:cNvPr>
          <p:cNvGrpSpPr/>
          <p:nvPr/>
        </p:nvGrpSpPr>
        <p:grpSpPr>
          <a:xfrm>
            <a:off x="6501352" y="1405643"/>
            <a:ext cx="1836780" cy="912308"/>
            <a:chOff x="6425153" y="4582251"/>
            <a:chExt cx="1836780" cy="912308"/>
          </a:xfrm>
        </p:grpSpPr>
        <p:sp>
          <p:nvSpPr>
            <p:cNvPr id="214" name="Cylinder 213">
              <a:extLst>
                <a:ext uri="{FF2B5EF4-FFF2-40B4-BE49-F238E27FC236}">
                  <a16:creationId xmlns:a16="http://schemas.microsoft.com/office/drawing/2014/main" id="{B5F4ADC5-E702-9B5A-0FD6-F5D9C9282AF9}"/>
                </a:ext>
              </a:extLst>
            </p:cNvPr>
            <p:cNvSpPr/>
            <p:nvPr/>
          </p:nvSpPr>
          <p:spPr bwMode="auto">
            <a:xfrm rot="5400000">
              <a:off x="7050510" y="4213097"/>
              <a:ext cx="401333" cy="1652046"/>
            </a:xfrm>
            <a:prstGeom prst="can">
              <a:avLst>
                <a:gd name="adj" fmla="val 24700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729148C7-6EDE-55B3-00C1-6DD29E2A2F3A}"/>
                </a:ext>
              </a:extLst>
            </p:cNvPr>
            <p:cNvGrpSpPr/>
            <p:nvPr/>
          </p:nvGrpSpPr>
          <p:grpSpPr>
            <a:xfrm>
              <a:off x="6433132" y="4582251"/>
              <a:ext cx="1828801" cy="733180"/>
              <a:chOff x="6433132" y="4582251"/>
              <a:chExt cx="1828801" cy="733180"/>
            </a:xfrm>
          </p:grpSpPr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75509B82-EB15-4136-8C7F-7842FA777D2D}"/>
                  </a:ext>
                </a:extLst>
              </p:cNvPr>
              <p:cNvSpPr/>
              <p:nvPr/>
            </p:nvSpPr>
            <p:spPr bwMode="auto">
              <a:xfrm>
                <a:off x="6455088" y="4978695"/>
                <a:ext cx="51846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4E2CF951-E6DD-F20A-667D-F73FBC5126B6}"/>
                  </a:ext>
                </a:extLst>
              </p:cNvPr>
              <p:cNvSpPr/>
              <p:nvPr/>
            </p:nvSpPr>
            <p:spPr bwMode="auto">
              <a:xfrm>
                <a:off x="6554342" y="476301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D49BB70-8D13-BA36-9071-402D1E814E00}"/>
                  </a:ext>
                </a:extLst>
              </p:cNvPr>
              <p:cNvSpPr/>
              <p:nvPr/>
            </p:nvSpPr>
            <p:spPr bwMode="auto">
              <a:xfrm>
                <a:off x="6655327" y="497869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C88E34DD-ECFE-7ACD-00C9-E60A7ACDC1CD}"/>
                  </a:ext>
                </a:extLst>
              </p:cNvPr>
              <p:cNvSpPr/>
              <p:nvPr/>
            </p:nvSpPr>
            <p:spPr bwMode="auto">
              <a:xfrm>
                <a:off x="6744177" y="476273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1C8AFF5-B3C5-45BB-512D-A42002FA7A61}"/>
                  </a:ext>
                </a:extLst>
              </p:cNvPr>
              <p:cNvSpPr/>
              <p:nvPr/>
            </p:nvSpPr>
            <p:spPr bwMode="auto">
              <a:xfrm>
                <a:off x="6851221" y="497869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D32F07DE-F578-95BF-115C-3B557E3DA782}"/>
                  </a:ext>
                </a:extLst>
              </p:cNvPr>
              <p:cNvSpPr/>
              <p:nvPr/>
            </p:nvSpPr>
            <p:spPr bwMode="auto">
              <a:xfrm>
                <a:off x="7036812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40C8468D-2604-4029-07C4-9BE62A73D3D0}"/>
                  </a:ext>
                </a:extLst>
              </p:cNvPr>
              <p:cNvSpPr/>
              <p:nvPr/>
            </p:nvSpPr>
            <p:spPr bwMode="auto">
              <a:xfrm>
                <a:off x="7232706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66D2F894-830F-CAFC-9205-9597B4FA98AE}"/>
                  </a:ext>
                </a:extLst>
              </p:cNvPr>
              <p:cNvSpPr/>
              <p:nvPr/>
            </p:nvSpPr>
            <p:spPr bwMode="auto">
              <a:xfrm>
                <a:off x="7422230" y="497765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EA80F59F-D261-A034-243A-BE2296E4AB4B}"/>
                  </a:ext>
                </a:extLst>
              </p:cNvPr>
              <p:cNvSpPr/>
              <p:nvPr/>
            </p:nvSpPr>
            <p:spPr bwMode="auto">
              <a:xfrm>
                <a:off x="7611754" y="497765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C84AE938-B171-1B86-279E-9D3DBF6A735A}"/>
                  </a:ext>
                </a:extLst>
              </p:cNvPr>
              <p:cNvSpPr/>
              <p:nvPr/>
            </p:nvSpPr>
            <p:spPr bwMode="auto">
              <a:xfrm>
                <a:off x="7801278" y="497753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6D4B5254-D0CF-554E-1439-8827AB668EA2}"/>
                  </a:ext>
                </a:extLst>
              </p:cNvPr>
              <p:cNvSpPr/>
              <p:nvPr/>
            </p:nvSpPr>
            <p:spPr bwMode="auto">
              <a:xfrm>
                <a:off x="6940858" y="476390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7302F13F-BBB2-7260-53DD-577EF6423A55}"/>
                  </a:ext>
                </a:extLst>
              </p:cNvPr>
              <p:cNvSpPr/>
              <p:nvPr/>
            </p:nvSpPr>
            <p:spPr bwMode="auto">
              <a:xfrm>
                <a:off x="7126076" y="476615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7DE42118-1099-18AE-4D20-206637C56FA1}"/>
                  </a:ext>
                </a:extLst>
              </p:cNvPr>
              <p:cNvSpPr/>
              <p:nvPr/>
            </p:nvSpPr>
            <p:spPr bwMode="auto">
              <a:xfrm>
                <a:off x="7324674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98191659-8EFD-F0E3-BF5B-471930896A96}"/>
                  </a:ext>
                </a:extLst>
              </p:cNvPr>
              <p:cNvSpPr/>
              <p:nvPr/>
            </p:nvSpPr>
            <p:spPr bwMode="auto">
              <a:xfrm>
                <a:off x="7500118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4D18392F-9A3A-15A7-7670-FA20536AC7F1}"/>
                  </a:ext>
                </a:extLst>
              </p:cNvPr>
              <p:cNvSpPr/>
              <p:nvPr/>
            </p:nvSpPr>
            <p:spPr bwMode="auto">
              <a:xfrm>
                <a:off x="7694230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A1A00AE3-F0D6-A9DA-637F-8DA1FF593E96}"/>
                  </a:ext>
                </a:extLst>
              </p:cNvPr>
              <p:cNvSpPr/>
              <p:nvPr/>
            </p:nvSpPr>
            <p:spPr bwMode="auto">
              <a:xfrm>
                <a:off x="7891029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5CC78EC9-0827-3E72-35BA-87C8AC8CC0F7}"/>
                  </a:ext>
                </a:extLst>
              </p:cNvPr>
              <p:cNvSpPr/>
              <p:nvPr/>
            </p:nvSpPr>
            <p:spPr bwMode="auto">
              <a:xfrm>
                <a:off x="6554342" y="516860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07513CAC-9FC8-613F-1CCB-41DEB1AA16F2}"/>
                  </a:ext>
                </a:extLst>
              </p:cNvPr>
              <p:cNvSpPr/>
              <p:nvPr/>
            </p:nvSpPr>
            <p:spPr bwMode="auto">
              <a:xfrm>
                <a:off x="6744177" y="516833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5CFB19E1-71EB-8310-8ADE-43DDCE3E79D3}"/>
                  </a:ext>
                </a:extLst>
              </p:cNvPr>
              <p:cNvSpPr/>
              <p:nvPr/>
            </p:nvSpPr>
            <p:spPr bwMode="auto">
              <a:xfrm>
                <a:off x="6940858" y="5169505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7FC0D54C-1274-2E44-F8CD-D9B3D2207116}"/>
                  </a:ext>
                </a:extLst>
              </p:cNvPr>
              <p:cNvSpPr/>
              <p:nvPr/>
            </p:nvSpPr>
            <p:spPr bwMode="auto">
              <a:xfrm>
                <a:off x="7126076" y="517174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9EE35D5A-E405-CEEF-A941-2ADBBB116440}"/>
                  </a:ext>
                </a:extLst>
              </p:cNvPr>
              <p:cNvSpPr/>
              <p:nvPr/>
            </p:nvSpPr>
            <p:spPr bwMode="auto">
              <a:xfrm>
                <a:off x="7324674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BB76964B-D3E9-7FC9-B398-A7133A0CD70B}"/>
                  </a:ext>
                </a:extLst>
              </p:cNvPr>
              <p:cNvSpPr/>
              <p:nvPr/>
            </p:nvSpPr>
            <p:spPr bwMode="auto">
              <a:xfrm>
                <a:off x="7500118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750BA321-DACA-CDFB-7B5A-4DB2EDB20E8F}"/>
                  </a:ext>
                </a:extLst>
              </p:cNvPr>
              <p:cNvSpPr/>
              <p:nvPr/>
            </p:nvSpPr>
            <p:spPr bwMode="auto">
              <a:xfrm>
                <a:off x="7694230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008CBC54-8874-2E9F-BD28-E67BBFE55984}"/>
                  </a:ext>
                </a:extLst>
              </p:cNvPr>
              <p:cNvSpPr/>
              <p:nvPr/>
            </p:nvSpPr>
            <p:spPr bwMode="auto">
              <a:xfrm>
                <a:off x="7891029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66BA3787-FFBA-3F25-949C-1A738393028F}"/>
                  </a:ext>
                </a:extLst>
              </p:cNvPr>
              <p:cNvSpPr/>
              <p:nvPr/>
            </p:nvSpPr>
            <p:spPr bwMode="auto">
              <a:xfrm>
                <a:off x="6433132" y="4582251"/>
                <a:ext cx="1828801" cy="2514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C887EA66-5D6D-B010-B229-57A1EFE67799}"/>
                  </a:ext>
                </a:extLst>
              </p:cNvPr>
              <p:cNvSpPr/>
              <p:nvPr/>
            </p:nvSpPr>
            <p:spPr bwMode="auto">
              <a:xfrm>
                <a:off x="7982429" y="4841547"/>
                <a:ext cx="100074" cy="39674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E4625828-ED0C-1617-7009-CE94136C1AC8}"/>
                </a:ext>
              </a:extLst>
            </p:cNvPr>
            <p:cNvSpPr/>
            <p:nvPr/>
          </p:nvSpPr>
          <p:spPr bwMode="auto">
            <a:xfrm>
              <a:off x="6425153" y="5243122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256" name="Rectangle 255">
            <a:extLst>
              <a:ext uri="{FF2B5EF4-FFF2-40B4-BE49-F238E27FC236}">
                <a16:creationId xmlns:a16="http://schemas.microsoft.com/office/drawing/2014/main" id="{3AEAF194-9865-1A90-6A3F-65CE2BF8B00A}"/>
              </a:ext>
            </a:extLst>
          </p:cNvPr>
          <p:cNvSpPr/>
          <p:nvPr/>
        </p:nvSpPr>
        <p:spPr bwMode="auto">
          <a:xfrm>
            <a:off x="4970162" y="1223704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8A99AF2B-B7DD-147C-784A-5FFB482BEA30}"/>
              </a:ext>
            </a:extLst>
          </p:cNvPr>
          <p:cNvSpPr/>
          <p:nvPr/>
        </p:nvSpPr>
        <p:spPr bwMode="auto">
          <a:xfrm>
            <a:off x="4989690" y="2242480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4EA2924C-0AD4-43E2-0411-198DB2C336E2}"/>
              </a:ext>
            </a:extLst>
          </p:cNvPr>
          <p:cNvSpPr/>
          <p:nvPr/>
        </p:nvSpPr>
        <p:spPr bwMode="auto">
          <a:xfrm>
            <a:off x="4980087" y="1821116"/>
            <a:ext cx="3183237" cy="875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73" name="Right Triangle 272">
            <a:extLst>
              <a:ext uri="{FF2B5EF4-FFF2-40B4-BE49-F238E27FC236}">
                <a16:creationId xmlns:a16="http://schemas.microsoft.com/office/drawing/2014/main" id="{02AE52B7-CF75-FD08-6EF5-DB8B21ECA310}"/>
              </a:ext>
            </a:extLst>
          </p:cNvPr>
          <p:cNvSpPr/>
          <p:nvPr/>
        </p:nvSpPr>
        <p:spPr bwMode="auto">
          <a:xfrm rot="10800000">
            <a:off x="7689755" y="2237590"/>
            <a:ext cx="485931" cy="296267"/>
          </a:xfrm>
          <a:prstGeom prst="rtTriangl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74" name="Right Triangle 273">
            <a:extLst>
              <a:ext uri="{FF2B5EF4-FFF2-40B4-BE49-F238E27FC236}">
                <a16:creationId xmlns:a16="http://schemas.microsoft.com/office/drawing/2014/main" id="{0CAC4464-315A-3888-0560-30F25CC6565E}"/>
              </a:ext>
            </a:extLst>
          </p:cNvPr>
          <p:cNvSpPr/>
          <p:nvPr/>
        </p:nvSpPr>
        <p:spPr bwMode="auto">
          <a:xfrm flipH="1">
            <a:off x="7673173" y="1240148"/>
            <a:ext cx="480226" cy="296267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66A38D9-3F66-F202-D69D-302A98E32BEB}"/>
              </a:ext>
            </a:extLst>
          </p:cNvPr>
          <p:cNvSpPr/>
          <p:nvPr/>
        </p:nvSpPr>
        <p:spPr bwMode="auto">
          <a:xfrm rot="5400000">
            <a:off x="6153072" y="1132284"/>
            <a:ext cx="381000" cy="2659201"/>
          </a:xfrm>
          <a:prstGeom prst="rightBrace">
            <a:avLst>
              <a:gd name="adj1" fmla="val 48333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" name="Callout: Line 2">
            <a:extLst>
              <a:ext uri="{FF2B5EF4-FFF2-40B4-BE49-F238E27FC236}">
                <a16:creationId xmlns:a16="http://schemas.microsoft.com/office/drawing/2014/main" id="{B9939AF0-9F1A-EE9C-9218-10FD0EE3C0FA}"/>
              </a:ext>
            </a:extLst>
          </p:cNvPr>
          <p:cNvSpPr/>
          <p:nvPr/>
        </p:nvSpPr>
        <p:spPr bwMode="auto">
          <a:xfrm>
            <a:off x="4036876" y="2885448"/>
            <a:ext cx="2674281" cy="457200"/>
          </a:xfrm>
          <a:prstGeom prst="borderCallout1">
            <a:avLst>
              <a:gd name="adj1" fmla="val -3750"/>
              <a:gd name="adj2" fmla="val 85560"/>
              <a:gd name="adj3" fmla="val -56250"/>
              <a:gd name="adj4" fmla="val 85957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Quadrupole Magnet</a:t>
            </a:r>
          </a:p>
        </p:txBody>
      </p:sp>
      <p:sp>
        <p:nvSpPr>
          <p:cNvPr id="5" name="Callout: Line 4">
            <a:extLst>
              <a:ext uri="{FF2B5EF4-FFF2-40B4-BE49-F238E27FC236}">
                <a16:creationId xmlns:a16="http://schemas.microsoft.com/office/drawing/2014/main" id="{CB9DE858-55AD-0941-F739-FCFB0E19FC16}"/>
              </a:ext>
            </a:extLst>
          </p:cNvPr>
          <p:cNvSpPr/>
          <p:nvPr/>
        </p:nvSpPr>
        <p:spPr bwMode="auto">
          <a:xfrm>
            <a:off x="6866095" y="2872836"/>
            <a:ext cx="1846137" cy="457200"/>
          </a:xfrm>
          <a:prstGeom prst="borderCallout1">
            <a:avLst>
              <a:gd name="adj1" fmla="val -1667"/>
              <a:gd name="adj2" fmla="val 57029"/>
              <a:gd name="adj3" fmla="val -56250"/>
              <a:gd name="adj4" fmla="val 56749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Shim Magnet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AA7FB88E-1186-2F71-2322-49A98222B05B}"/>
              </a:ext>
            </a:extLst>
          </p:cNvPr>
          <p:cNvSpPr/>
          <p:nvPr/>
        </p:nvSpPr>
        <p:spPr bwMode="auto">
          <a:xfrm rot="5400000">
            <a:off x="7721593" y="2228475"/>
            <a:ext cx="381000" cy="448280"/>
          </a:xfrm>
          <a:prstGeom prst="rightBrace">
            <a:avLst>
              <a:gd name="adj1" fmla="val 48333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F998AE05-2766-8531-4F25-CF96195CC0DE}"/>
              </a:ext>
            </a:extLst>
          </p:cNvPr>
          <p:cNvSpPr/>
          <p:nvPr/>
        </p:nvSpPr>
        <p:spPr bwMode="auto">
          <a:xfrm>
            <a:off x="1227157" y="2896095"/>
            <a:ext cx="866775" cy="457200"/>
          </a:xfrm>
          <a:prstGeom prst="borderCallout1">
            <a:avLst>
              <a:gd name="adj1" fmla="val 416"/>
              <a:gd name="adj2" fmla="val 79075"/>
              <a:gd name="adj3" fmla="val -154167"/>
              <a:gd name="adj4" fmla="val 80143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MCP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29CA57-8946-B6E1-D16D-1DB54D13BDCE}"/>
              </a:ext>
            </a:extLst>
          </p:cNvPr>
          <p:cNvCxnSpPr>
            <a:cxnSpLocks/>
            <a:endCxn id="193" idx="4"/>
          </p:cNvCxnSpPr>
          <p:nvPr/>
        </p:nvCxnSpPr>
        <p:spPr bwMode="auto">
          <a:xfrm flipV="1">
            <a:off x="3880014" y="2312441"/>
            <a:ext cx="444819" cy="5730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C6B3094E-49A8-275B-623F-D011347A6507}"/>
              </a:ext>
            </a:extLst>
          </p:cNvPr>
          <p:cNvSpPr/>
          <p:nvPr/>
        </p:nvSpPr>
        <p:spPr bwMode="auto">
          <a:xfrm>
            <a:off x="2420320" y="2896095"/>
            <a:ext cx="1476375" cy="457200"/>
          </a:xfrm>
          <a:prstGeom prst="borderCallout1">
            <a:avLst>
              <a:gd name="adj1" fmla="val -3750"/>
              <a:gd name="adj2" fmla="val 56275"/>
              <a:gd name="adj3" fmla="val -127083"/>
              <a:gd name="adj4" fmla="val 54357"/>
            </a:avLst>
          </a:prstGeom>
          <a:solidFill>
            <a:srgbClr val="00B0F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Skimmers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F9B36B6-7ACC-EFD1-8F8E-6C87628C5253}"/>
              </a:ext>
            </a:extLst>
          </p:cNvPr>
          <p:cNvCxnSpPr>
            <a:cxnSpLocks/>
          </p:cNvCxnSpPr>
          <p:nvPr/>
        </p:nvCxnSpPr>
        <p:spPr bwMode="auto">
          <a:xfrm flipV="1">
            <a:off x="8355232" y="1857481"/>
            <a:ext cx="436935" cy="6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8C27FA-A734-5882-61B6-9BF3D72C45B4}"/>
                  </a:ext>
                </a:extLst>
              </p:cNvPr>
              <p:cNvSpPr/>
              <p:nvPr/>
            </p:nvSpPr>
            <p:spPr>
              <a:xfrm>
                <a:off x="8114874" y="1829038"/>
                <a:ext cx="825106" cy="5255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acc>
                            <m:accPr>
                              <m:chr m:val="⃑"/>
                              <m:ctrlPr>
                                <a:rPr lang="en-US" b="1" i="1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</m:acc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rgbClr val="0000FF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8C27FA-A734-5882-61B6-9BF3D72C4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874" y="1829038"/>
                <a:ext cx="825106" cy="5255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38CF4D4-A740-7813-C0C3-865FA1055A7E}"/>
              </a:ext>
            </a:extLst>
          </p:cNvPr>
          <p:cNvCxnSpPr>
            <a:cxnSpLocks/>
          </p:cNvCxnSpPr>
          <p:nvPr/>
        </p:nvCxnSpPr>
        <p:spPr bwMode="auto">
          <a:xfrm flipV="1">
            <a:off x="2316158" y="1928209"/>
            <a:ext cx="436935" cy="6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33C7393-4A52-B040-916A-1E5696A2723C}"/>
                  </a:ext>
                </a:extLst>
              </p:cNvPr>
              <p:cNvSpPr/>
              <p:nvPr/>
            </p:nvSpPr>
            <p:spPr>
              <a:xfrm>
                <a:off x="2133361" y="2222035"/>
                <a:ext cx="825106" cy="53495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r>
                            <a:rPr lang="en-US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𝐇𝐞</m:t>
                          </m:r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33C7393-4A52-B040-916A-1E5696A272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361" y="2222035"/>
                <a:ext cx="825106" cy="5349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DAB312-E01D-FEDC-986F-092D1F84614B}"/>
                  </a:ext>
                </a:extLst>
              </p:cNvPr>
              <p:cNvSpPr txBox="1"/>
              <p:nvPr/>
            </p:nvSpPr>
            <p:spPr>
              <a:xfrm>
                <a:off x="452664" y="3492400"/>
                <a:ext cx="5011606" cy="2811667"/>
              </a:xfrm>
              <a:prstGeom prst="rect">
                <a:avLst/>
              </a:prstGeom>
              <a:solidFill>
                <a:srgbClr val="CCFF99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/>
                  <a:t>UCN: Can be completely reflected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 &lt; 300 </a:t>
                </a:r>
                <a:r>
                  <a:rPr lang="en-US" sz="2000" dirty="0" err="1"/>
                  <a:t>neV</a:t>
                </a: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2000" dirty="0"/>
                  <a:t>Δ</a:t>
                </a:r>
                <a:r>
                  <a:rPr lang="en-US" sz="2000" dirty="0"/>
                  <a:t>E = µ</a:t>
                </a:r>
                <a:r>
                  <a:rPr lang="en-US" sz="2000" baseline="-25000" dirty="0"/>
                  <a:t>m</a:t>
                </a:r>
                <a:r>
                  <a:rPr lang="en-US" sz="2000" dirty="0"/>
                  <a:t> ≈ 60 </a:t>
                </a:r>
                <a:r>
                  <a:rPr lang="en-US" sz="2000" dirty="0" err="1"/>
                  <a:t>neV</a:t>
                </a:r>
                <a:r>
                  <a:rPr lang="en-US" sz="2000" dirty="0"/>
                  <a:t>/T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sz="2000" b="1" i="1" u="sng" smtClean="0">
                            <a:ln/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2000" b="1" i="1" u="sng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acc>
                          <m:accPr>
                            <m:chr m:val="⃑"/>
                            <m:ctrlPr>
                              <a:rPr lang="en-US" sz="2000" b="1" i="1" u="sng">
                                <a:ln/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u="sng">
                                <a:ln/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𝐇𝐞</m:t>
                            </m:r>
                          </m:e>
                        </m:acc>
                      </m:e>
                    </m:sPre>
                  </m:oMath>
                </a14:m>
                <a:r>
                  <a:rPr lang="en-US" sz="2000" u="sng" dirty="0">
                    <a:solidFill>
                      <a:srgbClr val="7030A0"/>
                    </a:solidFill>
                  </a:rPr>
                  <a:t>: Only &gt;deflected&lt;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7030A0"/>
                    </a:solidFill>
                  </a:rPr>
                  <a:t>1.3 K ≈ 86 µeV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2000" dirty="0">
                    <a:solidFill>
                      <a:srgbClr val="7030A0"/>
                    </a:solidFill>
                  </a:rPr>
                  <a:t>Δ</a:t>
                </a:r>
                <a:r>
                  <a:rPr lang="en-US" sz="2000" dirty="0">
                    <a:solidFill>
                      <a:srgbClr val="7030A0"/>
                    </a:solidFill>
                  </a:rPr>
                  <a:t>E = µ</a:t>
                </a:r>
                <a:r>
                  <a:rPr lang="en-US" sz="2000" baseline="-25000" dirty="0">
                    <a:solidFill>
                      <a:srgbClr val="7030A0"/>
                    </a:solidFill>
                  </a:rPr>
                  <a:t>m</a:t>
                </a:r>
                <a:r>
                  <a:rPr lang="en-US" sz="2000" dirty="0">
                    <a:solidFill>
                      <a:srgbClr val="7030A0"/>
                    </a:solidFill>
                  </a:rPr>
                  <a:t> ≈ 67 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neV</a:t>
                </a:r>
                <a:r>
                  <a:rPr lang="en-US" sz="2000" dirty="0">
                    <a:solidFill>
                      <a:srgbClr val="7030A0"/>
                    </a:solidFill>
                  </a:rPr>
                  <a:t>/T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7030A0"/>
                    </a:solidFill>
                  </a:rPr>
                  <a:t>Making </a:t>
                </a:r>
                <a:r>
                  <a:rPr lang="en-US" sz="2000" u="sng" dirty="0">
                    <a:solidFill>
                      <a:srgbClr val="7030A0"/>
                    </a:solidFill>
                  </a:rPr>
                  <a:t>initial angle</a:t>
                </a:r>
                <a:r>
                  <a:rPr lang="en-US" sz="2000" dirty="0">
                    <a:solidFill>
                      <a:srgbClr val="7030A0"/>
                    </a:solidFill>
                  </a:rPr>
                  <a:t> very important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endParaRPr lang="en-US" sz="2000" baseline="30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7DAB312-E01D-FEDC-986F-092D1F846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64" y="3492400"/>
                <a:ext cx="5011606" cy="2811667"/>
              </a:xfrm>
              <a:prstGeom prst="rect">
                <a:avLst/>
              </a:prstGeom>
              <a:blipFill>
                <a:blip r:embed="rId5"/>
                <a:stretch>
                  <a:fillRect l="-845" t="-64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9E18F5A-43C1-C8AC-1385-19A5BE079F62}"/>
              </a:ext>
            </a:extLst>
          </p:cNvPr>
          <p:cNvCxnSpPr>
            <a:cxnSpLocks/>
          </p:cNvCxnSpPr>
          <p:nvPr/>
        </p:nvCxnSpPr>
        <p:spPr bwMode="auto">
          <a:xfrm>
            <a:off x="4963132" y="1867580"/>
            <a:ext cx="234047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F38B9F6E-25EF-8FA3-2B37-82CADA090F94}"/>
              </a:ext>
            </a:extLst>
          </p:cNvPr>
          <p:cNvSpPr/>
          <p:nvPr/>
        </p:nvSpPr>
        <p:spPr bwMode="auto">
          <a:xfrm>
            <a:off x="2698815" y="1369123"/>
            <a:ext cx="4623872" cy="386253"/>
          </a:xfrm>
          <a:prstGeom prst="arc">
            <a:avLst>
              <a:gd name="adj1" fmla="val 11372"/>
              <a:gd name="adj2" fmla="val 581257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F2DEBC03-82D3-E7B3-698D-2531F4DAABE3}"/>
              </a:ext>
            </a:extLst>
          </p:cNvPr>
          <p:cNvSpPr/>
          <p:nvPr/>
        </p:nvSpPr>
        <p:spPr bwMode="auto">
          <a:xfrm>
            <a:off x="2728514" y="1967176"/>
            <a:ext cx="4623872" cy="386253"/>
          </a:xfrm>
          <a:prstGeom prst="arc">
            <a:avLst>
              <a:gd name="adj1" fmla="val 15246237"/>
              <a:gd name="adj2" fmla="val 21577581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70CE8A2-E33E-FDE7-159C-4585319EFE1C}"/>
                  </a:ext>
                </a:extLst>
              </p:cNvPr>
              <p:cNvSpPr/>
              <p:nvPr/>
            </p:nvSpPr>
            <p:spPr>
              <a:xfrm>
                <a:off x="8114874" y="1227295"/>
                <a:ext cx="825106" cy="5255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acc>
                            <m:accPr>
                              <m:chr m:val="⃐"/>
                              <m:ctrlPr>
                                <a:rPr lang="en-US" b="1" i="1" smtClean="0">
                                  <a:ln/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>
                                  <a:ln/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</m:acc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70CE8A2-E33E-FDE7-159C-4585319EFE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874" y="1227295"/>
                <a:ext cx="825106" cy="5255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Oval 51">
            <a:extLst>
              <a:ext uri="{FF2B5EF4-FFF2-40B4-BE49-F238E27FC236}">
                <a16:creationId xmlns:a16="http://schemas.microsoft.com/office/drawing/2014/main" id="{616FE1DA-E301-75E6-D00D-71833004F821}"/>
              </a:ext>
            </a:extLst>
          </p:cNvPr>
          <p:cNvSpPr/>
          <p:nvPr/>
        </p:nvSpPr>
        <p:spPr bwMode="auto">
          <a:xfrm>
            <a:off x="3151264" y="1414391"/>
            <a:ext cx="132528" cy="91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688B261-D8F8-B0ED-20F4-CF40E4676D5E}"/>
              </a:ext>
            </a:extLst>
          </p:cNvPr>
          <p:cNvSpPr/>
          <p:nvPr/>
        </p:nvSpPr>
        <p:spPr bwMode="auto">
          <a:xfrm>
            <a:off x="4255479" y="1401898"/>
            <a:ext cx="132528" cy="91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03F43-A0EF-6B79-7DF2-871C46B3FB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37479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BFDF9B6-109F-578F-5BD9-7267B8AC2CEA}"/>
              </a:ext>
            </a:extLst>
          </p:cNvPr>
          <p:cNvGrpSpPr/>
          <p:nvPr/>
        </p:nvGrpSpPr>
        <p:grpSpPr>
          <a:xfrm>
            <a:off x="2264028" y="1601134"/>
            <a:ext cx="1836780" cy="912308"/>
            <a:chOff x="6425153" y="4582251"/>
            <a:chExt cx="1836780" cy="912308"/>
          </a:xfrm>
        </p:grpSpPr>
        <p:sp>
          <p:nvSpPr>
            <p:cNvPr id="116" name="Cylinder 115">
              <a:extLst>
                <a:ext uri="{FF2B5EF4-FFF2-40B4-BE49-F238E27FC236}">
                  <a16:creationId xmlns:a16="http://schemas.microsoft.com/office/drawing/2014/main" id="{440F6E74-3B89-FCBC-AC09-495FB59A8CA8}"/>
                </a:ext>
              </a:extLst>
            </p:cNvPr>
            <p:cNvSpPr/>
            <p:nvPr/>
          </p:nvSpPr>
          <p:spPr bwMode="auto">
            <a:xfrm rot="5400000">
              <a:off x="7050510" y="4213097"/>
              <a:ext cx="401333" cy="1652046"/>
            </a:xfrm>
            <a:prstGeom prst="can">
              <a:avLst>
                <a:gd name="adj" fmla="val 24700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F057D55A-22B6-6A54-C642-ACCADB7B74E6}"/>
                </a:ext>
              </a:extLst>
            </p:cNvPr>
            <p:cNvGrpSpPr/>
            <p:nvPr/>
          </p:nvGrpSpPr>
          <p:grpSpPr>
            <a:xfrm>
              <a:off x="6433132" y="4582251"/>
              <a:ext cx="1828801" cy="733180"/>
              <a:chOff x="6433132" y="4582251"/>
              <a:chExt cx="1828801" cy="733180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27C1B2F5-C842-7FCA-A245-E18E42645949}"/>
                  </a:ext>
                </a:extLst>
              </p:cNvPr>
              <p:cNvSpPr/>
              <p:nvPr/>
            </p:nvSpPr>
            <p:spPr bwMode="auto">
              <a:xfrm>
                <a:off x="6455088" y="4978695"/>
                <a:ext cx="51846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7908BA6B-16DE-0596-F749-C6EC3101C1E2}"/>
                  </a:ext>
                </a:extLst>
              </p:cNvPr>
              <p:cNvSpPr/>
              <p:nvPr/>
            </p:nvSpPr>
            <p:spPr bwMode="auto">
              <a:xfrm>
                <a:off x="6554342" y="476301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D3637817-9DD5-D94B-478C-34A0508D54AE}"/>
                  </a:ext>
                </a:extLst>
              </p:cNvPr>
              <p:cNvSpPr/>
              <p:nvPr/>
            </p:nvSpPr>
            <p:spPr bwMode="auto">
              <a:xfrm>
                <a:off x="6655327" y="497869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E1436C63-2AC0-A60B-F1EB-1FB6F7A57075}"/>
                  </a:ext>
                </a:extLst>
              </p:cNvPr>
              <p:cNvSpPr/>
              <p:nvPr/>
            </p:nvSpPr>
            <p:spPr bwMode="auto">
              <a:xfrm>
                <a:off x="6744177" y="476273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C7BD455D-6FBB-F932-E3C8-769BCB0AD73A}"/>
                  </a:ext>
                </a:extLst>
              </p:cNvPr>
              <p:cNvSpPr/>
              <p:nvPr/>
            </p:nvSpPr>
            <p:spPr bwMode="auto">
              <a:xfrm>
                <a:off x="6851221" y="497869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A5F0A3EA-EF99-9199-4D40-83119D4B04D0}"/>
                  </a:ext>
                </a:extLst>
              </p:cNvPr>
              <p:cNvSpPr/>
              <p:nvPr/>
            </p:nvSpPr>
            <p:spPr bwMode="auto">
              <a:xfrm>
                <a:off x="7036812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BDBE5221-98E4-9374-2C08-E8479CDFC2BA}"/>
                  </a:ext>
                </a:extLst>
              </p:cNvPr>
              <p:cNvSpPr/>
              <p:nvPr/>
            </p:nvSpPr>
            <p:spPr bwMode="auto">
              <a:xfrm>
                <a:off x="7232706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F892104F-779F-6121-8D92-896037D78216}"/>
                  </a:ext>
                </a:extLst>
              </p:cNvPr>
              <p:cNvSpPr/>
              <p:nvPr/>
            </p:nvSpPr>
            <p:spPr bwMode="auto">
              <a:xfrm>
                <a:off x="7422230" y="497765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B3EC28C0-68CC-B328-80C8-13B4EA7E1A79}"/>
                  </a:ext>
                </a:extLst>
              </p:cNvPr>
              <p:cNvSpPr/>
              <p:nvPr/>
            </p:nvSpPr>
            <p:spPr bwMode="auto">
              <a:xfrm>
                <a:off x="7611754" y="497765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74F51E05-CCFF-DF3F-4D39-A83EF8329AE0}"/>
                  </a:ext>
                </a:extLst>
              </p:cNvPr>
              <p:cNvSpPr/>
              <p:nvPr/>
            </p:nvSpPr>
            <p:spPr bwMode="auto">
              <a:xfrm>
                <a:off x="7801278" y="497753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7B87EE30-AB46-8AB6-8A0B-10D1C348C11A}"/>
                  </a:ext>
                </a:extLst>
              </p:cNvPr>
              <p:cNvSpPr/>
              <p:nvPr/>
            </p:nvSpPr>
            <p:spPr bwMode="auto">
              <a:xfrm>
                <a:off x="6940858" y="476390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79A8EFC2-A1B4-4000-886A-091C5DCCAC51}"/>
                  </a:ext>
                </a:extLst>
              </p:cNvPr>
              <p:cNvSpPr/>
              <p:nvPr/>
            </p:nvSpPr>
            <p:spPr bwMode="auto">
              <a:xfrm>
                <a:off x="7126076" y="476615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C520BEEC-FCFE-5B6D-7880-B76F76DFF6B6}"/>
                  </a:ext>
                </a:extLst>
              </p:cNvPr>
              <p:cNvSpPr/>
              <p:nvPr/>
            </p:nvSpPr>
            <p:spPr bwMode="auto">
              <a:xfrm>
                <a:off x="7324674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61DD57C-EF4D-08AE-9B8C-8616692B894B}"/>
                  </a:ext>
                </a:extLst>
              </p:cNvPr>
              <p:cNvSpPr/>
              <p:nvPr/>
            </p:nvSpPr>
            <p:spPr bwMode="auto">
              <a:xfrm>
                <a:off x="7500118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0AF39CEA-C463-9C0E-5CC1-A3D83BE76DC3}"/>
                  </a:ext>
                </a:extLst>
              </p:cNvPr>
              <p:cNvSpPr/>
              <p:nvPr/>
            </p:nvSpPr>
            <p:spPr bwMode="auto">
              <a:xfrm>
                <a:off x="7694230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15F32762-DEDA-003C-AE02-4DA7E490FBB7}"/>
                  </a:ext>
                </a:extLst>
              </p:cNvPr>
              <p:cNvSpPr/>
              <p:nvPr/>
            </p:nvSpPr>
            <p:spPr bwMode="auto">
              <a:xfrm>
                <a:off x="7891029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6A331FE5-CFFB-FAEC-DC06-5FF9F84F0B95}"/>
                  </a:ext>
                </a:extLst>
              </p:cNvPr>
              <p:cNvSpPr/>
              <p:nvPr/>
            </p:nvSpPr>
            <p:spPr bwMode="auto">
              <a:xfrm>
                <a:off x="6554342" y="516860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DA7FC589-DAAD-EFC0-1640-A4A041E78527}"/>
                  </a:ext>
                </a:extLst>
              </p:cNvPr>
              <p:cNvSpPr/>
              <p:nvPr/>
            </p:nvSpPr>
            <p:spPr bwMode="auto">
              <a:xfrm>
                <a:off x="6744177" y="516833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CF6B4A7A-7952-5689-EF56-5CFC8640A312}"/>
                  </a:ext>
                </a:extLst>
              </p:cNvPr>
              <p:cNvSpPr/>
              <p:nvPr/>
            </p:nvSpPr>
            <p:spPr bwMode="auto">
              <a:xfrm>
                <a:off x="6940858" y="5169505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CE73CDA4-EFA2-0FA8-A5B9-AEFED0EF3C9C}"/>
                  </a:ext>
                </a:extLst>
              </p:cNvPr>
              <p:cNvSpPr/>
              <p:nvPr/>
            </p:nvSpPr>
            <p:spPr bwMode="auto">
              <a:xfrm>
                <a:off x="7126076" y="517174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97C931D2-672A-D43D-7811-2DA524D7A581}"/>
                  </a:ext>
                </a:extLst>
              </p:cNvPr>
              <p:cNvSpPr/>
              <p:nvPr/>
            </p:nvSpPr>
            <p:spPr bwMode="auto">
              <a:xfrm>
                <a:off x="7324674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D327D10E-4800-EA96-F556-0CB62E71D45D}"/>
                  </a:ext>
                </a:extLst>
              </p:cNvPr>
              <p:cNvSpPr/>
              <p:nvPr/>
            </p:nvSpPr>
            <p:spPr bwMode="auto">
              <a:xfrm>
                <a:off x="7500118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43F68BC9-4AF4-31D8-12A4-B5BABB21375E}"/>
                  </a:ext>
                </a:extLst>
              </p:cNvPr>
              <p:cNvSpPr/>
              <p:nvPr/>
            </p:nvSpPr>
            <p:spPr bwMode="auto">
              <a:xfrm>
                <a:off x="7694230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40265FC2-782E-B58F-B867-C3FD1AAD04FA}"/>
                  </a:ext>
                </a:extLst>
              </p:cNvPr>
              <p:cNvSpPr/>
              <p:nvPr/>
            </p:nvSpPr>
            <p:spPr bwMode="auto">
              <a:xfrm>
                <a:off x="7891029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1D0519A1-854B-53AB-1A82-78731A72A373}"/>
                  </a:ext>
                </a:extLst>
              </p:cNvPr>
              <p:cNvSpPr/>
              <p:nvPr/>
            </p:nvSpPr>
            <p:spPr bwMode="auto">
              <a:xfrm>
                <a:off x="6433132" y="4582251"/>
                <a:ext cx="1828801" cy="2514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B1DC6F9A-F7DB-4370-5D84-7E6F2B90C76E}"/>
                  </a:ext>
                </a:extLst>
              </p:cNvPr>
              <p:cNvSpPr/>
              <p:nvPr/>
            </p:nvSpPr>
            <p:spPr bwMode="auto">
              <a:xfrm>
                <a:off x="7982429" y="4841547"/>
                <a:ext cx="100074" cy="39674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0D1269CF-5046-2AA2-0C60-3558C1D3FE4C}"/>
                </a:ext>
              </a:extLst>
            </p:cNvPr>
            <p:cNvSpPr/>
            <p:nvPr/>
          </p:nvSpPr>
          <p:spPr bwMode="auto">
            <a:xfrm>
              <a:off x="6425153" y="5243122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Modification to code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05400" y="6498710"/>
            <a:ext cx="35947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70</a:t>
            </a:fld>
            <a:endParaRPr lang="en-US" alt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0BA5A9-FDCA-816E-4279-9AD71E9904B3}"/>
              </a:ext>
            </a:extLst>
          </p:cNvPr>
          <p:cNvGrpSpPr/>
          <p:nvPr/>
        </p:nvGrpSpPr>
        <p:grpSpPr>
          <a:xfrm>
            <a:off x="395244" y="1748519"/>
            <a:ext cx="1704760" cy="603080"/>
            <a:chOff x="4572000" y="4728984"/>
            <a:chExt cx="1704760" cy="603080"/>
          </a:xfrm>
        </p:grpSpPr>
        <p:sp>
          <p:nvSpPr>
            <p:cNvPr id="6" name="Cylinder 5">
              <a:extLst>
                <a:ext uri="{FF2B5EF4-FFF2-40B4-BE49-F238E27FC236}">
                  <a16:creationId xmlns:a16="http://schemas.microsoft.com/office/drawing/2014/main" id="{EAD7CCDD-A393-3A3B-8936-FF2E96F40CCE}"/>
                </a:ext>
              </a:extLst>
            </p:cNvPr>
            <p:cNvSpPr/>
            <p:nvPr/>
          </p:nvSpPr>
          <p:spPr bwMode="auto">
            <a:xfrm rot="5400000">
              <a:off x="5355326" y="4322211"/>
              <a:ext cx="408791" cy="1434076"/>
            </a:xfrm>
            <a:prstGeom prst="can">
              <a:avLst>
                <a:gd name="adj" fmla="val 25448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28C958D-5A2D-7631-4F84-30A3B244AE1F}"/>
                </a:ext>
              </a:extLst>
            </p:cNvPr>
            <p:cNvSpPr/>
            <p:nvPr/>
          </p:nvSpPr>
          <p:spPr bwMode="auto">
            <a:xfrm>
              <a:off x="4572000" y="4728984"/>
              <a:ext cx="154353" cy="603080"/>
            </a:xfrm>
            <a:prstGeom prst="ellipse">
              <a:avLst/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DD46CF1-2727-4D80-5582-9DB94089F3E6}"/>
                </a:ext>
              </a:extLst>
            </p:cNvPr>
            <p:cNvCxnSpPr>
              <a:cxnSpLocks/>
              <a:stCxn id="9" idx="0"/>
            </p:cNvCxnSpPr>
            <p:nvPr/>
          </p:nvCxnSpPr>
          <p:spPr bwMode="auto">
            <a:xfrm>
              <a:off x="4649177" y="4728984"/>
              <a:ext cx="244786" cy="103688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A85D9E6-DD18-9103-D1F5-D3B31F67A876}"/>
                </a:ext>
              </a:extLst>
            </p:cNvPr>
            <p:cNvCxnSpPr>
              <a:cxnSpLocks/>
              <a:endCxn id="9" idx="4"/>
            </p:cNvCxnSpPr>
            <p:nvPr/>
          </p:nvCxnSpPr>
          <p:spPr bwMode="auto">
            <a:xfrm flipH="1">
              <a:off x="4649177" y="5244638"/>
              <a:ext cx="251134" cy="87426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6252888-DC27-3157-595D-A152A8B72539}"/>
                </a:ext>
              </a:extLst>
            </p:cNvPr>
            <p:cNvSpPr/>
            <p:nvPr/>
          </p:nvSpPr>
          <p:spPr bwMode="auto">
            <a:xfrm>
              <a:off x="6172201" y="4841547"/>
              <a:ext cx="100074" cy="39674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5E7C13B6-EF4B-35A1-17E7-7A3EC8AC2CF5}"/>
              </a:ext>
            </a:extLst>
          </p:cNvPr>
          <p:cNvSpPr/>
          <p:nvPr/>
        </p:nvSpPr>
        <p:spPr bwMode="auto">
          <a:xfrm>
            <a:off x="717207" y="1419847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C18FE7D-28A1-129F-7ED7-530E0E6DC2E4}"/>
              </a:ext>
            </a:extLst>
          </p:cNvPr>
          <p:cNvSpPr/>
          <p:nvPr/>
        </p:nvSpPr>
        <p:spPr bwMode="auto">
          <a:xfrm>
            <a:off x="631663" y="2422427"/>
            <a:ext cx="3288309" cy="325354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6B08CA2-8B7D-AB1E-2B58-2CC4BDF88921}"/>
              </a:ext>
            </a:extLst>
          </p:cNvPr>
          <p:cNvSpPr/>
          <p:nvPr/>
        </p:nvSpPr>
        <p:spPr bwMode="auto">
          <a:xfrm>
            <a:off x="727132" y="2017259"/>
            <a:ext cx="3183237" cy="875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1474859E-4D4C-AB4A-141B-8A7526A9DFBD}"/>
              </a:ext>
            </a:extLst>
          </p:cNvPr>
          <p:cNvSpPr/>
          <p:nvPr/>
        </p:nvSpPr>
        <p:spPr bwMode="auto">
          <a:xfrm rot="10800000">
            <a:off x="3436798" y="2413999"/>
            <a:ext cx="485931" cy="315999"/>
          </a:xfrm>
          <a:prstGeom prst="rtTriangl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3A7FF50C-B52D-321F-00B5-2CCA383BC240}"/>
              </a:ext>
            </a:extLst>
          </p:cNvPr>
          <p:cNvSpPr/>
          <p:nvPr/>
        </p:nvSpPr>
        <p:spPr bwMode="auto">
          <a:xfrm flipH="1">
            <a:off x="3420218" y="1436291"/>
            <a:ext cx="480226" cy="296267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71C095E-F14B-CC0B-786A-64DC68F8E748}"/>
              </a:ext>
            </a:extLst>
          </p:cNvPr>
          <p:cNvCxnSpPr>
            <a:cxnSpLocks/>
          </p:cNvCxnSpPr>
          <p:nvPr/>
        </p:nvCxnSpPr>
        <p:spPr bwMode="auto">
          <a:xfrm>
            <a:off x="710177" y="2063723"/>
            <a:ext cx="234047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5F5B6D3-642B-D7B3-168A-8CC49505ADB5}"/>
                  </a:ext>
                </a:extLst>
              </p:cNvPr>
              <p:cNvSpPr txBox="1"/>
              <p:nvPr/>
            </p:nvSpPr>
            <p:spPr>
              <a:xfrm>
                <a:off x="4381500" y="1033329"/>
                <a:ext cx="4351385" cy="414088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“Dipole Precession”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 </m:t>
                    </m:r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acc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5F5B6D3-642B-D7B3-168A-8CC49505A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500" y="1033329"/>
                <a:ext cx="4351385" cy="414088"/>
              </a:xfrm>
              <a:prstGeom prst="rect">
                <a:avLst/>
              </a:prstGeom>
              <a:blipFill>
                <a:blip r:embed="rId2"/>
                <a:stretch>
                  <a:fillRect l="-4342" t="-11940" b="-46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1B12382-FE4B-9C32-1FCE-BA997048788E}"/>
                  </a:ext>
                </a:extLst>
              </p:cNvPr>
              <p:cNvSpPr/>
              <p:nvPr/>
            </p:nvSpPr>
            <p:spPr>
              <a:xfrm>
                <a:off x="4508556" y="1682209"/>
                <a:ext cx="4350806" cy="1236557"/>
              </a:xfrm>
              <a:prstGeom prst="rect">
                <a:avLst/>
              </a:prstGeom>
              <a:noFill/>
              <a:ln w="38100">
                <a:solidFill>
                  <a:srgbClr val="7F7F7F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dirty="0"/>
                  <a:t>Gradients (in any combination)</a:t>
                </a:r>
                <a:br>
                  <a: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{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}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den>
                      </m:f>
                      <m: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Dephasing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Depolarization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1B12382-FE4B-9C32-1FCE-BA99704878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556" y="1682209"/>
                <a:ext cx="4350806" cy="1236557"/>
              </a:xfrm>
              <a:prstGeom prst="rect">
                <a:avLst/>
              </a:prstGeom>
              <a:blipFill>
                <a:blip r:embed="rId3"/>
                <a:stretch>
                  <a:fillRect t="-14833" b="-36364"/>
                </a:stretch>
              </a:blipFill>
              <a:ln w="38100">
                <a:solidFill>
                  <a:srgbClr val="7F7F7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DD78ADB-6516-9162-14E1-54685E42BAC5}"/>
              </a:ext>
            </a:extLst>
          </p:cNvPr>
          <p:cNvCxnSpPr/>
          <p:nvPr/>
        </p:nvCxnSpPr>
        <p:spPr bwMode="auto">
          <a:xfrm flipV="1">
            <a:off x="1387222" y="1555900"/>
            <a:ext cx="0" cy="5372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E18794F-0658-B691-5CB8-EFCBF861B5A2}"/>
              </a:ext>
            </a:extLst>
          </p:cNvPr>
          <p:cNvCxnSpPr>
            <a:cxnSpLocks/>
          </p:cNvCxnSpPr>
          <p:nvPr/>
        </p:nvCxnSpPr>
        <p:spPr bwMode="auto">
          <a:xfrm>
            <a:off x="1387222" y="2118685"/>
            <a:ext cx="0" cy="4533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7A8F16E-6F23-9496-0718-EB1963A52788}"/>
              </a:ext>
            </a:extLst>
          </p:cNvPr>
          <p:cNvCxnSpPr/>
          <p:nvPr/>
        </p:nvCxnSpPr>
        <p:spPr bwMode="auto">
          <a:xfrm flipV="1">
            <a:off x="1752600" y="1555900"/>
            <a:ext cx="0" cy="5372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DCA95CC-6969-9111-A462-534FFE91ABA8}"/>
              </a:ext>
            </a:extLst>
          </p:cNvPr>
          <p:cNvCxnSpPr>
            <a:cxnSpLocks/>
          </p:cNvCxnSpPr>
          <p:nvPr/>
        </p:nvCxnSpPr>
        <p:spPr bwMode="auto">
          <a:xfrm>
            <a:off x="1752600" y="2118685"/>
            <a:ext cx="0" cy="4533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EB675F0-738A-3B81-6904-AAA76DC83466}"/>
              </a:ext>
            </a:extLst>
          </p:cNvPr>
          <p:cNvCxnSpPr/>
          <p:nvPr/>
        </p:nvCxnSpPr>
        <p:spPr bwMode="auto">
          <a:xfrm flipV="1">
            <a:off x="2114272" y="1555900"/>
            <a:ext cx="0" cy="5372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0C7177E-68E8-248F-2743-DB559E753B05}"/>
              </a:ext>
            </a:extLst>
          </p:cNvPr>
          <p:cNvCxnSpPr>
            <a:cxnSpLocks/>
          </p:cNvCxnSpPr>
          <p:nvPr/>
        </p:nvCxnSpPr>
        <p:spPr bwMode="auto">
          <a:xfrm>
            <a:off x="2114272" y="2118685"/>
            <a:ext cx="0" cy="4533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E142BE8-BB81-4938-11E6-82EAD9698462}"/>
              </a:ext>
            </a:extLst>
          </p:cNvPr>
          <p:cNvCxnSpPr/>
          <p:nvPr/>
        </p:nvCxnSpPr>
        <p:spPr bwMode="auto">
          <a:xfrm flipV="1">
            <a:off x="1056618" y="1555900"/>
            <a:ext cx="0" cy="5372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7D4B262-0D4D-209B-E69C-4C49BB1CDF1C}"/>
              </a:ext>
            </a:extLst>
          </p:cNvPr>
          <p:cNvCxnSpPr>
            <a:cxnSpLocks/>
          </p:cNvCxnSpPr>
          <p:nvPr/>
        </p:nvCxnSpPr>
        <p:spPr bwMode="auto">
          <a:xfrm>
            <a:off x="1056618" y="2118685"/>
            <a:ext cx="0" cy="4533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7F30A3D-3EAE-25D0-8401-D7210FAEE6FB}"/>
              </a:ext>
            </a:extLst>
          </p:cNvPr>
          <p:cNvCxnSpPr/>
          <p:nvPr/>
        </p:nvCxnSpPr>
        <p:spPr bwMode="auto">
          <a:xfrm flipV="1">
            <a:off x="2764102" y="1546618"/>
            <a:ext cx="0" cy="5372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07D7319-6094-BE04-295E-E8E698B625AF}"/>
              </a:ext>
            </a:extLst>
          </p:cNvPr>
          <p:cNvCxnSpPr>
            <a:cxnSpLocks/>
          </p:cNvCxnSpPr>
          <p:nvPr/>
        </p:nvCxnSpPr>
        <p:spPr bwMode="auto">
          <a:xfrm>
            <a:off x="2764102" y="2109403"/>
            <a:ext cx="0" cy="4533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CC4624D-D47B-A8FE-ADA5-0AB2FC03FB45}"/>
              </a:ext>
            </a:extLst>
          </p:cNvPr>
          <p:cNvCxnSpPr/>
          <p:nvPr/>
        </p:nvCxnSpPr>
        <p:spPr bwMode="auto">
          <a:xfrm flipV="1">
            <a:off x="3073215" y="1546618"/>
            <a:ext cx="0" cy="5372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7B0C995-C89B-201A-C42A-6A60A2408F54}"/>
              </a:ext>
            </a:extLst>
          </p:cNvPr>
          <p:cNvCxnSpPr>
            <a:cxnSpLocks/>
          </p:cNvCxnSpPr>
          <p:nvPr/>
        </p:nvCxnSpPr>
        <p:spPr bwMode="auto">
          <a:xfrm>
            <a:off x="3073215" y="2109403"/>
            <a:ext cx="0" cy="4533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98E4175-715C-E559-928A-6E0206DC4099}"/>
              </a:ext>
            </a:extLst>
          </p:cNvPr>
          <p:cNvCxnSpPr/>
          <p:nvPr/>
        </p:nvCxnSpPr>
        <p:spPr bwMode="auto">
          <a:xfrm flipV="1">
            <a:off x="3369081" y="1539884"/>
            <a:ext cx="0" cy="5372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195320B-8D53-616B-09B9-C0B18952ADB8}"/>
              </a:ext>
            </a:extLst>
          </p:cNvPr>
          <p:cNvCxnSpPr>
            <a:cxnSpLocks/>
          </p:cNvCxnSpPr>
          <p:nvPr/>
        </p:nvCxnSpPr>
        <p:spPr bwMode="auto">
          <a:xfrm>
            <a:off x="3369081" y="2102669"/>
            <a:ext cx="0" cy="4533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99FAA22E-A019-C2C2-CEA8-C95C2A0FAC75}"/>
              </a:ext>
            </a:extLst>
          </p:cNvPr>
          <p:cNvCxnSpPr/>
          <p:nvPr/>
        </p:nvCxnSpPr>
        <p:spPr bwMode="auto">
          <a:xfrm flipV="1">
            <a:off x="2435898" y="1546618"/>
            <a:ext cx="0" cy="5372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032D439B-4D50-C698-0EE4-21ADD62ECF6D}"/>
              </a:ext>
            </a:extLst>
          </p:cNvPr>
          <p:cNvCxnSpPr>
            <a:cxnSpLocks/>
          </p:cNvCxnSpPr>
          <p:nvPr/>
        </p:nvCxnSpPr>
        <p:spPr bwMode="auto">
          <a:xfrm>
            <a:off x="2435898" y="2109403"/>
            <a:ext cx="0" cy="4533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6" name="Arc 105">
            <a:extLst>
              <a:ext uri="{FF2B5EF4-FFF2-40B4-BE49-F238E27FC236}">
                <a16:creationId xmlns:a16="http://schemas.microsoft.com/office/drawing/2014/main" id="{91DFF509-8825-D1A1-6CC6-8F40555C1CB5}"/>
              </a:ext>
            </a:extLst>
          </p:cNvPr>
          <p:cNvSpPr/>
          <p:nvPr/>
        </p:nvSpPr>
        <p:spPr bwMode="auto">
          <a:xfrm>
            <a:off x="3375430" y="1633611"/>
            <a:ext cx="347498" cy="783909"/>
          </a:xfrm>
          <a:prstGeom prst="arc">
            <a:avLst>
              <a:gd name="adj1" fmla="val 16200000"/>
              <a:gd name="adj2" fmla="val 122994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7" name="Arc 106">
            <a:extLst>
              <a:ext uri="{FF2B5EF4-FFF2-40B4-BE49-F238E27FC236}">
                <a16:creationId xmlns:a16="http://schemas.microsoft.com/office/drawing/2014/main" id="{B16E2E4C-91D4-1EA1-BB75-2D10621996B0}"/>
              </a:ext>
            </a:extLst>
          </p:cNvPr>
          <p:cNvSpPr/>
          <p:nvPr/>
        </p:nvSpPr>
        <p:spPr bwMode="auto">
          <a:xfrm>
            <a:off x="3371645" y="1675721"/>
            <a:ext cx="354879" cy="880262"/>
          </a:xfrm>
          <a:prstGeom prst="arc">
            <a:avLst>
              <a:gd name="adj1" fmla="val 20226758"/>
              <a:gd name="adj2" fmla="val 5264109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C1CF93C8-77A2-E678-810B-8601D829D7EF}"/>
              </a:ext>
            </a:extLst>
          </p:cNvPr>
          <p:cNvSpPr/>
          <p:nvPr/>
        </p:nvSpPr>
        <p:spPr bwMode="auto">
          <a:xfrm>
            <a:off x="3699849" y="1729005"/>
            <a:ext cx="248058" cy="656567"/>
          </a:xfrm>
          <a:prstGeom prst="arc">
            <a:avLst>
              <a:gd name="adj1" fmla="val 16200000"/>
              <a:gd name="adj2" fmla="val 122994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10" name="Arc 109">
            <a:extLst>
              <a:ext uri="{FF2B5EF4-FFF2-40B4-BE49-F238E27FC236}">
                <a16:creationId xmlns:a16="http://schemas.microsoft.com/office/drawing/2014/main" id="{AA35C81F-3A58-FB6E-EA77-B4DAFAD2D7F5}"/>
              </a:ext>
            </a:extLst>
          </p:cNvPr>
          <p:cNvSpPr/>
          <p:nvPr/>
        </p:nvSpPr>
        <p:spPr bwMode="auto">
          <a:xfrm>
            <a:off x="3678194" y="1643773"/>
            <a:ext cx="273309" cy="736544"/>
          </a:xfrm>
          <a:prstGeom prst="arc">
            <a:avLst>
              <a:gd name="adj1" fmla="val 20226758"/>
              <a:gd name="adj2" fmla="val 5264109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pic>
        <p:nvPicPr>
          <p:cNvPr id="112" name="Picture 111" descr="Chart, histogram&#10;&#10;Description automatically generated">
            <a:extLst>
              <a:ext uri="{FF2B5EF4-FFF2-40B4-BE49-F238E27FC236}">
                <a16:creationId xmlns:a16="http://schemas.microsoft.com/office/drawing/2014/main" id="{4C173389-70DD-15F8-CC7D-345811AFA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56" y="3429000"/>
            <a:ext cx="3823172" cy="24802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641C63F-1B86-294D-AE46-B144B6FD5D6F}"/>
                  </a:ext>
                </a:extLst>
              </p:cNvPr>
              <p:cNvSpPr txBox="1"/>
              <p:nvPr/>
            </p:nvSpPr>
            <p:spPr>
              <a:xfrm>
                <a:off x="4572000" y="3505200"/>
                <a:ext cx="4572000" cy="2011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Quadrupole: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}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{</m:t>
                        </m:r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}</m:t>
                        </m:r>
                      </m:den>
                    </m:f>
                  </m:oMath>
                </a14:m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Shim: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mbria Math" panose="02040503050406030204" pitchFamily="18" charset="0"/>
                  </a:rPr>
                  <a:t>Shim: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}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mbria Math" panose="02040503050406030204" pitchFamily="18" charset="0"/>
                  </a:rPr>
                  <a:t>Shim: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{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}</m:t>
                        </m:r>
                      </m:den>
                    </m:f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641C63F-1B86-294D-AE46-B144B6FD5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505200"/>
                <a:ext cx="4572000" cy="2011448"/>
              </a:xfrm>
              <a:prstGeom prst="rect">
                <a:avLst/>
              </a:prstGeom>
              <a:blipFill>
                <a:blip r:embed="rId5"/>
                <a:stretch>
                  <a:fillRect l="-1733" t="-28485" b="-4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32033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Depolarization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05400" y="6498710"/>
            <a:ext cx="35947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71</a:t>
            </a:fld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8109AE-2527-78CD-0A2B-646D8483FEB8}"/>
                  </a:ext>
                </a:extLst>
              </p:cNvPr>
              <p:cNvSpPr txBox="1"/>
              <p:nvPr/>
            </p:nvSpPr>
            <p:spPr>
              <a:xfrm>
                <a:off x="419100" y="1066800"/>
                <a:ext cx="8191500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u="sng" dirty="0"/>
                  <a:t>Modes of depolarization</a:t>
                </a:r>
              </a:p>
              <a:p>
                <a:pPr marL="914400" lvl="1" indent="-457200">
                  <a:buFont typeface="+mj-lt"/>
                  <a:buAutoNum type="alphaUcPeriod"/>
                </a:pPr>
                <a:r>
                  <a:rPr lang="en-US" sz="4000" dirty="0"/>
                  <a:t> Bounces</a:t>
                </a:r>
                <a:br>
                  <a:rPr lang="en-US" sz="4000" dirty="0"/>
                </a:br>
                <a:r>
                  <a:rPr lang="en-US" sz="4000" dirty="0"/>
                  <a:t>Pick: </a:t>
                </a:r>
                <a:r>
                  <a:rPr lang="el-GR" sz="4000" dirty="0"/>
                  <a:t>β</a:t>
                </a:r>
                <a:r>
                  <a:rPr lang="en-US" sz="4000" dirty="0"/>
                  <a:t>-Depolarization per bounce</a:t>
                </a:r>
              </a:p>
              <a:p>
                <a:pPr marL="914400" lvl="1" indent="-457200">
                  <a:buFont typeface="+mj-lt"/>
                  <a:buAutoNum type="alphaUcPeriod"/>
                </a:pPr>
                <a:r>
                  <a:rPr lang="en-US" sz="4000" dirty="0"/>
                  <a:t> Magnetic field gradients</a:t>
                </a:r>
                <a:br>
                  <a:rPr lang="en-US" sz="4000" dirty="0"/>
                </a:br>
                <a:r>
                  <a:rPr lang="en-US" sz="4000" dirty="0"/>
                  <a:t>Known: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8109AE-2527-78CD-0A2B-646D8483F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1066800"/>
                <a:ext cx="8191500" cy="3170099"/>
              </a:xfrm>
              <a:prstGeom prst="rect">
                <a:avLst/>
              </a:prstGeom>
              <a:blipFill>
                <a:blip r:embed="rId2"/>
                <a:stretch>
                  <a:fillRect l="-2679" t="-3462" r="-1265" b="-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0896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380C56C-0C25-54C3-872D-AEBD05942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23687"/>
            <a:ext cx="8001000" cy="5010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Results: Conservative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05400" y="6498710"/>
            <a:ext cx="35947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72</a:t>
            </a:fld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12F876-86F4-29E0-FE10-15DA9D929AEE}"/>
                  </a:ext>
                </a:extLst>
              </p:cNvPr>
              <p:cNvSpPr txBox="1"/>
              <p:nvPr/>
            </p:nvSpPr>
            <p:spPr>
              <a:xfrm>
                <a:off x="5029200" y="2209800"/>
                <a:ext cx="3035190" cy="8943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Bounce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Mag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12F876-86F4-29E0-FE10-15DA9D929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2209800"/>
                <a:ext cx="3035190" cy="8943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A6ACC2A-D46A-1DB2-FAD5-43A787FD37ED}"/>
              </a:ext>
            </a:extLst>
          </p:cNvPr>
          <p:cNvSpPr txBox="1"/>
          <p:nvPr/>
        </p:nvSpPr>
        <p:spPr>
          <a:xfrm>
            <a:off x="3657600" y="4724400"/>
            <a:ext cx="3962400" cy="338554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after shutter close + bounces off shutter</a:t>
            </a:r>
          </a:p>
        </p:txBody>
      </p:sp>
    </p:spTree>
    <p:extLst>
      <p:ext uri="{BB962C8B-B14F-4D97-AF65-F5344CB8AC3E}">
        <p14:creationId xmlns:p14="http://schemas.microsoft.com/office/powerpoint/2010/main" val="33308838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Initial Velocity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E20B6-78C3-D0DC-F78E-48FCE13A5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73</a:t>
            </a:fld>
            <a:endParaRPr lang="en-US" altLang="en-US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0149E2-1C24-4750-4B3E-BF0964001A8D}"/>
              </a:ext>
            </a:extLst>
          </p:cNvPr>
          <p:cNvSpPr txBox="1"/>
          <p:nvPr/>
        </p:nvSpPr>
        <p:spPr>
          <a:xfrm>
            <a:off x="476252" y="4724400"/>
            <a:ext cx="7981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Generate </a:t>
            </a:r>
            <a:r>
              <a:rPr lang="en-US" baseline="30000"/>
              <a:t>3</a:t>
            </a:r>
            <a:r>
              <a:rPr lang="en-US"/>
              <a:t>He </a:t>
            </a:r>
            <a:r>
              <a:rPr lang="en-US" dirty="0"/>
              <a:t>within 0.1mm of MCP pore: Molecular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Pointing in forward hemisphere: Isotropically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cs typeface="Times" panose="02020603050405020304" pitchFamily="18" charset="0"/>
              </a:rPr>
              <a:t>With |V| </a:t>
            </a:r>
            <a:r>
              <a:rPr lang="en-US" b="0" i="0" dirty="0">
                <a:effectLst/>
                <a:cs typeface="Times" panose="02020603050405020304" pitchFamily="18" charset="0"/>
              </a:rPr>
              <a:t>∈ Boltzmann distribution for T = 1.3 K</a:t>
            </a:r>
          </a:p>
          <a:p>
            <a:endParaRPr lang="en-US" dirty="0">
              <a:cs typeface="Times" panose="02020603050405020304" pitchFamily="18" charset="0"/>
            </a:endParaRP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22D20EC7-E8EF-F398-67EB-1C0CD5E24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88" y="951286"/>
            <a:ext cx="5524512" cy="3895223"/>
          </a:xfrm>
          <a:prstGeom prst="rect">
            <a:avLst/>
          </a:prstGeom>
        </p:spPr>
      </p:pic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2622B519-0A92-01F2-0092-1AAFCD5E865D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1664985" y="4796868"/>
            <a:ext cx="861031" cy="68580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337898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24152"/>
          </a:xfrm>
        </p:spPr>
        <p:txBody>
          <a:bodyPr/>
          <a:lstStyle/>
          <a:p>
            <a:r>
              <a:rPr lang="el-GR" sz="3200" dirty="0"/>
              <a:t>η:</a:t>
            </a:r>
            <a:r>
              <a:rPr lang="en-US" sz="3200" dirty="0"/>
              <a:t> Loss per bounce </a:t>
            </a:r>
            <a:r>
              <a:rPr lang="en-US" sz="3200" dirty="0" err="1"/>
              <a:t>coeff</a:t>
            </a:r>
            <a:r>
              <a:rPr lang="en-US" sz="3200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E20B6-78C3-D0DC-F78E-48FCE13A5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74</a:t>
            </a:fld>
            <a:endParaRPr lang="en-US" altLang="en-US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7" name="Cylinder 16">
            <a:extLst>
              <a:ext uri="{FF2B5EF4-FFF2-40B4-BE49-F238E27FC236}">
                <a16:creationId xmlns:a16="http://schemas.microsoft.com/office/drawing/2014/main" id="{64643ACD-50BC-DA9A-62CD-97D45E72A2F1}"/>
              </a:ext>
            </a:extLst>
          </p:cNvPr>
          <p:cNvSpPr/>
          <p:nvPr/>
        </p:nvSpPr>
        <p:spPr bwMode="auto">
          <a:xfrm rot="5400000">
            <a:off x="3495665" y="-1992042"/>
            <a:ext cx="2133600" cy="8134326"/>
          </a:xfrm>
          <a:prstGeom prst="can">
            <a:avLst>
              <a:gd name="adj" fmla="val 11806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0149E2-1C24-4750-4B3E-BF0964001A8D}"/>
              </a:ext>
            </a:extLst>
          </p:cNvPr>
          <p:cNvSpPr txBox="1"/>
          <p:nvPr/>
        </p:nvSpPr>
        <p:spPr>
          <a:xfrm>
            <a:off x="476244" y="3595683"/>
            <a:ext cx="4171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If, bounce coefficient, </a:t>
            </a:r>
            <a:r>
              <a:rPr lang="el-GR" sz="2000" dirty="0"/>
              <a:t>η</a:t>
            </a:r>
            <a:r>
              <a:rPr lang="en-US" sz="2000" dirty="0"/>
              <a:t>=0 (Everything sticks)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cs typeface="Times" panose="02020603050405020304" pitchFamily="18" charset="0"/>
              </a:rPr>
              <a:t>If,</a:t>
            </a:r>
            <a:r>
              <a:rPr lang="en-US" sz="2000" dirty="0"/>
              <a:t> bounce coefficient, </a:t>
            </a:r>
            <a:r>
              <a:rPr lang="el-GR" sz="2000" dirty="0"/>
              <a:t>η</a:t>
            </a:r>
            <a:r>
              <a:rPr lang="en-US" sz="2000" dirty="0"/>
              <a:t>=0.3</a:t>
            </a:r>
            <a:br>
              <a:rPr lang="en-US" sz="2000" dirty="0"/>
            </a:br>
            <a:r>
              <a:rPr lang="en-US" sz="2000" dirty="0"/>
              <a:t>(30% sticks)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 difference ~ 10% level. </a:t>
            </a:r>
            <a:endParaRPr lang="en-US" sz="2000" dirty="0">
              <a:cs typeface="Times" panose="02020603050405020304" pitchFamily="18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59F7934-73F1-D971-450A-D4B6F48E120D}"/>
              </a:ext>
            </a:extLst>
          </p:cNvPr>
          <p:cNvCxnSpPr>
            <a:cxnSpLocks/>
          </p:cNvCxnSpPr>
          <p:nvPr/>
        </p:nvCxnSpPr>
        <p:spPr bwMode="auto">
          <a:xfrm>
            <a:off x="2952750" y="4067175"/>
            <a:ext cx="7239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E48E6D-7DFD-36EF-3A9F-C446C355968B}"/>
              </a:ext>
            </a:extLst>
          </p:cNvPr>
          <p:cNvCxnSpPr/>
          <p:nvPr/>
        </p:nvCxnSpPr>
        <p:spPr bwMode="auto">
          <a:xfrm>
            <a:off x="685793" y="1008321"/>
            <a:ext cx="0" cy="2133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D0EC60D0-6EB3-5BA6-F7E4-84B3DE2A7E97}"/>
              </a:ext>
            </a:extLst>
          </p:cNvPr>
          <p:cNvSpPr/>
          <p:nvPr/>
        </p:nvSpPr>
        <p:spPr>
          <a:xfrm>
            <a:off x="795783" y="1875066"/>
            <a:ext cx="73770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4"/>
                </a:solidFill>
                <a:effectLst/>
              </a:rPr>
              <a:t>5 µm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E1061C-23FD-087D-BFB4-5D8C87E9F684}"/>
              </a:ext>
            </a:extLst>
          </p:cNvPr>
          <p:cNvCxnSpPr>
            <a:cxnSpLocks/>
          </p:cNvCxnSpPr>
          <p:nvPr/>
        </p:nvCxnSpPr>
        <p:spPr bwMode="auto">
          <a:xfrm flipH="1">
            <a:off x="685793" y="3242609"/>
            <a:ext cx="7848600" cy="197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320B852-D520-88C8-2B6D-0823A392CC04}"/>
              </a:ext>
            </a:extLst>
          </p:cNvPr>
          <p:cNvSpPr/>
          <p:nvPr/>
        </p:nvSpPr>
        <p:spPr>
          <a:xfrm>
            <a:off x="3960601" y="3208566"/>
            <a:ext cx="99418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4"/>
                </a:solidFill>
                <a:effectLst/>
              </a:rPr>
              <a:t>500 µm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93F3116-9461-E713-2C36-3EFDC898028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85793" y="1050178"/>
            <a:ext cx="7772400" cy="20700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2A1CC6BB-FEE3-EE16-C15A-3BFF1889CD9D}"/>
              </a:ext>
            </a:extLst>
          </p:cNvPr>
          <p:cNvSpPr/>
          <p:nvPr/>
        </p:nvSpPr>
        <p:spPr bwMode="auto">
          <a:xfrm>
            <a:off x="552445" y="1028471"/>
            <a:ext cx="685799" cy="576948"/>
          </a:xfrm>
          <a:prstGeom prst="arc">
            <a:avLst>
              <a:gd name="adj1" fmla="val 20568058"/>
              <a:gd name="adj2" fmla="val 7556454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425A07-4EFE-195E-1BED-1E0253C1F108}"/>
              </a:ext>
            </a:extLst>
          </p:cNvPr>
          <p:cNvSpPr/>
          <p:nvPr/>
        </p:nvSpPr>
        <p:spPr>
          <a:xfrm>
            <a:off x="652731" y="1178433"/>
            <a:ext cx="63831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4"/>
                </a:solidFill>
                <a:effectLst/>
              </a:rPr>
              <a:t>0.5</a:t>
            </a:r>
            <a:r>
              <a:rPr lang="en-US" sz="2000" b="1" cap="none" spc="0" baseline="30000" dirty="0">
                <a:ln/>
                <a:solidFill>
                  <a:schemeClr val="accent4"/>
                </a:solidFill>
                <a:effectLst/>
              </a:rPr>
              <a:t>O</a:t>
            </a:r>
          </a:p>
        </p:txBody>
      </p:sp>
      <p:pic>
        <p:nvPicPr>
          <p:cNvPr id="28" name="Picture 27" descr="Chart, histogram&#10;&#10;Description automatically generated">
            <a:extLst>
              <a:ext uri="{FF2B5EF4-FFF2-40B4-BE49-F238E27FC236}">
                <a16:creationId xmlns:a16="http://schemas.microsoft.com/office/drawing/2014/main" id="{E1EC1871-CECE-E864-F792-D30951CEF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1" y="3528545"/>
            <a:ext cx="4000498" cy="279051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F3CA51-3878-1E4B-C5AC-817AAF99795F}"/>
              </a:ext>
            </a:extLst>
          </p:cNvPr>
          <p:cNvCxnSpPr>
            <a:cxnSpLocks/>
          </p:cNvCxnSpPr>
          <p:nvPr/>
        </p:nvCxnSpPr>
        <p:spPr bwMode="auto">
          <a:xfrm>
            <a:off x="2286000" y="4667250"/>
            <a:ext cx="7239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460009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4DA3-73EE-E7DF-18DA-73BC9E0C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794019"/>
          </a:xfrm>
        </p:spPr>
        <p:txBody>
          <a:bodyPr/>
          <a:lstStyle/>
          <a:p>
            <a:r>
              <a:rPr lang="en-US" dirty="0"/>
              <a:t>Angular Dist. Change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9E20B6-78C3-D0DC-F78E-48FCE13A5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75</a:t>
            </a:fld>
            <a:endParaRPr lang="en-US" altLang="en-US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F431FCE-3E8B-18F6-63CD-0F951A4466F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30E329FB-A0C2-13AC-FFEF-0886FD3F5505}"/>
              </a:ext>
            </a:extLst>
          </p:cNvPr>
          <p:cNvSpPr/>
          <p:nvPr/>
        </p:nvSpPr>
        <p:spPr bwMode="auto">
          <a:xfrm>
            <a:off x="466719" y="1596116"/>
            <a:ext cx="605004" cy="559428"/>
          </a:xfrm>
          <a:prstGeom prst="cub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8EFA3D4C-2740-1C4A-6421-B06C10791408}"/>
              </a:ext>
            </a:extLst>
          </p:cNvPr>
          <p:cNvSpPr/>
          <p:nvPr/>
        </p:nvSpPr>
        <p:spPr bwMode="auto">
          <a:xfrm rot="5400000">
            <a:off x="1248729" y="1356258"/>
            <a:ext cx="443217" cy="1009037"/>
          </a:xfrm>
          <a:prstGeom prst="can">
            <a:avLst>
              <a:gd name="adj" fmla="val 3968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CB123F-A53F-6A5F-ED8C-AF08B0A25FEB}"/>
              </a:ext>
            </a:extLst>
          </p:cNvPr>
          <p:cNvSpPr/>
          <p:nvPr/>
        </p:nvSpPr>
        <p:spPr bwMode="auto">
          <a:xfrm>
            <a:off x="1839028" y="1711872"/>
            <a:ext cx="105480" cy="297807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624C2E-DDC0-3E72-1347-739085F262D9}"/>
              </a:ext>
            </a:extLst>
          </p:cNvPr>
          <p:cNvGrpSpPr/>
          <p:nvPr/>
        </p:nvGrpSpPr>
        <p:grpSpPr>
          <a:xfrm>
            <a:off x="2002168" y="1592941"/>
            <a:ext cx="180612" cy="524739"/>
            <a:chOff x="4038599" y="2634984"/>
            <a:chExt cx="309395" cy="685800"/>
          </a:xfrm>
        </p:grpSpPr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D000A284-85DC-255C-E27E-A253C5D71180}"/>
                </a:ext>
              </a:extLst>
            </p:cNvPr>
            <p:cNvSpPr/>
            <p:nvPr/>
          </p:nvSpPr>
          <p:spPr bwMode="auto">
            <a:xfrm rot="5400000">
              <a:off x="3848099" y="2825484"/>
              <a:ext cx="685800" cy="304799"/>
            </a:xfrm>
            <a:prstGeom prst="can">
              <a:avLst>
                <a:gd name="adj" fmla="val 4305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0272EAA-CE70-C8BC-9BC7-3716191C4A16}"/>
                </a:ext>
              </a:extLst>
            </p:cNvPr>
            <p:cNvSpPr/>
            <p:nvPr/>
          </p:nvSpPr>
          <p:spPr bwMode="auto">
            <a:xfrm>
              <a:off x="4195594" y="2648620"/>
              <a:ext cx="152400" cy="653783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16" name="Cube 15">
            <a:extLst>
              <a:ext uri="{FF2B5EF4-FFF2-40B4-BE49-F238E27FC236}">
                <a16:creationId xmlns:a16="http://schemas.microsoft.com/office/drawing/2014/main" id="{21E747BE-B21E-046D-7A7A-43D23C2584B5}"/>
              </a:ext>
            </a:extLst>
          </p:cNvPr>
          <p:cNvSpPr/>
          <p:nvPr/>
        </p:nvSpPr>
        <p:spPr bwMode="auto">
          <a:xfrm>
            <a:off x="2226587" y="1374273"/>
            <a:ext cx="218456" cy="891997"/>
          </a:xfrm>
          <a:prstGeom prst="cube">
            <a:avLst>
              <a:gd name="adj" fmla="val 6380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396BE7-AE6B-AA79-E8AC-5B5689F36FF9}"/>
              </a:ext>
            </a:extLst>
          </p:cNvPr>
          <p:cNvSpPr/>
          <p:nvPr/>
        </p:nvSpPr>
        <p:spPr bwMode="auto">
          <a:xfrm>
            <a:off x="2328063" y="1577066"/>
            <a:ext cx="88545" cy="457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65F19E-BF9A-054A-1EE5-EDB662D270C3}"/>
              </a:ext>
            </a:extLst>
          </p:cNvPr>
          <p:cNvGrpSpPr/>
          <p:nvPr/>
        </p:nvGrpSpPr>
        <p:grpSpPr>
          <a:xfrm>
            <a:off x="2667740" y="1320383"/>
            <a:ext cx="785069" cy="917049"/>
            <a:chOff x="2429622" y="4572000"/>
            <a:chExt cx="785069" cy="917049"/>
          </a:xfrm>
        </p:grpSpPr>
        <p:sp>
          <p:nvSpPr>
            <p:cNvPr id="22" name="Cylinder 21">
              <a:extLst>
                <a:ext uri="{FF2B5EF4-FFF2-40B4-BE49-F238E27FC236}">
                  <a16:creationId xmlns:a16="http://schemas.microsoft.com/office/drawing/2014/main" id="{4B4B547E-0721-659C-5409-B6A5B6517CC6}"/>
                </a:ext>
              </a:extLst>
            </p:cNvPr>
            <p:cNvSpPr/>
            <p:nvPr/>
          </p:nvSpPr>
          <p:spPr bwMode="auto">
            <a:xfrm rot="5400000">
              <a:off x="2313507" y="5012111"/>
              <a:ext cx="329814" cy="97584"/>
            </a:xfrm>
            <a:prstGeom prst="can">
              <a:avLst>
                <a:gd name="adj" fmla="val 43056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19BAC7A-BA6F-88D4-671F-4F158479037C}"/>
                </a:ext>
              </a:extLst>
            </p:cNvPr>
            <p:cNvSpPr/>
            <p:nvPr/>
          </p:nvSpPr>
          <p:spPr bwMode="auto">
            <a:xfrm>
              <a:off x="3068018" y="4572000"/>
              <a:ext cx="146673" cy="91704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DE5FB-0D42-B69C-9AD7-BE999B2A95D3}"/>
                </a:ext>
              </a:extLst>
            </p:cNvPr>
            <p:cNvCxnSpPr>
              <a:cxnSpLocks/>
              <a:endCxn id="23" idx="0"/>
            </p:cNvCxnSpPr>
            <p:nvPr/>
          </p:nvCxnSpPr>
          <p:spPr bwMode="auto">
            <a:xfrm flipV="1">
              <a:off x="2508292" y="4572000"/>
              <a:ext cx="633063" cy="324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E40004B-F3B4-4CC7-6F3A-58E1AE4501FA}"/>
                </a:ext>
              </a:extLst>
            </p:cNvPr>
            <p:cNvCxnSpPr>
              <a:cxnSpLocks/>
              <a:endCxn id="23" idx="4"/>
            </p:cNvCxnSpPr>
            <p:nvPr/>
          </p:nvCxnSpPr>
          <p:spPr bwMode="auto">
            <a:xfrm>
              <a:off x="2509808" y="5225810"/>
              <a:ext cx="631547" cy="263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D523D0A-FF93-2499-91CF-FAE3CEFF0631}"/>
              </a:ext>
            </a:extLst>
          </p:cNvPr>
          <p:cNvGrpSpPr/>
          <p:nvPr/>
        </p:nvGrpSpPr>
        <p:grpSpPr>
          <a:xfrm>
            <a:off x="3775019" y="1320383"/>
            <a:ext cx="785069" cy="917049"/>
            <a:chOff x="2429622" y="4572000"/>
            <a:chExt cx="785069" cy="917049"/>
          </a:xfrm>
        </p:grpSpPr>
        <p:sp>
          <p:nvSpPr>
            <p:cNvPr id="31" name="Cylinder 30">
              <a:extLst>
                <a:ext uri="{FF2B5EF4-FFF2-40B4-BE49-F238E27FC236}">
                  <a16:creationId xmlns:a16="http://schemas.microsoft.com/office/drawing/2014/main" id="{7155F825-5679-8628-EBCC-B70AC0DD1EEF}"/>
                </a:ext>
              </a:extLst>
            </p:cNvPr>
            <p:cNvSpPr/>
            <p:nvPr/>
          </p:nvSpPr>
          <p:spPr bwMode="auto">
            <a:xfrm rot="5400000">
              <a:off x="2313507" y="5012111"/>
              <a:ext cx="329814" cy="97584"/>
            </a:xfrm>
            <a:prstGeom prst="can">
              <a:avLst>
                <a:gd name="adj" fmla="val 43056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69E60B4-1940-D368-697B-ADD410A35489}"/>
                </a:ext>
              </a:extLst>
            </p:cNvPr>
            <p:cNvSpPr/>
            <p:nvPr/>
          </p:nvSpPr>
          <p:spPr bwMode="auto">
            <a:xfrm>
              <a:off x="3068018" y="4572000"/>
              <a:ext cx="146673" cy="91704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FC6663A-419D-FBCD-C25D-BA31D45D423C}"/>
                </a:ext>
              </a:extLst>
            </p:cNvPr>
            <p:cNvCxnSpPr>
              <a:cxnSpLocks/>
              <a:endCxn id="32" idx="0"/>
            </p:cNvCxnSpPr>
            <p:nvPr/>
          </p:nvCxnSpPr>
          <p:spPr bwMode="auto">
            <a:xfrm flipV="1">
              <a:off x="2508292" y="4572000"/>
              <a:ext cx="633063" cy="3246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34EA3E-18F9-DF2B-816D-E2F1B6154CED}"/>
                </a:ext>
              </a:extLst>
            </p:cNvPr>
            <p:cNvCxnSpPr>
              <a:cxnSpLocks/>
              <a:endCxn id="32" idx="4"/>
            </p:cNvCxnSpPr>
            <p:nvPr/>
          </p:nvCxnSpPr>
          <p:spPr bwMode="auto">
            <a:xfrm>
              <a:off x="2509808" y="5225810"/>
              <a:ext cx="631547" cy="2632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B53970-CE4A-2A43-74D4-B4E69AF7470B}"/>
              </a:ext>
            </a:extLst>
          </p:cNvPr>
          <p:cNvGrpSpPr/>
          <p:nvPr/>
        </p:nvGrpSpPr>
        <p:grpSpPr>
          <a:xfrm>
            <a:off x="4810118" y="1477367"/>
            <a:ext cx="1704760" cy="603080"/>
            <a:chOff x="4572000" y="4728984"/>
            <a:chExt cx="1704760" cy="603080"/>
          </a:xfrm>
        </p:grpSpPr>
        <p:sp>
          <p:nvSpPr>
            <p:cNvPr id="37" name="Cylinder 36">
              <a:extLst>
                <a:ext uri="{FF2B5EF4-FFF2-40B4-BE49-F238E27FC236}">
                  <a16:creationId xmlns:a16="http://schemas.microsoft.com/office/drawing/2014/main" id="{CA836195-510B-D596-DD69-773943E7952C}"/>
                </a:ext>
              </a:extLst>
            </p:cNvPr>
            <p:cNvSpPr/>
            <p:nvPr/>
          </p:nvSpPr>
          <p:spPr bwMode="auto">
            <a:xfrm rot="5400000">
              <a:off x="5355326" y="4322211"/>
              <a:ext cx="408791" cy="1434076"/>
            </a:xfrm>
            <a:prstGeom prst="can">
              <a:avLst>
                <a:gd name="adj" fmla="val 25448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70B25C-4398-EAC3-6973-A89D1E65CC55}"/>
                </a:ext>
              </a:extLst>
            </p:cNvPr>
            <p:cNvSpPr/>
            <p:nvPr/>
          </p:nvSpPr>
          <p:spPr bwMode="auto">
            <a:xfrm>
              <a:off x="4572000" y="4728984"/>
              <a:ext cx="154353" cy="603080"/>
            </a:xfrm>
            <a:prstGeom prst="ellipse">
              <a:avLst/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E6E8805-3342-8701-3F8F-2DC661545EF1}"/>
                </a:ext>
              </a:extLst>
            </p:cNvPr>
            <p:cNvCxnSpPr>
              <a:cxnSpLocks/>
              <a:stCxn id="38" idx="0"/>
            </p:cNvCxnSpPr>
            <p:nvPr/>
          </p:nvCxnSpPr>
          <p:spPr bwMode="auto">
            <a:xfrm>
              <a:off x="4649177" y="4728984"/>
              <a:ext cx="244786" cy="103688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9EFD9D1-D63E-4C9C-1EA6-FF65D7202BA1}"/>
                </a:ext>
              </a:extLst>
            </p:cNvPr>
            <p:cNvCxnSpPr>
              <a:cxnSpLocks/>
              <a:endCxn id="38" idx="4"/>
            </p:cNvCxnSpPr>
            <p:nvPr/>
          </p:nvCxnSpPr>
          <p:spPr bwMode="auto">
            <a:xfrm flipH="1">
              <a:off x="4649177" y="5244638"/>
              <a:ext cx="251134" cy="87426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34A0FD6-FC82-0EBF-0B09-54ED500736CF}"/>
                </a:ext>
              </a:extLst>
            </p:cNvPr>
            <p:cNvSpPr/>
            <p:nvPr/>
          </p:nvSpPr>
          <p:spPr bwMode="auto">
            <a:xfrm>
              <a:off x="6172201" y="4841547"/>
              <a:ext cx="100074" cy="39674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D1F132-364D-ADAA-E0C6-4B2C093D8853}"/>
              </a:ext>
            </a:extLst>
          </p:cNvPr>
          <p:cNvGrpSpPr/>
          <p:nvPr/>
        </p:nvGrpSpPr>
        <p:grpSpPr>
          <a:xfrm>
            <a:off x="6663271" y="1330634"/>
            <a:ext cx="1836780" cy="912308"/>
            <a:chOff x="6425153" y="4582251"/>
            <a:chExt cx="1836780" cy="912308"/>
          </a:xfrm>
        </p:grpSpPr>
        <p:sp>
          <p:nvSpPr>
            <p:cNvPr id="43" name="Cylinder 42">
              <a:extLst>
                <a:ext uri="{FF2B5EF4-FFF2-40B4-BE49-F238E27FC236}">
                  <a16:creationId xmlns:a16="http://schemas.microsoft.com/office/drawing/2014/main" id="{92A2E981-F2B5-190C-D4A8-FC820D73063D}"/>
                </a:ext>
              </a:extLst>
            </p:cNvPr>
            <p:cNvSpPr/>
            <p:nvPr/>
          </p:nvSpPr>
          <p:spPr bwMode="auto">
            <a:xfrm rot="5400000">
              <a:off x="7050510" y="4213097"/>
              <a:ext cx="401333" cy="1652046"/>
            </a:xfrm>
            <a:prstGeom prst="can">
              <a:avLst>
                <a:gd name="adj" fmla="val 24700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4409AF7-AA7F-25D1-FC7A-C27B7FE87F1A}"/>
                </a:ext>
              </a:extLst>
            </p:cNvPr>
            <p:cNvGrpSpPr/>
            <p:nvPr/>
          </p:nvGrpSpPr>
          <p:grpSpPr>
            <a:xfrm>
              <a:off x="6433132" y="4582251"/>
              <a:ext cx="1828801" cy="733180"/>
              <a:chOff x="6433132" y="4582251"/>
              <a:chExt cx="1828801" cy="73318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7F3022C-30F3-3343-B249-F1B6F9640E1E}"/>
                  </a:ext>
                </a:extLst>
              </p:cNvPr>
              <p:cNvSpPr/>
              <p:nvPr/>
            </p:nvSpPr>
            <p:spPr bwMode="auto">
              <a:xfrm>
                <a:off x="6455088" y="4978695"/>
                <a:ext cx="51846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046D886-6B38-DF87-F722-E1F7C5D2748C}"/>
                  </a:ext>
                </a:extLst>
              </p:cNvPr>
              <p:cNvSpPr/>
              <p:nvPr/>
            </p:nvSpPr>
            <p:spPr bwMode="auto">
              <a:xfrm>
                <a:off x="6554342" y="476301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7CCDE54-F522-ED32-2C7F-6A0C6DA43086}"/>
                  </a:ext>
                </a:extLst>
              </p:cNvPr>
              <p:cNvSpPr/>
              <p:nvPr/>
            </p:nvSpPr>
            <p:spPr bwMode="auto">
              <a:xfrm>
                <a:off x="6655327" y="497869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B6CFE25-8577-F2DC-269F-7BA4E4B74F1D}"/>
                  </a:ext>
                </a:extLst>
              </p:cNvPr>
              <p:cNvSpPr/>
              <p:nvPr/>
            </p:nvSpPr>
            <p:spPr bwMode="auto">
              <a:xfrm>
                <a:off x="6744177" y="476273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BE0E348-2680-195A-FD6E-2766051668B8}"/>
                  </a:ext>
                </a:extLst>
              </p:cNvPr>
              <p:cNvSpPr/>
              <p:nvPr/>
            </p:nvSpPr>
            <p:spPr bwMode="auto">
              <a:xfrm>
                <a:off x="6851221" y="497869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FCB6264-076B-AD3E-F40E-1883AB98F296}"/>
                  </a:ext>
                </a:extLst>
              </p:cNvPr>
              <p:cNvSpPr/>
              <p:nvPr/>
            </p:nvSpPr>
            <p:spPr bwMode="auto">
              <a:xfrm>
                <a:off x="7036812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399B407-F76A-77A2-1489-1221AE3B0C9D}"/>
                  </a:ext>
                </a:extLst>
              </p:cNvPr>
              <p:cNvSpPr/>
              <p:nvPr/>
            </p:nvSpPr>
            <p:spPr bwMode="auto">
              <a:xfrm>
                <a:off x="7232706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BF7BFC5-2078-D1C6-17D2-BC15A1937727}"/>
                  </a:ext>
                </a:extLst>
              </p:cNvPr>
              <p:cNvSpPr/>
              <p:nvPr/>
            </p:nvSpPr>
            <p:spPr bwMode="auto">
              <a:xfrm>
                <a:off x="7422230" y="497765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D7EEEA9-656D-B9B0-1A3C-BC5915861F82}"/>
                  </a:ext>
                </a:extLst>
              </p:cNvPr>
              <p:cNvSpPr/>
              <p:nvPr/>
            </p:nvSpPr>
            <p:spPr bwMode="auto">
              <a:xfrm>
                <a:off x="7611754" y="497765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5DBE7B6-8B9F-1DF7-1DE3-313FB4AB0616}"/>
                  </a:ext>
                </a:extLst>
              </p:cNvPr>
              <p:cNvSpPr/>
              <p:nvPr/>
            </p:nvSpPr>
            <p:spPr bwMode="auto">
              <a:xfrm>
                <a:off x="7801278" y="497753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16FA6CAF-42E9-A416-757F-413D5A96602F}"/>
                  </a:ext>
                </a:extLst>
              </p:cNvPr>
              <p:cNvSpPr/>
              <p:nvPr/>
            </p:nvSpPr>
            <p:spPr bwMode="auto">
              <a:xfrm>
                <a:off x="6940858" y="476390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33E39B0-C93B-A4C5-DCBA-720A2AC36C2A}"/>
                  </a:ext>
                </a:extLst>
              </p:cNvPr>
              <p:cNvSpPr/>
              <p:nvPr/>
            </p:nvSpPr>
            <p:spPr bwMode="auto">
              <a:xfrm>
                <a:off x="7126076" y="476615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330C8B0-B5A8-4E58-2246-EF53FFB7BB00}"/>
                  </a:ext>
                </a:extLst>
              </p:cNvPr>
              <p:cNvSpPr/>
              <p:nvPr/>
            </p:nvSpPr>
            <p:spPr bwMode="auto">
              <a:xfrm>
                <a:off x="7324674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DBC57AB-6A25-7545-613B-368C87DA0833}"/>
                  </a:ext>
                </a:extLst>
              </p:cNvPr>
              <p:cNvSpPr/>
              <p:nvPr/>
            </p:nvSpPr>
            <p:spPr bwMode="auto">
              <a:xfrm>
                <a:off x="7500118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3E2D775-356F-F661-66CE-75E130AA47AF}"/>
                  </a:ext>
                </a:extLst>
              </p:cNvPr>
              <p:cNvSpPr/>
              <p:nvPr/>
            </p:nvSpPr>
            <p:spPr bwMode="auto">
              <a:xfrm>
                <a:off x="7694230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F954EDE-5B48-FF64-7172-C72A826BB1B4}"/>
                  </a:ext>
                </a:extLst>
              </p:cNvPr>
              <p:cNvSpPr/>
              <p:nvPr/>
            </p:nvSpPr>
            <p:spPr bwMode="auto">
              <a:xfrm>
                <a:off x="7891029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AC705F8-E5BF-9DD8-4F67-40C57596A735}"/>
                  </a:ext>
                </a:extLst>
              </p:cNvPr>
              <p:cNvSpPr/>
              <p:nvPr/>
            </p:nvSpPr>
            <p:spPr bwMode="auto">
              <a:xfrm>
                <a:off x="6554342" y="516860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0EDD82EE-1FF5-7F11-1A95-A343F148A38C}"/>
                  </a:ext>
                </a:extLst>
              </p:cNvPr>
              <p:cNvSpPr/>
              <p:nvPr/>
            </p:nvSpPr>
            <p:spPr bwMode="auto">
              <a:xfrm>
                <a:off x="6744177" y="516833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79BB1BA-E4BA-C113-61E8-E7FE2DA7E951}"/>
                  </a:ext>
                </a:extLst>
              </p:cNvPr>
              <p:cNvSpPr/>
              <p:nvPr/>
            </p:nvSpPr>
            <p:spPr bwMode="auto">
              <a:xfrm>
                <a:off x="6940858" y="5169505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4B9F9AA9-797B-C5DE-0F26-6DDA131B2000}"/>
                  </a:ext>
                </a:extLst>
              </p:cNvPr>
              <p:cNvSpPr/>
              <p:nvPr/>
            </p:nvSpPr>
            <p:spPr bwMode="auto">
              <a:xfrm>
                <a:off x="7126076" y="517174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3131128-E30E-40E4-36B7-FB206156DCA4}"/>
                  </a:ext>
                </a:extLst>
              </p:cNvPr>
              <p:cNvSpPr/>
              <p:nvPr/>
            </p:nvSpPr>
            <p:spPr bwMode="auto">
              <a:xfrm>
                <a:off x="7324674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5F40325A-6DBE-952C-D73C-71E448972F18}"/>
                  </a:ext>
                </a:extLst>
              </p:cNvPr>
              <p:cNvSpPr/>
              <p:nvPr/>
            </p:nvSpPr>
            <p:spPr bwMode="auto">
              <a:xfrm>
                <a:off x="7500118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F360C1F-3B6D-88DC-9A7A-E52827AD03D5}"/>
                  </a:ext>
                </a:extLst>
              </p:cNvPr>
              <p:cNvSpPr/>
              <p:nvPr/>
            </p:nvSpPr>
            <p:spPr bwMode="auto">
              <a:xfrm>
                <a:off x="7694230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2B88EAA-29E1-FDD1-3C9B-77C14794A74C}"/>
                  </a:ext>
                </a:extLst>
              </p:cNvPr>
              <p:cNvSpPr/>
              <p:nvPr/>
            </p:nvSpPr>
            <p:spPr bwMode="auto">
              <a:xfrm>
                <a:off x="7891029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6B1BEEC-FC93-984A-88C4-B842542A407D}"/>
                  </a:ext>
                </a:extLst>
              </p:cNvPr>
              <p:cNvSpPr/>
              <p:nvPr/>
            </p:nvSpPr>
            <p:spPr bwMode="auto">
              <a:xfrm>
                <a:off x="6433132" y="4582251"/>
                <a:ext cx="1828801" cy="2514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B60A6E6A-18F6-9B55-2F8B-6063ADFA6F1C}"/>
                  </a:ext>
                </a:extLst>
              </p:cNvPr>
              <p:cNvSpPr/>
              <p:nvPr/>
            </p:nvSpPr>
            <p:spPr bwMode="auto">
              <a:xfrm>
                <a:off x="7982429" y="4841547"/>
                <a:ext cx="100074" cy="39674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29B246E-2F21-EDE5-5C32-37D1C00BC819}"/>
                </a:ext>
              </a:extLst>
            </p:cNvPr>
            <p:cNvSpPr/>
            <p:nvPr/>
          </p:nvSpPr>
          <p:spPr bwMode="auto">
            <a:xfrm>
              <a:off x="6425153" y="5243122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9BDE4FD1-F830-CBB3-719E-E5CE1FC6CF2C}"/>
              </a:ext>
            </a:extLst>
          </p:cNvPr>
          <p:cNvSpPr/>
          <p:nvPr/>
        </p:nvSpPr>
        <p:spPr bwMode="auto">
          <a:xfrm>
            <a:off x="5132081" y="1148695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CBD938E-24F5-488B-07A7-EC045CA38C17}"/>
              </a:ext>
            </a:extLst>
          </p:cNvPr>
          <p:cNvSpPr/>
          <p:nvPr/>
        </p:nvSpPr>
        <p:spPr bwMode="auto">
          <a:xfrm>
            <a:off x="5151609" y="2167471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CABE29F-8047-ADA2-8B37-A20C67251E82}"/>
              </a:ext>
            </a:extLst>
          </p:cNvPr>
          <p:cNvSpPr/>
          <p:nvPr/>
        </p:nvSpPr>
        <p:spPr bwMode="auto">
          <a:xfrm>
            <a:off x="5142006" y="1746107"/>
            <a:ext cx="3183237" cy="875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6" name="Right Triangle 75">
            <a:extLst>
              <a:ext uri="{FF2B5EF4-FFF2-40B4-BE49-F238E27FC236}">
                <a16:creationId xmlns:a16="http://schemas.microsoft.com/office/drawing/2014/main" id="{C1B90359-DB5D-7A8F-A5B2-68476580851A}"/>
              </a:ext>
            </a:extLst>
          </p:cNvPr>
          <p:cNvSpPr/>
          <p:nvPr/>
        </p:nvSpPr>
        <p:spPr bwMode="auto">
          <a:xfrm rot="10800000">
            <a:off x="7851674" y="2172106"/>
            <a:ext cx="485931" cy="296267"/>
          </a:xfrm>
          <a:prstGeom prst="rtTriangl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7" name="Right Triangle 76">
            <a:extLst>
              <a:ext uri="{FF2B5EF4-FFF2-40B4-BE49-F238E27FC236}">
                <a16:creationId xmlns:a16="http://schemas.microsoft.com/office/drawing/2014/main" id="{B2280933-69CD-C1D6-BCCD-CB58BDC55CB6}"/>
              </a:ext>
            </a:extLst>
          </p:cNvPr>
          <p:cNvSpPr/>
          <p:nvPr/>
        </p:nvSpPr>
        <p:spPr bwMode="auto">
          <a:xfrm flipH="1">
            <a:off x="7835092" y="1165139"/>
            <a:ext cx="480226" cy="296267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4D648EE-944C-A361-2BCB-875F26BC35A0}"/>
              </a:ext>
            </a:extLst>
          </p:cNvPr>
          <p:cNvCxnSpPr>
            <a:cxnSpLocks/>
          </p:cNvCxnSpPr>
          <p:nvPr/>
        </p:nvCxnSpPr>
        <p:spPr bwMode="auto">
          <a:xfrm flipV="1">
            <a:off x="8417531" y="1798117"/>
            <a:ext cx="436935" cy="6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B36F786-AE50-DF18-8182-359FFBFED9B1}"/>
                  </a:ext>
                </a:extLst>
              </p:cNvPr>
              <p:cNvSpPr/>
              <p:nvPr/>
            </p:nvSpPr>
            <p:spPr>
              <a:xfrm>
                <a:off x="8177173" y="1769674"/>
                <a:ext cx="825106" cy="5255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800" b="1" i="1" cap="none" spc="0" smtClean="0">
                              <a:ln/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acc>
                            <m:accPr>
                              <m:chr m:val="⃑"/>
                              <m:ctrlPr>
                                <a:rPr lang="en-US" b="1" i="1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</m:acc>
                        </m:e>
                      </m:sPre>
                    </m:oMath>
                  </m:oMathPara>
                </a14:m>
                <a:endParaRPr lang="en-US" sz="2800" b="1" cap="none" spc="0" dirty="0">
                  <a:ln/>
                  <a:solidFill>
                    <a:srgbClr val="0000FF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B36F786-AE50-DF18-8182-359FFBFED9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7173" y="1769674"/>
                <a:ext cx="825106" cy="5255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Oval 79">
            <a:extLst>
              <a:ext uri="{FF2B5EF4-FFF2-40B4-BE49-F238E27FC236}">
                <a16:creationId xmlns:a16="http://schemas.microsoft.com/office/drawing/2014/main" id="{7587A328-2D25-4701-7FB6-1321ED485957}"/>
              </a:ext>
            </a:extLst>
          </p:cNvPr>
          <p:cNvSpPr/>
          <p:nvPr/>
        </p:nvSpPr>
        <p:spPr bwMode="auto">
          <a:xfrm>
            <a:off x="3308150" y="1321706"/>
            <a:ext cx="132528" cy="91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A41EC3C-13E4-CAAC-7693-450125FAFF87}"/>
              </a:ext>
            </a:extLst>
          </p:cNvPr>
          <p:cNvSpPr/>
          <p:nvPr/>
        </p:nvSpPr>
        <p:spPr bwMode="auto">
          <a:xfrm>
            <a:off x="4422731" y="1321706"/>
            <a:ext cx="132528" cy="9157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pic>
        <p:nvPicPr>
          <p:cNvPr id="88" name="Picture 87" descr="Chart, histogram&#10;&#10;Description automatically generated">
            <a:extLst>
              <a:ext uri="{FF2B5EF4-FFF2-40B4-BE49-F238E27FC236}">
                <a16:creationId xmlns:a16="http://schemas.microsoft.com/office/drawing/2014/main" id="{B2A82DC8-43F6-1119-7B36-E67769389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813171"/>
            <a:ext cx="4953894" cy="350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709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23C4AA6F-9481-1D1C-04DA-2B4C237FAF08}"/>
              </a:ext>
            </a:extLst>
          </p:cNvPr>
          <p:cNvGrpSpPr/>
          <p:nvPr/>
        </p:nvGrpSpPr>
        <p:grpSpPr>
          <a:xfrm>
            <a:off x="2128142" y="1630398"/>
            <a:ext cx="1836780" cy="912308"/>
            <a:chOff x="6425153" y="4582251"/>
            <a:chExt cx="1836780" cy="912308"/>
          </a:xfrm>
        </p:grpSpPr>
        <p:sp>
          <p:nvSpPr>
            <p:cNvPr id="32" name="Cylinder 31">
              <a:extLst>
                <a:ext uri="{FF2B5EF4-FFF2-40B4-BE49-F238E27FC236}">
                  <a16:creationId xmlns:a16="http://schemas.microsoft.com/office/drawing/2014/main" id="{73E4B497-2855-4136-E200-6DB62C0A6798}"/>
                </a:ext>
              </a:extLst>
            </p:cNvPr>
            <p:cNvSpPr/>
            <p:nvPr/>
          </p:nvSpPr>
          <p:spPr bwMode="auto">
            <a:xfrm rot="5400000">
              <a:off x="7050510" y="4213097"/>
              <a:ext cx="401333" cy="1652046"/>
            </a:xfrm>
            <a:prstGeom prst="can">
              <a:avLst>
                <a:gd name="adj" fmla="val 24700"/>
              </a:avLst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73CB99B-53C6-E24C-147C-7750B5C55AF9}"/>
                </a:ext>
              </a:extLst>
            </p:cNvPr>
            <p:cNvGrpSpPr/>
            <p:nvPr/>
          </p:nvGrpSpPr>
          <p:grpSpPr>
            <a:xfrm>
              <a:off x="6433132" y="4582251"/>
              <a:ext cx="1828801" cy="733180"/>
              <a:chOff x="6433132" y="4582251"/>
              <a:chExt cx="1828801" cy="733180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99E854E-9190-49D7-42B1-81FA267BE905}"/>
                  </a:ext>
                </a:extLst>
              </p:cNvPr>
              <p:cNvSpPr/>
              <p:nvPr/>
            </p:nvSpPr>
            <p:spPr bwMode="auto">
              <a:xfrm>
                <a:off x="6455088" y="4978695"/>
                <a:ext cx="51846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164764E-9E7D-DFF6-CB58-601B2D7877E8}"/>
                  </a:ext>
                </a:extLst>
              </p:cNvPr>
              <p:cNvSpPr/>
              <p:nvPr/>
            </p:nvSpPr>
            <p:spPr bwMode="auto">
              <a:xfrm>
                <a:off x="6554342" y="476301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59C3249-832C-2FA2-53E0-6F3506FC166D}"/>
                  </a:ext>
                </a:extLst>
              </p:cNvPr>
              <p:cNvSpPr/>
              <p:nvPr/>
            </p:nvSpPr>
            <p:spPr bwMode="auto">
              <a:xfrm>
                <a:off x="6655327" y="497869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0F5195A-B7B1-5E1B-2827-CD0EECC430E8}"/>
                  </a:ext>
                </a:extLst>
              </p:cNvPr>
              <p:cNvSpPr/>
              <p:nvPr/>
            </p:nvSpPr>
            <p:spPr bwMode="auto">
              <a:xfrm>
                <a:off x="6744177" y="476273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0E1E44A-69C2-7694-5AA9-8A4970FB709C}"/>
                  </a:ext>
                </a:extLst>
              </p:cNvPr>
              <p:cNvSpPr/>
              <p:nvPr/>
            </p:nvSpPr>
            <p:spPr bwMode="auto">
              <a:xfrm>
                <a:off x="6851221" y="497869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6033EBD-9C17-B63C-E34E-FE2DE1E0A0F3}"/>
                  </a:ext>
                </a:extLst>
              </p:cNvPr>
              <p:cNvSpPr/>
              <p:nvPr/>
            </p:nvSpPr>
            <p:spPr bwMode="auto">
              <a:xfrm>
                <a:off x="7036812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B19EEAC-CEC5-FB0A-DDA7-7FEE13D4BD60}"/>
                  </a:ext>
                </a:extLst>
              </p:cNvPr>
              <p:cNvSpPr/>
              <p:nvPr/>
            </p:nvSpPr>
            <p:spPr bwMode="auto">
              <a:xfrm>
                <a:off x="7232706" y="497765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6401FD4-A3CD-C11A-1B43-3C9F8E86B028}"/>
                  </a:ext>
                </a:extLst>
              </p:cNvPr>
              <p:cNvSpPr/>
              <p:nvPr/>
            </p:nvSpPr>
            <p:spPr bwMode="auto">
              <a:xfrm>
                <a:off x="7422230" y="497765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ABDEC0C-B0E9-8DA7-2E18-2D14319CB57E}"/>
                  </a:ext>
                </a:extLst>
              </p:cNvPr>
              <p:cNvSpPr/>
              <p:nvPr/>
            </p:nvSpPr>
            <p:spPr bwMode="auto">
              <a:xfrm>
                <a:off x="7611754" y="497765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79455B8-1DEB-B10F-933F-A218A5764669}"/>
                  </a:ext>
                </a:extLst>
              </p:cNvPr>
              <p:cNvSpPr/>
              <p:nvPr/>
            </p:nvSpPr>
            <p:spPr bwMode="auto">
              <a:xfrm>
                <a:off x="7801278" y="4977531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682FDB4-2CA3-5490-7294-CA029B0B8D7C}"/>
                  </a:ext>
                </a:extLst>
              </p:cNvPr>
              <p:cNvSpPr/>
              <p:nvPr/>
            </p:nvSpPr>
            <p:spPr bwMode="auto">
              <a:xfrm>
                <a:off x="6940858" y="4763909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C5076A4-D418-4A4E-A6C7-DDA5EF47722E}"/>
                  </a:ext>
                </a:extLst>
              </p:cNvPr>
              <p:cNvSpPr/>
              <p:nvPr/>
            </p:nvSpPr>
            <p:spPr bwMode="auto">
              <a:xfrm>
                <a:off x="7126076" y="476615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AC29B55-A510-C13A-687B-B8C5F090DF75}"/>
                  </a:ext>
                </a:extLst>
              </p:cNvPr>
              <p:cNvSpPr/>
              <p:nvPr/>
            </p:nvSpPr>
            <p:spPr bwMode="auto">
              <a:xfrm>
                <a:off x="7324674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EDBFD565-29B4-239C-5724-129592DE4498}"/>
                  </a:ext>
                </a:extLst>
              </p:cNvPr>
              <p:cNvSpPr/>
              <p:nvPr/>
            </p:nvSpPr>
            <p:spPr bwMode="auto">
              <a:xfrm>
                <a:off x="7500118" y="476273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A1249844-8F5E-4A5A-7196-23C371EB6E26}"/>
                  </a:ext>
                </a:extLst>
              </p:cNvPr>
              <p:cNvSpPr/>
              <p:nvPr/>
            </p:nvSpPr>
            <p:spPr bwMode="auto">
              <a:xfrm>
                <a:off x="7694230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048B6DA-8710-59B1-FC5C-D8CF9CE112CD}"/>
                  </a:ext>
                </a:extLst>
              </p:cNvPr>
              <p:cNvSpPr/>
              <p:nvPr/>
            </p:nvSpPr>
            <p:spPr bwMode="auto">
              <a:xfrm>
                <a:off x="7891029" y="4762736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91DEC84-DD33-7630-B80C-BC73EF26463E}"/>
                  </a:ext>
                </a:extLst>
              </p:cNvPr>
              <p:cNvSpPr/>
              <p:nvPr/>
            </p:nvSpPr>
            <p:spPr bwMode="auto">
              <a:xfrm>
                <a:off x="6554342" y="5168607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2FF0F34-9456-1DAA-D0FA-BD21ACB42337}"/>
                  </a:ext>
                </a:extLst>
              </p:cNvPr>
              <p:cNvSpPr/>
              <p:nvPr/>
            </p:nvSpPr>
            <p:spPr bwMode="auto">
              <a:xfrm>
                <a:off x="6744177" y="5168334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6DA2D9E-BFFF-D9E1-2F04-93A0715894EC}"/>
                  </a:ext>
                </a:extLst>
              </p:cNvPr>
              <p:cNvSpPr/>
              <p:nvPr/>
            </p:nvSpPr>
            <p:spPr bwMode="auto">
              <a:xfrm>
                <a:off x="6940858" y="5169505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21EC270-688F-E68F-5F0A-D11D01383FA6}"/>
                  </a:ext>
                </a:extLst>
              </p:cNvPr>
              <p:cNvSpPr/>
              <p:nvPr/>
            </p:nvSpPr>
            <p:spPr bwMode="auto">
              <a:xfrm>
                <a:off x="7126076" y="5171748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44DE60C-5DA2-304D-4593-6ABE034E2495}"/>
                  </a:ext>
                </a:extLst>
              </p:cNvPr>
              <p:cNvSpPr/>
              <p:nvPr/>
            </p:nvSpPr>
            <p:spPr bwMode="auto">
              <a:xfrm>
                <a:off x="7324674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70835E87-1483-EC91-3C96-9725A9CC9C32}"/>
                  </a:ext>
                </a:extLst>
              </p:cNvPr>
              <p:cNvSpPr/>
              <p:nvPr/>
            </p:nvSpPr>
            <p:spPr bwMode="auto">
              <a:xfrm>
                <a:off x="7500118" y="5168333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0FE452EA-9022-C639-8E87-269530C7A4AF}"/>
                  </a:ext>
                </a:extLst>
              </p:cNvPr>
              <p:cNvSpPr/>
              <p:nvPr/>
            </p:nvSpPr>
            <p:spPr bwMode="auto">
              <a:xfrm>
                <a:off x="7694230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44ADEB9-E43E-5661-DC85-3926436DA577}"/>
                  </a:ext>
                </a:extLst>
              </p:cNvPr>
              <p:cNvSpPr/>
              <p:nvPr/>
            </p:nvSpPr>
            <p:spPr bwMode="auto">
              <a:xfrm>
                <a:off x="7891029" y="5168332"/>
                <a:ext cx="45719" cy="143683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6BC350F-21C0-D192-1322-A1F1FDF4702A}"/>
                  </a:ext>
                </a:extLst>
              </p:cNvPr>
              <p:cNvSpPr/>
              <p:nvPr/>
            </p:nvSpPr>
            <p:spPr bwMode="auto">
              <a:xfrm>
                <a:off x="6433132" y="4582251"/>
                <a:ext cx="1828801" cy="2514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675488C-71BA-0092-2FA2-7C10CA68CF4B}"/>
                  </a:ext>
                </a:extLst>
              </p:cNvPr>
              <p:cNvSpPr/>
              <p:nvPr/>
            </p:nvSpPr>
            <p:spPr bwMode="auto">
              <a:xfrm>
                <a:off x="7982429" y="4841547"/>
                <a:ext cx="100074" cy="39674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AC68D9C-6D66-2D65-7656-47EB9ECD5E04}"/>
                </a:ext>
              </a:extLst>
            </p:cNvPr>
            <p:cNvSpPr/>
            <p:nvPr/>
          </p:nvSpPr>
          <p:spPr bwMode="auto">
            <a:xfrm>
              <a:off x="6425153" y="5243122"/>
              <a:ext cx="1828801" cy="25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sz="3600" dirty="0"/>
              <a:t>Depolarization from </a:t>
            </a:r>
            <a:br>
              <a:rPr lang="en-US" sz="3600" dirty="0"/>
            </a:br>
            <a:r>
              <a:rPr lang="en-US" sz="3600" dirty="0"/>
              <a:t>magnetic field gradients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§1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05400" y="6498710"/>
            <a:ext cx="35947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76</a:t>
            </a:fld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5F5B6D3-642B-D7B3-168A-8CC49505ADB5}"/>
                  </a:ext>
                </a:extLst>
              </p:cNvPr>
              <p:cNvSpPr txBox="1"/>
              <p:nvPr/>
            </p:nvSpPr>
            <p:spPr>
              <a:xfrm>
                <a:off x="4381500" y="1033329"/>
                <a:ext cx="4351385" cy="414088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“Dipole Precession”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 </m:t>
                    </m:r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acc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5F5B6D3-642B-D7B3-168A-8CC49505A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500" y="1033329"/>
                <a:ext cx="4351385" cy="414088"/>
              </a:xfrm>
              <a:prstGeom prst="rect">
                <a:avLst/>
              </a:prstGeom>
              <a:blipFill>
                <a:blip r:embed="rId2"/>
                <a:stretch>
                  <a:fillRect l="-4342" t="-11940" b="-46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1B12382-FE4B-9C32-1FCE-BA997048788E}"/>
                  </a:ext>
                </a:extLst>
              </p:cNvPr>
              <p:cNvSpPr/>
              <p:nvPr/>
            </p:nvSpPr>
            <p:spPr>
              <a:xfrm>
                <a:off x="4508556" y="1682209"/>
                <a:ext cx="4350806" cy="1236557"/>
              </a:xfrm>
              <a:prstGeom prst="rect">
                <a:avLst/>
              </a:prstGeom>
              <a:noFill/>
              <a:ln w="38100">
                <a:solidFill>
                  <a:srgbClr val="7F7F7F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dirty="0"/>
                  <a:t>Gradients (in any combination)</a:t>
                </a:r>
                <a:br>
                  <a: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{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}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{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den>
                      </m:f>
                      <m: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Dephasing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Depolarization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1B12382-FE4B-9C32-1FCE-BA99704878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556" y="1682209"/>
                <a:ext cx="4350806" cy="1236557"/>
              </a:xfrm>
              <a:prstGeom prst="rect">
                <a:avLst/>
              </a:prstGeom>
              <a:blipFill>
                <a:blip r:embed="rId3"/>
                <a:stretch>
                  <a:fillRect t="-14833" b="-36364"/>
                </a:stretch>
              </a:blipFill>
              <a:ln w="38100">
                <a:solidFill>
                  <a:srgbClr val="7F7F7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" name="Picture 111" descr="Chart, histogram&#10;&#10;Description automatically generated">
            <a:extLst>
              <a:ext uri="{FF2B5EF4-FFF2-40B4-BE49-F238E27FC236}">
                <a16:creationId xmlns:a16="http://schemas.microsoft.com/office/drawing/2014/main" id="{4C173389-70DD-15F8-CC7D-345811AFA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16" y="3584844"/>
            <a:ext cx="3823172" cy="248028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94EBB7-F79D-CE54-4DE6-AC76C5FF1AD5}"/>
              </a:ext>
            </a:extLst>
          </p:cNvPr>
          <p:cNvCxnSpPr>
            <a:cxnSpLocks/>
          </p:cNvCxnSpPr>
          <p:nvPr/>
        </p:nvCxnSpPr>
        <p:spPr bwMode="auto">
          <a:xfrm>
            <a:off x="6779049" y="3945154"/>
            <a:ext cx="8009" cy="180947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281A80E-64FC-C122-3F15-11104ADCE62C}"/>
              </a:ext>
            </a:extLst>
          </p:cNvPr>
          <p:cNvSpPr/>
          <p:nvPr/>
        </p:nvSpPr>
        <p:spPr>
          <a:xfrm>
            <a:off x="4291186" y="2850437"/>
            <a:ext cx="4532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What B field?!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4C3B70A-DE27-FB71-1602-FAB7E6EA6261}"/>
                  </a:ext>
                </a:extLst>
              </p:cNvPr>
              <p:cNvSpPr txBox="1"/>
              <p:nvPr/>
            </p:nvSpPr>
            <p:spPr>
              <a:xfrm>
                <a:off x="5054113" y="3970004"/>
                <a:ext cx="1027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4C3B70A-DE27-FB71-1602-FAB7E6EA6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113" y="3970004"/>
                <a:ext cx="1027461" cy="369332"/>
              </a:xfrm>
              <a:prstGeom prst="rect">
                <a:avLst/>
              </a:prstGeom>
              <a:blipFill>
                <a:blip r:embed="rId5"/>
                <a:stretch>
                  <a:fillRect l="-5917" r="-532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AED95A-128B-2719-3980-D1D500C06DD8}"/>
                  </a:ext>
                </a:extLst>
              </p:cNvPr>
              <p:cNvSpPr txBox="1"/>
              <p:nvPr/>
            </p:nvSpPr>
            <p:spPr>
              <a:xfrm>
                <a:off x="7245275" y="3958173"/>
                <a:ext cx="1027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AED95A-128B-2719-3980-D1D500C06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275" y="3958173"/>
                <a:ext cx="1027461" cy="369332"/>
              </a:xfrm>
              <a:prstGeom prst="rect">
                <a:avLst/>
              </a:prstGeom>
              <a:blipFill>
                <a:blip r:embed="rId6"/>
                <a:stretch>
                  <a:fillRect l="-6548" r="-535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A48967C0-2C00-17A9-759E-FAED0AD9B1AC}"/>
              </a:ext>
            </a:extLst>
          </p:cNvPr>
          <p:cNvGrpSpPr/>
          <p:nvPr/>
        </p:nvGrpSpPr>
        <p:grpSpPr>
          <a:xfrm>
            <a:off x="284638" y="1776287"/>
            <a:ext cx="1704760" cy="603080"/>
            <a:chOff x="4572000" y="4728984"/>
            <a:chExt cx="1704760" cy="603080"/>
          </a:xfrm>
        </p:grpSpPr>
        <p:sp>
          <p:nvSpPr>
            <p:cNvPr id="20" name="Cylinder 19">
              <a:extLst>
                <a:ext uri="{FF2B5EF4-FFF2-40B4-BE49-F238E27FC236}">
                  <a16:creationId xmlns:a16="http://schemas.microsoft.com/office/drawing/2014/main" id="{8007EFB7-C94D-A9DE-63B5-451FCA2B169E}"/>
                </a:ext>
              </a:extLst>
            </p:cNvPr>
            <p:cNvSpPr/>
            <p:nvPr/>
          </p:nvSpPr>
          <p:spPr bwMode="auto">
            <a:xfrm rot="5400000">
              <a:off x="5355326" y="4322211"/>
              <a:ext cx="408791" cy="1434076"/>
            </a:xfrm>
            <a:prstGeom prst="can">
              <a:avLst>
                <a:gd name="adj" fmla="val 25448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7751533-B1A6-615F-C0AF-59863AA4FDC4}"/>
                </a:ext>
              </a:extLst>
            </p:cNvPr>
            <p:cNvSpPr/>
            <p:nvPr/>
          </p:nvSpPr>
          <p:spPr bwMode="auto">
            <a:xfrm>
              <a:off x="4572000" y="4728984"/>
              <a:ext cx="154353" cy="603080"/>
            </a:xfrm>
            <a:prstGeom prst="ellipse">
              <a:avLst/>
            </a:prstGeom>
            <a:solidFill>
              <a:srgbClr val="DDDDD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552898F-1DD1-0FDC-FC9D-5DE3ECAF50EF}"/>
                </a:ext>
              </a:extLst>
            </p:cNvPr>
            <p:cNvCxnSpPr>
              <a:cxnSpLocks/>
              <a:stCxn id="21" idx="0"/>
            </p:cNvCxnSpPr>
            <p:nvPr/>
          </p:nvCxnSpPr>
          <p:spPr bwMode="auto">
            <a:xfrm>
              <a:off x="4649177" y="4728984"/>
              <a:ext cx="244786" cy="103688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A83DBED-55DA-42AC-9159-3C3BF17B5687}"/>
                </a:ext>
              </a:extLst>
            </p:cNvPr>
            <p:cNvCxnSpPr>
              <a:cxnSpLocks/>
              <a:endCxn id="21" idx="4"/>
            </p:cNvCxnSpPr>
            <p:nvPr/>
          </p:nvCxnSpPr>
          <p:spPr bwMode="auto">
            <a:xfrm flipH="1">
              <a:off x="4649177" y="5244638"/>
              <a:ext cx="251134" cy="87426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7639587-9B02-EF00-54D2-A0CB3F607755}"/>
                </a:ext>
              </a:extLst>
            </p:cNvPr>
            <p:cNvSpPr/>
            <p:nvPr/>
          </p:nvSpPr>
          <p:spPr bwMode="auto">
            <a:xfrm>
              <a:off x="6172201" y="4841547"/>
              <a:ext cx="100074" cy="396741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A83C7ACE-375D-19B5-88C0-20E7ED1DF146}"/>
              </a:ext>
            </a:extLst>
          </p:cNvPr>
          <p:cNvSpPr/>
          <p:nvPr/>
        </p:nvSpPr>
        <p:spPr bwMode="auto">
          <a:xfrm>
            <a:off x="606601" y="1447615"/>
            <a:ext cx="3183237" cy="309158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7B426D-B3F7-E05E-5950-990B7459931D}"/>
              </a:ext>
            </a:extLst>
          </p:cNvPr>
          <p:cNvSpPr/>
          <p:nvPr/>
        </p:nvSpPr>
        <p:spPr bwMode="auto">
          <a:xfrm>
            <a:off x="615408" y="2416525"/>
            <a:ext cx="3288309" cy="325354"/>
          </a:xfrm>
          <a:prstGeom prst="rect">
            <a:avLst/>
          </a:prstGeom>
          <a:solidFill>
            <a:srgbClr val="6F6F6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C89C59B0-5489-B59E-B4EB-4FBE82423CDC}"/>
              </a:ext>
            </a:extLst>
          </p:cNvPr>
          <p:cNvSpPr/>
          <p:nvPr/>
        </p:nvSpPr>
        <p:spPr bwMode="auto">
          <a:xfrm rot="10800000">
            <a:off x="3417785" y="2416524"/>
            <a:ext cx="485931" cy="325352"/>
          </a:xfrm>
          <a:prstGeom prst="rtTriangl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3B20125F-71FD-D493-7A39-CBB22AF5DA47}"/>
              </a:ext>
            </a:extLst>
          </p:cNvPr>
          <p:cNvSpPr/>
          <p:nvPr/>
        </p:nvSpPr>
        <p:spPr bwMode="auto">
          <a:xfrm flipH="1">
            <a:off x="3309612" y="1464059"/>
            <a:ext cx="480226" cy="296267"/>
          </a:xfrm>
          <a:prstGeom prst="rt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0C3283A-EE8D-1998-5218-941AAC0E42B8}"/>
              </a:ext>
            </a:extLst>
          </p:cNvPr>
          <p:cNvCxnSpPr>
            <a:cxnSpLocks/>
            <a:endCxn id="20" idx="2"/>
          </p:cNvCxnSpPr>
          <p:nvPr/>
        </p:nvCxnSpPr>
        <p:spPr bwMode="auto">
          <a:xfrm flipV="1">
            <a:off x="673457" y="1882157"/>
            <a:ext cx="598903" cy="4097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AFDC756-92F2-4380-0FB4-F54517EB1749}"/>
              </a:ext>
            </a:extLst>
          </p:cNvPr>
          <p:cNvCxnSpPr>
            <a:cxnSpLocks/>
            <a:stCxn id="20" idx="2"/>
          </p:cNvCxnSpPr>
          <p:nvPr/>
        </p:nvCxnSpPr>
        <p:spPr bwMode="auto">
          <a:xfrm>
            <a:off x="1272360" y="1882157"/>
            <a:ext cx="612479" cy="4034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5AA82A5-77EC-6D44-6E13-0D6C702E8977}"/>
              </a:ext>
            </a:extLst>
          </p:cNvPr>
          <p:cNvCxnSpPr>
            <a:cxnSpLocks/>
          </p:cNvCxnSpPr>
          <p:nvPr/>
        </p:nvCxnSpPr>
        <p:spPr bwMode="auto">
          <a:xfrm flipV="1">
            <a:off x="1884839" y="1879975"/>
            <a:ext cx="759008" cy="4056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F1AF244A-03CF-31FF-B04F-4B23FD08C077}"/>
              </a:ext>
            </a:extLst>
          </p:cNvPr>
          <p:cNvCxnSpPr>
            <a:cxnSpLocks/>
          </p:cNvCxnSpPr>
          <p:nvPr/>
        </p:nvCxnSpPr>
        <p:spPr bwMode="auto">
          <a:xfrm>
            <a:off x="2599929" y="1886600"/>
            <a:ext cx="648897" cy="40534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6B3D967E-5480-9001-2939-1504254F0126}"/>
              </a:ext>
            </a:extLst>
          </p:cNvPr>
          <p:cNvCxnSpPr>
            <a:cxnSpLocks/>
            <a:stCxn id="75" idx="2"/>
          </p:cNvCxnSpPr>
          <p:nvPr/>
        </p:nvCxnSpPr>
        <p:spPr bwMode="auto">
          <a:xfrm flipV="1">
            <a:off x="3203107" y="1934697"/>
            <a:ext cx="823150" cy="3536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D58357-C426-472D-1353-E842965CCE34}"/>
                  </a:ext>
                </a:extLst>
              </p:cNvPr>
              <p:cNvSpPr txBox="1"/>
              <p:nvPr/>
            </p:nvSpPr>
            <p:spPr>
              <a:xfrm>
                <a:off x="-104869" y="2823670"/>
                <a:ext cx="4724400" cy="723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u="sng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Eg.</a:t>
                </a:r>
                <a:r>
                  <a:rPr lang="en-US" b="0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~4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/(</m:t>
                        </m:r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dirty="0">
                    <a:solidFill>
                      <a:srgbClr val="0000FF"/>
                    </a:solidFill>
                  </a:rPr>
                </a:br>
                <a:r>
                  <a:rPr lang="en-US" sz="1600" dirty="0">
                    <a:solidFill>
                      <a:srgbClr val="0000FF"/>
                    </a:solidFill>
                  </a:rPr>
                  <a:t>[Think on the same lines for transverse direction…]</a:t>
                </a:r>
                <a:endParaRPr lang="en-US" sz="17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D58357-C426-472D-1353-E842965CC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4869" y="2823670"/>
                <a:ext cx="4724400" cy="723275"/>
              </a:xfrm>
              <a:prstGeom prst="rect">
                <a:avLst/>
              </a:prstGeom>
              <a:blipFill>
                <a:blip r:embed="rId7"/>
                <a:stretch>
                  <a:fillRect t="-6723" b="-7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>
            <a:extLst>
              <a:ext uri="{FF2B5EF4-FFF2-40B4-BE49-F238E27FC236}">
                <a16:creationId xmlns:a16="http://schemas.microsoft.com/office/drawing/2014/main" id="{CF7874BF-25BE-9CFE-88E9-26F17FF71EB7}"/>
              </a:ext>
            </a:extLst>
          </p:cNvPr>
          <p:cNvSpPr txBox="1"/>
          <p:nvPr/>
        </p:nvSpPr>
        <p:spPr>
          <a:xfrm>
            <a:off x="4876800" y="4577477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“ultracold”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46B74B7-3152-CC2E-1143-F74AA9296C51}"/>
              </a:ext>
            </a:extLst>
          </p:cNvPr>
          <p:cNvSpPr txBox="1"/>
          <p:nvPr/>
        </p:nvSpPr>
        <p:spPr>
          <a:xfrm>
            <a:off x="7334048" y="4585438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“hot”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67862F5-6F21-5B17-9421-DDE188E0D0E4}"/>
              </a:ext>
            </a:extLst>
          </p:cNvPr>
          <p:cNvCxnSpPr/>
          <p:nvPr/>
        </p:nvCxnSpPr>
        <p:spPr bwMode="auto">
          <a:xfrm>
            <a:off x="630599" y="1347380"/>
            <a:ext cx="32883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98B4F327-8AFA-D82B-DB51-51F9423D9BEB}"/>
                  </a:ext>
                </a:extLst>
              </p:cNvPr>
              <p:cNvSpPr txBox="1"/>
              <p:nvPr/>
            </p:nvSpPr>
            <p:spPr>
              <a:xfrm>
                <a:off x="3849577" y="1125228"/>
                <a:ext cx="3137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98B4F327-8AFA-D82B-DB51-51F9423D9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577" y="1125228"/>
                <a:ext cx="313744" cy="461665"/>
              </a:xfrm>
              <a:prstGeom prst="rect">
                <a:avLst/>
              </a:prstGeom>
              <a:blipFill>
                <a:blip r:embed="rId8"/>
                <a:stretch>
                  <a:fillRect l="-3846" r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CFB9FC04-29E8-3FD0-A54D-45DDC0254503}"/>
                  </a:ext>
                </a:extLst>
              </p:cNvPr>
              <p:cNvSpPr txBox="1"/>
              <p:nvPr/>
            </p:nvSpPr>
            <p:spPr>
              <a:xfrm>
                <a:off x="7086600" y="5172127"/>
                <a:ext cx="125936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CFB9FC04-29E8-3FD0-A54D-45DDC0254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5172127"/>
                <a:ext cx="1259361" cy="584775"/>
              </a:xfrm>
              <a:prstGeom prst="rect">
                <a:avLst/>
              </a:prstGeom>
              <a:blipFill>
                <a:blip r:embed="rId9"/>
                <a:stretch>
                  <a:fillRect r="-14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80F0DF78-70A0-C656-4592-86CCEFBD4F38}"/>
                  </a:ext>
                </a:extLst>
              </p:cNvPr>
              <p:cNvSpPr txBox="1"/>
              <p:nvPr/>
            </p:nvSpPr>
            <p:spPr>
              <a:xfrm>
                <a:off x="4855527" y="5194337"/>
                <a:ext cx="125936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80F0DF78-70A0-C656-4592-86CCEFBD4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527" y="5194337"/>
                <a:ext cx="1259361" cy="584775"/>
              </a:xfrm>
              <a:prstGeom prst="rect">
                <a:avLst/>
              </a:prstGeom>
              <a:blipFill>
                <a:blip r:embed="rId10"/>
                <a:stretch>
                  <a:fillRect r="-16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ectangle 118">
            <a:extLst>
              <a:ext uri="{FF2B5EF4-FFF2-40B4-BE49-F238E27FC236}">
                <a16:creationId xmlns:a16="http://schemas.microsoft.com/office/drawing/2014/main" id="{EB4330E6-B0EF-141A-F080-3E6BFEAE4145}"/>
              </a:ext>
            </a:extLst>
          </p:cNvPr>
          <p:cNvSpPr/>
          <p:nvPr/>
        </p:nvSpPr>
        <p:spPr bwMode="auto">
          <a:xfrm>
            <a:off x="7010400" y="3886200"/>
            <a:ext cx="1746968" cy="1938471"/>
          </a:xfrm>
          <a:prstGeom prst="rect">
            <a:avLst/>
          </a:prstGeom>
          <a:solidFill>
            <a:srgbClr val="FFFF00">
              <a:alpha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664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1985F7A5-DFE4-9ADD-9E48-76779A854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09174"/>
            <a:ext cx="8001000" cy="5010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Results: Conservative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067300" y="6498710"/>
            <a:ext cx="3632817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77</a:t>
            </a:fld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2BA8C9-2E48-D55E-EE74-87BD0B0E720C}"/>
                  </a:ext>
                </a:extLst>
              </p:cNvPr>
              <p:cNvSpPr txBox="1"/>
              <p:nvPr/>
            </p:nvSpPr>
            <p:spPr>
              <a:xfrm>
                <a:off x="2209800" y="6019800"/>
                <a:ext cx="5029200" cy="341376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l-G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C. Gemmel et al., Phys. Rev. D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82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111901 (2010)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2BA8C9-2E48-D55E-EE74-87BD0B0E7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019800"/>
                <a:ext cx="5029200" cy="341376"/>
              </a:xfrm>
              <a:prstGeom prst="rect">
                <a:avLst/>
              </a:prstGeom>
              <a:blipFill>
                <a:blip r:embed="rId3"/>
                <a:stretch>
                  <a:fillRect l="-121" t="-3571" r="-364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12F876-86F4-29E0-FE10-15DA9D929AEE}"/>
                  </a:ext>
                </a:extLst>
              </p:cNvPr>
              <p:cNvSpPr txBox="1"/>
              <p:nvPr/>
            </p:nvSpPr>
            <p:spPr>
              <a:xfrm>
                <a:off x="2387490" y="1057398"/>
                <a:ext cx="2679810" cy="11428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=0.053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endParaRPr lang="en-US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Mag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=0.068 </m:t>
                    </m:r>
                  </m:oMath>
                </a14:m>
                <a:r>
                  <a:rPr lang="en-US" b="0" dirty="0"/>
                  <a:t>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Bounce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=0.23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12F876-86F4-29E0-FE10-15DA9D929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490" y="1057398"/>
                <a:ext cx="2679810" cy="1142877"/>
              </a:xfrm>
              <a:prstGeom prst="rect">
                <a:avLst/>
              </a:prstGeom>
              <a:blipFill>
                <a:blip r:embed="rId4"/>
                <a:stretch>
                  <a:fillRect l="-6606" t="-5319" r="-3417" b="-13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A6ACC2A-D46A-1DB2-FAD5-43A787FD37ED}"/>
              </a:ext>
            </a:extLst>
          </p:cNvPr>
          <p:cNvSpPr txBox="1"/>
          <p:nvPr/>
        </p:nvSpPr>
        <p:spPr>
          <a:xfrm>
            <a:off x="3657600" y="4724400"/>
            <a:ext cx="3962400" cy="338554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after shutter close + bounces off shutter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8D923B-B9DA-65C7-5471-8325D39A7178}"/>
                  </a:ext>
                </a:extLst>
              </p:cNvPr>
              <p:cNvSpPr txBox="1"/>
              <p:nvPr/>
            </p:nvSpPr>
            <p:spPr>
              <a:xfrm>
                <a:off x="5029200" y="2209800"/>
                <a:ext cx="3035190" cy="8943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Bounce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Mag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8D923B-B9DA-65C7-5471-8325D39A7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2209800"/>
                <a:ext cx="3035190" cy="8943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2058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476D8595-A885-3360-4AA7-915791E1C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23687"/>
            <a:ext cx="8001000" cy="5010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Modes: Bounces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042156" y="6498710"/>
            <a:ext cx="3657962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78</a:t>
            </a:fld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2BA8C9-2E48-D55E-EE74-87BD0B0E720C}"/>
                  </a:ext>
                </a:extLst>
              </p:cNvPr>
              <p:cNvSpPr txBox="1"/>
              <p:nvPr/>
            </p:nvSpPr>
            <p:spPr>
              <a:xfrm>
                <a:off x="2209800" y="6019800"/>
                <a:ext cx="5029200" cy="341376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l-G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C. Gemmel et al., Phys. Rev. D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82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111901 (2010)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2BA8C9-2E48-D55E-EE74-87BD0B0E7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019800"/>
                <a:ext cx="5029200" cy="341376"/>
              </a:xfrm>
              <a:prstGeom prst="rect">
                <a:avLst/>
              </a:prstGeom>
              <a:blipFill>
                <a:blip r:embed="rId3"/>
                <a:stretch>
                  <a:fillRect l="-121" t="-3571" r="-364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98D3C81-B1CD-1DBC-014B-2D902757A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53" y="3027255"/>
            <a:ext cx="3905644" cy="26877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6ACC2A-D46A-1DB2-FAD5-43A787FD37ED}"/>
              </a:ext>
            </a:extLst>
          </p:cNvPr>
          <p:cNvSpPr txBox="1"/>
          <p:nvPr/>
        </p:nvSpPr>
        <p:spPr>
          <a:xfrm>
            <a:off x="3657600" y="4724400"/>
            <a:ext cx="3962400" cy="338554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after shutter close + bounces off shutter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D457F0-FED0-0F2B-2DAB-E272C93A1C36}"/>
              </a:ext>
            </a:extLst>
          </p:cNvPr>
          <p:cNvGrpSpPr/>
          <p:nvPr/>
        </p:nvGrpSpPr>
        <p:grpSpPr>
          <a:xfrm>
            <a:off x="5032631" y="985259"/>
            <a:ext cx="3043579" cy="1852378"/>
            <a:chOff x="-1447800" y="1221709"/>
            <a:chExt cx="1900578" cy="1524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EAD7A3C-8525-9618-D91E-EFFF909FB909}"/>
                </a:ext>
              </a:extLst>
            </p:cNvPr>
            <p:cNvSpPr/>
            <p:nvPr/>
          </p:nvSpPr>
          <p:spPr bwMode="auto">
            <a:xfrm>
              <a:off x="-1447800" y="1221709"/>
              <a:ext cx="1900578" cy="152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43F120F-0C19-AD69-AC5B-774B92FCF0AC}"/>
                </a:ext>
              </a:extLst>
            </p:cNvPr>
            <p:cNvGrpSpPr/>
            <p:nvPr/>
          </p:nvGrpSpPr>
          <p:grpSpPr>
            <a:xfrm>
              <a:off x="-1329146" y="1250784"/>
              <a:ext cx="1757200" cy="1485427"/>
              <a:chOff x="-589054" y="1095916"/>
              <a:chExt cx="1757200" cy="1485427"/>
            </a:xfrm>
            <a:solidFill>
              <a:schemeClr val="bg1"/>
            </a:solidFill>
          </p:grpSpPr>
          <p:sp>
            <p:nvSpPr>
              <p:cNvPr id="6" name="Flowchart: Direct Access Storage 5">
                <a:extLst>
                  <a:ext uri="{FF2B5EF4-FFF2-40B4-BE49-F238E27FC236}">
                    <a16:creationId xmlns:a16="http://schemas.microsoft.com/office/drawing/2014/main" id="{7C516F66-79FA-7E48-F7D6-60CDFE448F62}"/>
                  </a:ext>
                </a:extLst>
              </p:cNvPr>
              <p:cNvSpPr/>
              <p:nvPr/>
            </p:nvSpPr>
            <p:spPr bwMode="auto">
              <a:xfrm>
                <a:off x="-80622" y="1351569"/>
                <a:ext cx="1066800" cy="576064"/>
              </a:xfrm>
              <a:prstGeom prst="flowChartMagneticDrum">
                <a:avLst/>
              </a:prstGeom>
              <a:grp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70A8DE46-5B2E-829B-A8FC-656FC3BEEFDB}"/>
                  </a:ext>
                </a:extLst>
              </p:cNvPr>
              <p:cNvCxnSpPr/>
              <p:nvPr/>
            </p:nvCxnSpPr>
            <p:spPr bwMode="auto">
              <a:xfrm>
                <a:off x="-80622" y="2037369"/>
                <a:ext cx="1066800" cy="0"/>
              </a:xfrm>
              <a:prstGeom prst="straightConnector1">
                <a:avLst/>
              </a:prstGeom>
              <a:grpFill/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EED95AF-8CDD-31AE-4F85-7718B0D5AF3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-156822" y="1351569"/>
                <a:ext cx="0" cy="576064"/>
              </a:xfrm>
              <a:prstGeom prst="straightConnector1">
                <a:avLst/>
              </a:prstGeom>
              <a:grpFill/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755E87D-59DA-4424-29B6-C466A2CA1464}"/>
                      </a:ext>
                    </a:extLst>
                  </p:cNvPr>
                  <p:cNvSpPr txBox="1"/>
                  <p:nvPr/>
                </p:nvSpPr>
                <p:spPr>
                  <a:xfrm>
                    <a:off x="-156822" y="2121760"/>
                    <a:ext cx="1324968" cy="379824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=28.4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mm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755E87D-59DA-4424-29B6-C466A2CA14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56822" y="2121760"/>
                    <a:ext cx="1324968" cy="37982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9EB0B831-E5B3-0D31-F533-6C1A0C1DDA9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1187623" y="1694485"/>
                    <a:ext cx="1485427" cy="288289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=4.4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mm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9EB0B831-E5B3-0D31-F533-6C1A0C1DDA9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-1187623" y="1694485"/>
                    <a:ext cx="1485427" cy="28828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12F876-86F4-29E0-FE10-15DA9D929AEE}"/>
                  </a:ext>
                </a:extLst>
              </p:cNvPr>
              <p:cNvSpPr txBox="1"/>
              <p:nvPr/>
            </p:nvSpPr>
            <p:spPr>
              <a:xfrm>
                <a:off x="1549808" y="1166429"/>
                <a:ext cx="2825389" cy="184665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Mean free path,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=17.6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Bounce rate,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12F876-86F4-29E0-FE10-15DA9D929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9808" y="1166429"/>
                <a:ext cx="2825389" cy="1846659"/>
              </a:xfrm>
              <a:prstGeom prst="rect">
                <a:avLst/>
              </a:prstGeom>
              <a:blipFill>
                <a:blip r:embed="rId7"/>
                <a:stretch>
                  <a:fillRect l="-1709" t="-4235" r="-1709" b="-5863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A4A4D0D1-7244-9970-4F9C-10431EF2F492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1413036" y="3095817"/>
            <a:ext cx="1787512" cy="1498192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583642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C57C5416-56E9-E624-592F-6B0676D8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23687"/>
            <a:ext cx="8001000" cy="5010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C72755-292E-D7C9-2A23-BB8973FB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US" dirty="0"/>
              <a:t>Modes: Bounces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451010F-BA06-0BAA-7B8A-A8D70FD29181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A7DD6CE-1826-F140-DBCD-0534BB33C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042156" y="6498710"/>
            <a:ext cx="3657962" cy="26828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79</a:t>
            </a:fld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2BA8C9-2E48-D55E-EE74-87BD0B0E720C}"/>
                  </a:ext>
                </a:extLst>
              </p:cNvPr>
              <p:cNvSpPr txBox="1"/>
              <p:nvPr/>
            </p:nvSpPr>
            <p:spPr>
              <a:xfrm>
                <a:off x="2209800" y="6019800"/>
                <a:ext cx="5029200" cy="341376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l-G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C. Gemmel et al., Phys. Rev. D </a:t>
                </a:r>
                <a:r>
                  <a:rPr lang="en-US" sz="16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82</a:t>
                </a:r>
                <a:r>
                  <a:rPr lang="en-US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111901 (2010)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2BA8C9-2E48-D55E-EE74-87BD0B0E7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6019800"/>
                <a:ext cx="5029200" cy="341376"/>
              </a:xfrm>
              <a:prstGeom prst="rect">
                <a:avLst/>
              </a:prstGeom>
              <a:blipFill>
                <a:blip r:embed="rId3"/>
                <a:stretch>
                  <a:fillRect l="-121" t="-3571" r="-364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98D3C81-B1CD-1DBC-014B-2D902757A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53" y="3027255"/>
            <a:ext cx="3905644" cy="26877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6ACC2A-D46A-1DB2-FAD5-43A787FD37ED}"/>
              </a:ext>
            </a:extLst>
          </p:cNvPr>
          <p:cNvSpPr txBox="1"/>
          <p:nvPr/>
        </p:nvSpPr>
        <p:spPr>
          <a:xfrm>
            <a:off x="3657600" y="4724400"/>
            <a:ext cx="3962400" cy="338554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after shutter close + bounces off shutter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12F876-86F4-29E0-FE10-15DA9D929AEE}"/>
                  </a:ext>
                </a:extLst>
              </p:cNvPr>
              <p:cNvSpPr txBox="1"/>
              <p:nvPr/>
            </p:nvSpPr>
            <p:spPr>
              <a:xfrm>
                <a:off x="1389263" y="1166429"/>
                <a:ext cx="3530867" cy="147732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228600" indent="2286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17.6 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mm</m:t>
                    </m:r>
                  </m:oMath>
                </a14:m>
                <a:endParaRPr lang="en-US" b="0" i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28600" indent="2286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28600" indent="2286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=0.0133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sm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228600" indent="228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Bounce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0.25 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12F876-86F4-29E0-FE10-15DA9D929A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263" y="1166429"/>
                <a:ext cx="3530867" cy="1477328"/>
              </a:xfrm>
              <a:prstGeom prst="rect">
                <a:avLst/>
              </a:prstGeom>
              <a:blipFill>
                <a:blip r:embed="rId5"/>
                <a:stretch>
                  <a:fillRect t="-3239" b="-36437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EA24079-22CE-27E5-8575-7991C53A6120}"/>
              </a:ext>
            </a:extLst>
          </p:cNvPr>
          <p:cNvGrpSpPr/>
          <p:nvPr/>
        </p:nvGrpSpPr>
        <p:grpSpPr>
          <a:xfrm>
            <a:off x="5022077" y="1004309"/>
            <a:ext cx="3043579" cy="1852378"/>
            <a:chOff x="-1447800" y="1221709"/>
            <a:chExt cx="1900578" cy="1524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627D9E-5DF1-6A6C-C937-3F1AB53D74B0}"/>
                </a:ext>
              </a:extLst>
            </p:cNvPr>
            <p:cNvSpPr/>
            <p:nvPr/>
          </p:nvSpPr>
          <p:spPr bwMode="auto">
            <a:xfrm>
              <a:off x="-1447800" y="1221709"/>
              <a:ext cx="1900578" cy="1524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126A86-6CB7-033D-903D-3461FBD156B3}"/>
                </a:ext>
              </a:extLst>
            </p:cNvPr>
            <p:cNvGrpSpPr/>
            <p:nvPr/>
          </p:nvGrpSpPr>
          <p:grpSpPr>
            <a:xfrm>
              <a:off x="-1329146" y="1250784"/>
              <a:ext cx="1757200" cy="1485427"/>
              <a:chOff x="-589054" y="1095916"/>
              <a:chExt cx="1757200" cy="1485427"/>
            </a:xfrm>
            <a:solidFill>
              <a:schemeClr val="bg1"/>
            </a:solidFill>
          </p:grpSpPr>
          <p:sp>
            <p:nvSpPr>
              <p:cNvPr id="18" name="Flowchart: Direct Access Storage 17">
                <a:extLst>
                  <a:ext uri="{FF2B5EF4-FFF2-40B4-BE49-F238E27FC236}">
                    <a16:creationId xmlns:a16="http://schemas.microsoft.com/office/drawing/2014/main" id="{05DB1D84-C555-05FD-1F25-968941F3280C}"/>
                  </a:ext>
                </a:extLst>
              </p:cNvPr>
              <p:cNvSpPr/>
              <p:nvPr/>
            </p:nvSpPr>
            <p:spPr bwMode="auto">
              <a:xfrm>
                <a:off x="-80622" y="1351569"/>
                <a:ext cx="1066800" cy="576064"/>
              </a:xfrm>
              <a:prstGeom prst="flowChartMagneticDrum">
                <a:avLst/>
              </a:prstGeom>
              <a:grp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66E2C5D-EA7A-9D07-6A6C-805459B71752}"/>
                  </a:ext>
                </a:extLst>
              </p:cNvPr>
              <p:cNvCxnSpPr/>
              <p:nvPr/>
            </p:nvCxnSpPr>
            <p:spPr bwMode="auto">
              <a:xfrm>
                <a:off x="-80622" y="2037369"/>
                <a:ext cx="1066800" cy="0"/>
              </a:xfrm>
              <a:prstGeom prst="straightConnector1">
                <a:avLst/>
              </a:prstGeom>
              <a:grpFill/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CCE6DE0E-BD3F-9F2B-0D33-D7D21DDA259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-156822" y="1351569"/>
                <a:ext cx="0" cy="576064"/>
              </a:xfrm>
              <a:prstGeom prst="straightConnector1">
                <a:avLst/>
              </a:prstGeom>
              <a:grpFill/>
              <a:ln w="38100" cap="flat" cmpd="sng" algn="ctr">
                <a:solidFill>
                  <a:schemeClr val="tx1"/>
                </a:solidFill>
                <a:prstDash val="solid"/>
                <a:round/>
                <a:headEnd type="triangle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BFCBB6C9-6C3F-9C56-2333-D63BA66332CF}"/>
                      </a:ext>
                    </a:extLst>
                  </p:cNvPr>
                  <p:cNvSpPr txBox="1"/>
                  <p:nvPr/>
                </p:nvSpPr>
                <p:spPr>
                  <a:xfrm>
                    <a:off x="-156822" y="2121760"/>
                    <a:ext cx="1324968" cy="379824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=28.4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mm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BFCBB6C9-6C3F-9C56-2333-D63BA66332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56822" y="2121760"/>
                    <a:ext cx="1324968" cy="37982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89A91B7A-639F-65CE-3354-8C9F082FE09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1187623" y="1694485"/>
                    <a:ext cx="1485427" cy="288289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=4.4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mm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89A91B7A-639F-65CE-3354-8C9F082FE09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-1187623" y="1694485"/>
                    <a:ext cx="1485427" cy="28828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603991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794895"/>
          </a:xfrm>
        </p:spPr>
        <p:txBody>
          <a:bodyPr/>
          <a:lstStyle/>
          <a:p>
            <a:r>
              <a:rPr lang="en-US" dirty="0"/>
              <a:t>ABS: Multi Channel Plate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§2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0548E3-70F2-9D45-030C-66B52DCECB9E}"/>
              </a:ext>
            </a:extLst>
          </p:cNvPr>
          <p:cNvGrpSpPr/>
          <p:nvPr/>
        </p:nvGrpSpPr>
        <p:grpSpPr>
          <a:xfrm>
            <a:off x="400050" y="990600"/>
            <a:ext cx="666750" cy="2133600"/>
            <a:chOff x="4038599" y="2634984"/>
            <a:chExt cx="309395" cy="685800"/>
          </a:xfrm>
        </p:grpSpPr>
        <p:sp>
          <p:nvSpPr>
            <p:cNvPr id="9" name="Cylinder 8">
              <a:extLst>
                <a:ext uri="{FF2B5EF4-FFF2-40B4-BE49-F238E27FC236}">
                  <a16:creationId xmlns:a16="http://schemas.microsoft.com/office/drawing/2014/main" id="{8B8D08D6-8952-51C8-5F3B-D8D6EAE8270F}"/>
                </a:ext>
              </a:extLst>
            </p:cNvPr>
            <p:cNvSpPr/>
            <p:nvPr/>
          </p:nvSpPr>
          <p:spPr bwMode="auto">
            <a:xfrm rot="5400000">
              <a:off x="3848099" y="2825484"/>
              <a:ext cx="685800" cy="304799"/>
            </a:xfrm>
            <a:prstGeom prst="can">
              <a:avLst>
                <a:gd name="adj" fmla="val 4305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835C290-7150-5B27-61F9-1317CC69A462}"/>
                </a:ext>
              </a:extLst>
            </p:cNvPr>
            <p:cNvSpPr/>
            <p:nvPr/>
          </p:nvSpPr>
          <p:spPr bwMode="auto">
            <a:xfrm>
              <a:off x="4195594" y="2648620"/>
              <a:ext cx="152400" cy="653783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2D823F8-625C-7B1D-D0FB-BCCDBE2E0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86000"/>
            <a:ext cx="3834960" cy="3658903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29E25F45-D4E8-D651-7A71-EEA81CE96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692532"/>
            <a:ext cx="4147167" cy="25725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C692D3-5CFA-76D6-89B1-8E8F92F7A4C7}"/>
              </a:ext>
            </a:extLst>
          </p:cNvPr>
          <p:cNvSpPr txBox="1"/>
          <p:nvPr/>
        </p:nvSpPr>
        <p:spPr>
          <a:xfrm>
            <a:off x="5172163" y="931530"/>
            <a:ext cx="3429000" cy="2308324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Arranged in hexagon (side 25 µm)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Pores at vertex and center of hexagon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Pore diameter: 5 µm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Pore length: 0.5mm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C4531DA7-F7AA-51EF-442F-E92A071399F4}"/>
              </a:ext>
            </a:extLst>
          </p:cNvPr>
          <p:cNvSpPr/>
          <p:nvPr/>
        </p:nvSpPr>
        <p:spPr bwMode="auto">
          <a:xfrm>
            <a:off x="5883583" y="3432401"/>
            <a:ext cx="1524000" cy="461666"/>
          </a:xfrm>
          <a:prstGeom prst="wedgeRectCallout">
            <a:avLst>
              <a:gd name="adj1" fmla="val -20387"/>
              <a:gd name="adj2" fmla="val 10582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Simulation</a:t>
            </a: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DA5A425D-5979-6BA4-6692-F5A99C94584D}"/>
              </a:ext>
            </a:extLst>
          </p:cNvPr>
          <p:cNvSpPr/>
          <p:nvPr/>
        </p:nvSpPr>
        <p:spPr bwMode="auto">
          <a:xfrm>
            <a:off x="1771272" y="1769952"/>
            <a:ext cx="2610228" cy="461666"/>
          </a:xfrm>
          <a:prstGeom prst="wedgeRectCallout">
            <a:avLst>
              <a:gd name="adj1" fmla="val -20387"/>
              <a:gd name="adj2" fmla="val 10582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Microscope (</a:t>
            </a:r>
            <a:r>
              <a:rPr lang="en-US" dirty="0"/>
              <a:t>2 µm)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4D2141B6-A599-3F9F-9FE8-9917430E1643}"/>
              </a:ext>
            </a:extLst>
          </p:cNvPr>
          <p:cNvSpPr/>
          <p:nvPr/>
        </p:nvSpPr>
        <p:spPr bwMode="auto">
          <a:xfrm>
            <a:off x="1133286" y="1008838"/>
            <a:ext cx="1457514" cy="461666"/>
          </a:xfrm>
          <a:prstGeom prst="wedgeRectCallout">
            <a:avLst>
              <a:gd name="adj1" fmla="val -60905"/>
              <a:gd name="adj2" fmla="val -1796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Schematic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61243-0CE5-AB2D-38C6-A093921E769F}"/>
              </a:ext>
            </a:extLst>
          </p:cNvPr>
          <p:cNvSpPr/>
          <p:nvPr/>
        </p:nvSpPr>
        <p:spPr bwMode="auto">
          <a:xfrm>
            <a:off x="465051" y="5876281"/>
            <a:ext cx="4337667" cy="414632"/>
          </a:xfrm>
          <a:prstGeom prst="rec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u="sng" dirty="0">
                <a:latin typeface="Times" charset="0"/>
                <a:ea typeface="Geneva" charset="0"/>
              </a:rPr>
              <a:t>Quartz MCP</a:t>
            </a:r>
            <a:r>
              <a:rPr lang="en-US" sz="2000" b="1" dirty="0">
                <a:latin typeface="Times" charset="0"/>
                <a:ea typeface="Geneva" charset="0"/>
              </a:rPr>
              <a:t>:</a:t>
            </a:r>
            <a:r>
              <a:rPr lang="en-US" sz="2000" dirty="0">
                <a:latin typeface="Times" charset="0"/>
                <a:ea typeface="Geneva" charset="0"/>
              </a:rPr>
              <a:t> Unidirectional </a:t>
            </a:r>
            <a:r>
              <a:rPr lang="en-US" sz="2000" baseline="30000" dirty="0">
                <a:latin typeface="Times" charset="0"/>
                <a:ea typeface="Geneva" charset="0"/>
              </a:rPr>
              <a:t>3</a:t>
            </a:r>
            <a:r>
              <a:rPr lang="en-US" sz="2000" dirty="0">
                <a:latin typeface="Times" charset="0"/>
                <a:ea typeface="Geneva" charset="0"/>
              </a:rPr>
              <a:t>He beam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021D5D-7BDA-E2F1-D119-F15391EDC0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16972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5029B-9BF0-8269-B74F-6AE850C1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Neutrality of Matter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28334-73CE-A767-E5E9-D124A0B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BD49C-1E46-003F-A1C3-27062ED88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Cryo-ABS Review, Apr 2024: Page </a:t>
            </a:r>
            <a:fld id="{F8B179ED-E448-4B3E-AFFB-BC7BDFD8F3C6}" type="slidenum">
              <a:rPr lang="en-US" altLang="en-US" smtClean="0"/>
              <a:pPr>
                <a:defRPr/>
              </a:pPr>
              <a:t>80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8555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5" y="2954883"/>
            <a:ext cx="3096344" cy="3090477"/>
          </a:xfrm>
          <a:prstGeom prst="rect">
            <a:avLst/>
          </a:prstGeom>
          <a:solidFill>
            <a:srgbClr val="46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Charge Quantization?</a:t>
            </a:r>
          </a:p>
          <a:p>
            <a:pPr algn="ctr"/>
            <a:endParaRPr lang="en-GB" sz="3600" b="1" dirty="0">
              <a:solidFill>
                <a:schemeClr val="bg1"/>
              </a:solidFill>
            </a:endParaRPr>
          </a:p>
          <a:p>
            <a:pPr algn="ctr"/>
            <a:r>
              <a:rPr lang="en-GB" sz="2400" b="1" i="1" dirty="0">
                <a:solidFill>
                  <a:srgbClr val="FFFF00"/>
                </a:solidFill>
              </a:rPr>
              <a:t>Micro-charges</a:t>
            </a:r>
            <a:endParaRPr lang="en-GB" sz="3600" b="1" i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67545" y="1340768"/>
                <a:ext cx="3960440" cy="1440160"/>
              </a:xfrm>
              <a:prstGeom prst="rect">
                <a:avLst/>
              </a:prstGeom>
              <a:solidFill>
                <a:srgbClr val="006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FF00"/>
                    </a:solidFill>
                  </a:rPr>
                  <a:t>Global gauge invariance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2400" b="1" dirty="0">
                  <a:solidFill>
                    <a:srgbClr val="FFFF00"/>
                  </a:solidFill>
                </a:endParaRPr>
              </a:p>
              <a:p>
                <a:pPr algn="ctr"/>
                <a:r>
                  <a:rPr lang="en-US" sz="2400" b="1" dirty="0">
                    <a:solidFill>
                      <a:srgbClr val="FFFF00"/>
                    </a:solidFill>
                  </a:rPr>
                  <a:t>Charge conservation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5" y="1340768"/>
                <a:ext cx="3960440" cy="1440160"/>
              </a:xfrm>
              <a:prstGeom prst="rect">
                <a:avLst/>
              </a:prstGeom>
              <a:blipFill rotWithShape="0">
                <a:blip r:embed="rId2"/>
                <a:stretch>
                  <a:fillRect b="-16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42170" y="1335828"/>
                <a:ext cx="3960440" cy="1440160"/>
              </a:xfrm>
              <a:prstGeom prst="rect">
                <a:avLst/>
              </a:prstGeom>
              <a:solidFill>
                <a:srgbClr val="006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𝑛</m:t>
                          </m:r>
                        </m:e>
                        <m:sup>
                          <m:sSub>
                            <m:sSubPr>
                              <m:ctrlPr>
                                <a:rPr lang="en-GB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haroni" panose="02010803020104030203" pitchFamily="2" charset="-79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  <m:r>
                        <a:rPr lang="en-GB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→</m:t>
                      </m:r>
                      <m:sSup>
                        <m:sSupPr>
                          <m:ctrlPr>
                            <a:rPr lang="en-GB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𝑝</m:t>
                          </m:r>
                        </m:e>
                        <m:sup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𝑝</m:t>
                              </m:r>
                            </m:sub>
                          </m:sSub>
                        </m:sup>
                      </m:sSup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+</m:t>
                      </m:r>
                      <m:sSup>
                        <m:sSupPr>
                          <m:ctrlP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𝑒</m:t>
                              </m:r>
                            </m:sub>
                          </m:sSub>
                        </m:sup>
                      </m:sSup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haroni" panose="02010803020104030203" pitchFamily="2" charset="-79"/>
                        </a:rPr>
                        <m:t>+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𝑒</m:t>
                          </m:r>
                        </m:sub>
                        <m:sup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𝑞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2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haroni" panose="02010803020104030203" pitchFamily="2" charset="-79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haroni" panose="02010803020104030203" pitchFamily="2" charset="-79"/>
                                    </a:rPr>
                                    <m:t>𝜈</m:t>
                                  </m:r>
                                </m:e>
                              </m:acc>
                              <m: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𝑒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GB" sz="2800" dirty="0">
                  <a:solidFill>
                    <a:schemeClr val="bg1"/>
                  </a:solidFill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170" y="1335828"/>
                <a:ext cx="3960440" cy="14401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2207186"/>
            <a:ext cx="573741" cy="573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669325" y="2986321"/>
                <a:ext cx="5004598" cy="1522799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GB" sz="2500" dirty="0">
                    <a:solidFill>
                      <a:schemeClr val="tx1"/>
                    </a:solidFill>
                  </a:rPr>
                  <a:t>Inflation: Is charge conserved?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500" dirty="0">
                    <a:solidFill>
                      <a:schemeClr val="tx1"/>
                    </a:solidFill>
                  </a:rPr>
                  <a:t>Is the charge of neutrinos “0”?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GB" sz="2500" dirty="0">
                    <a:solidFill>
                      <a:schemeClr val="tx1"/>
                    </a:solidFill>
                  </a:rPr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𝑝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𝑛</m:t>
                        </m:r>
                      </m:sub>
                    </m:sSub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="0"</m:t>
                    </m:r>
                  </m:oMath>
                </a14:m>
                <a:r>
                  <a:rPr lang="en-GB" sz="25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325" y="2986321"/>
                <a:ext cx="5004598" cy="1522799"/>
              </a:xfrm>
              <a:prstGeom prst="rect">
                <a:avLst/>
              </a:prstGeom>
              <a:blipFill>
                <a:blip r:embed="rId5"/>
                <a:stretch>
                  <a:fillRect l="-2436" b="-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8100392" y="3933055"/>
            <a:ext cx="573531" cy="565323"/>
            <a:chOff x="5004048" y="1268760"/>
            <a:chExt cx="3133727" cy="3133725"/>
          </a:xfrm>
        </p:grpSpPr>
        <p:sp>
          <p:nvSpPr>
            <p:cNvPr id="17" name="Freeform 6"/>
            <p:cNvSpPr>
              <a:spLocks noEditPoints="1"/>
            </p:cNvSpPr>
            <p:nvPr/>
          </p:nvSpPr>
          <p:spPr bwMode="auto">
            <a:xfrm rot="16200000">
              <a:off x="5311138" y="1690133"/>
              <a:ext cx="2761809" cy="2223861"/>
            </a:xfrm>
            <a:prstGeom prst="rect">
              <a:avLst/>
            </a:prstGeom>
            <a:solidFill>
              <a:schemeClr val="tx1"/>
            </a:solidFill>
            <a:ln w="5715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6"/>
            <p:cNvSpPr>
              <a:spLocks noEditPoints="1"/>
            </p:cNvSpPr>
            <p:nvPr/>
          </p:nvSpPr>
          <p:spPr bwMode="auto">
            <a:xfrm>
              <a:off x="5004048" y="1268760"/>
              <a:ext cx="3133725" cy="3133725"/>
            </a:xfrm>
            <a:custGeom>
              <a:avLst/>
              <a:gdLst>
                <a:gd name="T0" fmla="*/ 5814 w 11628"/>
                <a:gd name="T1" fmla="*/ 0 h 11628"/>
                <a:gd name="T2" fmla="*/ 0 w 11628"/>
                <a:gd name="T3" fmla="*/ 5814 h 11628"/>
                <a:gd name="T4" fmla="*/ 5814 w 11628"/>
                <a:gd name="T5" fmla="*/ 11628 h 11628"/>
                <a:gd name="T6" fmla="*/ 11628 w 11628"/>
                <a:gd name="T7" fmla="*/ 5814 h 11628"/>
                <a:gd name="T8" fmla="*/ 5814 w 11628"/>
                <a:gd name="T9" fmla="*/ 0 h 11628"/>
                <a:gd name="T10" fmla="*/ 5877 w 11628"/>
                <a:gd name="T11" fmla="*/ 9678 h 11628"/>
                <a:gd name="T12" fmla="*/ 5051 w 11628"/>
                <a:gd name="T13" fmla="*/ 8852 h 11628"/>
                <a:gd name="T14" fmla="*/ 5877 w 11628"/>
                <a:gd name="T15" fmla="*/ 8026 h 11628"/>
                <a:gd name="T16" fmla="*/ 6703 w 11628"/>
                <a:gd name="T17" fmla="*/ 8852 h 11628"/>
                <a:gd name="T18" fmla="*/ 5877 w 11628"/>
                <a:gd name="T19" fmla="*/ 9678 h 11628"/>
                <a:gd name="T20" fmla="*/ 6527 w 11628"/>
                <a:gd name="T21" fmla="*/ 7236 h 11628"/>
                <a:gd name="T22" fmla="*/ 6527 w 11628"/>
                <a:gd name="T23" fmla="*/ 7385 h 11628"/>
                <a:gd name="T24" fmla="*/ 5165 w 11628"/>
                <a:gd name="T25" fmla="*/ 7385 h 11628"/>
                <a:gd name="T26" fmla="*/ 5165 w 11628"/>
                <a:gd name="T27" fmla="*/ 7236 h 11628"/>
                <a:gd name="T28" fmla="*/ 5715 w 11628"/>
                <a:gd name="T29" fmla="*/ 5807 h 11628"/>
                <a:gd name="T30" fmla="*/ 6813 w 11628"/>
                <a:gd name="T31" fmla="*/ 4365 h 11628"/>
                <a:gd name="T32" fmla="*/ 5797 w 11628"/>
                <a:gd name="T33" fmla="*/ 3375 h 11628"/>
                <a:gd name="T34" fmla="*/ 4767 w 11628"/>
                <a:gd name="T35" fmla="*/ 4570 h 11628"/>
                <a:gd name="T36" fmla="*/ 3443 w 11628"/>
                <a:gd name="T37" fmla="*/ 4570 h 11628"/>
                <a:gd name="T38" fmla="*/ 5805 w 11628"/>
                <a:gd name="T39" fmla="*/ 2120 h 11628"/>
                <a:gd name="T40" fmla="*/ 8185 w 11628"/>
                <a:gd name="T41" fmla="*/ 4251 h 11628"/>
                <a:gd name="T42" fmla="*/ 6527 w 11628"/>
                <a:gd name="T43" fmla="*/ 7236 h 11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28" h="11628">
                  <a:moveTo>
                    <a:pt x="5814" y="0"/>
                  </a:moveTo>
                  <a:cubicBezTo>
                    <a:pt x="2603" y="0"/>
                    <a:pt x="0" y="2603"/>
                    <a:pt x="0" y="5814"/>
                  </a:cubicBezTo>
                  <a:cubicBezTo>
                    <a:pt x="0" y="9025"/>
                    <a:pt x="2603" y="11628"/>
                    <a:pt x="5814" y="11628"/>
                  </a:cubicBezTo>
                  <a:cubicBezTo>
                    <a:pt x="9025" y="11628"/>
                    <a:pt x="11628" y="9025"/>
                    <a:pt x="11628" y="5814"/>
                  </a:cubicBezTo>
                  <a:cubicBezTo>
                    <a:pt x="11628" y="2603"/>
                    <a:pt x="9025" y="0"/>
                    <a:pt x="5814" y="0"/>
                  </a:cubicBezTo>
                  <a:close/>
                  <a:moveTo>
                    <a:pt x="5877" y="9678"/>
                  </a:moveTo>
                  <a:cubicBezTo>
                    <a:pt x="5421" y="9678"/>
                    <a:pt x="5051" y="9308"/>
                    <a:pt x="5051" y="8852"/>
                  </a:cubicBezTo>
                  <a:cubicBezTo>
                    <a:pt x="5051" y="8395"/>
                    <a:pt x="5421" y="8026"/>
                    <a:pt x="5877" y="8026"/>
                  </a:cubicBezTo>
                  <a:cubicBezTo>
                    <a:pt x="6334" y="8026"/>
                    <a:pt x="6703" y="8395"/>
                    <a:pt x="6703" y="8852"/>
                  </a:cubicBezTo>
                  <a:cubicBezTo>
                    <a:pt x="6703" y="9308"/>
                    <a:pt x="6334" y="9678"/>
                    <a:pt x="5877" y="9678"/>
                  </a:cubicBezTo>
                  <a:close/>
                  <a:moveTo>
                    <a:pt x="6527" y="7236"/>
                  </a:moveTo>
                  <a:lnTo>
                    <a:pt x="6527" y="7385"/>
                  </a:lnTo>
                  <a:lnTo>
                    <a:pt x="5165" y="7385"/>
                  </a:lnTo>
                  <a:lnTo>
                    <a:pt x="5165" y="7236"/>
                  </a:lnTo>
                  <a:cubicBezTo>
                    <a:pt x="5165" y="6816"/>
                    <a:pt x="5227" y="6276"/>
                    <a:pt x="5715" y="5807"/>
                  </a:cubicBezTo>
                  <a:cubicBezTo>
                    <a:pt x="6203" y="5338"/>
                    <a:pt x="6813" y="4951"/>
                    <a:pt x="6813" y="4365"/>
                  </a:cubicBezTo>
                  <a:cubicBezTo>
                    <a:pt x="6813" y="3717"/>
                    <a:pt x="6363" y="3375"/>
                    <a:pt x="5797" y="3375"/>
                  </a:cubicBezTo>
                  <a:cubicBezTo>
                    <a:pt x="4852" y="3375"/>
                    <a:pt x="4791" y="4354"/>
                    <a:pt x="4767" y="4570"/>
                  </a:cubicBezTo>
                  <a:lnTo>
                    <a:pt x="3443" y="4570"/>
                  </a:lnTo>
                  <a:cubicBezTo>
                    <a:pt x="3478" y="3548"/>
                    <a:pt x="3910" y="2120"/>
                    <a:pt x="5805" y="2120"/>
                  </a:cubicBezTo>
                  <a:cubicBezTo>
                    <a:pt x="7447" y="2120"/>
                    <a:pt x="8185" y="3220"/>
                    <a:pt x="8185" y="4251"/>
                  </a:cubicBezTo>
                  <a:cubicBezTo>
                    <a:pt x="8185" y="5892"/>
                    <a:pt x="6527" y="6177"/>
                    <a:pt x="6527" y="7236"/>
                  </a:cubicBezTo>
                  <a:close/>
                </a:path>
              </a:pathLst>
            </a:custGeom>
            <a:solidFill>
              <a:srgbClr val="F58D01"/>
            </a:solidFill>
            <a:ln w="5715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5004049" y="1268760"/>
              <a:ext cx="864095" cy="3133725"/>
            </a:xfrm>
            <a:prstGeom prst="rect">
              <a:avLst/>
            </a:prstGeom>
            <a:solidFill>
              <a:srgbClr val="F58D01"/>
            </a:solidFill>
            <a:ln w="5715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6"/>
            <p:cNvSpPr>
              <a:spLocks noEditPoints="1"/>
            </p:cNvSpPr>
            <p:nvPr/>
          </p:nvSpPr>
          <p:spPr bwMode="auto">
            <a:xfrm>
              <a:off x="7273678" y="1268760"/>
              <a:ext cx="864095" cy="3133725"/>
            </a:xfrm>
            <a:prstGeom prst="rect">
              <a:avLst/>
            </a:prstGeom>
            <a:solidFill>
              <a:srgbClr val="F58D01"/>
            </a:solidFill>
            <a:ln w="5715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Freeform 6"/>
            <p:cNvSpPr>
              <a:spLocks noEditPoints="1"/>
            </p:cNvSpPr>
            <p:nvPr/>
          </p:nvSpPr>
          <p:spPr bwMode="auto">
            <a:xfrm rot="16200000">
              <a:off x="6354888" y="2619598"/>
              <a:ext cx="432048" cy="3133725"/>
            </a:xfrm>
            <a:prstGeom prst="rect">
              <a:avLst/>
            </a:prstGeom>
            <a:solidFill>
              <a:srgbClr val="F58D01"/>
            </a:solidFill>
            <a:ln w="5715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 rot="16200000">
              <a:off x="6354889" y="-82079"/>
              <a:ext cx="432048" cy="3133725"/>
            </a:xfrm>
            <a:prstGeom prst="rect">
              <a:avLst/>
            </a:prstGeom>
            <a:solidFill>
              <a:srgbClr val="F58D01"/>
            </a:solidFill>
            <a:ln w="5715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669325" y="4662574"/>
                <a:ext cx="2486851" cy="71064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dirty="0">
                    <a:solidFill>
                      <a:srgbClr val="000000"/>
                    </a:solidFill>
                    <a:latin typeface="Algerian" panose="04020705040A02060702" pitchFamily="82" charset="0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𝑛</m:t>
                        </m:r>
                      </m:sub>
                    </m:sSub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≠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0⇒</m:t>
                    </m:r>
                  </m:oMath>
                </a14:m>
                <a:r>
                  <a:rPr lang="en-GB" sz="2000" dirty="0">
                    <a:solidFill>
                      <a:srgbClr val="000000"/>
                    </a:solidFill>
                    <a:latin typeface="Algerian" panose="04020705040A02060702" pitchFamily="8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↮</m:t>
                    </m:r>
                    <m:acc>
                      <m:accPr>
                        <m:chr m:val="̅"/>
                        <m:ctrlPr>
                          <a:rPr lang="en-US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GB" sz="2000" dirty="0">
                    <a:solidFill>
                      <a:srgbClr val="000000"/>
                    </a:solidFill>
                    <a:latin typeface="Algerian" panose="04020705040A02060702" pitchFamily="8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325" y="4662574"/>
                <a:ext cx="2486851" cy="710642"/>
              </a:xfrm>
              <a:prstGeom prst="rect">
                <a:avLst/>
              </a:prstGeom>
              <a:blipFill rotWithShape="0">
                <a:blip r:embed="rId6"/>
                <a:stretch>
                  <a:fillRect r="-53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3669325" y="5530673"/>
                <a:ext cx="5033285" cy="51468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haroni" panose="02010803020104030203" pitchFamily="2" charset="-79"/>
                  </a:rPr>
                  <a:t>PDG: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𝑛</m:t>
                        </m:r>
                      </m:sub>
                    </m:sSub>
                    <m:r>
                      <a:rPr lang="en-US" sz="2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=(−0.</m:t>
                    </m:r>
                    <m:r>
                      <a:rPr lang="en-US" sz="2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 </m:t>
                    </m:r>
                    <m:r>
                      <a:rPr lang="en-US" sz="2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2</m:t>
                    </m:r>
                    <m:r>
                      <a:rPr lang="en-US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±</m:t>
                    </m:r>
                    <m:r>
                      <a:rPr lang="en-US" sz="2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0.8)</m:t>
                    </m:r>
                    <m:r>
                      <a:rPr lang="en-US" sz="2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×</m:t>
                    </m:r>
                    <m:sSup>
                      <m:sSupPr>
                        <m:ctrlPr>
                          <a:rPr lang="en-US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−21</m:t>
                        </m:r>
                      </m:sup>
                    </m:sSup>
                    <m:r>
                      <a:rPr lang="en-US" sz="2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𝕖</m:t>
                    </m:r>
                  </m:oMath>
                </a14:m>
                <a:endParaRPr lang="en-GB" sz="2500" dirty="0">
                  <a:solidFill>
                    <a:srgbClr val="000000"/>
                  </a:solidFill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325" y="5530673"/>
                <a:ext cx="5033285" cy="514687"/>
              </a:xfrm>
              <a:prstGeom prst="rect">
                <a:avLst/>
              </a:prstGeom>
              <a:blipFill rotWithShape="0">
                <a:blip r:embed="rId7"/>
                <a:stretch>
                  <a:fillRect t="-4706" b="-247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405629" y="4662574"/>
                <a:ext cx="2296981" cy="71064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acc>
                          <m:accPr>
                            <m:chr m:val="̅"/>
                            <m:ctrlPr>
                              <a:rPr lang="en-US" sz="20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sub>
                    </m:sSub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&gt;2.7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GB" sz="2000" dirty="0">
                    <a:solidFill>
                      <a:srgbClr val="000000"/>
                    </a:solidFill>
                    <a:latin typeface="Algerian" panose="04020705040A02060702" pitchFamily="82" charset="0"/>
                  </a:rPr>
                  <a:t> </a:t>
                </a:r>
                <a:r>
                  <a:rPr lang="en-GB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629" y="4662574"/>
                <a:ext cx="2296981" cy="71064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22F0E3C5-BC57-10EA-A28B-71E201F23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GB" dirty="0"/>
              <a:t>Motivation</a:t>
            </a:r>
            <a:endParaRPr lang="en-US" dirty="0"/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8FEC7DFA-88C5-54A8-6937-31FD0B51C79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§y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3169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5" y="2954883"/>
            <a:ext cx="3096344" cy="3090477"/>
          </a:xfrm>
          <a:prstGeom prst="rect">
            <a:avLst/>
          </a:prstGeom>
          <a:solidFill>
            <a:srgbClr val="46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Neutrality of matter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67545" y="1340768"/>
                <a:ext cx="3960440" cy="1440160"/>
              </a:xfrm>
              <a:prstGeom prst="rect">
                <a:avLst/>
              </a:prstGeom>
              <a:solidFill>
                <a:srgbClr val="006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FF00"/>
                    </a:solidFill>
                  </a:rPr>
                  <a:t>Global gauge invariance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2400" b="1" dirty="0">
                  <a:solidFill>
                    <a:srgbClr val="FFFF00"/>
                  </a:solidFill>
                </a:endParaRPr>
              </a:p>
              <a:p>
                <a:pPr algn="ctr"/>
                <a:r>
                  <a:rPr lang="en-US" sz="2400" b="1" dirty="0">
                    <a:solidFill>
                      <a:srgbClr val="FFFF00"/>
                    </a:solidFill>
                  </a:rPr>
                  <a:t>Charge conservation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5" y="1340768"/>
                <a:ext cx="3960440" cy="1440160"/>
              </a:xfrm>
              <a:prstGeom prst="rect">
                <a:avLst/>
              </a:prstGeom>
              <a:blipFill rotWithShape="0">
                <a:blip r:embed="rId2"/>
                <a:stretch>
                  <a:fillRect b="-16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42170" y="1335828"/>
                <a:ext cx="3960440" cy="1440160"/>
              </a:xfrm>
              <a:prstGeom prst="rect">
                <a:avLst/>
              </a:prstGeom>
              <a:solidFill>
                <a:srgbClr val="006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𝑛</m:t>
                          </m:r>
                        </m:e>
                        <m:sup>
                          <m:sSub>
                            <m:sSubPr>
                              <m:ctrlPr>
                                <a:rPr lang="en-GB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haroni" panose="02010803020104030203" pitchFamily="2" charset="-79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  <m:r>
                        <a:rPr lang="en-GB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→</m:t>
                      </m:r>
                      <m:sSup>
                        <m:sSupPr>
                          <m:ctrlPr>
                            <a:rPr lang="en-GB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𝑝</m:t>
                          </m:r>
                        </m:e>
                        <m:sup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𝑝</m:t>
                              </m:r>
                            </m:sub>
                          </m:sSub>
                        </m:sup>
                      </m:sSup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+</m:t>
                      </m:r>
                      <m:sSup>
                        <m:sSupPr>
                          <m:ctrlP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𝑒</m:t>
                              </m:r>
                            </m:sub>
                          </m:sSub>
                        </m:sup>
                      </m:sSup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haroni" panose="02010803020104030203" pitchFamily="2" charset="-79"/>
                        </a:rPr>
                        <m:t>+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𝑒</m:t>
                          </m:r>
                        </m:sub>
                        <m:sup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𝑞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2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cs typeface="Aharoni" panose="02010803020104030203" pitchFamily="2" charset="-79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haroni" panose="02010803020104030203" pitchFamily="2" charset="-79"/>
                                    </a:rPr>
                                    <m:t>𝜈</m:t>
                                  </m:r>
                                </m:e>
                              </m:acc>
                              <m: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𝑒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GB" sz="2800" dirty="0">
                  <a:solidFill>
                    <a:schemeClr val="bg1"/>
                  </a:solidFill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170" y="1335828"/>
                <a:ext cx="3960440" cy="14401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2207186"/>
            <a:ext cx="573741" cy="573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669325" y="2986321"/>
                <a:ext cx="5004598" cy="1522799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3200" dirty="0">
                    <a:solidFill>
                      <a:schemeClr val="tx1"/>
                    </a:solidFill>
                    <a:latin typeface="+mj-lt"/>
                  </a:rPr>
                  <a:t>From neutrality of matter </a:t>
                </a:r>
              </a:p>
              <a:p>
                <a:r>
                  <a:rPr lang="en-GB" sz="3200" dirty="0">
                    <a:solidFill>
                      <a:schemeClr val="tx1"/>
                    </a:solidFill>
                    <a:latin typeface="+mj-lt"/>
                  </a:rPr>
                  <a:t>(atoms: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+mj-lt"/>
                  </a:rPr>
                  <a:t>)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haroni" panose="02010803020104030203" pitchFamily="2" charset="-79"/>
                              </a:rPr>
                              <m:t>𝜈</m:t>
                            </m:r>
                          </m:e>
                        </m:acc>
                      </m:sub>
                    </m:sSub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≈0</m:t>
                    </m:r>
                  </m:oMath>
                </a14:m>
                <a:r>
                  <a:rPr lang="en-GB" sz="32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⇒</m:t>
                    </m:r>
                  </m:oMath>
                </a14:m>
                <a:endParaRPr lang="en-GB" sz="32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325" y="2986321"/>
                <a:ext cx="5004598" cy="1522799"/>
              </a:xfrm>
              <a:prstGeom prst="rect">
                <a:avLst/>
              </a:prstGeom>
              <a:blipFill>
                <a:blip r:embed="rId5"/>
                <a:stretch>
                  <a:fillRect l="-3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8100392" y="3933055"/>
            <a:ext cx="573531" cy="565323"/>
            <a:chOff x="5004048" y="1268760"/>
            <a:chExt cx="3133727" cy="3133725"/>
          </a:xfrm>
        </p:grpSpPr>
        <p:sp>
          <p:nvSpPr>
            <p:cNvPr id="17" name="Freeform 6"/>
            <p:cNvSpPr>
              <a:spLocks noEditPoints="1"/>
            </p:cNvSpPr>
            <p:nvPr/>
          </p:nvSpPr>
          <p:spPr bwMode="auto">
            <a:xfrm rot="16200000">
              <a:off x="5311138" y="1690133"/>
              <a:ext cx="2761809" cy="2223861"/>
            </a:xfrm>
            <a:prstGeom prst="rect">
              <a:avLst/>
            </a:prstGeom>
            <a:solidFill>
              <a:schemeClr val="tx1"/>
            </a:solidFill>
            <a:ln w="5715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6"/>
            <p:cNvSpPr>
              <a:spLocks noEditPoints="1"/>
            </p:cNvSpPr>
            <p:nvPr/>
          </p:nvSpPr>
          <p:spPr bwMode="auto">
            <a:xfrm>
              <a:off x="5004048" y="1268760"/>
              <a:ext cx="3133725" cy="3133725"/>
            </a:xfrm>
            <a:custGeom>
              <a:avLst/>
              <a:gdLst>
                <a:gd name="T0" fmla="*/ 5814 w 11628"/>
                <a:gd name="T1" fmla="*/ 0 h 11628"/>
                <a:gd name="T2" fmla="*/ 0 w 11628"/>
                <a:gd name="T3" fmla="*/ 5814 h 11628"/>
                <a:gd name="T4" fmla="*/ 5814 w 11628"/>
                <a:gd name="T5" fmla="*/ 11628 h 11628"/>
                <a:gd name="T6" fmla="*/ 11628 w 11628"/>
                <a:gd name="T7" fmla="*/ 5814 h 11628"/>
                <a:gd name="T8" fmla="*/ 5814 w 11628"/>
                <a:gd name="T9" fmla="*/ 0 h 11628"/>
                <a:gd name="T10" fmla="*/ 5877 w 11628"/>
                <a:gd name="T11" fmla="*/ 9678 h 11628"/>
                <a:gd name="T12" fmla="*/ 5051 w 11628"/>
                <a:gd name="T13" fmla="*/ 8852 h 11628"/>
                <a:gd name="T14" fmla="*/ 5877 w 11628"/>
                <a:gd name="T15" fmla="*/ 8026 h 11628"/>
                <a:gd name="T16" fmla="*/ 6703 w 11628"/>
                <a:gd name="T17" fmla="*/ 8852 h 11628"/>
                <a:gd name="T18" fmla="*/ 5877 w 11628"/>
                <a:gd name="T19" fmla="*/ 9678 h 11628"/>
                <a:gd name="T20" fmla="*/ 6527 w 11628"/>
                <a:gd name="T21" fmla="*/ 7236 h 11628"/>
                <a:gd name="T22" fmla="*/ 6527 w 11628"/>
                <a:gd name="T23" fmla="*/ 7385 h 11628"/>
                <a:gd name="T24" fmla="*/ 5165 w 11628"/>
                <a:gd name="T25" fmla="*/ 7385 h 11628"/>
                <a:gd name="T26" fmla="*/ 5165 w 11628"/>
                <a:gd name="T27" fmla="*/ 7236 h 11628"/>
                <a:gd name="T28" fmla="*/ 5715 w 11628"/>
                <a:gd name="T29" fmla="*/ 5807 h 11628"/>
                <a:gd name="T30" fmla="*/ 6813 w 11628"/>
                <a:gd name="T31" fmla="*/ 4365 h 11628"/>
                <a:gd name="T32" fmla="*/ 5797 w 11628"/>
                <a:gd name="T33" fmla="*/ 3375 h 11628"/>
                <a:gd name="T34" fmla="*/ 4767 w 11628"/>
                <a:gd name="T35" fmla="*/ 4570 h 11628"/>
                <a:gd name="T36" fmla="*/ 3443 w 11628"/>
                <a:gd name="T37" fmla="*/ 4570 h 11628"/>
                <a:gd name="T38" fmla="*/ 5805 w 11628"/>
                <a:gd name="T39" fmla="*/ 2120 h 11628"/>
                <a:gd name="T40" fmla="*/ 8185 w 11628"/>
                <a:gd name="T41" fmla="*/ 4251 h 11628"/>
                <a:gd name="T42" fmla="*/ 6527 w 11628"/>
                <a:gd name="T43" fmla="*/ 7236 h 11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28" h="11628">
                  <a:moveTo>
                    <a:pt x="5814" y="0"/>
                  </a:moveTo>
                  <a:cubicBezTo>
                    <a:pt x="2603" y="0"/>
                    <a:pt x="0" y="2603"/>
                    <a:pt x="0" y="5814"/>
                  </a:cubicBezTo>
                  <a:cubicBezTo>
                    <a:pt x="0" y="9025"/>
                    <a:pt x="2603" y="11628"/>
                    <a:pt x="5814" y="11628"/>
                  </a:cubicBezTo>
                  <a:cubicBezTo>
                    <a:pt x="9025" y="11628"/>
                    <a:pt x="11628" y="9025"/>
                    <a:pt x="11628" y="5814"/>
                  </a:cubicBezTo>
                  <a:cubicBezTo>
                    <a:pt x="11628" y="2603"/>
                    <a:pt x="9025" y="0"/>
                    <a:pt x="5814" y="0"/>
                  </a:cubicBezTo>
                  <a:close/>
                  <a:moveTo>
                    <a:pt x="5877" y="9678"/>
                  </a:moveTo>
                  <a:cubicBezTo>
                    <a:pt x="5421" y="9678"/>
                    <a:pt x="5051" y="9308"/>
                    <a:pt x="5051" y="8852"/>
                  </a:cubicBezTo>
                  <a:cubicBezTo>
                    <a:pt x="5051" y="8395"/>
                    <a:pt x="5421" y="8026"/>
                    <a:pt x="5877" y="8026"/>
                  </a:cubicBezTo>
                  <a:cubicBezTo>
                    <a:pt x="6334" y="8026"/>
                    <a:pt x="6703" y="8395"/>
                    <a:pt x="6703" y="8852"/>
                  </a:cubicBezTo>
                  <a:cubicBezTo>
                    <a:pt x="6703" y="9308"/>
                    <a:pt x="6334" y="9678"/>
                    <a:pt x="5877" y="9678"/>
                  </a:cubicBezTo>
                  <a:close/>
                  <a:moveTo>
                    <a:pt x="6527" y="7236"/>
                  </a:moveTo>
                  <a:lnTo>
                    <a:pt x="6527" y="7385"/>
                  </a:lnTo>
                  <a:lnTo>
                    <a:pt x="5165" y="7385"/>
                  </a:lnTo>
                  <a:lnTo>
                    <a:pt x="5165" y="7236"/>
                  </a:lnTo>
                  <a:cubicBezTo>
                    <a:pt x="5165" y="6816"/>
                    <a:pt x="5227" y="6276"/>
                    <a:pt x="5715" y="5807"/>
                  </a:cubicBezTo>
                  <a:cubicBezTo>
                    <a:pt x="6203" y="5338"/>
                    <a:pt x="6813" y="4951"/>
                    <a:pt x="6813" y="4365"/>
                  </a:cubicBezTo>
                  <a:cubicBezTo>
                    <a:pt x="6813" y="3717"/>
                    <a:pt x="6363" y="3375"/>
                    <a:pt x="5797" y="3375"/>
                  </a:cubicBezTo>
                  <a:cubicBezTo>
                    <a:pt x="4852" y="3375"/>
                    <a:pt x="4791" y="4354"/>
                    <a:pt x="4767" y="4570"/>
                  </a:cubicBezTo>
                  <a:lnTo>
                    <a:pt x="3443" y="4570"/>
                  </a:lnTo>
                  <a:cubicBezTo>
                    <a:pt x="3478" y="3548"/>
                    <a:pt x="3910" y="2120"/>
                    <a:pt x="5805" y="2120"/>
                  </a:cubicBezTo>
                  <a:cubicBezTo>
                    <a:pt x="7447" y="2120"/>
                    <a:pt x="8185" y="3220"/>
                    <a:pt x="8185" y="4251"/>
                  </a:cubicBezTo>
                  <a:cubicBezTo>
                    <a:pt x="8185" y="5892"/>
                    <a:pt x="6527" y="6177"/>
                    <a:pt x="6527" y="7236"/>
                  </a:cubicBezTo>
                  <a:close/>
                </a:path>
              </a:pathLst>
            </a:custGeom>
            <a:solidFill>
              <a:srgbClr val="F58D01"/>
            </a:solidFill>
            <a:ln w="5715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5004049" y="1268760"/>
              <a:ext cx="864095" cy="3133725"/>
            </a:xfrm>
            <a:prstGeom prst="rect">
              <a:avLst/>
            </a:prstGeom>
            <a:solidFill>
              <a:srgbClr val="F58D01"/>
            </a:solidFill>
            <a:ln w="5715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6"/>
            <p:cNvSpPr>
              <a:spLocks noEditPoints="1"/>
            </p:cNvSpPr>
            <p:nvPr/>
          </p:nvSpPr>
          <p:spPr bwMode="auto">
            <a:xfrm>
              <a:off x="7273678" y="1268760"/>
              <a:ext cx="864095" cy="3133725"/>
            </a:xfrm>
            <a:prstGeom prst="rect">
              <a:avLst/>
            </a:prstGeom>
            <a:solidFill>
              <a:srgbClr val="F58D01"/>
            </a:solidFill>
            <a:ln w="5715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Freeform 6"/>
            <p:cNvSpPr>
              <a:spLocks noEditPoints="1"/>
            </p:cNvSpPr>
            <p:nvPr/>
          </p:nvSpPr>
          <p:spPr bwMode="auto">
            <a:xfrm rot="16200000">
              <a:off x="6354888" y="2619598"/>
              <a:ext cx="432048" cy="3133725"/>
            </a:xfrm>
            <a:prstGeom prst="rect">
              <a:avLst/>
            </a:prstGeom>
            <a:solidFill>
              <a:srgbClr val="F58D01"/>
            </a:solidFill>
            <a:ln w="5715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 rot="16200000">
              <a:off x="6354889" y="-82079"/>
              <a:ext cx="432048" cy="3133725"/>
            </a:xfrm>
            <a:prstGeom prst="rect">
              <a:avLst/>
            </a:prstGeom>
            <a:solidFill>
              <a:srgbClr val="F58D01"/>
            </a:solidFill>
            <a:ln w="5715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669325" y="4662574"/>
                <a:ext cx="2270827" cy="71064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a typeface="Cambria Math" panose="02040503050406030204" pitchFamily="18" charset="0"/>
                    <a:cs typeface="Aharoni" panose="02010803020104030203" pitchFamily="2" charset="-79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⇒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𝑝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𝑒</m:t>
                        </m:r>
                      </m:sub>
                    </m:sSub>
                  </m:oMath>
                </a14:m>
                <a:endParaRPr lang="en-GB" sz="2800" dirty="0">
                  <a:solidFill>
                    <a:srgbClr val="000000"/>
                  </a:solidFill>
                  <a:latin typeface="Algerian" panose="04020705040A02060702" pitchFamily="82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325" y="4662574"/>
                <a:ext cx="2270827" cy="7106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3669325" y="5530673"/>
                <a:ext cx="5033285" cy="51468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haroni" panose="02010803020104030203" pitchFamily="2" charset="-79"/>
                  </a:rPr>
                  <a:t>PDG: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haroni" panose="02010803020104030203" pitchFamily="2" charset="-79"/>
                              </a:rPr>
                              <m:t>𝜈</m:t>
                            </m:r>
                          </m:e>
                        </m:acc>
                      </m:sub>
                    </m:sSub>
                    <m:r>
                      <a:rPr lang="en-US" sz="2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&lt;</m:t>
                    </m:r>
                    <m:r>
                      <a:rPr lang="en-US" sz="2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4×</m:t>
                    </m:r>
                    <m:sSup>
                      <m:sSupPr>
                        <m:ctrlPr>
                          <a:rPr lang="en-US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−35</m:t>
                        </m:r>
                      </m:sup>
                    </m:sSup>
                    <m:r>
                      <a:rPr lang="en-US" sz="2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𝕖</m:t>
                    </m:r>
                  </m:oMath>
                </a14:m>
                <a:r>
                  <a:rPr lang="en-GB" sz="2500" dirty="0">
                    <a:solidFill>
                      <a:srgbClr val="000000"/>
                    </a:solidFill>
                    <a:cs typeface="Aharoni" panose="02010803020104030203" pitchFamily="2" charset="-79"/>
                  </a:rPr>
                  <a:t> (95% C.L.)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325" y="5530673"/>
                <a:ext cx="5033285" cy="514687"/>
              </a:xfrm>
              <a:prstGeom prst="rect">
                <a:avLst/>
              </a:prstGeom>
              <a:blipFill>
                <a:blip r:embed="rId7"/>
                <a:stretch>
                  <a:fillRect t="-4706" b="-247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732240" y="4662574"/>
                <a:ext cx="1970370" cy="71064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a typeface="Cambria Math" panose="02040503050406030204" pitchFamily="18" charset="0"/>
                    <a:cs typeface="Aharoni" panose="02010803020104030203" pitchFamily="2" charset="-79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⇒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𝑛</m:t>
                        </m:r>
                      </m:sub>
                    </m:sSub>
                  </m:oMath>
                </a14:m>
                <a:endParaRPr lang="en-GB" sz="2800" dirty="0">
                  <a:solidFill>
                    <a:srgbClr val="000000"/>
                  </a:solidFill>
                  <a:latin typeface="Algerian" panose="04020705040A02060702" pitchFamily="82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4662574"/>
                <a:ext cx="1970370" cy="7106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E6B753CF-C3B6-882E-B50C-2B4E4730A650}"/>
              </a:ext>
            </a:extLst>
          </p:cNvPr>
          <p:cNvSpPr/>
          <p:nvPr/>
        </p:nvSpPr>
        <p:spPr>
          <a:xfrm>
            <a:off x="5968498" y="4552587"/>
            <a:ext cx="6671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&amp;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F3D331-780D-6093-80E9-EB9ABC1C8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GB" dirty="0"/>
              <a:t>Motivation</a:t>
            </a:r>
            <a:endParaRPr lang="en-US" dirty="0"/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F4FE26D6-64D8-2C5F-6217-1505709081AD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§y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5599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10587" y="1226589"/>
            <a:ext cx="4352474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Cold Neutrons: </a:t>
            </a:r>
          </a:p>
          <a:p>
            <a:pPr algn="ctr"/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Deflection Experiments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87624" y="3602553"/>
            <a:ext cx="3867213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Neutrality of Matter:</a:t>
            </a:r>
          </a:p>
          <a:p>
            <a:pPr algn="ctr"/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Acoustic Resonator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466670" y="2376833"/>
                <a:ext cx="4240308" cy="1161762"/>
              </a:xfrm>
              <a:prstGeom prst="rect">
                <a:avLst/>
              </a:prstGeom>
              <a:solidFill>
                <a:srgbClr val="464543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R. </a:t>
                </a:r>
                <a:r>
                  <a:rPr lang="en-US" sz="16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Gähler</a:t>
                </a:r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et al., Phys. Rev. D </a:t>
                </a:r>
                <a:r>
                  <a:rPr lang="en-US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25</a:t>
                </a:r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2887 (1982).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𝑛</m:t>
                          </m:r>
                        </m:sub>
                      </m:sSub>
                      <m:r>
                        <a:rPr lang="en-US" sz="16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=</m:t>
                      </m:r>
                      <m:r>
                        <a:rPr lang="en-US" sz="1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(−</m:t>
                      </m:r>
                      <m:r>
                        <a:rPr lang="en-US" sz="1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1.5</m:t>
                      </m:r>
                      <m:r>
                        <a:rPr lang="en-US" sz="1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±</m:t>
                      </m:r>
                      <m:r>
                        <a:rPr lang="en-US" sz="16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2.2</m:t>
                      </m:r>
                      <m:r>
                        <a:rPr lang="en-US" sz="1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)</m:t>
                      </m:r>
                      <m:r>
                        <a:rPr lang="en-US" sz="1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×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−2</m:t>
                          </m:r>
                          <m:r>
                            <a:rPr lang="en-US" sz="16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0</m:t>
                          </m:r>
                        </m:sup>
                      </m:sSup>
                      <m:r>
                        <a:rPr lang="en-US" sz="1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𝕖</m:t>
                      </m:r>
                    </m:oMath>
                  </m:oMathPara>
                </a14:m>
                <a:endParaRPr lang="en-US" sz="16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J. Baumann et al., Phys. Rev. D </a:t>
                </a:r>
                <a:r>
                  <a:rPr lang="en-US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37</a:t>
                </a:r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3107 (1988).</a:t>
                </a:r>
                <a:r>
                  <a:rPr lang="nb-NO" sz="15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𝑛</m:t>
                          </m:r>
                        </m:sub>
                      </m:sSub>
                      <m:r>
                        <a:rPr lang="en-US" sz="16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=</m:t>
                      </m:r>
                      <m:r>
                        <a:rPr lang="en-US" sz="1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(−0.</m:t>
                      </m:r>
                      <m:r>
                        <a:rPr lang="en-US" sz="1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 </m:t>
                      </m:r>
                      <m:r>
                        <a:rPr lang="en-US" sz="16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4</m:t>
                      </m:r>
                      <m:r>
                        <a:rPr lang="en-US" sz="1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±</m:t>
                      </m:r>
                      <m:r>
                        <a:rPr lang="en-US" sz="16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1.1</m:t>
                      </m:r>
                      <m:r>
                        <a:rPr lang="en-US" sz="160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)</m:t>
                      </m:r>
                      <m:r>
                        <a:rPr lang="en-US" sz="1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×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−21</m:t>
                          </m:r>
                        </m:sup>
                      </m:sSup>
                      <m:r>
                        <a:rPr lang="en-US" sz="1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𝕖</m:t>
                      </m:r>
                    </m:oMath>
                  </m:oMathPara>
                </a14:m>
                <a:endParaRPr lang="en-GB" sz="1600" dirty="0">
                  <a:solidFill>
                    <a:srgbClr val="FFFF00"/>
                  </a:solidFill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670" y="2376833"/>
                <a:ext cx="4240308" cy="11617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0" y="1180210"/>
            <a:ext cx="4074833" cy="2393247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51889" y="4696963"/>
                <a:ext cx="6009153" cy="645451"/>
              </a:xfrm>
              <a:prstGeom prst="rect">
                <a:avLst/>
              </a:prstGeom>
              <a:solidFill>
                <a:srgbClr val="464543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G. Bressi et al., , Phys. Rev. A </a:t>
                </a:r>
                <a:r>
                  <a:rPr lang="it-IT" sz="16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83</a:t>
                </a:r>
                <a:r>
                  <a:rPr lang="it-IT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052101 (2011). </a:t>
                </a:r>
                <a:r>
                  <a:rPr lang="it-IT" sz="1600" i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Using </a:t>
                </a:r>
                <a:r>
                  <a:rPr lang="en-US" sz="1600" i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SF</a:t>
                </a:r>
                <a:r>
                  <a:rPr lang="en-US" sz="1600" i="1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r>
                  <a:rPr lang="nb-NO" sz="15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𝑛</m:t>
                          </m:r>
                        </m:sub>
                      </m:sSub>
                      <m:r>
                        <a:rPr lang="en-US" sz="1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&lt;</m:t>
                      </m:r>
                      <m:r>
                        <a:rPr lang="en-US" sz="16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1</m:t>
                      </m:r>
                      <m:r>
                        <a:rPr lang="en-US" sz="1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×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−21</m:t>
                          </m:r>
                        </m:sup>
                      </m:sSup>
                      <m:r>
                        <a:rPr lang="en-US" sz="1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𝕖</m:t>
                      </m:r>
                    </m:oMath>
                  </m:oMathPara>
                </a14:m>
                <a:endParaRPr lang="en-GB" sz="1600" dirty="0">
                  <a:solidFill>
                    <a:srgbClr val="FFFF00"/>
                  </a:solidFill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89" y="4696963"/>
                <a:ext cx="6009153" cy="6454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621618"/>
            <a:ext cx="2262770" cy="2578864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251889" y="5377276"/>
            <a:ext cx="6009153" cy="8158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chemeClr val="tx1"/>
                </a:solidFill>
              </a:rPr>
              <a:t>Neutrality of matter can also be tested with </a:t>
            </a:r>
            <a:r>
              <a:rPr lang="en-GB" sz="2500" u="sng" dirty="0">
                <a:solidFill>
                  <a:schemeClr val="tx1"/>
                </a:solidFill>
              </a:rPr>
              <a:t>gas efflux</a:t>
            </a:r>
            <a:r>
              <a:rPr lang="en-GB" sz="2500" dirty="0">
                <a:solidFill>
                  <a:schemeClr val="tx1"/>
                </a:solidFill>
              </a:rPr>
              <a:t> and </a:t>
            </a:r>
            <a:r>
              <a:rPr lang="en-GB" sz="2500" u="sng" dirty="0">
                <a:solidFill>
                  <a:schemeClr val="tx1"/>
                </a:solidFill>
              </a:rPr>
              <a:t>suspended bodies</a:t>
            </a:r>
            <a:r>
              <a:rPr lang="en-GB" sz="25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364A61-C143-5AAE-977C-0B4621556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GB" dirty="0"/>
              <a:t>Previous Efforts</a:t>
            </a:r>
            <a:endParaRPr lang="en-US" dirty="0"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01CE603D-9BF9-9A7F-7CFD-8BC79342A030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§y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546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01562"/>
            <a:ext cx="6912768" cy="2160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03103"/>
            <a:ext cx="6912768" cy="1471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94265" y="3360559"/>
                <a:ext cx="6161973" cy="477523"/>
              </a:xfrm>
              <a:prstGeom prst="rect">
                <a:avLst/>
              </a:prstGeom>
              <a:solidFill>
                <a:srgbClr val="464543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3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Sensitivity of: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3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</m:ctrlPr>
                          </m:accPr>
                          <m:e>
                            <m:r>
                              <a:rPr lang="en-US" sz="23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𝑛</m:t>
                        </m:r>
                      </m:sub>
                    </m:sSub>
                    <m:r>
                      <a:rPr lang="en-US" sz="23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~</m:t>
                    </m:r>
                    <m:r>
                      <a:rPr lang="en-US" sz="230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(−</m:t>
                    </m:r>
                    <m:r>
                      <a:rPr lang="en-US" sz="23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15</m:t>
                    </m:r>
                    <m:r>
                      <a:rPr lang="en-US" sz="23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±</m:t>
                    </m:r>
                    <m:r>
                      <a:rPr lang="en-US" sz="23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22</m:t>
                    </m:r>
                    <m:r>
                      <a:rPr lang="en-US" sz="230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)</m:t>
                    </m:r>
                    <m:r>
                      <a:rPr lang="en-US" sz="23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×</m:t>
                    </m:r>
                    <m:sSup>
                      <m:sSupPr>
                        <m:ctrlPr>
                          <a:rPr lang="en-US" sz="23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pPr>
                      <m:e>
                        <m:r>
                          <a:rPr lang="en-US" sz="23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10</m:t>
                        </m:r>
                      </m:e>
                      <m:sup>
                        <m:r>
                          <a:rPr lang="en-US" sz="23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−21</m:t>
                        </m:r>
                      </m:sup>
                    </m:sSup>
                    <m:r>
                      <a:rPr lang="en-US" sz="23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𝕖</m:t>
                    </m:r>
                    <m:r>
                      <a:rPr lang="en-US" sz="23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3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radPr>
                      <m:deg/>
                      <m:e>
                        <m:r>
                          <a:rPr lang="en-US" sz="23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𝐷𝑎𝑦</m:t>
                        </m:r>
                      </m:e>
                    </m:rad>
                  </m:oMath>
                </a14:m>
                <a:endParaRPr lang="en-US" sz="23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65" y="3360559"/>
                <a:ext cx="6161973" cy="477523"/>
              </a:xfrm>
              <a:prstGeom prst="rect">
                <a:avLst/>
              </a:prstGeom>
              <a:blipFill>
                <a:blip r:embed="rId5"/>
                <a:stretch>
                  <a:fillRect b="-24096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423205" y="3178328"/>
            <a:ext cx="25812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Deflection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25" y="5462377"/>
            <a:ext cx="3657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Interferometry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547261" y="5683215"/>
                <a:ext cx="5112569" cy="477523"/>
              </a:xfrm>
              <a:prstGeom prst="rect">
                <a:avLst/>
              </a:prstGeom>
              <a:solidFill>
                <a:srgbClr val="464543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3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</m:ctrlPr>
                          </m:accPr>
                          <m:e>
                            <m:r>
                              <a:rPr lang="en-US" sz="23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𝑛</m:t>
                        </m:r>
                      </m:sub>
                    </m:sSub>
                    <m:r>
                      <a:rPr lang="en-US" sz="23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~1</m:t>
                    </m:r>
                    <m:r>
                      <a:rPr lang="en-US" sz="23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×</m:t>
                    </m:r>
                    <m:sSup>
                      <m:sSupPr>
                        <m:ctrlPr>
                          <a:rPr lang="en-US" sz="23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pPr>
                      <m:e>
                        <m:r>
                          <a:rPr lang="en-US" sz="23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10</m:t>
                        </m:r>
                      </m:e>
                      <m:sup>
                        <m:r>
                          <a:rPr lang="en-US" sz="23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−2</m:t>
                        </m:r>
                        <m:r>
                          <a:rPr lang="en-US" sz="23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3</m:t>
                        </m:r>
                      </m:sup>
                    </m:sSup>
                    <m:r>
                      <a:rPr lang="en-US" sz="23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𝕖</m:t>
                    </m:r>
                  </m:oMath>
                </a14:m>
                <a:r>
                  <a:rPr lang="en-US" sz="23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3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@ ESS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261" y="5683215"/>
                <a:ext cx="5112569" cy="477523"/>
              </a:xfrm>
              <a:prstGeom prst="rect">
                <a:avLst/>
              </a:prstGeom>
              <a:blipFill>
                <a:blip r:embed="rId6"/>
                <a:stretch>
                  <a:fillRect t="-2410" b="-20482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3A26F0DF-599E-37A4-8C6F-B5EBD191B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GB" sz="3200" dirty="0"/>
              <a:t>New Proposals: Cold Neutrons</a:t>
            </a:r>
            <a:endParaRPr lang="en-US" sz="3200" dirty="0"/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828F14BF-74EA-3BF5-2DBA-834A0AD3CF4F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§y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490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different colored circles and numbers&#10;&#10;Description automatically generated">
            <a:extLst>
              <a:ext uri="{FF2B5EF4-FFF2-40B4-BE49-F238E27FC236}">
                <a16:creationId xmlns:a16="http://schemas.microsoft.com/office/drawing/2014/main" id="{BD037434-975E-9754-02A9-1BEDF8C0B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08" y="1188075"/>
            <a:ext cx="8399148" cy="5086807"/>
          </a:xfrm>
          <a:prstGeom prst="rect">
            <a:avLst/>
          </a:prstGeom>
        </p:spPr>
      </p:pic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62E721B5-B52A-A3B1-42D2-B3C14B8E7761}"/>
              </a:ext>
            </a:extLst>
          </p:cNvPr>
          <p:cNvSpPr/>
          <p:nvPr/>
        </p:nvSpPr>
        <p:spPr>
          <a:xfrm>
            <a:off x="6606154" y="3645024"/>
            <a:ext cx="1368152" cy="360040"/>
          </a:xfrm>
          <a:prstGeom prst="wedgeRectCallout">
            <a:avLst>
              <a:gd name="adj1" fmla="val 62258"/>
              <a:gd name="adj2" fmla="val 2742"/>
            </a:avLst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Under review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F102330-5673-8B83-6651-63CBE85557C3}"/>
              </a:ext>
            </a:extLst>
          </p:cNvPr>
          <p:cNvSpPr/>
          <p:nvPr/>
        </p:nvSpPr>
        <p:spPr>
          <a:xfrm>
            <a:off x="7668344" y="1889937"/>
            <a:ext cx="945069" cy="256366"/>
          </a:xfrm>
          <a:prstGeom prst="wedgeRectCallout">
            <a:avLst>
              <a:gd name="adj1" fmla="val 39980"/>
              <a:gd name="adj2" fmla="val 15192"/>
            </a:avLst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Under review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BD6CC2F-7B07-022F-FF6B-DD853B914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GB" dirty="0"/>
              <a:t>Overview of Current Status</a:t>
            </a:r>
            <a:endParaRPr lang="en-US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659F9A30-F473-12F0-F081-670892AFE7AC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§y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6066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73B5ED-2C8E-3B9F-5E6D-2EE31FB2D4A8}"/>
              </a:ext>
            </a:extLst>
          </p:cNvPr>
          <p:cNvSpPr/>
          <p:nvPr/>
        </p:nvSpPr>
        <p:spPr>
          <a:xfrm>
            <a:off x="85099" y="1144903"/>
            <a:ext cx="89738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Perform a beam deflection measurement</a:t>
            </a:r>
          </a:p>
        </p:txBody>
      </p:sp>
      <p:pic>
        <p:nvPicPr>
          <p:cNvPr id="3" name="Picture 2" descr="A picture containing hydrant, outdoor object&#10;&#10;Description automatically generated">
            <a:extLst>
              <a:ext uri="{FF2B5EF4-FFF2-40B4-BE49-F238E27FC236}">
                <a16:creationId xmlns:a16="http://schemas.microsoft.com/office/drawing/2014/main" id="{0441D593-0A60-5D1F-7541-3958AF765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64" y="1817349"/>
            <a:ext cx="3746786" cy="4327790"/>
          </a:xfrm>
          <a:prstGeom prst="rect">
            <a:avLst/>
          </a:prstGeom>
        </p:spPr>
      </p:pic>
      <p:sp>
        <p:nvSpPr>
          <p:cNvPr id="4" name="Callout: Line 3">
            <a:extLst>
              <a:ext uri="{FF2B5EF4-FFF2-40B4-BE49-F238E27FC236}">
                <a16:creationId xmlns:a16="http://schemas.microsoft.com/office/drawing/2014/main" id="{B8E3FC1A-2978-98DA-8643-4C3E16D30837}"/>
              </a:ext>
            </a:extLst>
          </p:cNvPr>
          <p:cNvSpPr/>
          <p:nvPr/>
        </p:nvSpPr>
        <p:spPr bwMode="auto">
          <a:xfrm>
            <a:off x="5431135" y="2376933"/>
            <a:ext cx="1752600" cy="457200"/>
          </a:xfrm>
          <a:prstGeom prst="borderCallout1">
            <a:avLst>
              <a:gd name="adj1" fmla="val 50000"/>
              <a:gd name="adj2" fmla="val 907"/>
              <a:gd name="adj3" fmla="val 50000"/>
              <a:gd name="adj4" fmla="val -38717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Cryo-vessel</a:t>
            </a:r>
          </a:p>
        </p:txBody>
      </p:sp>
      <p:sp>
        <p:nvSpPr>
          <p:cNvPr id="5" name="Callout: Line 4">
            <a:extLst>
              <a:ext uri="{FF2B5EF4-FFF2-40B4-BE49-F238E27FC236}">
                <a16:creationId xmlns:a16="http://schemas.microsoft.com/office/drawing/2014/main" id="{6FEE4548-73EF-3247-F468-CDF608047EE5}"/>
              </a:ext>
            </a:extLst>
          </p:cNvPr>
          <p:cNvSpPr/>
          <p:nvPr/>
        </p:nvSpPr>
        <p:spPr bwMode="auto">
          <a:xfrm>
            <a:off x="5434050" y="5144471"/>
            <a:ext cx="3242406" cy="861703"/>
          </a:xfrm>
          <a:prstGeom prst="borderCallout1">
            <a:avLst>
              <a:gd name="adj1" fmla="val 22324"/>
              <a:gd name="adj2" fmla="val 516"/>
              <a:gd name="adj3" fmla="val 22324"/>
              <a:gd name="adj4" fmla="val -25620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sng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Quadrupole magnet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latin typeface="Times" charset="0"/>
                <a:ea typeface="Geneva" charset="0"/>
              </a:rPr>
              <a:t>→ Electrode (30 kV/cm)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6DBA22F-F1DE-ACCA-D90E-511CC45EC0BF}"/>
              </a:ext>
            </a:extLst>
          </p:cNvPr>
          <p:cNvSpPr/>
          <p:nvPr/>
        </p:nvSpPr>
        <p:spPr bwMode="auto">
          <a:xfrm>
            <a:off x="4376936" y="1854076"/>
            <a:ext cx="381000" cy="1502915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8967428C-EAFF-BEEE-124F-7359B5D7C8AD}"/>
              </a:ext>
            </a:extLst>
          </p:cNvPr>
          <p:cNvSpPr/>
          <p:nvPr/>
        </p:nvSpPr>
        <p:spPr bwMode="auto">
          <a:xfrm>
            <a:off x="4342160" y="4022969"/>
            <a:ext cx="381000" cy="1768232"/>
          </a:xfrm>
          <a:prstGeom prst="rightBrace">
            <a:avLst>
              <a:gd name="adj1" fmla="val 8333"/>
              <a:gd name="adj2" fmla="val 7424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D25990-9AFB-D9E5-760D-23D40F9DF1C9}"/>
              </a:ext>
            </a:extLst>
          </p:cNvPr>
          <p:cNvSpPr/>
          <p:nvPr/>
        </p:nvSpPr>
        <p:spPr bwMode="auto">
          <a:xfrm>
            <a:off x="5434050" y="3335243"/>
            <a:ext cx="3242405" cy="1600200"/>
          </a:xfrm>
          <a:prstGeom prst="rect">
            <a:avLst/>
          </a:prstGeom>
          <a:solidFill>
            <a:srgbClr val="FF9966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Geneva" charset="0"/>
              </a:rPr>
              <a:t>Produces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Geneva" charset="0"/>
              </a:rPr>
              <a:t>cold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Geneva" charset="0"/>
              </a:rPr>
              <a:t> (</a:t>
            </a:r>
            <a:r>
              <a:rPr kumimoji="0" lang="en-US" sz="2400" b="0" i="0" u="none" strike="sng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Geneva" charset="0"/>
              </a:rPr>
              <a:t>3</a:t>
            </a:r>
            <a:r>
              <a:rPr kumimoji="0" lang="en-US" sz="2400" b="0" i="0" u="none" strike="sng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Geneva" charset="0"/>
              </a:rPr>
              <a:t>He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Geneva" charset="0"/>
              </a:rPr>
              <a:t>) </a:t>
            </a:r>
            <a:r>
              <a:rPr kumimoji="0" lang="en-US" sz="24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Geneva" charset="0"/>
              </a:rPr>
              <a:t>4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Geneva" charset="0"/>
              </a:rPr>
              <a:t>He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Geneva" charset="0"/>
              </a:rPr>
              <a:t>(For better systematics)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Geneva" charset="0"/>
              </a:rPr>
              <a:t>~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Geneva" charset="0"/>
              </a:rPr>
              <a:t>1.3 K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Geneva" charset="0"/>
              </a:rPr>
              <a:t>(112 µeV)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Geneva" charset="0"/>
              </a:rPr>
              <a:t>Flux 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⪆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Geneva" charset="0"/>
              </a:rPr>
              <a:t>10</a:t>
            </a:r>
            <a:r>
              <a:rPr kumimoji="0" lang="en-US" sz="2400" b="1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Geneva" charset="0"/>
              </a:rPr>
              <a:t>14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Geneva" charset="0"/>
              </a:rPr>
              <a:t> atoms/s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8EC4AF-EA3A-AA33-B226-30F424567AEA}"/>
              </a:ext>
            </a:extLst>
          </p:cNvPr>
          <p:cNvCxnSpPr/>
          <p:nvPr/>
        </p:nvCxnSpPr>
        <p:spPr bwMode="auto">
          <a:xfrm>
            <a:off x="2152650" y="6006174"/>
            <a:ext cx="0" cy="3297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507EBEF-7FE7-9213-4600-4E8702D141F1}"/>
                  </a:ext>
                </a:extLst>
              </p:cNvPr>
              <p:cNvSpPr/>
              <p:nvPr/>
            </p:nvSpPr>
            <p:spPr>
              <a:xfrm>
                <a:off x="2362354" y="5909124"/>
                <a:ext cx="1494192" cy="41607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b="1" i="1" strike="sngStrike" cap="none" spc="0" smtClean="0">
                              <a:ln/>
                              <a:solidFill>
                                <a:srgbClr val="0000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trike="sngStrike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  <m:e>
                          <m:acc>
                            <m:accPr>
                              <m:chr m:val="⃑"/>
                              <m:ctrlPr>
                                <a:rPr lang="en-US" b="1" i="1" strike="sngStrike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 strike="sngStrike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</m:acc>
                        </m:e>
                      </m:sPre>
                      <m:r>
                        <a:rPr lang="en-US" b="1" i="1">
                          <a:ln/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b="1" i="1">
                              <a:ln/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  <m:e>
                          <m:acc>
                            <m:accPr>
                              <m:chr m:val="⃑"/>
                              <m:ctrlPr>
                                <a:rPr lang="en-US" b="1" i="1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>
                                  <a:ln/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𝐇𝐞</m:t>
                              </m:r>
                            </m:e>
                          </m:acc>
                        </m:e>
                      </m:sPre>
                    </m:oMath>
                  </m:oMathPara>
                </a14:m>
                <a:endParaRPr lang="en-US" b="1" dirty="0">
                  <a:ln/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507EBEF-7FE7-9213-4600-4E8702D141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354" y="5909124"/>
                <a:ext cx="1494192" cy="416076"/>
              </a:xfrm>
              <a:prstGeom prst="rect">
                <a:avLst/>
              </a:prstGeom>
              <a:blipFill>
                <a:blip r:embed="rId3"/>
                <a:stretch>
                  <a:fillRect l="-8571" r="-3265"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019C685B-D000-A4FD-03C8-41A38DF45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GB" dirty="0"/>
              <a:t>Using </a:t>
            </a:r>
            <a:r>
              <a:rPr lang="en-GB" dirty="0" err="1"/>
              <a:t>Cryo</a:t>
            </a:r>
            <a:r>
              <a:rPr lang="en-GB" dirty="0"/>
              <a:t>. He-ABS</a:t>
            </a:r>
            <a:endParaRPr lang="en-US" dirty="0"/>
          </a:p>
        </p:txBody>
      </p: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218F3178-9A64-B888-98EA-E1BE969F088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§y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9996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73B5ED-2C8E-3B9F-5E6D-2EE31FB2D4A8}"/>
              </a:ext>
            </a:extLst>
          </p:cNvPr>
          <p:cNvSpPr/>
          <p:nvPr/>
        </p:nvSpPr>
        <p:spPr>
          <a:xfrm>
            <a:off x="85099" y="1144903"/>
            <a:ext cx="89738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Perform a beam deflection measurement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71BE1A-637A-9F2A-5244-9103FCAF3B62}"/>
              </a:ext>
            </a:extLst>
          </p:cNvPr>
          <p:cNvSpPr/>
          <p:nvPr/>
        </p:nvSpPr>
        <p:spPr>
          <a:xfrm>
            <a:off x="1710730" y="6479040"/>
            <a:ext cx="3528392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V. W. Hughes et al., Z. Phys. D </a:t>
            </a:r>
            <a:r>
              <a:rPr lang="en-US" sz="1200" b="1" dirty="0">
                <a:solidFill>
                  <a:srgbClr val="000000"/>
                </a:solidFill>
              </a:rPr>
              <a:t>10</a:t>
            </a:r>
            <a:r>
              <a:rPr lang="en-US" sz="1200" dirty="0">
                <a:solidFill>
                  <a:srgbClr val="000000"/>
                </a:solidFill>
              </a:rPr>
              <a:t>, 145 (1988)</a:t>
            </a:r>
            <a:endParaRPr lang="en-US" sz="1050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3" name="Picture 12" descr="Diagram of a beam with text and diagrams&#10;&#10;Description automatically generated with medium confidence">
            <a:extLst>
              <a:ext uri="{FF2B5EF4-FFF2-40B4-BE49-F238E27FC236}">
                <a16:creationId xmlns:a16="http://schemas.microsoft.com/office/drawing/2014/main" id="{29933051-5994-D854-B6B2-245F6A80D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94905"/>
            <a:ext cx="4896544" cy="3982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5B9EF3-34E5-CBF1-FC4F-F368372B706E}"/>
                  </a:ext>
                </a:extLst>
              </p:cNvPr>
              <p:cNvSpPr txBox="1"/>
              <p:nvPr/>
            </p:nvSpPr>
            <p:spPr>
              <a:xfrm>
                <a:off x="5538674" y="1905739"/>
                <a:ext cx="3543855" cy="763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atom</m:t>
                          </m:r>
                        </m:sub>
                      </m:sSub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f>
                        <m:f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5B9EF3-34E5-CBF1-FC4F-F368372B7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674" y="1905739"/>
                <a:ext cx="3543855" cy="7636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B70EAE6-E7AD-002C-C00B-A2E1395BBCC5}"/>
                  </a:ext>
                </a:extLst>
              </p:cNvPr>
              <p:cNvSpPr/>
              <p:nvPr/>
            </p:nvSpPr>
            <p:spPr>
              <a:xfrm>
                <a:off x="5105400" y="2731198"/>
                <a:ext cx="4038600" cy="120032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18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Previous beam deflection experiments used hot oven sources of Cs, K atoms </a:t>
                </a:r>
              </a:p>
              <a:p>
                <a:pPr algn="ctr"/>
                <a:r>
                  <a:rPr lang="en-US" sz="18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@ 480 K [HOT!]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atom</m:t>
                        </m:r>
                      </m:sub>
                    </m:sSub>
                  </m:oMath>
                </a14:m>
                <a:r>
                  <a:rPr lang="en-US" sz="18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chemeClr val="tx2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≲ </a:t>
                </a:r>
                <a:r>
                  <a:rPr lang="en-US" sz="18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2×10</a:t>
                </a:r>
                <a:r>
                  <a:rPr lang="en-US" sz="1800" baseline="300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−18 </a:t>
                </a:r>
                <a:r>
                  <a:rPr lang="en-US" sz="18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e</a:t>
                </a:r>
                <a:r>
                  <a:rPr lang="en-US" sz="1800" baseline="300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[90% CL]</a:t>
                </a:r>
                <a:endParaRPr lang="en-US" sz="18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B70EAE6-E7AD-002C-C00B-A2E1395BBC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2731198"/>
                <a:ext cx="4038600" cy="1200329"/>
              </a:xfrm>
              <a:prstGeom prst="rect">
                <a:avLst/>
              </a:prstGeom>
              <a:blipFill>
                <a:blip r:embed="rId4"/>
                <a:stretch>
                  <a:fillRect l="-302" t="-4061" r="-1511"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Explosion: 14 Points 18">
            <a:extLst>
              <a:ext uri="{FF2B5EF4-FFF2-40B4-BE49-F238E27FC236}">
                <a16:creationId xmlns:a16="http://schemas.microsoft.com/office/drawing/2014/main" id="{2889617D-32A3-D7A7-9292-1391BA60FD20}"/>
              </a:ext>
            </a:extLst>
          </p:cNvPr>
          <p:cNvSpPr/>
          <p:nvPr/>
        </p:nvSpPr>
        <p:spPr>
          <a:xfrm>
            <a:off x="4876800" y="4143009"/>
            <a:ext cx="4267200" cy="1458030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000" b="1" dirty="0">
                <a:solidFill>
                  <a:srgbClr val="000000"/>
                </a:solidFill>
              </a:rPr>
              <a:t>ABS: T≈1 K→</a:t>
            </a:r>
          </a:p>
          <a:p>
            <a:pPr algn="ctr" defTabSz="1371600"/>
            <a:r>
              <a:rPr lang="en-US" sz="2000" b="1" u="sng" dirty="0">
                <a:solidFill>
                  <a:srgbClr val="000000"/>
                </a:solidFill>
              </a:rPr>
              <a:t>X500</a:t>
            </a:r>
            <a:r>
              <a:rPr lang="en-US" sz="2000" b="1" dirty="0">
                <a:solidFill>
                  <a:srgbClr val="000000"/>
                </a:solidFill>
              </a:rPr>
              <a:t> better!!!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E0739-A6B8-2FE9-039C-8DB7E4392ADA}"/>
              </a:ext>
            </a:extLst>
          </p:cNvPr>
          <p:cNvSpPr txBox="1"/>
          <p:nvPr/>
        </p:nvSpPr>
        <p:spPr>
          <a:xfrm>
            <a:off x="202292" y="5812521"/>
            <a:ext cx="8739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Measure deflection using RGA (±E,0)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CD7FA7-98D3-147E-2E02-86316174B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GB" dirty="0"/>
              <a:t>Using </a:t>
            </a:r>
            <a:r>
              <a:rPr lang="en-GB" dirty="0" err="1"/>
              <a:t>Cryo</a:t>
            </a:r>
            <a:r>
              <a:rPr lang="en-GB" dirty="0"/>
              <a:t>. He-ABS</a:t>
            </a:r>
            <a:endParaRPr lang="en-US" dirty="0"/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7130063B-E160-CD25-898F-58A6E660543C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§y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000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 descr="Chart, line chart&#10;&#10;Description automatically generated">
            <a:extLst>
              <a:ext uri="{FF2B5EF4-FFF2-40B4-BE49-F238E27FC236}">
                <a16:creationId xmlns:a16="http://schemas.microsoft.com/office/drawing/2014/main" id="{4F265989-C835-3CB3-7F15-604EC3C46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741" y="3593301"/>
            <a:ext cx="3897431" cy="24282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73B5ED-2C8E-3B9F-5E6D-2EE31FB2D4A8}"/>
              </a:ext>
            </a:extLst>
          </p:cNvPr>
          <p:cNvSpPr/>
          <p:nvPr/>
        </p:nvSpPr>
        <p:spPr>
          <a:xfrm>
            <a:off x="556646" y="1144903"/>
            <a:ext cx="80307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Measure deflection using RGA (±E,0)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4BBB5F-EF8A-CCA6-7354-17302F43AE30}"/>
              </a:ext>
            </a:extLst>
          </p:cNvPr>
          <p:cNvGrpSpPr/>
          <p:nvPr/>
        </p:nvGrpSpPr>
        <p:grpSpPr>
          <a:xfrm>
            <a:off x="124893" y="1988840"/>
            <a:ext cx="8033332" cy="1327934"/>
            <a:chOff x="76200" y="1072825"/>
            <a:chExt cx="8033332" cy="1327934"/>
          </a:xfrm>
        </p:grpSpPr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F1AAE4CA-916D-FD38-D862-0E1DA1C6AB94}"/>
                </a:ext>
              </a:extLst>
            </p:cNvPr>
            <p:cNvSpPr/>
            <p:nvPr/>
          </p:nvSpPr>
          <p:spPr bwMode="auto">
            <a:xfrm>
              <a:off x="76200" y="1520246"/>
              <a:ext cx="605004" cy="559428"/>
            </a:xfrm>
            <a:prstGeom prst="cub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8" name="Cylinder 17">
              <a:extLst>
                <a:ext uri="{FF2B5EF4-FFF2-40B4-BE49-F238E27FC236}">
                  <a16:creationId xmlns:a16="http://schemas.microsoft.com/office/drawing/2014/main" id="{83C66716-9EEE-9157-2F96-1392B66F65D4}"/>
                </a:ext>
              </a:extLst>
            </p:cNvPr>
            <p:cNvSpPr/>
            <p:nvPr/>
          </p:nvSpPr>
          <p:spPr bwMode="auto">
            <a:xfrm rot="5400000">
              <a:off x="858210" y="1280388"/>
              <a:ext cx="443217" cy="1009037"/>
            </a:xfrm>
            <a:prstGeom prst="can">
              <a:avLst>
                <a:gd name="adj" fmla="val 3968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rPr>
                <a:t>1K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54B63BC-A0D9-E5EF-08EB-DD4E726FFB1E}"/>
                </a:ext>
              </a:extLst>
            </p:cNvPr>
            <p:cNvSpPr/>
            <p:nvPr/>
          </p:nvSpPr>
          <p:spPr bwMode="auto">
            <a:xfrm>
              <a:off x="1448509" y="1636002"/>
              <a:ext cx="105480" cy="29780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A87C53A-67EF-48FA-FC92-632CB271B4D1}"/>
                </a:ext>
              </a:extLst>
            </p:cNvPr>
            <p:cNvGrpSpPr/>
            <p:nvPr/>
          </p:nvGrpSpPr>
          <p:grpSpPr>
            <a:xfrm>
              <a:off x="1611649" y="1517071"/>
              <a:ext cx="180612" cy="524739"/>
              <a:chOff x="4038599" y="2634984"/>
              <a:chExt cx="309395" cy="685800"/>
            </a:xfrm>
          </p:grpSpPr>
          <p:sp>
            <p:nvSpPr>
              <p:cNvPr id="79" name="Cylinder 78">
                <a:extLst>
                  <a:ext uri="{FF2B5EF4-FFF2-40B4-BE49-F238E27FC236}">
                    <a16:creationId xmlns:a16="http://schemas.microsoft.com/office/drawing/2014/main" id="{1672D304-31E8-3647-0B57-F3F63598DA91}"/>
                  </a:ext>
                </a:extLst>
              </p:cNvPr>
              <p:cNvSpPr/>
              <p:nvPr/>
            </p:nvSpPr>
            <p:spPr bwMode="auto">
              <a:xfrm rot="5400000">
                <a:off x="3848099" y="2825484"/>
                <a:ext cx="685800" cy="304799"/>
              </a:xfrm>
              <a:prstGeom prst="can">
                <a:avLst>
                  <a:gd name="adj" fmla="val 43056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D301A539-3BDB-7369-9824-41F1F6E410D7}"/>
                  </a:ext>
                </a:extLst>
              </p:cNvPr>
              <p:cNvSpPr/>
              <p:nvPr/>
            </p:nvSpPr>
            <p:spPr bwMode="auto">
              <a:xfrm>
                <a:off x="4195594" y="2648620"/>
                <a:ext cx="152400" cy="653783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9B5C64AD-82F6-2DB2-5521-EAC3EF6DFA9E}"/>
                </a:ext>
              </a:extLst>
            </p:cNvPr>
            <p:cNvSpPr/>
            <p:nvPr/>
          </p:nvSpPr>
          <p:spPr bwMode="auto">
            <a:xfrm>
              <a:off x="1836068" y="1298403"/>
              <a:ext cx="218456" cy="891997"/>
            </a:xfrm>
            <a:prstGeom prst="cube">
              <a:avLst>
                <a:gd name="adj" fmla="val 63805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8B3A6D3-02DB-1C89-9AE3-59177CA1FA63}"/>
                </a:ext>
              </a:extLst>
            </p:cNvPr>
            <p:cNvSpPr/>
            <p:nvPr/>
          </p:nvSpPr>
          <p:spPr bwMode="auto">
            <a:xfrm>
              <a:off x="1937544" y="1501196"/>
              <a:ext cx="88545" cy="457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DDD1AC7-2E17-7A1F-256F-9F54D672A35D}"/>
                </a:ext>
              </a:extLst>
            </p:cNvPr>
            <p:cNvGrpSpPr/>
            <p:nvPr/>
          </p:nvGrpSpPr>
          <p:grpSpPr>
            <a:xfrm>
              <a:off x="2277221" y="1244513"/>
              <a:ext cx="785069" cy="917049"/>
              <a:chOff x="2429622" y="4572000"/>
              <a:chExt cx="785069" cy="917049"/>
            </a:xfrm>
          </p:grpSpPr>
          <p:sp>
            <p:nvSpPr>
              <p:cNvPr id="75" name="Cylinder 74">
                <a:extLst>
                  <a:ext uri="{FF2B5EF4-FFF2-40B4-BE49-F238E27FC236}">
                    <a16:creationId xmlns:a16="http://schemas.microsoft.com/office/drawing/2014/main" id="{F6723731-9BD4-D090-06C3-D650E6EB027B}"/>
                  </a:ext>
                </a:extLst>
              </p:cNvPr>
              <p:cNvSpPr/>
              <p:nvPr/>
            </p:nvSpPr>
            <p:spPr bwMode="auto">
              <a:xfrm rot="5400000">
                <a:off x="2313507" y="5012111"/>
                <a:ext cx="329814" cy="97584"/>
              </a:xfrm>
              <a:prstGeom prst="can">
                <a:avLst>
                  <a:gd name="adj" fmla="val 43056"/>
                </a:avLst>
              </a:prstGeom>
              <a:solidFill>
                <a:srgbClr val="DDDDD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AB43543-9169-F3FA-963C-A7AA35E14EC3}"/>
                  </a:ext>
                </a:extLst>
              </p:cNvPr>
              <p:cNvSpPr/>
              <p:nvPr/>
            </p:nvSpPr>
            <p:spPr bwMode="auto">
              <a:xfrm>
                <a:off x="3068018" y="4572000"/>
                <a:ext cx="146673" cy="91704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43D511A-DB7D-726A-32B9-656211C608EF}"/>
                  </a:ext>
                </a:extLst>
              </p:cNvPr>
              <p:cNvCxnSpPr>
                <a:cxnSpLocks/>
                <a:endCxn id="76" idx="0"/>
              </p:cNvCxnSpPr>
              <p:nvPr/>
            </p:nvCxnSpPr>
            <p:spPr bwMode="auto">
              <a:xfrm flipV="1">
                <a:off x="2508292" y="4572000"/>
                <a:ext cx="633063" cy="3246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12E8D1D4-2A4D-4898-DF97-E83389863BAC}"/>
                  </a:ext>
                </a:extLst>
              </p:cNvPr>
              <p:cNvCxnSpPr>
                <a:cxnSpLocks/>
                <a:endCxn id="76" idx="4"/>
              </p:cNvCxnSpPr>
              <p:nvPr/>
            </p:nvCxnSpPr>
            <p:spPr bwMode="auto">
              <a:xfrm>
                <a:off x="2509808" y="5225810"/>
                <a:ext cx="631547" cy="26323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B978104-3970-AFD5-CE42-1A7D3F5F4700}"/>
                </a:ext>
              </a:extLst>
            </p:cNvPr>
            <p:cNvGrpSpPr/>
            <p:nvPr/>
          </p:nvGrpSpPr>
          <p:grpSpPr>
            <a:xfrm>
              <a:off x="3384500" y="1244513"/>
              <a:ext cx="785069" cy="917049"/>
              <a:chOff x="2429622" y="4572000"/>
              <a:chExt cx="785069" cy="917049"/>
            </a:xfrm>
          </p:grpSpPr>
          <p:sp>
            <p:nvSpPr>
              <p:cNvPr id="71" name="Cylinder 70">
                <a:extLst>
                  <a:ext uri="{FF2B5EF4-FFF2-40B4-BE49-F238E27FC236}">
                    <a16:creationId xmlns:a16="http://schemas.microsoft.com/office/drawing/2014/main" id="{07E7C602-ECB0-449D-94E8-A0B5C377E478}"/>
                  </a:ext>
                </a:extLst>
              </p:cNvPr>
              <p:cNvSpPr/>
              <p:nvPr/>
            </p:nvSpPr>
            <p:spPr bwMode="auto">
              <a:xfrm rot="5400000">
                <a:off x="2313507" y="5012111"/>
                <a:ext cx="329814" cy="97584"/>
              </a:xfrm>
              <a:prstGeom prst="can">
                <a:avLst>
                  <a:gd name="adj" fmla="val 43056"/>
                </a:avLst>
              </a:prstGeom>
              <a:solidFill>
                <a:srgbClr val="DDDDD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00F43E06-A3A3-6568-1BFD-1925FDFB4C52}"/>
                  </a:ext>
                </a:extLst>
              </p:cNvPr>
              <p:cNvSpPr/>
              <p:nvPr/>
            </p:nvSpPr>
            <p:spPr bwMode="auto">
              <a:xfrm>
                <a:off x="3068018" y="4572000"/>
                <a:ext cx="146673" cy="917049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FA7F874C-6F83-4940-AAA2-9F04B1767AEF}"/>
                  </a:ext>
                </a:extLst>
              </p:cNvPr>
              <p:cNvCxnSpPr>
                <a:cxnSpLocks/>
                <a:endCxn id="72" idx="0"/>
              </p:cNvCxnSpPr>
              <p:nvPr/>
            </p:nvCxnSpPr>
            <p:spPr bwMode="auto">
              <a:xfrm flipV="1">
                <a:off x="2508292" y="4572000"/>
                <a:ext cx="633063" cy="3246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3986AFF-0232-934F-BD9C-8672523DCCAE}"/>
                  </a:ext>
                </a:extLst>
              </p:cNvPr>
              <p:cNvCxnSpPr>
                <a:cxnSpLocks/>
                <a:endCxn id="72" idx="4"/>
              </p:cNvCxnSpPr>
              <p:nvPr/>
            </p:nvCxnSpPr>
            <p:spPr bwMode="auto">
              <a:xfrm>
                <a:off x="2509808" y="5225810"/>
                <a:ext cx="631547" cy="26323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ECE2885-5C49-44BA-AC60-EEF1ECF7A9C3}"/>
                </a:ext>
              </a:extLst>
            </p:cNvPr>
            <p:cNvGrpSpPr/>
            <p:nvPr/>
          </p:nvGrpSpPr>
          <p:grpSpPr>
            <a:xfrm>
              <a:off x="4419599" y="1401497"/>
              <a:ext cx="1704760" cy="603080"/>
              <a:chOff x="4572000" y="4728984"/>
              <a:chExt cx="1704760" cy="603080"/>
            </a:xfrm>
          </p:grpSpPr>
          <p:sp>
            <p:nvSpPr>
              <p:cNvPr id="66" name="Cylinder 65">
                <a:extLst>
                  <a:ext uri="{FF2B5EF4-FFF2-40B4-BE49-F238E27FC236}">
                    <a16:creationId xmlns:a16="http://schemas.microsoft.com/office/drawing/2014/main" id="{39858FBE-6581-2B4D-1B93-52841B2FC70D}"/>
                  </a:ext>
                </a:extLst>
              </p:cNvPr>
              <p:cNvSpPr/>
              <p:nvPr/>
            </p:nvSpPr>
            <p:spPr bwMode="auto">
              <a:xfrm rot="5400000">
                <a:off x="5355326" y="4322211"/>
                <a:ext cx="408791" cy="1434076"/>
              </a:xfrm>
              <a:prstGeom prst="can">
                <a:avLst>
                  <a:gd name="adj" fmla="val 25448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E36005C-2E82-CE24-47D5-407EDCCA1F37}"/>
                  </a:ext>
                </a:extLst>
              </p:cNvPr>
              <p:cNvSpPr/>
              <p:nvPr/>
            </p:nvSpPr>
            <p:spPr bwMode="auto">
              <a:xfrm>
                <a:off x="4572000" y="4728984"/>
                <a:ext cx="154353" cy="603080"/>
              </a:xfrm>
              <a:prstGeom prst="ellipse">
                <a:avLst/>
              </a:prstGeom>
              <a:solidFill>
                <a:srgbClr val="DDDDD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0D2E68B-0D42-2826-D54C-78DA05ADA6B2}"/>
                  </a:ext>
                </a:extLst>
              </p:cNvPr>
              <p:cNvCxnSpPr>
                <a:cxnSpLocks/>
                <a:stCxn id="67" idx="0"/>
              </p:cNvCxnSpPr>
              <p:nvPr/>
            </p:nvCxnSpPr>
            <p:spPr bwMode="auto">
              <a:xfrm>
                <a:off x="4649177" y="4728984"/>
                <a:ext cx="244786" cy="103688"/>
              </a:xfrm>
              <a:prstGeom prst="lin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A6E1EBF6-9C6D-6C05-E1D1-8E582015CC0D}"/>
                  </a:ext>
                </a:extLst>
              </p:cNvPr>
              <p:cNvCxnSpPr>
                <a:cxnSpLocks/>
                <a:endCxn id="67" idx="4"/>
              </p:cNvCxnSpPr>
              <p:nvPr/>
            </p:nvCxnSpPr>
            <p:spPr bwMode="auto">
              <a:xfrm flipH="1">
                <a:off x="4649177" y="5244638"/>
                <a:ext cx="251134" cy="87426"/>
              </a:xfrm>
              <a:prstGeom prst="line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17B5295-5350-634B-4A28-B7AC5C29DE87}"/>
                  </a:ext>
                </a:extLst>
              </p:cNvPr>
              <p:cNvSpPr/>
              <p:nvPr/>
            </p:nvSpPr>
            <p:spPr bwMode="auto">
              <a:xfrm>
                <a:off x="6172201" y="4841547"/>
                <a:ext cx="100074" cy="396741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EEA77E1-2DA1-BAB5-3B50-977777BB541A}"/>
                </a:ext>
              </a:extLst>
            </p:cNvPr>
            <p:cNvGrpSpPr/>
            <p:nvPr/>
          </p:nvGrpSpPr>
          <p:grpSpPr>
            <a:xfrm>
              <a:off x="6272752" y="1254764"/>
              <a:ext cx="1836780" cy="912308"/>
              <a:chOff x="6425153" y="4582251"/>
              <a:chExt cx="1836780" cy="912308"/>
            </a:xfrm>
          </p:grpSpPr>
          <p:sp>
            <p:nvSpPr>
              <p:cNvPr id="37" name="Cylinder 36">
                <a:extLst>
                  <a:ext uri="{FF2B5EF4-FFF2-40B4-BE49-F238E27FC236}">
                    <a16:creationId xmlns:a16="http://schemas.microsoft.com/office/drawing/2014/main" id="{D027BE10-2E43-F2A7-9434-4F06751DBE57}"/>
                  </a:ext>
                </a:extLst>
              </p:cNvPr>
              <p:cNvSpPr/>
              <p:nvPr/>
            </p:nvSpPr>
            <p:spPr bwMode="auto">
              <a:xfrm rot="5400000">
                <a:off x="7050510" y="4213097"/>
                <a:ext cx="401333" cy="1652046"/>
              </a:xfrm>
              <a:prstGeom prst="can">
                <a:avLst>
                  <a:gd name="adj" fmla="val 24700"/>
                </a:avLst>
              </a:prstGeom>
              <a:solidFill>
                <a:srgbClr val="DDDDD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87EC098-66BB-A1F4-67A5-6C47CD8A4743}"/>
                  </a:ext>
                </a:extLst>
              </p:cNvPr>
              <p:cNvGrpSpPr/>
              <p:nvPr/>
            </p:nvGrpSpPr>
            <p:grpSpPr>
              <a:xfrm>
                <a:off x="6433132" y="4582251"/>
                <a:ext cx="1828801" cy="733180"/>
                <a:chOff x="6433132" y="4582251"/>
                <a:chExt cx="1828801" cy="73318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D6DED67F-EE34-1EFD-FDA6-E297103252FC}"/>
                    </a:ext>
                  </a:extLst>
                </p:cNvPr>
                <p:cNvSpPr/>
                <p:nvPr/>
              </p:nvSpPr>
              <p:spPr bwMode="auto">
                <a:xfrm>
                  <a:off x="6455088" y="4978695"/>
                  <a:ext cx="51846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9BDE8D88-6A5E-08D7-AE14-90E218735D8A}"/>
                    </a:ext>
                  </a:extLst>
                </p:cNvPr>
                <p:cNvSpPr/>
                <p:nvPr/>
              </p:nvSpPr>
              <p:spPr bwMode="auto">
                <a:xfrm>
                  <a:off x="6554342" y="4763011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AC8E27CF-BCE2-0C8F-DD1E-4CC53AFE1492}"/>
                    </a:ext>
                  </a:extLst>
                </p:cNvPr>
                <p:cNvSpPr/>
                <p:nvPr/>
              </p:nvSpPr>
              <p:spPr bwMode="auto">
                <a:xfrm>
                  <a:off x="6655327" y="4978694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13AD0238-9FBA-4797-9B78-B2C444357B04}"/>
                    </a:ext>
                  </a:extLst>
                </p:cNvPr>
                <p:cNvSpPr/>
                <p:nvPr/>
              </p:nvSpPr>
              <p:spPr bwMode="auto">
                <a:xfrm>
                  <a:off x="6744177" y="4762738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196D035-6F76-D824-AFEF-0F26B8ED1BC9}"/>
                    </a:ext>
                  </a:extLst>
                </p:cNvPr>
                <p:cNvSpPr/>
                <p:nvPr/>
              </p:nvSpPr>
              <p:spPr bwMode="auto">
                <a:xfrm>
                  <a:off x="6851221" y="4978693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8A641DC-8C4F-A2CE-4828-FA7FFCC5D19A}"/>
                    </a:ext>
                  </a:extLst>
                </p:cNvPr>
                <p:cNvSpPr/>
                <p:nvPr/>
              </p:nvSpPr>
              <p:spPr bwMode="auto">
                <a:xfrm>
                  <a:off x="7036812" y="4977659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0851EB59-FFA3-B5A0-AE38-F64CB05AE9C2}"/>
                    </a:ext>
                  </a:extLst>
                </p:cNvPr>
                <p:cNvSpPr/>
                <p:nvPr/>
              </p:nvSpPr>
              <p:spPr bwMode="auto">
                <a:xfrm>
                  <a:off x="7232706" y="4977659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5B604F00-684D-7812-6C4F-89757E502206}"/>
                    </a:ext>
                  </a:extLst>
                </p:cNvPr>
                <p:cNvSpPr/>
                <p:nvPr/>
              </p:nvSpPr>
              <p:spPr bwMode="auto">
                <a:xfrm>
                  <a:off x="7422230" y="4977658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69FA7C0-246F-F3D9-D78F-461A8EE78D8A}"/>
                    </a:ext>
                  </a:extLst>
                </p:cNvPr>
                <p:cNvSpPr/>
                <p:nvPr/>
              </p:nvSpPr>
              <p:spPr bwMode="auto">
                <a:xfrm>
                  <a:off x="7611754" y="4977657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832D5379-0873-60C6-E4EC-696D6B547903}"/>
                    </a:ext>
                  </a:extLst>
                </p:cNvPr>
                <p:cNvSpPr/>
                <p:nvPr/>
              </p:nvSpPr>
              <p:spPr bwMode="auto">
                <a:xfrm>
                  <a:off x="7801278" y="4977531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86E3D7D1-E2A1-665E-A713-DECA32B149A8}"/>
                    </a:ext>
                  </a:extLst>
                </p:cNvPr>
                <p:cNvSpPr/>
                <p:nvPr/>
              </p:nvSpPr>
              <p:spPr bwMode="auto">
                <a:xfrm>
                  <a:off x="6940858" y="4763909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6C7D8D3B-B916-67FD-E3A4-E283C5D4C9AC}"/>
                    </a:ext>
                  </a:extLst>
                </p:cNvPr>
                <p:cNvSpPr/>
                <p:nvPr/>
              </p:nvSpPr>
              <p:spPr bwMode="auto">
                <a:xfrm>
                  <a:off x="7126076" y="4766152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4AE44384-9602-5ED5-7D6F-2F017E2E1477}"/>
                    </a:ext>
                  </a:extLst>
                </p:cNvPr>
                <p:cNvSpPr/>
                <p:nvPr/>
              </p:nvSpPr>
              <p:spPr bwMode="auto">
                <a:xfrm>
                  <a:off x="7324674" y="4762737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F967A50A-12B1-5BDF-2DC6-92A496E6F265}"/>
                    </a:ext>
                  </a:extLst>
                </p:cNvPr>
                <p:cNvSpPr/>
                <p:nvPr/>
              </p:nvSpPr>
              <p:spPr bwMode="auto">
                <a:xfrm>
                  <a:off x="7500118" y="4762737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01EF8967-4107-3013-15B0-0EE0126DA975}"/>
                    </a:ext>
                  </a:extLst>
                </p:cNvPr>
                <p:cNvSpPr/>
                <p:nvPr/>
              </p:nvSpPr>
              <p:spPr bwMode="auto">
                <a:xfrm>
                  <a:off x="7694230" y="4762736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0980042A-6556-8885-A938-2F9ED72D220D}"/>
                    </a:ext>
                  </a:extLst>
                </p:cNvPr>
                <p:cNvSpPr/>
                <p:nvPr/>
              </p:nvSpPr>
              <p:spPr bwMode="auto">
                <a:xfrm>
                  <a:off x="7891029" y="4762736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C89ED934-7DE2-CD26-5A3D-5E871FD4D69B}"/>
                    </a:ext>
                  </a:extLst>
                </p:cNvPr>
                <p:cNvSpPr/>
                <p:nvPr/>
              </p:nvSpPr>
              <p:spPr bwMode="auto">
                <a:xfrm>
                  <a:off x="6554342" y="5168607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1ECF49D4-6B6A-18F9-C12C-75AE78686D29}"/>
                    </a:ext>
                  </a:extLst>
                </p:cNvPr>
                <p:cNvSpPr/>
                <p:nvPr/>
              </p:nvSpPr>
              <p:spPr bwMode="auto">
                <a:xfrm>
                  <a:off x="6744177" y="5168334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C1D3CC58-AB6F-83B5-9284-AF0BCC48D553}"/>
                    </a:ext>
                  </a:extLst>
                </p:cNvPr>
                <p:cNvSpPr/>
                <p:nvPr/>
              </p:nvSpPr>
              <p:spPr bwMode="auto">
                <a:xfrm>
                  <a:off x="6940858" y="5169505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1AC0AF1B-6D6C-C700-871D-5D2F1EE97113}"/>
                    </a:ext>
                  </a:extLst>
                </p:cNvPr>
                <p:cNvSpPr/>
                <p:nvPr/>
              </p:nvSpPr>
              <p:spPr bwMode="auto">
                <a:xfrm>
                  <a:off x="7126076" y="5171748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F15C3A8E-48A0-AF35-2EF8-FFE46D6A9BC2}"/>
                    </a:ext>
                  </a:extLst>
                </p:cNvPr>
                <p:cNvSpPr/>
                <p:nvPr/>
              </p:nvSpPr>
              <p:spPr bwMode="auto">
                <a:xfrm>
                  <a:off x="7324674" y="5168333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03D4CAE4-0364-D4CD-91FB-F001D1A0AACB}"/>
                    </a:ext>
                  </a:extLst>
                </p:cNvPr>
                <p:cNvSpPr/>
                <p:nvPr/>
              </p:nvSpPr>
              <p:spPr bwMode="auto">
                <a:xfrm>
                  <a:off x="7500118" y="5168333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529CDEDF-51C1-E3A6-71CD-5D044357AF55}"/>
                    </a:ext>
                  </a:extLst>
                </p:cNvPr>
                <p:cNvSpPr/>
                <p:nvPr/>
              </p:nvSpPr>
              <p:spPr bwMode="auto">
                <a:xfrm>
                  <a:off x="7694230" y="5168332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F6C92F2F-54F5-78F6-2FBE-58A51F76DFF1}"/>
                    </a:ext>
                  </a:extLst>
                </p:cNvPr>
                <p:cNvSpPr/>
                <p:nvPr/>
              </p:nvSpPr>
              <p:spPr bwMode="auto">
                <a:xfrm>
                  <a:off x="7891029" y="5168332"/>
                  <a:ext cx="45719" cy="14368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1C24A83-6E70-9B02-843C-6B4EF13E1F5B}"/>
                    </a:ext>
                  </a:extLst>
                </p:cNvPr>
                <p:cNvSpPr/>
                <p:nvPr/>
              </p:nvSpPr>
              <p:spPr bwMode="auto">
                <a:xfrm>
                  <a:off x="6433132" y="4582251"/>
                  <a:ext cx="1828801" cy="251437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DF00E8F4-6104-E2C8-28BF-E79A1E51E4BB}"/>
                    </a:ext>
                  </a:extLst>
                </p:cNvPr>
                <p:cNvSpPr/>
                <p:nvPr/>
              </p:nvSpPr>
              <p:spPr bwMode="auto">
                <a:xfrm>
                  <a:off x="7982429" y="4841547"/>
                  <a:ext cx="100074" cy="396741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  <a:ea typeface="Geneva" charset="0"/>
                  </a:endParaRPr>
                </a:p>
              </p:txBody>
            </p:sp>
          </p:grp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540CD41-D184-AA6F-3D4A-021426A4F57C}"/>
                  </a:ext>
                </a:extLst>
              </p:cNvPr>
              <p:cNvSpPr/>
              <p:nvPr/>
            </p:nvSpPr>
            <p:spPr bwMode="auto">
              <a:xfrm>
                <a:off x="6425153" y="5243122"/>
                <a:ext cx="1828801" cy="2514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endParaRP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F2FACB-F695-1374-D5BC-A50F81E74463}"/>
                </a:ext>
              </a:extLst>
            </p:cNvPr>
            <p:cNvSpPr/>
            <p:nvPr/>
          </p:nvSpPr>
          <p:spPr bwMode="auto">
            <a:xfrm>
              <a:off x="4741562" y="1072825"/>
              <a:ext cx="3183237" cy="309158"/>
            </a:xfrm>
            <a:prstGeom prst="rect">
              <a:avLst/>
            </a:prstGeom>
            <a:solidFill>
              <a:srgbClr val="6F6F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rPr>
                <a:t>Electrode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585A1DC-A457-A9B4-A35B-5B4BC5097774}"/>
                </a:ext>
              </a:extLst>
            </p:cNvPr>
            <p:cNvSpPr/>
            <p:nvPr/>
          </p:nvSpPr>
          <p:spPr bwMode="auto">
            <a:xfrm>
              <a:off x="4761090" y="2091601"/>
              <a:ext cx="3183237" cy="309158"/>
            </a:xfrm>
            <a:prstGeom prst="rect">
              <a:avLst/>
            </a:prstGeom>
            <a:solidFill>
              <a:srgbClr val="6F6F6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rPr>
                <a:t>Electrode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983D0AE-B794-5043-08D2-458192C6CB56}"/>
                </a:ext>
              </a:extLst>
            </p:cNvPr>
            <p:cNvSpPr/>
            <p:nvPr/>
          </p:nvSpPr>
          <p:spPr bwMode="auto">
            <a:xfrm>
              <a:off x="4751487" y="1670237"/>
              <a:ext cx="3183237" cy="8755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DEF3B68-9CE3-BA71-9921-1F27A70562A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34532" y="1716701"/>
              <a:ext cx="234047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D48E4342-B2D5-D42B-FCC5-60108679C4C3}"/>
                </a:ext>
              </a:extLst>
            </p:cNvPr>
            <p:cNvSpPr/>
            <p:nvPr/>
          </p:nvSpPr>
          <p:spPr bwMode="auto">
            <a:xfrm>
              <a:off x="2470215" y="1218244"/>
              <a:ext cx="4623872" cy="386253"/>
            </a:xfrm>
            <a:prstGeom prst="arc">
              <a:avLst>
                <a:gd name="adj1" fmla="val 11372"/>
                <a:gd name="adj2" fmla="val 5812577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A8CB5FC4-7ED5-488E-416D-FE9615A0F10D}"/>
                </a:ext>
              </a:extLst>
            </p:cNvPr>
            <p:cNvSpPr/>
            <p:nvPr/>
          </p:nvSpPr>
          <p:spPr bwMode="auto">
            <a:xfrm>
              <a:off x="2499914" y="1816297"/>
              <a:ext cx="4623872" cy="386253"/>
            </a:xfrm>
            <a:prstGeom prst="arc">
              <a:avLst>
                <a:gd name="adj1" fmla="val 15246237"/>
                <a:gd name="adj2" fmla="val 21577581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6024EFF-10B4-9166-7A55-81B1B4FE8245}"/>
                </a:ext>
              </a:extLst>
            </p:cNvPr>
            <p:cNvSpPr/>
            <p:nvPr/>
          </p:nvSpPr>
          <p:spPr bwMode="auto">
            <a:xfrm>
              <a:off x="2924282" y="1246873"/>
              <a:ext cx="132528" cy="91572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1BAA0D1-E7FC-0F18-33E8-368657213E68}"/>
                </a:ext>
              </a:extLst>
            </p:cNvPr>
            <p:cNvSpPr/>
            <p:nvPr/>
          </p:nvSpPr>
          <p:spPr bwMode="auto">
            <a:xfrm>
              <a:off x="4027396" y="1246229"/>
              <a:ext cx="132528" cy="915726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5AC3A4E-0433-D28B-80DE-C20C93FC55A1}"/>
              </a:ext>
            </a:extLst>
          </p:cNvPr>
          <p:cNvGrpSpPr/>
          <p:nvPr/>
        </p:nvGrpSpPr>
        <p:grpSpPr>
          <a:xfrm>
            <a:off x="7878439" y="2510904"/>
            <a:ext cx="1288100" cy="1225230"/>
            <a:chOff x="7829821" y="1465683"/>
            <a:chExt cx="1288100" cy="1225230"/>
          </a:xfrm>
        </p:grpSpPr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233D54E7-4ABA-73E6-B982-1AE8ADBEE5B2}"/>
                </a:ext>
              </a:extLst>
            </p:cNvPr>
            <p:cNvSpPr/>
            <p:nvPr/>
          </p:nvSpPr>
          <p:spPr bwMode="auto">
            <a:xfrm rot="18331629">
              <a:off x="8683645" y="1826444"/>
              <a:ext cx="315893" cy="552659"/>
            </a:xfrm>
            <a:prstGeom prst="cube">
              <a:avLst>
                <a:gd name="adj" fmla="val 1595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Geneva" charset="0"/>
                </a:rPr>
                <a:t>x</a:t>
              </a:r>
            </a:p>
          </p:txBody>
        </p:sp>
        <p:sp>
          <p:nvSpPr>
            <p:cNvPr id="83" name="Cube 82">
              <a:extLst>
                <a:ext uri="{FF2B5EF4-FFF2-40B4-BE49-F238E27FC236}">
                  <a16:creationId xmlns:a16="http://schemas.microsoft.com/office/drawing/2014/main" id="{B88A7BDB-DBE0-216F-1581-568BC7E272E8}"/>
                </a:ext>
              </a:extLst>
            </p:cNvPr>
            <p:cNvSpPr/>
            <p:nvPr/>
          </p:nvSpPr>
          <p:spPr bwMode="auto">
            <a:xfrm>
              <a:off x="8147853" y="2138254"/>
              <a:ext cx="315893" cy="552659"/>
            </a:xfrm>
            <a:prstGeom prst="cube">
              <a:avLst>
                <a:gd name="adj" fmla="val 1595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" charset="0"/>
                  <a:ea typeface="Geneva" charset="0"/>
                </a:rPr>
                <a:t>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A36E8DA-ABFD-C9CA-0C75-A0D1E4E3CD8B}"/>
                </a:ext>
              </a:extLst>
            </p:cNvPr>
            <p:cNvCxnSpPr/>
            <p:nvPr/>
          </p:nvCxnSpPr>
          <p:spPr bwMode="auto">
            <a:xfrm>
              <a:off x="8305800" y="1636002"/>
              <a:ext cx="0" cy="52556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34F8A48-2297-FC58-ACF3-D490777A03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29600" y="1703037"/>
              <a:ext cx="409128" cy="2470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F23368AA-BAF1-6EF4-B414-FDD837F16AA4}"/>
                </a:ext>
              </a:extLst>
            </p:cNvPr>
            <p:cNvSpPr/>
            <p:nvPr/>
          </p:nvSpPr>
          <p:spPr bwMode="auto">
            <a:xfrm>
              <a:off x="7829821" y="1664045"/>
              <a:ext cx="496129" cy="396724"/>
            </a:xfrm>
            <a:prstGeom prst="arc">
              <a:avLst>
                <a:gd name="adj1" fmla="val 16200000"/>
                <a:gd name="adj2" fmla="val 18946473"/>
              </a:avLst>
            </a:prstGeom>
            <a:noFill/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7633A75E-AD49-5330-A52D-803BEA9B8817}"/>
                </a:ext>
              </a:extLst>
            </p:cNvPr>
            <p:cNvSpPr/>
            <p:nvPr/>
          </p:nvSpPr>
          <p:spPr bwMode="auto">
            <a:xfrm>
              <a:off x="7934809" y="1465683"/>
              <a:ext cx="371216" cy="396724"/>
            </a:xfrm>
            <a:prstGeom prst="arc">
              <a:avLst>
                <a:gd name="adj1" fmla="val 16200000"/>
                <a:gd name="adj2" fmla="val 21453148"/>
              </a:avLst>
            </a:prstGeom>
            <a:noFill/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sp>
        <p:nvSpPr>
          <p:cNvPr id="88" name="Callout: Line 87">
            <a:extLst>
              <a:ext uri="{FF2B5EF4-FFF2-40B4-BE49-F238E27FC236}">
                <a16:creationId xmlns:a16="http://schemas.microsoft.com/office/drawing/2014/main" id="{1CDA3589-873F-4A8B-D985-5BA58849145F}"/>
              </a:ext>
            </a:extLst>
          </p:cNvPr>
          <p:cNvSpPr/>
          <p:nvPr/>
        </p:nvSpPr>
        <p:spPr bwMode="auto">
          <a:xfrm>
            <a:off x="8196471" y="3884944"/>
            <a:ext cx="874089" cy="457200"/>
          </a:xfrm>
          <a:prstGeom prst="borderCallout1">
            <a:avLst>
              <a:gd name="adj1" fmla="val -1667"/>
              <a:gd name="adj2" fmla="val 51581"/>
              <a:gd name="adj3" fmla="val -131250"/>
              <a:gd name="adj4" fmla="val 72005"/>
            </a:avLst>
          </a:prstGeom>
          <a:solidFill>
            <a:srgbClr val="00B0F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RGA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EB7ABA1F-2D57-4B61-10FE-D0F269D3C5BC}"/>
              </a:ext>
            </a:extLst>
          </p:cNvPr>
          <p:cNvCxnSpPr>
            <a:cxnSpLocks/>
            <a:stCxn id="88" idx="3"/>
            <a:endCxn id="83" idx="3"/>
          </p:cNvCxnSpPr>
          <p:nvPr/>
        </p:nvCxnSpPr>
        <p:spPr bwMode="auto">
          <a:xfrm flipH="1" flipV="1">
            <a:off x="8329219" y="3736134"/>
            <a:ext cx="304297" cy="1488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B05091F-6A77-8CFC-B6B3-5824E2431192}"/>
              </a:ext>
            </a:extLst>
          </p:cNvPr>
          <p:cNvSpPr txBox="1"/>
          <p:nvPr/>
        </p:nvSpPr>
        <p:spPr>
          <a:xfrm>
            <a:off x="372498" y="3751586"/>
            <a:ext cx="4242435" cy="2246769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0000"/>
                </a:solidFill>
              </a:rPr>
              <a:t>Residual Gas Analyzer</a:t>
            </a:r>
          </a:p>
          <a:p>
            <a:pPr marL="115888" indent="-115888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1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 timing resolution, using 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2× RGAs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→velocity profile better than 10 m/s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→temperature better than 0.3 K [</a:t>
            </a:r>
            <a:r>
              <a:rPr lang="en-US" sz="2000" dirty="0" err="1">
                <a:solidFill>
                  <a:srgbClr val="000000"/>
                </a:solidFill>
              </a:rPr>
              <a:t>tof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</a:p>
          <a:p>
            <a:pPr marL="115888" indent="-115888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1 µm/hour (standard error) precision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by collecting data on pressure profile</a:t>
            </a:r>
          </a:p>
        </p:txBody>
      </p:sp>
      <p:cxnSp>
        <p:nvCxnSpPr>
          <p:cNvPr id="92" name="Connector: Curved 91">
            <a:extLst>
              <a:ext uri="{FF2B5EF4-FFF2-40B4-BE49-F238E27FC236}">
                <a16:creationId xmlns:a16="http://schemas.microsoft.com/office/drawing/2014/main" id="{9C1D27FD-2035-0B5A-B3E4-F9B89B9ACA36}"/>
              </a:ext>
            </a:extLst>
          </p:cNvPr>
          <p:cNvCxnSpPr>
            <a:cxnSpLocks/>
            <a:endCxn id="21" idx="2"/>
          </p:cNvCxnSpPr>
          <p:nvPr/>
        </p:nvCxnSpPr>
        <p:spPr bwMode="auto">
          <a:xfrm rot="10800000">
            <a:off x="1884762" y="2730110"/>
            <a:ext cx="4936083" cy="1079893"/>
          </a:xfrm>
          <a:prstGeom prst="curvedConnector3">
            <a:avLst>
              <a:gd name="adj1" fmla="val 104631"/>
            </a:avLst>
          </a:prstGeom>
          <a:solidFill>
            <a:schemeClr val="accent1"/>
          </a:solidFill>
          <a:ln w="38100" cap="flat" cmpd="sng" algn="ctr">
            <a:solidFill>
              <a:srgbClr val="7A7AF7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3" name="Connector: Curved 92">
            <a:extLst>
              <a:ext uri="{FF2B5EF4-FFF2-40B4-BE49-F238E27FC236}">
                <a16:creationId xmlns:a16="http://schemas.microsoft.com/office/drawing/2014/main" id="{6EBB3B41-D495-5A5D-389C-9D28A4E21288}"/>
              </a:ext>
            </a:extLst>
          </p:cNvPr>
          <p:cNvCxnSpPr>
            <a:cxnSpLocks/>
            <a:endCxn id="67" idx="2"/>
          </p:cNvCxnSpPr>
          <p:nvPr/>
        </p:nvCxnSpPr>
        <p:spPr bwMode="auto">
          <a:xfrm rot="10800000">
            <a:off x="4468292" y="2619053"/>
            <a:ext cx="2358790" cy="2034261"/>
          </a:xfrm>
          <a:prstGeom prst="curvedConnector3">
            <a:avLst>
              <a:gd name="adj1" fmla="val 109691"/>
            </a:avLst>
          </a:prstGeom>
          <a:solidFill>
            <a:schemeClr val="accent1"/>
          </a:solidFill>
          <a:ln w="38100" cap="flat" cmpd="sng" algn="ctr">
            <a:solidFill>
              <a:srgbClr val="6ADB8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4" name="Connector: Curved 93">
            <a:extLst>
              <a:ext uri="{FF2B5EF4-FFF2-40B4-BE49-F238E27FC236}">
                <a16:creationId xmlns:a16="http://schemas.microsoft.com/office/drawing/2014/main" id="{047600F5-6F60-D7E5-C7A3-E22214241A61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6343338" y="3598487"/>
            <a:ext cx="2610895" cy="927642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rgbClr val="FA5975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079B56F6-FA3A-9607-643F-73528B9A0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GB" dirty="0"/>
              <a:t>Measurement Campaign</a:t>
            </a:r>
            <a:endParaRPr lang="en-US" dirty="0"/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26071D39-470D-6F56-7F99-1DA371680A67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§y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4794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graph&#10;&#10;Description automatically generated">
            <a:extLst>
              <a:ext uri="{FF2B5EF4-FFF2-40B4-BE49-F238E27FC236}">
                <a16:creationId xmlns:a16="http://schemas.microsoft.com/office/drawing/2014/main" id="{CA9E6F4A-C7BD-E77A-0911-D76C1D732B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0" y="1213961"/>
            <a:ext cx="7900047" cy="504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273B5ED-2C8E-3B9F-5E6D-2EE31FB2D4A8}"/>
                  </a:ext>
                </a:extLst>
              </p:cNvPr>
              <p:cNvSpPr/>
              <p:nvPr/>
            </p:nvSpPr>
            <p:spPr>
              <a:xfrm>
                <a:off x="1090754" y="1221636"/>
                <a:ext cx="4968552" cy="864083"/>
              </a:xfrm>
              <a:prstGeom prst="rect">
                <a:avLst/>
              </a:prstGeom>
              <a:solidFill>
                <a:schemeClr val="bg1">
                  <a:alpha val="25000"/>
                </a:schemeClr>
              </a:solidFill>
              <a:ln w="38100"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400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+mj-lt"/>
                  </a:rPr>
                  <a:t>Using 2 species of gases,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pc="50" smtClean="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2400" b="0" i="1" spc="50" smtClean="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400" b="0" i="1" spc="50" smtClean="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400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+mj-lt"/>
                  </a:rPr>
                  <a:t> 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pc="5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400" i="1" spc="50">
                                <a:ln w="0"/>
                                <a:solidFill>
                                  <a:schemeClr val="bg2"/>
                                </a:solidFill>
                                <a:effectLst>
                                  <a:innerShdw blurRad="63500" dist="50800" dir="13500000">
                                    <a:srgbClr val="000000">
                                      <a:alpha val="50000"/>
                                    </a:srgbClr>
                                  </a:innerShdw>
                                </a:effectLst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</m:ctrlPr>
                          </m:sSubPr>
                          <m:e>
                            <m:r>
                              <a:rPr lang="en-US" sz="2400" b="0" i="1" spc="50" smtClean="0">
                                <a:ln w="0"/>
                                <a:solidFill>
                                  <a:schemeClr val="bg2"/>
                                </a:solidFill>
                                <a:effectLst>
                                  <a:innerShdw blurRad="63500" dist="50800" dir="13500000">
                                    <a:srgbClr val="000000">
                                      <a:alpha val="50000"/>
                                    </a:srgbClr>
                                  </a:innerShdw>
                                </a:effectLst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pc="50" smtClean="0">
                                <a:ln w="0"/>
                                <a:solidFill>
                                  <a:schemeClr val="bg2"/>
                                </a:solidFill>
                                <a:effectLst>
                                  <a:innerShdw blurRad="63500" dist="50800" dir="13500000">
                                    <a:srgbClr val="000000">
                                      <a:alpha val="50000"/>
                                    </a:srgbClr>
                                  </a:innerShdw>
                                </a:effectLst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  <m:t>𝑝</m:t>
                            </m:r>
                          </m:sub>
                        </m:sSub>
                        <m:r>
                          <a:rPr lang="en-US" sz="2400" b="0" i="1" spc="50" smtClean="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pc="50">
                                <a:ln w="0"/>
                                <a:solidFill>
                                  <a:schemeClr val="bg2"/>
                                </a:solidFill>
                                <a:effectLst>
                                  <a:innerShdw blurRad="63500" dist="50800" dir="13500000">
                                    <a:srgbClr val="000000">
                                      <a:alpha val="50000"/>
                                    </a:srgbClr>
                                  </a:innerShdw>
                                </a:effectLst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</m:ctrlPr>
                          </m:sSubPr>
                          <m:e>
                            <m:r>
                              <a:rPr lang="en-US" sz="2400" b="0" i="1" spc="50" smtClean="0">
                                <a:ln w="0"/>
                                <a:solidFill>
                                  <a:schemeClr val="bg2"/>
                                </a:solidFill>
                                <a:effectLst>
                                  <a:innerShdw blurRad="63500" dist="50800" dir="13500000">
                                    <a:srgbClr val="000000">
                                      <a:alpha val="50000"/>
                                    </a:srgbClr>
                                  </a:innerShdw>
                                </a:effectLst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pc="50" smtClean="0">
                                <a:ln w="0"/>
                                <a:solidFill>
                                  <a:schemeClr val="bg2"/>
                                </a:solidFill>
                                <a:effectLst>
                                  <a:innerShdw blurRad="63500" dist="50800" dir="13500000">
                                    <a:srgbClr val="000000">
                                      <a:alpha val="50000"/>
                                    </a:srgbClr>
                                  </a:innerShdw>
                                </a:effectLst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  <m:t>𝑒</m:t>
                            </m:r>
                          </m:sub>
                        </m:sSub>
                        <m:r>
                          <a:rPr lang="en-US" sz="2400" b="0" i="1" spc="50" smtClean="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 ~ </m:t>
                        </m:r>
                        <m:r>
                          <a:rPr lang="en-US" sz="2400" b="0" i="1" spc="50" smtClean="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400" b="0" i="1" spc="50" smtClean="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𝑎</m:t>
                        </m:r>
                      </m:sub>
                    </m:sSub>
                    <m:r>
                      <a:rPr lang="en-US" sz="2400" b="0" i="1" spc="50" smtClean="0">
                        <a:ln w="0"/>
                        <a:solidFill>
                          <a:schemeClr val="bg2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/</m:t>
                    </m:r>
                    <m:r>
                      <a:rPr lang="en-US" sz="2400" b="0" i="1" spc="50" smtClean="0">
                        <a:ln w="0"/>
                        <a:solidFill>
                          <a:schemeClr val="bg2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𝑧</m:t>
                    </m:r>
                  </m:oMath>
                </a14:m>
                <a:r>
                  <a:rPr lang="en-US" sz="2400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+mj-lt"/>
                  </a:rPr>
                  <a:t> &amp;</a:t>
                </a:r>
                <a:r>
                  <a:rPr lang="en-US" sz="2400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latin typeface="+mj-lt"/>
                    <a:cs typeface="Aharoni" panose="02010803020104030203" pitchFamily="2" charset="-79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pc="5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2400" b="0" i="1" spc="50" smtClean="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400" b="0" i="1" spc="50" smtClean="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𝑛</m:t>
                        </m:r>
                      </m:sub>
                    </m:sSub>
                    <m:r>
                      <a:rPr lang="en-US" sz="2400" b="0" i="1" spc="50" smtClean="0">
                        <a:ln w="0"/>
                        <a:solidFill>
                          <a:schemeClr val="bg2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~</m:t>
                    </m:r>
                    <m:sSub>
                      <m:sSubPr>
                        <m:ctrlPr>
                          <a:rPr lang="en-US" sz="2400" i="1" spc="5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2400" b="0" i="1" spc="50" smtClean="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400" b="0" i="1" spc="50" smtClean="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𝑎</m:t>
                        </m:r>
                      </m:sub>
                    </m:sSub>
                    <m:r>
                      <a:rPr lang="en-US" sz="2400" b="0" i="1" spc="50" smtClean="0">
                        <a:ln w="0"/>
                        <a:solidFill>
                          <a:schemeClr val="bg2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/</m:t>
                    </m:r>
                    <m:r>
                      <a:rPr lang="en-US" sz="2400" b="0" i="1" spc="50" smtClean="0">
                        <a:ln w="0"/>
                        <a:solidFill>
                          <a:schemeClr val="bg2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𝑁</m:t>
                    </m:r>
                  </m:oMath>
                </a14:m>
                <a:endParaRPr lang="en-US" sz="2400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+mj-lt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273B5ED-2C8E-3B9F-5E6D-2EE31FB2D4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754" y="1221636"/>
                <a:ext cx="4968552" cy="864083"/>
              </a:xfrm>
              <a:prstGeom prst="rect">
                <a:avLst/>
              </a:prstGeom>
              <a:blipFill>
                <a:blip r:embed="rId3"/>
                <a:stretch>
                  <a:fillRect t="-4930" b="-11268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0F9D942-DA28-37D8-3777-F55EB176CB5B}"/>
                  </a:ext>
                </a:extLst>
              </p:cNvPr>
              <p:cNvSpPr/>
              <p:nvPr/>
            </p:nvSpPr>
            <p:spPr>
              <a:xfrm>
                <a:off x="1309775" y="2167397"/>
                <a:ext cx="2758168" cy="757547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900" dirty="0">
                    <a:solidFill>
                      <a:srgbClr val="000000"/>
                    </a:solidFill>
                  </a:rPr>
                  <a:t>From neutrality of matter </a:t>
                </a:r>
              </a:p>
              <a:p>
                <a:r>
                  <a:rPr lang="en-GB" sz="1900" dirty="0">
                    <a:solidFill>
                      <a:srgbClr val="000000"/>
                    </a:solidFill>
                  </a:rPr>
                  <a:t>(atoms: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1900" dirty="0">
                    <a:solidFill>
                      <a:srgbClr val="000000"/>
                    </a:solidFill>
                  </a:rPr>
                  <a:t>)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sub>
                    </m:sSub>
                    <m:r>
                      <a:rPr lang="en-US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en-GB" sz="19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endParaRPr lang="en-GB" sz="19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0F9D942-DA28-37D8-3777-F55EB176CB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775" y="2167397"/>
                <a:ext cx="2758168" cy="757547"/>
              </a:xfrm>
              <a:prstGeom prst="rect">
                <a:avLst/>
              </a:prstGeom>
              <a:blipFill>
                <a:blip r:embed="rId4"/>
                <a:stretch>
                  <a:fillRect l="-2212" r="-1991" b="-80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0C6D278-E876-312E-BA21-EFD9BC43831A}"/>
                  </a:ext>
                </a:extLst>
              </p:cNvPr>
              <p:cNvSpPr/>
              <p:nvPr/>
            </p:nvSpPr>
            <p:spPr>
              <a:xfrm>
                <a:off x="1309775" y="2975306"/>
                <a:ext cx="1534033" cy="30166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haroni" panose="02010803020104030203" pitchFamily="2" charset="-79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⇒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𝑝</m:t>
                        </m:r>
                      </m:sub>
                    </m:sSub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𝑒</m:t>
                        </m:r>
                      </m:sub>
                    </m:sSub>
                  </m:oMath>
                </a14:m>
                <a:endParaRPr lang="en-GB" sz="18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0C6D278-E876-312E-BA21-EFD9BC438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775" y="2975306"/>
                <a:ext cx="1534033" cy="301665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A0936C1-5259-2242-BF9A-5FAB1F98FF27}"/>
                  </a:ext>
                </a:extLst>
              </p:cNvPr>
              <p:cNvSpPr/>
              <p:nvPr/>
            </p:nvSpPr>
            <p:spPr>
              <a:xfrm>
                <a:off x="3059831" y="2980159"/>
                <a:ext cx="1008112" cy="31243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haroni" panose="02010803020104030203" pitchFamily="2" charset="-79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⇒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𝑛</m:t>
                        </m:r>
                      </m:sub>
                    </m:sSub>
                  </m:oMath>
                </a14:m>
                <a:endParaRPr lang="en-GB" sz="18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A0936C1-5259-2242-BF9A-5FAB1F98FF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1" y="2980159"/>
                <a:ext cx="1008112" cy="312430"/>
              </a:xfrm>
              <a:prstGeom prst="rect">
                <a:avLst/>
              </a:prstGeom>
              <a:blipFill>
                <a:blip r:embed="rId6"/>
                <a:stretch>
                  <a:fillRect b="-196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0DAE8F0-AA53-B183-EA07-57696CF1ECFA}"/>
              </a:ext>
            </a:extLst>
          </p:cNvPr>
          <p:cNvSpPr/>
          <p:nvPr/>
        </p:nvSpPr>
        <p:spPr>
          <a:xfrm>
            <a:off x="2669846" y="2864528"/>
            <a:ext cx="56394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+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607181-E107-98B9-A4F4-4C3C8EA34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GB" dirty="0"/>
              <a:t>Best Gases? 2</a:t>
            </a:r>
            <a:r>
              <a:rPr lang="en-GB" baseline="30000" dirty="0"/>
              <a:t>nd</a:t>
            </a:r>
            <a:r>
              <a:rPr lang="en-GB" dirty="0"/>
              <a:t> Species</a:t>
            </a:r>
            <a:endParaRPr lang="en-US" dirty="0"/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CABA3844-0068-A267-1EEC-BC44910A6E6A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§y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15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F6E6B-F7FA-7964-E3A9-9287C0B7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42248"/>
          </a:xfrm>
        </p:spPr>
        <p:txBody>
          <a:bodyPr/>
          <a:lstStyle/>
          <a:p>
            <a:r>
              <a:rPr lang="en-US" sz="3300" dirty="0"/>
              <a:t>Upgrade: MCP</a:t>
            </a: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A9C07C99-7089-0110-85E9-A8A8A319FAE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§3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03F43-A0EF-6B79-7DF2-871C46B3FB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He-ABS for Pol. @ EIC, Aug 2024: Page </a:t>
            </a:r>
            <a:fld id="{F8B179ED-E448-4B3E-AFFB-BC7BDFD8F3C6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pic>
        <p:nvPicPr>
          <p:cNvPr id="5" name="Picture 4" descr="A blueprint of a metal pipe&#10;&#10;Description automatically generated">
            <a:extLst>
              <a:ext uri="{FF2B5EF4-FFF2-40B4-BE49-F238E27FC236}">
                <a16:creationId xmlns:a16="http://schemas.microsoft.com/office/drawing/2014/main" id="{AF2131C4-49EE-AB42-9BBD-BB018FE95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40" y="1635592"/>
            <a:ext cx="3187654" cy="3886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8D05B1-B290-6810-58DD-55E61DC41A23}"/>
              </a:ext>
            </a:extLst>
          </p:cNvPr>
          <p:cNvSpPr/>
          <p:nvPr/>
        </p:nvSpPr>
        <p:spPr>
          <a:xfrm>
            <a:off x="1508574" y="892050"/>
            <a:ext cx="61268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Before: </a:t>
            </a:r>
            <a:r>
              <a:rPr lang="en-US" b="1" cap="none" spc="0" baseline="300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  <a:r>
              <a:rPr lang="en-US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He ABS used a needle valve to effuse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33140F-0BED-09F5-58D8-A4DDB9AC9187}"/>
              </a:ext>
            </a:extLst>
          </p:cNvPr>
          <p:cNvSpPr/>
          <p:nvPr/>
        </p:nvSpPr>
        <p:spPr>
          <a:xfrm>
            <a:off x="762000" y="5519540"/>
            <a:ext cx="7723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Now: </a:t>
            </a:r>
            <a:r>
              <a:rPr lang="en-US" b="1" u="sng" cap="none" spc="0" baseline="300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  <a:r>
              <a:rPr lang="en-US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He ABS uses a Quartz MCP</a:t>
            </a:r>
          </a:p>
          <a:p>
            <a:pPr algn="ctr"/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Constraints the angular distribution to (before: 1.5</a:t>
            </a:r>
            <a:r>
              <a:rPr lang="en-US" b="1" baseline="300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</a:t>
            </a:r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) 0.5</a:t>
            </a:r>
            <a:r>
              <a:rPr lang="en-US" b="1" baseline="300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</a:t>
            </a:r>
            <a:endParaRPr lang="en-US" b="1" cap="none" spc="0" baseline="300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7BE25E-124B-BFE0-F4BF-B8279F9B99E0}"/>
              </a:ext>
            </a:extLst>
          </p:cNvPr>
          <p:cNvGrpSpPr/>
          <p:nvPr/>
        </p:nvGrpSpPr>
        <p:grpSpPr>
          <a:xfrm>
            <a:off x="5011221" y="1470704"/>
            <a:ext cx="666750" cy="2133600"/>
            <a:chOff x="4038599" y="2634984"/>
            <a:chExt cx="309395" cy="685800"/>
          </a:xfrm>
        </p:grpSpPr>
        <p:sp>
          <p:nvSpPr>
            <p:cNvPr id="11" name="Cylinder 10">
              <a:extLst>
                <a:ext uri="{FF2B5EF4-FFF2-40B4-BE49-F238E27FC236}">
                  <a16:creationId xmlns:a16="http://schemas.microsoft.com/office/drawing/2014/main" id="{2A8508D0-5529-4D5E-F2A6-AC850B02C350}"/>
                </a:ext>
              </a:extLst>
            </p:cNvPr>
            <p:cNvSpPr/>
            <p:nvPr/>
          </p:nvSpPr>
          <p:spPr bwMode="auto">
            <a:xfrm rot="5400000">
              <a:off x="3848099" y="2825484"/>
              <a:ext cx="685800" cy="304799"/>
            </a:xfrm>
            <a:prstGeom prst="can">
              <a:avLst>
                <a:gd name="adj" fmla="val 43056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F21A0C1-0960-6D50-575B-D16F5F328CC0}"/>
                </a:ext>
              </a:extLst>
            </p:cNvPr>
            <p:cNvSpPr/>
            <p:nvPr/>
          </p:nvSpPr>
          <p:spPr bwMode="auto">
            <a:xfrm>
              <a:off x="4195594" y="2648620"/>
              <a:ext cx="152400" cy="653783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D6EA7CC-3889-D18F-D130-35068992E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666" y="2438400"/>
            <a:ext cx="3275894" cy="3125503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90E53932-21AD-0152-ED87-32F6735966E4}"/>
              </a:ext>
            </a:extLst>
          </p:cNvPr>
          <p:cNvSpPr/>
          <p:nvPr/>
        </p:nvSpPr>
        <p:spPr bwMode="auto">
          <a:xfrm>
            <a:off x="6135884" y="1987300"/>
            <a:ext cx="2610228" cy="461666"/>
          </a:xfrm>
          <a:prstGeom prst="wedgeRectCallout">
            <a:avLst>
              <a:gd name="adj1" fmla="val -20387"/>
              <a:gd name="adj2" fmla="val 10582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Microscope (</a:t>
            </a:r>
            <a:r>
              <a:rPr lang="en-US" dirty="0"/>
              <a:t>2 µm)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500EAF5D-65E2-9624-071C-E06FA4FD54F0}"/>
              </a:ext>
            </a:extLst>
          </p:cNvPr>
          <p:cNvSpPr/>
          <p:nvPr/>
        </p:nvSpPr>
        <p:spPr bwMode="auto">
          <a:xfrm>
            <a:off x="5744457" y="1488942"/>
            <a:ext cx="1457514" cy="461666"/>
          </a:xfrm>
          <a:prstGeom prst="wedgeRectCallout">
            <a:avLst>
              <a:gd name="adj1" fmla="val -60905"/>
              <a:gd name="adj2" fmla="val -1796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Schematic</a:t>
            </a:r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0319CDD1-6A25-9297-490B-6A915B333FB6}"/>
              </a:ext>
            </a:extLst>
          </p:cNvPr>
          <p:cNvSpPr/>
          <p:nvPr/>
        </p:nvSpPr>
        <p:spPr bwMode="auto">
          <a:xfrm>
            <a:off x="2588372" y="3886181"/>
            <a:ext cx="3093717" cy="735370"/>
          </a:xfrm>
          <a:prstGeom prst="borderCallout1">
            <a:avLst>
              <a:gd name="adj1" fmla="val -852"/>
              <a:gd name="adj2" fmla="val 112"/>
              <a:gd name="adj3" fmla="val -147217"/>
              <a:gd name="adj4" fmla="val -20279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Angular distribution set by: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Diameter/length = 0.01/0.5</a:t>
            </a:r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2E384DE5-33CC-4E87-CBC4-FDB83EA94EB8}"/>
              </a:ext>
            </a:extLst>
          </p:cNvPr>
          <p:cNvSpPr/>
          <p:nvPr/>
        </p:nvSpPr>
        <p:spPr bwMode="auto">
          <a:xfrm>
            <a:off x="2597755" y="4730711"/>
            <a:ext cx="3093717" cy="735370"/>
          </a:xfrm>
          <a:prstGeom prst="borderCallout1">
            <a:avLst>
              <a:gd name="adj1" fmla="val -852"/>
              <a:gd name="adj2" fmla="val 100284"/>
              <a:gd name="adj3" fmla="val -76162"/>
              <a:gd name="adj4" fmla="val 119642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Angular distribution set by: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Diameter/length = 0.002/0.5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EDD4F9B-1A03-05D0-CC14-8B58367D91D8}"/>
              </a:ext>
            </a:extLst>
          </p:cNvPr>
          <p:cNvSpPr/>
          <p:nvPr/>
        </p:nvSpPr>
        <p:spPr bwMode="auto">
          <a:xfrm>
            <a:off x="3657600" y="3168983"/>
            <a:ext cx="1144924" cy="569025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3A89AB7-3CA3-0968-236D-3844EF17629B}"/>
              </a:ext>
            </a:extLst>
          </p:cNvPr>
          <p:cNvCxnSpPr>
            <a:cxnSpLocks/>
          </p:cNvCxnSpPr>
          <p:nvPr/>
        </p:nvCxnSpPr>
        <p:spPr bwMode="auto">
          <a:xfrm>
            <a:off x="5105400" y="3657600"/>
            <a:ext cx="503777" cy="0"/>
          </a:xfrm>
          <a:prstGeom prst="straightConnector1">
            <a:avLst/>
          </a:prstGeom>
          <a:ln w="38100">
            <a:headEnd type="triangle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8898749-3F71-2264-235D-4BA53DEF28FC}"/>
                  </a:ext>
                </a:extLst>
              </p:cNvPr>
              <p:cNvSpPr/>
              <p:nvPr/>
            </p:nvSpPr>
            <p:spPr>
              <a:xfrm>
                <a:off x="4978606" y="3618003"/>
                <a:ext cx="834972" cy="30777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cap="none" spc="0" smtClean="0">
                          <a:ln/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cap="none" spc="0" smtClean="0">
                          <a:ln/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cap="none" spc="0" smtClean="0">
                          <a:ln/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400" b="1" i="0" cap="none" spc="0" smtClean="0">
                          <a:ln/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𝐦𝐦</m:t>
                      </m:r>
                    </m:oMath>
                  </m:oMathPara>
                </a14:m>
                <a:endParaRPr lang="en-US" sz="1400" b="1" cap="none" spc="0" dirty="0">
                  <a:ln/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8898749-3F71-2264-235D-4BA53DEF28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606" y="3618003"/>
                <a:ext cx="834972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628833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graph&#10;&#10;Description automatically generated">
            <a:extLst>
              <a:ext uri="{FF2B5EF4-FFF2-40B4-BE49-F238E27FC236}">
                <a16:creationId xmlns:a16="http://schemas.microsoft.com/office/drawing/2014/main" id="{CA9E6F4A-C7BD-E77A-0911-D76C1D732B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0" y="1213961"/>
            <a:ext cx="7900047" cy="504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273B5ED-2C8E-3B9F-5E6D-2EE31FB2D4A8}"/>
                  </a:ext>
                </a:extLst>
              </p:cNvPr>
              <p:cNvSpPr/>
              <p:nvPr/>
            </p:nvSpPr>
            <p:spPr>
              <a:xfrm>
                <a:off x="1090754" y="1221636"/>
                <a:ext cx="4057310" cy="859531"/>
              </a:xfrm>
              <a:prstGeom prst="rect">
                <a:avLst/>
              </a:prstGeom>
              <a:solidFill>
                <a:schemeClr val="bg1">
                  <a:alpha val="25000"/>
                </a:schemeClr>
              </a:solidFill>
              <a:ln w="38100"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400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cs typeface="Aharoni" panose="02010803020104030203" pitchFamily="2" charset="-79"/>
                  </a:rPr>
                  <a:t>Divide by large molar mass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pc="50" smtClean="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400" i="1" spc="50">
                                <a:ln w="0"/>
                                <a:solidFill>
                                  <a:schemeClr val="bg2"/>
                                </a:solidFill>
                                <a:effectLst>
                                  <a:innerShdw blurRad="63500" dist="50800" dir="13500000">
                                    <a:srgbClr val="000000">
                                      <a:alpha val="50000"/>
                                    </a:srgbClr>
                                  </a:innerShdw>
                                </a:effectLst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</m:ctrlPr>
                          </m:sSubPr>
                          <m:e>
                            <m:r>
                              <a:rPr lang="en-US" sz="2400" i="1" spc="50">
                                <a:ln w="0"/>
                                <a:solidFill>
                                  <a:schemeClr val="bg2"/>
                                </a:solidFill>
                                <a:effectLst>
                                  <a:innerShdw blurRad="63500" dist="50800" dir="13500000">
                                    <a:srgbClr val="000000">
                                      <a:alpha val="50000"/>
                                    </a:srgbClr>
                                  </a:innerShdw>
                                </a:effectLst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i="1" spc="50">
                                <a:ln w="0"/>
                                <a:solidFill>
                                  <a:schemeClr val="bg2"/>
                                </a:solidFill>
                                <a:effectLst>
                                  <a:innerShdw blurRad="63500" dist="50800" dir="13500000">
                                    <a:srgbClr val="000000">
                                      <a:alpha val="50000"/>
                                    </a:srgbClr>
                                  </a:innerShdw>
                                </a:effectLst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  <m:t>𝑝</m:t>
                            </m:r>
                          </m:sub>
                        </m:sSub>
                        <m:r>
                          <a:rPr lang="en-US" sz="2400" i="1" spc="5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pc="50">
                                <a:ln w="0"/>
                                <a:solidFill>
                                  <a:schemeClr val="bg2"/>
                                </a:solidFill>
                                <a:effectLst>
                                  <a:innerShdw blurRad="63500" dist="50800" dir="13500000">
                                    <a:srgbClr val="000000">
                                      <a:alpha val="50000"/>
                                    </a:srgbClr>
                                  </a:innerShdw>
                                </a:effectLst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</m:ctrlPr>
                          </m:sSubPr>
                          <m:e>
                            <m:r>
                              <a:rPr lang="en-US" sz="2400" i="1" spc="50">
                                <a:ln w="0"/>
                                <a:solidFill>
                                  <a:schemeClr val="bg2"/>
                                </a:solidFill>
                                <a:effectLst>
                                  <a:innerShdw blurRad="63500" dist="50800" dir="13500000">
                                    <a:srgbClr val="000000">
                                      <a:alpha val="50000"/>
                                    </a:srgbClr>
                                  </a:innerShdw>
                                </a:effectLst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i="1" spc="50">
                                <a:ln w="0"/>
                                <a:solidFill>
                                  <a:schemeClr val="bg2"/>
                                </a:solidFill>
                                <a:effectLst>
                                  <a:innerShdw blurRad="63500" dist="50800" dir="13500000">
                                    <a:srgbClr val="000000">
                                      <a:alpha val="50000"/>
                                    </a:srgbClr>
                                  </a:innerShdw>
                                </a:effectLst>
                                <a:latin typeface="Cambria Math" panose="02040503050406030204" pitchFamily="18" charset="0"/>
                                <a:cs typeface="Aharoni" panose="02010803020104030203" pitchFamily="2" charset="-79"/>
                              </a:rPr>
                              <m:t>𝑒</m:t>
                            </m:r>
                          </m:sub>
                        </m:sSub>
                        <m:r>
                          <a:rPr lang="en-US" sz="2400" i="1" spc="5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 ~ </m:t>
                        </m:r>
                        <m:r>
                          <a:rPr lang="en-US" sz="2400" i="1" spc="5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400" i="1" spc="5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𝑎</m:t>
                        </m:r>
                      </m:sub>
                    </m:sSub>
                    <m:r>
                      <a:rPr lang="en-US" sz="2400" i="1" spc="50">
                        <a:ln w="0"/>
                        <a:solidFill>
                          <a:schemeClr val="bg2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/</m:t>
                    </m:r>
                    <m:r>
                      <a:rPr lang="en-US" sz="2400" i="1" spc="50">
                        <a:ln w="0"/>
                        <a:solidFill>
                          <a:schemeClr val="bg2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𝑧</m:t>
                    </m:r>
                  </m:oMath>
                </a14:m>
                <a:r>
                  <a:rPr lang="en-US" sz="2400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</a:rPr>
                  <a:t> &amp;</a:t>
                </a:r>
                <a:r>
                  <a:rPr lang="en-US" sz="2400" spc="50" dirty="0">
                    <a:ln w="0"/>
                    <a:solidFill>
                      <a:schemeClr val="bg2"/>
                    </a:solidFill>
                    <a:effectLst>
                      <a:innerShdw blurRad="63500" dist="50800" dir="13500000">
                        <a:srgbClr val="000000">
                          <a:alpha val="50000"/>
                        </a:srgbClr>
                      </a:innerShdw>
                    </a:effectLst>
                    <a:cs typeface="Aharoni" panose="02010803020104030203" pitchFamily="2" charset="-79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pc="5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2400" i="1" spc="5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400" i="1" spc="5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𝑛</m:t>
                        </m:r>
                      </m:sub>
                    </m:sSub>
                    <m:r>
                      <a:rPr lang="en-US" sz="2400" i="1" spc="50">
                        <a:ln w="0"/>
                        <a:solidFill>
                          <a:schemeClr val="bg2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~</m:t>
                    </m:r>
                    <m:sSub>
                      <m:sSubPr>
                        <m:ctrlPr>
                          <a:rPr lang="en-US" sz="2400" i="1" spc="5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2400" i="1" spc="5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2400" i="1" spc="50">
                            <a:ln w="0"/>
                            <a:solidFill>
                              <a:schemeClr val="bg2"/>
                            </a:solidFill>
                            <a:effectLst>
                              <a:innerShdw blurRad="63500" dist="50800" dir="13500000">
                                <a:srgbClr val="000000">
                                  <a:alpha val="50000"/>
                                </a:srgbClr>
                              </a:innerShdw>
                            </a:effectLst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𝑎</m:t>
                        </m:r>
                      </m:sub>
                    </m:sSub>
                    <m:r>
                      <a:rPr lang="en-US" sz="2400" i="1" spc="50">
                        <a:ln w="0"/>
                        <a:solidFill>
                          <a:schemeClr val="bg2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/</m:t>
                    </m:r>
                    <m:r>
                      <a:rPr lang="en-US" sz="2400" i="1" spc="50">
                        <a:ln w="0"/>
                        <a:solidFill>
                          <a:schemeClr val="bg2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  <a:latin typeface="Cambria Math" panose="02040503050406030204" pitchFamily="18" charset="0"/>
                        <a:cs typeface="Aharoni" panose="02010803020104030203" pitchFamily="2" charset="-79"/>
                      </a:rPr>
                      <m:t>𝑁</m:t>
                    </m:r>
                  </m:oMath>
                </a14:m>
                <a:endParaRPr lang="en-US" sz="2400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+mj-lt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273B5ED-2C8E-3B9F-5E6D-2EE31FB2D4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754" y="1221636"/>
                <a:ext cx="4057310" cy="859531"/>
              </a:xfrm>
              <a:prstGeom prst="rect">
                <a:avLst/>
              </a:prstGeom>
              <a:blipFill>
                <a:blip r:embed="rId3"/>
                <a:stretch>
                  <a:fillRect t="-4965" b="-12057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F498C38-9ECB-F55A-ADAB-1B1E01B00024}"/>
                  </a:ext>
                </a:extLst>
              </p:cNvPr>
              <p:cNvSpPr/>
              <p:nvPr/>
            </p:nvSpPr>
            <p:spPr>
              <a:xfrm>
                <a:off x="1309775" y="2167397"/>
                <a:ext cx="2758168" cy="757547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900" dirty="0">
                    <a:solidFill>
                      <a:srgbClr val="000000"/>
                    </a:solidFill>
                  </a:rPr>
                  <a:t>From neutrality of matter </a:t>
                </a:r>
              </a:p>
              <a:p>
                <a:r>
                  <a:rPr lang="en-GB" sz="1900" dirty="0">
                    <a:solidFill>
                      <a:srgbClr val="000000"/>
                    </a:solidFill>
                  </a:rPr>
                  <a:t>(atoms: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1900" dirty="0">
                    <a:solidFill>
                      <a:srgbClr val="000000"/>
                    </a:solidFill>
                  </a:rPr>
                  <a:t>)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sub>
                    </m:sSub>
                    <m:r>
                      <a:rPr lang="en-US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en-GB" sz="19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endParaRPr lang="en-GB" sz="19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F498C38-9ECB-F55A-ADAB-1B1E01B000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775" y="2167397"/>
                <a:ext cx="2758168" cy="757547"/>
              </a:xfrm>
              <a:prstGeom prst="rect">
                <a:avLst/>
              </a:prstGeom>
              <a:blipFill>
                <a:blip r:embed="rId4"/>
                <a:stretch>
                  <a:fillRect l="-2212" r="-1991" b="-806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8904945-D431-1512-6591-2BAA83CD7785}"/>
                  </a:ext>
                </a:extLst>
              </p:cNvPr>
              <p:cNvSpPr/>
              <p:nvPr/>
            </p:nvSpPr>
            <p:spPr>
              <a:xfrm>
                <a:off x="1309775" y="2975306"/>
                <a:ext cx="1534033" cy="30166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haroni" panose="02010803020104030203" pitchFamily="2" charset="-79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⇒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𝑝</m:t>
                        </m:r>
                      </m:sub>
                    </m:sSub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𝑒</m:t>
                        </m:r>
                      </m:sub>
                    </m:sSub>
                  </m:oMath>
                </a14:m>
                <a:endParaRPr lang="en-GB" sz="18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8904945-D431-1512-6591-2BAA83CD77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775" y="2975306"/>
                <a:ext cx="1534033" cy="301665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11BDED-1D79-26F5-6CD3-A304AF5D733E}"/>
                  </a:ext>
                </a:extLst>
              </p:cNvPr>
              <p:cNvSpPr/>
              <p:nvPr/>
            </p:nvSpPr>
            <p:spPr>
              <a:xfrm>
                <a:off x="3059831" y="2980159"/>
                <a:ext cx="1008112" cy="31243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haroni" panose="02010803020104030203" pitchFamily="2" charset="-79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haroni" panose="02010803020104030203" pitchFamily="2" charset="-79"/>
                      </a:rPr>
                      <m:t>⇒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haroni" panose="02010803020104030203" pitchFamily="2" charset="-79"/>
                          </a:rPr>
                          <m:t>𝑛</m:t>
                        </m:r>
                      </m:sub>
                    </m:sSub>
                  </m:oMath>
                </a14:m>
                <a:endParaRPr lang="en-GB" sz="18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11BDED-1D79-26F5-6CD3-A304AF5D7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1" y="2980159"/>
                <a:ext cx="1008112" cy="312430"/>
              </a:xfrm>
              <a:prstGeom prst="rect">
                <a:avLst/>
              </a:prstGeom>
              <a:blipFill>
                <a:blip r:embed="rId6"/>
                <a:stretch>
                  <a:fillRect b="-196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D80AC804-CCF1-A4E8-DBF3-9F2CBCEFBD3B}"/>
              </a:ext>
            </a:extLst>
          </p:cNvPr>
          <p:cNvSpPr/>
          <p:nvPr/>
        </p:nvSpPr>
        <p:spPr>
          <a:xfrm>
            <a:off x="2669846" y="2864528"/>
            <a:ext cx="56394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+</a:t>
            </a: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A336994E-3206-E2A5-771B-D4422A82DA3F}"/>
              </a:ext>
            </a:extLst>
          </p:cNvPr>
          <p:cNvSpPr/>
          <p:nvPr/>
        </p:nvSpPr>
        <p:spPr bwMode="auto">
          <a:xfrm>
            <a:off x="1337215" y="4171385"/>
            <a:ext cx="1332632" cy="370694"/>
          </a:xfrm>
          <a:prstGeom prst="borderCallout1">
            <a:avLst>
              <a:gd name="adj1" fmla="val 97059"/>
              <a:gd name="adj2" fmla="val 41828"/>
              <a:gd name="adj3" fmla="val 289739"/>
              <a:gd name="adj4" fmla="val 13383"/>
            </a:avLst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He: spin-0</a:t>
            </a:r>
          </a:p>
        </p:txBody>
      </p:sp>
      <p:sp>
        <p:nvSpPr>
          <p:cNvPr id="20" name="Callout: Line 19">
            <a:extLst>
              <a:ext uri="{FF2B5EF4-FFF2-40B4-BE49-F238E27FC236}">
                <a16:creationId xmlns:a16="http://schemas.microsoft.com/office/drawing/2014/main" id="{E1E6ABC3-8639-69FE-2391-A06E8F9D78CB}"/>
              </a:ext>
            </a:extLst>
          </p:cNvPr>
          <p:cNvSpPr/>
          <p:nvPr/>
        </p:nvSpPr>
        <p:spPr bwMode="auto">
          <a:xfrm>
            <a:off x="2685798" y="5085184"/>
            <a:ext cx="1608585" cy="339377"/>
          </a:xfrm>
          <a:prstGeom prst="borderCallout1">
            <a:avLst>
              <a:gd name="adj1" fmla="val 2941"/>
              <a:gd name="adj2" fmla="val 1145"/>
              <a:gd name="adj3" fmla="val -55527"/>
              <a:gd name="adj4" fmla="val -32104"/>
            </a:avLst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20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Ne: spin-0</a:t>
            </a:r>
          </a:p>
        </p:txBody>
      </p:sp>
      <p:sp>
        <p:nvSpPr>
          <p:cNvPr id="21" name="Callout: Line 20">
            <a:extLst>
              <a:ext uri="{FF2B5EF4-FFF2-40B4-BE49-F238E27FC236}">
                <a16:creationId xmlns:a16="http://schemas.microsoft.com/office/drawing/2014/main" id="{E0FEF502-4DEA-218C-D6B4-C6822ABD4A28}"/>
              </a:ext>
            </a:extLst>
          </p:cNvPr>
          <p:cNvSpPr/>
          <p:nvPr/>
        </p:nvSpPr>
        <p:spPr bwMode="auto">
          <a:xfrm>
            <a:off x="2627784" y="3575914"/>
            <a:ext cx="1608585" cy="339377"/>
          </a:xfrm>
          <a:prstGeom prst="borderCallout1">
            <a:avLst>
              <a:gd name="adj1" fmla="val -2342"/>
              <a:gd name="adj2" fmla="val 99788"/>
              <a:gd name="adj3" fmla="val -414774"/>
              <a:gd name="adj4" fmla="val 209209"/>
            </a:avLst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130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Xe: spin-0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51B1E5F-80D8-BF95-C7FD-C5EF075A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GB" dirty="0"/>
              <a:t>Best Gases? 2</a:t>
            </a:r>
            <a:r>
              <a:rPr lang="en-GB" baseline="30000" dirty="0"/>
              <a:t>nd</a:t>
            </a:r>
            <a:r>
              <a:rPr lang="en-GB" dirty="0"/>
              <a:t> Species</a:t>
            </a:r>
            <a:endParaRPr lang="en-US" dirty="0"/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A5B07184-EA29-5D89-03B9-E02FDF0EA61E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§y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9521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73B5ED-2C8E-3B9F-5E6D-2EE31FB2D4A8}"/>
              </a:ext>
            </a:extLst>
          </p:cNvPr>
          <p:cNvSpPr/>
          <p:nvPr/>
        </p:nvSpPr>
        <p:spPr>
          <a:xfrm>
            <a:off x="619645" y="1144903"/>
            <a:ext cx="79047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4"/>
                </a:solidFill>
              </a:rPr>
              <a:t>Choice of </a:t>
            </a:r>
            <a:r>
              <a:rPr lang="en-US" sz="4000" b="1" baseline="30000" dirty="0">
                <a:ln/>
                <a:solidFill>
                  <a:schemeClr val="accent4"/>
                </a:solidFill>
              </a:rPr>
              <a:t>4</a:t>
            </a:r>
            <a:r>
              <a:rPr lang="en-US" sz="4000" b="1" dirty="0">
                <a:ln/>
                <a:solidFill>
                  <a:schemeClr val="accent4"/>
                </a:solidFill>
              </a:rPr>
              <a:t>He (s=0) motivated by…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B05091F-6A77-8CFC-B6B3-5824E2431192}"/>
              </a:ext>
            </a:extLst>
          </p:cNvPr>
          <p:cNvSpPr txBox="1"/>
          <p:nvPr/>
        </p:nvSpPr>
        <p:spPr>
          <a:xfrm>
            <a:off x="263918" y="4082606"/>
            <a:ext cx="4242435" cy="2246769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0000"/>
                </a:solidFill>
              </a:rPr>
              <a:t>Residual Gas Analyzer</a:t>
            </a:r>
          </a:p>
          <a:p>
            <a:pPr marL="115888" indent="-115888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1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 timing resolution, using 2*RGAs 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→velocity profile better than 10 m/s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→temperature better than 0.3 K [</a:t>
            </a:r>
            <a:r>
              <a:rPr lang="en-US" sz="2000" dirty="0" err="1">
                <a:solidFill>
                  <a:srgbClr val="000000"/>
                </a:solidFill>
              </a:rPr>
              <a:t>tof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</a:p>
          <a:p>
            <a:pPr marL="115888" indent="-115888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1 µm/hour (standard error) precision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by collecting data on pressure 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CA2BE-EFE5-F93E-7D37-DF4EC2220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07623"/>
            <a:ext cx="8352928" cy="76388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Callout: Line 4">
            <a:extLst>
              <a:ext uri="{FF2B5EF4-FFF2-40B4-BE49-F238E27FC236}">
                <a16:creationId xmlns:a16="http://schemas.microsoft.com/office/drawing/2014/main" id="{83D1A2A0-B4E2-7E0A-D779-717CEBBB7D52}"/>
              </a:ext>
            </a:extLst>
          </p:cNvPr>
          <p:cNvSpPr/>
          <p:nvPr/>
        </p:nvSpPr>
        <p:spPr bwMode="auto">
          <a:xfrm>
            <a:off x="263918" y="3557362"/>
            <a:ext cx="4824536" cy="424476"/>
          </a:xfrm>
          <a:prstGeom prst="borderCallout1">
            <a:avLst>
              <a:gd name="adj1" fmla="val 980"/>
              <a:gd name="adj2" fmla="val 65490"/>
              <a:gd name="adj3" fmla="val -66086"/>
              <a:gd name="adj4" fmla="val 65416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v×E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 effect: both linear and quadratic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E5AC0945-20C2-4447-F5BB-3F7606A786DB}"/>
              </a:ext>
            </a:extLst>
          </p:cNvPr>
          <p:cNvSpPr/>
          <p:nvPr/>
        </p:nvSpPr>
        <p:spPr bwMode="auto">
          <a:xfrm rot="5400000">
            <a:off x="3153607" y="1804112"/>
            <a:ext cx="513479" cy="2448272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A009A100-83DD-32FF-FF44-3DF84100EF4C}"/>
              </a:ext>
            </a:extLst>
          </p:cNvPr>
          <p:cNvSpPr/>
          <p:nvPr/>
        </p:nvSpPr>
        <p:spPr bwMode="auto">
          <a:xfrm rot="5400000">
            <a:off x="5215360" y="2488190"/>
            <a:ext cx="513478" cy="1080120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20C63210-74CB-053D-BDD3-70146029630A}"/>
              </a:ext>
            </a:extLst>
          </p:cNvPr>
          <p:cNvSpPr/>
          <p:nvPr/>
        </p:nvSpPr>
        <p:spPr bwMode="auto">
          <a:xfrm>
            <a:off x="5350982" y="3798466"/>
            <a:ext cx="2952328" cy="693989"/>
          </a:xfrm>
          <a:prstGeom prst="borderCallout1">
            <a:avLst>
              <a:gd name="adj1" fmla="val -1469"/>
              <a:gd name="adj2" fmla="val 4330"/>
              <a:gd name="adj3" fmla="val -85396"/>
              <a:gd name="adj4" fmla="val 4115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Spatia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l inhomogeneity</a:t>
            </a:r>
            <a:b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of E-field: ∂E/E≈10</a:t>
            </a:r>
            <a:r>
              <a:rPr lang="en-US" sz="20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-4</a:t>
            </a:r>
            <a:endParaRPr kumimoji="0" lang="en-US" sz="2000" b="0" i="0" u="none" strike="noStrike" cap="none" normalizeH="0" baseline="0" dirty="0">
              <a:ln>
                <a:noFill/>
              </a:ln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72242-8B0C-7CDB-ADA0-FA57CB536878}"/>
              </a:ext>
            </a:extLst>
          </p:cNvPr>
          <p:cNvSpPr txBox="1"/>
          <p:nvPr/>
        </p:nvSpPr>
        <p:spPr>
          <a:xfrm>
            <a:off x="4724399" y="5621489"/>
            <a:ext cx="3952057" cy="707886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0000"/>
                </a:solidFill>
                <a:latin typeface="+mj-lt"/>
              </a:rPr>
              <a:t>Other systematics from: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AC E-fields ~ ∂E/E≈10</a:t>
            </a:r>
            <a:r>
              <a:rPr lang="en-US" sz="2000" baseline="30000" dirty="0">
                <a:solidFill>
                  <a:srgbClr val="000000"/>
                </a:solidFill>
                <a:latin typeface="+mj-lt"/>
              </a:rPr>
              <a:t>-4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37F4D5-25EF-A5CF-3639-9D8D16D70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GB" dirty="0"/>
              <a:t>Systematics</a:t>
            </a:r>
            <a:endParaRPr lang="en-US" dirty="0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B0A339C9-1793-FE1B-4DB3-73D58B3367D3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§y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06BF00-C06C-DF56-5A8C-AB988192D6EB}"/>
              </a:ext>
            </a:extLst>
          </p:cNvPr>
          <p:cNvSpPr txBox="1"/>
          <p:nvPr/>
        </p:nvSpPr>
        <p:spPr>
          <a:xfrm>
            <a:off x="1539092" y="6478541"/>
            <a:ext cx="3952057" cy="30777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  <a:cs typeface="Calibri" panose="020F0502020204030204" pitchFamily="34" charset="0"/>
              </a:rPr>
              <a:t>R. </a:t>
            </a:r>
            <a:r>
              <a:rPr lang="en-US" sz="1400" dirty="0" err="1">
                <a:latin typeface="+mj-lt"/>
                <a:cs typeface="Calibri" panose="020F0502020204030204" pitchFamily="34" charset="0"/>
              </a:rPr>
              <a:t>Gähler</a:t>
            </a:r>
            <a:r>
              <a:rPr lang="en-US" sz="1400" dirty="0">
                <a:latin typeface="+mj-lt"/>
                <a:cs typeface="Calibri" panose="020F0502020204030204" pitchFamily="34" charset="0"/>
              </a:rPr>
              <a:t> et al., Phys. Rev. D </a:t>
            </a:r>
            <a:r>
              <a:rPr lang="en-US" sz="1400" b="1" dirty="0">
                <a:latin typeface="+mj-lt"/>
                <a:cs typeface="Calibri" panose="020F0502020204030204" pitchFamily="34" charset="0"/>
              </a:rPr>
              <a:t>25</a:t>
            </a:r>
            <a:r>
              <a:rPr lang="en-US" sz="1400" dirty="0">
                <a:latin typeface="+mj-lt"/>
                <a:cs typeface="Calibri" panose="020F0502020204030204" pitchFamily="34" charset="0"/>
              </a:rPr>
              <a:t>, 2887 (1982).</a:t>
            </a:r>
          </a:p>
        </p:txBody>
      </p:sp>
    </p:spTree>
    <p:extLst>
      <p:ext uri="{BB962C8B-B14F-4D97-AF65-F5344CB8AC3E}">
        <p14:creationId xmlns:p14="http://schemas.microsoft.com/office/powerpoint/2010/main" val="35879175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90">
            <a:extLst>
              <a:ext uri="{FF2B5EF4-FFF2-40B4-BE49-F238E27FC236}">
                <a16:creationId xmlns:a16="http://schemas.microsoft.com/office/drawing/2014/main" id="{FB05091F-6A77-8CFC-B6B3-5824E2431192}"/>
              </a:ext>
            </a:extLst>
          </p:cNvPr>
          <p:cNvSpPr txBox="1"/>
          <p:nvPr/>
        </p:nvSpPr>
        <p:spPr>
          <a:xfrm>
            <a:off x="263918" y="4082606"/>
            <a:ext cx="4242435" cy="2246769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0000"/>
                </a:solidFill>
              </a:rPr>
              <a:t>Residual Gas Analyzer</a:t>
            </a:r>
          </a:p>
          <a:p>
            <a:pPr marL="115888" indent="-115888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1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 timing resolution, using 2*RGAs 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→velocity profile better than 10 m/s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→temperature better than 0.3 K [</a:t>
            </a:r>
            <a:r>
              <a:rPr lang="en-US" sz="2000" dirty="0" err="1">
                <a:solidFill>
                  <a:srgbClr val="000000"/>
                </a:solidFill>
              </a:rPr>
              <a:t>tof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</a:p>
          <a:p>
            <a:pPr marL="115888" indent="-115888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1 µm/hour (standard error) precision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by collecting data on pressure profile</a:t>
            </a:r>
          </a:p>
        </p:txBody>
      </p:sp>
      <p:sp>
        <p:nvSpPr>
          <p:cNvPr id="5" name="Callout: Line 4">
            <a:extLst>
              <a:ext uri="{FF2B5EF4-FFF2-40B4-BE49-F238E27FC236}">
                <a16:creationId xmlns:a16="http://schemas.microsoft.com/office/drawing/2014/main" id="{83D1A2A0-B4E2-7E0A-D779-717CEBBB7D52}"/>
              </a:ext>
            </a:extLst>
          </p:cNvPr>
          <p:cNvSpPr/>
          <p:nvPr/>
        </p:nvSpPr>
        <p:spPr bwMode="auto">
          <a:xfrm>
            <a:off x="1973170" y="3569129"/>
            <a:ext cx="3397460" cy="424476"/>
          </a:xfrm>
          <a:prstGeom prst="borderCallout1">
            <a:avLst>
              <a:gd name="adj1" fmla="val 980"/>
              <a:gd name="adj2" fmla="val 49928"/>
              <a:gd name="adj3" fmla="val -71894"/>
              <a:gd name="adj4" fmla="val 49922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If spin=0, then negligible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E5AC0945-20C2-4447-F5BB-3F7606A786DB}"/>
              </a:ext>
            </a:extLst>
          </p:cNvPr>
          <p:cNvSpPr/>
          <p:nvPr/>
        </p:nvSpPr>
        <p:spPr bwMode="auto">
          <a:xfrm rot="5400000">
            <a:off x="3415162" y="615978"/>
            <a:ext cx="513477" cy="4824538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A009A100-83DD-32FF-FF44-3DF84100EF4C}"/>
              </a:ext>
            </a:extLst>
          </p:cNvPr>
          <p:cNvSpPr/>
          <p:nvPr/>
        </p:nvSpPr>
        <p:spPr bwMode="auto">
          <a:xfrm rot="5400000">
            <a:off x="6577420" y="2770128"/>
            <a:ext cx="513478" cy="516239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E92A9976-EF34-1460-2802-E21E5FA757BC}"/>
              </a:ext>
            </a:extLst>
          </p:cNvPr>
          <p:cNvSpPr/>
          <p:nvPr/>
        </p:nvSpPr>
        <p:spPr bwMode="auto">
          <a:xfrm>
            <a:off x="5898055" y="3569129"/>
            <a:ext cx="1872208" cy="445904"/>
          </a:xfrm>
          <a:prstGeom prst="borderCallout1">
            <a:avLst>
              <a:gd name="adj1" fmla="val 2991"/>
              <a:gd name="adj2" fmla="val 50359"/>
              <a:gd name="adj3" fmla="val -63365"/>
              <a:gd name="adj4" fmla="val 50294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He EDM ≈ 0</a:t>
            </a: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62E1FF4D-4259-92AD-CE1B-53B2B5926FC6}"/>
              </a:ext>
            </a:extLst>
          </p:cNvPr>
          <p:cNvSpPr/>
          <p:nvPr/>
        </p:nvSpPr>
        <p:spPr bwMode="auto">
          <a:xfrm>
            <a:off x="4788025" y="4224849"/>
            <a:ext cx="3888432" cy="644311"/>
          </a:xfrm>
          <a:prstGeom prst="borderCallout1">
            <a:avLst>
              <a:gd name="adj1" fmla="val 980"/>
              <a:gd name="adj2" fmla="val 94457"/>
              <a:gd name="adj3" fmla="val -151385"/>
              <a:gd name="adj4" fmla="val 94418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4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He polarizability much smaller compared to alkali atoms &amp; </a:t>
            </a:r>
            <a:r>
              <a:rPr kumimoji="0" lang="en-US" sz="20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3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Geneva" charset="0"/>
              </a:rPr>
              <a:t>He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C83BD5-6AB7-7211-A997-E193A402B411}"/>
              </a:ext>
            </a:extLst>
          </p:cNvPr>
          <p:cNvSpPr/>
          <p:nvPr/>
        </p:nvSpPr>
        <p:spPr>
          <a:xfrm>
            <a:off x="1752600" y="6491852"/>
            <a:ext cx="3528392" cy="27699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M. 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Puchalski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al., Phys. Rev. A 101, 022505 (2020)</a:t>
            </a:r>
            <a:endParaRPr lang="en-US" sz="1050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C4A340F-18F6-5D64-3EA1-149B0630C9E4}"/>
              </a:ext>
            </a:extLst>
          </p:cNvPr>
          <p:cNvSpPr/>
          <p:nvPr/>
        </p:nvSpPr>
        <p:spPr bwMode="auto">
          <a:xfrm rot="5400000">
            <a:off x="7752994" y="2344542"/>
            <a:ext cx="496494" cy="1350427"/>
          </a:xfrm>
          <a:prstGeom prst="rightBrace">
            <a:avLst>
              <a:gd name="adj1" fmla="val 8333"/>
              <a:gd name="adj2" fmla="val 16144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Geneva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E161CB-12D1-9D0D-76CB-D1A356B51C6A}"/>
              </a:ext>
            </a:extLst>
          </p:cNvPr>
          <p:cNvSpPr txBox="1"/>
          <p:nvPr/>
        </p:nvSpPr>
        <p:spPr>
          <a:xfrm>
            <a:off x="4953000" y="5299111"/>
            <a:ext cx="3723456" cy="1015663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0000"/>
                </a:solidFill>
                <a:latin typeface="+mj-lt"/>
              </a:rPr>
              <a:t>Other systematics from: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AC E-fields ~ ∂E/E≈10</a:t>
            </a:r>
            <a:r>
              <a:rPr lang="en-US" sz="2000" baseline="30000" dirty="0">
                <a:solidFill>
                  <a:srgbClr val="000000"/>
                </a:solidFill>
                <a:latin typeface="+mj-lt"/>
              </a:rPr>
              <a:t>-4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α</a:t>
            </a:r>
            <a:r>
              <a:rPr lang="en-US" sz="2000" baseline="-10000" dirty="0">
                <a:solidFill>
                  <a:srgbClr val="000000"/>
                </a:solidFill>
                <a:latin typeface="+mj-lt"/>
              </a:rPr>
              <a:t>4</a:t>
            </a:r>
            <a:r>
              <a:rPr lang="en-US" sz="2000" baseline="-25000" dirty="0">
                <a:solidFill>
                  <a:srgbClr val="000000"/>
                </a:solidFill>
                <a:latin typeface="+mj-lt"/>
              </a:rPr>
              <a:t>He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/4</a:t>
            </a:r>
            <a:r>
              <a:rPr lang="el-GR" sz="2000" dirty="0">
                <a:solidFill>
                  <a:srgbClr val="000000"/>
                </a:solidFill>
                <a:latin typeface="+mj-lt"/>
              </a:rPr>
              <a:t>πε</a:t>
            </a:r>
            <a:r>
              <a:rPr lang="en-US" sz="2000" baseline="-25000" dirty="0">
                <a:solidFill>
                  <a:srgbClr val="000000"/>
                </a:solidFill>
                <a:latin typeface="+mj-lt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=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8.6×10</a:t>
            </a:r>
            <a:r>
              <a:rPr lang="en-US" sz="1800" b="0" i="0" u="none" strike="noStrike" baseline="30000" dirty="0">
                <a:solidFill>
                  <a:srgbClr val="000000"/>
                </a:solidFill>
                <a:latin typeface="+mj-lt"/>
              </a:rPr>
              <a:t>−25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cm</a:t>
            </a:r>
            <a:r>
              <a:rPr lang="en-US" sz="1800" b="0" i="0" u="none" strike="noStrike" baseline="30000" dirty="0">
                <a:solidFill>
                  <a:srgbClr val="000000"/>
                </a:solidFill>
                <a:latin typeface="+mj-lt"/>
              </a:rPr>
              <a:t>3</a:t>
            </a:r>
            <a:endParaRPr lang="en-US" sz="2000" baseline="30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B0F6AD-BD3F-2A4A-6434-8E42D89C5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GB" dirty="0"/>
              <a:t>Systematics</a:t>
            </a:r>
            <a:endParaRPr lang="en-US" dirty="0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519BB1EE-6456-A2BC-0AD7-D1B476040596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§y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BD1924-3AF2-F28F-7551-B92179D282AC}"/>
              </a:ext>
            </a:extLst>
          </p:cNvPr>
          <p:cNvSpPr/>
          <p:nvPr/>
        </p:nvSpPr>
        <p:spPr>
          <a:xfrm>
            <a:off x="619645" y="1144903"/>
            <a:ext cx="79047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4"/>
                </a:solidFill>
              </a:rPr>
              <a:t>Choice of </a:t>
            </a:r>
            <a:r>
              <a:rPr lang="en-US" sz="4000" b="1" baseline="30000" dirty="0">
                <a:ln/>
                <a:solidFill>
                  <a:schemeClr val="accent4"/>
                </a:solidFill>
              </a:rPr>
              <a:t>4</a:t>
            </a:r>
            <a:r>
              <a:rPr lang="en-US" sz="4000" b="1" dirty="0">
                <a:ln/>
                <a:solidFill>
                  <a:schemeClr val="accent4"/>
                </a:solidFill>
              </a:rPr>
              <a:t>He (s=0) motivated by…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7C62D87-A3F0-B185-819D-B99F25E4B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07623"/>
            <a:ext cx="8352928" cy="76388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44056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4FC6F41-9F59-41CC-B89A-EE3E2D489290}"/>
              </a:ext>
            </a:extLst>
          </p:cNvPr>
          <p:cNvSpPr/>
          <p:nvPr/>
        </p:nvSpPr>
        <p:spPr bwMode="auto">
          <a:xfrm>
            <a:off x="4283968" y="1269688"/>
            <a:ext cx="4608512" cy="1859454"/>
          </a:xfrm>
          <a:prstGeom prst="rect">
            <a:avLst/>
          </a:prstGeom>
          <a:solidFill>
            <a:srgbClr val="CCECFF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Neue"/>
              </a:rPr>
              <a:t>[1] </a:t>
            </a:r>
            <a:r>
              <a:rPr lang="en-US" sz="1400" dirty="0">
                <a:solidFill>
                  <a:srgbClr val="000000"/>
                </a:solidFill>
                <a:latin typeface="HelveticaNeue"/>
                <a:cs typeface="Calibri" panose="020F0502020204030204" pitchFamily="34" charset="0"/>
              </a:rPr>
              <a:t>R. </a:t>
            </a:r>
            <a:r>
              <a:rPr lang="en-US" sz="1400" dirty="0" err="1">
                <a:solidFill>
                  <a:srgbClr val="000000"/>
                </a:solidFill>
                <a:latin typeface="HelveticaNeue"/>
                <a:cs typeface="Calibri" panose="020F0502020204030204" pitchFamily="34" charset="0"/>
              </a:rPr>
              <a:t>Gähler</a:t>
            </a:r>
            <a:r>
              <a:rPr lang="en-US" sz="1400" dirty="0">
                <a:solidFill>
                  <a:srgbClr val="000000"/>
                </a:solidFill>
                <a:latin typeface="HelveticaNeue"/>
                <a:cs typeface="Calibri" panose="020F0502020204030204" pitchFamily="34" charset="0"/>
              </a:rPr>
              <a:t> et al., Phys. Rev. D </a:t>
            </a:r>
            <a:r>
              <a:rPr lang="en-US" sz="1400" b="1" dirty="0">
                <a:solidFill>
                  <a:srgbClr val="000000"/>
                </a:solidFill>
                <a:latin typeface="HelveticaNeue"/>
                <a:cs typeface="Calibri" panose="020F0502020204030204" pitchFamily="34" charset="0"/>
              </a:rPr>
              <a:t>25</a:t>
            </a:r>
            <a:r>
              <a:rPr lang="en-US" sz="1400" dirty="0">
                <a:solidFill>
                  <a:srgbClr val="000000"/>
                </a:solidFill>
                <a:latin typeface="HelveticaNeue"/>
                <a:cs typeface="Calibri" panose="020F0502020204030204" pitchFamily="34" charset="0"/>
              </a:rPr>
              <a:t>, 2887 (1982)</a:t>
            </a:r>
            <a:endParaRPr lang="en-US" sz="1400" dirty="0">
              <a:solidFill>
                <a:srgbClr val="000000"/>
              </a:solidFill>
              <a:latin typeface="HelveticaNeue"/>
            </a:endParaRPr>
          </a:p>
          <a:p>
            <a:r>
              <a:rPr lang="nb-NO" sz="1400" dirty="0">
                <a:solidFill>
                  <a:srgbClr val="000000"/>
                </a:solidFill>
                <a:latin typeface="HelveticaNeue"/>
              </a:rPr>
              <a:t>[2] </a:t>
            </a:r>
            <a:r>
              <a:rPr lang="en-US" sz="1400" dirty="0">
                <a:solidFill>
                  <a:srgbClr val="000000"/>
                </a:solidFill>
                <a:latin typeface="HelveticaNeue"/>
                <a:cs typeface="Calibri" panose="020F0502020204030204" pitchFamily="34" charset="0"/>
              </a:rPr>
              <a:t>J. Baumann et al., Phys. Rev. D </a:t>
            </a:r>
            <a:r>
              <a:rPr lang="en-US" sz="1400" b="1" dirty="0">
                <a:solidFill>
                  <a:srgbClr val="000000"/>
                </a:solidFill>
                <a:latin typeface="HelveticaNeue"/>
                <a:cs typeface="Calibri" panose="020F0502020204030204" pitchFamily="34" charset="0"/>
              </a:rPr>
              <a:t>37</a:t>
            </a:r>
            <a:r>
              <a:rPr lang="en-US" sz="1400" dirty="0">
                <a:solidFill>
                  <a:srgbClr val="000000"/>
                </a:solidFill>
                <a:latin typeface="HelveticaNeue"/>
                <a:cs typeface="Calibri" panose="020F0502020204030204" pitchFamily="34" charset="0"/>
              </a:rPr>
              <a:t>, 3107 (1988)</a:t>
            </a:r>
            <a:r>
              <a:rPr lang="nb-NO" sz="1400" dirty="0">
                <a:solidFill>
                  <a:srgbClr val="000000"/>
                </a:solidFill>
                <a:latin typeface="HelveticaNeue"/>
                <a:cs typeface="Calibri" panose="020F0502020204030204" pitchFamily="34" charset="0"/>
              </a:rPr>
              <a:t> </a:t>
            </a:r>
          </a:p>
          <a:p>
            <a:r>
              <a:rPr lang="nb-NO" sz="1400" dirty="0">
                <a:solidFill>
                  <a:srgbClr val="000000"/>
                </a:solidFill>
                <a:latin typeface="HelveticaNeue"/>
              </a:rPr>
              <a:t>[3] </a:t>
            </a:r>
            <a:r>
              <a:rPr lang="it-IT" sz="1400" dirty="0">
                <a:solidFill>
                  <a:srgbClr val="000000"/>
                </a:solidFill>
                <a:latin typeface="HelveticaNeue"/>
                <a:cs typeface="Calibri" panose="020F0502020204030204" pitchFamily="34" charset="0"/>
              </a:rPr>
              <a:t>G. Bressi et al., Phys. Rev. A </a:t>
            </a:r>
            <a:r>
              <a:rPr lang="it-IT" sz="1400" b="1" dirty="0">
                <a:solidFill>
                  <a:srgbClr val="000000"/>
                </a:solidFill>
                <a:latin typeface="HelveticaNeue"/>
                <a:cs typeface="Calibri" panose="020F0502020204030204" pitchFamily="34" charset="0"/>
              </a:rPr>
              <a:t>83</a:t>
            </a:r>
            <a:r>
              <a:rPr lang="it-IT" sz="1400" dirty="0">
                <a:solidFill>
                  <a:srgbClr val="000000"/>
                </a:solidFill>
                <a:latin typeface="HelveticaNeue"/>
                <a:cs typeface="Calibri" panose="020F0502020204030204" pitchFamily="34" charset="0"/>
              </a:rPr>
              <a:t>, 052101 (2011)</a:t>
            </a:r>
          </a:p>
          <a:p>
            <a:r>
              <a:rPr lang="en-US" sz="1400" dirty="0">
                <a:solidFill>
                  <a:srgbClr val="000000"/>
                </a:solidFill>
                <a:latin typeface="HelveticaNeue"/>
              </a:rPr>
              <a:t>[4] F. M. </a:t>
            </a:r>
            <a:r>
              <a:rPr lang="en-US" sz="1400" dirty="0" err="1">
                <a:solidFill>
                  <a:srgbClr val="000000"/>
                </a:solidFill>
                <a:latin typeface="HelveticaNeue"/>
              </a:rPr>
              <a:t>Piegsa</a:t>
            </a:r>
            <a:r>
              <a:rPr lang="en-US" sz="1400" dirty="0">
                <a:solidFill>
                  <a:srgbClr val="000000"/>
                </a:solidFill>
                <a:latin typeface="HelveticaNeue"/>
              </a:rPr>
              <a:t>, Phys. Rev. C </a:t>
            </a:r>
            <a:r>
              <a:rPr lang="en-US" sz="1400" b="1" dirty="0">
                <a:solidFill>
                  <a:srgbClr val="000000"/>
                </a:solidFill>
                <a:latin typeface="HelveticaNeue"/>
              </a:rPr>
              <a:t>98</a:t>
            </a:r>
            <a:r>
              <a:rPr lang="en-US" sz="1400" dirty="0">
                <a:solidFill>
                  <a:srgbClr val="000000"/>
                </a:solidFill>
                <a:latin typeface="HelveticaNeue"/>
              </a:rPr>
              <a:t>, 045503 (2018)</a:t>
            </a:r>
          </a:p>
          <a:p>
            <a:r>
              <a:rPr lang="en-US" sz="1400" dirty="0">
                <a:solidFill>
                  <a:srgbClr val="000000"/>
                </a:solidFill>
                <a:latin typeface="HelveticaNeue"/>
              </a:rPr>
              <a:t>[5] </a:t>
            </a:r>
            <a:r>
              <a:rPr lang="it-IT" sz="1400" dirty="0">
                <a:solidFill>
                  <a:srgbClr val="000000"/>
                </a:solidFill>
                <a:latin typeface="HelveticaNeue"/>
              </a:rPr>
              <a:t>G. Bressi et al., Phys. Rev. A </a:t>
            </a:r>
            <a:r>
              <a:rPr lang="it-IT" sz="1400" b="1" dirty="0">
                <a:solidFill>
                  <a:srgbClr val="000000"/>
                </a:solidFill>
                <a:latin typeface="HelveticaNeue"/>
              </a:rPr>
              <a:t>83</a:t>
            </a:r>
            <a:r>
              <a:rPr lang="it-IT" sz="1400" dirty="0">
                <a:solidFill>
                  <a:srgbClr val="000000"/>
                </a:solidFill>
                <a:latin typeface="HelveticaNeue"/>
              </a:rPr>
              <a:t>, 052101 (2011)</a:t>
            </a:r>
          </a:p>
          <a:p>
            <a:r>
              <a:rPr lang="it-IT" sz="1400" dirty="0">
                <a:solidFill>
                  <a:srgbClr val="000000"/>
                </a:solidFill>
                <a:latin typeface="HelveticaNeue"/>
              </a:rPr>
              <a:t>[6] </a:t>
            </a:r>
            <a:r>
              <a:rPr lang="en-US" sz="1400" dirty="0">
                <a:solidFill>
                  <a:srgbClr val="000000"/>
                </a:solidFill>
                <a:latin typeface="HelveticaNeue"/>
              </a:rPr>
              <a:t>V. W. Hughes et al., Z. Phys. D </a:t>
            </a:r>
            <a:r>
              <a:rPr lang="en-US" sz="1400" b="1" dirty="0">
                <a:solidFill>
                  <a:srgbClr val="000000"/>
                </a:solidFill>
                <a:latin typeface="HelveticaNeue"/>
              </a:rPr>
              <a:t>10</a:t>
            </a:r>
            <a:r>
              <a:rPr lang="en-US" sz="1400" dirty="0">
                <a:solidFill>
                  <a:srgbClr val="000000"/>
                </a:solidFill>
                <a:latin typeface="HelveticaNeue"/>
              </a:rPr>
              <a:t>, 145 (1988)</a:t>
            </a:r>
            <a:endParaRPr lang="it-IT" sz="1400" dirty="0">
              <a:solidFill>
                <a:srgbClr val="000000"/>
              </a:solidFill>
              <a:latin typeface="HelveticaNeue"/>
            </a:endParaRPr>
          </a:p>
          <a:p>
            <a:endParaRPr lang="it-IT" sz="1400" dirty="0">
              <a:solidFill>
                <a:srgbClr val="000000"/>
              </a:solidFill>
              <a:latin typeface="HelveticaNeue"/>
            </a:endParaRPr>
          </a:p>
          <a:p>
            <a:r>
              <a:rPr lang="it-IT" sz="1400" dirty="0">
                <a:solidFill>
                  <a:srgbClr val="000000"/>
                </a:solidFill>
                <a:latin typeface="HelveticaNeue"/>
              </a:rPr>
              <a:t>[A]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HelveticaNeue"/>
                <a:cs typeface="Times" panose="02020603050405020304" pitchFamily="18" charset="0"/>
              </a:rPr>
              <a:t>M.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HelveticaNeue"/>
                <a:cs typeface="Times" panose="02020603050405020304" pitchFamily="18" charset="0"/>
              </a:rPr>
              <a:t>Puchalski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HelveticaNeue"/>
                <a:cs typeface="Times" panose="02020603050405020304" pitchFamily="18" charset="0"/>
              </a:rPr>
              <a:t> et al., Phys. Rev. A 101, 022505 (2020)</a:t>
            </a:r>
            <a:endParaRPr lang="en-US" sz="1100" dirty="0">
              <a:solidFill>
                <a:srgbClr val="000000"/>
              </a:solidFill>
              <a:latin typeface="HelveticaNeue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F527151-60B1-462C-85AE-1FC87B753A96}"/>
                  </a:ext>
                </a:extLst>
              </p:cNvPr>
              <p:cNvSpPr txBox="1"/>
              <p:nvPr/>
            </p:nvSpPr>
            <p:spPr>
              <a:xfrm>
                <a:off x="457200" y="3284984"/>
                <a:ext cx="8435280" cy="122764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33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Sensitivity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</m:ctrlPr>
                      </m:sSubPr>
                      <m:e>
                        <m:r>
                          <a:rPr lang="en-US" sz="33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3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haroni" panose="02010803020104030203" pitchFamily="2" charset="-79"/>
                          </a:rPr>
                          <m:t>atom</m:t>
                        </m:r>
                      </m:sub>
                    </m:sSub>
                  </m:oMath>
                </a14:m>
                <a:r>
                  <a:rPr lang="en-US" sz="33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from current ABS</a:t>
                </a:r>
              </a:p>
              <a:p>
                <a:pPr algn="ctr" eaLnBrk="0" hangingPunct="0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00" b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en-US"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bPr>
                        <m:e>
                          <m:r>
                            <a:rPr lang="en-US" sz="33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𝑞</m:t>
                          </m:r>
                        </m:e>
                        <m:sub>
                          <m:sSub>
                            <m:sSubPr>
                              <m:ctrlPr>
                                <a:rPr lang="en-US" sz="33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</m:ctrlPr>
                            </m:sSubPr>
                            <m:e>
                              <m:r>
                                <a:rPr lang="en-US" sz="33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4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3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haroni" panose="02010803020104030203" pitchFamily="2" charset="-79"/>
                                </a:rPr>
                                <m:t>He</m:t>
                              </m:r>
                            </m:sub>
                          </m:sSub>
                        </m:sub>
                      </m:sSub>
                      <m:r>
                        <a:rPr lang="en-US" sz="33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&lt;</m:t>
                      </m:r>
                      <m:r>
                        <a:rPr lang="en-US" sz="33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5</m:t>
                      </m:r>
                      <m:r>
                        <a:rPr lang="en-US" sz="3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×</m:t>
                      </m:r>
                      <m:sSup>
                        <m:sSupPr>
                          <m:ctrlPr>
                            <a:rPr lang="en-US"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pPr>
                        <m:e>
                          <m:r>
                            <a:rPr lang="en-US"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10</m:t>
                          </m:r>
                        </m:e>
                        <m:sup>
                          <m:r>
                            <a:rPr lang="en-US"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−</m:t>
                          </m:r>
                          <m:r>
                            <a:rPr lang="en-US" sz="33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20</m:t>
                          </m:r>
                        </m:sup>
                      </m:sSup>
                      <m:r>
                        <a:rPr lang="en-US" sz="3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𝕖</m:t>
                      </m:r>
                      <m:r>
                        <a:rPr lang="en-US" sz="33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/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3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dPr>
                        <m:e>
                          <m:r>
                            <a:rPr lang="en-US"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𝐸</m:t>
                          </m:r>
                          <m:r>
                            <a:rPr lang="en-US"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/30 </m:t>
                          </m:r>
                          <m:r>
                            <m:rPr>
                              <m:sty m:val="p"/>
                            </m:rPr>
                            <a:rPr lang="en-US" sz="33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kV</m:t>
                          </m:r>
                          <m:r>
                            <a:rPr lang="en-US" sz="33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33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cm</m:t>
                          </m:r>
                        </m:e>
                      </m:d>
                      <m:rad>
                        <m:radPr>
                          <m:degHide m:val="on"/>
                          <m:ctrlPr>
                            <a:rPr lang="en-US" sz="33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z="33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Day</m:t>
                          </m:r>
                        </m:e>
                      </m:rad>
                    </m:oMath>
                  </m:oMathPara>
                </a14:m>
                <a:endPara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F527151-60B1-462C-85AE-1FC87B753A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284984"/>
                <a:ext cx="8435280" cy="1227644"/>
              </a:xfrm>
              <a:prstGeom prst="rect">
                <a:avLst/>
              </a:prstGeom>
              <a:blipFill>
                <a:blip r:embed="rId3"/>
                <a:stretch>
                  <a:fillRect t="-64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7200" y="1268760"/>
                <a:ext cx="3754760" cy="1859454"/>
              </a:xfrm>
              <a:prstGeom prst="rect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31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Current PDG limit</a:t>
                </a:r>
              </a:p>
              <a:p>
                <a:pPr algn="ctr" eaLnBrk="0" hangingPunct="0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bPr>
                        <m:e>
                          <m:r>
                            <a:rPr lang="en-US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𝑞</m:t>
                          </m:r>
                        </m:e>
                        <m:sub>
                          <m:r>
                            <a:rPr lang="en-US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𝑛</m:t>
                          </m:r>
                          <m:r>
                            <a:rPr lang="en-US" sz="3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,</m:t>
                          </m:r>
                          <m:r>
                            <a:rPr lang="en-US" sz="3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𝑝</m:t>
                          </m:r>
                          <m:r>
                            <a:rPr lang="en-US" sz="3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+</m:t>
                          </m:r>
                          <m:r>
                            <a:rPr lang="en-US" sz="3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𝑒</m:t>
                          </m:r>
                        </m:sub>
                      </m:sSub>
                      <m:r>
                        <a:rPr lang="en-US" sz="31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&lt;</m:t>
                      </m:r>
                      <m:r>
                        <a:rPr lang="en-US" sz="31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1</m:t>
                      </m:r>
                      <m:r>
                        <a:rPr lang="en-US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×</m:t>
                      </m:r>
                      <m:sSup>
                        <m:sSupPr>
                          <m:ctrlPr>
                            <a:rPr lang="en-US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pPr>
                        <m:e>
                          <m:r>
                            <a:rPr lang="en-US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10</m:t>
                          </m:r>
                        </m:e>
                        <m:sup>
                          <m:r>
                            <a:rPr lang="en-US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−2</m:t>
                          </m:r>
                          <m:r>
                            <a:rPr lang="en-US" sz="31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1</m:t>
                          </m:r>
                        </m:sup>
                      </m:sSup>
                      <m:r>
                        <a:rPr lang="en-US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𝕖</m:t>
                      </m:r>
                    </m:oMath>
                  </m:oMathPara>
                </a14:m>
                <a:endParaRPr lang="en-US" sz="3100" dirty="0">
                  <a:solidFill>
                    <a:srgbClr val="000000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haroni" panose="02010803020104030203" pitchFamily="2" charset="-79"/>
                </a:endParaRPr>
              </a:p>
              <a:p>
                <a:pPr algn="ctr" eaLnBrk="0" hangingPunct="0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𝑞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𝑎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.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𝑏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.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haroni" panose="02010803020104030203" pitchFamily="2" charset="-79"/>
                            </a:rPr>
                            <m:t>𝑑𝑒𝑓</m:t>
                          </m:r>
                        </m:sub>
                      </m:sSub>
                      <m:r>
                        <a:rPr lang="en-US" sz="28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&lt;</m:t>
                      </m:r>
                      <m:r>
                        <a:rPr lang="en-US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2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×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10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−</m:t>
                          </m:r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1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haroni" panose="02010803020104030203" pitchFamily="2" charset="-79"/>
                            </a:rPr>
                            <m:t>8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haroni" panose="02010803020104030203" pitchFamily="2" charset="-79"/>
                        </a:rPr>
                        <m:t>𝕖</m:t>
                      </m:r>
                    </m:oMath>
                  </m:oMathPara>
                </a14:m>
                <a:endParaRPr lang="en-US" sz="31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68760"/>
                <a:ext cx="3754760" cy="18594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0" y="4592954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Could improve by </a:t>
            </a:r>
            <a:r>
              <a:rPr lang="en-US" sz="44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x(2-10) 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by </a:t>
            </a:r>
            <a:b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en-US" sz="44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longer averaging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and </a:t>
            </a:r>
            <a:r>
              <a:rPr lang="en-US" sz="4400" b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higher E-fields</a:t>
            </a:r>
            <a:endParaRPr lang="en-US" sz="4400" b="1" u="sng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FEED0A7-5A3B-E329-F7FB-0A6A0FEA1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5"/>
            <a:ext cx="6172200" cy="833685"/>
          </a:xfrm>
        </p:spPr>
        <p:txBody>
          <a:bodyPr/>
          <a:lstStyle/>
          <a:p>
            <a:r>
              <a:rPr lang="en-GB" dirty="0"/>
              <a:t>Summary</a:t>
            </a:r>
            <a:endParaRPr lang="en-US" dirty="0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2628AF50-F6DA-6FEC-8871-B49FBFABB744}"/>
              </a:ext>
            </a:extLst>
          </p:cNvPr>
          <p:cNvSpPr/>
          <p:nvPr/>
        </p:nvSpPr>
        <p:spPr>
          <a:xfrm>
            <a:off x="381000" y="133326"/>
            <a:ext cx="914400" cy="576064"/>
          </a:xfrm>
          <a:prstGeom prst="flowChartTerminato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Segoe UI Bold" panose="020B0802040204020203" pitchFamily="34" charset="0"/>
                <a:cs typeface="Segoe UI Bold" panose="020B0802040204020203" pitchFamily="34" charset="0"/>
              </a:rPr>
              <a:t>§y</a:t>
            </a:r>
            <a:endParaRPr lang="en-GB" sz="3200" b="1" dirty="0">
              <a:solidFill>
                <a:srgbClr val="000000"/>
              </a:solidFill>
              <a:latin typeface="Segoe UI Bold" panose="020B0802040204020203" pitchFamily="34" charset="0"/>
              <a:cs typeface="Segoe UI Bold" panose="020B08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40105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993333"/>
      </a:accent2>
      <a:accent3>
        <a:srgbClr val="FFFFFF"/>
      </a:accent3>
      <a:accent4>
        <a:srgbClr val="000000"/>
      </a:accent4>
      <a:accent5>
        <a:srgbClr val="EBEBEB"/>
      </a:accent5>
      <a:accent6>
        <a:srgbClr val="8A2D2D"/>
      </a:accent6>
      <a:hlink>
        <a:srgbClr val="4D4D4D"/>
      </a:hlink>
      <a:folHlink>
        <a:srgbClr val="EAEAEA"/>
      </a:folHlink>
    </a:clrScheme>
    <a:fontScheme name="Blank Presentation">
      <a:majorFont>
        <a:latin typeface="Arial"/>
        <a:ea typeface="Geneva"/>
        <a:cs typeface=""/>
      </a:majorFont>
      <a:minorFont>
        <a:latin typeface="Times New Roman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Genev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 (Mac OS 9):Microsoft Office 98:Templates:Blank Presentation</Template>
  <TotalTime>6328</TotalTime>
  <Words>5104</Words>
  <Application>Microsoft Macintosh PowerPoint</Application>
  <PresentationFormat>On-screen Show (4:3)</PresentationFormat>
  <Paragraphs>1020</Paragraphs>
  <Slides>93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7" baseType="lpstr">
      <vt:lpstr>Aharoni</vt:lpstr>
      <vt:lpstr>Algerian</vt:lpstr>
      <vt:lpstr>Arial</vt:lpstr>
      <vt:lpstr>Arial Black</vt:lpstr>
      <vt:lpstr>Calibri</vt:lpstr>
      <vt:lpstr>Cambria Math</vt:lpstr>
      <vt:lpstr>Courier New</vt:lpstr>
      <vt:lpstr>Garamond</vt:lpstr>
      <vt:lpstr>HelveticaNeue</vt:lpstr>
      <vt:lpstr>Roboto</vt:lpstr>
      <vt:lpstr>Segoe UI Bold</vt:lpstr>
      <vt:lpstr>Times</vt:lpstr>
      <vt:lpstr>Times New Roman</vt:lpstr>
      <vt:lpstr>Blank Presentation</vt:lpstr>
      <vt:lpstr>An Upgraded  Polarized  3He Atomic Beam Source for Polarimetry at EIC  (Dev.: Cryo. nEDM Exp. @ SNS in ORNL)</vt:lpstr>
      <vt:lpstr>Contents</vt:lpstr>
      <vt:lpstr>Why polarized 3He?</vt:lpstr>
      <vt:lpstr>ABS Components</vt:lpstr>
      <vt:lpstr>ABS: Cryo-Vessel</vt:lpstr>
      <vt:lpstr>ABS: Quad. Magnet</vt:lpstr>
      <vt:lpstr>ABS: Quad. Magnet</vt:lpstr>
      <vt:lpstr>ABS: Multi Channel Plate</vt:lpstr>
      <vt:lpstr>Upgrade: MCP</vt:lpstr>
      <vt:lpstr>Upgrade: Actuation</vt:lpstr>
      <vt:lpstr>Rotary Stage</vt:lpstr>
      <vt:lpstr>Linear Actuator</vt:lpstr>
      <vt:lpstr>Upgrade: Actuation</vt:lpstr>
      <vt:lpstr>Mezzanine: Now…</vt:lpstr>
      <vt:lpstr>Mezzanine: Now…</vt:lpstr>
      <vt:lpstr>Vacuum Schematic + Gas Panel</vt:lpstr>
      <vt:lpstr>Gas Panel</vt:lpstr>
      <vt:lpstr>PowerPoint Presentation</vt:lpstr>
      <vt:lpstr>Valve: Magnetic Fields</vt:lpstr>
      <vt:lpstr>Assembly: Cryo Insert</vt:lpstr>
      <vt:lpstr>Parts Fabrication: 4K Pot + Torlon</vt:lpstr>
      <vt:lpstr>Simulation – 1: Spin Tracking</vt:lpstr>
      <vt:lpstr>Simulation – 2: Mol Flow</vt:lpstr>
      <vt:lpstr>Thermal Modelling</vt:lpstr>
      <vt:lpstr>Preliminary Polarization</vt:lpstr>
      <vt:lpstr>3He ABS Pol. Measurement</vt:lpstr>
      <vt:lpstr>3He—3He Polarimeter</vt:lpstr>
      <vt:lpstr>Polarimetry Analyzing Power</vt:lpstr>
      <vt:lpstr>Location in RHIC</vt:lpstr>
      <vt:lpstr>Proposed Schedule</vt:lpstr>
      <vt:lpstr>Summary</vt:lpstr>
      <vt:lpstr>Backup!</vt:lpstr>
      <vt:lpstr>Why polarized 3He?</vt:lpstr>
      <vt:lpstr>Why polarized 3He?</vt:lpstr>
      <vt:lpstr>Why polarized 3He?</vt:lpstr>
      <vt:lpstr>ABS Components</vt:lpstr>
      <vt:lpstr>Transmission of 3He</vt:lpstr>
      <vt:lpstr>Reflections</vt:lpstr>
      <vt:lpstr>ABS: Quadrupole</vt:lpstr>
      <vt:lpstr>ABS: Cryo-Vessel</vt:lpstr>
      <vt:lpstr>ABS: Cryo-Vessel</vt:lpstr>
      <vt:lpstr>Upgrade: Vertical</vt:lpstr>
      <vt:lpstr>Upgrade: Vertical</vt:lpstr>
      <vt:lpstr>Hexapod Replacement</vt:lpstr>
      <vt:lpstr>Rotary Stage + Linear Actuator</vt:lpstr>
      <vt:lpstr>Rotary Stage</vt:lpstr>
      <vt:lpstr>Linear Actuator</vt:lpstr>
      <vt:lpstr>Pressure and Mass Flow</vt:lpstr>
      <vt:lpstr>Actuated Valves</vt:lpstr>
      <vt:lpstr>PowerPoint Presentation</vt:lpstr>
      <vt:lpstr>PowerPoint Presentation</vt:lpstr>
      <vt:lpstr>Mezzanine: Then…</vt:lpstr>
      <vt:lpstr>Actuated Valves - Controller</vt:lpstr>
      <vt:lpstr>Controller – Relay</vt:lpstr>
      <vt:lpstr>Vacuum Test of the Chamber</vt:lpstr>
      <vt:lpstr>PowerPoint Presentation</vt:lpstr>
      <vt:lpstr>Placement in the Apparatus</vt:lpstr>
      <vt:lpstr>Types of Sensors: New</vt:lpstr>
      <vt:lpstr>Types of Sensors: New</vt:lpstr>
      <vt:lpstr>Types of Sensors: New</vt:lpstr>
      <vt:lpstr>!!!Types of Sensors: New</vt:lpstr>
      <vt:lpstr>Calibration of Test Sample</vt:lpstr>
      <vt:lpstr>Calibration of Test Sample</vt:lpstr>
      <vt:lpstr>DAQ: LakeShore 224</vt:lpstr>
      <vt:lpstr>V-Distribution Change</vt:lpstr>
      <vt:lpstr>Angular Dist. Change</vt:lpstr>
      <vt:lpstr>Angular Dist. Change</vt:lpstr>
      <vt:lpstr># Bounces &amp; Choice of η </vt:lpstr>
      <vt:lpstr>Polarization/Depolarization</vt:lpstr>
      <vt:lpstr>Modification to code</vt:lpstr>
      <vt:lpstr>Depolarization</vt:lpstr>
      <vt:lpstr>Results: Conservative</vt:lpstr>
      <vt:lpstr>Initial Velocity</vt:lpstr>
      <vt:lpstr>η: Loss per bounce coeff.</vt:lpstr>
      <vt:lpstr>Angular Dist. Change</vt:lpstr>
      <vt:lpstr>Depolarization from  magnetic field gradients</vt:lpstr>
      <vt:lpstr>Results: Conservative</vt:lpstr>
      <vt:lpstr>Modes: Bounces</vt:lpstr>
      <vt:lpstr>Modes: Bounces</vt:lpstr>
      <vt:lpstr>Neutrality of Matter</vt:lpstr>
      <vt:lpstr>Motivation</vt:lpstr>
      <vt:lpstr>Motivation</vt:lpstr>
      <vt:lpstr>Previous Efforts</vt:lpstr>
      <vt:lpstr>New Proposals: Cold Neutrons</vt:lpstr>
      <vt:lpstr>Overview of Current Status</vt:lpstr>
      <vt:lpstr>Using Cryo. He-ABS</vt:lpstr>
      <vt:lpstr>Using Cryo. He-ABS</vt:lpstr>
      <vt:lpstr>Measurement Campaign</vt:lpstr>
      <vt:lpstr>Best Gases? 2nd Species</vt:lpstr>
      <vt:lpstr>Best Gases? 2nd Species</vt:lpstr>
      <vt:lpstr>Systematics</vt:lpstr>
      <vt:lpstr>Systematics</vt:lpstr>
      <vt:lpstr>Summary</vt:lpstr>
    </vt:vector>
  </TitlesOfParts>
  <Company>Allison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George Golabek</dc:creator>
  <cp:lastModifiedBy>Rathmann, Frank</cp:lastModifiedBy>
  <cp:revision>206</cp:revision>
  <cp:lastPrinted>2024-08-07T18:59:26Z</cp:lastPrinted>
  <dcterms:created xsi:type="dcterms:W3CDTF">2002-10-29T20:26:18Z</dcterms:created>
  <dcterms:modified xsi:type="dcterms:W3CDTF">2024-08-07T20:14:58Z</dcterms:modified>
</cp:coreProperties>
</file>