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9"/>
  </p:notesMasterIdLst>
  <p:sldIdLst>
    <p:sldId id="256" r:id="rId2"/>
    <p:sldId id="5822" r:id="rId3"/>
    <p:sldId id="5823" r:id="rId4"/>
    <p:sldId id="5831" r:id="rId5"/>
    <p:sldId id="5832" r:id="rId6"/>
    <p:sldId id="5830" r:id="rId7"/>
    <p:sldId id="5828" r:id="rId8"/>
    <p:sldId id="5829" r:id="rId9"/>
    <p:sldId id="5824" r:id="rId10"/>
    <p:sldId id="5826" r:id="rId11"/>
    <p:sldId id="5827" r:id="rId12"/>
    <p:sldId id="5769" r:id="rId13"/>
    <p:sldId id="4770" r:id="rId14"/>
    <p:sldId id="4791" r:id="rId15"/>
    <p:sldId id="5821" r:id="rId16"/>
    <p:sldId id="5759" r:id="rId17"/>
    <p:sldId id="581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6" autoAdjust="0"/>
    <p:restoredTop sz="94632" autoAdjust="0"/>
  </p:normalViewPr>
  <p:slideViewPr>
    <p:cSldViewPr snapToGrid="0">
      <p:cViewPr varScale="1">
        <p:scale>
          <a:sx n="129" d="100"/>
          <a:sy n="129" d="100"/>
        </p:scale>
        <p:origin x="342" y="12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657B3B-ED67-469A-B307-86F7A39C9689}" type="datetimeFigureOut">
              <a:rPr lang="en-US" smtClean="0"/>
              <a:t>8/9/2024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06A0A4-0EE3-4D82-BAB3-ED3AA258C5FC}" type="slidenum">
              <a:rPr lang="en-US" smtClean="0"/>
              <a:t>‹#›</a:t>
            </a:fld>
            <a:endParaRPr lang="en-US"/>
          </a:p>
        </p:txBody>
      </p:sp>
    </p:spTree>
    <p:extLst>
      <p:ext uri="{BB962C8B-B14F-4D97-AF65-F5344CB8AC3E}">
        <p14:creationId xmlns:p14="http://schemas.microsoft.com/office/powerpoint/2010/main" val="2587934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alphaModFix amt="30000"/>
            <a:lum/>
          </a:blip>
          <a:srcRect/>
          <a:stretch>
            <a:fillRect t="-10000" b="-10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6B845-9551-8488-0E95-7AF95F7281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0D57D4D-66DD-A196-D0A8-8805CE5058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40ADDD-5152-73DD-11CC-AFBE08298D13}"/>
              </a:ext>
            </a:extLst>
          </p:cNvPr>
          <p:cNvSpPr>
            <a:spLocks noGrp="1"/>
          </p:cNvSpPr>
          <p:nvPr>
            <p:ph type="dt" sz="half" idx="10"/>
          </p:nvPr>
        </p:nvSpPr>
        <p:spPr/>
        <p:txBody>
          <a:bodyPr/>
          <a:lstStyle/>
          <a:p>
            <a:r>
              <a:rPr lang="en-US"/>
              <a:t>8/9/2024</a:t>
            </a:r>
          </a:p>
        </p:txBody>
      </p:sp>
      <p:sp>
        <p:nvSpPr>
          <p:cNvPr id="5" name="Footer Placeholder 4">
            <a:extLst>
              <a:ext uri="{FF2B5EF4-FFF2-40B4-BE49-F238E27FC236}">
                <a16:creationId xmlns:a16="http://schemas.microsoft.com/office/drawing/2014/main" id="{5959CBD8-7511-A28A-2586-7ABB5F707AC2}"/>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9B0AD182-9F01-4238-3E61-32F245760C60}"/>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4212228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8EAA9-FD5C-FB10-5E29-583D9563D97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12E0C21-CAF2-8240-D002-C94BB8AD4A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D8ADFB-0727-ACB3-0B41-39AEC1F32A2C}"/>
              </a:ext>
            </a:extLst>
          </p:cNvPr>
          <p:cNvSpPr>
            <a:spLocks noGrp="1"/>
          </p:cNvSpPr>
          <p:nvPr>
            <p:ph type="dt" sz="half" idx="10"/>
          </p:nvPr>
        </p:nvSpPr>
        <p:spPr/>
        <p:txBody>
          <a:bodyPr/>
          <a:lstStyle/>
          <a:p>
            <a:r>
              <a:rPr lang="en-US"/>
              <a:t>8/9/2024</a:t>
            </a:r>
          </a:p>
        </p:txBody>
      </p:sp>
      <p:sp>
        <p:nvSpPr>
          <p:cNvPr id="5" name="Footer Placeholder 4">
            <a:extLst>
              <a:ext uri="{FF2B5EF4-FFF2-40B4-BE49-F238E27FC236}">
                <a16:creationId xmlns:a16="http://schemas.microsoft.com/office/drawing/2014/main" id="{A141AE20-ACDE-5B8A-6842-D0FD18AA2E81}"/>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14C6B906-77A9-191C-0750-487D682D13E5}"/>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3917116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70B496-BCD1-C439-2F1B-3F41C2831FA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7ECC6F7-725F-20A8-3417-6C523576E07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40F375-C9CC-DEF1-A546-790055B0BE66}"/>
              </a:ext>
            </a:extLst>
          </p:cNvPr>
          <p:cNvSpPr>
            <a:spLocks noGrp="1"/>
          </p:cNvSpPr>
          <p:nvPr>
            <p:ph type="dt" sz="half" idx="10"/>
          </p:nvPr>
        </p:nvSpPr>
        <p:spPr/>
        <p:txBody>
          <a:bodyPr/>
          <a:lstStyle/>
          <a:p>
            <a:r>
              <a:rPr lang="en-US"/>
              <a:t>8/9/2024</a:t>
            </a:r>
          </a:p>
        </p:txBody>
      </p:sp>
      <p:sp>
        <p:nvSpPr>
          <p:cNvPr id="5" name="Footer Placeholder 4">
            <a:extLst>
              <a:ext uri="{FF2B5EF4-FFF2-40B4-BE49-F238E27FC236}">
                <a16:creationId xmlns:a16="http://schemas.microsoft.com/office/drawing/2014/main" id="{133C2972-7336-1AFA-EC13-3993874190C5}"/>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B3788EB3-F852-190D-3BEB-C3CCF3CC042A}"/>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2596978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BE01F-402B-896B-075E-8B52C03B85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5BD732-D622-D697-7848-0C60AE57E0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0CEBB6-0851-0996-41E2-CD4C20193D3F}"/>
              </a:ext>
            </a:extLst>
          </p:cNvPr>
          <p:cNvSpPr>
            <a:spLocks noGrp="1"/>
          </p:cNvSpPr>
          <p:nvPr>
            <p:ph type="dt" sz="half" idx="10"/>
          </p:nvPr>
        </p:nvSpPr>
        <p:spPr/>
        <p:txBody>
          <a:bodyPr/>
          <a:lstStyle/>
          <a:p>
            <a:r>
              <a:rPr lang="en-US"/>
              <a:t>8/9/2024</a:t>
            </a:r>
          </a:p>
        </p:txBody>
      </p:sp>
      <p:sp>
        <p:nvSpPr>
          <p:cNvPr id="5" name="Footer Placeholder 4">
            <a:extLst>
              <a:ext uri="{FF2B5EF4-FFF2-40B4-BE49-F238E27FC236}">
                <a16:creationId xmlns:a16="http://schemas.microsoft.com/office/drawing/2014/main" id="{094A2124-1FF5-0D00-9D1D-75F1B6E5EFDA}"/>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3F0A1524-79FD-873B-B8AB-264A11B39137}"/>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1371189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397D3-26E5-3B41-5D7F-5E9416CBCE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E84A382-22CC-D083-9CD5-3AB354029F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3C9DF4-3875-85D0-B28E-94494689C565}"/>
              </a:ext>
            </a:extLst>
          </p:cNvPr>
          <p:cNvSpPr>
            <a:spLocks noGrp="1"/>
          </p:cNvSpPr>
          <p:nvPr>
            <p:ph type="dt" sz="half" idx="10"/>
          </p:nvPr>
        </p:nvSpPr>
        <p:spPr/>
        <p:txBody>
          <a:bodyPr/>
          <a:lstStyle/>
          <a:p>
            <a:r>
              <a:rPr lang="en-US"/>
              <a:t>8/9/2024</a:t>
            </a:r>
          </a:p>
        </p:txBody>
      </p:sp>
      <p:sp>
        <p:nvSpPr>
          <p:cNvPr id="5" name="Footer Placeholder 4">
            <a:extLst>
              <a:ext uri="{FF2B5EF4-FFF2-40B4-BE49-F238E27FC236}">
                <a16:creationId xmlns:a16="http://schemas.microsoft.com/office/drawing/2014/main" id="{BBD3D6A2-64B4-C0E6-A47B-5E668C46346E}"/>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B14AB46D-86E4-4FA0-0887-108854F98E0E}"/>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2084223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991E8-7E58-9C8E-1D32-516EC26D88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82D4AF-133D-18E9-CF22-2098E9C07D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F322A9-3784-C2C4-38FB-C81DBCD2949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1B25AEC-0412-98AB-FD28-7EFA77527145}"/>
              </a:ext>
            </a:extLst>
          </p:cNvPr>
          <p:cNvSpPr>
            <a:spLocks noGrp="1"/>
          </p:cNvSpPr>
          <p:nvPr>
            <p:ph type="dt" sz="half" idx="10"/>
          </p:nvPr>
        </p:nvSpPr>
        <p:spPr/>
        <p:txBody>
          <a:bodyPr/>
          <a:lstStyle/>
          <a:p>
            <a:r>
              <a:rPr lang="en-US"/>
              <a:t>8/9/2024</a:t>
            </a:r>
          </a:p>
        </p:txBody>
      </p:sp>
      <p:sp>
        <p:nvSpPr>
          <p:cNvPr id="6" name="Footer Placeholder 5">
            <a:extLst>
              <a:ext uri="{FF2B5EF4-FFF2-40B4-BE49-F238E27FC236}">
                <a16:creationId xmlns:a16="http://schemas.microsoft.com/office/drawing/2014/main" id="{01CD1176-F8FD-2CB4-4AD9-9C103A665B43}"/>
              </a:ext>
            </a:extLst>
          </p:cNvPr>
          <p:cNvSpPr>
            <a:spLocks noGrp="1"/>
          </p:cNvSpPr>
          <p:nvPr>
            <p:ph type="ftr" sz="quarter" idx="11"/>
          </p:nvPr>
        </p:nvSpPr>
        <p:spPr/>
        <p:txBody>
          <a:bodyPr/>
          <a:lstStyle/>
          <a:p>
            <a:r>
              <a:rPr lang="en-US"/>
              <a:t>ePIC General Meeting </a:t>
            </a:r>
          </a:p>
        </p:txBody>
      </p:sp>
      <p:sp>
        <p:nvSpPr>
          <p:cNvPr id="7" name="Slide Number Placeholder 6">
            <a:extLst>
              <a:ext uri="{FF2B5EF4-FFF2-40B4-BE49-F238E27FC236}">
                <a16:creationId xmlns:a16="http://schemas.microsoft.com/office/drawing/2014/main" id="{2FCB3C3D-1318-EFDB-C2F7-549844E5CDD9}"/>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1241533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2FC24-176B-5708-56AB-20547320AA2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75511F-C5BC-D4A0-5CDB-7008E780CC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A67D202-A3AD-C87E-E899-06F554BA29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DCB123-703D-2800-97F4-A2467204A5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8AFE6E-4586-3040-72DD-058A028F8F7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F855D26-1F68-200C-91E8-DD30A7C85020}"/>
              </a:ext>
            </a:extLst>
          </p:cNvPr>
          <p:cNvSpPr>
            <a:spLocks noGrp="1"/>
          </p:cNvSpPr>
          <p:nvPr>
            <p:ph type="dt" sz="half" idx="10"/>
          </p:nvPr>
        </p:nvSpPr>
        <p:spPr/>
        <p:txBody>
          <a:bodyPr/>
          <a:lstStyle/>
          <a:p>
            <a:r>
              <a:rPr lang="en-US"/>
              <a:t>8/9/2024</a:t>
            </a:r>
          </a:p>
        </p:txBody>
      </p:sp>
      <p:sp>
        <p:nvSpPr>
          <p:cNvPr id="8" name="Footer Placeholder 7">
            <a:extLst>
              <a:ext uri="{FF2B5EF4-FFF2-40B4-BE49-F238E27FC236}">
                <a16:creationId xmlns:a16="http://schemas.microsoft.com/office/drawing/2014/main" id="{4CEC0213-F391-E86F-E0D7-F9080ACDBF0D}"/>
              </a:ext>
            </a:extLst>
          </p:cNvPr>
          <p:cNvSpPr>
            <a:spLocks noGrp="1"/>
          </p:cNvSpPr>
          <p:nvPr>
            <p:ph type="ftr" sz="quarter" idx="11"/>
          </p:nvPr>
        </p:nvSpPr>
        <p:spPr/>
        <p:txBody>
          <a:bodyPr/>
          <a:lstStyle/>
          <a:p>
            <a:r>
              <a:rPr lang="en-US"/>
              <a:t>ePIC General Meeting </a:t>
            </a:r>
          </a:p>
        </p:txBody>
      </p:sp>
      <p:sp>
        <p:nvSpPr>
          <p:cNvPr id="9" name="Slide Number Placeholder 8">
            <a:extLst>
              <a:ext uri="{FF2B5EF4-FFF2-40B4-BE49-F238E27FC236}">
                <a16:creationId xmlns:a16="http://schemas.microsoft.com/office/drawing/2014/main" id="{EF01F6C0-C02E-41F7-7624-1F211EE10637}"/>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2144500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CC3C1-03E4-626B-6509-5FCF8937138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F54602D-309E-D848-B30A-670F020C34ED}"/>
              </a:ext>
            </a:extLst>
          </p:cNvPr>
          <p:cNvSpPr>
            <a:spLocks noGrp="1"/>
          </p:cNvSpPr>
          <p:nvPr>
            <p:ph type="dt" sz="half" idx="10"/>
          </p:nvPr>
        </p:nvSpPr>
        <p:spPr/>
        <p:txBody>
          <a:bodyPr/>
          <a:lstStyle/>
          <a:p>
            <a:r>
              <a:rPr lang="en-US"/>
              <a:t>8/9/2024</a:t>
            </a:r>
          </a:p>
        </p:txBody>
      </p:sp>
      <p:sp>
        <p:nvSpPr>
          <p:cNvPr id="4" name="Footer Placeholder 3">
            <a:extLst>
              <a:ext uri="{FF2B5EF4-FFF2-40B4-BE49-F238E27FC236}">
                <a16:creationId xmlns:a16="http://schemas.microsoft.com/office/drawing/2014/main" id="{B50CDDC2-FA23-DA00-4444-2D07EAF24DEF}"/>
              </a:ext>
            </a:extLst>
          </p:cNvPr>
          <p:cNvSpPr>
            <a:spLocks noGrp="1"/>
          </p:cNvSpPr>
          <p:nvPr>
            <p:ph type="ftr" sz="quarter" idx="11"/>
          </p:nvPr>
        </p:nvSpPr>
        <p:spPr/>
        <p:txBody>
          <a:bodyPr/>
          <a:lstStyle/>
          <a:p>
            <a:r>
              <a:rPr lang="en-US"/>
              <a:t>ePIC General Meeting </a:t>
            </a:r>
          </a:p>
        </p:txBody>
      </p:sp>
      <p:sp>
        <p:nvSpPr>
          <p:cNvPr id="5" name="Slide Number Placeholder 4">
            <a:extLst>
              <a:ext uri="{FF2B5EF4-FFF2-40B4-BE49-F238E27FC236}">
                <a16:creationId xmlns:a16="http://schemas.microsoft.com/office/drawing/2014/main" id="{68966360-FD7F-85A3-F579-AA3338FEC7D8}"/>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1756039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4B827B-B882-EF08-B94B-BC4EC3D6F535}"/>
              </a:ext>
            </a:extLst>
          </p:cNvPr>
          <p:cNvSpPr>
            <a:spLocks noGrp="1"/>
          </p:cNvSpPr>
          <p:nvPr>
            <p:ph type="dt" sz="half" idx="10"/>
          </p:nvPr>
        </p:nvSpPr>
        <p:spPr/>
        <p:txBody>
          <a:bodyPr/>
          <a:lstStyle/>
          <a:p>
            <a:r>
              <a:rPr lang="en-US"/>
              <a:t>8/9/2024</a:t>
            </a:r>
          </a:p>
        </p:txBody>
      </p:sp>
      <p:sp>
        <p:nvSpPr>
          <p:cNvPr id="3" name="Footer Placeholder 2">
            <a:extLst>
              <a:ext uri="{FF2B5EF4-FFF2-40B4-BE49-F238E27FC236}">
                <a16:creationId xmlns:a16="http://schemas.microsoft.com/office/drawing/2014/main" id="{51B89B48-3C65-1306-B9D4-327B80F52A77}"/>
              </a:ext>
            </a:extLst>
          </p:cNvPr>
          <p:cNvSpPr>
            <a:spLocks noGrp="1"/>
          </p:cNvSpPr>
          <p:nvPr>
            <p:ph type="ftr" sz="quarter" idx="11"/>
          </p:nvPr>
        </p:nvSpPr>
        <p:spPr/>
        <p:txBody>
          <a:bodyPr/>
          <a:lstStyle/>
          <a:p>
            <a:r>
              <a:rPr lang="en-US"/>
              <a:t>ePIC General Meeting </a:t>
            </a:r>
          </a:p>
        </p:txBody>
      </p:sp>
      <p:sp>
        <p:nvSpPr>
          <p:cNvPr id="4" name="Slide Number Placeholder 3">
            <a:extLst>
              <a:ext uri="{FF2B5EF4-FFF2-40B4-BE49-F238E27FC236}">
                <a16:creationId xmlns:a16="http://schemas.microsoft.com/office/drawing/2014/main" id="{EB6D6E66-4D34-308B-F928-8D840B0E3B4E}"/>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2506442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FB975-3C76-A5B6-03AA-7AC63BB7BD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D908828-AC71-580F-80EF-6A433FFFFA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97CEB2-9E6E-C5BF-873F-165920CCA4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534356-4E42-BF9D-CB81-6773A644B92D}"/>
              </a:ext>
            </a:extLst>
          </p:cNvPr>
          <p:cNvSpPr>
            <a:spLocks noGrp="1"/>
          </p:cNvSpPr>
          <p:nvPr>
            <p:ph type="dt" sz="half" idx="10"/>
          </p:nvPr>
        </p:nvSpPr>
        <p:spPr/>
        <p:txBody>
          <a:bodyPr/>
          <a:lstStyle/>
          <a:p>
            <a:r>
              <a:rPr lang="en-US"/>
              <a:t>8/9/2024</a:t>
            </a:r>
          </a:p>
        </p:txBody>
      </p:sp>
      <p:sp>
        <p:nvSpPr>
          <p:cNvPr id="6" name="Footer Placeholder 5">
            <a:extLst>
              <a:ext uri="{FF2B5EF4-FFF2-40B4-BE49-F238E27FC236}">
                <a16:creationId xmlns:a16="http://schemas.microsoft.com/office/drawing/2014/main" id="{F32E8D09-8B4B-D8F3-D8D7-4F1FCA32981B}"/>
              </a:ext>
            </a:extLst>
          </p:cNvPr>
          <p:cNvSpPr>
            <a:spLocks noGrp="1"/>
          </p:cNvSpPr>
          <p:nvPr>
            <p:ph type="ftr" sz="quarter" idx="11"/>
          </p:nvPr>
        </p:nvSpPr>
        <p:spPr/>
        <p:txBody>
          <a:bodyPr/>
          <a:lstStyle/>
          <a:p>
            <a:r>
              <a:rPr lang="en-US"/>
              <a:t>ePIC General Meeting </a:t>
            </a:r>
          </a:p>
        </p:txBody>
      </p:sp>
      <p:sp>
        <p:nvSpPr>
          <p:cNvPr id="7" name="Slide Number Placeholder 6">
            <a:extLst>
              <a:ext uri="{FF2B5EF4-FFF2-40B4-BE49-F238E27FC236}">
                <a16:creationId xmlns:a16="http://schemas.microsoft.com/office/drawing/2014/main" id="{8F522E60-46A7-473C-0F1F-79037FEDC2DE}"/>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2072049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90046-A409-B36B-0483-B5070C3D93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34E26B-AE0F-8A59-618E-10CEDDB264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306652A-0F6C-C445-0475-70FA071341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3A17E3-2E60-0D8A-A502-DE4F23B4509C}"/>
              </a:ext>
            </a:extLst>
          </p:cNvPr>
          <p:cNvSpPr>
            <a:spLocks noGrp="1"/>
          </p:cNvSpPr>
          <p:nvPr>
            <p:ph type="dt" sz="half" idx="10"/>
          </p:nvPr>
        </p:nvSpPr>
        <p:spPr/>
        <p:txBody>
          <a:bodyPr/>
          <a:lstStyle/>
          <a:p>
            <a:r>
              <a:rPr lang="en-US"/>
              <a:t>8/9/2024</a:t>
            </a:r>
          </a:p>
        </p:txBody>
      </p:sp>
      <p:sp>
        <p:nvSpPr>
          <p:cNvPr id="6" name="Footer Placeholder 5">
            <a:extLst>
              <a:ext uri="{FF2B5EF4-FFF2-40B4-BE49-F238E27FC236}">
                <a16:creationId xmlns:a16="http://schemas.microsoft.com/office/drawing/2014/main" id="{24EAC12B-5593-0FAE-01CA-06B9DBCE890F}"/>
              </a:ext>
            </a:extLst>
          </p:cNvPr>
          <p:cNvSpPr>
            <a:spLocks noGrp="1"/>
          </p:cNvSpPr>
          <p:nvPr>
            <p:ph type="ftr" sz="quarter" idx="11"/>
          </p:nvPr>
        </p:nvSpPr>
        <p:spPr/>
        <p:txBody>
          <a:bodyPr/>
          <a:lstStyle/>
          <a:p>
            <a:r>
              <a:rPr lang="en-US"/>
              <a:t>ePIC General Meeting </a:t>
            </a:r>
          </a:p>
        </p:txBody>
      </p:sp>
      <p:sp>
        <p:nvSpPr>
          <p:cNvPr id="7" name="Slide Number Placeholder 6">
            <a:extLst>
              <a:ext uri="{FF2B5EF4-FFF2-40B4-BE49-F238E27FC236}">
                <a16:creationId xmlns:a16="http://schemas.microsoft.com/office/drawing/2014/main" id="{BC03083A-0444-8F96-5D17-8A51D0FF249B}"/>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753346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EC1EDF-F53A-8614-E2FA-B871C30536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1505D3D-7C3F-7375-EC7E-52A2761C92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C25882-7DBE-EFFF-5353-4511D27DB6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8/9/2024</a:t>
            </a:r>
          </a:p>
        </p:txBody>
      </p:sp>
      <p:sp>
        <p:nvSpPr>
          <p:cNvPr id="5" name="Footer Placeholder 4">
            <a:extLst>
              <a:ext uri="{FF2B5EF4-FFF2-40B4-BE49-F238E27FC236}">
                <a16:creationId xmlns:a16="http://schemas.microsoft.com/office/drawing/2014/main" id="{88290A07-1EA6-5554-A455-D032D0D07E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ePIC General Meeting </a:t>
            </a:r>
          </a:p>
        </p:txBody>
      </p:sp>
      <p:sp>
        <p:nvSpPr>
          <p:cNvPr id="6" name="Slide Number Placeholder 5">
            <a:extLst>
              <a:ext uri="{FF2B5EF4-FFF2-40B4-BE49-F238E27FC236}">
                <a16:creationId xmlns:a16="http://schemas.microsoft.com/office/drawing/2014/main" id="{4676ABC7-A4A4-DA95-22A1-6A8E3308C4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8949A8-7CCD-4D90-AA9A-1451BFC6FB3A}" type="slidenum">
              <a:rPr lang="en-US" smtClean="0"/>
              <a:t>‹#›</a:t>
            </a:fld>
            <a:endParaRPr lang="en-US"/>
          </a:p>
        </p:txBody>
      </p:sp>
    </p:spTree>
    <p:extLst>
      <p:ext uri="{BB962C8B-B14F-4D97-AF65-F5344CB8AC3E}">
        <p14:creationId xmlns:p14="http://schemas.microsoft.com/office/powerpoint/2010/main" val="21421641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eic.jlab.org/epic/image_browser.html" TargetMode="External"/><Relationship Id="rId2" Type="http://schemas.openxmlformats.org/officeDocument/2006/relationships/hyperlink" Target="https://zenodo.org/records/13273309"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eic.github.io/documentation/tutorials.html" TargetMode="External"/><Relationship Id="rId3" Type="http://schemas.openxmlformats.org/officeDocument/2006/relationships/hyperlink" Target="https://lists.bnl.gov/mailman/listinfo" TargetMode="External"/><Relationship Id="rId7" Type="http://schemas.openxmlformats.org/officeDocument/2006/relationships/hyperlink" Target="https://eic.github.io/documentation/landingpage.html" TargetMode="External"/><Relationship Id="rId2" Type="http://schemas.openxmlformats.org/officeDocument/2006/relationships/hyperlink" Target="https://www.bnl.gov/eic/epic.php" TargetMode="External"/><Relationship Id="rId1" Type="http://schemas.openxmlformats.org/officeDocument/2006/relationships/slideLayout" Target="../slideLayouts/slideLayout2.xml"/><Relationship Id="rId6" Type="http://schemas.openxmlformats.org/officeDocument/2006/relationships/hyperlink" Target="https://wiki.bnl.gov/EPIC/index.php?title=Early-Career_Election" TargetMode="External"/><Relationship Id="rId11" Type="http://schemas.openxmlformats.org/officeDocument/2006/relationships/image" Target="../media/image3.png"/><Relationship Id="rId5" Type="http://schemas.openxmlformats.org/officeDocument/2006/relationships/hyperlink" Target="https://indico.bnl.gov/category/435/" TargetMode="External"/><Relationship Id="rId10" Type="http://schemas.openxmlformats.org/officeDocument/2006/relationships/hyperlink" Target="https://zenodo.org/communities/epic" TargetMode="External"/><Relationship Id="rId4" Type="http://schemas.openxmlformats.org/officeDocument/2006/relationships/hyperlink" Target="https://indico.bnl.gov/category/402/" TargetMode="External"/><Relationship Id="rId9" Type="http://schemas.openxmlformats.org/officeDocument/2006/relationships/hyperlink" Target="https://chat.epic-eic.org/"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eicug.org/content/join.html" TargetMode="Externa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s://indico.cern.ch/event/1343984/" TargetMode="External"/><Relationship Id="rId7" Type="http://schemas.openxmlformats.org/officeDocument/2006/relationships/hyperlink" Target="https://indico.bnl.gov/event/20727/" TargetMode="External"/><Relationship Id="rId2" Type="http://schemas.openxmlformats.org/officeDocument/2006/relationships/hyperlink" Target="https://lpsc-indico.in2p3.fr/event/3268/" TargetMode="External"/><Relationship Id="rId1" Type="http://schemas.openxmlformats.org/officeDocument/2006/relationships/slideLayout" Target="../slideLayouts/slideLayout2.xml"/><Relationship Id="rId6" Type="http://schemas.openxmlformats.org/officeDocument/2006/relationships/hyperlink" Target="https://indico.cern.ch/event/1361239/" TargetMode="External"/><Relationship Id="rId5" Type="http://schemas.openxmlformats.org/officeDocument/2006/relationships/hyperlink" Target="https://www.jlab.org/conference/2024-jluo" TargetMode="External"/><Relationship Id="rId4" Type="http://schemas.openxmlformats.org/officeDocument/2006/relationships/hyperlink" Target="https://conference.ippp.dur.ac.uk/event/1292/" TargetMode="External"/><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indico.bnl.gov/event/24086/" TargetMode="External"/><Relationship Id="rId1" Type="http://schemas.openxmlformats.org/officeDocument/2006/relationships/slideLayout" Target="../slideLayouts/slideLayout2.xml"/><Relationship Id="rId5" Type="http://schemas.openxmlformats.org/officeDocument/2006/relationships/hyperlink" Target="https://wiki.bnl.gov/conferences/index.php/ProjectRandDFY25" TargetMode="Externa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2874D-5DB9-9CBE-A8C4-555A50D6B88C}"/>
              </a:ext>
            </a:extLst>
          </p:cNvPr>
          <p:cNvSpPr>
            <a:spLocks noGrp="1"/>
          </p:cNvSpPr>
          <p:nvPr>
            <p:ph type="ctrTitle"/>
          </p:nvPr>
        </p:nvSpPr>
        <p:spPr>
          <a:xfrm>
            <a:off x="1524000" y="406668"/>
            <a:ext cx="9144000" cy="2387600"/>
          </a:xfrm>
        </p:spPr>
        <p:txBody>
          <a:bodyPr/>
          <a:lstStyle/>
          <a:p>
            <a:r>
              <a:rPr lang="en-US" b="1" dirty="0">
                <a:solidFill>
                  <a:schemeClr val="accent1"/>
                </a:solidFill>
              </a:rPr>
              <a:t>ePIC Collaboration News</a:t>
            </a:r>
          </a:p>
        </p:txBody>
      </p:sp>
      <p:sp>
        <p:nvSpPr>
          <p:cNvPr id="3" name="Subtitle 2">
            <a:extLst>
              <a:ext uri="{FF2B5EF4-FFF2-40B4-BE49-F238E27FC236}">
                <a16:creationId xmlns:a16="http://schemas.microsoft.com/office/drawing/2014/main" id="{2909A3C8-9C9D-F634-EB04-A0FF3ED0F882}"/>
              </a:ext>
            </a:extLst>
          </p:cNvPr>
          <p:cNvSpPr>
            <a:spLocks noGrp="1"/>
          </p:cNvSpPr>
          <p:nvPr>
            <p:ph type="subTitle" idx="1"/>
          </p:nvPr>
        </p:nvSpPr>
        <p:spPr>
          <a:xfrm>
            <a:off x="1524000" y="2950451"/>
            <a:ext cx="9144000" cy="1113282"/>
          </a:xfrm>
        </p:spPr>
        <p:txBody>
          <a:bodyPr/>
          <a:lstStyle/>
          <a:p>
            <a:r>
              <a:rPr lang="en-US" i="1" u="sng" dirty="0"/>
              <a:t>J. Lajoie</a:t>
            </a:r>
            <a:r>
              <a:rPr lang="en-US" i="1" dirty="0"/>
              <a:t>, S. Dalla Torre</a:t>
            </a:r>
          </a:p>
          <a:p>
            <a:r>
              <a:rPr lang="en-US" dirty="0"/>
              <a:t>August 9, 2024</a:t>
            </a:r>
          </a:p>
        </p:txBody>
      </p:sp>
      <p:pic>
        <p:nvPicPr>
          <p:cNvPr id="4" name="Picture 2">
            <a:extLst>
              <a:ext uri="{FF2B5EF4-FFF2-40B4-BE49-F238E27FC236}">
                <a16:creationId xmlns:a16="http://schemas.microsoft.com/office/drawing/2014/main" id="{8B087EBD-E9C1-E830-144E-E69D7556FE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0443" y="4715320"/>
            <a:ext cx="2411128" cy="1736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64767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A1375-7E50-9B8F-2F7F-E8BAD87B051F}"/>
              </a:ext>
            </a:extLst>
          </p:cNvPr>
          <p:cNvSpPr>
            <a:spLocks noGrp="1"/>
          </p:cNvSpPr>
          <p:nvPr>
            <p:ph type="title"/>
          </p:nvPr>
        </p:nvSpPr>
        <p:spPr>
          <a:xfrm>
            <a:off x="838200" y="365125"/>
            <a:ext cx="10515600" cy="954391"/>
          </a:xfrm>
        </p:spPr>
        <p:txBody>
          <a:bodyPr/>
          <a:lstStyle/>
          <a:p>
            <a:r>
              <a:rPr lang="en-US" b="1" dirty="0" err="1">
                <a:solidFill>
                  <a:schemeClr val="accent1"/>
                </a:solidFill>
              </a:rPr>
              <a:t>ePIC</a:t>
            </a:r>
            <a:r>
              <a:rPr lang="en-US" b="1" dirty="0">
                <a:solidFill>
                  <a:schemeClr val="accent1"/>
                </a:solidFill>
              </a:rPr>
              <a:t> Early Physics Workshop and Discussion</a:t>
            </a:r>
          </a:p>
        </p:txBody>
      </p:sp>
      <p:sp>
        <p:nvSpPr>
          <p:cNvPr id="4" name="Date Placeholder 3">
            <a:extLst>
              <a:ext uri="{FF2B5EF4-FFF2-40B4-BE49-F238E27FC236}">
                <a16:creationId xmlns:a16="http://schemas.microsoft.com/office/drawing/2014/main" id="{B1BF7D0B-E1A0-BA24-DC00-A7D9089BAB5A}"/>
              </a:ext>
            </a:extLst>
          </p:cNvPr>
          <p:cNvSpPr>
            <a:spLocks noGrp="1"/>
          </p:cNvSpPr>
          <p:nvPr>
            <p:ph type="dt" sz="half" idx="10"/>
          </p:nvPr>
        </p:nvSpPr>
        <p:spPr/>
        <p:txBody>
          <a:bodyPr/>
          <a:lstStyle/>
          <a:p>
            <a:r>
              <a:rPr lang="en-US"/>
              <a:t>8/9/2024</a:t>
            </a:r>
          </a:p>
        </p:txBody>
      </p:sp>
      <p:sp>
        <p:nvSpPr>
          <p:cNvPr id="5" name="Footer Placeholder 4">
            <a:extLst>
              <a:ext uri="{FF2B5EF4-FFF2-40B4-BE49-F238E27FC236}">
                <a16:creationId xmlns:a16="http://schemas.microsoft.com/office/drawing/2014/main" id="{A8C5B22F-A42D-A17A-90BC-A5B4CCDAD650}"/>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9078EAA9-7946-624E-38BD-87B717BD5C3E}"/>
              </a:ext>
            </a:extLst>
          </p:cNvPr>
          <p:cNvSpPr>
            <a:spLocks noGrp="1"/>
          </p:cNvSpPr>
          <p:nvPr>
            <p:ph type="sldNum" sz="quarter" idx="12"/>
          </p:nvPr>
        </p:nvSpPr>
        <p:spPr/>
        <p:txBody>
          <a:bodyPr/>
          <a:lstStyle/>
          <a:p>
            <a:fld id="{588949A8-7CCD-4D90-AA9A-1451BFC6FB3A}" type="slidenum">
              <a:rPr lang="en-US" smtClean="0"/>
              <a:t>10</a:t>
            </a:fld>
            <a:endParaRPr lang="en-US"/>
          </a:p>
        </p:txBody>
      </p:sp>
      <p:pic>
        <p:nvPicPr>
          <p:cNvPr id="8" name="Picture 7" descr="A white background with text and images&#10;&#10;Description automatically generated">
            <a:extLst>
              <a:ext uri="{FF2B5EF4-FFF2-40B4-BE49-F238E27FC236}">
                <a16:creationId xmlns:a16="http://schemas.microsoft.com/office/drawing/2014/main" id="{F27EE346-3DDB-8D95-850C-4A212AA49832}"/>
              </a:ext>
            </a:extLst>
          </p:cNvPr>
          <p:cNvPicPr>
            <a:picLocks noChangeAspect="1"/>
          </p:cNvPicPr>
          <p:nvPr/>
        </p:nvPicPr>
        <p:blipFill>
          <a:blip r:embed="rId2"/>
          <a:stretch>
            <a:fillRect/>
          </a:stretch>
        </p:blipFill>
        <p:spPr>
          <a:xfrm>
            <a:off x="221275" y="1690688"/>
            <a:ext cx="7634649" cy="4294490"/>
          </a:xfrm>
          <a:prstGeom prst="rect">
            <a:avLst/>
          </a:prstGeom>
          <a:ln>
            <a:solidFill>
              <a:schemeClr val="tx1"/>
            </a:solidFill>
          </a:ln>
          <a:effectLst>
            <a:outerShdw blurRad="50800" dist="38100" dir="2700000" algn="tl" rotWithShape="0">
              <a:prstClr val="black">
                <a:alpha val="40000"/>
              </a:prstClr>
            </a:outerShdw>
          </a:effectLst>
        </p:spPr>
      </p:pic>
      <p:sp>
        <p:nvSpPr>
          <p:cNvPr id="9" name="TextBox 8">
            <a:extLst>
              <a:ext uri="{FF2B5EF4-FFF2-40B4-BE49-F238E27FC236}">
                <a16:creationId xmlns:a16="http://schemas.microsoft.com/office/drawing/2014/main" id="{A6EB112C-9B0D-B86C-3F15-11B7DC21B222}"/>
              </a:ext>
            </a:extLst>
          </p:cNvPr>
          <p:cNvSpPr txBox="1"/>
          <p:nvPr/>
        </p:nvSpPr>
        <p:spPr>
          <a:xfrm>
            <a:off x="8054546" y="1486711"/>
            <a:ext cx="3855308" cy="4801314"/>
          </a:xfrm>
          <a:prstGeom prst="rect">
            <a:avLst/>
          </a:prstGeom>
          <a:noFill/>
        </p:spPr>
        <p:txBody>
          <a:bodyPr wrap="square" rtlCol="0">
            <a:spAutoFit/>
          </a:bodyPr>
          <a:lstStyle/>
          <a:p>
            <a:r>
              <a:rPr lang="en-US" u="sng" dirty="0"/>
              <a:t>First </a:t>
            </a:r>
            <a:r>
              <a:rPr lang="en-US" u="sng" dirty="0" err="1"/>
              <a:t>ePIC</a:t>
            </a:r>
            <a:r>
              <a:rPr lang="en-US" u="sng" dirty="0"/>
              <a:t> Early Physics Workshop: </a:t>
            </a:r>
          </a:p>
          <a:p>
            <a:endParaRPr lang="en-US" dirty="0"/>
          </a:p>
          <a:p>
            <a:r>
              <a:rPr lang="en-US" b="1" dirty="0"/>
              <a:t>Sept. 13</a:t>
            </a:r>
            <a:r>
              <a:rPr lang="en-US" b="1" baseline="30000" dirty="0"/>
              <a:t>th</a:t>
            </a:r>
            <a:r>
              <a:rPr lang="en-US" b="1" dirty="0"/>
              <a:t>, 2024, 10:30AM ET</a:t>
            </a:r>
          </a:p>
          <a:p>
            <a:endParaRPr lang="en-US" dirty="0"/>
          </a:p>
          <a:p>
            <a:r>
              <a:rPr lang="en-US" dirty="0"/>
              <a:t>Between GM’s but we are using the GM time slot. Format and agenda TBD. </a:t>
            </a:r>
          </a:p>
          <a:p>
            <a:endParaRPr lang="en-US" dirty="0"/>
          </a:p>
          <a:p>
            <a:r>
              <a:rPr lang="en-US" dirty="0"/>
              <a:t>An opportunity for the collaboration to consider the EIC early science program, taking into account both the evolution of the EIC and the need to do impactful science.  </a:t>
            </a:r>
          </a:p>
          <a:p>
            <a:endParaRPr lang="en-US" dirty="0"/>
          </a:p>
          <a:p>
            <a:r>
              <a:rPr lang="en-US" dirty="0"/>
              <a:t>Should result in tangible actions items. </a:t>
            </a:r>
          </a:p>
          <a:p>
            <a:endParaRPr lang="en-US" dirty="0"/>
          </a:p>
          <a:p>
            <a:r>
              <a:rPr lang="en-US" dirty="0"/>
              <a:t>This will be the first in what will likely be a series of workshops. </a:t>
            </a:r>
          </a:p>
        </p:txBody>
      </p:sp>
    </p:spTree>
    <p:extLst>
      <p:ext uri="{BB962C8B-B14F-4D97-AF65-F5344CB8AC3E}">
        <p14:creationId xmlns:p14="http://schemas.microsoft.com/office/powerpoint/2010/main" val="4234018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E5003-5E3E-9C92-73FB-8947CB98A9AA}"/>
              </a:ext>
            </a:extLst>
          </p:cNvPr>
          <p:cNvSpPr>
            <a:spLocks noGrp="1"/>
          </p:cNvSpPr>
          <p:nvPr>
            <p:ph type="title"/>
          </p:nvPr>
        </p:nvSpPr>
        <p:spPr/>
        <p:txBody>
          <a:bodyPr/>
          <a:lstStyle/>
          <a:p>
            <a:r>
              <a:rPr lang="en-US" b="1" dirty="0">
                <a:solidFill>
                  <a:schemeClr val="accent1"/>
                </a:solidFill>
              </a:rPr>
              <a:t>Lots of other activity as well…</a:t>
            </a:r>
          </a:p>
        </p:txBody>
      </p:sp>
      <p:sp>
        <p:nvSpPr>
          <p:cNvPr id="3" name="Content Placeholder 2">
            <a:extLst>
              <a:ext uri="{FF2B5EF4-FFF2-40B4-BE49-F238E27FC236}">
                <a16:creationId xmlns:a16="http://schemas.microsoft.com/office/drawing/2014/main" id="{B1455ABE-0FD9-A4A3-663E-FB95A9B654A5}"/>
              </a:ext>
            </a:extLst>
          </p:cNvPr>
          <p:cNvSpPr>
            <a:spLocks noGrp="1"/>
          </p:cNvSpPr>
          <p:nvPr>
            <p:ph idx="1"/>
          </p:nvPr>
        </p:nvSpPr>
        <p:spPr/>
        <p:txBody>
          <a:bodyPr/>
          <a:lstStyle/>
          <a:p>
            <a:r>
              <a:rPr lang="en-US" dirty="0"/>
              <a:t>Progress on collab tools, website</a:t>
            </a:r>
          </a:p>
          <a:p>
            <a:pPr lvl="1"/>
            <a:r>
              <a:rPr lang="en-US" dirty="0"/>
              <a:t>Collaboration database requirements document provided to SDCC</a:t>
            </a:r>
          </a:p>
          <a:p>
            <a:pPr lvl="2"/>
            <a:r>
              <a:rPr lang="en-US" dirty="0">
                <a:hlinkClick r:id="rId2"/>
              </a:rPr>
              <a:t>https://zenodo.org/records/13273309</a:t>
            </a:r>
            <a:endParaRPr lang="en-US" dirty="0"/>
          </a:p>
          <a:p>
            <a:endParaRPr lang="en-US" dirty="0"/>
          </a:p>
          <a:p>
            <a:r>
              <a:rPr lang="en-US" dirty="0"/>
              <a:t>Simulation plot browser is gaining material and functionality</a:t>
            </a:r>
          </a:p>
          <a:p>
            <a:pPr lvl="1"/>
            <a:r>
              <a:rPr lang="en-US" dirty="0">
                <a:hlinkClick r:id="rId3"/>
              </a:rPr>
              <a:t>https://eic.jlab.org/epic/image_browser.html#</a:t>
            </a:r>
            <a:endParaRPr lang="en-US" dirty="0"/>
          </a:p>
          <a:p>
            <a:endParaRPr lang="en-US" dirty="0"/>
          </a:p>
          <a:p>
            <a:r>
              <a:rPr lang="en-US" dirty="0"/>
              <a:t>It’s also time to focus on timelines for pre-TDR…</a:t>
            </a:r>
          </a:p>
        </p:txBody>
      </p:sp>
      <p:sp>
        <p:nvSpPr>
          <p:cNvPr id="4" name="Date Placeholder 3">
            <a:extLst>
              <a:ext uri="{FF2B5EF4-FFF2-40B4-BE49-F238E27FC236}">
                <a16:creationId xmlns:a16="http://schemas.microsoft.com/office/drawing/2014/main" id="{D61A5FF2-5269-0102-1931-FAF2B0143712}"/>
              </a:ext>
            </a:extLst>
          </p:cNvPr>
          <p:cNvSpPr>
            <a:spLocks noGrp="1"/>
          </p:cNvSpPr>
          <p:nvPr>
            <p:ph type="dt" sz="half" idx="10"/>
          </p:nvPr>
        </p:nvSpPr>
        <p:spPr/>
        <p:txBody>
          <a:bodyPr/>
          <a:lstStyle/>
          <a:p>
            <a:r>
              <a:rPr lang="en-US"/>
              <a:t>8/9/2024</a:t>
            </a:r>
          </a:p>
        </p:txBody>
      </p:sp>
      <p:sp>
        <p:nvSpPr>
          <p:cNvPr id="5" name="Footer Placeholder 4">
            <a:extLst>
              <a:ext uri="{FF2B5EF4-FFF2-40B4-BE49-F238E27FC236}">
                <a16:creationId xmlns:a16="http://schemas.microsoft.com/office/drawing/2014/main" id="{31EB81A4-1B7B-0455-F563-F8723322F7EB}"/>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11156E86-3809-EDDC-433D-44F1A90528E4}"/>
              </a:ext>
            </a:extLst>
          </p:cNvPr>
          <p:cNvSpPr>
            <a:spLocks noGrp="1"/>
          </p:cNvSpPr>
          <p:nvPr>
            <p:ph type="sldNum" sz="quarter" idx="12"/>
          </p:nvPr>
        </p:nvSpPr>
        <p:spPr/>
        <p:txBody>
          <a:bodyPr/>
          <a:lstStyle/>
          <a:p>
            <a:fld id="{588949A8-7CCD-4D90-AA9A-1451BFC6FB3A}" type="slidenum">
              <a:rPr lang="en-US" smtClean="0"/>
              <a:t>11</a:t>
            </a:fld>
            <a:endParaRPr lang="en-US"/>
          </a:p>
        </p:txBody>
      </p:sp>
    </p:spTree>
    <p:extLst>
      <p:ext uri="{BB962C8B-B14F-4D97-AF65-F5344CB8AC3E}">
        <p14:creationId xmlns:p14="http://schemas.microsoft.com/office/powerpoint/2010/main" val="3735224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C17AE-5A41-8169-C795-5131878EA70B}"/>
              </a:ext>
            </a:extLst>
          </p:cNvPr>
          <p:cNvSpPr>
            <a:spLocks noGrp="1"/>
          </p:cNvSpPr>
          <p:nvPr>
            <p:ph type="title"/>
          </p:nvPr>
        </p:nvSpPr>
        <p:spPr/>
        <p:txBody>
          <a:bodyPr/>
          <a:lstStyle/>
          <a:p>
            <a:r>
              <a:rPr lang="en-US" b="1" dirty="0">
                <a:solidFill>
                  <a:schemeClr val="accent1"/>
                </a:solidFill>
              </a:rPr>
              <a:t>Summary</a:t>
            </a:r>
          </a:p>
        </p:txBody>
      </p:sp>
      <p:sp>
        <p:nvSpPr>
          <p:cNvPr id="3" name="Content Placeholder 2">
            <a:extLst>
              <a:ext uri="{FF2B5EF4-FFF2-40B4-BE49-F238E27FC236}">
                <a16:creationId xmlns:a16="http://schemas.microsoft.com/office/drawing/2014/main" id="{32AB58AE-DD63-7159-A6C7-7EFAE4E93AD2}"/>
              </a:ext>
            </a:extLst>
          </p:cNvPr>
          <p:cNvSpPr>
            <a:spLocks noGrp="1"/>
          </p:cNvSpPr>
          <p:nvPr>
            <p:ph idx="1"/>
          </p:nvPr>
        </p:nvSpPr>
        <p:spPr>
          <a:xfrm>
            <a:off x="838200" y="1458351"/>
            <a:ext cx="10515600" cy="4718612"/>
          </a:xfrm>
        </p:spPr>
        <p:txBody>
          <a:bodyPr>
            <a:normAutofit/>
          </a:bodyPr>
          <a:lstStyle/>
          <a:p>
            <a:r>
              <a:rPr lang="en-US" dirty="0"/>
              <a:t>August will be a(</a:t>
            </a:r>
            <a:r>
              <a:rPr lang="en-US" dirty="0" err="1"/>
              <a:t>nother</a:t>
            </a:r>
            <a:r>
              <a:rPr lang="en-US" dirty="0"/>
              <a:t>) busy month!</a:t>
            </a:r>
          </a:p>
          <a:p>
            <a:r>
              <a:rPr lang="en-US" dirty="0"/>
              <a:t>Stay tuned for more information, details and announcements</a:t>
            </a:r>
          </a:p>
          <a:p>
            <a:r>
              <a:rPr lang="en-US" dirty="0"/>
              <a:t>Next General Meeting – Thursday, August 22</a:t>
            </a:r>
            <a:r>
              <a:rPr lang="en-US" baseline="30000" dirty="0"/>
              <a:t>nd</a:t>
            </a:r>
            <a:r>
              <a:rPr lang="en-US" dirty="0"/>
              <a:t>, 7:30PM ET</a:t>
            </a:r>
          </a:p>
        </p:txBody>
      </p:sp>
      <p:sp>
        <p:nvSpPr>
          <p:cNvPr id="4" name="Date Placeholder 3">
            <a:extLst>
              <a:ext uri="{FF2B5EF4-FFF2-40B4-BE49-F238E27FC236}">
                <a16:creationId xmlns:a16="http://schemas.microsoft.com/office/drawing/2014/main" id="{7E6B28DD-586C-CD93-73C2-BC123AE9C5BA}"/>
              </a:ext>
            </a:extLst>
          </p:cNvPr>
          <p:cNvSpPr>
            <a:spLocks noGrp="1"/>
          </p:cNvSpPr>
          <p:nvPr>
            <p:ph type="dt" sz="half" idx="10"/>
          </p:nvPr>
        </p:nvSpPr>
        <p:spPr/>
        <p:txBody>
          <a:bodyPr/>
          <a:lstStyle/>
          <a:p>
            <a:r>
              <a:rPr lang="en-US"/>
              <a:t>8/9/2024</a:t>
            </a:r>
          </a:p>
        </p:txBody>
      </p:sp>
      <p:sp>
        <p:nvSpPr>
          <p:cNvPr id="9" name="Rectangle 5">
            <a:extLst>
              <a:ext uri="{FF2B5EF4-FFF2-40B4-BE49-F238E27FC236}">
                <a16:creationId xmlns:a16="http://schemas.microsoft.com/office/drawing/2014/main" id="{499A4514-4849-DB57-66A8-701208B37A3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Footer Placeholder 4">
            <a:extLst>
              <a:ext uri="{FF2B5EF4-FFF2-40B4-BE49-F238E27FC236}">
                <a16:creationId xmlns:a16="http://schemas.microsoft.com/office/drawing/2014/main" id="{D791C3B2-E8EB-A59D-3230-513A679F1E61}"/>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AFEED201-4CA9-020A-B119-B1BD1B8D4B8E}"/>
              </a:ext>
            </a:extLst>
          </p:cNvPr>
          <p:cNvSpPr>
            <a:spLocks noGrp="1"/>
          </p:cNvSpPr>
          <p:nvPr>
            <p:ph type="sldNum" sz="quarter" idx="12"/>
          </p:nvPr>
        </p:nvSpPr>
        <p:spPr/>
        <p:txBody>
          <a:bodyPr/>
          <a:lstStyle/>
          <a:p>
            <a:fld id="{588949A8-7CCD-4D90-AA9A-1451BFC6FB3A}" type="slidenum">
              <a:rPr lang="en-US" smtClean="0"/>
              <a:t>12</a:t>
            </a:fld>
            <a:endParaRPr lang="en-US"/>
          </a:p>
        </p:txBody>
      </p:sp>
      <p:pic>
        <p:nvPicPr>
          <p:cNvPr id="7" name="Picture 6" descr="Logo&#10;&#10;Description automatically generated">
            <a:extLst>
              <a:ext uri="{FF2B5EF4-FFF2-40B4-BE49-F238E27FC236}">
                <a16:creationId xmlns:a16="http://schemas.microsoft.com/office/drawing/2014/main" id="{DA2B306E-FE73-23C4-74FC-10004A785BD7}"/>
              </a:ext>
            </a:extLst>
          </p:cNvPr>
          <p:cNvPicPr>
            <a:picLocks noChangeAspect="1"/>
          </p:cNvPicPr>
          <p:nvPr/>
        </p:nvPicPr>
        <p:blipFill>
          <a:blip r:embed="rId2"/>
          <a:stretch>
            <a:fillRect/>
          </a:stretch>
        </p:blipFill>
        <p:spPr>
          <a:xfrm>
            <a:off x="3852863" y="3055241"/>
            <a:ext cx="3648075" cy="2626016"/>
          </a:xfrm>
          <a:prstGeom prst="rect">
            <a:avLst/>
          </a:prstGeom>
        </p:spPr>
      </p:pic>
    </p:spTree>
    <p:extLst>
      <p:ext uri="{BB962C8B-B14F-4D97-AF65-F5344CB8AC3E}">
        <p14:creationId xmlns:p14="http://schemas.microsoft.com/office/powerpoint/2010/main" val="2615185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ext&#10;&#10;Description automatically generated with medium confidence">
            <a:extLst>
              <a:ext uri="{FF2B5EF4-FFF2-40B4-BE49-F238E27FC236}">
                <a16:creationId xmlns:a16="http://schemas.microsoft.com/office/drawing/2014/main" id="{435FE5CE-15BE-8B4A-54CC-D52C7DCC0F08}"/>
              </a:ext>
            </a:extLst>
          </p:cNvPr>
          <p:cNvPicPr>
            <a:picLocks noChangeAspect="1"/>
          </p:cNvPicPr>
          <p:nvPr/>
        </p:nvPicPr>
        <p:blipFill>
          <a:blip r:embed="rId2"/>
          <a:stretch>
            <a:fillRect/>
          </a:stretch>
        </p:blipFill>
        <p:spPr>
          <a:xfrm>
            <a:off x="1569327" y="2112150"/>
            <a:ext cx="9053345" cy="2633700"/>
          </a:xfrm>
          <a:prstGeom prst="rect">
            <a:avLst/>
          </a:prstGeom>
        </p:spPr>
      </p:pic>
      <p:sp>
        <p:nvSpPr>
          <p:cNvPr id="2" name="Date Placeholder 1">
            <a:extLst>
              <a:ext uri="{FF2B5EF4-FFF2-40B4-BE49-F238E27FC236}">
                <a16:creationId xmlns:a16="http://schemas.microsoft.com/office/drawing/2014/main" id="{9BC7A3F4-3753-8E74-B80F-E4A0CDA88DCA}"/>
              </a:ext>
            </a:extLst>
          </p:cNvPr>
          <p:cNvSpPr>
            <a:spLocks noGrp="1"/>
          </p:cNvSpPr>
          <p:nvPr>
            <p:ph type="dt" sz="half" idx="10"/>
          </p:nvPr>
        </p:nvSpPr>
        <p:spPr/>
        <p:txBody>
          <a:bodyPr/>
          <a:lstStyle/>
          <a:p>
            <a:r>
              <a:rPr lang="en-US"/>
              <a:t>8/9/2024</a:t>
            </a:r>
          </a:p>
        </p:txBody>
      </p:sp>
      <p:sp>
        <p:nvSpPr>
          <p:cNvPr id="3" name="Footer Placeholder 2">
            <a:extLst>
              <a:ext uri="{FF2B5EF4-FFF2-40B4-BE49-F238E27FC236}">
                <a16:creationId xmlns:a16="http://schemas.microsoft.com/office/drawing/2014/main" id="{CFBD81DA-5D9A-F679-21B5-3F001B09C4FF}"/>
              </a:ext>
            </a:extLst>
          </p:cNvPr>
          <p:cNvSpPr>
            <a:spLocks noGrp="1"/>
          </p:cNvSpPr>
          <p:nvPr>
            <p:ph type="ftr" sz="quarter" idx="11"/>
          </p:nvPr>
        </p:nvSpPr>
        <p:spPr/>
        <p:txBody>
          <a:bodyPr/>
          <a:lstStyle/>
          <a:p>
            <a:r>
              <a:rPr lang="en-US"/>
              <a:t>ePIC General Meeting </a:t>
            </a:r>
          </a:p>
        </p:txBody>
      </p:sp>
      <p:sp>
        <p:nvSpPr>
          <p:cNvPr id="4" name="Slide Number Placeholder 3">
            <a:extLst>
              <a:ext uri="{FF2B5EF4-FFF2-40B4-BE49-F238E27FC236}">
                <a16:creationId xmlns:a16="http://schemas.microsoft.com/office/drawing/2014/main" id="{B37D2E3C-5F8A-E914-EF79-8697EABC6667}"/>
              </a:ext>
            </a:extLst>
          </p:cNvPr>
          <p:cNvSpPr>
            <a:spLocks noGrp="1"/>
          </p:cNvSpPr>
          <p:nvPr>
            <p:ph type="sldNum" sz="quarter" idx="12"/>
          </p:nvPr>
        </p:nvSpPr>
        <p:spPr/>
        <p:txBody>
          <a:bodyPr/>
          <a:lstStyle/>
          <a:p>
            <a:fld id="{588949A8-7CCD-4D90-AA9A-1451BFC6FB3A}" type="slidenum">
              <a:rPr lang="en-US" smtClean="0"/>
              <a:t>13</a:t>
            </a:fld>
            <a:endParaRPr lang="en-US"/>
          </a:p>
        </p:txBody>
      </p:sp>
    </p:spTree>
    <p:extLst>
      <p:ext uri="{BB962C8B-B14F-4D97-AF65-F5344CB8AC3E}">
        <p14:creationId xmlns:p14="http://schemas.microsoft.com/office/powerpoint/2010/main" val="3042306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F5B25-8739-6B37-B6A9-E7F4FA5E9E9D}"/>
              </a:ext>
            </a:extLst>
          </p:cNvPr>
          <p:cNvSpPr>
            <a:spLocks noGrp="1"/>
          </p:cNvSpPr>
          <p:nvPr>
            <p:ph type="title"/>
          </p:nvPr>
        </p:nvSpPr>
        <p:spPr>
          <a:xfrm>
            <a:off x="732064" y="2259240"/>
            <a:ext cx="10515600" cy="1325563"/>
          </a:xfrm>
        </p:spPr>
        <p:txBody>
          <a:bodyPr/>
          <a:lstStyle/>
          <a:p>
            <a:pPr algn="ctr"/>
            <a:r>
              <a:rPr lang="en-US" b="1" dirty="0">
                <a:solidFill>
                  <a:schemeClr val="accent1"/>
                </a:solidFill>
              </a:rPr>
              <a:t>Hey John, start the recording….</a:t>
            </a:r>
          </a:p>
        </p:txBody>
      </p:sp>
      <p:sp>
        <p:nvSpPr>
          <p:cNvPr id="4" name="Date Placeholder 3">
            <a:extLst>
              <a:ext uri="{FF2B5EF4-FFF2-40B4-BE49-F238E27FC236}">
                <a16:creationId xmlns:a16="http://schemas.microsoft.com/office/drawing/2014/main" id="{CB7AE950-D4C7-B96E-B999-3B7EA542A92E}"/>
              </a:ext>
            </a:extLst>
          </p:cNvPr>
          <p:cNvSpPr>
            <a:spLocks noGrp="1"/>
          </p:cNvSpPr>
          <p:nvPr>
            <p:ph type="dt" sz="half" idx="10"/>
          </p:nvPr>
        </p:nvSpPr>
        <p:spPr/>
        <p:txBody>
          <a:bodyPr/>
          <a:lstStyle/>
          <a:p>
            <a:r>
              <a:rPr lang="en-US"/>
              <a:t>8/9/2024</a:t>
            </a:r>
          </a:p>
        </p:txBody>
      </p:sp>
      <p:sp>
        <p:nvSpPr>
          <p:cNvPr id="3" name="Footer Placeholder 2">
            <a:extLst>
              <a:ext uri="{FF2B5EF4-FFF2-40B4-BE49-F238E27FC236}">
                <a16:creationId xmlns:a16="http://schemas.microsoft.com/office/drawing/2014/main" id="{AC9B32E7-C694-FC36-378E-0F2C78D8CA0F}"/>
              </a:ext>
            </a:extLst>
          </p:cNvPr>
          <p:cNvSpPr>
            <a:spLocks noGrp="1"/>
          </p:cNvSpPr>
          <p:nvPr>
            <p:ph type="ftr" sz="quarter" idx="11"/>
          </p:nvPr>
        </p:nvSpPr>
        <p:spPr/>
        <p:txBody>
          <a:bodyPr/>
          <a:lstStyle/>
          <a:p>
            <a:r>
              <a:rPr lang="en-US"/>
              <a:t>ePIC General Meeting </a:t>
            </a:r>
          </a:p>
        </p:txBody>
      </p:sp>
      <p:sp>
        <p:nvSpPr>
          <p:cNvPr id="5" name="Slide Number Placeholder 4">
            <a:extLst>
              <a:ext uri="{FF2B5EF4-FFF2-40B4-BE49-F238E27FC236}">
                <a16:creationId xmlns:a16="http://schemas.microsoft.com/office/drawing/2014/main" id="{1164C4DA-32F8-E58B-154A-DAAEFF6B63FC}"/>
              </a:ext>
            </a:extLst>
          </p:cNvPr>
          <p:cNvSpPr>
            <a:spLocks noGrp="1"/>
          </p:cNvSpPr>
          <p:nvPr>
            <p:ph type="sldNum" sz="quarter" idx="12"/>
          </p:nvPr>
        </p:nvSpPr>
        <p:spPr/>
        <p:txBody>
          <a:bodyPr/>
          <a:lstStyle/>
          <a:p>
            <a:fld id="{588949A8-7CCD-4D90-AA9A-1451BFC6FB3A}" type="slidenum">
              <a:rPr lang="en-US" smtClean="0"/>
              <a:t>14</a:t>
            </a:fld>
            <a:endParaRPr lang="en-US"/>
          </a:p>
        </p:txBody>
      </p:sp>
    </p:spTree>
    <p:extLst>
      <p:ext uri="{BB962C8B-B14F-4D97-AF65-F5344CB8AC3E}">
        <p14:creationId xmlns:p14="http://schemas.microsoft.com/office/powerpoint/2010/main" val="11845721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380FF-8559-07BE-9E4B-F52B57D2E939}"/>
              </a:ext>
            </a:extLst>
          </p:cNvPr>
          <p:cNvSpPr>
            <a:spLocks noGrp="1"/>
          </p:cNvSpPr>
          <p:nvPr>
            <p:ph type="title"/>
          </p:nvPr>
        </p:nvSpPr>
        <p:spPr/>
        <p:txBody>
          <a:bodyPr/>
          <a:lstStyle/>
          <a:p>
            <a:r>
              <a:rPr lang="en-US" b="1" dirty="0" err="1">
                <a:solidFill>
                  <a:schemeClr val="accent1"/>
                </a:solidFill>
              </a:rPr>
              <a:t>ePIC</a:t>
            </a:r>
            <a:r>
              <a:rPr lang="en-US" b="1" dirty="0">
                <a:solidFill>
                  <a:schemeClr val="accent1"/>
                </a:solidFill>
              </a:rPr>
              <a:t> Resources</a:t>
            </a:r>
          </a:p>
        </p:txBody>
      </p:sp>
      <p:sp>
        <p:nvSpPr>
          <p:cNvPr id="4" name="Date Placeholder 3">
            <a:extLst>
              <a:ext uri="{FF2B5EF4-FFF2-40B4-BE49-F238E27FC236}">
                <a16:creationId xmlns:a16="http://schemas.microsoft.com/office/drawing/2014/main" id="{BDC6AA10-4DDA-80D2-7247-44004DAC3D34}"/>
              </a:ext>
            </a:extLst>
          </p:cNvPr>
          <p:cNvSpPr>
            <a:spLocks noGrp="1"/>
          </p:cNvSpPr>
          <p:nvPr>
            <p:ph type="dt" sz="half" idx="10"/>
          </p:nvPr>
        </p:nvSpPr>
        <p:spPr/>
        <p:txBody>
          <a:bodyPr/>
          <a:lstStyle/>
          <a:p>
            <a:r>
              <a:rPr lang="en-US"/>
              <a:t>8/9/2024</a:t>
            </a:r>
          </a:p>
        </p:txBody>
      </p:sp>
      <p:sp>
        <p:nvSpPr>
          <p:cNvPr id="10" name="Content Placeholder 2">
            <a:extLst>
              <a:ext uri="{FF2B5EF4-FFF2-40B4-BE49-F238E27FC236}">
                <a16:creationId xmlns:a16="http://schemas.microsoft.com/office/drawing/2014/main" id="{28EB6EB9-D306-E817-1A32-A2FC3A44F780}"/>
              </a:ext>
            </a:extLst>
          </p:cNvPr>
          <p:cNvSpPr>
            <a:spLocks noGrp="1"/>
          </p:cNvSpPr>
          <p:nvPr>
            <p:ph idx="1"/>
          </p:nvPr>
        </p:nvSpPr>
        <p:spPr>
          <a:xfrm>
            <a:off x="762785" y="1542820"/>
            <a:ext cx="10515600" cy="4736189"/>
          </a:xfrm>
        </p:spPr>
        <p:txBody>
          <a:bodyPr>
            <a:normAutofit lnSpcReduction="10000"/>
          </a:bodyPr>
          <a:lstStyle/>
          <a:p>
            <a:r>
              <a:rPr lang="en-US" dirty="0"/>
              <a:t>Public Website - </a:t>
            </a:r>
            <a:r>
              <a:rPr lang="en-US" dirty="0">
                <a:hlinkClick r:id="rId2"/>
              </a:rPr>
              <a:t>https://www.bnl.gov/eic/epic.php</a:t>
            </a:r>
            <a:endParaRPr lang="en-US" dirty="0"/>
          </a:p>
          <a:p>
            <a:r>
              <a:rPr lang="en-US" dirty="0"/>
              <a:t>Mailing Lists – </a:t>
            </a:r>
            <a:r>
              <a:rPr lang="en-US" dirty="0">
                <a:hlinkClick r:id="rId3"/>
              </a:rPr>
              <a:t>https://lists.bnl.gov/mailman/listinfo</a:t>
            </a:r>
            <a:endParaRPr lang="en-US" dirty="0"/>
          </a:p>
          <a:p>
            <a:r>
              <a:rPr lang="en-US" dirty="0"/>
              <a:t>Indico Agenda - </a:t>
            </a:r>
            <a:r>
              <a:rPr lang="en-US" dirty="0">
                <a:hlinkClick r:id="rId4"/>
              </a:rPr>
              <a:t>https://indico.bnl.gov/category/402/</a:t>
            </a:r>
            <a:endParaRPr lang="en-US" dirty="0"/>
          </a:p>
          <a:p>
            <a:pPr lvl="1"/>
            <a:r>
              <a:rPr lang="en-US" dirty="0" err="1"/>
              <a:t>ePIC</a:t>
            </a:r>
            <a:r>
              <a:rPr lang="en-US" dirty="0"/>
              <a:t> Software and Computing: </a:t>
            </a:r>
            <a:r>
              <a:rPr lang="en-US" dirty="0">
                <a:hlinkClick r:id="rId5"/>
              </a:rPr>
              <a:t>https://indico.bnl.gov/category/435/</a:t>
            </a:r>
            <a:endParaRPr lang="en-US" dirty="0"/>
          </a:p>
          <a:p>
            <a:r>
              <a:rPr lang="en-US" dirty="0"/>
              <a:t>Wiki - </a:t>
            </a:r>
            <a:r>
              <a:rPr lang="en-US" dirty="0">
                <a:hlinkClick r:id="rId6"/>
              </a:rPr>
              <a:t>https://wiki.bnl.gov/EPIC</a:t>
            </a:r>
            <a:endParaRPr lang="en-US" dirty="0"/>
          </a:p>
          <a:p>
            <a:r>
              <a:rPr lang="en-US" dirty="0"/>
              <a:t>ePIC Software Training: </a:t>
            </a:r>
          </a:p>
          <a:p>
            <a:pPr lvl="1"/>
            <a:r>
              <a:rPr lang="en-US" dirty="0"/>
              <a:t>Landing Page: </a:t>
            </a:r>
            <a:r>
              <a:rPr lang="en-US" dirty="0">
                <a:hlinkClick r:id="rId7"/>
              </a:rPr>
              <a:t>https://eic.github.io/documentation/landingpage.html</a:t>
            </a:r>
            <a:endParaRPr lang="en-US" sz="2800" dirty="0"/>
          </a:p>
          <a:p>
            <a:pPr lvl="1"/>
            <a:r>
              <a:rPr lang="en-US" dirty="0">
                <a:latin typeface="Calibri" panose="020F0502020204030204" pitchFamily="34" charset="0"/>
                <a:ea typeface="Calibri" panose="020F0502020204030204" pitchFamily="34" charset="0"/>
              </a:rPr>
              <a:t>Tutorials: </a:t>
            </a:r>
            <a:r>
              <a:rPr lang="en-US" u="sng" dirty="0">
                <a:solidFill>
                  <a:srgbClr val="0000FF"/>
                </a:solidFill>
                <a:effectLst/>
                <a:latin typeface="Calibri" panose="020F0502020204030204" pitchFamily="34" charset="0"/>
                <a:ea typeface="Times New Roman" panose="02020603050405020304" pitchFamily="18" charset="0"/>
                <a:hlinkClick r:id="rId8"/>
              </a:rPr>
              <a:t>https://eic.github.io/documentation/tutorials.html</a:t>
            </a:r>
            <a:r>
              <a:rPr lang="en-US" dirty="0">
                <a:effectLst/>
                <a:latin typeface="Calibri" panose="020F0502020204030204" pitchFamily="34" charset="0"/>
                <a:ea typeface="Times New Roman" panose="02020603050405020304" pitchFamily="18" charset="0"/>
                <a:hlinkClick r:id="rId8"/>
              </a:rPr>
              <a:t> </a:t>
            </a:r>
            <a:endParaRPr lang="en-US" dirty="0">
              <a:effectLst/>
              <a:latin typeface="Calibri" panose="020F0502020204030204" pitchFamily="34" charset="0"/>
              <a:ea typeface="Times New Roman" panose="02020603050405020304" pitchFamily="18" charset="0"/>
            </a:endParaRPr>
          </a:p>
          <a:p>
            <a:pPr marL="457200" lvl="1" indent="0">
              <a:buNone/>
            </a:pPr>
            <a:endParaRPr lang="en-US" dirty="0">
              <a:latin typeface="Calibri" panose="020F0502020204030204" pitchFamily="34" charset="0"/>
              <a:ea typeface="Calibri" panose="020F0502020204030204" pitchFamily="34" charset="0"/>
            </a:endParaRPr>
          </a:p>
          <a:p>
            <a:pPr marL="0">
              <a:spcBef>
                <a:spcPts val="0"/>
              </a:spcBef>
            </a:pPr>
            <a:r>
              <a:rPr lang="en-US" dirty="0" err="1">
                <a:effectLst/>
                <a:latin typeface="Calibri" panose="020F0502020204030204" pitchFamily="34" charset="0"/>
                <a:ea typeface="Calibri" panose="020F0502020204030204" pitchFamily="34" charset="0"/>
              </a:rPr>
              <a:t>Mattermost</a:t>
            </a:r>
            <a:r>
              <a:rPr lang="en-US" dirty="0">
                <a:effectLst/>
                <a:latin typeface="Calibri" panose="020F0502020204030204" pitchFamily="34" charset="0"/>
                <a:ea typeface="Calibri" panose="020F0502020204030204" pitchFamily="34" charset="0"/>
              </a:rPr>
              <a:t>:   </a:t>
            </a:r>
            <a:r>
              <a:rPr lang="en-US" dirty="0">
                <a:effectLst/>
                <a:latin typeface="Calibri" panose="020F0502020204030204" pitchFamily="34" charset="0"/>
                <a:ea typeface="Calibri" panose="020F0502020204030204" pitchFamily="34" charset="0"/>
                <a:hlinkClick r:id="rId9"/>
              </a:rPr>
              <a:t>https://</a:t>
            </a:r>
            <a:r>
              <a:rPr lang="en-US" dirty="0">
                <a:hlinkClick r:id="rId9"/>
              </a:rPr>
              <a:t>chat.epic-eic.org</a:t>
            </a:r>
            <a:endParaRPr lang="en-US" dirty="0"/>
          </a:p>
          <a:p>
            <a:pPr marL="0">
              <a:spcBef>
                <a:spcPts val="0"/>
              </a:spcBef>
            </a:pPr>
            <a:r>
              <a:rPr lang="en-US" dirty="0" err="1">
                <a:effectLst/>
                <a:latin typeface="Calibri" panose="020F0502020204030204" pitchFamily="34" charset="0"/>
                <a:ea typeface="Calibri" panose="020F0502020204030204" pitchFamily="34" charset="0"/>
              </a:rPr>
              <a:t>ePIC</a:t>
            </a:r>
            <a:r>
              <a:rPr lang="en-US" dirty="0">
                <a:effectLst/>
                <a:latin typeface="Calibri" panose="020F0502020204030204" pitchFamily="34" charset="0"/>
                <a:ea typeface="Calibri" panose="020F0502020204030204" pitchFamily="34" charset="0"/>
              </a:rPr>
              <a:t> </a:t>
            </a:r>
            <a:r>
              <a:rPr lang="en-US" dirty="0" err="1">
                <a:effectLst/>
                <a:latin typeface="Calibri" panose="020F0502020204030204" pitchFamily="34" charset="0"/>
                <a:ea typeface="Calibri" panose="020F0502020204030204" pitchFamily="34" charset="0"/>
              </a:rPr>
              <a:t>Zenodo</a:t>
            </a:r>
            <a:r>
              <a:rPr lang="en-US" dirty="0">
                <a:effectLst/>
                <a:latin typeface="Calibri" panose="020F0502020204030204" pitchFamily="34" charset="0"/>
                <a:ea typeface="Calibri" panose="020F0502020204030204" pitchFamily="34" charset="0"/>
              </a:rPr>
              <a:t> Community: </a:t>
            </a:r>
            <a:r>
              <a:rPr lang="en-US" dirty="0">
                <a:effectLst/>
                <a:latin typeface="Calibri" panose="020F0502020204030204" pitchFamily="34" charset="0"/>
                <a:ea typeface="Calibri" panose="020F0502020204030204" pitchFamily="34" charset="0"/>
                <a:hlinkClick r:id="rId10"/>
              </a:rPr>
              <a:t>https://zenodo.org/communities/epic</a:t>
            </a:r>
            <a:endParaRPr lang="en-US" dirty="0"/>
          </a:p>
        </p:txBody>
      </p:sp>
      <p:pic>
        <p:nvPicPr>
          <p:cNvPr id="3" name="Picture 2" descr="Logo&#10;&#10;Description automatically generated">
            <a:extLst>
              <a:ext uri="{FF2B5EF4-FFF2-40B4-BE49-F238E27FC236}">
                <a16:creationId xmlns:a16="http://schemas.microsoft.com/office/drawing/2014/main" id="{877754AE-841A-0ABD-B108-FCBDDA48D894}"/>
              </a:ext>
            </a:extLst>
          </p:cNvPr>
          <p:cNvPicPr>
            <a:picLocks noChangeAspect="1"/>
          </p:cNvPicPr>
          <p:nvPr/>
        </p:nvPicPr>
        <p:blipFill>
          <a:blip r:embed="rId11"/>
          <a:stretch>
            <a:fillRect/>
          </a:stretch>
        </p:blipFill>
        <p:spPr>
          <a:xfrm>
            <a:off x="9370437" y="314334"/>
            <a:ext cx="1804597" cy="1299014"/>
          </a:xfrm>
          <a:prstGeom prst="rect">
            <a:avLst/>
          </a:prstGeom>
        </p:spPr>
      </p:pic>
      <p:sp>
        <p:nvSpPr>
          <p:cNvPr id="5" name="Footer Placeholder 4">
            <a:extLst>
              <a:ext uri="{FF2B5EF4-FFF2-40B4-BE49-F238E27FC236}">
                <a16:creationId xmlns:a16="http://schemas.microsoft.com/office/drawing/2014/main" id="{D4EFE3D9-B3F2-39F4-1B72-AF0B64A5B368}"/>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D91E84BD-BD1C-C201-3156-A3A8761462D8}"/>
              </a:ext>
            </a:extLst>
          </p:cNvPr>
          <p:cNvSpPr>
            <a:spLocks noGrp="1"/>
          </p:cNvSpPr>
          <p:nvPr>
            <p:ph type="sldNum" sz="quarter" idx="12"/>
          </p:nvPr>
        </p:nvSpPr>
        <p:spPr/>
        <p:txBody>
          <a:bodyPr/>
          <a:lstStyle/>
          <a:p>
            <a:fld id="{588949A8-7CCD-4D90-AA9A-1451BFC6FB3A}" type="slidenum">
              <a:rPr lang="en-US" smtClean="0"/>
              <a:t>15</a:t>
            </a:fld>
            <a:endParaRPr lang="en-US"/>
          </a:p>
        </p:txBody>
      </p:sp>
    </p:spTree>
    <p:extLst>
      <p:ext uri="{BB962C8B-B14F-4D97-AF65-F5344CB8AC3E}">
        <p14:creationId xmlns:p14="http://schemas.microsoft.com/office/powerpoint/2010/main" val="41212753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ack circle with an arrow and waves&#10;&#10;Description automatically generated">
            <a:extLst>
              <a:ext uri="{FF2B5EF4-FFF2-40B4-BE49-F238E27FC236}">
                <a16:creationId xmlns:a16="http://schemas.microsoft.com/office/drawing/2014/main" id="{45E19F64-D7CC-3A46-AE5A-90461E1CC6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4495" y="2707363"/>
            <a:ext cx="3480044" cy="3042663"/>
          </a:xfrm>
          <a:prstGeom prst="rect">
            <a:avLst/>
          </a:prstGeom>
        </p:spPr>
      </p:pic>
      <p:sp>
        <p:nvSpPr>
          <p:cNvPr id="2" name="Title 1">
            <a:extLst>
              <a:ext uri="{FF2B5EF4-FFF2-40B4-BE49-F238E27FC236}">
                <a16:creationId xmlns:a16="http://schemas.microsoft.com/office/drawing/2014/main" id="{5BBFA4F9-5649-0168-6C84-176E3B20FFFD}"/>
              </a:ext>
            </a:extLst>
          </p:cNvPr>
          <p:cNvSpPr>
            <a:spLocks noGrp="1"/>
          </p:cNvSpPr>
          <p:nvPr>
            <p:ph type="title"/>
          </p:nvPr>
        </p:nvSpPr>
        <p:spPr>
          <a:xfrm>
            <a:off x="838200" y="365125"/>
            <a:ext cx="10515600" cy="997331"/>
          </a:xfrm>
        </p:spPr>
        <p:txBody>
          <a:bodyPr/>
          <a:lstStyle/>
          <a:p>
            <a:r>
              <a:rPr lang="en-US" b="1" dirty="0">
                <a:solidFill>
                  <a:schemeClr val="accent1"/>
                </a:solidFill>
              </a:rPr>
              <a:t>EICUG Membership</a:t>
            </a:r>
          </a:p>
        </p:txBody>
      </p:sp>
      <p:sp>
        <p:nvSpPr>
          <p:cNvPr id="3" name="Content Placeholder 2">
            <a:extLst>
              <a:ext uri="{FF2B5EF4-FFF2-40B4-BE49-F238E27FC236}">
                <a16:creationId xmlns:a16="http://schemas.microsoft.com/office/drawing/2014/main" id="{075F0A71-F146-499F-F3E2-55D9C6D02AEC}"/>
              </a:ext>
            </a:extLst>
          </p:cNvPr>
          <p:cNvSpPr>
            <a:spLocks noGrp="1"/>
          </p:cNvSpPr>
          <p:nvPr>
            <p:ph idx="1"/>
          </p:nvPr>
        </p:nvSpPr>
        <p:spPr>
          <a:xfrm>
            <a:off x="838200" y="1444752"/>
            <a:ext cx="5080462" cy="4732211"/>
          </a:xfrm>
        </p:spPr>
        <p:txBody>
          <a:bodyPr>
            <a:normAutofit fontScale="92500" lnSpcReduction="10000"/>
          </a:bodyPr>
          <a:lstStyle/>
          <a:p>
            <a:r>
              <a:rPr lang="en-US" dirty="0"/>
              <a:t>The EICUG is a vital organization to promote the interests of the EIC community! </a:t>
            </a:r>
          </a:p>
          <a:p>
            <a:pPr lvl="1"/>
            <a:r>
              <a:rPr lang="en-US" dirty="0"/>
              <a:t>Without the EICUG we would never have gotten far enough to form ePIC!</a:t>
            </a:r>
          </a:p>
          <a:p>
            <a:endParaRPr lang="en-US" dirty="0"/>
          </a:p>
          <a:p>
            <a:r>
              <a:rPr lang="en-US" dirty="0"/>
              <a:t>Please register your institution!</a:t>
            </a:r>
          </a:p>
          <a:p>
            <a:r>
              <a:rPr lang="en-US" dirty="0"/>
              <a:t>Check with your EICUG IB representative to get registered as a member</a:t>
            </a:r>
          </a:p>
          <a:p>
            <a:pPr marL="0" indent="0">
              <a:buNone/>
            </a:pPr>
            <a:endParaRPr lang="en-US" dirty="0"/>
          </a:p>
          <a:p>
            <a:r>
              <a:rPr lang="en-US" sz="2000" dirty="0">
                <a:hlinkClick r:id="rId3"/>
              </a:rPr>
              <a:t>https://www.eicug.org/content/join.html</a:t>
            </a:r>
            <a:endParaRPr lang="en-US" sz="2000" dirty="0"/>
          </a:p>
        </p:txBody>
      </p:sp>
      <p:sp>
        <p:nvSpPr>
          <p:cNvPr id="4" name="Date Placeholder 3">
            <a:extLst>
              <a:ext uri="{FF2B5EF4-FFF2-40B4-BE49-F238E27FC236}">
                <a16:creationId xmlns:a16="http://schemas.microsoft.com/office/drawing/2014/main" id="{3DFBAFB3-EA53-8EC0-5C8F-7BE1EEA28B5D}"/>
              </a:ext>
            </a:extLst>
          </p:cNvPr>
          <p:cNvSpPr>
            <a:spLocks noGrp="1"/>
          </p:cNvSpPr>
          <p:nvPr>
            <p:ph type="dt" sz="half" idx="10"/>
          </p:nvPr>
        </p:nvSpPr>
        <p:spPr/>
        <p:txBody>
          <a:bodyPr/>
          <a:lstStyle/>
          <a:p>
            <a:r>
              <a:rPr lang="en-US"/>
              <a:t>8/9/2024</a:t>
            </a:r>
          </a:p>
        </p:txBody>
      </p:sp>
      <p:pic>
        <p:nvPicPr>
          <p:cNvPr id="2050" name="Picture 2">
            <a:extLst>
              <a:ext uri="{FF2B5EF4-FFF2-40B4-BE49-F238E27FC236}">
                <a16:creationId xmlns:a16="http://schemas.microsoft.com/office/drawing/2014/main" id="{B566A896-3E41-F7FC-CBB1-3F0CDF77CD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3918" y="1807178"/>
            <a:ext cx="4899513" cy="900185"/>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3978FDB4-5DAA-99C8-8AF5-3846F87272D6}"/>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8E534B80-BB04-3CBD-93A7-992D65281F97}"/>
              </a:ext>
            </a:extLst>
          </p:cNvPr>
          <p:cNvSpPr>
            <a:spLocks noGrp="1"/>
          </p:cNvSpPr>
          <p:nvPr>
            <p:ph type="sldNum" sz="quarter" idx="12"/>
          </p:nvPr>
        </p:nvSpPr>
        <p:spPr/>
        <p:txBody>
          <a:bodyPr/>
          <a:lstStyle/>
          <a:p>
            <a:fld id="{588949A8-7CCD-4D90-AA9A-1451BFC6FB3A}" type="slidenum">
              <a:rPr lang="en-US" smtClean="0"/>
              <a:t>16</a:t>
            </a:fld>
            <a:endParaRPr lang="en-US"/>
          </a:p>
        </p:txBody>
      </p:sp>
    </p:spTree>
    <p:extLst>
      <p:ext uri="{BB962C8B-B14F-4D97-AF65-F5344CB8AC3E}">
        <p14:creationId xmlns:p14="http://schemas.microsoft.com/office/powerpoint/2010/main" val="30282414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397C2-DAEF-2C71-D1DD-B850F096FDC2}"/>
              </a:ext>
            </a:extLst>
          </p:cNvPr>
          <p:cNvSpPr>
            <a:spLocks noGrp="1"/>
          </p:cNvSpPr>
          <p:nvPr>
            <p:ph type="title"/>
          </p:nvPr>
        </p:nvSpPr>
        <p:spPr/>
        <p:txBody>
          <a:bodyPr/>
          <a:lstStyle/>
          <a:p>
            <a:r>
              <a:rPr lang="en-US" b="1" dirty="0">
                <a:solidFill>
                  <a:schemeClr val="accent1"/>
                </a:solidFill>
              </a:rPr>
              <a:t>Upcoming Notable Events…</a:t>
            </a:r>
          </a:p>
        </p:txBody>
      </p:sp>
      <p:sp>
        <p:nvSpPr>
          <p:cNvPr id="3" name="Content Placeholder 2">
            <a:extLst>
              <a:ext uri="{FF2B5EF4-FFF2-40B4-BE49-F238E27FC236}">
                <a16:creationId xmlns:a16="http://schemas.microsoft.com/office/drawing/2014/main" id="{A733CC87-244D-6448-A010-ED7422D840E8}"/>
              </a:ext>
            </a:extLst>
          </p:cNvPr>
          <p:cNvSpPr>
            <a:spLocks noGrp="1"/>
          </p:cNvSpPr>
          <p:nvPr>
            <p:ph idx="1"/>
          </p:nvPr>
        </p:nvSpPr>
        <p:spPr>
          <a:xfrm>
            <a:off x="1066800" y="1492468"/>
            <a:ext cx="10515600" cy="4863881"/>
          </a:xfrm>
        </p:spPr>
        <p:txBody>
          <a:bodyPr>
            <a:normAutofit fontScale="85000" lnSpcReduction="20000"/>
          </a:bodyPr>
          <a:lstStyle/>
          <a:p>
            <a:r>
              <a:rPr lang="en-US" dirty="0"/>
              <a:t>DIS 2024 in Grenoble, France April 8-12</a:t>
            </a:r>
            <a:r>
              <a:rPr lang="en-US" baseline="30000" dirty="0"/>
              <a:t>th</a:t>
            </a:r>
            <a:r>
              <a:rPr lang="en-US" dirty="0"/>
              <a:t> , 2024</a:t>
            </a:r>
          </a:p>
          <a:p>
            <a:pPr lvl="1"/>
            <a:r>
              <a:rPr lang="en-US" dirty="0">
                <a:hlinkClick r:id="rId2"/>
              </a:rPr>
              <a:t>https://lpsc-indico.in2p3.fr/event/3268/</a:t>
            </a:r>
            <a:endParaRPr lang="en-US" dirty="0"/>
          </a:p>
          <a:p>
            <a:r>
              <a:rPr lang="en-US" dirty="0" err="1"/>
              <a:t>ePIC</a:t>
            </a:r>
            <a:r>
              <a:rPr lang="en-US" dirty="0"/>
              <a:t> Software and Computing meeting </a:t>
            </a:r>
            <a:br>
              <a:rPr lang="en-US" dirty="0"/>
            </a:br>
            <a:r>
              <a:rPr lang="en-US" dirty="0"/>
              <a:t>@ CERN April 22</a:t>
            </a:r>
            <a:r>
              <a:rPr lang="en-US" baseline="30000" dirty="0"/>
              <a:t>nd</a:t>
            </a:r>
            <a:r>
              <a:rPr lang="en-US" dirty="0"/>
              <a:t>-26</a:t>
            </a:r>
            <a:r>
              <a:rPr lang="en-US" baseline="30000" dirty="0"/>
              <a:t>th</a:t>
            </a:r>
            <a:r>
              <a:rPr lang="en-US" dirty="0"/>
              <a:t> </a:t>
            </a:r>
          </a:p>
          <a:p>
            <a:pPr lvl="1"/>
            <a:r>
              <a:rPr lang="en-US" dirty="0">
                <a:hlinkClick r:id="rId3"/>
              </a:rPr>
              <a:t>https://indico.cern.ch/event/1343984/</a:t>
            </a:r>
            <a:endParaRPr lang="en-US" dirty="0"/>
          </a:p>
          <a:p>
            <a:r>
              <a:rPr lang="en-US" dirty="0"/>
              <a:t>EIC RRB Meeting – May 6-7</a:t>
            </a:r>
            <a:r>
              <a:rPr lang="en-US" baseline="30000" dirty="0"/>
              <a:t>th</a:t>
            </a:r>
            <a:r>
              <a:rPr lang="en-US" dirty="0"/>
              <a:t> in Italy</a:t>
            </a:r>
          </a:p>
          <a:p>
            <a:r>
              <a:rPr lang="en-US" dirty="0"/>
              <a:t>MC4EIC @ Durham University June 5-7</a:t>
            </a:r>
            <a:r>
              <a:rPr lang="en-US" baseline="30000" dirty="0"/>
              <a:t>th</a:t>
            </a:r>
            <a:r>
              <a:rPr lang="en-US" dirty="0"/>
              <a:t> </a:t>
            </a:r>
          </a:p>
          <a:p>
            <a:pPr lvl="1"/>
            <a:r>
              <a:rPr lang="en-US" dirty="0">
                <a:hlinkClick r:id="rId4"/>
              </a:rPr>
              <a:t>https://conference.ippp.dur.ac.uk/event/1292/</a:t>
            </a:r>
            <a:endParaRPr lang="en-US" dirty="0"/>
          </a:p>
          <a:p>
            <a:r>
              <a:rPr lang="en-US" dirty="0" err="1"/>
              <a:t>JLab</a:t>
            </a:r>
            <a:r>
              <a:rPr lang="en-US" dirty="0"/>
              <a:t> Users Meeting, June 8-12</a:t>
            </a:r>
            <a:r>
              <a:rPr lang="en-US" baseline="30000" dirty="0"/>
              <a:t>th</a:t>
            </a:r>
            <a:r>
              <a:rPr lang="en-US" dirty="0"/>
              <a:t> </a:t>
            </a:r>
          </a:p>
          <a:p>
            <a:pPr lvl="1"/>
            <a:r>
              <a:rPr lang="en-US" dirty="0">
                <a:hlinkClick r:id="rId5"/>
              </a:rPr>
              <a:t>https://www.jlab.org/conference/2024-jluo</a:t>
            </a:r>
            <a:endParaRPr lang="en-US" dirty="0"/>
          </a:p>
          <a:p>
            <a:r>
              <a:rPr lang="en-US" dirty="0"/>
              <a:t>4</a:t>
            </a:r>
            <a:r>
              <a:rPr lang="en-US" baseline="30000" dirty="0"/>
              <a:t>th</a:t>
            </a:r>
            <a:r>
              <a:rPr lang="en-US" dirty="0"/>
              <a:t> EIC-Asia Workshop in Shanghai July 1-5, 2024</a:t>
            </a:r>
          </a:p>
          <a:p>
            <a:pPr lvl="1"/>
            <a:r>
              <a:rPr lang="en-US" dirty="0">
                <a:hlinkClick r:id="rId6"/>
              </a:rPr>
              <a:t>https://indico.cern.ch/event/1361239/</a:t>
            </a:r>
            <a:endParaRPr lang="en-US" dirty="0"/>
          </a:p>
          <a:p>
            <a:r>
              <a:rPr lang="en-US" dirty="0"/>
              <a:t>Joint EICUG/</a:t>
            </a:r>
            <a:r>
              <a:rPr lang="en-US" dirty="0" err="1"/>
              <a:t>ePIC</a:t>
            </a:r>
            <a:r>
              <a:rPr lang="en-US" dirty="0"/>
              <a:t> Collaboration Meeting </a:t>
            </a:r>
            <a:br>
              <a:rPr lang="en-US" dirty="0"/>
            </a:br>
            <a:r>
              <a:rPr lang="en-US" dirty="0"/>
              <a:t>@ Lehigh University July 22</a:t>
            </a:r>
            <a:r>
              <a:rPr lang="en-US" baseline="30000" dirty="0"/>
              <a:t>nd</a:t>
            </a:r>
            <a:r>
              <a:rPr lang="en-US" dirty="0"/>
              <a:t>-28</a:t>
            </a:r>
            <a:r>
              <a:rPr lang="en-US" baseline="30000" dirty="0"/>
              <a:t>th</a:t>
            </a:r>
            <a:r>
              <a:rPr lang="en-US" dirty="0"/>
              <a:t> </a:t>
            </a:r>
          </a:p>
          <a:p>
            <a:pPr lvl="1"/>
            <a:r>
              <a:rPr lang="en-US" dirty="0">
                <a:hlinkClick r:id="rId7"/>
              </a:rPr>
              <a:t>https://indico.bnl.gov/event/20727/</a:t>
            </a:r>
            <a:endParaRPr lang="en-US" dirty="0"/>
          </a:p>
          <a:p>
            <a:pPr marL="0" indent="0">
              <a:buNone/>
            </a:pPr>
            <a:endParaRPr lang="en-US" dirty="0"/>
          </a:p>
          <a:p>
            <a:endParaRPr lang="en-US" dirty="0"/>
          </a:p>
          <a:p>
            <a:pPr marL="0" indent="0">
              <a:buNone/>
            </a:pPr>
            <a:endParaRPr lang="en-US" dirty="0"/>
          </a:p>
        </p:txBody>
      </p:sp>
      <p:sp>
        <p:nvSpPr>
          <p:cNvPr id="4" name="Date Placeholder 3">
            <a:extLst>
              <a:ext uri="{FF2B5EF4-FFF2-40B4-BE49-F238E27FC236}">
                <a16:creationId xmlns:a16="http://schemas.microsoft.com/office/drawing/2014/main" id="{B4DF1E2D-B947-6FBF-CC74-319F9E8E29D3}"/>
              </a:ext>
            </a:extLst>
          </p:cNvPr>
          <p:cNvSpPr>
            <a:spLocks noGrp="1"/>
          </p:cNvSpPr>
          <p:nvPr>
            <p:ph type="dt" sz="half" idx="10"/>
          </p:nvPr>
        </p:nvSpPr>
        <p:spPr/>
        <p:txBody>
          <a:bodyPr/>
          <a:lstStyle/>
          <a:p>
            <a:r>
              <a:rPr lang="en-US"/>
              <a:t>8/9/2024</a:t>
            </a:r>
          </a:p>
        </p:txBody>
      </p:sp>
      <p:pic>
        <p:nvPicPr>
          <p:cNvPr id="8" name="Picture 7" descr="A picture containing text, electronics, circuit&#10;&#10;Description automatically generated">
            <a:extLst>
              <a:ext uri="{FF2B5EF4-FFF2-40B4-BE49-F238E27FC236}">
                <a16:creationId xmlns:a16="http://schemas.microsoft.com/office/drawing/2014/main" id="{BE242EE0-7EBD-4041-EEC8-EB83ABBEF09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70233" y="4153288"/>
            <a:ext cx="3215919" cy="716342"/>
          </a:xfrm>
          <a:prstGeom prst="rect">
            <a:avLst/>
          </a:prstGeom>
        </p:spPr>
      </p:pic>
      <p:pic>
        <p:nvPicPr>
          <p:cNvPr id="10" name="Picture 9" descr="Diagram, text, calendar&#10;&#10;Description automatically generated">
            <a:extLst>
              <a:ext uri="{FF2B5EF4-FFF2-40B4-BE49-F238E27FC236}">
                <a16:creationId xmlns:a16="http://schemas.microsoft.com/office/drawing/2014/main" id="{507731C2-E90A-5C62-F7E5-99BC43B28D5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37996" y="1136189"/>
            <a:ext cx="3215919" cy="2333502"/>
          </a:xfrm>
          <a:prstGeom prst="rect">
            <a:avLst/>
          </a:prstGeom>
        </p:spPr>
      </p:pic>
      <p:sp>
        <p:nvSpPr>
          <p:cNvPr id="5" name="Footer Placeholder 4">
            <a:extLst>
              <a:ext uri="{FF2B5EF4-FFF2-40B4-BE49-F238E27FC236}">
                <a16:creationId xmlns:a16="http://schemas.microsoft.com/office/drawing/2014/main" id="{8BBDE732-730C-10A4-3104-0321B14225FB}"/>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F1BF3506-9646-2748-DA8C-583DFF245FDF}"/>
              </a:ext>
            </a:extLst>
          </p:cNvPr>
          <p:cNvSpPr>
            <a:spLocks noGrp="1"/>
          </p:cNvSpPr>
          <p:nvPr>
            <p:ph type="sldNum" sz="quarter" idx="12"/>
          </p:nvPr>
        </p:nvSpPr>
        <p:spPr/>
        <p:txBody>
          <a:bodyPr/>
          <a:lstStyle/>
          <a:p>
            <a:fld id="{588949A8-7CCD-4D90-AA9A-1451BFC6FB3A}" type="slidenum">
              <a:rPr lang="en-US" smtClean="0"/>
              <a:t>17</a:t>
            </a:fld>
            <a:endParaRPr lang="en-US"/>
          </a:p>
        </p:txBody>
      </p:sp>
    </p:spTree>
    <p:extLst>
      <p:ext uri="{BB962C8B-B14F-4D97-AF65-F5344CB8AC3E}">
        <p14:creationId xmlns:p14="http://schemas.microsoft.com/office/powerpoint/2010/main" val="2355998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CF589-374F-8E6A-7238-001DCB1E2730}"/>
              </a:ext>
            </a:extLst>
          </p:cNvPr>
          <p:cNvSpPr>
            <a:spLocks noGrp="1"/>
          </p:cNvSpPr>
          <p:nvPr>
            <p:ph type="title"/>
          </p:nvPr>
        </p:nvSpPr>
        <p:spPr>
          <a:xfrm>
            <a:off x="838200" y="365125"/>
            <a:ext cx="10515600" cy="876653"/>
          </a:xfrm>
        </p:spPr>
        <p:txBody>
          <a:bodyPr/>
          <a:lstStyle/>
          <a:p>
            <a:r>
              <a:rPr lang="en-US" b="1" dirty="0">
                <a:solidFill>
                  <a:schemeClr val="accent1"/>
                </a:solidFill>
              </a:rPr>
              <a:t>Just some news…</a:t>
            </a:r>
          </a:p>
        </p:txBody>
      </p:sp>
      <p:sp>
        <p:nvSpPr>
          <p:cNvPr id="3" name="Content Placeholder 2">
            <a:extLst>
              <a:ext uri="{FF2B5EF4-FFF2-40B4-BE49-F238E27FC236}">
                <a16:creationId xmlns:a16="http://schemas.microsoft.com/office/drawing/2014/main" id="{1FAA9341-8451-7893-F8E4-1CFA60FCC76E}"/>
              </a:ext>
            </a:extLst>
          </p:cNvPr>
          <p:cNvSpPr>
            <a:spLocks noGrp="1"/>
          </p:cNvSpPr>
          <p:nvPr>
            <p:ph idx="1"/>
          </p:nvPr>
        </p:nvSpPr>
        <p:spPr>
          <a:xfrm>
            <a:off x="838200" y="1399822"/>
            <a:ext cx="10515600" cy="4777141"/>
          </a:xfrm>
        </p:spPr>
        <p:txBody>
          <a:bodyPr/>
          <a:lstStyle/>
          <a:p>
            <a:r>
              <a:rPr lang="en-US" dirty="0"/>
              <a:t>We realize it’s only been a short while since the intense summer collaboration meeting, but there’s a lot going on in August and we want to do our best to keep everyone up-to-date</a:t>
            </a:r>
          </a:p>
          <a:p>
            <a:endParaRPr lang="en-US" dirty="0"/>
          </a:p>
          <a:p>
            <a:r>
              <a:rPr lang="en-US" dirty="0"/>
              <a:t>Here’s a few announcements…</a:t>
            </a:r>
          </a:p>
        </p:txBody>
      </p:sp>
      <p:sp>
        <p:nvSpPr>
          <p:cNvPr id="4" name="Date Placeholder 3">
            <a:extLst>
              <a:ext uri="{FF2B5EF4-FFF2-40B4-BE49-F238E27FC236}">
                <a16:creationId xmlns:a16="http://schemas.microsoft.com/office/drawing/2014/main" id="{CB225884-ACD4-FFDE-C14E-E08F3C827D12}"/>
              </a:ext>
            </a:extLst>
          </p:cNvPr>
          <p:cNvSpPr>
            <a:spLocks noGrp="1"/>
          </p:cNvSpPr>
          <p:nvPr>
            <p:ph type="dt" sz="half" idx="10"/>
          </p:nvPr>
        </p:nvSpPr>
        <p:spPr/>
        <p:txBody>
          <a:bodyPr/>
          <a:lstStyle/>
          <a:p>
            <a:r>
              <a:rPr lang="en-US"/>
              <a:t>8/9/2024</a:t>
            </a:r>
          </a:p>
        </p:txBody>
      </p:sp>
      <p:sp>
        <p:nvSpPr>
          <p:cNvPr id="5" name="Footer Placeholder 4">
            <a:extLst>
              <a:ext uri="{FF2B5EF4-FFF2-40B4-BE49-F238E27FC236}">
                <a16:creationId xmlns:a16="http://schemas.microsoft.com/office/drawing/2014/main" id="{69C0A511-655F-A595-3211-CA724FCF1A6C}"/>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A1767A9C-27D5-BC9E-24BB-E197258A8BB4}"/>
              </a:ext>
            </a:extLst>
          </p:cNvPr>
          <p:cNvSpPr>
            <a:spLocks noGrp="1"/>
          </p:cNvSpPr>
          <p:nvPr>
            <p:ph type="sldNum" sz="quarter" idx="12"/>
          </p:nvPr>
        </p:nvSpPr>
        <p:spPr/>
        <p:txBody>
          <a:bodyPr/>
          <a:lstStyle/>
          <a:p>
            <a:fld id="{588949A8-7CCD-4D90-AA9A-1451BFC6FB3A}" type="slidenum">
              <a:rPr lang="en-US" smtClean="0"/>
              <a:t>2</a:t>
            </a:fld>
            <a:endParaRPr lang="en-US"/>
          </a:p>
        </p:txBody>
      </p:sp>
    </p:spTree>
    <p:extLst>
      <p:ext uri="{BB962C8B-B14F-4D97-AF65-F5344CB8AC3E}">
        <p14:creationId xmlns:p14="http://schemas.microsoft.com/office/powerpoint/2010/main" val="1074920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214AA-77F3-88A9-1FB7-DECDEF9A5753}"/>
              </a:ext>
            </a:extLst>
          </p:cNvPr>
          <p:cNvSpPr>
            <a:spLocks noGrp="1"/>
          </p:cNvSpPr>
          <p:nvPr>
            <p:ph type="title"/>
          </p:nvPr>
        </p:nvSpPr>
        <p:spPr>
          <a:xfrm>
            <a:off x="838200" y="365126"/>
            <a:ext cx="10515600" cy="887942"/>
          </a:xfrm>
        </p:spPr>
        <p:txBody>
          <a:bodyPr/>
          <a:lstStyle/>
          <a:p>
            <a:r>
              <a:rPr lang="en-US" b="1" dirty="0">
                <a:solidFill>
                  <a:schemeClr val="accent1"/>
                </a:solidFill>
              </a:rPr>
              <a:t>Important Meetings w/in </a:t>
            </a:r>
            <a:r>
              <a:rPr lang="en-US" b="1" dirty="0" err="1">
                <a:solidFill>
                  <a:schemeClr val="accent1"/>
                </a:solidFill>
              </a:rPr>
              <a:t>ePIC</a:t>
            </a:r>
            <a:endParaRPr lang="en-US" b="1" dirty="0">
              <a:solidFill>
                <a:schemeClr val="accent1"/>
              </a:solidFill>
            </a:endParaRPr>
          </a:p>
        </p:txBody>
      </p:sp>
      <p:sp>
        <p:nvSpPr>
          <p:cNvPr id="3" name="Content Placeholder 2">
            <a:extLst>
              <a:ext uri="{FF2B5EF4-FFF2-40B4-BE49-F238E27FC236}">
                <a16:creationId xmlns:a16="http://schemas.microsoft.com/office/drawing/2014/main" id="{6E09D5B5-69A6-5CE5-7EDE-628D86B717C7}"/>
              </a:ext>
            </a:extLst>
          </p:cNvPr>
          <p:cNvSpPr>
            <a:spLocks noGrp="1"/>
          </p:cNvSpPr>
          <p:nvPr>
            <p:ph idx="1"/>
          </p:nvPr>
        </p:nvSpPr>
        <p:spPr>
          <a:xfrm>
            <a:off x="838200" y="1349016"/>
            <a:ext cx="10515600" cy="4709407"/>
          </a:xfrm>
        </p:spPr>
        <p:txBody>
          <a:bodyPr/>
          <a:lstStyle/>
          <a:p>
            <a:r>
              <a:rPr lang="en-US" dirty="0"/>
              <a:t>CA Consortium Meeting</a:t>
            </a:r>
          </a:p>
          <a:p>
            <a:pPr lvl="1"/>
            <a:r>
              <a:rPr lang="en-US" dirty="0"/>
              <a:t>August 14-15</a:t>
            </a:r>
            <a:r>
              <a:rPr lang="en-US" baseline="30000" dirty="0"/>
              <a:t>th</a:t>
            </a:r>
            <a:r>
              <a:rPr lang="en-US" dirty="0"/>
              <a:t>, 2024</a:t>
            </a:r>
          </a:p>
        </p:txBody>
      </p:sp>
      <p:sp>
        <p:nvSpPr>
          <p:cNvPr id="4" name="Date Placeholder 3">
            <a:extLst>
              <a:ext uri="{FF2B5EF4-FFF2-40B4-BE49-F238E27FC236}">
                <a16:creationId xmlns:a16="http://schemas.microsoft.com/office/drawing/2014/main" id="{37A69B7A-C49B-F8FE-4A9F-1966F6427720}"/>
              </a:ext>
            </a:extLst>
          </p:cNvPr>
          <p:cNvSpPr>
            <a:spLocks noGrp="1"/>
          </p:cNvSpPr>
          <p:nvPr>
            <p:ph type="dt" sz="half" idx="10"/>
          </p:nvPr>
        </p:nvSpPr>
        <p:spPr/>
        <p:txBody>
          <a:bodyPr/>
          <a:lstStyle/>
          <a:p>
            <a:r>
              <a:rPr lang="en-US"/>
              <a:t>8/9/2024</a:t>
            </a:r>
          </a:p>
        </p:txBody>
      </p:sp>
      <p:sp>
        <p:nvSpPr>
          <p:cNvPr id="5" name="Footer Placeholder 4">
            <a:extLst>
              <a:ext uri="{FF2B5EF4-FFF2-40B4-BE49-F238E27FC236}">
                <a16:creationId xmlns:a16="http://schemas.microsoft.com/office/drawing/2014/main" id="{A3E5D6B1-5CA4-926B-192C-E4CD9C7401FA}"/>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154FA08E-6FE3-0013-2BD8-31B734D461C2}"/>
              </a:ext>
            </a:extLst>
          </p:cNvPr>
          <p:cNvSpPr>
            <a:spLocks noGrp="1"/>
          </p:cNvSpPr>
          <p:nvPr>
            <p:ph type="sldNum" sz="quarter" idx="12"/>
          </p:nvPr>
        </p:nvSpPr>
        <p:spPr/>
        <p:txBody>
          <a:bodyPr/>
          <a:lstStyle/>
          <a:p>
            <a:fld id="{588949A8-7CCD-4D90-AA9A-1451BFC6FB3A}" type="slidenum">
              <a:rPr lang="en-US" smtClean="0"/>
              <a:t>3</a:t>
            </a:fld>
            <a:endParaRPr lang="en-US"/>
          </a:p>
        </p:txBody>
      </p:sp>
      <p:pic>
        <p:nvPicPr>
          <p:cNvPr id="7" name="Picture 6" descr="Logo&#10;&#10;Description automatically generated">
            <a:extLst>
              <a:ext uri="{FF2B5EF4-FFF2-40B4-BE49-F238E27FC236}">
                <a16:creationId xmlns:a16="http://schemas.microsoft.com/office/drawing/2014/main" id="{5BD2930D-CC58-1B2E-91A0-D00EE6194AFA}"/>
              </a:ext>
            </a:extLst>
          </p:cNvPr>
          <p:cNvPicPr>
            <a:picLocks noChangeAspect="1"/>
          </p:cNvPicPr>
          <p:nvPr/>
        </p:nvPicPr>
        <p:blipFill>
          <a:blip r:embed="rId2"/>
          <a:stretch>
            <a:fillRect/>
          </a:stretch>
        </p:blipFill>
        <p:spPr>
          <a:xfrm>
            <a:off x="9549203" y="269178"/>
            <a:ext cx="1804597" cy="1299014"/>
          </a:xfrm>
          <a:prstGeom prst="rect">
            <a:avLst/>
          </a:prstGeom>
        </p:spPr>
      </p:pic>
      <p:pic>
        <p:nvPicPr>
          <p:cNvPr id="9" name="Picture 8" descr="A group of people posing for a photo&#10;&#10;Description automatically generated">
            <a:extLst>
              <a:ext uri="{FF2B5EF4-FFF2-40B4-BE49-F238E27FC236}">
                <a16:creationId xmlns:a16="http://schemas.microsoft.com/office/drawing/2014/main" id="{D12AA12C-08EE-7270-7B6F-EC387A74B26D}"/>
              </a:ext>
            </a:extLst>
          </p:cNvPr>
          <p:cNvPicPr>
            <a:picLocks noChangeAspect="1"/>
          </p:cNvPicPr>
          <p:nvPr/>
        </p:nvPicPr>
        <p:blipFill>
          <a:blip r:embed="rId3"/>
          <a:stretch>
            <a:fillRect/>
          </a:stretch>
        </p:blipFill>
        <p:spPr>
          <a:xfrm>
            <a:off x="918722" y="2270771"/>
            <a:ext cx="9978315" cy="2666619"/>
          </a:xfrm>
          <a:prstGeom prst="rect">
            <a:avLst/>
          </a:prstGeom>
        </p:spPr>
      </p:pic>
      <p:sp>
        <p:nvSpPr>
          <p:cNvPr id="10" name="TextBox 9">
            <a:extLst>
              <a:ext uri="{FF2B5EF4-FFF2-40B4-BE49-F238E27FC236}">
                <a16:creationId xmlns:a16="http://schemas.microsoft.com/office/drawing/2014/main" id="{71A365C3-A8D7-FB0E-F274-C18FA68ECDEC}"/>
              </a:ext>
            </a:extLst>
          </p:cNvPr>
          <p:cNvSpPr txBox="1"/>
          <p:nvPr/>
        </p:nvSpPr>
        <p:spPr>
          <a:xfrm>
            <a:off x="1100137" y="5086354"/>
            <a:ext cx="9615487" cy="1200329"/>
          </a:xfrm>
          <a:prstGeom prst="rect">
            <a:avLst/>
          </a:prstGeom>
          <a:noFill/>
        </p:spPr>
        <p:txBody>
          <a:bodyPr wrap="square" rtlCol="0">
            <a:spAutoFit/>
          </a:bodyPr>
          <a:lstStyle/>
          <a:p>
            <a:r>
              <a:rPr lang="en-US" b="0" i="0" dirty="0">
                <a:solidFill>
                  <a:srgbClr val="666666"/>
                </a:solidFill>
                <a:effectLst/>
                <a:latin typeface="Source Sans Pro" panose="020B0503030403020204" pitchFamily="34" charset="0"/>
              </a:rPr>
              <a:t>The California EIC Consortium is a UC-wide Multicampus Research Programs and Initiatives (MRPI) center focused on the physics of Electron Ion Collider (EIC). We are funded by UC Office of the President. Our consortium consists of four UC campuses (Berkeley, Davis, Los Angeles and Riverside), Cal Poly SLO and three national laboratories (LANL, LBNL and LLNL).</a:t>
            </a:r>
            <a:endParaRPr lang="en-US" dirty="0"/>
          </a:p>
        </p:txBody>
      </p:sp>
    </p:spTree>
    <p:extLst>
      <p:ext uri="{BB962C8B-B14F-4D97-AF65-F5344CB8AC3E}">
        <p14:creationId xmlns:p14="http://schemas.microsoft.com/office/powerpoint/2010/main" val="3547560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814B4-D9B9-E126-3FF0-138C37C64FB2}"/>
              </a:ext>
            </a:extLst>
          </p:cNvPr>
          <p:cNvSpPr>
            <a:spLocks noGrp="1"/>
          </p:cNvSpPr>
          <p:nvPr>
            <p:ph type="title"/>
          </p:nvPr>
        </p:nvSpPr>
        <p:spPr>
          <a:xfrm>
            <a:off x="838200" y="365125"/>
            <a:ext cx="10515600" cy="735129"/>
          </a:xfrm>
        </p:spPr>
        <p:txBody>
          <a:bodyPr/>
          <a:lstStyle/>
          <a:p>
            <a:r>
              <a:rPr lang="en-US" b="1" dirty="0">
                <a:solidFill>
                  <a:schemeClr val="accent1"/>
                </a:solidFill>
              </a:rPr>
              <a:t>Software Tutorial Series</a:t>
            </a:r>
          </a:p>
        </p:txBody>
      </p:sp>
      <p:sp>
        <p:nvSpPr>
          <p:cNvPr id="4" name="Date Placeholder 3">
            <a:extLst>
              <a:ext uri="{FF2B5EF4-FFF2-40B4-BE49-F238E27FC236}">
                <a16:creationId xmlns:a16="http://schemas.microsoft.com/office/drawing/2014/main" id="{C9DE87AE-564C-B3C8-778C-35721C5561C9}"/>
              </a:ext>
            </a:extLst>
          </p:cNvPr>
          <p:cNvSpPr>
            <a:spLocks noGrp="1"/>
          </p:cNvSpPr>
          <p:nvPr>
            <p:ph type="dt" sz="half" idx="10"/>
          </p:nvPr>
        </p:nvSpPr>
        <p:spPr/>
        <p:txBody>
          <a:bodyPr/>
          <a:lstStyle/>
          <a:p>
            <a:r>
              <a:rPr lang="en-US"/>
              <a:t>8/9/2024</a:t>
            </a:r>
          </a:p>
        </p:txBody>
      </p:sp>
      <p:sp>
        <p:nvSpPr>
          <p:cNvPr id="5" name="Footer Placeholder 4">
            <a:extLst>
              <a:ext uri="{FF2B5EF4-FFF2-40B4-BE49-F238E27FC236}">
                <a16:creationId xmlns:a16="http://schemas.microsoft.com/office/drawing/2014/main" id="{33BB96C1-EC9A-32B0-FDD0-D428EB9FE999}"/>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0DF6D6DE-9BB9-5AEF-7C60-8EA5CEFE6CCE}"/>
              </a:ext>
            </a:extLst>
          </p:cNvPr>
          <p:cNvSpPr>
            <a:spLocks noGrp="1"/>
          </p:cNvSpPr>
          <p:nvPr>
            <p:ph type="sldNum" sz="quarter" idx="12"/>
          </p:nvPr>
        </p:nvSpPr>
        <p:spPr/>
        <p:txBody>
          <a:bodyPr/>
          <a:lstStyle/>
          <a:p>
            <a:fld id="{588949A8-7CCD-4D90-AA9A-1451BFC6FB3A}" type="slidenum">
              <a:rPr lang="en-US" smtClean="0"/>
              <a:t>4</a:t>
            </a:fld>
            <a:endParaRPr lang="en-US"/>
          </a:p>
        </p:txBody>
      </p:sp>
      <p:sp>
        <p:nvSpPr>
          <p:cNvPr id="7" name="Google Shape;442;p52">
            <a:extLst>
              <a:ext uri="{FF2B5EF4-FFF2-40B4-BE49-F238E27FC236}">
                <a16:creationId xmlns:a16="http://schemas.microsoft.com/office/drawing/2014/main" id="{9408A17B-AD5B-5618-825E-F2C22B4DD0CD}"/>
              </a:ext>
            </a:extLst>
          </p:cNvPr>
          <p:cNvSpPr txBox="1"/>
          <p:nvPr/>
        </p:nvSpPr>
        <p:spPr>
          <a:xfrm>
            <a:off x="877620" y="1200820"/>
            <a:ext cx="10231120" cy="1754326"/>
          </a:xfrm>
          <a:prstGeom prst="rect">
            <a:avLst/>
          </a:prstGeom>
          <a:solidFill>
            <a:schemeClr val="bg2"/>
          </a:solidFill>
          <a:ln w="9525" cap="flat" cmpd="sng">
            <a:solidFill>
              <a:schemeClr val="bg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dirty="0">
                <a:solidFill>
                  <a:schemeClr val="accent1"/>
                </a:solidFill>
                <a:latin typeface="Calibri"/>
                <a:ea typeface="Calibri"/>
                <a:cs typeface="Calibri"/>
                <a:sym typeface="Calibri"/>
              </a:rPr>
              <a:t>Next Tutorial</a:t>
            </a:r>
            <a:r>
              <a:rPr lang="en-US" sz="1800" b="1" i="0" u="none" strike="noStrike" dirty="0">
                <a:solidFill>
                  <a:srgbClr val="000000"/>
                </a:solidFill>
                <a:latin typeface="Calibri"/>
                <a:ea typeface="Calibri"/>
                <a:cs typeface="Calibri"/>
                <a:sym typeface="Calibri"/>
              </a:rPr>
              <a:t>: Working with Simulation Output</a:t>
            </a:r>
            <a:br>
              <a:rPr lang="en-US" sz="1800" b="0" i="0" u="none" strike="noStrike" dirty="0">
                <a:solidFill>
                  <a:srgbClr val="000000"/>
                </a:solidFill>
                <a:latin typeface="Calibri"/>
                <a:ea typeface="Calibri"/>
                <a:cs typeface="Calibri"/>
                <a:sym typeface="Calibri"/>
              </a:rPr>
            </a:br>
            <a:r>
              <a:rPr lang="en-US" sz="1800" b="1" i="0" u="none" strike="noStrike" dirty="0">
                <a:solidFill>
                  <a:srgbClr val="000000"/>
                </a:solidFill>
                <a:latin typeface="Calibri"/>
                <a:ea typeface="Calibri"/>
                <a:cs typeface="Calibri"/>
                <a:sym typeface="Calibri"/>
              </a:rPr>
              <a:t>Presenter:</a:t>
            </a:r>
            <a:r>
              <a:rPr lang="en-US" sz="1800" b="0" i="0" u="none" strike="noStrike" dirty="0">
                <a:solidFill>
                  <a:srgbClr val="000000"/>
                </a:solidFill>
                <a:latin typeface="Calibri"/>
                <a:ea typeface="Calibri"/>
                <a:cs typeface="Calibri"/>
                <a:sym typeface="Calibri"/>
              </a:rPr>
              <a:t> Stephen Kay (University of York)</a:t>
            </a:r>
            <a:br>
              <a:rPr lang="en-US" sz="1800" b="0" i="0" u="none" strike="noStrike" dirty="0">
                <a:solidFill>
                  <a:srgbClr val="000000"/>
                </a:solidFill>
                <a:latin typeface="Calibri"/>
                <a:ea typeface="Calibri"/>
                <a:cs typeface="Calibri"/>
                <a:sym typeface="Calibri"/>
              </a:rPr>
            </a:br>
            <a:r>
              <a:rPr lang="en-US" sz="1800" b="1" i="0" u="none" strike="noStrike" dirty="0">
                <a:solidFill>
                  <a:srgbClr val="000000"/>
                </a:solidFill>
                <a:latin typeface="Calibri"/>
                <a:ea typeface="Calibri"/>
                <a:cs typeface="Calibri"/>
                <a:sym typeface="Calibri"/>
              </a:rPr>
              <a:t>Date:</a:t>
            </a:r>
            <a:r>
              <a:rPr lang="en-US" sz="1800" b="0" i="0" u="none" strike="noStrike" dirty="0">
                <a:solidFill>
                  <a:srgbClr val="000000"/>
                </a:solidFill>
                <a:latin typeface="Calibri"/>
                <a:ea typeface="Calibri"/>
                <a:cs typeface="Calibri"/>
                <a:sym typeface="Calibri"/>
              </a:rPr>
              <a:t> Thursday, September 12</a:t>
            </a:r>
            <a:br>
              <a:rPr lang="en-US" sz="1800" b="0" i="0" u="none" strike="noStrike" dirty="0">
                <a:solidFill>
                  <a:srgbClr val="000000"/>
                </a:solidFill>
                <a:latin typeface="Calibri"/>
                <a:ea typeface="Calibri"/>
                <a:cs typeface="Calibri"/>
                <a:sym typeface="Calibri"/>
              </a:rPr>
            </a:br>
            <a:r>
              <a:rPr lang="en-US" sz="1800" b="1" i="0" u="none" strike="noStrike" dirty="0">
                <a:solidFill>
                  <a:srgbClr val="000000"/>
                </a:solidFill>
                <a:latin typeface="Calibri"/>
                <a:ea typeface="Calibri"/>
                <a:cs typeface="Calibri"/>
                <a:sym typeface="Calibri"/>
              </a:rPr>
              <a:t>Time:</a:t>
            </a:r>
            <a:endParaRPr sz="1800" b="0" i="0" u="none" strike="noStrike" dirty="0">
              <a:solidFill>
                <a:srgbClr val="000000"/>
              </a:solidFill>
              <a:latin typeface="Calibri"/>
              <a:ea typeface="Calibri"/>
              <a:cs typeface="Calibri"/>
              <a:sym typeface="Calibri"/>
            </a:endParaRPr>
          </a:p>
          <a:p>
            <a:pPr marL="285750" marR="0" lvl="0" indent="-285750" algn="l" rtl="0">
              <a:spcBef>
                <a:spcPts val="0"/>
              </a:spcBef>
              <a:spcAft>
                <a:spcPts val="0"/>
              </a:spcAft>
              <a:buClr>
                <a:srgbClr val="000000"/>
              </a:buClr>
              <a:buSzPts val="1800"/>
              <a:buFont typeface="Arial"/>
              <a:buChar char="•"/>
            </a:pPr>
            <a:r>
              <a:rPr lang="en-US" sz="1800" b="0" i="0" u="none" strike="noStrike" dirty="0">
                <a:solidFill>
                  <a:srgbClr val="000000"/>
                </a:solidFill>
                <a:latin typeface="Calibri"/>
                <a:ea typeface="Calibri"/>
                <a:cs typeface="Calibri"/>
                <a:sym typeface="Calibri"/>
              </a:rPr>
              <a:t>10:00 a.m. (BST) for Africa, Asia, Australia, and Europe. </a:t>
            </a:r>
            <a:endParaRPr dirty="0"/>
          </a:p>
          <a:p>
            <a:pPr marL="285750" marR="0" lvl="0" indent="-285750" algn="l" rtl="0">
              <a:spcBef>
                <a:spcPts val="0"/>
              </a:spcBef>
              <a:spcAft>
                <a:spcPts val="0"/>
              </a:spcAft>
              <a:buClr>
                <a:srgbClr val="000000"/>
              </a:buClr>
              <a:buSzPts val="1800"/>
              <a:buFont typeface="Arial"/>
              <a:buChar char="•"/>
            </a:pPr>
            <a:r>
              <a:rPr lang="en-US" sz="1800" b="0" i="0" u="none" strike="noStrike" dirty="0">
                <a:solidFill>
                  <a:srgbClr val="000000"/>
                </a:solidFill>
                <a:latin typeface="Calibri"/>
                <a:ea typeface="Calibri"/>
                <a:cs typeface="Calibri"/>
                <a:sym typeface="Calibri"/>
              </a:rPr>
              <a:t>4:00 p.m. (BST) for Africa, Europe, North America, and South America. </a:t>
            </a:r>
            <a:endParaRPr dirty="0"/>
          </a:p>
        </p:txBody>
      </p:sp>
      <p:sp>
        <p:nvSpPr>
          <p:cNvPr id="8" name="Google Shape;443;p52">
            <a:extLst>
              <a:ext uri="{FF2B5EF4-FFF2-40B4-BE49-F238E27FC236}">
                <a16:creationId xmlns:a16="http://schemas.microsoft.com/office/drawing/2014/main" id="{925A8B7C-C59D-3F42-C0F0-D01658E86591}"/>
              </a:ext>
            </a:extLst>
          </p:cNvPr>
          <p:cNvSpPr txBox="1"/>
          <p:nvPr/>
        </p:nvSpPr>
        <p:spPr>
          <a:xfrm>
            <a:off x="877620" y="3362748"/>
            <a:ext cx="10231200" cy="2586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dirty="0">
                <a:solidFill>
                  <a:srgbClr val="000000"/>
                </a:solidFill>
                <a:latin typeface="Calibri"/>
                <a:ea typeface="Calibri"/>
                <a:cs typeface="Calibri"/>
                <a:sym typeface="Calibri"/>
              </a:rPr>
              <a:t>Upcoming Tutorials</a:t>
            </a:r>
            <a:r>
              <a:rPr lang="en-US" sz="1800" i="0" u="none" strike="noStrike" dirty="0">
                <a:solidFill>
                  <a:srgbClr val="000000"/>
                </a:solidFill>
                <a:latin typeface="Calibri"/>
                <a:ea typeface="Calibri"/>
                <a:cs typeface="Calibri"/>
                <a:sym typeface="Calibri"/>
              </a:rPr>
              <a:t>:</a:t>
            </a:r>
            <a:endParaRPr dirty="0">
              <a:latin typeface="Calibri"/>
              <a:ea typeface="Calibri"/>
              <a:cs typeface="Calibri"/>
              <a:sym typeface="Calibri"/>
            </a:endParaRPr>
          </a:p>
          <a:p>
            <a:pPr marL="285750" marR="0" lvl="0" indent="-285750" algn="l" rtl="0">
              <a:spcBef>
                <a:spcPts val="0"/>
              </a:spcBef>
              <a:spcAft>
                <a:spcPts val="0"/>
              </a:spcAft>
              <a:buClr>
                <a:srgbClr val="000000"/>
              </a:buClr>
              <a:buSzPts val="1800"/>
              <a:buFont typeface="Calibri"/>
              <a:buChar char="•"/>
            </a:pPr>
            <a:r>
              <a:rPr lang="en-US" sz="1800" i="0" u="none" strike="noStrike" dirty="0">
                <a:solidFill>
                  <a:srgbClr val="000000"/>
                </a:solidFill>
                <a:latin typeface="Calibri"/>
                <a:ea typeface="Calibri"/>
                <a:cs typeface="Calibri"/>
                <a:sym typeface="Calibri"/>
              </a:rPr>
              <a:t>Reconstruction Algorithms </a:t>
            </a:r>
            <a:endParaRPr dirty="0">
              <a:latin typeface="Calibri"/>
              <a:ea typeface="Calibri"/>
              <a:cs typeface="Calibri"/>
              <a:sym typeface="Calibri"/>
            </a:endParaRPr>
          </a:p>
          <a:p>
            <a:pPr marL="285750" marR="0" lvl="0" indent="-285750" algn="l" rtl="0">
              <a:spcBef>
                <a:spcPts val="0"/>
              </a:spcBef>
              <a:spcAft>
                <a:spcPts val="0"/>
              </a:spcAft>
              <a:buClr>
                <a:srgbClr val="000000"/>
              </a:buClr>
              <a:buSzPts val="1800"/>
              <a:buFont typeface="Calibri"/>
              <a:buChar char="•"/>
            </a:pPr>
            <a:r>
              <a:rPr lang="en-US" sz="1800" i="0" u="none" strike="noStrike" dirty="0">
                <a:solidFill>
                  <a:srgbClr val="000000"/>
                </a:solidFill>
                <a:latin typeface="Calibri"/>
                <a:ea typeface="Calibri"/>
                <a:cs typeface="Calibri"/>
                <a:sym typeface="Calibri"/>
              </a:rPr>
              <a:t>Validation </a:t>
            </a:r>
            <a:endParaRPr dirty="0">
              <a:latin typeface="Calibri"/>
              <a:ea typeface="Calibri"/>
              <a:cs typeface="Calibri"/>
              <a:sym typeface="Calibri"/>
            </a:endParaRPr>
          </a:p>
          <a:p>
            <a:pPr marL="285750" marR="0" lvl="0" indent="-285750" algn="l" rtl="0">
              <a:spcBef>
                <a:spcPts val="0"/>
              </a:spcBef>
              <a:spcAft>
                <a:spcPts val="0"/>
              </a:spcAft>
              <a:buClr>
                <a:srgbClr val="000000"/>
              </a:buClr>
              <a:buSzPts val="1800"/>
              <a:buFont typeface="Calibri"/>
              <a:buChar char="•"/>
            </a:pPr>
            <a:r>
              <a:rPr lang="en-US" sz="1800" i="0" u="none" strike="noStrike" dirty="0">
                <a:solidFill>
                  <a:srgbClr val="000000"/>
                </a:solidFill>
                <a:latin typeface="Calibri"/>
                <a:ea typeface="Calibri"/>
                <a:cs typeface="Calibri"/>
                <a:sym typeface="Calibri"/>
              </a:rPr>
              <a:t>“Working with Simulation </a:t>
            </a:r>
            <a:r>
              <a:rPr lang="en-US" sz="1800" dirty="0">
                <a:solidFill>
                  <a:srgbClr val="000000"/>
                </a:solidFill>
                <a:latin typeface="Calibri"/>
                <a:ea typeface="Calibri"/>
                <a:cs typeface="Calibri"/>
                <a:sym typeface="Calibri"/>
              </a:rPr>
              <a:t>O</a:t>
            </a:r>
            <a:r>
              <a:rPr lang="en-US" sz="1800" i="0" u="none" strike="noStrike" dirty="0">
                <a:solidFill>
                  <a:srgbClr val="000000"/>
                </a:solidFill>
                <a:latin typeface="Calibri"/>
                <a:ea typeface="Calibri"/>
                <a:cs typeface="Calibri"/>
                <a:sym typeface="Calibri"/>
              </a:rPr>
              <a:t>utput” on a monthly basis, </a:t>
            </a:r>
            <a:endParaRPr dirty="0">
              <a:latin typeface="Calibri"/>
              <a:ea typeface="Calibri"/>
              <a:cs typeface="Calibri"/>
              <a:sym typeface="Calibri"/>
            </a:endParaRPr>
          </a:p>
          <a:p>
            <a:pPr marL="742950" marR="0" lvl="1" indent="-285750" algn="l" rtl="0">
              <a:spcBef>
                <a:spcPts val="0"/>
              </a:spcBef>
              <a:spcAft>
                <a:spcPts val="0"/>
              </a:spcAft>
              <a:buClr>
                <a:srgbClr val="000000"/>
              </a:buClr>
              <a:buSzPts val="1800"/>
              <a:buFont typeface="Calibri"/>
              <a:buChar char="•"/>
            </a:pPr>
            <a:r>
              <a:rPr lang="en-US" sz="1800" i="0" u="none" strike="noStrike" cap="none" dirty="0">
                <a:solidFill>
                  <a:srgbClr val="000000"/>
                </a:solidFill>
                <a:latin typeface="Calibri"/>
                <a:ea typeface="Calibri"/>
                <a:cs typeface="Calibri"/>
                <a:sym typeface="Calibri"/>
              </a:rPr>
              <a:t>With a focus on the changes to the software and simulation campaigns.</a:t>
            </a:r>
            <a:endParaRPr sz="1800" i="0" u="none" strike="noStrike" cap="none" dirty="0">
              <a:solidFill>
                <a:srgbClr val="000000"/>
              </a:solidFill>
              <a:latin typeface="Calibri"/>
              <a:ea typeface="Calibri"/>
              <a:cs typeface="Calibri"/>
              <a:sym typeface="Calibri"/>
            </a:endParaRPr>
          </a:p>
          <a:p>
            <a:pPr marL="742950" marR="0" lvl="1" indent="-285750" algn="l" rtl="0">
              <a:spcBef>
                <a:spcPts val="0"/>
              </a:spcBef>
              <a:spcAft>
                <a:spcPts val="0"/>
              </a:spcAft>
              <a:buSzPts val="1800"/>
              <a:buFont typeface="Calibri"/>
              <a:buChar char="•"/>
            </a:pPr>
            <a:r>
              <a:rPr lang="en-US" sz="1800" dirty="0">
                <a:latin typeface="Calibri"/>
                <a:ea typeface="Calibri"/>
                <a:cs typeface="Calibri"/>
                <a:sym typeface="Calibri"/>
              </a:rPr>
              <a:t>“Full chain” analysis example</a:t>
            </a:r>
            <a:endParaRPr sz="1800" dirty="0">
              <a:latin typeface="Calibri"/>
              <a:ea typeface="Calibri"/>
              <a:cs typeface="Calibri"/>
              <a:sym typeface="Calibri"/>
            </a:endParaRPr>
          </a:p>
          <a:p>
            <a:pPr marL="0" marR="0" lvl="0" indent="0" algn="l" rtl="0">
              <a:spcBef>
                <a:spcPts val="0"/>
              </a:spcBef>
              <a:spcAft>
                <a:spcPts val="0"/>
              </a:spcAft>
              <a:buNone/>
            </a:pPr>
            <a:endParaRPr sz="1800" i="0" u="none" strike="noStrike" dirty="0">
              <a:solidFill>
                <a:srgbClr val="000000"/>
              </a:solidFill>
              <a:latin typeface="Calibri"/>
              <a:ea typeface="Calibri"/>
              <a:cs typeface="Calibri"/>
              <a:sym typeface="Calibri"/>
            </a:endParaRPr>
          </a:p>
          <a:p>
            <a:pPr marL="0" marR="0" lvl="0" indent="0" algn="l" rtl="0">
              <a:spcBef>
                <a:spcPts val="0"/>
              </a:spcBef>
              <a:spcAft>
                <a:spcPts val="0"/>
              </a:spcAft>
              <a:buNone/>
            </a:pPr>
            <a:r>
              <a:rPr lang="en-US" sz="1800" i="0" u="none" strike="noStrike" dirty="0">
                <a:solidFill>
                  <a:srgbClr val="000000"/>
                </a:solidFill>
                <a:latin typeface="Calibri"/>
                <a:ea typeface="Calibri"/>
                <a:cs typeface="Calibri"/>
                <a:sym typeface="Calibri"/>
              </a:rPr>
              <a:t>We </a:t>
            </a:r>
            <a:r>
              <a:rPr lang="en-US" sz="1800" b="1" i="0" u="none" strike="noStrike" dirty="0">
                <a:solidFill>
                  <a:srgbClr val="000000"/>
                </a:solidFill>
                <a:latin typeface="Calibri"/>
                <a:ea typeface="Calibri"/>
                <a:cs typeface="Calibri"/>
                <a:sym typeface="Calibri"/>
              </a:rPr>
              <a:t>welcome suggestions for future tutorials</a:t>
            </a:r>
            <a:r>
              <a:rPr lang="en-US" sz="1800" i="0" u="none" strike="noStrike" dirty="0">
                <a:solidFill>
                  <a:srgbClr val="000000"/>
                </a:solidFill>
                <a:latin typeface="Calibri"/>
                <a:ea typeface="Calibri"/>
                <a:cs typeface="Calibri"/>
                <a:sym typeface="Calibri"/>
              </a:rPr>
              <a:t>, including shorter tutorials on specialized topics, such as calorimeter reconstruction as suggested during the collaboration meeting.</a:t>
            </a:r>
            <a:endParaRPr dirty="0">
              <a:latin typeface="Calibri"/>
              <a:ea typeface="Calibri"/>
              <a:cs typeface="Calibri"/>
              <a:sym typeface="Calibri"/>
            </a:endParaRPr>
          </a:p>
        </p:txBody>
      </p:sp>
    </p:spTree>
    <p:extLst>
      <p:ext uri="{BB962C8B-B14F-4D97-AF65-F5344CB8AC3E}">
        <p14:creationId xmlns:p14="http://schemas.microsoft.com/office/powerpoint/2010/main" val="31963390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3BD24-5573-14D2-07BC-D4BD5C36405B}"/>
              </a:ext>
            </a:extLst>
          </p:cNvPr>
          <p:cNvSpPr>
            <a:spLocks noGrp="1"/>
          </p:cNvSpPr>
          <p:nvPr>
            <p:ph type="title"/>
          </p:nvPr>
        </p:nvSpPr>
        <p:spPr/>
        <p:txBody>
          <a:bodyPr/>
          <a:lstStyle/>
          <a:p>
            <a:r>
              <a:rPr lang="en-US" b="1" dirty="0">
                <a:solidFill>
                  <a:schemeClr val="accent1"/>
                </a:solidFill>
              </a:rPr>
              <a:t>Code of Conduct</a:t>
            </a:r>
          </a:p>
        </p:txBody>
      </p:sp>
      <p:sp>
        <p:nvSpPr>
          <p:cNvPr id="3" name="Content Placeholder 2">
            <a:extLst>
              <a:ext uri="{FF2B5EF4-FFF2-40B4-BE49-F238E27FC236}">
                <a16:creationId xmlns:a16="http://schemas.microsoft.com/office/drawing/2014/main" id="{4C685BCA-0EE6-4945-AAE8-01D1BF058292}"/>
              </a:ext>
            </a:extLst>
          </p:cNvPr>
          <p:cNvSpPr>
            <a:spLocks noGrp="1"/>
          </p:cNvSpPr>
          <p:nvPr>
            <p:ph idx="1"/>
          </p:nvPr>
        </p:nvSpPr>
        <p:spPr>
          <a:xfrm>
            <a:off x="648730" y="1690688"/>
            <a:ext cx="10515600" cy="4351338"/>
          </a:xfrm>
        </p:spPr>
        <p:txBody>
          <a:bodyPr/>
          <a:lstStyle/>
          <a:p>
            <a:r>
              <a:rPr lang="en-US" dirty="0"/>
              <a:t>Draft code of conduct sent out 7/25</a:t>
            </a:r>
          </a:p>
          <a:p>
            <a:r>
              <a:rPr lang="en-US" dirty="0"/>
              <a:t>Comments due today, August 9</a:t>
            </a:r>
            <a:r>
              <a:rPr lang="en-US" baseline="30000" dirty="0"/>
              <a:t>th</a:t>
            </a:r>
            <a:endParaRPr lang="en-US" dirty="0"/>
          </a:p>
          <a:p>
            <a:endParaRPr lang="en-US" dirty="0"/>
          </a:p>
          <a:p>
            <a:r>
              <a:rPr lang="en-US" dirty="0"/>
              <a:t>Please send all suggestions </a:t>
            </a:r>
            <a:br>
              <a:rPr lang="en-US" dirty="0"/>
            </a:br>
            <a:r>
              <a:rPr lang="en-US" dirty="0"/>
              <a:t>and feedback directly to </a:t>
            </a:r>
            <a:br>
              <a:rPr lang="en-US" dirty="0"/>
            </a:br>
            <a:r>
              <a:rPr lang="en-US" dirty="0"/>
              <a:t>Megan Connors </a:t>
            </a:r>
            <a:br>
              <a:rPr lang="en-US" dirty="0"/>
            </a:br>
            <a:r>
              <a:rPr lang="en-US" dirty="0"/>
              <a:t>(mconnors@gsu.edu)</a:t>
            </a:r>
          </a:p>
        </p:txBody>
      </p:sp>
      <p:sp>
        <p:nvSpPr>
          <p:cNvPr id="4" name="Date Placeholder 3">
            <a:extLst>
              <a:ext uri="{FF2B5EF4-FFF2-40B4-BE49-F238E27FC236}">
                <a16:creationId xmlns:a16="http://schemas.microsoft.com/office/drawing/2014/main" id="{58A93CEE-65B6-1726-AB69-1E00E70171F2}"/>
              </a:ext>
            </a:extLst>
          </p:cNvPr>
          <p:cNvSpPr>
            <a:spLocks noGrp="1"/>
          </p:cNvSpPr>
          <p:nvPr>
            <p:ph type="dt" sz="half" idx="10"/>
          </p:nvPr>
        </p:nvSpPr>
        <p:spPr/>
        <p:txBody>
          <a:bodyPr/>
          <a:lstStyle/>
          <a:p>
            <a:r>
              <a:rPr lang="en-US"/>
              <a:t>8/9/2024</a:t>
            </a:r>
          </a:p>
        </p:txBody>
      </p:sp>
      <p:sp>
        <p:nvSpPr>
          <p:cNvPr id="5" name="Footer Placeholder 4">
            <a:extLst>
              <a:ext uri="{FF2B5EF4-FFF2-40B4-BE49-F238E27FC236}">
                <a16:creationId xmlns:a16="http://schemas.microsoft.com/office/drawing/2014/main" id="{71E09DD1-F9D4-8AD3-65EF-2B0081707150}"/>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33B9FC5A-0DBB-5AF5-FFBF-1FBA1E9166D3}"/>
              </a:ext>
            </a:extLst>
          </p:cNvPr>
          <p:cNvSpPr>
            <a:spLocks noGrp="1"/>
          </p:cNvSpPr>
          <p:nvPr>
            <p:ph type="sldNum" sz="quarter" idx="12"/>
          </p:nvPr>
        </p:nvSpPr>
        <p:spPr/>
        <p:txBody>
          <a:bodyPr/>
          <a:lstStyle/>
          <a:p>
            <a:fld id="{588949A8-7CCD-4D90-AA9A-1451BFC6FB3A}" type="slidenum">
              <a:rPr lang="en-US" smtClean="0"/>
              <a:t>5</a:t>
            </a:fld>
            <a:endParaRPr lang="en-US"/>
          </a:p>
        </p:txBody>
      </p:sp>
      <p:pic>
        <p:nvPicPr>
          <p:cNvPr id="8" name="Picture 7" descr="A close-up of a paper&#10;&#10;Description automatically generated">
            <a:extLst>
              <a:ext uri="{FF2B5EF4-FFF2-40B4-BE49-F238E27FC236}">
                <a16:creationId xmlns:a16="http://schemas.microsoft.com/office/drawing/2014/main" id="{882DF4F7-55CF-5E6D-518B-2D9E710C3BE6}"/>
              </a:ext>
            </a:extLst>
          </p:cNvPr>
          <p:cNvPicPr>
            <a:picLocks noChangeAspect="1"/>
          </p:cNvPicPr>
          <p:nvPr/>
        </p:nvPicPr>
        <p:blipFill>
          <a:blip r:embed="rId2"/>
          <a:stretch>
            <a:fillRect/>
          </a:stretch>
        </p:blipFill>
        <p:spPr>
          <a:xfrm>
            <a:off x="6436652" y="594519"/>
            <a:ext cx="5299364" cy="6858000"/>
          </a:xfrm>
          <a:prstGeom prst="rect">
            <a:avLst/>
          </a:prstGeom>
          <a:noFill/>
          <a:ln w="9525">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71616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0419A-70BB-4D17-14DE-2387BB825F53}"/>
              </a:ext>
            </a:extLst>
          </p:cNvPr>
          <p:cNvSpPr>
            <a:spLocks noGrp="1"/>
          </p:cNvSpPr>
          <p:nvPr>
            <p:ph type="title"/>
          </p:nvPr>
        </p:nvSpPr>
        <p:spPr/>
        <p:txBody>
          <a:bodyPr/>
          <a:lstStyle/>
          <a:p>
            <a:r>
              <a:rPr lang="en-US" b="1" dirty="0">
                <a:solidFill>
                  <a:schemeClr val="accent1"/>
                </a:solidFill>
              </a:rPr>
              <a:t>EIC Project Strategy Workshop</a:t>
            </a:r>
          </a:p>
        </p:txBody>
      </p:sp>
      <p:sp>
        <p:nvSpPr>
          <p:cNvPr id="4" name="Date Placeholder 3">
            <a:extLst>
              <a:ext uri="{FF2B5EF4-FFF2-40B4-BE49-F238E27FC236}">
                <a16:creationId xmlns:a16="http://schemas.microsoft.com/office/drawing/2014/main" id="{F39B9A06-FAE7-3D03-8C09-02CA82A38EBB}"/>
              </a:ext>
            </a:extLst>
          </p:cNvPr>
          <p:cNvSpPr>
            <a:spLocks noGrp="1"/>
          </p:cNvSpPr>
          <p:nvPr>
            <p:ph type="dt" sz="half" idx="10"/>
          </p:nvPr>
        </p:nvSpPr>
        <p:spPr/>
        <p:txBody>
          <a:bodyPr/>
          <a:lstStyle/>
          <a:p>
            <a:r>
              <a:rPr lang="en-US"/>
              <a:t>8/9/2024</a:t>
            </a:r>
          </a:p>
        </p:txBody>
      </p:sp>
      <p:sp>
        <p:nvSpPr>
          <p:cNvPr id="5" name="Footer Placeholder 4">
            <a:extLst>
              <a:ext uri="{FF2B5EF4-FFF2-40B4-BE49-F238E27FC236}">
                <a16:creationId xmlns:a16="http://schemas.microsoft.com/office/drawing/2014/main" id="{322CA348-58CB-A1F0-1885-AD5618C28DC9}"/>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6CAA25B9-87B7-17B4-F6B6-D916EB239F04}"/>
              </a:ext>
            </a:extLst>
          </p:cNvPr>
          <p:cNvSpPr>
            <a:spLocks noGrp="1"/>
          </p:cNvSpPr>
          <p:nvPr>
            <p:ph type="sldNum" sz="quarter" idx="12"/>
          </p:nvPr>
        </p:nvSpPr>
        <p:spPr/>
        <p:txBody>
          <a:bodyPr/>
          <a:lstStyle/>
          <a:p>
            <a:fld id="{588949A8-7CCD-4D90-AA9A-1451BFC6FB3A}" type="slidenum">
              <a:rPr lang="en-US" smtClean="0"/>
              <a:t>6</a:t>
            </a:fld>
            <a:endParaRPr lang="en-US"/>
          </a:p>
        </p:txBody>
      </p:sp>
      <p:sp>
        <p:nvSpPr>
          <p:cNvPr id="7" name="TextBox 6">
            <a:extLst>
              <a:ext uri="{FF2B5EF4-FFF2-40B4-BE49-F238E27FC236}">
                <a16:creationId xmlns:a16="http://schemas.microsoft.com/office/drawing/2014/main" id="{E50AF9F0-5713-D932-657E-943B2A3DF6D5}"/>
              </a:ext>
            </a:extLst>
          </p:cNvPr>
          <p:cNvSpPr txBox="1"/>
          <p:nvPr/>
        </p:nvSpPr>
        <p:spPr>
          <a:xfrm>
            <a:off x="383823" y="1690688"/>
            <a:ext cx="3917243" cy="3970318"/>
          </a:xfrm>
          <a:prstGeom prst="rect">
            <a:avLst/>
          </a:prstGeom>
          <a:noFill/>
        </p:spPr>
        <p:txBody>
          <a:bodyPr wrap="square" rtlCol="0">
            <a:spAutoFit/>
          </a:bodyPr>
          <a:lstStyle/>
          <a:p>
            <a:pPr algn="l"/>
            <a:r>
              <a:rPr lang="en-US" b="0" i="0" dirty="0">
                <a:solidFill>
                  <a:srgbClr val="212121"/>
                </a:solidFill>
                <a:effectLst/>
                <a:latin typeface="Cambria" panose="02040503050406030204" pitchFamily="18" charset="0"/>
              </a:rPr>
              <a:t>The purpose of the Workshop is to engage stakeholders in the development of plans for delivering the EIC project scope and performance and to consider lessons from other large projects.</a:t>
            </a:r>
          </a:p>
          <a:p>
            <a:pPr algn="l"/>
            <a:endParaRPr lang="en-US" b="0" i="0" dirty="0">
              <a:solidFill>
                <a:srgbClr val="777777"/>
              </a:solidFill>
              <a:effectLst/>
              <a:latin typeface="Roboto" panose="02000000000000000000" pitchFamily="2" charset="0"/>
            </a:endParaRPr>
          </a:p>
          <a:p>
            <a:pPr algn="l"/>
            <a:r>
              <a:rPr lang="en-US" b="0" i="0" dirty="0">
                <a:solidFill>
                  <a:srgbClr val="212121"/>
                </a:solidFill>
                <a:effectLst/>
                <a:latin typeface="Cambria" panose="02040503050406030204" pitchFamily="18" charset="0"/>
              </a:rPr>
              <a:t>There will be a Director’s Review of the EIC Project on October 22-24, 2024, and a DOE Independent Project Review on January 7-9, 2025.  The August Workshop will help us prepare for these important reviews.</a:t>
            </a:r>
            <a:endParaRPr lang="en-US" b="0" i="0" dirty="0">
              <a:solidFill>
                <a:srgbClr val="777777"/>
              </a:solidFill>
              <a:effectLst/>
              <a:latin typeface="Roboto" panose="02000000000000000000" pitchFamily="2" charset="0"/>
            </a:endParaRPr>
          </a:p>
          <a:p>
            <a:endParaRPr lang="en-US" dirty="0"/>
          </a:p>
        </p:txBody>
      </p:sp>
      <p:sp>
        <p:nvSpPr>
          <p:cNvPr id="8" name="TextBox 7">
            <a:extLst>
              <a:ext uri="{FF2B5EF4-FFF2-40B4-BE49-F238E27FC236}">
                <a16:creationId xmlns:a16="http://schemas.microsoft.com/office/drawing/2014/main" id="{5D319862-9D3E-BF46-2218-83086FF50C8D}"/>
              </a:ext>
            </a:extLst>
          </p:cNvPr>
          <p:cNvSpPr txBox="1"/>
          <p:nvPr/>
        </p:nvSpPr>
        <p:spPr>
          <a:xfrm>
            <a:off x="135466" y="5575076"/>
            <a:ext cx="5475112" cy="646331"/>
          </a:xfrm>
          <a:prstGeom prst="rect">
            <a:avLst/>
          </a:prstGeom>
          <a:noFill/>
        </p:spPr>
        <p:txBody>
          <a:bodyPr wrap="square" rtlCol="0">
            <a:spAutoFit/>
          </a:bodyPr>
          <a:lstStyle/>
          <a:p>
            <a:r>
              <a:rPr lang="en-US" dirty="0"/>
              <a:t>Sylvia and I will present on </a:t>
            </a:r>
            <a:br>
              <a:rPr lang="en-US" dirty="0"/>
            </a:br>
            <a:r>
              <a:rPr lang="en-US" b="1" dirty="0"/>
              <a:t>“</a:t>
            </a:r>
            <a:r>
              <a:rPr lang="en-US" b="1" dirty="0" err="1"/>
              <a:t>ePIC</a:t>
            </a:r>
            <a:r>
              <a:rPr lang="en-US" b="1" dirty="0"/>
              <a:t> Collaboration Plans in Support of Early Science”</a:t>
            </a:r>
            <a:r>
              <a:rPr lang="en-US" dirty="0"/>
              <a:t> </a:t>
            </a:r>
          </a:p>
        </p:txBody>
      </p:sp>
      <p:pic>
        <p:nvPicPr>
          <p:cNvPr id="9" name="Picture 8" descr="A black and white text on a white background&#10;&#10;Description automatically generated">
            <a:extLst>
              <a:ext uri="{FF2B5EF4-FFF2-40B4-BE49-F238E27FC236}">
                <a16:creationId xmlns:a16="http://schemas.microsoft.com/office/drawing/2014/main" id="{CC284741-F7EA-5AEA-27AB-DA12570A51D3}"/>
              </a:ext>
            </a:extLst>
          </p:cNvPr>
          <p:cNvPicPr>
            <a:picLocks noChangeAspect="1"/>
          </p:cNvPicPr>
          <p:nvPr/>
        </p:nvPicPr>
        <p:blipFill>
          <a:blip r:embed="rId2"/>
          <a:stretch>
            <a:fillRect/>
          </a:stretch>
        </p:blipFill>
        <p:spPr>
          <a:xfrm>
            <a:off x="4755443" y="1597167"/>
            <a:ext cx="6513185" cy="3663666"/>
          </a:xfrm>
          <a:prstGeom prst="rect">
            <a:avLst/>
          </a:prstGeom>
          <a:ln>
            <a:solidFill>
              <a:schemeClr val="tx1"/>
            </a:solidFill>
          </a:ln>
          <a:effectLst>
            <a:outerShdw blurRad="50800" dist="38100" dir="2700000" algn="tl" rotWithShape="0">
              <a:prstClr val="black">
                <a:alpha val="40000"/>
              </a:prstClr>
            </a:outerShdw>
          </a:effectLst>
        </p:spPr>
      </p:pic>
      <p:pic>
        <p:nvPicPr>
          <p:cNvPr id="11" name="Picture 10" descr="A screenshot of a computer program&#10;&#10;Description automatically generated">
            <a:extLst>
              <a:ext uri="{FF2B5EF4-FFF2-40B4-BE49-F238E27FC236}">
                <a16:creationId xmlns:a16="http://schemas.microsoft.com/office/drawing/2014/main" id="{CBCECAA3-8FA7-2C67-BD72-AB407C72705A}"/>
              </a:ext>
            </a:extLst>
          </p:cNvPr>
          <p:cNvPicPr>
            <a:picLocks noChangeAspect="1"/>
          </p:cNvPicPr>
          <p:nvPr/>
        </p:nvPicPr>
        <p:blipFill>
          <a:blip r:embed="rId3"/>
          <a:stretch>
            <a:fillRect/>
          </a:stretch>
        </p:blipFill>
        <p:spPr>
          <a:xfrm>
            <a:off x="5610578" y="2653387"/>
            <a:ext cx="6343146" cy="3568020"/>
          </a:xfrm>
          <a:prstGeom prst="rect">
            <a:avLst/>
          </a:prstGeom>
          <a:ln>
            <a:solidFill>
              <a:schemeClr val="tx1"/>
            </a:solidFill>
          </a:ln>
          <a:effectLst>
            <a:outerShdw blurRad="50800" dist="38100" dir="2700000" algn="tl" rotWithShape="0">
              <a:prstClr val="black">
                <a:alpha val="40000"/>
              </a:prstClr>
            </a:outerShdw>
          </a:effectLst>
        </p:spPr>
      </p:pic>
      <p:sp>
        <p:nvSpPr>
          <p:cNvPr id="12" name="TextBox 11">
            <a:extLst>
              <a:ext uri="{FF2B5EF4-FFF2-40B4-BE49-F238E27FC236}">
                <a16:creationId xmlns:a16="http://schemas.microsoft.com/office/drawing/2014/main" id="{1C4667EE-929E-E1D3-BE86-4A81D59C45CD}"/>
              </a:ext>
            </a:extLst>
          </p:cNvPr>
          <p:cNvSpPr txBox="1"/>
          <p:nvPr/>
        </p:nvSpPr>
        <p:spPr>
          <a:xfrm>
            <a:off x="8157582" y="833959"/>
            <a:ext cx="3796142" cy="369332"/>
          </a:xfrm>
          <a:prstGeom prst="rect">
            <a:avLst/>
          </a:prstGeom>
          <a:noFill/>
        </p:spPr>
        <p:txBody>
          <a:bodyPr wrap="square" rtlCol="0">
            <a:spAutoFit/>
          </a:bodyPr>
          <a:lstStyle/>
          <a:p>
            <a:r>
              <a:rPr lang="en-US" dirty="0"/>
              <a:t>From Jim </a:t>
            </a:r>
            <a:r>
              <a:rPr lang="en-US" dirty="0" err="1"/>
              <a:t>Yeck’s</a:t>
            </a:r>
            <a:r>
              <a:rPr lang="en-US" dirty="0"/>
              <a:t> recent EICUG report</a:t>
            </a:r>
          </a:p>
        </p:txBody>
      </p:sp>
    </p:spTree>
    <p:extLst>
      <p:ext uri="{BB962C8B-B14F-4D97-AF65-F5344CB8AC3E}">
        <p14:creationId xmlns:p14="http://schemas.microsoft.com/office/powerpoint/2010/main" val="175181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C347B-01F6-9CBB-A300-474AA145A7A5}"/>
              </a:ext>
            </a:extLst>
          </p:cNvPr>
          <p:cNvSpPr>
            <a:spLocks noGrp="1"/>
          </p:cNvSpPr>
          <p:nvPr>
            <p:ph type="title"/>
          </p:nvPr>
        </p:nvSpPr>
        <p:spPr>
          <a:xfrm>
            <a:off x="485775" y="365125"/>
            <a:ext cx="10868025" cy="2292350"/>
          </a:xfrm>
        </p:spPr>
        <p:txBody>
          <a:bodyPr>
            <a:normAutofit/>
          </a:bodyPr>
          <a:lstStyle/>
          <a:p>
            <a:r>
              <a:rPr lang="en-US" b="1" dirty="0">
                <a:solidFill>
                  <a:schemeClr val="accent1"/>
                </a:solidFill>
              </a:rPr>
              <a:t>EIC “Host” Lab</a:t>
            </a:r>
            <a:br>
              <a:rPr lang="en-US" b="1" dirty="0">
                <a:solidFill>
                  <a:schemeClr val="accent1"/>
                </a:solidFill>
              </a:rPr>
            </a:br>
            <a:r>
              <a:rPr lang="en-US" b="1" dirty="0">
                <a:solidFill>
                  <a:schemeClr val="accent1"/>
                </a:solidFill>
              </a:rPr>
              <a:t>User Experience</a:t>
            </a:r>
            <a:br>
              <a:rPr lang="en-US" b="1" dirty="0">
                <a:solidFill>
                  <a:schemeClr val="accent1"/>
                </a:solidFill>
              </a:rPr>
            </a:br>
            <a:r>
              <a:rPr lang="en-US" b="1" dirty="0">
                <a:solidFill>
                  <a:schemeClr val="accent1"/>
                </a:solidFill>
              </a:rPr>
              <a:t>Workshop</a:t>
            </a:r>
          </a:p>
        </p:txBody>
      </p:sp>
      <p:sp>
        <p:nvSpPr>
          <p:cNvPr id="4" name="Date Placeholder 3">
            <a:extLst>
              <a:ext uri="{FF2B5EF4-FFF2-40B4-BE49-F238E27FC236}">
                <a16:creationId xmlns:a16="http://schemas.microsoft.com/office/drawing/2014/main" id="{C2545EEA-4709-80B4-6D9F-062AF90F7B07}"/>
              </a:ext>
            </a:extLst>
          </p:cNvPr>
          <p:cNvSpPr>
            <a:spLocks noGrp="1"/>
          </p:cNvSpPr>
          <p:nvPr>
            <p:ph type="dt" sz="half" idx="10"/>
          </p:nvPr>
        </p:nvSpPr>
        <p:spPr/>
        <p:txBody>
          <a:bodyPr/>
          <a:lstStyle/>
          <a:p>
            <a:r>
              <a:rPr lang="en-US"/>
              <a:t>8/9/2024</a:t>
            </a:r>
          </a:p>
        </p:txBody>
      </p:sp>
      <p:sp>
        <p:nvSpPr>
          <p:cNvPr id="5" name="Footer Placeholder 4">
            <a:extLst>
              <a:ext uri="{FF2B5EF4-FFF2-40B4-BE49-F238E27FC236}">
                <a16:creationId xmlns:a16="http://schemas.microsoft.com/office/drawing/2014/main" id="{7BB89FFC-FBBF-70B5-E0E9-78180F8A783D}"/>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EC8A2C20-AA0C-6BAA-81A1-AC18E980E510}"/>
              </a:ext>
            </a:extLst>
          </p:cNvPr>
          <p:cNvSpPr>
            <a:spLocks noGrp="1"/>
          </p:cNvSpPr>
          <p:nvPr>
            <p:ph type="sldNum" sz="quarter" idx="12"/>
          </p:nvPr>
        </p:nvSpPr>
        <p:spPr/>
        <p:txBody>
          <a:bodyPr/>
          <a:lstStyle/>
          <a:p>
            <a:fld id="{588949A8-7CCD-4D90-AA9A-1451BFC6FB3A}" type="slidenum">
              <a:rPr lang="en-US" smtClean="0"/>
              <a:t>7</a:t>
            </a:fld>
            <a:endParaRPr lang="en-US"/>
          </a:p>
        </p:txBody>
      </p:sp>
      <p:pic>
        <p:nvPicPr>
          <p:cNvPr id="8" name="Content Placeholder 7" descr="A black and white memo&#10;&#10;Description automatically generated">
            <a:extLst>
              <a:ext uri="{FF2B5EF4-FFF2-40B4-BE49-F238E27FC236}">
                <a16:creationId xmlns:a16="http://schemas.microsoft.com/office/drawing/2014/main" id="{28B5D10E-59F0-EF32-7A73-53BDFD081D5D}"/>
              </a:ext>
            </a:extLst>
          </p:cNvPr>
          <p:cNvPicPr>
            <a:picLocks noGrp="1" noChangeAspect="1"/>
          </p:cNvPicPr>
          <p:nvPr>
            <p:ph idx="1"/>
          </p:nvPr>
        </p:nvPicPr>
        <p:blipFill>
          <a:blip r:embed="rId2"/>
          <a:stretch>
            <a:fillRect/>
          </a:stretch>
        </p:blipFill>
        <p:spPr>
          <a:xfrm>
            <a:off x="5141100" y="522288"/>
            <a:ext cx="6938999" cy="8979883"/>
          </a:xfrm>
          <a:ln>
            <a:solidFill>
              <a:schemeClr val="tx1"/>
            </a:solidFill>
          </a:ln>
          <a:effectLst>
            <a:outerShdw blurRad="50800" dist="38100" dir="2700000" algn="tl" rotWithShape="0">
              <a:prstClr val="black">
                <a:alpha val="40000"/>
              </a:prstClr>
            </a:outerShdw>
          </a:effectLst>
        </p:spPr>
      </p:pic>
      <p:sp>
        <p:nvSpPr>
          <p:cNvPr id="9" name="TextBox 8">
            <a:extLst>
              <a:ext uri="{FF2B5EF4-FFF2-40B4-BE49-F238E27FC236}">
                <a16:creationId xmlns:a16="http://schemas.microsoft.com/office/drawing/2014/main" id="{A1ACF86F-5E56-C024-CB93-BB5141FBBBCA}"/>
              </a:ext>
            </a:extLst>
          </p:cNvPr>
          <p:cNvSpPr txBox="1"/>
          <p:nvPr/>
        </p:nvSpPr>
        <p:spPr>
          <a:xfrm>
            <a:off x="485775" y="2913934"/>
            <a:ext cx="4300538" cy="1323439"/>
          </a:xfrm>
          <a:prstGeom prst="rect">
            <a:avLst/>
          </a:prstGeom>
          <a:noFill/>
        </p:spPr>
        <p:txBody>
          <a:bodyPr wrap="square" rtlCol="0">
            <a:spAutoFit/>
          </a:bodyPr>
          <a:lstStyle/>
          <a:p>
            <a:r>
              <a:rPr lang="en-US" sz="2000" dirty="0"/>
              <a:t>Workshop August 26</a:t>
            </a:r>
            <a:r>
              <a:rPr lang="en-US" sz="2000" baseline="30000" dirty="0"/>
              <a:t>th</a:t>
            </a:r>
          </a:p>
          <a:p>
            <a:endParaRPr lang="en-US" sz="2000" baseline="30000" dirty="0"/>
          </a:p>
          <a:p>
            <a:endParaRPr lang="en-US" sz="2000" baseline="30000" dirty="0"/>
          </a:p>
          <a:p>
            <a:r>
              <a:rPr lang="en-US" sz="2000" baseline="30000" dirty="0"/>
              <a:t>We will present </a:t>
            </a:r>
            <a:r>
              <a:rPr lang="en-US" sz="2000" b="1" baseline="30000" dirty="0"/>
              <a:t>“</a:t>
            </a:r>
            <a:r>
              <a:rPr lang="en-US" sz="2000" b="1" baseline="30000" dirty="0" err="1"/>
              <a:t>ePIC</a:t>
            </a:r>
            <a:r>
              <a:rPr lang="en-US" sz="2000" b="1" baseline="30000" dirty="0"/>
              <a:t> Collaboration Needs Overview</a:t>
            </a:r>
            <a:r>
              <a:rPr lang="en-US" sz="2000" baseline="30000" dirty="0"/>
              <a:t>” – will coordinate with EICUG and RHIC/AGS Users Group</a:t>
            </a:r>
            <a:endParaRPr lang="en-US" sz="2000" dirty="0"/>
          </a:p>
        </p:txBody>
      </p:sp>
    </p:spTree>
    <p:extLst>
      <p:ext uri="{BB962C8B-B14F-4D97-AF65-F5344CB8AC3E}">
        <p14:creationId xmlns:p14="http://schemas.microsoft.com/office/powerpoint/2010/main" val="449014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C5115-9F39-BA6E-BCA0-E8283B5BA47C}"/>
              </a:ext>
            </a:extLst>
          </p:cNvPr>
          <p:cNvSpPr>
            <a:spLocks noGrp="1"/>
          </p:cNvSpPr>
          <p:nvPr>
            <p:ph type="title"/>
          </p:nvPr>
        </p:nvSpPr>
        <p:spPr>
          <a:xfrm>
            <a:off x="268573" y="365125"/>
            <a:ext cx="10515600" cy="1763713"/>
          </a:xfrm>
        </p:spPr>
        <p:txBody>
          <a:bodyPr/>
          <a:lstStyle/>
          <a:p>
            <a:r>
              <a:rPr lang="en-US" b="1" dirty="0">
                <a:solidFill>
                  <a:schemeClr val="accent1"/>
                </a:solidFill>
              </a:rPr>
              <a:t>DAC R&amp;D Meeting: </a:t>
            </a:r>
            <a:br>
              <a:rPr lang="en-US" b="1" dirty="0">
                <a:solidFill>
                  <a:schemeClr val="accent1"/>
                </a:solidFill>
              </a:rPr>
            </a:br>
            <a:r>
              <a:rPr lang="en-US" b="1" dirty="0">
                <a:solidFill>
                  <a:schemeClr val="accent1"/>
                </a:solidFill>
              </a:rPr>
              <a:t>August 28-29</a:t>
            </a:r>
            <a:r>
              <a:rPr lang="en-US" b="1" baseline="30000" dirty="0">
                <a:solidFill>
                  <a:schemeClr val="accent1"/>
                </a:solidFill>
              </a:rPr>
              <a:t>th</a:t>
            </a:r>
            <a:r>
              <a:rPr lang="en-US" b="1" dirty="0">
                <a:solidFill>
                  <a:schemeClr val="accent1"/>
                </a:solidFill>
              </a:rPr>
              <a:t> </a:t>
            </a:r>
          </a:p>
        </p:txBody>
      </p:sp>
      <p:sp>
        <p:nvSpPr>
          <p:cNvPr id="4" name="Date Placeholder 3">
            <a:extLst>
              <a:ext uri="{FF2B5EF4-FFF2-40B4-BE49-F238E27FC236}">
                <a16:creationId xmlns:a16="http://schemas.microsoft.com/office/drawing/2014/main" id="{FE172071-0CBC-04EC-561C-DD2C4E75213C}"/>
              </a:ext>
            </a:extLst>
          </p:cNvPr>
          <p:cNvSpPr>
            <a:spLocks noGrp="1"/>
          </p:cNvSpPr>
          <p:nvPr>
            <p:ph type="dt" sz="half" idx="10"/>
          </p:nvPr>
        </p:nvSpPr>
        <p:spPr/>
        <p:txBody>
          <a:bodyPr/>
          <a:lstStyle/>
          <a:p>
            <a:r>
              <a:rPr lang="en-US"/>
              <a:t>8/9/2024</a:t>
            </a:r>
          </a:p>
        </p:txBody>
      </p:sp>
      <p:sp>
        <p:nvSpPr>
          <p:cNvPr id="5" name="Footer Placeholder 4">
            <a:extLst>
              <a:ext uri="{FF2B5EF4-FFF2-40B4-BE49-F238E27FC236}">
                <a16:creationId xmlns:a16="http://schemas.microsoft.com/office/drawing/2014/main" id="{6D48778D-1F81-CB70-DD20-18BB096B22AF}"/>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D426CFBC-3851-EFEE-93E3-85C75CAF4A03}"/>
              </a:ext>
            </a:extLst>
          </p:cNvPr>
          <p:cNvSpPr>
            <a:spLocks noGrp="1"/>
          </p:cNvSpPr>
          <p:nvPr>
            <p:ph type="sldNum" sz="quarter" idx="12"/>
          </p:nvPr>
        </p:nvSpPr>
        <p:spPr/>
        <p:txBody>
          <a:bodyPr/>
          <a:lstStyle/>
          <a:p>
            <a:fld id="{588949A8-7CCD-4D90-AA9A-1451BFC6FB3A}" type="slidenum">
              <a:rPr lang="en-US" smtClean="0"/>
              <a:t>8</a:t>
            </a:fld>
            <a:endParaRPr lang="en-US"/>
          </a:p>
        </p:txBody>
      </p:sp>
      <p:sp>
        <p:nvSpPr>
          <p:cNvPr id="7" name="TextBox 6">
            <a:extLst>
              <a:ext uri="{FF2B5EF4-FFF2-40B4-BE49-F238E27FC236}">
                <a16:creationId xmlns:a16="http://schemas.microsoft.com/office/drawing/2014/main" id="{8E3BB22A-47E5-1E05-6538-4F475FBE228A}"/>
              </a:ext>
            </a:extLst>
          </p:cNvPr>
          <p:cNvSpPr txBox="1"/>
          <p:nvPr/>
        </p:nvSpPr>
        <p:spPr>
          <a:xfrm>
            <a:off x="449705" y="2335535"/>
            <a:ext cx="4114800" cy="369332"/>
          </a:xfrm>
          <a:prstGeom prst="rect">
            <a:avLst/>
          </a:prstGeom>
          <a:noFill/>
        </p:spPr>
        <p:txBody>
          <a:bodyPr wrap="square" rtlCol="0">
            <a:spAutoFit/>
          </a:bodyPr>
          <a:lstStyle/>
          <a:p>
            <a:r>
              <a:rPr lang="en-US" dirty="0">
                <a:hlinkClick r:id="rId2"/>
              </a:rPr>
              <a:t>https://indico.bnl.gov/event/24086/</a:t>
            </a:r>
            <a:endParaRPr lang="en-US" dirty="0"/>
          </a:p>
        </p:txBody>
      </p:sp>
      <p:pic>
        <p:nvPicPr>
          <p:cNvPr id="9" name="Picture 8" descr="A screenshot of a computer&#10;&#10;Description automatically generated">
            <a:extLst>
              <a:ext uri="{FF2B5EF4-FFF2-40B4-BE49-F238E27FC236}">
                <a16:creationId xmlns:a16="http://schemas.microsoft.com/office/drawing/2014/main" id="{023D26F4-5A92-38E5-7231-7991849ED318}"/>
              </a:ext>
            </a:extLst>
          </p:cNvPr>
          <p:cNvPicPr>
            <a:picLocks noChangeAspect="1"/>
          </p:cNvPicPr>
          <p:nvPr/>
        </p:nvPicPr>
        <p:blipFill>
          <a:blip r:embed="rId3"/>
          <a:stretch>
            <a:fillRect/>
          </a:stretch>
        </p:blipFill>
        <p:spPr>
          <a:xfrm>
            <a:off x="4691847" y="365125"/>
            <a:ext cx="7422779" cy="5240909"/>
          </a:xfrm>
          <a:prstGeom prst="rect">
            <a:avLst/>
          </a:prstGeom>
        </p:spPr>
      </p:pic>
      <p:pic>
        <p:nvPicPr>
          <p:cNvPr id="11" name="Picture 10" descr="A screenshot of a computer&#10;&#10;Description automatically generated">
            <a:extLst>
              <a:ext uri="{FF2B5EF4-FFF2-40B4-BE49-F238E27FC236}">
                <a16:creationId xmlns:a16="http://schemas.microsoft.com/office/drawing/2014/main" id="{36ED2CE1-63F3-C461-638F-DCAD6AA76D71}"/>
              </a:ext>
            </a:extLst>
          </p:cNvPr>
          <p:cNvPicPr>
            <a:picLocks noChangeAspect="1"/>
          </p:cNvPicPr>
          <p:nvPr/>
        </p:nvPicPr>
        <p:blipFill>
          <a:blip r:embed="rId4"/>
          <a:stretch>
            <a:fillRect/>
          </a:stretch>
        </p:blipFill>
        <p:spPr>
          <a:xfrm>
            <a:off x="7877332" y="3429000"/>
            <a:ext cx="6828336" cy="3292475"/>
          </a:xfrm>
          <a:prstGeom prst="rect">
            <a:avLst/>
          </a:prstGeom>
        </p:spPr>
      </p:pic>
      <p:sp>
        <p:nvSpPr>
          <p:cNvPr id="12" name="TextBox 11">
            <a:extLst>
              <a:ext uri="{FF2B5EF4-FFF2-40B4-BE49-F238E27FC236}">
                <a16:creationId xmlns:a16="http://schemas.microsoft.com/office/drawing/2014/main" id="{87A677B4-AE58-F2D0-3CA4-9A176BB1486B}"/>
              </a:ext>
            </a:extLst>
          </p:cNvPr>
          <p:cNvSpPr txBox="1"/>
          <p:nvPr/>
        </p:nvSpPr>
        <p:spPr>
          <a:xfrm>
            <a:off x="268573" y="3286125"/>
            <a:ext cx="4003390" cy="1477328"/>
          </a:xfrm>
          <a:prstGeom prst="rect">
            <a:avLst/>
          </a:prstGeom>
          <a:noFill/>
        </p:spPr>
        <p:txBody>
          <a:bodyPr wrap="square" rtlCol="0">
            <a:spAutoFit/>
          </a:bodyPr>
          <a:lstStyle/>
          <a:p>
            <a:r>
              <a:rPr lang="en-US" dirty="0"/>
              <a:t>FY’24 Progress Reports and FY’25 Proposals: </a:t>
            </a:r>
            <a:br>
              <a:rPr lang="en-US" dirty="0"/>
            </a:br>
            <a:br>
              <a:rPr lang="en-US" dirty="0"/>
            </a:br>
            <a:r>
              <a:rPr lang="en-US" dirty="0">
                <a:hlinkClick r:id="rId5"/>
              </a:rPr>
              <a:t>https://wiki.bnl.gov/conferences/index.php/ProjectRandDFY25 </a:t>
            </a:r>
            <a:endParaRPr lang="en-US" dirty="0"/>
          </a:p>
        </p:txBody>
      </p:sp>
    </p:spTree>
    <p:extLst>
      <p:ext uri="{BB962C8B-B14F-4D97-AF65-F5344CB8AC3E}">
        <p14:creationId xmlns:p14="http://schemas.microsoft.com/office/powerpoint/2010/main" val="1501691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E761C-9F16-6248-250D-76EAA450DBDE}"/>
              </a:ext>
            </a:extLst>
          </p:cNvPr>
          <p:cNvSpPr>
            <a:spLocks noGrp="1"/>
          </p:cNvSpPr>
          <p:nvPr>
            <p:ph type="title"/>
          </p:nvPr>
        </p:nvSpPr>
        <p:spPr>
          <a:xfrm>
            <a:off x="838200" y="365125"/>
            <a:ext cx="10515600" cy="854075"/>
          </a:xfrm>
        </p:spPr>
        <p:txBody>
          <a:bodyPr/>
          <a:lstStyle/>
          <a:p>
            <a:r>
              <a:rPr lang="en-US" b="1" dirty="0">
                <a:solidFill>
                  <a:schemeClr val="accent1"/>
                </a:solidFill>
              </a:rPr>
              <a:t>Early Physics with </a:t>
            </a:r>
            <a:r>
              <a:rPr lang="en-US" b="1" dirty="0" err="1">
                <a:solidFill>
                  <a:schemeClr val="accent1"/>
                </a:solidFill>
              </a:rPr>
              <a:t>ePIC</a:t>
            </a:r>
            <a:endParaRPr lang="en-US" b="1" dirty="0">
              <a:solidFill>
                <a:schemeClr val="accent1"/>
              </a:solidFill>
            </a:endParaRPr>
          </a:p>
        </p:txBody>
      </p:sp>
      <p:sp>
        <p:nvSpPr>
          <p:cNvPr id="4" name="Date Placeholder 3">
            <a:extLst>
              <a:ext uri="{FF2B5EF4-FFF2-40B4-BE49-F238E27FC236}">
                <a16:creationId xmlns:a16="http://schemas.microsoft.com/office/drawing/2014/main" id="{9B9FEF60-ACB7-3CCE-9788-DB760B4F9B9A}"/>
              </a:ext>
            </a:extLst>
          </p:cNvPr>
          <p:cNvSpPr>
            <a:spLocks noGrp="1"/>
          </p:cNvSpPr>
          <p:nvPr>
            <p:ph type="dt" sz="half" idx="10"/>
          </p:nvPr>
        </p:nvSpPr>
        <p:spPr/>
        <p:txBody>
          <a:bodyPr/>
          <a:lstStyle/>
          <a:p>
            <a:r>
              <a:rPr lang="en-US" dirty="0"/>
              <a:t>8/9/2024</a:t>
            </a:r>
          </a:p>
        </p:txBody>
      </p:sp>
      <p:sp>
        <p:nvSpPr>
          <p:cNvPr id="5" name="Footer Placeholder 4">
            <a:extLst>
              <a:ext uri="{FF2B5EF4-FFF2-40B4-BE49-F238E27FC236}">
                <a16:creationId xmlns:a16="http://schemas.microsoft.com/office/drawing/2014/main" id="{7D5483A9-0588-985A-1167-47D97DEC7C13}"/>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D074C2F8-5401-44EC-2F77-42C977E7E92F}"/>
              </a:ext>
            </a:extLst>
          </p:cNvPr>
          <p:cNvSpPr>
            <a:spLocks noGrp="1"/>
          </p:cNvSpPr>
          <p:nvPr>
            <p:ph type="sldNum" sz="quarter" idx="12"/>
          </p:nvPr>
        </p:nvSpPr>
        <p:spPr/>
        <p:txBody>
          <a:bodyPr/>
          <a:lstStyle/>
          <a:p>
            <a:fld id="{588949A8-7CCD-4D90-AA9A-1451BFC6FB3A}" type="slidenum">
              <a:rPr lang="en-US" smtClean="0"/>
              <a:t>9</a:t>
            </a:fld>
            <a:endParaRPr lang="en-US"/>
          </a:p>
        </p:txBody>
      </p:sp>
      <p:pic>
        <p:nvPicPr>
          <p:cNvPr id="7" name="Picture 6" descr="Logo&#10;&#10;Description automatically generated">
            <a:extLst>
              <a:ext uri="{FF2B5EF4-FFF2-40B4-BE49-F238E27FC236}">
                <a16:creationId xmlns:a16="http://schemas.microsoft.com/office/drawing/2014/main" id="{39CBE0C8-2D28-9367-B606-A760A15125DC}"/>
              </a:ext>
            </a:extLst>
          </p:cNvPr>
          <p:cNvPicPr>
            <a:picLocks noChangeAspect="1"/>
          </p:cNvPicPr>
          <p:nvPr/>
        </p:nvPicPr>
        <p:blipFill>
          <a:blip r:embed="rId2"/>
          <a:stretch>
            <a:fillRect/>
          </a:stretch>
        </p:blipFill>
        <p:spPr>
          <a:xfrm>
            <a:off x="9982200" y="136525"/>
            <a:ext cx="1804597" cy="1299014"/>
          </a:xfrm>
          <a:prstGeom prst="rect">
            <a:avLst/>
          </a:prstGeom>
        </p:spPr>
      </p:pic>
      <p:pic>
        <p:nvPicPr>
          <p:cNvPr id="9" name="Picture 8" descr="A diagram of a science program&#10;&#10;Description automatically generated">
            <a:extLst>
              <a:ext uri="{FF2B5EF4-FFF2-40B4-BE49-F238E27FC236}">
                <a16:creationId xmlns:a16="http://schemas.microsoft.com/office/drawing/2014/main" id="{68997ED4-B231-EBAE-B052-A77398DDEAFC}"/>
              </a:ext>
            </a:extLst>
          </p:cNvPr>
          <p:cNvPicPr>
            <a:picLocks noChangeAspect="1"/>
          </p:cNvPicPr>
          <p:nvPr/>
        </p:nvPicPr>
        <p:blipFill>
          <a:blip r:embed="rId3"/>
          <a:stretch>
            <a:fillRect/>
          </a:stretch>
        </p:blipFill>
        <p:spPr>
          <a:xfrm>
            <a:off x="3581400" y="1541030"/>
            <a:ext cx="8373029" cy="4709829"/>
          </a:xfrm>
          <a:prstGeom prst="rect">
            <a:avLst/>
          </a:prstGeom>
          <a:ln>
            <a:solidFill>
              <a:schemeClr val="tx1"/>
            </a:solidFill>
          </a:ln>
          <a:effectLst>
            <a:outerShdw blurRad="50800" dist="38100" dir="2700000" algn="tl" rotWithShape="0">
              <a:prstClr val="black">
                <a:alpha val="40000"/>
              </a:prstClr>
            </a:outerShdw>
          </a:effectLst>
        </p:spPr>
      </p:pic>
      <p:sp>
        <p:nvSpPr>
          <p:cNvPr id="10" name="TextBox 9">
            <a:extLst>
              <a:ext uri="{FF2B5EF4-FFF2-40B4-BE49-F238E27FC236}">
                <a16:creationId xmlns:a16="http://schemas.microsoft.com/office/drawing/2014/main" id="{DF83727F-A045-F8E3-ADFE-BC1E368A2099}"/>
              </a:ext>
            </a:extLst>
          </p:cNvPr>
          <p:cNvSpPr txBox="1"/>
          <p:nvPr/>
        </p:nvSpPr>
        <p:spPr>
          <a:xfrm>
            <a:off x="189470" y="1837038"/>
            <a:ext cx="3155092" cy="4247317"/>
          </a:xfrm>
          <a:prstGeom prst="rect">
            <a:avLst/>
          </a:prstGeom>
          <a:noFill/>
        </p:spPr>
        <p:txBody>
          <a:bodyPr wrap="square" rtlCol="0">
            <a:spAutoFit/>
          </a:bodyPr>
          <a:lstStyle/>
          <a:p>
            <a:r>
              <a:rPr lang="en-US" dirty="0"/>
              <a:t>At the recent EICUG/</a:t>
            </a:r>
            <a:r>
              <a:rPr lang="en-US" dirty="0" err="1"/>
              <a:t>ePIC</a:t>
            </a:r>
            <a:r>
              <a:rPr lang="en-US" dirty="0"/>
              <a:t> meeting, Elke started the discussion of what the staging the EIC might mean to an early science program, and what that program might look like. </a:t>
            </a:r>
          </a:p>
          <a:p>
            <a:endParaRPr lang="en-US" dirty="0"/>
          </a:p>
          <a:p>
            <a:r>
              <a:rPr lang="en-US" dirty="0"/>
              <a:t>This is a </a:t>
            </a:r>
            <a:r>
              <a:rPr lang="en-US" i="1" dirty="0"/>
              <a:t>starting point </a:t>
            </a:r>
            <a:r>
              <a:rPr lang="en-US" dirty="0"/>
              <a:t>for discussion, and was presented as such. </a:t>
            </a:r>
          </a:p>
          <a:p>
            <a:endParaRPr lang="en-US" dirty="0"/>
          </a:p>
          <a:p>
            <a:r>
              <a:rPr lang="en-US" dirty="0"/>
              <a:t>Lots of hallway discussions, lots of ideas…</a:t>
            </a:r>
          </a:p>
          <a:p>
            <a:endParaRPr lang="en-US" dirty="0"/>
          </a:p>
          <a:p>
            <a:endParaRPr lang="en-US" dirty="0"/>
          </a:p>
        </p:txBody>
      </p:sp>
      <p:sp>
        <p:nvSpPr>
          <p:cNvPr id="11" name="TextBox 10">
            <a:extLst>
              <a:ext uri="{FF2B5EF4-FFF2-40B4-BE49-F238E27FC236}">
                <a16:creationId xmlns:a16="http://schemas.microsoft.com/office/drawing/2014/main" id="{0FC6E6BC-2B0B-782B-94AA-F9CC8EE908FC}"/>
              </a:ext>
            </a:extLst>
          </p:cNvPr>
          <p:cNvSpPr txBox="1"/>
          <p:nvPr/>
        </p:nvSpPr>
        <p:spPr>
          <a:xfrm>
            <a:off x="6328782" y="989711"/>
            <a:ext cx="3796142" cy="369332"/>
          </a:xfrm>
          <a:prstGeom prst="rect">
            <a:avLst/>
          </a:prstGeom>
          <a:noFill/>
        </p:spPr>
        <p:txBody>
          <a:bodyPr wrap="square" rtlCol="0">
            <a:spAutoFit/>
          </a:bodyPr>
          <a:lstStyle/>
          <a:p>
            <a:r>
              <a:rPr lang="en-US" dirty="0"/>
              <a:t>From Elke’s recent EICUG talk</a:t>
            </a:r>
          </a:p>
        </p:txBody>
      </p:sp>
    </p:spTree>
    <p:extLst>
      <p:ext uri="{BB962C8B-B14F-4D97-AF65-F5344CB8AC3E}">
        <p14:creationId xmlns:p14="http://schemas.microsoft.com/office/powerpoint/2010/main" val="21274622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4035</TotalTime>
  <Words>1148</Words>
  <Application>Microsoft Office PowerPoint</Application>
  <PresentationFormat>Widescreen</PresentationFormat>
  <Paragraphs>158</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Calibri Light</vt:lpstr>
      <vt:lpstr>Cambria</vt:lpstr>
      <vt:lpstr>Roboto</vt:lpstr>
      <vt:lpstr>Source Sans Pro</vt:lpstr>
      <vt:lpstr>Office Theme</vt:lpstr>
      <vt:lpstr>ePIC Collaboration News</vt:lpstr>
      <vt:lpstr>Just some news…</vt:lpstr>
      <vt:lpstr>Important Meetings w/in ePIC</vt:lpstr>
      <vt:lpstr>Software Tutorial Series</vt:lpstr>
      <vt:lpstr>Code of Conduct</vt:lpstr>
      <vt:lpstr>EIC Project Strategy Workshop</vt:lpstr>
      <vt:lpstr>EIC “Host” Lab User Experience Workshop</vt:lpstr>
      <vt:lpstr>DAC R&amp;D Meeting:  August 28-29th </vt:lpstr>
      <vt:lpstr>Early Physics with ePIC</vt:lpstr>
      <vt:lpstr>ePIC Early Physics Workshop and Discussion</vt:lpstr>
      <vt:lpstr>Lots of other activity as well…</vt:lpstr>
      <vt:lpstr>Summary</vt:lpstr>
      <vt:lpstr>PowerPoint Presentation</vt:lpstr>
      <vt:lpstr>Hey John, start the recording….</vt:lpstr>
      <vt:lpstr>ePIC Resources</vt:lpstr>
      <vt:lpstr>EICUG Membership</vt:lpstr>
      <vt:lpstr>Upcoming Notable Events…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ePIC Collaboration Status</dc:title>
  <dc:creator>Lajoie, John G [PHYSA]</dc:creator>
  <cp:lastModifiedBy>Lajoie, John</cp:lastModifiedBy>
  <cp:revision>1366</cp:revision>
  <dcterms:created xsi:type="dcterms:W3CDTF">2023-04-13T13:35:08Z</dcterms:created>
  <dcterms:modified xsi:type="dcterms:W3CDTF">2024-08-09T12:56:06Z</dcterms:modified>
</cp:coreProperties>
</file>