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14"/>
  </p:notesMasterIdLst>
  <p:handoutMasterIdLst>
    <p:handoutMasterId r:id="rId15"/>
  </p:handoutMasterIdLst>
  <p:sldIdLst>
    <p:sldId id="256" r:id="rId5"/>
    <p:sldId id="3980" r:id="rId6"/>
    <p:sldId id="3986" r:id="rId7"/>
    <p:sldId id="3981" r:id="rId8"/>
    <p:sldId id="3982" r:id="rId9"/>
    <p:sldId id="3983" r:id="rId10"/>
    <p:sldId id="3984" r:id="rId11"/>
    <p:sldId id="3985" r:id="rId12"/>
    <p:sldId id="5864" r:id="rId1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8000"/>
    <a:srgbClr val="0091FF"/>
    <a:srgbClr val="00ACDB"/>
    <a:srgbClr val="BFBFBF"/>
    <a:srgbClr val="A6A6A6"/>
    <a:srgbClr val="7F7F7F"/>
    <a:srgbClr val="21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5" autoAdjust="0"/>
    <p:restoredTop sz="94694"/>
  </p:normalViewPr>
  <p:slideViewPr>
    <p:cSldViewPr snapToGrid="0" snapToObjects="1">
      <p:cViewPr varScale="1">
        <p:scale>
          <a:sx n="119" d="100"/>
          <a:sy n="119" d="100"/>
        </p:scale>
        <p:origin x="408" y="192"/>
      </p:cViewPr>
      <p:guideLst/>
    </p:cSldViewPr>
  </p:slideViewPr>
  <p:notesTextViewPr>
    <p:cViewPr>
      <p:scale>
        <a:sx n="3" d="2"/>
        <a:sy n="3" d="2"/>
      </p:scale>
      <p:origin x="0" y="0"/>
    </p:cViewPr>
  </p:notesTextViewPr>
  <p:sorterViewPr>
    <p:cViewPr varScale="1">
      <p:scale>
        <a:sx n="100" d="100"/>
        <a:sy n="100" d="100"/>
      </p:scale>
      <p:origin x="0" y="-112"/>
    </p:cViewPr>
  </p:sorterViewPr>
  <p:notesViewPr>
    <p:cSldViewPr snapToGrid="0" snapToObjects="1">
      <p:cViewPr varScale="1">
        <p:scale>
          <a:sx n="145" d="100"/>
          <a:sy n="145" d="100"/>
        </p:scale>
        <p:origin x="3739"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8/22/24</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8/22/24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55240" y="567203"/>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14597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57200"/>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68CE5-5A83-D94D-B3BA-C3405E85E5CF}"/>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August 22, 2024</a:t>
            </a:r>
          </a:p>
        </p:txBody>
      </p:sp>
    </p:spTree>
    <p:extLst>
      <p:ext uri="{BB962C8B-B14F-4D97-AF65-F5344CB8AC3E}">
        <p14:creationId xmlns:p14="http://schemas.microsoft.com/office/powerpoint/2010/main" val="2925061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2419" y="494380"/>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August 22, 2024</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55239" y="629425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572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532329"/>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699" r:id="rId3"/>
    <p:sldLayoutId id="2147483701" r:id="rId4"/>
  </p:sldLayoutIdLst>
  <p:hf sldNum="0" hdr="0" ftr="0" dt="0"/>
  <p:txStyles>
    <p:titleStyle>
      <a:lvl1pPr algn="l" defTabSz="914400" rtl="0" eaLnBrk="1" latinLnBrk="0" hangingPunct="1">
        <a:lnSpc>
          <a:spcPct val="90000"/>
        </a:lnSpc>
        <a:spcBef>
          <a:spcPct val="0"/>
        </a:spcBef>
        <a:buNone/>
        <a:defRPr sz="28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indico.bnl.gov/event/20481/" TargetMode="External"/><Relationship Id="rId2" Type="http://schemas.openxmlformats.org/officeDocument/2006/relationships/hyperlink" Target="https://indico.bnl.gov/event/16676/" TargetMode="Externa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indico.bnl.gov/event/24086/" TargetMode="External"/><Relationship Id="rId2" Type="http://schemas.openxmlformats.org/officeDocument/2006/relationships/hyperlink" Target="https://wiki.bnl.gov/conferences/index.php?title=ProjectRandDFY25#2024_Progress_Reports_and_FY2025_Proposals"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EIC Project News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EIC Experimental Program</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Bi-Weekly </a:t>
            </a:r>
          </a:p>
          <a:p>
            <a:r>
              <a:rPr lang="en-US" dirty="0"/>
              <a:t>August 22</a:t>
            </a:r>
            <a:r>
              <a:rPr lang="en-US" baseline="30000" dirty="0"/>
              <a:t>nd</a:t>
            </a:r>
            <a:r>
              <a:rPr lang="en-US" dirty="0"/>
              <a:t>, 2024</a:t>
            </a:r>
          </a:p>
        </p:txBody>
      </p:sp>
    </p:spTree>
    <p:extLst>
      <p:ext uri="{BB962C8B-B14F-4D97-AF65-F5344CB8AC3E}">
        <p14:creationId xmlns:p14="http://schemas.microsoft.com/office/powerpoint/2010/main" val="224675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0F47-76F4-644F-8A02-D3DEBC61174F}"/>
              </a:ext>
            </a:extLst>
          </p:cNvPr>
          <p:cNvSpPr>
            <a:spLocks noGrp="1"/>
          </p:cNvSpPr>
          <p:nvPr>
            <p:ph type="title"/>
          </p:nvPr>
        </p:nvSpPr>
        <p:spPr>
          <a:xfrm>
            <a:off x="447636" y="72231"/>
            <a:ext cx="11339846" cy="313850"/>
          </a:xfrm>
        </p:spPr>
        <p:txBody>
          <a:bodyPr>
            <a:normAutofit fontScale="90000"/>
          </a:bodyPr>
          <a:lstStyle/>
          <a:p>
            <a:r>
              <a:rPr lang="en-US" dirty="0"/>
              <a:t>On we go: </a:t>
            </a:r>
            <a:r>
              <a:rPr lang="en-US" dirty="0" err="1"/>
              <a:t>ePIC</a:t>
            </a:r>
            <a:r>
              <a:rPr lang="en-US" dirty="0"/>
              <a:t> Detector Path to CD-3B and to CD-2/CD-3</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9611BC1-1134-E94E-AE24-7C985345EF95}"/>
              </a:ext>
            </a:extLst>
          </p:cNvPr>
          <p:cNvSpPr txBox="1"/>
          <p:nvPr/>
        </p:nvSpPr>
        <p:spPr>
          <a:xfrm>
            <a:off x="330367" y="466603"/>
            <a:ext cx="11305233" cy="5416868"/>
          </a:xfrm>
          <a:prstGeom prst="rect">
            <a:avLst/>
          </a:prstGeom>
          <a:noFill/>
        </p:spPr>
        <p:txBody>
          <a:bodyPr wrap="square" rtlCol="0">
            <a:spAutoFit/>
          </a:bodyPr>
          <a:lstStyle/>
          <a:p>
            <a:r>
              <a:rPr lang="en-US" sz="1400" dirty="0"/>
              <a:t>Detector Design Reviews (organized by the EIC Project):</a:t>
            </a:r>
          </a:p>
          <a:p>
            <a:pPr marL="742950" lvl="1" indent="-285750">
              <a:buFont typeface="Wingdings" pitchFamily="2" charset="2"/>
              <a:buChar char="§"/>
            </a:pPr>
            <a:r>
              <a:rPr lang="en-US" sz="1400" dirty="0"/>
              <a:t>PDR2: IR Integration and Auxiliary Detectors – February 12, 2024 – main emphasis on baseline choices and progress</a:t>
            </a:r>
          </a:p>
          <a:p>
            <a:pPr marL="742950" lvl="1" indent="-285750">
              <a:buFont typeface="Wingdings" pitchFamily="2" charset="2"/>
              <a:buChar char="§"/>
            </a:pPr>
            <a:r>
              <a:rPr lang="en-US" sz="1400" dirty="0"/>
              <a:t>PDR1: Tracking Detectors – 20-21 March 2024 – main emphasis on baseline tracking layout, if we are on track and plans</a:t>
            </a:r>
          </a:p>
          <a:p>
            <a:pPr marL="742950" lvl="1" indent="-285750">
              <a:buFont typeface="Wingdings" pitchFamily="2" charset="2"/>
              <a:buChar char="§"/>
            </a:pPr>
            <a:r>
              <a:rPr lang="en-US" sz="1400" dirty="0"/>
              <a:t>PDR2: Electronics/DAQ – June 10 -11, 2024 – continuation of PDR1 to ensure we are on track and show progress</a:t>
            </a:r>
          </a:p>
          <a:p>
            <a:pPr marL="742950" lvl="1" indent="-285750">
              <a:buFont typeface="Wingdings" pitchFamily="2" charset="2"/>
              <a:buChar char="§"/>
            </a:pPr>
            <a:r>
              <a:rPr lang="en-US" sz="1400" dirty="0"/>
              <a:t>PDR: Integration, Infrastructure and Installation – July 15, 2024 – barrel and endcaps flux return steel</a:t>
            </a:r>
          </a:p>
          <a:p>
            <a:pPr marL="742950" lvl="1" indent="-285750">
              <a:buFont typeface="Wingdings" pitchFamily="2" charset="2"/>
              <a:buChar char="§"/>
            </a:pPr>
            <a:r>
              <a:rPr lang="en-US" sz="1400" dirty="0"/>
              <a:t>PDR2: Particle Identification Detectors – Fall 2024</a:t>
            </a:r>
          </a:p>
          <a:p>
            <a:pPr marL="742950" lvl="1" indent="-285750">
              <a:buFont typeface="Wingdings" pitchFamily="2" charset="2"/>
              <a:buChar char="§"/>
            </a:pPr>
            <a:r>
              <a:rPr lang="en-US" sz="1400" dirty="0"/>
              <a:t>PDR2: Barrel EM Cal – September 18</a:t>
            </a:r>
            <a:r>
              <a:rPr lang="en-US" sz="1400" baseline="30000" dirty="0"/>
              <a:t>th </a:t>
            </a:r>
            <a:r>
              <a:rPr lang="en-US" sz="1400" dirty="0"/>
              <a:t>– emphasis on mechanical design &amp; </a:t>
            </a:r>
            <a:r>
              <a:rPr lang="en-US" sz="1400" dirty="0" err="1"/>
              <a:t>AstroPix</a:t>
            </a:r>
            <a:r>
              <a:rPr lang="en-US" sz="1400" dirty="0"/>
              <a:t> readiness</a:t>
            </a:r>
          </a:p>
          <a:p>
            <a:pPr marL="742950" lvl="1" indent="-285750">
              <a:buFont typeface="Wingdings" pitchFamily="2" charset="2"/>
              <a:buChar char="§"/>
            </a:pPr>
            <a:r>
              <a:rPr lang="en-US" sz="1400" b="1" dirty="0"/>
              <a:t>FDR: </a:t>
            </a:r>
            <a:r>
              <a:rPr lang="en-US" sz="1400" dirty="0"/>
              <a:t>Backward &amp; Forward EM Calorimetry, Barrel &amp; Forward HCAL – Fall 2024 </a:t>
            </a:r>
            <a:r>
              <a:rPr lang="en-US" sz="1400" b="1" dirty="0">
                <a:solidFill>
                  <a:srgbClr val="FF0000"/>
                </a:solidFill>
                <a:sym typeface="Wingdings" panose="05000000000000000000" pitchFamily="2" charset="2"/>
              </a:rPr>
              <a:t> Winter </a:t>
            </a:r>
            <a:r>
              <a:rPr lang="en-US" sz="1400" dirty="0"/>
              <a:t>2024 (late January or February 2025)</a:t>
            </a:r>
          </a:p>
          <a:p>
            <a:pPr marL="742950" lvl="1" indent="-285750">
              <a:buFont typeface="Wingdings" pitchFamily="2" charset="2"/>
              <a:buChar char="§"/>
            </a:pPr>
            <a:r>
              <a:rPr lang="en-US" sz="1400" dirty="0"/>
              <a:t>PDR2: Polarimetry – timescale TBD (but before CD-2)</a:t>
            </a:r>
          </a:p>
          <a:p>
            <a:pPr lvl="1"/>
            <a:endParaRPr lang="en-US" sz="800" dirty="0"/>
          </a:p>
          <a:p>
            <a:pPr lvl="1"/>
            <a:r>
              <a:rPr lang="en-US" sz="1400" b="1" dirty="0">
                <a:solidFill>
                  <a:srgbClr val="0432FF"/>
                </a:solidFill>
              </a:rPr>
              <a:t>FDR</a:t>
            </a:r>
            <a:r>
              <a:rPr lang="en-US" sz="1400" dirty="0"/>
              <a:t> for any potential CD-3B scope:</a:t>
            </a:r>
          </a:p>
          <a:p>
            <a:pPr marL="742950" lvl="1" indent="-285750">
              <a:buFont typeface="Wingdings" pitchFamily="2" charset="2"/>
              <a:buChar char="§"/>
            </a:pPr>
            <a:r>
              <a:rPr lang="en-US" sz="1400" dirty="0"/>
              <a:t>Magnet Power Supply – May 28</a:t>
            </a:r>
            <a:r>
              <a:rPr lang="en-US" sz="1400" baseline="30000" dirty="0"/>
              <a:t>th</a:t>
            </a:r>
            <a:r>
              <a:rPr lang="en-US" sz="1400" dirty="0"/>
              <a:t>  2024 </a:t>
            </a:r>
          </a:p>
          <a:p>
            <a:pPr marL="742950" lvl="1" indent="-285750">
              <a:buFont typeface="Wingdings" pitchFamily="2" charset="2"/>
              <a:buChar char="§"/>
            </a:pPr>
            <a:r>
              <a:rPr lang="en-US" sz="1400" dirty="0" err="1"/>
              <a:t>VTRx</a:t>
            </a:r>
            <a:r>
              <a:rPr lang="en-US" sz="1400" dirty="0"/>
              <a:t>+/</a:t>
            </a:r>
            <a:r>
              <a:rPr lang="en-US" sz="1400" dirty="0" err="1"/>
              <a:t>lpGBT</a:t>
            </a:r>
            <a:r>
              <a:rPr lang="en-US" sz="1400" dirty="0"/>
              <a:t> add ½ day to electronics/DAQ PDR2 on June 11</a:t>
            </a:r>
            <a:r>
              <a:rPr lang="en-US" sz="1400" baseline="30000" dirty="0"/>
              <a:t>th</a:t>
            </a:r>
            <a:r>
              <a:rPr lang="en-US" sz="1400" dirty="0"/>
              <a:t>  2024</a:t>
            </a:r>
          </a:p>
          <a:p>
            <a:pPr marL="742950" lvl="1" indent="-285750">
              <a:buFont typeface="Wingdings" pitchFamily="2" charset="2"/>
              <a:buChar char="§"/>
            </a:pPr>
            <a:r>
              <a:rPr lang="en-US" sz="1400" dirty="0"/>
              <a:t>Magnet Steel September 2024 </a:t>
            </a:r>
          </a:p>
          <a:p>
            <a:pPr marL="742950" lvl="1" indent="-285750">
              <a:buFont typeface="Wingdings" pitchFamily="2" charset="2"/>
              <a:buChar char="§"/>
            </a:pPr>
            <a:endParaRPr lang="en-US" sz="800" dirty="0"/>
          </a:p>
          <a:p>
            <a:r>
              <a:rPr lang="en-US" sz="1400" dirty="0"/>
              <a:t>BNL Off-Project Dependency review (organized within BNL) scheduled for August 22-23, 2024</a:t>
            </a:r>
          </a:p>
          <a:p>
            <a:r>
              <a:rPr lang="en-US" sz="1400" b="1" dirty="0">
                <a:solidFill>
                  <a:srgbClr val="0432FF"/>
                </a:solidFill>
              </a:rPr>
              <a:t>Detector Advisory Committee Meetings 2024/2025</a:t>
            </a:r>
            <a:r>
              <a:rPr lang="en-US" sz="1400" dirty="0"/>
              <a:t>:</a:t>
            </a:r>
          </a:p>
          <a:p>
            <a:pPr lvl="1"/>
            <a:r>
              <a:rPr lang="en-US" sz="1400" dirty="0"/>
              <a:t>June 21, 2024: 8</a:t>
            </a:r>
            <a:r>
              <a:rPr lang="en-US" sz="1400" baseline="30000" dirty="0"/>
              <a:t>th</a:t>
            </a:r>
            <a:r>
              <a:rPr lang="en-US" sz="1400" dirty="0"/>
              <a:t> DAC meeting - strategic advice on the planning for the construction phase of the </a:t>
            </a:r>
            <a:r>
              <a:rPr lang="en-US" sz="1400" dirty="0" err="1"/>
              <a:t>ePIC</a:t>
            </a:r>
            <a:r>
              <a:rPr lang="en-US" sz="1400" dirty="0"/>
              <a:t> detector</a:t>
            </a:r>
          </a:p>
          <a:p>
            <a:pPr lvl="1"/>
            <a:r>
              <a:rPr lang="en-US" sz="1400" dirty="0">
                <a:solidFill>
                  <a:srgbClr val="3333FF"/>
                </a:solidFill>
              </a:rPr>
              <a:t>August 28-29, 2024: 9</a:t>
            </a:r>
            <a:r>
              <a:rPr lang="en-US" sz="1400" baseline="30000" dirty="0">
                <a:solidFill>
                  <a:srgbClr val="3333FF"/>
                </a:solidFill>
              </a:rPr>
              <a:t>th</a:t>
            </a:r>
            <a:r>
              <a:rPr lang="en-US" sz="1400" dirty="0">
                <a:solidFill>
                  <a:srgbClr val="3333FF"/>
                </a:solidFill>
              </a:rPr>
              <a:t> DAC meeting - Annual advice on detector R&amp;D status and FY25 completion needs</a:t>
            </a:r>
          </a:p>
          <a:p>
            <a:pPr lvl="1"/>
            <a:r>
              <a:rPr lang="en-US" sz="1400" dirty="0">
                <a:solidFill>
                  <a:srgbClr val="3333FF"/>
                </a:solidFill>
              </a:rPr>
              <a:t>https://</a:t>
            </a:r>
            <a:r>
              <a:rPr lang="en-US" sz="1400" dirty="0" err="1">
                <a:solidFill>
                  <a:srgbClr val="3333FF"/>
                </a:solidFill>
              </a:rPr>
              <a:t>indico.bnl.gov</a:t>
            </a:r>
            <a:r>
              <a:rPr lang="en-US" sz="1400" dirty="0">
                <a:solidFill>
                  <a:srgbClr val="3333FF"/>
                </a:solidFill>
              </a:rPr>
              <a:t>/event/24086/</a:t>
            </a:r>
          </a:p>
          <a:p>
            <a:pPr lvl="1"/>
            <a:r>
              <a:rPr lang="en-US" sz="1400" dirty="0"/>
              <a:t>Spring 2025: 10</a:t>
            </a:r>
            <a:r>
              <a:rPr lang="en-US" sz="1400" baseline="30000" dirty="0"/>
              <a:t>th</a:t>
            </a:r>
            <a:r>
              <a:rPr lang="en-US" sz="1400" dirty="0"/>
              <a:t> DAC meeting - Comprehensive look of DAC to design status and readiness for CD-2.</a:t>
            </a:r>
          </a:p>
          <a:p>
            <a:pPr lvl="1"/>
            <a:endParaRPr lang="en-US" sz="800" dirty="0"/>
          </a:p>
          <a:p>
            <a:r>
              <a:rPr lang="en-US" sz="1400" dirty="0"/>
              <a:t>Software &amp; Computing Reviews (organized by the host labs):</a:t>
            </a:r>
          </a:p>
          <a:p>
            <a:r>
              <a:rPr lang="en-US" sz="1400" dirty="0" err="1"/>
              <a:t>ePIC</a:t>
            </a:r>
            <a:r>
              <a:rPr lang="en-US" sz="1400" dirty="0"/>
              <a:t> Detector Software Infrastructure Review </a:t>
            </a:r>
            <a:r>
              <a:rPr lang="en-US" sz="1400" dirty="0">
                <a:hlinkClick r:id="rId2"/>
              </a:rPr>
              <a:t>https://indico.bnl.gov/event/16676/</a:t>
            </a:r>
            <a:r>
              <a:rPr lang="en-US" sz="1400" dirty="0"/>
              <a:t> – August 22-23, 2022</a:t>
            </a:r>
          </a:p>
          <a:p>
            <a:r>
              <a:rPr lang="en-US" sz="1400" dirty="0" err="1"/>
              <a:t>ePIC</a:t>
            </a:r>
            <a:r>
              <a:rPr lang="en-US" sz="1400" dirty="0"/>
              <a:t> Software &amp; Computing review by host labs </a:t>
            </a:r>
            <a:r>
              <a:rPr lang="en-US" sz="1400" dirty="0">
                <a:hlinkClick r:id="rId3"/>
              </a:rPr>
              <a:t>https://indico.bnl.gov/event/20481/</a:t>
            </a:r>
            <a:r>
              <a:rPr lang="en-US" sz="1400" dirty="0"/>
              <a:t> –  October 19-20, 2023</a:t>
            </a:r>
          </a:p>
          <a:p>
            <a:r>
              <a:rPr lang="en-US" sz="1400" dirty="0"/>
              <a:t>Next </a:t>
            </a:r>
            <a:r>
              <a:rPr lang="en-US" sz="1400" dirty="0" err="1"/>
              <a:t>ePIC</a:t>
            </a:r>
            <a:r>
              <a:rPr lang="en-US" sz="1400" dirty="0"/>
              <a:t> Software &amp; Computing review (by host labs) – </a:t>
            </a:r>
            <a:r>
              <a:rPr lang="en-US" sz="1400" b="1" dirty="0">
                <a:solidFill>
                  <a:srgbClr val="FF0000"/>
                </a:solidFill>
              </a:rPr>
              <a:t>September 26-27, 2024</a:t>
            </a:r>
          </a:p>
        </p:txBody>
      </p:sp>
      <p:pic>
        <p:nvPicPr>
          <p:cNvPr id="4" name="Picture 3">
            <a:extLst>
              <a:ext uri="{FF2B5EF4-FFF2-40B4-BE49-F238E27FC236}">
                <a16:creationId xmlns:a16="http://schemas.microsoft.com/office/drawing/2014/main" id="{1BCF24E0-2CEA-D44A-BCE7-454D22214B9B}"/>
              </a:ext>
            </a:extLst>
          </p:cNvPr>
          <p:cNvPicPr>
            <a:picLocks noChangeAspect="1"/>
          </p:cNvPicPr>
          <p:nvPr/>
        </p:nvPicPr>
        <p:blipFill>
          <a:blip r:embed="rId4"/>
          <a:stretch>
            <a:fillRect/>
          </a:stretch>
        </p:blipFill>
        <p:spPr>
          <a:xfrm>
            <a:off x="10660309" y="501765"/>
            <a:ext cx="302927" cy="391589"/>
          </a:xfrm>
          <a:prstGeom prst="rect">
            <a:avLst/>
          </a:prstGeom>
        </p:spPr>
      </p:pic>
      <p:pic>
        <p:nvPicPr>
          <p:cNvPr id="5" name="Picture 4">
            <a:extLst>
              <a:ext uri="{FF2B5EF4-FFF2-40B4-BE49-F238E27FC236}">
                <a16:creationId xmlns:a16="http://schemas.microsoft.com/office/drawing/2014/main" id="{8322041E-D067-CB42-B88A-FE66EDC5D796}"/>
              </a:ext>
            </a:extLst>
          </p:cNvPr>
          <p:cNvPicPr>
            <a:picLocks noChangeAspect="1"/>
          </p:cNvPicPr>
          <p:nvPr/>
        </p:nvPicPr>
        <p:blipFill>
          <a:blip r:embed="rId4"/>
          <a:stretch>
            <a:fillRect/>
          </a:stretch>
        </p:blipFill>
        <p:spPr>
          <a:xfrm>
            <a:off x="11065030" y="732860"/>
            <a:ext cx="302927" cy="415402"/>
          </a:xfrm>
          <a:prstGeom prst="rect">
            <a:avLst/>
          </a:prstGeom>
        </p:spPr>
      </p:pic>
      <p:pic>
        <p:nvPicPr>
          <p:cNvPr id="6" name="Picture 5">
            <a:extLst>
              <a:ext uri="{FF2B5EF4-FFF2-40B4-BE49-F238E27FC236}">
                <a16:creationId xmlns:a16="http://schemas.microsoft.com/office/drawing/2014/main" id="{4759A76E-95D4-0B4F-A22C-710772E55AFD}"/>
              </a:ext>
            </a:extLst>
          </p:cNvPr>
          <p:cNvPicPr>
            <a:picLocks noChangeAspect="1"/>
          </p:cNvPicPr>
          <p:nvPr/>
        </p:nvPicPr>
        <p:blipFill>
          <a:blip r:embed="rId4"/>
          <a:stretch>
            <a:fillRect/>
          </a:stretch>
        </p:blipFill>
        <p:spPr>
          <a:xfrm>
            <a:off x="4750122" y="2441447"/>
            <a:ext cx="302927" cy="415402"/>
          </a:xfrm>
          <a:prstGeom prst="rect">
            <a:avLst/>
          </a:prstGeom>
        </p:spPr>
      </p:pic>
      <p:pic>
        <p:nvPicPr>
          <p:cNvPr id="7" name="Picture 6">
            <a:extLst>
              <a:ext uri="{FF2B5EF4-FFF2-40B4-BE49-F238E27FC236}">
                <a16:creationId xmlns:a16="http://schemas.microsoft.com/office/drawing/2014/main" id="{06BD1736-3209-4FF4-8B41-C7253E20E6E9}"/>
              </a:ext>
            </a:extLst>
          </p:cNvPr>
          <p:cNvPicPr>
            <a:picLocks noChangeAspect="1"/>
          </p:cNvPicPr>
          <p:nvPr/>
        </p:nvPicPr>
        <p:blipFill>
          <a:blip r:embed="rId4"/>
          <a:stretch>
            <a:fillRect/>
          </a:stretch>
        </p:blipFill>
        <p:spPr>
          <a:xfrm>
            <a:off x="11406823" y="940561"/>
            <a:ext cx="302927" cy="415402"/>
          </a:xfrm>
          <a:prstGeom prst="rect">
            <a:avLst/>
          </a:prstGeom>
        </p:spPr>
      </p:pic>
      <p:pic>
        <p:nvPicPr>
          <p:cNvPr id="8" name="Picture 7">
            <a:extLst>
              <a:ext uri="{FF2B5EF4-FFF2-40B4-BE49-F238E27FC236}">
                <a16:creationId xmlns:a16="http://schemas.microsoft.com/office/drawing/2014/main" id="{02032901-C8E2-4495-8129-368B3C2C00D4}"/>
              </a:ext>
            </a:extLst>
          </p:cNvPr>
          <p:cNvPicPr>
            <a:picLocks noChangeAspect="1"/>
          </p:cNvPicPr>
          <p:nvPr/>
        </p:nvPicPr>
        <p:blipFill>
          <a:blip r:embed="rId4"/>
          <a:stretch>
            <a:fillRect/>
          </a:stretch>
        </p:blipFill>
        <p:spPr>
          <a:xfrm>
            <a:off x="7138953" y="2706787"/>
            <a:ext cx="302927" cy="415402"/>
          </a:xfrm>
          <a:prstGeom prst="rect">
            <a:avLst/>
          </a:prstGeom>
        </p:spPr>
      </p:pic>
      <p:pic>
        <p:nvPicPr>
          <p:cNvPr id="10" name="Picture 9">
            <a:extLst>
              <a:ext uri="{FF2B5EF4-FFF2-40B4-BE49-F238E27FC236}">
                <a16:creationId xmlns:a16="http://schemas.microsoft.com/office/drawing/2014/main" id="{9D02146F-49D7-4FA8-9905-51A5D86077F8}"/>
              </a:ext>
            </a:extLst>
          </p:cNvPr>
          <p:cNvPicPr>
            <a:picLocks noChangeAspect="1"/>
          </p:cNvPicPr>
          <p:nvPr/>
        </p:nvPicPr>
        <p:blipFill>
          <a:blip r:embed="rId4"/>
          <a:stretch>
            <a:fillRect/>
          </a:stretch>
        </p:blipFill>
        <p:spPr>
          <a:xfrm>
            <a:off x="11787482" y="1148262"/>
            <a:ext cx="302927" cy="415402"/>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3E83C5B-1DDF-A8BE-E83E-C290317457C2}"/>
              </a:ext>
            </a:extLst>
          </p:cNvPr>
          <p:cNvPicPr>
            <a:picLocks noChangeAspect="1"/>
          </p:cNvPicPr>
          <p:nvPr/>
        </p:nvPicPr>
        <p:blipFill rotWithShape="1">
          <a:blip r:embed="rId5"/>
          <a:srcRect b="36281"/>
          <a:stretch/>
        </p:blipFill>
        <p:spPr>
          <a:xfrm>
            <a:off x="6965880" y="5362373"/>
            <a:ext cx="5111699" cy="1495627"/>
          </a:xfrm>
          <a:prstGeom prst="rect">
            <a:avLst/>
          </a:prstGeom>
          <a:ln>
            <a:solidFill>
              <a:srgbClr val="00B0F0"/>
            </a:solidFill>
          </a:ln>
        </p:spPr>
      </p:pic>
      <p:pic>
        <p:nvPicPr>
          <p:cNvPr id="11" name="Picture 10" descr="A picture containing diagram&#10;&#10;Description automatically generated">
            <a:extLst>
              <a:ext uri="{FF2B5EF4-FFF2-40B4-BE49-F238E27FC236}">
                <a16:creationId xmlns:a16="http://schemas.microsoft.com/office/drawing/2014/main" id="{C0291379-36A9-225A-4A7A-E64D705D0EFC}"/>
              </a:ext>
            </a:extLst>
          </p:cNvPr>
          <p:cNvPicPr>
            <a:picLocks noChangeAspect="1"/>
          </p:cNvPicPr>
          <p:nvPr/>
        </p:nvPicPr>
        <p:blipFill rotWithShape="1">
          <a:blip r:embed="rId5"/>
          <a:srcRect t="63387" r="53766" b="1"/>
          <a:stretch/>
        </p:blipFill>
        <p:spPr>
          <a:xfrm>
            <a:off x="9581763" y="4398990"/>
            <a:ext cx="2508646" cy="912220"/>
          </a:xfrm>
          <a:prstGeom prst="rect">
            <a:avLst/>
          </a:prstGeom>
          <a:ln>
            <a:solidFill>
              <a:srgbClr val="00B0F0"/>
            </a:solidFill>
          </a:ln>
        </p:spPr>
      </p:pic>
    </p:spTree>
    <p:extLst>
      <p:ext uri="{BB962C8B-B14F-4D97-AF65-F5344CB8AC3E}">
        <p14:creationId xmlns:p14="http://schemas.microsoft.com/office/powerpoint/2010/main" val="377288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9C7C-3295-384E-9F5D-EFF4F7CBC256}"/>
              </a:ext>
            </a:extLst>
          </p:cNvPr>
          <p:cNvSpPr>
            <a:spLocks noGrp="1"/>
          </p:cNvSpPr>
          <p:nvPr>
            <p:ph type="title"/>
          </p:nvPr>
        </p:nvSpPr>
        <p:spPr/>
        <p:txBody>
          <a:bodyPr>
            <a:normAutofit fontScale="90000"/>
          </a:bodyPr>
          <a:lstStyle/>
          <a:p>
            <a:r>
              <a:rPr lang="en-US" dirty="0"/>
              <a:t>And it starts again</a:t>
            </a:r>
          </a:p>
        </p:txBody>
      </p:sp>
      <p:pic>
        <p:nvPicPr>
          <p:cNvPr id="5" name="Picture 4" descr="A close-up of a document&#10;&#10;Description automatically generated">
            <a:extLst>
              <a:ext uri="{FF2B5EF4-FFF2-40B4-BE49-F238E27FC236}">
                <a16:creationId xmlns:a16="http://schemas.microsoft.com/office/drawing/2014/main" id="{F87B27CA-4B54-DEDD-BE31-6A1904EF7A51}"/>
              </a:ext>
            </a:extLst>
          </p:cNvPr>
          <p:cNvPicPr>
            <a:picLocks/>
          </p:cNvPicPr>
          <p:nvPr/>
        </p:nvPicPr>
        <p:blipFill>
          <a:blip r:embed="rId2"/>
          <a:stretch>
            <a:fillRect/>
          </a:stretch>
        </p:blipFill>
        <p:spPr>
          <a:xfrm rot="16200000">
            <a:off x="2934254" y="-1203722"/>
            <a:ext cx="6336506" cy="9786938"/>
          </a:xfrm>
          <a:prstGeom prst="rect">
            <a:avLst/>
          </a:prstGeom>
        </p:spPr>
      </p:pic>
    </p:spTree>
    <p:extLst>
      <p:ext uri="{BB962C8B-B14F-4D97-AF65-F5344CB8AC3E}">
        <p14:creationId xmlns:p14="http://schemas.microsoft.com/office/powerpoint/2010/main" val="274337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69F98-7499-CE40-A0F5-03E19BB401AC}"/>
              </a:ext>
            </a:extLst>
          </p:cNvPr>
          <p:cNvSpPr>
            <a:spLocks noGrp="1"/>
          </p:cNvSpPr>
          <p:nvPr>
            <p:ph type="title"/>
          </p:nvPr>
        </p:nvSpPr>
        <p:spPr/>
        <p:txBody>
          <a:bodyPr>
            <a:normAutofit fontScale="90000"/>
          </a:bodyPr>
          <a:lstStyle/>
          <a:p>
            <a:r>
              <a:rPr lang="en-US" b="0" dirty="0"/>
              <a:t>Incremental Preliminary Design Review of the ME design of </a:t>
            </a:r>
            <a:r>
              <a:rPr lang="en-US" b="0" dirty="0" err="1"/>
              <a:t>ePIC</a:t>
            </a:r>
            <a:endParaRPr lang="en-US" dirty="0"/>
          </a:p>
        </p:txBody>
      </p:sp>
      <p:sp>
        <p:nvSpPr>
          <p:cNvPr id="3" name="TextBox 2">
            <a:extLst>
              <a:ext uri="{FF2B5EF4-FFF2-40B4-BE49-F238E27FC236}">
                <a16:creationId xmlns:a16="http://schemas.microsoft.com/office/drawing/2014/main" id="{2279A978-B050-F249-B0E8-C45F751A1B34}"/>
              </a:ext>
            </a:extLst>
          </p:cNvPr>
          <p:cNvSpPr txBox="1"/>
          <p:nvPr/>
        </p:nvSpPr>
        <p:spPr>
          <a:xfrm>
            <a:off x="461963" y="595901"/>
            <a:ext cx="5481052" cy="646331"/>
          </a:xfrm>
          <a:prstGeom prst="rect">
            <a:avLst/>
          </a:prstGeom>
          <a:noFill/>
        </p:spPr>
        <p:txBody>
          <a:bodyPr wrap="none" rtlCol="0">
            <a:spAutoFit/>
          </a:bodyPr>
          <a:lstStyle/>
          <a:p>
            <a:r>
              <a:rPr lang="en-US" dirty="0"/>
              <a:t>Focus on Barrel and Endcaps flux return</a:t>
            </a:r>
          </a:p>
          <a:p>
            <a:r>
              <a:rPr lang="en-US" dirty="0"/>
              <a:t>Reviewers: Tim </a:t>
            </a:r>
            <a:r>
              <a:rPr lang="en-US" dirty="0" err="1"/>
              <a:t>Whitlatch</a:t>
            </a:r>
            <a:r>
              <a:rPr lang="en-US" dirty="0"/>
              <a:t> (</a:t>
            </a:r>
            <a:r>
              <a:rPr lang="en-US" dirty="0" err="1"/>
              <a:t>Jlab</a:t>
            </a:r>
            <a:r>
              <a:rPr lang="en-US" dirty="0"/>
              <a:t>) and Jim Mills (BNL)</a:t>
            </a:r>
          </a:p>
        </p:txBody>
      </p:sp>
      <p:pic>
        <p:nvPicPr>
          <p:cNvPr id="5" name="Picture 4" descr="Graphical user interface&#10;&#10;Description automatically generated">
            <a:extLst>
              <a:ext uri="{FF2B5EF4-FFF2-40B4-BE49-F238E27FC236}">
                <a16:creationId xmlns:a16="http://schemas.microsoft.com/office/drawing/2014/main" id="{F0A5E004-01E1-054B-BA08-74E66E20E8B7}"/>
              </a:ext>
            </a:extLst>
          </p:cNvPr>
          <p:cNvPicPr>
            <a:picLocks noChangeAspect="1"/>
          </p:cNvPicPr>
          <p:nvPr/>
        </p:nvPicPr>
        <p:blipFill>
          <a:blip r:embed="rId2"/>
          <a:stretch>
            <a:fillRect/>
          </a:stretch>
        </p:blipFill>
        <p:spPr>
          <a:xfrm>
            <a:off x="571822" y="1258584"/>
            <a:ext cx="4879165" cy="5142216"/>
          </a:xfrm>
          <a:prstGeom prst="rect">
            <a:avLst/>
          </a:prstGeom>
        </p:spPr>
      </p:pic>
      <p:pic>
        <p:nvPicPr>
          <p:cNvPr id="6" name="Picture 5">
            <a:extLst>
              <a:ext uri="{FF2B5EF4-FFF2-40B4-BE49-F238E27FC236}">
                <a16:creationId xmlns:a16="http://schemas.microsoft.com/office/drawing/2014/main" id="{09F812A4-AFDC-D343-B16B-F4D805558674}"/>
              </a:ext>
            </a:extLst>
          </p:cNvPr>
          <p:cNvPicPr>
            <a:picLocks noChangeAspect="1"/>
          </p:cNvPicPr>
          <p:nvPr/>
        </p:nvPicPr>
        <p:blipFill>
          <a:blip r:embed="rId3"/>
          <a:stretch>
            <a:fillRect/>
          </a:stretch>
        </p:blipFill>
        <p:spPr>
          <a:xfrm>
            <a:off x="7076681" y="3284443"/>
            <a:ext cx="3484158" cy="3573557"/>
          </a:xfrm>
          <a:prstGeom prst="rect">
            <a:avLst/>
          </a:prstGeom>
        </p:spPr>
      </p:pic>
      <p:pic>
        <p:nvPicPr>
          <p:cNvPr id="7" name="Picture 6">
            <a:extLst>
              <a:ext uri="{FF2B5EF4-FFF2-40B4-BE49-F238E27FC236}">
                <a16:creationId xmlns:a16="http://schemas.microsoft.com/office/drawing/2014/main" id="{6003FF36-A6EB-B445-B824-E44D570CDA96}"/>
              </a:ext>
            </a:extLst>
          </p:cNvPr>
          <p:cNvPicPr>
            <a:picLocks noChangeAspect="1"/>
          </p:cNvPicPr>
          <p:nvPr/>
        </p:nvPicPr>
        <p:blipFill>
          <a:blip r:embed="rId4"/>
          <a:stretch>
            <a:fillRect/>
          </a:stretch>
        </p:blipFill>
        <p:spPr>
          <a:xfrm>
            <a:off x="10116703" y="595901"/>
            <a:ext cx="2028309" cy="3573557"/>
          </a:xfrm>
          <a:prstGeom prst="rect">
            <a:avLst/>
          </a:prstGeom>
        </p:spPr>
      </p:pic>
      <p:pic>
        <p:nvPicPr>
          <p:cNvPr id="8" name="Picture 7">
            <a:extLst>
              <a:ext uri="{FF2B5EF4-FFF2-40B4-BE49-F238E27FC236}">
                <a16:creationId xmlns:a16="http://schemas.microsoft.com/office/drawing/2014/main" id="{4A97083B-7BDA-5D46-BE5E-262E602BB654}"/>
              </a:ext>
            </a:extLst>
          </p:cNvPr>
          <p:cNvPicPr>
            <a:picLocks noChangeAspect="1"/>
          </p:cNvPicPr>
          <p:nvPr/>
        </p:nvPicPr>
        <p:blipFill>
          <a:blip r:embed="rId5"/>
          <a:stretch>
            <a:fillRect/>
          </a:stretch>
        </p:blipFill>
        <p:spPr>
          <a:xfrm>
            <a:off x="5883319" y="495917"/>
            <a:ext cx="1943949" cy="3573558"/>
          </a:xfrm>
          <a:prstGeom prst="rect">
            <a:avLst/>
          </a:prstGeom>
        </p:spPr>
      </p:pic>
    </p:spTree>
    <p:extLst>
      <p:ext uri="{BB962C8B-B14F-4D97-AF65-F5344CB8AC3E}">
        <p14:creationId xmlns:p14="http://schemas.microsoft.com/office/powerpoint/2010/main" val="1207534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69F98-7499-CE40-A0F5-03E19BB401AC}"/>
              </a:ext>
            </a:extLst>
          </p:cNvPr>
          <p:cNvSpPr>
            <a:spLocks noGrp="1"/>
          </p:cNvSpPr>
          <p:nvPr>
            <p:ph type="title"/>
          </p:nvPr>
        </p:nvSpPr>
        <p:spPr/>
        <p:txBody>
          <a:bodyPr>
            <a:normAutofit fontScale="90000"/>
          </a:bodyPr>
          <a:lstStyle/>
          <a:p>
            <a:r>
              <a:rPr lang="en-US" b="0" dirty="0"/>
              <a:t>Incremental Preliminary Design Review of the ME design of </a:t>
            </a:r>
            <a:r>
              <a:rPr lang="en-US" b="0" dirty="0" err="1"/>
              <a:t>ePIC</a:t>
            </a:r>
            <a:endParaRPr lang="en-US" dirty="0"/>
          </a:p>
        </p:txBody>
      </p:sp>
      <p:pic>
        <p:nvPicPr>
          <p:cNvPr id="6" name="Picture 5" descr="Text, application, letter&#10;&#10;Description automatically generated">
            <a:extLst>
              <a:ext uri="{FF2B5EF4-FFF2-40B4-BE49-F238E27FC236}">
                <a16:creationId xmlns:a16="http://schemas.microsoft.com/office/drawing/2014/main" id="{07A6DF03-9057-B141-886B-29DF1EA11FEB}"/>
              </a:ext>
            </a:extLst>
          </p:cNvPr>
          <p:cNvPicPr>
            <a:picLocks noChangeAspect="1"/>
          </p:cNvPicPr>
          <p:nvPr/>
        </p:nvPicPr>
        <p:blipFill rotWithShape="1">
          <a:blip r:embed="rId2"/>
          <a:srcRect l="1826" t="1901"/>
          <a:stretch/>
        </p:blipFill>
        <p:spPr>
          <a:xfrm>
            <a:off x="358815" y="543162"/>
            <a:ext cx="5737184" cy="4678965"/>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04B02447-57DF-EE4D-86C2-6353ACA8D2AD}"/>
              </a:ext>
            </a:extLst>
          </p:cNvPr>
          <p:cNvPicPr>
            <a:picLocks noChangeAspect="1"/>
          </p:cNvPicPr>
          <p:nvPr/>
        </p:nvPicPr>
        <p:blipFill rotWithShape="1">
          <a:blip r:embed="rId3"/>
          <a:srcRect t="4507"/>
          <a:stretch/>
        </p:blipFill>
        <p:spPr>
          <a:xfrm>
            <a:off x="6248691" y="544005"/>
            <a:ext cx="5943309" cy="2961115"/>
          </a:xfrm>
          <a:prstGeom prst="rect">
            <a:avLst/>
          </a:prstGeom>
        </p:spPr>
      </p:pic>
      <p:pic>
        <p:nvPicPr>
          <p:cNvPr id="10" name="Picture 9" descr="Graphical user interface, text, application, letter&#10;&#10;Description automatically generated">
            <a:extLst>
              <a:ext uri="{FF2B5EF4-FFF2-40B4-BE49-F238E27FC236}">
                <a16:creationId xmlns:a16="http://schemas.microsoft.com/office/drawing/2014/main" id="{F9D702D6-9D66-BD47-84A1-EC43EA49D0B6}"/>
              </a:ext>
            </a:extLst>
          </p:cNvPr>
          <p:cNvPicPr>
            <a:picLocks noChangeAspect="1"/>
          </p:cNvPicPr>
          <p:nvPr/>
        </p:nvPicPr>
        <p:blipFill>
          <a:blip r:embed="rId4"/>
          <a:stretch>
            <a:fillRect/>
          </a:stretch>
        </p:blipFill>
        <p:spPr>
          <a:xfrm>
            <a:off x="6248691" y="3116476"/>
            <a:ext cx="5929368" cy="1733321"/>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716CCEE5-E0B9-F745-A7FD-AFEBB2998478}"/>
              </a:ext>
            </a:extLst>
          </p:cNvPr>
          <p:cNvPicPr>
            <a:picLocks noChangeAspect="1"/>
          </p:cNvPicPr>
          <p:nvPr/>
        </p:nvPicPr>
        <p:blipFill rotWithShape="1">
          <a:blip r:embed="rId5"/>
          <a:srcRect r="3874" b="80455"/>
          <a:stretch/>
        </p:blipFill>
        <p:spPr>
          <a:xfrm>
            <a:off x="5897871" y="4680625"/>
            <a:ext cx="6280188" cy="817608"/>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C9A51C62-7ED1-A742-9B2D-19A86A486583}"/>
              </a:ext>
            </a:extLst>
          </p:cNvPr>
          <p:cNvPicPr>
            <a:picLocks noChangeAspect="1"/>
          </p:cNvPicPr>
          <p:nvPr/>
        </p:nvPicPr>
        <p:blipFill rotWithShape="1">
          <a:blip r:embed="rId5"/>
          <a:srcRect t="63934"/>
          <a:stretch/>
        </p:blipFill>
        <p:spPr>
          <a:xfrm>
            <a:off x="5897871" y="5424103"/>
            <a:ext cx="6209175" cy="1433897"/>
          </a:xfrm>
          <a:prstGeom prst="rect">
            <a:avLst/>
          </a:prstGeom>
        </p:spPr>
      </p:pic>
      <p:grpSp>
        <p:nvGrpSpPr>
          <p:cNvPr id="7" name="Group 6">
            <a:extLst>
              <a:ext uri="{FF2B5EF4-FFF2-40B4-BE49-F238E27FC236}">
                <a16:creationId xmlns:a16="http://schemas.microsoft.com/office/drawing/2014/main" id="{A0156730-406D-C64D-18B7-870371A54F1A}"/>
              </a:ext>
            </a:extLst>
          </p:cNvPr>
          <p:cNvGrpSpPr/>
          <p:nvPr/>
        </p:nvGrpSpPr>
        <p:grpSpPr>
          <a:xfrm>
            <a:off x="461963" y="5531785"/>
            <a:ext cx="5749617" cy="783053"/>
            <a:chOff x="461963" y="5531785"/>
            <a:chExt cx="5749617" cy="783053"/>
          </a:xfrm>
        </p:grpSpPr>
        <p:sp>
          <p:nvSpPr>
            <p:cNvPr id="3" name="TextBox 2">
              <a:extLst>
                <a:ext uri="{FF2B5EF4-FFF2-40B4-BE49-F238E27FC236}">
                  <a16:creationId xmlns:a16="http://schemas.microsoft.com/office/drawing/2014/main" id="{B270DE39-7489-B9C4-ACF4-59B1C575982C}"/>
                </a:ext>
              </a:extLst>
            </p:cNvPr>
            <p:cNvSpPr txBox="1"/>
            <p:nvPr/>
          </p:nvSpPr>
          <p:spPr>
            <a:xfrm>
              <a:off x="461963" y="5531785"/>
              <a:ext cx="5493981" cy="646331"/>
            </a:xfrm>
            <a:prstGeom prst="rect">
              <a:avLst/>
            </a:prstGeom>
            <a:noFill/>
            <a:ln>
              <a:solidFill>
                <a:schemeClr val="tx1"/>
              </a:solidFill>
            </a:ln>
          </p:spPr>
          <p:txBody>
            <a:bodyPr wrap="square" rtlCol="0">
              <a:spAutoFit/>
            </a:bodyPr>
            <a:lstStyle/>
            <a:p>
              <a:r>
                <a:rPr lang="en-US" dirty="0"/>
                <a:t>Working on this: define service space requirements, fill factors, tolerance needs, safety factors, etc.</a:t>
              </a:r>
            </a:p>
          </p:txBody>
        </p:sp>
        <p:cxnSp>
          <p:nvCxnSpPr>
            <p:cNvPr id="5" name="Straight Arrow Connector 4">
              <a:extLst>
                <a:ext uri="{FF2B5EF4-FFF2-40B4-BE49-F238E27FC236}">
                  <a16:creationId xmlns:a16="http://schemas.microsoft.com/office/drawing/2014/main" id="{495815C6-56BB-FB49-9A99-94DAB1E02DC5}"/>
                </a:ext>
              </a:extLst>
            </p:cNvPr>
            <p:cNvCxnSpPr/>
            <p:nvPr/>
          </p:nvCxnSpPr>
          <p:spPr>
            <a:xfrm>
              <a:off x="5955944" y="6178116"/>
              <a:ext cx="255636" cy="1367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33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237E-C24F-D74A-82C6-A868328AB04F}"/>
              </a:ext>
            </a:extLst>
          </p:cNvPr>
          <p:cNvSpPr>
            <a:spLocks noGrp="1"/>
          </p:cNvSpPr>
          <p:nvPr>
            <p:ph type="title"/>
          </p:nvPr>
        </p:nvSpPr>
        <p:spPr/>
        <p:txBody>
          <a:bodyPr>
            <a:normAutofit fontScale="90000"/>
          </a:bodyPr>
          <a:lstStyle/>
          <a:p>
            <a:r>
              <a:rPr lang="en-US" dirty="0"/>
              <a:t>Standardizing</a:t>
            </a:r>
          </a:p>
        </p:txBody>
      </p:sp>
      <p:sp>
        <p:nvSpPr>
          <p:cNvPr id="3" name="TextBox 2">
            <a:extLst>
              <a:ext uri="{FF2B5EF4-FFF2-40B4-BE49-F238E27FC236}">
                <a16:creationId xmlns:a16="http://schemas.microsoft.com/office/drawing/2014/main" id="{F4494711-5B6A-6148-B910-0A839D052126}"/>
              </a:ext>
            </a:extLst>
          </p:cNvPr>
          <p:cNvSpPr txBox="1"/>
          <p:nvPr/>
        </p:nvSpPr>
        <p:spPr>
          <a:xfrm>
            <a:off x="461963" y="555585"/>
            <a:ext cx="11648757" cy="923330"/>
          </a:xfrm>
          <a:prstGeom prst="rect">
            <a:avLst/>
          </a:prstGeom>
          <a:noFill/>
        </p:spPr>
        <p:txBody>
          <a:bodyPr wrap="square" rtlCol="0">
            <a:spAutoFit/>
          </a:bodyPr>
          <a:lstStyle/>
          <a:p>
            <a:r>
              <a:rPr lang="en-US" dirty="0"/>
              <a:t>To standardize Readout and keep material budget and services under control we decided to use VTRX+ and </a:t>
            </a:r>
            <a:r>
              <a:rPr lang="en-US" dirty="0" err="1"/>
              <a:t>LpGBT</a:t>
            </a:r>
            <a:r>
              <a:rPr lang="en-US" dirty="0"/>
              <a:t> not only in the MAPS and </a:t>
            </a:r>
            <a:r>
              <a:rPr lang="en-US" dirty="0" err="1"/>
              <a:t>dRICH</a:t>
            </a:r>
            <a:r>
              <a:rPr lang="en-US" dirty="0"/>
              <a:t>, but in all inner detectors (MPGDs, TOF, </a:t>
            </a:r>
            <a:r>
              <a:rPr lang="en-US" dirty="0" err="1"/>
              <a:t>pfRICH</a:t>
            </a:r>
            <a:r>
              <a:rPr lang="en-US" dirty="0"/>
              <a:t>) and the ancillary ones</a:t>
            </a:r>
          </a:p>
          <a:p>
            <a:r>
              <a:rPr lang="en-US" dirty="0">
                <a:solidFill>
                  <a:srgbClr val="3333FF"/>
                </a:solidFill>
                <a:sym typeface="Wingdings" pitchFamily="2" charset="2"/>
              </a:rPr>
              <a:t> </a:t>
            </a:r>
            <a:r>
              <a:rPr lang="en-US" dirty="0">
                <a:solidFill>
                  <a:srgbClr val="3333FF"/>
                </a:solidFill>
              </a:rPr>
              <a:t>Final production of VTRX+ modules starts ~May 2025, ends December 2026 </a:t>
            </a:r>
            <a:r>
              <a:rPr lang="en-US" dirty="0">
                <a:solidFill>
                  <a:srgbClr val="3333FF"/>
                </a:solidFill>
                <a:sym typeface="Wingdings" pitchFamily="2" charset="2"/>
              </a:rPr>
              <a:t> </a:t>
            </a:r>
            <a:r>
              <a:rPr lang="en-US" dirty="0">
                <a:solidFill>
                  <a:srgbClr val="3333FF"/>
                </a:solidFill>
              </a:rPr>
              <a:t>VTRX+ &amp; </a:t>
            </a:r>
            <a:r>
              <a:rPr lang="en-US" dirty="0" err="1">
                <a:solidFill>
                  <a:srgbClr val="3333FF"/>
                </a:solidFill>
              </a:rPr>
              <a:t>LpGBT</a:t>
            </a:r>
            <a:r>
              <a:rPr lang="en-US" dirty="0">
                <a:solidFill>
                  <a:srgbClr val="3333FF"/>
                </a:solidFill>
              </a:rPr>
              <a:t> CD-3B item</a:t>
            </a:r>
          </a:p>
        </p:txBody>
      </p:sp>
      <p:pic>
        <p:nvPicPr>
          <p:cNvPr id="5" name="Picture 4" descr="Diagram&#10;&#10;Description automatically generated">
            <a:extLst>
              <a:ext uri="{FF2B5EF4-FFF2-40B4-BE49-F238E27FC236}">
                <a16:creationId xmlns:a16="http://schemas.microsoft.com/office/drawing/2014/main" id="{76892ECE-F797-684E-B4B8-A09D640EB33B}"/>
              </a:ext>
            </a:extLst>
          </p:cNvPr>
          <p:cNvPicPr>
            <a:picLocks noChangeAspect="1"/>
          </p:cNvPicPr>
          <p:nvPr/>
        </p:nvPicPr>
        <p:blipFill>
          <a:blip r:embed="rId2"/>
          <a:stretch>
            <a:fillRect/>
          </a:stretch>
        </p:blipFill>
        <p:spPr>
          <a:xfrm>
            <a:off x="268833" y="1546522"/>
            <a:ext cx="7555654" cy="4359534"/>
          </a:xfrm>
          <a:prstGeom prst="rect">
            <a:avLst/>
          </a:prstGeom>
        </p:spPr>
      </p:pic>
      <p:pic>
        <p:nvPicPr>
          <p:cNvPr id="7" name="Picture 6" descr="Chart, box and whisker chart&#10;&#10;Description automatically generated">
            <a:extLst>
              <a:ext uri="{FF2B5EF4-FFF2-40B4-BE49-F238E27FC236}">
                <a16:creationId xmlns:a16="http://schemas.microsoft.com/office/drawing/2014/main" id="{B6AB35EE-30FE-6D45-A79A-AF8DCCE7D61F}"/>
              </a:ext>
            </a:extLst>
          </p:cNvPr>
          <p:cNvPicPr>
            <a:picLocks noChangeAspect="1"/>
          </p:cNvPicPr>
          <p:nvPr/>
        </p:nvPicPr>
        <p:blipFill>
          <a:blip r:embed="rId3"/>
          <a:stretch>
            <a:fillRect/>
          </a:stretch>
        </p:blipFill>
        <p:spPr>
          <a:xfrm>
            <a:off x="5372801" y="2882096"/>
            <a:ext cx="6896364" cy="3975904"/>
          </a:xfrm>
          <a:prstGeom prst="rect">
            <a:avLst/>
          </a:prstGeom>
        </p:spPr>
      </p:pic>
    </p:spTree>
    <p:extLst>
      <p:ext uri="{BB962C8B-B14F-4D97-AF65-F5344CB8AC3E}">
        <p14:creationId xmlns:p14="http://schemas.microsoft.com/office/powerpoint/2010/main" val="185434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924A-E0B3-B04C-8C3E-7B30CEF20837}"/>
              </a:ext>
            </a:extLst>
          </p:cNvPr>
          <p:cNvSpPr>
            <a:spLocks noGrp="1"/>
          </p:cNvSpPr>
          <p:nvPr>
            <p:ph type="title"/>
          </p:nvPr>
        </p:nvSpPr>
        <p:spPr/>
        <p:txBody>
          <a:bodyPr>
            <a:normAutofit fontScale="90000"/>
          </a:bodyPr>
          <a:lstStyle/>
          <a:p>
            <a:r>
              <a:rPr lang="en-US" dirty="0"/>
              <a:t>Highlights on what else is going on</a:t>
            </a:r>
          </a:p>
        </p:txBody>
      </p:sp>
      <p:sp>
        <p:nvSpPr>
          <p:cNvPr id="3" name="TextBox 2">
            <a:extLst>
              <a:ext uri="{FF2B5EF4-FFF2-40B4-BE49-F238E27FC236}">
                <a16:creationId xmlns:a16="http://schemas.microsoft.com/office/drawing/2014/main" id="{2A05E908-9C84-344C-A2C1-9ECDB4A006B2}"/>
              </a:ext>
            </a:extLst>
          </p:cNvPr>
          <p:cNvSpPr txBox="1"/>
          <p:nvPr/>
        </p:nvSpPr>
        <p:spPr>
          <a:xfrm>
            <a:off x="554805" y="616449"/>
            <a:ext cx="11499234" cy="5632311"/>
          </a:xfrm>
          <a:prstGeom prst="rect">
            <a:avLst/>
          </a:prstGeom>
          <a:noFill/>
        </p:spPr>
        <p:txBody>
          <a:bodyPr wrap="square" rtlCol="0">
            <a:spAutoFit/>
          </a:bodyPr>
          <a:lstStyle/>
          <a:p>
            <a:r>
              <a:rPr lang="en-US" b="1" u="sng" dirty="0"/>
              <a:t>6.10.02</a:t>
            </a:r>
            <a:r>
              <a:rPr lang="en-US" dirty="0"/>
              <a:t>  </a:t>
            </a:r>
            <a:r>
              <a:rPr lang="en-US" b="1" u="sng" dirty="0"/>
              <a:t> Detector &amp; R&amp;D and Physics Design</a:t>
            </a:r>
            <a:endParaRPr lang="en-US" dirty="0"/>
          </a:p>
          <a:p>
            <a:r>
              <a:rPr lang="en-US" dirty="0"/>
              <a:t>Detector R&amp;D reports and as applicable FY25 proposals towards P6 milestone completion are on </a:t>
            </a:r>
            <a:r>
              <a:rPr lang="en-US" u="sng" dirty="0">
                <a:hlinkClick r:id="rId2"/>
              </a:rPr>
              <a:t>https://wiki.bnl.gov/conferences/index.php?title=ProjectRandDFY25#2024_Progress_Reports_and_FY2025_Proposals</a:t>
            </a:r>
            <a:r>
              <a:rPr lang="en-US" dirty="0"/>
              <a:t>. The agenda for the 9th Detector Advisory Committee meeting of August 28-29, 2024, to give advice on the detector R&amp;D is posted at: </a:t>
            </a:r>
            <a:r>
              <a:rPr lang="en-US" u="sng" dirty="0">
                <a:hlinkClick r:id="rId3"/>
              </a:rPr>
              <a:t>https://indico.bnl.gov/event/24086/</a:t>
            </a:r>
            <a:r>
              <a:rPr lang="en-US" dirty="0"/>
              <a:t>.</a:t>
            </a:r>
          </a:p>
          <a:p>
            <a:r>
              <a:rPr lang="en-US" dirty="0"/>
              <a:t> </a:t>
            </a:r>
          </a:p>
          <a:p>
            <a:r>
              <a:rPr lang="en-US" b="1" u="sng" dirty="0"/>
              <a:t>6.10.03 Tracking</a:t>
            </a:r>
            <a:endParaRPr lang="en-US" dirty="0"/>
          </a:p>
          <a:p>
            <a:r>
              <a:rPr lang="en-US" dirty="0"/>
              <a:t>Designs for the various micro-pattern gaseous based detector types are well underway with engineering test article demonstrators planned. The need for detailed workflow documentation that everybody uses for assembly and later operations was discussed as the quality and performance of these detectors can be sensitive to the environment, cleanliness, and humidity.</a:t>
            </a:r>
          </a:p>
          <a:p>
            <a:r>
              <a:rPr lang="en-US" dirty="0"/>
              <a:t>A solution to resolve the interference between the </a:t>
            </a:r>
            <a:r>
              <a:rPr lang="en-US" dirty="0" err="1">
                <a:latin typeface="Symbol" pitchFamily="2" charset="2"/>
              </a:rPr>
              <a:t>m</a:t>
            </a:r>
            <a:r>
              <a:rPr lang="en-US" dirty="0" err="1"/>
              <a:t>RWell</a:t>
            </a:r>
            <a:r>
              <a:rPr lang="en-US" dirty="0"/>
              <a:t> and DIRC has been found to allow for easier maintenance</a:t>
            </a:r>
          </a:p>
          <a:p>
            <a:endParaRPr lang="en-US" dirty="0"/>
          </a:p>
          <a:p>
            <a:r>
              <a:rPr lang="en-US" b="1" u="sng" dirty="0"/>
              <a:t>6.10.04 Particle Identification</a:t>
            </a:r>
            <a:endParaRPr lang="en-US" dirty="0"/>
          </a:p>
          <a:p>
            <a:r>
              <a:rPr lang="en-US" dirty="0"/>
              <a:t>We had a CCB-lite meeting to discuss the programmatic change request in detector 6.10.04 to add in the AC-LGAD labor that was mostly missing. It was approved and implemented in P6. Much of this labor may later become in-kind with various countries showing interest.</a:t>
            </a:r>
          </a:p>
          <a:p>
            <a:endParaRPr lang="en-US" dirty="0"/>
          </a:p>
          <a:p>
            <a:r>
              <a:rPr lang="en-US" dirty="0"/>
              <a:t>Continue to work on the technology transfer from BNL-IO to Taiwan for AC-LGADs</a:t>
            </a:r>
          </a:p>
        </p:txBody>
      </p:sp>
    </p:spTree>
    <p:extLst>
      <p:ext uri="{BB962C8B-B14F-4D97-AF65-F5344CB8AC3E}">
        <p14:creationId xmlns:p14="http://schemas.microsoft.com/office/powerpoint/2010/main" val="190012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E3051-81D5-DB43-A387-81E1F8CCE682}"/>
              </a:ext>
            </a:extLst>
          </p:cNvPr>
          <p:cNvSpPr>
            <a:spLocks noGrp="1"/>
          </p:cNvSpPr>
          <p:nvPr>
            <p:ph type="title"/>
          </p:nvPr>
        </p:nvSpPr>
        <p:spPr/>
        <p:txBody>
          <a:bodyPr>
            <a:normAutofit fontScale="90000"/>
          </a:bodyPr>
          <a:lstStyle/>
          <a:p>
            <a:r>
              <a:rPr lang="en-US" dirty="0"/>
              <a:t>Highlights on what else is going on</a:t>
            </a:r>
          </a:p>
        </p:txBody>
      </p:sp>
      <p:sp>
        <p:nvSpPr>
          <p:cNvPr id="3" name="TextBox 2">
            <a:extLst>
              <a:ext uri="{FF2B5EF4-FFF2-40B4-BE49-F238E27FC236}">
                <a16:creationId xmlns:a16="http://schemas.microsoft.com/office/drawing/2014/main" id="{EE65ACA4-8DE8-5E48-8C76-226A41905B94}"/>
              </a:ext>
            </a:extLst>
          </p:cNvPr>
          <p:cNvSpPr txBox="1"/>
          <p:nvPr/>
        </p:nvSpPr>
        <p:spPr>
          <a:xfrm>
            <a:off x="461964" y="585627"/>
            <a:ext cx="11499233" cy="5724644"/>
          </a:xfrm>
          <a:prstGeom prst="rect">
            <a:avLst/>
          </a:prstGeom>
          <a:noFill/>
        </p:spPr>
        <p:txBody>
          <a:bodyPr wrap="square" rtlCol="0">
            <a:spAutoFit/>
          </a:bodyPr>
          <a:lstStyle/>
          <a:p>
            <a:r>
              <a:rPr lang="en-US" b="1" u="sng" dirty="0"/>
              <a:t>6.10.05 Electromagnetic Calorimetry</a:t>
            </a:r>
            <a:endParaRPr lang="en-US" dirty="0"/>
          </a:p>
          <a:p>
            <a:r>
              <a:rPr lang="en-US" dirty="0"/>
              <a:t>Continuous progress on LLP - items </a:t>
            </a:r>
            <a:r>
              <a:rPr lang="en-US" dirty="0" err="1"/>
              <a:t>ScIFI</a:t>
            </a:r>
            <a:endParaRPr lang="en-US" dirty="0"/>
          </a:p>
          <a:p>
            <a:r>
              <a:rPr lang="en-US" dirty="0"/>
              <a:t>Vendor for </a:t>
            </a:r>
            <a:r>
              <a:rPr lang="en-US" dirty="0" err="1"/>
              <a:t>fECal</a:t>
            </a:r>
            <a:r>
              <a:rPr lang="en-US" dirty="0"/>
              <a:t> </a:t>
            </a:r>
            <a:r>
              <a:rPr lang="en-US" dirty="0" err="1"/>
              <a:t>SciFis</a:t>
            </a:r>
            <a:r>
              <a:rPr lang="en-US" dirty="0"/>
              <a:t> chosen and contract close to signature </a:t>
            </a:r>
          </a:p>
          <a:p>
            <a:r>
              <a:rPr lang="en-US" dirty="0"/>
              <a:t>Proposals from Vendors for Barrel </a:t>
            </a:r>
            <a:r>
              <a:rPr lang="en-US" dirty="0" err="1"/>
              <a:t>SciFis</a:t>
            </a:r>
            <a:r>
              <a:rPr lang="en-US" dirty="0"/>
              <a:t> received, moving forward with vendor selection   </a:t>
            </a:r>
          </a:p>
          <a:p>
            <a:r>
              <a:rPr lang="en-US" dirty="0"/>
              <a:t>Contract for PbWO4 is making good progress as well</a:t>
            </a:r>
          </a:p>
          <a:p>
            <a:endParaRPr lang="en-US" sz="800" dirty="0"/>
          </a:p>
          <a:p>
            <a:r>
              <a:rPr lang="en-US" b="1" u="sng" dirty="0"/>
              <a:t>6.10.06 Hadronic Calorimetry</a:t>
            </a:r>
            <a:endParaRPr lang="en-US" dirty="0"/>
          </a:p>
          <a:p>
            <a:r>
              <a:rPr lang="en-US" dirty="0"/>
              <a:t>Implemented the lessons learnt from the first engineering test article in the design of the </a:t>
            </a:r>
            <a:r>
              <a:rPr lang="en-US" dirty="0" err="1"/>
              <a:t>fHCal</a:t>
            </a:r>
            <a:r>
              <a:rPr lang="en-US" dirty="0"/>
              <a:t> modules </a:t>
            </a:r>
          </a:p>
          <a:p>
            <a:r>
              <a:rPr lang="en-US" dirty="0"/>
              <a:t>and produce the next 5 ones.</a:t>
            </a:r>
          </a:p>
          <a:p>
            <a:r>
              <a:rPr lang="en-US" dirty="0"/>
              <a:t>Got the blessing from the BNL safety committee for the module design</a:t>
            </a:r>
          </a:p>
          <a:p>
            <a:r>
              <a:rPr lang="en-US" dirty="0"/>
              <a:t>Move in parallel ahead with LLP paperwork to place the contract soon</a:t>
            </a:r>
          </a:p>
          <a:p>
            <a:endParaRPr lang="en-US" sz="800" dirty="0"/>
          </a:p>
          <a:p>
            <a:r>
              <a:rPr lang="en-US" b="1" u="sng" dirty="0"/>
              <a:t>6.10.07 Detector Magnets</a:t>
            </a:r>
            <a:endParaRPr lang="en-US" dirty="0"/>
          </a:p>
          <a:p>
            <a:r>
              <a:rPr lang="en-US" dirty="0"/>
              <a:t>A SOW and the Technical Specifications document have been finalized for the EIC detector solenoid superconductor (CD-3A scope).</a:t>
            </a:r>
          </a:p>
          <a:p>
            <a:r>
              <a:rPr lang="en-US" dirty="0"/>
              <a:t>The draft documents for a tender package for the magnet construction contract is close to be final. We have iterated a draft 180-page MARCO magnet design report.  </a:t>
            </a:r>
          </a:p>
          <a:p>
            <a:endParaRPr lang="en-US" sz="800" dirty="0"/>
          </a:p>
          <a:p>
            <a:r>
              <a:rPr lang="en-US" b="1" u="sng" dirty="0"/>
              <a:t>6.10.11 IR Integration &amp; Ancillary Detectors</a:t>
            </a:r>
            <a:endParaRPr lang="en-US" dirty="0"/>
          </a:p>
          <a:p>
            <a:r>
              <a:rPr lang="en-US" dirty="0"/>
              <a:t>A design to make a 3D-printed mock-up of the detectors that will be located within the warm area of the B0 magnet bore (trackers and electromagnetic calorimeter) is worked on. </a:t>
            </a:r>
          </a:p>
          <a:p>
            <a:endParaRPr lang="en-US" dirty="0"/>
          </a:p>
        </p:txBody>
      </p:sp>
    </p:spTree>
    <p:extLst>
      <p:ext uri="{BB962C8B-B14F-4D97-AF65-F5344CB8AC3E}">
        <p14:creationId xmlns:p14="http://schemas.microsoft.com/office/powerpoint/2010/main" val="93322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E210E534-57C2-164E-A621-4930B171B8BA}"/>
              </a:ext>
            </a:extLst>
          </p:cNvPr>
          <p:cNvPicPr>
            <a:picLocks noChangeAspect="1"/>
          </p:cNvPicPr>
          <p:nvPr/>
        </p:nvPicPr>
        <p:blipFill>
          <a:blip r:embed="rId2"/>
          <a:stretch>
            <a:fillRect/>
          </a:stretch>
        </p:blipFill>
        <p:spPr>
          <a:xfrm>
            <a:off x="1044001" y="1233889"/>
            <a:ext cx="10508521" cy="3929273"/>
          </a:xfrm>
          <a:prstGeom prst="rect">
            <a:avLst/>
          </a:prstGeom>
        </p:spPr>
      </p:pic>
    </p:spTree>
    <p:extLst>
      <p:ext uri="{BB962C8B-B14F-4D97-AF65-F5344CB8AC3E}">
        <p14:creationId xmlns:p14="http://schemas.microsoft.com/office/powerpoint/2010/main" val="1558485829"/>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0" ma:contentTypeDescription="Create a new document." ma:contentTypeScope="" ma:versionID="f6f58857f6daa4b711834340285195ba">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053b8f7372f1cfbe58d59be704c01563"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documentManagement>
</p:properties>
</file>

<file path=customXml/itemProps1.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2.xml><?xml version="1.0" encoding="utf-8"?>
<ds:datastoreItem xmlns:ds="http://schemas.openxmlformats.org/officeDocument/2006/customXml" ds:itemID="{E5FDE2A7-6190-4660-96B1-4848D3073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5637A3-DEB1-4C7D-9F81-D2184D65C3B4}">
  <ds:schemaRef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d767f846-2003-4795-b8a5-c12e60d56749"/>
    <ds:schemaRef ds:uri="http://purl.org/dc/dcmitype/"/>
    <ds:schemaRef ds:uri="http://schemas.microsoft.com/office/2006/metadata/properties"/>
    <ds:schemaRef ds:uri="3bfd71d5-c7ac-4dca-b865-a609d1eb4074"/>
    <ds:schemaRef ds:uri="http://purl.org/dc/te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20026</TotalTime>
  <Words>964</Words>
  <Application>Microsoft Macintosh PowerPoint</Application>
  <PresentationFormat>Widescreen</PresentationFormat>
  <Paragraphs>72</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Wingdings</vt:lpstr>
      <vt:lpstr>Symbol</vt:lpstr>
      <vt:lpstr>Arial</vt:lpstr>
      <vt:lpstr>BNL</vt:lpstr>
      <vt:lpstr>EIC Project News</vt:lpstr>
      <vt:lpstr>On we go: ePIC Detector Path to CD-3B and to CD-2/CD-3</vt:lpstr>
      <vt:lpstr>And it starts again</vt:lpstr>
      <vt:lpstr>Incremental Preliminary Design Review of the ME design of ePIC</vt:lpstr>
      <vt:lpstr>Incremental Preliminary Design Review of the ME design of ePIC</vt:lpstr>
      <vt:lpstr>Standardizing</vt:lpstr>
      <vt:lpstr>Highlights on what else is going on</vt:lpstr>
      <vt:lpstr>Highlights on what else is going 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Elke-Caroline Aschenauer</cp:lastModifiedBy>
  <cp:revision>303</cp:revision>
  <cp:lastPrinted>2023-11-03T20:25:02Z</cp:lastPrinted>
  <dcterms:created xsi:type="dcterms:W3CDTF">2023-09-12T20:43:32Z</dcterms:created>
  <dcterms:modified xsi:type="dcterms:W3CDTF">2024-08-22T20:11:03Z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0x01010064DC25A386985D4D9C8290A9164CEF14</vt:lpwstr>
  </property>
  <property fmtid="{D5CDD505-2E9C-101B-9397-08002B2CF9AE}" pid="3" name="MediaServiceImageTags">
    <vt:lpwstr/>
  </property>
</Properties>
</file>