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5840" r:id="rId3"/>
    <p:sldId id="5836" r:id="rId4"/>
    <p:sldId id="5837" r:id="rId5"/>
    <p:sldId id="5830" r:id="rId6"/>
    <p:sldId id="5841" r:id="rId7"/>
    <p:sldId id="5842" r:id="rId8"/>
    <p:sldId id="5888" r:id="rId9"/>
    <p:sldId id="5828" r:id="rId10"/>
    <p:sldId id="5829" r:id="rId11"/>
    <p:sldId id="5889" r:id="rId12"/>
    <p:sldId id="5839" r:id="rId13"/>
    <p:sldId id="5872" r:id="rId14"/>
    <p:sldId id="5890" r:id="rId15"/>
    <p:sldId id="5835" r:id="rId16"/>
    <p:sldId id="5831" r:id="rId17"/>
    <p:sldId id="5834" r:id="rId18"/>
    <p:sldId id="5823" r:id="rId19"/>
    <p:sldId id="5827" r:id="rId20"/>
    <p:sldId id="5769" r:id="rId21"/>
    <p:sldId id="4770" r:id="rId22"/>
    <p:sldId id="5821" r:id="rId23"/>
    <p:sldId id="57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4632" autoAdjust="0"/>
  </p:normalViewPr>
  <p:slideViewPr>
    <p:cSldViewPr snapToGrid="0">
      <p:cViewPr varScale="1">
        <p:scale>
          <a:sx n="120" d="100"/>
          <a:sy n="120" d="100"/>
        </p:scale>
        <p:origin x="126" y="168"/>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8/22/2024</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8/22/2024</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8/22/2024</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8/22/2024</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8/22/2024</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8/22/2024</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8/22/2024</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ndico.bnl.gov/event/24086/" TargetMode="External"/><Relationship Id="rId1" Type="http://schemas.openxmlformats.org/officeDocument/2006/relationships/slideLayout" Target="../slideLayouts/slideLayout2.xml"/><Relationship Id="rId5" Type="http://schemas.openxmlformats.org/officeDocument/2006/relationships/hyperlink" Target="https://wiki.bnl.gov/conferences/index.php/ProjectRandDFY25"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dico.bnl.gov/event/24585/" TargetMode="External"/><Relationship Id="rId2" Type="http://schemas.openxmlformats.org/officeDocument/2006/relationships/hyperlink" Target="https://indico.bnl.gov/event/24533/" TargetMode="External"/><Relationship Id="rId1" Type="http://schemas.openxmlformats.org/officeDocument/2006/relationships/slideLayout" Target="../slideLayouts/slideLayout2.xml"/><Relationship Id="rId4" Type="http://schemas.openxmlformats.org/officeDocument/2006/relationships/hyperlink" Target="https://eic.jlab.org/epic/image_browser.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dico.bnl.gov/event/24378/" TargetMode="External"/><Relationship Id="rId2" Type="http://schemas.openxmlformats.org/officeDocument/2006/relationships/hyperlink" Target="https://indico.bnl.gov/event/2437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ndico.bnl.gov/event/23919/"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hyperlink" Target="https://zenodo.org/records/1327330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6.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2387600"/>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950451"/>
            <a:ext cx="9144000" cy="1113282"/>
          </a:xfrm>
        </p:spPr>
        <p:txBody>
          <a:bodyPr/>
          <a:lstStyle/>
          <a:p>
            <a:r>
              <a:rPr lang="en-US" i="1" u="sng" dirty="0"/>
              <a:t>J. Lajoie</a:t>
            </a:r>
            <a:r>
              <a:rPr lang="en-US" i="1" dirty="0"/>
              <a:t>, S. Dalla Torre</a:t>
            </a:r>
          </a:p>
          <a:p>
            <a:r>
              <a:rPr lang="en-US"/>
              <a:t>August 22, </a:t>
            </a:r>
            <a:r>
              <a:rPr lang="en-US" dirty="0"/>
              <a:t>2024</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5115-9F39-BA6E-BCA0-E8283B5BA47C}"/>
              </a:ext>
            </a:extLst>
          </p:cNvPr>
          <p:cNvSpPr>
            <a:spLocks noGrp="1"/>
          </p:cNvSpPr>
          <p:nvPr>
            <p:ph type="title"/>
          </p:nvPr>
        </p:nvSpPr>
        <p:spPr>
          <a:xfrm>
            <a:off x="268573" y="365125"/>
            <a:ext cx="10515600" cy="1763713"/>
          </a:xfrm>
        </p:spPr>
        <p:txBody>
          <a:bodyPr/>
          <a:lstStyle/>
          <a:p>
            <a:r>
              <a:rPr lang="en-US" b="1" dirty="0">
                <a:solidFill>
                  <a:schemeClr val="accent1"/>
                </a:solidFill>
              </a:rPr>
              <a:t>DAC R&amp;D Meeting: </a:t>
            </a:r>
            <a:br>
              <a:rPr lang="en-US" b="1" dirty="0">
                <a:solidFill>
                  <a:schemeClr val="accent1"/>
                </a:solidFill>
              </a:rPr>
            </a:br>
            <a:r>
              <a:rPr lang="en-US" b="1" dirty="0">
                <a:solidFill>
                  <a:schemeClr val="accent1"/>
                </a:solidFill>
              </a:rPr>
              <a:t>August 28-29</a:t>
            </a:r>
            <a:r>
              <a:rPr lang="en-US" b="1" baseline="30000" dirty="0">
                <a:solidFill>
                  <a:schemeClr val="accent1"/>
                </a:solidFill>
              </a:rPr>
              <a:t>th</a:t>
            </a:r>
            <a:r>
              <a:rPr lang="en-US" b="1" dirty="0">
                <a:solidFill>
                  <a:schemeClr val="accent1"/>
                </a:solidFill>
              </a:rPr>
              <a:t> </a:t>
            </a:r>
          </a:p>
        </p:txBody>
      </p:sp>
      <p:sp>
        <p:nvSpPr>
          <p:cNvPr id="4" name="Date Placeholder 3">
            <a:extLst>
              <a:ext uri="{FF2B5EF4-FFF2-40B4-BE49-F238E27FC236}">
                <a16:creationId xmlns:a16="http://schemas.microsoft.com/office/drawing/2014/main" id="{FE172071-0CBC-04EC-561C-DD2C4E75213C}"/>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6D48778D-1F81-CB70-DD20-18BB096B22AF}"/>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426CFBC-3851-EFEE-93E3-85C75CAF4A03}"/>
              </a:ext>
            </a:extLst>
          </p:cNvPr>
          <p:cNvSpPr>
            <a:spLocks noGrp="1"/>
          </p:cNvSpPr>
          <p:nvPr>
            <p:ph type="sldNum" sz="quarter" idx="12"/>
          </p:nvPr>
        </p:nvSpPr>
        <p:spPr/>
        <p:txBody>
          <a:bodyPr/>
          <a:lstStyle/>
          <a:p>
            <a:fld id="{588949A8-7CCD-4D90-AA9A-1451BFC6FB3A}" type="slidenum">
              <a:rPr lang="en-US" smtClean="0"/>
              <a:t>10</a:t>
            </a:fld>
            <a:endParaRPr lang="en-US"/>
          </a:p>
        </p:txBody>
      </p:sp>
      <p:sp>
        <p:nvSpPr>
          <p:cNvPr id="7" name="TextBox 6">
            <a:extLst>
              <a:ext uri="{FF2B5EF4-FFF2-40B4-BE49-F238E27FC236}">
                <a16:creationId xmlns:a16="http://schemas.microsoft.com/office/drawing/2014/main" id="{8E3BB22A-47E5-1E05-6538-4F475FBE228A}"/>
              </a:ext>
            </a:extLst>
          </p:cNvPr>
          <p:cNvSpPr txBox="1"/>
          <p:nvPr/>
        </p:nvSpPr>
        <p:spPr>
          <a:xfrm>
            <a:off x="449705" y="2335535"/>
            <a:ext cx="4114800" cy="369332"/>
          </a:xfrm>
          <a:prstGeom prst="rect">
            <a:avLst/>
          </a:prstGeom>
          <a:noFill/>
        </p:spPr>
        <p:txBody>
          <a:bodyPr wrap="square" rtlCol="0">
            <a:spAutoFit/>
          </a:bodyPr>
          <a:lstStyle/>
          <a:p>
            <a:r>
              <a:rPr lang="en-US" dirty="0">
                <a:hlinkClick r:id="rId2"/>
              </a:rPr>
              <a:t>https://indico.bnl.gov/event/24086/</a:t>
            </a:r>
            <a:endParaRPr lang="en-US" dirty="0"/>
          </a:p>
        </p:txBody>
      </p:sp>
      <p:pic>
        <p:nvPicPr>
          <p:cNvPr id="9" name="Picture 8" descr="A screenshot of a computer&#10;&#10;Description automatically generated">
            <a:extLst>
              <a:ext uri="{FF2B5EF4-FFF2-40B4-BE49-F238E27FC236}">
                <a16:creationId xmlns:a16="http://schemas.microsoft.com/office/drawing/2014/main" id="{023D26F4-5A92-38E5-7231-7991849ED318}"/>
              </a:ext>
            </a:extLst>
          </p:cNvPr>
          <p:cNvPicPr>
            <a:picLocks noChangeAspect="1"/>
          </p:cNvPicPr>
          <p:nvPr/>
        </p:nvPicPr>
        <p:blipFill>
          <a:blip r:embed="rId3"/>
          <a:stretch>
            <a:fillRect/>
          </a:stretch>
        </p:blipFill>
        <p:spPr>
          <a:xfrm>
            <a:off x="4691847" y="365125"/>
            <a:ext cx="7422779" cy="524090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6ED2CE1-63F3-C461-638F-DCAD6AA76D71}"/>
              </a:ext>
            </a:extLst>
          </p:cNvPr>
          <p:cNvPicPr>
            <a:picLocks noChangeAspect="1"/>
          </p:cNvPicPr>
          <p:nvPr/>
        </p:nvPicPr>
        <p:blipFill>
          <a:blip r:embed="rId4"/>
          <a:stretch>
            <a:fillRect/>
          </a:stretch>
        </p:blipFill>
        <p:spPr>
          <a:xfrm>
            <a:off x="7877332" y="3429000"/>
            <a:ext cx="6828336" cy="3292475"/>
          </a:xfrm>
          <a:prstGeom prst="rect">
            <a:avLst/>
          </a:prstGeom>
        </p:spPr>
      </p:pic>
      <p:sp>
        <p:nvSpPr>
          <p:cNvPr id="12" name="TextBox 11">
            <a:extLst>
              <a:ext uri="{FF2B5EF4-FFF2-40B4-BE49-F238E27FC236}">
                <a16:creationId xmlns:a16="http://schemas.microsoft.com/office/drawing/2014/main" id="{87A677B4-AE58-F2D0-3CA4-9A176BB1486B}"/>
              </a:ext>
            </a:extLst>
          </p:cNvPr>
          <p:cNvSpPr txBox="1"/>
          <p:nvPr/>
        </p:nvSpPr>
        <p:spPr>
          <a:xfrm>
            <a:off x="268573" y="3286125"/>
            <a:ext cx="4003390" cy="1477328"/>
          </a:xfrm>
          <a:prstGeom prst="rect">
            <a:avLst/>
          </a:prstGeom>
          <a:noFill/>
        </p:spPr>
        <p:txBody>
          <a:bodyPr wrap="square" rtlCol="0">
            <a:spAutoFit/>
          </a:bodyPr>
          <a:lstStyle/>
          <a:p>
            <a:r>
              <a:rPr lang="en-US" dirty="0"/>
              <a:t>FY’24 Progress Reports and FY’25 Proposals: </a:t>
            </a:r>
            <a:br>
              <a:rPr lang="en-US" dirty="0"/>
            </a:br>
            <a:br>
              <a:rPr lang="en-US" dirty="0"/>
            </a:br>
            <a:r>
              <a:rPr lang="en-US" dirty="0">
                <a:hlinkClick r:id="rId5"/>
              </a:rPr>
              <a:t>https://wiki.bnl.gov/conferences/index.php/ProjectRandDFY25 </a:t>
            </a:r>
            <a:endParaRPr lang="en-US" dirty="0"/>
          </a:p>
        </p:txBody>
      </p:sp>
    </p:spTree>
    <p:extLst>
      <p:ext uri="{BB962C8B-B14F-4D97-AF65-F5344CB8AC3E}">
        <p14:creationId xmlns:p14="http://schemas.microsoft.com/office/powerpoint/2010/main" val="150169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0DE9-AD21-191F-9F15-B81B9B8B657C}"/>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Membership Policy</a:t>
            </a:r>
          </a:p>
        </p:txBody>
      </p:sp>
      <p:sp>
        <p:nvSpPr>
          <p:cNvPr id="3" name="Content Placeholder 2">
            <a:extLst>
              <a:ext uri="{FF2B5EF4-FFF2-40B4-BE49-F238E27FC236}">
                <a16:creationId xmlns:a16="http://schemas.microsoft.com/office/drawing/2014/main" id="{72E08173-81F0-BFDB-5683-1C3AC3416981}"/>
              </a:ext>
            </a:extLst>
          </p:cNvPr>
          <p:cNvSpPr>
            <a:spLocks noGrp="1"/>
          </p:cNvSpPr>
          <p:nvPr>
            <p:ph idx="1"/>
          </p:nvPr>
        </p:nvSpPr>
        <p:spPr>
          <a:xfrm>
            <a:off x="838200" y="1582310"/>
            <a:ext cx="10515600" cy="4594653"/>
          </a:xfrm>
        </p:spPr>
        <p:txBody>
          <a:bodyPr/>
          <a:lstStyle/>
          <a:p>
            <a:r>
              <a:rPr lang="en-US" dirty="0"/>
              <a:t>We have been notified by Bernd and Thomas that voting on the Membership Policy has crossed the threshold. </a:t>
            </a:r>
          </a:p>
          <a:p>
            <a:r>
              <a:rPr lang="en-US" dirty="0"/>
              <a:t>Expect an announcement of the result from the CC Office very soon. </a:t>
            </a:r>
          </a:p>
          <a:p>
            <a:r>
              <a:rPr lang="en-US" dirty="0"/>
              <a:t>Assuming the policy is endorsed, the next step will be implementation: </a:t>
            </a:r>
          </a:p>
          <a:p>
            <a:pPr lvl="1"/>
            <a:r>
              <a:rPr lang="en-US" dirty="0"/>
              <a:t>FY’25 Collaboration and Statements of Service</a:t>
            </a:r>
          </a:p>
          <a:p>
            <a:pPr lvl="1"/>
            <a:r>
              <a:rPr lang="en-US" dirty="0"/>
              <a:t>In addition, it is clear that we will need some sort of additional exercise to estimate the workforce for </a:t>
            </a:r>
            <a:r>
              <a:rPr lang="en-US" dirty="0" err="1"/>
              <a:t>ePIC</a:t>
            </a:r>
            <a:r>
              <a:rPr lang="en-US" dirty="0"/>
              <a:t> construction:</a:t>
            </a:r>
          </a:p>
          <a:p>
            <a:pPr lvl="2"/>
            <a:r>
              <a:rPr lang="en-US" dirty="0"/>
              <a:t>Greatly needed to aid in discussion of workforce and research program support</a:t>
            </a:r>
          </a:p>
          <a:p>
            <a:pPr lvl="2"/>
            <a:r>
              <a:rPr lang="en-US" dirty="0"/>
              <a:t>Discussing how to do this, the EIC EOI’s are a possible model</a:t>
            </a:r>
          </a:p>
          <a:p>
            <a:pPr lvl="2"/>
            <a:r>
              <a:rPr lang="en-US" dirty="0"/>
              <a:t>Just a “heads-up” that this may be coming soon…</a:t>
            </a:r>
          </a:p>
        </p:txBody>
      </p:sp>
      <p:sp>
        <p:nvSpPr>
          <p:cNvPr id="4" name="Date Placeholder 3">
            <a:extLst>
              <a:ext uri="{FF2B5EF4-FFF2-40B4-BE49-F238E27FC236}">
                <a16:creationId xmlns:a16="http://schemas.microsoft.com/office/drawing/2014/main" id="{CAE2F0F9-0112-0501-0626-282531275392}"/>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2EB1F743-9643-B592-6FFB-2AEA869E623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23B3700-78EF-602C-3EFE-B16EF891FCA6}"/>
              </a:ext>
            </a:extLst>
          </p:cNvPr>
          <p:cNvSpPr>
            <a:spLocks noGrp="1"/>
          </p:cNvSpPr>
          <p:nvPr>
            <p:ph type="sldNum" sz="quarter" idx="12"/>
          </p:nvPr>
        </p:nvSpPr>
        <p:spPr/>
        <p:txBody>
          <a:bodyPr/>
          <a:lstStyle/>
          <a:p>
            <a:fld id="{588949A8-7CCD-4D90-AA9A-1451BFC6FB3A}" type="slidenum">
              <a:rPr lang="en-US" smtClean="0"/>
              <a:t>11</a:t>
            </a:fld>
            <a:endParaRPr lang="en-US"/>
          </a:p>
        </p:txBody>
      </p:sp>
    </p:spTree>
    <p:extLst>
      <p:ext uri="{BB962C8B-B14F-4D97-AF65-F5344CB8AC3E}">
        <p14:creationId xmlns:p14="http://schemas.microsoft.com/office/powerpoint/2010/main" val="176395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B211-C6E4-9184-96A5-59790271B4F0}"/>
              </a:ext>
            </a:extLst>
          </p:cNvPr>
          <p:cNvSpPr>
            <a:spLocks noGrp="1"/>
          </p:cNvSpPr>
          <p:nvPr>
            <p:ph type="title"/>
          </p:nvPr>
        </p:nvSpPr>
        <p:spPr>
          <a:xfrm>
            <a:off x="838200" y="365126"/>
            <a:ext cx="10515600" cy="787814"/>
          </a:xfrm>
        </p:spPr>
        <p:txBody>
          <a:bodyPr/>
          <a:lstStyle/>
          <a:p>
            <a:r>
              <a:rPr lang="en-US" b="1" dirty="0">
                <a:solidFill>
                  <a:schemeClr val="accent1"/>
                </a:solidFill>
              </a:rPr>
              <a:t>Future Collaboration Meetings</a:t>
            </a:r>
          </a:p>
        </p:txBody>
      </p:sp>
      <p:sp>
        <p:nvSpPr>
          <p:cNvPr id="3" name="Content Placeholder 2">
            <a:extLst>
              <a:ext uri="{FF2B5EF4-FFF2-40B4-BE49-F238E27FC236}">
                <a16:creationId xmlns:a16="http://schemas.microsoft.com/office/drawing/2014/main" id="{CC4208A0-78CE-0166-0782-54F770156253}"/>
              </a:ext>
            </a:extLst>
          </p:cNvPr>
          <p:cNvSpPr>
            <a:spLocks noGrp="1"/>
          </p:cNvSpPr>
          <p:nvPr>
            <p:ph idx="1"/>
          </p:nvPr>
        </p:nvSpPr>
        <p:spPr>
          <a:xfrm>
            <a:off x="838200" y="1248355"/>
            <a:ext cx="10515600" cy="4928608"/>
          </a:xfrm>
        </p:spPr>
        <p:txBody>
          <a:bodyPr>
            <a:normAutofit fontScale="85000" lnSpcReduction="20000"/>
          </a:bodyPr>
          <a:lstStyle/>
          <a:p>
            <a:r>
              <a:rPr lang="en-US" dirty="0"/>
              <a:t>Discussions about future joint EICUG/</a:t>
            </a:r>
            <a:r>
              <a:rPr lang="en-US" dirty="0" err="1"/>
              <a:t>ePIC</a:t>
            </a:r>
            <a:r>
              <a:rPr lang="en-US" dirty="0"/>
              <a:t> meetings: </a:t>
            </a:r>
          </a:p>
          <a:p>
            <a:pPr lvl="1"/>
            <a:r>
              <a:rPr lang="en-US" dirty="0"/>
              <a:t>Agreed that joint meetings are overall a benefit to both </a:t>
            </a:r>
            <a:r>
              <a:rPr lang="en-US" dirty="0" err="1"/>
              <a:t>ePIC</a:t>
            </a:r>
            <a:r>
              <a:rPr lang="en-US" dirty="0"/>
              <a:t> and the EICUG</a:t>
            </a:r>
          </a:p>
          <a:p>
            <a:pPr lvl="1"/>
            <a:r>
              <a:rPr lang="en-US" dirty="0"/>
              <a:t>Want to structure future meetings to be more “joint” and “efficient”</a:t>
            </a:r>
          </a:p>
          <a:p>
            <a:pPr lvl="2"/>
            <a:r>
              <a:rPr lang="en-US" dirty="0"/>
              <a:t>Maintain early-career day at start of meeting</a:t>
            </a:r>
          </a:p>
          <a:p>
            <a:pPr lvl="2"/>
            <a:r>
              <a:rPr lang="en-US" dirty="0"/>
              <a:t>Combine plenary sessions as much as possible</a:t>
            </a:r>
          </a:p>
          <a:p>
            <a:pPr lvl="1"/>
            <a:r>
              <a:rPr lang="en-US" dirty="0"/>
              <a:t>Encourage EICUG participation in parallel sessions </a:t>
            </a:r>
          </a:p>
          <a:p>
            <a:pPr lvl="2"/>
            <a:r>
              <a:rPr lang="en-US" dirty="0"/>
              <a:t>Some possibilities are theory, Det-II, etc.</a:t>
            </a:r>
          </a:p>
          <a:p>
            <a:pPr marL="914400" lvl="2" indent="0">
              <a:buNone/>
            </a:pPr>
            <a:endParaRPr lang="en-US" dirty="0"/>
          </a:p>
          <a:p>
            <a:r>
              <a:rPr lang="en-US" dirty="0"/>
              <a:t>After consultation with the coordinators, we agreed on:</a:t>
            </a:r>
          </a:p>
          <a:p>
            <a:pPr lvl="1"/>
            <a:r>
              <a:rPr lang="en-US" dirty="0"/>
              <a:t>Jan 2025 (</a:t>
            </a:r>
            <a:r>
              <a:rPr lang="en-US" dirty="0" err="1"/>
              <a:t>ePIC</a:t>
            </a:r>
            <a:r>
              <a:rPr lang="en-US" dirty="0"/>
              <a:t>) – Frascati (already planned)</a:t>
            </a:r>
          </a:p>
          <a:p>
            <a:pPr lvl="1"/>
            <a:r>
              <a:rPr lang="en-US" dirty="0"/>
              <a:t>Summer 2025 (EICUG/</a:t>
            </a:r>
            <a:r>
              <a:rPr lang="en-US" dirty="0" err="1"/>
              <a:t>ePIC</a:t>
            </a:r>
            <a:r>
              <a:rPr lang="en-US" dirty="0"/>
              <a:t>) – U.S.</a:t>
            </a:r>
          </a:p>
          <a:p>
            <a:pPr lvl="1"/>
            <a:r>
              <a:rPr lang="en-US" dirty="0"/>
              <a:t>Jan 2026 (</a:t>
            </a:r>
            <a:r>
              <a:rPr lang="en-US" dirty="0" err="1"/>
              <a:t>ePIC</a:t>
            </a:r>
            <a:r>
              <a:rPr lang="en-US" dirty="0"/>
              <a:t>) – U.S. </a:t>
            </a:r>
          </a:p>
          <a:p>
            <a:pPr lvl="1"/>
            <a:r>
              <a:rPr lang="en-US" dirty="0"/>
              <a:t>Summer 2026 (EICUG/</a:t>
            </a:r>
            <a:r>
              <a:rPr lang="en-US" dirty="0" err="1"/>
              <a:t>ePIC</a:t>
            </a:r>
            <a:r>
              <a:rPr lang="en-US" dirty="0"/>
              <a:t>) – International</a:t>
            </a:r>
          </a:p>
          <a:p>
            <a:pPr marL="457200" lvl="1" indent="0">
              <a:buNone/>
            </a:pPr>
            <a:endParaRPr lang="en-US" dirty="0"/>
          </a:p>
          <a:p>
            <a:r>
              <a:rPr lang="en-US" dirty="0"/>
              <a:t>A joint call will be issued for the Summer 2025/26 joint meetings, and at the same time a call for the Jan 2026 </a:t>
            </a:r>
            <a:r>
              <a:rPr lang="en-US" dirty="0" err="1"/>
              <a:t>ePIC</a:t>
            </a:r>
            <a:r>
              <a:rPr lang="en-US" dirty="0"/>
              <a:t> meeting will be issued</a:t>
            </a:r>
          </a:p>
          <a:p>
            <a:pPr lvl="1"/>
            <a:r>
              <a:rPr lang="en-US" dirty="0"/>
              <a:t>Allows the community and host sites to plan ahead </a:t>
            </a:r>
          </a:p>
          <a:p>
            <a:pPr lvl="1"/>
            <a:endParaRPr lang="en-US" dirty="0"/>
          </a:p>
          <a:p>
            <a:pPr marL="457200" lvl="1" indent="0">
              <a:buNone/>
            </a:pPr>
            <a:endParaRPr lang="en-US" dirty="0"/>
          </a:p>
          <a:p>
            <a:endParaRPr lang="en-US" dirty="0"/>
          </a:p>
          <a:p>
            <a:pPr lvl="1"/>
            <a:endParaRPr lang="en-US" dirty="0"/>
          </a:p>
        </p:txBody>
      </p:sp>
      <p:sp>
        <p:nvSpPr>
          <p:cNvPr id="4" name="Date Placeholder 3">
            <a:extLst>
              <a:ext uri="{FF2B5EF4-FFF2-40B4-BE49-F238E27FC236}">
                <a16:creationId xmlns:a16="http://schemas.microsoft.com/office/drawing/2014/main" id="{E469609D-F100-9BB3-7AF2-92EBC24C3958}"/>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BE89858E-BB58-060F-624D-6FEF45F8905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21CDBA2-A46B-4297-BF07-074AC07CF6A5}"/>
              </a:ext>
            </a:extLst>
          </p:cNvPr>
          <p:cNvSpPr>
            <a:spLocks noGrp="1"/>
          </p:cNvSpPr>
          <p:nvPr>
            <p:ph type="sldNum" sz="quarter" idx="12"/>
          </p:nvPr>
        </p:nvSpPr>
        <p:spPr/>
        <p:txBody>
          <a:bodyPr/>
          <a:lstStyle/>
          <a:p>
            <a:fld id="{588949A8-7CCD-4D90-AA9A-1451BFC6FB3A}" type="slidenum">
              <a:rPr lang="en-US" smtClean="0"/>
              <a:t>12</a:t>
            </a:fld>
            <a:endParaRPr lang="en-US"/>
          </a:p>
        </p:txBody>
      </p:sp>
      <p:sp>
        <p:nvSpPr>
          <p:cNvPr id="7" name="Right Brace 6">
            <a:extLst>
              <a:ext uri="{FF2B5EF4-FFF2-40B4-BE49-F238E27FC236}">
                <a16:creationId xmlns:a16="http://schemas.microsoft.com/office/drawing/2014/main" id="{BF30F2F6-E7F0-2E65-3453-06FEE290E8B0}"/>
              </a:ext>
            </a:extLst>
          </p:cNvPr>
          <p:cNvSpPr/>
          <p:nvPr/>
        </p:nvSpPr>
        <p:spPr>
          <a:xfrm>
            <a:off x="5263764" y="4039508"/>
            <a:ext cx="184028" cy="600374"/>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A241031-606E-3D10-1344-3F063E61419F}"/>
              </a:ext>
            </a:extLst>
          </p:cNvPr>
          <p:cNvSpPr txBox="1"/>
          <p:nvPr/>
        </p:nvSpPr>
        <p:spPr>
          <a:xfrm>
            <a:off x="5534655" y="4155029"/>
            <a:ext cx="2105256" cy="369332"/>
          </a:xfrm>
          <a:prstGeom prst="rect">
            <a:avLst/>
          </a:prstGeom>
          <a:noFill/>
        </p:spPr>
        <p:txBody>
          <a:bodyPr wrap="square" rtlCol="0">
            <a:spAutoFit/>
          </a:bodyPr>
          <a:lstStyle/>
          <a:p>
            <a:r>
              <a:rPr lang="en-US" dirty="0"/>
              <a:t>Note the “double”</a:t>
            </a:r>
          </a:p>
        </p:txBody>
      </p:sp>
    </p:spTree>
    <p:extLst>
      <p:ext uri="{BB962C8B-B14F-4D97-AF65-F5344CB8AC3E}">
        <p14:creationId xmlns:p14="http://schemas.microsoft.com/office/powerpoint/2010/main" val="70757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5B2F-E18B-3162-9094-26478FF7034A}"/>
              </a:ext>
            </a:extLst>
          </p:cNvPr>
          <p:cNvSpPr>
            <a:spLocks noGrp="1"/>
          </p:cNvSpPr>
          <p:nvPr>
            <p:ph type="title"/>
          </p:nvPr>
        </p:nvSpPr>
        <p:spPr>
          <a:xfrm>
            <a:off x="838200" y="365125"/>
            <a:ext cx="10515600" cy="838491"/>
          </a:xfrm>
        </p:spPr>
        <p:txBody>
          <a:bodyPr/>
          <a:lstStyle/>
          <a:p>
            <a:r>
              <a:rPr lang="en-US" b="1" dirty="0">
                <a:solidFill>
                  <a:schemeClr val="accent1"/>
                </a:solidFill>
              </a:rPr>
              <a:t>Jan 2025 Collaboration Meeting </a:t>
            </a:r>
          </a:p>
        </p:txBody>
      </p:sp>
      <p:sp>
        <p:nvSpPr>
          <p:cNvPr id="3" name="Content Placeholder 2">
            <a:extLst>
              <a:ext uri="{FF2B5EF4-FFF2-40B4-BE49-F238E27FC236}">
                <a16:creationId xmlns:a16="http://schemas.microsoft.com/office/drawing/2014/main" id="{2BA5F6B7-0966-C576-A7AC-151BCE4C120D}"/>
              </a:ext>
            </a:extLst>
          </p:cNvPr>
          <p:cNvSpPr>
            <a:spLocks noGrp="1"/>
          </p:cNvSpPr>
          <p:nvPr>
            <p:ph idx="1"/>
          </p:nvPr>
        </p:nvSpPr>
        <p:spPr>
          <a:xfrm>
            <a:off x="838200" y="1550503"/>
            <a:ext cx="10515600" cy="4346373"/>
          </a:xfrm>
        </p:spPr>
        <p:txBody>
          <a:bodyPr>
            <a:normAutofit/>
          </a:bodyPr>
          <a:lstStyle/>
          <a:p>
            <a:r>
              <a:rPr lang="en-US" dirty="0"/>
              <a:t>University of Rome Tor </a:t>
            </a:r>
            <a:r>
              <a:rPr lang="en-US" dirty="0" err="1"/>
              <a:t>Vergata</a:t>
            </a:r>
            <a:r>
              <a:rPr lang="en-US" dirty="0"/>
              <a:t> &amp; INFN</a:t>
            </a:r>
          </a:p>
          <a:p>
            <a:pPr lvl="1"/>
            <a:r>
              <a:rPr lang="en-US" dirty="0"/>
              <a:t>January 20-24</a:t>
            </a:r>
            <a:r>
              <a:rPr lang="en-US" baseline="30000" dirty="0"/>
              <a:t>th</a:t>
            </a:r>
            <a:r>
              <a:rPr lang="en-US" dirty="0"/>
              <a:t>, 2025</a:t>
            </a:r>
          </a:p>
          <a:p>
            <a:pPr lvl="1"/>
            <a:r>
              <a:rPr lang="en-US" dirty="0"/>
              <a:t>Via Frascati (Roman Hills)</a:t>
            </a:r>
          </a:p>
          <a:p>
            <a:pPr marL="457200" lvl="1" indent="0">
              <a:buNone/>
            </a:pPr>
            <a:endParaRPr lang="en-US" dirty="0"/>
          </a:p>
        </p:txBody>
      </p:sp>
      <p:pic>
        <p:nvPicPr>
          <p:cNvPr id="1026" name="Picture 2" descr="Photo of chapel">
            <a:extLst>
              <a:ext uri="{FF2B5EF4-FFF2-40B4-BE49-F238E27FC236}">
                <a16:creationId xmlns:a16="http://schemas.microsoft.com/office/drawing/2014/main" id="{C215103F-BE4A-2A6D-AFAF-76CEA847A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096" y="2840198"/>
            <a:ext cx="4688202" cy="3516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C2D9ED5-310C-A8AF-9292-8C2D0C9B8664}"/>
              </a:ext>
            </a:extLst>
          </p:cNvPr>
          <p:cNvPicPr>
            <a:picLocks noChangeAspect="1"/>
          </p:cNvPicPr>
          <p:nvPr/>
        </p:nvPicPr>
        <p:blipFill>
          <a:blip r:embed="rId3"/>
          <a:stretch>
            <a:fillRect/>
          </a:stretch>
        </p:blipFill>
        <p:spPr>
          <a:xfrm>
            <a:off x="838200" y="3017408"/>
            <a:ext cx="5645950" cy="3161732"/>
          </a:xfrm>
          <a:prstGeom prst="rect">
            <a:avLst/>
          </a:prstGeom>
        </p:spPr>
      </p:pic>
      <p:sp>
        <p:nvSpPr>
          <p:cNvPr id="4" name="Date Placeholder 3">
            <a:extLst>
              <a:ext uri="{FF2B5EF4-FFF2-40B4-BE49-F238E27FC236}">
                <a16:creationId xmlns:a16="http://schemas.microsoft.com/office/drawing/2014/main" id="{C543B702-23A4-7AA9-3973-713D5619BFC1}"/>
              </a:ext>
            </a:extLst>
          </p:cNvPr>
          <p:cNvSpPr>
            <a:spLocks noGrp="1"/>
          </p:cNvSpPr>
          <p:nvPr>
            <p:ph type="dt" sz="half" idx="10"/>
          </p:nvPr>
        </p:nvSpPr>
        <p:spPr/>
        <p:txBody>
          <a:bodyPr/>
          <a:lstStyle/>
          <a:p>
            <a:r>
              <a:rPr lang="en-US"/>
              <a:t>7/24/2024</a:t>
            </a:r>
          </a:p>
        </p:txBody>
      </p:sp>
      <p:sp>
        <p:nvSpPr>
          <p:cNvPr id="5" name="Footer Placeholder 4">
            <a:extLst>
              <a:ext uri="{FF2B5EF4-FFF2-40B4-BE49-F238E27FC236}">
                <a16:creationId xmlns:a16="http://schemas.microsoft.com/office/drawing/2014/main" id="{BED03EEC-48C1-6697-3D68-94B4C1050F42}"/>
              </a:ext>
            </a:extLst>
          </p:cNvPr>
          <p:cNvSpPr>
            <a:spLocks noGrp="1"/>
          </p:cNvSpPr>
          <p:nvPr>
            <p:ph type="ftr" sz="quarter" idx="11"/>
          </p:nvPr>
        </p:nvSpPr>
        <p:spPr/>
        <p:txBody>
          <a:bodyPr/>
          <a:lstStyle/>
          <a:p>
            <a:r>
              <a:rPr lang="en-US"/>
              <a:t>EICUG/ePIC Joint Session </a:t>
            </a:r>
          </a:p>
        </p:txBody>
      </p:sp>
      <p:sp>
        <p:nvSpPr>
          <p:cNvPr id="6" name="Slide Number Placeholder 5">
            <a:extLst>
              <a:ext uri="{FF2B5EF4-FFF2-40B4-BE49-F238E27FC236}">
                <a16:creationId xmlns:a16="http://schemas.microsoft.com/office/drawing/2014/main" id="{58AE568D-8769-D8B1-D790-EEDACF31199A}"/>
              </a:ext>
            </a:extLst>
          </p:cNvPr>
          <p:cNvSpPr>
            <a:spLocks noGrp="1"/>
          </p:cNvSpPr>
          <p:nvPr>
            <p:ph type="sldNum" sz="quarter" idx="12"/>
          </p:nvPr>
        </p:nvSpPr>
        <p:spPr/>
        <p:txBody>
          <a:bodyPr/>
          <a:lstStyle/>
          <a:p>
            <a:fld id="{588949A8-7CCD-4D90-AA9A-1451BFC6FB3A}" type="slidenum">
              <a:rPr lang="en-US" smtClean="0"/>
              <a:t>13</a:t>
            </a:fld>
            <a:endParaRPr lang="en-US"/>
          </a:p>
        </p:txBody>
      </p:sp>
      <p:sp>
        <p:nvSpPr>
          <p:cNvPr id="9" name="TextBox 8">
            <a:extLst>
              <a:ext uri="{FF2B5EF4-FFF2-40B4-BE49-F238E27FC236}">
                <a16:creationId xmlns:a16="http://schemas.microsoft.com/office/drawing/2014/main" id="{CF8A0CC5-7DE8-C1EA-8C85-CFCF356D45B7}"/>
              </a:ext>
            </a:extLst>
          </p:cNvPr>
          <p:cNvSpPr txBox="1"/>
          <p:nvPr/>
        </p:nvSpPr>
        <p:spPr>
          <a:xfrm>
            <a:off x="1427995" y="1339592"/>
            <a:ext cx="9497179" cy="5016758"/>
          </a:xfrm>
          <a:prstGeom prst="rect">
            <a:avLst/>
          </a:prstGeom>
          <a:solidFill>
            <a:schemeClr val="bg1"/>
          </a:solidFill>
          <a:ln>
            <a:solidFill>
              <a:schemeClr val="tx1"/>
            </a:solidFill>
          </a:ln>
        </p:spPr>
        <p:txBody>
          <a:bodyPr wrap="square" rtlCol="0">
            <a:spAutoFit/>
          </a:bodyPr>
          <a:lstStyle/>
          <a:p>
            <a:r>
              <a:rPr lang="en-US" sz="4000" dirty="0"/>
              <a:t>Planning for the meeting and parallel sessions/</a:t>
            </a:r>
            <a:r>
              <a:rPr lang="en-US" sz="4000" dirty="0" err="1"/>
              <a:t>workfests</a:t>
            </a:r>
            <a:r>
              <a:rPr lang="en-US" sz="4000" dirty="0"/>
              <a:t> will start very soon to provide a better organized set of parallel and plenary sessions and avoid the crush coming at the end of the year. </a:t>
            </a:r>
          </a:p>
          <a:p>
            <a:endParaRPr lang="en-US" sz="4000" dirty="0"/>
          </a:p>
          <a:p>
            <a:r>
              <a:rPr lang="en-US" sz="4000" dirty="0"/>
              <a:t>Start thinking about a parallel/</a:t>
            </a:r>
            <a:r>
              <a:rPr lang="en-US" sz="4000" dirty="0" err="1"/>
              <a:t>workfest</a:t>
            </a:r>
            <a:r>
              <a:rPr lang="en-US" sz="4000" dirty="0"/>
              <a:t> sessions now – call coming soon. </a:t>
            </a:r>
          </a:p>
        </p:txBody>
      </p:sp>
    </p:spTree>
    <p:extLst>
      <p:ext uri="{BB962C8B-B14F-4D97-AF65-F5344CB8AC3E}">
        <p14:creationId xmlns:p14="http://schemas.microsoft.com/office/powerpoint/2010/main" val="40308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BD1E-CF6E-E3F3-7796-CA7D112A57FE}"/>
              </a:ext>
            </a:extLst>
          </p:cNvPr>
          <p:cNvSpPr>
            <a:spLocks noGrp="1"/>
          </p:cNvSpPr>
          <p:nvPr>
            <p:ph type="title"/>
          </p:nvPr>
        </p:nvSpPr>
        <p:spPr>
          <a:xfrm>
            <a:off x="838200" y="365126"/>
            <a:ext cx="10515600" cy="883230"/>
          </a:xfrm>
        </p:spPr>
        <p:txBody>
          <a:bodyPr/>
          <a:lstStyle/>
          <a:p>
            <a:r>
              <a:rPr lang="en-US" b="1" dirty="0">
                <a:solidFill>
                  <a:schemeClr val="accent1"/>
                </a:solidFill>
              </a:rPr>
              <a:t>News from Technical Coordination</a:t>
            </a:r>
          </a:p>
        </p:txBody>
      </p:sp>
      <p:sp>
        <p:nvSpPr>
          <p:cNvPr id="4" name="Date Placeholder 3">
            <a:extLst>
              <a:ext uri="{FF2B5EF4-FFF2-40B4-BE49-F238E27FC236}">
                <a16:creationId xmlns:a16="http://schemas.microsoft.com/office/drawing/2014/main" id="{AF331439-90A1-1B98-131F-5A0A7F46442A}"/>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DCD8488B-9C82-EF47-88C8-BF4438EF1210}"/>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486FE7C5-467A-35A5-6E39-A2D0C48842A9}"/>
              </a:ext>
            </a:extLst>
          </p:cNvPr>
          <p:cNvSpPr>
            <a:spLocks noGrp="1"/>
          </p:cNvSpPr>
          <p:nvPr>
            <p:ph type="sldNum" sz="quarter" idx="12"/>
          </p:nvPr>
        </p:nvSpPr>
        <p:spPr/>
        <p:txBody>
          <a:bodyPr/>
          <a:lstStyle/>
          <a:p>
            <a:fld id="{588949A8-7CCD-4D90-AA9A-1451BFC6FB3A}" type="slidenum">
              <a:rPr lang="en-US" smtClean="0"/>
              <a:t>14</a:t>
            </a:fld>
            <a:endParaRPr lang="en-US"/>
          </a:p>
        </p:txBody>
      </p:sp>
      <p:pic>
        <p:nvPicPr>
          <p:cNvPr id="8" name="Picture 7" descr="A screenshot of a computer&#10;&#10;Description automatically generated">
            <a:extLst>
              <a:ext uri="{FF2B5EF4-FFF2-40B4-BE49-F238E27FC236}">
                <a16:creationId xmlns:a16="http://schemas.microsoft.com/office/drawing/2014/main" id="{485A7689-3058-2B7A-2EC4-456DD0116A2E}"/>
              </a:ext>
            </a:extLst>
          </p:cNvPr>
          <p:cNvPicPr>
            <a:picLocks noChangeAspect="1"/>
          </p:cNvPicPr>
          <p:nvPr/>
        </p:nvPicPr>
        <p:blipFill>
          <a:blip r:embed="rId2"/>
          <a:stretch>
            <a:fillRect/>
          </a:stretch>
        </p:blipFill>
        <p:spPr>
          <a:xfrm>
            <a:off x="399542" y="1444021"/>
            <a:ext cx="7278116" cy="3353268"/>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6B7C552-CB58-49B2-EB5C-154ACB9989F7}"/>
              </a:ext>
            </a:extLst>
          </p:cNvPr>
          <p:cNvSpPr txBox="1"/>
          <p:nvPr/>
        </p:nvSpPr>
        <p:spPr>
          <a:xfrm>
            <a:off x="8020276" y="1202156"/>
            <a:ext cx="3639058" cy="923330"/>
          </a:xfrm>
          <a:prstGeom prst="rect">
            <a:avLst/>
          </a:prstGeom>
          <a:noFill/>
        </p:spPr>
        <p:txBody>
          <a:bodyPr wrap="square" rtlCol="0">
            <a:spAutoFit/>
          </a:bodyPr>
          <a:lstStyle/>
          <a:p>
            <a:r>
              <a:rPr lang="en-US" dirty="0"/>
              <a:t>Following the development of the DSC/CC WG contributions to the TDR with dedicated status reports. </a:t>
            </a:r>
          </a:p>
        </p:txBody>
      </p:sp>
      <p:pic>
        <p:nvPicPr>
          <p:cNvPr id="11" name="Picture 10" descr="A screenshot of a computer&#10;&#10;Description automatically generated">
            <a:extLst>
              <a:ext uri="{FF2B5EF4-FFF2-40B4-BE49-F238E27FC236}">
                <a16:creationId xmlns:a16="http://schemas.microsoft.com/office/drawing/2014/main" id="{C851A073-9A90-03E6-1D1D-6592CDE0D379}"/>
              </a:ext>
            </a:extLst>
          </p:cNvPr>
          <p:cNvPicPr>
            <a:picLocks noChangeAspect="1"/>
          </p:cNvPicPr>
          <p:nvPr/>
        </p:nvPicPr>
        <p:blipFill>
          <a:blip r:embed="rId3"/>
          <a:stretch>
            <a:fillRect/>
          </a:stretch>
        </p:blipFill>
        <p:spPr>
          <a:xfrm>
            <a:off x="2743703" y="2148102"/>
            <a:ext cx="8256806" cy="464445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15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252D-081E-58F6-346B-EB08FC60AFFB}"/>
              </a:ext>
            </a:extLst>
          </p:cNvPr>
          <p:cNvSpPr>
            <a:spLocks noGrp="1"/>
          </p:cNvSpPr>
          <p:nvPr>
            <p:ph type="title"/>
          </p:nvPr>
        </p:nvSpPr>
        <p:spPr/>
        <p:txBody>
          <a:bodyPr/>
          <a:lstStyle/>
          <a:p>
            <a:r>
              <a:rPr lang="en-US" b="1" dirty="0">
                <a:solidFill>
                  <a:schemeClr val="accent1"/>
                </a:solidFill>
              </a:rPr>
              <a:t>News from Software and Computing</a:t>
            </a:r>
          </a:p>
        </p:txBody>
      </p:sp>
      <p:sp>
        <p:nvSpPr>
          <p:cNvPr id="3" name="Content Placeholder 2">
            <a:extLst>
              <a:ext uri="{FF2B5EF4-FFF2-40B4-BE49-F238E27FC236}">
                <a16:creationId xmlns:a16="http://schemas.microsoft.com/office/drawing/2014/main" id="{1E8F29D9-443C-E8DE-910C-664DA47D9386}"/>
              </a:ext>
            </a:extLst>
          </p:cNvPr>
          <p:cNvSpPr>
            <a:spLocks noGrp="1"/>
          </p:cNvSpPr>
          <p:nvPr>
            <p:ph idx="1"/>
          </p:nvPr>
        </p:nvSpPr>
        <p:spPr>
          <a:xfrm>
            <a:off x="838200" y="1582310"/>
            <a:ext cx="10515600" cy="4594653"/>
          </a:xfrm>
        </p:spPr>
        <p:txBody>
          <a:bodyPr>
            <a:normAutofit fontScale="92500"/>
          </a:bodyPr>
          <a:lstStyle/>
          <a:p>
            <a:r>
              <a:rPr lang="en-US" dirty="0"/>
              <a:t>Planning underway for Software and Computing Review </a:t>
            </a:r>
            <a:br>
              <a:rPr lang="en-US" dirty="0"/>
            </a:br>
            <a:r>
              <a:rPr lang="en-US" dirty="0"/>
              <a:t>September 26-27</a:t>
            </a:r>
            <a:r>
              <a:rPr lang="en-US" baseline="30000" dirty="0"/>
              <a:t>th</a:t>
            </a:r>
            <a:r>
              <a:rPr lang="en-US" dirty="0"/>
              <a:t> </a:t>
            </a:r>
          </a:p>
          <a:p>
            <a:pPr lvl="1"/>
            <a:r>
              <a:rPr lang="en-US" dirty="0"/>
              <a:t>Charge has been finalized</a:t>
            </a:r>
          </a:p>
          <a:p>
            <a:pPr lvl="1"/>
            <a:r>
              <a:rPr lang="en-US" dirty="0"/>
              <a:t>Progress on TDR, development of computing model, international contributions</a:t>
            </a:r>
          </a:p>
          <a:p>
            <a:pPr lvl="1"/>
            <a:endParaRPr lang="en-US" dirty="0"/>
          </a:p>
          <a:p>
            <a:r>
              <a:rPr lang="en-US" dirty="0"/>
              <a:t>Recent weekly meeting focused on test beam needs:</a:t>
            </a:r>
          </a:p>
          <a:p>
            <a:pPr lvl="1"/>
            <a:r>
              <a:rPr lang="en-US" dirty="0">
                <a:hlinkClick r:id="rId2"/>
              </a:rPr>
              <a:t>https://indico.bnl.gov/event/24533/</a:t>
            </a:r>
            <a:endParaRPr lang="en-US" dirty="0"/>
          </a:p>
          <a:p>
            <a:r>
              <a:rPr lang="en-US" dirty="0"/>
              <a:t>Next </a:t>
            </a:r>
            <a:r>
              <a:rPr lang="en-US" dirty="0" err="1"/>
              <a:t>ePIC</a:t>
            </a:r>
            <a:r>
              <a:rPr lang="en-US" dirty="0"/>
              <a:t> Physics, Software and Computing Discussion August 28</a:t>
            </a:r>
            <a:r>
              <a:rPr lang="en-US" baseline="30000" dirty="0"/>
              <a:t>th</a:t>
            </a:r>
            <a:r>
              <a:rPr lang="en-US" dirty="0"/>
              <a:t> </a:t>
            </a:r>
          </a:p>
          <a:p>
            <a:pPr lvl="1"/>
            <a:r>
              <a:rPr lang="en-US" dirty="0">
                <a:hlinkClick r:id="rId3"/>
              </a:rPr>
              <a:t>https://indico.bnl.gov/event/24585/</a:t>
            </a:r>
            <a:endParaRPr lang="en-US" dirty="0"/>
          </a:p>
          <a:p>
            <a:r>
              <a:rPr lang="en-US" dirty="0"/>
              <a:t>Simulation plot browser is gaining material and functionality</a:t>
            </a:r>
          </a:p>
          <a:p>
            <a:pPr lvl="1"/>
            <a:r>
              <a:rPr lang="en-US" dirty="0">
                <a:hlinkClick r:id="rId4"/>
              </a:rPr>
              <a:t>https://eic.jlab.org/epic/image_browser.html#</a:t>
            </a:r>
            <a:endParaRPr lang="en-US" dirty="0"/>
          </a:p>
        </p:txBody>
      </p:sp>
      <p:sp>
        <p:nvSpPr>
          <p:cNvPr id="4" name="Date Placeholder 3">
            <a:extLst>
              <a:ext uri="{FF2B5EF4-FFF2-40B4-BE49-F238E27FC236}">
                <a16:creationId xmlns:a16="http://schemas.microsoft.com/office/drawing/2014/main" id="{705B5921-F255-CB93-EB42-23FA044162DD}"/>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795572C4-3051-7E0D-1057-5370973F121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D2DA8CA-8288-2751-6EDF-ADB5F9D1FED2}"/>
              </a:ext>
            </a:extLst>
          </p:cNvPr>
          <p:cNvSpPr>
            <a:spLocks noGrp="1"/>
          </p:cNvSpPr>
          <p:nvPr>
            <p:ph type="sldNum" sz="quarter" idx="12"/>
          </p:nvPr>
        </p:nvSpPr>
        <p:spPr/>
        <p:txBody>
          <a:bodyPr/>
          <a:lstStyle/>
          <a:p>
            <a:fld id="{588949A8-7CCD-4D90-AA9A-1451BFC6FB3A}" type="slidenum">
              <a:rPr lang="en-US" smtClean="0"/>
              <a:t>15</a:t>
            </a:fld>
            <a:endParaRPr lang="en-US"/>
          </a:p>
        </p:txBody>
      </p:sp>
    </p:spTree>
    <p:extLst>
      <p:ext uri="{BB962C8B-B14F-4D97-AF65-F5344CB8AC3E}">
        <p14:creationId xmlns:p14="http://schemas.microsoft.com/office/powerpoint/2010/main" val="428246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14B4-D9B9-E126-3FF0-138C37C64FB2}"/>
              </a:ext>
            </a:extLst>
          </p:cNvPr>
          <p:cNvSpPr>
            <a:spLocks noGrp="1"/>
          </p:cNvSpPr>
          <p:nvPr>
            <p:ph type="title"/>
          </p:nvPr>
        </p:nvSpPr>
        <p:spPr>
          <a:xfrm>
            <a:off x="520148" y="272359"/>
            <a:ext cx="10515600" cy="735129"/>
          </a:xfrm>
        </p:spPr>
        <p:txBody>
          <a:bodyPr/>
          <a:lstStyle/>
          <a:p>
            <a:r>
              <a:rPr lang="en-US" b="1" dirty="0">
                <a:solidFill>
                  <a:schemeClr val="accent1"/>
                </a:solidFill>
              </a:rPr>
              <a:t>Software Tutorial Series</a:t>
            </a:r>
          </a:p>
        </p:txBody>
      </p:sp>
      <p:sp>
        <p:nvSpPr>
          <p:cNvPr id="4" name="Date Placeholder 3">
            <a:extLst>
              <a:ext uri="{FF2B5EF4-FFF2-40B4-BE49-F238E27FC236}">
                <a16:creationId xmlns:a16="http://schemas.microsoft.com/office/drawing/2014/main" id="{C9DE87AE-564C-B3C8-778C-35721C5561C9}"/>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33BB96C1-EC9A-32B0-FDD0-D428EB9FE99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DF6D6DE-9BB9-5AEF-7C60-8EA5CEFE6CCE}"/>
              </a:ext>
            </a:extLst>
          </p:cNvPr>
          <p:cNvSpPr>
            <a:spLocks noGrp="1"/>
          </p:cNvSpPr>
          <p:nvPr>
            <p:ph type="sldNum" sz="quarter" idx="12"/>
          </p:nvPr>
        </p:nvSpPr>
        <p:spPr/>
        <p:txBody>
          <a:bodyPr/>
          <a:lstStyle/>
          <a:p>
            <a:fld id="{588949A8-7CCD-4D90-AA9A-1451BFC6FB3A}" type="slidenum">
              <a:rPr lang="en-US" smtClean="0"/>
              <a:t>16</a:t>
            </a:fld>
            <a:endParaRPr lang="en-US"/>
          </a:p>
        </p:txBody>
      </p:sp>
      <p:sp>
        <p:nvSpPr>
          <p:cNvPr id="7" name="Google Shape;442;p52">
            <a:extLst>
              <a:ext uri="{FF2B5EF4-FFF2-40B4-BE49-F238E27FC236}">
                <a16:creationId xmlns:a16="http://schemas.microsoft.com/office/drawing/2014/main" id="{9408A17B-AD5B-5618-825E-F2C22B4DD0CD}"/>
              </a:ext>
            </a:extLst>
          </p:cNvPr>
          <p:cNvSpPr txBox="1"/>
          <p:nvPr/>
        </p:nvSpPr>
        <p:spPr>
          <a:xfrm>
            <a:off x="877620" y="1007488"/>
            <a:ext cx="10231120" cy="1754326"/>
          </a:xfrm>
          <a:prstGeom prst="rect">
            <a:avLst/>
          </a:prstGeom>
          <a:solidFill>
            <a:schemeClr val="bg2"/>
          </a:solidFill>
          <a:ln w="9525" cap="flat" cmpd="sng">
            <a:solidFill>
              <a:schemeClr val="bg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dirty="0">
                <a:solidFill>
                  <a:schemeClr val="accent1"/>
                </a:solidFill>
                <a:latin typeface="Calibri"/>
                <a:ea typeface="Calibri"/>
                <a:cs typeface="Calibri"/>
                <a:sym typeface="Calibri"/>
              </a:rPr>
              <a:t>Next Tutorial</a:t>
            </a:r>
            <a:r>
              <a:rPr lang="en-US" sz="1800" b="1" i="0" u="none" strike="noStrike" dirty="0">
                <a:solidFill>
                  <a:srgbClr val="000000"/>
                </a:solidFill>
                <a:latin typeface="Calibri"/>
                <a:ea typeface="Calibri"/>
                <a:cs typeface="Calibri"/>
                <a:sym typeface="Calibri"/>
              </a:rPr>
              <a:t>: Working with Simulation Output</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Presenter:</a:t>
            </a:r>
            <a:r>
              <a:rPr lang="en-US" sz="1800" b="0" i="0" u="none" strike="noStrike" dirty="0">
                <a:solidFill>
                  <a:srgbClr val="000000"/>
                </a:solidFill>
                <a:latin typeface="Calibri"/>
                <a:ea typeface="Calibri"/>
                <a:cs typeface="Calibri"/>
                <a:sym typeface="Calibri"/>
              </a:rPr>
              <a:t> Stephen Kay (University of York)</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Date:</a:t>
            </a:r>
            <a:r>
              <a:rPr lang="en-US" sz="1800" b="0" i="0" u="none" strike="noStrike" dirty="0">
                <a:solidFill>
                  <a:srgbClr val="000000"/>
                </a:solidFill>
                <a:latin typeface="Calibri"/>
                <a:ea typeface="Calibri"/>
                <a:cs typeface="Calibri"/>
                <a:sym typeface="Calibri"/>
              </a:rPr>
              <a:t> Thursday, September 12</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Time:</a:t>
            </a:r>
            <a:endParaRPr sz="1800" b="0" i="0" u="none" strike="noStrike"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10:00 a.m. (BST) for Africa, Asia, Australia, and Europe. </a:t>
            </a:r>
            <a:endParaRPr dirty="0"/>
          </a:p>
          <a:p>
            <a:pPr marL="285750" marR="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4:00 p.m. (BST) for Africa, Europe, North America, and South America. </a:t>
            </a:r>
            <a:endParaRPr dirty="0"/>
          </a:p>
        </p:txBody>
      </p:sp>
      <p:sp>
        <p:nvSpPr>
          <p:cNvPr id="8" name="Google Shape;443;p52">
            <a:extLst>
              <a:ext uri="{FF2B5EF4-FFF2-40B4-BE49-F238E27FC236}">
                <a16:creationId xmlns:a16="http://schemas.microsoft.com/office/drawing/2014/main" id="{925A8B7C-C59D-3F42-C0F0-D01658E86591}"/>
              </a:ext>
            </a:extLst>
          </p:cNvPr>
          <p:cNvSpPr txBox="1"/>
          <p:nvPr/>
        </p:nvSpPr>
        <p:spPr>
          <a:xfrm>
            <a:off x="804548" y="4602064"/>
            <a:ext cx="10231200"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Calibri"/>
              <a:buChar char="•"/>
            </a:pPr>
            <a:r>
              <a:rPr lang="en-US" sz="1800" i="0" u="none" strike="noStrike" dirty="0">
                <a:solidFill>
                  <a:srgbClr val="000000"/>
                </a:solidFill>
                <a:latin typeface="Calibri"/>
                <a:ea typeface="Calibri"/>
                <a:cs typeface="Calibri"/>
                <a:sym typeface="Calibri"/>
              </a:rPr>
              <a:t>“Working with Simulation </a:t>
            </a:r>
            <a:r>
              <a:rPr lang="en-US" sz="1800" dirty="0">
                <a:solidFill>
                  <a:srgbClr val="000000"/>
                </a:solidFill>
                <a:latin typeface="Calibri"/>
                <a:ea typeface="Calibri"/>
                <a:cs typeface="Calibri"/>
                <a:sym typeface="Calibri"/>
              </a:rPr>
              <a:t>O</a:t>
            </a:r>
            <a:r>
              <a:rPr lang="en-US" sz="1800" i="0" u="none" strike="noStrike" dirty="0">
                <a:solidFill>
                  <a:srgbClr val="000000"/>
                </a:solidFill>
                <a:latin typeface="Calibri"/>
                <a:ea typeface="Calibri"/>
                <a:cs typeface="Calibri"/>
                <a:sym typeface="Calibri"/>
              </a:rPr>
              <a:t>utput” on a monthly basis, </a:t>
            </a:r>
            <a:endParaRPr dirty="0">
              <a:latin typeface="Calibri"/>
              <a:ea typeface="Calibri"/>
              <a:cs typeface="Calibri"/>
              <a:sym typeface="Calibri"/>
            </a:endParaRPr>
          </a:p>
          <a:p>
            <a:pPr marL="742950" marR="0" lvl="1" indent="-285750" algn="l" rtl="0">
              <a:spcBef>
                <a:spcPts val="0"/>
              </a:spcBef>
              <a:spcAft>
                <a:spcPts val="0"/>
              </a:spcAft>
              <a:buClr>
                <a:srgbClr val="000000"/>
              </a:buClr>
              <a:buSzPts val="1800"/>
              <a:buFont typeface="Calibri"/>
              <a:buChar char="•"/>
            </a:pPr>
            <a:r>
              <a:rPr lang="en-US" sz="1800" i="0" u="none" strike="noStrike" cap="none" dirty="0">
                <a:solidFill>
                  <a:srgbClr val="000000"/>
                </a:solidFill>
                <a:latin typeface="Calibri"/>
                <a:ea typeface="Calibri"/>
                <a:cs typeface="Calibri"/>
                <a:sym typeface="Calibri"/>
              </a:rPr>
              <a:t>With a focus on the changes to the software and simulation campaigns.</a:t>
            </a:r>
            <a:endParaRPr sz="1800" i="0" u="none" strike="noStrike" cap="none" dirty="0">
              <a:solidFill>
                <a:srgbClr val="000000"/>
              </a:solidFill>
              <a:latin typeface="Calibri"/>
              <a:ea typeface="Calibri"/>
              <a:cs typeface="Calibri"/>
              <a:sym typeface="Calibri"/>
            </a:endParaRPr>
          </a:p>
          <a:p>
            <a:pPr marL="742950" marR="0" lvl="1" indent="-285750" algn="l" rtl="0">
              <a:spcBef>
                <a:spcPts val="0"/>
              </a:spcBef>
              <a:spcAft>
                <a:spcPts val="0"/>
              </a:spcAft>
              <a:buSzPts val="1800"/>
              <a:buFont typeface="Calibri"/>
              <a:buChar char="•"/>
            </a:pPr>
            <a:r>
              <a:rPr lang="en-US" sz="1800" dirty="0">
                <a:latin typeface="Calibri"/>
                <a:ea typeface="Calibri"/>
                <a:cs typeface="Calibri"/>
                <a:sym typeface="Calibri"/>
              </a:rPr>
              <a:t>“Full chain” analysis example</a:t>
            </a:r>
          </a:p>
          <a:p>
            <a:pPr marL="742950" marR="0" lvl="1" indent="-285750" algn="l" rtl="0">
              <a:spcBef>
                <a:spcPts val="0"/>
              </a:spcBef>
              <a:spcAft>
                <a:spcPts val="0"/>
              </a:spcAft>
              <a:buSzPts val="1800"/>
              <a:buFont typeface="Calibri"/>
              <a:buChar char="•"/>
            </a:pPr>
            <a:endParaRPr sz="180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i="0" u="none" strike="noStrike" dirty="0">
                <a:solidFill>
                  <a:srgbClr val="000000"/>
                </a:solidFill>
                <a:latin typeface="Calibri"/>
                <a:ea typeface="Calibri"/>
                <a:cs typeface="Calibri"/>
                <a:sym typeface="Calibri"/>
              </a:rPr>
              <a:t>We </a:t>
            </a:r>
            <a:r>
              <a:rPr lang="en-US" sz="1800" b="1" i="0" u="none" strike="noStrike" dirty="0">
                <a:solidFill>
                  <a:srgbClr val="000000"/>
                </a:solidFill>
                <a:latin typeface="Calibri"/>
                <a:ea typeface="Calibri"/>
                <a:cs typeface="Calibri"/>
                <a:sym typeface="Calibri"/>
              </a:rPr>
              <a:t>welcome suggestions for future tutorials</a:t>
            </a:r>
            <a:r>
              <a:rPr lang="en-US" sz="1800" i="0" u="none" strike="noStrike" dirty="0">
                <a:solidFill>
                  <a:srgbClr val="000000"/>
                </a:solidFill>
                <a:latin typeface="Calibri"/>
                <a:ea typeface="Calibri"/>
                <a:cs typeface="Calibri"/>
                <a:sym typeface="Calibri"/>
              </a:rPr>
              <a:t>, including shorter tutorials on specialized topics, such as calorimeter reconstruction as suggested during the collaboration meeting.</a:t>
            </a:r>
            <a:endParaRPr dirty="0">
              <a:latin typeface="Calibri"/>
              <a:ea typeface="Calibri"/>
              <a:cs typeface="Calibri"/>
              <a:sym typeface="Calibri"/>
            </a:endParaRPr>
          </a:p>
        </p:txBody>
      </p:sp>
      <p:sp>
        <p:nvSpPr>
          <p:cNvPr id="3" name="Google Shape;442;p52">
            <a:extLst>
              <a:ext uri="{FF2B5EF4-FFF2-40B4-BE49-F238E27FC236}">
                <a16:creationId xmlns:a16="http://schemas.microsoft.com/office/drawing/2014/main" id="{92C4C6C0-E806-6A5D-69BC-ACC42AF94F07}"/>
              </a:ext>
            </a:extLst>
          </p:cNvPr>
          <p:cNvSpPr txBox="1"/>
          <p:nvPr/>
        </p:nvSpPr>
        <p:spPr>
          <a:xfrm>
            <a:off x="877620" y="2939964"/>
            <a:ext cx="10231120" cy="1477287"/>
          </a:xfrm>
          <a:prstGeom prst="rect">
            <a:avLst/>
          </a:prstGeom>
          <a:solidFill>
            <a:schemeClr val="bg2"/>
          </a:solidFill>
          <a:ln w="9525" cap="flat" cmpd="sng">
            <a:solidFill>
              <a:schemeClr val="bg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chemeClr val="accent1"/>
                </a:solidFill>
                <a:latin typeface="Calibri"/>
                <a:ea typeface="Calibri"/>
                <a:cs typeface="Calibri"/>
                <a:sym typeface="Calibri"/>
              </a:rPr>
              <a:t>Upcoming </a:t>
            </a:r>
            <a:r>
              <a:rPr lang="en-US" sz="1800" b="1" i="0" u="none" strike="noStrike" dirty="0">
                <a:solidFill>
                  <a:schemeClr val="accent1"/>
                </a:solidFill>
                <a:latin typeface="Calibri"/>
                <a:ea typeface="Calibri"/>
                <a:cs typeface="Calibri"/>
                <a:sym typeface="Calibri"/>
              </a:rPr>
              <a:t>Tutorial</a:t>
            </a:r>
            <a:r>
              <a:rPr lang="en-US" sz="1800" b="1" i="0" u="none" strike="noStrike" dirty="0">
                <a:solidFill>
                  <a:srgbClr val="000000"/>
                </a:solidFill>
                <a:latin typeface="Calibri"/>
                <a:ea typeface="Calibri"/>
                <a:cs typeface="Calibri"/>
                <a:sym typeface="Calibri"/>
              </a:rPr>
              <a:t>: </a:t>
            </a:r>
            <a:r>
              <a:rPr lang="en-US" b="1" dirty="0">
                <a:solidFill>
                  <a:srgbClr val="000000"/>
                </a:solidFill>
                <a:latin typeface="Calibri"/>
                <a:ea typeface="Calibri"/>
                <a:cs typeface="Calibri"/>
                <a:sym typeface="Calibri"/>
              </a:rPr>
              <a:t>Validation and Benchmarking</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Presenter:</a:t>
            </a:r>
            <a:r>
              <a:rPr lang="en-US" sz="1800" b="0" i="0" u="none" strike="noStrike" dirty="0">
                <a:solidFill>
                  <a:srgbClr val="000000"/>
                </a:solidFill>
                <a:latin typeface="Calibri"/>
                <a:ea typeface="Calibri"/>
                <a:cs typeface="Calibri"/>
                <a:sym typeface="Calibri"/>
              </a:rPr>
              <a:t> </a:t>
            </a:r>
            <a:r>
              <a:rPr lang="en-US" dirty="0">
                <a:solidFill>
                  <a:srgbClr val="000000"/>
                </a:solidFill>
                <a:latin typeface="Calibri"/>
                <a:ea typeface="Calibri"/>
                <a:cs typeface="Calibri"/>
                <a:sym typeface="Calibri"/>
              </a:rPr>
              <a:t>Zachary </a:t>
            </a:r>
            <a:r>
              <a:rPr lang="en-US" dirty="0" err="1">
                <a:solidFill>
                  <a:srgbClr val="000000"/>
                </a:solidFill>
                <a:latin typeface="Calibri"/>
                <a:ea typeface="Calibri"/>
                <a:cs typeface="Calibri"/>
                <a:sym typeface="Calibri"/>
              </a:rPr>
              <a:t>Sweger</a:t>
            </a:r>
            <a:r>
              <a:rPr lang="en-US" sz="1800" b="0" i="0" u="none" strike="noStrike" dirty="0">
                <a:solidFill>
                  <a:srgbClr val="000000"/>
                </a:solidFill>
                <a:latin typeface="Calibri"/>
                <a:ea typeface="Calibri"/>
                <a:cs typeface="Calibri"/>
                <a:sym typeface="Calibri"/>
              </a:rPr>
              <a:t> (UC Davis)</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Date:</a:t>
            </a:r>
            <a:r>
              <a:rPr lang="en-US" sz="1800" b="0" i="0" u="none" strike="noStrike" dirty="0">
                <a:solidFill>
                  <a:srgbClr val="000000"/>
                </a:solidFill>
                <a:latin typeface="Calibri"/>
                <a:ea typeface="Calibri"/>
                <a:cs typeface="Calibri"/>
                <a:sym typeface="Calibri"/>
              </a:rPr>
              <a:t> Thursday, October 3</a:t>
            </a:r>
            <a:r>
              <a:rPr lang="en-US" sz="1800" b="0" i="0" u="none" strike="noStrike" baseline="30000" dirty="0">
                <a:solidFill>
                  <a:srgbClr val="000000"/>
                </a:solidFill>
                <a:latin typeface="Calibri"/>
                <a:ea typeface="Calibri"/>
                <a:cs typeface="Calibri"/>
                <a:sym typeface="Calibri"/>
              </a:rPr>
              <a:t>rd</a:t>
            </a:r>
            <a:r>
              <a:rPr lang="en-US" sz="1800" b="0" i="0" u="none" strike="noStrike" dirty="0">
                <a:solidFill>
                  <a:srgbClr val="000000"/>
                </a:solidFill>
                <a:latin typeface="Calibri"/>
                <a:ea typeface="Calibri"/>
                <a:cs typeface="Calibri"/>
                <a:sym typeface="Calibri"/>
              </a:rPr>
              <a:t> </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Time:</a:t>
            </a:r>
            <a:endParaRPr sz="1800" b="0" i="0" u="none" strike="noStrike"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1:00 p.m. (EST) </a:t>
            </a:r>
            <a:endParaRPr dirty="0"/>
          </a:p>
        </p:txBody>
      </p:sp>
    </p:spTree>
    <p:extLst>
      <p:ext uri="{BB962C8B-B14F-4D97-AF65-F5344CB8AC3E}">
        <p14:creationId xmlns:p14="http://schemas.microsoft.com/office/powerpoint/2010/main" val="319633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252D-081E-58F6-346B-EB08FC60AFFB}"/>
              </a:ext>
            </a:extLst>
          </p:cNvPr>
          <p:cNvSpPr>
            <a:spLocks noGrp="1"/>
          </p:cNvSpPr>
          <p:nvPr>
            <p:ph type="title"/>
          </p:nvPr>
        </p:nvSpPr>
        <p:spPr/>
        <p:txBody>
          <a:bodyPr/>
          <a:lstStyle/>
          <a:p>
            <a:r>
              <a:rPr lang="en-US" b="1" dirty="0">
                <a:solidFill>
                  <a:schemeClr val="accent1"/>
                </a:solidFill>
              </a:rPr>
              <a:t>News </a:t>
            </a:r>
            <a:r>
              <a:rPr lang="en-US" b="1">
                <a:solidFill>
                  <a:schemeClr val="accent1"/>
                </a:solidFill>
              </a:rPr>
              <a:t>from Analysis</a:t>
            </a:r>
            <a:endParaRPr lang="en-US" b="1" dirty="0">
              <a:solidFill>
                <a:schemeClr val="accent1"/>
              </a:solidFill>
            </a:endParaRPr>
          </a:p>
        </p:txBody>
      </p:sp>
      <p:sp>
        <p:nvSpPr>
          <p:cNvPr id="3" name="Content Placeholder 2">
            <a:extLst>
              <a:ext uri="{FF2B5EF4-FFF2-40B4-BE49-F238E27FC236}">
                <a16:creationId xmlns:a16="http://schemas.microsoft.com/office/drawing/2014/main" id="{1E8F29D9-443C-E8DE-910C-664DA47D9386}"/>
              </a:ext>
            </a:extLst>
          </p:cNvPr>
          <p:cNvSpPr>
            <a:spLocks noGrp="1"/>
          </p:cNvSpPr>
          <p:nvPr>
            <p:ph idx="1"/>
          </p:nvPr>
        </p:nvSpPr>
        <p:spPr>
          <a:xfrm>
            <a:off x="838200" y="1690688"/>
            <a:ext cx="10515600" cy="4486275"/>
          </a:xfrm>
        </p:spPr>
        <p:txBody>
          <a:bodyPr/>
          <a:lstStyle/>
          <a:p>
            <a:r>
              <a:rPr lang="en-US" dirty="0"/>
              <a:t>Recent Analysis Coordination Meeting August 16</a:t>
            </a:r>
            <a:r>
              <a:rPr lang="en-US" baseline="30000" dirty="0"/>
              <a:t>th</a:t>
            </a:r>
            <a:r>
              <a:rPr lang="en-US" dirty="0"/>
              <a:t> </a:t>
            </a:r>
          </a:p>
          <a:p>
            <a:pPr lvl="1"/>
            <a:r>
              <a:rPr lang="en-US" dirty="0">
                <a:hlinkClick r:id="rId2"/>
              </a:rPr>
              <a:t>https://indico.bnl.gov/event/24377/</a:t>
            </a:r>
            <a:endParaRPr lang="en-US" dirty="0"/>
          </a:p>
          <a:p>
            <a:pPr lvl="1"/>
            <a:endParaRPr lang="en-US" dirty="0"/>
          </a:p>
          <a:p>
            <a:r>
              <a:rPr lang="en-US" dirty="0"/>
              <a:t>Next Analysis Coordination Meeting August 30</a:t>
            </a:r>
            <a:r>
              <a:rPr lang="en-US" baseline="30000" dirty="0"/>
              <a:t>th</a:t>
            </a:r>
            <a:r>
              <a:rPr lang="en-US" dirty="0"/>
              <a:t> </a:t>
            </a:r>
          </a:p>
          <a:p>
            <a:pPr lvl="1"/>
            <a:r>
              <a:rPr lang="en-US" dirty="0">
                <a:hlinkClick r:id="rId3"/>
              </a:rPr>
              <a:t>https://indico.bnl.gov/event/24378/</a:t>
            </a:r>
            <a:endParaRPr lang="en-US" dirty="0"/>
          </a:p>
          <a:p>
            <a:pPr marL="457200" lvl="1" indent="0">
              <a:buNone/>
            </a:pPr>
            <a:endParaRPr lang="en-US" dirty="0"/>
          </a:p>
          <a:p>
            <a:r>
              <a:rPr lang="en-US" dirty="0"/>
              <a:t>Focus on preparation of TDR performance plots and TDR contributions</a:t>
            </a:r>
          </a:p>
        </p:txBody>
      </p:sp>
      <p:sp>
        <p:nvSpPr>
          <p:cNvPr id="4" name="Date Placeholder 3">
            <a:extLst>
              <a:ext uri="{FF2B5EF4-FFF2-40B4-BE49-F238E27FC236}">
                <a16:creationId xmlns:a16="http://schemas.microsoft.com/office/drawing/2014/main" id="{705B5921-F255-CB93-EB42-23FA044162DD}"/>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795572C4-3051-7E0D-1057-5370973F121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D2DA8CA-8288-2751-6EDF-ADB5F9D1FED2}"/>
              </a:ext>
            </a:extLst>
          </p:cNvPr>
          <p:cNvSpPr>
            <a:spLocks noGrp="1"/>
          </p:cNvSpPr>
          <p:nvPr>
            <p:ph type="sldNum" sz="quarter" idx="12"/>
          </p:nvPr>
        </p:nvSpPr>
        <p:spPr/>
        <p:txBody>
          <a:bodyPr/>
          <a:lstStyle/>
          <a:p>
            <a:fld id="{588949A8-7CCD-4D90-AA9A-1451BFC6FB3A}" type="slidenum">
              <a:rPr lang="en-US" smtClean="0"/>
              <a:t>17</a:t>
            </a:fld>
            <a:endParaRPr lang="en-US"/>
          </a:p>
        </p:txBody>
      </p:sp>
    </p:spTree>
    <p:extLst>
      <p:ext uri="{BB962C8B-B14F-4D97-AF65-F5344CB8AC3E}">
        <p14:creationId xmlns:p14="http://schemas.microsoft.com/office/powerpoint/2010/main" val="316219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14AA-77F3-88A9-1FB7-DECDEF9A5753}"/>
              </a:ext>
            </a:extLst>
          </p:cNvPr>
          <p:cNvSpPr>
            <a:spLocks noGrp="1"/>
          </p:cNvSpPr>
          <p:nvPr>
            <p:ph type="title"/>
          </p:nvPr>
        </p:nvSpPr>
        <p:spPr>
          <a:xfrm>
            <a:off x="838200" y="365126"/>
            <a:ext cx="10515600" cy="887942"/>
          </a:xfrm>
        </p:spPr>
        <p:txBody>
          <a:bodyPr/>
          <a:lstStyle/>
          <a:p>
            <a:r>
              <a:rPr lang="en-US" b="1" dirty="0">
                <a:solidFill>
                  <a:schemeClr val="accent1"/>
                </a:solidFill>
              </a:rPr>
              <a:t>News from Around the Collaboration</a:t>
            </a:r>
          </a:p>
        </p:txBody>
      </p:sp>
      <p:sp>
        <p:nvSpPr>
          <p:cNvPr id="3" name="Content Placeholder 2">
            <a:extLst>
              <a:ext uri="{FF2B5EF4-FFF2-40B4-BE49-F238E27FC236}">
                <a16:creationId xmlns:a16="http://schemas.microsoft.com/office/drawing/2014/main" id="{6E09D5B5-69A6-5CE5-7EDE-628D86B717C7}"/>
              </a:ext>
            </a:extLst>
          </p:cNvPr>
          <p:cNvSpPr>
            <a:spLocks noGrp="1"/>
          </p:cNvSpPr>
          <p:nvPr>
            <p:ph idx="1"/>
          </p:nvPr>
        </p:nvSpPr>
        <p:spPr>
          <a:xfrm>
            <a:off x="838200" y="1349016"/>
            <a:ext cx="10515600" cy="4709407"/>
          </a:xfrm>
        </p:spPr>
        <p:txBody>
          <a:bodyPr/>
          <a:lstStyle/>
          <a:p>
            <a:r>
              <a:rPr lang="en-US" dirty="0"/>
              <a:t>CA Consortium Meeting</a:t>
            </a:r>
          </a:p>
          <a:p>
            <a:pPr lvl="1"/>
            <a:r>
              <a:rPr lang="en-US" dirty="0"/>
              <a:t>August 14-15</a:t>
            </a:r>
            <a:r>
              <a:rPr lang="en-US" baseline="30000" dirty="0"/>
              <a:t>th</a:t>
            </a:r>
            <a:r>
              <a:rPr lang="en-US" dirty="0"/>
              <a:t>, 2024</a:t>
            </a:r>
          </a:p>
        </p:txBody>
      </p:sp>
      <p:sp>
        <p:nvSpPr>
          <p:cNvPr id="4" name="Date Placeholder 3">
            <a:extLst>
              <a:ext uri="{FF2B5EF4-FFF2-40B4-BE49-F238E27FC236}">
                <a16:creationId xmlns:a16="http://schemas.microsoft.com/office/drawing/2014/main" id="{37A69B7A-C49B-F8FE-4A9F-1966F6427720}"/>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A3E5D6B1-5CA4-926B-192C-E4CD9C7401F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54FA08E-6FE3-0013-2BD8-31B734D461C2}"/>
              </a:ext>
            </a:extLst>
          </p:cNvPr>
          <p:cNvSpPr>
            <a:spLocks noGrp="1"/>
          </p:cNvSpPr>
          <p:nvPr>
            <p:ph type="sldNum" sz="quarter" idx="12"/>
          </p:nvPr>
        </p:nvSpPr>
        <p:spPr/>
        <p:txBody>
          <a:bodyPr/>
          <a:lstStyle/>
          <a:p>
            <a:fld id="{588949A8-7CCD-4D90-AA9A-1451BFC6FB3A}" type="slidenum">
              <a:rPr lang="en-US" smtClean="0"/>
              <a:t>18</a:t>
            </a:fld>
            <a:endParaRPr lang="en-US"/>
          </a:p>
        </p:txBody>
      </p:sp>
      <p:pic>
        <p:nvPicPr>
          <p:cNvPr id="7" name="Picture 6" descr="Logo&#10;&#10;Description automatically generated">
            <a:extLst>
              <a:ext uri="{FF2B5EF4-FFF2-40B4-BE49-F238E27FC236}">
                <a16:creationId xmlns:a16="http://schemas.microsoft.com/office/drawing/2014/main" id="{5BD2930D-CC58-1B2E-91A0-D00EE6194AFA}"/>
              </a:ext>
            </a:extLst>
          </p:cNvPr>
          <p:cNvPicPr>
            <a:picLocks noChangeAspect="1"/>
          </p:cNvPicPr>
          <p:nvPr/>
        </p:nvPicPr>
        <p:blipFill>
          <a:blip r:embed="rId2"/>
          <a:stretch>
            <a:fillRect/>
          </a:stretch>
        </p:blipFill>
        <p:spPr>
          <a:xfrm>
            <a:off x="9549203" y="269178"/>
            <a:ext cx="1804597" cy="1299014"/>
          </a:xfrm>
          <a:prstGeom prst="rect">
            <a:avLst/>
          </a:prstGeom>
        </p:spPr>
      </p:pic>
      <p:sp>
        <p:nvSpPr>
          <p:cNvPr id="10" name="TextBox 9">
            <a:extLst>
              <a:ext uri="{FF2B5EF4-FFF2-40B4-BE49-F238E27FC236}">
                <a16:creationId xmlns:a16="http://schemas.microsoft.com/office/drawing/2014/main" id="{71A365C3-A8D7-FB0E-F274-C18FA68ECDEC}"/>
              </a:ext>
            </a:extLst>
          </p:cNvPr>
          <p:cNvSpPr txBox="1"/>
          <p:nvPr/>
        </p:nvSpPr>
        <p:spPr>
          <a:xfrm>
            <a:off x="833293" y="2365104"/>
            <a:ext cx="3193567" cy="3693319"/>
          </a:xfrm>
          <a:prstGeom prst="rect">
            <a:avLst/>
          </a:prstGeom>
          <a:noFill/>
        </p:spPr>
        <p:txBody>
          <a:bodyPr wrap="square" rtlCol="0">
            <a:spAutoFit/>
          </a:bodyPr>
          <a:lstStyle/>
          <a:p>
            <a:r>
              <a:rPr lang="en-US" b="0" i="0" dirty="0">
                <a:solidFill>
                  <a:srgbClr val="666666"/>
                </a:solidFill>
                <a:effectLst/>
                <a:latin typeface="Source Sans Pro" panose="020B0503030403020204" pitchFamily="34" charset="0"/>
              </a:rPr>
              <a:t>The California EIC Consortium is a UC-wide Multicampus Research Programs and Initiatives (MRPI) center focused on the physics of Electron Ion Collider (EIC). We are funded by UC Office of the President. Our consortium consists of four UC campuses (Berkeley, Davis, Los Angeles and Riverside), Cal Poly SLO and three national laboratories (LANL, LBNL and LLNL).</a:t>
            </a:r>
            <a:endParaRPr lang="en-US" dirty="0"/>
          </a:p>
        </p:txBody>
      </p:sp>
      <p:sp>
        <p:nvSpPr>
          <p:cNvPr id="8" name="TextBox 7">
            <a:extLst>
              <a:ext uri="{FF2B5EF4-FFF2-40B4-BE49-F238E27FC236}">
                <a16:creationId xmlns:a16="http://schemas.microsoft.com/office/drawing/2014/main" id="{6F9D1C5E-FDA2-A6ED-F500-FA2272C2414F}"/>
              </a:ext>
            </a:extLst>
          </p:cNvPr>
          <p:cNvSpPr txBox="1"/>
          <p:nvPr/>
        </p:nvSpPr>
        <p:spPr>
          <a:xfrm>
            <a:off x="5653295" y="1362759"/>
            <a:ext cx="3695700" cy="369332"/>
          </a:xfrm>
          <a:prstGeom prst="rect">
            <a:avLst/>
          </a:prstGeom>
          <a:noFill/>
        </p:spPr>
        <p:txBody>
          <a:bodyPr wrap="square" rtlCol="0">
            <a:spAutoFit/>
          </a:bodyPr>
          <a:lstStyle/>
          <a:p>
            <a:r>
              <a:rPr lang="en-US" dirty="0">
                <a:hlinkClick r:id="rId3"/>
              </a:rPr>
              <a:t>https://indico.bnl.gov/event/23919/</a:t>
            </a:r>
            <a:endParaRPr lang="en-US" dirty="0"/>
          </a:p>
        </p:txBody>
      </p:sp>
      <p:pic>
        <p:nvPicPr>
          <p:cNvPr id="1026" name="Picture 2">
            <a:extLst>
              <a:ext uri="{FF2B5EF4-FFF2-40B4-BE49-F238E27FC236}">
                <a16:creationId xmlns:a16="http://schemas.microsoft.com/office/drawing/2014/main" id="{5244E0DB-EF80-DB16-C1C8-BE9D7FDC0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320" y="1995340"/>
            <a:ext cx="6262895" cy="436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6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5003-5E3E-9C92-73FB-8947CB98A9AA}"/>
              </a:ext>
            </a:extLst>
          </p:cNvPr>
          <p:cNvSpPr>
            <a:spLocks noGrp="1"/>
          </p:cNvSpPr>
          <p:nvPr>
            <p:ph type="title"/>
          </p:nvPr>
        </p:nvSpPr>
        <p:spPr/>
        <p:txBody>
          <a:bodyPr/>
          <a:lstStyle/>
          <a:p>
            <a:r>
              <a:rPr lang="en-US" b="1" dirty="0">
                <a:solidFill>
                  <a:schemeClr val="accent1"/>
                </a:solidFill>
              </a:rPr>
              <a:t>Lots of other activity as well…</a:t>
            </a:r>
          </a:p>
        </p:txBody>
      </p:sp>
      <p:sp>
        <p:nvSpPr>
          <p:cNvPr id="3" name="Content Placeholder 2">
            <a:extLst>
              <a:ext uri="{FF2B5EF4-FFF2-40B4-BE49-F238E27FC236}">
                <a16:creationId xmlns:a16="http://schemas.microsoft.com/office/drawing/2014/main" id="{B1455ABE-0FD9-A4A3-663E-FB95A9B654A5}"/>
              </a:ext>
            </a:extLst>
          </p:cNvPr>
          <p:cNvSpPr>
            <a:spLocks noGrp="1"/>
          </p:cNvSpPr>
          <p:nvPr>
            <p:ph idx="1"/>
          </p:nvPr>
        </p:nvSpPr>
        <p:spPr/>
        <p:txBody>
          <a:bodyPr/>
          <a:lstStyle/>
          <a:p>
            <a:r>
              <a:rPr lang="en-US" dirty="0"/>
              <a:t>Other items that you will hear more about in future collaboration meetings:</a:t>
            </a:r>
          </a:p>
          <a:p>
            <a:endParaRPr lang="en-US" dirty="0"/>
          </a:p>
          <a:p>
            <a:r>
              <a:rPr lang="en-US" dirty="0"/>
              <a:t>Progress on collab tools, website</a:t>
            </a:r>
          </a:p>
          <a:p>
            <a:pPr lvl="1"/>
            <a:r>
              <a:rPr lang="en-US" dirty="0"/>
              <a:t>Collaboration database requirements document provided to SDCC</a:t>
            </a:r>
          </a:p>
          <a:p>
            <a:pPr lvl="2"/>
            <a:r>
              <a:rPr lang="en-US" dirty="0">
                <a:hlinkClick r:id="rId2"/>
              </a:rPr>
              <a:t>https://zenodo.org/records/13273309</a:t>
            </a:r>
            <a:endParaRPr lang="en-US" dirty="0"/>
          </a:p>
          <a:p>
            <a:pPr lvl="1"/>
            <a:r>
              <a:rPr lang="en-US" dirty="0"/>
              <a:t>Working on plans for limit access to “collaborators” section of website. </a:t>
            </a:r>
          </a:p>
          <a:p>
            <a:pPr lvl="1"/>
            <a:r>
              <a:rPr lang="en-US" dirty="0"/>
              <a:t>Seeing more material showing up in </a:t>
            </a:r>
            <a:r>
              <a:rPr lang="en-US" dirty="0" err="1"/>
              <a:t>Zenodo</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D61A5FF2-5269-0102-1931-FAF2B0143712}"/>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31EB81A4-1B7B-0455-F563-F8723322F7EB}"/>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1156E86-3809-EDDC-433D-44F1A90528E4}"/>
              </a:ext>
            </a:extLst>
          </p:cNvPr>
          <p:cNvSpPr>
            <a:spLocks noGrp="1"/>
          </p:cNvSpPr>
          <p:nvPr>
            <p:ph type="sldNum" sz="quarter" idx="12"/>
          </p:nvPr>
        </p:nvSpPr>
        <p:spPr/>
        <p:txBody>
          <a:bodyPr/>
          <a:lstStyle/>
          <a:p>
            <a:fld id="{588949A8-7CCD-4D90-AA9A-1451BFC6FB3A}" type="slidenum">
              <a:rPr lang="en-US" smtClean="0"/>
              <a:t>19</a:t>
            </a:fld>
            <a:endParaRPr lang="en-US"/>
          </a:p>
        </p:txBody>
      </p:sp>
    </p:spTree>
    <p:extLst>
      <p:ext uri="{BB962C8B-B14F-4D97-AF65-F5344CB8AC3E}">
        <p14:creationId xmlns:p14="http://schemas.microsoft.com/office/powerpoint/2010/main" val="373522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732064" y="2259240"/>
            <a:ext cx="10515600" cy="1325563"/>
          </a:xfrm>
        </p:spPr>
        <p:txBody>
          <a:bodyPr/>
          <a:lstStyle/>
          <a:p>
            <a:pPr algn="ctr"/>
            <a:r>
              <a:rPr lang="en-US" b="1" dirty="0">
                <a:solidFill>
                  <a:schemeClr val="accent1"/>
                </a:solidFill>
              </a:rPr>
              <a:t>Hey John, start the recording….</a:t>
            </a: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8/22/2024</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DDEF1709-F238-C463-C301-56F7AFAF0DB1}"/>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94745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p:txBody>
          <a:bodyPr/>
          <a:lstStyle/>
          <a:p>
            <a:r>
              <a:rPr lang="en-US" b="1" dirty="0">
                <a:solidFill>
                  <a:schemeClr val="accent1"/>
                </a:solidFill>
              </a:rPr>
              <a:t>Summary</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458351"/>
            <a:ext cx="10515600" cy="4718612"/>
          </a:xfrm>
        </p:spPr>
        <p:txBody>
          <a:bodyPr>
            <a:normAutofit/>
          </a:bodyPr>
          <a:lstStyle/>
          <a:p>
            <a:r>
              <a:rPr lang="en-US" dirty="0" err="1"/>
              <a:t>ePIC</a:t>
            </a:r>
            <a:r>
              <a:rPr lang="en-US" dirty="0"/>
              <a:t> and the EIC are making progress on multiple fronts!</a:t>
            </a:r>
          </a:p>
          <a:p>
            <a:r>
              <a:rPr lang="en-US" dirty="0" err="1"/>
              <a:t>ePIC</a:t>
            </a:r>
            <a:r>
              <a:rPr lang="en-US" dirty="0"/>
              <a:t> Early Science Workshop – Sept. 13</a:t>
            </a:r>
            <a:r>
              <a:rPr lang="en-US" baseline="30000" dirty="0"/>
              <a:t>th</a:t>
            </a:r>
            <a:r>
              <a:rPr lang="en-US" dirty="0"/>
              <a:t>, 10:30AM ET</a:t>
            </a:r>
          </a:p>
          <a:p>
            <a:r>
              <a:rPr lang="en-US" dirty="0"/>
              <a:t>Next General Meeting </a:t>
            </a:r>
            <a:r>
              <a:rPr lang="en-US"/>
              <a:t>– Friday, </a:t>
            </a:r>
            <a:r>
              <a:rPr lang="en-US" dirty="0"/>
              <a:t>Sept. 6</a:t>
            </a:r>
            <a:r>
              <a:rPr lang="en-US" baseline="30000" dirty="0"/>
              <a:t>th</a:t>
            </a:r>
            <a:r>
              <a:rPr lang="en-US" dirty="0"/>
              <a:t>, 10:30AM ET</a:t>
            </a:r>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8/22/2024</a:t>
            </a:r>
          </a:p>
        </p:txBody>
      </p:sp>
      <p:sp>
        <p:nvSpPr>
          <p:cNvPr id="9" name="Rectangle 5">
            <a:extLst>
              <a:ext uri="{FF2B5EF4-FFF2-40B4-BE49-F238E27FC236}">
                <a16:creationId xmlns:a16="http://schemas.microsoft.com/office/drawing/2014/main" id="{499A4514-4849-DB57-66A8-701208B37A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a:extLst>
              <a:ext uri="{FF2B5EF4-FFF2-40B4-BE49-F238E27FC236}">
                <a16:creationId xmlns:a16="http://schemas.microsoft.com/office/drawing/2014/main" id="{D791C3B2-E8EB-A59D-3230-513A679F1E6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FEED201-4CA9-020A-B119-B1BD1B8D4B8E}"/>
              </a:ext>
            </a:extLst>
          </p:cNvPr>
          <p:cNvSpPr>
            <a:spLocks noGrp="1"/>
          </p:cNvSpPr>
          <p:nvPr>
            <p:ph type="sldNum" sz="quarter" idx="12"/>
          </p:nvPr>
        </p:nvSpPr>
        <p:spPr/>
        <p:txBody>
          <a:bodyPr/>
          <a:lstStyle/>
          <a:p>
            <a:fld id="{588949A8-7CCD-4D90-AA9A-1451BFC6FB3A}" type="slidenum">
              <a:rPr lang="en-US" smtClean="0"/>
              <a:t>20</a:t>
            </a:fld>
            <a:endParaRPr lang="en-US"/>
          </a:p>
        </p:txBody>
      </p:sp>
      <p:pic>
        <p:nvPicPr>
          <p:cNvPr id="7" name="Picture 6" descr="Logo&#10;&#10;Description automatically generated">
            <a:extLst>
              <a:ext uri="{FF2B5EF4-FFF2-40B4-BE49-F238E27FC236}">
                <a16:creationId xmlns:a16="http://schemas.microsoft.com/office/drawing/2014/main" id="{DA2B306E-FE73-23C4-74FC-10004A785BD7}"/>
              </a:ext>
            </a:extLst>
          </p:cNvPr>
          <p:cNvPicPr>
            <a:picLocks noChangeAspect="1"/>
          </p:cNvPicPr>
          <p:nvPr/>
        </p:nvPicPr>
        <p:blipFill>
          <a:blip r:embed="rId2"/>
          <a:stretch>
            <a:fillRect/>
          </a:stretch>
        </p:blipFill>
        <p:spPr>
          <a:xfrm>
            <a:off x="3852863" y="3055241"/>
            <a:ext cx="3648075" cy="2626016"/>
          </a:xfrm>
          <a:prstGeom prst="rect">
            <a:avLst/>
          </a:prstGeom>
        </p:spPr>
      </p:pic>
    </p:spTree>
    <p:extLst>
      <p:ext uri="{BB962C8B-B14F-4D97-AF65-F5344CB8AC3E}">
        <p14:creationId xmlns:p14="http://schemas.microsoft.com/office/powerpoint/2010/main" val="261518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8/22/2024</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B37D2E3C-5F8A-E914-EF79-8697EABC6667}"/>
              </a:ext>
            </a:extLst>
          </p:cNvPr>
          <p:cNvSpPr>
            <a:spLocks noGrp="1"/>
          </p:cNvSpPr>
          <p:nvPr>
            <p:ph type="sldNum" sz="quarter" idx="12"/>
          </p:nvPr>
        </p:nvSpPr>
        <p:spPr/>
        <p:txBody>
          <a:bodyPr/>
          <a:lstStyle/>
          <a:p>
            <a:fld id="{588949A8-7CCD-4D90-AA9A-1451BFC6FB3A}" type="slidenum">
              <a:rPr lang="en-US" smtClean="0"/>
              <a:t>21</a:t>
            </a:fld>
            <a:endParaRPr lang="en-US"/>
          </a:p>
        </p:txBody>
      </p:sp>
    </p:spTree>
    <p:extLst>
      <p:ext uri="{BB962C8B-B14F-4D97-AF65-F5344CB8AC3E}">
        <p14:creationId xmlns:p14="http://schemas.microsoft.com/office/powerpoint/2010/main" val="304230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8/22/2024</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91E84BD-BD1C-C201-3156-A3A8761462D8}"/>
              </a:ext>
            </a:extLst>
          </p:cNvPr>
          <p:cNvSpPr>
            <a:spLocks noGrp="1"/>
          </p:cNvSpPr>
          <p:nvPr>
            <p:ph type="sldNum" sz="quarter" idx="12"/>
          </p:nvPr>
        </p:nvSpPr>
        <p:spPr/>
        <p:txBody>
          <a:bodyPr/>
          <a:lstStyle/>
          <a:p>
            <a:fld id="{588949A8-7CCD-4D90-AA9A-1451BFC6FB3A}" type="slidenum">
              <a:rPr lang="en-US" smtClean="0"/>
              <a:t>22</a:t>
            </a:fld>
            <a:endParaRPr lang="en-US"/>
          </a:p>
        </p:txBody>
      </p:sp>
    </p:spTree>
    <p:extLst>
      <p:ext uri="{BB962C8B-B14F-4D97-AF65-F5344CB8AC3E}">
        <p14:creationId xmlns:p14="http://schemas.microsoft.com/office/powerpoint/2010/main" val="412127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8/22/2024</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8E534B80-BB04-3CBD-93A7-992D65281F97}"/>
              </a:ext>
            </a:extLst>
          </p:cNvPr>
          <p:cNvSpPr>
            <a:spLocks noGrp="1"/>
          </p:cNvSpPr>
          <p:nvPr>
            <p:ph type="sldNum" sz="quarter" idx="12"/>
          </p:nvPr>
        </p:nvSpPr>
        <p:spPr/>
        <p:txBody>
          <a:bodyPr/>
          <a:lstStyle/>
          <a:p>
            <a:fld id="{588949A8-7CCD-4D90-AA9A-1451BFC6FB3A}" type="slidenum">
              <a:rPr lang="en-US" smtClean="0"/>
              <a:t>23</a:t>
            </a:fld>
            <a:endParaRPr lang="en-US"/>
          </a:p>
        </p:txBody>
      </p:sp>
    </p:spTree>
    <p:extLst>
      <p:ext uri="{BB962C8B-B14F-4D97-AF65-F5344CB8AC3E}">
        <p14:creationId xmlns:p14="http://schemas.microsoft.com/office/powerpoint/2010/main" val="302824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C071-391F-A41B-26B5-2BA5B9C27F00}"/>
              </a:ext>
            </a:extLst>
          </p:cNvPr>
          <p:cNvSpPr>
            <a:spLocks noGrp="1"/>
          </p:cNvSpPr>
          <p:nvPr>
            <p:ph type="title"/>
          </p:nvPr>
        </p:nvSpPr>
        <p:spPr/>
        <p:txBody>
          <a:bodyPr/>
          <a:lstStyle/>
          <a:p>
            <a:r>
              <a:rPr lang="en-US" b="1" dirty="0">
                <a:solidFill>
                  <a:schemeClr val="accent1"/>
                </a:solidFill>
              </a:rPr>
              <a:t>Agenda</a:t>
            </a:r>
          </a:p>
        </p:txBody>
      </p:sp>
      <p:sp>
        <p:nvSpPr>
          <p:cNvPr id="4" name="Date Placeholder 3">
            <a:extLst>
              <a:ext uri="{FF2B5EF4-FFF2-40B4-BE49-F238E27FC236}">
                <a16:creationId xmlns:a16="http://schemas.microsoft.com/office/drawing/2014/main" id="{561EEA59-D78E-A942-3859-812F0B9B92B6}"/>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EFFD1C25-5F25-C237-3D7F-4085178C10CD}"/>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65A5F08-F427-986E-867E-1CC5EA525BF5}"/>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8" name="Picture 7" descr="A screenshot of a computer&#10;&#10;Description automatically generated">
            <a:extLst>
              <a:ext uri="{FF2B5EF4-FFF2-40B4-BE49-F238E27FC236}">
                <a16:creationId xmlns:a16="http://schemas.microsoft.com/office/drawing/2014/main" id="{3CBAA360-7D9A-CD7E-BEF9-8988DDE7A68B}"/>
              </a:ext>
            </a:extLst>
          </p:cNvPr>
          <p:cNvPicPr>
            <a:picLocks noChangeAspect="1"/>
          </p:cNvPicPr>
          <p:nvPr/>
        </p:nvPicPr>
        <p:blipFill>
          <a:blip r:embed="rId2"/>
          <a:stretch>
            <a:fillRect/>
          </a:stretch>
        </p:blipFill>
        <p:spPr>
          <a:xfrm>
            <a:off x="2073457" y="1516571"/>
            <a:ext cx="9554908" cy="461074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710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8D90-69F9-4840-D220-8445B3268A8D}"/>
              </a:ext>
            </a:extLst>
          </p:cNvPr>
          <p:cNvSpPr>
            <a:spLocks noGrp="1"/>
          </p:cNvSpPr>
          <p:nvPr>
            <p:ph type="title"/>
          </p:nvPr>
        </p:nvSpPr>
        <p:spPr>
          <a:xfrm>
            <a:off x="838200" y="365125"/>
            <a:ext cx="10515600" cy="1032919"/>
          </a:xfrm>
        </p:spPr>
        <p:txBody>
          <a:bodyPr/>
          <a:lstStyle/>
          <a:p>
            <a:r>
              <a:rPr lang="en-US" b="1" dirty="0">
                <a:solidFill>
                  <a:schemeClr val="accent1"/>
                </a:solidFill>
              </a:rPr>
              <a:t>News from the SP Office</a:t>
            </a:r>
          </a:p>
        </p:txBody>
      </p:sp>
      <p:sp>
        <p:nvSpPr>
          <p:cNvPr id="3" name="Content Placeholder 2">
            <a:extLst>
              <a:ext uri="{FF2B5EF4-FFF2-40B4-BE49-F238E27FC236}">
                <a16:creationId xmlns:a16="http://schemas.microsoft.com/office/drawing/2014/main" id="{AE052BF1-B67E-6BCB-B51D-C72C41208AF1}"/>
              </a:ext>
            </a:extLst>
          </p:cNvPr>
          <p:cNvSpPr>
            <a:spLocks noGrp="1"/>
          </p:cNvSpPr>
          <p:nvPr>
            <p:ph idx="1"/>
          </p:nvPr>
        </p:nvSpPr>
        <p:spPr>
          <a:xfrm>
            <a:off x="838200" y="1825625"/>
            <a:ext cx="3732926" cy="4351338"/>
          </a:xfrm>
        </p:spPr>
        <p:txBody>
          <a:bodyPr/>
          <a:lstStyle/>
          <a:p>
            <a:r>
              <a:rPr lang="en-US" dirty="0"/>
              <a:t>Everything is continuing at a fast pace coming out of the Lehigh Collaboration Meeting. </a:t>
            </a:r>
          </a:p>
          <a:p>
            <a:endParaRPr lang="en-US" dirty="0"/>
          </a:p>
          <a:p>
            <a:endParaRPr lang="en-US" dirty="0"/>
          </a:p>
        </p:txBody>
      </p:sp>
      <p:sp>
        <p:nvSpPr>
          <p:cNvPr id="4" name="Date Placeholder 3">
            <a:extLst>
              <a:ext uri="{FF2B5EF4-FFF2-40B4-BE49-F238E27FC236}">
                <a16:creationId xmlns:a16="http://schemas.microsoft.com/office/drawing/2014/main" id="{02A0A67C-16C0-412A-289E-C666EA365B25}"/>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4C30CFCC-4652-2695-9153-B8C2717FE5C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4710FC56-7E03-A7FB-070A-60A84AC9315A}"/>
              </a:ext>
            </a:extLst>
          </p:cNvPr>
          <p:cNvSpPr>
            <a:spLocks noGrp="1"/>
          </p:cNvSpPr>
          <p:nvPr>
            <p:ph type="sldNum" sz="quarter" idx="12"/>
          </p:nvPr>
        </p:nvSpPr>
        <p:spPr/>
        <p:txBody>
          <a:bodyPr/>
          <a:lstStyle/>
          <a:p>
            <a:fld id="{588949A8-7CCD-4D90-AA9A-1451BFC6FB3A}" type="slidenum">
              <a:rPr lang="en-US" smtClean="0"/>
              <a:t>4</a:t>
            </a:fld>
            <a:endParaRPr lang="en-US"/>
          </a:p>
        </p:txBody>
      </p:sp>
      <p:grpSp>
        <p:nvGrpSpPr>
          <p:cNvPr id="7" name="Group 6">
            <a:extLst>
              <a:ext uri="{FF2B5EF4-FFF2-40B4-BE49-F238E27FC236}">
                <a16:creationId xmlns:a16="http://schemas.microsoft.com/office/drawing/2014/main" id="{2DF65D60-FF65-A57E-6384-53ED19785CCC}"/>
              </a:ext>
            </a:extLst>
          </p:cNvPr>
          <p:cNvGrpSpPr/>
          <p:nvPr/>
        </p:nvGrpSpPr>
        <p:grpSpPr>
          <a:xfrm>
            <a:off x="7301427" y="1488531"/>
            <a:ext cx="1237691" cy="1773822"/>
            <a:chOff x="7534031" y="1196286"/>
            <a:chExt cx="1237691" cy="1773822"/>
          </a:xfrm>
        </p:grpSpPr>
        <p:cxnSp>
          <p:nvCxnSpPr>
            <p:cNvPr id="8" name="Straight Arrow Connector 7">
              <a:extLst>
                <a:ext uri="{FF2B5EF4-FFF2-40B4-BE49-F238E27FC236}">
                  <a16:creationId xmlns:a16="http://schemas.microsoft.com/office/drawing/2014/main" id="{13CC3DC5-294F-C15D-9B7C-184F7441BDB5}"/>
                </a:ext>
              </a:extLst>
            </p:cNvPr>
            <p:cNvCxnSpPr>
              <a:cxnSpLocks/>
            </p:cNvCxnSpPr>
            <p:nvPr/>
          </p:nvCxnSpPr>
          <p:spPr>
            <a:xfrm>
              <a:off x="7850350" y="1766799"/>
              <a:ext cx="3198" cy="1203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795986-B893-FFE2-60C1-92CAEB953B68}"/>
                </a:ext>
              </a:extLst>
            </p:cNvPr>
            <p:cNvSpPr txBox="1"/>
            <p:nvPr/>
          </p:nvSpPr>
          <p:spPr>
            <a:xfrm>
              <a:off x="7534031" y="1196286"/>
              <a:ext cx="1237691" cy="577081"/>
            </a:xfrm>
            <a:prstGeom prst="rect">
              <a:avLst/>
            </a:prstGeom>
            <a:noFill/>
          </p:spPr>
          <p:txBody>
            <a:bodyPr wrap="square" rtlCol="0">
              <a:spAutoFit/>
            </a:bodyPr>
            <a:lstStyle/>
            <a:p>
              <a:r>
                <a:rPr lang="en-US" sz="1050" b="1" dirty="0" err="1">
                  <a:solidFill>
                    <a:schemeClr val="accent1"/>
                  </a:solidFill>
                </a:rPr>
                <a:t>ePIC</a:t>
              </a:r>
              <a:r>
                <a:rPr lang="en-US" sz="1050" b="1" dirty="0">
                  <a:solidFill>
                    <a:schemeClr val="accent1"/>
                  </a:solidFill>
                </a:rPr>
                <a:t> Early Physics Workshop </a:t>
              </a:r>
              <a:br>
                <a:rPr lang="en-US" sz="1050" b="1" dirty="0">
                  <a:solidFill>
                    <a:schemeClr val="accent1"/>
                  </a:solidFill>
                </a:rPr>
              </a:br>
              <a:r>
                <a:rPr lang="en-US" sz="1050" b="1" dirty="0">
                  <a:solidFill>
                    <a:schemeClr val="accent1"/>
                  </a:solidFill>
                </a:rPr>
                <a:t>Sept. 13, 2024</a:t>
              </a:r>
            </a:p>
          </p:txBody>
        </p:sp>
      </p:grpSp>
      <p:grpSp>
        <p:nvGrpSpPr>
          <p:cNvPr id="10" name="Group 9">
            <a:extLst>
              <a:ext uri="{FF2B5EF4-FFF2-40B4-BE49-F238E27FC236}">
                <a16:creationId xmlns:a16="http://schemas.microsoft.com/office/drawing/2014/main" id="{70771473-F8D0-159C-23B3-AC3708EAF9AD}"/>
              </a:ext>
            </a:extLst>
          </p:cNvPr>
          <p:cNvGrpSpPr/>
          <p:nvPr/>
        </p:nvGrpSpPr>
        <p:grpSpPr>
          <a:xfrm>
            <a:off x="5233141" y="1488531"/>
            <a:ext cx="1220340" cy="2458401"/>
            <a:chOff x="5792155" y="1196286"/>
            <a:chExt cx="1220340" cy="2458401"/>
          </a:xfrm>
        </p:grpSpPr>
        <p:cxnSp>
          <p:nvCxnSpPr>
            <p:cNvPr id="11" name="Straight Connector 10">
              <a:extLst>
                <a:ext uri="{FF2B5EF4-FFF2-40B4-BE49-F238E27FC236}">
                  <a16:creationId xmlns:a16="http://schemas.microsoft.com/office/drawing/2014/main" id="{763243F8-4822-076D-14E9-29F621CB798A}"/>
                </a:ext>
              </a:extLst>
            </p:cNvPr>
            <p:cNvCxnSpPr>
              <a:cxnSpLocks/>
            </p:cNvCxnSpPr>
            <p:nvPr/>
          </p:nvCxnSpPr>
          <p:spPr>
            <a:xfrm>
              <a:off x="6560543" y="1584130"/>
              <a:ext cx="0" cy="2070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17F94C-E113-0252-1E18-06A44320216C}"/>
                </a:ext>
              </a:extLst>
            </p:cNvPr>
            <p:cNvSpPr txBox="1"/>
            <p:nvPr/>
          </p:nvSpPr>
          <p:spPr>
            <a:xfrm>
              <a:off x="5792155" y="1196286"/>
              <a:ext cx="1220340" cy="415498"/>
            </a:xfrm>
            <a:prstGeom prst="rect">
              <a:avLst/>
            </a:prstGeom>
            <a:noFill/>
          </p:spPr>
          <p:txBody>
            <a:bodyPr wrap="square" rtlCol="0">
              <a:spAutoFit/>
            </a:bodyPr>
            <a:lstStyle/>
            <a:p>
              <a:r>
                <a:rPr lang="en-US" sz="1050" dirty="0"/>
                <a:t>EIC Strategy Mtg</a:t>
              </a:r>
              <a:br>
                <a:rPr lang="en-US" sz="1050" dirty="0"/>
              </a:br>
              <a:r>
                <a:rPr lang="en-US" sz="1050" dirty="0"/>
                <a:t>August 21</a:t>
              </a:r>
              <a:r>
                <a:rPr lang="en-US" sz="1050" baseline="30000" dirty="0"/>
                <a:t>st</a:t>
              </a:r>
              <a:r>
                <a:rPr lang="en-US" sz="1050" dirty="0"/>
                <a:t> </a:t>
              </a:r>
            </a:p>
          </p:txBody>
        </p:sp>
      </p:grpSp>
      <p:sp>
        <p:nvSpPr>
          <p:cNvPr id="13" name="Arrow: Right 12">
            <a:extLst>
              <a:ext uri="{FF2B5EF4-FFF2-40B4-BE49-F238E27FC236}">
                <a16:creationId xmlns:a16="http://schemas.microsoft.com/office/drawing/2014/main" id="{964C4BB4-7C5C-E478-3D9A-39DC1CE2D047}"/>
              </a:ext>
            </a:extLst>
          </p:cNvPr>
          <p:cNvSpPr/>
          <p:nvPr/>
        </p:nvSpPr>
        <p:spPr>
          <a:xfrm>
            <a:off x="5420773" y="2691316"/>
            <a:ext cx="6332145" cy="2514600"/>
          </a:xfrm>
          <a:prstGeom prst="rightArrow">
            <a:avLst/>
          </a:prstGeom>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7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A289862-575D-B05C-5A0B-0CE185FA2F8E}"/>
              </a:ext>
            </a:extLst>
          </p:cNvPr>
          <p:cNvCxnSpPr>
            <a:cxnSpLocks/>
            <a:stCxn id="35" idx="2"/>
          </p:cNvCxnSpPr>
          <p:nvPr/>
        </p:nvCxnSpPr>
        <p:spPr>
          <a:xfrm>
            <a:off x="5416314" y="3239877"/>
            <a:ext cx="0" cy="795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ACF9A0-F867-4900-6AB0-6C581042E8FB}"/>
              </a:ext>
            </a:extLst>
          </p:cNvPr>
          <p:cNvCxnSpPr>
            <a:cxnSpLocks/>
            <a:stCxn id="13" idx="1"/>
            <a:endCxn id="13" idx="3"/>
          </p:cNvCxnSpPr>
          <p:nvPr/>
        </p:nvCxnSpPr>
        <p:spPr>
          <a:xfrm>
            <a:off x="5420773" y="3948616"/>
            <a:ext cx="6332145" cy="0"/>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7078D79-2E79-BFE5-1FFF-B680745D5D9F}"/>
              </a:ext>
            </a:extLst>
          </p:cNvPr>
          <p:cNvGrpSpPr/>
          <p:nvPr/>
        </p:nvGrpSpPr>
        <p:grpSpPr>
          <a:xfrm>
            <a:off x="6805843" y="2402931"/>
            <a:ext cx="1556681" cy="1531150"/>
            <a:chOff x="1660631" y="2506600"/>
            <a:chExt cx="1556681" cy="1531150"/>
          </a:xfrm>
        </p:grpSpPr>
        <p:sp>
          <p:nvSpPr>
            <p:cNvPr id="17" name="TextBox 16">
              <a:extLst>
                <a:ext uri="{FF2B5EF4-FFF2-40B4-BE49-F238E27FC236}">
                  <a16:creationId xmlns:a16="http://schemas.microsoft.com/office/drawing/2014/main" id="{56A262C7-11E4-BCA1-821F-BB61D6FEB68D}"/>
                </a:ext>
              </a:extLst>
            </p:cNvPr>
            <p:cNvSpPr txBox="1"/>
            <p:nvPr/>
          </p:nvSpPr>
          <p:spPr>
            <a:xfrm>
              <a:off x="1660631" y="2506600"/>
              <a:ext cx="1556681" cy="415498"/>
            </a:xfrm>
            <a:prstGeom prst="rect">
              <a:avLst/>
            </a:prstGeom>
            <a:solidFill>
              <a:schemeClr val="bg1"/>
            </a:solidFill>
          </p:spPr>
          <p:txBody>
            <a:bodyPr wrap="square" rtlCol="0">
              <a:spAutoFit/>
            </a:bodyPr>
            <a:lstStyle/>
            <a:p>
              <a:r>
                <a:rPr lang="en-US" sz="1050" dirty="0"/>
                <a:t>PDR2: PID Detectors</a:t>
              </a:r>
            </a:p>
            <a:p>
              <a:r>
                <a:rPr lang="en-US" sz="1050" dirty="0"/>
                <a:t>Summer/Fall 2024</a:t>
              </a:r>
            </a:p>
          </p:txBody>
        </p:sp>
        <p:cxnSp>
          <p:nvCxnSpPr>
            <p:cNvPr id="18" name="Straight Connector 17">
              <a:extLst>
                <a:ext uri="{FF2B5EF4-FFF2-40B4-BE49-F238E27FC236}">
                  <a16:creationId xmlns:a16="http://schemas.microsoft.com/office/drawing/2014/main" id="{B85AC4F9-4523-58A7-32FA-D05A4C9FD4F6}"/>
                </a:ext>
              </a:extLst>
            </p:cNvPr>
            <p:cNvCxnSpPr>
              <a:cxnSpLocks/>
            </p:cNvCxnSpPr>
            <p:nvPr/>
          </p:nvCxnSpPr>
          <p:spPr>
            <a:xfrm>
              <a:off x="2046357" y="2899916"/>
              <a:ext cx="0" cy="1137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430783E-5627-E6D5-6EC5-95B65DBC5B4C}"/>
              </a:ext>
            </a:extLst>
          </p:cNvPr>
          <p:cNvGrpSpPr/>
          <p:nvPr/>
        </p:nvGrpSpPr>
        <p:grpSpPr>
          <a:xfrm>
            <a:off x="8539118" y="2445176"/>
            <a:ext cx="1266104" cy="1488574"/>
            <a:chOff x="1902155" y="2496868"/>
            <a:chExt cx="787682" cy="1248636"/>
          </a:xfrm>
        </p:grpSpPr>
        <p:sp>
          <p:nvSpPr>
            <p:cNvPr id="20" name="TextBox 19">
              <a:extLst>
                <a:ext uri="{FF2B5EF4-FFF2-40B4-BE49-F238E27FC236}">
                  <a16:creationId xmlns:a16="http://schemas.microsoft.com/office/drawing/2014/main" id="{65B02CA8-B607-1E93-B22B-5D6D446A9FB8}"/>
                </a:ext>
              </a:extLst>
            </p:cNvPr>
            <p:cNvSpPr txBox="1"/>
            <p:nvPr/>
          </p:nvSpPr>
          <p:spPr>
            <a:xfrm>
              <a:off x="1902155" y="2496868"/>
              <a:ext cx="787682" cy="484063"/>
            </a:xfrm>
            <a:prstGeom prst="rect">
              <a:avLst/>
            </a:prstGeom>
            <a:solidFill>
              <a:schemeClr val="bg1"/>
            </a:solidFill>
          </p:spPr>
          <p:txBody>
            <a:bodyPr wrap="square" rtlCol="0">
              <a:spAutoFit/>
            </a:bodyPr>
            <a:lstStyle/>
            <a:p>
              <a:r>
                <a:rPr lang="en-US" sz="1050" dirty="0" err="1"/>
                <a:t>ePIC</a:t>
              </a:r>
              <a:r>
                <a:rPr lang="en-US" sz="1050" dirty="0"/>
                <a:t> Software and </a:t>
              </a:r>
              <a:br>
                <a:rPr lang="en-US" sz="1050" dirty="0"/>
              </a:br>
              <a:r>
                <a:rPr lang="en-US" sz="1050" dirty="0"/>
                <a:t>Computing Review</a:t>
              </a:r>
              <a:br>
                <a:rPr lang="en-US" sz="1050" dirty="0"/>
              </a:br>
              <a:r>
                <a:rPr lang="en-US" sz="1050" dirty="0"/>
                <a:t>Sept. 26-27</a:t>
              </a:r>
              <a:r>
                <a:rPr lang="en-US" sz="1050" baseline="30000" dirty="0"/>
                <a:t>th</a:t>
              </a:r>
              <a:r>
                <a:rPr lang="en-US" sz="1050" dirty="0"/>
                <a:t> </a:t>
              </a:r>
            </a:p>
          </p:txBody>
        </p:sp>
        <p:cxnSp>
          <p:nvCxnSpPr>
            <p:cNvPr id="21" name="Straight Connector 20">
              <a:extLst>
                <a:ext uri="{FF2B5EF4-FFF2-40B4-BE49-F238E27FC236}">
                  <a16:creationId xmlns:a16="http://schemas.microsoft.com/office/drawing/2014/main" id="{008140A9-5213-5160-95F7-DF20AE808FD6}"/>
                </a:ext>
              </a:extLst>
            </p:cNvPr>
            <p:cNvCxnSpPr>
              <a:cxnSpLocks/>
            </p:cNvCxnSpPr>
            <p:nvPr/>
          </p:nvCxnSpPr>
          <p:spPr>
            <a:xfrm>
              <a:off x="2208242" y="2993309"/>
              <a:ext cx="0" cy="752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B49B45B-C49E-F456-3CE5-B807C5E49465}"/>
              </a:ext>
            </a:extLst>
          </p:cNvPr>
          <p:cNvSpPr txBox="1"/>
          <p:nvPr/>
        </p:nvSpPr>
        <p:spPr>
          <a:xfrm>
            <a:off x="10793330" y="2902216"/>
            <a:ext cx="1337187" cy="923330"/>
          </a:xfrm>
          <a:prstGeom prst="rect">
            <a:avLst/>
          </a:prstGeom>
          <a:solidFill>
            <a:schemeClr val="bg1"/>
          </a:solidFill>
          <a:ln>
            <a:solidFill>
              <a:schemeClr val="accent1">
                <a:shade val="15000"/>
              </a:schemeClr>
            </a:solidFill>
          </a:ln>
        </p:spPr>
        <p:txBody>
          <a:bodyPr wrap="square" rtlCol="0">
            <a:spAutoFit/>
          </a:bodyPr>
          <a:lstStyle/>
          <a:p>
            <a:r>
              <a:rPr lang="en-US" dirty="0"/>
              <a:t>Frascati Collab. Mtg. Jan 2025</a:t>
            </a:r>
          </a:p>
        </p:txBody>
      </p:sp>
      <p:grpSp>
        <p:nvGrpSpPr>
          <p:cNvPr id="23" name="Group 22">
            <a:extLst>
              <a:ext uri="{FF2B5EF4-FFF2-40B4-BE49-F238E27FC236}">
                <a16:creationId xmlns:a16="http://schemas.microsoft.com/office/drawing/2014/main" id="{99B33313-A679-FFE7-AFC1-214EB8F1DA05}"/>
              </a:ext>
            </a:extLst>
          </p:cNvPr>
          <p:cNvGrpSpPr/>
          <p:nvPr/>
        </p:nvGrpSpPr>
        <p:grpSpPr>
          <a:xfrm>
            <a:off x="6517024" y="3957361"/>
            <a:ext cx="2035278" cy="2199610"/>
            <a:chOff x="3815829" y="3613652"/>
            <a:chExt cx="2035278" cy="2018122"/>
          </a:xfrm>
        </p:grpSpPr>
        <p:sp>
          <p:nvSpPr>
            <p:cNvPr id="24" name="TextBox 23">
              <a:extLst>
                <a:ext uri="{FF2B5EF4-FFF2-40B4-BE49-F238E27FC236}">
                  <a16:creationId xmlns:a16="http://schemas.microsoft.com/office/drawing/2014/main" id="{962CBAA6-05D6-1B7C-E30C-A5F360110FB6}"/>
                </a:ext>
              </a:extLst>
            </p:cNvPr>
            <p:cNvSpPr txBox="1"/>
            <p:nvPr/>
          </p:nvSpPr>
          <p:spPr>
            <a:xfrm>
              <a:off x="3815829" y="5102307"/>
              <a:ext cx="2035278" cy="529467"/>
            </a:xfrm>
            <a:prstGeom prst="rect">
              <a:avLst/>
            </a:prstGeom>
            <a:noFill/>
          </p:spPr>
          <p:txBody>
            <a:bodyPr wrap="square" rtlCol="0">
              <a:spAutoFit/>
            </a:bodyPr>
            <a:lstStyle/>
            <a:p>
              <a:r>
                <a:rPr lang="en-US" sz="1050" dirty="0"/>
                <a:t>Detector Advisory Committee R&amp;D Meeting</a:t>
              </a:r>
            </a:p>
            <a:p>
              <a:r>
                <a:rPr lang="en-US" sz="1050" dirty="0"/>
                <a:t>August 28-28</a:t>
              </a:r>
              <a:r>
                <a:rPr lang="en-US" sz="1050" baseline="30000" dirty="0"/>
                <a:t>th</a:t>
              </a:r>
              <a:r>
                <a:rPr lang="en-US" sz="1050" dirty="0"/>
                <a:t>  </a:t>
              </a:r>
            </a:p>
          </p:txBody>
        </p:sp>
        <p:cxnSp>
          <p:nvCxnSpPr>
            <p:cNvPr id="25" name="Straight Connector 24">
              <a:extLst>
                <a:ext uri="{FF2B5EF4-FFF2-40B4-BE49-F238E27FC236}">
                  <a16:creationId xmlns:a16="http://schemas.microsoft.com/office/drawing/2014/main" id="{6F287D76-299E-7248-21B0-3C597DB824A5}"/>
                </a:ext>
              </a:extLst>
            </p:cNvPr>
            <p:cNvCxnSpPr>
              <a:cxnSpLocks/>
            </p:cNvCxnSpPr>
            <p:nvPr/>
          </p:nvCxnSpPr>
          <p:spPr>
            <a:xfrm>
              <a:off x="4222956" y="3613652"/>
              <a:ext cx="0" cy="1488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20E60D0-DC82-2656-ECD9-14BCFEA6FCAB}"/>
              </a:ext>
            </a:extLst>
          </p:cNvPr>
          <p:cNvGrpSpPr/>
          <p:nvPr/>
        </p:nvGrpSpPr>
        <p:grpSpPr>
          <a:xfrm>
            <a:off x="9953750" y="3963153"/>
            <a:ext cx="2035278" cy="1980175"/>
            <a:chOff x="3821336" y="3613652"/>
            <a:chExt cx="2035278" cy="1816792"/>
          </a:xfrm>
        </p:grpSpPr>
        <p:sp>
          <p:nvSpPr>
            <p:cNvPr id="27" name="TextBox 26">
              <a:extLst>
                <a:ext uri="{FF2B5EF4-FFF2-40B4-BE49-F238E27FC236}">
                  <a16:creationId xmlns:a16="http://schemas.microsoft.com/office/drawing/2014/main" id="{4D99355F-B7F9-CA3B-E76D-DB7EC103A150}"/>
                </a:ext>
              </a:extLst>
            </p:cNvPr>
            <p:cNvSpPr txBox="1"/>
            <p:nvPr/>
          </p:nvSpPr>
          <p:spPr>
            <a:xfrm>
              <a:off x="3821336" y="5049228"/>
              <a:ext cx="2035278" cy="381216"/>
            </a:xfrm>
            <a:prstGeom prst="rect">
              <a:avLst/>
            </a:prstGeom>
            <a:noFill/>
          </p:spPr>
          <p:txBody>
            <a:bodyPr wrap="square" rtlCol="0">
              <a:spAutoFit/>
            </a:bodyPr>
            <a:lstStyle/>
            <a:p>
              <a:r>
                <a:rPr lang="en-US" sz="1050" dirty="0">
                  <a:solidFill>
                    <a:srgbClr val="FF0000"/>
                  </a:solidFill>
                </a:rPr>
                <a:t>EIC Project CD-3B Review</a:t>
              </a:r>
              <a:br>
                <a:rPr lang="en-US" sz="1050" dirty="0">
                  <a:solidFill>
                    <a:srgbClr val="FF0000"/>
                  </a:solidFill>
                </a:rPr>
              </a:br>
              <a:r>
                <a:rPr lang="en-US" sz="1050" dirty="0">
                  <a:solidFill>
                    <a:srgbClr val="FF0000"/>
                  </a:solidFill>
                </a:rPr>
                <a:t>January 7-9</a:t>
              </a:r>
              <a:r>
                <a:rPr lang="en-US" sz="1050" baseline="30000" dirty="0">
                  <a:solidFill>
                    <a:srgbClr val="FF0000"/>
                  </a:solidFill>
                </a:rPr>
                <a:t>th</a:t>
              </a:r>
              <a:r>
                <a:rPr lang="en-US" sz="1050" dirty="0">
                  <a:solidFill>
                    <a:srgbClr val="FF0000"/>
                  </a:solidFill>
                </a:rPr>
                <a:t>, 2025</a:t>
              </a:r>
            </a:p>
          </p:txBody>
        </p:sp>
        <p:cxnSp>
          <p:nvCxnSpPr>
            <p:cNvPr id="28" name="Straight Connector 27">
              <a:extLst>
                <a:ext uri="{FF2B5EF4-FFF2-40B4-BE49-F238E27FC236}">
                  <a16:creationId xmlns:a16="http://schemas.microsoft.com/office/drawing/2014/main" id="{75F033E4-6A1B-824A-6012-89DF57AFAE66}"/>
                </a:ext>
              </a:extLst>
            </p:cNvPr>
            <p:cNvCxnSpPr>
              <a:cxnSpLocks/>
            </p:cNvCxnSpPr>
            <p:nvPr/>
          </p:nvCxnSpPr>
          <p:spPr>
            <a:xfrm>
              <a:off x="4222956" y="3613652"/>
              <a:ext cx="0" cy="1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4515F72-8A46-9E3B-9935-DAABB7958B76}"/>
              </a:ext>
            </a:extLst>
          </p:cNvPr>
          <p:cNvGrpSpPr/>
          <p:nvPr/>
        </p:nvGrpSpPr>
        <p:grpSpPr>
          <a:xfrm>
            <a:off x="7547749" y="3941514"/>
            <a:ext cx="2121303" cy="1621532"/>
            <a:chOff x="3901923" y="3656371"/>
            <a:chExt cx="1799304" cy="1621532"/>
          </a:xfrm>
        </p:grpSpPr>
        <p:cxnSp>
          <p:nvCxnSpPr>
            <p:cNvPr id="30" name="Straight Connector 29">
              <a:extLst>
                <a:ext uri="{FF2B5EF4-FFF2-40B4-BE49-F238E27FC236}">
                  <a16:creationId xmlns:a16="http://schemas.microsoft.com/office/drawing/2014/main" id="{5C3C9EAC-A4EB-6D88-6FA8-675EF49E62C9}"/>
                </a:ext>
              </a:extLst>
            </p:cNvPr>
            <p:cNvCxnSpPr>
              <a:cxnSpLocks/>
            </p:cNvCxnSpPr>
            <p:nvPr/>
          </p:nvCxnSpPr>
          <p:spPr>
            <a:xfrm>
              <a:off x="4222956" y="3656371"/>
              <a:ext cx="0" cy="876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6C87443-332A-BD77-E89B-9D3C01E2CD12}"/>
                </a:ext>
              </a:extLst>
            </p:cNvPr>
            <p:cNvSpPr txBox="1"/>
            <p:nvPr/>
          </p:nvSpPr>
          <p:spPr>
            <a:xfrm>
              <a:off x="3901923" y="4539239"/>
              <a:ext cx="1799304" cy="738664"/>
            </a:xfrm>
            <a:prstGeom prst="rect">
              <a:avLst/>
            </a:prstGeom>
            <a:solidFill>
              <a:schemeClr val="bg1"/>
            </a:solidFill>
          </p:spPr>
          <p:txBody>
            <a:bodyPr wrap="square" rtlCol="0">
              <a:spAutoFit/>
            </a:bodyPr>
            <a:lstStyle/>
            <a:p>
              <a:r>
                <a:rPr lang="en-US" sz="1050" dirty="0"/>
                <a:t>FDR: Magnet Flux Return Steel </a:t>
              </a:r>
            </a:p>
            <a:p>
              <a:r>
                <a:rPr lang="en-US" sz="1050" dirty="0">
                  <a:solidFill>
                    <a:srgbClr val="FF0000"/>
                  </a:solidFill>
                </a:rPr>
                <a:t>(poss. CD-3B scope)</a:t>
              </a:r>
              <a:br>
                <a:rPr lang="en-US" sz="1050" dirty="0"/>
              </a:br>
              <a:r>
                <a:rPr lang="en-US" sz="1050" dirty="0"/>
                <a:t>Sept. 2024</a:t>
              </a:r>
            </a:p>
          </p:txBody>
        </p:sp>
      </p:grpSp>
      <p:grpSp>
        <p:nvGrpSpPr>
          <p:cNvPr id="32" name="Group 31">
            <a:extLst>
              <a:ext uri="{FF2B5EF4-FFF2-40B4-BE49-F238E27FC236}">
                <a16:creationId xmlns:a16="http://schemas.microsoft.com/office/drawing/2014/main" id="{14DD8A6B-35D8-5BE5-E331-8FDAA282D8BB}"/>
              </a:ext>
            </a:extLst>
          </p:cNvPr>
          <p:cNvGrpSpPr/>
          <p:nvPr/>
        </p:nvGrpSpPr>
        <p:grpSpPr>
          <a:xfrm>
            <a:off x="8619973" y="3991261"/>
            <a:ext cx="1266104" cy="2214525"/>
            <a:chOff x="1606720" y="2262918"/>
            <a:chExt cx="787682" cy="1247663"/>
          </a:xfrm>
        </p:grpSpPr>
        <p:sp>
          <p:nvSpPr>
            <p:cNvPr id="33" name="TextBox 32">
              <a:extLst>
                <a:ext uri="{FF2B5EF4-FFF2-40B4-BE49-F238E27FC236}">
                  <a16:creationId xmlns:a16="http://schemas.microsoft.com/office/drawing/2014/main" id="{65072158-E392-AA6D-0D1E-AC7F4A12F9EA}"/>
                </a:ext>
              </a:extLst>
            </p:cNvPr>
            <p:cNvSpPr txBox="1"/>
            <p:nvPr/>
          </p:nvSpPr>
          <p:spPr>
            <a:xfrm>
              <a:off x="1606720" y="3185454"/>
              <a:ext cx="787682" cy="325127"/>
            </a:xfrm>
            <a:prstGeom prst="rect">
              <a:avLst/>
            </a:prstGeom>
            <a:solidFill>
              <a:schemeClr val="bg1"/>
            </a:solidFill>
          </p:spPr>
          <p:txBody>
            <a:bodyPr wrap="square" rtlCol="0">
              <a:spAutoFit/>
            </a:bodyPr>
            <a:lstStyle/>
            <a:p>
              <a:r>
                <a:rPr lang="en-US" sz="1050" b="1" dirty="0" err="1">
                  <a:solidFill>
                    <a:schemeClr val="accent1"/>
                  </a:solidFill>
                </a:rPr>
                <a:t>ePIC</a:t>
              </a:r>
              <a:r>
                <a:rPr lang="en-US" sz="1050" b="1" dirty="0">
                  <a:solidFill>
                    <a:schemeClr val="accent1"/>
                  </a:solidFill>
                </a:rPr>
                <a:t> draft pre-TDR Version 0</a:t>
              </a:r>
              <a:br>
                <a:rPr lang="en-US" sz="1050" b="1" dirty="0">
                  <a:solidFill>
                    <a:schemeClr val="accent1"/>
                  </a:solidFill>
                </a:rPr>
              </a:br>
              <a:r>
                <a:rPr lang="en-US" sz="1050" b="1" dirty="0">
                  <a:solidFill>
                    <a:schemeClr val="accent1"/>
                  </a:solidFill>
                </a:rPr>
                <a:t>Sept. 29, 2024</a:t>
              </a:r>
            </a:p>
          </p:txBody>
        </p:sp>
        <p:cxnSp>
          <p:nvCxnSpPr>
            <p:cNvPr id="34" name="Straight Connector 33">
              <a:extLst>
                <a:ext uri="{FF2B5EF4-FFF2-40B4-BE49-F238E27FC236}">
                  <a16:creationId xmlns:a16="http://schemas.microsoft.com/office/drawing/2014/main" id="{1A3CE011-206A-BED2-7BC5-D0753A1879A6}"/>
                </a:ext>
              </a:extLst>
            </p:cNvPr>
            <p:cNvCxnSpPr>
              <a:cxnSpLocks/>
            </p:cNvCxnSpPr>
            <p:nvPr/>
          </p:nvCxnSpPr>
          <p:spPr>
            <a:xfrm>
              <a:off x="2051618" y="2262918"/>
              <a:ext cx="4229" cy="91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21EE819-0FF0-9036-0C8D-F93D9E5D21B8}"/>
              </a:ext>
            </a:extLst>
          </p:cNvPr>
          <p:cNvSpPr txBox="1"/>
          <p:nvPr/>
        </p:nvSpPr>
        <p:spPr>
          <a:xfrm>
            <a:off x="4747720" y="2316547"/>
            <a:ext cx="1337187" cy="923330"/>
          </a:xfrm>
          <a:prstGeom prst="rect">
            <a:avLst/>
          </a:prstGeom>
          <a:solidFill>
            <a:schemeClr val="bg1"/>
          </a:solidFill>
          <a:ln>
            <a:solidFill>
              <a:schemeClr val="accent1">
                <a:shade val="15000"/>
              </a:schemeClr>
            </a:solidFill>
          </a:ln>
        </p:spPr>
        <p:txBody>
          <a:bodyPr wrap="square" rtlCol="0">
            <a:spAutoFit/>
          </a:bodyPr>
          <a:lstStyle/>
          <a:p>
            <a:r>
              <a:rPr lang="en-US" dirty="0"/>
              <a:t>Lehigh Collab. Mtg. July 2024</a:t>
            </a:r>
          </a:p>
        </p:txBody>
      </p:sp>
      <p:grpSp>
        <p:nvGrpSpPr>
          <p:cNvPr id="36" name="Group 35">
            <a:extLst>
              <a:ext uri="{FF2B5EF4-FFF2-40B4-BE49-F238E27FC236}">
                <a16:creationId xmlns:a16="http://schemas.microsoft.com/office/drawing/2014/main" id="{25F94952-285D-48A0-9825-AE654B5773C8}"/>
              </a:ext>
            </a:extLst>
          </p:cNvPr>
          <p:cNvGrpSpPr/>
          <p:nvPr/>
        </p:nvGrpSpPr>
        <p:grpSpPr>
          <a:xfrm>
            <a:off x="5582201" y="3968863"/>
            <a:ext cx="1220340" cy="2019037"/>
            <a:chOff x="5838814" y="2401282"/>
            <a:chExt cx="1220340" cy="2019037"/>
          </a:xfrm>
        </p:grpSpPr>
        <p:cxnSp>
          <p:nvCxnSpPr>
            <p:cNvPr id="37" name="Straight Connector 36">
              <a:extLst>
                <a:ext uri="{FF2B5EF4-FFF2-40B4-BE49-F238E27FC236}">
                  <a16:creationId xmlns:a16="http://schemas.microsoft.com/office/drawing/2014/main" id="{584353A4-6D27-F921-3D17-7C54BA11A1BC}"/>
                </a:ext>
              </a:extLst>
            </p:cNvPr>
            <p:cNvCxnSpPr>
              <a:cxnSpLocks/>
            </p:cNvCxnSpPr>
            <p:nvPr/>
          </p:nvCxnSpPr>
          <p:spPr>
            <a:xfrm>
              <a:off x="6560543" y="2401282"/>
              <a:ext cx="0" cy="125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D765597-B9B3-0D38-5A8D-A5CA9E29C2A1}"/>
                </a:ext>
              </a:extLst>
            </p:cNvPr>
            <p:cNvSpPr txBox="1"/>
            <p:nvPr/>
          </p:nvSpPr>
          <p:spPr>
            <a:xfrm>
              <a:off x="5838814" y="3681655"/>
              <a:ext cx="1220340" cy="738664"/>
            </a:xfrm>
            <a:prstGeom prst="rect">
              <a:avLst/>
            </a:prstGeom>
            <a:noFill/>
          </p:spPr>
          <p:txBody>
            <a:bodyPr wrap="square" rtlCol="0">
              <a:spAutoFit/>
            </a:bodyPr>
            <a:lstStyle/>
            <a:p>
              <a:r>
                <a:rPr lang="en-US" sz="1050" dirty="0"/>
                <a:t>EIC “Host” Lab User Experience Workshop</a:t>
              </a:r>
            </a:p>
            <a:p>
              <a:r>
                <a:rPr lang="en-US" sz="1050" dirty="0"/>
                <a:t>August 26th</a:t>
              </a:r>
            </a:p>
          </p:txBody>
        </p:sp>
      </p:grpSp>
      <p:grpSp>
        <p:nvGrpSpPr>
          <p:cNvPr id="40" name="Group 39">
            <a:extLst>
              <a:ext uri="{FF2B5EF4-FFF2-40B4-BE49-F238E27FC236}">
                <a16:creationId xmlns:a16="http://schemas.microsoft.com/office/drawing/2014/main" id="{90A6558E-336E-F7B0-A3B3-110366CDE69D}"/>
              </a:ext>
            </a:extLst>
          </p:cNvPr>
          <p:cNvGrpSpPr/>
          <p:nvPr/>
        </p:nvGrpSpPr>
        <p:grpSpPr>
          <a:xfrm>
            <a:off x="9632955" y="1891867"/>
            <a:ext cx="1266104" cy="2216252"/>
            <a:chOff x="1902155" y="2496868"/>
            <a:chExt cx="787682" cy="1248636"/>
          </a:xfrm>
        </p:grpSpPr>
        <p:sp>
          <p:nvSpPr>
            <p:cNvPr id="41" name="TextBox 40">
              <a:extLst>
                <a:ext uri="{FF2B5EF4-FFF2-40B4-BE49-F238E27FC236}">
                  <a16:creationId xmlns:a16="http://schemas.microsoft.com/office/drawing/2014/main" id="{3A01AD7F-DDE1-F6FA-5384-A1FF51E96FB6}"/>
                </a:ext>
              </a:extLst>
            </p:cNvPr>
            <p:cNvSpPr txBox="1"/>
            <p:nvPr/>
          </p:nvSpPr>
          <p:spPr>
            <a:xfrm>
              <a:off x="1902155" y="2496868"/>
              <a:ext cx="787682" cy="325127"/>
            </a:xfrm>
            <a:prstGeom prst="rect">
              <a:avLst/>
            </a:prstGeom>
            <a:solidFill>
              <a:schemeClr val="bg1"/>
            </a:solidFill>
          </p:spPr>
          <p:txBody>
            <a:bodyPr wrap="square" rtlCol="0">
              <a:spAutoFit/>
            </a:bodyPr>
            <a:lstStyle/>
            <a:p>
              <a:r>
                <a:rPr lang="en-US" sz="1050" b="1" dirty="0" err="1">
                  <a:solidFill>
                    <a:schemeClr val="accent1"/>
                  </a:solidFill>
                </a:rPr>
                <a:t>ePIC</a:t>
              </a:r>
              <a:r>
                <a:rPr lang="en-US" sz="1050" b="1" dirty="0">
                  <a:solidFill>
                    <a:schemeClr val="accent1"/>
                  </a:solidFill>
                </a:rPr>
                <a:t> draft pre-TDR Version 1</a:t>
              </a:r>
              <a:br>
                <a:rPr lang="en-US" sz="1050" b="1" dirty="0">
                  <a:solidFill>
                    <a:schemeClr val="accent1"/>
                  </a:solidFill>
                </a:rPr>
              </a:br>
              <a:r>
                <a:rPr lang="en-US" sz="1050" b="1" dirty="0">
                  <a:solidFill>
                    <a:schemeClr val="accent1"/>
                  </a:solidFill>
                </a:rPr>
                <a:t>December 1, 2024</a:t>
              </a:r>
            </a:p>
          </p:txBody>
        </p:sp>
        <p:cxnSp>
          <p:nvCxnSpPr>
            <p:cNvPr id="42" name="Straight Connector 41">
              <a:extLst>
                <a:ext uri="{FF2B5EF4-FFF2-40B4-BE49-F238E27FC236}">
                  <a16:creationId xmlns:a16="http://schemas.microsoft.com/office/drawing/2014/main" id="{F9FBF5BE-C3C5-9760-3D1A-3304B9A9871B}"/>
                </a:ext>
              </a:extLst>
            </p:cNvPr>
            <p:cNvCxnSpPr>
              <a:cxnSpLocks/>
            </p:cNvCxnSpPr>
            <p:nvPr/>
          </p:nvCxnSpPr>
          <p:spPr>
            <a:xfrm>
              <a:off x="2071062" y="2826421"/>
              <a:ext cx="4229" cy="91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56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19A-70BB-4D17-14DE-2387BB825F53}"/>
              </a:ext>
            </a:extLst>
          </p:cNvPr>
          <p:cNvSpPr>
            <a:spLocks noGrp="1"/>
          </p:cNvSpPr>
          <p:nvPr>
            <p:ph type="title"/>
          </p:nvPr>
        </p:nvSpPr>
        <p:spPr/>
        <p:txBody>
          <a:bodyPr/>
          <a:lstStyle/>
          <a:p>
            <a:r>
              <a:rPr lang="en-US" b="1" dirty="0">
                <a:solidFill>
                  <a:schemeClr val="accent1"/>
                </a:solidFill>
              </a:rPr>
              <a:t>EIC Project Strategy Workshop</a:t>
            </a:r>
          </a:p>
        </p:txBody>
      </p:sp>
      <p:sp>
        <p:nvSpPr>
          <p:cNvPr id="4" name="Date Placeholder 3">
            <a:extLst>
              <a:ext uri="{FF2B5EF4-FFF2-40B4-BE49-F238E27FC236}">
                <a16:creationId xmlns:a16="http://schemas.microsoft.com/office/drawing/2014/main" id="{F39B9A06-FAE7-3D03-8C09-02CA82A38EBB}"/>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322CA348-58CB-A1F0-1885-AD5618C28DC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6CAA25B9-87B7-17B4-F6B6-D916EB239F04}"/>
              </a:ext>
            </a:extLst>
          </p:cNvPr>
          <p:cNvSpPr>
            <a:spLocks noGrp="1"/>
          </p:cNvSpPr>
          <p:nvPr>
            <p:ph type="sldNum" sz="quarter" idx="12"/>
          </p:nvPr>
        </p:nvSpPr>
        <p:spPr/>
        <p:txBody>
          <a:bodyPr/>
          <a:lstStyle/>
          <a:p>
            <a:fld id="{588949A8-7CCD-4D90-AA9A-1451BFC6FB3A}" type="slidenum">
              <a:rPr lang="en-US" smtClean="0"/>
              <a:t>5</a:t>
            </a:fld>
            <a:endParaRPr lang="en-US"/>
          </a:p>
        </p:txBody>
      </p:sp>
      <p:sp>
        <p:nvSpPr>
          <p:cNvPr id="7" name="TextBox 6">
            <a:extLst>
              <a:ext uri="{FF2B5EF4-FFF2-40B4-BE49-F238E27FC236}">
                <a16:creationId xmlns:a16="http://schemas.microsoft.com/office/drawing/2014/main" id="{E50AF9F0-5713-D932-657E-943B2A3DF6D5}"/>
              </a:ext>
            </a:extLst>
          </p:cNvPr>
          <p:cNvSpPr txBox="1"/>
          <p:nvPr/>
        </p:nvSpPr>
        <p:spPr>
          <a:xfrm>
            <a:off x="383823" y="1690688"/>
            <a:ext cx="3917243" cy="3970318"/>
          </a:xfrm>
          <a:prstGeom prst="rect">
            <a:avLst/>
          </a:prstGeom>
          <a:noFill/>
        </p:spPr>
        <p:txBody>
          <a:bodyPr wrap="square" rtlCol="0">
            <a:spAutoFit/>
          </a:bodyPr>
          <a:lstStyle/>
          <a:p>
            <a:pPr algn="l"/>
            <a:r>
              <a:rPr lang="en-US" b="0" i="0" dirty="0">
                <a:solidFill>
                  <a:srgbClr val="212121"/>
                </a:solidFill>
                <a:effectLst/>
                <a:latin typeface="Cambria" panose="02040503050406030204" pitchFamily="18" charset="0"/>
              </a:rPr>
              <a:t>The purpose of the Workshop is to engage stakeholders in the development of plans for delivering the EIC project scope and performance and to consider lessons from other large projects.</a:t>
            </a:r>
          </a:p>
          <a:p>
            <a:pPr algn="l"/>
            <a:endParaRPr lang="en-US" b="0" i="0" dirty="0">
              <a:solidFill>
                <a:srgbClr val="777777"/>
              </a:solidFill>
              <a:effectLst/>
              <a:latin typeface="Roboto" panose="02000000000000000000" pitchFamily="2" charset="0"/>
            </a:endParaRPr>
          </a:p>
          <a:p>
            <a:pPr algn="l"/>
            <a:r>
              <a:rPr lang="en-US" b="0" i="0" dirty="0">
                <a:solidFill>
                  <a:srgbClr val="212121"/>
                </a:solidFill>
                <a:effectLst/>
                <a:latin typeface="Cambria" panose="02040503050406030204" pitchFamily="18" charset="0"/>
              </a:rPr>
              <a:t>There will be a Director’s Review of the EIC Project on October 22-24, 2024, and a DOE Independent Project Review on January 7-9, 2025.  The August Workshop will help us prepare for these important reviews.</a:t>
            </a:r>
            <a:endParaRPr lang="en-US" b="0" i="0" dirty="0">
              <a:solidFill>
                <a:srgbClr val="777777"/>
              </a:solidFill>
              <a:effectLst/>
              <a:latin typeface="Roboto" panose="02000000000000000000" pitchFamily="2" charset="0"/>
            </a:endParaRPr>
          </a:p>
          <a:p>
            <a:endParaRPr lang="en-US" dirty="0"/>
          </a:p>
        </p:txBody>
      </p:sp>
      <p:sp>
        <p:nvSpPr>
          <p:cNvPr id="8" name="TextBox 7">
            <a:extLst>
              <a:ext uri="{FF2B5EF4-FFF2-40B4-BE49-F238E27FC236}">
                <a16:creationId xmlns:a16="http://schemas.microsoft.com/office/drawing/2014/main" id="{5D319862-9D3E-BF46-2218-83086FF50C8D}"/>
              </a:ext>
            </a:extLst>
          </p:cNvPr>
          <p:cNvSpPr txBox="1"/>
          <p:nvPr/>
        </p:nvSpPr>
        <p:spPr>
          <a:xfrm>
            <a:off x="135466" y="5575076"/>
            <a:ext cx="5475112" cy="646331"/>
          </a:xfrm>
          <a:prstGeom prst="rect">
            <a:avLst/>
          </a:prstGeom>
          <a:noFill/>
        </p:spPr>
        <p:txBody>
          <a:bodyPr wrap="square" rtlCol="0">
            <a:spAutoFit/>
          </a:bodyPr>
          <a:lstStyle/>
          <a:p>
            <a:r>
              <a:rPr lang="en-US" dirty="0"/>
              <a:t>Sylvia and I presented on </a:t>
            </a:r>
            <a:br>
              <a:rPr lang="en-US" dirty="0"/>
            </a:br>
            <a:r>
              <a:rPr lang="en-US" b="1" dirty="0"/>
              <a:t>“</a:t>
            </a:r>
            <a:r>
              <a:rPr lang="en-US" b="1" dirty="0" err="1"/>
              <a:t>ePIC</a:t>
            </a:r>
            <a:r>
              <a:rPr lang="en-US" b="1" dirty="0"/>
              <a:t> Collaboration Plans in Support of Early Science”</a:t>
            </a:r>
            <a:r>
              <a:rPr lang="en-US" dirty="0"/>
              <a:t> </a:t>
            </a:r>
          </a:p>
        </p:txBody>
      </p:sp>
      <p:pic>
        <p:nvPicPr>
          <p:cNvPr id="9" name="Picture 8" descr="A black and white text on a white background&#10;&#10;Description automatically generated">
            <a:extLst>
              <a:ext uri="{FF2B5EF4-FFF2-40B4-BE49-F238E27FC236}">
                <a16:creationId xmlns:a16="http://schemas.microsoft.com/office/drawing/2014/main" id="{CC284741-F7EA-5AEA-27AB-DA12570A51D3}"/>
              </a:ext>
            </a:extLst>
          </p:cNvPr>
          <p:cNvPicPr>
            <a:picLocks noChangeAspect="1"/>
          </p:cNvPicPr>
          <p:nvPr/>
        </p:nvPicPr>
        <p:blipFill>
          <a:blip r:embed="rId2"/>
          <a:stretch>
            <a:fillRect/>
          </a:stretch>
        </p:blipFill>
        <p:spPr>
          <a:xfrm>
            <a:off x="4755443" y="1597167"/>
            <a:ext cx="6513185" cy="3663666"/>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A screenshot of a computer program&#10;&#10;Description automatically generated">
            <a:extLst>
              <a:ext uri="{FF2B5EF4-FFF2-40B4-BE49-F238E27FC236}">
                <a16:creationId xmlns:a16="http://schemas.microsoft.com/office/drawing/2014/main" id="{CBCECAA3-8FA7-2C67-BD72-AB407C72705A}"/>
              </a:ext>
            </a:extLst>
          </p:cNvPr>
          <p:cNvPicPr>
            <a:picLocks noChangeAspect="1"/>
          </p:cNvPicPr>
          <p:nvPr/>
        </p:nvPicPr>
        <p:blipFill>
          <a:blip r:embed="rId3"/>
          <a:stretch>
            <a:fillRect/>
          </a:stretch>
        </p:blipFill>
        <p:spPr>
          <a:xfrm>
            <a:off x="5610578" y="2653387"/>
            <a:ext cx="6343146" cy="3568020"/>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1C4667EE-929E-E1D3-BE86-4A81D59C45CD}"/>
              </a:ext>
            </a:extLst>
          </p:cNvPr>
          <p:cNvSpPr txBox="1"/>
          <p:nvPr/>
        </p:nvSpPr>
        <p:spPr>
          <a:xfrm>
            <a:off x="8157582" y="833959"/>
            <a:ext cx="3796142" cy="369332"/>
          </a:xfrm>
          <a:prstGeom prst="rect">
            <a:avLst/>
          </a:prstGeom>
          <a:noFill/>
        </p:spPr>
        <p:txBody>
          <a:bodyPr wrap="square" rtlCol="0">
            <a:spAutoFit/>
          </a:bodyPr>
          <a:lstStyle/>
          <a:p>
            <a:r>
              <a:rPr lang="en-US" dirty="0"/>
              <a:t>From Jim </a:t>
            </a:r>
            <a:r>
              <a:rPr lang="en-US" dirty="0" err="1"/>
              <a:t>Yeck’s</a:t>
            </a:r>
            <a:r>
              <a:rPr lang="en-US" dirty="0"/>
              <a:t> recent EICUG report</a:t>
            </a:r>
          </a:p>
        </p:txBody>
      </p:sp>
      <p:sp>
        <p:nvSpPr>
          <p:cNvPr id="3" name="TextBox 2">
            <a:extLst>
              <a:ext uri="{FF2B5EF4-FFF2-40B4-BE49-F238E27FC236}">
                <a16:creationId xmlns:a16="http://schemas.microsoft.com/office/drawing/2014/main" id="{6A81E9D4-973C-EFF9-BF3D-CD2469001953}"/>
              </a:ext>
            </a:extLst>
          </p:cNvPr>
          <p:cNvSpPr txBox="1"/>
          <p:nvPr/>
        </p:nvSpPr>
        <p:spPr>
          <a:xfrm>
            <a:off x="1872825" y="1690688"/>
            <a:ext cx="7929883" cy="4401205"/>
          </a:xfrm>
          <a:prstGeom prst="rect">
            <a:avLst/>
          </a:prstGeom>
          <a:solidFill>
            <a:schemeClr val="bg1"/>
          </a:solidFill>
          <a:ln>
            <a:solidFill>
              <a:schemeClr val="tx1"/>
            </a:solidFill>
          </a:ln>
        </p:spPr>
        <p:txBody>
          <a:bodyPr wrap="square" rtlCol="0">
            <a:spAutoFit/>
          </a:bodyPr>
          <a:lstStyle/>
          <a:p>
            <a:r>
              <a:rPr lang="en-US" sz="4000" dirty="0"/>
              <a:t>An excellent discussion of the project management issues surrounding “phasing” a large project.</a:t>
            </a:r>
          </a:p>
          <a:p>
            <a:endParaRPr lang="en-US" sz="4000" dirty="0"/>
          </a:p>
          <a:p>
            <a:r>
              <a:rPr lang="en-US" sz="4000" dirty="0"/>
              <a:t>Consensus that detector phasing does not make sense unless technically driven. </a:t>
            </a:r>
          </a:p>
        </p:txBody>
      </p:sp>
    </p:spTree>
    <p:extLst>
      <p:ext uri="{BB962C8B-B14F-4D97-AF65-F5344CB8AC3E}">
        <p14:creationId xmlns:p14="http://schemas.microsoft.com/office/powerpoint/2010/main" val="17518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761C-9F16-6248-250D-76EAA450DBDE}"/>
              </a:ext>
            </a:extLst>
          </p:cNvPr>
          <p:cNvSpPr>
            <a:spLocks noGrp="1"/>
          </p:cNvSpPr>
          <p:nvPr>
            <p:ph type="title"/>
          </p:nvPr>
        </p:nvSpPr>
        <p:spPr>
          <a:xfrm>
            <a:off x="470877" y="207172"/>
            <a:ext cx="10515600" cy="854075"/>
          </a:xfrm>
        </p:spPr>
        <p:txBody>
          <a:bodyPr/>
          <a:lstStyle/>
          <a:p>
            <a:r>
              <a:rPr lang="en-US" b="1" dirty="0">
                <a:solidFill>
                  <a:schemeClr val="accent1"/>
                </a:solidFill>
              </a:rPr>
              <a:t>Early Science with </a:t>
            </a:r>
            <a:r>
              <a:rPr lang="en-US" b="1" dirty="0" err="1">
                <a:solidFill>
                  <a:schemeClr val="accent1"/>
                </a:solidFill>
              </a:rPr>
              <a:t>ePIC</a:t>
            </a:r>
            <a:endParaRPr lang="en-US" b="1" dirty="0">
              <a:solidFill>
                <a:schemeClr val="accent1"/>
              </a:solidFill>
            </a:endParaRPr>
          </a:p>
        </p:txBody>
      </p:sp>
      <p:sp>
        <p:nvSpPr>
          <p:cNvPr id="4" name="Date Placeholder 3">
            <a:extLst>
              <a:ext uri="{FF2B5EF4-FFF2-40B4-BE49-F238E27FC236}">
                <a16:creationId xmlns:a16="http://schemas.microsoft.com/office/drawing/2014/main" id="{9B9FEF60-ACB7-3CCE-9788-DB760B4F9B9A}"/>
              </a:ext>
            </a:extLst>
          </p:cNvPr>
          <p:cNvSpPr>
            <a:spLocks noGrp="1"/>
          </p:cNvSpPr>
          <p:nvPr>
            <p:ph type="dt" sz="half" idx="10"/>
          </p:nvPr>
        </p:nvSpPr>
        <p:spPr/>
        <p:txBody>
          <a:bodyPr/>
          <a:lstStyle/>
          <a:p>
            <a:r>
              <a:rPr lang="en-US"/>
              <a:t>8/21/2024</a:t>
            </a:r>
            <a:endParaRPr lang="en-US" dirty="0"/>
          </a:p>
        </p:txBody>
      </p:sp>
      <p:sp>
        <p:nvSpPr>
          <p:cNvPr id="5" name="Footer Placeholder 4">
            <a:extLst>
              <a:ext uri="{FF2B5EF4-FFF2-40B4-BE49-F238E27FC236}">
                <a16:creationId xmlns:a16="http://schemas.microsoft.com/office/drawing/2014/main" id="{7D5483A9-0588-985A-1167-47D97DEC7C13}"/>
              </a:ext>
            </a:extLst>
          </p:cNvPr>
          <p:cNvSpPr>
            <a:spLocks noGrp="1"/>
          </p:cNvSpPr>
          <p:nvPr>
            <p:ph type="ftr" sz="quarter" idx="11"/>
          </p:nvPr>
        </p:nvSpPr>
        <p:spPr/>
        <p:txBody>
          <a:bodyPr/>
          <a:lstStyle/>
          <a:p>
            <a:r>
              <a:rPr lang="en-US"/>
              <a:t>EIC Project Strategy Workshop </a:t>
            </a:r>
          </a:p>
        </p:txBody>
      </p:sp>
      <p:sp>
        <p:nvSpPr>
          <p:cNvPr id="6" name="Slide Number Placeholder 5">
            <a:extLst>
              <a:ext uri="{FF2B5EF4-FFF2-40B4-BE49-F238E27FC236}">
                <a16:creationId xmlns:a16="http://schemas.microsoft.com/office/drawing/2014/main" id="{D074C2F8-5401-44EC-2F77-42C977E7E92F}"/>
              </a:ext>
            </a:extLst>
          </p:cNvPr>
          <p:cNvSpPr>
            <a:spLocks noGrp="1"/>
          </p:cNvSpPr>
          <p:nvPr>
            <p:ph type="sldNum" sz="quarter" idx="12"/>
          </p:nvPr>
        </p:nvSpPr>
        <p:spPr/>
        <p:txBody>
          <a:bodyPr/>
          <a:lstStyle/>
          <a:p>
            <a:fld id="{588949A8-7CCD-4D90-AA9A-1451BFC6FB3A}" type="slidenum">
              <a:rPr lang="en-US" smtClean="0"/>
              <a:t>6</a:t>
            </a:fld>
            <a:endParaRPr lang="en-US"/>
          </a:p>
        </p:txBody>
      </p:sp>
      <p:pic>
        <p:nvPicPr>
          <p:cNvPr id="7" name="Picture 6" descr="Logo&#10;&#10;Description automatically generated">
            <a:extLst>
              <a:ext uri="{FF2B5EF4-FFF2-40B4-BE49-F238E27FC236}">
                <a16:creationId xmlns:a16="http://schemas.microsoft.com/office/drawing/2014/main" id="{39CBE0C8-2D28-9367-B606-A760A15125DC}"/>
              </a:ext>
            </a:extLst>
          </p:cNvPr>
          <p:cNvPicPr>
            <a:picLocks noChangeAspect="1"/>
          </p:cNvPicPr>
          <p:nvPr/>
        </p:nvPicPr>
        <p:blipFill>
          <a:blip r:embed="rId2"/>
          <a:stretch>
            <a:fillRect/>
          </a:stretch>
        </p:blipFill>
        <p:spPr>
          <a:xfrm>
            <a:off x="9982200" y="136525"/>
            <a:ext cx="1804597" cy="1299014"/>
          </a:xfrm>
          <a:prstGeom prst="rect">
            <a:avLst/>
          </a:prstGeom>
        </p:spPr>
      </p:pic>
      <p:sp>
        <p:nvSpPr>
          <p:cNvPr id="10" name="TextBox 9">
            <a:extLst>
              <a:ext uri="{FF2B5EF4-FFF2-40B4-BE49-F238E27FC236}">
                <a16:creationId xmlns:a16="http://schemas.microsoft.com/office/drawing/2014/main" id="{DF83727F-A045-F8E3-ADFE-BC1E368A2099}"/>
              </a:ext>
            </a:extLst>
          </p:cNvPr>
          <p:cNvSpPr txBox="1"/>
          <p:nvPr/>
        </p:nvSpPr>
        <p:spPr>
          <a:xfrm>
            <a:off x="237571" y="1845830"/>
            <a:ext cx="3155092" cy="3970318"/>
          </a:xfrm>
          <a:prstGeom prst="rect">
            <a:avLst/>
          </a:prstGeom>
          <a:noFill/>
        </p:spPr>
        <p:txBody>
          <a:bodyPr wrap="square" rtlCol="0">
            <a:spAutoFit/>
          </a:bodyPr>
          <a:lstStyle/>
          <a:p>
            <a:r>
              <a:rPr lang="en-US" dirty="0"/>
              <a:t>At the recent EICUG/</a:t>
            </a:r>
            <a:r>
              <a:rPr lang="en-US" dirty="0" err="1"/>
              <a:t>ePIC</a:t>
            </a:r>
            <a:r>
              <a:rPr lang="en-US" dirty="0"/>
              <a:t> meeting, the discussion of what the staging the EIC might mean to an early science program was initiated.</a:t>
            </a:r>
          </a:p>
          <a:p>
            <a:endParaRPr lang="en-US" dirty="0"/>
          </a:p>
          <a:p>
            <a:r>
              <a:rPr lang="en-US" dirty="0"/>
              <a:t>This starting point has generated a growing discussion within the collaboration - the collaboration is motivated to define a </a:t>
            </a:r>
            <a:r>
              <a:rPr lang="en-US" i="1" dirty="0"/>
              <a:t>meaningful and impactful </a:t>
            </a:r>
            <a:r>
              <a:rPr lang="en-US" dirty="0"/>
              <a:t>early science program within the EIC. </a:t>
            </a:r>
          </a:p>
          <a:p>
            <a:endParaRPr lang="en-US" dirty="0"/>
          </a:p>
        </p:txBody>
      </p:sp>
      <p:sp>
        <p:nvSpPr>
          <p:cNvPr id="11" name="TextBox 10">
            <a:extLst>
              <a:ext uri="{FF2B5EF4-FFF2-40B4-BE49-F238E27FC236}">
                <a16:creationId xmlns:a16="http://schemas.microsoft.com/office/drawing/2014/main" id="{0FC6E6BC-2B0B-782B-94AA-F9CC8EE908FC}"/>
              </a:ext>
            </a:extLst>
          </p:cNvPr>
          <p:cNvSpPr txBox="1"/>
          <p:nvPr/>
        </p:nvSpPr>
        <p:spPr>
          <a:xfrm>
            <a:off x="6279880" y="1176878"/>
            <a:ext cx="5566233" cy="369332"/>
          </a:xfrm>
          <a:prstGeom prst="rect">
            <a:avLst/>
          </a:prstGeom>
          <a:noFill/>
        </p:spPr>
        <p:txBody>
          <a:bodyPr wrap="square" rtlCol="0">
            <a:spAutoFit/>
          </a:bodyPr>
          <a:lstStyle/>
          <a:p>
            <a:r>
              <a:rPr lang="en-US" dirty="0"/>
              <a:t>From Elke’s talk @ Strategy Workshop</a:t>
            </a:r>
          </a:p>
        </p:txBody>
      </p:sp>
      <p:pic>
        <p:nvPicPr>
          <p:cNvPr id="8" name="Picture 7" descr="A diagram of a science program&#10;&#10;Description automatically generated">
            <a:extLst>
              <a:ext uri="{FF2B5EF4-FFF2-40B4-BE49-F238E27FC236}">
                <a16:creationId xmlns:a16="http://schemas.microsoft.com/office/drawing/2014/main" id="{45885E4D-3FEE-CB40-8464-C2004E398FFD}"/>
              </a:ext>
            </a:extLst>
          </p:cNvPr>
          <p:cNvPicPr>
            <a:picLocks noChangeAspect="1"/>
          </p:cNvPicPr>
          <p:nvPr/>
        </p:nvPicPr>
        <p:blipFill>
          <a:blip r:embed="rId3"/>
          <a:stretch>
            <a:fillRect/>
          </a:stretch>
        </p:blipFill>
        <p:spPr>
          <a:xfrm>
            <a:off x="3625658" y="1681655"/>
            <a:ext cx="8220455" cy="4624006"/>
          </a:xfrm>
          <a:prstGeom prst="rect">
            <a:avLst/>
          </a:prstGeom>
          <a:ln>
            <a:solidFill>
              <a:schemeClr val="accent1"/>
            </a:solidFill>
          </a:ln>
          <a:effectLst>
            <a:outerShdw blurRad="50800" dist="38100" dir="2700000" algn="tl" rotWithShape="0">
              <a:prstClr val="black">
                <a:alpha val="40000"/>
              </a:prstClr>
            </a:outerShdw>
          </a:effectLst>
        </p:spPr>
      </p:pic>
      <p:pic>
        <p:nvPicPr>
          <p:cNvPr id="1026" name="Picture 2" descr="The Scarecrow Had a Brain All Along — The Beauty of Your Dream is the  Journey | by Michael | The Startup | Medium">
            <a:extLst>
              <a:ext uri="{FF2B5EF4-FFF2-40B4-BE49-F238E27FC236}">
                <a16:creationId xmlns:a16="http://schemas.microsoft.com/office/drawing/2014/main" id="{3D62B718-DB30-BD95-0947-CB266AE29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448" y="2166618"/>
            <a:ext cx="5514827" cy="36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1375-7E50-9B8F-2F7F-E8BAD87B051F}"/>
              </a:ext>
            </a:extLst>
          </p:cNvPr>
          <p:cNvSpPr>
            <a:spLocks noGrp="1"/>
          </p:cNvSpPr>
          <p:nvPr>
            <p:ph type="title"/>
          </p:nvPr>
        </p:nvSpPr>
        <p:spPr>
          <a:xfrm>
            <a:off x="838200" y="365125"/>
            <a:ext cx="10515600" cy="954391"/>
          </a:xfrm>
        </p:spPr>
        <p:txBody>
          <a:bodyPr/>
          <a:lstStyle/>
          <a:p>
            <a:r>
              <a:rPr lang="en-US" b="1" dirty="0" err="1">
                <a:solidFill>
                  <a:schemeClr val="accent1"/>
                </a:solidFill>
              </a:rPr>
              <a:t>ePIC</a:t>
            </a:r>
            <a:r>
              <a:rPr lang="en-US" b="1" dirty="0">
                <a:solidFill>
                  <a:schemeClr val="accent1"/>
                </a:solidFill>
              </a:rPr>
              <a:t> Early Physics Workshop and Discussion</a:t>
            </a:r>
          </a:p>
        </p:txBody>
      </p:sp>
      <p:sp>
        <p:nvSpPr>
          <p:cNvPr id="4" name="Date Placeholder 3">
            <a:extLst>
              <a:ext uri="{FF2B5EF4-FFF2-40B4-BE49-F238E27FC236}">
                <a16:creationId xmlns:a16="http://schemas.microsoft.com/office/drawing/2014/main" id="{B1BF7D0B-E1A0-BA24-DC00-A7D9089BAB5A}"/>
              </a:ext>
            </a:extLst>
          </p:cNvPr>
          <p:cNvSpPr>
            <a:spLocks noGrp="1"/>
          </p:cNvSpPr>
          <p:nvPr>
            <p:ph type="dt" sz="half" idx="10"/>
          </p:nvPr>
        </p:nvSpPr>
        <p:spPr/>
        <p:txBody>
          <a:bodyPr/>
          <a:lstStyle/>
          <a:p>
            <a:r>
              <a:rPr lang="en-US"/>
              <a:t>8/21/2024</a:t>
            </a:r>
          </a:p>
        </p:txBody>
      </p:sp>
      <p:sp>
        <p:nvSpPr>
          <p:cNvPr id="5" name="Footer Placeholder 4">
            <a:extLst>
              <a:ext uri="{FF2B5EF4-FFF2-40B4-BE49-F238E27FC236}">
                <a16:creationId xmlns:a16="http://schemas.microsoft.com/office/drawing/2014/main" id="{A8C5B22F-A42D-A17A-90BC-A5B4CCDAD650}"/>
              </a:ext>
            </a:extLst>
          </p:cNvPr>
          <p:cNvSpPr>
            <a:spLocks noGrp="1"/>
          </p:cNvSpPr>
          <p:nvPr>
            <p:ph type="ftr" sz="quarter" idx="11"/>
          </p:nvPr>
        </p:nvSpPr>
        <p:spPr/>
        <p:txBody>
          <a:bodyPr/>
          <a:lstStyle/>
          <a:p>
            <a:r>
              <a:rPr lang="en-US"/>
              <a:t>EIC Project Strategy Workshop </a:t>
            </a:r>
          </a:p>
        </p:txBody>
      </p:sp>
      <p:sp>
        <p:nvSpPr>
          <p:cNvPr id="6" name="Slide Number Placeholder 5">
            <a:extLst>
              <a:ext uri="{FF2B5EF4-FFF2-40B4-BE49-F238E27FC236}">
                <a16:creationId xmlns:a16="http://schemas.microsoft.com/office/drawing/2014/main" id="{9078EAA9-7946-624E-38BD-87B717BD5C3E}"/>
              </a:ext>
            </a:extLst>
          </p:cNvPr>
          <p:cNvSpPr>
            <a:spLocks noGrp="1"/>
          </p:cNvSpPr>
          <p:nvPr>
            <p:ph type="sldNum" sz="quarter" idx="12"/>
          </p:nvPr>
        </p:nvSpPr>
        <p:spPr/>
        <p:txBody>
          <a:bodyPr/>
          <a:lstStyle/>
          <a:p>
            <a:fld id="{588949A8-7CCD-4D90-AA9A-1451BFC6FB3A}" type="slidenum">
              <a:rPr lang="en-US" smtClean="0"/>
              <a:t>7</a:t>
            </a:fld>
            <a:endParaRPr lang="en-US"/>
          </a:p>
        </p:txBody>
      </p:sp>
      <p:sp>
        <p:nvSpPr>
          <p:cNvPr id="9" name="TextBox 8">
            <a:extLst>
              <a:ext uri="{FF2B5EF4-FFF2-40B4-BE49-F238E27FC236}">
                <a16:creationId xmlns:a16="http://schemas.microsoft.com/office/drawing/2014/main" id="{A6EB112C-9B0D-B86C-3F15-11B7DC21B222}"/>
              </a:ext>
            </a:extLst>
          </p:cNvPr>
          <p:cNvSpPr txBox="1"/>
          <p:nvPr/>
        </p:nvSpPr>
        <p:spPr>
          <a:xfrm>
            <a:off x="8054546" y="1301291"/>
            <a:ext cx="3855308" cy="5355312"/>
          </a:xfrm>
          <a:prstGeom prst="rect">
            <a:avLst/>
          </a:prstGeom>
          <a:noFill/>
        </p:spPr>
        <p:txBody>
          <a:bodyPr wrap="square" rtlCol="0">
            <a:spAutoFit/>
          </a:bodyPr>
          <a:lstStyle/>
          <a:p>
            <a:r>
              <a:rPr lang="en-US" u="sng" dirty="0"/>
              <a:t>First </a:t>
            </a:r>
            <a:r>
              <a:rPr lang="en-US" u="sng" dirty="0" err="1"/>
              <a:t>ePIC</a:t>
            </a:r>
            <a:r>
              <a:rPr lang="en-US" u="sng" dirty="0"/>
              <a:t> Early Physics Workshop: </a:t>
            </a:r>
          </a:p>
          <a:p>
            <a:endParaRPr lang="en-US" dirty="0"/>
          </a:p>
          <a:p>
            <a:r>
              <a:rPr lang="en-US" b="1" dirty="0"/>
              <a:t>Sept. 13</a:t>
            </a:r>
            <a:r>
              <a:rPr lang="en-US" b="1" baseline="30000" dirty="0"/>
              <a:t>th</a:t>
            </a:r>
            <a:r>
              <a:rPr lang="en-US" b="1" dirty="0"/>
              <a:t>, 2024, 10:30AM ET</a:t>
            </a:r>
          </a:p>
          <a:p>
            <a:endParaRPr lang="en-US" dirty="0"/>
          </a:p>
          <a:p>
            <a:r>
              <a:rPr lang="en-US" dirty="0"/>
              <a:t>Between GM’s but we are using the GM time slot. Full agenda coming soon. </a:t>
            </a:r>
          </a:p>
          <a:p>
            <a:endParaRPr lang="en-US" dirty="0"/>
          </a:p>
          <a:p>
            <a:r>
              <a:rPr lang="en-US" dirty="0"/>
              <a:t>An opportunity for the collaboration to consider the EIC early science program, taking into account both the phasing of the collider, and define an impactful early science program.  </a:t>
            </a:r>
          </a:p>
          <a:p>
            <a:endParaRPr lang="en-US" dirty="0"/>
          </a:p>
          <a:p>
            <a:r>
              <a:rPr lang="en-US" dirty="0"/>
              <a:t>Will result in tangible actions items. </a:t>
            </a:r>
          </a:p>
          <a:p>
            <a:endParaRPr lang="en-US" dirty="0"/>
          </a:p>
          <a:p>
            <a:r>
              <a:rPr lang="en-US" dirty="0"/>
              <a:t>Follow-up: parallel session in Frascati, maybe a separate </a:t>
            </a:r>
            <a:r>
              <a:rPr lang="en-US" dirty="0" err="1"/>
              <a:t>ePIC</a:t>
            </a:r>
            <a:r>
              <a:rPr lang="en-US" dirty="0"/>
              <a:t> meeting in March 2025?</a:t>
            </a:r>
          </a:p>
        </p:txBody>
      </p:sp>
      <p:pic>
        <p:nvPicPr>
          <p:cNvPr id="7" name="Picture 6" descr="A white background with text and images&#10;&#10;Description automatically generated">
            <a:extLst>
              <a:ext uri="{FF2B5EF4-FFF2-40B4-BE49-F238E27FC236}">
                <a16:creationId xmlns:a16="http://schemas.microsoft.com/office/drawing/2014/main" id="{E0B2789A-145B-661F-D690-04CBD83ED0B1}"/>
              </a:ext>
            </a:extLst>
          </p:cNvPr>
          <p:cNvPicPr>
            <a:picLocks noChangeAspect="1"/>
          </p:cNvPicPr>
          <p:nvPr/>
        </p:nvPicPr>
        <p:blipFill>
          <a:blip r:embed="rId2"/>
          <a:stretch>
            <a:fillRect/>
          </a:stretch>
        </p:blipFill>
        <p:spPr>
          <a:xfrm>
            <a:off x="100400" y="1672131"/>
            <a:ext cx="7876399" cy="443047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721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0F84-8498-FA58-B9C7-EE219D5F5C46}"/>
              </a:ext>
            </a:extLst>
          </p:cNvPr>
          <p:cNvSpPr>
            <a:spLocks noGrp="1"/>
          </p:cNvSpPr>
          <p:nvPr>
            <p:ph type="title"/>
          </p:nvPr>
        </p:nvSpPr>
        <p:spPr>
          <a:xfrm>
            <a:off x="838200" y="365126"/>
            <a:ext cx="10515600" cy="1010750"/>
          </a:xfrm>
        </p:spPr>
        <p:txBody>
          <a:bodyPr/>
          <a:lstStyle/>
          <a:p>
            <a:r>
              <a:rPr lang="en-US" b="1" dirty="0">
                <a:solidFill>
                  <a:schemeClr val="accent1"/>
                </a:solidFill>
              </a:rPr>
              <a:t>Collaboration with the EIC Project</a:t>
            </a:r>
          </a:p>
        </p:txBody>
      </p:sp>
      <p:sp>
        <p:nvSpPr>
          <p:cNvPr id="3" name="Content Placeholder 2">
            <a:extLst>
              <a:ext uri="{FF2B5EF4-FFF2-40B4-BE49-F238E27FC236}">
                <a16:creationId xmlns:a16="http://schemas.microsoft.com/office/drawing/2014/main" id="{42E02D55-76E0-8F9E-900B-47F6F48F04E4}"/>
              </a:ext>
            </a:extLst>
          </p:cNvPr>
          <p:cNvSpPr>
            <a:spLocks noGrp="1"/>
          </p:cNvSpPr>
          <p:nvPr>
            <p:ph idx="1"/>
          </p:nvPr>
        </p:nvSpPr>
        <p:spPr>
          <a:xfrm>
            <a:off x="633046" y="1375876"/>
            <a:ext cx="10720754" cy="4868616"/>
          </a:xfrm>
        </p:spPr>
        <p:txBody>
          <a:bodyPr>
            <a:normAutofit fontScale="92500" lnSpcReduction="10000"/>
          </a:bodyPr>
          <a:lstStyle/>
          <a:p>
            <a:r>
              <a:rPr lang="en-US" dirty="0"/>
              <a:t>Early science must be </a:t>
            </a:r>
            <a:r>
              <a:rPr lang="en-US" i="1" dirty="0"/>
              <a:t>meaningful</a:t>
            </a:r>
            <a:r>
              <a:rPr lang="en-US" dirty="0"/>
              <a:t> and </a:t>
            </a:r>
            <a:r>
              <a:rPr lang="en-US" i="1" dirty="0"/>
              <a:t>impactful</a:t>
            </a:r>
            <a:r>
              <a:rPr lang="en-US" dirty="0"/>
              <a:t>  </a:t>
            </a:r>
          </a:p>
          <a:p>
            <a:r>
              <a:rPr lang="en-US" dirty="0"/>
              <a:t>The collaboration is the source of the experience to: </a:t>
            </a:r>
          </a:p>
          <a:p>
            <a:pPr lvl="1"/>
            <a:r>
              <a:rPr lang="en-US" dirty="0"/>
              <a:t>Define the program to do the best science</a:t>
            </a:r>
          </a:p>
          <a:p>
            <a:pPr lvl="1"/>
            <a:r>
              <a:rPr lang="en-US" dirty="0"/>
              <a:t>Demonstrate the impact to key science drivers</a:t>
            </a:r>
          </a:p>
          <a:p>
            <a:pPr lvl="1"/>
            <a:r>
              <a:rPr lang="en-US" dirty="0"/>
              <a:t>Communicate the excitement to the NP community</a:t>
            </a:r>
          </a:p>
          <a:p>
            <a:pPr lvl="1"/>
            <a:endParaRPr lang="en-US" dirty="0"/>
          </a:p>
          <a:p>
            <a:r>
              <a:rPr lang="en-US" dirty="0"/>
              <a:t>This will require a give-and-take with the EIC project: </a:t>
            </a:r>
          </a:p>
          <a:p>
            <a:pPr lvl="1"/>
            <a:r>
              <a:rPr lang="en-US" dirty="0"/>
              <a:t>It will require communication for the collaboration to understand what constraints are absolute, and where we can work together to do better science.</a:t>
            </a:r>
          </a:p>
          <a:p>
            <a:pPr lvl="2"/>
            <a:r>
              <a:rPr lang="en-US" dirty="0"/>
              <a:t>Example: HI species for year one already a productive </a:t>
            </a:r>
            <a:r>
              <a:rPr lang="en-US"/>
              <a:t>discussion  </a:t>
            </a:r>
          </a:p>
          <a:p>
            <a:pPr lvl="2"/>
            <a:endParaRPr lang="en-US" dirty="0"/>
          </a:p>
          <a:p>
            <a:r>
              <a:rPr lang="en-US" dirty="0"/>
              <a:t>The collaboration will want to emphasize both </a:t>
            </a:r>
            <a:r>
              <a:rPr lang="en-US" i="1" dirty="0"/>
              <a:t>breadth</a:t>
            </a:r>
            <a:r>
              <a:rPr lang="en-US" dirty="0"/>
              <a:t> and </a:t>
            </a:r>
            <a:r>
              <a:rPr lang="en-US" i="1" dirty="0"/>
              <a:t>depth</a:t>
            </a:r>
            <a:r>
              <a:rPr lang="en-US" dirty="0"/>
              <a:t> :</a:t>
            </a:r>
          </a:p>
          <a:p>
            <a:pPr lvl="1"/>
            <a:r>
              <a:rPr lang="en-US" dirty="0"/>
              <a:t>Explore the phase space as quickly as reasonably possible, while ensuring the that every run answers important scientific questions. </a:t>
            </a:r>
          </a:p>
          <a:p>
            <a:endParaRPr lang="en-US" dirty="0"/>
          </a:p>
        </p:txBody>
      </p:sp>
      <p:sp>
        <p:nvSpPr>
          <p:cNvPr id="4" name="Date Placeholder 3">
            <a:extLst>
              <a:ext uri="{FF2B5EF4-FFF2-40B4-BE49-F238E27FC236}">
                <a16:creationId xmlns:a16="http://schemas.microsoft.com/office/drawing/2014/main" id="{409394E9-3AB3-D2FF-588A-367CEDC689D4}"/>
              </a:ext>
            </a:extLst>
          </p:cNvPr>
          <p:cNvSpPr>
            <a:spLocks noGrp="1"/>
          </p:cNvSpPr>
          <p:nvPr>
            <p:ph type="dt" sz="half" idx="10"/>
          </p:nvPr>
        </p:nvSpPr>
        <p:spPr/>
        <p:txBody>
          <a:bodyPr/>
          <a:lstStyle/>
          <a:p>
            <a:r>
              <a:rPr lang="en-US"/>
              <a:t>8/21/2024</a:t>
            </a:r>
            <a:endParaRPr lang="en-US" dirty="0"/>
          </a:p>
        </p:txBody>
      </p:sp>
      <p:sp>
        <p:nvSpPr>
          <p:cNvPr id="5" name="Footer Placeholder 4">
            <a:extLst>
              <a:ext uri="{FF2B5EF4-FFF2-40B4-BE49-F238E27FC236}">
                <a16:creationId xmlns:a16="http://schemas.microsoft.com/office/drawing/2014/main" id="{117923E1-0CCF-2CF9-80FB-432931282EA8}"/>
              </a:ext>
            </a:extLst>
          </p:cNvPr>
          <p:cNvSpPr>
            <a:spLocks noGrp="1"/>
          </p:cNvSpPr>
          <p:nvPr>
            <p:ph type="ftr" sz="quarter" idx="11"/>
          </p:nvPr>
        </p:nvSpPr>
        <p:spPr/>
        <p:txBody>
          <a:bodyPr/>
          <a:lstStyle/>
          <a:p>
            <a:r>
              <a:rPr lang="en-US"/>
              <a:t>EIC Project Strategy Workshop </a:t>
            </a:r>
            <a:endParaRPr lang="en-US" dirty="0"/>
          </a:p>
        </p:txBody>
      </p:sp>
      <p:sp>
        <p:nvSpPr>
          <p:cNvPr id="6" name="Slide Number Placeholder 5">
            <a:extLst>
              <a:ext uri="{FF2B5EF4-FFF2-40B4-BE49-F238E27FC236}">
                <a16:creationId xmlns:a16="http://schemas.microsoft.com/office/drawing/2014/main" id="{BA052753-C258-C8A9-1CD1-251DA75DE1B5}"/>
              </a:ext>
            </a:extLst>
          </p:cNvPr>
          <p:cNvSpPr>
            <a:spLocks noGrp="1"/>
          </p:cNvSpPr>
          <p:nvPr>
            <p:ph type="sldNum" sz="quarter" idx="12"/>
          </p:nvPr>
        </p:nvSpPr>
        <p:spPr/>
        <p:txBody>
          <a:bodyPr/>
          <a:lstStyle/>
          <a:p>
            <a:fld id="{588949A8-7CCD-4D90-AA9A-1451BFC6FB3A}" type="slidenum">
              <a:rPr lang="en-US" smtClean="0"/>
              <a:t>8</a:t>
            </a:fld>
            <a:endParaRPr lang="en-US"/>
          </a:p>
        </p:txBody>
      </p:sp>
    </p:spTree>
    <p:extLst>
      <p:ext uri="{BB962C8B-B14F-4D97-AF65-F5344CB8AC3E}">
        <p14:creationId xmlns:p14="http://schemas.microsoft.com/office/powerpoint/2010/main" val="60193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347B-01F6-9CBB-A300-474AA145A7A5}"/>
              </a:ext>
            </a:extLst>
          </p:cNvPr>
          <p:cNvSpPr>
            <a:spLocks noGrp="1"/>
          </p:cNvSpPr>
          <p:nvPr>
            <p:ph type="title"/>
          </p:nvPr>
        </p:nvSpPr>
        <p:spPr>
          <a:xfrm>
            <a:off x="485775" y="365125"/>
            <a:ext cx="10868025" cy="2292350"/>
          </a:xfrm>
        </p:spPr>
        <p:txBody>
          <a:bodyPr>
            <a:normAutofit/>
          </a:bodyPr>
          <a:lstStyle/>
          <a:p>
            <a:r>
              <a:rPr lang="en-US" b="1" dirty="0">
                <a:solidFill>
                  <a:schemeClr val="accent1"/>
                </a:solidFill>
              </a:rPr>
              <a:t>EIC “Host” Lab</a:t>
            </a:r>
            <a:br>
              <a:rPr lang="en-US" b="1" dirty="0">
                <a:solidFill>
                  <a:schemeClr val="accent1"/>
                </a:solidFill>
              </a:rPr>
            </a:br>
            <a:r>
              <a:rPr lang="en-US" b="1" dirty="0">
                <a:solidFill>
                  <a:schemeClr val="accent1"/>
                </a:solidFill>
              </a:rPr>
              <a:t>User Experience</a:t>
            </a:r>
            <a:br>
              <a:rPr lang="en-US" b="1" dirty="0">
                <a:solidFill>
                  <a:schemeClr val="accent1"/>
                </a:solidFill>
              </a:rPr>
            </a:br>
            <a:r>
              <a:rPr lang="en-US" b="1" dirty="0">
                <a:solidFill>
                  <a:schemeClr val="accent1"/>
                </a:solidFill>
              </a:rPr>
              <a:t>Workshop</a:t>
            </a:r>
          </a:p>
        </p:txBody>
      </p:sp>
      <p:sp>
        <p:nvSpPr>
          <p:cNvPr id="4" name="Date Placeholder 3">
            <a:extLst>
              <a:ext uri="{FF2B5EF4-FFF2-40B4-BE49-F238E27FC236}">
                <a16:creationId xmlns:a16="http://schemas.microsoft.com/office/drawing/2014/main" id="{C2545EEA-4709-80B4-6D9F-062AF90F7B07}"/>
              </a:ext>
            </a:extLst>
          </p:cNvPr>
          <p:cNvSpPr>
            <a:spLocks noGrp="1"/>
          </p:cNvSpPr>
          <p:nvPr>
            <p:ph type="dt" sz="half" idx="10"/>
          </p:nvPr>
        </p:nvSpPr>
        <p:spPr/>
        <p:txBody>
          <a:bodyPr/>
          <a:lstStyle/>
          <a:p>
            <a:r>
              <a:rPr lang="en-US"/>
              <a:t>8/22/2024</a:t>
            </a:r>
          </a:p>
        </p:txBody>
      </p:sp>
      <p:sp>
        <p:nvSpPr>
          <p:cNvPr id="5" name="Footer Placeholder 4">
            <a:extLst>
              <a:ext uri="{FF2B5EF4-FFF2-40B4-BE49-F238E27FC236}">
                <a16:creationId xmlns:a16="http://schemas.microsoft.com/office/drawing/2014/main" id="{7BB89FFC-FBBF-70B5-E0E9-78180F8A783D}"/>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C8A2C20-AA0C-6BAA-81A1-AC18E980E510}"/>
              </a:ext>
            </a:extLst>
          </p:cNvPr>
          <p:cNvSpPr>
            <a:spLocks noGrp="1"/>
          </p:cNvSpPr>
          <p:nvPr>
            <p:ph type="sldNum" sz="quarter" idx="12"/>
          </p:nvPr>
        </p:nvSpPr>
        <p:spPr/>
        <p:txBody>
          <a:bodyPr/>
          <a:lstStyle/>
          <a:p>
            <a:fld id="{588949A8-7CCD-4D90-AA9A-1451BFC6FB3A}" type="slidenum">
              <a:rPr lang="en-US" smtClean="0"/>
              <a:t>9</a:t>
            </a:fld>
            <a:endParaRPr lang="en-US"/>
          </a:p>
        </p:txBody>
      </p:sp>
      <p:pic>
        <p:nvPicPr>
          <p:cNvPr id="8" name="Content Placeholder 7" descr="A black and white memo&#10;&#10;Description automatically generated">
            <a:extLst>
              <a:ext uri="{FF2B5EF4-FFF2-40B4-BE49-F238E27FC236}">
                <a16:creationId xmlns:a16="http://schemas.microsoft.com/office/drawing/2014/main" id="{28B5D10E-59F0-EF32-7A73-53BDFD081D5D}"/>
              </a:ext>
            </a:extLst>
          </p:cNvPr>
          <p:cNvPicPr>
            <a:picLocks noGrp="1" noChangeAspect="1"/>
          </p:cNvPicPr>
          <p:nvPr>
            <p:ph idx="1"/>
          </p:nvPr>
        </p:nvPicPr>
        <p:blipFill>
          <a:blip r:embed="rId2"/>
          <a:stretch>
            <a:fillRect/>
          </a:stretch>
        </p:blipFill>
        <p:spPr>
          <a:xfrm>
            <a:off x="5141100" y="522288"/>
            <a:ext cx="6938999" cy="8979883"/>
          </a:xfr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1ACF86F-5E56-C024-CB93-BB5141FBBBCA}"/>
              </a:ext>
            </a:extLst>
          </p:cNvPr>
          <p:cNvSpPr txBox="1"/>
          <p:nvPr/>
        </p:nvSpPr>
        <p:spPr>
          <a:xfrm>
            <a:off x="333374" y="3256834"/>
            <a:ext cx="4505325" cy="2739211"/>
          </a:xfrm>
          <a:prstGeom prst="rect">
            <a:avLst/>
          </a:prstGeom>
          <a:noFill/>
        </p:spPr>
        <p:txBody>
          <a:bodyPr wrap="square" rtlCol="0">
            <a:spAutoFit/>
          </a:bodyPr>
          <a:lstStyle/>
          <a:p>
            <a:r>
              <a:rPr lang="en-US" sz="2000" dirty="0"/>
              <a:t>Workshop August 26</a:t>
            </a:r>
            <a:r>
              <a:rPr lang="en-US" sz="2000" baseline="30000" dirty="0"/>
              <a:t>th</a:t>
            </a:r>
          </a:p>
          <a:p>
            <a:endParaRPr lang="en-US" sz="2000" baseline="30000" dirty="0"/>
          </a:p>
          <a:p>
            <a:endParaRPr lang="en-US" sz="3200" baseline="30000" dirty="0"/>
          </a:p>
          <a:p>
            <a:r>
              <a:rPr lang="en-US" sz="3200" baseline="30000" dirty="0"/>
              <a:t>I will present </a:t>
            </a:r>
            <a:r>
              <a:rPr lang="en-US" sz="3200" b="1" baseline="30000" dirty="0"/>
              <a:t>“</a:t>
            </a:r>
            <a:r>
              <a:rPr lang="en-US" sz="3200" b="1" baseline="30000" dirty="0" err="1"/>
              <a:t>ePIC</a:t>
            </a:r>
            <a:r>
              <a:rPr lang="en-US" sz="3200" b="1" baseline="30000" dirty="0"/>
              <a:t> Collaboration Needs Overview</a:t>
            </a:r>
            <a:r>
              <a:rPr lang="en-US" sz="3200" baseline="30000" dirty="0"/>
              <a:t>” – coordinating with EICUG and RHIC/AGS Users Group</a:t>
            </a:r>
          </a:p>
          <a:p>
            <a:endParaRPr lang="en-US" sz="3200" baseline="30000" dirty="0"/>
          </a:p>
          <a:p>
            <a:r>
              <a:rPr lang="en-US" sz="3200" baseline="30000" dirty="0"/>
              <a:t>Comments and suggestions welcome!</a:t>
            </a:r>
            <a:endParaRPr lang="en-US" sz="3200" dirty="0"/>
          </a:p>
        </p:txBody>
      </p:sp>
    </p:spTree>
    <p:extLst>
      <p:ext uri="{BB962C8B-B14F-4D97-AF65-F5344CB8AC3E}">
        <p14:creationId xmlns:p14="http://schemas.microsoft.com/office/powerpoint/2010/main" val="449014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4233</TotalTime>
  <Words>1813</Words>
  <Application>Microsoft Office PowerPoint</Application>
  <PresentationFormat>Widescreen</PresentationFormat>
  <Paragraphs>243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Roboto</vt:lpstr>
      <vt:lpstr>Source Sans Pro</vt:lpstr>
      <vt:lpstr>Office Theme</vt:lpstr>
      <vt:lpstr>ePIC Collaboration News</vt:lpstr>
      <vt:lpstr>Hey John, start the recording….</vt:lpstr>
      <vt:lpstr>Agenda</vt:lpstr>
      <vt:lpstr>News from the SP Office</vt:lpstr>
      <vt:lpstr>EIC Project Strategy Workshop</vt:lpstr>
      <vt:lpstr>Early Science with ePIC</vt:lpstr>
      <vt:lpstr>ePIC Early Physics Workshop and Discussion</vt:lpstr>
      <vt:lpstr>Collaboration with the EIC Project</vt:lpstr>
      <vt:lpstr>EIC “Host” Lab User Experience Workshop</vt:lpstr>
      <vt:lpstr>DAC R&amp;D Meeting:  August 28-29th </vt:lpstr>
      <vt:lpstr>ePIC Membership Policy</vt:lpstr>
      <vt:lpstr>Future Collaboration Meetings</vt:lpstr>
      <vt:lpstr>Jan 2025 Collaboration Meeting </vt:lpstr>
      <vt:lpstr>News from Technical Coordination</vt:lpstr>
      <vt:lpstr>News from Software and Computing</vt:lpstr>
      <vt:lpstr>Software Tutorial Series</vt:lpstr>
      <vt:lpstr>News from Analysis</vt:lpstr>
      <vt:lpstr>News from Around the Collaboration</vt:lpstr>
      <vt:lpstr>Lots of other activity as well…</vt:lpstr>
      <vt:lpstr>Summary</vt:lpstr>
      <vt:lpstr>PowerPoint Presentation</vt:lpstr>
      <vt:lpstr>ePIC Resources</vt:lpstr>
      <vt:lpstr>EICUG Membership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1436</cp:revision>
  <dcterms:created xsi:type="dcterms:W3CDTF">2023-04-13T13:35:08Z</dcterms:created>
  <dcterms:modified xsi:type="dcterms:W3CDTF">2024-08-23T00:10:43Z</dcterms:modified>
</cp:coreProperties>
</file>