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3980" r:id="rId6"/>
    <p:sldId id="3986" r:id="rId7"/>
    <p:sldId id="3981" r:id="rId8"/>
    <p:sldId id="3982" r:id="rId9"/>
    <p:sldId id="5865" r:id="rId10"/>
    <p:sldId id="3984" r:id="rId11"/>
    <p:sldId id="3983" r:id="rId12"/>
    <p:sldId id="5864" r:id="rId1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8000"/>
    <a:srgbClr val="0091FF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60" autoAdjust="0"/>
    <p:restoredTop sz="95243" autoAdjust="0"/>
  </p:normalViewPr>
  <p:slideViewPr>
    <p:cSldViewPr snapToGrid="0" snapToObjects="1">
      <p:cViewPr varScale="1">
        <p:scale>
          <a:sx n="169" d="100"/>
          <a:sy n="169" d="100"/>
        </p:scale>
        <p:origin x="10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2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9/5/24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August 22, 2024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September 6,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481/" TargetMode="External"/><Relationship Id="rId2" Type="http://schemas.openxmlformats.org/officeDocument/2006/relationships/hyperlink" Target="https://indico.bnl.gov/event/16676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4086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</a:t>
            </a:r>
          </a:p>
          <a:p>
            <a:r>
              <a:rPr lang="en-US" dirty="0"/>
              <a:t>September 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4023FA-CCFF-4758-8D2E-88B00E64B457}"/>
              </a:ext>
            </a:extLst>
          </p:cNvPr>
          <p:cNvSpPr/>
          <p:nvPr/>
        </p:nvSpPr>
        <p:spPr>
          <a:xfrm>
            <a:off x="3452487" y="3275112"/>
            <a:ext cx="5287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</a:rPr>
              <a:t>Checking for reviewer availability to settle on dates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0F47-76F4-644F-8A02-D3DEBC61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36" y="72231"/>
            <a:ext cx="11339846" cy="313850"/>
          </a:xfrm>
        </p:spPr>
        <p:txBody>
          <a:bodyPr>
            <a:normAutofit fontScale="90000"/>
          </a:bodyPr>
          <a:lstStyle/>
          <a:p>
            <a:r>
              <a:rPr lang="en-US" dirty="0"/>
              <a:t>On we go: </a:t>
            </a:r>
            <a:r>
              <a:rPr lang="en-US" dirty="0" err="1"/>
              <a:t>ePIC</a:t>
            </a:r>
            <a:r>
              <a:rPr lang="en-US" dirty="0"/>
              <a:t> Detector Path to CD-3B and to CD-2/CD-3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11BC1-1134-E94E-AE24-7C985345EF95}"/>
              </a:ext>
            </a:extLst>
          </p:cNvPr>
          <p:cNvSpPr txBox="1"/>
          <p:nvPr/>
        </p:nvSpPr>
        <p:spPr>
          <a:xfrm>
            <a:off x="330367" y="466603"/>
            <a:ext cx="1130523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Detector Design Reviews (organized by the EIC Project):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PDR2: IR Integration and Auxiliary Detectors – February 12, 2024 – main emphasis on baseline choices and progress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PDR1: Tracking Detectors – 20-21 March 2024 – main emphasis on baseline tracking layout, if we are on track and plans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PDR2: Electronics/DAQ – June 10 -11, 2024 – continuation of PDR1 to ensure we are on track and show progress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PDR: Integration, Infrastructure and Installation – July 15, 2024 – barrel and endcaps flux return steel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PDR2: Particle Identification Detectors – Fall 2024</a:t>
            </a:r>
            <a:r>
              <a:rPr lang="en-US" sz="1400" dirty="0">
                <a:solidFill>
                  <a:srgbClr val="FF0000"/>
                </a:solidFill>
              </a:rPr>
              <a:t> (discussion ongoing when is best and what scope)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PDR2: Barrel EM Cal – </a:t>
            </a:r>
            <a:r>
              <a:rPr lang="en-US" sz="1400" b="1" dirty="0">
                <a:solidFill>
                  <a:srgbClr val="FF0000"/>
                </a:solidFill>
              </a:rPr>
              <a:t>September 19</a:t>
            </a:r>
            <a:r>
              <a:rPr lang="en-US" sz="1400" b="1" baseline="300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– emphasis on mechanical design &amp; </a:t>
            </a:r>
            <a:r>
              <a:rPr lang="en-US" sz="1400" dirty="0" err="1"/>
              <a:t>AstroPix</a:t>
            </a:r>
            <a:r>
              <a:rPr lang="en-US" sz="1400" dirty="0"/>
              <a:t> readiness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b="1" dirty="0"/>
              <a:t>FDR: </a:t>
            </a:r>
            <a:r>
              <a:rPr lang="en-US" sz="1400" dirty="0"/>
              <a:t>Backward &amp; Forward EM Calorimetry, Barrel &amp; Forward HCAL – Fall 2024 </a:t>
            </a:r>
            <a:r>
              <a:rPr 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 Winter </a:t>
            </a:r>
            <a:r>
              <a:rPr lang="en-US" sz="1400" dirty="0"/>
              <a:t>2024 (late January or February 2025)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PDR2: Polarimetry – timescale TBD (but before CD-2)</a:t>
            </a:r>
          </a:p>
          <a:p>
            <a:pPr lvl="1"/>
            <a:endParaRPr lang="en-US" sz="800" dirty="0"/>
          </a:p>
          <a:p>
            <a:pPr lvl="1"/>
            <a:r>
              <a:rPr lang="en-US" sz="1400" b="1" dirty="0">
                <a:solidFill>
                  <a:srgbClr val="0432FF"/>
                </a:solidFill>
              </a:rPr>
              <a:t>FDR</a:t>
            </a:r>
            <a:r>
              <a:rPr lang="en-US" sz="1400" dirty="0"/>
              <a:t> for any potential CD-3B scope: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Magnet Power Supply – May 28</a:t>
            </a:r>
            <a:r>
              <a:rPr lang="en-US" sz="1400" baseline="30000" dirty="0"/>
              <a:t>th</a:t>
            </a:r>
            <a:r>
              <a:rPr lang="en-US" sz="1400" dirty="0"/>
              <a:t>  2024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 err="1"/>
              <a:t>VTRx</a:t>
            </a:r>
            <a:r>
              <a:rPr lang="en-US" sz="1400" dirty="0"/>
              <a:t>+/</a:t>
            </a:r>
            <a:r>
              <a:rPr lang="en-US" sz="1400" dirty="0" err="1"/>
              <a:t>lpGBT</a:t>
            </a:r>
            <a:r>
              <a:rPr lang="en-US" sz="1400" dirty="0"/>
              <a:t> add ½ day to electronics/DAQ PDR2 on June 11</a:t>
            </a:r>
            <a:r>
              <a:rPr lang="en-US" sz="1400" baseline="30000" dirty="0"/>
              <a:t>th</a:t>
            </a:r>
            <a:r>
              <a:rPr lang="en-US" sz="1400" dirty="0"/>
              <a:t>  2024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Magnet Steel September 2024 – </a:t>
            </a:r>
            <a:r>
              <a:rPr lang="en-US" sz="1400" b="1" dirty="0">
                <a:solidFill>
                  <a:srgbClr val="FF0000"/>
                </a:solidFill>
              </a:rPr>
              <a:t>Checking for reviewer availability to settle on dates, likely early October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1400" dirty="0"/>
          </a:p>
          <a:p>
            <a:pPr marL="742950" lvl="1" indent="-285750">
              <a:buFont typeface="Wingdings" pitchFamily="2" charset="2"/>
              <a:buChar char="§"/>
            </a:pPr>
            <a:endParaRPr lang="en-US" sz="800" dirty="0"/>
          </a:p>
          <a:p>
            <a:r>
              <a:rPr lang="en-US" sz="1400" dirty="0"/>
              <a:t>BNL Off-Project Dependency review (organized within BNL) scheduled for August 22-23, 2024</a:t>
            </a:r>
          </a:p>
          <a:p>
            <a:r>
              <a:rPr lang="en-US" sz="1400" b="1" dirty="0">
                <a:solidFill>
                  <a:srgbClr val="0432FF"/>
                </a:solidFill>
              </a:rPr>
              <a:t>Detector Advisory Committee Meetings 2024/2025</a:t>
            </a:r>
            <a:r>
              <a:rPr lang="en-US" sz="1400" dirty="0"/>
              <a:t>:</a:t>
            </a:r>
          </a:p>
          <a:p>
            <a:pPr lvl="1"/>
            <a:r>
              <a:rPr lang="en-US" sz="1400" dirty="0"/>
              <a:t>June 21, 2024: 8</a:t>
            </a:r>
            <a:r>
              <a:rPr lang="en-US" sz="1400" baseline="30000" dirty="0"/>
              <a:t>th</a:t>
            </a:r>
            <a:r>
              <a:rPr lang="en-US" sz="1400" dirty="0"/>
              <a:t> DAC meeting - strategic advice on the planning for the construction phase of the </a:t>
            </a:r>
            <a:r>
              <a:rPr lang="en-US" sz="1400" dirty="0" err="1"/>
              <a:t>ePIC</a:t>
            </a:r>
            <a:r>
              <a:rPr lang="en-US" sz="1400" dirty="0"/>
              <a:t> detector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</a:rPr>
              <a:t>August 28-29, 2024: 9</a:t>
            </a:r>
            <a:r>
              <a:rPr lang="en-US" sz="1400" baseline="30000" dirty="0">
                <a:solidFill>
                  <a:srgbClr val="3333FF"/>
                </a:solidFill>
              </a:rPr>
              <a:t>th</a:t>
            </a:r>
            <a:r>
              <a:rPr lang="en-US" sz="1400" dirty="0">
                <a:solidFill>
                  <a:srgbClr val="3333FF"/>
                </a:solidFill>
              </a:rPr>
              <a:t> DAC meeting - Annual advice on detector R&amp;D status and FY25 completion needs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</a:rPr>
              <a:t>https://indico.bnl.gov/event/24086/</a:t>
            </a:r>
          </a:p>
          <a:p>
            <a:pPr lvl="1"/>
            <a:r>
              <a:rPr lang="en-US" sz="1400" dirty="0"/>
              <a:t>Spring 2025: 10</a:t>
            </a:r>
            <a:r>
              <a:rPr lang="en-US" sz="1400" baseline="30000" dirty="0"/>
              <a:t>th</a:t>
            </a:r>
            <a:r>
              <a:rPr lang="en-US" sz="1400" dirty="0"/>
              <a:t> DAC meeting - Comprehensive look of DAC to design status and readiness for CD-2.</a:t>
            </a:r>
          </a:p>
          <a:p>
            <a:pPr lvl="1"/>
            <a:endParaRPr lang="en-US" sz="800" dirty="0"/>
          </a:p>
          <a:p>
            <a:r>
              <a:rPr lang="en-US" sz="1400" dirty="0"/>
              <a:t>Software &amp; Computing Reviews (organized by the host labs):</a:t>
            </a:r>
          </a:p>
          <a:p>
            <a:r>
              <a:rPr lang="en-US" sz="1400" dirty="0" err="1"/>
              <a:t>ePIC</a:t>
            </a:r>
            <a:r>
              <a:rPr lang="en-US" sz="1400" dirty="0"/>
              <a:t> Detector Software Infrastructure Review </a:t>
            </a:r>
            <a:r>
              <a:rPr lang="en-US" sz="1400" dirty="0">
                <a:hlinkClick r:id="rId2"/>
              </a:rPr>
              <a:t>https://indico.bnl.gov/event/16676/</a:t>
            </a:r>
            <a:r>
              <a:rPr lang="en-US" sz="1400" dirty="0"/>
              <a:t> – August 22-23, 2022</a:t>
            </a:r>
          </a:p>
          <a:p>
            <a:r>
              <a:rPr lang="en-US" sz="1400" dirty="0" err="1"/>
              <a:t>ePIC</a:t>
            </a:r>
            <a:r>
              <a:rPr lang="en-US" sz="1400" dirty="0"/>
              <a:t> Software &amp; Computing review by host labs </a:t>
            </a:r>
            <a:r>
              <a:rPr lang="en-US" sz="1400" dirty="0">
                <a:hlinkClick r:id="rId3"/>
              </a:rPr>
              <a:t>https://indico.bnl.gov/event/20481/</a:t>
            </a:r>
            <a:r>
              <a:rPr lang="en-US" sz="1400" dirty="0"/>
              <a:t> –  October 19-20, 2023</a:t>
            </a:r>
          </a:p>
          <a:p>
            <a:r>
              <a:rPr lang="en-US" sz="1400" dirty="0"/>
              <a:t>Next </a:t>
            </a:r>
            <a:r>
              <a:rPr lang="en-US" sz="1400" dirty="0" err="1"/>
              <a:t>ePIC</a:t>
            </a:r>
            <a:r>
              <a:rPr lang="en-US" sz="1400" dirty="0"/>
              <a:t> Software &amp; Computing review (by host labs) – </a:t>
            </a:r>
            <a:r>
              <a:rPr lang="en-US" sz="1400" b="1" dirty="0">
                <a:solidFill>
                  <a:srgbClr val="FF0000"/>
                </a:solidFill>
              </a:rPr>
              <a:t>September 26-27,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F24E0-2CEA-D44A-BCE7-454D22214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309" y="501765"/>
            <a:ext cx="302927" cy="391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2041E-D067-CB42-B88A-FE66EDC5D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030" y="732860"/>
            <a:ext cx="302927" cy="415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9A76E-95D4-0B4F-A22C-710772E55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122" y="2441447"/>
            <a:ext cx="302927" cy="41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BD1736-3209-4FF4-8B41-C7253E20E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6823" y="940561"/>
            <a:ext cx="302927" cy="415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032901-C8E2-4495-8129-368B3C2C0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953" y="2706787"/>
            <a:ext cx="302927" cy="415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2146F-49D7-4FA8-9905-51A5D8607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7482" y="1148262"/>
            <a:ext cx="302927" cy="415402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E83C5B-1DDF-A8BE-E83E-C290317457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281"/>
          <a:stretch/>
        </p:blipFill>
        <p:spPr>
          <a:xfrm>
            <a:off x="6965880" y="5362373"/>
            <a:ext cx="5111699" cy="149562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291379-36A9-225A-4A7A-E64D705D0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387" r="53766" b="1"/>
          <a:stretch/>
        </p:blipFill>
        <p:spPr>
          <a:xfrm>
            <a:off x="9581763" y="4398990"/>
            <a:ext cx="2508646" cy="91222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77288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9C7C-3295-384E-9F5D-EFF4F7CB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it starts again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F87B27CA-4B54-DEDD-BE31-6A1904EF7A5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34254" y="-1203722"/>
            <a:ext cx="6336506" cy="978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73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9F98-7499-CE40-A0F5-03E19BB4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Incremental Preliminary Design Review of the ME design of </a:t>
            </a:r>
            <a:r>
              <a:rPr lang="en-US" b="0" dirty="0" err="1"/>
              <a:t>ePIC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9A978-B050-F249-B0E8-C45F751A1B34}"/>
              </a:ext>
            </a:extLst>
          </p:cNvPr>
          <p:cNvSpPr txBox="1"/>
          <p:nvPr/>
        </p:nvSpPr>
        <p:spPr>
          <a:xfrm>
            <a:off x="461963" y="595901"/>
            <a:ext cx="548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on Barrel and Endcaps flux return</a:t>
            </a:r>
          </a:p>
          <a:p>
            <a:r>
              <a:rPr lang="en-US" dirty="0"/>
              <a:t>Reviewers: Tim </a:t>
            </a:r>
            <a:r>
              <a:rPr lang="en-US" dirty="0" err="1"/>
              <a:t>Whitlatch</a:t>
            </a:r>
            <a:r>
              <a:rPr lang="en-US" dirty="0"/>
              <a:t> (</a:t>
            </a:r>
            <a:r>
              <a:rPr lang="en-US" dirty="0" err="1"/>
              <a:t>Jlab</a:t>
            </a:r>
            <a:r>
              <a:rPr lang="en-US" dirty="0"/>
              <a:t>) and Jim Mills (BNL)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0A5E004-01E1-054B-BA08-74E66E20E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2" y="1258584"/>
            <a:ext cx="4879165" cy="5142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812A4-AFDC-D343-B16B-F4D805558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81" y="3284443"/>
            <a:ext cx="3484158" cy="3573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3FF36-A6EB-B445-B824-E44D570CD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703" y="595901"/>
            <a:ext cx="2028309" cy="357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7083B-7BDA-5D46-BE5E-262E602BB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319" y="495917"/>
            <a:ext cx="1943949" cy="35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3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9F98-7499-CE40-A0F5-03E19BB4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Incremental Preliminary Design Review of the ME design of </a:t>
            </a:r>
            <a:r>
              <a:rPr lang="en-US" b="0" dirty="0" err="1"/>
              <a:t>ePIC</a:t>
            </a:r>
            <a:endParaRPr lang="en-US" dirty="0"/>
          </a:p>
        </p:txBody>
      </p:sp>
      <p:pic>
        <p:nvPicPr>
          <p:cNvPr id="6" name="Picture 5" descr="Text, application, letter&#10;&#10;Description automatically generated">
            <a:extLst>
              <a:ext uri="{FF2B5EF4-FFF2-40B4-BE49-F238E27FC236}">
                <a16:creationId xmlns:a16="http://schemas.microsoft.com/office/drawing/2014/main" id="{07A6DF03-9057-B141-886B-29DF1EA11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" t="1901"/>
          <a:stretch/>
        </p:blipFill>
        <p:spPr>
          <a:xfrm>
            <a:off x="358815" y="543162"/>
            <a:ext cx="5737184" cy="4678965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B02447-57DF-EE4D-86C2-6353ACA8D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7"/>
          <a:stretch/>
        </p:blipFill>
        <p:spPr>
          <a:xfrm>
            <a:off x="6248691" y="544005"/>
            <a:ext cx="5943309" cy="2961115"/>
          </a:xfrm>
          <a:prstGeom prst="rect">
            <a:avLst/>
          </a:prstGeom>
        </p:spPr>
      </p:pic>
      <p:pic>
        <p:nvPicPr>
          <p:cNvPr id="10" name="Picture 9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F9D702D6-9D66-BD47-84A1-EC43EA49D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691" y="3116476"/>
            <a:ext cx="5929368" cy="1733321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16CCEE5-E0B9-F745-A7FD-AFEBB2998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74" b="80455"/>
          <a:stretch/>
        </p:blipFill>
        <p:spPr>
          <a:xfrm>
            <a:off x="5897871" y="4680625"/>
            <a:ext cx="6280188" cy="817608"/>
          </a:xfrm>
          <a:prstGeom prst="rect">
            <a:avLst/>
          </a:prstGeom>
        </p:spPr>
      </p:pic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9A51C62-7ED1-A742-9B2D-19A86A486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934"/>
          <a:stretch/>
        </p:blipFill>
        <p:spPr>
          <a:xfrm>
            <a:off x="5897871" y="5424103"/>
            <a:ext cx="6209175" cy="14338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156730-406D-C64D-18B7-870371A54F1A}"/>
              </a:ext>
            </a:extLst>
          </p:cNvPr>
          <p:cNvGrpSpPr/>
          <p:nvPr/>
        </p:nvGrpSpPr>
        <p:grpSpPr>
          <a:xfrm>
            <a:off x="461963" y="5531785"/>
            <a:ext cx="5749617" cy="783053"/>
            <a:chOff x="461963" y="5531785"/>
            <a:chExt cx="5749617" cy="78305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70DE39-7489-B9C4-ACF4-59B1C575982C}"/>
                </a:ext>
              </a:extLst>
            </p:cNvPr>
            <p:cNvSpPr txBox="1"/>
            <p:nvPr/>
          </p:nvSpPr>
          <p:spPr>
            <a:xfrm>
              <a:off x="461963" y="5531785"/>
              <a:ext cx="549398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Working on this: define service space requirements, fill factors, tolerance needs, safety factors, etc.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95815C6-56BB-FB49-9A99-94DAB1E02DC5}"/>
                </a:ext>
              </a:extLst>
            </p:cNvPr>
            <p:cNvCxnSpPr/>
            <p:nvPr/>
          </p:nvCxnSpPr>
          <p:spPr>
            <a:xfrm>
              <a:off x="5955944" y="6178116"/>
              <a:ext cx="255636" cy="1367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330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311B-1FB3-5715-D7A8-650EFCE6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925286"/>
          </a:xfrm>
        </p:spPr>
        <p:txBody>
          <a:bodyPr>
            <a:noAutofit/>
          </a:bodyPr>
          <a:lstStyle/>
          <a:p>
            <a:r>
              <a:rPr lang="en-US" sz="2400" i="0" u="none" strike="noStrike" dirty="0">
                <a:effectLst/>
              </a:rPr>
              <a:t>Incremental Preliminary Design and Safety Review of the </a:t>
            </a:r>
            <a:r>
              <a:rPr lang="en-US" sz="2400" i="0" u="none" strike="noStrike" dirty="0" err="1">
                <a:effectLst/>
              </a:rPr>
              <a:t>ePIC</a:t>
            </a:r>
            <a:r>
              <a:rPr lang="en-US" sz="2400" i="0" u="none" strike="noStrike" dirty="0">
                <a:effectLst/>
              </a:rPr>
              <a:t> Barrel Imaging </a:t>
            </a:r>
            <a:r>
              <a:rPr lang="en-US" sz="2400" i="0" u="none" strike="noStrike" dirty="0" err="1">
                <a:effectLst/>
              </a:rPr>
              <a:t>EMCal</a:t>
            </a:r>
            <a:r>
              <a:rPr lang="en-US" sz="2400" i="0" u="none" strike="noStrike" dirty="0">
                <a:effectLst/>
              </a:rPr>
              <a:t> - Agenda</a:t>
            </a:r>
            <a:endParaRPr lang="en-US" sz="24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3BDD25D-71B0-138B-ED37-8432DF35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437" y="751114"/>
            <a:ext cx="6051783" cy="5932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1DF7-848C-A165-5AA8-72516B14289B}"/>
              </a:ext>
            </a:extLst>
          </p:cNvPr>
          <p:cNvSpPr txBox="1"/>
          <p:nvPr/>
        </p:nvSpPr>
        <p:spPr>
          <a:xfrm>
            <a:off x="613780" y="1017230"/>
            <a:ext cx="277511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Reviewers:</a:t>
            </a:r>
          </a:p>
          <a:p>
            <a:r>
              <a:rPr lang="en-US" sz="1400" dirty="0"/>
              <a:t>Stefania </a:t>
            </a:r>
            <a:r>
              <a:rPr lang="en-US" sz="1400" dirty="0" err="1"/>
              <a:t>Beole</a:t>
            </a:r>
            <a:r>
              <a:rPr lang="en-US" sz="1400" dirty="0"/>
              <a:t> (</a:t>
            </a:r>
            <a:r>
              <a:rPr lang="en-US" sz="1400" dirty="0" err="1"/>
              <a:t>UniTo</a:t>
            </a:r>
            <a:r>
              <a:rPr lang="en-US" sz="1400" dirty="0"/>
              <a:t>)</a:t>
            </a:r>
          </a:p>
          <a:p>
            <a:r>
              <a:rPr lang="en-US" sz="1400" dirty="0" err="1"/>
              <a:t>Pierlugi</a:t>
            </a:r>
            <a:r>
              <a:rPr lang="en-US" sz="1400" dirty="0"/>
              <a:t> Campana (INFN-LNF)</a:t>
            </a:r>
          </a:p>
          <a:p>
            <a:r>
              <a:rPr lang="en-US" sz="1400" dirty="0"/>
              <a:t>Roman </a:t>
            </a:r>
            <a:r>
              <a:rPr lang="en-US" sz="1400" dirty="0" err="1"/>
              <a:t>Poeschl</a:t>
            </a:r>
            <a:r>
              <a:rPr lang="en-US" sz="1400" dirty="0"/>
              <a:t> (IJCLAB/IN2P3)</a:t>
            </a:r>
          </a:p>
          <a:p>
            <a:r>
              <a:rPr lang="en-US" sz="1400" dirty="0"/>
              <a:t>Lars Schmitt (GSI)</a:t>
            </a:r>
          </a:p>
        </p:txBody>
      </p:sp>
    </p:spTree>
    <p:extLst>
      <p:ext uri="{BB962C8B-B14F-4D97-AF65-F5344CB8AC3E}">
        <p14:creationId xmlns:p14="http://schemas.microsoft.com/office/powerpoint/2010/main" val="210261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924A-E0B3-B04C-8C3E-7B30CEF2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Detector Advisory Committee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5E908-9C84-344C-A2C1-9ECDB4A006B2}"/>
              </a:ext>
            </a:extLst>
          </p:cNvPr>
          <p:cNvSpPr txBox="1"/>
          <p:nvPr/>
        </p:nvSpPr>
        <p:spPr>
          <a:xfrm>
            <a:off x="554805" y="616449"/>
            <a:ext cx="114992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6.10.02</a:t>
            </a:r>
            <a:r>
              <a:rPr lang="en-US" dirty="0"/>
              <a:t>  </a:t>
            </a:r>
            <a:r>
              <a:rPr lang="en-US" b="1" u="sng" dirty="0"/>
              <a:t> Detector &amp; R&amp;D and Physics Design</a:t>
            </a:r>
            <a:endParaRPr lang="en-US" dirty="0"/>
          </a:p>
          <a:p>
            <a:r>
              <a:rPr lang="en-US" dirty="0"/>
              <a:t>This was the fourth Detector Advisory Committee meeting looking at detector R&amp;D, after earlier versions to look at the transition of the earlier EIC-related detector R&amp;D program and initiate the FY22 project detector R&amp;D, and have them advise on R&amp;D progress and priorities for FY23, FY24 and FY25.</a:t>
            </a:r>
          </a:p>
          <a:p>
            <a:endParaRPr lang="en-US" dirty="0"/>
          </a:p>
          <a:p>
            <a:r>
              <a:rPr lang="en-US" dirty="0"/>
              <a:t>The 9th Detector Advisory Committee meeting of August 28-29, 2024, to give advice on the detector R&amp;D is posted at: </a:t>
            </a:r>
            <a:r>
              <a:rPr lang="en-US" u="sng" dirty="0">
                <a:hlinkClick r:id="rId2"/>
              </a:rPr>
              <a:t>https://indico.bnl.gov/event/24086/</a:t>
            </a:r>
            <a:r>
              <a:rPr lang="en-US" dirty="0"/>
              <a:t>. The closeout report is posted here also.</a:t>
            </a:r>
          </a:p>
          <a:p>
            <a:endParaRPr lang="en-US" dirty="0"/>
          </a:p>
          <a:p>
            <a:r>
              <a:rPr lang="en-US" dirty="0"/>
              <a:t>This was the last year of formal project detector R&amp;D, many of our detector R&amp;D milestones have been completed or are near-completion. Some of the later Si/ASIC-related engineering runs are foreseen as Engineering and Design continuations.</a:t>
            </a:r>
          </a:p>
          <a:p>
            <a:endParaRPr lang="en-US" dirty="0"/>
          </a:p>
          <a:p>
            <a:r>
              <a:rPr lang="en-US" dirty="0"/>
              <a:t>Thanks to all, we have made quite some progress in a large variety of foreseen </a:t>
            </a:r>
            <a:r>
              <a:rPr lang="en-US" dirty="0" err="1"/>
              <a:t>ePIC</a:t>
            </a:r>
            <a:r>
              <a:rPr lang="en-US" dirty="0"/>
              <a:t> detector technologies, and are by virtue of this well set up for the future CD-2 baselining.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will be a more detailed summary of the 9</a:t>
            </a:r>
            <a:r>
              <a:rPr lang="en-US" baseline="30000" dirty="0"/>
              <a:t>th</a:t>
            </a:r>
            <a:r>
              <a:rPr lang="en-US" dirty="0"/>
              <a:t> DAC and detector R&amp;D later, by Thomas.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0012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237E-C24F-D74A-82C6-A868328A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Standardizing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94711-5B6A-6148-B910-0A839D052126}"/>
              </a:ext>
            </a:extLst>
          </p:cNvPr>
          <p:cNvSpPr txBox="1"/>
          <p:nvPr/>
        </p:nvSpPr>
        <p:spPr>
          <a:xfrm>
            <a:off x="461963" y="555585"/>
            <a:ext cx="1164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standardize Readout and keep material budget and services under control we decided to use VTRX+ and </a:t>
            </a:r>
            <a:r>
              <a:rPr lang="en-US" dirty="0" err="1"/>
              <a:t>LpGBT</a:t>
            </a:r>
            <a:r>
              <a:rPr lang="en-US" dirty="0"/>
              <a:t> not only in the MAPS and </a:t>
            </a:r>
            <a:r>
              <a:rPr lang="en-US" dirty="0" err="1"/>
              <a:t>dRICH</a:t>
            </a:r>
            <a:r>
              <a:rPr lang="en-US" dirty="0"/>
              <a:t>, but in all inner detectors (MPGDs, TOF, </a:t>
            </a:r>
            <a:r>
              <a:rPr lang="en-US" dirty="0" err="1"/>
              <a:t>pfRICH</a:t>
            </a:r>
            <a:r>
              <a:rPr lang="en-US" dirty="0"/>
              <a:t>) and the ancillary ones</a:t>
            </a:r>
          </a:p>
          <a:p>
            <a:r>
              <a:rPr lang="en-US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3333FF"/>
                </a:solidFill>
              </a:rPr>
              <a:t>Final production of VTRX+ modules starts ~May 2025, ends December 2026 </a:t>
            </a:r>
            <a:r>
              <a:rPr lang="en-US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3333FF"/>
                </a:solidFill>
              </a:rPr>
              <a:t>VTRX+ &amp; </a:t>
            </a:r>
            <a:r>
              <a:rPr lang="en-US" dirty="0" err="1">
                <a:solidFill>
                  <a:srgbClr val="3333FF"/>
                </a:solidFill>
              </a:rPr>
              <a:t>LpGBT</a:t>
            </a:r>
            <a:r>
              <a:rPr lang="en-US" dirty="0">
                <a:solidFill>
                  <a:srgbClr val="3333FF"/>
                </a:solidFill>
              </a:rPr>
              <a:t> CD-3B item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6892ECE-F797-684E-B4B8-A09D640E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3" y="1546522"/>
            <a:ext cx="7555654" cy="4359534"/>
          </a:xfrm>
          <a:prstGeom prst="rect">
            <a:avLst/>
          </a:prstGeo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B6AB35EE-30FE-6D45-A79A-AF8DCCE7D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801" y="2882096"/>
            <a:ext cx="6896364" cy="39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4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schemas.microsoft.com/office/2006/metadata/properties"/>
    <ds:schemaRef ds:uri="d767f846-2003-4795-b8a5-c12e60d56749"/>
    <ds:schemaRef ds:uri="http://purl.org/dc/elements/1.1/"/>
    <ds:schemaRef ds:uri="http://schemas.microsoft.com/office/infopath/2007/PartnerControls"/>
    <ds:schemaRef ds:uri="3bfd71d5-c7ac-4dca-b865-a609d1eb4074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20189</TotalTime>
  <Words>823</Words>
  <Application>Microsoft Macintosh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Wingdings</vt:lpstr>
      <vt:lpstr>Arial</vt:lpstr>
      <vt:lpstr>BNL</vt:lpstr>
      <vt:lpstr>EIC Project News</vt:lpstr>
      <vt:lpstr>On we go: ePIC Detector Path to CD-3B and to CD-2/CD-3</vt:lpstr>
      <vt:lpstr>And it starts again</vt:lpstr>
      <vt:lpstr>Incremental Preliminary Design Review of the ME design of ePIC</vt:lpstr>
      <vt:lpstr>Incremental Preliminary Design Review of the ME design of ePIC</vt:lpstr>
      <vt:lpstr>Incremental Preliminary Design and Safety Review of the ePIC Barrel Imaging EMCal - Agenda</vt:lpstr>
      <vt:lpstr>9th Detector Advisory Committee meeting</vt:lpstr>
      <vt:lpstr>Standardizing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309</cp:revision>
  <cp:lastPrinted>2023-11-03T20:25:02Z</cp:lastPrinted>
  <dcterms:created xsi:type="dcterms:W3CDTF">2023-09-12T20:43:32Z</dcterms:created>
  <dcterms:modified xsi:type="dcterms:W3CDTF">2024-09-06T00:38:18Z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