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5840" r:id="rId3"/>
    <p:sldId id="5836" r:id="rId4"/>
    <p:sldId id="5891" r:id="rId5"/>
    <p:sldId id="5892" r:id="rId6"/>
    <p:sldId id="5837" r:id="rId7"/>
    <p:sldId id="5830" r:id="rId8"/>
    <p:sldId id="5841" r:id="rId9"/>
    <p:sldId id="5842" r:id="rId10"/>
    <p:sldId id="5888" r:id="rId11"/>
    <p:sldId id="5828" r:id="rId12"/>
    <p:sldId id="5829" r:id="rId13"/>
    <p:sldId id="5889" r:id="rId14"/>
    <p:sldId id="5839" r:id="rId15"/>
    <p:sldId id="5872" r:id="rId16"/>
    <p:sldId id="5894" r:id="rId17"/>
    <p:sldId id="5895" r:id="rId18"/>
    <p:sldId id="5792" r:id="rId19"/>
    <p:sldId id="5769" r:id="rId20"/>
    <p:sldId id="4770" r:id="rId21"/>
    <p:sldId id="5821" r:id="rId22"/>
    <p:sldId id="57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94632" autoAdjust="0"/>
  </p:normalViewPr>
  <p:slideViewPr>
    <p:cSldViewPr snapToGrid="0">
      <p:cViewPr varScale="1">
        <p:scale>
          <a:sx n="129" d="100"/>
          <a:sy n="129" d="100"/>
        </p:scale>
        <p:origin x="150" y="114"/>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9/6/2024</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9/6/2024</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General Meeting </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9/6/2024</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General Meeting </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9/6/2024</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9/6/2024</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9/6/2024</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9/6/2024</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General Meeting </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ndico.bnl.gov/event/24086/"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iki.bnl.gov/conferences/index.php/ProjectRandDFY25"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zenodo.org/records/1369392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ndico.bnl.gov/event/24624/" TargetMode="External"/><Relationship Id="rId2" Type="http://schemas.openxmlformats.org/officeDocument/2006/relationships/hyperlink" Target="https://indico.bnl.gov/event/24623/" TargetMode="External"/><Relationship Id="rId1" Type="http://schemas.openxmlformats.org/officeDocument/2006/relationships/slideLayout" Target="../slideLayouts/slideLayout2.xml"/><Relationship Id="rId4" Type="http://schemas.openxmlformats.org/officeDocument/2006/relationships/hyperlink" Target="https://indico.bnl.gov/event/2462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9.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zenodo.org/records/13693927" TargetMode="External"/><Relationship Id="rId4" Type="http://schemas.openxmlformats.org/officeDocument/2006/relationships/hyperlink" Target="https://forms.gle/qJQM2J7M5SbvTW1S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dico.bnl.gov/event/24432/"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a:solidFill>
                  <a:schemeClr val="accent1"/>
                </a:solidFill>
              </a:rPr>
              <a:t>ePIC Collaboration News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a:t>September 6, </a:t>
            </a:r>
            <a:r>
              <a:rPr lang="en-US" dirty="0"/>
              <a:t>2024</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0F84-8498-FA58-B9C7-EE219D5F5C46}"/>
              </a:ext>
            </a:extLst>
          </p:cNvPr>
          <p:cNvSpPr>
            <a:spLocks noGrp="1"/>
          </p:cNvSpPr>
          <p:nvPr>
            <p:ph type="title"/>
          </p:nvPr>
        </p:nvSpPr>
        <p:spPr>
          <a:xfrm>
            <a:off x="838200" y="365126"/>
            <a:ext cx="10515600" cy="1010750"/>
          </a:xfrm>
        </p:spPr>
        <p:txBody>
          <a:bodyPr/>
          <a:lstStyle/>
          <a:p>
            <a:r>
              <a:rPr lang="en-US" b="1" dirty="0">
                <a:solidFill>
                  <a:schemeClr val="accent1"/>
                </a:solidFill>
              </a:rPr>
              <a:t>Collaboration with the EIC Project</a:t>
            </a:r>
          </a:p>
        </p:txBody>
      </p:sp>
      <p:sp>
        <p:nvSpPr>
          <p:cNvPr id="3" name="Content Placeholder 2">
            <a:extLst>
              <a:ext uri="{FF2B5EF4-FFF2-40B4-BE49-F238E27FC236}">
                <a16:creationId xmlns:a16="http://schemas.microsoft.com/office/drawing/2014/main" id="{42E02D55-76E0-8F9E-900B-47F6F48F04E4}"/>
              </a:ext>
            </a:extLst>
          </p:cNvPr>
          <p:cNvSpPr>
            <a:spLocks noGrp="1"/>
          </p:cNvSpPr>
          <p:nvPr>
            <p:ph idx="1"/>
          </p:nvPr>
        </p:nvSpPr>
        <p:spPr>
          <a:xfrm>
            <a:off x="633046" y="1375876"/>
            <a:ext cx="10720754" cy="4868616"/>
          </a:xfrm>
        </p:spPr>
        <p:txBody>
          <a:bodyPr>
            <a:normAutofit fontScale="92500" lnSpcReduction="10000"/>
          </a:bodyPr>
          <a:lstStyle/>
          <a:p>
            <a:r>
              <a:rPr lang="en-US" dirty="0"/>
              <a:t>Early science must be </a:t>
            </a:r>
            <a:r>
              <a:rPr lang="en-US" i="1" dirty="0"/>
              <a:t>meaningful</a:t>
            </a:r>
            <a:r>
              <a:rPr lang="en-US" dirty="0"/>
              <a:t> and </a:t>
            </a:r>
            <a:r>
              <a:rPr lang="en-US" i="1" dirty="0"/>
              <a:t>impactful</a:t>
            </a:r>
            <a:r>
              <a:rPr lang="en-US" dirty="0"/>
              <a:t>  </a:t>
            </a:r>
          </a:p>
          <a:p>
            <a:r>
              <a:rPr lang="en-US" dirty="0"/>
              <a:t>The collaboration is the source of the experience to: </a:t>
            </a:r>
          </a:p>
          <a:p>
            <a:pPr lvl="1"/>
            <a:r>
              <a:rPr lang="en-US" dirty="0"/>
              <a:t>Define the program to do the best science</a:t>
            </a:r>
          </a:p>
          <a:p>
            <a:pPr lvl="1"/>
            <a:r>
              <a:rPr lang="en-US" dirty="0"/>
              <a:t>Demonstrate the impact to key science drivers</a:t>
            </a:r>
          </a:p>
          <a:p>
            <a:pPr lvl="1"/>
            <a:r>
              <a:rPr lang="en-US" dirty="0"/>
              <a:t>Communicate the excitement to the NP community</a:t>
            </a:r>
          </a:p>
          <a:p>
            <a:pPr lvl="1"/>
            <a:endParaRPr lang="en-US" dirty="0"/>
          </a:p>
          <a:p>
            <a:r>
              <a:rPr lang="en-US" dirty="0"/>
              <a:t>This will require a give-and-take with the EIC project: </a:t>
            </a:r>
          </a:p>
          <a:p>
            <a:pPr lvl="1"/>
            <a:r>
              <a:rPr lang="en-US" dirty="0"/>
              <a:t>It will require communication for the collaboration to understand what constraints are absolute, and where we can work together to do better science.</a:t>
            </a:r>
          </a:p>
          <a:p>
            <a:pPr lvl="2"/>
            <a:r>
              <a:rPr lang="en-US" dirty="0"/>
              <a:t>Example: HI species for year one already a productive </a:t>
            </a:r>
            <a:r>
              <a:rPr lang="en-US"/>
              <a:t>discussion  </a:t>
            </a:r>
          </a:p>
          <a:p>
            <a:pPr lvl="2"/>
            <a:endParaRPr lang="en-US" dirty="0"/>
          </a:p>
          <a:p>
            <a:r>
              <a:rPr lang="en-US" dirty="0"/>
              <a:t>The collaboration will want to emphasize both </a:t>
            </a:r>
            <a:r>
              <a:rPr lang="en-US" i="1" dirty="0"/>
              <a:t>breadth</a:t>
            </a:r>
            <a:r>
              <a:rPr lang="en-US" dirty="0"/>
              <a:t> and </a:t>
            </a:r>
            <a:r>
              <a:rPr lang="en-US" i="1" dirty="0"/>
              <a:t>depth</a:t>
            </a:r>
            <a:r>
              <a:rPr lang="en-US" dirty="0"/>
              <a:t> :</a:t>
            </a:r>
          </a:p>
          <a:p>
            <a:pPr lvl="1"/>
            <a:r>
              <a:rPr lang="en-US" dirty="0"/>
              <a:t>Explore the phase space as quickly as reasonably possible, while ensuring the that every run answers important scientific questions. </a:t>
            </a:r>
          </a:p>
          <a:p>
            <a:endParaRPr lang="en-US" dirty="0"/>
          </a:p>
        </p:txBody>
      </p:sp>
      <p:sp>
        <p:nvSpPr>
          <p:cNvPr id="4" name="Date Placeholder 3">
            <a:extLst>
              <a:ext uri="{FF2B5EF4-FFF2-40B4-BE49-F238E27FC236}">
                <a16:creationId xmlns:a16="http://schemas.microsoft.com/office/drawing/2014/main" id="{409394E9-3AB3-D2FF-588A-367CEDC689D4}"/>
              </a:ext>
            </a:extLst>
          </p:cNvPr>
          <p:cNvSpPr>
            <a:spLocks noGrp="1"/>
          </p:cNvSpPr>
          <p:nvPr>
            <p:ph type="dt" sz="half" idx="10"/>
          </p:nvPr>
        </p:nvSpPr>
        <p:spPr/>
        <p:txBody>
          <a:bodyPr/>
          <a:lstStyle/>
          <a:p>
            <a:r>
              <a:rPr lang="en-US"/>
              <a:t>9/6/2024</a:t>
            </a:r>
            <a:endParaRPr lang="en-US" dirty="0"/>
          </a:p>
        </p:txBody>
      </p:sp>
      <p:sp>
        <p:nvSpPr>
          <p:cNvPr id="5" name="Footer Placeholder 4">
            <a:extLst>
              <a:ext uri="{FF2B5EF4-FFF2-40B4-BE49-F238E27FC236}">
                <a16:creationId xmlns:a16="http://schemas.microsoft.com/office/drawing/2014/main" id="{117923E1-0CCF-2CF9-80FB-432931282EA8}"/>
              </a:ext>
            </a:extLst>
          </p:cNvPr>
          <p:cNvSpPr>
            <a:spLocks noGrp="1"/>
          </p:cNvSpPr>
          <p:nvPr>
            <p:ph type="ftr" sz="quarter" idx="11"/>
          </p:nvPr>
        </p:nvSpPr>
        <p:spPr/>
        <p:txBody>
          <a:bodyPr/>
          <a:lstStyle/>
          <a:p>
            <a:r>
              <a:rPr lang="en-US"/>
              <a:t>ePIC General Meeting </a:t>
            </a:r>
            <a:endParaRPr lang="en-US" dirty="0"/>
          </a:p>
        </p:txBody>
      </p:sp>
      <p:sp>
        <p:nvSpPr>
          <p:cNvPr id="6" name="Slide Number Placeholder 5">
            <a:extLst>
              <a:ext uri="{FF2B5EF4-FFF2-40B4-BE49-F238E27FC236}">
                <a16:creationId xmlns:a16="http://schemas.microsoft.com/office/drawing/2014/main" id="{BA052753-C258-C8A9-1CD1-251DA75DE1B5}"/>
              </a:ext>
            </a:extLst>
          </p:cNvPr>
          <p:cNvSpPr>
            <a:spLocks noGrp="1"/>
          </p:cNvSpPr>
          <p:nvPr>
            <p:ph type="sldNum" sz="quarter" idx="12"/>
          </p:nvPr>
        </p:nvSpPr>
        <p:spPr/>
        <p:txBody>
          <a:bodyPr/>
          <a:lstStyle/>
          <a:p>
            <a:fld id="{588949A8-7CCD-4D90-AA9A-1451BFC6FB3A}" type="slidenum">
              <a:rPr lang="en-US" smtClean="0"/>
              <a:t>10</a:t>
            </a:fld>
            <a:endParaRPr lang="en-US"/>
          </a:p>
        </p:txBody>
      </p:sp>
    </p:spTree>
    <p:extLst>
      <p:ext uri="{BB962C8B-B14F-4D97-AF65-F5344CB8AC3E}">
        <p14:creationId xmlns:p14="http://schemas.microsoft.com/office/powerpoint/2010/main" val="60193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347B-01F6-9CBB-A300-474AA145A7A5}"/>
              </a:ext>
            </a:extLst>
          </p:cNvPr>
          <p:cNvSpPr>
            <a:spLocks noGrp="1"/>
          </p:cNvSpPr>
          <p:nvPr>
            <p:ph type="title"/>
          </p:nvPr>
        </p:nvSpPr>
        <p:spPr>
          <a:xfrm>
            <a:off x="485775" y="365125"/>
            <a:ext cx="10868025" cy="2292350"/>
          </a:xfrm>
        </p:spPr>
        <p:txBody>
          <a:bodyPr>
            <a:normAutofit/>
          </a:bodyPr>
          <a:lstStyle/>
          <a:p>
            <a:r>
              <a:rPr lang="en-US" b="1" dirty="0">
                <a:solidFill>
                  <a:schemeClr val="accent1"/>
                </a:solidFill>
              </a:rPr>
              <a:t>EIC “Host” Lab</a:t>
            </a:r>
            <a:br>
              <a:rPr lang="en-US" b="1" dirty="0">
                <a:solidFill>
                  <a:schemeClr val="accent1"/>
                </a:solidFill>
              </a:rPr>
            </a:br>
            <a:r>
              <a:rPr lang="en-US" b="1" dirty="0">
                <a:solidFill>
                  <a:schemeClr val="accent1"/>
                </a:solidFill>
              </a:rPr>
              <a:t>User Experience</a:t>
            </a:r>
            <a:br>
              <a:rPr lang="en-US" b="1" dirty="0">
                <a:solidFill>
                  <a:schemeClr val="accent1"/>
                </a:solidFill>
              </a:rPr>
            </a:br>
            <a:r>
              <a:rPr lang="en-US" b="1" dirty="0">
                <a:solidFill>
                  <a:schemeClr val="accent1"/>
                </a:solidFill>
              </a:rPr>
              <a:t>Workshop</a:t>
            </a:r>
          </a:p>
        </p:txBody>
      </p:sp>
      <p:sp>
        <p:nvSpPr>
          <p:cNvPr id="4" name="Date Placeholder 3">
            <a:extLst>
              <a:ext uri="{FF2B5EF4-FFF2-40B4-BE49-F238E27FC236}">
                <a16:creationId xmlns:a16="http://schemas.microsoft.com/office/drawing/2014/main" id="{C2545EEA-4709-80B4-6D9F-062AF90F7B07}"/>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7BB89FFC-FBBF-70B5-E0E9-78180F8A783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EC8A2C20-AA0C-6BAA-81A1-AC18E980E510}"/>
              </a:ext>
            </a:extLst>
          </p:cNvPr>
          <p:cNvSpPr>
            <a:spLocks noGrp="1"/>
          </p:cNvSpPr>
          <p:nvPr>
            <p:ph type="sldNum" sz="quarter" idx="12"/>
          </p:nvPr>
        </p:nvSpPr>
        <p:spPr/>
        <p:txBody>
          <a:bodyPr/>
          <a:lstStyle/>
          <a:p>
            <a:fld id="{588949A8-7CCD-4D90-AA9A-1451BFC6FB3A}" type="slidenum">
              <a:rPr lang="en-US" smtClean="0"/>
              <a:t>11</a:t>
            </a:fld>
            <a:endParaRPr lang="en-US"/>
          </a:p>
        </p:txBody>
      </p:sp>
      <p:pic>
        <p:nvPicPr>
          <p:cNvPr id="8" name="Content Placeholder 7" descr="A black and white memo&#10;&#10;Description automatically generated">
            <a:extLst>
              <a:ext uri="{FF2B5EF4-FFF2-40B4-BE49-F238E27FC236}">
                <a16:creationId xmlns:a16="http://schemas.microsoft.com/office/drawing/2014/main" id="{28B5D10E-59F0-EF32-7A73-53BDFD081D5D}"/>
              </a:ext>
            </a:extLst>
          </p:cNvPr>
          <p:cNvPicPr>
            <a:picLocks noGrp="1" noChangeAspect="1"/>
          </p:cNvPicPr>
          <p:nvPr>
            <p:ph idx="1"/>
          </p:nvPr>
        </p:nvPicPr>
        <p:blipFill>
          <a:blip r:embed="rId2"/>
          <a:stretch>
            <a:fillRect/>
          </a:stretch>
        </p:blipFill>
        <p:spPr>
          <a:xfrm>
            <a:off x="5141100" y="522288"/>
            <a:ext cx="6938999" cy="8979883"/>
          </a:xfr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1ACF86F-5E56-C024-CB93-BB5141FBBBCA}"/>
              </a:ext>
            </a:extLst>
          </p:cNvPr>
          <p:cNvSpPr txBox="1"/>
          <p:nvPr/>
        </p:nvSpPr>
        <p:spPr>
          <a:xfrm>
            <a:off x="311072" y="3124696"/>
            <a:ext cx="4505325" cy="3231654"/>
          </a:xfrm>
          <a:prstGeom prst="rect">
            <a:avLst/>
          </a:prstGeom>
          <a:noFill/>
        </p:spPr>
        <p:txBody>
          <a:bodyPr wrap="square" rtlCol="0">
            <a:spAutoFit/>
          </a:bodyPr>
          <a:lstStyle/>
          <a:p>
            <a:r>
              <a:rPr lang="en-US" sz="2000" dirty="0"/>
              <a:t>Workshop August 26</a:t>
            </a:r>
            <a:r>
              <a:rPr lang="en-US" sz="2000" baseline="30000" dirty="0"/>
              <a:t>th</a:t>
            </a:r>
          </a:p>
          <a:p>
            <a:endParaRPr lang="en-US" sz="2000" baseline="30000" dirty="0"/>
          </a:p>
          <a:p>
            <a:endParaRPr lang="en-US" sz="3200" baseline="30000" dirty="0"/>
          </a:p>
          <a:p>
            <a:r>
              <a:rPr lang="en-US" sz="3200" baseline="30000" dirty="0"/>
              <a:t>JGL presented </a:t>
            </a:r>
            <a:r>
              <a:rPr lang="en-US" sz="3200" b="1" baseline="30000" dirty="0"/>
              <a:t>“</a:t>
            </a:r>
            <a:r>
              <a:rPr lang="en-US" sz="3200" b="1" baseline="30000" dirty="0" err="1"/>
              <a:t>ePIC</a:t>
            </a:r>
            <a:r>
              <a:rPr lang="en-US" sz="3200" b="1" baseline="30000" dirty="0"/>
              <a:t> Collaboration Needs Overview</a:t>
            </a:r>
            <a:r>
              <a:rPr lang="en-US" sz="3200" baseline="30000" dirty="0"/>
              <a:t>” – coordinating with EICUG and RHIC/AGS Users Group</a:t>
            </a:r>
          </a:p>
          <a:p>
            <a:endParaRPr lang="en-US" sz="3200" baseline="30000" dirty="0"/>
          </a:p>
          <a:p>
            <a:r>
              <a:rPr lang="en-US" sz="3200" baseline="30000" dirty="0"/>
              <a:t>Excellent discussion!  The people present fully recognize the challenges and opportunities. </a:t>
            </a:r>
          </a:p>
        </p:txBody>
      </p:sp>
    </p:spTree>
    <p:extLst>
      <p:ext uri="{BB962C8B-B14F-4D97-AF65-F5344CB8AC3E}">
        <p14:creationId xmlns:p14="http://schemas.microsoft.com/office/powerpoint/2010/main" val="449014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C5115-9F39-BA6E-BCA0-E8283B5BA47C}"/>
              </a:ext>
            </a:extLst>
          </p:cNvPr>
          <p:cNvSpPr>
            <a:spLocks noGrp="1"/>
          </p:cNvSpPr>
          <p:nvPr>
            <p:ph type="title"/>
          </p:nvPr>
        </p:nvSpPr>
        <p:spPr>
          <a:xfrm>
            <a:off x="268573" y="365125"/>
            <a:ext cx="10515600" cy="1763713"/>
          </a:xfrm>
        </p:spPr>
        <p:txBody>
          <a:bodyPr/>
          <a:lstStyle/>
          <a:p>
            <a:r>
              <a:rPr lang="en-US" b="1" dirty="0">
                <a:solidFill>
                  <a:schemeClr val="accent1"/>
                </a:solidFill>
              </a:rPr>
              <a:t>DAC R&amp;D Meeting: </a:t>
            </a:r>
            <a:br>
              <a:rPr lang="en-US" b="1" dirty="0">
                <a:solidFill>
                  <a:schemeClr val="accent1"/>
                </a:solidFill>
              </a:rPr>
            </a:br>
            <a:r>
              <a:rPr lang="en-US" b="1" dirty="0">
                <a:solidFill>
                  <a:schemeClr val="accent1"/>
                </a:solidFill>
              </a:rPr>
              <a:t>August 28-29</a:t>
            </a:r>
            <a:r>
              <a:rPr lang="en-US" b="1" baseline="30000" dirty="0">
                <a:solidFill>
                  <a:schemeClr val="accent1"/>
                </a:solidFill>
              </a:rPr>
              <a:t>th</a:t>
            </a:r>
            <a:r>
              <a:rPr lang="en-US" b="1" dirty="0">
                <a:solidFill>
                  <a:schemeClr val="accent1"/>
                </a:solidFill>
              </a:rPr>
              <a:t> </a:t>
            </a:r>
          </a:p>
        </p:txBody>
      </p:sp>
      <p:sp>
        <p:nvSpPr>
          <p:cNvPr id="4" name="Date Placeholder 3">
            <a:extLst>
              <a:ext uri="{FF2B5EF4-FFF2-40B4-BE49-F238E27FC236}">
                <a16:creationId xmlns:a16="http://schemas.microsoft.com/office/drawing/2014/main" id="{FE172071-0CBC-04EC-561C-DD2C4E75213C}"/>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6D48778D-1F81-CB70-DD20-18BB096B22AF}"/>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426CFBC-3851-EFEE-93E3-85C75CAF4A03}"/>
              </a:ext>
            </a:extLst>
          </p:cNvPr>
          <p:cNvSpPr>
            <a:spLocks noGrp="1"/>
          </p:cNvSpPr>
          <p:nvPr>
            <p:ph type="sldNum" sz="quarter" idx="12"/>
          </p:nvPr>
        </p:nvSpPr>
        <p:spPr/>
        <p:txBody>
          <a:bodyPr/>
          <a:lstStyle/>
          <a:p>
            <a:fld id="{588949A8-7CCD-4D90-AA9A-1451BFC6FB3A}" type="slidenum">
              <a:rPr lang="en-US" smtClean="0"/>
              <a:t>12</a:t>
            </a:fld>
            <a:endParaRPr lang="en-US"/>
          </a:p>
        </p:txBody>
      </p:sp>
      <p:sp>
        <p:nvSpPr>
          <p:cNvPr id="7" name="TextBox 6">
            <a:extLst>
              <a:ext uri="{FF2B5EF4-FFF2-40B4-BE49-F238E27FC236}">
                <a16:creationId xmlns:a16="http://schemas.microsoft.com/office/drawing/2014/main" id="{8E3BB22A-47E5-1E05-6538-4F475FBE228A}"/>
              </a:ext>
            </a:extLst>
          </p:cNvPr>
          <p:cNvSpPr txBox="1"/>
          <p:nvPr/>
        </p:nvSpPr>
        <p:spPr>
          <a:xfrm>
            <a:off x="449705" y="2335535"/>
            <a:ext cx="4114800" cy="369332"/>
          </a:xfrm>
          <a:prstGeom prst="rect">
            <a:avLst/>
          </a:prstGeom>
          <a:noFill/>
        </p:spPr>
        <p:txBody>
          <a:bodyPr wrap="square" rtlCol="0">
            <a:spAutoFit/>
          </a:bodyPr>
          <a:lstStyle/>
          <a:p>
            <a:r>
              <a:rPr lang="en-US" dirty="0">
                <a:hlinkClick r:id="rId2"/>
              </a:rPr>
              <a:t>https://indico.bnl.gov/event/24086/</a:t>
            </a:r>
            <a:endParaRPr lang="en-US" dirty="0"/>
          </a:p>
        </p:txBody>
      </p:sp>
      <p:pic>
        <p:nvPicPr>
          <p:cNvPr id="9" name="Picture 8" descr="A screenshot of a computer&#10;&#10;Description automatically generated">
            <a:extLst>
              <a:ext uri="{FF2B5EF4-FFF2-40B4-BE49-F238E27FC236}">
                <a16:creationId xmlns:a16="http://schemas.microsoft.com/office/drawing/2014/main" id="{023D26F4-5A92-38E5-7231-7991849ED318}"/>
              </a:ext>
            </a:extLst>
          </p:cNvPr>
          <p:cNvPicPr>
            <a:picLocks noChangeAspect="1"/>
          </p:cNvPicPr>
          <p:nvPr/>
        </p:nvPicPr>
        <p:blipFill>
          <a:blip r:embed="rId3"/>
          <a:stretch>
            <a:fillRect/>
          </a:stretch>
        </p:blipFill>
        <p:spPr>
          <a:xfrm>
            <a:off x="4691847" y="365125"/>
            <a:ext cx="7422779" cy="5240909"/>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36ED2CE1-63F3-C461-638F-DCAD6AA76D71}"/>
              </a:ext>
            </a:extLst>
          </p:cNvPr>
          <p:cNvPicPr>
            <a:picLocks noChangeAspect="1"/>
          </p:cNvPicPr>
          <p:nvPr/>
        </p:nvPicPr>
        <p:blipFill>
          <a:blip r:embed="rId4"/>
          <a:stretch>
            <a:fillRect/>
          </a:stretch>
        </p:blipFill>
        <p:spPr>
          <a:xfrm>
            <a:off x="7877332" y="3429000"/>
            <a:ext cx="6828336" cy="3292475"/>
          </a:xfrm>
          <a:prstGeom prst="rect">
            <a:avLst/>
          </a:prstGeom>
        </p:spPr>
      </p:pic>
      <p:sp>
        <p:nvSpPr>
          <p:cNvPr id="12" name="TextBox 11">
            <a:extLst>
              <a:ext uri="{FF2B5EF4-FFF2-40B4-BE49-F238E27FC236}">
                <a16:creationId xmlns:a16="http://schemas.microsoft.com/office/drawing/2014/main" id="{87A677B4-AE58-F2D0-3CA4-9A176BB1486B}"/>
              </a:ext>
            </a:extLst>
          </p:cNvPr>
          <p:cNvSpPr txBox="1"/>
          <p:nvPr/>
        </p:nvSpPr>
        <p:spPr>
          <a:xfrm>
            <a:off x="77374" y="5144369"/>
            <a:ext cx="4347074" cy="923330"/>
          </a:xfrm>
          <a:prstGeom prst="rect">
            <a:avLst/>
          </a:prstGeom>
          <a:noFill/>
        </p:spPr>
        <p:txBody>
          <a:bodyPr wrap="square" rtlCol="0">
            <a:spAutoFit/>
          </a:bodyPr>
          <a:lstStyle/>
          <a:p>
            <a:r>
              <a:rPr lang="en-US" dirty="0"/>
              <a:t>FY’24 Progress Reports and FY’25 Proposals: </a:t>
            </a:r>
            <a:br>
              <a:rPr lang="en-US" dirty="0"/>
            </a:br>
            <a:r>
              <a:rPr lang="en-US" dirty="0">
                <a:hlinkClick r:id="rId5"/>
              </a:rPr>
              <a:t>https://wiki.bnl.gov/conferences/index.php/ProjectRandDFY25 </a:t>
            </a:r>
            <a:endParaRPr lang="en-US" dirty="0"/>
          </a:p>
        </p:txBody>
      </p:sp>
      <p:sp>
        <p:nvSpPr>
          <p:cNvPr id="3" name="TextBox 2">
            <a:extLst>
              <a:ext uri="{FF2B5EF4-FFF2-40B4-BE49-F238E27FC236}">
                <a16:creationId xmlns:a16="http://schemas.microsoft.com/office/drawing/2014/main" id="{267FD523-6B34-0427-4F72-98AC1C61EE3C}"/>
              </a:ext>
            </a:extLst>
          </p:cNvPr>
          <p:cNvSpPr txBox="1"/>
          <p:nvPr/>
        </p:nvSpPr>
        <p:spPr>
          <a:xfrm>
            <a:off x="620293" y="2882008"/>
            <a:ext cx="3261235" cy="646331"/>
          </a:xfrm>
          <a:prstGeom prst="rect">
            <a:avLst/>
          </a:prstGeom>
          <a:noFill/>
        </p:spPr>
        <p:txBody>
          <a:bodyPr wrap="square" rtlCol="0">
            <a:spAutoFit/>
          </a:bodyPr>
          <a:lstStyle/>
          <a:p>
            <a:r>
              <a:rPr lang="en-US" dirty="0"/>
              <a:t>Closeout held Sept. 3</a:t>
            </a:r>
            <a:r>
              <a:rPr lang="en-US" baseline="30000" dirty="0"/>
              <a:t>rd</a:t>
            </a:r>
            <a:r>
              <a:rPr lang="en-US" dirty="0"/>
              <a:t>. Closeout slides on Indico site. </a:t>
            </a:r>
          </a:p>
        </p:txBody>
      </p:sp>
      <p:pic>
        <p:nvPicPr>
          <p:cNvPr id="10" name="Picture 9" descr="A blue background with black text&#10;&#10;Description automatically generated">
            <a:extLst>
              <a:ext uri="{FF2B5EF4-FFF2-40B4-BE49-F238E27FC236}">
                <a16:creationId xmlns:a16="http://schemas.microsoft.com/office/drawing/2014/main" id="{6EC87D25-71CD-5891-02A9-3112A1F70FB0}"/>
              </a:ext>
            </a:extLst>
          </p:cNvPr>
          <p:cNvPicPr>
            <a:picLocks noChangeAspect="1"/>
          </p:cNvPicPr>
          <p:nvPr/>
        </p:nvPicPr>
        <p:blipFill>
          <a:blip r:embed="rId6"/>
          <a:stretch>
            <a:fillRect/>
          </a:stretch>
        </p:blipFill>
        <p:spPr>
          <a:xfrm>
            <a:off x="4435794" y="1800889"/>
            <a:ext cx="7756206" cy="436286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169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0DE9-AD21-191F-9F15-B81B9B8B657C}"/>
              </a:ext>
            </a:extLst>
          </p:cNvPr>
          <p:cNvSpPr>
            <a:spLocks noGrp="1"/>
          </p:cNvSpPr>
          <p:nvPr>
            <p:ph type="title"/>
          </p:nvPr>
        </p:nvSpPr>
        <p:spPr>
          <a:xfrm>
            <a:off x="467265" y="271615"/>
            <a:ext cx="10515600" cy="1325563"/>
          </a:xfrm>
        </p:spPr>
        <p:txBody>
          <a:bodyPr/>
          <a:lstStyle/>
          <a:p>
            <a:r>
              <a:rPr lang="en-US" b="1" dirty="0" err="1">
                <a:solidFill>
                  <a:schemeClr val="accent1"/>
                </a:solidFill>
              </a:rPr>
              <a:t>ePIC</a:t>
            </a:r>
            <a:r>
              <a:rPr lang="en-US" b="1" dirty="0">
                <a:solidFill>
                  <a:schemeClr val="accent1"/>
                </a:solidFill>
              </a:rPr>
              <a:t> Membership Policy</a:t>
            </a:r>
          </a:p>
        </p:txBody>
      </p:sp>
      <p:sp>
        <p:nvSpPr>
          <p:cNvPr id="3" name="Content Placeholder 2">
            <a:extLst>
              <a:ext uri="{FF2B5EF4-FFF2-40B4-BE49-F238E27FC236}">
                <a16:creationId xmlns:a16="http://schemas.microsoft.com/office/drawing/2014/main" id="{72E08173-81F0-BFDB-5683-1C3AC3416981}"/>
              </a:ext>
            </a:extLst>
          </p:cNvPr>
          <p:cNvSpPr>
            <a:spLocks noGrp="1"/>
          </p:cNvSpPr>
          <p:nvPr>
            <p:ph idx="1"/>
          </p:nvPr>
        </p:nvSpPr>
        <p:spPr>
          <a:xfrm>
            <a:off x="280638" y="1597178"/>
            <a:ext cx="6045821" cy="4594653"/>
          </a:xfrm>
        </p:spPr>
        <p:txBody>
          <a:bodyPr>
            <a:normAutofit fontScale="92500" lnSpcReduction="20000"/>
          </a:bodyPr>
          <a:lstStyle/>
          <a:p>
            <a:r>
              <a:rPr lang="en-US" dirty="0"/>
              <a:t>The </a:t>
            </a:r>
            <a:r>
              <a:rPr lang="en-US" dirty="0" err="1"/>
              <a:t>ePIC</a:t>
            </a:r>
            <a:r>
              <a:rPr lang="en-US" dirty="0"/>
              <a:t> Membership Policy was approved Collaboration Council</a:t>
            </a:r>
          </a:p>
          <a:p>
            <a:pPr lvl="1"/>
            <a:r>
              <a:rPr lang="en-US" dirty="0"/>
              <a:t>Announcement from Bernd and Thomas August 29</a:t>
            </a:r>
            <a:r>
              <a:rPr lang="en-US" baseline="30000" dirty="0"/>
              <a:t>th</a:t>
            </a:r>
            <a:r>
              <a:rPr lang="en-US" dirty="0"/>
              <a:t> </a:t>
            </a:r>
          </a:p>
          <a:p>
            <a:r>
              <a:rPr lang="en-US" dirty="0"/>
              <a:t>The next step will be implementation: </a:t>
            </a:r>
          </a:p>
          <a:p>
            <a:pPr lvl="1"/>
            <a:r>
              <a:rPr lang="en-US" sz="2200" dirty="0"/>
              <a:t>2025 Collaboration and Statements of Service</a:t>
            </a:r>
          </a:p>
          <a:p>
            <a:pPr lvl="1"/>
            <a:r>
              <a:rPr lang="en-US" sz="2200" dirty="0"/>
              <a:t>Basic info for collaboration database</a:t>
            </a:r>
          </a:p>
          <a:p>
            <a:pPr lvl="1"/>
            <a:r>
              <a:rPr lang="en-US" sz="2200" dirty="0"/>
              <a:t>In addition, it is clear that we will need some sort of additional exercise to estimate the workforce for </a:t>
            </a:r>
            <a:r>
              <a:rPr lang="en-US" sz="2200" dirty="0" err="1"/>
              <a:t>ePIC</a:t>
            </a:r>
            <a:r>
              <a:rPr lang="en-US" sz="2200" dirty="0"/>
              <a:t> construction:</a:t>
            </a:r>
          </a:p>
          <a:p>
            <a:pPr lvl="2"/>
            <a:r>
              <a:rPr lang="en-US" dirty="0"/>
              <a:t>Greatly needed to aid in discussion of workforce and research program support</a:t>
            </a:r>
          </a:p>
          <a:p>
            <a:pPr lvl="2"/>
            <a:r>
              <a:rPr lang="en-US" dirty="0"/>
              <a:t>Discussing how to do this, the EIC EOI’s are a possible model</a:t>
            </a:r>
          </a:p>
          <a:p>
            <a:pPr lvl="2"/>
            <a:r>
              <a:rPr lang="en-US" dirty="0"/>
              <a:t>Just a “heads-up” that this will be coming soon…</a:t>
            </a:r>
          </a:p>
        </p:txBody>
      </p:sp>
      <p:sp>
        <p:nvSpPr>
          <p:cNvPr id="4" name="Date Placeholder 3">
            <a:extLst>
              <a:ext uri="{FF2B5EF4-FFF2-40B4-BE49-F238E27FC236}">
                <a16:creationId xmlns:a16="http://schemas.microsoft.com/office/drawing/2014/main" id="{CAE2F0F9-0112-0501-0626-282531275392}"/>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2EB1F743-9643-B592-6FFB-2AEA869E623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23B3700-78EF-602C-3EFE-B16EF891FCA6}"/>
              </a:ext>
            </a:extLst>
          </p:cNvPr>
          <p:cNvSpPr>
            <a:spLocks noGrp="1"/>
          </p:cNvSpPr>
          <p:nvPr>
            <p:ph type="sldNum" sz="quarter" idx="12"/>
          </p:nvPr>
        </p:nvSpPr>
        <p:spPr/>
        <p:txBody>
          <a:bodyPr/>
          <a:lstStyle/>
          <a:p>
            <a:fld id="{588949A8-7CCD-4D90-AA9A-1451BFC6FB3A}" type="slidenum">
              <a:rPr lang="en-US" smtClean="0"/>
              <a:t>13</a:t>
            </a:fld>
            <a:endParaRPr lang="en-US"/>
          </a:p>
        </p:txBody>
      </p:sp>
      <p:sp>
        <p:nvSpPr>
          <p:cNvPr id="7" name="TextBox 6">
            <a:extLst>
              <a:ext uri="{FF2B5EF4-FFF2-40B4-BE49-F238E27FC236}">
                <a16:creationId xmlns:a16="http://schemas.microsoft.com/office/drawing/2014/main" id="{FA94C7B2-0ABC-E08E-9E17-F7AC45EBE7F1}"/>
              </a:ext>
            </a:extLst>
          </p:cNvPr>
          <p:cNvSpPr txBox="1"/>
          <p:nvPr/>
        </p:nvSpPr>
        <p:spPr>
          <a:xfrm>
            <a:off x="7196015" y="346998"/>
            <a:ext cx="4007005" cy="369332"/>
          </a:xfrm>
          <a:prstGeom prst="rect">
            <a:avLst/>
          </a:prstGeom>
          <a:noFill/>
        </p:spPr>
        <p:txBody>
          <a:bodyPr wrap="square" rtlCol="0">
            <a:spAutoFit/>
          </a:bodyPr>
          <a:lstStyle/>
          <a:p>
            <a:r>
              <a:rPr lang="en-US" dirty="0">
                <a:hlinkClick r:id="rId2"/>
              </a:rPr>
              <a:t>https://zenodo.org/records/13693927</a:t>
            </a:r>
            <a:endParaRPr lang="en-US" dirty="0"/>
          </a:p>
        </p:txBody>
      </p:sp>
      <p:pic>
        <p:nvPicPr>
          <p:cNvPr id="9" name="Picture 8" descr="A computer screen shot of a website&#10;&#10;Description automatically generated">
            <a:extLst>
              <a:ext uri="{FF2B5EF4-FFF2-40B4-BE49-F238E27FC236}">
                <a16:creationId xmlns:a16="http://schemas.microsoft.com/office/drawing/2014/main" id="{045CA6CC-DEDC-8E41-7BA8-87375EF964E2}"/>
              </a:ext>
            </a:extLst>
          </p:cNvPr>
          <p:cNvPicPr>
            <a:picLocks noChangeAspect="1"/>
          </p:cNvPicPr>
          <p:nvPr/>
        </p:nvPicPr>
        <p:blipFill>
          <a:blip r:embed="rId3"/>
          <a:stretch>
            <a:fillRect/>
          </a:stretch>
        </p:blipFill>
        <p:spPr>
          <a:xfrm>
            <a:off x="6326459" y="905929"/>
            <a:ext cx="5746119" cy="5260822"/>
          </a:xfrm>
          <a:prstGeom prst="rect">
            <a:avLst/>
          </a:prstGeom>
          <a:noFill/>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395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B211-C6E4-9184-96A5-59790271B4F0}"/>
              </a:ext>
            </a:extLst>
          </p:cNvPr>
          <p:cNvSpPr>
            <a:spLocks noGrp="1"/>
          </p:cNvSpPr>
          <p:nvPr>
            <p:ph type="title"/>
          </p:nvPr>
        </p:nvSpPr>
        <p:spPr>
          <a:xfrm>
            <a:off x="838200" y="365126"/>
            <a:ext cx="10515600" cy="787814"/>
          </a:xfrm>
        </p:spPr>
        <p:txBody>
          <a:bodyPr/>
          <a:lstStyle/>
          <a:p>
            <a:r>
              <a:rPr lang="en-US" b="1" dirty="0">
                <a:solidFill>
                  <a:schemeClr val="accent1"/>
                </a:solidFill>
              </a:rPr>
              <a:t>Future Collaboration Meetings</a:t>
            </a:r>
          </a:p>
        </p:txBody>
      </p:sp>
      <p:sp>
        <p:nvSpPr>
          <p:cNvPr id="3" name="Content Placeholder 2">
            <a:extLst>
              <a:ext uri="{FF2B5EF4-FFF2-40B4-BE49-F238E27FC236}">
                <a16:creationId xmlns:a16="http://schemas.microsoft.com/office/drawing/2014/main" id="{CC4208A0-78CE-0166-0782-54F770156253}"/>
              </a:ext>
            </a:extLst>
          </p:cNvPr>
          <p:cNvSpPr>
            <a:spLocks noGrp="1"/>
          </p:cNvSpPr>
          <p:nvPr>
            <p:ph idx="1"/>
          </p:nvPr>
        </p:nvSpPr>
        <p:spPr>
          <a:xfrm>
            <a:off x="838200" y="1248355"/>
            <a:ext cx="10515600" cy="4928608"/>
          </a:xfrm>
        </p:spPr>
        <p:txBody>
          <a:bodyPr>
            <a:normAutofit fontScale="85000" lnSpcReduction="20000"/>
          </a:bodyPr>
          <a:lstStyle/>
          <a:p>
            <a:r>
              <a:rPr lang="en-US" dirty="0"/>
              <a:t>Discussions about future joint EICUG/</a:t>
            </a:r>
            <a:r>
              <a:rPr lang="en-US" dirty="0" err="1"/>
              <a:t>ePIC</a:t>
            </a:r>
            <a:r>
              <a:rPr lang="en-US" dirty="0"/>
              <a:t> meetings: </a:t>
            </a:r>
          </a:p>
          <a:p>
            <a:pPr lvl="1"/>
            <a:r>
              <a:rPr lang="en-US" dirty="0"/>
              <a:t>Agreed that joint meetings are overall a benefit to both </a:t>
            </a:r>
            <a:r>
              <a:rPr lang="en-US" dirty="0" err="1"/>
              <a:t>ePIC</a:t>
            </a:r>
            <a:r>
              <a:rPr lang="en-US" dirty="0"/>
              <a:t> and the EICUG</a:t>
            </a:r>
          </a:p>
          <a:p>
            <a:pPr lvl="1"/>
            <a:r>
              <a:rPr lang="en-US" dirty="0"/>
              <a:t>Want to structure future meetings to be more “joint” and “efficient”</a:t>
            </a:r>
          </a:p>
          <a:p>
            <a:pPr lvl="2"/>
            <a:r>
              <a:rPr lang="en-US" dirty="0"/>
              <a:t>Maintain early-career day at start of meeting</a:t>
            </a:r>
          </a:p>
          <a:p>
            <a:pPr lvl="2"/>
            <a:r>
              <a:rPr lang="en-US" dirty="0"/>
              <a:t>Combine plenary sessions as much as possible</a:t>
            </a:r>
          </a:p>
          <a:p>
            <a:pPr lvl="1"/>
            <a:r>
              <a:rPr lang="en-US" dirty="0"/>
              <a:t>Encourage EICUG participation in parallel sessions </a:t>
            </a:r>
          </a:p>
          <a:p>
            <a:pPr lvl="2"/>
            <a:r>
              <a:rPr lang="en-US" dirty="0"/>
              <a:t>Some possibilities are theory, Det-II, etc.</a:t>
            </a:r>
          </a:p>
          <a:p>
            <a:pPr marL="914400" lvl="2" indent="0">
              <a:buNone/>
            </a:pPr>
            <a:endParaRPr lang="en-US" dirty="0"/>
          </a:p>
          <a:p>
            <a:r>
              <a:rPr lang="en-US" dirty="0"/>
              <a:t>After consultation with the coordinators, we agreed on:</a:t>
            </a:r>
          </a:p>
          <a:p>
            <a:pPr lvl="1"/>
            <a:r>
              <a:rPr lang="en-US" dirty="0"/>
              <a:t>Jan 2025 (</a:t>
            </a:r>
            <a:r>
              <a:rPr lang="en-US" dirty="0" err="1"/>
              <a:t>ePIC</a:t>
            </a:r>
            <a:r>
              <a:rPr lang="en-US" dirty="0"/>
              <a:t>) – Frascati (already planned)</a:t>
            </a:r>
          </a:p>
          <a:p>
            <a:pPr lvl="1"/>
            <a:r>
              <a:rPr lang="en-US" dirty="0"/>
              <a:t>Summer 2025 (EICUG/</a:t>
            </a:r>
            <a:r>
              <a:rPr lang="en-US" dirty="0" err="1"/>
              <a:t>ePIC</a:t>
            </a:r>
            <a:r>
              <a:rPr lang="en-US" dirty="0"/>
              <a:t>) – U.S.</a:t>
            </a:r>
          </a:p>
          <a:p>
            <a:pPr lvl="1"/>
            <a:r>
              <a:rPr lang="en-US" dirty="0"/>
              <a:t>Jan 2026 (</a:t>
            </a:r>
            <a:r>
              <a:rPr lang="en-US" dirty="0" err="1"/>
              <a:t>ePIC</a:t>
            </a:r>
            <a:r>
              <a:rPr lang="en-US" dirty="0"/>
              <a:t>) – U.S. </a:t>
            </a:r>
          </a:p>
          <a:p>
            <a:pPr lvl="1"/>
            <a:r>
              <a:rPr lang="en-US" dirty="0"/>
              <a:t>Summer 2026 (EICUG/</a:t>
            </a:r>
            <a:r>
              <a:rPr lang="en-US" dirty="0" err="1"/>
              <a:t>ePIC</a:t>
            </a:r>
            <a:r>
              <a:rPr lang="en-US" dirty="0"/>
              <a:t>) – International</a:t>
            </a:r>
          </a:p>
          <a:p>
            <a:pPr marL="457200" lvl="1" indent="0">
              <a:buNone/>
            </a:pPr>
            <a:endParaRPr lang="en-US" dirty="0"/>
          </a:p>
          <a:p>
            <a:r>
              <a:rPr lang="en-US" dirty="0"/>
              <a:t>A joint call will be issued for the Summer 2025/26 joint meetings, and at the same time a call for the Jan 2026 </a:t>
            </a:r>
            <a:r>
              <a:rPr lang="en-US" dirty="0" err="1"/>
              <a:t>ePIC</a:t>
            </a:r>
            <a:r>
              <a:rPr lang="en-US" dirty="0"/>
              <a:t> meeting will be issued</a:t>
            </a:r>
          </a:p>
          <a:p>
            <a:pPr lvl="1"/>
            <a:r>
              <a:rPr lang="en-US" dirty="0"/>
              <a:t>Allows the community and host sites to plan ahead </a:t>
            </a:r>
          </a:p>
          <a:p>
            <a:pPr lvl="1"/>
            <a:endParaRPr lang="en-US" dirty="0"/>
          </a:p>
          <a:p>
            <a:pPr marL="457200" lvl="1" indent="0">
              <a:buNone/>
            </a:pPr>
            <a:endParaRPr lang="en-US" dirty="0"/>
          </a:p>
          <a:p>
            <a:endParaRPr lang="en-US" dirty="0"/>
          </a:p>
          <a:p>
            <a:pPr lvl="1"/>
            <a:endParaRPr lang="en-US" dirty="0"/>
          </a:p>
        </p:txBody>
      </p:sp>
      <p:sp>
        <p:nvSpPr>
          <p:cNvPr id="4" name="Date Placeholder 3">
            <a:extLst>
              <a:ext uri="{FF2B5EF4-FFF2-40B4-BE49-F238E27FC236}">
                <a16:creationId xmlns:a16="http://schemas.microsoft.com/office/drawing/2014/main" id="{E469609D-F100-9BB3-7AF2-92EBC24C3958}"/>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BE89858E-BB58-060F-624D-6FEF45F8905E}"/>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21CDBA2-A46B-4297-BF07-074AC07CF6A5}"/>
              </a:ext>
            </a:extLst>
          </p:cNvPr>
          <p:cNvSpPr>
            <a:spLocks noGrp="1"/>
          </p:cNvSpPr>
          <p:nvPr>
            <p:ph type="sldNum" sz="quarter" idx="12"/>
          </p:nvPr>
        </p:nvSpPr>
        <p:spPr/>
        <p:txBody>
          <a:bodyPr/>
          <a:lstStyle/>
          <a:p>
            <a:fld id="{588949A8-7CCD-4D90-AA9A-1451BFC6FB3A}" type="slidenum">
              <a:rPr lang="en-US" smtClean="0"/>
              <a:t>14</a:t>
            </a:fld>
            <a:endParaRPr lang="en-US"/>
          </a:p>
        </p:txBody>
      </p:sp>
      <p:sp>
        <p:nvSpPr>
          <p:cNvPr id="7" name="Right Brace 6">
            <a:extLst>
              <a:ext uri="{FF2B5EF4-FFF2-40B4-BE49-F238E27FC236}">
                <a16:creationId xmlns:a16="http://schemas.microsoft.com/office/drawing/2014/main" id="{BF30F2F6-E7F0-2E65-3453-06FEE290E8B0}"/>
              </a:ext>
            </a:extLst>
          </p:cNvPr>
          <p:cNvSpPr/>
          <p:nvPr/>
        </p:nvSpPr>
        <p:spPr>
          <a:xfrm>
            <a:off x="5263764" y="4039508"/>
            <a:ext cx="184028" cy="600374"/>
          </a:xfrm>
          <a:prstGeom prst="righ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A241031-606E-3D10-1344-3F063E61419F}"/>
              </a:ext>
            </a:extLst>
          </p:cNvPr>
          <p:cNvSpPr txBox="1"/>
          <p:nvPr/>
        </p:nvSpPr>
        <p:spPr>
          <a:xfrm>
            <a:off x="5534655" y="4155029"/>
            <a:ext cx="2105256" cy="369332"/>
          </a:xfrm>
          <a:prstGeom prst="rect">
            <a:avLst/>
          </a:prstGeom>
          <a:noFill/>
        </p:spPr>
        <p:txBody>
          <a:bodyPr wrap="square" rtlCol="0">
            <a:spAutoFit/>
          </a:bodyPr>
          <a:lstStyle/>
          <a:p>
            <a:r>
              <a:rPr lang="en-US" dirty="0"/>
              <a:t>Note the “double”</a:t>
            </a:r>
          </a:p>
        </p:txBody>
      </p:sp>
    </p:spTree>
    <p:extLst>
      <p:ext uri="{BB962C8B-B14F-4D97-AF65-F5344CB8AC3E}">
        <p14:creationId xmlns:p14="http://schemas.microsoft.com/office/powerpoint/2010/main" val="70757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5B2F-E18B-3162-9094-26478FF7034A}"/>
              </a:ext>
            </a:extLst>
          </p:cNvPr>
          <p:cNvSpPr>
            <a:spLocks noGrp="1"/>
          </p:cNvSpPr>
          <p:nvPr>
            <p:ph type="title"/>
          </p:nvPr>
        </p:nvSpPr>
        <p:spPr>
          <a:xfrm>
            <a:off x="838200" y="365125"/>
            <a:ext cx="10515600" cy="838491"/>
          </a:xfrm>
        </p:spPr>
        <p:txBody>
          <a:bodyPr/>
          <a:lstStyle/>
          <a:p>
            <a:r>
              <a:rPr lang="en-US" b="1" dirty="0">
                <a:solidFill>
                  <a:schemeClr val="accent1"/>
                </a:solidFill>
              </a:rPr>
              <a:t>Jan 2025 Collaboration Meeting </a:t>
            </a:r>
          </a:p>
        </p:txBody>
      </p:sp>
      <p:sp>
        <p:nvSpPr>
          <p:cNvPr id="3" name="Content Placeholder 2">
            <a:extLst>
              <a:ext uri="{FF2B5EF4-FFF2-40B4-BE49-F238E27FC236}">
                <a16:creationId xmlns:a16="http://schemas.microsoft.com/office/drawing/2014/main" id="{2BA5F6B7-0966-C576-A7AC-151BCE4C120D}"/>
              </a:ext>
            </a:extLst>
          </p:cNvPr>
          <p:cNvSpPr>
            <a:spLocks noGrp="1"/>
          </p:cNvSpPr>
          <p:nvPr>
            <p:ph idx="1"/>
          </p:nvPr>
        </p:nvSpPr>
        <p:spPr>
          <a:xfrm>
            <a:off x="838200" y="1550503"/>
            <a:ext cx="10515600" cy="4346373"/>
          </a:xfrm>
        </p:spPr>
        <p:txBody>
          <a:bodyPr>
            <a:normAutofit/>
          </a:bodyPr>
          <a:lstStyle/>
          <a:p>
            <a:r>
              <a:rPr lang="en-US" dirty="0"/>
              <a:t>University of Rome Tor </a:t>
            </a:r>
            <a:r>
              <a:rPr lang="en-US" dirty="0" err="1"/>
              <a:t>Vergata</a:t>
            </a:r>
            <a:r>
              <a:rPr lang="en-US" dirty="0"/>
              <a:t> &amp; INFN</a:t>
            </a:r>
          </a:p>
          <a:p>
            <a:pPr lvl="1"/>
            <a:r>
              <a:rPr lang="en-US" dirty="0"/>
              <a:t>January 20-24</a:t>
            </a:r>
            <a:r>
              <a:rPr lang="en-US" baseline="30000" dirty="0"/>
              <a:t>th</a:t>
            </a:r>
            <a:r>
              <a:rPr lang="en-US" dirty="0"/>
              <a:t>, 2025</a:t>
            </a:r>
          </a:p>
          <a:p>
            <a:pPr lvl="1"/>
            <a:r>
              <a:rPr lang="en-US" dirty="0"/>
              <a:t>Via Frascati (Roman Hills)</a:t>
            </a:r>
          </a:p>
          <a:p>
            <a:pPr marL="457200" lvl="1" indent="0">
              <a:buNone/>
            </a:pPr>
            <a:endParaRPr lang="en-US" dirty="0"/>
          </a:p>
        </p:txBody>
      </p:sp>
      <p:pic>
        <p:nvPicPr>
          <p:cNvPr id="1026" name="Picture 2" descr="Photo of chapel">
            <a:extLst>
              <a:ext uri="{FF2B5EF4-FFF2-40B4-BE49-F238E27FC236}">
                <a16:creationId xmlns:a16="http://schemas.microsoft.com/office/drawing/2014/main" id="{C215103F-BE4A-2A6D-AFAF-76CEA847A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4096" y="2840198"/>
            <a:ext cx="4688202" cy="3516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C2D9ED5-310C-A8AF-9292-8C2D0C9B8664}"/>
              </a:ext>
            </a:extLst>
          </p:cNvPr>
          <p:cNvPicPr>
            <a:picLocks noChangeAspect="1"/>
          </p:cNvPicPr>
          <p:nvPr/>
        </p:nvPicPr>
        <p:blipFill>
          <a:blip r:embed="rId3"/>
          <a:stretch>
            <a:fillRect/>
          </a:stretch>
        </p:blipFill>
        <p:spPr>
          <a:xfrm>
            <a:off x="838200" y="3017408"/>
            <a:ext cx="5645950" cy="3161732"/>
          </a:xfrm>
          <a:prstGeom prst="rect">
            <a:avLst/>
          </a:prstGeom>
        </p:spPr>
      </p:pic>
      <p:sp>
        <p:nvSpPr>
          <p:cNvPr id="4" name="Date Placeholder 3">
            <a:extLst>
              <a:ext uri="{FF2B5EF4-FFF2-40B4-BE49-F238E27FC236}">
                <a16:creationId xmlns:a16="http://schemas.microsoft.com/office/drawing/2014/main" id="{C543B702-23A4-7AA9-3973-713D5619BFC1}"/>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BED03EEC-48C1-6697-3D68-94B4C1050F42}"/>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58AE568D-8769-D8B1-D790-EEDACF31199A}"/>
              </a:ext>
            </a:extLst>
          </p:cNvPr>
          <p:cNvSpPr>
            <a:spLocks noGrp="1"/>
          </p:cNvSpPr>
          <p:nvPr>
            <p:ph type="sldNum" sz="quarter" idx="12"/>
          </p:nvPr>
        </p:nvSpPr>
        <p:spPr/>
        <p:txBody>
          <a:bodyPr/>
          <a:lstStyle/>
          <a:p>
            <a:fld id="{588949A8-7CCD-4D90-AA9A-1451BFC6FB3A}" type="slidenum">
              <a:rPr lang="en-US" smtClean="0"/>
              <a:t>15</a:t>
            </a:fld>
            <a:endParaRPr lang="en-US"/>
          </a:p>
        </p:txBody>
      </p:sp>
    </p:spTree>
    <p:extLst>
      <p:ext uri="{BB962C8B-B14F-4D97-AF65-F5344CB8AC3E}">
        <p14:creationId xmlns:p14="http://schemas.microsoft.com/office/powerpoint/2010/main" val="403089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37D46-370D-42CA-0543-7C85D7697E22}"/>
              </a:ext>
            </a:extLst>
          </p:cNvPr>
          <p:cNvSpPr>
            <a:spLocks noGrp="1"/>
          </p:cNvSpPr>
          <p:nvPr>
            <p:ph type="title"/>
          </p:nvPr>
        </p:nvSpPr>
        <p:spPr>
          <a:xfrm>
            <a:off x="838200" y="184917"/>
            <a:ext cx="10515600" cy="1082675"/>
          </a:xfrm>
        </p:spPr>
        <p:txBody>
          <a:bodyPr/>
          <a:lstStyle/>
          <a:p>
            <a:r>
              <a:rPr lang="en-US" b="1" dirty="0">
                <a:solidFill>
                  <a:schemeClr val="accent1"/>
                </a:solidFill>
              </a:rPr>
              <a:t>DRAFT Jan. 2025 Collab. Meeting Plan</a:t>
            </a:r>
          </a:p>
        </p:txBody>
      </p:sp>
      <p:sp>
        <p:nvSpPr>
          <p:cNvPr id="5" name="TextBox 4">
            <a:extLst>
              <a:ext uri="{FF2B5EF4-FFF2-40B4-BE49-F238E27FC236}">
                <a16:creationId xmlns:a16="http://schemas.microsoft.com/office/drawing/2014/main" id="{AA0759E2-FF54-5598-2253-F6DB9E2D6C0E}"/>
              </a:ext>
            </a:extLst>
          </p:cNvPr>
          <p:cNvSpPr txBox="1"/>
          <p:nvPr/>
        </p:nvSpPr>
        <p:spPr>
          <a:xfrm>
            <a:off x="497305" y="2542674"/>
            <a:ext cx="1580148" cy="369332"/>
          </a:xfrm>
          <a:prstGeom prst="rect">
            <a:avLst/>
          </a:prstGeom>
          <a:noFill/>
        </p:spPr>
        <p:txBody>
          <a:bodyPr wrap="square" rtlCol="0">
            <a:spAutoFit/>
          </a:bodyPr>
          <a:lstStyle/>
          <a:p>
            <a:r>
              <a:rPr lang="en-US" dirty="0"/>
              <a:t>Morning</a:t>
            </a:r>
          </a:p>
        </p:txBody>
      </p:sp>
      <p:sp>
        <p:nvSpPr>
          <p:cNvPr id="6" name="TextBox 5">
            <a:extLst>
              <a:ext uri="{FF2B5EF4-FFF2-40B4-BE49-F238E27FC236}">
                <a16:creationId xmlns:a16="http://schemas.microsoft.com/office/drawing/2014/main" id="{7EF85E8D-3A5F-8740-A6D3-AEFD689140BC}"/>
              </a:ext>
            </a:extLst>
          </p:cNvPr>
          <p:cNvSpPr txBox="1"/>
          <p:nvPr/>
        </p:nvSpPr>
        <p:spPr>
          <a:xfrm>
            <a:off x="497305" y="4379495"/>
            <a:ext cx="1580148" cy="369332"/>
          </a:xfrm>
          <a:prstGeom prst="rect">
            <a:avLst/>
          </a:prstGeom>
          <a:noFill/>
        </p:spPr>
        <p:txBody>
          <a:bodyPr wrap="square" rtlCol="0">
            <a:spAutoFit/>
          </a:bodyPr>
          <a:lstStyle/>
          <a:p>
            <a:r>
              <a:rPr lang="en-US" dirty="0"/>
              <a:t>Afternoon</a:t>
            </a:r>
          </a:p>
        </p:txBody>
      </p:sp>
      <p:cxnSp>
        <p:nvCxnSpPr>
          <p:cNvPr id="8" name="Straight Connector 7">
            <a:extLst>
              <a:ext uri="{FF2B5EF4-FFF2-40B4-BE49-F238E27FC236}">
                <a16:creationId xmlns:a16="http://schemas.microsoft.com/office/drawing/2014/main" id="{C03EEC6B-A569-59F9-B76A-5CA2AD67B87E}"/>
              </a:ext>
            </a:extLst>
          </p:cNvPr>
          <p:cNvCxnSpPr/>
          <p:nvPr/>
        </p:nvCxnSpPr>
        <p:spPr>
          <a:xfrm>
            <a:off x="1740568" y="3649579"/>
            <a:ext cx="915202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0AAF03-EF3D-315C-34C5-9FC450E3C044}"/>
              </a:ext>
            </a:extLst>
          </p:cNvPr>
          <p:cNvSpPr txBox="1"/>
          <p:nvPr/>
        </p:nvSpPr>
        <p:spPr>
          <a:xfrm>
            <a:off x="2309060" y="1306020"/>
            <a:ext cx="979070" cy="646331"/>
          </a:xfrm>
          <a:prstGeom prst="rect">
            <a:avLst/>
          </a:prstGeom>
          <a:noFill/>
        </p:spPr>
        <p:txBody>
          <a:bodyPr wrap="square" rtlCol="0">
            <a:spAutoFit/>
          </a:bodyPr>
          <a:lstStyle/>
          <a:p>
            <a:r>
              <a:rPr lang="en-US" dirty="0"/>
              <a:t>Monday</a:t>
            </a:r>
          </a:p>
          <a:p>
            <a:r>
              <a:rPr lang="en-US" dirty="0"/>
              <a:t>Jan. 20</a:t>
            </a:r>
            <a:r>
              <a:rPr lang="en-US" baseline="30000" dirty="0"/>
              <a:t>th</a:t>
            </a:r>
            <a:r>
              <a:rPr lang="en-US" dirty="0"/>
              <a:t> </a:t>
            </a:r>
          </a:p>
        </p:txBody>
      </p:sp>
      <p:sp>
        <p:nvSpPr>
          <p:cNvPr id="10" name="TextBox 9">
            <a:extLst>
              <a:ext uri="{FF2B5EF4-FFF2-40B4-BE49-F238E27FC236}">
                <a16:creationId xmlns:a16="http://schemas.microsoft.com/office/drawing/2014/main" id="{41716E8E-E51E-2031-785C-5764377EA0CA}"/>
              </a:ext>
            </a:extLst>
          </p:cNvPr>
          <p:cNvSpPr txBox="1"/>
          <p:nvPr/>
        </p:nvSpPr>
        <p:spPr>
          <a:xfrm>
            <a:off x="4033838" y="1302738"/>
            <a:ext cx="979070" cy="646331"/>
          </a:xfrm>
          <a:prstGeom prst="rect">
            <a:avLst/>
          </a:prstGeom>
          <a:noFill/>
        </p:spPr>
        <p:txBody>
          <a:bodyPr wrap="square" rtlCol="0">
            <a:spAutoFit/>
          </a:bodyPr>
          <a:lstStyle/>
          <a:p>
            <a:r>
              <a:rPr lang="en-US" dirty="0"/>
              <a:t>Tuesday</a:t>
            </a:r>
          </a:p>
          <a:p>
            <a:r>
              <a:rPr lang="en-US" dirty="0"/>
              <a:t>Jan. 21</a:t>
            </a:r>
            <a:r>
              <a:rPr lang="en-US" baseline="30000" dirty="0"/>
              <a:t>st</a:t>
            </a:r>
            <a:r>
              <a:rPr lang="en-US" dirty="0"/>
              <a:t>  </a:t>
            </a:r>
          </a:p>
        </p:txBody>
      </p:sp>
      <p:sp>
        <p:nvSpPr>
          <p:cNvPr id="11" name="TextBox 10">
            <a:extLst>
              <a:ext uri="{FF2B5EF4-FFF2-40B4-BE49-F238E27FC236}">
                <a16:creationId xmlns:a16="http://schemas.microsoft.com/office/drawing/2014/main" id="{2281B9B7-4929-DAC2-9392-B79AE704C6AA}"/>
              </a:ext>
            </a:extLst>
          </p:cNvPr>
          <p:cNvSpPr txBox="1"/>
          <p:nvPr/>
        </p:nvSpPr>
        <p:spPr>
          <a:xfrm>
            <a:off x="5984832" y="1302738"/>
            <a:ext cx="1281865" cy="646331"/>
          </a:xfrm>
          <a:prstGeom prst="rect">
            <a:avLst/>
          </a:prstGeom>
          <a:noFill/>
        </p:spPr>
        <p:txBody>
          <a:bodyPr wrap="square" rtlCol="0">
            <a:spAutoFit/>
          </a:bodyPr>
          <a:lstStyle/>
          <a:p>
            <a:r>
              <a:rPr lang="en-US" dirty="0"/>
              <a:t>Wednesday</a:t>
            </a:r>
          </a:p>
          <a:p>
            <a:r>
              <a:rPr lang="en-US" dirty="0"/>
              <a:t>Jan. 22</a:t>
            </a:r>
            <a:r>
              <a:rPr lang="en-US" baseline="30000" dirty="0"/>
              <a:t>nd</a:t>
            </a:r>
            <a:r>
              <a:rPr lang="en-US" dirty="0"/>
              <a:t>  </a:t>
            </a:r>
          </a:p>
        </p:txBody>
      </p:sp>
      <p:sp>
        <p:nvSpPr>
          <p:cNvPr id="12" name="TextBox 11">
            <a:extLst>
              <a:ext uri="{FF2B5EF4-FFF2-40B4-BE49-F238E27FC236}">
                <a16:creationId xmlns:a16="http://schemas.microsoft.com/office/drawing/2014/main" id="{B7E74F24-F1AD-B63C-DDF2-CF558C21092E}"/>
              </a:ext>
            </a:extLst>
          </p:cNvPr>
          <p:cNvSpPr txBox="1"/>
          <p:nvPr/>
        </p:nvSpPr>
        <p:spPr>
          <a:xfrm>
            <a:off x="7941589" y="1290663"/>
            <a:ext cx="1102895" cy="646331"/>
          </a:xfrm>
          <a:prstGeom prst="rect">
            <a:avLst/>
          </a:prstGeom>
          <a:noFill/>
        </p:spPr>
        <p:txBody>
          <a:bodyPr wrap="square" rtlCol="0">
            <a:spAutoFit/>
          </a:bodyPr>
          <a:lstStyle/>
          <a:p>
            <a:r>
              <a:rPr lang="en-US" dirty="0"/>
              <a:t>Thursday</a:t>
            </a:r>
          </a:p>
          <a:p>
            <a:r>
              <a:rPr lang="en-US" dirty="0"/>
              <a:t>Jan. 23</a:t>
            </a:r>
            <a:r>
              <a:rPr lang="en-US" baseline="30000" dirty="0"/>
              <a:t>rd</a:t>
            </a:r>
            <a:r>
              <a:rPr lang="en-US" dirty="0"/>
              <a:t>  </a:t>
            </a:r>
          </a:p>
        </p:txBody>
      </p:sp>
      <p:sp>
        <p:nvSpPr>
          <p:cNvPr id="13" name="TextBox 12">
            <a:extLst>
              <a:ext uri="{FF2B5EF4-FFF2-40B4-BE49-F238E27FC236}">
                <a16:creationId xmlns:a16="http://schemas.microsoft.com/office/drawing/2014/main" id="{F06F20EE-4E37-0818-708F-7A508DCC9A25}"/>
              </a:ext>
            </a:extLst>
          </p:cNvPr>
          <p:cNvSpPr txBox="1"/>
          <p:nvPr/>
        </p:nvSpPr>
        <p:spPr>
          <a:xfrm>
            <a:off x="9719376" y="1280219"/>
            <a:ext cx="1102895" cy="646331"/>
          </a:xfrm>
          <a:prstGeom prst="rect">
            <a:avLst/>
          </a:prstGeom>
          <a:noFill/>
        </p:spPr>
        <p:txBody>
          <a:bodyPr wrap="square" rtlCol="0">
            <a:spAutoFit/>
          </a:bodyPr>
          <a:lstStyle/>
          <a:p>
            <a:r>
              <a:rPr lang="en-US" dirty="0"/>
              <a:t>Friday</a:t>
            </a:r>
          </a:p>
          <a:p>
            <a:r>
              <a:rPr lang="en-US" dirty="0"/>
              <a:t>Jan. 24</a:t>
            </a:r>
            <a:r>
              <a:rPr lang="en-US" baseline="30000" dirty="0"/>
              <a:t>th</a:t>
            </a:r>
            <a:r>
              <a:rPr lang="en-US" dirty="0"/>
              <a:t>  </a:t>
            </a:r>
          </a:p>
        </p:txBody>
      </p:sp>
      <p:sp>
        <p:nvSpPr>
          <p:cNvPr id="7" name="Rectangle 6">
            <a:extLst>
              <a:ext uri="{FF2B5EF4-FFF2-40B4-BE49-F238E27FC236}">
                <a16:creationId xmlns:a16="http://schemas.microsoft.com/office/drawing/2014/main" id="{260582A7-9C3F-1FCC-3BAF-F6E6C9707128}"/>
              </a:ext>
            </a:extLst>
          </p:cNvPr>
          <p:cNvSpPr/>
          <p:nvPr/>
        </p:nvSpPr>
        <p:spPr>
          <a:xfrm>
            <a:off x="2060282" y="2114206"/>
            <a:ext cx="1476626" cy="1356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Plenary 1</a:t>
            </a:r>
          </a:p>
        </p:txBody>
      </p:sp>
      <p:sp>
        <p:nvSpPr>
          <p:cNvPr id="14" name="Rectangle 13">
            <a:extLst>
              <a:ext uri="{FF2B5EF4-FFF2-40B4-BE49-F238E27FC236}">
                <a16:creationId xmlns:a16="http://schemas.microsoft.com/office/drawing/2014/main" id="{6438DE44-031B-097F-93CF-D0D136898913}"/>
              </a:ext>
            </a:extLst>
          </p:cNvPr>
          <p:cNvSpPr/>
          <p:nvPr/>
        </p:nvSpPr>
        <p:spPr>
          <a:xfrm>
            <a:off x="2060282" y="3985783"/>
            <a:ext cx="1476626" cy="1356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Plenary 2</a:t>
            </a:r>
          </a:p>
        </p:txBody>
      </p:sp>
      <p:sp>
        <p:nvSpPr>
          <p:cNvPr id="15" name="Rectangle 14">
            <a:extLst>
              <a:ext uri="{FF2B5EF4-FFF2-40B4-BE49-F238E27FC236}">
                <a16:creationId xmlns:a16="http://schemas.microsoft.com/office/drawing/2014/main" id="{022DEB02-5737-4D27-9E24-7B6D5BA024D0}"/>
              </a:ext>
            </a:extLst>
          </p:cNvPr>
          <p:cNvSpPr/>
          <p:nvPr/>
        </p:nvSpPr>
        <p:spPr>
          <a:xfrm>
            <a:off x="5861381" y="2114205"/>
            <a:ext cx="1476626" cy="1356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Early Science</a:t>
            </a:r>
            <a:endParaRPr lang="en-US" dirty="0"/>
          </a:p>
        </p:txBody>
      </p:sp>
      <p:sp>
        <p:nvSpPr>
          <p:cNvPr id="16" name="Rectangle 15">
            <a:extLst>
              <a:ext uri="{FF2B5EF4-FFF2-40B4-BE49-F238E27FC236}">
                <a16:creationId xmlns:a16="http://schemas.microsoft.com/office/drawing/2014/main" id="{B430782E-7592-D8C2-79F7-249FD1CB5F8A}"/>
              </a:ext>
            </a:extLst>
          </p:cNvPr>
          <p:cNvSpPr/>
          <p:nvPr/>
        </p:nvSpPr>
        <p:spPr>
          <a:xfrm>
            <a:off x="5861381" y="3985782"/>
            <a:ext cx="1476626" cy="1356337"/>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Excursion</a:t>
            </a:r>
          </a:p>
        </p:txBody>
      </p:sp>
      <p:sp>
        <p:nvSpPr>
          <p:cNvPr id="17" name="Rectangle 16">
            <a:extLst>
              <a:ext uri="{FF2B5EF4-FFF2-40B4-BE49-F238E27FC236}">
                <a16:creationId xmlns:a16="http://schemas.microsoft.com/office/drawing/2014/main" id="{3E120D37-20D5-F576-DC9D-D859B9EEBF1F}"/>
              </a:ext>
            </a:extLst>
          </p:cNvPr>
          <p:cNvSpPr/>
          <p:nvPr/>
        </p:nvSpPr>
        <p:spPr>
          <a:xfrm>
            <a:off x="7731849" y="3985779"/>
            <a:ext cx="1476626" cy="1356337"/>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Collaboration Council</a:t>
            </a:r>
          </a:p>
        </p:txBody>
      </p:sp>
      <p:sp>
        <p:nvSpPr>
          <p:cNvPr id="18" name="Rectangle 17">
            <a:extLst>
              <a:ext uri="{FF2B5EF4-FFF2-40B4-BE49-F238E27FC236}">
                <a16:creationId xmlns:a16="http://schemas.microsoft.com/office/drawing/2014/main" id="{68FE995D-808A-5C86-1EC0-E87F7F73C610}"/>
              </a:ext>
            </a:extLst>
          </p:cNvPr>
          <p:cNvSpPr/>
          <p:nvPr/>
        </p:nvSpPr>
        <p:spPr>
          <a:xfrm>
            <a:off x="3900550" y="3985781"/>
            <a:ext cx="1476626" cy="135633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Parallel/</a:t>
            </a:r>
            <a:br>
              <a:rPr lang="en-US" dirty="0"/>
            </a:br>
            <a:r>
              <a:rPr lang="en-US" dirty="0" err="1"/>
              <a:t>Workfest</a:t>
            </a:r>
            <a:r>
              <a:rPr lang="en-US" dirty="0"/>
              <a:t> 2</a:t>
            </a:r>
          </a:p>
        </p:txBody>
      </p:sp>
      <p:sp>
        <p:nvSpPr>
          <p:cNvPr id="19" name="Rectangle 18">
            <a:extLst>
              <a:ext uri="{FF2B5EF4-FFF2-40B4-BE49-F238E27FC236}">
                <a16:creationId xmlns:a16="http://schemas.microsoft.com/office/drawing/2014/main" id="{541864CC-F356-AD1D-2280-C65CFDE34503}"/>
              </a:ext>
            </a:extLst>
          </p:cNvPr>
          <p:cNvSpPr/>
          <p:nvPr/>
        </p:nvSpPr>
        <p:spPr>
          <a:xfrm>
            <a:off x="3900550" y="2114205"/>
            <a:ext cx="1476626" cy="135633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Parallel/</a:t>
            </a:r>
            <a:br>
              <a:rPr lang="en-US" dirty="0"/>
            </a:br>
            <a:r>
              <a:rPr lang="en-US" dirty="0" err="1"/>
              <a:t>Workfest</a:t>
            </a:r>
            <a:r>
              <a:rPr lang="en-US" dirty="0"/>
              <a:t> 1</a:t>
            </a:r>
          </a:p>
        </p:txBody>
      </p:sp>
      <p:sp>
        <p:nvSpPr>
          <p:cNvPr id="20" name="Rectangle 19">
            <a:extLst>
              <a:ext uri="{FF2B5EF4-FFF2-40B4-BE49-F238E27FC236}">
                <a16:creationId xmlns:a16="http://schemas.microsoft.com/office/drawing/2014/main" id="{823BB5C3-03C1-041E-002A-C48C39267580}"/>
              </a:ext>
            </a:extLst>
          </p:cNvPr>
          <p:cNvSpPr/>
          <p:nvPr/>
        </p:nvSpPr>
        <p:spPr>
          <a:xfrm>
            <a:off x="9572117" y="3985780"/>
            <a:ext cx="1476626" cy="13563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Plenary 3</a:t>
            </a:r>
          </a:p>
          <a:p>
            <a:pPr algn="ctr"/>
            <a:r>
              <a:rPr lang="en-US" dirty="0"/>
              <a:t>(incl. </a:t>
            </a:r>
            <a:r>
              <a:rPr lang="en-US"/>
              <a:t>self-proposed)</a:t>
            </a:r>
            <a:endParaRPr lang="en-US" dirty="0"/>
          </a:p>
        </p:txBody>
      </p:sp>
      <p:sp>
        <p:nvSpPr>
          <p:cNvPr id="21" name="Rectangle 20">
            <a:extLst>
              <a:ext uri="{FF2B5EF4-FFF2-40B4-BE49-F238E27FC236}">
                <a16:creationId xmlns:a16="http://schemas.microsoft.com/office/drawing/2014/main" id="{A01BB3BB-CEBD-DF1E-6FBA-AE38DAAD00D5}"/>
              </a:ext>
            </a:extLst>
          </p:cNvPr>
          <p:cNvSpPr/>
          <p:nvPr/>
        </p:nvSpPr>
        <p:spPr>
          <a:xfrm>
            <a:off x="7691495" y="2106103"/>
            <a:ext cx="1476626" cy="135633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Parallel/</a:t>
            </a:r>
            <a:br>
              <a:rPr lang="en-US" dirty="0"/>
            </a:br>
            <a:r>
              <a:rPr lang="en-US" dirty="0" err="1"/>
              <a:t>Workfest</a:t>
            </a:r>
            <a:r>
              <a:rPr lang="en-US" dirty="0"/>
              <a:t> 3</a:t>
            </a:r>
          </a:p>
        </p:txBody>
      </p:sp>
      <p:sp>
        <p:nvSpPr>
          <p:cNvPr id="22" name="Rectangle 21">
            <a:extLst>
              <a:ext uri="{FF2B5EF4-FFF2-40B4-BE49-F238E27FC236}">
                <a16:creationId xmlns:a16="http://schemas.microsoft.com/office/drawing/2014/main" id="{C5B6B636-9C3C-C383-5E1E-F265E6A67685}"/>
              </a:ext>
            </a:extLst>
          </p:cNvPr>
          <p:cNvSpPr/>
          <p:nvPr/>
        </p:nvSpPr>
        <p:spPr>
          <a:xfrm>
            <a:off x="9521610" y="2106104"/>
            <a:ext cx="1476626" cy="135633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Parallel/</a:t>
            </a:r>
            <a:br>
              <a:rPr lang="en-US" dirty="0"/>
            </a:br>
            <a:r>
              <a:rPr lang="en-US" dirty="0" err="1"/>
              <a:t>Workfest</a:t>
            </a:r>
            <a:r>
              <a:rPr lang="en-US" dirty="0"/>
              <a:t> 4</a:t>
            </a:r>
          </a:p>
        </p:txBody>
      </p:sp>
      <p:sp>
        <p:nvSpPr>
          <p:cNvPr id="23" name="TextBox 22">
            <a:extLst>
              <a:ext uri="{FF2B5EF4-FFF2-40B4-BE49-F238E27FC236}">
                <a16:creationId xmlns:a16="http://schemas.microsoft.com/office/drawing/2014/main" id="{2C109DEB-C05D-4CD1-9E2F-F442F5A451B5}"/>
              </a:ext>
            </a:extLst>
          </p:cNvPr>
          <p:cNvSpPr txBox="1"/>
          <p:nvPr/>
        </p:nvSpPr>
        <p:spPr>
          <a:xfrm>
            <a:off x="1564475" y="5431402"/>
            <a:ext cx="9433761" cy="923330"/>
          </a:xfrm>
          <a:prstGeom prst="rect">
            <a:avLst/>
          </a:prstGeom>
          <a:noFill/>
        </p:spPr>
        <p:txBody>
          <a:bodyPr wrap="square" rtlCol="0">
            <a:spAutoFit/>
          </a:bodyPr>
          <a:lstStyle/>
          <a:p>
            <a:r>
              <a:rPr lang="en-US" b="1" dirty="0"/>
              <a:t>NOTE:</a:t>
            </a:r>
            <a:r>
              <a:rPr lang="en-US" dirty="0"/>
              <a:t> Parallel/</a:t>
            </a:r>
            <a:r>
              <a:rPr lang="en-US" dirty="0" err="1"/>
              <a:t>Workfest</a:t>
            </a:r>
            <a:r>
              <a:rPr lang="en-US" dirty="0"/>
              <a:t> summaries will not be part of Plenary 3, but instead will be delivered as a Zoom session the following week.  </a:t>
            </a:r>
          </a:p>
          <a:p>
            <a:r>
              <a:rPr lang="en-US" dirty="0"/>
              <a:t>Awaiting feedback from LOC to finalize agenda, call for </a:t>
            </a:r>
            <a:r>
              <a:rPr lang="en-US" dirty="0" err="1"/>
              <a:t>workfest</a:t>
            </a:r>
            <a:r>
              <a:rPr lang="en-US" dirty="0"/>
              <a:t> sessions shortly after that. </a:t>
            </a:r>
          </a:p>
        </p:txBody>
      </p:sp>
      <p:sp>
        <p:nvSpPr>
          <p:cNvPr id="2" name="Date Placeholder 1">
            <a:extLst>
              <a:ext uri="{FF2B5EF4-FFF2-40B4-BE49-F238E27FC236}">
                <a16:creationId xmlns:a16="http://schemas.microsoft.com/office/drawing/2014/main" id="{1DBE9C07-B730-DDCD-275D-3735D7B81A6A}"/>
              </a:ext>
            </a:extLst>
          </p:cNvPr>
          <p:cNvSpPr>
            <a:spLocks noGrp="1"/>
          </p:cNvSpPr>
          <p:nvPr>
            <p:ph type="dt" sz="half" idx="10"/>
          </p:nvPr>
        </p:nvSpPr>
        <p:spPr/>
        <p:txBody>
          <a:bodyPr/>
          <a:lstStyle/>
          <a:p>
            <a:r>
              <a:rPr lang="en-US"/>
              <a:t>9/6/2024</a:t>
            </a:r>
          </a:p>
        </p:txBody>
      </p:sp>
      <p:sp>
        <p:nvSpPr>
          <p:cNvPr id="3" name="Footer Placeholder 2">
            <a:extLst>
              <a:ext uri="{FF2B5EF4-FFF2-40B4-BE49-F238E27FC236}">
                <a16:creationId xmlns:a16="http://schemas.microsoft.com/office/drawing/2014/main" id="{D1118312-644C-3A8A-EDF1-9E960D046A33}"/>
              </a:ext>
            </a:extLst>
          </p:cNvPr>
          <p:cNvSpPr>
            <a:spLocks noGrp="1"/>
          </p:cNvSpPr>
          <p:nvPr>
            <p:ph type="ftr" sz="quarter" idx="11"/>
          </p:nvPr>
        </p:nvSpPr>
        <p:spPr/>
        <p:txBody>
          <a:bodyPr/>
          <a:lstStyle/>
          <a:p>
            <a:r>
              <a:rPr lang="en-US"/>
              <a:t>ePIC General Meeting </a:t>
            </a:r>
          </a:p>
        </p:txBody>
      </p:sp>
      <p:sp>
        <p:nvSpPr>
          <p:cNvPr id="24" name="Slide Number Placeholder 23">
            <a:extLst>
              <a:ext uri="{FF2B5EF4-FFF2-40B4-BE49-F238E27FC236}">
                <a16:creationId xmlns:a16="http://schemas.microsoft.com/office/drawing/2014/main" id="{BC537D1F-B6C5-4811-91BE-AA6285F136CE}"/>
              </a:ext>
            </a:extLst>
          </p:cNvPr>
          <p:cNvSpPr>
            <a:spLocks noGrp="1"/>
          </p:cNvSpPr>
          <p:nvPr>
            <p:ph type="sldNum" sz="quarter" idx="12"/>
          </p:nvPr>
        </p:nvSpPr>
        <p:spPr/>
        <p:txBody>
          <a:bodyPr/>
          <a:lstStyle/>
          <a:p>
            <a:fld id="{588949A8-7CCD-4D90-AA9A-1451BFC6FB3A}" type="slidenum">
              <a:rPr lang="en-US" smtClean="0"/>
              <a:t>16</a:t>
            </a:fld>
            <a:endParaRPr lang="en-US"/>
          </a:p>
        </p:txBody>
      </p:sp>
    </p:spTree>
    <p:extLst>
      <p:ext uri="{BB962C8B-B14F-4D97-AF65-F5344CB8AC3E}">
        <p14:creationId xmlns:p14="http://schemas.microsoft.com/office/powerpoint/2010/main" val="425744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14B4-D9B9-E126-3FF0-138C37C64FB2}"/>
              </a:ext>
            </a:extLst>
          </p:cNvPr>
          <p:cNvSpPr>
            <a:spLocks noGrp="1"/>
          </p:cNvSpPr>
          <p:nvPr>
            <p:ph type="title"/>
          </p:nvPr>
        </p:nvSpPr>
        <p:spPr>
          <a:xfrm>
            <a:off x="520148" y="272359"/>
            <a:ext cx="10515600" cy="735129"/>
          </a:xfrm>
        </p:spPr>
        <p:txBody>
          <a:bodyPr/>
          <a:lstStyle/>
          <a:p>
            <a:r>
              <a:rPr lang="en-US" b="1" dirty="0">
                <a:solidFill>
                  <a:schemeClr val="accent1"/>
                </a:solidFill>
              </a:rPr>
              <a:t>Software Tutorial Series</a:t>
            </a:r>
          </a:p>
        </p:txBody>
      </p:sp>
      <p:sp>
        <p:nvSpPr>
          <p:cNvPr id="4" name="Date Placeholder 3">
            <a:extLst>
              <a:ext uri="{FF2B5EF4-FFF2-40B4-BE49-F238E27FC236}">
                <a16:creationId xmlns:a16="http://schemas.microsoft.com/office/drawing/2014/main" id="{C9DE87AE-564C-B3C8-778C-35721C5561C9}"/>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33BB96C1-EC9A-32B0-FDD0-D428EB9FE99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0DF6D6DE-9BB9-5AEF-7C60-8EA5CEFE6CCE}"/>
              </a:ext>
            </a:extLst>
          </p:cNvPr>
          <p:cNvSpPr>
            <a:spLocks noGrp="1"/>
          </p:cNvSpPr>
          <p:nvPr>
            <p:ph type="sldNum" sz="quarter" idx="12"/>
          </p:nvPr>
        </p:nvSpPr>
        <p:spPr/>
        <p:txBody>
          <a:bodyPr/>
          <a:lstStyle/>
          <a:p>
            <a:fld id="{588949A8-7CCD-4D90-AA9A-1451BFC6FB3A}" type="slidenum">
              <a:rPr lang="en-US" smtClean="0"/>
              <a:t>17</a:t>
            </a:fld>
            <a:endParaRPr lang="en-US"/>
          </a:p>
        </p:txBody>
      </p:sp>
      <p:sp>
        <p:nvSpPr>
          <p:cNvPr id="7" name="Google Shape;442;p52">
            <a:extLst>
              <a:ext uri="{FF2B5EF4-FFF2-40B4-BE49-F238E27FC236}">
                <a16:creationId xmlns:a16="http://schemas.microsoft.com/office/drawing/2014/main" id="{9408A17B-AD5B-5618-825E-F2C22B4DD0CD}"/>
              </a:ext>
            </a:extLst>
          </p:cNvPr>
          <p:cNvSpPr txBox="1"/>
          <p:nvPr/>
        </p:nvSpPr>
        <p:spPr>
          <a:xfrm>
            <a:off x="877620" y="1007488"/>
            <a:ext cx="10231120" cy="2031285"/>
          </a:xfrm>
          <a:prstGeom prst="rect">
            <a:avLst/>
          </a:prstGeom>
          <a:solidFill>
            <a:schemeClr val="bg2"/>
          </a:solidFill>
          <a:ln w="9525" cap="flat" cmpd="sng">
            <a:solidFill>
              <a:schemeClr val="bg2"/>
            </a:solidFill>
            <a:prstDash val="solid"/>
            <a:round/>
            <a:headEnd type="none" w="sm" len="sm"/>
            <a:tailEnd type="none" w="sm" len="sm"/>
          </a:ln>
        </p:spPr>
        <p:txBody>
          <a:bodyPr spcFirstLastPara="1" wrap="square" lIns="91425" tIns="45700" rIns="91425" bIns="45700" anchor="t" anchorCtr="0">
            <a:spAutoFit/>
          </a:bodyPr>
          <a:lstStyle/>
          <a:p>
            <a:r>
              <a:rPr lang="en-US" sz="1800" b="1" i="0" u="none" strike="noStrike" dirty="0">
                <a:solidFill>
                  <a:schemeClr val="accent1"/>
                </a:solidFill>
                <a:latin typeface="Calibri"/>
                <a:ea typeface="Calibri"/>
                <a:cs typeface="Calibri"/>
                <a:sym typeface="Calibri"/>
              </a:rPr>
              <a:t>Next Tutorial</a:t>
            </a:r>
            <a:r>
              <a:rPr lang="en-US" sz="1800" b="1" i="0" u="none" strike="noStrike" dirty="0">
                <a:solidFill>
                  <a:srgbClr val="000000"/>
                </a:solidFill>
                <a:latin typeface="Calibri"/>
                <a:ea typeface="Calibri"/>
                <a:cs typeface="Calibri"/>
                <a:sym typeface="Calibri"/>
              </a:rPr>
              <a:t>: Working with Simulation Output</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Presenter:</a:t>
            </a:r>
            <a:r>
              <a:rPr lang="en-US" sz="1800" b="0" i="0" u="none" strike="noStrike" dirty="0">
                <a:solidFill>
                  <a:srgbClr val="000000"/>
                </a:solidFill>
                <a:latin typeface="Calibri"/>
                <a:ea typeface="Calibri"/>
                <a:cs typeface="Calibri"/>
                <a:sym typeface="Calibri"/>
              </a:rPr>
              <a:t> Stephen Kay (University of York)</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Date:</a:t>
            </a:r>
            <a:r>
              <a:rPr lang="en-US" sz="1800" b="0" i="0" u="none" strike="noStrike" dirty="0">
                <a:solidFill>
                  <a:srgbClr val="000000"/>
                </a:solidFill>
                <a:latin typeface="Calibri"/>
                <a:ea typeface="Calibri"/>
                <a:cs typeface="Calibri"/>
                <a:sym typeface="Calibri"/>
              </a:rPr>
              <a:t> Thursday, September 12</a:t>
            </a:r>
            <a:br>
              <a:rPr lang="en-US" sz="1800" b="0" i="0" u="none" strike="noStrike" dirty="0">
                <a:solidFill>
                  <a:srgbClr val="000000"/>
                </a:solidFill>
                <a:latin typeface="Calibri"/>
                <a:ea typeface="Calibri"/>
                <a:cs typeface="Calibri"/>
                <a:sym typeface="Calibri"/>
              </a:rPr>
            </a:br>
            <a:r>
              <a:rPr lang="en-US" b="1" dirty="0">
                <a:solidFill>
                  <a:srgbClr val="000000"/>
                </a:solidFill>
                <a:ea typeface="Calibri"/>
                <a:cs typeface="Calibri"/>
                <a:sym typeface="Calibri"/>
              </a:rPr>
              <a:t>Time: Delivered twice on this date to cover multiple time zones</a:t>
            </a:r>
            <a:endParaRPr sz="1800" b="0" i="0" u="none" strike="noStrike" dirty="0">
              <a:solidFill>
                <a:srgbClr val="000000"/>
              </a:solidFill>
              <a:latin typeface="Calibri"/>
              <a:ea typeface="Calibri"/>
              <a:cs typeface="Calibri"/>
              <a:sym typeface="Calibri"/>
            </a:endParaRPr>
          </a:p>
          <a:p>
            <a:pPr marL="285750" indent="-285750">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10:00 a.m. (BST) for Africa, Asia, Australia, and Europe</a:t>
            </a:r>
            <a:r>
              <a:rPr lang="en-US" dirty="0">
                <a:solidFill>
                  <a:srgbClr val="000000"/>
                </a:solidFill>
                <a:latin typeface="Calibri"/>
                <a:ea typeface="Calibri"/>
                <a:cs typeface="Calibri"/>
                <a:sym typeface="Calibri"/>
              </a:rPr>
              <a:t>: </a:t>
            </a:r>
            <a:r>
              <a:rPr lang="en-US" u="sng" dirty="0">
                <a:solidFill>
                  <a:schemeClr val="hlink"/>
                </a:solidFill>
                <a:ea typeface="Calibri"/>
                <a:cs typeface="Calibri"/>
                <a:sym typeface="Calibri"/>
                <a:hlinkClick r:id="rId2"/>
              </a:rPr>
              <a:t>https://indico.bnl.gov/event/24623/</a:t>
            </a:r>
            <a:endParaRPr dirty="0"/>
          </a:p>
          <a:p>
            <a:pPr marL="285750" indent="-285750">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4:00 p.m. (BST) for Africa, Europe, North America, and South America</a:t>
            </a:r>
            <a:r>
              <a:rPr lang="en-US" dirty="0">
                <a:solidFill>
                  <a:srgbClr val="000000"/>
                </a:solidFill>
                <a:latin typeface="Calibri"/>
                <a:ea typeface="Calibri"/>
                <a:cs typeface="Calibri"/>
                <a:sym typeface="Calibri"/>
              </a:rPr>
              <a:t>: </a:t>
            </a:r>
            <a:r>
              <a:rPr lang="en-US" u="sng" dirty="0">
                <a:solidFill>
                  <a:schemeClr val="hlink"/>
                </a:solidFill>
                <a:ea typeface="Calibri"/>
                <a:cs typeface="Calibri"/>
                <a:sym typeface="Calibri"/>
                <a:hlinkClick r:id="rId3"/>
              </a:rPr>
              <a:t>https://indico.bnl.gov/event/24624/</a:t>
            </a:r>
            <a:endParaRPr lang="en-US" dirty="0">
              <a:solidFill>
                <a:srgbClr val="000000"/>
              </a:solidFill>
              <a:ea typeface="Calibri"/>
              <a:cs typeface="Calibri"/>
              <a:sym typeface="Calibri"/>
            </a:endParaRPr>
          </a:p>
        </p:txBody>
      </p:sp>
      <p:sp>
        <p:nvSpPr>
          <p:cNvPr id="8" name="Google Shape;443;p52">
            <a:extLst>
              <a:ext uri="{FF2B5EF4-FFF2-40B4-BE49-F238E27FC236}">
                <a16:creationId xmlns:a16="http://schemas.microsoft.com/office/drawing/2014/main" id="{925A8B7C-C59D-3F42-C0F0-D01658E86591}"/>
              </a:ext>
            </a:extLst>
          </p:cNvPr>
          <p:cNvSpPr txBox="1"/>
          <p:nvPr/>
        </p:nvSpPr>
        <p:spPr>
          <a:xfrm>
            <a:off x="877540" y="3171109"/>
            <a:ext cx="10231200" cy="1477287"/>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panose="020B0604020202020204" pitchFamily="34" charset="0"/>
              <a:buChar char="•"/>
            </a:pPr>
            <a:r>
              <a:rPr lang="en-US" b="1" dirty="0">
                <a:solidFill>
                  <a:schemeClr val="dk1"/>
                </a:solidFill>
                <a:ea typeface="Calibri"/>
                <a:cs typeface="Calibri"/>
                <a:sym typeface="Calibri"/>
              </a:rPr>
              <a:t>Present “Working with Simulation Output” on a bi-monthly basis</a:t>
            </a:r>
            <a:r>
              <a:rPr lang="en-US" dirty="0">
                <a:solidFill>
                  <a:schemeClr val="dk1"/>
                </a:solidFill>
                <a:ea typeface="Calibri"/>
                <a:cs typeface="Calibri"/>
                <a:sym typeface="Calibri"/>
              </a:rPr>
              <a:t>: </a:t>
            </a:r>
          </a:p>
          <a:p>
            <a:pPr marL="742950" lvl="1" indent="-285750">
              <a:buClr>
                <a:schemeClr val="dk1"/>
              </a:buClr>
              <a:buSzPts val="1800"/>
              <a:buFont typeface="Arial" panose="020B0604020202020204" pitchFamily="34" charset="0"/>
              <a:buChar char="•"/>
            </a:pPr>
            <a:r>
              <a:rPr lang="en-US" dirty="0">
                <a:solidFill>
                  <a:schemeClr val="dk1"/>
                </a:solidFill>
                <a:ea typeface="Calibri"/>
                <a:cs typeface="Calibri"/>
                <a:sym typeface="Calibri"/>
              </a:rPr>
              <a:t>Focus on a different “special” item each time. </a:t>
            </a:r>
          </a:p>
          <a:p>
            <a:pPr marL="742950" lvl="1" indent="-285750">
              <a:buClr>
                <a:schemeClr val="dk1"/>
              </a:buClr>
              <a:buSzPts val="1800"/>
              <a:buFont typeface="Arial" panose="020B0604020202020204" pitchFamily="34" charset="0"/>
              <a:buChar char="•"/>
            </a:pPr>
            <a:r>
              <a:rPr lang="en-US" dirty="0">
                <a:solidFill>
                  <a:schemeClr val="dk1"/>
                </a:solidFill>
                <a:ea typeface="Calibri"/>
                <a:cs typeface="Calibri"/>
                <a:sym typeface="Calibri"/>
              </a:rPr>
              <a:t>Next, early November. </a:t>
            </a:r>
            <a:endParaRPr lang="en-US" dirty="0">
              <a:ea typeface="Calibri"/>
              <a:cs typeface="Calibri"/>
              <a:sym typeface="Calibri"/>
            </a:endParaRPr>
          </a:p>
          <a:p>
            <a:pPr marL="285750" lvl="0" indent="-285750">
              <a:buClr>
                <a:schemeClr val="dk1"/>
              </a:buClr>
              <a:buSzPts val="1800"/>
              <a:buFont typeface="Arial" panose="020B0604020202020204" pitchFamily="34" charset="0"/>
              <a:buChar char="•"/>
            </a:pPr>
            <a:r>
              <a:rPr lang="en-US" b="1" dirty="0">
                <a:ea typeface="Calibri"/>
                <a:cs typeface="Calibri"/>
                <a:sym typeface="Calibri"/>
              </a:rPr>
              <a:t>Trial new format of live help desk </a:t>
            </a:r>
            <a:r>
              <a:rPr lang="en-US" dirty="0">
                <a:ea typeface="Calibri"/>
                <a:cs typeface="Calibri"/>
                <a:sym typeface="Calibri"/>
              </a:rPr>
              <a:t>at same time as tutorials, one week before/after tutorial</a:t>
            </a:r>
          </a:p>
          <a:p>
            <a:pPr marL="742950" lvl="2" indent="-285750">
              <a:buClr>
                <a:schemeClr val="dk1"/>
              </a:buClr>
              <a:buSzPts val="1800"/>
              <a:buFont typeface="Arial" panose="020B0604020202020204" pitchFamily="34" charset="0"/>
              <a:buChar char="•"/>
            </a:pPr>
            <a:r>
              <a:rPr lang="en-US" dirty="0">
                <a:ea typeface="Calibri"/>
                <a:cs typeface="Calibri"/>
                <a:sym typeface="Calibri"/>
              </a:rPr>
              <a:t>5th September and 19th September </a:t>
            </a:r>
            <a:r>
              <a:rPr lang="en-US" b="1" dirty="0">
                <a:ea typeface="Calibri"/>
                <a:cs typeface="Calibri"/>
                <a:sym typeface="Calibri"/>
              </a:rPr>
              <a:t>-&gt; First one, yesterday!</a:t>
            </a:r>
            <a:endParaRPr lang="en-US" i="0" u="none" strike="noStrike" dirty="0">
              <a:solidFill>
                <a:srgbClr val="000000"/>
              </a:solidFill>
              <a:latin typeface="Calibri"/>
              <a:ea typeface="Calibri"/>
              <a:cs typeface="Calibri"/>
              <a:sym typeface="Calibri"/>
            </a:endParaRPr>
          </a:p>
        </p:txBody>
      </p:sp>
      <p:sp>
        <p:nvSpPr>
          <p:cNvPr id="3" name="Google Shape;442;p52">
            <a:extLst>
              <a:ext uri="{FF2B5EF4-FFF2-40B4-BE49-F238E27FC236}">
                <a16:creationId xmlns:a16="http://schemas.microsoft.com/office/drawing/2014/main" id="{92C4C6C0-E806-6A5D-69BC-ACC42AF94F07}"/>
              </a:ext>
            </a:extLst>
          </p:cNvPr>
          <p:cNvSpPr txBox="1"/>
          <p:nvPr/>
        </p:nvSpPr>
        <p:spPr>
          <a:xfrm>
            <a:off x="877620" y="4780733"/>
            <a:ext cx="10231120" cy="1477287"/>
          </a:xfrm>
          <a:prstGeom prst="rect">
            <a:avLst/>
          </a:prstGeom>
          <a:solidFill>
            <a:schemeClr val="bg2"/>
          </a:solidFill>
          <a:ln w="9525" cap="flat" cmpd="sng">
            <a:solidFill>
              <a:schemeClr val="bg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chemeClr val="accent1"/>
                </a:solidFill>
                <a:latin typeface="Calibri"/>
                <a:ea typeface="Calibri"/>
                <a:cs typeface="Calibri"/>
                <a:sym typeface="Calibri"/>
              </a:rPr>
              <a:t>Upcoming </a:t>
            </a:r>
            <a:r>
              <a:rPr lang="en-US" sz="1800" b="1" i="0" u="none" strike="noStrike" dirty="0">
                <a:solidFill>
                  <a:schemeClr val="accent1"/>
                </a:solidFill>
                <a:latin typeface="Calibri"/>
                <a:ea typeface="Calibri"/>
                <a:cs typeface="Calibri"/>
                <a:sym typeface="Calibri"/>
              </a:rPr>
              <a:t>Tutorial</a:t>
            </a:r>
            <a:r>
              <a:rPr lang="en-US" sz="1800" b="1" i="0" u="none" strike="noStrike" dirty="0">
                <a:solidFill>
                  <a:srgbClr val="000000"/>
                </a:solidFill>
                <a:latin typeface="Calibri"/>
                <a:ea typeface="Calibri"/>
                <a:cs typeface="Calibri"/>
                <a:sym typeface="Calibri"/>
              </a:rPr>
              <a:t>: </a:t>
            </a:r>
            <a:r>
              <a:rPr lang="en-US" b="1" dirty="0">
                <a:solidFill>
                  <a:srgbClr val="000000"/>
                </a:solidFill>
                <a:latin typeface="Calibri"/>
                <a:ea typeface="Calibri"/>
                <a:cs typeface="Calibri"/>
                <a:sym typeface="Calibri"/>
              </a:rPr>
              <a:t>Validation and Benchmarking</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Presenter:</a:t>
            </a:r>
            <a:r>
              <a:rPr lang="en-US" sz="1800" b="0" i="0" u="none" strike="noStrike" dirty="0">
                <a:solidFill>
                  <a:srgbClr val="000000"/>
                </a:solidFill>
                <a:latin typeface="Calibri"/>
                <a:ea typeface="Calibri"/>
                <a:cs typeface="Calibri"/>
                <a:sym typeface="Calibri"/>
              </a:rPr>
              <a:t> </a:t>
            </a:r>
            <a:r>
              <a:rPr lang="en-US" dirty="0">
                <a:solidFill>
                  <a:srgbClr val="000000"/>
                </a:solidFill>
                <a:latin typeface="Calibri"/>
                <a:ea typeface="Calibri"/>
                <a:cs typeface="Calibri"/>
                <a:sym typeface="Calibri"/>
              </a:rPr>
              <a:t>Zachary </a:t>
            </a:r>
            <a:r>
              <a:rPr lang="en-US" dirty="0" err="1">
                <a:solidFill>
                  <a:srgbClr val="000000"/>
                </a:solidFill>
                <a:latin typeface="Calibri"/>
                <a:ea typeface="Calibri"/>
                <a:cs typeface="Calibri"/>
                <a:sym typeface="Calibri"/>
              </a:rPr>
              <a:t>Sweger</a:t>
            </a:r>
            <a:r>
              <a:rPr lang="en-US" sz="1800" b="0" i="0" u="none" strike="noStrike" dirty="0">
                <a:solidFill>
                  <a:srgbClr val="000000"/>
                </a:solidFill>
                <a:latin typeface="Calibri"/>
                <a:ea typeface="Calibri"/>
                <a:cs typeface="Calibri"/>
                <a:sym typeface="Calibri"/>
              </a:rPr>
              <a:t> (UC Davis)</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Date:</a:t>
            </a:r>
            <a:r>
              <a:rPr lang="en-US" sz="1800" b="0" i="0" u="none" strike="noStrike" dirty="0">
                <a:solidFill>
                  <a:srgbClr val="000000"/>
                </a:solidFill>
                <a:latin typeface="Calibri"/>
                <a:ea typeface="Calibri"/>
                <a:cs typeface="Calibri"/>
                <a:sym typeface="Calibri"/>
              </a:rPr>
              <a:t> Thursday, October 3 </a:t>
            </a:r>
            <a:br>
              <a:rPr lang="en-US" sz="1800" b="0" i="0" u="none" strike="noStrike" dirty="0">
                <a:solidFill>
                  <a:srgbClr val="000000"/>
                </a:solidFill>
                <a:latin typeface="Calibri"/>
                <a:ea typeface="Calibri"/>
                <a:cs typeface="Calibri"/>
                <a:sym typeface="Calibri"/>
              </a:rPr>
            </a:br>
            <a:r>
              <a:rPr lang="en-US" sz="1800" b="1" i="0" u="none" strike="noStrike" dirty="0">
                <a:solidFill>
                  <a:srgbClr val="000000"/>
                </a:solidFill>
                <a:latin typeface="Calibri"/>
                <a:ea typeface="Calibri"/>
                <a:cs typeface="Calibri"/>
                <a:sym typeface="Calibri"/>
              </a:rPr>
              <a:t>Time:</a:t>
            </a:r>
            <a:endParaRPr sz="1800" b="0" i="0" u="none" strike="noStrike" dirty="0">
              <a:solidFill>
                <a:srgbClr val="000000"/>
              </a:solidFill>
              <a:latin typeface="Calibri"/>
              <a:ea typeface="Calibri"/>
              <a:cs typeface="Calibri"/>
              <a:sym typeface="Calibri"/>
            </a:endParaRPr>
          </a:p>
          <a:p>
            <a:pPr marL="285750" lvl="0" indent="-285750">
              <a:buClr>
                <a:srgbClr val="000000"/>
              </a:buClr>
              <a:buSzPts val="1800"/>
              <a:buFont typeface="Arial"/>
              <a:buChar char="•"/>
            </a:pPr>
            <a:r>
              <a:rPr lang="en-US" sz="1800" b="0" i="0" u="none" strike="noStrike" dirty="0">
                <a:solidFill>
                  <a:srgbClr val="000000"/>
                </a:solidFill>
                <a:latin typeface="Calibri"/>
                <a:ea typeface="Calibri"/>
                <a:cs typeface="Calibri"/>
                <a:sym typeface="Calibri"/>
              </a:rPr>
              <a:t>1:00 p.m. (EDT): </a:t>
            </a:r>
            <a:r>
              <a:rPr lang="en-US" u="sng" dirty="0">
                <a:solidFill>
                  <a:schemeClr val="hlink"/>
                </a:solidFill>
                <a:ea typeface="Calibri"/>
                <a:cs typeface="Calibri"/>
                <a:sym typeface="Calibri"/>
                <a:hlinkClick r:id="rId4"/>
              </a:rPr>
              <a:t>https://indico.bnl.gov/event/24625/</a:t>
            </a:r>
            <a:r>
              <a:rPr lang="en-US" u="sng" dirty="0">
                <a:solidFill>
                  <a:schemeClr val="hlink"/>
                </a:solidFill>
                <a:ea typeface="Calibri"/>
                <a:cs typeface="Calibri"/>
                <a:sym typeface="Calibri"/>
              </a:rPr>
              <a:t> </a:t>
            </a:r>
            <a:endParaRPr dirty="0"/>
          </a:p>
        </p:txBody>
      </p:sp>
      <p:sp>
        <p:nvSpPr>
          <p:cNvPr id="9" name="TextBox 8">
            <a:extLst>
              <a:ext uri="{FF2B5EF4-FFF2-40B4-BE49-F238E27FC236}">
                <a16:creationId xmlns:a16="http://schemas.microsoft.com/office/drawing/2014/main" id="{7F6F2B37-9174-4944-BCB2-113AD423AFE0}"/>
              </a:ext>
            </a:extLst>
          </p:cNvPr>
          <p:cNvSpPr txBox="1"/>
          <p:nvPr/>
        </p:nvSpPr>
        <p:spPr>
          <a:xfrm>
            <a:off x="8366234" y="-1103586"/>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C43A9C7D-4A38-6245-A9B9-AC59B256B632}"/>
              </a:ext>
            </a:extLst>
          </p:cNvPr>
          <p:cNvSpPr txBox="1"/>
          <p:nvPr/>
        </p:nvSpPr>
        <p:spPr>
          <a:xfrm>
            <a:off x="6642538" y="272359"/>
            <a:ext cx="4466202" cy="369332"/>
          </a:xfrm>
          <a:prstGeom prst="rect">
            <a:avLst/>
          </a:prstGeom>
          <a:noFill/>
        </p:spPr>
        <p:txBody>
          <a:bodyPr wrap="square" rtlCol="0">
            <a:spAutoFit/>
          </a:bodyPr>
          <a:lstStyle/>
          <a:p>
            <a:r>
              <a:rPr lang="en-US" b="1" dirty="0">
                <a:solidFill>
                  <a:schemeClr val="accent1"/>
                </a:solidFill>
                <a:ea typeface="Calibri"/>
                <a:cs typeface="Calibri"/>
                <a:sym typeface="Calibri"/>
              </a:rPr>
              <a:t>We welcome suggestions for future tutorials.</a:t>
            </a:r>
          </a:p>
        </p:txBody>
      </p:sp>
    </p:spTree>
    <p:extLst>
      <p:ext uri="{BB962C8B-B14F-4D97-AF65-F5344CB8AC3E}">
        <p14:creationId xmlns:p14="http://schemas.microsoft.com/office/powerpoint/2010/main" val="346603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4303495E-A3E5-D297-7DF7-4493C3A8F20D}"/>
              </a:ext>
            </a:extLst>
          </p:cNvPr>
          <p:cNvPicPr>
            <a:picLocks noChangeAspect="1"/>
          </p:cNvPicPr>
          <p:nvPr/>
        </p:nvPicPr>
        <p:blipFill>
          <a:blip r:embed="rId2"/>
          <a:stretch>
            <a:fillRect/>
          </a:stretch>
        </p:blipFill>
        <p:spPr>
          <a:xfrm>
            <a:off x="5200935" y="1167821"/>
            <a:ext cx="4209806" cy="59532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DCDE4C7-7C1E-A314-55B9-7FF96033B2CF}"/>
              </a:ext>
            </a:extLst>
          </p:cNvPr>
          <p:cNvSpPr>
            <a:spLocks noGrp="1"/>
          </p:cNvSpPr>
          <p:nvPr>
            <p:ph type="title"/>
          </p:nvPr>
        </p:nvSpPr>
        <p:spPr>
          <a:xfrm>
            <a:off x="838200" y="365125"/>
            <a:ext cx="10515600" cy="927647"/>
          </a:xfrm>
        </p:spPr>
        <p:txBody>
          <a:bodyPr/>
          <a:lstStyle/>
          <a:p>
            <a:r>
              <a:rPr lang="en-US" b="1" dirty="0">
                <a:solidFill>
                  <a:schemeClr val="accent1"/>
                </a:solidFill>
              </a:rPr>
              <a:t>CERN Recognized Experiment</a:t>
            </a:r>
          </a:p>
        </p:txBody>
      </p:sp>
      <p:sp>
        <p:nvSpPr>
          <p:cNvPr id="3" name="Content Placeholder 2">
            <a:extLst>
              <a:ext uri="{FF2B5EF4-FFF2-40B4-BE49-F238E27FC236}">
                <a16:creationId xmlns:a16="http://schemas.microsoft.com/office/drawing/2014/main" id="{644D681D-16AA-972F-7B0E-4499DCFFFBBA}"/>
              </a:ext>
            </a:extLst>
          </p:cNvPr>
          <p:cNvSpPr>
            <a:spLocks noGrp="1"/>
          </p:cNvSpPr>
          <p:nvPr>
            <p:ph idx="1"/>
          </p:nvPr>
        </p:nvSpPr>
        <p:spPr>
          <a:xfrm>
            <a:off x="407277" y="1396372"/>
            <a:ext cx="4639134" cy="5063578"/>
          </a:xfrm>
        </p:spPr>
        <p:txBody>
          <a:bodyPr>
            <a:normAutofit/>
          </a:bodyPr>
          <a:lstStyle/>
          <a:p>
            <a:r>
              <a:rPr lang="en-US" dirty="0"/>
              <a:t>Progress on Recognized Experiment status: </a:t>
            </a:r>
          </a:p>
          <a:p>
            <a:pPr lvl="1"/>
            <a:r>
              <a:rPr lang="en-US" sz="2000" dirty="0"/>
              <a:t>8/23 email from Helge Meinhard: </a:t>
            </a:r>
          </a:p>
          <a:p>
            <a:pPr lvl="1"/>
            <a:endParaRPr lang="en-US" dirty="0"/>
          </a:p>
          <a:p>
            <a:pPr lvl="1"/>
            <a:endParaRPr lang="en-US" dirty="0"/>
          </a:p>
          <a:p>
            <a:pPr lvl="1"/>
            <a:endParaRPr lang="en-US" dirty="0"/>
          </a:p>
          <a:p>
            <a:pPr lvl="1"/>
            <a:endParaRPr lang="en-US" dirty="0"/>
          </a:p>
          <a:p>
            <a:pPr lvl="1"/>
            <a:r>
              <a:rPr lang="en-US" sz="2000" dirty="0"/>
              <a:t>Followed up with Zoom call 9/3</a:t>
            </a:r>
          </a:p>
          <a:p>
            <a:pPr lvl="1"/>
            <a:r>
              <a:rPr lang="en-US" sz="2000" dirty="0"/>
              <a:t>Sent list of institutions and </a:t>
            </a:r>
            <a:r>
              <a:rPr lang="en-US" sz="2000" dirty="0" err="1"/>
              <a:t>ePIC</a:t>
            </a:r>
            <a:r>
              <a:rPr lang="en-US" sz="2000" dirty="0"/>
              <a:t> CC members </a:t>
            </a:r>
          </a:p>
          <a:p>
            <a:pPr lvl="1"/>
            <a:r>
              <a:rPr lang="en-US" sz="2000" dirty="0"/>
              <a:t>CERN will draft MOU, expect to receive this by the end of the month. </a:t>
            </a:r>
          </a:p>
          <a:p>
            <a:endParaRPr lang="en-US" dirty="0"/>
          </a:p>
          <a:p>
            <a:endParaRPr lang="en-US" dirty="0"/>
          </a:p>
        </p:txBody>
      </p:sp>
      <p:sp>
        <p:nvSpPr>
          <p:cNvPr id="4" name="Date Placeholder 3">
            <a:extLst>
              <a:ext uri="{FF2B5EF4-FFF2-40B4-BE49-F238E27FC236}">
                <a16:creationId xmlns:a16="http://schemas.microsoft.com/office/drawing/2014/main" id="{1D5BD37B-CFF5-AE44-4819-6377B2E744CF}"/>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13C67492-6F60-E5E1-D69B-D93941DBA44E}"/>
              </a:ext>
            </a:extLst>
          </p:cNvPr>
          <p:cNvSpPr>
            <a:spLocks noGrp="1"/>
          </p:cNvSpPr>
          <p:nvPr>
            <p:ph type="ftr" sz="quarter" idx="11"/>
          </p:nvPr>
        </p:nvSpPr>
        <p:spPr/>
        <p:txBody>
          <a:bodyPr/>
          <a:lstStyle/>
          <a:p>
            <a:r>
              <a:rPr lang="en-US"/>
              <a:t>ePIC General Meeting </a:t>
            </a:r>
          </a:p>
        </p:txBody>
      </p:sp>
      <p:pic>
        <p:nvPicPr>
          <p:cNvPr id="7" name="Picture 6" descr="Logo&#10;&#10;Description automatically generated">
            <a:extLst>
              <a:ext uri="{FF2B5EF4-FFF2-40B4-BE49-F238E27FC236}">
                <a16:creationId xmlns:a16="http://schemas.microsoft.com/office/drawing/2014/main" id="{11A0110B-CB46-2038-AD6F-7FFCEDC9B177}"/>
              </a:ext>
            </a:extLst>
          </p:cNvPr>
          <p:cNvPicPr>
            <a:picLocks noChangeAspect="1"/>
          </p:cNvPicPr>
          <p:nvPr/>
        </p:nvPicPr>
        <p:blipFill>
          <a:blip r:embed="rId3"/>
          <a:stretch>
            <a:fillRect/>
          </a:stretch>
        </p:blipFill>
        <p:spPr>
          <a:xfrm>
            <a:off x="9914875" y="36164"/>
            <a:ext cx="1894108" cy="1363447"/>
          </a:xfrm>
          <a:prstGeom prst="rect">
            <a:avLst/>
          </a:prstGeom>
        </p:spPr>
      </p:pic>
      <p:sp>
        <p:nvSpPr>
          <p:cNvPr id="6" name="Slide Number Placeholder 5">
            <a:extLst>
              <a:ext uri="{FF2B5EF4-FFF2-40B4-BE49-F238E27FC236}">
                <a16:creationId xmlns:a16="http://schemas.microsoft.com/office/drawing/2014/main" id="{040AF5DE-7D5D-68B3-C581-220F82DC838E}"/>
              </a:ext>
            </a:extLst>
          </p:cNvPr>
          <p:cNvSpPr>
            <a:spLocks noGrp="1"/>
          </p:cNvSpPr>
          <p:nvPr>
            <p:ph type="sldNum" sz="quarter" idx="12"/>
          </p:nvPr>
        </p:nvSpPr>
        <p:spPr/>
        <p:txBody>
          <a:bodyPr/>
          <a:lstStyle/>
          <a:p>
            <a:fld id="{588949A8-7CCD-4D90-AA9A-1451BFC6FB3A}" type="slidenum">
              <a:rPr lang="en-US" smtClean="0"/>
              <a:t>18</a:t>
            </a:fld>
            <a:endParaRPr lang="en-US"/>
          </a:p>
        </p:txBody>
      </p:sp>
      <p:pic>
        <p:nvPicPr>
          <p:cNvPr id="14" name="Picture 13" descr="A close-up of a document&#10;&#10;Description automatically generated">
            <a:extLst>
              <a:ext uri="{FF2B5EF4-FFF2-40B4-BE49-F238E27FC236}">
                <a16:creationId xmlns:a16="http://schemas.microsoft.com/office/drawing/2014/main" id="{8A6D1A49-A46E-73A6-2251-C04002AA015B}"/>
              </a:ext>
            </a:extLst>
          </p:cNvPr>
          <p:cNvPicPr>
            <a:picLocks noChangeAspect="1"/>
          </p:cNvPicPr>
          <p:nvPr/>
        </p:nvPicPr>
        <p:blipFill>
          <a:blip r:embed="rId4"/>
          <a:stretch>
            <a:fillRect/>
          </a:stretch>
        </p:blipFill>
        <p:spPr>
          <a:xfrm>
            <a:off x="6656686" y="1396372"/>
            <a:ext cx="4851639" cy="6858000"/>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pic>
      <p:pic>
        <p:nvPicPr>
          <p:cNvPr id="16" name="Picture 15" descr="A close up of a paper&#10;&#10;Description automatically generated">
            <a:extLst>
              <a:ext uri="{FF2B5EF4-FFF2-40B4-BE49-F238E27FC236}">
                <a16:creationId xmlns:a16="http://schemas.microsoft.com/office/drawing/2014/main" id="{FCF651B6-16D4-87DC-913A-F971ED7AB7AD}"/>
              </a:ext>
            </a:extLst>
          </p:cNvPr>
          <p:cNvPicPr>
            <a:picLocks noChangeAspect="1"/>
          </p:cNvPicPr>
          <p:nvPr/>
        </p:nvPicPr>
        <p:blipFill>
          <a:blip r:embed="rId5"/>
          <a:stretch>
            <a:fillRect/>
          </a:stretch>
        </p:blipFill>
        <p:spPr>
          <a:xfrm>
            <a:off x="7113886" y="3973104"/>
            <a:ext cx="4917223" cy="2748371"/>
          </a:xfrm>
          <a:prstGeom prst="rect">
            <a:avLst/>
          </a:prstGeom>
          <a:ln w="12700">
            <a:solidFill>
              <a:schemeClr val="tx1"/>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B113DE6-2DB8-E9DC-8843-CC12C7DFBDF8}"/>
              </a:ext>
            </a:extLst>
          </p:cNvPr>
          <p:cNvSpPr txBox="1"/>
          <p:nvPr/>
        </p:nvSpPr>
        <p:spPr>
          <a:xfrm>
            <a:off x="308412" y="2727832"/>
            <a:ext cx="4669689" cy="1200329"/>
          </a:xfrm>
          <a:prstGeom prst="rect">
            <a:avLst/>
          </a:prstGeom>
          <a:noFill/>
          <a:ln>
            <a:solidFill>
              <a:schemeClr val="tx1"/>
            </a:solidFill>
          </a:ln>
        </p:spPr>
        <p:txBody>
          <a:bodyPr wrap="square" rtlCol="0">
            <a:spAutoFit/>
          </a:bodyPr>
          <a:lstStyle/>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“I'm pleased to report that the administrative hurdles are out of the way,</a:t>
            </a: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I'll reach out to all experiments REC considered earlier this year.”</a:t>
            </a:r>
          </a:p>
        </p:txBody>
      </p:sp>
    </p:spTree>
    <p:extLst>
      <p:ext uri="{BB962C8B-B14F-4D97-AF65-F5344CB8AC3E}">
        <p14:creationId xmlns:p14="http://schemas.microsoft.com/office/powerpoint/2010/main" val="48212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17AE-5A41-8169-C795-5131878EA70B}"/>
              </a:ext>
            </a:extLst>
          </p:cNvPr>
          <p:cNvSpPr>
            <a:spLocks noGrp="1"/>
          </p:cNvSpPr>
          <p:nvPr>
            <p:ph type="title"/>
          </p:nvPr>
        </p:nvSpPr>
        <p:spPr/>
        <p:txBody>
          <a:bodyPr/>
          <a:lstStyle/>
          <a:p>
            <a:r>
              <a:rPr lang="en-US" b="1" dirty="0">
                <a:solidFill>
                  <a:schemeClr val="accent1"/>
                </a:solidFill>
              </a:rPr>
              <a:t>Summary</a:t>
            </a:r>
          </a:p>
        </p:txBody>
      </p:sp>
      <p:sp>
        <p:nvSpPr>
          <p:cNvPr id="3" name="Content Placeholder 2">
            <a:extLst>
              <a:ext uri="{FF2B5EF4-FFF2-40B4-BE49-F238E27FC236}">
                <a16:creationId xmlns:a16="http://schemas.microsoft.com/office/drawing/2014/main" id="{32AB58AE-DD63-7159-A6C7-7EFAE4E93AD2}"/>
              </a:ext>
            </a:extLst>
          </p:cNvPr>
          <p:cNvSpPr>
            <a:spLocks noGrp="1"/>
          </p:cNvSpPr>
          <p:nvPr>
            <p:ph idx="1"/>
          </p:nvPr>
        </p:nvSpPr>
        <p:spPr>
          <a:xfrm>
            <a:off x="838200" y="1458351"/>
            <a:ext cx="10515600" cy="4718612"/>
          </a:xfrm>
        </p:spPr>
        <p:txBody>
          <a:bodyPr>
            <a:normAutofit/>
          </a:bodyPr>
          <a:lstStyle/>
          <a:p>
            <a:r>
              <a:rPr lang="en-US" dirty="0"/>
              <a:t>Many deadlines for </a:t>
            </a:r>
            <a:r>
              <a:rPr lang="en-US" dirty="0" err="1"/>
              <a:t>ePIC</a:t>
            </a:r>
            <a:r>
              <a:rPr lang="en-US" dirty="0"/>
              <a:t> and EIC in the coming months!</a:t>
            </a:r>
          </a:p>
          <a:p>
            <a:r>
              <a:rPr lang="en-US" dirty="0" err="1"/>
              <a:t>ePIC</a:t>
            </a:r>
            <a:r>
              <a:rPr lang="en-US" dirty="0"/>
              <a:t> Early Science Workshop – Sept. 13</a:t>
            </a:r>
            <a:r>
              <a:rPr lang="en-US" baseline="30000" dirty="0"/>
              <a:t>th</a:t>
            </a:r>
            <a:r>
              <a:rPr lang="en-US" dirty="0"/>
              <a:t>, 10:30AM ET</a:t>
            </a:r>
          </a:p>
          <a:p>
            <a:r>
              <a:rPr lang="en-US" dirty="0"/>
              <a:t>Next General Meeting – Thursday, Sept. 19</a:t>
            </a:r>
            <a:r>
              <a:rPr lang="en-US" baseline="30000" dirty="0"/>
              <a:t>th</a:t>
            </a:r>
            <a:r>
              <a:rPr lang="en-US" dirty="0"/>
              <a:t>, 7:30PM ET</a:t>
            </a:r>
          </a:p>
        </p:txBody>
      </p:sp>
      <p:sp>
        <p:nvSpPr>
          <p:cNvPr id="4" name="Date Placeholder 3">
            <a:extLst>
              <a:ext uri="{FF2B5EF4-FFF2-40B4-BE49-F238E27FC236}">
                <a16:creationId xmlns:a16="http://schemas.microsoft.com/office/drawing/2014/main" id="{7E6B28DD-586C-CD93-73C2-BC123AE9C5BA}"/>
              </a:ext>
            </a:extLst>
          </p:cNvPr>
          <p:cNvSpPr>
            <a:spLocks noGrp="1"/>
          </p:cNvSpPr>
          <p:nvPr>
            <p:ph type="dt" sz="half" idx="10"/>
          </p:nvPr>
        </p:nvSpPr>
        <p:spPr/>
        <p:txBody>
          <a:bodyPr/>
          <a:lstStyle/>
          <a:p>
            <a:r>
              <a:rPr lang="en-US"/>
              <a:t>9/6/2024</a:t>
            </a:r>
          </a:p>
        </p:txBody>
      </p:sp>
      <p:sp>
        <p:nvSpPr>
          <p:cNvPr id="9" name="Rectangle 5">
            <a:extLst>
              <a:ext uri="{FF2B5EF4-FFF2-40B4-BE49-F238E27FC236}">
                <a16:creationId xmlns:a16="http://schemas.microsoft.com/office/drawing/2014/main" id="{499A4514-4849-DB57-66A8-701208B37A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ooter Placeholder 4">
            <a:extLst>
              <a:ext uri="{FF2B5EF4-FFF2-40B4-BE49-F238E27FC236}">
                <a16:creationId xmlns:a16="http://schemas.microsoft.com/office/drawing/2014/main" id="{D791C3B2-E8EB-A59D-3230-513A679F1E6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AFEED201-4CA9-020A-B119-B1BD1B8D4B8E}"/>
              </a:ext>
            </a:extLst>
          </p:cNvPr>
          <p:cNvSpPr>
            <a:spLocks noGrp="1"/>
          </p:cNvSpPr>
          <p:nvPr>
            <p:ph type="sldNum" sz="quarter" idx="12"/>
          </p:nvPr>
        </p:nvSpPr>
        <p:spPr/>
        <p:txBody>
          <a:bodyPr/>
          <a:lstStyle/>
          <a:p>
            <a:fld id="{588949A8-7CCD-4D90-AA9A-1451BFC6FB3A}" type="slidenum">
              <a:rPr lang="en-US" smtClean="0"/>
              <a:t>19</a:t>
            </a:fld>
            <a:endParaRPr lang="en-US"/>
          </a:p>
        </p:txBody>
      </p:sp>
      <p:pic>
        <p:nvPicPr>
          <p:cNvPr id="7" name="Picture 6" descr="Logo&#10;&#10;Description automatically generated">
            <a:extLst>
              <a:ext uri="{FF2B5EF4-FFF2-40B4-BE49-F238E27FC236}">
                <a16:creationId xmlns:a16="http://schemas.microsoft.com/office/drawing/2014/main" id="{DA2B306E-FE73-23C4-74FC-10004A785BD7}"/>
              </a:ext>
            </a:extLst>
          </p:cNvPr>
          <p:cNvPicPr>
            <a:picLocks noChangeAspect="1"/>
          </p:cNvPicPr>
          <p:nvPr/>
        </p:nvPicPr>
        <p:blipFill>
          <a:blip r:embed="rId2"/>
          <a:stretch>
            <a:fillRect/>
          </a:stretch>
        </p:blipFill>
        <p:spPr>
          <a:xfrm>
            <a:off x="3852863" y="3055241"/>
            <a:ext cx="3648075" cy="2626016"/>
          </a:xfrm>
          <a:prstGeom prst="rect">
            <a:avLst/>
          </a:prstGeom>
        </p:spPr>
      </p:pic>
    </p:spTree>
    <p:extLst>
      <p:ext uri="{BB962C8B-B14F-4D97-AF65-F5344CB8AC3E}">
        <p14:creationId xmlns:p14="http://schemas.microsoft.com/office/powerpoint/2010/main" val="261518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F5B25-8739-6B37-B6A9-E7F4FA5E9E9D}"/>
              </a:ext>
            </a:extLst>
          </p:cNvPr>
          <p:cNvSpPr>
            <a:spLocks noGrp="1"/>
          </p:cNvSpPr>
          <p:nvPr>
            <p:ph type="title"/>
          </p:nvPr>
        </p:nvSpPr>
        <p:spPr>
          <a:xfrm>
            <a:off x="732064" y="2259240"/>
            <a:ext cx="10515600" cy="1325563"/>
          </a:xfrm>
        </p:spPr>
        <p:txBody>
          <a:bodyPr/>
          <a:lstStyle/>
          <a:p>
            <a:pPr algn="ctr"/>
            <a:r>
              <a:rPr lang="en-US" b="1" dirty="0">
                <a:solidFill>
                  <a:schemeClr val="accent1"/>
                </a:solidFill>
              </a:rPr>
              <a:t>Hey John, start the recording….</a:t>
            </a:r>
          </a:p>
        </p:txBody>
      </p:sp>
      <p:sp>
        <p:nvSpPr>
          <p:cNvPr id="4" name="Date Placeholder 3">
            <a:extLst>
              <a:ext uri="{FF2B5EF4-FFF2-40B4-BE49-F238E27FC236}">
                <a16:creationId xmlns:a16="http://schemas.microsoft.com/office/drawing/2014/main" id="{CB7AE950-D4C7-B96E-B999-3B7EA542A92E}"/>
              </a:ext>
            </a:extLst>
          </p:cNvPr>
          <p:cNvSpPr>
            <a:spLocks noGrp="1"/>
          </p:cNvSpPr>
          <p:nvPr>
            <p:ph type="dt" sz="half" idx="10"/>
          </p:nvPr>
        </p:nvSpPr>
        <p:spPr/>
        <p:txBody>
          <a:bodyPr/>
          <a:lstStyle/>
          <a:p>
            <a:r>
              <a:rPr lang="en-US"/>
              <a:t>9/6/2024</a:t>
            </a:r>
          </a:p>
        </p:txBody>
      </p:sp>
      <p:sp>
        <p:nvSpPr>
          <p:cNvPr id="3" name="Footer Placeholder 2">
            <a:extLst>
              <a:ext uri="{FF2B5EF4-FFF2-40B4-BE49-F238E27FC236}">
                <a16:creationId xmlns:a16="http://schemas.microsoft.com/office/drawing/2014/main" id="{63D355A3-B1E2-D92B-5E8A-546BBA9ED78F}"/>
              </a:ext>
            </a:extLst>
          </p:cNvPr>
          <p:cNvSpPr>
            <a:spLocks noGrp="1"/>
          </p:cNvSpPr>
          <p:nvPr>
            <p:ph type="ftr" sz="quarter" idx="11"/>
          </p:nvPr>
        </p:nvSpPr>
        <p:spPr/>
        <p:txBody>
          <a:bodyPr/>
          <a:lstStyle/>
          <a:p>
            <a:r>
              <a:rPr lang="en-US"/>
              <a:t>ePIC General Meeting </a:t>
            </a:r>
          </a:p>
        </p:txBody>
      </p:sp>
      <p:sp>
        <p:nvSpPr>
          <p:cNvPr id="7" name="Slide Number Placeholder 6">
            <a:extLst>
              <a:ext uri="{FF2B5EF4-FFF2-40B4-BE49-F238E27FC236}">
                <a16:creationId xmlns:a16="http://schemas.microsoft.com/office/drawing/2014/main" id="{DDEF1709-F238-C463-C301-56F7AFAF0DB1}"/>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194745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9/6/2024</a:t>
            </a:r>
          </a:p>
        </p:txBody>
      </p:sp>
      <p:sp>
        <p:nvSpPr>
          <p:cNvPr id="3" name="Footer Placeholder 2">
            <a:extLst>
              <a:ext uri="{FF2B5EF4-FFF2-40B4-BE49-F238E27FC236}">
                <a16:creationId xmlns:a16="http://schemas.microsoft.com/office/drawing/2014/main" id="{CFBD81DA-5D9A-F679-21B5-3F001B09C4FF}"/>
              </a:ext>
            </a:extLst>
          </p:cNvPr>
          <p:cNvSpPr>
            <a:spLocks noGrp="1"/>
          </p:cNvSpPr>
          <p:nvPr>
            <p:ph type="ftr" sz="quarter" idx="11"/>
          </p:nvPr>
        </p:nvSpPr>
        <p:spPr/>
        <p:txBody>
          <a:bodyPr/>
          <a:lstStyle/>
          <a:p>
            <a:r>
              <a:rPr lang="en-US"/>
              <a:t>ePIC General Meeting </a:t>
            </a:r>
          </a:p>
        </p:txBody>
      </p:sp>
      <p:sp>
        <p:nvSpPr>
          <p:cNvPr id="4" name="Slide Number Placeholder 3">
            <a:extLst>
              <a:ext uri="{FF2B5EF4-FFF2-40B4-BE49-F238E27FC236}">
                <a16:creationId xmlns:a16="http://schemas.microsoft.com/office/drawing/2014/main" id="{B37D2E3C-5F8A-E914-EF79-8697EABC6667}"/>
              </a:ext>
            </a:extLst>
          </p:cNvPr>
          <p:cNvSpPr>
            <a:spLocks noGrp="1"/>
          </p:cNvSpPr>
          <p:nvPr>
            <p:ph type="sldNum" sz="quarter" idx="12"/>
          </p:nvPr>
        </p:nvSpPr>
        <p:spPr/>
        <p:txBody>
          <a:bodyPr/>
          <a:lstStyle/>
          <a:p>
            <a:fld id="{588949A8-7CCD-4D90-AA9A-1451BFC6FB3A}" type="slidenum">
              <a:rPr lang="en-US" smtClean="0"/>
              <a:t>20</a:t>
            </a:fld>
            <a:endParaRPr lang="en-US"/>
          </a:p>
        </p:txBody>
      </p:sp>
    </p:spTree>
    <p:extLst>
      <p:ext uri="{BB962C8B-B14F-4D97-AF65-F5344CB8AC3E}">
        <p14:creationId xmlns:p14="http://schemas.microsoft.com/office/powerpoint/2010/main" val="304230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9/6/2024</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91E84BD-BD1C-C201-3156-A3A8761462D8}"/>
              </a:ext>
            </a:extLst>
          </p:cNvPr>
          <p:cNvSpPr>
            <a:spLocks noGrp="1"/>
          </p:cNvSpPr>
          <p:nvPr>
            <p:ph type="sldNum" sz="quarter" idx="12"/>
          </p:nvPr>
        </p:nvSpPr>
        <p:spPr/>
        <p:txBody>
          <a:bodyPr/>
          <a:lstStyle/>
          <a:p>
            <a:fld id="{588949A8-7CCD-4D90-AA9A-1451BFC6FB3A}" type="slidenum">
              <a:rPr lang="en-US" smtClean="0"/>
              <a:t>21</a:t>
            </a:fld>
            <a:endParaRPr lang="en-US"/>
          </a:p>
        </p:txBody>
      </p:sp>
    </p:spTree>
    <p:extLst>
      <p:ext uri="{BB962C8B-B14F-4D97-AF65-F5344CB8AC3E}">
        <p14:creationId xmlns:p14="http://schemas.microsoft.com/office/powerpoint/2010/main" val="412127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9/6/2024</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8E534B80-BB04-3CBD-93A7-992D65281F97}"/>
              </a:ext>
            </a:extLst>
          </p:cNvPr>
          <p:cNvSpPr>
            <a:spLocks noGrp="1"/>
          </p:cNvSpPr>
          <p:nvPr>
            <p:ph type="sldNum" sz="quarter" idx="12"/>
          </p:nvPr>
        </p:nvSpPr>
        <p:spPr/>
        <p:txBody>
          <a:bodyPr/>
          <a:lstStyle/>
          <a:p>
            <a:fld id="{588949A8-7CCD-4D90-AA9A-1451BFC6FB3A}" type="slidenum">
              <a:rPr lang="en-US" smtClean="0"/>
              <a:t>22</a:t>
            </a:fld>
            <a:endParaRPr lang="en-US"/>
          </a:p>
        </p:txBody>
      </p:sp>
    </p:spTree>
    <p:extLst>
      <p:ext uri="{BB962C8B-B14F-4D97-AF65-F5344CB8AC3E}">
        <p14:creationId xmlns:p14="http://schemas.microsoft.com/office/powerpoint/2010/main" val="302824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C071-391F-A41B-26B5-2BA5B9C27F00}"/>
              </a:ext>
            </a:extLst>
          </p:cNvPr>
          <p:cNvSpPr>
            <a:spLocks noGrp="1"/>
          </p:cNvSpPr>
          <p:nvPr>
            <p:ph type="title"/>
          </p:nvPr>
        </p:nvSpPr>
        <p:spPr/>
        <p:txBody>
          <a:bodyPr/>
          <a:lstStyle/>
          <a:p>
            <a:r>
              <a:rPr lang="en-US" b="1" dirty="0">
                <a:solidFill>
                  <a:schemeClr val="accent1"/>
                </a:solidFill>
              </a:rPr>
              <a:t>Agenda</a:t>
            </a:r>
          </a:p>
        </p:txBody>
      </p:sp>
      <p:sp>
        <p:nvSpPr>
          <p:cNvPr id="4" name="Date Placeholder 3">
            <a:extLst>
              <a:ext uri="{FF2B5EF4-FFF2-40B4-BE49-F238E27FC236}">
                <a16:creationId xmlns:a16="http://schemas.microsoft.com/office/drawing/2014/main" id="{561EEA59-D78E-A942-3859-812F0B9B92B6}"/>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EFFD1C25-5F25-C237-3D7F-4085178C10CD}"/>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165A5F08-F427-986E-867E-1CC5EA525BF5}"/>
              </a:ext>
            </a:extLst>
          </p:cNvPr>
          <p:cNvSpPr>
            <a:spLocks noGrp="1"/>
          </p:cNvSpPr>
          <p:nvPr>
            <p:ph type="sldNum" sz="quarter" idx="12"/>
          </p:nvPr>
        </p:nvSpPr>
        <p:spPr/>
        <p:txBody>
          <a:bodyPr/>
          <a:lstStyle/>
          <a:p>
            <a:fld id="{588949A8-7CCD-4D90-AA9A-1451BFC6FB3A}" type="slidenum">
              <a:rPr lang="en-US" smtClean="0"/>
              <a:t>3</a:t>
            </a:fld>
            <a:endParaRPr lang="en-US"/>
          </a:p>
        </p:txBody>
      </p:sp>
      <p:pic>
        <p:nvPicPr>
          <p:cNvPr id="7" name="Picture 6" descr="A screenshot of a meeting&#10;&#10;Description automatically generated">
            <a:extLst>
              <a:ext uri="{FF2B5EF4-FFF2-40B4-BE49-F238E27FC236}">
                <a16:creationId xmlns:a16="http://schemas.microsoft.com/office/drawing/2014/main" id="{C83CEA25-9CE3-359F-FFA5-7297FFA81A12}"/>
              </a:ext>
            </a:extLst>
          </p:cNvPr>
          <p:cNvPicPr>
            <a:picLocks noChangeAspect="1"/>
          </p:cNvPicPr>
          <p:nvPr/>
        </p:nvPicPr>
        <p:blipFill>
          <a:blip r:embed="rId2"/>
          <a:stretch>
            <a:fillRect/>
          </a:stretch>
        </p:blipFill>
        <p:spPr>
          <a:xfrm>
            <a:off x="3254976" y="843568"/>
            <a:ext cx="8556547" cy="5349968"/>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0725ED8-3B6A-A08E-2D73-83BC231F6266}"/>
              </a:ext>
            </a:extLst>
          </p:cNvPr>
          <p:cNvSpPr txBox="1"/>
          <p:nvPr/>
        </p:nvSpPr>
        <p:spPr>
          <a:xfrm>
            <a:off x="560832" y="4279392"/>
            <a:ext cx="1490986" cy="369332"/>
          </a:xfrm>
          <a:prstGeom prst="rect">
            <a:avLst/>
          </a:prstGeom>
          <a:noFill/>
        </p:spPr>
        <p:txBody>
          <a:bodyPr wrap="none" rtlCol="0">
            <a:spAutoFit/>
          </a:bodyPr>
          <a:lstStyle/>
          <a:p>
            <a:r>
              <a:rPr lang="en-US" dirty="0">
                <a:solidFill>
                  <a:srgbClr val="FF0000"/>
                </a:solidFill>
              </a:rPr>
              <a:t>Special Event!</a:t>
            </a:r>
          </a:p>
        </p:txBody>
      </p:sp>
      <p:cxnSp>
        <p:nvCxnSpPr>
          <p:cNvPr id="9" name="Straight Arrow Connector 8">
            <a:extLst>
              <a:ext uri="{FF2B5EF4-FFF2-40B4-BE49-F238E27FC236}">
                <a16:creationId xmlns:a16="http://schemas.microsoft.com/office/drawing/2014/main" id="{05C4B6BB-F215-9401-F173-0853F2097C3A}"/>
              </a:ext>
            </a:extLst>
          </p:cNvPr>
          <p:cNvCxnSpPr>
            <a:cxnSpLocks/>
          </p:cNvCxnSpPr>
          <p:nvPr/>
        </p:nvCxnSpPr>
        <p:spPr>
          <a:xfrm>
            <a:off x="2051818" y="4648724"/>
            <a:ext cx="1203158" cy="988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0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63E7-2433-AACA-5B56-382A65CD58BD}"/>
              </a:ext>
            </a:extLst>
          </p:cNvPr>
          <p:cNvSpPr>
            <a:spLocks noGrp="1"/>
          </p:cNvSpPr>
          <p:nvPr>
            <p:ph type="title"/>
          </p:nvPr>
        </p:nvSpPr>
        <p:spPr>
          <a:xfrm>
            <a:off x="582168" y="253139"/>
            <a:ext cx="10515600" cy="1016203"/>
          </a:xfrm>
        </p:spPr>
        <p:txBody>
          <a:bodyPr/>
          <a:lstStyle/>
          <a:p>
            <a:r>
              <a:rPr lang="en-US" b="1" dirty="0">
                <a:solidFill>
                  <a:schemeClr val="accent1"/>
                </a:solidFill>
              </a:rPr>
              <a:t>Request from Gail Dodge (NSAC Chair)</a:t>
            </a:r>
          </a:p>
        </p:txBody>
      </p:sp>
      <p:sp>
        <p:nvSpPr>
          <p:cNvPr id="4" name="Date Placeholder 3">
            <a:extLst>
              <a:ext uri="{FF2B5EF4-FFF2-40B4-BE49-F238E27FC236}">
                <a16:creationId xmlns:a16="http://schemas.microsoft.com/office/drawing/2014/main" id="{A57B152A-9335-3037-E998-DD3D25BC113B}"/>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727F382C-B214-DCB4-D808-5E838D220F4C}"/>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79AD5E4C-CB36-DF43-FCC1-7859867371DE}"/>
              </a:ext>
            </a:extLst>
          </p:cNvPr>
          <p:cNvSpPr>
            <a:spLocks noGrp="1"/>
          </p:cNvSpPr>
          <p:nvPr>
            <p:ph type="sldNum" sz="quarter" idx="12"/>
          </p:nvPr>
        </p:nvSpPr>
        <p:spPr/>
        <p:txBody>
          <a:bodyPr/>
          <a:lstStyle/>
          <a:p>
            <a:fld id="{588949A8-7CCD-4D90-AA9A-1451BFC6FB3A}" type="slidenum">
              <a:rPr lang="en-US" smtClean="0"/>
              <a:t>4</a:t>
            </a:fld>
            <a:endParaRPr lang="en-US"/>
          </a:p>
        </p:txBody>
      </p:sp>
      <p:sp>
        <p:nvSpPr>
          <p:cNvPr id="7" name="TextBox 6">
            <a:extLst>
              <a:ext uri="{FF2B5EF4-FFF2-40B4-BE49-F238E27FC236}">
                <a16:creationId xmlns:a16="http://schemas.microsoft.com/office/drawing/2014/main" id="{3E54D384-28E9-3870-6294-FD50F4358F0C}"/>
              </a:ext>
            </a:extLst>
          </p:cNvPr>
          <p:cNvSpPr txBox="1"/>
          <p:nvPr/>
        </p:nvSpPr>
        <p:spPr>
          <a:xfrm>
            <a:off x="4865451" y="1249549"/>
            <a:ext cx="7033098" cy="535531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Dear John:</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At our next NSAC meeting on Sept. 12 we are planning to have a discussion about communicating EIC science.  The DOE NP management (Linda Horton, Sharon Stephenson, and Paul </a:t>
            </a:r>
            <a:r>
              <a:rPr lang="en-US" sz="1600" dirty="0" err="1">
                <a:effectLst/>
                <a:latin typeface="Aptos" panose="020B0004020202020204" pitchFamily="34" charset="0"/>
                <a:ea typeface="Calibri" panose="020F0502020204030204" pitchFamily="34" charset="0"/>
                <a:cs typeface="Calibri" panose="020F0502020204030204" pitchFamily="34" charset="0"/>
              </a:rPr>
              <a:t>Mantica</a:t>
            </a:r>
            <a:r>
              <a:rPr lang="en-US" sz="1600" dirty="0">
                <a:effectLst/>
                <a:latin typeface="Aptos" panose="020B0004020202020204" pitchFamily="34" charset="0"/>
                <a:ea typeface="Calibri" panose="020F0502020204030204" pitchFamily="34" charset="0"/>
                <a:cs typeface="Calibri" panose="020F0502020204030204" pitchFamily="34" charset="0"/>
              </a:rPr>
              <a:t>) have indicated that they would like the community to take more of a role in making the case for the EIC.  Part of this is the issue of communicating the science at the right level to the right audience.</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I am planning to break the EIC session up into two talks.  </a:t>
            </a:r>
            <a:r>
              <a:rPr lang="en-US" sz="1600" dirty="0">
                <a:effectLst/>
                <a:highlight>
                  <a:srgbClr val="FFFF00"/>
                </a:highlight>
                <a:latin typeface="Aptos" panose="020B0004020202020204" pitchFamily="34" charset="0"/>
                <a:ea typeface="Calibri" panose="020F0502020204030204" pitchFamily="34" charset="0"/>
                <a:cs typeface="Calibri" panose="020F0502020204030204" pitchFamily="34" charset="0"/>
              </a:rPr>
              <a:t>First a 10 + 5 minute talk about the EIC science, pitched at a level that is understandable to a scientist who is not a physicist.  </a:t>
            </a:r>
            <a:r>
              <a:rPr lang="en-US" sz="1600" dirty="0">
                <a:effectLst/>
                <a:latin typeface="Aptos" panose="020B0004020202020204" pitchFamily="34" charset="0"/>
                <a:ea typeface="Calibri" panose="020F0502020204030204" pitchFamily="34" charset="0"/>
                <a:cs typeface="Calibri" panose="020F0502020204030204" pitchFamily="34" charset="0"/>
              </a:rPr>
              <a:t>Then we will have 10 minutes where Richard Milner and Rolf Ent talk about their visualization work and other aspects of communicating the science to the public and other key constituencies such as congressional staffers.  Then we will have a discussion about what the nuclear community should be doing or what is needed to help us communicate our science better.</a:t>
            </a:r>
          </a:p>
          <a:p>
            <a:pPr marL="0" marR="0">
              <a:spcBef>
                <a:spcPts val="0"/>
              </a:spcBef>
              <a:spcAft>
                <a:spcPts val="0"/>
              </a:spcAft>
            </a:pPr>
            <a:endParaRPr lang="en-US" sz="1600" dirty="0">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Thanks,</a:t>
            </a:r>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Gail</a:t>
            </a:r>
          </a:p>
          <a:p>
            <a:endParaRPr lang="en-US" dirty="0"/>
          </a:p>
        </p:txBody>
      </p:sp>
      <p:sp>
        <p:nvSpPr>
          <p:cNvPr id="8" name="TextBox 7">
            <a:extLst>
              <a:ext uri="{FF2B5EF4-FFF2-40B4-BE49-F238E27FC236}">
                <a16:creationId xmlns:a16="http://schemas.microsoft.com/office/drawing/2014/main" id="{1AD17135-0897-6237-9139-6A8CC14FAD1B}"/>
              </a:ext>
            </a:extLst>
          </p:cNvPr>
          <p:cNvSpPr txBox="1"/>
          <p:nvPr/>
        </p:nvSpPr>
        <p:spPr>
          <a:xfrm>
            <a:off x="293451" y="1912770"/>
            <a:ext cx="4266357" cy="2862322"/>
          </a:xfrm>
          <a:prstGeom prst="rect">
            <a:avLst/>
          </a:prstGeom>
          <a:noFill/>
        </p:spPr>
        <p:txBody>
          <a:bodyPr wrap="square" rtlCol="0">
            <a:spAutoFit/>
          </a:bodyPr>
          <a:lstStyle/>
          <a:p>
            <a:r>
              <a:rPr lang="en-US" dirty="0"/>
              <a:t>Request received from Gail Dodge 8/21 to identify a speaker for the Sept. 12</a:t>
            </a:r>
            <a:r>
              <a:rPr lang="en-US" baseline="30000" dirty="0"/>
              <a:t>th</a:t>
            </a:r>
            <a:r>
              <a:rPr lang="en-US" dirty="0"/>
              <a:t> NSAC meeting (short timescale!)</a:t>
            </a:r>
          </a:p>
          <a:p>
            <a:endParaRPr lang="en-US" dirty="0"/>
          </a:p>
          <a:p>
            <a:r>
              <a:rPr lang="en-US" dirty="0"/>
              <a:t>Requested names from the Conference and Talks Committee and discussed within the </a:t>
            </a:r>
            <a:r>
              <a:rPr lang="en-US" dirty="0" err="1"/>
              <a:t>ePIC</a:t>
            </a:r>
            <a:r>
              <a:rPr lang="en-US" dirty="0"/>
              <a:t> Coordination Team. </a:t>
            </a:r>
          </a:p>
          <a:p>
            <a:endParaRPr lang="en-US" dirty="0"/>
          </a:p>
          <a:p>
            <a:r>
              <a:rPr lang="en-US" dirty="0"/>
              <a:t>SP Office nominated Maria Zurek to give this talk. </a:t>
            </a:r>
          </a:p>
        </p:txBody>
      </p:sp>
    </p:spTree>
    <p:extLst>
      <p:ext uri="{BB962C8B-B14F-4D97-AF65-F5344CB8AC3E}">
        <p14:creationId xmlns:p14="http://schemas.microsoft.com/office/powerpoint/2010/main" val="31835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37D2-2889-5FAA-8581-AD8D24D67CA2}"/>
              </a:ext>
            </a:extLst>
          </p:cNvPr>
          <p:cNvSpPr>
            <a:spLocks noGrp="1"/>
          </p:cNvSpPr>
          <p:nvPr>
            <p:ph type="title"/>
          </p:nvPr>
        </p:nvSpPr>
        <p:spPr>
          <a:xfrm>
            <a:off x="838200" y="365125"/>
            <a:ext cx="10515600" cy="1085723"/>
          </a:xfrm>
        </p:spPr>
        <p:txBody>
          <a:bodyPr/>
          <a:lstStyle/>
          <a:p>
            <a:r>
              <a:rPr lang="en-US" b="1" dirty="0">
                <a:solidFill>
                  <a:schemeClr val="accent1"/>
                </a:solidFill>
              </a:rPr>
              <a:t>NSAC Practice Talk</a:t>
            </a:r>
          </a:p>
        </p:txBody>
      </p:sp>
      <p:sp>
        <p:nvSpPr>
          <p:cNvPr id="4" name="Date Placeholder 3">
            <a:extLst>
              <a:ext uri="{FF2B5EF4-FFF2-40B4-BE49-F238E27FC236}">
                <a16:creationId xmlns:a16="http://schemas.microsoft.com/office/drawing/2014/main" id="{8FD18E46-033F-A926-74A0-7B02E14EB0B6}"/>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BE50103C-0303-960B-8848-B4C0E2C513D6}"/>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3E5DF19E-5E25-6806-AAE4-1C300AABB519}"/>
              </a:ext>
            </a:extLst>
          </p:cNvPr>
          <p:cNvSpPr>
            <a:spLocks noGrp="1"/>
          </p:cNvSpPr>
          <p:nvPr>
            <p:ph type="sldNum" sz="quarter" idx="12"/>
          </p:nvPr>
        </p:nvSpPr>
        <p:spPr/>
        <p:txBody>
          <a:bodyPr/>
          <a:lstStyle/>
          <a:p>
            <a:fld id="{588949A8-7CCD-4D90-AA9A-1451BFC6FB3A}" type="slidenum">
              <a:rPr lang="en-US" smtClean="0"/>
              <a:t>5</a:t>
            </a:fld>
            <a:endParaRPr lang="en-US"/>
          </a:p>
        </p:txBody>
      </p:sp>
      <p:pic>
        <p:nvPicPr>
          <p:cNvPr id="7" name="Picture 6" descr="A poster of a science experiment&#10;&#10;Description automatically generated with medium confidence">
            <a:extLst>
              <a:ext uri="{FF2B5EF4-FFF2-40B4-BE49-F238E27FC236}">
                <a16:creationId xmlns:a16="http://schemas.microsoft.com/office/drawing/2014/main" id="{B7B5140A-6479-2F08-AE0D-8F614B7FED22}"/>
              </a:ext>
            </a:extLst>
          </p:cNvPr>
          <p:cNvPicPr>
            <a:picLocks noChangeAspect="1"/>
          </p:cNvPicPr>
          <p:nvPr/>
        </p:nvPicPr>
        <p:blipFill>
          <a:blip r:embed="rId2"/>
          <a:stretch>
            <a:fillRect/>
          </a:stretch>
        </p:blipFill>
        <p:spPr>
          <a:xfrm>
            <a:off x="4532628" y="1337451"/>
            <a:ext cx="7436616" cy="4183097"/>
          </a:xfrm>
          <a:prstGeom prst="rect">
            <a:avLst/>
          </a:prstGeom>
          <a:effectLst>
            <a:outerShdw blurRad="50800" dist="38100" dir="2700000" algn="tl" rotWithShape="0">
              <a:prstClr val="black">
                <a:alpha val="40000"/>
              </a:prstClr>
            </a:outerShdw>
          </a:effectLst>
        </p:spPr>
      </p:pic>
      <p:pic>
        <p:nvPicPr>
          <p:cNvPr id="9" name="Picture 8" descr="A screenshot of a computer&#10;&#10;Description automatically generated">
            <a:extLst>
              <a:ext uri="{FF2B5EF4-FFF2-40B4-BE49-F238E27FC236}">
                <a16:creationId xmlns:a16="http://schemas.microsoft.com/office/drawing/2014/main" id="{05C3E01A-3854-3FE0-582F-F0607C1CE9B7}"/>
              </a:ext>
            </a:extLst>
          </p:cNvPr>
          <p:cNvPicPr>
            <a:picLocks noChangeAspect="1"/>
          </p:cNvPicPr>
          <p:nvPr/>
        </p:nvPicPr>
        <p:blipFill>
          <a:blip r:embed="rId3"/>
          <a:stretch>
            <a:fillRect/>
          </a:stretch>
        </p:blipFill>
        <p:spPr>
          <a:xfrm>
            <a:off x="606236" y="2323565"/>
            <a:ext cx="4561132" cy="3846908"/>
          </a:xfrm>
          <a:prstGeom prst="rect">
            <a:avLst/>
          </a:prstGeom>
        </p:spPr>
      </p:pic>
      <p:sp>
        <p:nvSpPr>
          <p:cNvPr id="10" name="TextBox 9">
            <a:hlinkClick r:id="rId4"/>
            <a:extLst>
              <a:ext uri="{FF2B5EF4-FFF2-40B4-BE49-F238E27FC236}">
                <a16:creationId xmlns:a16="http://schemas.microsoft.com/office/drawing/2014/main" id="{190D4DB5-B160-9BAC-2EBE-0A9D138E82D3}"/>
              </a:ext>
            </a:extLst>
          </p:cNvPr>
          <p:cNvSpPr txBox="1"/>
          <p:nvPr/>
        </p:nvSpPr>
        <p:spPr>
          <a:xfrm>
            <a:off x="320292" y="1517874"/>
            <a:ext cx="4034631" cy="369332"/>
          </a:xfrm>
          <a:prstGeom prst="rect">
            <a:avLst/>
          </a:prstGeom>
          <a:noFill/>
        </p:spPr>
        <p:txBody>
          <a:bodyPr wrap="none" rtlCol="0">
            <a:spAutoFit/>
          </a:bodyPr>
          <a:lstStyle/>
          <a:p>
            <a:r>
              <a:rPr lang="en-US" dirty="0">
                <a:hlinkClick r:id="rId5"/>
              </a:rPr>
              <a:t>https://forms.gle/qJQM2J7M5SbvTW1S8</a:t>
            </a:r>
            <a:endParaRPr lang="en-US" dirty="0"/>
          </a:p>
        </p:txBody>
      </p:sp>
      <p:sp>
        <p:nvSpPr>
          <p:cNvPr id="11" name="TextBox 10">
            <a:extLst>
              <a:ext uri="{FF2B5EF4-FFF2-40B4-BE49-F238E27FC236}">
                <a16:creationId xmlns:a16="http://schemas.microsoft.com/office/drawing/2014/main" id="{AA0FA150-587E-64C5-37C5-D2A7EBD8DD58}"/>
              </a:ext>
            </a:extLst>
          </p:cNvPr>
          <p:cNvSpPr txBox="1"/>
          <p:nvPr/>
        </p:nvSpPr>
        <p:spPr>
          <a:xfrm>
            <a:off x="5624568" y="5725956"/>
            <a:ext cx="6242304" cy="646331"/>
          </a:xfrm>
          <a:prstGeom prst="rect">
            <a:avLst/>
          </a:prstGeom>
          <a:noFill/>
        </p:spPr>
        <p:txBody>
          <a:bodyPr wrap="square" rtlCol="0">
            <a:spAutoFit/>
          </a:bodyPr>
          <a:lstStyle/>
          <a:p>
            <a:r>
              <a:rPr lang="en-US" dirty="0"/>
              <a:t>There will be some time for discussion, but comments and suggestions can also be submitted by Google form. </a:t>
            </a:r>
          </a:p>
        </p:txBody>
      </p:sp>
    </p:spTree>
    <p:extLst>
      <p:ext uri="{BB962C8B-B14F-4D97-AF65-F5344CB8AC3E}">
        <p14:creationId xmlns:p14="http://schemas.microsoft.com/office/powerpoint/2010/main" val="119176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8D90-69F9-4840-D220-8445B3268A8D}"/>
              </a:ext>
            </a:extLst>
          </p:cNvPr>
          <p:cNvSpPr>
            <a:spLocks noGrp="1"/>
          </p:cNvSpPr>
          <p:nvPr>
            <p:ph type="title"/>
          </p:nvPr>
        </p:nvSpPr>
        <p:spPr>
          <a:xfrm>
            <a:off x="838200" y="365125"/>
            <a:ext cx="10515600" cy="1032919"/>
          </a:xfrm>
        </p:spPr>
        <p:txBody>
          <a:bodyPr/>
          <a:lstStyle/>
          <a:p>
            <a:r>
              <a:rPr lang="en-US" b="1" dirty="0">
                <a:solidFill>
                  <a:schemeClr val="accent1"/>
                </a:solidFill>
              </a:rPr>
              <a:t>News from the SP Office</a:t>
            </a:r>
          </a:p>
        </p:txBody>
      </p:sp>
      <p:sp>
        <p:nvSpPr>
          <p:cNvPr id="3" name="Content Placeholder 2">
            <a:extLst>
              <a:ext uri="{FF2B5EF4-FFF2-40B4-BE49-F238E27FC236}">
                <a16:creationId xmlns:a16="http://schemas.microsoft.com/office/drawing/2014/main" id="{AE052BF1-B67E-6BCB-B51D-C72C41208AF1}"/>
              </a:ext>
            </a:extLst>
          </p:cNvPr>
          <p:cNvSpPr>
            <a:spLocks noGrp="1"/>
          </p:cNvSpPr>
          <p:nvPr>
            <p:ph idx="1"/>
          </p:nvPr>
        </p:nvSpPr>
        <p:spPr>
          <a:xfrm>
            <a:off x="216911" y="1758081"/>
            <a:ext cx="3174563" cy="4351338"/>
          </a:xfrm>
        </p:spPr>
        <p:txBody>
          <a:bodyPr/>
          <a:lstStyle/>
          <a:p>
            <a:r>
              <a:rPr lang="en-US" dirty="0"/>
              <a:t>Everything is continuing at a fast pace coming out of the Lehigh Collaboration Meeting! </a:t>
            </a:r>
          </a:p>
          <a:p>
            <a:endParaRPr lang="en-US" dirty="0"/>
          </a:p>
          <a:p>
            <a:endParaRPr lang="en-US" dirty="0"/>
          </a:p>
        </p:txBody>
      </p:sp>
      <p:sp>
        <p:nvSpPr>
          <p:cNvPr id="4" name="Date Placeholder 3">
            <a:extLst>
              <a:ext uri="{FF2B5EF4-FFF2-40B4-BE49-F238E27FC236}">
                <a16:creationId xmlns:a16="http://schemas.microsoft.com/office/drawing/2014/main" id="{02A0A67C-16C0-412A-289E-C666EA365B25}"/>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4C30CFCC-4652-2695-9153-B8C2717FE5C1}"/>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4710FC56-7E03-A7FB-070A-60A84AC9315A}"/>
              </a:ext>
            </a:extLst>
          </p:cNvPr>
          <p:cNvSpPr>
            <a:spLocks noGrp="1"/>
          </p:cNvSpPr>
          <p:nvPr>
            <p:ph type="sldNum" sz="quarter" idx="12"/>
          </p:nvPr>
        </p:nvSpPr>
        <p:spPr/>
        <p:txBody>
          <a:bodyPr/>
          <a:lstStyle/>
          <a:p>
            <a:fld id="{588949A8-7CCD-4D90-AA9A-1451BFC6FB3A}" type="slidenum">
              <a:rPr lang="en-US" smtClean="0"/>
              <a:t>6</a:t>
            </a:fld>
            <a:endParaRPr lang="en-US"/>
          </a:p>
        </p:txBody>
      </p:sp>
      <p:grpSp>
        <p:nvGrpSpPr>
          <p:cNvPr id="7" name="Group 6">
            <a:extLst>
              <a:ext uri="{FF2B5EF4-FFF2-40B4-BE49-F238E27FC236}">
                <a16:creationId xmlns:a16="http://schemas.microsoft.com/office/drawing/2014/main" id="{2DF65D60-FF65-A57E-6384-53ED19785CCC}"/>
              </a:ext>
            </a:extLst>
          </p:cNvPr>
          <p:cNvGrpSpPr/>
          <p:nvPr/>
        </p:nvGrpSpPr>
        <p:grpSpPr>
          <a:xfrm>
            <a:off x="5165268" y="1521114"/>
            <a:ext cx="1237691" cy="2384858"/>
            <a:chOff x="7534031" y="1196286"/>
            <a:chExt cx="1237691" cy="2384858"/>
          </a:xfrm>
        </p:grpSpPr>
        <p:cxnSp>
          <p:nvCxnSpPr>
            <p:cNvPr id="8" name="Straight Arrow Connector 7">
              <a:extLst>
                <a:ext uri="{FF2B5EF4-FFF2-40B4-BE49-F238E27FC236}">
                  <a16:creationId xmlns:a16="http://schemas.microsoft.com/office/drawing/2014/main" id="{13CC3DC5-294F-C15D-9B7C-184F7441BDB5}"/>
                </a:ext>
              </a:extLst>
            </p:cNvPr>
            <p:cNvCxnSpPr>
              <a:cxnSpLocks/>
            </p:cNvCxnSpPr>
            <p:nvPr/>
          </p:nvCxnSpPr>
          <p:spPr>
            <a:xfrm>
              <a:off x="7850350" y="1766799"/>
              <a:ext cx="0" cy="181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795986-B893-FFE2-60C1-92CAEB953B68}"/>
                </a:ext>
              </a:extLst>
            </p:cNvPr>
            <p:cNvSpPr txBox="1"/>
            <p:nvPr/>
          </p:nvSpPr>
          <p:spPr>
            <a:xfrm>
              <a:off x="7534031" y="1196286"/>
              <a:ext cx="1237691" cy="577081"/>
            </a:xfrm>
            <a:prstGeom prst="rect">
              <a:avLst/>
            </a:prstGeom>
            <a:noFill/>
          </p:spPr>
          <p:txBody>
            <a:bodyPr wrap="square" rtlCol="0">
              <a:spAutoFit/>
            </a:bodyPr>
            <a:lstStyle/>
            <a:p>
              <a:r>
                <a:rPr lang="en-US" sz="1050" b="1" dirty="0" err="1">
                  <a:solidFill>
                    <a:schemeClr val="accent1"/>
                  </a:solidFill>
                </a:rPr>
                <a:t>ePIC</a:t>
              </a:r>
              <a:r>
                <a:rPr lang="en-US" sz="1050" b="1" dirty="0">
                  <a:solidFill>
                    <a:schemeClr val="accent1"/>
                  </a:solidFill>
                </a:rPr>
                <a:t> Early Physics Workshop </a:t>
              </a:r>
              <a:br>
                <a:rPr lang="en-US" sz="1050" b="1" dirty="0">
                  <a:solidFill>
                    <a:schemeClr val="accent1"/>
                  </a:solidFill>
                </a:rPr>
              </a:br>
              <a:r>
                <a:rPr lang="en-US" sz="1050" b="1" dirty="0">
                  <a:solidFill>
                    <a:schemeClr val="accent1"/>
                  </a:solidFill>
                </a:rPr>
                <a:t>Sept. 13, 2024</a:t>
              </a:r>
            </a:p>
          </p:txBody>
        </p:sp>
      </p:grpSp>
      <p:grpSp>
        <p:nvGrpSpPr>
          <p:cNvPr id="10" name="Group 9">
            <a:extLst>
              <a:ext uri="{FF2B5EF4-FFF2-40B4-BE49-F238E27FC236}">
                <a16:creationId xmlns:a16="http://schemas.microsoft.com/office/drawing/2014/main" id="{70771473-F8D0-159C-23B3-AC3708EAF9AD}"/>
              </a:ext>
            </a:extLst>
          </p:cNvPr>
          <p:cNvGrpSpPr/>
          <p:nvPr/>
        </p:nvGrpSpPr>
        <p:grpSpPr>
          <a:xfrm>
            <a:off x="3515940" y="1510462"/>
            <a:ext cx="1220340" cy="2458401"/>
            <a:chOff x="5792155" y="1196286"/>
            <a:chExt cx="1220340" cy="2458401"/>
          </a:xfrm>
        </p:grpSpPr>
        <p:cxnSp>
          <p:nvCxnSpPr>
            <p:cNvPr id="11" name="Straight Connector 10">
              <a:extLst>
                <a:ext uri="{FF2B5EF4-FFF2-40B4-BE49-F238E27FC236}">
                  <a16:creationId xmlns:a16="http://schemas.microsoft.com/office/drawing/2014/main" id="{763243F8-4822-076D-14E9-29F621CB798A}"/>
                </a:ext>
              </a:extLst>
            </p:cNvPr>
            <p:cNvCxnSpPr>
              <a:cxnSpLocks/>
            </p:cNvCxnSpPr>
            <p:nvPr/>
          </p:nvCxnSpPr>
          <p:spPr>
            <a:xfrm>
              <a:off x="6560543" y="1584130"/>
              <a:ext cx="0" cy="2070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17F94C-E113-0252-1E18-06A44320216C}"/>
                </a:ext>
              </a:extLst>
            </p:cNvPr>
            <p:cNvSpPr txBox="1"/>
            <p:nvPr/>
          </p:nvSpPr>
          <p:spPr>
            <a:xfrm>
              <a:off x="5792155" y="1196286"/>
              <a:ext cx="1220340" cy="415498"/>
            </a:xfrm>
            <a:prstGeom prst="rect">
              <a:avLst/>
            </a:prstGeom>
            <a:noFill/>
          </p:spPr>
          <p:txBody>
            <a:bodyPr wrap="square" rtlCol="0">
              <a:spAutoFit/>
            </a:bodyPr>
            <a:lstStyle/>
            <a:p>
              <a:r>
                <a:rPr lang="en-US" sz="1050" dirty="0"/>
                <a:t>EIC Strategy Mtg</a:t>
              </a:r>
              <a:br>
                <a:rPr lang="en-US" sz="1050" dirty="0"/>
              </a:br>
              <a:r>
                <a:rPr lang="en-US" sz="1050" dirty="0"/>
                <a:t>August 21</a:t>
              </a:r>
              <a:r>
                <a:rPr lang="en-US" sz="1050" baseline="30000" dirty="0"/>
                <a:t>st</a:t>
              </a:r>
              <a:r>
                <a:rPr lang="en-US" sz="1050" dirty="0"/>
                <a:t> </a:t>
              </a:r>
            </a:p>
          </p:txBody>
        </p:sp>
      </p:grpSp>
      <p:sp>
        <p:nvSpPr>
          <p:cNvPr id="13" name="Arrow: Right 12">
            <a:extLst>
              <a:ext uri="{FF2B5EF4-FFF2-40B4-BE49-F238E27FC236}">
                <a16:creationId xmlns:a16="http://schemas.microsoft.com/office/drawing/2014/main" id="{964C4BB4-7C5C-E478-3D9A-39DC1CE2D047}"/>
              </a:ext>
            </a:extLst>
          </p:cNvPr>
          <p:cNvSpPr/>
          <p:nvPr/>
        </p:nvSpPr>
        <p:spPr>
          <a:xfrm>
            <a:off x="3775275" y="2691316"/>
            <a:ext cx="7977643" cy="2514600"/>
          </a:xfrm>
          <a:prstGeom prst="rightArrow">
            <a:avLst/>
          </a:prstGeom>
          <a:gradFill flip="none" rotWithShape="1">
            <a:gsLst>
              <a:gs pos="0">
                <a:schemeClr val="accent6">
                  <a:lumMod val="20000"/>
                  <a:lumOff val="80000"/>
                </a:schemeClr>
              </a:gs>
              <a:gs pos="74000">
                <a:schemeClr val="accent6">
                  <a:lumMod val="40000"/>
                  <a:lumOff val="60000"/>
                </a:schemeClr>
              </a:gs>
              <a:gs pos="83000">
                <a:schemeClr val="accent6">
                  <a:lumMod val="60000"/>
                  <a:lumOff val="40000"/>
                </a:schemeClr>
              </a:gs>
              <a:gs pos="100000">
                <a:schemeClr val="accent6">
                  <a:lumMod val="7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6ACF9A0-F867-4900-6AB0-6C581042E8FB}"/>
              </a:ext>
            </a:extLst>
          </p:cNvPr>
          <p:cNvCxnSpPr>
            <a:cxnSpLocks/>
            <a:stCxn id="13" idx="1"/>
            <a:endCxn id="13" idx="3"/>
          </p:cNvCxnSpPr>
          <p:nvPr/>
        </p:nvCxnSpPr>
        <p:spPr>
          <a:xfrm>
            <a:off x="3775275" y="3948616"/>
            <a:ext cx="7977643" cy="0"/>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7078D79-2E79-BFE5-1FFF-B680745D5D9F}"/>
              </a:ext>
            </a:extLst>
          </p:cNvPr>
          <p:cNvGrpSpPr/>
          <p:nvPr/>
        </p:nvGrpSpPr>
        <p:grpSpPr>
          <a:xfrm>
            <a:off x="5282826" y="3980424"/>
            <a:ext cx="1556681" cy="1589845"/>
            <a:chOff x="1032688" y="1591073"/>
            <a:chExt cx="1556681" cy="1589845"/>
          </a:xfrm>
        </p:grpSpPr>
        <p:sp>
          <p:nvSpPr>
            <p:cNvPr id="17" name="TextBox 16">
              <a:extLst>
                <a:ext uri="{FF2B5EF4-FFF2-40B4-BE49-F238E27FC236}">
                  <a16:creationId xmlns:a16="http://schemas.microsoft.com/office/drawing/2014/main" id="{56A262C7-11E4-BCA1-821F-BB61D6FEB68D}"/>
                </a:ext>
              </a:extLst>
            </p:cNvPr>
            <p:cNvSpPr txBox="1"/>
            <p:nvPr/>
          </p:nvSpPr>
          <p:spPr>
            <a:xfrm>
              <a:off x="1032688" y="2765420"/>
              <a:ext cx="1556681" cy="415498"/>
            </a:xfrm>
            <a:prstGeom prst="rect">
              <a:avLst/>
            </a:prstGeom>
            <a:solidFill>
              <a:schemeClr val="bg1"/>
            </a:solidFill>
          </p:spPr>
          <p:txBody>
            <a:bodyPr wrap="square" rtlCol="0">
              <a:spAutoFit/>
            </a:bodyPr>
            <a:lstStyle/>
            <a:p>
              <a:r>
                <a:rPr lang="en-US" sz="1050" dirty="0"/>
                <a:t>PDR2: Barrel </a:t>
              </a:r>
              <a:r>
                <a:rPr lang="en-US" sz="1050" dirty="0" err="1"/>
                <a:t>EMCal</a:t>
              </a:r>
              <a:endParaRPr lang="en-US" sz="1050" dirty="0"/>
            </a:p>
            <a:p>
              <a:r>
                <a:rPr lang="en-US" sz="1050" dirty="0"/>
                <a:t>September 19</a:t>
              </a:r>
              <a:r>
                <a:rPr lang="en-US" sz="1050" baseline="30000" dirty="0"/>
                <a:t>th</a:t>
              </a:r>
              <a:r>
                <a:rPr lang="en-US" sz="1050" dirty="0"/>
                <a:t> </a:t>
              </a:r>
            </a:p>
          </p:txBody>
        </p:sp>
        <p:cxnSp>
          <p:nvCxnSpPr>
            <p:cNvPr id="18" name="Straight Connector 17">
              <a:extLst>
                <a:ext uri="{FF2B5EF4-FFF2-40B4-BE49-F238E27FC236}">
                  <a16:creationId xmlns:a16="http://schemas.microsoft.com/office/drawing/2014/main" id="{B85AC4F9-4523-58A7-32FA-D05A4C9FD4F6}"/>
                </a:ext>
              </a:extLst>
            </p:cNvPr>
            <p:cNvCxnSpPr>
              <a:cxnSpLocks/>
            </p:cNvCxnSpPr>
            <p:nvPr/>
          </p:nvCxnSpPr>
          <p:spPr>
            <a:xfrm>
              <a:off x="1539281" y="1591073"/>
              <a:ext cx="0" cy="1137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A430783E-5627-E6D5-6EC5-95B65DBC5B4C}"/>
              </a:ext>
            </a:extLst>
          </p:cNvPr>
          <p:cNvGrpSpPr/>
          <p:nvPr/>
        </p:nvGrpSpPr>
        <p:grpSpPr>
          <a:xfrm>
            <a:off x="5988418" y="2398129"/>
            <a:ext cx="1266104" cy="1488574"/>
            <a:chOff x="1902155" y="2496868"/>
            <a:chExt cx="787682" cy="1248636"/>
          </a:xfrm>
        </p:grpSpPr>
        <p:sp>
          <p:nvSpPr>
            <p:cNvPr id="20" name="TextBox 19">
              <a:extLst>
                <a:ext uri="{FF2B5EF4-FFF2-40B4-BE49-F238E27FC236}">
                  <a16:creationId xmlns:a16="http://schemas.microsoft.com/office/drawing/2014/main" id="{65B02CA8-B607-1E93-B22B-5D6D446A9FB8}"/>
                </a:ext>
              </a:extLst>
            </p:cNvPr>
            <p:cNvSpPr txBox="1"/>
            <p:nvPr/>
          </p:nvSpPr>
          <p:spPr>
            <a:xfrm>
              <a:off x="1902155" y="2496868"/>
              <a:ext cx="787682" cy="484063"/>
            </a:xfrm>
            <a:prstGeom prst="rect">
              <a:avLst/>
            </a:prstGeom>
            <a:solidFill>
              <a:schemeClr val="bg1"/>
            </a:solidFill>
          </p:spPr>
          <p:txBody>
            <a:bodyPr wrap="square" rtlCol="0">
              <a:spAutoFit/>
            </a:bodyPr>
            <a:lstStyle/>
            <a:p>
              <a:r>
                <a:rPr lang="en-US" sz="1050" dirty="0" err="1"/>
                <a:t>ePIC</a:t>
              </a:r>
              <a:r>
                <a:rPr lang="en-US" sz="1050" dirty="0"/>
                <a:t> Software and </a:t>
              </a:r>
              <a:br>
                <a:rPr lang="en-US" sz="1050" dirty="0"/>
              </a:br>
              <a:r>
                <a:rPr lang="en-US" sz="1050" dirty="0"/>
                <a:t>Computing Review</a:t>
              </a:r>
              <a:br>
                <a:rPr lang="en-US" sz="1050" dirty="0"/>
              </a:br>
              <a:r>
                <a:rPr lang="en-US" sz="1050" dirty="0"/>
                <a:t>Sept. 26-27</a:t>
              </a:r>
              <a:r>
                <a:rPr lang="en-US" sz="1050" baseline="30000" dirty="0"/>
                <a:t>th</a:t>
              </a:r>
              <a:r>
                <a:rPr lang="en-US" sz="1050" dirty="0"/>
                <a:t> </a:t>
              </a:r>
            </a:p>
          </p:txBody>
        </p:sp>
        <p:cxnSp>
          <p:nvCxnSpPr>
            <p:cNvPr id="21" name="Straight Connector 20">
              <a:extLst>
                <a:ext uri="{FF2B5EF4-FFF2-40B4-BE49-F238E27FC236}">
                  <a16:creationId xmlns:a16="http://schemas.microsoft.com/office/drawing/2014/main" id="{008140A9-5213-5160-95F7-DF20AE808FD6}"/>
                </a:ext>
              </a:extLst>
            </p:cNvPr>
            <p:cNvCxnSpPr>
              <a:cxnSpLocks/>
            </p:cNvCxnSpPr>
            <p:nvPr/>
          </p:nvCxnSpPr>
          <p:spPr>
            <a:xfrm>
              <a:off x="2208242" y="2993309"/>
              <a:ext cx="0" cy="752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B49B45B-C49E-F456-3CE5-B807C5E49465}"/>
              </a:ext>
            </a:extLst>
          </p:cNvPr>
          <p:cNvSpPr txBox="1"/>
          <p:nvPr/>
        </p:nvSpPr>
        <p:spPr>
          <a:xfrm>
            <a:off x="10793330" y="2902216"/>
            <a:ext cx="1337187" cy="923330"/>
          </a:xfrm>
          <a:prstGeom prst="rect">
            <a:avLst/>
          </a:prstGeom>
          <a:solidFill>
            <a:schemeClr val="bg1"/>
          </a:solidFill>
          <a:ln>
            <a:solidFill>
              <a:schemeClr val="accent1">
                <a:shade val="15000"/>
              </a:schemeClr>
            </a:solidFill>
          </a:ln>
        </p:spPr>
        <p:txBody>
          <a:bodyPr wrap="square" rtlCol="0">
            <a:spAutoFit/>
          </a:bodyPr>
          <a:lstStyle/>
          <a:p>
            <a:r>
              <a:rPr lang="en-US" dirty="0"/>
              <a:t>Frascati Collab. Mtg. Jan 2025</a:t>
            </a:r>
          </a:p>
        </p:txBody>
      </p:sp>
      <p:grpSp>
        <p:nvGrpSpPr>
          <p:cNvPr id="23" name="Group 22">
            <a:extLst>
              <a:ext uri="{FF2B5EF4-FFF2-40B4-BE49-F238E27FC236}">
                <a16:creationId xmlns:a16="http://schemas.microsoft.com/office/drawing/2014/main" id="{99B33313-A679-FFE7-AFC1-214EB8F1DA05}"/>
              </a:ext>
            </a:extLst>
          </p:cNvPr>
          <p:cNvGrpSpPr/>
          <p:nvPr/>
        </p:nvGrpSpPr>
        <p:grpSpPr>
          <a:xfrm>
            <a:off x="4324361" y="2202915"/>
            <a:ext cx="2035278" cy="1713894"/>
            <a:chOff x="3367774" y="4768354"/>
            <a:chExt cx="2035278" cy="1572483"/>
          </a:xfrm>
        </p:grpSpPr>
        <p:sp>
          <p:nvSpPr>
            <p:cNvPr id="24" name="TextBox 23">
              <a:extLst>
                <a:ext uri="{FF2B5EF4-FFF2-40B4-BE49-F238E27FC236}">
                  <a16:creationId xmlns:a16="http://schemas.microsoft.com/office/drawing/2014/main" id="{962CBAA6-05D6-1B7C-E30C-A5F360110FB6}"/>
                </a:ext>
              </a:extLst>
            </p:cNvPr>
            <p:cNvSpPr txBox="1"/>
            <p:nvPr/>
          </p:nvSpPr>
          <p:spPr>
            <a:xfrm>
              <a:off x="3367774" y="4768354"/>
              <a:ext cx="2035278" cy="529467"/>
            </a:xfrm>
            <a:prstGeom prst="rect">
              <a:avLst/>
            </a:prstGeom>
            <a:noFill/>
          </p:spPr>
          <p:txBody>
            <a:bodyPr wrap="square" rtlCol="0">
              <a:spAutoFit/>
            </a:bodyPr>
            <a:lstStyle/>
            <a:p>
              <a:r>
                <a:rPr lang="en-US" sz="1050" dirty="0"/>
                <a:t>Detector Advisory </a:t>
              </a:r>
              <a:br>
                <a:rPr lang="en-US" sz="1050" dirty="0"/>
              </a:br>
              <a:r>
                <a:rPr lang="en-US" sz="1050" dirty="0"/>
                <a:t>Committee R&amp;D Meeting</a:t>
              </a:r>
            </a:p>
            <a:p>
              <a:r>
                <a:rPr lang="en-US" sz="1050" dirty="0"/>
                <a:t>August 28-28</a:t>
              </a:r>
              <a:r>
                <a:rPr lang="en-US" sz="1050" baseline="30000" dirty="0"/>
                <a:t>th</a:t>
              </a:r>
              <a:r>
                <a:rPr lang="en-US" sz="1050" dirty="0"/>
                <a:t>  </a:t>
              </a:r>
            </a:p>
          </p:txBody>
        </p:sp>
        <p:cxnSp>
          <p:nvCxnSpPr>
            <p:cNvPr id="25" name="Straight Connector 24">
              <a:extLst>
                <a:ext uri="{FF2B5EF4-FFF2-40B4-BE49-F238E27FC236}">
                  <a16:creationId xmlns:a16="http://schemas.microsoft.com/office/drawing/2014/main" id="{6F287D76-299E-7248-21B0-3C597DB824A5}"/>
                </a:ext>
              </a:extLst>
            </p:cNvPr>
            <p:cNvCxnSpPr>
              <a:cxnSpLocks/>
            </p:cNvCxnSpPr>
            <p:nvPr/>
          </p:nvCxnSpPr>
          <p:spPr>
            <a:xfrm>
              <a:off x="3657690" y="5281388"/>
              <a:ext cx="0" cy="1059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20E60D0-DC82-2656-ECD9-14BCFEA6FCAB}"/>
              </a:ext>
            </a:extLst>
          </p:cNvPr>
          <p:cNvGrpSpPr/>
          <p:nvPr/>
        </p:nvGrpSpPr>
        <p:grpSpPr>
          <a:xfrm>
            <a:off x="9953750" y="3963153"/>
            <a:ext cx="2035278" cy="1980175"/>
            <a:chOff x="3821336" y="3613652"/>
            <a:chExt cx="2035278" cy="1816792"/>
          </a:xfrm>
        </p:grpSpPr>
        <p:sp>
          <p:nvSpPr>
            <p:cNvPr id="27" name="TextBox 26">
              <a:extLst>
                <a:ext uri="{FF2B5EF4-FFF2-40B4-BE49-F238E27FC236}">
                  <a16:creationId xmlns:a16="http://schemas.microsoft.com/office/drawing/2014/main" id="{4D99355F-B7F9-CA3B-E76D-DB7EC103A150}"/>
                </a:ext>
              </a:extLst>
            </p:cNvPr>
            <p:cNvSpPr txBox="1"/>
            <p:nvPr/>
          </p:nvSpPr>
          <p:spPr>
            <a:xfrm>
              <a:off x="3821336" y="5049228"/>
              <a:ext cx="2035278" cy="381216"/>
            </a:xfrm>
            <a:prstGeom prst="rect">
              <a:avLst/>
            </a:prstGeom>
            <a:noFill/>
          </p:spPr>
          <p:txBody>
            <a:bodyPr wrap="square" rtlCol="0">
              <a:spAutoFit/>
            </a:bodyPr>
            <a:lstStyle/>
            <a:p>
              <a:r>
                <a:rPr lang="en-US" sz="1050" b="1" dirty="0">
                  <a:solidFill>
                    <a:srgbClr val="FF0000"/>
                  </a:solidFill>
                </a:rPr>
                <a:t>EIC Project CD-3B/Status Review</a:t>
              </a:r>
              <a:br>
                <a:rPr lang="en-US" sz="1050" b="1" dirty="0">
                  <a:solidFill>
                    <a:srgbClr val="FF0000"/>
                  </a:solidFill>
                </a:rPr>
              </a:br>
              <a:r>
                <a:rPr lang="en-US" sz="1050" b="1" dirty="0">
                  <a:solidFill>
                    <a:srgbClr val="FF0000"/>
                  </a:solidFill>
                </a:rPr>
                <a:t>January 7-9</a:t>
              </a:r>
              <a:r>
                <a:rPr lang="en-US" sz="1050" b="1" baseline="30000" dirty="0">
                  <a:solidFill>
                    <a:srgbClr val="FF0000"/>
                  </a:solidFill>
                </a:rPr>
                <a:t>th</a:t>
              </a:r>
              <a:r>
                <a:rPr lang="en-US" sz="1050" b="1" dirty="0">
                  <a:solidFill>
                    <a:srgbClr val="FF0000"/>
                  </a:solidFill>
                </a:rPr>
                <a:t>, 2025</a:t>
              </a:r>
            </a:p>
          </p:txBody>
        </p:sp>
        <p:cxnSp>
          <p:nvCxnSpPr>
            <p:cNvPr id="28" name="Straight Connector 27">
              <a:extLst>
                <a:ext uri="{FF2B5EF4-FFF2-40B4-BE49-F238E27FC236}">
                  <a16:creationId xmlns:a16="http://schemas.microsoft.com/office/drawing/2014/main" id="{75F033E4-6A1B-824A-6012-89DF57AFAE66}"/>
                </a:ext>
              </a:extLst>
            </p:cNvPr>
            <p:cNvCxnSpPr>
              <a:cxnSpLocks/>
            </p:cNvCxnSpPr>
            <p:nvPr/>
          </p:nvCxnSpPr>
          <p:spPr>
            <a:xfrm>
              <a:off x="4222956" y="3613652"/>
              <a:ext cx="0" cy="1397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4515F72-8A46-9E3B-9935-DAABB7958B76}"/>
              </a:ext>
            </a:extLst>
          </p:cNvPr>
          <p:cNvGrpSpPr/>
          <p:nvPr/>
        </p:nvGrpSpPr>
        <p:grpSpPr>
          <a:xfrm>
            <a:off x="7128662" y="1596524"/>
            <a:ext cx="1270870" cy="2352092"/>
            <a:chOff x="3210304" y="3991764"/>
            <a:chExt cx="1077961" cy="2352092"/>
          </a:xfrm>
        </p:grpSpPr>
        <p:cxnSp>
          <p:nvCxnSpPr>
            <p:cNvPr id="30" name="Straight Connector 29">
              <a:extLst>
                <a:ext uri="{FF2B5EF4-FFF2-40B4-BE49-F238E27FC236}">
                  <a16:creationId xmlns:a16="http://schemas.microsoft.com/office/drawing/2014/main" id="{5C3C9EAC-A4EB-6D88-6FA8-675EF49E62C9}"/>
                </a:ext>
              </a:extLst>
            </p:cNvPr>
            <p:cNvCxnSpPr>
              <a:cxnSpLocks/>
            </p:cNvCxnSpPr>
            <p:nvPr/>
          </p:nvCxnSpPr>
          <p:spPr>
            <a:xfrm>
              <a:off x="3665933" y="4793369"/>
              <a:ext cx="0" cy="155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6C87443-332A-BD77-E89B-9D3C01E2CD12}"/>
                </a:ext>
              </a:extLst>
            </p:cNvPr>
            <p:cNvSpPr txBox="1"/>
            <p:nvPr/>
          </p:nvSpPr>
          <p:spPr>
            <a:xfrm>
              <a:off x="3210304" y="3991764"/>
              <a:ext cx="1077961" cy="738664"/>
            </a:xfrm>
            <a:prstGeom prst="rect">
              <a:avLst/>
            </a:prstGeom>
            <a:solidFill>
              <a:schemeClr val="bg1"/>
            </a:solidFill>
          </p:spPr>
          <p:txBody>
            <a:bodyPr wrap="square" rtlCol="0">
              <a:spAutoFit/>
            </a:bodyPr>
            <a:lstStyle/>
            <a:p>
              <a:r>
                <a:rPr lang="en-US" sz="1050" dirty="0"/>
                <a:t>FDR: Magnet Flux Return Steel </a:t>
              </a:r>
            </a:p>
            <a:p>
              <a:r>
                <a:rPr lang="en-US" sz="1050" dirty="0">
                  <a:solidFill>
                    <a:srgbClr val="FF0000"/>
                  </a:solidFill>
                </a:rPr>
                <a:t>(poss. CD-3B scope)</a:t>
              </a:r>
              <a:br>
                <a:rPr lang="en-US" sz="1050" dirty="0"/>
              </a:br>
              <a:r>
                <a:rPr lang="en-US" sz="1050" dirty="0"/>
                <a:t>early October 2024</a:t>
              </a:r>
            </a:p>
          </p:txBody>
        </p:sp>
      </p:grpSp>
      <p:grpSp>
        <p:nvGrpSpPr>
          <p:cNvPr id="32" name="Group 31">
            <a:extLst>
              <a:ext uri="{FF2B5EF4-FFF2-40B4-BE49-F238E27FC236}">
                <a16:creationId xmlns:a16="http://schemas.microsoft.com/office/drawing/2014/main" id="{14DD8A6B-35D8-5BE5-E331-8FDAA282D8BB}"/>
              </a:ext>
            </a:extLst>
          </p:cNvPr>
          <p:cNvGrpSpPr/>
          <p:nvPr/>
        </p:nvGrpSpPr>
        <p:grpSpPr>
          <a:xfrm>
            <a:off x="6621469" y="3907176"/>
            <a:ext cx="1266104" cy="2215929"/>
            <a:chOff x="1681045" y="2262918"/>
            <a:chExt cx="787682" cy="1248454"/>
          </a:xfrm>
        </p:grpSpPr>
        <p:sp>
          <p:nvSpPr>
            <p:cNvPr id="33" name="TextBox 32">
              <a:extLst>
                <a:ext uri="{FF2B5EF4-FFF2-40B4-BE49-F238E27FC236}">
                  <a16:creationId xmlns:a16="http://schemas.microsoft.com/office/drawing/2014/main" id="{65072158-E392-AA6D-0D1E-AC7F4A12F9EA}"/>
                </a:ext>
              </a:extLst>
            </p:cNvPr>
            <p:cNvSpPr txBox="1"/>
            <p:nvPr/>
          </p:nvSpPr>
          <p:spPr>
            <a:xfrm>
              <a:off x="1681045" y="3186245"/>
              <a:ext cx="787682" cy="325127"/>
            </a:xfrm>
            <a:prstGeom prst="rect">
              <a:avLst/>
            </a:prstGeom>
            <a:solidFill>
              <a:schemeClr val="bg1"/>
            </a:solidFill>
          </p:spPr>
          <p:txBody>
            <a:bodyPr wrap="square" rtlCol="0">
              <a:spAutoFit/>
            </a:bodyPr>
            <a:lstStyle/>
            <a:p>
              <a:r>
                <a:rPr lang="en-US" sz="1050" b="1" dirty="0" err="1">
                  <a:solidFill>
                    <a:schemeClr val="accent1"/>
                  </a:solidFill>
                </a:rPr>
                <a:t>ePIC</a:t>
              </a:r>
              <a:r>
                <a:rPr lang="en-US" sz="1050" b="1" dirty="0">
                  <a:solidFill>
                    <a:schemeClr val="accent1"/>
                  </a:solidFill>
                </a:rPr>
                <a:t> draft pre-TDR Version 0</a:t>
              </a:r>
              <a:br>
                <a:rPr lang="en-US" sz="1050" b="1" dirty="0">
                  <a:solidFill>
                    <a:schemeClr val="accent1"/>
                  </a:solidFill>
                </a:rPr>
              </a:br>
              <a:r>
                <a:rPr lang="en-US" sz="1050" b="1" dirty="0">
                  <a:solidFill>
                    <a:schemeClr val="accent1"/>
                  </a:solidFill>
                </a:rPr>
                <a:t>Sept. 29, 2024</a:t>
              </a:r>
            </a:p>
          </p:txBody>
        </p:sp>
        <p:cxnSp>
          <p:nvCxnSpPr>
            <p:cNvPr id="34" name="Straight Connector 33">
              <a:extLst>
                <a:ext uri="{FF2B5EF4-FFF2-40B4-BE49-F238E27FC236}">
                  <a16:creationId xmlns:a16="http://schemas.microsoft.com/office/drawing/2014/main" id="{1A3CE011-206A-BED2-7BC5-D0753A1879A6}"/>
                </a:ext>
              </a:extLst>
            </p:cNvPr>
            <p:cNvCxnSpPr>
              <a:cxnSpLocks/>
            </p:cNvCxnSpPr>
            <p:nvPr/>
          </p:nvCxnSpPr>
          <p:spPr>
            <a:xfrm>
              <a:off x="2051618" y="2262918"/>
              <a:ext cx="4229" cy="9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21EE819-0FF0-9036-0C8D-F93D9E5D21B8}"/>
              </a:ext>
            </a:extLst>
          </p:cNvPr>
          <p:cNvSpPr txBox="1"/>
          <p:nvPr/>
        </p:nvSpPr>
        <p:spPr>
          <a:xfrm>
            <a:off x="2306380" y="3871933"/>
            <a:ext cx="1337187" cy="923330"/>
          </a:xfrm>
          <a:prstGeom prst="rect">
            <a:avLst/>
          </a:prstGeom>
          <a:solidFill>
            <a:schemeClr val="bg1"/>
          </a:solidFill>
          <a:ln>
            <a:solidFill>
              <a:schemeClr val="accent1">
                <a:shade val="15000"/>
              </a:schemeClr>
            </a:solidFill>
          </a:ln>
        </p:spPr>
        <p:txBody>
          <a:bodyPr wrap="square" rtlCol="0">
            <a:spAutoFit/>
          </a:bodyPr>
          <a:lstStyle/>
          <a:p>
            <a:r>
              <a:rPr lang="en-US" dirty="0"/>
              <a:t>Lehigh Collab. Mtg. July 2024</a:t>
            </a:r>
          </a:p>
        </p:txBody>
      </p:sp>
      <p:grpSp>
        <p:nvGrpSpPr>
          <p:cNvPr id="36" name="Group 35">
            <a:extLst>
              <a:ext uri="{FF2B5EF4-FFF2-40B4-BE49-F238E27FC236}">
                <a16:creationId xmlns:a16="http://schemas.microsoft.com/office/drawing/2014/main" id="{25F94952-285D-48A0-9825-AE654B5773C8}"/>
              </a:ext>
            </a:extLst>
          </p:cNvPr>
          <p:cNvGrpSpPr/>
          <p:nvPr/>
        </p:nvGrpSpPr>
        <p:grpSpPr>
          <a:xfrm>
            <a:off x="4126110" y="3933750"/>
            <a:ext cx="1220340" cy="2614600"/>
            <a:chOff x="5804376" y="2393518"/>
            <a:chExt cx="1220340" cy="2614600"/>
          </a:xfrm>
        </p:grpSpPr>
        <p:cxnSp>
          <p:nvCxnSpPr>
            <p:cNvPr id="37" name="Straight Connector 36">
              <a:extLst>
                <a:ext uri="{FF2B5EF4-FFF2-40B4-BE49-F238E27FC236}">
                  <a16:creationId xmlns:a16="http://schemas.microsoft.com/office/drawing/2014/main" id="{584353A4-6D27-F921-3D17-7C54BA11A1BC}"/>
                </a:ext>
              </a:extLst>
            </p:cNvPr>
            <p:cNvCxnSpPr>
              <a:cxnSpLocks/>
            </p:cNvCxnSpPr>
            <p:nvPr/>
          </p:nvCxnSpPr>
          <p:spPr>
            <a:xfrm>
              <a:off x="6178158" y="2393518"/>
              <a:ext cx="0" cy="1801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D765597-B9B3-0D38-5A8D-A5CA9E29C2A1}"/>
                </a:ext>
              </a:extLst>
            </p:cNvPr>
            <p:cNvSpPr txBox="1"/>
            <p:nvPr/>
          </p:nvSpPr>
          <p:spPr>
            <a:xfrm>
              <a:off x="5804376" y="4269454"/>
              <a:ext cx="1220340" cy="738664"/>
            </a:xfrm>
            <a:prstGeom prst="rect">
              <a:avLst/>
            </a:prstGeom>
            <a:noFill/>
          </p:spPr>
          <p:txBody>
            <a:bodyPr wrap="square" rtlCol="0">
              <a:spAutoFit/>
            </a:bodyPr>
            <a:lstStyle/>
            <a:p>
              <a:r>
                <a:rPr lang="en-US" sz="1050" dirty="0"/>
                <a:t>EIC “Host” Lab User Experience Workshop</a:t>
              </a:r>
            </a:p>
            <a:p>
              <a:r>
                <a:rPr lang="en-US" sz="1050" dirty="0"/>
                <a:t>August 26th</a:t>
              </a:r>
            </a:p>
          </p:txBody>
        </p:sp>
      </p:grpSp>
      <p:grpSp>
        <p:nvGrpSpPr>
          <p:cNvPr id="40" name="Group 39">
            <a:extLst>
              <a:ext uri="{FF2B5EF4-FFF2-40B4-BE49-F238E27FC236}">
                <a16:creationId xmlns:a16="http://schemas.microsoft.com/office/drawing/2014/main" id="{90A6558E-336E-F7B0-A3B3-110366CDE69D}"/>
              </a:ext>
            </a:extLst>
          </p:cNvPr>
          <p:cNvGrpSpPr/>
          <p:nvPr/>
        </p:nvGrpSpPr>
        <p:grpSpPr>
          <a:xfrm>
            <a:off x="9607917" y="1732364"/>
            <a:ext cx="1266104" cy="2216252"/>
            <a:chOff x="1902155" y="2496868"/>
            <a:chExt cx="787682" cy="1248636"/>
          </a:xfrm>
        </p:grpSpPr>
        <p:sp>
          <p:nvSpPr>
            <p:cNvPr id="41" name="TextBox 40">
              <a:extLst>
                <a:ext uri="{FF2B5EF4-FFF2-40B4-BE49-F238E27FC236}">
                  <a16:creationId xmlns:a16="http://schemas.microsoft.com/office/drawing/2014/main" id="{3A01AD7F-DDE1-F6FA-5384-A1FF51E96FB6}"/>
                </a:ext>
              </a:extLst>
            </p:cNvPr>
            <p:cNvSpPr txBox="1"/>
            <p:nvPr/>
          </p:nvSpPr>
          <p:spPr>
            <a:xfrm>
              <a:off x="1902155" y="2496868"/>
              <a:ext cx="787682" cy="325127"/>
            </a:xfrm>
            <a:prstGeom prst="rect">
              <a:avLst/>
            </a:prstGeom>
            <a:solidFill>
              <a:schemeClr val="bg1"/>
            </a:solidFill>
          </p:spPr>
          <p:txBody>
            <a:bodyPr wrap="square" rtlCol="0">
              <a:spAutoFit/>
            </a:bodyPr>
            <a:lstStyle/>
            <a:p>
              <a:r>
                <a:rPr lang="en-US" sz="1050" b="1" dirty="0" err="1">
                  <a:solidFill>
                    <a:schemeClr val="accent1"/>
                  </a:solidFill>
                </a:rPr>
                <a:t>ePIC</a:t>
              </a:r>
              <a:r>
                <a:rPr lang="en-US" sz="1050" b="1" dirty="0">
                  <a:solidFill>
                    <a:schemeClr val="accent1"/>
                  </a:solidFill>
                </a:rPr>
                <a:t> draft pre-TDR Version 1</a:t>
              </a:r>
              <a:br>
                <a:rPr lang="en-US" sz="1050" b="1" dirty="0">
                  <a:solidFill>
                    <a:schemeClr val="accent1"/>
                  </a:solidFill>
                </a:rPr>
              </a:br>
              <a:r>
                <a:rPr lang="en-US" sz="1050" b="1" dirty="0">
                  <a:solidFill>
                    <a:schemeClr val="accent1"/>
                  </a:solidFill>
                </a:rPr>
                <a:t>December 1, 2024</a:t>
              </a:r>
            </a:p>
          </p:txBody>
        </p:sp>
        <p:cxnSp>
          <p:nvCxnSpPr>
            <p:cNvPr id="42" name="Straight Connector 41">
              <a:extLst>
                <a:ext uri="{FF2B5EF4-FFF2-40B4-BE49-F238E27FC236}">
                  <a16:creationId xmlns:a16="http://schemas.microsoft.com/office/drawing/2014/main" id="{F9FBF5BE-C3C5-9760-3D1A-3304B9A9871B}"/>
                </a:ext>
              </a:extLst>
            </p:cNvPr>
            <p:cNvCxnSpPr>
              <a:cxnSpLocks/>
            </p:cNvCxnSpPr>
            <p:nvPr/>
          </p:nvCxnSpPr>
          <p:spPr>
            <a:xfrm>
              <a:off x="2071062" y="2826421"/>
              <a:ext cx="4229" cy="9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B5B91C24-9A8A-24D5-7911-F198CB536CF2}"/>
              </a:ext>
            </a:extLst>
          </p:cNvPr>
          <p:cNvGrpSpPr/>
          <p:nvPr/>
        </p:nvGrpSpPr>
        <p:grpSpPr>
          <a:xfrm>
            <a:off x="8075077" y="3952408"/>
            <a:ext cx="1266104" cy="2377511"/>
            <a:chOff x="1681045" y="2262918"/>
            <a:chExt cx="787682" cy="1339490"/>
          </a:xfrm>
        </p:grpSpPr>
        <p:sp>
          <p:nvSpPr>
            <p:cNvPr id="49" name="TextBox 48">
              <a:extLst>
                <a:ext uri="{FF2B5EF4-FFF2-40B4-BE49-F238E27FC236}">
                  <a16:creationId xmlns:a16="http://schemas.microsoft.com/office/drawing/2014/main" id="{27779740-6F8E-ADDB-911D-406E9BBCFC59}"/>
                </a:ext>
              </a:extLst>
            </p:cNvPr>
            <p:cNvSpPr txBox="1"/>
            <p:nvPr/>
          </p:nvSpPr>
          <p:spPr>
            <a:xfrm>
              <a:off x="1681045" y="3186245"/>
              <a:ext cx="787682" cy="416163"/>
            </a:xfrm>
            <a:prstGeom prst="rect">
              <a:avLst/>
            </a:prstGeom>
            <a:solidFill>
              <a:schemeClr val="bg1"/>
            </a:solidFill>
          </p:spPr>
          <p:txBody>
            <a:bodyPr wrap="square" rtlCol="0">
              <a:spAutoFit/>
            </a:bodyPr>
            <a:lstStyle/>
            <a:p>
              <a:r>
                <a:rPr lang="en-US" sz="1050" b="1" dirty="0">
                  <a:solidFill>
                    <a:schemeClr val="accent1"/>
                  </a:solidFill>
                </a:rPr>
                <a:t>Directors Review for CD-3B/Status Review</a:t>
              </a:r>
            </a:p>
            <a:p>
              <a:r>
                <a:rPr lang="en-US" sz="1050" b="1" dirty="0">
                  <a:solidFill>
                    <a:schemeClr val="accent1"/>
                  </a:solidFill>
                </a:rPr>
                <a:t>October 22-24</a:t>
              </a:r>
            </a:p>
          </p:txBody>
        </p:sp>
        <p:cxnSp>
          <p:nvCxnSpPr>
            <p:cNvPr id="50" name="Straight Connector 49">
              <a:extLst>
                <a:ext uri="{FF2B5EF4-FFF2-40B4-BE49-F238E27FC236}">
                  <a16:creationId xmlns:a16="http://schemas.microsoft.com/office/drawing/2014/main" id="{076005E6-600E-449C-C9E3-CF17165F4FED}"/>
                </a:ext>
              </a:extLst>
            </p:cNvPr>
            <p:cNvCxnSpPr>
              <a:cxnSpLocks/>
            </p:cNvCxnSpPr>
            <p:nvPr/>
          </p:nvCxnSpPr>
          <p:spPr>
            <a:xfrm>
              <a:off x="2051618" y="2262918"/>
              <a:ext cx="4229" cy="91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76C40673-7606-6C3A-B435-7BA0C260FC92}"/>
              </a:ext>
            </a:extLst>
          </p:cNvPr>
          <p:cNvGrpSpPr/>
          <p:nvPr/>
        </p:nvGrpSpPr>
        <p:grpSpPr>
          <a:xfrm>
            <a:off x="1386026" y="1154629"/>
            <a:ext cx="7776567" cy="5215175"/>
            <a:chOff x="1386026" y="1154629"/>
            <a:chExt cx="7776567" cy="5215175"/>
          </a:xfrm>
        </p:grpSpPr>
        <p:pic>
          <p:nvPicPr>
            <p:cNvPr id="51" name="Picture 50" descr="A close-up of a document&#10;&#10;Description automatically generated">
              <a:extLst>
                <a:ext uri="{FF2B5EF4-FFF2-40B4-BE49-F238E27FC236}">
                  <a16:creationId xmlns:a16="http://schemas.microsoft.com/office/drawing/2014/main" id="{F87B27CA-4B54-DEDD-BE31-6A1904EF7A51}"/>
                </a:ext>
              </a:extLst>
            </p:cNvPr>
            <p:cNvPicPr>
              <a:picLocks/>
            </p:cNvPicPr>
            <p:nvPr/>
          </p:nvPicPr>
          <p:blipFill>
            <a:blip r:embed="rId2"/>
            <a:stretch>
              <a:fillRect/>
            </a:stretch>
          </p:blipFill>
          <p:spPr>
            <a:xfrm rot="16200000">
              <a:off x="2438607" y="111197"/>
              <a:ext cx="4351339" cy="6456499"/>
            </a:xfrm>
            <a:prstGeom prst="rect">
              <a:avLst/>
            </a:prstGeom>
            <a:noFill/>
            <a:ln w="12700">
              <a:solidFill>
                <a:schemeClr val="tx1"/>
              </a:solidFill>
            </a:ln>
            <a:effectLst>
              <a:outerShdw blurRad="50800" dist="38100" dir="2700000" algn="tl" rotWithShape="0">
                <a:prstClr val="black">
                  <a:alpha val="40000"/>
                </a:prstClr>
              </a:outerShdw>
            </a:effectLst>
          </p:spPr>
        </p:pic>
        <p:cxnSp>
          <p:nvCxnSpPr>
            <p:cNvPr id="53" name="Straight Connector 52">
              <a:extLst>
                <a:ext uri="{FF2B5EF4-FFF2-40B4-BE49-F238E27FC236}">
                  <a16:creationId xmlns:a16="http://schemas.microsoft.com/office/drawing/2014/main" id="{C6E1C1A8-713F-073A-8187-456D2C4E06AB}"/>
                </a:ext>
              </a:extLst>
            </p:cNvPr>
            <p:cNvCxnSpPr>
              <a:cxnSpLocks/>
            </p:cNvCxnSpPr>
            <p:nvPr/>
          </p:nvCxnSpPr>
          <p:spPr>
            <a:xfrm>
              <a:off x="7825894" y="1154629"/>
              <a:ext cx="1326457" cy="4429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77E8FB-E3FE-05FA-8CED-47C4AAA3DAEA}"/>
                </a:ext>
              </a:extLst>
            </p:cNvPr>
            <p:cNvCxnSpPr>
              <a:cxnSpLocks/>
            </p:cNvCxnSpPr>
            <p:nvPr/>
          </p:nvCxnSpPr>
          <p:spPr>
            <a:xfrm>
              <a:off x="1386026" y="5515117"/>
              <a:ext cx="6657907" cy="841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A3D427B-E578-BF6F-0798-BDD3DC27A671}"/>
                </a:ext>
              </a:extLst>
            </p:cNvPr>
            <p:cNvSpPr/>
            <p:nvPr/>
          </p:nvSpPr>
          <p:spPr>
            <a:xfrm>
              <a:off x="8043933" y="5577030"/>
              <a:ext cx="1118660" cy="792774"/>
            </a:xfrm>
            <a:prstGeom prst="rect">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915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19A-70BB-4D17-14DE-2387BB825F53}"/>
              </a:ext>
            </a:extLst>
          </p:cNvPr>
          <p:cNvSpPr>
            <a:spLocks noGrp="1"/>
          </p:cNvSpPr>
          <p:nvPr>
            <p:ph type="title"/>
          </p:nvPr>
        </p:nvSpPr>
        <p:spPr/>
        <p:txBody>
          <a:bodyPr/>
          <a:lstStyle/>
          <a:p>
            <a:r>
              <a:rPr lang="en-US" b="1" dirty="0">
                <a:solidFill>
                  <a:schemeClr val="accent1"/>
                </a:solidFill>
              </a:rPr>
              <a:t>EIC Project Strategy Workshop</a:t>
            </a:r>
          </a:p>
        </p:txBody>
      </p:sp>
      <p:sp>
        <p:nvSpPr>
          <p:cNvPr id="4" name="Date Placeholder 3">
            <a:extLst>
              <a:ext uri="{FF2B5EF4-FFF2-40B4-BE49-F238E27FC236}">
                <a16:creationId xmlns:a16="http://schemas.microsoft.com/office/drawing/2014/main" id="{F39B9A06-FAE7-3D03-8C09-02CA82A38EBB}"/>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322CA348-58CB-A1F0-1885-AD5618C28DC9}"/>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6CAA25B9-87B7-17B4-F6B6-D916EB239F04}"/>
              </a:ext>
            </a:extLst>
          </p:cNvPr>
          <p:cNvSpPr>
            <a:spLocks noGrp="1"/>
          </p:cNvSpPr>
          <p:nvPr>
            <p:ph type="sldNum" sz="quarter" idx="12"/>
          </p:nvPr>
        </p:nvSpPr>
        <p:spPr/>
        <p:txBody>
          <a:bodyPr/>
          <a:lstStyle/>
          <a:p>
            <a:fld id="{588949A8-7CCD-4D90-AA9A-1451BFC6FB3A}" type="slidenum">
              <a:rPr lang="en-US" smtClean="0"/>
              <a:t>7</a:t>
            </a:fld>
            <a:endParaRPr lang="en-US"/>
          </a:p>
        </p:txBody>
      </p:sp>
      <p:sp>
        <p:nvSpPr>
          <p:cNvPr id="7" name="TextBox 6">
            <a:extLst>
              <a:ext uri="{FF2B5EF4-FFF2-40B4-BE49-F238E27FC236}">
                <a16:creationId xmlns:a16="http://schemas.microsoft.com/office/drawing/2014/main" id="{E50AF9F0-5713-D932-657E-943B2A3DF6D5}"/>
              </a:ext>
            </a:extLst>
          </p:cNvPr>
          <p:cNvSpPr txBox="1"/>
          <p:nvPr/>
        </p:nvSpPr>
        <p:spPr>
          <a:xfrm>
            <a:off x="383823" y="1690688"/>
            <a:ext cx="3917243" cy="3970318"/>
          </a:xfrm>
          <a:prstGeom prst="rect">
            <a:avLst/>
          </a:prstGeom>
          <a:noFill/>
        </p:spPr>
        <p:txBody>
          <a:bodyPr wrap="square" rtlCol="0">
            <a:spAutoFit/>
          </a:bodyPr>
          <a:lstStyle/>
          <a:p>
            <a:pPr algn="l"/>
            <a:r>
              <a:rPr lang="en-US" b="0" i="0" dirty="0">
                <a:solidFill>
                  <a:srgbClr val="212121"/>
                </a:solidFill>
                <a:effectLst/>
                <a:latin typeface="Cambria" panose="02040503050406030204" pitchFamily="18" charset="0"/>
              </a:rPr>
              <a:t>The purpose of the Workshop is to engage stakeholders in the development of plans for delivering the EIC project scope and performance and to consider lessons from other large projects.</a:t>
            </a:r>
          </a:p>
          <a:p>
            <a:pPr algn="l"/>
            <a:endParaRPr lang="en-US" b="0" i="0" dirty="0">
              <a:solidFill>
                <a:srgbClr val="777777"/>
              </a:solidFill>
              <a:effectLst/>
              <a:latin typeface="Roboto" panose="02000000000000000000" pitchFamily="2" charset="0"/>
            </a:endParaRPr>
          </a:p>
          <a:p>
            <a:pPr algn="l"/>
            <a:r>
              <a:rPr lang="en-US" b="0" i="0" dirty="0">
                <a:solidFill>
                  <a:srgbClr val="212121"/>
                </a:solidFill>
                <a:effectLst/>
                <a:latin typeface="Cambria" panose="02040503050406030204" pitchFamily="18" charset="0"/>
              </a:rPr>
              <a:t>There will be a Director’s Review of the EIC Project on October 22-24, 2024, and a DOE Independent Project Review on January 7-9, 2025.  The August Workshop will help us prepare for these important reviews.</a:t>
            </a:r>
            <a:endParaRPr lang="en-US" b="0" i="0" dirty="0">
              <a:solidFill>
                <a:srgbClr val="777777"/>
              </a:solidFill>
              <a:effectLst/>
              <a:latin typeface="Roboto" panose="02000000000000000000" pitchFamily="2" charset="0"/>
            </a:endParaRPr>
          </a:p>
          <a:p>
            <a:endParaRPr lang="en-US" dirty="0"/>
          </a:p>
        </p:txBody>
      </p:sp>
      <p:sp>
        <p:nvSpPr>
          <p:cNvPr id="8" name="TextBox 7">
            <a:extLst>
              <a:ext uri="{FF2B5EF4-FFF2-40B4-BE49-F238E27FC236}">
                <a16:creationId xmlns:a16="http://schemas.microsoft.com/office/drawing/2014/main" id="{5D319862-9D3E-BF46-2218-83086FF50C8D}"/>
              </a:ext>
            </a:extLst>
          </p:cNvPr>
          <p:cNvSpPr txBox="1"/>
          <p:nvPr/>
        </p:nvSpPr>
        <p:spPr>
          <a:xfrm>
            <a:off x="135466" y="5575076"/>
            <a:ext cx="5475112" cy="646331"/>
          </a:xfrm>
          <a:prstGeom prst="rect">
            <a:avLst/>
          </a:prstGeom>
          <a:noFill/>
        </p:spPr>
        <p:txBody>
          <a:bodyPr wrap="square" rtlCol="0">
            <a:spAutoFit/>
          </a:bodyPr>
          <a:lstStyle/>
          <a:p>
            <a:r>
              <a:rPr lang="en-US" dirty="0"/>
              <a:t>Sylvia and I presented on </a:t>
            </a:r>
            <a:br>
              <a:rPr lang="en-US" dirty="0"/>
            </a:br>
            <a:r>
              <a:rPr lang="en-US" b="1" dirty="0"/>
              <a:t>“</a:t>
            </a:r>
            <a:r>
              <a:rPr lang="en-US" b="1" dirty="0" err="1"/>
              <a:t>ePIC</a:t>
            </a:r>
            <a:r>
              <a:rPr lang="en-US" b="1" dirty="0"/>
              <a:t> Collaboration Plans in Support of Early Science”</a:t>
            </a:r>
            <a:r>
              <a:rPr lang="en-US" dirty="0"/>
              <a:t> </a:t>
            </a:r>
          </a:p>
        </p:txBody>
      </p:sp>
      <p:pic>
        <p:nvPicPr>
          <p:cNvPr id="9" name="Picture 8" descr="A black and white text on a white background&#10;&#10;Description automatically generated">
            <a:extLst>
              <a:ext uri="{FF2B5EF4-FFF2-40B4-BE49-F238E27FC236}">
                <a16:creationId xmlns:a16="http://schemas.microsoft.com/office/drawing/2014/main" id="{CC284741-F7EA-5AEA-27AB-DA12570A51D3}"/>
              </a:ext>
            </a:extLst>
          </p:cNvPr>
          <p:cNvPicPr>
            <a:picLocks noChangeAspect="1"/>
          </p:cNvPicPr>
          <p:nvPr/>
        </p:nvPicPr>
        <p:blipFill>
          <a:blip r:embed="rId2"/>
          <a:stretch>
            <a:fillRect/>
          </a:stretch>
        </p:blipFill>
        <p:spPr>
          <a:xfrm>
            <a:off x="4755443" y="1597167"/>
            <a:ext cx="6513185" cy="3663666"/>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A screenshot of a computer program&#10;&#10;Description automatically generated">
            <a:extLst>
              <a:ext uri="{FF2B5EF4-FFF2-40B4-BE49-F238E27FC236}">
                <a16:creationId xmlns:a16="http://schemas.microsoft.com/office/drawing/2014/main" id="{CBCECAA3-8FA7-2C67-BD72-AB407C72705A}"/>
              </a:ext>
            </a:extLst>
          </p:cNvPr>
          <p:cNvPicPr>
            <a:picLocks noChangeAspect="1"/>
          </p:cNvPicPr>
          <p:nvPr/>
        </p:nvPicPr>
        <p:blipFill>
          <a:blip r:embed="rId3"/>
          <a:stretch>
            <a:fillRect/>
          </a:stretch>
        </p:blipFill>
        <p:spPr>
          <a:xfrm>
            <a:off x="5610578" y="2653387"/>
            <a:ext cx="6343146" cy="3568020"/>
          </a:xfrm>
          <a:prstGeom prst="rect">
            <a:avLst/>
          </a:prstGeom>
          <a:ln>
            <a:solidFill>
              <a:schemeClr val="tx1"/>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C4667EE-929E-E1D3-BE86-4A81D59C45CD}"/>
              </a:ext>
            </a:extLst>
          </p:cNvPr>
          <p:cNvSpPr txBox="1"/>
          <p:nvPr/>
        </p:nvSpPr>
        <p:spPr>
          <a:xfrm>
            <a:off x="8157582" y="833959"/>
            <a:ext cx="3796142" cy="369332"/>
          </a:xfrm>
          <a:prstGeom prst="rect">
            <a:avLst/>
          </a:prstGeom>
          <a:noFill/>
        </p:spPr>
        <p:txBody>
          <a:bodyPr wrap="square" rtlCol="0">
            <a:spAutoFit/>
          </a:bodyPr>
          <a:lstStyle/>
          <a:p>
            <a:r>
              <a:rPr lang="en-US" dirty="0"/>
              <a:t>From Jim </a:t>
            </a:r>
            <a:r>
              <a:rPr lang="en-US" dirty="0" err="1"/>
              <a:t>Yeck’s</a:t>
            </a:r>
            <a:r>
              <a:rPr lang="en-US" dirty="0"/>
              <a:t> recent EICUG report</a:t>
            </a:r>
          </a:p>
        </p:txBody>
      </p:sp>
      <p:sp>
        <p:nvSpPr>
          <p:cNvPr id="3" name="TextBox 2">
            <a:extLst>
              <a:ext uri="{FF2B5EF4-FFF2-40B4-BE49-F238E27FC236}">
                <a16:creationId xmlns:a16="http://schemas.microsoft.com/office/drawing/2014/main" id="{6A81E9D4-973C-EFF9-BF3D-CD2469001953}"/>
              </a:ext>
            </a:extLst>
          </p:cNvPr>
          <p:cNvSpPr txBox="1"/>
          <p:nvPr/>
        </p:nvSpPr>
        <p:spPr>
          <a:xfrm>
            <a:off x="2103573" y="1767192"/>
            <a:ext cx="7984853" cy="4435049"/>
          </a:xfrm>
          <a:prstGeom prst="rect">
            <a:avLst/>
          </a:prstGeom>
          <a:solidFill>
            <a:schemeClr val="bg1"/>
          </a:solidFill>
          <a:ln>
            <a:solidFill>
              <a:schemeClr val="tx1"/>
            </a:solidFill>
          </a:ln>
        </p:spPr>
        <p:txBody>
          <a:bodyPr wrap="square" rtlCol="0">
            <a:spAutoFit/>
          </a:bodyPr>
          <a:lstStyle/>
          <a:p>
            <a:pPr algn="ctr"/>
            <a:r>
              <a:rPr lang="en-US" sz="4000" dirty="0"/>
              <a:t>An excellent discussion of the project management issues surrounding “phasing” a large project.</a:t>
            </a:r>
          </a:p>
          <a:p>
            <a:pPr algn="ctr"/>
            <a:endParaRPr lang="en-US" sz="4000" dirty="0"/>
          </a:p>
          <a:p>
            <a:pPr algn="ctr"/>
            <a:r>
              <a:rPr lang="en-US" sz="4000" dirty="0"/>
              <a:t>Consensus that </a:t>
            </a:r>
            <a:r>
              <a:rPr lang="en-US" sz="4000" i="1" dirty="0"/>
              <a:t>detector</a:t>
            </a:r>
            <a:r>
              <a:rPr lang="en-US" sz="4000" dirty="0"/>
              <a:t> phasing does not make sense unless technically driven. </a:t>
            </a:r>
          </a:p>
        </p:txBody>
      </p:sp>
    </p:spTree>
    <p:extLst>
      <p:ext uri="{BB962C8B-B14F-4D97-AF65-F5344CB8AC3E}">
        <p14:creationId xmlns:p14="http://schemas.microsoft.com/office/powerpoint/2010/main" val="17518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761C-9F16-6248-250D-76EAA450DBDE}"/>
              </a:ext>
            </a:extLst>
          </p:cNvPr>
          <p:cNvSpPr>
            <a:spLocks noGrp="1"/>
          </p:cNvSpPr>
          <p:nvPr>
            <p:ph type="title"/>
          </p:nvPr>
        </p:nvSpPr>
        <p:spPr>
          <a:xfrm>
            <a:off x="470877" y="207172"/>
            <a:ext cx="10515600" cy="854075"/>
          </a:xfrm>
        </p:spPr>
        <p:txBody>
          <a:bodyPr/>
          <a:lstStyle/>
          <a:p>
            <a:r>
              <a:rPr lang="en-US" b="1" dirty="0">
                <a:solidFill>
                  <a:schemeClr val="accent1"/>
                </a:solidFill>
              </a:rPr>
              <a:t>Early Science with </a:t>
            </a:r>
            <a:r>
              <a:rPr lang="en-US" b="1" dirty="0" err="1">
                <a:solidFill>
                  <a:schemeClr val="accent1"/>
                </a:solidFill>
              </a:rPr>
              <a:t>ePIC</a:t>
            </a:r>
            <a:endParaRPr lang="en-US" b="1" dirty="0">
              <a:solidFill>
                <a:schemeClr val="accent1"/>
              </a:solidFill>
            </a:endParaRPr>
          </a:p>
        </p:txBody>
      </p:sp>
      <p:sp>
        <p:nvSpPr>
          <p:cNvPr id="4" name="Date Placeholder 3">
            <a:extLst>
              <a:ext uri="{FF2B5EF4-FFF2-40B4-BE49-F238E27FC236}">
                <a16:creationId xmlns:a16="http://schemas.microsoft.com/office/drawing/2014/main" id="{9B9FEF60-ACB7-3CCE-9788-DB760B4F9B9A}"/>
              </a:ext>
            </a:extLst>
          </p:cNvPr>
          <p:cNvSpPr>
            <a:spLocks noGrp="1"/>
          </p:cNvSpPr>
          <p:nvPr>
            <p:ph type="dt" sz="half" idx="10"/>
          </p:nvPr>
        </p:nvSpPr>
        <p:spPr/>
        <p:txBody>
          <a:bodyPr/>
          <a:lstStyle/>
          <a:p>
            <a:r>
              <a:rPr lang="en-US"/>
              <a:t>9/6/2024</a:t>
            </a:r>
            <a:endParaRPr lang="en-US" dirty="0"/>
          </a:p>
        </p:txBody>
      </p:sp>
      <p:sp>
        <p:nvSpPr>
          <p:cNvPr id="5" name="Footer Placeholder 4">
            <a:extLst>
              <a:ext uri="{FF2B5EF4-FFF2-40B4-BE49-F238E27FC236}">
                <a16:creationId xmlns:a16="http://schemas.microsoft.com/office/drawing/2014/main" id="{7D5483A9-0588-985A-1167-47D97DEC7C13}"/>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D074C2F8-5401-44EC-2F77-42C977E7E92F}"/>
              </a:ext>
            </a:extLst>
          </p:cNvPr>
          <p:cNvSpPr>
            <a:spLocks noGrp="1"/>
          </p:cNvSpPr>
          <p:nvPr>
            <p:ph type="sldNum" sz="quarter" idx="12"/>
          </p:nvPr>
        </p:nvSpPr>
        <p:spPr/>
        <p:txBody>
          <a:bodyPr/>
          <a:lstStyle/>
          <a:p>
            <a:fld id="{588949A8-7CCD-4D90-AA9A-1451BFC6FB3A}" type="slidenum">
              <a:rPr lang="en-US" smtClean="0"/>
              <a:t>8</a:t>
            </a:fld>
            <a:endParaRPr lang="en-US"/>
          </a:p>
        </p:txBody>
      </p:sp>
      <p:pic>
        <p:nvPicPr>
          <p:cNvPr id="7" name="Picture 6" descr="Logo&#10;&#10;Description automatically generated">
            <a:extLst>
              <a:ext uri="{FF2B5EF4-FFF2-40B4-BE49-F238E27FC236}">
                <a16:creationId xmlns:a16="http://schemas.microsoft.com/office/drawing/2014/main" id="{39CBE0C8-2D28-9367-B606-A760A15125DC}"/>
              </a:ext>
            </a:extLst>
          </p:cNvPr>
          <p:cNvPicPr>
            <a:picLocks noChangeAspect="1"/>
          </p:cNvPicPr>
          <p:nvPr/>
        </p:nvPicPr>
        <p:blipFill>
          <a:blip r:embed="rId2"/>
          <a:stretch>
            <a:fillRect/>
          </a:stretch>
        </p:blipFill>
        <p:spPr>
          <a:xfrm>
            <a:off x="9982200" y="136525"/>
            <a:ext cx="1804597" cy="1299014"/>
          </a:xfrm>
          <a:prstGeom prst="rect">
            <a:avLst/>
          </a:prstGeom>
        </p:spPr>
      </p:pic>
      <p:sp>
        <p:nvSpPr>
          <p:cNvPr id="10" name="TextBox 9">
            <a:extLst>
              <a:ext uri="{FF2B5EF4-FFF2-40B4-BE49-F238E27FC236}">
                <a16:creationId xmlns:a16="http://schemas.microsoft.com/office/drawing/2014/main" id="{DF83727F-A045-F8E3-ADFE-BC1E368A2099}"/>
              </a:ext>
            </a:extLst>
          </p:cNvPr>
          <p:cNvSpPr txBox="1"/>
          <p:nvPr/>
        </p:nvSpPr>
        <p:spPr>
          <a:xfrm>
            <a:off x="237571" y="1845830"/>
            <a:ext cx="3155092" cy="3970318"/>
          </a:xfrm>
          <a:prstGeom prst="rect">
            <a:avLst/>
          </a:prstGeom>
          <a:noFill/>
        </p:spPr>
        <p:txBody>
          <a:bodyPr wrap="square" rtlCol="0">
            <a:spAutoFit/>
          </a:bodyPr>
          <a:lstStyle/>
          <a:p>
            <a:r>
              <a:rPr lang="en-US" dirty="0"/>
              <a:t>At the recent EICUG/</a:t>
            </a:r>
            <a:r>
              <a:rPr lang="en-US" dirty="0" err="1"/>
              <a:t>ePIC</a:t>
            </a:r>
            <a:r>
              <a:rPr lang="en-US" dirty="0"/>
              <a:t> meeting, the discussion of what the staging the EIC might mean to an early science program was initiated.</a:t>
            </a:r>
          </a:p>
          <a:p>
            <a:endParaRPr lang="en-US" dirty="0"/>
          </a:p>
          <a:p>
            <a:r>
              <a:rPr lang="en-US" dirty="0"/>
              <a:t>This starting point has generated a growing discussion within the collaboration - the collaboration is motivated to define a </a:t>
            </a:r>
            <a:r>
              <a:rPr lang="en-US" i="1" dirty="0"/>
              <a:t>meaningful and impactful </a:t>
            </a:r>
            <a:r>
              <a:rPr lang="en-US" dirty="0"/>
              <a:t>early science program within the EIC. </a:t>
            </a:r>
          </a:p>
          <a:p>
            <a:endParaRPr lang="en-US" dirty="0"/>
          </a:p>
        </p:txBody>
      </p:sp>
      <p:sp>
        <p:nvSpPr>
          <p:cNvPr id="11" name="TextBox 10">
            <a:extLst>
              <a:ext uri="{FF2B5EF4-FFF2-40B4-BE49-F238E27FC236}">
                <a16:creationId xmlns:a16="http://schemas.microsoft.com/office/drawing/2014/main" id="{0FC6E6BC-2B0B-782B-94AA-F9CC8EE908FC}"/>
              </a:ext>
            </a:extLst>
          </p:cNvPr>
          <p:cNvSpPr txBox="1"/>
          <p:nvPr/>
        </p:nvSpPr>
        <p:spPr>
          <a:xfrm>
            <a:off x="6279880" y="1176878"/>
            <a:ext cx="5566233" cy="369332"/>
          </a:xfrm>
          <a:prstGeom prst="rect">
            <a:avLst/>
          </a:prstGeom>
          <a:noFill/>
        </p:spPr>
        <p:txBody>
          <a:bodyPr wrap="square" rtlCol="0">
            <a:spAutoFit/>
          </a:bodyPr>
          <a:lstStyle/>
          <a:p>
            <a:r>
              <a:rPr lang="en-US" dirty="0"/>
              <a:t>From Elke’s talk @ Strategy Workshop</a:t>
            </a:r>
          </a:p>
        </p:txBody>
      </p:sp>
      <p:pic>
        <p:nvPicPr>
          <p:cNvPr id="8" name="Picture 7" descr="A diagram of a science program&#10;&#10;Description automatically generated">
            <a:extLst>
              <a:ext uri="{FF2B5EF4-FFF2-40B4-BE49-F238E27FC236}">
                <a16:creationId xmlns:a16="http://schemas.microsoft.com/office/drawing/2014/main" id="{45885E4D-3FEE-CB40-8464-C2004E398FFD}"/>
              </a:ext>
            </a:extLst>
          </p:cNvPr>
          <p:cNvPicPr>
            <a:picLocks noChangeAspect="1"/>
          </p:cNvPicPr>
          <p:nvPr/>
        </p:nvPicPr>
        <p:blipFill>
          <a:blip r:embed="rId3"/>
          <a:stretch>
            <a:fillRect/>
          </a:stretch>
        </p:blipFill>
        <p:spPr>
          <a:xfrm>
            <a:off x="3625658" y="1681655"/>
            <a:ext cx="8220455" cy="4624006"/>
          </a:xfrm>
          <a:prstGeom prst="rect">
            <a:avLst/>
          </a:prstGeom>
          <a:ln>
            <a:solidFill>
              <a:schemeClr val="accent1"/>
            </a:solidFill>
          </a:ln>
          <a:effectLst>
            <a:outerShdw blurRad="50800" dist="38100" dir="2700000" algn="tl" rotWithShape="0">
              <a:prstClr val="black">
                <a:alpha val="40000"/>
              </a:prstClr>
            </a:outerShdw>
          </a:effectLst>
        </p:spPr>
      </p:pic>
      <p:pic>
        <p:nvPicPr>
          <p:cNvPr id="1026" name="Picture 2" descr="The Scarecrow Had a Brain All Along — The Beauty of Your Dream is the  Journey | by Michael | The Startup | Medium">
            <a:extLst>
              <a:ext uri="{FF2B5EF4-FFF2-40B4-BE49-F238E27FC236}">
                <a16:creationId xmlns:a16="http://schemas.microsoft.com/office/drawing/2014/main" id="{3D62B718-DB30-BD95-0947-CB266AE29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448" y="2166618"/>
            <a:ext cx="5514827" cy="360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1375-7E50-9B8F-2F7F-E8BAD87B051F}"/>
              </a:ext>
            </a:extLst>
          </p:cNvPr>
          <p:cNvSpPr>
            <a:spLocks noGrp="1"/>
          </p:cNvSpPr>
          <p:nvPr>
            <p:ph type="title"/>
          </p:nvPr>
        </p:nvSpPr>
        <p:spPr>
          <a:xfrm>
            <a:off x="838200" y="365125"/>
            <a:ext cx="10515600" cy="954391"/>
          </a:xfrm>
        </p:spPr>
        <p:txBody>
          <a:bodyPr/>
          <a:lstStyle/>
          <a:p>
            <a:r>
              <a:rPr lang="en-US" b="1" dirty="0" err="1">
                <a:solidFill>
                  <a:schemeClr val="accent1"/>
                </a:solidFill>
              </a:rPr>
              <a:t>ePIC</a:t>
            </a:r>
            <a:r>
              <a:rPr lang="en-US" b="1" dirty="0">
                <a:solidFill>
                  <a:schemeClr val="accent1"/>
                </a:solidFill>
              </a:rPr>
              <a:t> Early Physics Workshop and Discussion</a:t>
            </a:r>
          </a:p>
        </p:txBody>
      </p:sp>
      <p:sp>
        <p:nvSpPr>
          <p:cNvPr id="4" name="Date Placeholder 3">
            <a:extLst>
              <a:ext uri="{FF2B5EF4-FFF2-40B4-BE49-F238E27FC236}">
                <a16:creationId xmlns:a16="http://schemas.microsoft.com/office/drawing/2014/main" id="{B1BF7D0B-E1A0-BA24-DC00-A7D9089BAB5A}"/>
              </a:ext>
            </a:extLst>
          </p:cNvPr>
          <p:cNvSpPr>
            <a:spLocks noGrp="1"/>
          </p:cNvSpPr>
          <p:nvPr>
            <p:ph type="dt" sz="half" idx="10"/>
          </p:nvPr>
        </p:nvSpPr>
        <p:spPr/>
        <p:txBody>
          <a:bodyPr/>
          <a:lstStyle/>
          <a:p>
            <a:r>
              <a:rPr lang="en-US"/>
              <a:t>9/6/2024</a:t>
            </a:r>
          </a:p>
        </p:txBody>
      </p:sp>
      <p:sp>
        <p:nvSpPr>
          <p:cNvPr id="5" name="Footer Placeholder 4">
            <a:extLst>
              <a:ext uri="{FF2B5EF4-FFF2-40B4-BE49-F238E27FC236}">
                <a16:creationId xmlns:a16="http://schemas.microsoft.com/office/drawing/2014/main" id="{A8C5B22F-A42D-A17A-90BC-A5B4CCDAD650}"/>
              </a:ext>
            </a:extLst>
          </p:cNvPr>
          <p:cNvSpPr>
            <a:spLocks noGrp="1"/>
          </p:cNvSpPr>
          <p:nvPr>
            <p:ph type="ftr" sz="quarter" idx="11"/>
          </p:nvPr>
        </p:nvSpPr>
        <p:spPr/>
        <p:txBody>
          <a:bodyPr/>
          <a:lstStyle/>
          <a:p>
            <a:r>
              <a:rPr lang="en-US"/>
              <a:t>ePIC General Meeting </a:t>
            </a:r>
          </a:p>
        </p:txBody>
      </p:sp>
      <p:sp>
        <p:nvSpPr>
          <p:cNvPr id="6" name="Slide Number Placeholder 5">
            <a:extLst>
              <a:ext uri="{FF2B5EF4-FFF2-40B4-BE49-F238E27FC236}">
                <a16:creationId xmlns:a16="http://schemas.microsoft.com/office/drawing/2014/main" id="{9078EAA9-7946-624E-38BD-87B717BD5C3E}"/>
              </a:ext>
            </a:extLst>
          </p:cNvPr>
          <p:cNvSpPr>
            <a:spLocks noGrp="1"/>
          </p:cNvSpPr>
          <p:nvPr>
            <p:ph type="sldNum" sz="quarter" idx="12"/>
          </p:nvPr>
        </p:nvSpPr>
        <p:spPr/>
        <p:txBody>
          <a:bodyPr/>
          <a:lstStyle/>
          <a:p>
            <a:fld id="{588949A8-7CCD-4D90-AA9A-1451BFC6FB3A}" type="slidenum">
              <a:rPr lang="en-US" smtClean="0"/>
              <a:t>9</a:t>
            </a:fld>
            <a:endParaRPr lang="en-US"/>
          </a:p>
        </p:txBody>
      </p:sp>
      <p:sp>
        <p:nvSpPr>
          <p:cNvPr id="9" name="TextBox 8">
            <a:extLst>
              <a:ext uri="{FF2B5EF4-FFF2-40B4-BE49-F238E27FC236}">
                <a16:creationId xmlns:a16="http://schemas.microsoft.com/office/drawing/2014/main" id="{A6EB112C-9B0D-B86C-3F15-11B7DC21B222}"/>
              </a:ext>
            </a:extLst>
          </p:cNvPr>
          <p:cNvSpPr txBox="1"/>
          <p:nvPr/>
        </p:nvSpPr>
        <p:spPr>
          <a:xfrm>
            <a:off x="8054547" y="1225689"/>
            <a:ext cx="3855308" cy="5355312"/>
          </a:xfrm>
          <a:prstGeom prst="rect">
            <a:avLst/>
          </a:prstGeom>
          <a:noFill/>
        </p:spPr>
        <p:txBody>
          <a:bodyPr wrap="square" rtlCol="0">
            <a:spAutoFit/>
          </a:bodyPr>
          <a:lstStyle/>
          <a:p>
            <a:r>
              <a:rPr lang="en-US" u="sng" dirty="0"/>
              <a:t>First </a:t>
            </a:r>
            <a:r>
              <a:rPr lang="en-US" u="sng" dirty="0" err="1"/>
              <a:t>ePIC</a:t>
            </a:r>
            <a:r>
              <a:rPr lang="en-US" u="sng" dirty="0"/>
              <a:t> Early Physics Workshop: </a:t>
            </a:r>
          </a:p>
          <a:p>
            <a:endParaRPr lang="en-US" dirty="0"/>
          </a:p>
          <a:p>
            <a:r>
              <a:rPr lang="en-US" b="1" dirty="0"/>
              <a:t>Sept. 13</a:t>
            </a:r>
            <a:r>
              <a:rPr lang="en-US" b="1" baseline="30000" dirty="0"/>
              <a:t>th</a:t>
            </a:r>
            <a:r>
              <a:rPr lang="en-US" b="1" dirty="0"/>
              <a:t>, 2024, 10:30AM ET</a:t>
            </a:r>
            <a:endParaRPr lang="en-US" dirty="0"/>
          </a:p>
          <a:p>
            <a:r>
              <a:rPr lang="en-US" dirty="0">
                <a:hlinkClick r:id="rId2"/>
              </a:rPr>
              <a:t>https://indico.bnl.gov/event/24432/</a:t>
            </a:r>
            <a:endParaRPr lang="en-US" dirty="0"/>
          </a:p>
          <a:p>
            <a:endParaRPr lang="en-US" dirty="0"/>
          </a:p>
          <a:p>
            <a:r>
              <a:rPr lang="en-US" dirty="0"/>
              <a:t>Between GM’s but we are using the GM time slot. </a:t>
            </a:r>
          </a:p>
          <a:p>
            <a:endParaRPr lang="en-US" dirty="0"/>
          </a:p>
          <a:p>
            <a:r>
              <a:rPr lang="en-US" dirty="0"/>
              <a:t>An opportunity for the collaboration to consider the EIC early science program, taking into account both the phasing of the collider, and define an impactful early science program.  </a:t>
            </a:r>
          </a:p>
          <a:p>
            <a:endParaRPr lang="en-US" dirty="0"/>
          </a:p>
          <a:p>
            <a:r>
              <a:rPr lang="en-US" dirty="0"/>
              <a:t>Will result in tangible actions items. </a:t>
            </a:r>
          </a:p>
          <a:p>
            <a:endParaRPr lang="en-US" dirty="0"/>
          </a:p>
          <a:p>
            <a:r>
              <a:rPr lang="en-US" dirty="0"/>
              <a:t>Follow-up: plenary session in Frascati, maybe a separate </a:t>
            </a:r>
            <a:r>
              <a:rPr lang="en-US" dirty="0" err="1"/>
              <a:t>ePIC</a:t>
            </a:r>
            <a:r>
              <a:rPr lang="en-US" dirty="0"/>
              <a:t> meeting in March 2025?</a:t>
            </a:r>
          </a:p>
        </p:txBody>
      </p:sp>
      <p:pic>
        <p:nvPicPr>
          <p:cNvPr id="7" name="Picture 6" descr="A white background with text and images&#10;&#10;Description automatically generated">
            <a:extLst>
              <a:ext uri="{FF2B5EF4-FFF2-40B4-BE49-F238E27FC236}">
                <a16:creationId xmlns:a16="http://schemas.microsoft.com/office/drawing/2014/main" id="{E0B2789A-145B-661F-D690-04CBD83ED0B1}"/>
              </a:ext>
            </a:extLst>
          </p:cNvPr>
          <p:cNvPicPr>
            <a:picLocks noChangeAspect="1"/>
          </p:cNvPicPr>
          <p:nvPr/>
        </p:nvPicPr>
        <p:blipFill>
          <a:blip r:embed="rId3"/>
          <a:stretch>
            <a:fillRect/>
          </a:stretch>
        </p:blipFill>
        <p:spPr>
          <a:xfrm>
            <a:off x="100400" y="1672131"/>
            <a:ext cx="7876399" cy="4430474"/>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A screenshot of a computer&#10;&#10;Description automatically generated">
            <a:extLst>
              <a:ext uri="{FF2B5EF4-FFF2-40B4-BE49-F238E27FC236}">
                <a16:creationId xmlns:a16="http://schemas.microsoft.com/office/drawing/2014/main" id="{8FCDFF08-4F93-18F3-2491-2E895B27A529}"/>
              </a:ext>
            </a:extLst>
          </p:cNvPr>
          <p:cNvPicPr>
            <a:picLocks noChangeAspect="1"/>
          </p:cNvPicPr>
          <p:nvPr/>
        </p:nvPicPr>
        <p:blipFill>
          <a:blip r:embed="rId4"/>
          <a:stretch>
            <a:fillRect/>
          </a:stretch>
        </p:blipFill>
        <p:spPr>
          <a:xfrm>
            <a:off x="985896" y="1439350"/>
            <a:ext cx="6593853" cy="489603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72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4431</TotalTime>
  <Words>1969</Words>
  <Application>Microsoft Office PowerPoint</Application>
  <PresentationFormat>Widescreen</PresentationFormat>
  <Paragraphs>267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Calibri Light</vt:lpstr>
      <vt:lpstr>Cambria</vt:lpstr>
      <vt:lpstr>Roboto</vt:lpstr>
      <vt:lpstr>Office Theme</vt:lpstr>
      <vt:lpstr>ePIC Collaboration News</vt:lpstr>
      <vt:lpstr>Hey John, start the recording….</vt:lpstr>
      <vt:lpstr>Agenda</vt:lpstr>
      <vt:lpstr>Request from Gail Dodge (NSAC Chair)</vt:lpstr>
      <vt:lpstr>NSAC Practice Talk</vt:lpstr>
      <vt:lpstr>News from the SP Office</vt:lpstr>
      <vt:lpstr>EIC Project Strategy Workshop</vt:lpstr>
      <vt:lpstr>Early Science with ePIC</vt:lpstr>
      <vt:lpstr>ePIC Early Physics Workshop and Discussion</vt:lpstr>
      <vt:lpstr>Collaboration with the EIC Project</vt:lpstr>
      <vt:lpstr>EIC “Host” Lab User Experience Workshop</vt:lpstr>
      <vt:lpstr>DAC R&amp;D Meeting:  August 28-29th </vt:lpstr>
      <vt:lpstr>ePIC Membership Policy</vt:lpstr>
      <vt:lpstr>Future Collaboration Meetings</vt:lpstr>
      <vt:lpstr>Jan 2025 Collaboration Meeting </vt:lpstr>
      <vt:lpstr>DRAFT Jan. 2025 Collab. Meeting Plan</vt:lpstr>
      <vt:lpstr>Software Tutorial Series</vt:lpstr>
      <vt:lpstr>CERN Recognized Experiment</vt:lpstr>
      <vt:lpstr>Summary</vt:lpstr>
      <vt:lpstr>PowerPoint Presentation</vt:lpstr>
      <vt:lpstr>ePIC Resources</vt:lpstr>
      <vt:lpstr>EICUG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1478</cp:revision>
  <dcterms:created xsi:type="dcterms:W3CDTF">2023-04-13T13:35:08Z</dcterms:created>
  <dcterms:modified xsi:type="dcterms:W3CDTF">2024-09-06T12:20:42Z</dcterms:modified>
</cp:coreProperties>
</file>