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4"/>
  </p:sldMasterIdLst>
  <p:notesMasterIdLst>
    <p:notesMasterId r:id="rId18"/>
  </p:notesMasterIdLst>
  <p:handoutMasterIdLst>
    <p:handoutMasterId r:id="rId19"/>
  </p:handoutMasterIdLst>
  <p:sldIdLst>
    <p:sldId id="256" r:id="rId5"/>
    <p:sldId id="5870" r:id="rId6"/>
    <p:sldId id="5865" r:id="rId7"/>
    <p:sldId id="5871" r:id="rId8"/>
    <p:sldId id="5868" r:id="rId9"/>
    <p:sldId id="2147375378" r:id="rId10"/>
    <p:sldId id="2147375369" r:id="rId11"/>
    <p:sldId id="2147375370" r:id="rId12"/>
    <p:sldId id="3986" r:id="rId13"/>
    <p:sldId id="3984" r:id="rId14"/>
    <p:sldId id="5867" r:id="rId15"/>
    <p:sldId id="5869" r:id="rId16"/>
    <p:sldId id="5864" r:id="rId1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D64A"/>
    <a:srgbClr val="3333FF"/>
    <a:srgbClr val="008000"/>
    <a:srgbClr val="0091FF"/>
    <a:srgbClr val="00ACDB"/>
    <a:srgbClr val="BFBFBF"/>
    <a:srgbClr val="A6A6A6"/>
    <a:srgbClr val="7F7F7F"/>
    <a:srgbClr val="21A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73" autoAdjust="0"/>
    <p:restoredTop sz="95238" autoAdjust="0"/>
  </p:normalViewPr>
  <p:slideViewPr>
    <p:cSldViewPr snapToGrid="0" snapToObjects="1">
      <p:cViewPr varScale="1">
        <p:scale>
          <a:sx n="59" d="100"/>
          <a:sy n="59" d="100"/>
        </p:scale>
        <p:origin x="1180" y="7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145" d="100"/>
          <a:sy n="145" d="100"/>
        </p:scale>
        <p:origin x="3739"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F6B566-8F4F-2297-E09A-EC0A5919D724}"/>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a:extLst>
              <a:ext uri="{FF2B5EF4-FFF2-40B4-BE49-F238E27FC236}">
                <a16:creationId xmlns:a16="http://schemas.microsoft.com/office/drawing/2014/main" id="{EAFEF84F-FF67-CFE6-EE39-7622459E9C49}"/>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D435C532-7310-4D0E-A33E-9CFB32DA3130}" type="datetimeFigureOut">
              <a:rPr lang="en-US" smtClean="0"/>
              <a:t>10/4/2024</a:t>
            </a:fld>
            <a:endParaRPr lang="en-US"/>
          </a:p>
        </p:txBody>
      </p:sp>
      <p:sp>
        <p:nvSpPr>
          <p:cNvPr id="4" name="Footer Placeholder 3">
            <a:extLst>
              <a:ext uri="{FF2B5EF4-FFF2-40B4-BE49-F238E27FC236}">
                <a16:creationId xmlns:a16="http://schemas.microsoft.com/office/drawing/2014/main" id="{933D95DF-83FA-FE96-2EE5-1174D2E87D62}"/>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A967F68-58BC-4765-5D43-302ABEE7BABF}"/>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19FBC339-4610-4F10-854C-D2930A4EBF62}" type="slidenum">
              <a:rPr lang="en-US" smtClean="0"/>
              <a:t>‹#›</a:t>
            </a:fld>
            <a:endParaRPr lang="en-US"/>
          </a:p>
        </p:txBody>
      </p:sp>
    </p:spTree>
    <p:extLst>
      <p:ext uri="{BB962C8B-B14F-4D97-AF65-F5344CB8AC3E}">
        <p14:creationId xmlns:p14="http://schemas.microsoft.com/office/powerpoint/2010/main" val="3885688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E36F475-F7F5-6C41-B37C-656C49194CAF}" type="datetimeFigureOut">
              <a:rPr lang="en-US" smtClean="0"/>
              <a:t>10/4/2024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7</a:t>
            </a:fld>
            <a:endParaRPr lang="en-US"/>
          </a:p>
        </p:txBody>
      </p:sp>
    </p:spTree>
    <p:extLst>
      <p:ext uri="{BB962C8B-B14F-4D97-AF65-F5344CB8AC3E}">
        <p14:creationId xmlns:p14="http://schemas.microsoft.com/office/powerpoint/2010/main" val="40358186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0" y="1174478"/>
            <a:ext cx="10962105" cy="1240412"/>
          </a:xfrm>
          <a:prstGeom prst="rect">
            <a:avLst/>
          </a:prstGeom>
        </p:spPr>
        <p:txBody>
          <a:bodyPr anchor="b" anchorCtr="0"/>
          <a:lstStyle>
            <a:lvl1pPr algn="l">
              <a:lnSpc>
                <a:spcPct val="100000"/>
              </a:lnSpc>
              <a:defRPr sz="4000" b="1" i="0">
                <a:solidFill>
                  <a:schemeClr val="bg1"/>
                </a:solidFill>
                <a:latin typeface="+mn-lt"/>
                <a:cs typeface="Arial" panose="020B0604020202020204" pitchFamily="34" charset="0"/>
              </a:defRPr>
            </a:lvl1pPr>
          </a:lstStyle>
          <a:p>
            <a:r>
              <a:rPr lang="en-US" dirty="0"/>
              <a:t>Title from Agenda</a:t>
            </a:r>
            <a:br>
              <a:rPr lang="en-US" dirty="0"/>
            </a:br>
            <a:r>
              <a:rPr lang="en-US" dirty="0"/>
              <a:t>Continuation of Title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502920" y="5074920"/>
            <a:ext cx="4363736" cy="1019620"/>
          </a:xfrm>
          <a:prstGeom prst="rect">
            <a:avLst/>
          </a:prstGeom>
        </p:spPr>
        <p:txBody>
          <a:bodyPr>
            <a:noAutofit/>
          </a:bodyPr>
          <a:lstStyle>
            <a:lvl1pPr marL="0" indent="0" algn="l">
              <a:lnSpc>
                <a:spcPct val="100000"/>
              </a:lnSpc>
              <a:spcBef>
                <a:spcPts val="0"/>
              </a:spcBef>
              <a:spcAft>
                <a:spcPts val="20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SC-x Identifier</a:t>
            </a:r>
          </a:p>
          <a:p>
            <a:r>
              <a:rPr lang="en-US" dirty="0"/>
              <a:t>EIC CD-3A Review</a:t>
            </a:r>
          </a:p>
          <a:p>
            <a:r>
              <a:rPr lang="en-US" dirty="0"/>
              <a:t>November 14-16, 2023</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0"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502920" y="2423582"/>
            <a:ext cx="10962105" cy="501650"/>
          </a:xfrm>
          <a:prstGeom prst="rect">
            <a:avLst/>
          </a:prstGeo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dirty="0"/>
              <a:t>Secondary title if needed</a:t>
            </a:r>
            <a:endParaRPr lang="en-US" dirty="0"/>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0" y="4233687"/>
            <a:ext cx="10962105" cy="379542"/>
          </a:xfrm>
          <a:prstGeom prst="rect">
            <a:avLst/>
          </a:prstGeo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WBS 6.0x.xxx WBS Name (Exact from WBS)</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0" y="3738425"/>
            <a:ext cx="10962105" cy="477838"/>
          </a:xfrm>
          <a:prstGeom prst="rect">
            <a:avLst/>
          </a:prstGeo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Project Role or Organizational Role if not Project</a:t>
            </a:r>
          </a:p>
        </p:txBody>
      </p:sp>
    </p:spTree>
    <p:extLst>
      <p:ext uri="{BB962C8B-B14F-4D97-AF65-F5344CB8AC3E}">
        <p14:creationId xmlns:p14="http://schemas.microsoft.com/office/powerpoint/2010/main" val="3419946361"/>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dirty="0"/>
              <a:t>Slide Title</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55240" y="567203"/>
            <a:ext cx="1152144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a:p>
            <a:pPr lvl="4"/>
            <a:r>
              <a:rPr lang="en-US" dirty="0"/>
              <a:t>Level 5 – Arial 16</a:t>
            </a:r>
          </a:p>
        </p:txBody>
      </p:sp>
    </p:spTree>
    <p:extLst>
      <p:ext uri="{BB962C8B-B14F-4D97-AF65-F5344CB8AC3E}">
        <p14:creationId xmlns:p14="http://schemas.microsoft.com/office/powerpoint/2010/main" val="3145978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0"/>
            <a:ext cx="11499234" cy="457200"/>
          </a:xfrm>
        </p:spPr>
        <p:txBody>
          <a:bodyPr/>
          <a:lstStyle>
            <a:lvl1pPr>
              <a:defRPr/>
            </a:lvl1pPr>
          </a:lstStyle>
          <a:p>
            <a:r>
              <a:rPr lang="en-US" dirty="0"/>
              <a:t>Title Only</a:t>
            </a:r>
          </a:p>
        </p:txBody>
      </p:sp>
    </p:spTree>
    <p:extLst>
      <p:ext uri="{BB962C8B-B14F-4D97-AF65-F5344CB8AC3E}">
        <p14:creationId xmlns:p14="http://schemas.microsoft.com/office/powerpoint/2010/main" val="1193633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E68CE5-5A83-D94D-B3BA-C3405E85E5CF}"/>
              </a:ext>
            </a:extLst>
          </p:cNvPr>
          <p:cNvSpPr txBox="1"/>
          <p:nvPr userDrawn="1"/>
        </p:nvSpPr>
        <p:spPr>
          <a:xfrm>
            <a:off x="365760" y="6490194"/>
            <a:ext cx="11043138" cy="276999"/>
          </a:xfrm>
          <a:prstGeom prst="rect">
            <a:avLst/>
          </a:prstGeom>
          <a:noFill/>
        </p:spPr>
        <p:txBody>
          <a:bodyPr wrap="square">
            <a:spAutoFit/>
          </a:bodyPr>
          <a:lstStyle/>
          <a:p>
            <a:r>
              <a:rPr lang="en-US" sz="1200" b="0" i="0" u="none" strike="noStrike" kern="1200" dirty="0" err="1">
                <a:solidFill>
                  <a:schemeClr val="tx1"/>
                </a:solidFill>
                <a:effectLst/>
                <a:latin typeface="+mn-lt"/>
                <a:ea typeface="+mn-ea"/>
                <a:cs typeface="+mn-cs"/>
              </a:rPr>
              <a:t>ePIC</a:t>
            </a:r>
            <a:r>
              <a:rPr lang="en-US" sz="1200" b="0" i="0" u="none" strike="noStrike" kern="1200" dirty="0">
                <a:solidFill>
                  <a:schemeClr val="tx1"/>
                </a:solidFill>
                <a:effectLst/>
                <a:latin typeface="+mn-lt"/>
                <a:ea typeface="+mn-ea"/>
                <a:cs typeface="+mn-cs"/>
              </a:rPr>
              <a:t> biweekly meeting September 19, 2024</a:t>
            </a:r>
          </a:p>
        </p:txBody>
      </p:sp>
    </p:spTree>
    <p:extLst>
      <p:ext uri="{BB962C8B-B14F-4D97-AF65-F5344CB8AC3E}">
        <p14:creationId xmlns:p14="http://schemas.microsoft.com/office/powerpoint/2010/main" val="2925061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11575"/>
            <a:ext cx="10515600" cy="681037"/>
          </a:xfrm>
        </p:spPr>
        <p:txBody>
          <a:bodyPr/>
          <a:lstStyle>
            <a:lvl1pPr>
              <a:defRPr>
                <a:solidFill>
                  <a:schemeClr val="tx1"/>
                </a:solidFill>
                <a:latin typeface="Arial" charset="0"/>
                <a:ea typeface="Arial" charset="0"/>
                <a:cs typeface="Arial" charset="0"/>
              </a:defRPr>
            </a:lvl1pPr>
          </a:lstStyle>
          <a:p>
            <a:r>
              <a:rPr lang="en-US" dirty="0"/>
              <a:t>Heading</a:t>
            </a:r>
          </a:p>
        </p:txBody>
      </p:sp>
      <p:sp>
        <p:nvSpPr>
          <p:cNvPr id="6" name="Slide Number Placeholder 5"/>
          <p:cNvSpPr>
            <a:spLocks noGrp="1"/>
          </p:cNvSpPr>
          <p:nvPr>
            <p:ph type="sldNum" sz="quarter" idx="12"/>
          </p:nvPr>
        </p:nvSpPr>
        <p:spPr>
          <a:xfrm>
            <a:off x="11476298" y="6492875"/>
            <a:ext cx="715702" cy="365125"/>
          </a:xfrm>
        </p:spPr>
        <p:txBody>
          <a:bodyPr/>
          <a:lstStyle>
            <a:lvl1pPr algn="ctr">
              <a:defRPr/>
            </a:lvl1pPr>
          </a:lstStyle>
          <a:p>
            <a:fld id="{893C5830-40F3-F04E-B2E3-10E6672BA8FF}" type="slidenum">
              <a:rPr lang="en-US" smtClean="0"/>
              <a:pPr/>
              <a:t>‹#›</a:t>
            </a:fld>
            <a:endParaRPr lang="en-US" dirty="0"/>
          </a:p>
        </p:txBody>
      </p:sp>
    </p:spTree>
    <p:extLst>
      <p:ext uri="{BB962C8B-B14F-4D97-AF65-F5344CB8AC3E}">
        <p14:creationId xmlns:p14="http://schemas.microsoft.com/office/powerpoint/2010/main" val="25700537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52419" y="494380"/>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BCFEFF2-44B8-687E-DAB3-7026DB467298}"/>
              </a:ext>
            </a:extLst>
          </p:cNvPr>
          <p:cNvSpPr txBox="1"/>
          <p:nvPr userDrawn="1"/>
        </p:nvSpPr>
        <p:spPr>
          <a:xfrm>
            <a:off x="365760" y="6490194"/>
            <a:ext cx="11043138" cy="276999"/>
          </a:xfrm>
          <a:prstGeom prst="rect">
            <a:avLst/>
          </a:prstGeom>
          <a:noFill/>
        </p:spPr>
        <p:txBody>
          <a:bodyPr wrap="square">
            <a:spAutoFit/>
          </a:bodyPr>
          <a:lstStyle/>
          <a:p>
            <a:r>
              <a:rPr lang="en-US" sz="1200" b="0" i="0" u="none" strike="noStrike" kern="1200" dirty="0" err="1">
                <a:solidFill>
                  <a:schemeClr val="tx1"/>
                </a:solidFill>
                <a:effectLst/>
                <a:latin typeface="+mn-lt"/>
                <a:ea typeface="+mn-ea"/>
                <a:cs typeface="+mn-cs"/>
              </a:rPr>
              <a:t>ePIC</a:t>
            </a:r>
            <a:r>
              <a:rPr lang="en-US" sz="1200" b="0" i="0" u="none" strike="noStrike" kern="1200" dirty="0">
                <a:solidFill>
                  <a:schemeClr val="tx1"/>
                </a:solidFill>
                <a:effectLst/>
                <a:latin typeface="+mn-lt"/>
                <a:ea typeface="+mn-ea"/>
                <a:cs typeface="+mn-cs"/>
              </a:rPr>
              <a:t> biweekly meeting September 19, 2024</a:t>
            </a:r>
          </a:p>
        </p:txBody>
      </p:sp>
      <p:sp>
        <p:nvSpPr>
          <p:cNvPr id="6" name="TextBox 5">
            <a:extLst>
              <a:ext uri="{FF2B5EF4-FFF2-40B4-BE49-F238E27FC236}">
                <a16:creationId xmlns:a16="http://schemas.microsoft.com/office/drawing/2014/main" id="{B4AB3137-4B00-CEAB-DCD1-3B470E06EA17}"/>
              </a:ext>
            </a:extLst>
          </p:cNvPr>
          <p:cNvSpPr txBox="1"/>
          <p:nvPr userDrawn="1"/>
        </p:nvSpPr>
        <p:spPr>
          <a:xfrm>
            <a:off x="11541499" y="6490193"/>
            <a:ext cx="513209" cy="307777"/>
          </a:xfrm>
          <a:prstGeom prst="rect">
            <a:avLst/>
          </a:prstGeom>
          <a:noFill/>
        </p:spPr>
        <p:txBody>
          <a:bodyPr wrap="square" anchor="ctr">
            <a:spAutoFit/>
          </a:bodyPr>
          <a:lstStyle/>
          <a:p>
            <a:pPr algn="r"/>
            <a:fld id="{E5E7E6BA-9547-40BA-BC84-EED48D8D50C1}" type="slidenum">
              <a:rPr lang="en-US" sz="1400" b="0" smtClean="0">
                <a:solidFill>
                  <a:schemeClr val="tx1"/>
                </a:solidFill>
              </a:rPr>
              <a:pPr algn="r"/>
              <a:t>‹#›</a:t>
            </a:fld>
            <a:endParaRPr lang="en-US" sz="1400" b="0" dirty="0">
              <a:solidFill>
                <a:schemeClr val="tx1"/>
              </a:solidFill>
            </a:endParaRPr>
          </a:p>
        </p:txBody>
      </p:sp>
      <p:cxnSp>
        <p:nvCxnSpPr>
          <p:cNvPr id="7" name="Straight Connector 6">
            <a:extLst>
              <a:ext uri="{FF2B5EF4-FFF2-40B4-BE49-F238E27FC236}">
                <a16:creationId xmlns:a16="http://schemas.microsoft.com/office/drawing/2014/main" id="{7893395C-F7F6-5A6A-DA24-169AA14F65DF}"/>
              </a:ext>
            </a:extLst>
          </p:cNvPr>
          <p:cNvCxnSpPr/>
          <p:nvPr userDrawn="1"/>
        </p:nvCxnSpPr>
        <p:spPr>
          <a:xfrm>
            <a:off x="455239" y="6294258"/>
            <a:ext cx="114992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9">
            <a:extLst>
              <a:ext uri="{FF2B5EF4-FFF2-40B4-BE49-F238E27FC236}">
                <a16:creationId xmlns:a16="http://schemas.microsoft.com/office/drawing/2014/main" id="{E7866077-7D9B-4430-B0C0-7F253295F396}"/>
              </a:ext>
            </a:extLst>
          </p:cNvPr>
          <p:cNvSpPr>
            <a:spLocks noGrp="1"/>
          </p:cNvSpPr>
          <p:nvPr>
            <p:ph type="title"/>
          </p:nvPr>
        </p:nvSpPr>
        <p:spPr>
          <a:xfrm>
            <a:off x="461963" y="0"/>
            <a:ext cx="11499234" cy="457200"/>
          </a:xfrm>
          <a:prstGeom prst="rect">
            <a:avLst/>
          </a:prstGeom>
        </p:spPr>
        <p:txBody>
          <a:bodyPr vert="horz" lIns="91440" tIns="45720" rIns="91440" bIns="45720" rtlCol="0" anchor="ctr">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ECB0C19D-3CAB-5E13-FAF8-C95DA56F6F93}"/>
              </a:ext>
            </a:extLst>
          </p:cNvPr>
          <p:cNvSpPr>
            <a:spLocks noGrp="1"/>
          </p:cNvSpPr>
          <p:nvPr>
            <p:ph type="body" idx="1"/>
          </p:nvPr>
        </p:nvSpPr>
        <p:spPr>
          <a:xfrm>
            <a:off x="462577" y="532329"/>
            <a:ext cx="1149862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9" r:id="rId1"/>
    <p:sldLayoutId id="2147483682" r:id="rId2"/>
    <p:sldLayoutId id="2147483699" r:id="rId3"/>
    <p:sldLayoutId id="2147483701" r:id="rId4"/>
    <p:sldLayoutId id="2147483702" r:id="rId5"/>
  </p:sldLayoutIdLst>
  <p:hf sldNum="0" hdr="0" ftr="0" dt="0"/>
  <p:txStyles>
    <p:titleStyle>
      <a:lvl1pPr algn="l" defTabSz="914400" rtl="0" eaLnBrk="1" latinLnBrk="0" hangingPunct="1">
        <a:lnSpc>
          <a:spcPct val="90000"/>
        </a:lnSpc>
        <a:spcBef>
          <a:spcPct val="0"/>
        </a:spcBef>
        <a:buNone/>
        <a:defRPr sz="2800" b="1" u="none"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indico.bnl.gov/event/24086/"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indico.bnl.gov/event/20481/" TargetMode="External"/><Relationship Id="rId2" Type="http://schemas.openxmlformats.org/officeDocument/2006/relationships/hyperlink" Target="https://indico.bnl.gov/event/16676/" TargetMode="Externa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tiff"/><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574040" y="1174478"/>
            <a:ext cx="10962105" cy="1240412"/>
          </a:xfrm>
        </p:spPr>
        <p:txBody>
          <a:bodyPr/>
          <a:lstStyle/>
          <a:p>
            <a:r>
              <a:rPr lang="en-US" b="0" dirty="0"/>
              <a:t>EIC Project News</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584200" y="3075354"/>
            <a:ext cx="10962105" cy="2766646"/>
          </a:xfrm>
        </p:spPr>
        <p:txBody>
          <a:bodyPr/>
          <a:lstStyle/>
          <a:p>
            <a:r>
              <a:rPr lang="en-US" dirty="0"/>
              <a:t>E.C. </a:t>
            </a:r>
            <a:r>
              <a:rPr lang="en-US" dirty="0" err="1"/>
              <a:t>Aschenauer</a:t>
            </a:r>
            <a:r>
              <a:rPr lang="en-US" dirty="0"/>
              <a:t> (BNL), R. Ent (</a:t>
            </a:r>
            <a:r>
              <a:rPr lang="en-US" dirty="0" err="1"/>
              <a:t>JLab</a:t>
            </a:r>
            <a:r>
              <a:rPr lang="en-US" dirty="0"/>
              <a:t>)</a:t>
            </a:r>
          </a:p>
          <a:p>
            <a:r>
              <a:rPr lang="en-US" b="0" dirty="0">
                <a:cs typeface="Arial" panose="020B0604020202020204" pitchFamily="34" charset="0"/>
              </a:rPr>
              <a:t>Co-Associate Directors for the EIC Experimental Program</a:t>
            </a:r>
          </a:p>
        </p:txBody>
      </p:sp>
      <p:sp>
        <p:nvSpPr>
          <p:cNvPr id="7" name="Subtitle 2">
            <a:extLst>
              <a:ext uri="{FF2B5EF4-FFF2-40B4-BE49-F238E27FC236}">
                <a16:creationId xmlns:a16="http://schemas.microsoft.com/office/drawing/2014/main" id="{5D904B89-C718-9FD6-D411-229075A1482F}"/>
              </a:ext>
            </a:extLst>
          </p:cNvPr>
          <p:cNvSpPr>
            <a:spLocks noGrp="1"/>
          </p:cNvSpPr>
          <p:nvPr>
            <p:ph type="subTitle" idx="1"/>
          </p:nvPr>
        </p:nvSpPr>
        <p:spPr>
          <a:xfrm>
            <a:off x="615215" y="5006601"/>
            <a:ext cx="4363736" cy="1019620"/>
          </a:xfrm>
        </p:spPr>
        <p:txBody>
          <a:bodyPr anchor="ctr">
            <a:noAutofit/>
          </a:bodyPr>
          <a:lstStyle/>
          <a:p>
            <a:r>
              <a:rPr lang="en-US" dirty="0" err="1"/>
              <a:t>ePIC</a:t>
            </a:r>
            <a:r>
              <a:rPr lang="en-US" dirty="0"/>
              <a:t> Bi-Weekly </a:t>
            </a:r>
          </a:p>
          <a:p>
            <a:r>
              <a:rPr lang="en-US" dirty="0"/>
              <a:t>October 4</a:t>
            </a:r>
            <a:r>
              <a:rPr lang="en-US" baseline="30000" dirty="0"/>
              <a:t>th</a:t>
            </a:r>
            <a:r>
              <a:rPr lang="en-US" dirty="0"/>
              <a:t>, 2024</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E924A-E0B3-B04C-8C3E-7B30CEF20837}"/>
              </a:ext>
            </a:extLst>
          </p:cNvPr>
          <p:cNvSpPr>
            <a:spLocks noGrp="1"/>
          </p:cNvSpPr>
          <p:nvPr>
            <p:ph type="title"/>
          </p:nvPr>
        </p:nvSpPr>
        <p:spPr/>
        <p:txBody>
          <a:bodyPr>
            <a:normAutofit fontScale="90000"/>
          </a:bodyPr>
          <a:lstStyle/>
          <a:p>
            <a:r>
              <a:rPr lang="en-US" dirty="0"/>
              <a:t>9</a:t>
            </a:r>
            <a:r>
              <a:rPr lang="en-US" baseline="30000" dirty="0"/>
              <a:t>th</a:t>
            </a:r>
            <a:r>
              <a:rPr lang="en-US" dirty="0"/>
              <a:t> Detector Advisory Committee meeting</a:t>
            </a:r>
          </a:p>
        </p:txBody>
      </p:sp>
      <p:sp>
        <p:nvSpPr>
          <p:cNvPr id="3" name="TextBox 2">
            <a:extLst>
              <a:ext uri="{FF2B5EF4-FFF2-40B4-BE49-F238E27FC236}">
                <a16:creationId xmlns:a16="http://schemas.microsoft.com/office/drawing/2014/main" id="{2A05E908-9C84-344C-A2C1-9ECDB4A006B2}"/>
              </a:ext>
            </a:extLst>
          </p:cNvPr>
          <p:cNvSpPr txBox="1"/>
          <p:nvPr/>
        </p:nvSpPr>
        <p:spPr>
          <a:xfrm>
            <a:off x="449701" y="639730"/>
            <a:ext cx="11499234" cy="4247317"/>
          </a:xfrm>
          <a:prstGeom prst="rect">
            <a:avLst/>
          </a:prstGeom>
          <a:noFill/>
        </p:spPr>
        <p:txBody>
          <a:bodyPr wrap="square" rtlCol="0">
            <a:spAutoFit/>
          </a:bodyPr>
          <a:lstStyle/>
          <a:p>
            <a:r>
              <a:rPr lang="en-US" b="1" u="sng" dirty="0"/>
              <a:t>6.10.02</a:t>
            </a:r>
            <a:r>
              <a:rPr lang="en-US" dirty="0"/>
              <a:t>  </a:t>
            </a:r>
            <a:r>
              <a:rPr lang="en-US" b="1" u="sng" dirty="0"/>
              <a:t> Detector &amp; R&amp;D and Physics Design</a:t>
            </a:r>
            <a:endParaRPr lang="en-US" dirty="0"/>
          </a:p>
          <a:p>
            <a:r>
              <a:rPr lang="en-US" dirty="0"/>
              <a:t>This was the fourth Detector Advisory Committee meeting looking at detector R&amp;D, after earlier versions to look at the transition of the earlier EIC-related detector R&amp;D program and initiate the FY22 project detector R&amp;D and have them advise on R&amp;D progress and priorities for FY23, FY24 and FY25.</a:t>
            </a:r>
          </a:p>
          <a:p>
            <a:endParaRPr lang="en-US" dirty="0"/>
          </a:p>
          <a:p>
            <a:r>
              <a:rPr lang="en-US" dirty="0"/>
              <a:t>The 9th Detector Advisory Committee meeting of August 28-29, 2024, to give advice on the detector R&amp;D is posted at: </a:t>
            </a:r>
            <a:r>
              <a:rPr lang="en-US" u="sng" dirty="0">
                <a:hlinkClick r:id="rId2"/>
              </a:rPr>
              <a:t>https://indico.bnl.gov/event/24086/</a:t>
            </a:r>
            <a:r>
              <a:rPr lang="en-US" dirty="0"/>
              <a:t>. The closeout report is posted here also.</a:t>
            </a:r>
          </a:p>
          <a:p>
            <a:endParaRPr lang="en-US" dirty="0"/>
          </a:p>
          <a:p>
            <a:r>
              <a:rPr lang="en-US" dirty="0"/>
              <a:t>This was the last year of formal project detector R&amp;D, many of our detector R&amp;D milestones have been completed or are near-completion. Some of the later Si/ASIC-related engineering runs are foreseen as Engineering and Design continuations.</a:t>
            </a:r>
          </a:p>
          <a:p>
            <a:endParaRPr lang="en-US" dirty="0"/>
          </a:p>
          <a:p>
            <a:r>
              <a:rPr lang="en-US" dirty="0"/>
              <a:t>Thanks to all, we have made quite some progress in a large variety of foreseen </a:t>
            </a:r>
            <a:r>
              <a:rPr lang="en-US" dirty="0" err="1"/>
              <a:t>ePIC</a:t>
            </a:r>
            <a:r>
              <a:rPr lang="en-US" dirty="0"/>
              <a:t> detector technologies and are by virtue of this well set up for the future CD-2 baselining.</a:t>
            </a:r>
          </a:p>
          <a:p>
            <a:r>
              <a:rPr lang="en-US" dirty="0"/>
              <a:t> </a:t>
            </a:r>
          </a:p>
        </p:txBody>
      </p:sp>
    </p:spTree>
    <p:extLst>
      <p:ext uri="{BB962C8B-B14F-4D97-AF65-F5344CB8AC3E}">
        <p14:creationId xmlns:p14="http://schemas.microsoft.com/office/powerpoint/2010/main" val="1900124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E924A-E0B3-B04C-8C3E-7B30CEF20837}"/>
              </a:ext>
            </a:extLst>
          </p:cNvPr>
          <p:cNvSpPr>
            <a:spLocks noGrp="1"/>
          </p:cNvSpPr>
          <p:nvPr>
            <p:ph type="title"/>
          </p:nvPr>
        </p:nvSpPr>
        <p:spPr/>
        <p:txBody>
          <a:bodyPr>
            <a:normAutofit fontScale="90000"/>
          </a:bodyPr>
          <a:lstStyle/>
          <a:p>
            <a:r>
              <a:rPr lang="en-US" dirty="0"/>
              <a:t>9</a:t>
            </a:r>
            <a:r>
              <a:rPr lang="en-US" baseline="30000" dirty="0"/>
              <a:t>th</a:t>
            </a:r>
            <a:r>
              <a:rPr lang="en-US" dirty="0"/>
              <a:t> Detector Advisory Committee meeting</a:t>
            </a:r>
          </a:p>
        </p:txBody>
      </p:sp>
      <p:sp>
        <p:nvSpPr>
          <p:cNvPr id="4" name="TextBox 3">
            <a:extLst>
              <a:ext uri="{FF2B5EF4-FFF2-40B4-BE49-F238E27FC236}">
                <a16:creationId xmlns:a16="http://schemas.microsoft.com/office/drawing/2014/main" id="{E6B30CD8-24C8-415A-9303-C4A2CD5C6A8F}"/>
              </a:ext>
            </a:extLst>
          </p:cNvPr>
          <p:cNvSpPr txBox="1"/>
          <p:nvPr/>
        </p:nvSpPr>
        <p:spPr>
          <a:xfrm>
            <a:off x="461963" y="593573"/>
            <a:ext cx="11406392" cy="5216813"/>
          </a:xfrm>
          <a:prstGeom prst="rect">
            <a:avLst/>
          </a:prstGeom>
          <a:noFill/>
        </p:spPr>
        <p:txBody>
          <a:bodyPr wrap="square" rtlCol="0">
            <a:spAutoFit/>
          </a:bodyPr>
          <a:lstStyle/>
          <a:p>
            <a:pPr>
              <a:spcAft>
                <a:spcPts val="600"/>
              </a:spcAft>
              <a:buClr>
                <a:srgbClr val="3333FF"/>
              </a:buClr>
            </a:pPr>
            <a:r>
              <a:rPr lang="en-US" b="1" dirty="0">
                <a:solidFill>
                  <a:srgbClr val="3333FF"/>
                </a:solidFill>
              </a:rPr>
              <a:t>What is the follow-up status?</a:t>
            </a:r>
          </a:p>
          <a:p>
            <a:pPr marL="285750" indent="-285750">
              <a:spcAft>
                <a:spcPts val="600"/>
              </a:spcAft>
              <a:buClr>
                <a:srgbClr val="3333FF"/>
              </a:buClr>
              <a:buFont typeface="Wingdings" pitchFamily="2" charset="2"/>
              <a:buChar char="§"/>
            </a:pPr>
            <a:r>
              <a:rPr lang="en-US" dirty="0"/>
              <a:t>We have converged with the EIC Management Team on available EIC “Other Project Costs” detector R&amp;D funding for FY25</a:t>
            </a:r>
          </a:p>
          <a:p>
            <a:pPr marL="1200150" lvl="2" indent="-285750">
              <a:spcAft>
                <a:spcPts val="600"/>
              </a:spcAft>
              <a:buClr>
                <a:srgbClr val="3333FF"/>
              </a:buClr>
              <a:buFont typeface="Wingdings" panose="05000000000000000000" pitchFamily="2" charset="2"/>
              <a:buChar char="à"/>
            </a:pPr>
            <a:r>
              <a:rPr lang="en-US" dirty="0">
                <a:sym typeface="Wingdings" panose="05000000000000000000" pitchFamily="2" charset="2"/>
              </a:rPr>
              <a:t>we plan to fund (as much as we can) eRD102, eRD108, eRD109 (v2), eRD110, eRD113 (v2)</a:t>
            </a:r>
          </a:p>
          <a:p>
            <a:pPr marL="1200150" lvl="2" indent="-285750">
              <a:spcAft>
                <a:spcPts val="600"/>
              </a:spcAft>
              <a:buClr>
                <a:srgbClr val="3333FF"/>
              </a:buClr>
              <a:buFont typeface="Wingdings" panose="05000000000000000000" pitchFamily="2" charset="2"/>
              <a:buChar char="à"/>
            </a:pPr>
            <a:r>
              <a:rPr lang="en-US" dirty="0">
                <a:sym typeface="Wingdings" panose="05000000000000000000" pitchFamily="2" charset="2"/>
              </a:rPr>
              <a:t>We plan to fund eRD112 (v2) from PED funding in FY25. this was checked with the eRD112 contact person(s)</a:t>
            </a:r>
          </a:p>
          <a:p>
            <a:pPr marL="285750" indent="-285750">
              <a:spcAft>
                <a:spcPts val="600"/>
              </a:spcAft>
              <a:buClr>
                <a:srgbClr val="3333FF"/>
              </a:buClr>
              <a:buFont typeface="Wingdings" pitchFamily="2" charset="2"/>
              <a:buChar char="§"/>
            </a:pPr>
            <a:r>
              <a:rPr lang="en-US" dirty="0">
                <a:sym typeface="Wingdings" panose="05000000000000000000" pitchFamily="2" charset="2"/>
              </a:rPr>
              <a:t>We have received permission from the EIC Management Team to recolor OPC funds we did not get to implement the detector R&amp;D plan (due to the late FY22 start) as PED in FY25 and FY26</a:t>
            </a:r>
          </a:p>
          <a:p>
            <a:pPr marL="1200150" lvl="2" indent="-285750">
              <a:spcAft>
                <a:spcPts val="600"/>
              </a:spcAft>
              <a:buClr>
                <a:srgbClr val="3333FF"/>
              </a:buClr>
              <a:buFont typeface="Wingdings" panose="05000000000000000000" pitchFamily="2" charset="2"/>
              <a:buChar char="à"/>
            </a:pPr>
            <a:r>
              <a:rPr lang="en-US" dirty="0">
                <a:sym typeface="Wingdings" panose="05000000000000000000" pitchFamily="2" charset="2"/>
              </a:rPr>
              <a:t>These affect chip-related engineering runs</a:t>
            </a:r>
          </a:p>
          <a:p>
            <a:pPr marL="1200150" lvl="2" indent="-285750">
              <a:spcAft>
                <a:spcPts val="600"/>
              </a:spcAft>
              <a:buClr>
                <a:srgbClr val="3333FF"/>
              </a:buClr>
              <a:buFont typeface="Wingdings" panose="05000000000000000000" pitchFamily="2" charset="2"/>
              <a:buChar char="à"/>
            </a:pPr>
            <a:r>
              <a:rPr lang="en-US" dirty="0">
                <a:sym typeface="Wingdings" panose="05000000000000000000" pitchFamily="2" charset="2"/>
              </a:rPr>
              <a:t>We plan to fund (as much as we can) areas from the eRD109 (ASICs), eRD112 (AC-LGAD) and eRD113 (SVT) that were included in the v1 eRD1xx submissions.</a:t>
            </a:r>
          </a:p>
          <a:p>
            <a:pPr marL="1200150" lvl="2" indent="-285750">
              <a:spcAft>
                <a:spcPts val="600"/>
              </a:spcAft>
              <a:buClr>
                <a:srgbClr val="3333FF"/>
              </a:buClr>
              <a:buFont typeface="Wingdings" panose="05000000000000000000" pitchFamily="2" charset="2"/>
              <a:buChar char="à"/>
            </a:pPr>
            <a:r>
              <a:rPr lang="en-US" dirty="0">
                <a:sym typeface="Wingdings" panose="05000000000000000000" pitchFamily="2" charset="2"/>
              </a:rPr>
              <a:t>Some move to FY26 given FY25 PED funding availability, but at first glimpse this can work.</a:t>
            </a:r>
          </a:p>
          <a:p>
            <a:pPr marL="285750" indent="-285750">
              <a:spcAft>
                <a:spcPts val="600"/>
              </a:spcAft>
              <a:buClr>
                <a:srgbClr val="3333FF"/>
              </a:buClr>
              <a:buFont typeface="Wingdings" pitchFamily="2" charset="2"/>
              <a:buChar char="§"/>
            </a:pPr>
            <a:r>
              <a:rPr lang="en-US" dirty="0">
                <a:sym typeface="Wingdings" panose="05000000000000000000" pitchFamily="2" charset="2"/>
              </a:rPr>
              <a:t>We have completed the budget planning (including what comes through BNL and what through </a:t>
            </a:r>
            <a:r>
              <a:rPr lang="en-US" dirty="0" err="1">
                <a:sym typeface="Wingdings" panose="05000000000000000000" pitchFamily="2" charset="2"/>
              </a:rPr>
              <a:t>JLab</a:t>
            </a:r>
            <a:r>
              <a:rPr lang="en-US" dirty="0">
                <a:sym typeface="Wingdings" panose="05000000000000000000" pitchFamily="2" charset="2"/>
              </a:rPr>
              <a:t>, roughly 50/50) and plan to start on the contracts now.</a:t>
            </a:r>
          </a:p>
          <a:p>
            <a:pPr marL="285750" indent="-285750">
              <a:spcAft>
                <a:spcPts val="600"/>
              </a:spcAft>
              <a:buClr>
                <a:srgbClr val="3333FF"/>
              </a:buClr>
              <a:buFont typeface="Wingdings" pitchFamily="2" charset="2"/>
              <a:buChar char="§"/>
            </a:pPr>
            <a:r>
              <a:rPr lang="en-US" dirty="0">
                <a:sym typeface="Wingdings" panose="05000000000000000000" pitchFamily="2" charset="2"/>
              </a:rPr>
              <a:t>For some </a:t>
            </a:r>
            <a:r>
              <a:rPr lang="en-US" dirty="0" err="1">
                <a:sym typeface="Wingdings" panose="05000000000000000000" pitchFamily="2" charset="2"/>
              </a:rPr>
              <a:t>eRD</a:t>
            </a:r>
            <a:r>
              <a:rPr lang="en-US" dirty="0">
                <a:sym typeface="Wingdings" panose="05000000000000000000" pitchFamily="2" charset="2"/>
              </a:rPr>
              <a:t> activities the main contact persons have been contacted already, and they can start work on providing the procurement documentation input for BNL and </a:t>
            </a:r>
            <a:r>
              <a:rPr lang="en-US" dirty="0" err="1">
                <a:sym typeface="Wingdings" panose="05000000000000000000" pitchFamily="2" charset="2"/>
              </a:rPr>
              <a:t>JLab</a:t>
            </a:r>
            <a:r>
              <a:rPr lang="en-US" dirty="0">
                <a:sym typeface="Wingdings" panose="05000000000000000000" pitchFamily="2" charset="2"/>
              </a:rPr>
              <a:t>.</a:t>
            </a:r>
            <a:endParaRPr lang="en-US" dirty="0"/>
          </a:p>
        </p:txBody>
      </p:sp>
    </p:spTree>
    <p:extLst>
      <p:ext uri="{BB962C8B-B14F-4D97-AF65-F5344CB8AC3E}">
        <p14:creationId xmlns:p14="http://schemas.microsoft.com/office/powerpoint/2010/main" val="3271862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E924A-E0B3-B04C-8C3E-7B30CEF20837}"/>
              </a:ext>
            </a:extLst>
          </p:cNvPr>
          <p:cNvSpPr>
            <a:spLocks noGrp="1"/>
          </p:cNvSpPr>
          <p:nvPr>
            <p:ph type="title"/>
          </p:nvPr>
        </p:nvSpPr>
        <p:spPr/>
        <p:txBody>
          <a:bodyPr>
            <a:normAutofit fontScale="90000"/>
          </a:bodyPr>
          <a:lstStyle/>
          <a:p>
            <a:r>
              <a:rPr lang="en-US" dirty="0"/>
              <a:t>Increased Communication with DSCs</a:t>
            </a:r>
          </a:p>
        </p:txBody>
      </p:sp>
      <p:sp>
        <p:nvSpPr>
          <p:cNvPr id="4" name="TextBox 3">
            <a:extLst>
              <a:ext uri="{FF2B5EF4-FFF2-40B4-BE49-F238E27FC236}">
                <a16:creationId xmlns:a16="http://schemas.microsoft.com/office/drawing/2014/main" id="{E6B30CD8-24C8-415A-9303-C4A2CD5C6A8F}"/>
              </a:ext>
            </a:extLst>
          </p:cNvPr>
          <p:cNvSpPr txBox="1"/>
          <p:nvPr/>
        </p:nvSpPr>
        <p:spPr>
          <a:xfrm>
            <a:off x="461963" y="593573"/>
            <a:ext cx="11406392" cy="5601533"/>
          </a:xfrm>
          <a:prstGeom prst="rect">
            <a:avLst/>
          </a:prstGeom>
          <a:noFill/>
        </p:spPr>
        <p:txBody>
          <a:bodyPr wrap="square" rtlCol="0">
            <a:spAutoFit/>
          </a:bodyPr>
          <a:lstStyle/>
          <a:p>
            <a:pPr>
              <a:spcAft>
                <a:spcPts val="600"/>
              </a:spcAft>
            </a:pPr>
            <a:r>
              <a:rPr lang="en-US" dirty="0"/>
              <a:t>Initiated a new series of meetings with the DSCs to discuss:</a:t>
            </a:r>
          </a:p>
          <a:p>
            <a:pPr>
              <a:spcAft>
                <a:spcPts val="600"/>
              </a:spcAft>
            </a:pPr>
            <a:r>
              <a:rPr lang="en-US" sz="1800" dirty="0">
                <a:solidFill>
                  <a:srgbClr val="3333FF"/>
                </a:solidFill>
                <a:effectLst/>
                <a:latin typeface="Aptos" panose="020B0004020202020204" pitchFamily="34" charset="0"/>
                <a:ea typeface="Aptos" panose="020B0004020202020204" pitchFamily="34" charset="0"/>
                <a:cs typeface="Aptos" panose="020B0004020202020204" pitchFamily="34" charset="0"/>
              </a:rPr>
              <a:t>mechanical and electronics/readout integration questions, topics are services, cooling envelop issues and so on</a:t>
            </a:r>
          </a:p>
          <a:p>
            <a:pPr>
              <a:spcAft>
                <a:spcPts val="600"/>
              </a:spcAft>
            </a:pPr>
            <a:r>
              <a:rPr lang="en-US" dirty="0">
                <a:solidFill>
                  <a:srgbClr val="3333FF"/>
                </a:solidFill>
              </a:rPr>
              <a:t>Meetings:</a:t>
            </a:r>
          </a:p>
          <a:p>
            <a:pPr>
              <a:spcAft>
                <a:spcPts val="600"/>
              </a:spcAft>
            </a:pPr>
            <a:r>
              <a:rPr lang="en-US" dirty="0"/>
              <a:t>Wednesdays 8:00 to 9:00 am (EDT)</a:t>
            </a:r>
          </a:p>
          <a:p>
            <a:pPr>
              <a:spcAft>
                <a:spcPts val="600"/>
              </a:spcAft>
            </a:pPr>
            <a:r>
              <a:rPr lang="en-US" dirty="0"/>
              <a:t>Fridays 11:00 am to 12:00 pm or 12:00 to 1:00 pm on Fridays with </a:t>
            </a:r>
            <a:r>
              <a:rPr lang="en-US" dirty="0" err="1"/>
              <a:t>ePIC</a:t>
            </a:r>
            <a:r>
              <a:rPr lang="en-US" dirty="0"/>
              <a:t> general meeting</a:t>
            </a:r>
          </a:p>
          <a:p>
            <a:pPr>
              <a:spcAft>
                <a:spcPts val="600"/>
              </a:spcAft>
            </a:pPr>
            <a:endParaRPr lang="en-US" dirty="0"/>
          </a:p>
          <a:p>
            <a:pPr>
              <a:spcAft>
                <a:spcPts val="600"/>
              </a:spcAft>
            </a:pPr>
            <a:r>
              <a:rPr lang="en-US" dirty="0"/>
              <a:t>Meetings last and this week:</a:t>
            </a:r>
          </a:p>
          <a:p>
            <a:pPr marL="285750" indent="-285750">
              <a:spcAft>
                <a:spcPts val="600"/>
              </a:spcAft>
              <a:buClr>
                <a:schemeClr val="bg2"/>
              </a:buClr>
              <a:buFont typeface="Wingdings" pitchFamily="2" charset="2"/>
              <a:buChar char="§"/>
            </a:pPr>
            <a:r>
              <a:rPr lang="en-US" dirty="0" err="1"/>
              <a:t>ToF</a:t>
            </a:r>
            <a:endParaRPr lang="en-US" dirty="0"/>
          </a:p>
          <a:p>
            <a:pPr marL="285750" indent="-285750">
              <a:spcAft>
                <a:spcPts val="600"/>
              </a:spcAft>
              <a:buClr>
                <a:schemeClr val="bg2"/>
              </a:buClr>
              <a:buFont typeface="Wingdings" pitchFamily="2" charset="2"/>
              <a:buChar char="§"/>
            </a:pPr>
            <a:r>
              <a:rPr lang="en-US" dirty="0" err="1"/>
              <a:t>dRICH</a:t>
            </a:r>
            <a:endParaRPr lang="en-US" dirty="0"/>
          </a:p>
          <a:p>
            <a:pPr marL="285750" indent="-285750">
              <a:spcAft>
                <a:spcPts val="600"/>
              </a:spcAft>
              <a:buClr>
                <a:schemeClr val="bg2"/>
              </a:buClr>
              <a:buFont typeface="Wingdings" pitchFamily="2" charset="2"/>
              <a:buChar char="§"/>
            </a:pPr>
            <a:r>
              <a:rPr lang="en-US" dirty="0"/>
              <a:t>MPGD</a:t>
            </a:r>
          </a:p>
          <a:p>
            <a:pPr marL="285750" indent="-285750">
              <a:spcAft>
                <a:spcPts val="600"/>
              </a:spcAft>
              <a:buClr>
                <a:schemeClr val="bg2"/>
              </a:buClr>
              <a:buFont typeface="Wingdings" pitchFamily="2" charset="2"/>
              <a:buChar char="§"/>
            </a:pPr>
            <a:r>
              <a:rPr lang="en-US" dirty="0"/>
              <a:t>backward </a:t>
            </a:r>
            <a:r>
              <a:rPr lang="en-US" dirty="0" err="1"/>
              <a:t>HCal</a:t>
            </a:r>
            <a:r>
              <a:rPr lang="en-US" dirty="0"/>
              <a:t> (today)</a:t>
            </a:r>
          </a:p>
          <a:p>
            <a:pPr>
              <a:spcAft>
                <a:spcPts val="600"/>
              </a:spcAft>
              <a:buClr>
                <a:schemeClr val="bg2"/>
              </a:buClr>
            </a:pPr>
            <a:r>
              <a:rPr lang="en-US" dirty="0"/>
              <a:t>We will meet with all DSCs and then start over</a:t>
            </a:r>
          </a:p>
          <a:p>
            <a:pPr>
              <a:spcAft>
                <a:spcPts val="600"/>
              </a:spcAft>
              <a:buClr>
                <a:schemeClr val="bg2"/>
              </a:buClr>
            </a:pPr>
            <a:r>
              <a:rPr lang="en-US" dirty="0"/>
              <a:t>got a lot of praise for this meetings as it helps to avoid misunderstandings, resolve questions fast and move forward on decisions, which are outstanding  for a long time.</a:t>
            </a:r>
          </a:p>
          <a:p>
            <a:pPr lvl="2">
              <a:spcAft>
                <a:spcPts val="600"/>
              </a:spcAft>
              <a:buClr>
                <a:schemeClr val="bg2"/>
              </a:buClr>
            </a:pPr>
            <a:r>
              <a:rPr lang="en-US" dirty="0"/>
              <a:t>Some examples: agreed services for barrel </a:t>
            </a:r>
            <a:r>
              <a:rPr lang="en-US" dirty="0" err="1"/>
              <a:t>ToF</a:t>
            </a:r>
            <a:r>
              <a:rPr lang="en-US" dirty="0"/>
              <a:t> </a:t>
            </a:r>
            <a:r>
              <a:rPr lang="en-US" u="sng" dirty="0"/>
              <a:t>can</a:t>
            </a:r>
            <a:r>
              <a:rPr lang="en-US" dirty="0"/>
              <a:t> go to both sides, will look if we can reduce ~2 cm of vacuum flange </a:t>
            </a:r>
            <a:r>
              <a:rPr lang="en-US"/>
              <a:t>outer size </a:t>
            </a:r>
            <a:r>
              <a:rPr lang="en-US" dirty="0"/>
              <a:t>behind </a:t>
            </a:r>
            <a:r>
              <a:rPr lang="en-US" dirty="0" err="1"/>
              <a:t>dRICH</a:t>
            </a:r>
            <a:r>
              <a:rPr lang="en-US" dirty="0"/>
              <a:t>, … </a:t>
            </a:r>
          </a:p>
        </p:txBody>
      </p:sp>
    </p:spTree>
    <p:extLst>
      <p:ext uri="{BB962C8B-B14F-4D97-AF65-F5344CB8AC3E}">
        <p14:creationId xmlns:p14="http://schemas.microsoft.com/office/powerpoint/2010/main" val="2255196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ogo&#10;&#10;Description automatically generated with low confidence">
            <a:extLst>
              <a:ext uri="{FF2B5EF4-FFF2-40B4-BE49-F238E27FC236}">
                <a16:creationId xmlns:a16="http://schemas.microsoft.com/office/drawing/2014/main" id="{E210E534-57C2-164E-A621-4930B171B8BA}"/>
              </a:ext>
            </a:extLst>
          </p:cNvPr>
          <p:cNvPicPr>
            <a:picLocks noChangeAspect="1"/>
          </p:cNvPicPr>
          <p:nvPr/>
        </p:nvPicPr>
        <p:blipFill>
          <a:blip r:embed="rId2"/>
          <a:stretch>
            <a:fillRect/>
          </a:stretch>
        </p:blipFill>
        <p:spPr>
          <a:xfrm>
            <a:off x="1044001" y="1233889"/>
            <a:ext cx="10508521" cy="3929273"/>
          </a:xfrm>
          <a:prstGeom prst="rect">
            <a:avLst/>
          </a:prstGeom>
        </p:spPr>
      </p:pic>
    </p:spTree>
    <p:extLst>
      <p:ext uri="{BB962C8B-B14F-4D97-AF65-F5344CB8AC3E}">
        <p14:creationId xmlns:p14="http://schemas.microsoft.com/office/powerpoint/2010/main" val="1558485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80F47-76F4-644F-8A02-D3DEBC61174F}"/>
              </a:ext>
            </a:extLst>
          </p:cNvPr>
          <p:cNvSpPr>
            <a:spLocks noGrp="1"/>
          </p:cNvSpPr>
          <p:nvPr>
            <p:ph type="title"/>
          </p:nvPr>
        </p:nvSpPr>
        <p:spPr/>
        <p:txBody>
          <a:bodyPr>
            <a:normAutofit fontScale="90000"/>
          </a:bodyPr>
          <a:lstStyle/>
          <a:p>
            <a:r>
              <a:rPr lang="en-US" dirty="0"/>
              <a:t>On we go: </a:t>
            </a:r>
            <a:r>
              <a:rPr lang="en-US" dirty="0" err="1"/>
              <a:t>ePIC</a:t>
            </a:r>
            <a:r>
              <a:rPr lang="en-US" dirty="0"/>
              <a:t> Detector Path to CD-3B and to CD-2/3C</a:t>
            </a:r>
          </a:p>
        </p:txBody>
      </p:sp>
      <p:sp>
        <p:nvSpPr>
          <p:cNvPr id="11" name="TextBox 10">
            <a:extLst>
              <a:ext uri="{FF2B5EF4-FFF2-40B4-BE49-F238E27FC236}">
                <a16:creationId xmlns:a16="http://schemas.microsoft.com/office/drawing/2014/main" id="{E5224693-285B-056B-7E6A-3E0843F2D160}"/>
              </a:ext>
            </a:extLst>
          </p:cNvPr>
          <p:cNvSpPr txBox="1"/>
          <p:nvPr/>
        </p:nvSpPr>
        <p:spPr>
          <a:xfrm>
            <a:off x="330367" y="604105"/>
            <a:ext cx="11305233" cy="5847755"/>
          </a:xfrm>
          <a:prstGeom prst="rect">
            <a:avLst/>
          </a:prstGeom>
          <a:noFill/>
        </p:spPr>
        <p:txBody>
          <a:bodyPr wrap="square" rtlCol="0">
            <a:spAutoFit/>
          </a:bodyPr>
          <a:lstStyle/>
          <a:p>
            <a:r>
              <a:rPr lang="en-US" sz="1400" dirty="0"/>
              <a:t>Detector Design Reviews (organized by the EIC Project):</a:t>
            </a:r>
          </a:p>
          <a:p>
            <a:pPr marL="742950" lvl="1" indent="-285750">
              <a:buClr>
                <a:srgbClr val="FF0000"/>
              </a:buClr>
              <a:buFont typeface="Wingdings" pitchFamily="2" charset="2"/>
              <a:buChar char="ü"/>
            </a:pPr>
            <a:r>
              <a:rPr lang="en-US" sz="1400" dirty="0"/>
              <a:t>PDR2: IR Integration and Auxiliary Detectors – February 12, 2024 – main emphasis on baseline choices and progress</a:t>
            </a:r>
          </a:p>
          <a:p>
            <a:pPr marL="742950" lvl="1" indent="-285750">
              <a:buClr>
                <a:srgbClr val="FF0000"/>
              </a:buClr>
              <a:buFont typeface="Wingdings" pitchFamily="2" charset="2"/>
              <a:buChar char="ü"/>
            </a:pPr>
            <a:r>
              <a:rPr lang="en-US" sz="1400" dirty="0"/>
              <a:t>PDR1: Tracking Detectors – 20-21 March 2024 – main emphasis on baseline tracking layout, if we are on track and plans</a:t>
            </a:r>
          </a:p>
          <a:p>
            <a:pPr marL="742950" lvl="1" indent="-285750">
              <a:buClr>
                <a:srgbClr val="FF0000"/>
              </a:buClr>
              <a:buFont typeface="Wingdings" pitchFamily="2" charset="2"/>
              <a:buChar char="ü"/>
            </a:pPr>
            <a:r>
              <a:rPr lang="en-US" sz="1400" dirty="0"/>
              <a:t>PDR2: Electronics/DAQ – June 10 -11, 2024 – continuation of PDR1 to ensure we are on track and show progress</a:t>
            </a:r>
          </a:p>
          <a:p>
            <a:pPr marL="742950" lvl="1" indent="-285750">
              <a:buClr>
                <a:srgbClr val="FF0000"/>
              </a:buClr>
              <a:buFont typeface="Wingdings" pitchFamily="2" charset="2"/>
              <a:buChar char="ü"/>
            </a:pPr>
            <a:r>
              <a:rPr lang="en-US" sz="1400" dirty="0"/>
              <a:t>PDR: Integration, Infrastructure and Installation – July 15, 2024 – barrel and endcaps flux return steel</a:t>
            </a:r>
          </a:p>
          <a:p>
            <a:pPr marL="742950" lvl="1" indent="-285750">
              <a:buClr>
                <a:srgbClr val="FF0000"/>
              </a:buClr>
              <a:buFont typeface="Wingdings" pitchFamily="2" charset="2"/>
              <a:buChar char="ü"/>
            </a:pPr>
            <a:r>
              <a:rPr lang="en-US" sz="1400" dirty="0"/>
              <a:t>PDR2: Barrel EM Cal – </a:t>
            </a:r>
            <a:r>
              <a:rPr lang="en-US" sz="1400" b="1" dirty="0">
                <a:solidFill>
                  <a:srgbClr val="FF0000"/>
                </a:solidFill>
              </a:rPr>
              <a:t>September 19</a:t>
            </a:r>
            <a:r>
              <a:rPr lang="en-US" sz="1400" b="1" baseline="30000" dirty="0">
                <a:solidFill>
                  <a:srgbClr val="FF0000"/>
                </a:solidFill>
              </a:rPr>
              <a:t>th </a:t>
            </a:r>
            <a:r>
              <a:rPr lang="en-US" sz="1400" dirty="0"/>
              <a:t>– emphasis on mechanical design &amp; </a:t>
            </a:r>
            <a:r>
              <a:rPr lang="en-US" sz="1400" dirty="0" err="1"/>
              <a:t>AstroPix</a:t>
            </a:r>
            <a:r>
              <a:rPr lang="en-US" sz="1400" dirty="0"/>
              <a:t> readiness</a:t>
            </a:r>
            <a:endParaRPr lang="en-US" sz="1400" b="1" dirty="0"/>
          </a:p>
          <a:p>
            <a:pPr marL="742950" lvl="1" indent="-285750">
              <a:buFont typeface="Wingdings" pitchFamily="2" charset="2"/>
              <a:buChar char="§"/>
            </a:pPr>
            <a:r>
              <a:rPr lang="en-US" sz="1400" dirty="0"/>
              <a:t>PDR2: Particle Identification Detectors – </a:t>
            </a:r>
            <a:r>
              <a:rPr lang="en-US" sz="1400" b="1" dirty="0">
                <a:solidFill>
                  <a:srgbClr val="FF0000"/>
                </a:solidFill>
              </a:rPr>
              <a:t>Winter</a:t>
            </a:r>
            <a:r>
              <a:rPr lang="en-US" sz="1400" dirty="0"/>
              <a:t> 2024/25 (late January or February 2025 for </a:t>
            </a:r>
            <a:r>
              <a:rPr lang="en-US" sz="1400" dirty="0" err="1"/>
              <a:t>pfRICH</a:t>
            </a:r>
            <a:r>
              <a:rPr lang="en-US" sz="1400" dirty="0"/>
              <a:t>/</a:t>
            </a:r>
            <a:r>
              <a:rPr lang="en-US" sz="1400" dirty="0" err="1"/>
              <a:t>hpDIRC</a:t>
            </a:r>
            <a:r>
              <a:rPr lang="en-US" sz="1400" dirty="0"/>
              <a:t>/</a:t>
            </a:r>
            <a:r>
              <a:rPr lang="en-US" sz="1400" dirty="0" err="1"/>
              <a:t>dRICH</a:t>
            </a:r>
            <a:r>
              <a:rPr lang="en-US" sz="1400" dirty="0"/>
              <a:t>, TOF later)</a:t>
            </a:r>
          </a:p>
          <a:p>
            <a:pPr marL="742950" lvl="1" indent="-285750">
              <a:buFont typeface="Wingdings" pitchFamily="2" charset="2"/>
              <a:buChar char="§"/>
            </a:pPr>
            <a:r>
              <a:rPr lang="en-US" sz="1400" b="1" dirty="0"/>
              <a:t>FDR: </a:t>
            </a:r>
            <a:r>
              <a:rPr lang="en-US" sz="1400" dirty="0"/>
              <a:t>Backward &amp; Forward EM Calorimetry, Barrel &amp; Forward HCAL – Fall 2024 </a:t>
            </a:r>
            <a:r>
              <a:rPr lang="en-US" sz="1400" b="1" dirty="0">
                <a:solidFill>
                  <a:srgbClr val="FF0000"/>
                </a:solidFill>
                <a:sym typeface="Wingdings" panose="05000000000000000000" pitchFamily="2" charset="2"/>
              </a:rPr>
              <a:t> Winter </a:t>
            </a:r>
            <a:r>
              <a:rPr lang="en-US" sz="1400" dirty="0"/>
              <a:t>2024 (late January or February 2025)</a:t>
            </a:r>
          </a:p>
          <a:p>
            <a:pPr marL="742950" lvl="1" indent="-285750">
              <a:buFont typeface="Wingdings" pitchFamily="2" charset="2"/>
              <a:buChar char="§"/>
            </a:pPr>
            <a:r>
              <a:rPr lang="en-US" sz="1400" dirty="0"/>
              <a:t>PDR2: Polarimetry – timescale TBD (but before CD-2)</a:t>
            </a:r>
          </a:p>
          <a:p>
            <a:pPr lvl="1"/>
            <a:endParaRPr lang="en-US" sz="800" dirty="0"/>
          </a:p>
          <a:p>
            <a:pPr lvl="1"/>
            <a:r>
              <a:rPr lang="en-US" sz="1400" b="1" dirty="0">
                <a:solidFill>
                  <a:srgbClr val="0432FF"/>
                </a:solidFill>
              </a:rPr>
              <a:t>FDR</a:t>
            </a:r>
            <a:r>
              <a:rPr lang="en-US" sz="1400" dirty="0"/>
              <a:t> for any potential CD-3B scope:</a:t>
            </a:r>
          </a:p>
          <a:p>
            <a:pPr marL="742950" lvl="1" indent="-285750">
              <a:buClr>
                <a:srgbClr val="FF0000"/>
              </a:buClr>
              <a:buFont typeface="Wingdings" pitchFamily="2" charset="2"/>
              <a:buChar char="ü"/>
            </a:pPr>
            <a:r>
              <a:rPr lang="en-US" sz="1400" dirty="0"/>
              <a:t>Magnet Power Supply – May 28</a:t>
            </a:r>
            <a:r>
              <a:rPr lang="en-US" sz="1400" baseline="30000" dirty="0"/>
              <a:t>th</a:t>
            </a:r>
            <a:r>
              <a:rPr lang="en-US" sz="1400" dirty="0"/>
              <a:t>  2024 </a:t>
            </a:r>
          </a:p>
          <a:p>
            <a:pPr marL="742950" lvl="1" indent="-285750">
              <a:buClr>
                <a:srgbClr val="FF0000"/>
              </a:buClr>
              <a:buFont typeface="Wingdings" pitchFamily="2" charset="2"/>
              <a:buChar char="ü"/>
            </a:pPr>
            <a:r>
              <a:rPr lang="en-US" sz="1400" dirty="0" err="1"/>
              <a:t>VTRx</a:t>
            </a:r>
            <a:r>
              <a:rPr lang="en-US" sz="1400" dirty="0"/>
              <a:t>+/</a:t>
            </a:r>
            <a:r>
              <a:rPr lang="en-US" sz="1400" dirty="0" err="1"/>
              <a:t>lpGBT</a:t>
            </a:r>
            <a:r>
              <a:rPr lang="en-US" sz="1400" dirty="0"/>
              <a:t> add ½ day to electronics/DAQ PDR2 on June 11</a:t>
            </a:r>
            <a:r>
              <a:rPr lang="en-US" sz="1400" baseline="30000" dirty="0"/>
              <a:t>th</a:t>
            </a:r>
            <a:r>
              <a:rPr lang="en-US" sz="1400" dirty="0"/>
              <a:t>  2024</a:t>
            </a:r>
          </a:p>
          <a:p>
            <a:pPr marL="742950" lvl="1" indent="-285750">
              <a:buFont typeface="Wingdings" pitchFamily="2" charset="2"/>
              <a:buChar char="§"/>
            </a:pPr>
            <a:r>
              <a:rPr lang="en-US" sz="1400" dirty="0"/>
              <a:t>Magnet Steel </a:t>
            </a:r>
            <a:r>
              <a:rPr lang="en-US" sz="1400" b="1" dirty="0">
                <a:solidFill>
                  <a:srgbClr val="FF0000"/>
                </a:solidFill>
              </a:rPr>
              <a:t>October 16</a:t>
            </a:r>
            <a:r>
              <a:rPr lang="en-US" sz="1400" b="1" baseline="30000" dirty="0">
                <a:solidFill>
                  <a:srgbClr val="FF0000"/>
                </a:solidFill>
              </a:rPr>
              <a:t>th</a:t>
            </a:r>
            <a:r>
              <a:rPr lang="en-US" sz="1400" b="1" dirty="0">
                <a:solidFill>
                  <a:srgbClr val="FF0000"/>
                </a:solidFill>
              </a:rPr>
              <a:t> 2024 </a:t>
            </a:r>
          </a:p>
          <a:p>
            <a:pPr marL="742950" lvl="1" indent="-285750">
              <a:buFont typeface="Wingdings" pitchFamily="2" charset="2"/>
              <a:buChar char="§"/>
            </a:pPr>
            <a:endParaRPr lang="en-US" sz="800" dirty="0"/>
          </a:p>
          <a:p>
            <a:pPr marL="285750" indent="-285750">
              <a:buClr>
                <a:srgbClr val="FF0000"/>
              </a:buClr>
              <a:buFont typeface="Wingdings" pitchFamily="2" charset="2"/>
              <a:buChar char="ü"/>
            </a:pPr>
            <a:r>
              <a:rPr lang="en-US" sz="1400" dirty="0"/>
              <a:t>BNL Off-Project Dependency review Experimental Program August 22-23, 2024</a:t>
            </a:r>
          </a:p>
          <a:p>
            <a:endParaRPr lang="en-US" sz="1400" dirty="0"/>
          </a:p>
          <a:p>
            <a:r>
              <a:rPr lang="en-US" sz="1400" b="1" dirty="0">
                <a:solidFill>
                  <a:srgbClr val="0432FF"/>
                </a:solidFill>
              </a:rPr>
              <a:t>Detector Advisory Committee Meetings 2024/2025</a:t>
            </a:r>
            <a:r>
              <a:rPr lang="en-US" sz="1400" dirty="0"/>
              <a:t>:</a:t>
            </a:r>
          </a:p>
          <a:p>
            <a:pPr marL="742950" lvl="1" indent="-285750">
              <a:buClr>
                <a:srgbClr val="FF0000"/>
              </a:buClr>
              <a:buFont typeface="Wingdings" pitchFamily="2" charset="2"/>
              <a:buChar char="ü"/>
            </a:pPr>
            <a:r>
              <a:rPr lang="en-US" sz="1400" dirty="0"/>
              <a:t>June 21, 2024: 8</a:t>
            </a:r>
            <a:r>
              <a:rPr lang="en-US" sz="1400" baseline="30000" dirty="0"/>
              <a:t>th</a:t>
            </a:r>
            <a:r>
              <a:rPr lang="en-US" sz="1400" dirty="0"/>
              <a:t> DAC meeting - strategic advice on the planning </a:t>
            </a:r>
          </a:p>
          <a:p>
            <a:pPr lvl="1">
              <a:buClr>
                <a:srgbClr val="FF0000"/>
              </a:buClr>
            </a:pPr>
            <a:r>
              <a:rPr lang="en-US" sz="1400" dirty="0"/>
              <a:t>      for the construction phase of the </a:t>
            </a:r>
            <a:r>
              <a:rPr lang="en-US" sz="1400" dirty="0" err="1"/>
              <a:t>ePIC</a:t>
            </a:r>
            <a:r>
              <a:rPr lang="en-US" sz="1400" dirty="0"/>
              <a:t> detector</a:t>
            </a:r>
          </a:p>
          <a:p>
            <a:pPr marL="742950" lvl="1" indent="-285750">
              <a:buClr>
                <a:srgbClr val="FF0000"/>
              </a:buClr>
              <a:buFont typeface="Wingdings" pitchFamily="2" charset="2"/>
              <a:buChar char="ü"/>
            </a:pPr>
            <a:r>
              <a:rPr lang="en-US" sz="1400" dirty="0"/>
              <a:t>August 28-29, 2024: 9</a:t>
            </a:r>
            <a:r>
              <a:rPr lang="en-US" sz="1400" baseline="30000" dirty="0"/>
              <a:t>th</a:t>
            </a:r>
            <a:r>
              <a:rPr lang="en-US" sz="1400" dirty="0"/>
              <a:t> DAC meeting - Annual advice on detector R&amp;D status and FY25 completion needs</a:t>
            </a:r>
          </a:p>
          <a:p>
            <a:pPr lvl="1"/>
            <a:r>
              <a:rPr lang="en-US" sz="1400" dirty="0"/>
              <a:t>Spring 2025: 10</a:t>
            </a:r>
            <a:r>
              <a:rPr lang="en-US" sz="1400" baseline="30000" dirty="0"/>
              <a:t>th</a:t>
            </a:r>
            <a:r>
              <a:rPr lang="en-US" sz="1400" dirty="0"/>
              <a:t> DAC meeting - Comprehensive look of DAC to design status and readiness for CD-2.</a:t>
            </a:r>
          </a:p>
          <a:p>
            <a:pPr lvl="1"/>
            <a:endParaRPr lang="en-US" sz="800" dirty="0"/>
          </a:p>
          <a:p>
            <a:r>
              <a:rPr lang="en-US" sz="1400" dirty="0"/>
              <a:t>Software &amp; Computing Reviews (organized by the host labs):</a:t>
            </a:r>
          </a:p>
          <a:p>
            <a:pPr marL="285750" indent="-285750">
              <a:buClr>
                <a:srgbClr val="FF0000"/>
              </a:buClr>
              <a:buFont typeface="Wingdings" pitchFamily="2" charset="2"/>
              <a:buChar char="ü"/>
            </a:pPr>
            <a:r>
              <a:rPr lang="en-US" sz="1400" dirty="0" err="1"/>
              <a:t>ePIC</a:t>
            </a:r>
            <a:r>
              <a:rPr lang="en-US" sz="1400" dirty="0"/>
              <a:t> Detector Software Infrastructure Review </a:t>
            </a:r>
            <a:r>
              <a:rPr lang="en-US" sz="1400" dirty="0">
                <a:hlinkClick r:id="rId2"/>
              </a:rPr>
              <a:t>https://indico.bnl.gov/event/16676/</a:t>
            </a:r>
            <a:r>
              <a:rPr lang="en-US" sz="1400" dirty="0"/>
              <a:t> – August 22-23, 2022</a:t>
            </a:r>
          </a:p>
          <a:p>
            <a:pPr marL="285750" indent="-285750">
              <a:buClr>
                <a:srgbClr val="FF0000"/>
              </a:buClr>
              <a:buFont typeface="Wingdings" pitchFamily="2" charset="2"/>
              <a:buChar char="ü"/>
            </a:pPr>
            <a:r>
              <a:rPr lang="en-US" sz="1400" dirty="0" err="1"/>
              <a:t>ePIC</a:t>
            </a:r>
            <a:r>
              <a:rPr lang="en-US" sz="1400" dirty="0"/>
              <a:t> Software &amp; Computing review by host labs </a:t>
            </a:r>
            <a:r>
              <a:rPr lang="en-US" sz="1400" dirty="0">
                <a:hlinkClick r:id="rId3"/>
              </a:rPr>
              <a:t>https://indico.bnl.gov/event/20481/</a:t>
            </a:r>
            <a:r>
              <a:rPr lang="en-US" sz="1400" dirty="0"/>
              <a:t> –  October 19-20, 2023</a:t>
            </a:r>
          </a:p>
          <a:p>
            <a:pPr marL="285750" indent="-285750">
              <a:buClr>
                <a:srgbClr val="FF0000"/>
              </a:buClr>
              <a:buFont typeface="Wingdings" pitchFamily="2" charset="2"/>
              <a:buChar char="ü"/>
            </a:pPr>
            <a:r>
              <a:rPr lang="en-US" sz="1400" dirty="0" err="1"/>
              <a:t>ePIC</a:t>
            </a:r>
            <a:r>
              <a:rPr lang="en-US" sz="1400" dirty="0"/>
              <a:t> Software &amp; Computing review (by host labs) – </a:t>
            </a:r>
            <a:r>
              <a:rPr lang="en-US" sz="1400" b="1" dirty="0">
                <a:solidFill>
                  <a:srgbClr val="FF0000"/>
                </a:solidFill>
              </a:rPr>
              <a:t>September 26-27, 2024</a:t>
            </a:r>
          </a:p>
        </p:txBody>
      </p:sp>
      <p:pic>
        <p:nvPicPr>
          <p:cNvPr id="3" name="Picture 2" descr="A picture containing diagram&#10;&#10;Description automatically generated">
            <a:extLst>
              <a:ext uri="{FF2B5EF4-FFF2-40B4-BE49-F238E27FC236}">
                <a16:creationId xmlns:a16="http://schemas.microsoft.com/office/drawing/2014/main" id="{C8CCC6D6-C27E-750F-2098-7E6E703B659E}"/>
              </a:ext>
            </a:extLst>
          </p:cNvPr>
          <p:cNvPicPr>
            <a:picLocks noChangeAspect="1"/>
          </p:cNvPicPr>
          <p:nvPr/>
        </p:nvPicPr>
        <p:blipFill rotWithShape="1">
          <a:blip r:embed="rId4"/>
          <a:srcRect t="63387" r="53766" b="1"/>
          <a:stretch/>
        </p:blipFill>
        <p:spPr>
          <a:xfrm>
            <a:off x="9683354" y="4103566"/>
            <a:ext cx="2508646" cy="912220"/>
          </a:xfrm>
          <a:prstGeom prst="rect">
            <a:avLst/>
          </a:prstGeom>
          <a:ln>
            <a:solidFill>
              <a:srgbClr val="00B0F0"/>
            </a:solidFill>
          </a:ln>
        </p:spPr>
      </p:pic>
      <p:pic>
        <p:nvPicPr>
          <p:cNvPr id="4" name="Picture 3" descr="A picture containing diagram&#10;&#10;Description automatically generated">
            <a:extLst>
              <a:ext uri="{FF2B5EF4-FFF2-40B4-BE49-F238E27FC236}">
                <a16:creationId xmlns:a16="http://schemas.microsoft.com/office/drawing/2014/main" id="{B92B875F-F24A-3CE7-A34F-96A69609C959}"/>
              </a:ext>
            </a:extLst>
          </p:cNvPr>
          <p:cNvPicPr>
            <a:picLocks noChangeAspect="1"/>
          </p:cNvPicPr>
          <p:nvPr/>
        </p:nvPicPr>
        <p:blipFill rotWithShape="1">
          <a:blip r:embed="rId4"/>
          <a:srcRect b="36281"/>
          <a:stretch/>
        </p:blipFill>
        <p:spPr>
          <a:xfrm>
            <a:off x="7817167" y="2780259"/>
            <a:ext cx="4374833" cy="1280002"/>
          </a:xfrm>
          <a:prstGeom prst="rect">
            <a:avLst/>
          </a:prstGeom>
          <a:ln>
            <a:solidFill>
              <a:srgbClr val="00B0F0"/>
            </a:solidFill>
          </a:ln>
        </p:spPr>
      </p:pic>
    </p:spTree>
    <p:extLst>
      <p:ext uri="{BB962C8B-B14F-4D97-AF65-F5344CB8AC3E}">
        <p14:creationId xmlns:p14="http://schemas.microsoft.com/office/powerpoint/2010/main" val="621971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3311B-1FB3-5715-D7A8-650EFCE6ECDF}"/>
              </a:ext>
            </a:extLst>
          </p:cNvPr>
          <p:cNvSpPr>
            <a:spLocks noGrp="1"/>
          </p:cNvSpPr>
          <p:nvPr>
            <p:ph type="title"/>
          </p:nvPr>
        </p:nvSpPr>
        <p:spPr>
          <a:xfrm>
            <a:off x="461963" y="0"/>
            <a:ext cx="11499234" cy="925286"/>
          </a:xfrm>
        </p:spPr>
        <p:txBody>
          <a:bodyPr>
            <a:noAutofit/>
          </a:bodyPr>
          <a:lstStyle/>
          <a:p>
            <a:r>
              <a:rPr lang="en-US" sz="2400" i="0" u="none" strike="noStrike" dirty="0">
                <a:effectLst/>
              </a:rPr>
              <a:t>Incremental Preliminary Design and Safety Review of the </a:t>
            </a:r>
            <a:r>
              <a:rPr lang="en-US" sz="2400" i="0" u="none" strike="noStrike" dirty="0" err="1">
                <a:effectLst/>
              </a:rPr>
              <a:t>ePIC</a:t>
            </a:r>
            <a:r>
              <a:rPr lang="en-US" sz="2400" i="0" u="none" strike="noStrike" dirty="0">
                <a:effectLst/>
              </a:rPr>
              <a:t> Barrel Imaging </a:t>
            </a:r>
            <a:r>
              <a:rPr lang="en-US" sz="2400" i="0" u="none" strike="noStrike" dirty="0" err="1">
                <a:effectLst/>
              </a:rPr>
              <a:t>EMCal</a:t>
            </a:r>
            <a:r>
              <a:rPr lang="en-US" sz="2400" i="0" u="none" strike="noStrike" dirty="0">
                <a:effectLst/>
              </a:rPr>
              <a:t> - Agenda</a:t>
            </a:r>
            <a:endParaRPr lang="en-US" sz="2400" dirty="0"/>
          </a:p>
        </p:txBody>
      </p:sp>
      <p:sp>
        <p:nvSpPr>
          <p:cNvPr id="5" name="TextBox 4">
            <a:extLst>
              <a:ext uri="{FF2B5EF4-FFF2-40B4-BE49-F238E27FC236}">
                <a16:creationId xmlns:a16="http://schemas.microsoft.com/office/drawing/2014/main" id="{9B341DF7-848C-A165-5AA8-72516B14289B}"/>
              </a:ext>
            </a:extLst>
          </p:cNvPr>
          <p:cNvSpPr txBox="1"/>
          <p:nvPr/>
        </p:nvSpPr>
        <p:spPr>
          <a:xfrm>
            <a:off x="613780" y="1017230"/>
            <a:ext cx="3490058" cy="2862322"/>
          </a:xfrm>
          <a:prstGeom prst="rect">
            <a:avLst/>
          </a:prstGeom>
          <a:noFill/>
        </p:spPr>
        <p:txBody>
          <a:bodyPr wrap="none" rtlCol="0">
            <a:spAutoFit/>
          </a:bodyPr>
          <a:lstStyle/>
          <a:p>
            <a:r>
              <a:rPr lang="en-US" b="1" dirty="0">
                <a:solidFill>
                  <a:srgbClr val="3333FF"/>
                </a:solidFill>
              </a:rPr>
              <a:t>Reviewers:</a:t>
            </a:r>
          </a:p>
          <a:p>
            <a:r>
              <a:rPr lang="en-US" sz="1400" dirty="0"/>
              <a:t>Stefania </a:t>
            </a:r>
            <a:r>
              <a:rPr lang="en-US" sz="1400" dirty="0" err="1"/>
              <a:t>Beole</a:t>
            </a:r>
            <a:r>
              <a:rPr lang="en-US" sz="1400" dirty="0"/>
              <a:t> (</a:t>
            </a:r>
            <a:r>
              <a:rPr lang="en-US" sz="1400" dirty="0" err="1"/>
              <a:t>UniTo</a:t>
            </a:r>
            <a:r>
              <a:rPr lang="en-US" sz="1400" dirty="0"/>
              <a:t>)</a:t>
            </a:r>
          </a:p>
          <a:p>
            <a:r>
              <a:rPr lang="en-US" sz="1400" dirty="0" err="1"/>
              <a:t>Pierluigi</a:t>
            </a:r>
            <a:r>
              <a:rPr lang="en-US" sz="1400" dirty="0"/>
              <a:t> Campana (INFN-LNF)</a:t>
            </a:r>
          </a:p>
          <a:p>
            <a:r>
              <a:rPr lang="en-US" sz="1400" dirty="0"/>
              <a:t>Roman </a:t>
            </a:r>
            <a:r>
              <a:rPr lang="en-US" sz="1400" dirty="0" err="1"/>
              <a:t>Poeschl</a:t>
            </a:r>
            <a:r>
              <a:rPr lang="en-US" sz="1400" dirty="0"/>
              <a:t> (IJCLAB/IN2P3)</a:t>
            </a:r>
          </a:p>
          <a:p>
            <a:r>
              <a:rPr lang="en-US" sz="1400" dirty="0"/>
              <a:t>Lars Schmitt (GSI) – Unfortunately not</a:t>
            </a:r>
          </a:p>
          <a:p>
            <a:endParaRPr lang="en-US" sz="1400" dirty="0"/>
          </a:p>
          <a:p>
            <a:r>
              <a:rPr lang="en-US" b="1" dirty="0">
                <a:solidFill>
                  <a:srgbClr val="3333FF"/>
                </a:solidFill>
              </a:rPr>
              <a:t>Review:</a:t>
            </a:r>
          </a:p>
          <a:p>
            <a:r>
              <a:rPr lang="en-US" sz="1400" dirty="0"/>
              <a:t>Thursday Sept. 19</a:t>
            </a:r>
            <a:r>
              <a:rPr lang="en-US" sz="1400" baseline="30000" dirty="0"/>
              <a:t>th</a:t>
            </a:r>
            <a:r>
              <a:rPr lang="en-US" sz="1400" dirty="0"/>
              <a:t> 2024</a:t>
            </a:r>
          </a:p>
          <a:p>
            <a:r>
              <a:rPr lang="en-US" b="1" dirty="0">
                <a:solidFill>
                  <a:srgbClr val="3333FF"/>
                </a:solidFill>
              </a:rPr>
              <a:t>Closeout:</a:t>
            </a:r>
          </a:p>
          <a:p>
            <a:r>
              <a:rPr lang="en-US" sz="1400" dirty="0"/>
              <a:t>Thursday Sept 26, 2024 @8-8:30am EDT</a:t>
            </a:r>
          </a:p>
          <a:p>
            <a:endParaRPr lang="en-US" sz="1400" dirty="0"/>
          </a:p>
          <a:p>
            <a:endParaRPr lang="en-US" sz="1400" dirty="0"/>
          </a:p>
        </p:txBody>
      </p:sp>
      <p:pic>
        <p:nvPicPr>
          <p:cNvPr id="3" name="Picture 2">
            <a:extLst>
              <a:ext uri="{FF2B5EF4-FFF2-40B4-BE49-F238E27FC236}">
                <a16:creationId xmlns:a16="http://schemas.microsoft.com/office/drawing/2014/main" id="{5DA2005C-5519-4911-8094-124AEB202C1F}"/>
              </a:ext>
            </a:extLst>
          </p:cNvPr>
          <p:cNvPicPr>
            <a:picLocks noChangeAspect="1"/>
          </p:cNvPicPr>
          <p:nvPr/>
        </p:nvPicPr>
        <p:blipFill>
          <a:blip r:embed="rId2"/>
          <a:stretch>
            <a:fillRect/>
          </a:stretch>
        </p:blipFill>
        <p:spPr>
          <a:xfrm>
            <a:off x="6096000" y="541178"/>
            <a:ext cx="5264631" cy="6170013"/>
          </a:xfrm>
          <a:prstGeom prst="rect">
            <a:avLst/>
          </a:prstGeom>
        </p:spPr>
      </p:pic>
    </p:spTree>
    <p:extLst>
      <p:ext uri="{BB962C8B-B14F-4D97-AF65-F5344CB8AC3E}">
        <p14:creationId xmlns:p14="http://schemas.microsoft.com/office/powerpoint/2010/main" val="2102615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B69B7-3FEE-6DC2-D18A-474D4D7CD5D8}"/>
              </a:ext>
            </a:extLst>
          </p:cNvPr>
          <p:cNvSpPr>
            <a:spLocks noGrp="1"/>
          </p:cNvSpPr>
          <p:nvPr>
            <p:ph type="title"/>
          </p:nvPr>
        </p:nvSpPr>
        <p:spPr/>
        <p:txBody>
          <a:bodyPr>
            <a:normAutofit fontScale="90000"/>
          </a:bodyPr>
          <a:lstStyle/>
          <a:p>
            <a:r>
              <a:rPr lang="en-US" dirty="0"/>
              <a:t>BIC Review Closeout</a:t>
            </a:r>
          </a:p>
        </p:txBody>
      </p:sp>
      <p:pic>
        <p:nvPicPr>
          <p:cNvPr id="4" name="Picture 3" descr="A close-up of a document&#10;&#10;Description automatically generated">
            <a:extLst>
              <a:ext uri="{FF2B5EF4-FFF2-40B4-BE49-F238E27FC236}">
                <a16:creationId xmlns:a16="http://schemas.microsoft.com/office/drawing/2014/main" id="{8FD06051-B16F-DC1C-683B-88DC18B1D623}"/>
              </a:ext>
            </a:extLst>
          </p:cNvPr>
          <p:cNvPicPr>
            <a:picLocks noChangeAspect="1"/>
          </p:cNvPicPr>
          <p:nvPr/>
        </p:nvPicPr>
        <p:blipFill>
          <a:blip r:embed="rId2"/>
          <a:stretch>
            <a:fillRect/>
          </a:stretch>
        </p:blipFill>
        <p:spPr>
          <a:xfrm>
            <a:off x="357352" y="577365"/>
            <a:ext cx="5833241" cy="2394018"/>
          </a:xfrm>
          <a:prstGeom prst="rect">
            <a:avLst/>
          </a:prstGeom>
        </p:spPr>
      </p:pic>
      <p:pic>
        <p:nvPicPr>
          <p:cNvPr id="6" name="Picture 5" descr="A close-up of a document&#10;&#10;Description automatically generated">
            <a:extLst>
              <a:ext uri="{FF2B5EF4-FFF2-40B4-BE49-F238E27FC236}">
                <a16:creationId xmlns:a16="http://schemas.microsoft.com/office/drawing/2014/main" id="{A6EA9F94-7501-E50A-9C27-8581C73637CE}"/>
              </a:ext>
            </a:extLst>
          </p:cNvPr>
          <p:cNvPicPr>
            <a:picLocks noChangeAspect="1"/>
          </p:cNvPicPr>
          <p:nvPr/>
        </p:nvPicPr>
        <p:blipFill>
          <a:blip r:embed="rId3"/>
          <a:stretch>
            <a:fillRect/>
          </a:stretch>
        </p:blipFill>
        <p:spPr>
          <a:xfrm>
            <a:off x="3142592" y="1202013"/>
            <a:ext cx="6022428" cy="1979101"/>
          </a:xfrm>
          <a:prstGeom prst="rect">
            <a:avLst/>
          </a:prstGeom>
        </p:spPr>
      </p:pic>
      <p:pic>
        <p:nvPicPr>
          <p:cNvPr id="8" name="Picture 7" descr="A white text with blue text&#10;&#10;Description automatically generated with medium confidence">
            <a:extLst>
              <a:ext uri="{FF2B5EF4-FFF2-40B4-BE49-F238E27FC236}">
                <a16:creationId xmlns:a16="http://schemas.microsoft.com/office/drawing/2014/main" id="{3C90BDE4-1379-0D04-0218-1059D867C14B}"/>
              </a:ext>
            </a:extLst>
          </p:cNvPr>
          <p:cNvPicPr>
            <a:picLocks noChangeAspect="1"/>
          </p:cNvPicPr>
          <p:nvPr/>
        </p:nvPicPr>
        <p:blipFill>
          <a:blip r:embed="rId4"/>
          <a:stretch>
            <a:fillRect/>
          </a:stretch>
        </p:blipFill>
        <p:spPr>
          <a:xfrm>
            <a:off x="6600496" y="1828368"/>
            <a:ext cx="5665076" cy="1870312"/>
          </a:xfrm>
          <a:prstGeom prst="rect">
            <a:avLst/>
          </a:prstGeom>
        </p:spPr>
      </p:pic>
      <p:pic>
        <p:nvPicPr>
          <p:cNvPr id="10" name="Picture 9" descr="A close-up of a document&#10;&#10;Description automatically generated">
            <a:extLst>
              <a:ext uri="{FF2B5EF4-FFF2-40B4-BE49-F238E27FC236}">
                <a16:creationId xmlns:a16="http://schemas.microsoft.com/office/drawing/2014/main" id="{8F0EEB4C-FE4E-10A0-BFE9-0FBD48200229}"/>
              </a:ext>
            </a:extLst>
          </p:cNvPr>
          <p:cNvPicPr>
            <a:picLocks noChangeAspect="1"/>
          </p:cNvPicPr>
          <p:nvPr/>
        </p:nvPicPr>
        <p:blipFill>
          <a:blip r:embed="rId5"/>
          <a:stretch>
            <a:fillRect/>
          </a:stretch>
        </p:blipFill>
        <p:spPr>
          <a:xfrm>
            <a:off x="357351" y="3350181"/>
            <a:ext cx="5423338" cy="2076524"/>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9CADDE95-57CA-00B4-2A86-40497F21640B}"/>
              </a:ext>
            </a:extLst>
          </p:cNvPr>
          <p:cNvPicPr>
            <a:picLocks noChangeAspect="1"/>
          </p:cNvPicPr>
          <p:nvPr/>
        </p:nvPicPr>
        <p:blipFill>
          <a:blip r:embed="rId6"/>
          <a:stretch>
            <a:fillRect/>
          </a:stretch>
        </p:blipFill>
        <p:spPr>
          <a:xfrm>
            <a:off x="2890345" y="4026900"/>
            <a:ext cx="5538952" cy="1945990"/>
          </a:xfrm>
          <a:prstGeom prst="rect">
            <a:avLst/>
          </a:prstGeom>
        </p:spPr>
      </p:pic>
      <p:pic>
        <p:nvPicPr>
          <p:cNvPr id="14" name="Picture 13" descr="A close-up of a white background&#10;&#10;Description automatically generated">
            <a:extLst>
              <a:ext uri="{FF2B5EF4-FFF2-40B4-BE49-F238E27FC236}">
                <a16:creationId xmlns:a16="http://schemas.microsoft.com/office/drawing/2014/main" id="{F3E0B9E4-8583-3FA0-B586-8B0CD2D2A0A5}"/>
              </a:ext>
            </a:extLst>
          </p:cNvPr>
          <p:cNvPicPr>
            <a:picLocks noChangeAspect="1"/>
          </p:cNvPicPr>
          <p:nvPr/>
        </p:nvPicPr>
        <p:blipFill>
          <a:blip r:embed="rId7"/>
          <a:stretch>
            <a:fillRect/>
          </a:stretch>
        </p:blipFill>
        <p:spPr>
          <a:xfrm>
            <a:off x="6779173" y="4792705"/>
            <a:ext cx="5276193" cy="1544362"/>
          </a:xfrm>
          <a:prstGeom prst="rect">
            <a:avLst/>
          </a:prstGeom>
        </p:spPr>
      </p:pic>
    </p:spTree>
    <p:extLst>
      <p:ext uri="{BB962C8B-B14F-4D97-AF65-F5344CB8AC3E}">
        <p14:creationId xmlns:p14="http://schemas.microsoft.com/office/powerpoint/2010/main" val="299663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571500" y="-26766"/>
            <a:ext cx="11620500" cy="1074032"/>
          </a:xfrm>
        </p:spPr>
        <p:txBody>
          <a:bodyPr>
            <a:noAutofit/>
          </a:bodyPr>
          <a:lstStyle/>
          <a:p>
            <a:r>
              <a:rPr lang="en-US" dirty="0"/>
              <a:t>Final Design Review of the Mechanical Design for the Endcaps of </a:t>
            </a:r>
            <a:r>
              <a:rPr lang="en-US" dirty="0" err="1"/>
              <a:t>ePIC</a:t>
            </a:r>
            <a:r>
              <a:rPr lang="en-US" dirty="0"/>
              <a:t> (“F</a:t>
            </a:r>
            <a:r>
              <a:rPr lang="en-US" sz="2800" dirty="0"/>
              <a:t>DR”)</a:t>
            </a:r>
            <a:r>
              <a:rPr lang="en-US" sz="2800" dirty="0">
                <a:latin typeface="Arial" panose="020B0604020202020204" pitchFamily="34" charset="0"/>
                <a:cs typeface="Arial" panose="020B0604020202020204" pitchFamily="34" charset="0"/>
              </a:rPr>
              <a:t>  – Charge</a:t>
            </a:r>
          </a:p>
        </p:txBody>
      </p:sp>
      <p:sp>
        <p:nvSpPr>
          <p:cNvPr id="3" name="TextBox 2">
            <a:extLst>
              <a:ext uri="{FF2B5EF4-FFF2-40B4-BE49-F238E27FC236}">
                <a16:creationId xmlns:a16="http://schemas.microsoft.com/office/drawing/2014/main" id="{B34D3017-D046-4AF7-AD9A-B841A6716B7D}"/>
              </a:ext>
            </a:extLst>
          </p:cNvPr>
          <p:cNvSpPr txBox="1"/>
          <p:nvPr/>
        </p:nvSpPr>
        <p:spPr>
          <a:xfrm>
            <a:off x="967666" y="1251751"/>
            <a:ext cx="914400" cy="91440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
        <p:nvSpPr>
          <p:cNvPr id="5" name="TextBox 4">
            <a:extLst>
              <a:ext uri="{FF2B5EF4-FFF2-40B4-BE49-F238E27FC236}">
                <a16:creationId xmlns:a16="http://schemas.microsoft.com/office/drawing/2014/main" id="{66370E00-9EDA-4D1D-82B8-424FABF5B78C}"/>
              </a:ext>
            </a:extLst>
          </p:cNvPr>
          <p:cNvSpPr txBox="1"/>
          <p:nvPr/>
        </p:nvSpPr>
        <p:spPr>
          <a:xfrm>
            <a:off x="571500" y="1047266"/>
            <a:ext cx="11224334" cy="830997"/>
          </a:xfrm>
          <a:prstGeom prst="rect">
            <a:avLst/>
          </a:prstGeom>
          <a:noFill/>
        </p:spPr>
        <p:txBody>
          <a:bodyPr wrap="square" rtlCol="0">
            <a:spAutoFit/>
          </a:bodyPr>
          <a:lstStyle/>
          <a:p>
            <a:pPr>
              <a:spcAft>
                <a:spcPts val="1200"/>
              </a:spcAft>
              <a:buClr>
                <a:srgbClr val="0432FF"/>
              </a:buClr>
              <a:defRPr/>
            </a:pPr>
            <a:r>
              <a:rPr lang="en-US" sz="1600" dirty="0">
                <a:solidFill>
                  <a:prstClr val="black"/>
                </a:solidFill>
                <a:latin typeface="Arial" panose="020B0604020202020204" pitchFamily="34" charset="0"/>
                <a:cs typeface="Arial" panose="020B0604020202020204" pitchFamily="34" charset="0"/>
              </a:rPr>
              <a:t>We are ready to proceed with the Final Design Review of the mechanical design for the endcaps of </a:t>
            </a:r>
            <a:r>
              <a:rPr lang="en-US" sz="1600" dirty="0" err="1">
                <a:solidFill>
                  <a:prstClr val="black"/>
                </a:solidFill>
                <a:latin typeface="Arial" panose="020B0604020202020204" pitchFamily="34" charset="0"/>
                <a:cs typeface="Arial" panose="020B0604020202020204" pitchFamily="34" charset="0"/>
              </a:rPr>
              <a:t>ePIC</a:t>
            </a:r>
            <a:r>
              <a:rPr lang="en-US" sz="1600" dirty="0">
                <a:solidFill>
                  <a:prstClr val="black"/>
                </a:solidFill>
                <a:latin typeface="Arial" panose="020B0604020202020204" pitchFamily="34" charset="0"/>
                <a:cs typeface="Arial" panose="020B0604020202020204" pitchFamily="34" charset="0"/>
              </a:rPr>
              <a:t>. The main purpose of this Final Design Review is to assess the construction readiness to procure the magnet steel that serves as flux return for the magnet, in order to initiate their Long Lead Procurement. </a:t>
            </a:r>
          </a:p>
        </p:txBody>
      </p:sp>
      <p:sp>
        <p:nvSpPr>
          <p:cNvPr id="8" name="TextBox 7">
            <a:extLst>
              <a:ext uri="{FF2B5EF4-FFF2-40B4-BE49-F238E27FC236}">
                <a16:creationId xmlns:a16="http://schemas.microsoft.com/office/drawing/2014/main" id="{E9F236F7-634F-4BE1-BCAD-ED49E3BA0F2E}"/>
              </a:ext>
            </a:extLst>
          </p:cNvPr>
          <p:cNvSpPr txBox="1"/>
          <p:nvPr/>
        </p:nvSpPr>
        <p:spPr>
          <a:xfrm>
            <a:off x="571500" y="1941576"/>
            <a:ext cx="11224334" cy="4278094"/>
          </a:xfrm>
          <a:prstGeom prst="rect">
            <a:avLst/>
          </a:prstGeom>
          <a:noFill/>
        </p:spPr>
        <p:txBody>
          <a:bodyPr wrap="square" rtlCol="0">
            <a:spAutoFit/>
          </a:bodyPr>
          <a:lstStyle/>
          <a:p>
            <a:pPr>
              <a:spcAft>
                <a:spcPts val="1200"/>
              </a:spcAft>
              <a:buClr>
                <a:srgbClr val="0432FF"/>
              </a:buClr>
              <a:defRPr/>
            </a:pPr>
            <a:r>
              <a:rPr lang="en-US" sz="1600" dirty="0"/>
              <a:t>For this Final Design Review, you are asked to address the following questions:</a:t>
            </a:r>
          </a:p>
          <a:p>
            <a:pPr marL="342900" lvl="0" indent="-342900">
              <a:spcAft>
                <a:spcPts val="1200"/>
              </a:spcAft>
              <a:buClr>
                <a:srgbClr val="3333FF"/>
              </a:buClr>
              <a:buFont typeface="+mj-lt"/>
              <a:buAutoNum type="arabicPeriod"/>
            </a:pPr>
            <a:r>
              <a:rPr lang="en-US" sz="1600" dirty="0"/>
              <a:t>Are the technical performance requirements and subsystem interfaces for the mechanical structures of the endcaps complete and documented?</a:t>
            </a:r>
          </a:p>
          <a:p>
            <a:pPr marL="342900" lvl="0" indent="-342900">
              <a:spcAft>
                <a:spcPts val="1200"/>
              </a:spcAft>
              <a:buClr>
                <a:srgbClr val="3333FF"/>
              </a:buClr>
              <a:buFont typeface="+mj-lt"/>
              <a:buAutoNum type="arabicPeriod"/>
            </a:pPr>
            <a:r>
              <a:rPr lang="en-US" sz="1600" dirty="0"/>
              <a:t>Do the design and specifications meet the performance requirements with a low risk of cost increases, schedule delays, and technical problems? </a:t>
            </a:r>
          </a:p>
          <a:p>
            <a:pPr marL="342900" lvl="0" indent="-342900">
              <a:spcAft>
                <a:spcPts val="1200"/>
              </a:spcAft>
              <a:buClr>
                <a:srgbClr val="3333FF"/>
              </a:buClr>
              <a:buFont typeface="+mj-lt"/>
              <a:buAutoNum type="arabicPeriod"/>
            </a:pPr>
            <a:r>
              <a:rPr lang="en-US" sz="1600" dirty="0"/>
              <a:t>Are the fabrication and assembly plans consistent with the overall project and detector schedule? </a:t>
            </a:r>
          </a:p>
          <a:p>
            <a:pPr marL="342900" lvl="0" indent="-342900">
              <a:spcAft>
                <a:spcPts val="1200"/>
              </a:spcAft>
              <a:buClr>
                <a:srgbClr val="3333FF"/>
              </a:buClr>
              <a:buFont typeface="+mj-lt"/>
              <a:buAutoNum type="arabicPeriod"/>
            </a:pPr>
            <a:r>
              <a:rPr lang="en-US" sz="1600" dirty="0"/>
              <a:t>Are the plans for integration in the overall BNL infrastructure appropriately developed to initiate the endcap magnet steel procurement?</a:t>
            </a:r>
          </a:p>
          <a:p>
            <a:pPr marL="342900" lvl="0" indent="-342900">
              <a:spcAft>
                <a:spcPts val="1200"/>
              </a:spcAft>
              <a:buClr>
                <a:srgbClr val="3333FF"/>
              </a:buClr>
              <a:buFont typeface="+mj-lt"/>
              <a:buAutoNum type="arabicPeriod"/>
            </a:pPr>
            <a:r>
              <a:rPr lang="en-US" sz="1600" dirty="0"/>
              <a:t>Have previous review recommendations been adequately addressed to initiate the procurement?</a:t>
            </a:r>
          </a:p>
          <a:p>
            <a:pPr marL="342900" lvl="0" indent="-342900">
              <a:spcAft>
                <a:spcPts val="1200"/>
              </a:spcAft>
              <a:buClr>
                <a:srgbClr val="3333FF"/>
              </a:buClr>
              <a:buFont typeface="+mj-lt"/>
              <a:buAutoNum type="arabicPeriod"/>
            </a:pPr>
            <a:r>
              <a:rPr lang="en-US" sz="1600" dirty="0"/>
              <a:t>Have ES&amp;H and QA considerations been adequately incorporated in the design and procurement planning?</a:t>
            </a:r>
          </a:p>
          <a:p>
            <a:pPr marL="342900" lvl="0" indent="-342900">
              <a:spcAft>
                <a:spcPts val="1200"/>
              </a:spcAft>
              <a:buClr>
                <a:srgbClr val="3333FF"/>
              </a:buClr>
              <a:buFont typeface="+mj-lt"/>
              <a:buAutoNum type="arabicPeriod"/>
            </a:pPr>
            <a:r>
              <a:rPr lang="en-US" sz="1600" dirty="0"/>
              <a:t>Is the procurement approach sound and the procurement schedule credible?</a:t>
            </a:r>
            <a:endParaRPr lang="en-US" sz="1600" dirty="0">
              <a:solidFill>
                <a:prstClr val="black"/>
              </a:solidFill>
              <a:latin typeface="Arial" panose="020B0604020202020204" pitchFamily="34" charset="0"/>
              <a:cs typeface="Arial" panose="020B0604020202020204" pitchFamily="34" charset="0"/>
            </a:endParaRPr>
          </a:p>
          <a:p>
            <a:pPr>
              <a:spcAft>
                <a:spcPts val="1200"/>
              </a:spcAft>
              <a:buClr>
                <a:srgbClr val="0432FF"/>
              </a:buClr>
              <a:defRPr/>
            </a:pPr>
            <a:r>
              <a:rPr lang="en-US" sz="1600" dirty="0">
                <a:solidFill>
                  <a:prstClr val="black"/>
                </a:solidFill>
                <a:latin typeface="Arial" panose="020B0604020202020204" pitchFamily="34" charset="0"/>
                <a:cs typeface="Arial" panose="020B0604020202020204" pitchFamily="34" charset="0"/>
              </a:rPr>
              <a:t>Please address these questions point-by-point.</a:t>
            </a:r>
          </a:p>
        </p:txBody>
      </p:sp>
      <p:sp>
        <p:nvSpPr>
          <p:cNvPr id="4" name="TextBox 3">
            <a:extLst>
              <a:ext uri="{FF2B5EF4-FFF2-40B4-BE49-F238E27FC236}">
                <a16:creationId xmlns:a16="http://schemas.microsoft.com/office/drawing/2014/main" id="{F8FCF6CD-7E3E-42E4-944E-F054E9BAAFFE}"/>
              </a:ext>
            </a:extLst>
          </p:cNvPr>
          <p:cNvSpPr txBox="1"/>
          <p:nvPr/>
        </p:nvSpPr>
        <p:spPr>
          <a:xfrm>
            <a:off x="8954115" y="1697653"/>
            <a:ext cx="2522183" cy="646331"/>
          </a:xfrm>
          <a:prstGeom prst="rect">
            <a:avLst/>
          </a:prstGeom>
          <a:solidFill>
            <a:srgbClr val="3333FF"/>
          </a:solidFill>
          <a:ln>
            <a:noFill/>
          </a:ln>
        </p:spPr>
        <p:txBody>
          <a:bodyPr wrap="square" rtlCol="0">
            <a:spAutoFit/>
          </a:bodyPr>
          <a:lstStyle/>
          <a:p>
            <a:r>
              <a:rPr lang="en-US" sz="1200" dirty="0">
                <a:solidFill>
                  <a:schemeClr val="bg1"/>
                </a:solidFill>
              </a:rPr>
              <a:t>FDR for our last new CD-3B item. The steel is such that we can full-field test and accept the magnet.</a:t>
            </a:r>
          </a:p>
        </p:txBody>
      </p:sp>
    </p:spTree>
    <p:extLst>
      <p:ext uri="{BB962C8B-B14F-4D97-AF65-F5344CB8AC3E}">
        <p14:creationId xmlns:p14="http://schemas.microsoft.com/office/powerpoint/2010/main" val="3109725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70786-BB34-D3E5-5616-B60D1E540C10}"/>
            </a:ext>
          </a:extLst>
        </p:cNvPr>
        <p:cNvGrpSpPr/>
        <p:nvPr/>
      </p:nvGrpSpPr>
      <p:grpSpPr>
        <a:xfrm>
          <a:off x="0" y="0"/>
          <a:ext cx="0" cy="0"/>
          <a:chOff x="0" y="0"/>
          <a:chExt cx="0" cy="0"/>
        </a:xfrm>
      </p:grpSpPr>
      <p:grpSp>
        <p:nvGrpSpPr>
          <p:cNvPr id="35" name="Group 34">
            <a:extLst>
              <a:ext uri="{FF2B5EF4-FFF2-40B4-BE49-F238E27FC236}">
                <a16:creationId xmlns:a16="http://schemas.microsoft.com/office/drawing/2014/main" id="{3017C4E3-63B7-489D-13AF-0D235D3F7116}"/>
              </a:ext>
            </a:extLst>
          </p:cNvPr>
          <p:cNvGrpSpPr/>
          <p:nvPr/>
        </p:nvGrpSpPr>
        <p:grpSpPr>
          <a:xfrm>
            <a:off x="9811416" y="4653671"/>
            <a:ext cx="2171895" cy="1810547"/>
            <a:chOff x="2815152" y="4002516"/>
            <a:chExt cx="3047652" cy="2393001"/>
          </a:xfrm>
        </p:grpSpPr>
        <p:pic>
          <p:nvPicPr>
            <p:cNvPr id="16" name="Google Shape;206;p21">
              <a:extLst>
                <a:ext uri="{FF2B5EF4-FFF2-40B4-BE49-F238E27FC236}">
                  <a16:creationId xmlns:a16="http://schemas.microsoft.com/office/drawing/2014/main" id="{4CF58576-B62A-1736-9615-9086CB1E030E}"/>
                </a:ext>
              </a:extLst>
            </p:cNvPr>
            <p:cNvPicPr preferRelativeResize="0"/>
            <p:nvPr/>
          </p:nvPicPr>
          <p:blipFill rotWithShape="1">
            <a:blip r:embed="rId2">
              <a:alphaModFix/>
            </a:blip>
            <a:srcRect l="14647" t="20296" r="19757" b="17425"/>
            <a:stretch/>
          </p:blipFill>
          <p:spPr>
            <a:xfrm>
              <a:off x="2815152" y="4002516"/>
              <a:ext cx="3047652" cy="2393001"/>
            </a:xfrm>
            <a:prstGeom prst="rect">
              <a:avLst/>
            </a:prstGeom>
            <a:noFill/>
            <a:ln>
              <a:noFill/>
            </a:ln>
          </p:spPr>
        </p:pic>
        <p:sp>
          <p:nvSpPr>
            <p:cNvPr id="17" name="Google Shape;209;p21">
              <a:extLst>
                <a:ext uri="{FF2B5EF4-FFF2-40B4-BE49-F238E27FC236}">
                  <a16:creationId xmlns:a16="http://schemas.microsoft.com/office/drawing/2014/main" id="{D2CC0245-E8D1-106F-AD1F-1D2C77427764}"/>
                </a:ext>
              </a:extLst>
            </p:cNvPr>
            <p:cNvSpPr/>
            <p:nvPr/>
          </p:nvSpPr>
          <p:spPr>
            <a:xfrm>
              <a:off x="3422558" y="4386684"/>
              <a:ext cx="123600" cy="79800"/>
            </a:xfrm>
            <a:prstGeom prst="rect">
              <a:avLst/>
            </a:prstGeom>
            <a:noFill/>
            <a:ln w="2857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 name="Google Shape;210;p21">
              <a:extLst>
                <a:ext uri="{FF2B5EF4-FFF2-40B4-BE49-F238E27FC236}">
                  <a16:creationId xmlns:a16="http://schemas.microsoft.com/office/drawing/2014/main" id="{97C99E0D-2A86-8730-E1A0-847A957E34D6}"/>
                </a:ext>
              </a:extLst>
            </p:cNvPr>
            <p:cNvCxnSpPr>
              <a:cxnSpLocks/>
            </p:cNvCxnSpPr>
            <p:nvPr/>
          </p:nvCxnSpPr>
          <p:spPr>
            <a:xfrm>
              <a:off x="3546294" y="4466423"/>
              <a:ext cx="487442" cy="288457"/>
            </a:xfrm>
            <a:prstGeom prst="straightConnector1">
              <a:avLst/>
            </a:prstGeom>
            <a:noFill/>
            <a:ln w="28575" cap="flat" cmpd="sng">
              <a:solidFill>
                <a:srgbClr val="6AA84F"/>
              </a:solidFill>
              <a:prstDash val="solid"/>
              <a:round/>
              <a:headEnd type="none" w="med" len="med"/>
              <a:tailEnd type="none" w="med" len="med"/>
            </a:ln>
          </p:spPr>
        </p:cxnSp>
        <p:pic>
          <p:nvPicPr>
            <p:cNvPr id="25" name="Google Shape;211;p21">
              <a:extLst>
                <a:ext uri="{FF2B5EF4-FFF2-40B4-BE49-F238E27FC236}">
                  <a16:creationId xmlns:a16="http://schemas.microsoft.com/office/drawing/2014/main" id="{6DC96E21-2978-C7D6-B433-488264397CDB}"/>
                </a:ext>
              </a:extLst>
            </p:cNvPr>
            <p:cNvPicPr preferRelativeResize="0"/>
            <p:nvPr/>
          </p:nvPicPr>
          <p:blipFill rotWithShape="1">
            <a:blip r:embed="rId3">
              <a:alphaModFix/>
            </a:blip>
            <a:srcRect l="7452" t="6676" r="7859" b="1865"/>
            <a:stretch/>
          </p:blipFill>
          <p:spPr>
            <a:xfrm>
              <a:off x="3483163" y="4754880"/>
              <a:ext cx="500537" cy="738485"/>
            </a:xfrm>
            <a:prstGeom prst="rect">
              <a:avLst/>
            </a:prstGeom>
            <a:noFill/>
            <a:ln w="28575" cap="flat" cmpd="sng">
              <a:solidFill>
                <a:srgbClr val="6AA84F"/>
              </a:solidFill>
              <a:prstDash val="solid"/>
              <a:round/>
              <a:headEnd type="none" w="sm" len="sm"/>
              <a:tailEnd type="none" w="sm" len="sm"/>
            </a:ln>
          </p:spPr>
        </p:pic>
        <p:pic>
          <p:nvPicPr>
            <p:cNvPr id="26" name="Google Shape;214;p21">
              <a:extLst>
                <a:ext uri="{FF2B5EF4-FFF2-40B4-BE49-F238E27FC236}">
                  <a16:creationId xmlns:a16="http://schemas.microsoft.com/office/drawing/2014/main" id="{9D3C183F-AC7B-7A61-705E-F9184756043F}"/>
                </a:ext>
              </a:extLst>
            </p:cNvPr>
            <p:cNvPicPr preferRelativeResize="0"/>
            <p:nvPr/>
          </p:nvPicPr>
          <p:blipFill rotWithShape="1">
            <a:blip r:embed="rId4">
              <a:alphaModFix/>
            </a:blip>
            <a:srcRect l="45500" t="11925" r="16655"/>
            <a:stretch/>
          </p:blipFill>
          <p:spPr>
            <a:xfrm>
              <a:off x="5058157" y="4712518"/>
              <a:ext cx="543838" cy="708179"/>
            </a:xfrm>
            <a:prstGeom prst="rect">
              <a:avLst/>
            </a:prstGeom>
            <a:noFill/>
            <a:ln w="28575" cap="flat" cmpd="sng">
              <a:solidFill>
                <a:srgbClr val="0B5394"/>
              </a:solidFill>
              <a:prstDash val="solid"/>
              <a:round/>
              <a:headEnd type="none" w="sm" len="sm"/>
              <a:tailEnd type="none" w="sm" len="sm"/>
            </a:ln>
          </p:spPr>
        </p:pic>
        <p:sp>
          <p:nvSpPr>
            <p:cNvPr id="27" name="Google Shape;215;p21">
              <a:extLst>
                <a:ext uri="{FF2B5EF4-FFF2-40B4-BE49-F238E27FC236}">
                  <a16:creationId xmlns:a16="http://schemas.microsoft.com/office/drawing/2014/main" id="{84C1D563-FA9B-0F14-BD42-9D81EF0085DD}"/>
                </a:ext>
              </a:extLst>
            </p:cNvPr>
            <p:cNvSpPr/>
            <p:nvPr/>
          </p:nvSpPr>
          <p:spPr>
            <a:xfrm>
              <a:off x="4733956" y="4958544"/>
              <a:ext cx="123600" cy="79800"/>
            </a:xfrm>
            <a:prstGeom prst="rect">
              <a:avLst/>
            </a:prstGeom>
            <a:noFill/>
            <a:ln w="2857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8" name="Google Shape;216;p21">
              <a:extLst>
                <a:ext uri="{FF2B5EF4-FFF2-40B4-BE49-F238E27FC236}">
                  <a16:creationId xmlns:a16="http://schemas.microsoft.com/office/drawing/2014/main" id="{8450218F-39ED-DA3A-2CB0-5102F13862F1}"/>
                </a:ext>
              </a:extLst>
            </p:cNvPr>
            <p:cNvCxnSpPr>
              <a:cxnSpLocks/>
              <a:stCxn id="27" idx="3"/>
            </p:cNvCxnSpPr>
            <p:nvPr/>
          </p:nvCxnSpPr>
          <p:spPr>
            <a:xfrm flipV="1">
              <a:off x="4857556" y="4712518"/>
              <a:ext cx="172245" cy="285926"/>
            </a:xfrm>
            <a:prstGeom prst="straightConnector1">
              <a:avLst/>
            </a:prstGeom>
            <a:noFill/>
            <a:ln w="28575" cap="flat" cmpd="sng">
              <a:solidFill>
                <a:srgbClr val="0B5394"/>
              </a:solidFill>
              <a:prstDash val="solid"/>
              <a:round/>
              <a:headEnd type="none" w="med" len="med"/>
              <a:tailEnd type="none" w="med" len="med"/>
            </a:ln>
          </p:spPr>
        </p:cxnSp>
        <p:cxnSp>
          <p:nvCxnSpPr>
            <p:cNvPr id="29" name="Google Shape;219;p21">
              <a:extLst>
                <a:ext uri="{FF2B5EF4-FFF2-40B4-BE49-F238E27FC236}">
                  <a16:creationId xmlns:a16="http://schemas.microsoft.com/office/drawing/2014/main" id="{C8E50F7E-988D-6982-5710-D88C46FC9255}"/>
                </a:ext>
              </a:extLst>
            </p:cNvPr>
            <p:cNvCxnSpPr>
              <a:cxnSpLocks/>
            </p:cNvCxnSpPr>
            <p:nvPr/>
          </p:nvCxnSpPr>
          <p:spPr>
            <a:xfrm>
              <a:off x="3412033" y="4419484"/>
              <a:ext cx="71130" cy="314060"/>
            </a:xfrm>
            <a:prstGeom prst="straightConnector1">
              <a:avLst/>
            </a:prstGeom>
            <a:noFill/>
            <a:ln w="28575" cap="flat" cmpd="sng">
              <a:solidFill>
                <a:srgbClr val="6AA84F"/>
              </a:solidFill>
              <a:prstDash val="solid"/>
              <a:round/>
              <a:headEnd type="none" w="med" len="med"/>
              <a:tailEnd type="none" w="med" len="med"/>
            </a:ln>
          </p:spPr>
        </p:cxnSp>
        <p:cxnSp>
          <p:nvCxnSpPr>
            <p:cNvPr id="31" name="Google Shape;216;p21">
              <a:extLst>
                <a:ext uri="{FF2B5EF4-FFF2-40B4-BE49-F238E27FC236}">
                  <a16:creationId xmlns:a16="http://schemas.microsoft.com/office/drawing/2014/main" id="{00FC58F3-B250-EDF5-FE0D-E063231D1423}"/>
                </a:ext>
              </a:extLst>
            </p:cNvPr>
            <p:cNvCxnSpPr>
              <a:cxnSpLocks/>
            </p:cNvCxnSpPr>
            <p:nvPr/>
          </p:nvCxnSpPr>
          <p:spPr>
            <a:xfrm flipH="1" flipV="1">
              <a:off x="4732031" y="5042267"/>
              <a:ext cx="297770" cy="378430"/>
            </a:xfrm>
            <a:prstGeom prst="straightConnector1">
              <a:avLst/>
            </a:prstGeom>
            <a:noFill/>
            <a:ln w="28575" cap="flat" cmpd="sng">
              <a:solidFill>
                <a:srgbClr val="0B5394"/>
              </a:solidFill>
              <a:prstDash val="solid"/>
              <a:round/>
              <a:headEnd type="none" w="med" len="med"/>
              <a:tailEnd type="none" w="med" len="med"/>
            </a:ln>
          </p:spPr>
        </p:cxnSp>
      </p:grpSp>
      <p:sp>
        <p:nvSpPr>
          <p:cNvPr id="2" name="Title 1">
            <a:extLst>
              <a:ext uri="{FF2B5EF4-FFF2-40B4-BE49-F238E27FC236}">
                <a16:creationId xmlns:a16="http://schemas.microsoft.com/office/drawing/2014/main" id="{A16B10CD-C55D-856B-DC0B-276CAD06D912}"/>
              </a:ext>
            </a:extLst>
          </p:cNvPr>
          <p:cNvSpPr>
            <a:spLocks noGrp="1"/>
          </p:cNvSpPr>
          <p:nvPr>
            <p:ph type="title"/>
          </p:nvPr>
        </p:nvSpPr>
        <p:spPr>
          <a:xfrm>
            <a:off x="493713" y="35995"/>
            <a:ext cx="11499234" cy="480349"/>
          </a:xfrm>
        </p:spPr>
        <p:txBody>
          <a:bodyPr>
            <a:noAutofit/>
          </a:bodyPr>
          <a:lstStyle/>
          <a:p>
            <a:r>
              <a:rPr lang="en-US" dirty="0"/>
              <a:t>Status CD-3A Scope for Detector Systems</a:t>
            </a:r>
          </a:p>
        </p:txBody>
      </p:sp>
      <p:sp>
        <p:nvSpPr>
          <p:cNvPr id="3" name="Text Placeholder 2">
            <a:extLst>
              <a:ext uri="{FF2B5EF4-FFF2-40B4-BE49-F238E27FC236}">
                <a16:creationId xmlns:a16="http://schemas.microsoft.com/office/drawing/2014/main" id="{FB764BC3-16C6-4ECC-76F6-0BF7D926EBD7}"/>
              </a:ext>
            </a:extLst>
          </p:cNvPr>
          <p:cNvSpPr>
            <a:spLocks noGrp="1"/>
          </p:cNvSpPr>
          <p:nvPr>
            <p:ph type="body" sz="quarter" idx="4294967295"/>
          </p:nvPr>
        </p:nvSpPr>
        <p:spPr>
          <a:xfrm>
            <a:off x="463709" y="516344"/>
            <a:ext cx="8913139" cy="5211762"/>
          </a:xfrm>
        </p:spPr>
        <p:txBody>
          <a:bodyPr>
            <a:noAutofit/>
          </a:bodyPr>
          <a:lstStyle/>
          <a:p>
            <a:pPr marL="0" indent="0">
              <a:buNone/>
            </a:pPr>
            <a:r>
              <a:rPr lang="en-US" sz="1600" dirty="0"/>
              <a:t>Detector Systems CD-3A Scope</a:t>
            </a:r>
          </a:p>
          <a:p>
            <a:pPr lvl="1"/>
            <a:r>
              <a:rPr lang="en-US" sz="1600" dirty="0"/>
              <a:t>WBS 6.10.05: </a:t>
            </a:r>
            <a:r>
              <a:rPr lang="en-US" sz="1600" dirty="0">
                <a:effectLst/>
                <a:ea typeface="Times New Roman" panose="02020603050405020304" pitchFamily="18" charset="0"/>
              </a:rPr>
              <a:t>Scintillating Fibers for the Detector Barrel and Forward EM Calorimeters</a:t>
            </a:r>
          </a:p>
          <a:p>
            <a:pPr lvl="2"/>
            <a:r>
              <a:rPr lang="en-US" sz="1400" dirty="0"/>
              <a:t>CD-3A scope is 1125 km and 750 km, respectively, first of four phases</a:t>
            </a:r>
          </a:p>
          <a:p>
            <a:pPr lvl="1"/>
            <a:r>
              <a:rPr lang="en-US" sz="1600" dirty="0"/>
              <a:t>WBS 6.10.06: </a:t>
            </a:r>
            <a:r>
              <a:rPr lang="en-US" sz="1600" dirty="0">
                <a:ea typeface="Times New Roman" panose="02020603050405020304" pitchFamily="18" charset="0"/>
              </a:rPr>
              <a:t>Steel Plates, Casing Steel and Electron-Welding for the Detector Forward Hadronic Calorimeter </a:t>
            </a:r>
          </a:p>
          <a:p>
            <a:pPr lvl="2"/>
            <a:r>
              <a:rPr lang="en-US" sz="1400" dirty="0"/>
              <a:t>CD-3A scope: 650 8M modules of 1066 modules</a:t>
            </a:r>
          </a:p>
          <a:p>
            <a:pPr lvl="1"/>
            <a:r>
              <a:rPr lang="en-US" sz="1750" dirty="0"/>
              <a:t>WBS 6.10.07: </a:t>
            </a:r>
            <a:r>
              <a:rPr lang="en-US" sz="1750" dirty="0">
                <a:effectLst/>
                <a:ea typeface="Times New Roman" panose="02020603050405020304" pitchFamily="18" charset="0"/>
              </a:rPr>
              <a:t>Detector Solenoid Magnet Design and Fabrication and Conductor </a:t>
            </a:r>
          </a:p>
          <a:p>
            <a:pPr lvl="2"/>
            <a:r>
              <a:rPr lang="en-US" sz="1400" dirty="0"/>
              <a:t>CD-3A scope is for the conductor and the full magnet construction.</a:t>
            </a:r>
          </a:p>
        </p:txBody>
      </p:sp>
      <p:pic>
        <p:nvPicPr>
          <p:cNvPr id="15" name="Picture 14" descr="A close-up of a device&#10;&#10;Description automatically generated with low confidence">
            <a:extLst>
              <a:ext uri="{FF2B5EF4-FFF2-40B4-BE49-F238E27FC236}">
                <a16:creationId xmlns:a16="http://schemas.microsoft.com/office/drawing/2014/main" id="{101379E3-C1C5-B99F-F39B-BC44A2D70EFA}"/>
              </a:ext>
            </a:extLst>
          </p:cNvPr>
          <p:cNvPicPr>
            <a:picLocks noChangeAspect="1"/>
          </p:cNvPicPr>
          <p:nvPr/>
        </p:nvPicPr>
        <p:blipFill>
          <a:blip r:embed="rId5"/>
          <a:stretch>
            <a:fillRect/>
          </a:stretch>
        </p:blipFill>
        <p:spPr>
          <a:xfrm>
            <a:off x="9315614" y="702488"/>
            <a:ext cx="2761794" cy="1691640"/>
          </a:xfrm>
          <a:prstGeom prst="rect">
            <a:avLst/>
          </a:prstGeom>
        </p:spPr>
      </p:pic>
      <p:pic>
        <p:nvPicPr>
          <p:cNvPr id="8" name="Picture 7">
            <a:extLst>
              <a:ext uri="{FF2B5EF4-FFF2-40B4-BE49-F238E27FC236}">
                <a16:creationId xmlns:a16="http://schemas.microsoft.com/office/drawing/2014/main" id="{D507D50D-6070-8D67-BB0D-8EC65A0CD08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912394" y="2529094"/>
            <a:ext cx="2080553" cy="1166538"/>
          </a:xfrm>
          <a:prstGeom prst="rect">
            <a:avLst/>
          </a:prstGeom>
        </p:spPr>
      </p:pic>
      <p:pic>
        <p:nvPicPr>
          <p:cNvPr id="14" name="Picture 13" descr="A metal radiator on a pallet&#10;&#10;Description automatically generated">
            <a:extLst>
              <a:ext uri="{FF2B5EF4-FFF2-40B4-BE49-F238E27FC236}">
                <a16:creationId xmlns:a16="http://schemas.microsoft.com/office/drawing/2014/main" id="{CC9B86AE-0612-EB85-8BEE-250F210E4CBD}"/>
              </a:ext>
            </a:extLst>
          </p:cNvPr>
          <p:cNvPicPr>
            <a:picLocks noChangeAspect="1"/>
          </p:cNvPicPr>
          <p:nvPr/>
        </p:nvPicPr>
        <p:blipFill rotWithShape="1">
          <a:blip r:embed="rId7"/>
          <a:srcRect t="10139" r="2396" b="35417"/>
          <a:stretch/>
        </p:blipFill>
        <p:spPr>
          <a:xfrm>
            <a:off x="10265890" y="3830641"/>
            <a:ext cx="1727057" cy="722525"/>
          </a:xfrm>
          <a:prstGeom prst="rect">
            <a:avLst/>
          </a:prstGeom>
        </p:spPr>
      </p:pic>
      <p:cxnSp>
        <p:nvCxnSpPr>
          <p:cNvPr id="20" name="Straight Arrow Connector 19">
            <a:extLst>
              <a:ext uri="{FF2B5EF4-FFF2-40B4-BE49-F238E27FC236}">
                <a16:creationId xmlns:a16="http://schemas.microsoft.com/office/drawing/2014/main" id="{C408C339-204C-4664-8940-8CBBD8E90AEB}"/>
              </a:ext>
            </a:extLst>
          </p:cNvPr>
          <p:cNvCxnSpPr>
            <a:cxnSpLocks/>
          </p:cNvCxnSpPr>
          <p:nvPr/>
        </p:nvCxnSpPr>
        <p:spPr>
          <a:xfrm flipV="1">
            <a:off x="8650224" y="4636008"/>
            <a:ext cx="91440" cy="23774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F9A7952E-3046-4292-AD98-474ECCBF6AA2}"/>
              </a:ext>
            </a:extLst>
          </p:cNvPr>
          <p:cNvPicPr>
            <a:picLocks noChangeAspect="1"/>
          </p:cNvPicPr>
          <p:nvPr/>
        </p:nvPicPr>
        <p:blipFill>
          <a:blip r:embed="rId8"/>
          <a:srcRect/>
          <a:stretch/>
        </p:blipFill>
        <p:spPr>
          <a:xfrm>
            <a:off x="1004792" y="2836832"/>
            <a:ext cx="7701343" cy="3394603"/>
          </a:xfrm>
          <a:prstGeom prst="rect">
            <a:avLst/>
          </a:prstGeom>
        </p:spPr>
      </p:pic>
      <p:sp>
        <p:nvSpPr>
          <p:cNvPr id="22" name="TextBox 21">
            <a:extLst>
              <a:ext uri="{FF2B5EF4-FFF2-40B4-BE49-F238E27FC236}">
                <a16:creationId xmlns:a16="http://schemas.microsoft.com/office/drawing/2014/main" id="{525C6495-41AA-4A59-873A-254559294994}"/>
              </a:ext>
            </a:extLst>
          </p:cNvPr>
          <p:cNvSpPr txBox="1"/>
          <p:nvPr/>
        </p:nvSpPr>
        <p:spPr>
          <a:xfrm rot="4339516">
            <a:off x="6391753" y="5121289"/>
            <a:ext cx="1782860" cy="400110"/>
          </a:xfrm>
          <a:prstGeom prst="rect">
            <a:avLst/>
          </a:prstGeom>
        </p:spPr>
        <p:txBody>
          <a:bodyPr wrap="none" rtlCol="0">
            <a:spAutoFit/>
          </a:bodyPr>
          <a:lstStyle/>
          <a:p>
            <a:pPr algn="l">
              <a:spcBef>
                <a:spcPts val="0"/>
              </a:spcBef>
              <a:buClr>
                <a:srgbClr val="0096FF"/>
              </a:buClr>
            </a:pPr>
            <a:r>
              <a:rPr lang="en-US" sz="2000" dirty="0">
                <a:solidFill>
                  <a:srgbClr val="0432FF"/>
                </a:solidFill>
              </a:rPr>
              <a:t>Will be In-kind</a:t>
            </a:r>
          </a:p>
        </p:txBody>
      </p:sp>
    </p:spTree>
    <p:extLst>
      <p:ext uri="{BB962C8B-B14F-4D97-AF65-F5344CB8AC3E}">
        <p14:creationId xmlns:p14="http://schemas.microsoft.com/office/powerpoint/2010/main" val="1062416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9CFBC-7864-0EC2-1454-36F5D7938C83}"/>
              </a:ext>
            </a:extLst>
          </p:cNvPr>
          <p:cNvSpPr>
            <a:spLocks noGrp="1"/>
          </p:cNvSpPr>
          <p:nvPr>
            <p:ph type="title"/>
          </p:nvPr>
        </p:nvSpPr>
        <p:spPr>
          <a:xfrm>
            <a:off x="493713" y="35995"/>
            <a:ext cx="11499234" cy="480349"/>
          </a:xfrm>
        </p:spPr>
        <p:txBody>
          <a:bodyPr>
            <a:noAutofit/>
          </a:bodyPr>
          <a:lstStyle/>
          <a:p>
            <a:r>
              <a:rPr lang="en-US" dirty="0"/>
              <a:t>Status CD-3A Scope for Detector Systems</a:t>
            </a:r>
          </a:p>
        </p:txBody>
      </p:sp>
      <p:sp>
        <p:nvSpPr>
          <p:cNvPr id="3" name="Text Placeholder 2">
            <a:extLst>
              <a:ext uri="{FF2B5EF4-FFF2-40B4-BE49-F238E27FC236}">
                <a16:creationId xmlns:a16="http://schemas.microsoft.com/office/drawing/2014/main" id="{6480005B-9BCC-E409-DA6F-CC362146A28F}"/>
              </a:ext>
            </a:extLst>
          </p:cNvPr>
          <p:cNvSpPr>
            <a:spLocks noGrp="1"/>
          </p:cNvSpPr>
          <p:nvPr>
            <p:ph type="body" sz="quarter" idx="4294967295"/>
          </p:nvPr>
        </p:nvSpPr>
        <p:spPr>
          <a:xfrm>
            <a:off x="463709" y="516344"/>
            <a:ext cx="8913139" cy="5211762"/>
          </a:xfrm>
        </p:spPr>
        <p:txBody>
          <a:bodyPr>
            <a:noAutofit/>
          </a:bodyPr>
          <a:lstStyle/>
          <a:p>
            <a:pPr marL="0" indent="0">
              <a:buNone/>
            </a:pPr>
            <a:r>
              <a:rPr lang="en-US" sz="1600" dirty="0"/>
              <a:t>Detector Systems CD-3A Scope</a:t>
            </a:r>
          </a:p>
          <a:p>
            <a:pPr lvl="1"/>
            <a:r>
              <a:rPr lang="en-US" sz="1600" dirty="0"/>
              <a:t>WBS 6.10.05: </a:t>
            </a:r>
            <a:r>
              <a:rPr lang="en-US" sz="1600" dirty="0">
                <a:effectLst/>
                <a:ea typeface="Times New Roman" panose="02020603050405020304" pitchFamily="18" charset="0"/>
              </a:rPr>
              <a:t>Lead Tungstate Crystals for the Detector Backward EM Calorimeter</a:t>
            </a:r>
          </a:p>
          <a:p>
            <a:pPr lvl="2"/>
            <a:r>
              <a:rPr lang="en-US" sz="1400" dirty="0"/>
              <a:t>CD-3A scope is first two years of procurements (1500 pieces)</a:t>
            </a:r>
          </a:p>
          <a:p>
            <a:pPr lvl="1"/>
            <a:r>
              <a:rPr lang="en-US" sz="1600" dirty="0">
                <a:effectLst/>
                <a:ea typeface="Times New Roman" panose="02020603050405020304" pitchFamily="18" charset="0"/>
              </a:rPr>
              <a:t>WBS 6.</a:t>
            </a:r>
            <a:r>
              <a:rPr lang="en-US" sz="1600" dirty="0">
                <a:ea typeface="Times New Roman" panose="02020603050405020304" pitchFamily="18" charset="0"/>
              </a:rPr>
              <a:t>10.06</a:t>
            </a:r>
            <a:r>
              <a:rPr lang="en-US" sz="1600" dirty="0">
                <a:effectLst/>
                <a:ea typeface="Times New Roman" panose="02020603050405020304" pitchFamily="18" charset="0"/>
              </a:rPr>
              <a:t>: Silicon Photomultipliers for the Detector </a:t>
            </a:r>
            <a:r>
              <a:rPr lang="en-US" sz="1600" dirty="0" err="1">
                <a:effectLst/>
                <a:ea typeface="Times New Roman" panose="02020603050405020304" pitchFamily="18" charset="0"/>
              </a:rPr>
              <a:t>Foward</a:t>
            </a:r>
            <a:r>
              <a:rPr lang="en-US" sz="1600" dirty="0">
                <a:effectLst/>
                <a:ea typeface="Times New Roman" panose="02020603050405020304" pitchFamily="18" charset="0"/>
              </a:rPr>
              <a:t> Hadronic Calorimeter</a:t>
            </a:r>
          </a:p>
          <a:p>
            <a:pPr lvl="2"/>
            <a:r>
              <a:rPr lang="en-US" sz="1400" dirty="0"/>
              <a:t>CD-3A scope is one phase (321K </a:t>
            </a:r>
            <a:r>
              <a:rPr lang="en-US" sz="1400" dirty="0" err="1"/>
              <a:t>SiPMs</a:t>
            </a:r>
            <a:r>
              <a:rPr lang="en-US" sz="1400" dirty="0"/>
              <a:t>) out of two for the forward Hadron Calorimeter</a:t>
            </a:r>
          </a:p>
        </p:txBody>
      </p:sp>
      <p:pic>
        <p:nvPicPr>
          <p:cNvPr id="5" name="Picture 4" descr="Diagram of a structure with text&#10;&#10;Description automatically generated with medium confidence">
            <a:extLst>
              <a:ext uri="{FF2B5EF4-FFF2-40B4-BE49-F238E27FC236}">
                <a16:creationId xmlns:a16="http://schemas.microsoft.com/office/drawing/2014/main" id="{5EEFB5BB-2C02-2C4B-81CA-AFB2EDB43BE4}"/>
              </a:ext>
            </a:extLst>
          </p:cNvPr>
          <p:cNvPicPr>
            <a:picLocks noChangeAspect="1"/>
          </p:cNvPicPr>
          <p:nvPr/>
        </p:nvPicPr>
        <p:blipFill>
          <a:blip r:embed="rId3"/>
          <a:stretch>
            <a:fillRect/>
          </a:stretch>
        </p:blipFill>
        <p:spPr>
          <a:xfrm>
            <a:off x="9376848" y="685854"/>
            <a:ext cx="1904574" cy="1624247"/>
          </a:xfrm>
          <a:prstGeom prst="rect">
            <a:avLst/>
          </a:prstGeom>
        </p:spPr>
      </p:pic>
      <p:cxnSp>
        <p:nvCxnSpPr>
          <p:cNvPr id="24" name="Straight Arrow Connector 23">
            <a:extLst>
              <a:ext uri="{FF2B5EF4-FFF2-40B4-BE49-F238E27FC236}">
                <a16:creationId xmlns:a16="http://schemas.microsoft.com/office/drawing/2014/main" id="{A26DFE41-F44F-FE45-A3FE-2169BD96D0E5}"/>
              </a:ext>
            </a:extLst>
          </p:cNvPr>
          <p:cNvCxnSpPr>
            <a:cxnSpLocks/>
          </p:cNvCxnSpPr>
          <p:nvPr/>
        </p:nvCxnSpPr>
        <p:spPr>
          <a:xfrm flipV="1">
            <a:off x="8650224" y="4636008"/>
            <a:ext cx="91440" cy="23774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screenshot of a computer screen&#10;&#10;Description automatically generated">
            <a:extLst>
              <a:ext uri="{FF2B5EF4-FFF2-40B4-BE49-F238E27FC236}">
                <a16:creationId xmlns:a16="http://schemas.microsoft.com/office/drawing/2014/main" id="{B7B02917-2337-8C40-42B8-8048C9790BFE}"/>
              </a:ext>
            </a:extLst>
          </p:cNvPr>
          <p:cNvPicPr>
            <a:picLocks noChangeAspect="1"/>
          </p:cNvPicPr>
          <p:nvPr/>
        </p:nvPicPr>
        <p:blipFill>
          <a:blip r:embed="rId4"/>
          <a:stretch>
            <a:fillRect/>
          </a:stretch>
        </p:blipFill>
        <p:spPr>
          <a:xfrm>
            <a:off x="969264" y="2310101"/>
            <a:ext cx="7772400" cy="2727158"/>
          </a:xfrm>
          <a:prstGeom prst="rect">
            <a:avLst/>
          </a:prstGeom>
        </p:spPr>
      </p:pic>
      <p:pic>
        <p:nvPicPr>
          <p:cNvPr id="9" name="Picture 8">
            <a:extLst>
              <a:ext uri="{FF2B5EF4-FFF2-40B4-BE49-F238E27FC236}">
                <a16:creationId xmlns:a16="http://schemas.microsoft.com/office/drawing/2014/main" id="{7BE6CD03-76B6-290B-EB1A-B335B9B660B3}"/>
              </a:ext>
            </a:extLst>
          </p:cNvPr>
          <p:cNvPicPr>
            <a:picLocks noChangeAspect="1"/>
          </p:cNvPicPr>
          <p:nvPr/>
        </p:nvPicPr>
        <p:blipFill>
          <a:blip r:embed="rId5"/>
          <a:stretch>
            <a:fillRect/>
          </a:stretch>
        </p:blipFill>
        <p:spPr>
          <a:xfrm>
            <a:off x="10226137" y="2460363"/>
            <a:ext cx="1766810" cy="1323723"/>
          </a:xfrm>
          <a:prstGeom prst="rect">
            <a:avLst/>
          </a:prstGeom>
        </p:spPr>
      </p:pic>
      <p:pic>
        <p:nvPicPr>
          <p:cNvPr id="11" name="Picture 10" descr="A close-up of a chip&#10;&#10;Description automatically generated">
            <a:extLst>
              <a:ext uri="{FF2B5EF4-FFF2-40B4-BE49-F238E27FC236}">
                <a16:creationId xmlns:a16="http://schemas.microsoft.com/office/drawing/2014/main" id="{85D753EE-4C15-C811-34C7-E2ADCA56F3C9}"/>
              </a:ext>
            </a:extLst>
          </p:cNvPr>
          <p:cNvPicPr>
            <a:picLocks noChangeAspect="1"/>
          </p:cNvPicPr>
          <p:nvPr/>
        </p:nvPicPr>
        <p:blipFill>
          <a:blip r:embed="rId6"/>
          <a:stretch>
            <a:fillRect/>
          </a:stretch>
        </p:blipFill>
        <p:spPr>
          <a:xfrm>
            <a:off x="9114809" y="4094216"/>
            <a:ext cx="2095500" cy="1803400"/>
          </a:xfrm>
          <a:prstGeom prst="rect">
            <a:avLst/>
          </a:prstGeom>
        </p:spPr>
      </p:pic>
    </p:spTree>
    <p:extLst>
      <p:ext uri="{BB962C8B-B14F-4D97-AF65-F5344CB8AC3E}">
        <p14:creationId xmlns:p14="http://schemas.microsoft.com/office/powerpoint/2010/main" val="2079422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5D0E8-EFAF-9647-97BC-BFF0359FF04B}"/>
              </a:ext>
            </a:extLst>
          </p:cNvPr>
          <p:cNvSpPr>
            <a:spLocks noGrp="1"/>
          </p:cNvSpPr>
          <p:nvPr>
            <p:ph type="title"/>
          </p:nvPr>
        </p:nvSpPr>
        <p:spPr/>
        <p:txBody>
          <a:bodyPr>
            <a:noAutofit/>
          </a:bodyPr>
          <a:lstStyle/>
          <a:p>
            <a:r>
              <a:rPr lang="en-US" dirty="0"/>
              <a:t>Long-Lead Procurement CD-3B Scope</a:t>
            </a:r>
          </a:p>
        </p:txBody>
      </p:sp>
      <p:sp>
        <p:nvSpPr>
          <p:cNvPr id="3" name="Text Placeholder 2">
            <a:extLst>
              <a:ext uri="{FF2B5EF4-FFF2-40B4-BE49-F238E27FC236}">
                <a16:creationId xmlns:a16="http://schemas.microsoft.com/office/drawing/2014/main" id="{8AEBAAF0-EAAA-1C49-9629-F8296CA08DDF}"/>
              </a:ext>
            </a:extLst>
          </p:cNvPr>
          <p:cNvSpPr txBox="1">
            <a:spLocks/>
          </p:cNvSpPr>
          <p:nvPr/>
        </p:nvSpPr>
        <p:spPr>
          <a:xfrm>
            <a:off x="355599" y="586867"/>
            <a:ext cx="9683345" cy="558533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3333FF"/>
                </a:solidFill>
              </a:rPr>
              <a:t>Continuation of CD-3A Scope</a:t>
            </a:r>
          </a:p>
          <a:p>
            <a:r>
              <a:rPr lang="en-US" sz="1600" dirty="0"/>
              <a:t>WBS 6.10.05: </a:t>
            </a:r>
            <a:r>
              <a:rPr lang="en-US" sz="1600" dirty="0">
                <a:ea typeface="Times New Roman" panose="02020603050405020304" pitchFamily="18" charset="0"/>
              </a:rPr>
              <a:t>Lead Tungstate Crystals for the Detector Backward EM Calorimeter</a:t>
            </a:r>
          </a:p>
          <a:p>
            <a:pPr lvl="1"/>
            <a:r>
              <a:rPr lang="en-US" sz="1200" dirty="0"/>
              <a:t>1000 pieces next step to complete the 3000 needed </a:t>
            </a:r>
            <a:endParaRPr lang="en-US" sz="1200" b="1" dirty="0">
              <a:solidFill>
                <a:srgbClr val="3333FF"/>
              </a:solidFill>
            </a:endParaRPr>
          </a:p>
          <a:p>
            <a:r>
              <a:rPr lang="en-US" sz="1600" dirty="0"/>
              <a:t>WBS 6.10.05: </a:t>
            </a:r>
            <a:r>
              <a:rPr lang="en-US" sz="1600" dirty="0">
                <a:ea typeface="Times New Roman" panose="02020603050405020304" pitchFamily="18" charset="0"/>
              </a:rPr>
              <a:t>Scintillating Fibers for the Detector Barrel and Forward EM Calorimeters</a:t>
            </a:r>
          </a:p>
          <a:p>
            <a:pPr lvl="1"/>
            <a:r>
              <a:rPr lang="en-US" sz="1200" dirty="0"/>
              <a:t>2</a:t>
            </a:r>
            <a:r>
              <a:rPr lang="en-US" sz="1200" baseline="30000" dirty="0"/>
              <a:t>nd</a:t>
            </a:r>
            <a:r>
              <a:rPr lang="en-US" sz="1200" dirty="0"/>
              <a:t> phase of 4 phases </a:t>
            </a:r>
            <a:r>
              <a:rPr lang="en-US" sz="1200" dirty="0">
                <a:sym typeface="Wingdings" pitchFamily="2" charset="2"/>
              </a:rPr>
              <a:t> 1264 km and 1065 km, respectively out of the 4900 km and 3000 km</a:t>
            </a:r>
            <a:endParaRPr lang="en-US" sz="1200" dirty="0"/>
          </a:p>
          <a:p>
            <a:r>
              <a:rPr lang="en-US" sz="1600" dirty="0"/>
              <a:t>WBS 6.10.06: </a:t>
            </a:r>
            <a:r>
              <a:rPr lang="en-US" sz="1600" dirty="0">
                <a:ea typeface="Times New Roman" panose="02020603050405020304" pitchFamily="18" charset="0"/>
              </a:rPr>
              <a:t>Steel Plates, machining, coating and welding of the Towers for the Detector Forward Hadronic Calorimeter</a:t>
            </a:r>
          </a:p>
          <a:p>
            <a:pPr lvl="1"/>
            <a:r>
              <a:rPr lang="en-US" sz="1200" dirty="0"/>
              <a:t>the next 200 units out of the 1066 total 8M towers</a:t>
            </a:r>
          </a:p>
          <a:p>
            <a:pPr marL="0" indent="0">
              <a:buNone/>
            </a:pPr>
            <a:r>
              <a:rPr lang="en-US" sz="2000" dirty="0">
                <a:solidFill>
                  <a:srgbClr val="3333FF"/>
                </a:solidFill>
              </a:rPr>
              <a:t>New Items:</a:t>
            </a:r>
          </a:p>
          <a:p>
            <a:r>
              <a:rPr lang="en-US" sz="1800" dirty="0"/>
              <a:t>WBS 6.10.07: </a:t>
            </a:r>
            <a:r>
              <a:rPr lang="en-US" sz="1800" dirty="0">
                <a:ea typeface="Times New Roman" panose="02020603050405020304" pitchFamily="18" charset="0"/>
              </a:rPr>
              <a:t>Detector Solenoid Magnet Power Supply</a:t>
            </a:r>
          </a:p>
          <a:p>
            <a:pPr lvl="1"/>
            <a:r>
              <a:rPr lang="en-US" sz="1400" dirty="0">
                <a:ea typeface="Times New Roman" panose="02020603050405020304" pitchFamily="18" charset="0"/>
              </a:rPr>
              <a:t>Required for operation of the magnet at its design field which is required for the magnet acceptance</a:t>
            </a:r>
          </a:p>
          <a:p>
            <a:pPr lvl="1"/>
            <a:r>
              <a:rPr lang="en-US" sz="1400" dirty="0">
                <a:ea typeface="Times New Roman" panose="02020603050405020304" pitchFamily="18" charset="0"/>
              </a:rPr>
              <a:t>Reduces schedule risk due to competing project schedules </a:t>
            </a:r>
            <a:r>
              <a:rPr lang="en-US" sz="1400" dirty="0">
                <a:ea typeface="Times New Roman" panose="02020603050405020304" pitchFamily="18" charset="0"/>
                <a:sym typeface="Wingdings" pitchFamily="2" charset="2"/>
              </a:rPr>
              <a:t> installation accelerator vs. experimental equipment</a:t>
            </a:r>
            <a:endParaRPr lang="en-US" sz="1400" dirty="0">
              <a:ea typeface="Times New Roman" panose="02020603050405020304" pitchFamily="18" charset="0"/>
            </a:endParaRPr>
          </a:p>
          <a:p>
            <a:r>
              <a:rPr lang="en-US" sz="1800" dirty="0">
                <a:ea typeface="Times New Roman" panose="02020603050405020304" pitchFamily="18" charset="0"/>
              </a:rPr>
              <a:t>WBS 6.10.10: Flux Return Steel for the Electron and Hadron Endcap Structures</a:t>
            </a:r>
          </a:p>
          <a:p>
            <a:pPr lvl="1"/>
            <a:r>
              <a:rPr lang="en-US" sz="1400" dirty="0">
                <a:ea typeface="Times New Roman" panose="02020603050405020304" pitchFamily="18" charset="0"/>
              </a:rPr>
              <a:t>50% of needed magnet steel </a:t>
            </a:r>
            <a:r>
              <a:rPr lang="en-US" sz="1400" dirty="0">
                <a:ea typeface="Times New Roman" panose="02020603050405020304" pitchFamily="18" charset="0"/>
                <a:sym typeface="Wingdings" pitchFamily="2" charset="2"/>
              </a:rPr>
              <a:t> first phase hadron endcap flux return steel</a:t>
            </a:r>
            <a:endParaRPr lang="en-US" sz="1400" dirty="0">
              <a:ea typeface="Times New Roman" panose="02020603050405020304" pitchFamily="18" charset="0"/>
            </a:endParaRPr>
          </a:p>
          <a:p>
            <a:pPr lvl="1"/>
            <a:r>
              <a:rPr lang="en-US" sz="1400" dirty="0">
                <a:ea typeface="Times New Roman" panose="02020603050405020304" pitchFamily="18" charset="0"/>
              </a:rPr>
              <a:t>Required for operation of the magnet at its design field which is required for the magnet acceptance</a:t>
            </a:r>
          </a:p>
          <a:p>
            <a:r>
              <a:rPr lang="en-US" sz="1800" dirty="0">
                <a:ea typeface="Times New Roman" panose="02020603050405020304" pitchFamily="18" charset="0"/>
              </a:rPr>
              <a:t>WBS 6.10.08/09: </a:t>
            </a:r>
            <a:r>
              <a:rPr lang="en-US" sz="1800" dirty="0" err="1">
                <a:ea typeface="Times New Roman" panose="02020603050405020304" pitchFamily="18" charset="0"/>
              </a:rPr>
              <a:t>VTRx</a:t>
            </a:r>
            <a:r>
              <a:rPr lang="en-US" sz="1800" dirty="0">
                <a:ea typeface="Times New Roman" panose="02020603050405020304" pitchFamily="18" charset="0"/>
              </a:rPr>
              <a:t>+/</a:t>
            </a:r>
            <a:r>
              <a:rPr lang="en-US" sz="1800" dirty="0" err="1">
                <a:ea typeface="Times New Roman" panose="02020603050405020304" pitchFamily="18" charset="0"/>
              </a:rPr>
              <a:t>lpGBT</a:t>
            </a:r>
            <a:r>
              <a:rPr lang="en-US" sz="1800" dirty="0">
                <a:ea typeface="Times New Roman" panose="02020603050405020304" pitchFamily="18" charset="0"/>
              </a:rPr>
              <a:t> for MAPS tracker, </a:t>
            </a:r>
            <a:r>
              <a:rPr lang="en-US" sz="1800" dirty="0" err="1">
                <a:ea typeface="Times New Roman" panose="02020603050405020304" pitchFamily="18" charset="0"/>
              </a:rPr>
              <a:t>dRICH</a:t>
            </a:r>
            <a:r>
              <a:rPr lang="en-US" sz="1800" dirty="0">
                <a:ea typeface="Times New Roman" panose="02020603050405020304" pitchFamily="18" charset="0"/>
              </a:rPr>
              <a:t> and other subsystems to ensure homogenization</a:t>
            </a:r>
            <a:endParaRPr lang="en-US" sz="1800" dirty="0"/>
          </a:p>
          <a:p>
            <a:pPr lvl="1"/>
            <a:r>
              <a:rPr lang="en-US" sz="1400" dirty="0">
                <a:ea typeface="Times New Roman" panose="02020603050405020304" pitchFamily="18" charset="0"/>
              </a:rPr>
              <a:t>Includes 5500 Versatile Link Plus Transceivers (</a:t>
            </a:r>
            <a:r>
              <a:rPr lang="en-US" sz="1400" dirty="0" err="1">
                <a:ea typeface="Times New Roman" panose="02020603050405020304" pitchFamily="18" charset="0"/>
              </a:rPr>
              <a:t>VTRx</a:t>
            </a:r>
            <a:r>
              <a:rPr lang="en-US" sz="1400" dirty="0">
                <a:ea typeface="Times New Roman" panose="02020603050405020304" pitchFamily="18" charset="0"/>
              </a:rPr>
              <a:t>+) and 1500 Low Power </a:t>
            </a:r>
            <a:r>
              <a:rPr lang="en-US" sz="1400" dirty="0" err="1">
                <a:ea typeface="Times New Roman" panose="02020603050405020304" pitchFamily="18" charset="0"/>
              </a:rPr>
              <a:t>GigaBit</a:t>
            </a:r>
            <a:r>
              <a:rPr lang="en-US" sz="1400" dirty="0">
                <a:ea typeface="Times New Roman" panose="02020603050405020304" pitchFamily="18" charset="0"/>
              </a:rPr>
              <a:t> Transceivers (</a:t>
            </a:r>
            <a:r>
              <a:rPr lang="en-US" sz="1400" dirty="0" err="1">
                <a:ea typeface="Times New Roman" panose="02020603050405020304" pitchFamily="18" charset="0"/>
              </a:rPr>
              <a:t>lpGBT</a:t>
            </a:r>
            <a:r>
              <a:rPr lang="en-US" sz="1400" dirty="0">
                <a:ea typeface="Times New Roman" panose="02020603050405020304" pitchFamily="18" charset="0"/>
              </a:rPr>
              <a:t>)</a:t>
            </a:r>
          </a:p>
          <a:p>
            <a:pPr lvl="1"/>
            <a:r>
              <a:rPr lang="en-US" sz="1400" dirty="0">
                <a:effectLst/>
                <a:ea typeface="Times New Roman" panose="02020603050405020304" pitchFamily="18" charset="0"/>
              </a:rPr>
              <a:t>Take advantage from the planned production run by CERN, reduces cost and schedule risks as the alternative would be to develop a new design with new electronic components</a:t>
            </a:r>
            <a:endParaRPr lang="en-US" sz="1400" dirty="0">
              <a:ea typeface="Times New Roman" panose="02020603050405020304" pitchFamily="18" charset="0"/>
            </a:endParaRPr>
          </a:p>
        </p:txBody>
      </p:sp>
      <p:pic>
        <p:nvPicPr>
          <p:cNvPr id="1025" name="Picture 1" descr="page24image1608241776">
            <a:extLst>
              <a:ext uri="{FF2B5EF4-FFF2-40B4-BE49-F238E27FC236}">
                <a16:creationId xmlns:a16="http://schemas.microsoft.com/office/drawing/2014/main" id="{155C5803-3956-A04D-B105-D2EE17543E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8942" y="4406042"/>
            <a:ext cx="891034" cy="142141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24image1608197216">
            <a:extLst>
              <a:ext uri="{FF2B5EF4-FFF2-40B4-BE49-F238E27FC236}">
                <a16:creationId xmlns:a16="http://schemas.microsoft.com/office/drawing/2014/main" id="{B7F29480-36BE-E14C-BCCB-F77316A06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1557" y="5139895"/>
            <a:ext cx="1023406" cy="1032305"/>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a:extLst>
              <a:ext uri="{FF2B5EF4-FFF2-40B4-BE49-F238E27FC236}">
                <a16:creationId xmlns:a16="http://schemas.microsoft.com/office/drawing/2014/main" id="{00FAE8B6-84A2-E62D-B3DD-8E3F7AD36CFA}"/>
              </a:ext>
            </a:extLst>
          </p:cNvPr>
          <p:cNvPicPr>
            <a:picLocks noChangeAspect="1"/>
          </p:cNvPicPr>
          <p:nvPr/>
        </p:nvPicPr>
        <p:blipFill rotWithShape="1">
          <a:blip r:embed="rId4">
            <a:clrChange>
              <a:clrFrom>
                <a:srgbClr val="1A1F25"/>
              </a:clrFrom>
              <a:clrTo>
                <a:srgbClr val="1A1F25">
                  <a:alpha val="0"/>
                </a:srgbClr>
              </a:clrTo>
            </a:clrChange>
          </a:blip>
          <a:stretch/>
        </p:blipFill>
        <p:spPr>
          <a:xfrm>
            <a:off x="9712764" y="3324649"/>
            <a:ext cx="1462199" cy="1792098"/>
          </a:xfrm>
          <a:prstGeom prst="rect">
            <a:avLst/>
          </a:prstGeom>
        </p:spPr>
      </p:pic>
    </p:spTree>
    <p:extLst>
      <p:ext uri="{BB962C8B-B14F-4D97-AF65-F5344CB8AC3E}">
        <p14:creationId xmlns:p14="http://schemas.microsoft.com/office/powerpoint/2010/main" val="1714849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9C7C-3295-384E-9F5D-EFF4F7CBC256}"/>
              </a:ext>
            </a:extLst>
          </p:cNvPr>
          <p:cNvSpPr>
            <a:spLocks noGrp="1"/>
          </p:cNvSpPr>
          <p:nvPr>
            <p:ph type="title"/>
          </p:nvPr>
        </p:nvSpPr>
        <p:spPr/>
        <p:txBody>
          <a:bodyPr>
            <a:normAutofit fontScale="90000"/>
          </a:bodyPr>
          <a:lstStyle/>
          <a:p>
            <a:r>
              <a:rPr lang="en-US" dirty="0"/>
              <a:t>Directors Review Timeline</a:t>
            </a:r>
          </a:p>
        </p:txBody>
      </p:sp>
      <p:pic>
        <p:nvPicPr>
          <p:cNvPr id="5" name="Picture 4" descr="A close-up of a document&#10;&#10;Description automatically generated">
            <a:extLst>
              <a:ext uri="{FF2B5EF4-FFF2-40B4-BE49-F238E27FC236}">
                <a16:creationId xmlns:a16="http://schemas.microsoft.com/office/drawing/2014/main" id="{F87B27CA-4B54-DEDD-BE31-6A1904EF7A51}"/>
              </a:ext>
            </a:extLst>
          </p:cNvPr>
          <p:cNvPicPr>
            <a:picLocks/>
          </p:cNvPicPr>
          <p:nvPr/>
        </p:nvPicPr>
        <p:blipFill>
          <a:blip r:embed="rId2"/>
          <a:stretch>
            <a:fillRect/>
          </a:stretch>
        </p:blipFill>
        <p:spPr>
          <a:xfrm rot="16200000">
            <a:off x="2934254" y="-1203722"/>
            <a:ext cx="6336506" cy="9786938"/>
          </a:xfrm>
          <a:prstGeom prst="rect">
            <a:avLst/>
          </a:prstGeom>
        </p:spPr>
      </p:pic>
      <p:cxnSp>
        <p:nvCxnSpPr>
          <p:cNvPr id="4" name="Straight Arrow Connector 3">
            <a:extLst>
              <a:ext uri="{FF2B5EF4-FFF2-40B4-BE49-F238E27FC236}">
                <a16:creationId xmlns:a16="http://schemas.microsoft.com/office/drawing/2014/main" id="{D68CFE64-87ED-41E1-B553-0E6C508D14C7}"/>
              </a:ext>
            </a:extLst>
          </p:cNvPr>
          <p:cNvCxnSpPr>
            <a:cxnSpLocks/>
          </p:cNvCxnSpPr>
          <p:nvPr/>
        </p:nvCxnSpPr>
        <p:spPr>
          <a:xfrm flipH="1">
            <a:off x="9002754" y="4028250"/>
            <a:ext cx="139959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C1A5894-DECA-4397-BBE7-1F37C18A59C2}"/>
              </a:ext>
            </a:extLst>
          </p:cNvPr>
          <p:cNvCxnSpPr>
            <a:cxnSpLocks/>
          </p:cNvCxnSpPr>
          <p:nvPr/>
        </p:nvCxnSpPr>
        <p:spPr>
          <a:xfrm flipH="1">
            <a:off x="9023775" y="5198653"/>
            <a:ext cx="1399591"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D7430F9-FB21-4867-BF7C-30DAA2709B18}"/>
              </a:ext>
            </a:extLst>
          </p:cNvPr>
          <p:cNvSpPr txBox="1"/>
          <p:nvPr/>
        </p:nvSpPr>
        <p:spPr>
          <a:xfrm>
            <a:off x="10402345" y="3843584"/>
            <a:ext cx="1300356" cy="369332"/>
          </a:xfrm>
          <a:prstGeom prst="rect">
            <a:avLst/>
          </a:prstGeom>
          <a:noFill/>
          <a:ln w="76200">
            <a:solidFill>
              <a:srgbClr val="B5D64A"/>
            </a:solidFill>
          </a:ln>
        </p:spPr>
        <p:txBody>
          <a:bodyPr wrap="none" rtlCol="0">
            <a:spAutoFit/>
          </a:bodyPr>
          <a:lstStyle/>
          <a:p>
            <a:r>
              <a:rPr lang="en-US" dirty="0"/>
              <a:t>Completed</a:t>
            </a:r>
          </a:p>
        </p:txBody>
      </p:sp>
    </p:spTree>
    <p:extLst>
      <p:ext uri="{BB962C8B-B14F-4D97-AF65-F5344CB8AC3E}">
        <p14:creationId xmlns:p14="http://schemas.microsoft.com/office/powerpoint/2010/main" val="2743373599"/>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Widescreen_0923" id="{B3C6C6E8-A343-9F46-9C14-8D262507CB52}" vid="{B0F72776-BFD3-D14D-97CB-9DB1BA4DAE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98D2554909C94BB45400E87C135FCB" ma:contentTypeVersion="10" ma:contentTypeDescription="Create a new document." ma:contentTypeScope="" ma:versionID="f6f58857f6daa4b711834340285195ba">
  <xsd:schema xmlns:xsd="http://www.w3.org/2001/XMLSchema" xmlns:xs="http://www.w3.org/2001/XMLSchema" xmlns:p="http://schemas.microsoft.com/office/2006/metadata/properties" xmlns:ns2="d767f846-2003-4795-b8a5-c12e60d56749" xmlns:ns3="3bfd71d5-c7ac-4dca-b865-a609d1eb4074" targetNamespace="http://schemas.microsoft.com/office/2006/metadata/properties" ma:root="true" ma:fieldsID="053b8f7372f1cfbe58d59be704c01563" ns2:_="" ns3:_="">
    <xsd:import namespace="d767f846-2003-4795-b8a5-c12e60d56749"/>
    <xsd:import namespace="3bfd71d5-c7ac-4dca-b865-a609d1eb407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67f846-2003-4795-b8a5-c12e60d567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325a567-783b-4eae-ad25-f71283ef2f6c"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fd71d5-c7ac-4dca-b865-a609d1eb407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11a0df5-9a12-49e9-8865-351e10a89734}" ma:internalName="TaxCatchAll" ma:showField="CatchAllData" ma:web="dd7425a4-fa23-406d-b478-3c2992d2d4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767f846-2003-4795-b8a5-c12e60d56749">
      <Terms xmlns="http://schemas.microsoft.com/office/infopath/2007/PartnerControls"/>
    </lcf76f155ced4ddcb4097134ff3c332f>
    <TaxCatchAll xmlns="3bfd71d5-c7ac-4dca-b865-a609d1eb407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FDE2A7-6190-4660-96B1-4848D3073C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67f846-2003-4795-b8a5-c12e60d56749"/>
    <ds:schemaRef ds:uri="3bfd71d5-c7ac-4dca-b865-a609d1eb40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5637A3-DEB1-4C7D-9F81-D2184D65C3B4}">
  <ds:schemaRefs>
    <ds:schemaRef ds:uri="http://purl.org/dc/dcmitype/"/>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http://www.w3.org/XML/1998/namespace"/>
    <ds:schemaRef ds:uri="http://schemas.microsoft.com/office/2006/documentManagement/types"/>
    <ds:schemaRef ds:uri="3bfd71d5-c7ac-4dca-b865-a609d1eb4074"/>
    <ds:schemaRef ds:uri="d767f846-2003-4795-b8a5-c12e60d56749"/>
    <ds:schemaRef ds:uri="http://purl.org/dc/terms/"/>
  </ds:schemaRefs>
</ds:datastoreItem>
</file>

<file path=customXml/itemProps3.xml><?xml version="1.0" encoding="utf-8"?>
<ds:datastoreItem xmlns:ds="http://schemas.openxmlformats.org/officeDocument/2006/customXml" ds:itemID="{0F209D19-ECD3-440E-A44C-BD3D2F2668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EIC Long Lead Procurement Widescreen PPT Template</Template>
  <TotalTime>20410</TotalTime>
  <Words>1685</Words>
  <Application>Microsoft Office PowerPoint</Application>
  <PresentationFormat>Widescreen</PresentationFormat>
  <Paragraphs>129</Paragraphs>
  <Slides>13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Wingdings</vt:lpstr>
      <vt:lpstr>Times New Roman</vt:lpstr>
      <vt:lpstr>Aptos</vt:lpstr>
      <vt:lpstr>BNL</vt:lpstr>
      <vt:lpstr>EIC Project News</vt:lpstr>
      <vt:lpstr>On we go: ePIC Detector Path to CD-3B and to CD-2/3C</vt:lpstr>
      <vt:lpstr>Incremental Preliminary Design and Safety Review of the ePIC Barrel Imaging EMCal - Agenda</vt:lpstr>
      <vt:lpstr>BIC Review Closeout</vt:lpstr>
      <vt:lpstr>Final Design Review of the Mechanical Design for the Endcaps of ePIC (“FDR”)  – Charge</vt:lpstr>
      <vt:lpstr>Status CD-3A Scope for Detector Systems</vt:lpstr>
      <vt:lpstr>Status CD-3A Scope for Detector Systems</vt:lpstr>
      <vt:lpstr>Long-Lead Procurement CD-3B Scope</vt:lpstr>
      <vt:lpstr>Directors Review Timeline</vt:lpstr>
      <vt:lpstr>9th Detector Advisory Committee meeting</vt:lpstr>
      <vt:lpstr>9th Detector Advisory Committee meeting</vt:lpstr>
      <vt:lpstr>Increased Communication with DSCs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&lt;LLP WBS – LLP Description&gt; CD-3A Director’s Review</dc:title>
  <dc:subject/>
  <dc:creator>ksmith@bnl.gov</dc:creator>
  <cp:keywords/>
  <dc:description/>
  <cp:lastModifiedBy>Rolf Ent</cp:lastModifiedBy>
  <cp:revision>324</cp:revision>
  <cp:lastPrinted>2023-11-03T20:25:02Z</cp:lastPrinted>
  <dcterms:created xsi:type="dcterms:W3CDTF">2023-09-12T20:43:32Z</dcterms:created>
  <dcterms:modified xsi:type="dcterms:W3CDTF">2024-10-04T13:01:38Z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0x01010064DC25A386985D4D9C8290A9164CEF14</vt:lpwstr>
  </property>
  <property fmtid="{D5CDD505-2E9C-101B-9397-08002B2CF9AE}" pid="3" name="MediaServiceImageTags">
    <vt:lpwstr/>
  </property>
</Properties>
</file>