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5840" r:id="rId3"/>
    <p:sldId id="5836" r:id="rId4"/>
    <p:sldId id="5837" r:id="rId5"/>
    <p:sldId id="5896" r:id="rId6"/>
    <p:sldId id="5899" r:id="rId7"/>
    <p:sldId id="5901" r:id="rId8"/>
    <p:sldId id="5905" r:id="rId9"/>
    <p:sldId id="5900" r:id="rId10"/>
    <p:sldId id="5895" r:id="rId11"/>
    <p:sldId id="5902" r:id="rId12"/>
    <p:sldId id="5903" r:id="rId13"/>
    <p:sldId id="5904" r:id="rId14"/>
    <p:sldId id="5839" r:id="rId15"/>
    <p:sldId id="5872" r:id="rId16"/>
    <p:sldId id="5792" r:id="rId17"/>
    <p:sldId id="5769" r:id="rId18"/>
    <p:sldId id="4770" r:id="rId19"/>
    <p:sldId id="5894" r:id="rId20"/>
    <p:sldId id="5821" r:id="rId21"/>
    <p:sldId id="57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 autoAdjust="0"/>
    <p:restoredTop sz="94632" autoAdjust="0"/>
  </p:normalViewPr>
  <p:slideViewPr>
    <p:cSldViewPr snapToGrid="0">
      <p:cViewPr varScale="1">
        <p:scale>
          <a:sx n="103" d="100"/>
          <a:sy n="103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7B3B-ED67-469A-B307-86F7A39C968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6A0A4-0EE3-4D82-BAB3-ED3AA258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845-9551-8488-0E95-7AF95F728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7D4D-66DD-A196-D0A8-8805CE50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DDD-5152-73DD-11CC-AFBE082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BD8-7511-A28A-2586-7ABB5F70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D182-9F01-4238-3E61-32F2457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EAA9-FD5C-FB10-5E29-583D956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E0C21-CAF2-8240-D002-C94BB8AD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ADFB-0727-ACB3-0B41-39AEC1F3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AE20-ACDE-5B8A-6842-D0FD18AA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B906-77A9-191C-0750-487D682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0B496-BCD1-C439-2F1B-3F41C283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CC6F7-725F-20A8-3417-6C523576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F375-C9CC-DEF1-A546-790055B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2972-7336-1AFA-EC13-3993874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8EB3-F852-190D-3BEB-C3CCF3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01F-402B-896B-075E-8B52C03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732-D622-D697-7848-0C60AE57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EBB6-0851-0996-41E2-CD4C2019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2124-1FF5-0D00-9D1D-75F1B6E5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1524-79FD-873B-B8AB-264A11B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7D3-26E5-3B41-5D7F-5E9416CB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A382-22CC-D083-9CD5-3AB35402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9DF4-3875-85D0-B28E-9449468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D6A2-64B4-C0E6-A47B-5E668C4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B46D-86E4-4FA0-0887-108854F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1E8-7E58-9C8E-1D32-516EC26D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D4AF-133D-18E9-CF22-2098E9C0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2A9-3784-C2C4-38FB-C81DBCD2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5AEC-0412-98AB-FD28-7EFA7752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1176-F8FD-2CB4-4AD9-9C103A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3C3D-1318-EFDB-C2F7-549844E5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C24-176B-5708-56AB-2054732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511F-C5BC-D4A0-5CDB-7008E78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D202-A3AD-C87E-E899-06F554BA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123-703D-2800-97F4-A2467204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AFE6E-4586-3040-72DD-058A028F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5D26-1F68-200C-91E8-DD30A7C8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0213-F391-E86F-E0D7-F9080ACD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F6C0-C02E-41F7-7624-1F211EE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C3C1-03E4-626B-6509-5FCF893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602D-309E-D848-B30A-670F020C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DC2-FA23-DA00-4444-2D07EAF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6360-FD7F-85A3-F579-AA3338F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3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827B-B882-EF08-B94B-BC4EC3D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9B48-3C65-1306-B9D4-327B80F5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6E66-4D34-308B-F928-8D840B0E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975-3C76-A5B6-03AA-7AC63B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8828-AC71-580F-80EF-6A433F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CEB2-9E6E-C5BF-873F-165920CC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34356-4E42-BF9D-CB81-6773A64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8D09-8B4B-D8F3-D8D7-4F1FCA3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2E60-46A7-473C-0F1F-79037FE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0046-A409-B36B-0483-B5070C3D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26B-AE0F-8A59-618E-10CEDDB2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6652A-0F6C-C445-0475-70FA0713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17E3-2E60-0D8A-A502-DE4F23B4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AC12B-5593-0FAE-01CA-06B9DBC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3083A-0444-8F96-5D17-8A51D0F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4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C1EDF-F53A-8614-E2FA-B871C305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5D3D-7C3F-7375-EC7E-52A2761C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882-7DBE-EFFF-5353-4511D27D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0A07-1EA6-5554-A455-D032D0D0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ABC7-A4A4-DA95-22A1-6A8E3308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24624/" TargetMode="External"/><Relationship Id="rId2" Type="http://schemas.openxmlformats.org/officeDocument/2006/relationships/hyperlink" Target="https://indico.bnl.gov/event/24623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bnl.gov/event/2462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us/v2/url?u=https-3A__urldefense.com_v3_-5F-5Fhttps-3A_nationalacademies.us4.list-2Dmanage.com_track_click-3Fu-3D5dc4a6f3f17fd11adf3be4912-26id-3Dd4a7857dab-26e-3Dc99aa74999-5F-5F-3B-21-21CzAuKJ42GuquVTTmVmPViYEvSg-21J88lX8zc-5FLwnu4T02nH0y6KpNXf4ydKh6QtIEyDWBrJo3ghYjhvltB23dgxyBI2z-2DJS-5F-5FuJH-5F2qDEirOQOjK12YS-24&amp;d=DwMF-g&amp;c=v4IIwRuZAmwupIjowmMWUmLasxPEgYsgNI-O7C4ViYc&amp;r=XRuhd5znVZ-86OLX6BWly44JW0XqYsaz7x_4t8rPm2w&amp;m=p2mxH7PKc5Piv_FN-K7tfIFnj-ooBnmcjBhye7CEag5R_cGvQvr4XZBee9z-C45Q&amp;s=ZfU1Znoj21OntKh0Ptb9UKykXgxLlEjrzhi_PJJHcso&amp;e=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rldefense.us/v2/url?u=https-3A__science.osti.gov_grants_FOAs_-2D_media_grants_pdf_foas_2024_DE-2DFOA-2D0003432.pdf&amp;d=DwMFaQ&amp;c=v4IIwRuZAmwupIjowmMWUmLasxPEgYsgNI-O7C4ViYc&amp;r=XRuhd5znVZ-86OLX6BWly44JW0XqYsaz7x_4t8rPm2w&amp;m=amB0nu9oqk9PM24SKUxi3_r0vjyyqWsKHJ4KFvr4ofGxFZOcp0uj5-0v_IKDq3SI&amp;s=HGBlK_EdZV0Eowc1fagPvdYnu3Qn7ZKdgdpEUXLtwgM&amp;e=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event/43344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ic.github.io/documentation/tutorials.html" TargetMode="External"/><Relationship Id="rId3" Type="http://schemas.openxmlformats.org/officeDocument/2006/relationships/hyperlink" Target="https://lists.bnl.gov/mailman/listinfo" TargetMode="External"/><Relationship Id="rId7" Type="http://schemas.openxmlformats.org/officeDocument/2006/relationships/hyperlink" Target="https://eic.github.io/documentation/landingpage.html" TargetMode="External"/><Relationship Id="rId2" Type="http://schemas.openxmlformats.org/officeDocument/2006/relationships/hyperlink" Target="https://www.bnl.gov/eic/epic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bnl.gov/EPIC/index.php?title=Early-Career_Election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indico.bnl.gov/category/435/" TargetMode="External"/><Relationship Id="rId10" Type="http://schemas.openxmlformats.org/officeDocument/2006/relationships/hyperlink" Target="https://zenodo.org/communities/epic" TargetMode="External"/><Relationship Id="rId4" Type="http://schemas.openxmlformats.org/officeDocument/2006/relationships/hyperlink" Target="https://indico.bnl.gov/category/402/" TargetMode="External"/><Relationship Id="rId9" Type="http://schemas.openxmlformats.org/officeDocument/2006/relationships/hyperlink" Target="https://chat.epic-eic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cug.org/content/join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24432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874D-5DB9-9CBE-A8C4-555A50D6B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668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ePIC Collaboration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9A3C8-9C9D-F634-EB04-A0FF3ED0F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50451"/>
            <a:ext cx="9144000" cy="1113282"/>
          </a:xfrm>
        </p:spPr>
        <p:txBody>
          <a:bodyPr/>
          <a:lstStyle/>
          <a:p>
            <a:r>
              <a:rPr lang="en-US" i="1" u="sng" dirty="0"/>
              <a:t>J. Lajoie</a:t>
            </a:r>
            <a:r>
              <a:rPr lang="en-US" i="1" dirty="0"/>
              <a:t>, S. Dalla Torre</a:t>
            </a:r>
          </a:p>
          <a:p>
            <a:r>
              <a:rPr lang="en-US" dirty="0"/>
              <a:t>October 4, 2024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087EBD-E9C1-E830-144E-E69D7556F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3" y="4715320"/>
            <a:ext cx="2411128" cy="17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7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814B4-D9B9-E126-3FF0-138C37C6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8" y="272359"/>
            <a:ext cx="10515600" cy="73512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Software Tutorial Series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E87AE-564C-B3C8-778C-35721C55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B96C1-EC9A-32B0-FDD0-D428EB9F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6D6DE-9BB9-5AEF-7C60-8EA5CEFE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10</a:t>
            </a:fld>
            <a:endParaRPr lang="en-US"/>
          </a:p>
        </p:txBody>
      </p:sp>
      <p:sp>
        <p:nvSpPr>
          <p:cNvPr id="7" name="Google Shape;442;p52">
            <a:extLst>
              <a:ext uri="{FF2B5EF4-FFF2-40B4-BE49-F238E27FC236}">
                <a16:creationId xmlns:a16="http://schemas.microsoft.com/office/drawing/2014/main" id="{9408A17B-AD5B-5618-825E-F2C22B4DD0CD}"/>
              </a:ext>
            </a:extLst>
          </p:cNvPr>
          <p:cNvSpPr txBox="1"/>
          <p:nvPr/>
        </p:nvSpPr>
        <p:spPr>
          <a:xfrm>
            <a:off x="877620" y="1007488"/>
            <a:ext cx="10231120" cy="2031285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 i="0" u="none" strike="noStrik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Next Tutorial</a:t>
            </a:r>
            <a:r>
              <a:rPr lang="en-US" sz="18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Working with Simulation Output</a:t>
            </a:r>
            <a:b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Presenter:</a:t>
            </a: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Stephen Kay (University of York)</a:t>
            </a:r>
            <a:b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Date:</a:t>
            </a: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Thursday, September 12</a:t>
            </a:r>
            <a:b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Time: Delivered twice on this date to cover multiple time zones</a:t>
            </a:r>
            <a:endParaRPr sz="180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10:00 a.m. (BST) for Africa, Asia, Australia, and Europe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chemeClr val="hlink"/>
                </a:solidFill>
                <a:ea typeface="Calibri"/>
                <a:cs typeface="Calibri"/>
                <a:sym typeface="Calibri"/>
                <a:hlinkClick r:id="rId2"/>
              </a:rPr>
              <a:t>https://indico.bnl.gov/event/24623/</a:t>
            </a:r>
            <a:endParaRPr dirty="0"/>
          </a:p>
          <a:p>
            <a:pPr marL="285750" indent="-28575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4:00 p.m. (BST) for Africa, Europe, North America, and South America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chemeClr val="hlink"/>
                </a:solidFill>
                <a:ea typeface="Calibri"/>
                <a:cs typeface="Calibri"/>
                <a:sym typeface="Calibri"/>
                <a:hlinkClick r:id="rId3"/>
              </a:rPr>
              <a:t>https://indico.bnl.gov/event/24624/</a:t>
            </a:r>
            <a:endParaRPr lang="en-US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43;p52">
            <a:extLst>
              <a:ext uri="{FF2B5EF4-FFF2-40B4-BE49-F238E27FC236}">
                <a16:creationId xmlns:a16="http://schemas.microsoft.com/office/drawing/2014/main" id="{925A8B7C-C59D-3F42-C0F0-D01658E86591}"/>
              </a:ext>
            </a:extLst>
          </p:cNvPr>
          <p:cNvSpPr txBox="1"/>
          <p:nvPr/>
        </p:nvSpPr>
        <p:spPr>
          <a:xfrm>
            <a:off x="877540" y="3171109"/>
            <a:ext cx="102312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Present “Working with Simulation Output” on a bi-monthly basis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</a:t>
            </a:r>
          </a:p>
          <a:p>
            <a:pPr marL="742950" lvl="1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Focus on a different “special” item each time. </a:t>
            </a:r>
          </a:p>
          <a:p>
            <a:pPr marL="742950" lvl="1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Next, early November. </a:t>
            </a:r>
            <a:endParaRPr lang="en-US" dirty="0"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b="1" dirty="0">
                <a:ea typeface="Calibri"/>
                <a:cs typeface="Calibri"/>
                <a:sym typeface="Calibri"/>
              </a:rPr>
              <a:t>Trial new format of live help desk </a:t>
            </a:r>
            <a:r>
              <a:rPr lang="en-US" dirty="0">
                <a:ea typeface="Calibri"/>
                <a:cs typeface="Calibri"/>
                <a:sym typeface="Calibri"/>
              </a:rPr>
              <a:t>at same time as tutorials, one week before/after tutorial</a:t>
            </a:r>
          </a:p>
          <a:p>
            <a:pPr marL="742950" lvl="2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  <a:sym typeface="Calibri"/>
              </a:rPr>
              <a:t>5th September and 19th September</a:t>
            </a:r>
            <a:endParaRPr lang="en-US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42;p52">
            <a:extLst>
              <a:ext uri="{FF2B5EF4-FFF2-40B4-BE49-F238E27FC236}">
                <a16:creationId xmlns:a16="http://schemas.microsoft.com/office/drawing/2014/main" id="{92C4C6C0-E806-6A5D-69BC-ACC42AF94F07}"/>
              </a:ext>
            </a:extLst>
          </p:cNvPr>
          <p:cNvSpPr txBox="1"/>
          <p:nvPr/>
        </p:nvSpPr>
        <p:spPr>
          <a:xfrm>
            <a:off x="877620" y="4780733"/>
            <a:ext cx="10231120" cy="1477287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Upcoming </a:t>
            </a:r>
            <a:r>
              <a:rPr lang="en-US" sz="1800" b="1" i="0" u="none" strike="noStrik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Tutorial</a:t>
            </a:r>
            <a:r>
              <a:rPr lang="en-US" sz="18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Validation and Benchmarking</a:t>
            </a:r>
            <a:b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Presenter:</a:t>
            </a: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Zachary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Sweger</a:t>
            </a: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(UC Davis)</a:t>
            </a:r>
            <a:b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Date:</a:t>
            </a: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Thursday, October 3 </a:t>
            </a:r>
            <a:b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Time:</a:t>
            </a:r>
            <a:endParaRPr sz="180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1:00 p.m. (EDT): </a:t>
            </a:r>
            <a:r>
              <a:rPr lang="en-US" u="sng" dirty="0">
                <a:solidFill>
                  <a:schemeClr val="hlink"/>
                </a:solidFill>
                <a:ea typeface="Calibri"/>
                <a:cs typeface="Calibri"/>
                <a:sym typeface="Calibri"/>
                <a:hlinkClick r:id="rId4"/>
              </a:rPr>
              <a:t>https://indico.bnl.gov/event/24625/</a:t>
            </a:r>
            <a:r>
              <a:rPr lang="en-US" u="sng" dirty="0">
                <a:solidFill>
                  <a:schemeClr val="hlink"/>
                </a:solidFill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6F2B37-9174-4944-BCB2-113AD423AFE0}"/>
              </a:ext>
            </a:extLst>
          </p:cNvPr>
          <p:cNvSpPr txBox="1"/>
          <p:nvPr/>
        </p:nvSpPr>
        <p:spPr>
          <a:xfrm>
            <a:off x="8366234" y="-1103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3A9C7D-4A38-6245-A9B9-AC59B256B632}"/>
              </a:ext>
            </a:extLst>
          </p:cNvPr>
          <p:cNvSpPr txBox="1"/>
          <p:nvPr/>
        </p:nvSpPr>
        <p:spPr>
          <a:xfrm>
            <a:off x="6642538" y="272359"/>
            <a:ext cx="446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We welcome suggestions for future tutorials.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2FBF93-7785-4070-B0FF-B451993734DD}"/>
              </a:ext>
            </a:extLst>
          </p:cNvPr>
          <p:cNvSpPr/>
          <p:nvPr/>
        </p:nvSpPr>
        <p:spPr>
          <a:xfrm>
            <a:off x="1320800" y="1564817"/>
            <a:ext cx="2717800" cy="35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8E708D-1FD9-5A98-1438-209BB567EF7B}"/>
              </a:ext>
            </a:extLst>
          </p:cNvPr>
          <p:cNvSpPr txBox="1"/>
          <p:nvPr/>
        </p:nvSpPr>
        <p:spPr>
          <a:xfrm>
            <a:off x="7084194" y="1307467"/>
            <a:ext cx="194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20+ participants!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C45C79-A608-AF63-5B8C-83F6DE983993}"/>
              </a:ext>
            </a:extLst>
          </p:cNvPr>
          <p:cNvCxnSpPr>
            <a:cxnSpLocks/>
          </p:cNvCxnSpPr>
          <p:nvPr/>
        </p:nvCxnSpPr>
        <p:spPr>
          <a:xfrm flipH="1">
            <a:off x="4038600" y="5278412"/>
            <a:ext cx="2906830" cy="24660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D8C45B2-DBAE-7CED-B91A-75E3143766B2}"/>
              </a:ext>
            </a:extLst>
          </p:cNvPr>
          <p:cNvSpPr/>
          <p:nvPr/>
        </p:nvSpPr>
        <p:spPr>
          <a:xfrm>
            <a:off x="1308395" y="5341576"/>
            <a:ext cx="2717800" cy="35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2D7BA4-7086-2EFC-0F5D-8B1CEDBEFECD}"/>
              </a:ext>
            </a:extLst>
          </p:cNvPr>
          <p:cNvCxnSpPr>
            <a:cxnSpLocks/>
          </p:cNvCxnSpPr>
          <p:nvPr/>
        </p:nvCxnSpPr>
        <p:spPr>
          <a:xfrm flipH="1">
            <a:off x="4107982" y="1527510"/>
            <a:ext cx="2906830" cy="24660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4078A84-4BB4-5377-FB40-E11AB5535B82}"/>
              </a:ext>
            </a:extLst>
          </p:cNvPr>
          <p:cNvSpPr txBox="1"/>
          <p:nvPr/>
        </p:nvSpPr>
        <p:spPr>
          <a:xfrm>
            <a:off x="6957835" y="5082660"/>
            <a:ext cx="194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 </a:t>
            </a:r>
            <a:r>
              <a:rPr lang="en-US" dirty="0">
                <a:solidFill>
                  <a:srgbClr val="FF0000"/>
                </a:solidFill>
              </a:rPr>
              <a:t>participants!</a:t>
            </a:r>
          </a:p>
        </p:txBody>
      </p:sp>
    </p:spTree>
    <p:extLst>
      <p:ext uri="{BB962C8B-B14F-4D97-AF65-F5344CB8AC3E}">
        <p14:creationId xmlns:p14="http://schemas.microsoft.com/office/powerpoint/2010/main" val="346603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AF81-C2B3-A7CD-CBED-0653D21E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82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NAS Survey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493005-07DD-1390-5A75-F47796DA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B7BC5-5B21-59B9-1ABE-69218101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B70D0-2D77-C7C4-FE8C-400D86DF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7D96D377-AF81-1305-F242-0AC50A0EC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8122"/>
            <a:ext cx="5449060" cy="46869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99F665-5C9F-70CB-0102-58F06DF73899}"/>
              </a:ext>
            </a:extLst>
          </p:cNvPr>
          <p:cNvSpPr txBox="1"/>
          <p:nvPr/>
        </p:nvSpPr>
        <p:spPr>
          <a:xfrm>
            <a:off x="8025918" y="5299869"/>
            <a:ext cx="285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strike="noStrike" spc="75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ptos" panose="020B0004020202020204" pitchFamily="34" charset="0"/>
                <a:hlinkClick r:id="rId3" tooltip="Participate in Survey"/>
              </a:rPr>
              <a:t>Participate in Survey</a:t>
            </a:r>
            <a:endParaRPr lang="en-US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7FBB8098-53FE-1AE0-491E-A98E730F1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360" y="763168"/>
            <a:ext cx="5525271" cy="431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806710-6D98-AE41-0517-EB304232D5AA}"/>
              </a:ext>
            </a:extLst>
          </p:cNvPr>
          <p:cNvSpPr txBox="1"/>
          <p:nvPr/>
        </p:nvSpPr>
        <p:spPr>
          <a:xfrm>
            <a:off x="6437360" y="5987018"/>
            <a:ext cx="552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thanks to Alex Jentsch for bringing this to our attention</a:t>
            </a:r>
          </a:p>
        </p:txBody>
      </p:sp>
    </p:spTree>
    <p:extLst>
      <p:ext uri="{BB962C8B-B14F-4D97-AF65-F5344CB8AC3E}">
        <p14:creationId xmlns:p14="http://schemas.microsoft.com/office/powerpoint/2010/main" val="306114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8DCC-1E6A-84D1-0E41-C48825A3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16" y="481380"/>
            <a:ext cx="10515600" cy="91316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DOE FY25 NOFO –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Generic EIC R&amp;D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79B82-BD88-B784-60DC-7D4CD0F1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0CEDE-57B1-2CFD-A1D1-00806F81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148C9-74C0-35E8-1516-874B83E3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A document with a blue and yellow circle&#10;&#10;Description automatically generated">
            <a:extLst>
              <a:ext uri="{FF2B5EF4-FFF2-40B4-BE49-F238E27FC236}">
                <a16:creationId xmlns:a16="http://schemas.microsoft.com/office/drawing/2014/main" id="{13D32EC7-B04B-CCEF-3D47-93FA25FED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374" y="365125"/>
            <a:ext cx="529936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F5E562E-F571-5AD8-79F1-9C1D2F838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62" y="1774704"/>
            <a:ext cx="5884940" cy="4200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69B96E9-6E32-FC56-1D96-B42C67DEED99}"/>
              </a:ext>
            </a:extLst>
          </p:cNvPr>
          <p:cNvGrpSpPr/>
          <p:nvPr/>
        </p:nvGrpSpPr>
        <p:grpSpPr>
          <a:xfrm>
            <a:off x="6940627" y="2423974"/>
            <a:ext cx="5070111" cy="4297501"/>
            <a:chOff x="7109024" y="2177475"/>
            <a:chExt cx="5070111" cy="4297501"/>
          </a:xfrm>
        </p:grpSpPr>
        <p:pic>
          <p:nvPicPr>
            <p:cNvPr id="11" name="Picture 10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72A83445-AD72-B346-F83D-D18126E95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9024" y="2177475"/>
              <a:ext cx="5070111" cy="822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 descr="A close-up of a document&#10;&#10;Description automatically generated">
              <a:extLst>
                <a:ext uri="{FF2B5EF4-FFF2-40B4-BE49-F238E27FC236}">
                  <a16:creationId xmlns:a16="http://schemas.microsoft.com/office/drawing/2014/main" id="{196D7B5A-B993-72CD-7AD3-BB644433E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09024" y="2999725"/>
              <a:ext cx="5070111" cy="34752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6E2176DF-2B68-BCA1-6C2B-0DAF48887A1F}"/>
              </a:ext>
            </a:extLst>
          </p:cNvPr>
          <p:cNvSpPr/>
          <p:nvPr/>
        </p:nvSpPr>
        <p:spPr>
          <a:xfrm>
            <a:off x="3317358" y="2423974"/>
            <a:ext cx="1584251" cy="4042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744E7-C35A-2DE9-6B97-F0B12ED57405}"/>
              </a:ext>
            </a:extLst>
          </p:cNvPr>
          <p:cNvSpPr txBox="1"/>
          <p:nvPr/>
        </p:nvSpPr>
        <p:spPr>
          <a:xfrm>
            <a:off x="188203" y="5963156"/>
            <a:ext cx="573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6"/>
              </a:rPr>
              <a:t>https://science.osti.gov/grants/FOAs/-/media/grants/pdf/foas/2024/DE-FOA-0003432.pdf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6648DD-4FB6-31F4-7A4A-4DEE5AFD4ED4}"/>
              </a:ext>
            </a:extLst>
          </p:cNvPr>
          <p:cNvSpPr txBox="1"/>
          <p:nvPr/>
        </p:nvSpPr>
        <p:spPr>
          <a:xfrm>
            <a:off x="2704545" y="1607383"/>
            <a:ext cx="6336342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not exactly a replacement for the previous EIC Generic R&amp;D Program, it is a different thing. Proposals will have to compete directly with other DOE initiatives.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scope and quality of the proposals will need to have a broader, more general appeal than before.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not clear how international institutions could be involved, will work to clarify this.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 work under this program will have to be decoupled from any existing EIC R&amp;D/PED work.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Discussions have taken place within the EICUG SC to organize a meeting of interested parties. </a:t>
            </a:r>
          </a:p>
        </p:txBody>
      </p:sp>
    </p:spTree>
    <p:extLst>
      <p:ext uri="{BB962C8B-B14F-4D97-AF65-F5344CB8AC3E}">
        <p14:creationId xmlns:p14="http://schemas.microsoft.com/office/powerpoint/2010/main" val="18799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4738-C5BA-9A48-7A90-2D00D9BD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Call for Support with Database Solutions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EE369-79ED-690A-1E88-068F6F79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F3BCA-8B1A-4502-3D11-77DDF011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B517A-5100-4BCD-05B2-0AEBAB83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BD6C3CB-AE87-EF91-752C-EBB22F953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824" y="1552465"/>
            <a:ext cx="8740352" cy="44017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6076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B211-C6E4-9184-96A5-59790271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Future Collaboration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208A0-78CE-0166-0782-54F77015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92" y="1290341"/>
            <a:ext cx="6182816" cy="47558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After consultation with the coordinators and EICUG SC, we agreed on:</a:t>
            </a:r>
          </a:p>
          <a:p>
            <a:pPr lvl="1"/>
            <a:r>
              <a:rPr lang="en-US" dirty="0"/>
              <a:t>Jan 2025 (</a:t>
            </a:r>
            <a:r>
              <a:rPr lang="en-US" dirty="0" err="1"/>
              <a:t>ePIC</a:t>
            </a:r>
            <a:r>
              <a:rPr lang="en-US" dirty="0"/>
              <a:t>) – Frascati (already planned)</a:t>
            </a:r>
          </a:p>
          <a:p>
            <a:pPr lvl="1"/>
            <a:r>
              <a:rPr lang="en-US" dirty="0"/>
              <a:t>Summer 2025 (EICUG/</a:t>
            </a:r>
            <a:r>
              <a:rPr lang="en-US" dirty="0" err="1"/>
              <a:t>ePIC</a:t>
            </a:r>
            <a:r>
              <a:rPr lang="en-US" dirty="0"/>
              <a:t>) – U.S.</a:t>
            </a:r>
          </a:p>
          <a:p>
            <a:pPr lvl="1"/>
            <a:r>
              <a:rPr lang="en-US" dirty="0"/>
              <a:t>Jan 2026 (</a:t>
            </a:r>
            <a:r>
              <a:rPr lang="en-US" dirty="0" err="1"/>
              <a:t>ePIC</a:t>
            </a:r>
            <a:r>
              <a:rPr lang="en-US" dirty="0"/>
              <a:t>) – U.S. </a:t>
            </a:r>
          </a:p>
          <a:p>
            <a:pPr lvl="1"/>
            <a:r>
              <a:rPr lang="en-US" dirty="0"/>
              <a:t>Summer 2026 (EICUG/</a:t>
            </a:r>
            <a:r>
              <a:rPr lang="en-US" dirty="0" err="1"/>
              <a:t>ePIC</a:t>
            </a:r>
            <a:r>
              <a:rPr lang="en-US" dirty="0"/>
              <a:t>) – International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 joint call </a:t>
            </a:r>
            <a:r>
              <a:rPr lang="en-US" dirty="0">
                <a:solidFill>
                  <a:srgbClr val="FF0000"/>
                </a:solidFill>
              </a:rPr>
              <a:t>has been issued</a:t>
            </a:r>
            <a:r>
              <a:rPr lang="en-US" dirty="0"/>
              <a:t> for the Summer 2025/26 joint meetings, and a call for the Jan 2026 </a:t>
            </a:r>
            <a:r>
              <a:rPr lang="en-US" dirty="0" err="1"/>
              <a:t>ePIC</a:t>
            </a:r>
            <a:r>
              <a:rPr lang="en-US" dirty="0"/>
              <a:t> meeting </a:t>
            </a:r>
            <a:r>
              <a:rPr lang="en-US" dirty="0">
                <a:solidFill>
                  <a:srgbClr val="FF0000"/>
                </a:solidFill>
              </a:rPr>
              <a:t>will be issued soon</a:t>
            </a:r>
          </a:p>
          <a:p>
            <a:pPr lvl="1"/>
            <a:r>
              <a:rPr lang="en-US" dirty="0"/>
              <a:t>Allows the community and host sites to plan ahead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9609D-F100-9BB3-7AF2-92EBC24C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9858E-BB58-060F-624D-6FEF45F8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CDBA2-A46B-4297-BF07-074AC07C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14</a:t>
            </a:fld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F30F2F6-E7F0-2E65-3453-06FEE290E8B0}"/>
              </a:ext>
            </a:extLst>
          </p:cNvPr>
          <p:cNvSpPr/>
          <p:nvPr/>
        </p:nvSpPr>
        <p:spPr>
          <a:xfrm>
            <a:off x="4801582" y="2340295"/>
            <a:ext cx="226389" cy="654831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41031-606E-3D10-1344-3F063E61419F}"/>
              </a:ext>
            </a:extLst>
          </p:cNvPr>
          <p:cNvSpPr txBox="1"/>
          <p:nvPr/>
        </p:nvSpPr>
        <p:spPr>
          <a:xfrm>
            <a:off x="4950066" y="2348795"/>
            <a:ext cx="1145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Note the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“double”</a:t>
            </a:r>
          </a:p>
        </p:txBody>
      </p:sp>
      <p:pic>
        <p:nvPicPr>
          <p:cNvPr id="12" name="Picture 11" descr="A white text with black text&#10;&#10;Description automatically generated">
            <a:extLst>
              <a:ext uri="{FF2B5EF4-FFF2-40B4-BE49-F238E27FC236}">
                <a16:creationId xmlns:a16="http://schemas.microsoft.com/office/drawing/2014/main" id="{3070244E-D3FB-91F3-2B1D-D49B2C26B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808" y="1911929"/>
            <a:ext cx="5726551" cy="4361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CE3482-1FC2-DC79-1592-F269C31A6AB5}"/>
              </a:ext>
            </a:extLst>
          </p:cNvPr>
          <p:cNvSpPr txBox="1"/>
          <p:nvPr/>
        </p:nvSpPr>
        <p:spPr>
          <a:xfrm>
            <a:off x="7008562" y="1182457"/>
            <a:ext cx="4455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 to </a:t>
            </a:r>
            <a:r>
              <a:rPr lang="en-US" dirty="0" err="1"/>
              <a:t>ePIC</a:t>
            </a:r>
            <a:r>
              <a:rPr lang="en-US" dirty="0"/>
              <a:t> Collaboration and EICUG Users</a:t>
            </a:r>
            <a:br>
              <a:rPr lang="en-US" dirty="0"/>
            </a:br>
            <a:r>
              <a:rPr lang="en-US" dirty="0"/>
              <a:t>Sept 27, 2024</a:t>
            </a:r>
          </a:p>
        </p:txBody>
      </p:sp>
    </p:spTree>
    <p:extLst>
      <p:ext uri="{BB962C8B-B14F-4D97-AF65-F5344CB8AC3E}">
        <p14:creationId xmlns:p14="http://schemas.microsoft.com/office/powerpoint/2010/main" val="707577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3C41283D-664B-902C-3FFB-0F8A1B366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570" y="2124173"/>
            <a:ext cx="6235194" cy="5973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2E5B2F-E18B-3162-9094-26478FF7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49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Jan 2025 Collaboration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5F6B7-0966-C576-A7AC-151BCE4C1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1" y="1649986"/>
            <a:ext cx="6304708" cy="14773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University of Rome Tor </a:t>
            </a:r>
            <a:br>
              <a:rPr lang="en-US" dirty="0"/>
            </a:br>
            <a:r>
              <a:rPr lang="en-US" dirty="0" err="1"/>
              <a:t>Vergata</a:t>
            </a:r>
            <a:r>
              <a:rPr lang="en-US" dirty="0"/>
              <a:t> &amp; INFN</a:t>
            </a:r>
          </a:p>
          <a:p>
            <a:pPr lvl="1"/>
            <a:r>
              <a:rPr lang="en-US" dirty="0"/>
              <a:t>January 20-24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1"/>
            <a:r>
              <a:rPr lang="en-US" dirty="0"/>
              <a:t>Via Frascati (Roman Hills)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3B702-23A4-7AA9-3973-713D561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03EEC-48C1-6697-3D68-94B4C105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E568D-8769-D8B1-D790-EEDACF31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93088-5782-4D86-A510-B368B429CF0F}"/>
              </a:ext>
            </a:extLst>
          </p:cNvPr>
          <p:cNvSpPr txBox="1"/>
          <p:nvPr/>
        </p:nvSpPr>
        <p:spPr>
          <a:xfrm>
            <a:off x="8153401" y="394469"/>
            <a:ext cx="38550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Indico under construction and registration coming soon (next ~week) </a:t>
            </a:r>
          </a:p>
          <a:p>
            <a:endParaRPr lang="en-US" dirty="0"/>
          </a:p>
          <a:p>
            <a:r>
              <a:rPr lang="en-US" dirty="0"/>
              <a:t>US National Lab folks – register early!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AB1FA4-474B-3B47-0309-228FB18CC16A}"/>
              </a:ext>
            </a:extLst>
          </p:cNvPr>
          <p:cNvSpPr txBox="1"/>
          <p:nvPr/>
        </p:nvSpPr>
        <p:spPr>
          <a:xfrm>
            <a:off x="716902" y="496459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Call for </a:t>
            </a:r>
            <a:r>
              <a:rPr lang="en-US" dirty="0" err="1">
                <a:solidFill>
                  <a:srgbClr val="FF0000"/>
                </a:solidFill>
              </a:rPr>
              <a:t>workfest</a:t>
            </a:r>
            <a:r>
              <a:rPr lang="en-US" dirty="0">
                <a:solidFill>
                  <a:srgbClr val="FF0000"/>
                </a:solidFill>
              </a:rPr>
              <a:t> proposals will be sent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out ASAP (I mean it this time). 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FE241A9-AA97-7DF5-C104-7551D6AB8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211" y="3819052"/>
            <a:ext cx="41131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https://agenda.infn.it/event/43344/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Area Under Construction OSHA Caution Safety Sign MCRT609">
            <a:extLst>
              <a:ext uri="{FF2B5EF4-FFF2-40B4-BE49-F238E27FC236}">
                <a16:creationId xmlns:a16="http://schemas.microsoft.com/office/drawing/2014/main" id="{60FBCB11-F66A-3B0C-A532-5DC40CF8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71" y="1322730"/>
            <a:ext cx="2086641" cy="149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894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4303495E-A3E5-D297-7DF7-4493C3A8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935" y="1167821"/>
            <a:ext cx="4209806" cy="5953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CDE4C7-7C1E-A314-55B9-7FF96033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647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CERN Recognized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D681D-16AA-972F-7B0E-4499DCFFF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77" y="1396372"/>
            <a:ext cx="4639134" cy="5063578"/>
          </a:xfrm>
        </p:spPr>
        <p:txBody>
          <a:bodyPr>
            <a:normAutofit/>
          </a:bodyPr>
          <a:lstStyle/>
          <a:p>
            <a:r>
              <a:rPr lang="en-US" dirty="0"/>
              <a:t>Progress on Recognized Experiment status: </a:t>
            </a:r>
          </a:p>
          <a:p>
            <a:pPr lvl="1"/>
            <a:r>
              <a:rPr lang="en-US" sz="2000" dirty="0"/>
              <a:t>8/23 email from Helge Meinhard: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000" dirty="0"/>
              <a:t>Followed up with Zoom call 9/3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Received a draft of the MOU 10/4 – need to review and provide a collab list with countries and cities for each institution.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BD37B-CFF5-AE44-4819-6377B2E7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67492-6F60-E5E1-D69B-D93941DB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1A0110B-CB46-2038-AD6F-7FFCEDC9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875" y="36164"/>
            <a:ext cx="1894108" cy="136344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AF5DE-7D5D-68B3-C581-220F82DC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16</a:t>
            </a:fld>
            <a:endParaRPr lang="en-US"/>
          </a:p>
        </p:txBody>
      </p:sp>
      <p:pic>
        <p:nvPicPr>
          <p:cNvPr id="14" name="Picture 13" descr="A close-up of a document&#10;&#10;Description automatically generated">
            <a:extLst>
              <a:ext uri="{FF2B5EF4-FFF2-40B4-BE49-F238E27FC236}">
                <a16:creationId xmlns:a16="http://schemas.microsoft.com/office/drawing/2014/main" id="{8A6D1A49-A46E-73A6-2251-C04002AA0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686" y="1396372"/>
            <a:ext cx="4851639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close up of a paper&#10;&#10;Description automatically generated">
            <a:extLst>
              <a:ext uri="{FF2B5EF4-FFF2-40B4-BE49-F238E27FC236}">
                <a16:creationId xmlns:a16="http://schemas.microsoft.com/office/drawing/2014/main" id="{FCF651B6-16D4-87DC-913A-F971ED7AB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886" y="3973104"/>
            <a:ext cx="4917223" cy="274837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113DE6-2DB8-E9DC-8843-CC12C7DFBDF8}"/>
              </a:ext>
            </a:extLst>
          </p:cNvPr>
          <p:cNvSpPr txBox="1"/>
          <p:nvPr/>
        </p:nvSpPr>
        <p:spPr>
          <a:xfrm>
            <a:off x="308412" y="2727832"/>
            <a:ext cx="46696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“I'm pleased to report that the administrative hurdles are out of the way,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I'll reach out to all experiments REC considered earlier this year.”</a:t>
            </a:r>
          </a:p>
        </p:txBody>
      </p:sp>
    </p:spTree>
    <p:extLst>
      <p:ext uri="{BB962C8B-B14F-4D97-AF65-F5344CB8AC3E}">
        <p14:creationId xmlns:p14="http://schemas.microsoft.com/office/powerpoint/2010/main" val="482129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17AE-5A41-8169-C795-5131878E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B58AE-DD63-7159-A6C7-7EFAE4E93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351"/>
            <a:ext cx="10515600" cy="4718612"/>
          </a:xfrm>
        </p:spPr>
        <p:txBody>
          <a:bodyPr>
            <a:normAutofit/>
          </a:bodyPr>
          <a:lstStyle/>
          <a:p>
            <a:r>
              <a:rPr lang="en-US" dirty="0" err="1"/>
              <a:t>ePIC</a:t>
            </a:r>
            <a:r>
              <a:rPr lang="en-US" dirty="0"/>
              <a:t> is making great progress on our 2024 goals!</a:t>
            </a:r>
          </a:p>
          <a:p>
            <a:r>
              <a:rPr lang="en-US" dirty="0"/>
              <a:t>Next General Meeting – Friday, Nov. 1</a:t>
            </a:r>
            <a:r>
              <a:rPr lang="en-US" baseline="30000" dirty="0"/>
              <a:t>st</a:t>
            </a:r>
            <a:r>
              <a:rPr lang="en-US" dirty="0"/>
              <a:t>, 10:30AM ET</a:t>
            </a:r>
          </a:p>
          <a:p>
            <a:pPr lvl="1"/>
            <a:r>
              <a:rPr lang="en-US" b="1" dirty="0"/>
              <a:t>No</a:t>
            </a:r>
            <a:r>
              <a:rPr lang="en-US" dirty="0"/>
              <a:t> GM on Oct 17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Next Collaboration Council Meeting – Friday, Nov. 8</a:t>
            </a:r>
            <a:r>
              <a:rPr lang="en-US" baseline="30000" dirty="0"/>
              <a:t>th</a:t>
            </a:r>
            <a:r>
              <a:rPr lang="en-US" dirty="0"/>
              <a:t>, 10:30AM 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B28DD-586C-CD93-73C2-BC123AE9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99A4514-4849-DB57-66A8-701208B37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1C3B2-E8EB-A59D-3230-513A679F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ED201-4CA9-020A-B119-B1BD1B8D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A2B306E-FE73-23C4-74FC-10004A785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189" y="3817657"/>
            <a:ext cx="3648075" cy="262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85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35FE5CE-15BE-8B4A-54CC-D52C7DCC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2112150"/>
            <a:ext cx="9053345" cy="2633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7A3F4-3753-8E74-B80F-E4A0CDA8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D81DA-5D9A-F679-21B5-3F001B09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D2E3C-5F8A-E914-EF79-8697EABC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6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237D46-370D-42CA-0543-7C85D769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917"/>
            <a:ext cx="10515600" cy="10826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DRAFT Jan. 2025 Collab. Meeting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759E2-FF54-5598-2253-F6DB9E2D6C0E}"/>
              </a:ext>
            </a:extLst>
          </p:cNvPr>
          <p:cNvSpPr txBox="1"/>
          <p:nvPr/>
        </p:nvSpPr>
        <p:spPr>
          <a:xfrm>
            <a:off x="497305" y="2542674"/>
            <a:ext cx="158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85E8D-3A5F-8740-A6D3-AEFD689140BC}"/>
              </a:ext>
            </a:extLst>
          </p:cNvPr>
          <p:cNvSpPr txBox="1"/>
          <p:nvPr/>
        </p:nvSpPr>
        <p:spPr>
          <a:xfrm>
            <a:off x="497305" y="4379495"/>
            <a:ext cx="158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Afternoon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3EEC6B-A569-59F9-B76A-5CA2AD67B87E}"/>
              </a:ext>
            </a:extLst>
          </p:cNvPr>
          <p:cNvCxnSpPr/>
          <p:nvPr/>
        </p:nvCxnSpPr>
        <p:spPr>
          <a:xfrm>
            <a:off x="1740568" y="3649579"/>
            <a:ext cx="9152021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40AAF03-EF3D-315C-34C5-9FC450E3C044}"/>
              </a:ext>
            </a:extLst>
          </p:cNvPr>
          <p:cNvSpPr txBox="1"/>
          <p:nvPr/>
        </p:nvSpPr>
        <p:spPr>
          <a:xfrm>
            <a:off x="2309060" y="1306020"/>
            <a:ext cx="97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Monday</a:t>
            </a:r>
          </a:p>
          <a:p>
            <a:r>
              <a:rPr lang="en-US" dirty="0"/>
              <a:t>Jan. 20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6E8E-E51E-2031-785C-5764377EA0CA}"/>
              </a:ext>
            </a:extLst>
          </p:cNvPr>
          <p:cNvSpPr txBox="1"/>
          <p:nvPr/>
        </p:nvSpPr>
        <p:spPr>
          <a:xfrm>
            <a:off x="4033838" y="1302738"/>
            <a:ext cx="97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Tuesday</a:t>
            </a:r>
          </a:p>
          <a:p>
            <a:r>
              <a:rPr lang="en-US" dirty="0"/>
              <a:t>Jan. 21</a:t>
            </a:r>
            <a:r>
              <a:rPr lang="en-US" baseline="30000" dirty="0"/>
              <a:t>st</a:t>
            </a:r>
            <a:r>
              <a:rPr lang="en-US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81B9B7-4929-DAC2-9392-B79AE704C6AA}"/>
              </a:ext>
            </a:extLst>
          </p:cNvPr>
          <p:cNvSpPr txBox="1"/>
          <p:nvPr/>
        </p:nvSpPr>
        <p:spPr>
          <a:xfrm>
            <a:off x="5984832" y="1302738"/>
            <a:ext cx="128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Wednesday</a:t>
            </a:r>
          </a:p>
          <a:p>
            <a:r>
              <a:rPr lang="en-US" dirty="0"/>
              <a:t>Jan. 22</a:t>
            </a:r>
            <a:r>
              <a:rPr lang="en-US" baseline="30000" dirty="0"/>
              <a:t>nd</a:t>
            </a:r>
            <a:r>
              <a:rPr lang="en-US" dirty="0"/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74F24-F1AD-B63C-DDF2-CF558C21092E}"/>
              </a:ext>
            </a:extLst>
          </p:cNvPr>
          <p:cNvSpPr txBox="1"/>
          <p:nvPr/>
        </p:nvSpPr>
        <p:spPr>
          <a:xfrm>
            <a:off x="7941589" y="1290663"/>
            <a:ext cx="110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Thursday</a:t>
            </a:r>
          </a:p>
          <a:p>
            <a:r>
              <a:rPr lang="en-US" dirty="0"/>
              <a:t>Jan. 23</a:t>
            </a:r>
            <a:r>
              <a:rPr lang="en-US" baseline="30000" dirty="0"/>
              <a:t>rd</a:t>
            </a:r>
            <a:r>
              <a:rPr lang="en-US" dirty="0"/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6F20EE-4E37-0818-708F-7A508DCC9A25}"/>
              </a:ext>
            </a:extLst>
          </p:cNvPr>
          <p:cNvSpPr txBox="1"/>
          <p:nvPr/>
        </p:nvSpPr>
        <p:spPr>
          <a:xfrm>
            <a:off x="9719376" y="1280219"/>
            <a:ext cx="110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Friday</a:t>
            </a:r>
          </a:p>
          <a:p>
            <a:r>
              <a:rPr lang="en-US" dirty="0"/>
              <a:t>Jan. 24</a:t>
            </a:r>
            <a:r>
              <a:rPr lang="en-US" baseline="30000" dirty="0"/>
              <a:t>th</a:t>
            </a:r>
            <a:r>
              <a:rPr lang="en-US" dirty="0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0582A7-9C3F-1FCC-3BAF-F6E6C9707128}"/>
              </a:ext>
            </a:extLst>
          </p:cNvPr>
          <p:cNvSpPr/>
          <p:nvPr/>
        </p:nvSpPr>
        <p:spPr>
          <a:xfrm>
            <a:off x="2060282" y="2114206"/>
            <a:ext cx="1476626" cy="13563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Plenary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8DE44-031B-097F-93CF-D0D136898913}"/>
              </a:ext>
            </a:extLst>
          </p:cNvPr>
          <p:cNvSpPr/>
          <p:nvPr/>
        </p:nvSpPr>
        <p:spPr>
          <a:xfrm>
            <a:off x="2060282" y="3985783"/>
            <a:ext cx="1476626" cy="13563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Plenary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2DEB02-5737-4D27-9E24-7B6D5BA024D0}"/>
              </a:ext>
            </a:extLst>
          </p:cNvPr>
          <p:cNvSpPr/>
          <p:nvPr/>
        </p:nvSpPr>
        <p:spPr>
          <a:xfrm>
            <a:off x="5861381" y="2114205"/>
            <a:ext cx="1476626" cy="13563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Early Science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30782E-7592-D8C2-79F7-249FD1CB5F8A}"/>
              </a:ext>
            </a:extLst>
          </p:cNvPr>
          <p:cNvSpPr/>
          <p:nvPr/>
        </p:nvSpPr>
        <p:spPr>
          <a:xfrm>
            <a:off x="5861381" y="3985782"/>
            <a:ext cx="1476626" cy="13563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Excursion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120D37-20D5-F576-DC9D-D859B9EEBF1F}"/>
              </a:ext>
            </a:extLst>
          </p:cNvPr>
          <p:cNvSpPr/>
          <p:nvPr/>
        </p:nvSpPr>
        <p:spPr>
          <a:xfrm>
            <a:off x="7731849" y="3985779"/>
            <a:ext cx="1476626" cy="135633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Collaboration Council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FE995D-808A-5C86-1EC0-E87F7F73C610}"/>
              </a:ext>
            </a:extLst>
          </p:cNvPr>
          <p:cNvSpPr/>
          <p:nvPr/>
        </p:nvSpPr>
        <p:spPr>
          <a:xfrm>
            <a:off x="3900550" y="3985781"/>
            <a:ext cx="1476626" cy="13563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Parallel/</a:t>
            </a:r>
            <a:br>
              <a:rPr lang="en-US" dirty="0"/>
            </a:br>
            <a:r>
              <a:rPr lang="en-US" dirty="0" err="1"/>
              <a:t>Workfest</a:t>
            </a:r>
            <a:r>
              <a:rPr lang="en-US" dirty="0"/>
              <a:t>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864CC-F356-AD1D-2280-C65CFDE34503}"/>
              </a:ext>
            </a:extLst>
          </p:cNvPr>
          <p:cNvSpPr/>
          <p:nvPr/>
        </p:nvSpPr>
        <p:spPr>
          <a:xfrm>
            <a:off x="3900550" y="2114205"/>
            <a:ext cx="1476626" cy="13563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Parallel/</a:t>
            </a:r>
            <a:br>
              <a:rPr lang="en-US" dirty="0"/>
            </a:br>
            <a:r>
              <a:rPr lang="en-US" dirty="0" err="1"/>
              <a:t>Workfest</a:t>
            </a:r>
            <a:r>
              <a:rPr lang="en-US" dirty="0"/>
              <a:t>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3BB5C3-03C1-041E-002A-C48C39267580}"/>
              </a:ext>
            </a:extLst>
          </p:cNvPr>
          <p:cNvSpPr/>
          <p:nvPr/>
        </p:nvSpPr>
        <p:spPr>
          <a:xfrm>
            <a:off x="9572117" y="3985780"/>
            <a:ext cx="1476626" cy="13563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Plenary 3</a:t>
            </a:r>
          </a:p>
          <a:p>
            <a:pPr algn="ctr"/>
            <a:r>
              <a:rPr lang="en-US" dirty="0"/>
              <a:t>(incl. </a:t>
            </a:r>
            <a:r>
              <a:rPr lang="en-US"/>
              <a:t>self-proposed)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1BB3BB-CEBD-DF1E-6FBA-AE38DAAD00D5}"/>
              </a:ext>
            </a:extLst>
          </p:cNvPr>
          <p:cNvSpPr/>
          <p:nvPr/>
        </p:nvSpPr>
        <p:spPr>
          <a:xfrm>
            <a:off x="7691495" y="2106103"/>
            <a:ext cx="1476626" cy="13563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Parallel/</a:t>
            </a:r>
            <a:br>
              <a:rPr lang="en-US" dirty="0"/>
            </a:br>
            <a:r>
              <a:rPr lang="en-US" dirty="0" err="1"/>
              <a:t>Workfest</a:t>
            </a:r>
            <a:r>
              <a:rPr lang="en-US" dirty="0"/>
              <a:t> 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B6B636-9C3C-C383-5E1E-F265E6A67685}"/>
              </a:ext>
            </a:extLst>
          </p:cNvPr>
          <p:cNvSpPr/>
          <p:nvPr/>
        </p:nvSpPr>
        <p:spPr>
          <a:xfrm>
            <a:off x="9521610" y="2106104"/>
            <a:ext cx="1476626" cy="13563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Parallel/</a:t>
            </a:r>
            <a:br>
              <a:rPr lang="en-US" dirty="0"/>
            </a:br>
            <a:r>
              <a:rPr lang="en-US" dirty="0" err="1"/>
              <a:t>Workfest</a:t>
            </a:r>
            <a:r>
              <a:rPr lang="en-US" dirty="0"/>
              <a:t>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109DEB-C05D-4CD1-9E2F-F442F5A451B5}"/>
              </a:ext>
            </a:extLst>
          </p:cNvPr>
          <p:cNvSpPr txBox="1"/>
          <p:nvPr/>
        </p:nvSpPr>
        <p:spPr>
          <a:xfrm>
            <a:off x="1564475" y="5431402"/>
            <a:ext cx="9433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</a:t>
            </a:r>
            <a:r>
              <a:rPr lang="en-US" dirty="0"/>
              <a:t> Parallel/</a:t>
            </a:r>
            <a:r>
              <a:rPr lang="en-US" dirty="0" err="1"/>
              <a:t>Workfest</a:t>
            </a:r>
            <a:r>
              <a:rPr lang="en-US" dirty="0"/>
              <a:t> summaries will not be part of Plenary 3, but instead will be delivered as a Zoom session the following week.  </a:t>
            </a:r>
          </a:p>
          <a:p>
            <a:r>
              <a:rPr lang="en-US" dirty="0">
                <a:solidFill>
                  <a:srgbClr val="FF0000"/>
                </a:solidFill>
              </a:rPr>
              <a:t>Call for </a:t>
            </a:r>
            <a:r>
              <a:rPr lang="en-US" dirty="0" err="1">
                <a:solidFill>
                  <a:srgbClr val="FF0000"/>
                </a:solidFill>
              </a:rPr>
              <a:t>workfest</a:t>
            </a:r>
            <a:r>
              <a:rPr lang="en-US" dirty="0">
                <a:solidFill>
                  <a:srgbClr val="FF0000"/>
                </a:solidFill>
              </a:rPr>
              <a:t> proposals will be sent out ASAP (I mean it this time).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E9C07-B730-DDCD-275D-3735D7B8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18312-644C-3A8A-EDF1-9E960D04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C537D1F-B6C5-4811-91BE-AA6285F1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4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5B25-8739-6B37-B6A9-E7F4FA5E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64" y="225924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Hey John, start the recording….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AE950-D4C7-B96E-B999-3B7EA542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355A3-B1E2-D92B-5E8A-546BBA9E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F1709-F238-C463-C301-56F7AFAF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52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80FF-8559-07BE-9E4B-F52B57D2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6AA10-4DDA-80D2-7247-44004DAC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EB6EB9-D306-E817-1A32-A2FC3A44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1542820"/>
            <a:ext cx="10515600" cy="47361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 Website - </a:t>
            </a:r>
            <a:r>
              <a:rPr lang="en-US" dirty="0">
                <a:hlinkClick r:id="rId2"/>
              </a:rPr>
              <a:t>https://www.bnl.gov/eic/epic.php</a:t>
            </a:r>
            <a:endParaRPr lang="en-US" dirty="0"/>
          </a:p>
          <a:p>
            <a:r>
              <a:rPr lang="en-US" dirty="0"/>
              <a:t>Mailing Lists – </a:t>
            </a:r>
            <a:r>
              <a:rPr lang="en-US" dirty="0">
                <a:hlinkClick r:id="rId3"/>
              </a:rPr>
              <a:t>https://lists.bnl.gov/mailman/listinfo</a:t>
            </a:r>
            <a:endParaRPr lang="en-US" dirty="0"/>
          </a:p>
          <a:p>
            <a:r>
              <a:rPr lang="en-US" dirty="0"/>
              <a:t>Indico Agenda - </a:t>
            </a:r>
            <a:r>
              <a:rPr lang="en-US" dirty="0">
                <a:hlinkClick r:id="rId4"/>
              </a:rPr>
              <a:t>https://indico.bnl.gov/category/402/</a:t>
            </a:r>
            <a:endParaRPr lang="en-US" dirty="0"/>
          </a:p>
          <a:p>
            <a:pPr lvl="1"/>
            <a:r>
              <a:rPr lang="en-US" dirty="0" err="1"/>
              <a:t>ePIC</a:t>
            </a:r>
            <a:r>
              <a:rPr lang="en-US" dirty="0"/>
              <a:t> Software and Computing: </a:t>
            </a:r>
            <a:r>
              <a:rPr lang="en-US" dirty="0">
                <a:hlinkClick r:id="rId5"/>
              </a:rPr>
              <a:t>https://indico.bnl.gov/category/435/</a:t>
            </a:r>
            <a:endParaRPr lang="en-US" dirty="0"/>
          </a:p>
          <a:p>
            <a:r>
              <a:rPr lang="en-US" dirty="0"/>
              <a:t>Wiki - </a:t>
            </a:r>
            <a:r>
              <a:rPr lang="en-US" dirty="0">
                <a:hlinkClick r:id="rId6"/>
              </a:rPr>
              <a:t>https://wiki.bnl.gov/EPIC</a:t>
            </a:r>
            <a:endParaRPr lang="en-US" dirty="0"/>
          </a:p>
          <a:p>
            <a:r>
              <a:rPr lang="en-US" dirty="0"/>
              <a:t>ePIC Software Training: </a:t>
            </a:r>
          </a:p>
          <a:p>
            <a:pPr lvl="1"/>
            <a:r>
              <a:rPr lang="en-US" dirty="0"/>
              <a:t>Landing Page: </a:t>
            </a:r>
            <a:r>
              <a:rPr lang="en-US" dirty="0">
                <a:hlinkClick r:id="rId7"/>
              </a:rPr>
              <a:t>https://eic.github.io/documentation/landingpage.html</a:t>
            </a:r>
            <a:endParaRPr lang="en-US" sz="2800" dirty="0"/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Tutorials: </a:t>
            </a: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https://eic.github.io/documentation/tutorials.html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Mattermost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https://</a:t>
            </a:r>
            <a:r>
              <a:rPr lang="en-US" dirty="0">
                <a:hlinkClick r:id="rId9"/>
              </a:rPr>
              <a:t>chat.epic-eic.org</a:t>
            </a:r>
            <a:endParaRPr lang="en-US" dirty="0"/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ePIC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Zenodo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Community: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https://zenodo.org/communities/epic</a:t>
            </a: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77754AE-841A-0ABD-B108-FCBDDA48D8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0437" y="314334"/>
            <a:ext cx="1804597" cy="129901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FE3D9-B3F2-39F4-1B72-AF0B64A5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E84BD-BD1C-C201-3156-A3A87614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5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circle with an arrow and waves&#10;&#10;Description automatically generated">
            <a:extLst>
              <a:ext uri="{FF2B5EF4-FFF2-40B4-BE49-F238E27FC236}">
                <a16:creationId xmlns:a16="http://schemas.microsoft.com/office/drawing/2014/main" id="{45E19F64-D7CC-3A46-AE5A-90461E1CC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95" y="2707363"/>
            <a:ext cx="3480044" cy="3042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FA4F9-5649-0168-6C84-176E3B20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33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EICUG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0A71-F146-499F-F3E2-55D9C6D0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5080462" cy="47322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EICUG is a vital organization to promote the interests of the EIC community! </a:t>
            </a:r>
          </a:p>
          <a:p>
            <a:pPr lvl="1"/>
            <a:r>
              <a:rPr lang="en-US" dirty="0"/>
              <a:t>Without the EICUG we would never have gotten far enough to form ePIC!</a:t>
            </a:r>
          </a:p>
          <a:p>
            <a:endParaRPr lang="en-US" dirty="0"/>
          </a:p>
          <a:p>
            <a:r>
              <a:rPr lang="en-US" dirty="0"/>
              <a:t>Please register your institution!</a:t>
            </a:r>
          </a:p>
          <a:p>
            <a:r>
              <a:rPr lang="en-US" dirty="0"/>
              <a:t>Check with your EICUG IB representative to get registered as a member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>
                <a:hlinkClick r:id="rId3"/>
              </a:rPr>
              <a:t>https://www.eicug.org/content/join.html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BAFB3-EA53-8EC0-5C8F-7BE1EEA2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66A896-3E41-F7FC-CBB1-3F0CDF77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18" y="1807178"/>
            <a:ext cx="4899513" cy="9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8FDB4-5DAA-99C8-8AF5-3846F872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34B80-BB04-3CBD-93A7-992D6528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C071-391F-A41B-26B5-2BA5B9C27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EEA59-D78E-A942-3859-812F0B9B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D1C25-5F25-C237-3D7F-4085178C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A5F08-F427-986E-867E-1CC5EA52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3F85CCB-1737-A7E9-2A1E-E2C29BD09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533" y="478948"/>
            <a:ext cx="8622528" cy="56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0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58D90-69F9-4840-D220-8445B326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291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News from the SP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52BF1-B67E-6BCB-B51D-C72C4120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11" y="1758081"/>
            <a:ext cx="3174563" cy="4351338"/>
          </a:xfrm>
        </p:spPr>
        <p:txBody>
          <a:bodyPr/>
          <a:lstStyle/>
          <a:p>
            <a:r>
              <a:rPr lang="en-US" dirty="0"/>
              <a:t>Everything is continuing at a fast pace coming out of the Lehigh Collaboration Meeting!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0A67C-16C0-412A-289E-C666EA36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CFCC-4652-2695-9153-B8C2717F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0FC56-7E03-A7FB-070A-60A84AC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F65D60-FF65-A57E-6384-53ED19785CCC}"/>
              </a:ext>
            </a:extLst>
          </p:cNvPr>
          <p:cNvGrpSpPr/>
          <p:nvPr/>
        </p:nvGrpSpPr>
        <p:grpSpPr>
          <a:xfrm>
            <a:off x="5165268" y="1521114"/>
            <a:ext cx="1237691" cy="2384858"/>
            <a:chOff x="7534031" y="1196286"/>
            <a:chExt cx="1237691" cy="238485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3CC3DC5-294F-C15D-9B7C-184F7441BDB5}"/>
                </a:ext>
              </a:extLst>
            </p:cNvPr>
            <p:cNvCxnSpPr>
              <a:cxnSpLocks/>
            </p:cNvCxnSpPr>
            <p:nvPr/>
          </p:nvCxnSpPr>
          <p:spPr>
            <a:xfrm>
              <a:off x="7850350" y="1766799"/>
              <a:ext cx="0" cy="18143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795986-B893-FFE2-60C1-92CAEB953B68}"/>
                </a:ext>
              </a:extLst>
            </p:cNvPr>
            <p:cNvSpPr txBox="1"/>
            <p:nvPr/>
          </p:nvSpPr>
          <p:spPr>
            <a:xfrm>
              <a:off x="7534031" y="1196286"/>
              <a:ext cx="123769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err="1">
                  <a:solidFill>
                    <a:schemeClr val="accent1"/>
                  </a:solidFill>
                </a:rPr>
                <a:t>ePIC</a:t>
              </a:r>
              <a:r>
                <a:rPr lang="en-US" sz="1050" b="1" dirty="0">
                  <a:solidFill>
                    <a:schemeClr val="accent1"/>
                  </a:solidFill>
                </a:rPr>
                <a:t> Early Physics Workshop </a:t>
              </a:r>
              <a:br>
                <a:rPr lang="en-US" sz="1050" b="1" dirty="0">
                  <a:solidFill>
                    <a:schemeClr val="accent1"/>
                  </a:solidFill>
                </a:rPr>
              </a:br>
              <a:r>
                <a:rPr lang="en-US" sz="1050" b="1" dirty="0">
                  <a:solidFill>
                    <a:schemeClr val="accent1"/>
                  </a:solidFill>
                </a:rPr>
                <a:t>Sept. 13, 2024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771473-F8D0-159C-23B3-AC3708EAF9AD}"/>
              </a:ext>
            </a:extLst>
          </p:cNvPr>
          <p:cNvGrpSpPr/>
          <p:nvPr/>
        </p:nvGrpSpPr>
        <p:grpSpPr>
          <a:xfrm>
            <a:off x="3515940" y="1510462"/>
            <a:ext cx="1220340" cy="2458401"/>
            <a:chOff x="5792155" y="1196286"/>
            <a:chExt cx="1220340" cy="245840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63243F8-4822-076D-14E9-29F621CB798A}"/>
                </a:ext>
              </a:extLst>
            </p:cNvPr>
            <p:cNvCxnSpPr>
              <a:cxnSpLocks/>
            </p:cNvCxnSpPr>
            <p:nvPr/>
          </p:nvCxnSpPr>
          <p:spPr>
            <a:xfrm>
              <a:off x="6560543" y="1584130"/>
              <a:ext cx="0" cy="2070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17F94C-E113-0252-1E18-06A44320216C}"/>
                </a:ext>
              </a:extLst>
            </p:cNvPr>
            <p:cNvSpPr txBox="1"/>
            <p:nvPr/>
          </p:nvSpPr>
          <p:spPr>
            <a:xfrm>
              <a:off x="5792155" y="1196286"/>
              <a:ext cx="122034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EIC Strategy Mtg</a:t>
              </a:r>
              <a:br>
                <a:rPr lang="en-US" sz="1050" dirty="0"/>
              </a:br>
              <a:r>
                <a:rPr lang="en-US" sz="1050" dirty="0"/>
                <a:t>August 21</a:t>
              </a:r>
              <a:r>
                <a:rPr lang="en-US" sz="1050" baseline="30000" dirty="0"/>
                <a:t>st</a:t>
              </a:r>
              <a:r>
                <a:rPr lang="en-US" sz="1050" dirty="0"/>
                <a:t> </a:t>
              </a:r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64C4BB4-7C5C-E478-3D9A-39DC1CE2D047}"/>
              </a:ext>
            </a:extLst>
          </p:cNvPr>
          <p:cNvSpPr/>
          <p:nvPr/>
        </p:nvSpPr>
        <p:spPr>
          <a:xfrm>
            <a:off x="3775275" y="2691316"/>
            <a:ext cx="7977643" cy="251460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ACF9A0-F867-4900-6AB0-6C581042E8FB}"/>
              </a:ext>
            </a:extLst>
          </p:cNvPr>
          <p:cNvCxnSpPr>
            <a:cxnSpLocks/>
            <a:stCxn id="13" idx="1"/>
            <a:endCxn id="13" idx="3"/>
          </p:cNvCxnSpPr>
          <p:nvPr/>
        </p:nvCxnSpPr>
        <p:spPr>
          <a:xfrm>
            <a:off x="3775275" y="3948616"/>
            <a:ext cx="7977643" cy="0"/>
          </a:xfrm>
          <a:prstGeom prst="line">
            <a:avLst/>
          </a:prstGeom>
          <a:ln w="158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078D79-2E79-BFE5-1FFF-B680745D5D9F}"/>
              </a:ext>
            </a:extLst>
          </p:cNvPr>
          <p:cNvGrpSpPr/>
          <p:nvPr/>
        </p:nvGrpSpPr>
        <p:grpSpPr>
          <a:xfrm>
            <a:off x="5282826" y="3980424"/>
            <a:ext cx="1556681" cy="1589845"/>
            <a:chOff x="1032688" y="1591073"/>
            <a:chExt cx="1556681" cy="15898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A262C7-11E4-BCA1-821F-BB61D6FEB68D}"/>
                </a:ext>
              </a:extLst>
            </p:cNvPr>
            <p:cNvSpPr txBox="1"/>
            <p:nvPr/>
          </p:nvSpPr>
          <p:spPr>
            <a:xfrm>
              <a:off x="1032688" y="2765420"/>
              <a:ext cx="1556681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PDR2: Barrel </a:t>
              </a:r>
              <a:r>
                <a:rPr lang="en-US" sz="1050" dirty="0" err="1"/>
                <a:t>EMCal</a:t>
              </a:r>
              <a:endParaRPr lang="en-US" sz="1050" dirty="0"/>
            </a:p>
            <a:p>
              <a:r>
                <a:rPr lang="en-US" sz="1050" dirty="0"/>
                <a:t>September 19</a:t>
              </a:r>
              <a:r>
                <a:rPr lang="en-US" sz="1050" baseline="30000" dirty="0"/>
                <a:t>th</a:t>
              </a:r>
              <a:r>
                <a:rPr lang="en-US" sz="1050" dirty="0"/>
                <a:t> 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85AC4F9-4523-58A7-32FA-D05A4C9FD4F6}"/>
                </a:ext>
              </a:extLst>
            </p:cNvPr>
            <p:cNvCxnSpPr>
              <a:cxnSpLocks/>
            </p:cNvCxnSpPr>
            <p:nvPr/>
          </p:nvCxnSpPr>
          <p:spPr>
            <a:xfrm>
              <a:off x="1539281" y="1591073"/>
              <a:ext cx="0" cy="1137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30783E-5627-E6D5-6EC5-95B65DBC5B4C}"/>
              </a:ext>
            </a:extLst>
          </p:cNvPr>
          <p:cNvGrpSpPr/>
          <p:nvPr/>
        </p:nvGrpSpPr>
        <p:grpSpPr>
          <a:xfrm>
            <a:off x="5988418" y="2398129"/>
            <a:ext cx="1266104" cy="1488574"/>
            <a:chOff x="1902155" y="2496868"/>
            <a:chExt cx="787682" cy="124863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B02CA8-B607-1E93-B22B-5D6D446A9FB8}"/>
                </a:ext>
              </a:extLst>
            </p:cNvPr>
            <p:cNvSpPr txBox="1"/>
            <p:nvPr/>
          </p:nvSpPr>
          <p:spPr>
            <a:xfrm>
              <a:off x="1902155" y="2496868"/>
              <a:ext cx="787682" cy="4840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 err="1"/>
                <a:t>ePIC</a:t>
              </a:r>
              <a:r>
                <a:rPr lang="en-US" sz="1050" dirty="0"/>
                <a:t> Software and </a:t>
              </a:r>
              <a:br>
                <a:rPr lang="en-US" sz="1050" dirty="0"/>
              </a:br>
              <a:r>
                <a:rPr lang="en-US" sz="1050" dirty="0"/>
                <a:t>Computing Review</a:t>
              </a:r>
              <a:br>
                <a:rPr lang="en-US" sz="1050" dirty="0"/>
              </a:br>
              <a:r>
                <a:rPr lang="en-US" sz="1050" dirty="0"/>
                <a:t>Sept. 26-27</a:t>
              </a:r>
              <a:r>
                <a:rPr lang="en-US" sz="1050" baseline="30000" dirty="0"/>
                <a:t>th</a:t>
              </a:r>
              <a:r>
                <a:rPr lang="en-US" sz="1050" dirty="0"/>
                <a:t> 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08140A9-5213-5160-95F7-DF20AE808FD6}"/>
                </a:ext>
              </a:extLst>
            </p:cNvPr>
            <p:cNvCxnSpPr>
              <a:cxnSpLocks/>
            </p:cNvCxnSpPr>
            <p:nvPr/>
          </p:nvCxnSpPr>
          <p:spPr>
            <a:xfrm>
              <a:off x="2208242" y="2993309"/>
              <a:ext cx="0" cy="752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B49B45B-C49E-F456-3CE5-B807C5E49465}"/>
              </a:ext>
            </a:extLst>
          </p:cNvPr>
          <p:cNvSpPr txBox="1"/>
          <p:nvPr/>
        </p:nvSpPr>
        <p:spPr>
          <a:xfrm>
            <a:off x="10793330" y="2902216"/>
            <a:ext cx="133718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Frascati Collab. Mtg. Jan 2025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B33313-A679-FFE7-AFC1-214EB8F1DA05}"/>
              </a:ext>
            </a:extLst>
          </p:cNvPr>
          <p:cNvGrpSpPr/>
          <p:nvPr/>
        </p:nvGrpSpPr>
        <p:grpSpPr>
          <a:xfrm>
            <a:off x="4324361" y="2202915"/>
            <a:ext cx="2035278" cy="1713894"/>
            <a:chOff x="3367774" y="4768354"/>
            <a:chExt cx="2035278" cy="157248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2CBAA6-05D6-1B7C-E30C-A5F360110FB6}"/>
                </a:ext>
              </a:extLst>
            </p:cNvPr>
            <p:cNvSpPr txBox="1"/>
            <p:nvPr/>
          </p:nvSpPr>
          <p:spPr>
            <a:xfrm>
              <a:off x="3367774" y="4768354"/>
              <a:ext cx="2035278" cy="529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Detector Advisory </a:t>
              </a:r>
              <a:br>
                <a:rPr lang="en-US" sz="1050" dirty="0"/>
              </a:br>
              <a:r>
                <a:rPr lang="en-US" sz="1050" dirty="0"/>
                <a:t>Committee R&amp;D Meeting</a:t>
              </a:r>
            </a:p>
            <a:p>
              <a:r>
                <a:rPr lang="en-US" sz="1050" dirty="0"/>
                <a:t>August 28-28</a:t>
              </a:r>
              <a:r>
                <a:rPr lang="en-US" sz="1050" baseline="30000" dirty="0"/>
                <a:t>th</a:t>
              </a:r>
              <a:r>
                <a:rPr lang="en-US" sz="1050" dirty="0"/>
                <a:t>  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F287D76-299E-7248-21B0-3C597DB824A5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90" y="5281388"/>
              <a:ext cx="0" cy="1059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0E60D0-DC82-2656-ECD9-14BCFEA6FCAB}"/>
              </a:ext>
            </a:extLst>
          </p:cNvPr>
          <p:cNvGrpSpPr/>
          <p:nvPr/>
        </p:nvGrpSpPr>
        <p:grpSpPr>
          <a:xfrm>
            <a:off x="9953750" y="3963153"/>
            <a:ext cx="2035278" cy="1980175"/>
            <a:chOff x="3821336" y="3613652"/>
            <a:chExt cx="2035278" cy="18167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99355F-B7F9-CA3B-E76D-DB7EC103A150}"/>
                </a:ext>
              </a:extLst>
            </p:cNvPr>
            <p:cNvSpPr txBox="1"/>
            <p:nvPr/>
          </p:nvSpPr>
          <p:spPr>
            <a:xfrm>
              <a:off x="3821336" y="5049228"/>
              <a:ext cx="2035278" cy="38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</a:rPr>
                <a:t>EIC Project CD-3B/Status Review</a:t>
              </a:r>
              <a:br>
                <a:rPr lang="en-US" sz="1050" b="1" dirty="0">
                  <a:solidFill>
                    <a:srgbClr val="FF0000"/>
                  </a:solidFill>
                </a:rPr>
              </a:br>
              <a:r>
                <a:rPr lang="en-US" sz="1050" b="1" dirty="0">
                  <a:solidFill>
                    <a:srgbClr val="FF0000"/>
                  </a:solidFill>
                </a:rPr>
                <a:t>January 7-9</a:t>
              </a:r>
              <a:r>
                <a:rPr lang="en-US" sz="1050" b="1" baseline="30000" dirty="0">
                  <a:solidFill>
                    <a:srgbClr val="FF0000"/>
                  </a:solidFill>
                </a:rPr>
                <a:t>th</a:t>
              </a:r>
              <a:r>
                <a:rPr lang="en-US" sz="1050" b="1" dirty="0">
                  <a:solidFill>
                    <a:srgbClr val="FF0000"/>
                  </a:solidFill>
                </a:rPr>
                <a:t>, 2025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5F033E4-6A1B-824A-6012-89DF57AFAE66}"/>
                </a:ext>
              </a:extLst>
            </p:cNvPr>
            <p:cNvCxnSpPr>
              <a:cxnSpLocks/>
            </p:cNvCxnSpPr>
            <p:nvPr/>
          </p:nvCxnSpPr>
          <p:spPr>
            <a:xfrm>
              <a:off x="4222956" y="3613652"/>
              <a:ext cx="0" cy="1397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515F72-8A46-9E3B-9935-DAABB7958B76}"/>
              </a:ext>
            </a:extLst>
          </p:cNvPr>
          <p:cNvGrpSpPr/>
          <p:nvPr/>
        </p:nvGrpSpPr>
        <p:grpSpPr>
          <a:xfrm>
            <a:off x="7128662" y="1596524"/>
            <a:ext cx="1270870" cy="2352092"/>
            <a:chOff x="3210304" y="3991764"/>
            <a:chExt cx="1077961" cy="235209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C3C9EAC-A4EB-6D88-6FA8-675EF49E62C9}"/>
                </a:ext>
              </a:extLst>
            </p:cNvPr>
            <p:cNvCxnSpPr>
              <a:cxnSpLocks/>
            </p:cNvCxnSpPr>
            <p:nvPr/>
          </p:nvCxnSpPr>
          <p:spPr>
            <a:xfrm>
              <a:off x="3665933" y="4793369"/>
              <a:ext cx="0" cy="1550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6C87443-332A-BD77-E89B-9D3C01E2CD12}"/>
                </a:ext>
              </a:extLst>
            </p:cNvPr>
            <p:cNvSpPr txBox="1"/>
            <p:nvPr/>
          </p:nvSpPr>
          <p:spPr>
            <a:xfrm>
              <a:off x="3210304" y="3991764"/>
              <a:ext cx="1077961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FDR: Magnet Flux Return Steel </a:t>
              </a:r>
            </a:p>
            <a:p>
              <a:r>
                <a:rPr lang="en-US" sz="1050" dirty="0">
                  <a:solidFill>
                    <a:srgbClr val="FF0000"/>
                  </a:solidFill>
                </a:rPr>
                <a:t>(poss. CD-3B scope)</a:t>
              </a:r>
              <a:br>
                <a:rPr lang="en-US" sz="1050" dirty="0"/>
              </a:br>
              <a:r>
                <a:rPr lang="en-US" sz="1050" dirty="0"/>
                <a:t>October 16, 2024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DD8A6B-35D8-5BE5-E331-8FDAA282D8BB}"/>
              </a:ext>
            </a:extLst>
          </p:cNvPr>
          <p:cNvGrpSpPr/>
          <p:nvPr/>
        </p:nvGrpSpPr>
        <p:grpSpPr>
          <a:xfrm>
            <a:off x="6621469" y="3907176"/>
            <a:ext cx="1266104" cy="2215929"/>
            <a:chOff x="1681045" y="2262918"/>
            <a:chExt cx="787682" cy="124845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072158-E392-AA6D-0D1E-AC7F4A12F9EA}"/>
                </a:ext>
              </a:extLst>
            </p:cNvPr>
            <p:cNvSpPr txBox="1"/>
            <p:nvPr/>
          </p:nvSpPr>
          <p:spPr>
            <a:xfrm>
              <a:off x="1681045" y="3186245"/>
              <a:ext cx="787682" cy="3251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err="1">
                  <a:solidFill>
                    <a:schemeClr val="accent1"/>
                  </a:solidFill>
                </a:rPr>
                <a:t>ePIC</a:t>
              </a:r>
              <a:r>
                <a:rPr lang="en-US" sz="1050" b="1" dirty="0">
                  <a:solidFill>
                    <a:schemeClr val="accent1"/>
                  </a:solidFill>
                </a:rPr>
                <a:t> draft pre-TDR Version 0</a:t>
              </a:r>
              <a:br>
                <a:rPr lang="en-US" sz="1050" b="1" dirty="0">
                  <a:solidFill>
                    <a:schemeClr val="accent1"/>
                  </a:solidFill>
                </a:rPr>
              </a:br>
              <a:r>
                <a:rPr lang="en-US" sz="1050" b="1" dirty="0">
                  <a:solidFill>
                    <a:schemeClr val="accent1"/>
                  </a:solidFill>
                </a:rPr>
                <a:t>Sept. 29, 2024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A3CE011-206A-BED2-7BC5-D0753A1879A6}"/>
                </a:ext>
              </a:extLst>
            </p:cNvPr>
            <p:cNvCxnSpPr>
              <a:cxnSpLocks/>
            </p:cNvCxnSpPr>
            <p:nvPr/>
          </p:nvCxnSpPr>
          <p:spPr>
            <a:xfrm>
              <a:off x="2051618" y="2262918"/>
              <a:ext cx="4229" cy="919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21EE819-0FF0-9036-0C8D-F93D9E5D21B8}"/>
              </a:ext>
            </a:extLst>
          </p:cNvPr>
          <p:cNvSpPr txBox="1"/>
          <p:nvPr/>
        </p:nvSpPr>
        <p:spPr>
          <a:xfrm>
            <a:off x="2306380" y="3871933"/>
            <a:ext cx="133718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Lehigh Collab. Mtg. July 2024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F94952-285D-48A0-9825-AE654B5773C8}"/>
              </a:ext>
            </a:extLst>
          </p:cNvPr>
          <p:cNvGrpSpPr/>
          <p:nvPr/>
        </p:nvGrpSpPr>
        <p:grpSpPr>
          <a:xfrm>
            <a:off x="4126110" y="3933750"/>
            <a:ext cx="1220340" cy="2614600"/>
            <a:chOff x="5804376" y="2393518"/>
            <a:chExt cx="1220340" cy="26146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84353A4-6D27-F921-3D17-7C54BA11A1BC}"/>
                </a:ext>
              </a:extLst>
            </p:cNvPr>
            <p:cNvCxnSpPr>
              <a:cxnSpLocks/>
            </p:cNvCxnSpPr>
            <p:nvPr/>
          </p:nvCxnSpPr>
          <p:spPr>
            <a:xfrm>
              <a:off x="6178158" y="2393518"/>
              <a:ext cx="0" cy="1801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765597-B9B3-0D38-5A8D-A5CA9E29C2A1}"/>
                </a:ext>
              </a:extLst>
            </p:cNvPr>
            <p:cNvSpPr txBox="1"/>
            <p:nvPr/>
          </p:nvSpPr>
          <p:spPr>
            <a:xfrm>
              <a:off x="5804376" y="4269454"/>
              <a:ext cx="12203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EIC “Host” Lab User Experience Workshop</a:t>
              </a:r>
            </a:p>
            <a:p>
              <a:r>
                <a:rPr lang="en-US" sz="1050" dirty="0"/>
                <a:t>August 26th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A6558E-336E-F7B0-A3B3-110366CDE69D}"/>
              </a:ext>
            </a:extLst>
          </p:cNvPr>
          <p:cNvGrpSpPr/>
          <p:nvPr/>
        </p:nvGrpSpPr>
        <p:grpSpPr>
          <a:xfrm>
            <a:off x="9607917" y="1732364"/>
            <a:ext cx="1266104" cy="2216252"/>
            <a:chOff x="1902155" y="2496868"/>
            <a:chExt cx="787682" cy="124863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A01AD7F-DDE1-F6FA-5384-A1FF51E96FB6}"/>
                </a:ext>
              </a:extLst>
            </p:cNvPr>
            <p:cNvSpPr txBox="1"/>
            <p:nvPr/>
          </p:nvSpPr>
          <p:spPr>
            <a:xfrm>
              <a:off x="1902155" y="2496868"/>
              <a:ext cx="787682" cy="3251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err="1">
                  <a:solidFill>
                    <a:schemeClr val="accent1"/>
                  </a:solidFill>
                </a:rPr>
                <a:t>ePIC</a:t>
              </a:r>
              <a:r>
                <a:rPr lang="en-US" sz="1050" b="1" dirty="0">
                  <a:solidFill>
                    <a:schemeClr val="accent1"/>
                  </a:solidFill>
                </a:rPr>
                <a:t> draft pre-TDR Version 1</a:t>
              </a:r>
              <a:br>
                <a:rPr lang="en-US" sz="1050" b="1" dirty="0">
                  <a:solidFill>
                    <a:schemeClr val="accent1"/>
                  </a:solidFill>
                </a:rPr>
              </a:br>
              <a:r>
                <a:rPr lang="en-US" sz="1050" b="1" dirty="0">
                  <a:solidFill>
                    <a:schemeClr val="accent1"/>
                  </a:solidFill>
                </a:rPr>
                <a:t>December 1, 2024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FBF5BE-C3C5-9760-3D1A-3304B9A9871B}"/>
                </a:ext>
              </a:extLst>
            </p:cNvPr>
            <p:cNvCxnSpPr>
              <a:cxnSpLocks/>
            </p:cNvCxnSpPr>
            <p:nvPr/>
          </p:nvCxnSpPr>
          <p:spPr>
            <a:xfrm>
              <a:off x="2071062" y="2826421"/>
              <a:ext cx="4229" cy="919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5B91C24-9A8A-24D5-7911-F198CB536CF2}"/>
              </a:ext>
            </a:extLst>
          </p:cNvPr>
          <p:cNvGrpSpPr/>
          <p:nvPr/>
        </p:nvGrpSpPr>
        <p:grpSpPr>
          <a:xfrm>
            <a:off x="8075077" y="3952408"/>
            <a:ext cx="1266104" cy="2377511"/>
            <a:chOff x="1681045" y="2262918"/>
            <a:chExt cx="787682" cy="133949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779740-6F8E-ADDB-911D-406E9BBCFC59}"/>
                </a:ext>
              </a:extLst>
            </p:cNvPr>
            <p:cNvSpPr txBox="1"/>
            <p:nvPr/>
          </p:nvSpPr>
          <p:spPr>
            <a:xfrm>
              <a:off x="1681045" y="3186245"/>
              <a:ext cx="787682" cy="4161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accent1"/>
                  </a:solidFill>
                </a:rPr>
                <a:t>Directors Review for CD-3B/Status Review</a:t>
              </a:r>
            </a:p>
            <a:p>
              <a:r>
                <a:rPr lang="en-US" sz="1050" b="1" dirty="0">
                  <a:solidFill>
                    <a:schemeClr val="accent1"/>
                  </a:solidFill>
                </a:rPr>
                <a:t>October 22-24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76005E6-600E-449C-C9E3-CF17165F4FED}"/>
                </a:ext>
              </a:extLst>
            </p:cNvPr>
            <p:cNvCxnSpPr>
              <a:cxnSpLocks/>
            </p:cNvCxnSpPr>
            <p:nvPr/>
          </p:nvCxnSpPr>
          <p:spPr>
            <a:xfrm>
              <a:off x="2051618" y="2262918"/>
              <a:ext cx="4229" cy="919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A3D427B-E578-BF6F-0798-BDD3DC27A671}"/>
              </a:ext>
            </a:extLst>
          </p:cNvPr>
          <p:cNvSpPr/>
          <p:nvPr/>
        </p:nvSpPr>
        <p:spPr>
          <a:xfrm>
            <a:off x="8043933" y="5577030"/>
            <a:ext cx="1118660" cy="792774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058975-A478-213F-0F20-B35E68B1EC59}"/>
              </a:ext>
            </a:extLst>
          </p:cNvPr>
          <p:cNvSpPr/>
          <p:nvPr/>
        </p:nvSpPr>
        <p:spPr>
          <a:xfrm>
            <a:off x="5988418" y="2398129"/>
            <a:ext cx="1140244" cy="5843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85231B-BE1E-0344-0619-7F08AC382A6F}"/>
              </a:ext>
            </a:extLst>
          </p:cNvPr>
          <p:cNvSpPr/>
          <p:nvPr/>
        </p:nvSpPr>
        <p:spPr>
          <a:xfrm>
            <a:off x="6653796" y="5581247"/>
            <a:ext cx="1140244" cy="5843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AE4B43-AD77-DAE4-4EAC-ECA61DE19D7A}"/>
              </a:ext>
            </a:extLst>
          </p:cNvPr>
          <p:cNvSpPr/>
          <p:nvPr/>
        </p:nvSpPr>
        <p:spPr>
          <a:xfrm>
            <a:off x="5164881" y="1517723"/>
            <a:ext cx="1140244" cy="5843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4B5843-6F92-2987-8656-BA39C004AC07}"/>
              </a:ext>
            </a:extLst>
          </p:cNvPr>
          <p:cNvSpPr txBox="1"/>
          <p:nvPr/>
        </p:nvSpPr>
        <p:spPr>
          <a:xfrm>
            <a:off x="9127270" y="6109419"/>
            <a:ext cx="185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(see Project News talk by Elke/Rolf)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0D92E5-ACE9-8689-5150-C5B0F4C05949}"/>
              </a:ext>
            </a:extLst>
          </p:cNvPr>
          <p:cNvSpPr/>
          <p:nvPr/>
        </p:nvSpPr>
        <p:spPr>
          <a:xfrm>
            <a:off x="5263486" y="5106434"/>
            <a:ext cx="1264449" cy="5843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6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C071-391F-A41B-26B5-2BA5B9C2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33" y="355794"/>
            <a:ext cx="10515600" cy="84785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Early Science Workshop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EEA59-D78E-A942-3859-812F0B9B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D1C25-5F25-C237-3D7F-4085178C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A5F08-F427-986E-867E-1CC5EA52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7E33857-11DB-F8A7-68F3-3BBB4AF29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503" y="0"/>
            <a:ext cx="48210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D808C5-72A4-5CEA-4453-25EBAB18F6A8}"/>
              </a:ext>
            </a:extLst>
          </p:cNvPr>
          <p:cNvSpPr txBox="1"/>
          <p:nvPr/>
        </p:nvSpPr>
        <p:spPr>
          <a:xfrm>
            <a:off x="402498" y="1203649"/>
            <a:ext cx="55610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Held September 13 @ 10:30AM ET</a:t>
            </a:r>
          </a:p>
          <a:p>
            <a:r>
              <a:rPr lang="en-US" dirty="0">
                <a:hlinkClick r:id="rId3"/>
              </a:rPr>
              <a:t>https://indico.bnl.gov/event/24432/</a:t>
            </a:r>
            <a:endParaRPr lang="en-US" dirty="0"/>
          </a:p>
          <a:p>
            <a:endParaRPr lang="en-US" dirty="0"/>
          </a:p>
          <a:p>
            <a:r>
              <a:rPr lang="en-US" dirty="0"/>
              <a:t>Great participation! – peaked at 79 participants on Zoom, </a:t>
            </a:r>
            <a:br>
              <a:rPr lang="en-US" dirty="0"/>
            </a:br>
            <a:r>
              <a:rPr lang="en-US" dirty="0"/>
              <a:t>105 unique participants overall. </a:t>
            </a:r>
          </a:p>
          <a:p>
            <a:endParaRPr lang="en-US" dirty="0"/>
          </a:p>
          <a:p>
            <a:r>
              <a:rPr lang="en-US" dirty="0"/>
              <a:t>Excellent introductory talk by Sergei Nagaitsev (EIC Technical Director), followed by perspectives from PWG’s and contributed talks.  Elke’s slides and </a:t>
            </a:r>
            <a:r>
              <a:rPr lang="en-US" dirty="0" err="1"/>
              <a:t>lumi</a:t>
            </a:r>
            <a:r>
              <a:rPr lang="en-US" dirty="0"/>
              <a:t> projections also posted. </a:t>
            </a:r>
          </a:p>
          <a:p>
            <a:endParaRPr lang="en-US" dirty="0"/>
          </a:p>
          <a:p>
            <a:r>
              <a:rPr lang="en-US" dirty="0"/>
              <a:t>Slides and recording available on Indico</a:t>
            </a:r>
          </a:p>
          <a:p>
            <a:endParaRPr lang="en-US" dirty="0"/>
          </a:p>
          <a:p>
            <a:r>
              <a:rPr lang="en-US" dirty="0"/>
              <a:t>Plan to follow up in Analysis Meetings, plenary session at Collaboration Meeting, possible in-person meeting next spring.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Summary from Rosi in 9/19 GM…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08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00461-E56C-2BBD-F9BF-6C303B1A9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83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High-Level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78E50-8645-76F3-B637-9A14821C4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8145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collaboration is motivated to engage in defining the EIC early science program.</a:t>
            </a:r>
          </a:p>
          <a:p>
            <a:r>
              <a:rPr lang="en-US" dirty="0"/>
              <a:t>The capabilities of the EIC will come on slowly, with additional capabilities and performance coming online steadily throughout the Phase-1 program. </a:t>
            </a:r>
          </a:p>
          <a:p>
            <a:pPr lvl="1"/>
            <a:r>
              <a:rPr lang="en-US" dirty="0"/>
              <a:t>We are commissioning a new </a:t>
            </a:r>
            <a:r>
              <a:rPr lang="en-US" i="1" dirty="0"/>
              <a:t>collider</a:t>
            </a:r>
            <a:r>
              <a:rPr lang="en-US" dirty="0"/>
              <a:t> and a new </a:t>
            </a:r>
            <a:r>
              <a:rPr lang="en-US" i="1" dirty="0"/>
              <a:t>experiment</a:t>
            </a:r>
            <a:r>
              <a:rPr lang="en-US" dirty="0"/>
              <a:t>!</a:t>
            </a:r>
          </a:p>
          <a:p>
            <a:r>
              <a:rPr lang="en-US" dirty="0"/>
              <a:t>General message from the PWG’s is that the strawman proposal is a good start on EIC science:</a:t>
            </a:r>
          </a:p>
          <a:p>
            <a:pPr lvl="1"/>
            <a:r>
              <a:rPr lang="en-US" dirty="0"/>
              <a:t>Year-2 program (e-d) is greatly enhanced with addition of some forward instrumentation (off-momentum detectors)</a:t>
            </a:r>
          </a:p>
          <a:p>
            <a:pPr lvl="1"/>
            <a:r>
              <a:rPr lang="en-US" dirty="0"/>
              <a:t>Ongoing discussion of </a:t>
            </a:r>
            <a:r>
              <a:rPr lang="en-US" dirty="0" err="1"/>
              <a:t>eA</a:t>
            </a:r>
            <a:r>
              <a:rPr lang="en-US" dirty="0"/>
              <a:t> running for saturation physics, but machine constraints are very </a:t>
            </a:r>
            <a:r>
              <a:rPr lang="en-US" i="1" dirty="0"/>
              <a:t>real</a:t>
            </a:r>
            <a:r>
              <a:rPr lang="en-US" dirty="0"/>
              <a:t> 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3A9FD-B2EE-4EF9-7657-53D82D8A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97E3A-0167-C9EF-4E52-4A4D0B5A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8EA06-37FD-5687-F567-FD47A15F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5BD7-DA5F-47EF-D610-23D94502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Software and Computing Review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AE067-F830-F654-9F46-3B1C70EC1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B03C6-5F31-DFAC-EEA1-F935B87D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1F5E7-8845-7BA8-1612-24E29A21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B6FFC64-C417-2A20-9CEE-62B405D77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15" y="1526866"/>
            <a:ext cx="6935168" cy="44202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775CAFC-75E7-FD7D-58D0-7CAF68B1F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451" y="2121499"/>
            <a:ext cx="3934374" cy="28578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5DB5F0-86F4-197B-7B50-AF3753917B7F}"/>
              </a:ext>
            </a:extLst>
          </p:cNvPr>
          <p:cNvSpPr txBox="1"/>
          <p:nvPr/>
        </p:nvSpPr>
        <p:spPr>
          <a:xfrm>
            <a:off x="7807381" y="1296384"/>
            <a:ext cx="375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24425A"/>
                </a:solidFill>
                <a:effectLst/>
                <a:latin typeface="Liberation Sans"/>
              </a:rPr>
              <a:t>Sep 26 – 27, 2024</a:t>
            </a:r>
          </a:p>
          <a:p>
            <a:pPr algn="l"/>
            <a:r>
              <a:rPr lang="en-US" b="0" i="0" dirty="0">
                <a:solidFill>
                  <a:srgbClr val="24425A"/>
                </a:solidFill>
                <a:effectLst/>
                <a:latin typeface="Liberation Sans"/>
              </a:rPr>
              <a:t>Catholic University of America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734D2-04A3-020E-2AE1-DD1D9FA4E20F}"/>
              </a:ext>
            </a:extLst>
          </p:cNvPr>
          <p:cNvSpPr txBox="1"/>
          <p:nvPr/>
        </p:nvSpPr>
        <p:spPr>
          <a:xfrm>
            <a:off x="7495953" y="5234362"/>
            <a:ext cx="421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very </a:t>
            </a:r>
            <a:r>
              <a:rPr lang="en-US" b="1" dirty="0"/>
              <a:t>successful</a:t>
            </a:r>
            <a:r>
              <a:rPr lang="en-US" dirty="0"/>
              <a:t> and productive review!</a:t>
            </a:r>
          </a:p>
          <a:p>
            <a:r>
              <a:rPr lang="en-US" dirty="0"/>
              <a:t>More on this in the talk from Markus later this meeting…</a:t>
            </a:r>
          </a:p>
        </p:txBody>
      </p:sp>
    </p:spTree>
    <p:extLst>
      <p:ext uri="{BB962C8B-B14F-4D97-AF65-F5344CB8AC3E}">
        <p14:creationId xmlns:p14="http://schemas.microsoft.com/office/powerpoint/2010/main" val="399722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CB40-EC54-53C8-A5E1-84680F68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5963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preTDR</a:t>
            </a:r>
            <a:r>
              <a:rPr lang="en-US" b="1" dirty="0">
                <a:solidFill>
                  <a:schemeClr val="accent1"/>
                </a:solidFill>
              </a:rPr>
              <a:t> Version 0!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776359-5562-531F-72CB-AA2599A9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0DE7E-9C8F-DABD-A48F-A1229171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803AC-4ED6-33E8-8826-43849AFE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FE5E6-BB11-B4C7-0E45-260FCE12E252}"/>
              </a:ext>
            </a:extLst>
          </p:cNvPr>
          <p:cNvSpPr txBox="1"/>
          <p:nvPr/>
        </p:nvSpPr>
        <p:spPr>
          <a:xfrm>
            <a:off x="4655288" y="5375189"/>
            <a:ext cx="699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Silvia will say more in the TC News talk – the collaboration really stepped up for this first milestone in the TDR process!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2C953FE1-BD90-48DD-ACE1-773C1E526B0F}"/>
              </a:ext>
            </a:extLst>
          </p:cNvPr>
          <p:cNvSpPr/>
          <p:nvPr/>
        </p:nvSpPr>
        <p:spPr>
          <a:xfrm>
            <a:off x="6514021" y="3179596"/>
            <a:ext cx="4484643" cy="8999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D293B939-20FE-19CC-286C-A2DCC10E25FC}"/>
              </a:ext>
            </a:extLst>
          </p:cNvPr>
          <p:cNvSpPr/>
          <p:nvPr/>
        </p:nvSpPr>
        <p:spPr>
          <a:xfrm>
            <a:off x="6699308" y="2351225"/>
            <a:ext cx="2112952" cy="899935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65D52237-84ED-2BE2-509E-327541BC9696}"/>
              </a:ext>
            </a:extLst>
          </p:cNvPr>
          <p:cNvSpPr/>
          <p:nvPr/>
        </p:nvSpPr>
        <p:spPr>
          <a:xfrm>
            <a:off x="522689" y="2374508"/>
            <a:ext cx="1931451" cy="899936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6FC8302B-B8EA-C752-773B-683A9DF5A4CE}"/>
              </a:ext>
            </a:extLst>
          </p:cNvPr>
          <p:cNvSpPr/>
          <p:nvPr/>
        </p:nvSpPr>
        <p:spPr>
          <a:xfrm>
            <a:off x="1996310" y="2374508"/>
            <a:ext cx="2050691" cy="899937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125433EB-9137-5450-9FF3-D54C37873D11}"/>
              </a:ext>
            </a:extLst>
          </p:cNvPr>
          <p:cNvSpPr/>
          <p:nvPr/>
        </p:nvSpPr>
        <p:spPr>
          <a:xfrm>
            <a:off x="3145164" y="3108318"/>
            <a:ext cx="2923266" cy="899935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DA44B5F5-DCCB-10A5-24CA-2107E8ABBF6D}"/>
              </a:ext>
            </a:extLst>
          </p:cNvPr>
          <p:cNvSpPr/>
          <p:nvPr/>
        </p:nvSpPr>
        <p:spPr>
          <a:xfrm>
            <a:off x="4905637" y="2368227"/>
            <a:ext cx="2112952" cy="899935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554A2-B084-84B6-3E48-6946C4B0724E}"/>
              </a:ext>
            </a:extLst>
          </p:cNvPr>
          <p:cNvSpPr txBox="1"/>
          <p:nvPr/>
        </p:nvSpPr>
        <p:spPr>
          <a:xfrm>
            <a:off x="1124047" y="2426361"/>
            <a:ext cx="1323565" cy="79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 design phase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1B07A8-9E7B-D7F6-A6B2-9A9C16ED9F78}"/>
              </a:ext>
            </a:extLst>
          </p:cNvPr>
          <p:cNvSpPr txBox="1"/>
          <p:nvPr/>
        </p:nvSpPr>
        <p:spPr>
          <a:xfrm>
            <a:off x="2415735" y="2544321"/>
            <a:ext cx="1607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structuring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28DAF0-4179-2D53-B3A9-CDD79885AD76}"/>
              </a:ext>
            </a:extLst>
          </p:cNvPr>
          <p:cNvSpPr txBox="1"/>
          <p:nvPr/>
        </p:nvSpPr>
        <p:spPr>
          <a:xfrm>
            <a:off x="3716673" y="3221348"/>
            <a:ext cx="1607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(TDR/notes)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0E6A66-A396-057D-1D08-2FE04E69808D}"/>
              </a:ext>
            </a:extLst>
          </p:cNvPr>
          <p:cNvSpPr txBox="1"/>
          <p:nvPr/>
        </p:nvSpPr>
        <p:spPr>
          <a:xfrm>
            <a:off x="5421713" y="2551099"/>
            <a:ext cx="1200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draft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pre-TDR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328821-3068-E405-0DA1-95988B976258}"/>
              </a:ext>
            </a:extLst>
          </p:cNvPr>
          <p:cNvSpPr txBox="1"/>
          <p:nvPr/>
        </p:nvSpPr>
        <p:spPr>
          <a:xfrm>
            <a:off x="7800593" y="3231449"/>
            <a:ext cx="1607232" cy="79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Preparing papers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A70F64-40E4-2AFD-E339-9C0C7228817E}"/>
              </a:ext>
            </a:extLst>
          </p:cNvPr>
          <p:cNvGrpSpPr/>
          <p:nvPr/>
        </p:nvGrpSpPr>
        <p:grpSpPr>
          <a:xfrm>
            <a:off x="1332935" y="3367408"/>
            <a:ext cx="1199925" cy="590641"/>
            <a:chOff x="2381475" y="5248468"/>
            <a:chExt cx="1199925" cy="6164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3E3571-459A-6DC6-9EBF-749BF9761EED}"/>
                </a:ext>
              </a:extLst>
            </p:cNvPr>
            <p:cNvSpPr txBox="1"/>
            <p:nvPr/>
          </p:nvSpPr>
          <p:spPr>
            <a:xfrm>
              <a:off x="2381475" y="5526347"/>
              <a:ext cx="1199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Mid Jan.24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00E24C2-C906-2109-5688-6334F18936F6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2981438" y="5248468"/>
              <a:ext cx="0" cy="2778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5CCB180-59A6-03F7-9029-9FB59D453A22}"/>
              </a:ext>
            </a:extLst>
          </p:cNvPr>
          <p:cNvSpPr txBox="1"/>
          <p:nvPr/>
        </p:nvSpPr>
        <p:spPr>
          <a:xfrm>
            <a:off x="6172336" y="4250894"/>
            <a:ext cx="154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Dec. 1, 2024</a:t>
            </a: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480D87-4CAF-5AB1-E7D7-9B2425607788}"/>
              </a:ext>
            </a:extLst>
          </p:cNvPr>
          <p:cNvGrpSpPr/>
          <p:nvPr/>
        </p:nvGrpSpPr>
        <p:grpSpPr>
          <a:xfrm>
            <a:off x="4364822" y="3251158"/>
            <a:ext cx="1671790" cy="1584510"/>
            <a:chOff x="5076617" y="4821134"/>
            <a:chExt cx="1671790" cy="60559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CCEE2A-218B-F7AE-779E-C6AAF015291F}"/>
                </a:ext>
              </a:extLst>
            </p:cNvPr>
            <p:cNvSpPr txBox="1"/>
            <p:nvPr/>
          </p:nvSpPr>
          <p:spPr>
            <a:xfrm>
              <a:off x="5076617" y="5203229"/>
              <a:ext cx="1671790" cy="223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Version 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Sept. </a:t>
              </a:r>
              <a:r>
                <a:rPr lang="en-US" sz="1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2024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7DC9A56-5583-73CE-7D31-C6EAE1FEF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960" y="4821134"/>
              <a:ext cx="0" cy="393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498B4D-D7B7-B622-E9C9-69A1B8812B9F}"/>
              </a:ext>
            </a:extLst>
          </p:cNvPr>
          <p:cNvGrpSpPr/>
          <p:nvPr/>
        </p:nvGrpSpPr>
        <p:grpSpPr>
          <a:xfrm>
            <a:off x="2947102" y="3712932"/>
            <a:ext cx="1199925" cy="590641"/>
            <a:chOff x="2381475" y="5248468"/>
            <a:chExt cx="1199925" cy="61643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0EB9A6-5CC8-55A1-E2B5-AC03D7B0349D}"/>
                </a:ext>
              </a:extLst>
            </p:cNvPr>
            <p:cNvSpPr txBox="1"/>
            <p:nvPr/>
          </p:nvSpPr>
          <p:spPr>
            <a:xfrm>
              <a:off x="2381475" y="5526347"/>
              <a:ext cx="1199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Mid Mar.24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5FB87FE-9C5E-3E38-FEFE-BF3EC4990469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2981438" y="5248468"/>
              <a:ext cx="0" cy="2778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BB71DAFA-97E7-782B-D90B-3726A7A028E7}"/>
              </a:ext>
            </a:extLst>
          </p:cNvPr>
          <p:cNvSpPr/>
          <p:nvPr/>
        </p:nvSpPr>
        <p:spPr>
          <a:xfrm>
            <a:off x="8503673" y="2357528"/>
            <a:ext cx="2050691" cy="899935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4810C5-54D5-0BCC-E8ED-E3831A6BB326}"/>
              </a:ext>
            </a:extLst>
          </p:cNvPr>
          <p:cNvGrpSpPr/>
          <p:nvPr/>
        </p:nvGrpSpPr>
        <p:grpSpPr>
          <a:xfrm>
            <a:off x="9039803" y="3874442"/>
            <a:ext cx="1654594" cy="574523"/>
            <a:chOff x="7314830" y="5112567"/>
            <a:chExt cx="1312835" cy="59961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6661C7-29D7-198E-168C-B35DDAA06323}"/>
                </a:ext>
              </a:extLst>
            </p:cNvPr>
            <p:cNvSpPr txBox="1"/>
            <p:nvPr/>
          </p:nvSpPr>
          <p:spPr>
            <a:xfrm>
              <a:off x="7314830" y="5358840"/>
              <a:ext cx="1312835" cy="353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Early 2025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EC634CC-F7A9-D057-2E69-A6B52AA3D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99158" y="5112567"/>
              <a:ext cx="0" cy="2778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6F55F10-AA6C-8C72-27D4-323B893B77E1}"/>
              </a:ext>
            </a:extLst>
          </p:cNvPr>
          <p:cNvSpPr txBox="1"/>
          <p:nvPr/>
        </p:nvSpPr>
        <p:spPr>
          <a:xfrm>
            <a:off x="8945980" y="2486354"/>
            <a:ext cx="130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pre-TDR (CD-2)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892D09-2C1B-B677-2BF2-D6EA8B412BC0}"/>
              </a:ext>
            </a:extLst>
          </p:cNvPr>
          <p:cNvCxnSpPr/>
          <p:nvPr/>
        </p:nvCxnSpPr>
        <p:spPr>
          <a:xfrm>
            <a:off x="7322453" y="2807495"/>
            <a:ext cx="10558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6A5E535-66E5-6D91-B9EA-214DFA685258}"/>
              </a:ext>
            </a:extLst>
          </p:cNvPr>
          <p:cNvCxnSpPr>
            <a:cxnSpLocks/>
          </p:cNvCxnSpPr>
          <p:nvPr/>
        </p:nvCxnSpPr>
        <p:spPr>
          <a:xfrm flipV="1">
            <a:off x="6772940" y="3241838"/>
            <a:ext cx="2821" cy="1053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000B282B-76C8-75D0-CBD2-78F81D965D81}"/>
              </a:ext>
            </a:extLst>
          </p:cNvPr>
          <p:cNvSpPr/>
          <p:nvPr/>
        </p:nvSpPr>
        <p:spPr>
          <a:xfrm>
            <a:off x="5153102" y="2360722"/>
            <a:ext cx="1655887" cy="9275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A3A4D7-51D9-EC55-C4F0-5BCA20FB05D1}"/>
              </a:ext>
            </a:extLst>
          </p:cNvPr>
          <p:cNvSpPr txBox="1"/>
          <p:nvPr/>
        </p:nvSpPr>
        <p:spPr>
          <a:xfrm>
            <a:off x="1935892" y="1482811"/>
            <a:ext cx="696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Executing the plan from the Jan. 2024 Collaboration Meeting: </a:t>
            </a:r>
          </a:p>
        </p:txBody>
      </p:sp>
    </p:spTree>
    <p:extLst>
      <p:ext uri="{BB962C8B-B14F-4D97-AF65-F5344CB8AC3E}">
        <p14:creationId xmlns:p14="http://schemas.microsoft.com/office/powerpoint/2010/main" val="423093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24D03-6AB2-DBD0-06BD-BF694B645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2180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Change to FFWD/FBKWD CC Working Group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2880A-206A-03F5-3577-58BFC8FC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EBBE74-C14D-4650-CA63-8C7DCFFB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25B98-8DB6-4375-8EC5-621CCC39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A diagram of a company&#10;&#10;Description automatically generated">
            <a:extLst>
              <a:ext uri="{FF2B5EF4-FFF2-40B4-BE49-F238E27FC236}">
                <a16:creationId xmlns:a16="http://schemas.microsoft.com/office/drawing/2014/main" id="{37CBC52E-A62E-F19A-762F-CE3D5347E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918" y="1058333"/>
            <a:ext cx="9448800" cy="53149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57B687B-8FF9-9CED-836C-8B2430EE2A7D}"/>
              </a:ext>
            </a:extLst>
          </p:cNvPr>
          <p:cNvSpPr/>
          <p:nvPr/>
        </p:nvSpPr>
        <p:spPr>
          <a:xfrm>
            <a:off x="4191971" y="3508311"/>
            <a:ext cx="1788951" cy="95172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D93B2-9DA6-CE3E-139D-6FDD6049497C}"/>
              </a:ext>
            </a:extLst>
          </p:cNvPr>
          <p:cNvSpPr txBox="1"/>
          <p:nvPr/>
        </p:nvSpPr>
        <p:spPr>
          <a:xfrm>
            <a:off x="177282" y="1058333"/>
            <a:ext cx="23563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Nathaly Santiesteban has asked to step down from her convener role. </a:t>
            </a:r>
          </a:p>
          <a:p>
            <a:endParaRPr lang="en-US" sz="1400" dirty="0"/>
          </a:p>
          <a:p>
            <a:r>
              <a:rPr lang="en-US" sz="1400" dirty="0"/>
              <a:t>Held discussions with the DSC’s and L3 CAM.  Communications between the efforts are good, need more joint meetings with AC-LGAD TOF and physics PWG’s. </a:t>
            </a:r>
          </a:p>
          <a:p>
            <a:endParaRPr lang="en-US" sz="1400" dirty="0"/>
          </a:p>
          <a:p>
            <a:r>
              <a:rPr lang="en-US" sz="1400" dirty="0"/>
              <a:t>The FFWD/FBKWD efforts are somewhat different in that they are relatively small and tightly integrated with the project. </a:t>
            </a:r>
          </a:p>
          <a:p>
            <a:endParaRPr lang="en-US" sz="1400" dirty="0"/>
          </a:p>
          <a:p>
            <a:r>
              <a:rPr lang="en-US" sz="1400" dirty="0"/>
              <a:t>After careful considerations, the SP Office has decided </a:t>
            </a:r>
            <a:r>
              <a:rPr lang="en-US" sz="1400"/>
              <a:t>to dissolve </a:t>
            </a:r>
            <a:r>
              <a:rPr lang="en-US" sz="1400" dirty="0"/>
              <a:t>the FFWD/FBKWD CC WG. </a:t>
            </a:r>
          </a:p>
          <a:p>
            <a:endParaRPr lang="en-US" sz="1400" dirty="0"/>
          </a:p>
          <a:p>
            <a:r>
              <a:rPr lang="en-US" sz="1400" dirty="0"/>
              <a:t>Many thanks to Nathaly and Simon for their service!</a:t>
            </a:r>
          </a:p>
        </p:txBody>
      </p:sp>
    </p:spTree>
    <p:extLst>
      <p:ext uri="{BB962C8B-B14F-4D97-AF65-F5344CB8AC3E}">
        <p14:creationId xmlns:p14="http://schemas.microsoft.com/office/powerpoint/2010/main" val="2076706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1667</Words>
  <Application>Microsoft Office PowerPoint</Application>
  <PresentationFormat>Widescreen</PresentationFormat>
  <Paragraphs>254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Lato</vt:lpstr>
      <vt:lpstr>Liberation Sans</vt:lpstr>
      <vt:lpstr>Office Theme</vt:lpstr>
      <vt:lpstr>ePIC Collaboration News</vt:lpstr>
      <vt:lpstr>Hey John, start the recording….</vt:lpstr>
      <vt:lpstr>Agenda</vt:lpstr>
      <vt:lpstr>News from the SP Office</vt:lpstr>
      <vt:lpstr>Early Science Workshop</vt:lpstr>
      <vt:lpstr>High-Level Messages</vt:lpstr>
      <vt:lpstr>Software and Computing Review</vt:lpstr>
      <vt:lpstr>preTDR Version 0!</vt:lpstr>
      <vt:lpstr>Change to FFWD/FBKWD CC Working Group</vt:lpstr>
      <vt:lpstr>Software Tutorial Series</vt:lpstr>
      <vt:lpstr>NAS Survey</vt:lpstr>
      <vt:lpstr>DOE FY25 NOFO –  Generic EIC R&amp;D</vt:lpstr>
      <vt:lpstr>Call for Support with Database Solutions</vt:lpstr>
      <vt:lpstr>Future Collaboration Meetings</vt:lpstr>
      <vt:lpstr>Jan 2025 Collaboration Meeting </vt:lpstr>
      <vt:lpstr>CERN Recognized Experiment</vt:lpstr>
      <vt:lpstr>Summary</vt:lpstr>
      <vt:lpstr>PowerPoint Presentation</vt:lpstr>
      <vt:lpstr>DRAFT Jan. 2025 Collab. Meeting Plan</vt:lpstr>
      <vt:lpstr>ePIC Resources</vt:lpstr>
      <vt:lpstr>EICUG Membership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Collaboration Status</dc:title>
  <dc:creator>Lajoie, John G [PHYSA]</dc:creator>
  <cp:lastModifiedBy>Lajoie, John</cp:lastModifiedBy>
  <cp:revision>1574</cp:revision>
  <dcterms:created xsi:type="dcterms:W3CDTF">2023-04-13T13:35:08Z</dcterms:created>
  <dcterms:modified xsi:type="dcterms:W3CDTF">2024-10-04T15:02:32Z</dcterms:modified>
</cp:coreProperties>
</file>