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 id="2147483704" r:id="rId5"/>
  </p:sldMasterIdLst>
  <p:notesMasterIdLst>
    <p:notesMasterId r:id="rId28"/>
  </p:notesMasterIdLst>
  <p:handoutMasterIdLst>
    <p:handoutMasterId r:id="rId29"/>
  </p:handoutMasterIdLst>
  <p:sldIdLst>
    <p:sldId id="256" r:id="rId6"/>
    <p:sldId id="5870" r:id="rId7"/>
    <p:sldId id="5867" r:id="rId8"/>
    <p:sldId id="5868" r:id="rId9"/>
    <p:sldId id="5871" r:id="rId10"/>
    <p:sldId id="5872" r:id="rId11"/>
    <p:sldId id="5873" r:id="rId12"/>
    <p:sldId id="3986" r:id="rId13"/>
    <p:sldId id="5874" r:id="rId14"/>
    <p:sldId id="469" r:id="rId15"/>
    <p:sldId id="261" r:id="rId16"/>
    <p:sldId id="5875" r:id="rId17"/>
    <p:sldId id="384" r:id="rId18"/>
    <p:sldId id="385" r:id="rId19"/>
    <p:sldId id="386" r:id="rId20"/>
    <p:sldId id="387" r:id="rId21"/>
    <p:sldId id="388" r:id="rId22"/>
    <p:sldId id="389" r:id="rId23"/>
    <p:sldId id="5877" r:id="rId24"/>
    <p:sldId id="5864" r:id="rId25"/>
    <p:sldId id="5876" r:id="rId26"/>
    <p:sldId id="470" r:id="rId27"/>
  </p:sldIdLst>
  <p:sldSz cx="12192000" cy="6858000"/>
  <p:notesSz cx="7102475" cy="9388475"/>
  <p:embeddedFontLs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B5D64A"/>
    <a:srgbClr val="008000"/>
    <a:srgbClr val="0091FF"/>
    <a:srgbClr val="00ACDB"/>
    <a:srgbClr val="BFBFBF"/>
    <a:srgbClr val="A6A6A6"/>
    <a:srgbClr val="7F7F7F"/>
    <a:srgbClr val="21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3" autoAdjust="0"/>
    <p:restoredTop sz="95238" autoAdjust="0"/>
  </p:normalViewPr>
  <p:slideViewPr>
    <p:cSldViewPr snapToGrid="0" snapToObjects="1">
      <p:cViewPr varScale="1">
        <p:scale>
          <a:sx n="59" d="100"/>
          <a:sy n="59" d="100"/>
        </p:scale>
        <p:origin x="1180" y="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388"/>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11/1/2024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11/1/2024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8" name="Text Placeholder 2">
            <a:extLst>
              <a:ext uri="{FF2B5EF4-FFF2-40B4-BE49-F238E27FC236}">
                <a16:creationId xmlns:a16="http://schemas.microsoft.com/office/drawing/2014/main" id="{F2B1FEBD-D691-4390-9587-AA03ECE9CA89}"/>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421921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November 1, 2024</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11575"/>
            <a:ext cx="10515600" cy="681037"/>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6" name="Slide Number Placeholder 5"/>
          <p:cNvSpPr>
            <a:spLocks noGrp="1"/>
          </p:cNvSpPr>
          <p:nvPr>
            <p:ph type="sldNum" sz="quarter" idx="12"/>
          </p:nvPr>
        </p:nvSpPr>
        <p:spPr>
          <a:xfrm>
            <a:off x="11476298" y="6492875"/>
            <a:ext cx="715702"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57005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283377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309215075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164818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9" name="Text Placeholder 2">
            <a:extLst>
              <a:ext uri="{FF2B5EF4-FFF2-40B4-BE49-F238E27FC236}">
                <a16:creationId xmlns:a16="http://schemas.microsoft.com/office/drawing/2014/main" id="{0B42B81B-128F-476E-A68E-8CDACD50C942}"/>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10" name="Text Placeholder 2">
            <a:extLst>
              <a:ext uri="{FF2B5EF4-FFF2-40B4-BE49-F238E27FC236}">
                <a16:creationId xmlns:a16="http://schemas.microsoft.com/office/drawing/2014/main" id="{C0171F31-104B-4D09-AAF4-2CA962F380FB}"/>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360711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November 1,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99" r:id="rId3"/>
    <p:sldLayoutId id="2147483701" r:id="rId4"/>
    <p:sldLayoutId id="2147483702" r:id="rId5"/>
    <p:sldLayoutId id="2147483703" r:id="rId6"/>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374"/>
            <a:ext cx="4509516"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EIC CD-3B Director’s Review, October 22-24, 2024</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Presenter First Initial, Last Name</a:t>
            </a:r>
          </a:p>
        </p:txBody>
      </p:sp>
    </p:spTree>
    <p:extLst>
      <p:ext uri="{BB962C8B-B14F-4D97-AF65-F5344CB8AC3E}">
        <p14:creationId xmlns:p14="http://schemas.microsoft.com/office/powerpoint/2010/main" val="39757563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indico.bnl.gov/event/20481/" TargetMode="External"/><Relationship Id="rId2" Type="http://schemas.openxmlformats.org/officeDocument/2006/relationships/hyperlink" Target="https://indico.bnl.gov/event/16676/" TargetMode="Externa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EIC Experimental Program</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a:t>
            </a:r>
          </a:p>
          <a:p>
            <a:r>
              <a:rPr lang="en-US" dirty="0"/>
              <a:t>November 1</a:t>
            </a:r>
            <a:r>
              <a:rPr lang="en-US" baseline="30000" dirty="0"/>
              <a:t>st</a:t>
            </a:r>
            <a:r>
              <a:rPr lang="en-US" dirty="0"/>
              <a:t>, 2024</a:t>
            </a:r>
          </a:p>
        </p:txBody>
      </p:sp>
      <p:cxnSp>
        <p:nvCxnSpPr>
          <p:cNvPr id="3" name="Straight Arrow Connector 2">
            <a:extLst>
              <a:ext uri="{FF2B5EF4-FFF2-40B4-BE49-F238E27FC236}">
                <a16:creationId xmlns:a16="http://schemas.microsoft.com/office/drawing/2014/main" id="{D68CFE64-87ED-41E1-B553-0E6C508D14C7}"/>
              </a:ext>
            </a:extLst>
          </p:cNvPr>
          <p:cNvCxnSpPr>
            <a:cxnSpLocks/>
          </p:cNvCxnSpPr>
          <p:nvPr/>
        </p:nvCxnSpPr>
        <p:spPr>
          <a:xfrm flipH="1">
            <a:off x="9261250" y="5497822"/>
            <a:ext cx="13995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C1A5894-DECA-4397-BBE7-1F37C18A59C2}"/>
              </a:ext>
            </a:extLst>
          </p:cNvPr>
          <p:cNvCxnSpPr>
            <a:cxnSpLocks/>
          </p:cNvCxnSpPr>
          <p:nvPr/>
        </p:nvCxnSpPr>
        <p:spPr>
          <a:xfrm flipH="1">
            <a:off x="9261249" y="5792649"/>
            <a:ext cx="139959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D7430F9-FB21-4867-BF7C-30DAA2709B18}"/>
              </a:ext>
            </a:extLst>
          </p:cNvPr>
          <p:cNvSpPr txBox="1"/>
          <p:nvPr/>
        </p:nvSpPr>
        <p:spPr>
          <a:xfrm>
            <a:off x="10660841" y="5313156"/>
            <a:ext cx="1300356" cy="369332"/>
          </a:xfrm>
          <a:prstGeom prst="rect">
            <a:avLst/>
          </a:prstGeom>
          <a:noFill/>
          <a:ln w="76200">
            <a:solidFill>
              <a:srgbClr val="B5D64A"/>
            </a:solidFill>
          </a:ln>
        </p:spPr>
        <p:txBody>
          <a:bodyPr wrap="none" rtlCol="0">
            <a:spAutoFit/>
          </a:bodyPr>
          <a:lstStyle/>
          <a:p>
            <a:r>
              <a:rPr lang="en-US" dirty="0"/>
              <a:t>Completed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587813"/>
          </a:xfrm>
        </p:spPr>
        <p:txBody>
          <a:bodyPr/>
          <a:lstStyle/>
          <a:p>
            <a:r>
              <a:rPr lang="en-US" dirty="0"/>
              <a:t>Scope</a:t>
            </a:r>
          </a:p>
        </p:txBody>
      </p:sp>
      <p:sp>
        <p:nvSpPr>
          <p:cNvPr id="10" name="Content Placeholder 6">
            <a:extLst>
              <a:ext uri="{FF2B5EF4-FFF2-40B4-BE49-F238E27FC236}">
                <a16:creationId xmlns:a16="http://schemas.microsoft.com/office/drawing/2014/main" id="{39153BE7-6A1F-60C7-45AA-97D7A526F4B0}"/>
              </a:ext>
            </a:extLst>
          </p:cNvPr>
          <p:cNvSpPr txBox="1">
            <a:spLocks/>
          </p:cNvSpPr>
          <p:nvPr/>
        </p:nvSpPr>
        <p:spPr>
          <a:xfrm>
            <a:off x="461963" y="934427"/>
            <a:ext cx="7785566" cy="5525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The Scope of the Project includes: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Hadron Storage Ring (HSR)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cs typeface="Arial" charset="0"/>
              </a:rPr>
              <a:t>to be built by maximizing re-use of RHIC hadron rings components.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Electron Rapid Cycling Synchrotron (RCS).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Electron Storage Ring (ESR).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High luminosity Interaction Region (IR).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One Detector and its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cs typeface="Arial" charset="0"/>
              </a:rPr>
              <a:t>Infrastructure systems necessary to enable installation and operation of the particle accelerator, storage rings, and target instruments. </a:t>
            </a:r>
          </a:p>
        </p:txBody>
      </p:sp>
      <p:sp>
        <p:nvSpPr>
          <p:cNvPr id="11" name="Rectangle 10">
            <a:extLst>
              <a:ext uri="{FF2B5EF4-FFF2-40B4-BE49-F238E27FC236}">
                <a16:creationId xmlns:a16="http://schemas.microsoft.com/office/drawing/2014/main" id="{87A082E6-3678-A7E3-FA8D-567B596FB177}"/>
              </a:ext>
            </a:extLst>
          </p:cNvPr>
          <p:cNvSpPr/>
          <p:nvPr/>
        </p:nvSpPr>
        <p:spPr>
          <a:xfrm>
            <a:off x="461962" y="1673949"/>
            <a:ext cx="7283543" cy="2069788"/>
          </a:xfrm>
          <a:prstGeom prst="rect">
            <a:avLst/>
          </a:prstGeom>
          <a:noFill/>
          <a:ln w="57150" cap="flat" cmpd="sng" algn="ctr">
            <a:solidFill>
              <a:srgbClr val="F68A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AA6B439C-11BC-6157-D124-2175FE1BE033}"/>
              </a:ext>
            </a:extLst>
          </p:cNvPr>
          <p:cNvSpPr/>
          <p:nvPr/>
        </p:nvSpPr>
        <p:spPr>
          <a:xfrm>
            <a:off x="461962" y="5130261"/>
            <a:ext cx="7283543" cy="1057170"/>
          </a:xfrm>
          <a:prstGeom prst="rect">
            <a:avLst/>
          </a:prstGeom>
          <a:noFill/>
          <a:ln w="57150" cap="flat" cmpd="sng" algn="ctr">
            <a:solidFill>
              <a:srgbClr val="FFFFFF">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8B84CDE8-4909-534F-DD1B-BB14664D13A1}"/>
              </a:ext>
            </a:extLst>
          </p:cNvPr>
          <p:cNvSpPr/>
          <p:nvPr/>
        </p:nvSpPr>
        <p:spPr>
          <a:xfrm>
            <a:off x="461962" y="4263957"/>
            <a:ext cx="7283542" cy="346693"/>
          </a:xfrm>
          <a:prstGeom prst="rect">
            <a:avLst/>
          </a:prstGeom>
          <a:noFill/>
          <a:ln w="571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4C30058A-4A49-03CB-D4A7-D2387526A146}"/>
              </a:ext>
            </a:extLst>
          </p:cNvPr>
          <p:cNvSpPr/>
          <p:nvPr/>
        </p:nvSpPr>
        <p:spPr>
          <a:xfrm>
            <a:off x="6215689" y="1278473"/>
            <a:ext cx="1529819" cy="346693"/>
          </a:xfrm>
          <a:prstGeom prst="rect">
            <a:avLst/>
          </a:prstGeom>
          <a:solidFill>
            <a:srgbClr val="F68A1F"/>
          </a:solidFill>
          <a:ln w="57150" cap="flat" cmpd="sng" algn="ctr">
            <a:solidFill>
              <a:srgbClr val="F68A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Accelerator</a:t>
            </a:r>
          </a:p>
        </p:txBody>
      </p:sp>
      <p:sp>
        <p:nvSpPr>
          <p:cNvPr id="15" name="Rectangle 14">
            <a:extLst>
              <a:ext uri="{FF2B5EF4-FFF2-40B4-BE49-F238E27FC236}">
                <a16:creationId xmlns:a16="http://schemas.microsoft.com/office/drawing/2014/main" id="{1EA3B2CF-3C75-D932-4240-F0B4C95DF810}"/>
              </a:ext>
            </a:extLst>
          </p:cNvPr>
          <p:cNvSpPr/>
          <p:nvPr/>
        </p:nvSpPr>
        <p:spPr>
          <a:xfrm>
            <a:off x="6215686" y="3857912"/>
            <a:ext cx="1529819" cy="346693"/>
          </a:xfrm>
          <a:prstGeom prst="rect">
            <a:avLst/>
          </a:prstGeom>
          <a:solidFill>
            <a:srgbClr val="0070C0"/>
          </a:solidFill>
          <a:ln w="571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Detector</a:t>
            </a:r>
          </a:p>
        </p:txBody>
      </p:sp>
      <p:sp>
        <p:nvSpPr>
          <p:cNvPr id="16" name="Rectangle 15">
            <a:extLst>
              <a:ext uri="{FF2B5EF4-FFF2-40B4-BE49-F238E27FC236}">
                <a16:creationId xmlns:a16="http://schemas.microsoft.com/office/drawing/2014/main" id="{FD6D49C4-5742-8295-D10D-562728919D0B}"/>
              </a:ext>
            </a:extLst>
          </p:cNvPr>
          <p:cNvSpPr/>
          <p:nvPr/>
        </p:nvSpPr>
        <p:spPr>
          <a:xfrm>
            <a:off x="6215686" y="4744876"/>
            <a:ext cx="1529819" cy="347472"/>
          </a:xfrm>
          <a:prstGeom prst="rect">
            <a:avLst/>
          </a:prstGeom>
          <a:solidFill>
            <a:srgbClr val="FFFFFF">
              <a:lumMod val="50000"/>
            </a:srgbClr>
          </a:solidFill>
          <a:ln w="57150" cap="flat" cmpd="sng" algn="ctr">
            <a:solidFill>
              <a:srgbClr val="FFFFFF">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Infrastructure</a:t>
            </a:r>
          </a:p>
        </p:txBody>
      </p:sp>
      <p:pic>
        <p:nvPicPr>
          <p:cNvPr id="17" name="Picture 16">
            <a:extLst>
              <a:ext uri="{FF2B5EF4-FFF2-40B4-BE49-F238E27FC236}">
                <a16:creationId xmlns:a16="http://schemas.microsoft.com/office/drawing/2014/main" id="{3F0E15DC-851E-AD0D-FDD2-8C0BC56816DB}"/>
              </a:ext>
            </a:extLst>
          </p:cNvPr>
          <p:cNvPicPr>
            <a:picLocks noChangeAspect="1"/>
          </p:cNvPicPr>
          <p:nvPr/>
        </p:nvPicPr>
        <p:blipFill>
          <a:blip r:embed="rId2"/>
          <a:stretch>
            <a:fillRect/>
          </a:stretch>
        </p:blipFill>
        <p:spPr>
          <a:xfrm>
            <a:off x="7984111" y="77418"/>
            <a:ext cx="1972689" cy="3095927"/>
          </a:xfrm>
          <a:prstGeom prst="rect">
            <a:avLst/>
          </a:prstGeom>
        </p:spPr>
      </p:pic>
      <p:pic>
        <p:nvPicPr>
          <p:cNvPr id="18" name="Picture 17">
            <a:extLst>
              <a:ext uri="{FF2B5EF4-FFF2-40B4-BE49-F238E27FC236}">
                <a16:creationId xmlns:a16="http://schemas.microsoft.com/office/drawing/2014/main" id="{85A99CE9-8B46-A291-EE2F-CF8B4F546D42}"/>
              </a:ext>
            </a:extLst>
          </p:cNvPr>
          <p:cNvPicPr>
            <a:picLocks noChangeAspect="1"/>
          </p:cNvPicPr>
          <p:nvPr/>
        </p:nvPicPr>
        <p:blipFill>
          <a:blip r:embed="rId3"/>
          <a:stretch>
            <a:fillRect/>
          </a:stretch>
        </p:blipFill>
        <p:spPr>
          <a:xfrm>
            <a:off x="9329535" y="2432728"/>
            <a:ext cx="2663640" cy="3754703"/>
          </a:xfrm>
          <a:prstGeom prst="rect">
            <a:avLst/>
          </a:prstGeom>
        </p:spPr>
      </p:pic>
      <p:sp>
        <p:nvSpPr>
          <p:cNvPr id="19" name="Down Arrow 4">
            <a:extLst>
              <a:ext uri="{FF2B5EF4-FFF2-40B4-BE49-F238E27FC236}">
                <a16:creationId xmlns:a16="http://schemas.microsoft.com/office/drawing/2014/main" id="{6A17C688-4E72-22B8-8113-9092ECF7C110}"/>
              </a:ext>
            </a:extLst>
          </p:cNvPr>
          <p:cNvSpPr/>
          <p:nvPr/>
        </p:nvSpPr>
        <p:spPr>
          <a:xfrm rot="19580953">
            <a:off x="9379376" y="1980378"/>
            <a:ext cx="475989" cy="955196"/>
          </a:xfrm>
          <a:prstGeom prst="downArrow">
            <a:avLst/>
          </a:prstGeom>
          <a:solidFill>
            <a:srgbClr val="50489D">
              <a:lumMod val="60000"/>
              <a:lumOff val="40000"/>
            </a:srgbClr>
          </a:solidFill>
          <a:ln w="12700" cap="flat" cmpd="sng" algn="ctr">
            <a:solidFill>
              <a:srgbClr val="B2D33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CDE5ED8-1D3A-7955-E36A-50D083780673}"/>
              </a:ext>
            </a:extLst>
          </p:cNvPr>
          <p:cNvSpPr txBox="1"/>
          <p:nvPr/>
        </p:nvSpPr>
        <p:spPr>
          <a:xfrm>
            <a:off x="9968923" y="1029874"/>
            <a:ext cx="2036578" cy="1384995"/>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Evolution in the Accelerator Layout</a:t>
            </a:r>
            <a:endParaRPr kumimoji="0" lang="en-US" sz="21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98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2A53C5-A7BD-4E97-9DA0-999E21D71536}"/>
              </a:ext>
            </a:extLst>
          </p:cNvPr>
          <p:cNvSpPr>
            <a:spLocks noGrp="1"/>
          </p:cNvSpPr>
          <p:nvPr>
            <p:ph type="sldNum" sz="quarter" idx="4"/>
          </p:nvPr>
        </p:nvSpPr>
        <p:spPr/>
        <p:txBody>
          <a:bodyPr/>
          <a:lstStyle/>
          <a:p>
            <a:fld id="{933A556B-7C63-244D-9B7C-B0EA8042B330}" type="slidenum">
              <a:rPr lang="en-US" smtClean="0"/>
              <a:pPr/>
              <a:t>11</a:t>
            </a:fld>
            <a:endParaRPr lang="en-US"/>
          </a:p>
        </p:txBody>
      </p:sp>
      <p:sp>
        <p:nvSpPr>
          <p:cNvPr id="3" name="Title 2">
            <a:extLst>
              <a:ext uri="{FF2B5EF4-FFF2-40B4-BE49-F238E27FC236}">
                <a16:creationId xmlns:a16="http://schemas.microsoft.com/office/drawing/2014/main" id="{A4AC82C4-F825-468B-AB97-CCA5EB55A234}"/>
              </a:ext>
            </a:extLst>
          </p:cNvPr>
          <p:cNvSpPr>
            <a:spLocks noGrp="1"/>
          </p:cNvSpPr>
          <p:nvPr>
            <p:ph type="title"/>
          </p:nvPr>
        </p:nvSpPr>
        <p:spPr>
          <a:xfrm>
            <a:off x="462579" y="0"/>
            <a:ext cx="11499925" cy="517793"/>
          </a:xfrm>
        </p:spPr>
        <p:txBody>
          <a:bodyPr>
            <a:normAutofit fontScale="90000"/>
          </a:bodyPr>
          <a:lstStyle/>
          <a:p>
            <a:r>
              <a:rPr lang="en-US" sz="3600" dirty="0"/>
              <a:t>Directors Review Committee</a:t>
            </a:r>
          </a:p>
        </p:txBody>
      </p:sp>
      <p:graphicFrame>
        <p:nvGraphicFramePr>
          <p:cNvPr id="7" name="Table 6">
            <a:extLst>
              <a:ext uri="{FF2B5EF4-FFF2-40B4-BE49-F238E27FC236}">
                <a16:creationId xmlns:a16="http://schemas.microsoft.com/office/drawing/2014/main" id="{438FCD9E-FCA6-447D-B0DC-31300648EFB6}"/>
              </a:ext>
            </a:extLst>
          </p:cNvPr>
          <p:cNvGraphicFramePr>
            <a:graphicFrameLocks noGrp="1"/>
          </p:cNvGraphicFramePr>
          <p:nvPr>
            <p:extLst>
              <p:ext uri="{D42A27DB-BD31-4B8C-83A1-F6EECF244321}">
                <p14:modId xmlns:p14="http://schemas.microsoft.com/office/powerpoint/2010/main" val="2776261395"/>
              </p:ext>
            </p:extLst>
          </p:nvPr>
        </p:nvGraphicFramePr>
        <p:xfrm>
          <a:off x="326130" y="623627"/>
          <a:ext cx="11636374" cy="5610745"/>
        </p:xfrm>
        <a:graphic>
          <a:graphicData uri="http://schemas.openxmlformats.org/drawingml/2006/table">
            <a:tbl>
              <a:tblPr/>
              <a:tblGrid>
                <a:gridCol w="239547">
                  <a:extLst>
                    <a:ext uri="{9D8B030D-6E8A-4147-A177-3AD203B41FA5}">
                      <a16:colId xmlns:a16="http://schemas.microsoft.com/office/drawing/2014/main" val="3900555270"/>
                    </a:ext>
                  </a:extLst>
                </a:gridCol>
                <a:gridCol w="2791844">
                  <a:extLst>
                    <a:ext uri="{9D8B030D-6E8A-4147-A177-3AD203B41FA5}">
                      <a16:colId xmlns:a16="http://schemas.microsoft.com/office/drawing/2014/main" val="3008034454"/>
                    </a:ext>
                  </a:extLst>
                </a:gridCol>
                <a:gridCol w="269507">
                  <a:extLst>
                    <a:ext uri="{9D8B030D-6E8A-4147-A177-3AD203B41FA5}">
                      <a16:colId xmlns:a16="http://schemas.microsoft.com/office/drawing/2014/main" val="2980989669"/>
                    </a:ext>
                  </a:extLst>
                </a:gridCol>
                <a:gridCol w="2521818">
                  <a:extLst>
                    <a:ext uri="{9D8B030D-6E8A-4147-A177-3AD203B41FA5}">
                      <a16:colId xmlns:a16="http://schemas.microsoft.com/office/drawing/2014/main" val="496998450"/>
                    </a:ext>
                  </a:extLst>
                </a:gridCol>
                <a:gridCol w="312821">
                  <a:extLst>
                    <a:ext uri="{9D8B030D-6E8A-4147-A177-3AD203B41FA5}">
                      <a16:colId xmlns:a16="http://schemas.microsoft.com/office/drawing/2014/main" val="1661325348"/>
                    </a:ext>
                  </a:extLst>
                </a:gridCol>
                <a:gridCol w="2772076">
                  <a:extLst>
                    <a:ext uri="{9D8B030D-6E8A-4147-A177-3AD203B41FA5}">
                      <a16:colId xmlns:a16="http://schemas.microsoft.com/office/drawing/2014/main" val="3011487426"/>
                    </a:ext>
                  </a:extLst>
                </a:gridCol>
                <a:gridCol w="197317">
                  <a:extLst>
                    <a:ext uri="{9D8B030D-6E8A-4147-A177-3AD203B41FA5}">
                      <a16:colId xmlns:a16="http://schemas.microsoft.com/office/drawing/2014/main" val="4020627899"/>
                    </a:ext>
                  </a:extLst>
                </a:gridCol>
                <a:gridCol w="2531444">
                  <a:extLst>
                    <a:ext uri="{9D8B030D-6E8A-4147-A177-3AD203B41FA5}">
                      <a16:colId xmlns:a16="http://schemas.microsoft.com/office/drawing/2014/main" val="2510484855"/>
                    </a:ext>
                  </a:extLst>
                </a:gridCol>
              </a:tblGrid>
              <a:tr h="384434">
                <a:tc>
                  <a:txBody>
                    <a:bodyPr/>
                    <a:lstStyle/>
                    <a:p>
                      <a:pPr algn="ctr"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7">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a:effectLst/>
                          <a:latin typeface="Times New Roman"/>
                        </a:rPr>
                        <a:t>Mark Reichanadter, Co-Chairperson, Retired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fontAlgn="b"/>
                      <a:endParaRPr lang="en-US" sz="500" b="0" i="0" u="none" strike="noStrike">
                        <a:effectLst/>
                        <a:latin typeface="Times New Roman" panose="02020603050405020304" pitchFamily="18" charset="0"/>
                      </a:endParaRPr>
                    </a:p>
                  </a:txBody>
                  <a:tcPr marL="2035" marR="2035" marT="2035" marB="19537" anchor="b">
                    <a:lnL>
                      <a:noFill/>
                    </a:lnL>
                    <a:lnR>
                      <a:noFill/>
                    </a:lnR>
                    <a:lnT>
                      <a:noFill/>
                    </a:lnT>
                    <a:lnB>
                      <a:noFill/>
                    </a:lnB>
                  </a:tcPr>
                </a:tc>
                <a:tc hMerge="1">
                  <a:txBody>
                    <a:bodyPr/>
                    <a:lstStyle/>
                    <a:p>
                      <a:endParaRPr lang="en-US"/>
                    </a:p>
                  </a:txBody>
                  <a:tcPr/>
                </a:tc>
                <a:tc hMerge="1">
                  <a:txBody>
                    <a:bodyPr/>
                    <a:lstStyle/>
                    <a:p>
                      <a:pPr algn="ctr" fontAlgn="b"/>
                      <a:endParaRPr lang="en-US" sz="5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pPr algn="l" fontAlgn="b"/>
                      <a:endParaRPr lang="en-US" sz="500" b="0" i="0" u="none" strike="noStrike">
                        <a:effectLst/>
                        <a:latin typeface="Times New Roman" panose="02020603050405020304" pitchFamily="18" charset="0"/>
                      </a:endParaRPr>
                    </a:p>
                  </a:txBody>
                  <a:tcPr marL="2035" marR="2035" marT="2035" marB="19537" anchor="b">
                    <a:lnL w="12700" cap="flat" cmpd="sng" algn="ctr">
                      <a:solidFill>
                        <a:schemeClr val="tx1"/>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335924100"/>
                  </a:ext>
                </a:extLst>
              </a:tr>
              <a:tr h="384434">
                <a:tc>
                  <a:txBody>
                    <a:bodyPr/>
                    <a:lstStyle/>
                    <a:p>
                      <a:pPr algn="ctr"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7">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a:effectLst/>
                          <a:latin typeface="Times New Roman"/>
                        </a:rPr>
                        <a:t>Patricia McBride,  Co-Chairperson,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fontAlgn="b"/>
                      <a:endParaRPr lang="en-US" sz="500" b="0" i="0" u="none" strike="noStrike">
                        <a:effectLst/>
                        <a:latin typeface="Times New Roman" panose="02020603050405020304" pitchFamily="18" charset="0"/>
                      </a:endParaRPr>
                    </a:p>
                  </a:txBody>
                  <a:tcPr marL="2035" marR="2035" marT="2035" marB="19537" anchor="b">
                    <a:lnL>
                      <a:noFill/>
                    </a:lnL>
                    <a:lnR>
                      <a:noFill/>
                    </a:lnR>
                    <a:lnT>
                      <a:noFill/>
                    </a:lnT>
                    <a:lnB>
                      <a:noFill/>
                    </a:lnB>
                  </a:tcPr>
                </a:tc>
                <a:tc hMerge="1">
                  <a:txBody>
                    <a:bodyPr/>
                    <a:lstStyle/>
                    <a:p>
                      <a:endParaRPr lang="en-US"/>
                    </a:p>
                  </a:txBody>
                  <a:tcPr/>
                </a:tc>
                <a:tc hMerge="1">
                  <a:txBody>
                    <a:bodyPr/>
                    <a:lstStyle/>
                    <a:p>
                      <a:endParaRPr lang="en-US"/>
                    </a:p>
                  </a:txBody>
                  <a:tcPr>
                    <a:lnL w="12700" cap="flat" cmpd="sng" algn="ctr">
                      <a:noFill/>
                      <a:prstDash val="solid"/>
                      <a:round/>
                      <a:headEnd type="none" w="med" len="med"/>
                      <a:tailEnd type="none" w="med" len="med"/>
                    </a:lnL>
                    <a:lnT w="12700" cmpd="sng">
                      <a:noFill/>
                      <a:prstDash val="solid"/>
                    </a:lnT>
                  </a:tcPr>
                </a:tc>
                <a:tc hMerge="1">
                  <a:txBody>
                    <a:bodyPr/>
                    <a:lstStyle/>
                    <a:p>
                      <a:endParaRPr lang="en-US"/>
                    </a:p>
                  </a:txBody>
                  <a:tcPr/>
                </a:tc>
                <a:tc hMerge="1">
                  <a:txBody>
                    <a:bodyPr/>
                    <a:lstStyle/>
                    <a:p>
                      <a:pPr algn="l" fontAlgn="b"/>
                      <a:endParaRPr lang="en-US" sz="500" b="0" i="0" u="none" strike="noStrike">
                        <a:effectLst/>
                        <a:latin typeface="Times New Roman" panose="02020603050405020304" pitchFamily="18" charset="0"/>
                      </a:endParaRPr>
                    </a:p>
                  </a:txBody>
                  <a:tcPr marL="2035" marR="2035" marT="2035" marB="19537" anchor="b">
                    <a:lnL w="12700" cap="flat" cmpd="sng" algn="ctr">
                      <a:solidFill>
                        <a:schemeClr val="tx1"/>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3051303758"/>
                  </a:ext>
                </a:extLst>
              </a:tr>
              <a:tr h="228871">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4307632"/>
                  </a:ext>
                </a:extLst>
              </a:tr>
              <a:tr h="228871">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SC1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SC2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SC3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SC4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3995249"/>
                  </a:ext>
                </a:extLst>
              </a:tr>
              <a:tr h="228871">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Injectors</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Collider</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Global Accelerator</a:t>
                      </a:r>
                      <a:r>
                        <a:rPr lang="en-US" sz="1400" b="1" i="0" u="none" strike="noStrike">
                          <a:solidFill>
                            <a:srgbClr val="FF0000"/>
                          </a:solidFill>
                          <a:effectLst/>
                          <a:latin typeface="Times New Roman"/>
                        </a:rPr>
                        <a:t> </a:t>
                      </a:r>
                      <a:r>
                        <a:rPr lang="en-US" sz="1400" b="1" i="0" u="none" strike="noStrike">
                          <a:effectLst/>
                          <a:latin typeface="Times New Roman"/>
                        </a:rPr>
                        <a:t>Systems</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Detector Systems</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91631"/>
                  </a:ext>
                </a:extLst>
              </a:tr>
              <a:tr h="275051">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dirty="0">
                          <a:effectLst/>
                          <a:latin typeface="Times New Roman"/>
                        </a:rPr>
                        <a:t>(WBS 6.03, Hadron Injectors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1" i="0" u="none" strike="noStrike">
                          <a:effectLst/>
                          <a:latin typeface="Times New Roman"/>
                        </a:rPr>
                        <a:t>(WBS 6.02, 6.04, 6.05, 6.06 )</a:t>
                      </a:r>
                      <a:endParaRPr lang="en-US" sz="1400" b="0" i="0" u="none" strike="noStrike">
                        <a:effectLst/>
                        <a:latin typeface="Times New Roman"/>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(WBS 6.07, 6.08 &amp; 6.09 )</a:t>
                      </a:r>
                      <a:endParaRPr lang="en-US" sz="1400" b="0" i="0" u="none" strike="noStrike">
                        <a:effectLst/>
                        <a:latin typeface="Times New Roman"/>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(WBS 6.10)</a:t>
                      </a:r>
                      <a:endParaRPr lang="en-US" sz="1400" b="0" i="0" u="none" strike="noStrike">
                        <a:effectLst/>
                        <a:latin typeface="Times New Roman"/>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2637409"/>
                  </a:ext>
                </a:extLst>
              </a:tr>
              <a:tr h="228871">
                <a:tc>
                  <a:txBody>
                    <a:bodyPr/>
                    <a:lstStyle/>
                    <a:p>
                      <a:pPr algn="r" fontAlgn="b"/>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Timur Shaftan, BNL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Alexander Valishev,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Sang-Ho Kim, ORNL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Gabriella, Carini, BNL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7565425"/>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Kathy Harkay, ANL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Wolfram Fischer, BNL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Joe Delong,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Anna Macchiolo, CMS/Zurich</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682042"/>
                  </a:ext>
                </a:extLst>
              </a:tr>
              <a:tr h="277090">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Eliana </a:t>
                      </a:r>
                      <a:r>
                        <a:rPr lang="en-US" sz="1400" b="0" i="0" u="none" strike="noStrike" err="1">
                          <a:effectLst/>
                          <a:latin typeface="Times New Roman"/>
                        </a:rPr>
                        <a:t>Gianfelice</a:t>
                      </a:r>
                      <a:r>
                        <a:rPr lang="en-US" sz="1400" b="0" i="0" u="none" strike="noStrike">
                          <a:effectLst/>
                          <a:latin typeface="Times New Roman"/>
                        </a:rPr>
                        <a:t>-Wendt,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Steve Gourlay,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Eric Fauve,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Tim Whitlach, JLAB</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454194"/>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James Safranek,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Georg Hoffstaetter, Cornell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Mike Kelly, ANL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2919705"/>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John Schmerge,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John Seeman,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Mathew Howell, ORNL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784093385"/>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Jerry Leibfritz,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890730785"/>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Slava Yakovlev,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705914726"/>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312450387"/>
                  </a:ext>
                </a:extLst>
              </a:tr>
              <a:tr h="228871">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SC5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SC6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SC7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fontAlgn="b"/>
                      <a:endParaRPr lang="en-US" sz="1200" b="1" i="0" u="none" strike="noStrike">
                        <a:effectLst/>
                        <a:latin typeface="Times New Roman" panose="02020603050405020304" pitchFamily="18" charset="0"/>
                      </a:endParaRPr>
                    </a:p>
                  </a:txBody>
                  <a:tcPr marL="2035" marR="2035" marT="2035" marB="19537" anchor="b">
                    <a:lnL>
                      <a:noFill/>
                    </a:lnL>
                    <a:lnR>
                      <a:noFill/>
                    </a:lnR>
                    <a:lnT>
                      <a:noFill/>
                    </a:lnT>
                    <a:lnB>
                      <a:noFill/>
                    </a:lnB>
                    <a:solidFill>
                      <a:srgbClr val="FFFFFF"/>
                    </a:solidFill>
                  </a:tcPr>
                </a:tc>
                <a:extLst>
                  <a:ext uri="{0D108BD9-81ED-4DB2-BD59-A6C34878D82A}">
                    <a16:rowId xmlns:a16="http://schemas.microsoft.com/office/drawing/2014/main" val="481427367"/>
                  </a:ext>
                </a:extLst>
              </a:tr>
              <a:tr h="228871">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Infrastructure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Cost and Schedule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Project Management </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41056829"/>
                  </a:ext>
                </a:extLst>
              </a:tr>
              <a:tr h="288258">
                <a:tc>
                  <a:txBody>
                    <a:bodyPr/>
                    <a:lstStyle/>
                    <a:p>
                      <a:pPr algn="ctr" fontAlgn="b"/>
                      <a:endParaRPr lang="en-US" sz="1400" b="1"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a:effectLst/>
                          <a:latin typeface="Times New Roman"/>
                        </a:rPr>
                        <a:t>(WBS 6.11)</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1" i="0" u="none" strike="noStrike">
                          <a:effectLst/>
                          <a:latin typeface="Times New Roman"/>
                        </a:rPr>
                        <a:t>(WBS 6.01, 6.12, Off-Project)</a:t>
                      </a:r>
                      <a:endParaRPr lang="en-US" sz="1400" b="0" i="0" u="none" strike="noStrike">
                        <a:effectLst/>
                        <a:latin typeface="Times New Roman"/>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637324698"/>
                  </a:ext>
                </a:extLst>
              </a:tr>
              <a:tr h="22887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Marty </a:t>
                      </a:r>
                      <a:r>
                        <a:rPr lang="en-US" sz="1400" b="0" i="0" u="none" strike="noStrike" err="1">
                          <a:effectLst/>
                          <a:latin typeface="Times New Roman"/>
                        </a:rPr>
                        <a:t>Fallier</a:t>
                      </a:r>
                      <a:r>
                        <a:rPr lang="en-US" sz="1400" b="0" i="0" u="none" strike="noStrike">
                          <a:effectLst/>
                          <a:latin typeface="Times New Roman"/>
                        </a:rPr>
                        <a:t>, BNL (ret)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Kathy Bailey, ORNL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a:effectLst/>
                          <a:latin typeface="Times New Roman"/>
                        </a:rPr>
                        <a: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Jennifer Fortner, BNL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391867275"/>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Steve Dixon,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Jared Spradling, ORNL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Mario Cubillo, BNL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683997794"/>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Canon Cheung, SLAC</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Lorri Stapleton,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Paul Derwent, FNAL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
                      <a:endParaRPr lang="en-US" sz="1400" b="1" i="0" u="sng"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fontAlgn="b"/>
                      <a:endParaRPr lang="en-US" sz="1200" b="1" i="0" u="sng" strike="noStrike">
                        <a:effectLst/>
                        <a:latin typeface="Times New Roman" panose="02020603050405020304" pitchFamily="18" charset="0"/>
                      </a:endParaRPr>
                    </a:p>
                  </a:txBody>
                  <a:tcPr marL="2035" marR="2035" marT="2035" marB="19537" anchor="b">
                    <a:lnL>
                      <a:noFill/>
                    </a:lnL>
                    <a:lnR>
                      <a:noFill/>
                    </a:lnR>
                    <a:lnT>
                      <a:noFill/>
                    </a:lnT>
                    <a:lnB>
                      <a:noFill/>
                    </a:lnB>
                    <a:solidFill>
                      <a:srgbClr val="FFFFFF"/>
                    </a:solidFill>
                  </a:tcPr>
                </a:tc>
                <a:extLst>
                  <a:ext uri="{0D108BD9-81ED-4DB2-BD59-A6C34878D82A}">
                    <a16:rowId xmlns:a16="http://schemas.microsoft.com/office/drawing/2014/main" val="1796515836"/>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Keith Orr, LANL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Kathryn Southworth, ORNL</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Diane Hatton, BNL (ret)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918124579"/>
                  </a:ext>
                </a:extLst>
              </a:tr>
              <a:tr h="228871">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l" fontAlgn="b"/>
                      <a:endParaRPr lang="en-US" sz="1400" b="0" i="0" u="none" strike="noStrike">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effectLst/>
                          <a:latin typeface="Times New Roman"/>
                        </a:rPr>
                        <a:t>Crystal Schrof, ORNL (ret)</a:t>
                      </a: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fontAlgn="b"/>
                      <a:endParaRPr lang="en-US" sz="1400" b="0" i="0" u="none" strike="noStrike" dirty="0">
                        <a:effectLst/>
                        <a:latin typeface="Times New Roman" panose="02020603050405020304" pitchFamily="18" charset="0"/>
                      </a:endParaRPr>
                    </a:p>
                  </a:txBody>
                  <a:tcPr marL="2035" marR="2035" marT="2035" marB="1953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543737487"/>
                  </a:ext>
                </a:extLst>
              </a:tr>
            </a:tbl>
          </a:graphicData>
        </a:graphic>
      </p:graphicFrame>
      <p:sp>
        <p:nvSpPr>
          <p:cNvPr id="4" name="Rectangle 3">
            <a:extLst>
              <a:ext uri="{FF2B5EF4-FFF2-40B4-BE49-F238E27FC236}">
                <a16:creationId xmlns:a16="http://schemas.microsoft.com/office/drawing/2014/main" id="{5FBAFC96-E27F-8D4A-1281-FDABDA69E8A9}"/>
              </a:ext>
            </a:extLst>
          </p:cNvPr>
          <p:cNvSpPr/>
          <p:nvPr/>
        </p:nvSpPr>
        <p:spPr>
          <a:xfrm>
            <a:off x="375491" y="1469571"/>
            <a:ext cx="8877364" cy="271054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E14671-64A6-98FA-7E2B-237A24A9D7D9}"/>
              </a:ext>
            </a:extLst>
          </p:cNvPr>
          <p:cNvSpPr/>
          <p:nvPr/>
        </p:nvSpPr>
        <p:spPr>
          <a:xfrm>
            <a:off x="9302216" y="1469571"/>
            <a:ext cx="2889784" cy="2710543"/>
          </a:xfrm>
          <a:prstGeom prst="rect">
            <a:avLst/>
          </a:prstGeom>
          <a:noFill/>
          <a:ln w="57150">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C9149A-A122-37FD-58A9-F4AAD07EA37A}"/>
              </a:ext>
            </a:extLst>
          </p:cNvPr>
          <p:cNvSpPr/>
          <p:nvPr/>
        </p:nvSpPr>
        <p:spPr>
          <a:xfrm>
            <a:off x="375491" y="4223656"/>
            <a:ext cx="2889784" cy="1999830"/>
          </a:xfrm>
          <a:prstGeom prst="rect">
            <a:avLst/>
          </a:prstGeom>
          <a:no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7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9C7C-3295-384E-9F5D-EFF4F7CBC256}"/>
              </a:ext>
            </a:extLst>
          </p:cNvPr>
          <p:cNvSpPr>
            <a:spLocks noGrp="1"/>
          </p:cNvSpPr>
          <p:nvPr>
            <p:ph type="title"/>
          </p:nvPr>
        </p:nvSpPr>
        <p:spPr/>
        <p:txBody>
          <a:bodyPr>
            <a:normAutofit fontScale="90000"/>
          </a:bodyPr>
          <a:lstStyle/>
          <a:p>
            <a:r>
              <a:rPr lang="en-US" dirty="0"/>
              <a:t>Directors Review High-Level Summary</a:t>
            </a:r>
          </a:p>
        </p:txBody>
      </p:sp>
      <p:sp>
        <p:nvSpPr>
          <p:cNvPr id="4" name="Rectangle 1">
            <a:extLst>
              <a:ext uri="{FF2B5EF4-FFF2-40B4-BE49-F238E27FC236}">
                <a16:creationId xmlns:a16="http://schemas.microsoft.com/office/drawing/2014/main" id="{795CCAE6-8C10-758C-FF99-5710C6F6927B}"/>
              </a:ext>
            </a:extLst>
          </p:cNvPr>
          <p:cNvSpPr>
            <a:spLocks noChangeArrowheads="1"/>
          </p:cNvSpPr>
          <p:nvPr/>
        </p:nvSpPr>
        <p:spPr bwMode="auto">
          <a:xfrm>
            <a:off x="466852" y="1182231"/>
            <a:ext cx="11083924"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71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7150" algn="l" defTabSz="914400" rtl="0" eaLnBrk="0" fontAlgn="base" latinLnBrk="0" hangingPunct="0">
              <a:lnSpc>
                <a:spcPct val="100000"/>
              </a:lnSpc>
              <a:spcBef>
                <a:spcPct val="0"/>
              </a:spcBef>
              <a:spcAft>
                <a:spcPct val="0"/>
              </a:spcAft>
              <a:buClrTx/>
              <a:buSzTx/>
              <a:buFontTx/>
              <a:buNone/>
              <a:tabLst/>
            </a:pPr>
            <a:r>
              <a:rPr kumimoji="0" lang="en-US" altLang="en-US" sz="2000" b="1" i="1" u="sng" strike="noStrike" cap="none" normalizeH="0" baseline="0" dirty="0">
                <a:ln>
                  <a:noFill/>
                </a:ln>
                <a:solidFill>
                  <a:schemeClr val="tx1"/>
                </a:solidFill>
                <a:effectLst/>
                <a:latin typeface="Arial" panose="020B0604020202020204" pitchFamily="34" charset="0"/>
                <a:cs typeface="Arial" panose="020B0604020202020204" pitchFamily="34" charset="0"/>
              </a:rPr>
              <a:t>A message from Jim Fast, EIC Deputy Associate Project Manager</a:t>
            </a:r>
            <a:endParaRPr kumimoji="0" lang="en-US" altLang="en-US" sz="2000" b="1" i="0" u="none" strike="noStrike" cap="none" normalizeH="0" baseline="0" dirty="0">
              <a:ln>
                <a:noFill/>
              </a:ln>
              <a:solidFill>
                <a:schemeClr val="tx1"/>
              </a:solidFill>
              <a:effectLst/>
            </a:endParaRPr>
          </a:p>
          <a:p>
            <a:pPr marL="0" marR="0" lvl="0" indent="5715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endParaRPr>
          </a:p>
          <a:p>
            <a:pPr marL="0" marR="0" lvl="0" indent="5715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14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project held a CD-3B and Annual Status Director’s Review at BNL October 22-24. </a:t>
            </a:r>
          </a:p>
          <a:p>
            <a:pPr marL="0" marR="0" lvl="0" indent="571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57150" algn="l" defTabSz="914400" rtl="0" eaLnBrk="0" fontAlgn="base" latinLnBrk="0" hangingPunct="0">
              <a:lnSpc>
                <a:spcPct val="100000"/>
              </a:lnSpc>
              <a:spcBef>
                <a:spcPct val="0"/>
              </a:spcBef>
              <a:spcAft>
                <a:spcPct val="0"/>
              </a:spcAft>
              <a:buClrTx/>
              <a:buSzTx/>
              <a:buFontTx/>
              <a:buNone/>
              <a:tabLst/>
            </a:pPr>
            <a:endParaRPr lang="en-US" altLang="en-US" dirty="0">
              <a:cs typeface="Arial" panose="020B0604020202020204" pitchFamily="34" charset="0"/>
            </a:endParaRPr>
          </a:p>
          <a:p>
            <a:pPr marL="0" marR="0" lvl="0" indent="5715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review team endorsed the CD-3B package but felt that the effort towards CD-2 would likely not converge</a:t>
            </a:r>
            <a:r>
              <a:rPr lang="en-US" altLang="en-US" dirty="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to accommodate as CD-2 approval in Q2FY26. The project received 31 recommendations and a large number</a:t>
            </a:r>
            <a:r>
              <a:rPr lang="en-US" altLang="en-US" dirty="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of comments – many reflecting the challenges to get to CD-2 from making technical decisions about the electron</a:t>
            </a:r>
            <a:r>
              <a:rPr lang="en-US" altLang="en-US" dirty="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injector complex to developing plans for sub-projects and finally to developing the detailed project documentation</a:t>
            </a:r>
            <a:r>
              <a:rPr lang="en-US" altLang="en-US" dirty="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for the baseline at CD-2.</a:t>
            </a:r>
            <a:endParaRPr kumimoji="0" lang="en-US" altLang="en-US" sz="1800" b="0" i="0" u="none" strike="noStrike" cap="none" normalizeH="0" baseline="0" dirty="0">
              <a:ln>
                <a:noFill/>
              </a:ln>
              <a:solidFill>
                <a:schemeClr val="tx1"/>
              </a:solidFill>
              <a:effectLst/>
            </a:endParaRPr>
          </a:p>
          <a:p>
            <a:pPr marL="0" marR="0" lvl="0" indent="5715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983FE29E-D8D6-8801-12D2-0B0F3B48F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24" y="1918999"/>
            <a:ext cx="1400175" cy="1809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57432-97D7-D43A-7401-284CBB3483CF}"/>
              </a:ext>
            </a:extLst>
          </p:cNvPr>
          <p:cNvSpPr txBox="1"/>
          <p:nvPr/>
        </p:nvSpPr>
        <p:spPr>
          <a:xfrm>
            <a:off x="3100628" y="586264"/>
            <a:ext cx="5990743" cy="584775"/>
          </a:xfrm>
          <a:prstGeom prst="rect">
            <a:avLst/>
          </a:prstGeom>
          <a:noFill/>
        </p:spPr>
        <p:txBody>
          <a:bodyPr wrap="none" rtlCol="0">
            <a:spAutoFit/>
          </a:bodyPr>
          <a:lstStyle/>
          <a:p>
            <a:r>
              <a:rPr lang="en-US" sz="3200" dirty="0"/>
              <a:t>In the wording of someone else:</a:t>
            </a:r>
          </a:p>
        </p:txBody>
      </p:sp>
      <p:sp>
        <p:nvSpPr>
          <p:cNvPr id="6" name="TextBox 5">
            <a:extLst>
              <a:ext uri="{FF2B5EF4-FFF2-40B4-BE49-F238E27FC236}">
                <a16:creationId xmlns:a16="http://schemas.microsoft.com/office/drawing/2014/main" id="{32399005-4783-565D-8EC8-55296E275037}"/>
              </a:ext>
            </a:extLst>
          </p:cNvPr>
          <p:cNvSpPr txBox="1"/>
          <p:nvPr/>
        </p:nvSpPr>
        <p:spPr>
          <a:xfrm>
            <a:off x="1067922" y="5573289"/>
            <a:ext cx="10056154" cy="646331"/>
          </a:xfrm>
          <a:prstGeom prst="rect">
            <a:avLst/>
          </a:prstGeom>
          <a:noFill/>
        </p:spPr>
        <p:txBody>
          <a:bodyPr wrap="square" rtlCol="0">
            <a:spAutoFit/>
          </a:bodyPr>
          <a:lstStyle/>
          <a:p>
            <a:r>
              <a:rPr lang="en-US" i="1" dirty="0"/>
              <a:t>Note from Elke &amp; Rolf: for detector itself we do not change our planning, we always had assumed a CD-2/CD-3C and a year later a CD-3 – all our/</a:t>
            </a:r>
            <a:r>
              <a:rPr lang="en-US" i="1" dirty="0" err="1"/>
              <a:t>ePIC</a:t>
            </a:r>
            <a:r>
              <a:rPr lang="en-US" i="1" dirty="0"/>
              <a:t> work aims at CD-3/start of construction.</a:t>
            </a:r>
          </a:p>
        </p:txBody>
      </p:sp>
    </p:spTree>
    <p:extLst>
      <p:ext uri="{BB962C8B-B14F-4D97-AF65-F5344CB8AC3E}">
        <p14:creationId xmlns:p14="http://schemas.microsoft.com/office/powerpoint/2010/main" val="74770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84E1-A7B2-C9CE-A119-F3C4C33815D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B31989-C4FA-6B9D-168F-AA503D481B3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C00058F1-76B3-9441-D7AB-BF6CC52A600C}"/>
              </a:ext>
            </a:extLst>
          </p:cNvPr>
          <p:cNvSpPr>
            <a:spLocks noGrp="1"/>
          </p:cNvSpPr>
          <p:nvPr>
            <p:ph type="title"/>
          </p:nvPr>
        </p:nvSpPr>
        <p:spPr/>
        <p:txBody>
          <a:bodyPr>
            <a:normAutofit/>
          </a:bodyPr>
          <a:lstStyle/>
          <a:p>
            <a:r>
              <a:rPr lang="en-US" sz="3600"/>
              <a:t>SC4 – Detector Systems </a:t>
            </a:r>
          </a:p>
        </p:txBody>
      </p:sp>
      <p:sp>
        <p:nvSpPr>
          <p:cNvPr id="4" name="Content Placeholder 3">
            <a:extLst>
              <a:ext uri="{FF2B5EF4-FFF2-40B4-BE49-F238E27FC236}">
                <a16:creationId xmlns:a16="http://schemas.microsoft.com/office/drawing/2014/main" id="{6D343148-0FB3-A997-FCB0-87327247A2D8}"/>
              </a:ext>
            </a:extLst>
          </p:cNvPr>
          <p:cNvSpPr>
            <a:spLocks noGrp="1"/>
          </p:cNvSpPr>
          <p:nvPr>
            <p:ph idx="1"/>
          </p:nvPr>
        </p:nvSpPr>
        <p:spPr/>
        <p:txBody>
          <a:bodyPr vert="horz" lIns="91440" tIns="45720" rIns="91440" bIns="45720" rtlCol="0" anchor="t">
            <a:normAutofit/>
          </a:bodyPr>
          <a:lstStyle/>
          <a:p>
            <a:pPr marL="0" indent="0">
              <a:buNone/>
            </a:pPr>
            <a:r>
              <a:rPr lang="en-US" b="1"/>
              <a:t>Findings</a:t>
            </a:r>
            <a:endParaRPr lang="en-US" sz="2000">
              <a:cs typeface="Arial"/>
            </a:endParaRPr>
          </a:p>
          <a:p>
            <a:r>
              <a:rPr lang="en-US" sz="2000"/>
              <a:t>The detector project has significant (and growing) international contributions.</a:t>
            </a:r>
            <a:endParaRPr lang="en-US" sz="2000">
              <a:cs typeface="Arial"/>
            </a:endParaRPr>
          </a:p>
          <a:p>
            <a:r>
              <a:rPr lang="en-US" sz="2000"/>
              <a:t>Critical agreements are not still in place (e.g., with CERN).</a:t>
            </a:r>
            <a:endParaRPr lang="en-US" sz="2000">
              <a:cs typeface="Arial"/>
            </a:endParaRPr>
          </a:p>
          <a:p>
            <a:r>
              <a:rPr lang="en-US" sz="2000"/>
              <a:t>The solenoid is planned as an in-kind contribution. The formal agreement is being prepared.</a:t>
            </a:r>
            <a:endParaRPr lang="en-US" sz="2000">
              <a:cs typeface="Arial"/>
            </a:endParaRPr>
          </a:p>
          <a:p>
            <a:r>
              <a:rPr lang="en-US" sz="2000"/>
              <a:t>Design changes in the machine may impact the detector design and associated infrastructure. </a:t>
            </a:r>
            <a:endParaRPr lang="en-US" sz="2000">
              <a:cs typeface="Arial"/>
            </a:endParaRPr>
          </a:p>
          <a:p>
            <a:r>
              <a:rPr lang="en-US" sz="2000"/>
              <a:t>DIRC bars from </a:t>
            </a:r>
            <a:r>
              <a:rPr lang="en-US" sz="2000" err="1"/>
              <a:t>BaBar</a:t>
            </a:r>
            <a:r>
              <a:rPr lang="en-US" sz="2000"/>
              <a:t> are being re-purposed. A backup plan exists.</a:t>
            </a:r>
            <a:endParaRPr lang="en-US" sz="2000">
              <a:cs typeface="Arial"/>
            </a:endParaRPr>
          </a:p>
          <a:p>
            <a:r>
              <a:rPr lang="en-US" sz="2000"/>
              <a:t>Integration, installation, and infrastructure (III) 3D models are maintained and controlled by the project team.</a:t>
            </a:r>
            <a:endParaRPr lang="en-US" sz="2000">
              <a:cs typeface="Arial"/>
            </a:endParaRPr>
          </a:p>
          <a:p>
            <a:r>
              <a:rPr lang="en-US" sz="2000"/>
              <a:t>The detector team is using 60% maturity for PDRs (expected for CD2 too). The project appears to be using 70%.</a:t>
            </a:r>
            <a:endParaRPr lang="en-US" sz="2000">
              <a:cs typeface="Arial"/>
            </a:endParaRPr>
          </a:p>
          <a:p>
            <a:pPr marL="0" indent="0">
              <a:buNone/>
            </a:pPr>
            <a:endParaRPr lang="en-US" b="1"/>
          </a:p>
        </p:txBody>
      </p:sp>
    </p:spTree>
    <p:extLst>
      <p:ext uri="{BB962C8B-B14F-4D97-AF65-F5344CB8AC3E}">
        <p14:creationId xmlns:p14="http://schemas.microsoft.com/office/powerpoint/2010/main" val="405612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D0AB2-47DC-7198-19A0-F755D319C7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E75ECF-A63D-4627-AC05-B5DA45855B2C}"/>
              </a:ext>
            </a:extLst>
          </p:cNvPr>
          <p:cNvSpPr>
            <a:spLocks noGrp="1"/>
          </p:cNvSpPr>
          <p:nvPr>
            <p:ph type="sldNum" sz="quarter" idx="4"/>
          </p:nvPr>
        </p:nvSpPr>
        <p:spPr/>
        <p:txBody>
          <a:bodyPr/>
          <a:lstStyle/>
          <a:p>
            <a:fld id="{933A556B-7C63-244D-9B7C-B0EA8042B330}" type="slidenum">
              <a:rPr lang="en-US" smtClean="0"/>
              <a:pPr/>
              <a:t>14</a:t>
            </a:fld>
            <a:endParaRPr lang="en-US"/>
          </a:p>
        </p:txBody>
      </p:sp>
      <p:sp>
        <p:nvSpPr>
          <p:cNvPr id="3" name="Title 2">
            <a:extLst>
              <a:ext uri="{FF2B5EF4-FFF2-40B4-BE49-F238E27FC236}">
                <a16:creationId xmlns:a16="http://schemas.microsoft.com/office/drawing/2014/main" id="{4A186864-3876-537A-8FA1-E652D112D958}"/>
              </a:ext>
            </a:extLst>
          </p:cNvPr>
          <p:cNvSpPr>
            <a:spLocks noGrp="1"/>
          </p:cNvSpPr>
          <p:nvPr>
            <p:ph type="title"/>
          </p:nvPr>
        </p:nvSpPr>
        <p:spPr/>
        <p:txBody>
          <a:bodyPr>
            <a:normAutofit/>
          </a:bodyPr>
          <a:lstStyle/>
          <a:p>
            <a:r>
              <a:rPr lang="en-US" sz="3600"/>
              <a:t>SC4 – Detector Systems </a:t>
            </a:r>
          </a:p>
        </p:txBody>
      </p:sp>
      <p:sp>
        <p:nvSpPr>
          <p:cNvPr id="4" name="Content Placeholder 3">
            <a:extLst>
              <a:ext uri="{FF2B5EF4-FFF2-40B4-BE49-F238E27FC236}">
                <a16:creationId xmlns:a16="http://schemas.microsoft.com/office/drawing/2014/main" id="{510DB464-DCBB-A1DC-8E9F-552EB066BBCE}"/>
              </a:ext>
            </a:extLst>
          </p:cNvPr>
          <p:cNvSpPr>
            <a:spLocks noGrp="1"/>
          </p:cNvSpPr>
          <p:nvPr>
            <p:ph idx="1"/>
          </p:nvPr>
        </p:nvSpPr>
        <p:spPr/>
        <p:txBody>
          <a:bodyPr vert="horz" lIns="91440" tIns="45720" rIns="91440" bIns="45720" rtlCol="0" anchor="t">
            <a:normAutofit/>
          </a:bodyPr>
          <a:lstStyle/>
          <a:p>
            <a:pPr marL="0" indent="0" algn="l" rtl="0" fontAlgn="base">
              <a:buNone/>
            </a:pPr>
            <a:r>
              <a:rPr lang="en-US" b="1" i="0" u="none" strike="noStrike">
                <a:solidFill>
                  <a:srgbClr val="000000"/>
                </a:solidFill>
                <a:effectLst/>
                <a:latin typeface="Arial"/>
                <a:cs typeface="Arial"/>
              </a:rPr>
              <a:t>Comments</a:t>
            </a:r>
            <a:endParaRPr lang="en-US" b="0" i="0">
              <a:effectLst/>
              <a:latin typeface="Arial"/>
              <a:cs typeface="Arial"/>
            </a:endParaRPr>
          </a:p>
          <a:p>
            <a:r>
              <a:rPr lang="en-US" sz="2000"/>
              <a:t>The sub-committee appreciated the effort the team put in preparation of the review. The project seems to advance well.</a:t>
            </a:r>
            <a:endParaRPr lang="en-US" sz="2000">
              <a:cs typeface="Arial"/>
            </a:endParaRPr>
          </a:p>
          <a:p>
            <a:pPr lvl="1"/>
            <a:r>
              <a:rPr lang="en-US" sz="1600" b="0" i="0" u="none" strike="noStrike">
                <a:solidFill>
                  <a:srgbClr val="000000"/>
                </a:solidFill>
                <a:effectLst/>
              </a:rPr>
              <a:t>Talks were very informative and clearly mapped to the charge questions. Their length and breadth could be optimized to focus strictly on the review questions.</a:t>
            </a:r>
            <a:endParaRPr lang="en-US" sz="2000"/>
          </a:p>
          <a:p>
            <a:r>
              <a:rPr lang="en-US" sz="2000"/>
              <a:t>The project is complex. It would be beneficial to provide opportunities for the reviewers to be more informed about the detector before the actual review meetings (e.g., pre-review walkthroughs of the  material provided).</a:t>
            </a:r>
            <a:endParaRPr lang="en-US" sz="2000">
              <a:cs typeface="Arial"/>
            </a:endParaRPr>
          </a:p>
          <a:p>
            <a:r>
              <a:rPr lang="en-US" sz="2000"/>
              <a:t>The detector scope is large and requires tight coordination and control by the leading team. The team is doing a great job, and we encourage the project to ensure they have adequate and continuous support.</a:t>
            </a:r>
            <a:endParaRPr lang="en-US" sz="2000">
              <a:cs typeface="Arial"/>
            </a:endParaRPr>
          </a:p>
          <a:p>
            <a:r>
              <a:rPr lang="en-US" sz="2000"/>
              <a:t>The detector relies on a significant fraction of in-kind contributions. It is good for the project but carries complexity and risks. A clear line of responsibility should be maintained.</a:t>
            </a:r>
            <a:endParaRPr lang="en-US" sz="2000">
              <a:cs typeface="Arial"/>
            </a:endParaRPr>
          </a:p>
          <a:p>
            <a:pPr lvl="1"/>
            <a:r>
              <a:rPr lang="en-US" sz="1600"/>
              <a:t>International contracting, enforcing deliverables, possible conflicting priorities, ASME, etc.</a:t>
            </a:r>
            <a:endParaRPr lang="en-US" sz="1600">
              <a:cs typeface="Arial"/>
            </a:endParaRPr>
          </a:p>
          <a:p>
            <a:r>
              <a:rPr lang="en-US" sz="2000"/>
              <a:t>Similarly, the detector depends on off-project deliverables. This also adds complexity and risks.</a:t>
            </a:r>
            <a:endParaRPr lang="en-US" sz="2000">
              <a:cs typeface="Arial"/>
            </a:endParaRPr>
          </a:p>
          <a:p>
            <a:pPr marL="0" indent="0">
              <a:buNone/>
            </a:pPr>
            <a:endParaRPr lang="en-US" sz="1900">
              <a:cs typeface="Arial"/>
            </a:endParaRPr>
          </a:p>
        </p:txBody>
      </p:sp>
    </p:spTree>
    <p:extLst>
      <p:ext uri="{BB962C8B-B14F-4D97-AF65-F5344CB8AC3E}">
        <p14:creationId xmlns:p14="http://schemas.microsoft.com/office/powerpoint/2010/main" val="12955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D41F0-3BCF-F502-BE3A-FFFAA5797F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C3FEA5-D588-EE76-8B8A-7F6413FF0B73}"/>
              </a:ext>
            </a:extLst>
          </p:cNvPr>
          <p:cNvSpPr>
            <a:spLocks noGrp="1"/>
          </p:cNvSpPr>
          <p:nvPr>
            <p:ph type="sldNum" sz="quarter" idx="4"/>
          </p:nvPr>
        </p:nvSpPr>
        <p:spPr/>
        <p:txBody>
          <a:bodyPr/>
          <a:lstStyle/>
          <a:p>
            <a:fld id="{933A556B-7C63-244D-9B7C-B0EA8042B330}" type="slidenum">
              <a:rPr lang="en-US" smtClean="0"/>
              <a:pPr/>
              <a:t>15</a:t>
            </a:fld>
            <a:endParaRPr lang="en-US"/>
          </a:p>
        </p:txBody>
      </p:sp>
      <p:sp>
        <p:nvSpPr>
          <p:cNvPr id="3" name="Title 2">
            <a:extLst>
              <a:ext uri="{FF2B5EF4-FFF2-40B4-BE49-F238E27FC236}">
                <a16:creationId xmlns:a16="http://schemas.microsoft.com/office/drawing/2014/main" id="{E2C75A5A-15CD-3FAC-DC6D-27F1B218B35D}"/>
              </a:ext>
            </a:extLst>
          </p:cNvPr>
          <p:cNvSpPr>
            <a:spLocks noGrp="1"/>
          </p:cNvSpPr>
          <p:nvPr>
            <p:ph type="title"/>
          </p:nvPr>
        </p:nvSpPr>
        <p:spPr/>
        <p:txBody>
          <a:bodyPr>
            <a:normAutofit/>
          </a:bodyPr>
          <a:lstStyle/>
          <a:p>
            <a:r>
              <a:rPr lang="en-US" sz="3600"/>
              <a:t>SC4 – Detector Systems </a:t>
            </a:r>
          </a:p>
        </p:txBody>
      </p:sp>
      <p:sp>
        <p:nvSpPr>
          <p:cNvPr id="4" name="Content Placeholder 3">
            <a:extLst>
              <a:ext uri="{FF2B5EF4-FFF2-40B4-BE49-F238E27FC236}">
                <a16:creationId xmlns:a16="http://schemas.microsoft.com/office/drawing/2014/main" id="{90C9D879-89FD-06FE-6D1E-623177EDAD74}"/>
              </a:ext>
            </a:extLst>
          </p:cNvPr>
          <p:cNvSpPr>
            <a:spLocks noGrp="1"/>
          </p:cNvSpPr>
          <p:nvPr>
            <p:ph idx="1"/>
          </p:nvPr>
        </p:nvSpPr>
        <p:spPr/>
        <p:txBody>
          <a:bodyPr vert="horz" lIns="91440" tIns="45720" rIns="91440" bIns="45720" rtlCol="0" anchor="t">
            <a:normAutofit/>
          </a:bodyPr>
          <a:lstStyle/>
          <a:p>
            <a:pPr marL="0" indent="0" algn="l" rtl="0" fontAlgn="base">
              <a:buNone/>
            </a:pPr>
            <a:r>
              <a:rPr lang="en-US" b="1" i="0" u="none" strike="noStrike">
                <a:solidFill>
                  <a:srgbClr val="000000"/>
                </a:solidFill>
                <a:effectLst/>
                <a:latin typeface="Arial"/>
                <a:cs typeface="Arial"/>
              </a:rPr>
              <a:t>Comments</a:t>
            </a:r>
            <a:endParaRPr lang="en-US" b="0" i="0">
              <a:effectLst/>
              <a:latin typeface="Arial"/>
              <a:cs typeface="Arial"/>
            </a:endParaRPr>
          </a:p>
          <a:p>
            <a:r>
              <a:rPr lang="en-US" sz="2000"/>
              <a:t>Integration and interfaces with the collider, which is in-process of changing design, may have impact of the detector baseline.</a:t>
            </a:r>
            <a:endParaRPr lang="en-US" sz="2000">
              <a:cs typeface="Arial"/>
            </a:endParaRPr>
          </a:p>
          <a:p>
            <a:pPr lvl="1"/>
            <a:r>
              <a:rPr lang="en-US" sz="1600"/>
              <a:t>The detector project complexity is increased because the RCS beamline is adjacent to the solenoid magnet of the detector. This requires additional flux return steel to the magnet which in turn increases the weight significantly. This does necessitate reevaluation of the floor structure. A change in the RCS beamline may alleviate cost and schedule. Finalizing this (and all relevant elements) early is important.</a:t>
            </a:r>
            <a:endParaRPr lang="en-US" sz="1600">
              <a:cs typeface="Arial"/>
            </a:endParaRPr>
          </a:p>
          <a:p>
            <a:r>
              <a:rPr lang="en-US" sz="2000"/>
              <a:t>Breaking of the project in sub-projects may impact seamless integration and interface with detector components and introduces additional risks.</a:t>
            </a:r>
            <a:endParaRPr lang="en-US" sz="2000">
              <a:cs typeface="Arial"/>
            </a:endParaRPr>
          </a:p>
          <a:p>
            <a:r>
              <a:rPr lang="en-US" sz="2000"/>
              <a:t>None of the major findings impacts CD-3A/B. Procurements for CD-3A is progressing well and the need for CD-3B items was well justified.</a:t>
            </a:r>
            <a:endParaRPr lang="en-US" sz="2000">
              <a:cs typeface="Arial"/>
            </a:endParaRPr>
          </a:p>
          <a:p>
            <a:r>
              <a:rPr lang="en-US" sz="2000"/>
              <a:t>Changes (collider design and sub-projects) may impact readiness for CD-2. The detector team is engaged and aware of risks and challenges.</a:t>
            </a:r>
            <a:endParaRPr lang="en-US" b="1"/>
          </a:p>
        </p:txBody>
      </p:sp>
    </p:spTree>
    <p:extLst>
      <p:ext uri="{BB962C8B-B14F-4D97-AF65-F5344CB8AC3E}">
        <p14:creationId xmlns:p14="http://schemas.microsoft.com/office/powerpoint/2010/main" val="181017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3FCE6-86CC-CF59-B867-B7963F01E8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AC157A-81FF-154C-FAE3-A1912AFAA4A9}"/>
              </a:ext>
            </a:extLst>
          </p:cNvPr>
          <p:cNvSpPr>
            <a:spLocks noGrp="1"/>
          </p:cNvSpPr>
          <p:nvPr>
            <p:ph type="sldNum" sz="quarter" idx="4"/>
          </p:nvPr>
        </p:nvSpPr>
        <p:spPr/>
        <p:txBody>
          <a:bodyPr/>
          <a:lstStyle/>
          <a:p>
            <a:fld id="{933A556B-7C63-244D-9B7C-B0EA8042B330}" type="slidenum">
              <a:rPr lang="en-US" smtClean="0"/>
              <a:pPr/>
              <a:t>16</a:t>
            </a:fld>
            <a:endParaRPr lang="en-US"/>
          </a:p>
        </p:txBody>
      </p:sp>
      <p:sp>
        <p:nvSpPr>
          <p:cNvPr id="3" name="Title 2">
            <a:extLst>
              <a:ext uri="{FF2B5EF4-FFF2-40B4-BE49-F238E27FC236}">
                <a16:creationId xmlns:a16="http://schemas.microsoft.com/office/drawing/2014/main" id="{EE1D3545-E5C0-03CC-A0BB-9B6D843FEEEF}"/>
              </a:ext>
            </a:extLst>
          </p:cNvPr>
          <p:cNvSpPr>
            <a:spLocks noGrp="1"/>
          </p:cNvSpPr>
          <p:nvPr>
            <p:ph type="title"/>
          </p:nvPr>
        </p:nvSpPr>
        <p:spPr/>
        <p:txBody>
          <a:bodyPr>
            <a:normAutofit/>
          </a:bodyPr>
          <a:lstStyle/>
          <a:p>
            <a:r>
              <a:rPr lang="en-US" sz="3600"/>
              <a:t>SC4 – Detector Systems </a:t>
            </a:r>
          </a:p>
        </p:txBody>
      </p:sp>
      <p:sp>
        <p:nvSpPr>
          <p:cNvPr id="4" name="Content Placeholder 3">
            <a:extLst>
              <a:ext uri="{FF2B5EF4-FFF2-40B4-BE49-F238E27FC236}">
                <a16:creationId xmlns:a16="http://schemas.microsoft.com/office/drawing/2014/main" id="{76A597CE-EAB4-7F45-164E-E9220E18404D}"/>
              </a:ext>
            </a:extLst>
          </p:cNvPr>
          <p:cNvSpPr>
            <a:spLocks noGrp="1"/>
          </p:cNvSpPr>
          <p:nvPr>
            <p:ph idx="1"/>
          </p:nvPr>
        </p:nvSpPr>
        <p:spPr/>
        <p:txBody>
          <a:bodyPr vert="horz" lIns="91440" tIns="45720" rIns="91440" bIns="45720" rtlCol="0" anchor="t">
            <a:normAutofit fontScale="85000" lnSpcReduction="20000"/>
          </a:bodyPr>
          <a:lstStyle/>
          <a:p>
            <a:pPr algn="l" rtl="0" fontAlgn="base"/>
            <a:r>
              <a:rPr lang="en-US" b="1" i="0" u="none" strike="noStrike">
                <a:solidFill>
                  <a:srgbClr val="000000"/>
                </a:solidFill>
                <a:effectLst/>
                <a:latin typeface="Arial"/>
                <a:cs typeface="Arial"/>
              </a:rPr>
              <a:t>Comments</a:t>
            </a:r>
            <a:endParaRPr lang="en-US" b="0" i="0">
              <a:effectLst/>
              <a:latin typeface="Arial"/>
              <a:cs typeface="Arial"/>
            </a:endParaRPr>
          </a:p>
          <a:p>
            <a:r>
              <a:rPr lang="en-US" sz="2000"/>
              <a:t>Simulations were added upon request. They provided more confidence regarding the performance of the detector. It would be beneficial having an extended report capturing the full (global) performance of the detector available before CD-2 (e.g., in the TDR).</a:t>
            </a:r>
            <a:endParaRPr lang="en-US" sz="2000">
              <a:cs typeface="Arial"/>
            </a:endParaRPr>
          </a:p>
          <a:p>
            <a:r>
              <a:rPr lang="en-US" sz="2000"/>
              <a:t>New, very large area silicon detectors carry risks (e.g., </a:t>
            </a:r>
            <a:r>
              <a:rPr lang="en-US" sz="2000" err="1"/>
              <a:t>Astropix</a:t>
            </a:r>
            <a:r>
              <a:rPr lang="en-US" sz="2000"/>
              <a:t>) associated with scalability and availability of technology.</a:t>
            </a:r>
            <a:endParaRPr lang="en-US" sz="2000">
              <a:cs typeface="Arial"/>
            </a:endParaRPr>
          </a:p>
          <a:p>
            <a:r>
              <a:rPr lang="en-US" sz="2000"/>
              <a:t>A plan for bake-out of the beampipe was presented with no obvious show-stopper. Further optimization is being pursued and additional testing is beneficial.</a:t>
            </a:r>
            <a:endParaRPr lang="en-US" sz="2000">
              <a:cs typeface="Arial"/>
            </a:endParaRPr>
          </a:p>
          <a:p>
            <a:r>
              <a:rPr lang="en-US" sz="2000"/>
              <a:t>Expertise and personnel in control of specific critical steps (e.g., chip design verification) is critical and often a limiting factor and has to be taken into account in the schedule.</a:t>
            </a:r>
            <a:endParaRPr lang="en-US" sz="2000">
              <a:cs typeface="Arial"/>
            </a:endParaRPr>
          </a:p>
          <a:p>
            <a:r>
              <a:rPr lang="en-US" sz="2000"/>
              <a:t>Dependence on possibly ‘oversubscribed’ laboratories for board production of the MPGDs (e.g., CERN) is a risk. It may be mitigated with early procurement.</a:t>
            </a:r>
            <a:endParaRPr lang="en-US" sz="2000">
              <a:cs typeface="Arial"/>
            </a:endParaRPr>
          </a:p>
          <a:p>
            <a:r>
              <a:rPr lang="en-US" sz="2000"/>
              <a:t>New avenues to manufacture AC-LGAD may require several iterations and backup options should remain open.</a:t>
            </a:r>
            <a:endParaRPr lang="en-US" sz="2000">
              <a:cs typeface="Arial"/>
            </a:endParaRPr>
          </a:p>
          <a:p>
            <a:r>
              <a:rPr lang="en-US" sz="2000"/>
              <a:t>Given the balance of NRECs versus wafers costs, additional procurement of ASIC wafers and fabrications (iterations) is encouraged.</a:t>
            </a:r>
            <a:endParaRPr lang="en-US" sz="2000">
              <a:cs typeface="Arial"/>
            </a:endParaRPr>
          </a:p>
          <a:p>
            <a:r>
              <a:rPr lang="en-US" sz="2000"/>
              <a:t>Steel for the endcap are based on one estimate. A second estimate was significantly higher. Additional evaluations of the cost, after further estimates come in, may be needed.</a:t>
            </a:r>
            <a:endParaRPr lang="en-US" sz="2000">
              <a:cs typeface="Arial"/>
            </a:endParaRPr>
          </a:p>
          <a:p>
            <a:r>
              <a:rPr lang="en-US" sz="2000"/>
              <a:t>Results of the first engineering test article of HRPPDs are promising. A second engineering run is encouraged to mitigate risk.</a:t>
            </a:r>
            <a:endParaRPr lang="en-US" sz="2000">
              <a:cs typeface="Arial"/>
            </a:endParaRPr>
          </a:p>
          <a:p>
            <a:endParaRPr lang="en-US" sz="2000"/>
          </a:p>
          <a:p>
            <a:endParaRPr lang="en-US" sz="2000"/>
          </a:p>
          <a:p>
            <a:endParaRPr lang="en-US" sz="2000"/>
          </a:p>
          <a:p>
            <a:endParaRPr lang="en-US" sz="2000"/>
          </a:p>
          <a:p>
            <a:endParaRPr lang="en-US" sz="2000"/>
          </a:p>
          <a:p>
            <a:endParaRPr lang="en-US" b="1"/>
          </a:p>
          <a:p>
            <a:pPr marL="457200" indent="-457200">
              <a:buFont typeface="+mj-lt"/>
              <a:buAutoNum type="arabicPeriod"/>
            </a:pPr>
            <a:endParaRPr lang="en-US" sz="1800"/>
          </a:p>
        </p:txBody>
      </p:sp>
    </p:spTree>
    <p:extLst>
      <p:ext uri="{BB962C8B-B14F-4D97-AF65-F5344CB8AC3E}">
        <p14:creationId xmlns:p14="http://schemas.microsoft.com/office/powerpoint/2010/main" val="22845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D512-1759-92DA-09EF-347884E6D7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741154-912C-0C13-CAE9-C02B5CE73BA2}"/>
              </a:ext>
            </a:extLst>
          </p:cNvPr>
          <p:cNvSpPr>
            <a:spLocks noGrp="1"/>
          </p:cNvSpPr>
          <p:nvPr>
            <p:ph type="sldNum" sz="quarter" idx="4"/>
          </p:nvPr>
        </p:nvSpPr>
        <p:spPr/>
        <p:txBody>
          <a:bodyPr/>
          <a:lstStyle/>
          <a:p>
            <a:fld id="{933A556B-7C63-244D-9B7C-B0EA8042B330}" type="slidenum">
              <a:rPr lang="en-US" smtClean="0"/>
              <a:pPr/>
              <a:t>17</a:t>
            </a:fld>
            <a:endParaRPr lang="en-US"/>
          </a:p>
        </p:txBody>
      </p:sp>
      <p:sp>
        <p:nvSpPr>
          <p:cNvPr id="3" name="Title 2">
            <a:extLst>
              <a:ext uri="{FF2B5EF4-FFF2-40B4-BE49-F238E27FC236}">
                <a16:creationId xmlns:a16="http://schemas.microsoft.com/office/drawing/2014/main" id="{498248A4-5546-81D1-2DD3-277EE714B5A3}"/>
              </a:ext>
            </a:extLst>
          </p:cNvPr>
          <p:cNvSpPr>
            <a:spLocks noGrp="1"/>
          </p:cNvSpPr>
          <p:nvPr>
            <p:ph type="title"/>
          </p:nvPr>
        </p:nvSpPr>
        <p:spPr/>
        <p:txBody>
          <a:bodyPr>
            <a:normAutofit/>
          </a:bodyPr>
          <a:lstStyle/>
          <a:p>
            <a:r>
              <a:rPr lang="en-US" sz="3600"/>
              <a:t>SC4 – Detector Systems </a:t>
            </a:r>
          </a:p>
        </p:txBody>
      </p:sp>
      <p:sp>
        <p:nvSpPr>
          <p:cNvPr id="4" name="Content Placeholder 3">
            <a:extLst>
              <a:ext uri="{FF2B5EF4-FFF2-40B4-BE49-F238E27FC236}">
                <a16:creationId xmlns:a16="http://schemas.microsoft.com/office/drawing/2014/main" id="{CF366B95-BE37-9426-A864-7E79DE2C85C5}"/>
              </a:ext>
            </a:extLst>
          </p:cNvPr>
          <p:cNvSpPr>
            <a:spLocks noGrp="1"/>
          </p:cNvSpPr>
          <p:nvPr>
            <p:ph idx="1"/>
          </p:nvPr>
        </p:nvSpPr>
        <p:spPr/>
        <p:txBody>
          <a:bodyPr vert="horz" lIns="91440" tIns="45720" rIns="91440" bIns="45720" rtlCol="0" anchor="t">
            <a:normAutofit/>
          </a:bodyPr>
          <a:lstStyle/>
          <a:p>
            <a:pPr marL="0" indent="0">
              <a:buNone/>
            </a:pPr>
            <a:r>
              <a:rPr lang="en-US" b="1"/>
              <a:t>Recommendations</a:t>
            </a:r>
            <a:endParaRPr lang="en-US" sz="2000">
              <a:cs typeface="Arial"/>
            </a:endParaRPr>
          </a:p>
          <a:p>
            <a:pPr marL="457200" lvl="1" indent="0">
              <a:buNone/>
            </a:pPr>
            <a:endParaRPr lang="en-US" sz="1600" b="1"/>
          </a:p>
          <a:p>
            <a:pPr algn="l" rtl="0" fontAlgn="base">
              <a:buFont typeface="Arial" panose="020B0604020202020204" pitchFamily="34" charset="0"/>
              <a:buChar char="•"/>
            </a:pPr>
            <a:r>
              <a:rPr lang="en-US" sz="1800" b="0" i="0" u="none" strike="noStrike">
                <a:solidFill>
                  <a:srgbClr val="000000"/>
                </a:solidFill>
                <a:effectLst/>
                <a:latin typeface="Arial"/>
                <a:cs typeface="Arial"/>
              </a:rPr>
              <a:t>Ensure timely and proper finalization of agreements and in-kind contributions. </a:t>
            </a:r>
          </a:p>
          <a:p>
            <a:pPr lvl="1" fontAlgn="base"/>
            <a:r>
              <a:rPr lang="en-US" sz="1400" b="0" i="0" u="none" strike="noStrike">
                <a:solidFill>
                  <a:srgbClr val="000000"/>
                </a:solidFill>
                <a:effectLst/>
                <a:latin typeface="Arial"/>
                <a:cs typeface="Arial"/>
              </a:rPr>
              <a:t>For labs management: provide continued support for contracts and agreements </a:t>
            </a:r>
            <a:r>
              <a:rPr lang="en-US" sz="1400" b="0" i="0">
                <a:effectLst/>
                <a:latin typeface="Arial"/>
                <a:cs typeface="Arial"/>
              </a:rPr>
              <a:t>​</a:t>
            </a:r>
          </a:p>
          <a:p>
            <a:pPr algn="l" rtl="0" fontAlgn="base">
              <a:buFont typeface="Arial" panose="020B0604020202020204" pitchFamily="34" charset="0"/>
              <a:buChar char="•"/>
            </a:pPr>
            <a:r>
              <a:rPr lang="en-US" sz="1800">
                <a:solidFill>
                  <a:srgbClr val="000000"/>
                </a:solidFill>
                <a:latin typeface="Arial"/>
                <a:cs typeface="Arial"/>
              </a:rPr>
              <a:t>Complete programs that were developed to retire risks (e.g., research, project engineering development).</a:t>
            </a:r>
          </a:p>
          <a:p>
            <a:pPr lvl="1" fontAlgn="base"/>
            <a:r>
              <a:rPr lang="en-US" sz="1400">
                <a:solidFill>
                  <a:srgbClr val="000000"/>
                </a:solidFill>
                <a:latin typeface="Arial"/>
                <a:cs typeface="Arial"/>
              </a:rPr>
              <a:t>Contracts should be put in place expeditiously to ensure completion</a:t>
            </a:r>
          </a:p>
          <a:p>
            <a:pPr lvl="1" fontAlgn="base"/>
            <a:r>
              <a:rPr lang="en-US" sz="1400">
                <a:solidFill>
                  <a:srgbClr val="000000"/>
                </a:solidFill>
                <a:latin typeface="Arial"/>
                <a:cs typeface="Arial"/>
              </a:rPr>
              <a:t>Evaluation of prototype chips, testing full-chain systems, thermo-mechanical validation are necessary to proceed with the project</a:t>
            </a:r>
            <a:endParaRPr lang="en-US" sz="1400" b="0" i="0" u="none" strike="noStrike">
              <a:solidFill>
                <a:srgbClr val="000000"/>
              </a:solidFill>
              <a:effectLst/>
              <a:latin typeface="Arial"/>
              <a:cs typeface="Arial"/>
            </a:endParaRPr>
          </a:p>
          <a:p>
            <a:pPr algn="l" rtl="0" fontAlgn="base">
              <a:buFont typeface="Arial" panose="020B0604020202020204" pitchFamily="34" charset="0"/>
              <a:buChar char="•"/>
            </a:pPr>
            <a:r>
              <a:rPr lang="en-US" sz="1800" b="0" i="0" u="none" strike="noStrike">
                <a:solidFill>
                  <a:srgbClr val="000000"/>
                </a:solidFill>
                <a:effectLst/>
                <a:latin typeface="Arial"/>
                <a:cs typeface="Arial"/>
              </a:rPr>
              <a:t>Formalize control and management structure to capture interfaces with accelerator </a:t>
            </a:r>
            <a:r>
              <a:rPr lang="en-US" sz="1800">
                <a:solidFill>
                  <a:srgbClr val="000000"/>
                </a:solidFill>
                <a:latin typeface="Arial"/>
                <a:cs typeface="Arial"/>
              </a:rPr>
              <a:t>design changes </a:t>
            </a:r>
            <a:r>
              <a:rPr lang="en-US" sz="1800" b="0" i="0" u="none" strike="noStrike">
                <a:solidFill>
                  <a:srgbClr val="000000"/>
                </a:solidFill>
                <a:effectLst/>
                <a:latin typeface="Arial"/>
                <a:cs typeface="Arial"/>
              </a:rPr>
              <a:t>and other sub-system by CD-2.</a:t>
            </a:r>
            <a:endParaRPr lang="en-US" sz="1600" b="1">
              <a:latin typeface="Arial"/>
              <a:cs typeface="Arial"/>
            </a:endParaRPr>
          </a:p>
          <a:p>
            <a:endParaRPr lang="en-US" sz="2000" b="1"/>
          </a:p>
          <a:p>
            <a:pPr marL="457200" indent="-457200">
              <a:buFont typeface="+mj-lt"/>
              <a:buAutoNum type="arabicPeriod"/>
            </a:pPr>
            <a:endParaRPr lang="en-US" sz="1800"/>
          </a:p>
        </p:txBody>
      </p:sp>
    </p:spTree>
    <p:extLst>
      <p:ext uri="{BB962C8B-B14F-4D97-AF65-F5344CB8AC3E}">
        <p14:creationId xmlns:p14="http://schemas.microsoft.com/office/powerpoint/2010/main" val="1632457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B8EF-94B1-DF5E-18D1-4F18597841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710EAC-3BBA-076D-A2F2-E28C0A7D6199}"/>
              </a:ext>
            </a:extLst>
          </p:cNvPr>
          <p:cNvSpPr>
            <a:spLocks noGrp="1"/>
          </p:cNvSpPr>
          <p:nvPr>
            <p:ph type="sldNum" sz="quarter" idx="4"/>
          </p:nvPr>
        </p:nvSpPr>
        <p:spPr/>
        <p:txBody>
          <a:bodyPr/>
          <a:lstStyle/>
          <a:p>
            <a:fld id="{933A556B-7C63-244D-9B7C-B0EA8042B330}" type="slidenum">
              <a:rPr lang="en-US" smtClean="0"/>
              <a:pPr/>
              <a:t>18</a:t>
            </a:fld>
            <a:endParaRPr lang="en-US"/>
          </a:p>
        </p:txBody>
      </p:sp>
      <p:sp>
        <p:nvSpPr>
          <p:cNvPr id="3" name="Title 2">
            <a:extLst>
              <a:ext uri="{FF2B5EF4-FFF2-40B4-BE49-F238E27FC236}">
                <a16:creationId xmlns:a16="http://schemas.microsoft.com/office/drawing/2014/main" id="{E6002702-5917-C3F6-21B8-5094684A3472}"/>
              </a:ext>
            </a:extLst>
          </p:cNvPr>
          <p:cNvSpPr>
            <a:spLocks noGrp="1"/>
          </p:cNvSpPr>
          <p:nvPr>
            <p:ph type="title"/>
          </p:nvPr>
        </p:nvSpPr>
        <p:spPr/>
        <p:txBody>
          <a:bodyPr>
            <a:normAutofit/>
          </a:bodyPr>
          <a:lstStyle/>
          <a:p>
            <a:r>
              <a:rPr lang="en-US" sz="3600"/>
              <a:t>SC4 – Detector Systems </a:t>
            </a:r>
          </a:p>
        </p:txBody>
      </p:sp>
      <p:sp>
        <p:nvSpPr>
          <p:cNvPr id="4" name="Content Placeholder 3">
            <a:extLst>
              <a:ext uri="{FF2B5EF4-FFF2-40B4-BE49-F238E27FC236}">
                <a16:creationId xmlns:a16="http://schemas.microsoft.com/office/drawing/2014/main" id="{17BD7040-D237-52EC-0AD1-89C3FF86C4AD}"/>
              </a:ext>
            </a:extLst>
          </p:cNvPr>
          <p:cNvSpPr>
            <a:spLocks noGrp="1"/>
          </p:cNvSpPr>
          <p:nvPr>
            <p:ph idx="1"/>
          </p:nvPr>
        </p:nvSpPr>
        <p:spPr>
          <a:xfrm>
            <a:off x="462579" y="975364"/>
            <a:ext cx="11499925" cy="5290263"/>
          </a:xfrm>
        </p:spPr>
        <p:txBody>
          <a:bodyPr vert="horz" lIns="91440" tIns="45720" rIns="91440" bIns="45720" rtlCol="0" anchor="t">
            <a:normAutofit/>
          </a:bodyPr>
          <a:lstStyle/>
          <a:p>
            <a:pPr marL="0" indent="0">
              <a:buNone/>
            </a:pPr>
            <a:r>
              <a:rPr lang="en-US" sz="2000" b="1"/>
              <a:t>Response to Assigned Charge Questions</a:t>
            </a:r>
            <a:endParaRPr lang="en-US" sz="2000"/>
          </a:p>
          <a:p>
            <a:pPr marL="457200" indent="-457200">
              <a:buFont typeface="+mj-lt"/>
              <a:buAutoNum type="arabicPeriod"/>
            </a:pPr>
            <a:r>
              <a:rPr lang="en-US" sz="1600"/>
              <a:t>Is the project team effectively executing the current work, including the CD-3A performance baseline, and are technical issues bring proactively addressed?</a:t>
            </a:r>
            <a:r>
              <a:rPr lang="en-US" sz="1600">
                <a:solidFill>
                  <a:srgbClr val="FF0000"/>
                </a:solidFill>
              </a:rPr>
              <a:t> Yes. CD-3A contracts are being placed. No show-stopper expected.</a:t>
            </a:r>
            <a:endParaRPr lang="en-US" sz="1600">
              <a:solidFill>
                <a:srgbClr val="FF0000"/>
              </a:solidFill>
              <a:cs typeface="Arial" panose="020B0604020202020204"/>
            </a:endParaRPr>
          </a:p>
          <a:p>
            <a:pPr marL="457200" indent="-457200">
              <a:buFont typeface="+mj-lt"/>
              <a:buAutoNum type="arabicPeriod"/>
            </a:pPr>
            <a:r>
              <a:rPr lang="en-US" sz="1600"/>
              <a:t>Are R&amp;D and design efforts mitigating technical risks, particularly in strong hadron cooling? </a:t>
            </a:r>
            <a:r>
              <a:rPr lang="en-US" sz="1600">
                <a:solidFill>
                  <a:srgbClr val="FF0000"/>
                </a:solidFill>
              </a:rPr>
              <a:t>Mostly. The R&amp;D programs were adequately used to mitigate risks for several detector components. In a few areas technical risks are still present.</a:t>
            </a:r>
            <a:endParaRPr lang="en-US" sz="1600">
              <a:solidFill>
                <a:srgbClr val="FF0000"/>
              </a:solidFill>
              <a:cs typeface="Arial" panose="020B0604020202020204"/>
            </a:endParaRPr>
          </a:p>
          <a:p>
            <a:pPr marL="457200" indent="-457200">
              <a:buFont typeface="+mj-lt"/>
              <a:buAutoNum type="arabicPeriod"/>
            </a:pPr>
            <a:r>
              <a:rPr lang="en-US" sz="1600"/>
              <a:t>Are proposed CD-3B long-lead procurements appropriate, and do they support project risk mitigation? Have the proposed CD-3B long-lead procurements completed final designs? Are estimates for proposed CD-3B long-lead procurements appropriate? Can these procurements be tracked properly? </a:t>
            </a:r>
            <a:r>
              <a:rPr lang="en-US" sz="1600">
                <a:solidFill>
                  <a:srgbClr val="FF0000"/>
                </a:solidFill>
              </a:rPr>
              <a:t>Yes. Completion of supporting documents is on track for OPA review.</a:t>
            </a:r>
            <a:endParaRPr lang="en-US" sz="1600">
              <a:solidFill>
                <a:srgbClr val="FF0000"/>
              </a:solidFill>
              <a:cs typeface="Arial" panose="020B0604020202020204"/>
            </a:endParaRPr>
          </a:p>
          <a:p>
            <a:pPr marL="457200" indent="-457200">
              <a:buFont typeface="+mj-lt"/>
              <a:buAutoNum type="arabicPeriod"/>
            </a:pPr>
            <a:r>
              <a:rPr lang="en-US" sz="1600"/>
              <a:t>Is the project making adequate progress in developing the performance baseline? Is the project scope defined well and logically? Are the schedule and cost estimates credible? Do plans include adequate scope, schedule, and cost contingency? </a:t>
            </a:r>
            <a:r>
              <a:rPr lang="en-US" sz="1600">
                <a:solidFill>
                  <a:srgbClr val="FF0000"/>
                </a:solidFill>
              </a:rPr>
              <a:t>Yes. Schedule contingency seems good.</a:t>
            </a:r>
            <a:endParaRPr lang="en-US" sz="1600">
              <a:solidFill>
                <a:srgbClr val="FF0000"/>
              </a:solidFill>
              <a:cs typeface="Arial" panose="020B0604020202020204"/>
            </a:endParaRPr>
          </a:p>
          <a:p>
            <a:pPr marL="457200" indent="-457200">
              <a:buFont typeface="+mj-lt"/>
              <a:buAutoNum type="arabicPeriod" startAt="6"/>
            </a:pPr>
            <a:r>
              <a:rPr lang="en-US" sz="1600"/>
              <a:t>Is the project being properly managed? Are risks being effectively managed? Is a management team in place to successfully execute the project including the CD-3A scope, the proposed CD-3B scope, and the preparation of the CD-2 performance baseline? Are roles and responsibilities documented and understood? </a:t>
            </a:r>
            <a:r>
              <a:rPr lang="en-US" sz="1600">
                <a:solidFill>
                  <a:srgbClr val="FF0000"/>
                </a:solidFill>
              </a:rPr>
              <a:t>Yes. The management of the detectors relies on maintaining a complex balance with the </a:t>
            </a:r>
            <a:r>
              <a:rPr lang="en-US" sz="1600" err="1">
                <a:solidFill>
                  <a:srgbClr val="FF0000"/>
                </a:solidFill>
              </a:rPr>
              <a:t>ePIC</a:t>
            </a:r>
            <a:r>
              <a:rPr lang="en-US" sz="1600">
                <a:solidFill>
                  <a:srgbClr val="FF0000"/>
                </a:solidFill>
              </a:rPr>
              <a:t> collaboration.</a:t>
            </a:r>
            <a:endParaRPr lang="en-US" sz="1600">
              <a:solidFill>
                <a:srgbClr val="FF0000"/>
              </a:solidFill>
              <a:cs typeface="Arial"/>
            </a:endParaRPr>
          </a:p>
          <a:p>
            <a:pPr marL="457200" indent="-457200">
              <a:buFont typeface="+mj-lt"/>
              <a:buAutoNum type="arabicPeriod" startAt="6"/>
            </a:pPr>
            <a:r>
              <a:rPr lang="en-US" sz="1600"/>
              <a:t>Has the project satisfactorily addressed recommendations from previous DOE SC reviews?</a:t>
            </a:r>
            <a:r>
              <a:rPr lang="en-US" sz="1600">
                <a:solidFill>
                  <a:srgbClr val="000000"/>
                </a:solidFill>
              </a:rPr>
              <a:t> </a:t>
            </a:r>
            <a:r>
              <a:rPr lang="en-US" sz="1600">
                <a:solidFill>
                  <a:srgbClr val="FF0000"/>
                </a:solidFill>
              </a:rPr>
              <a:t>Mostly. Some are not yet closed as they are related to CD-2.</a:t>
            </a:r>
            <a:endParaRPr lang="en-US" sz="1600">
              <a:solidFill>
                <a:srgbClr val="FF0000"/>
              </a:solidFill>
              <a:cs typeface="Arial" panose="020B0604020202020204"/>
            </a:endParaRPr>
          </a:p>
          <a:p>
            <a:pPr marL="457200" indent="-457200">
              <a:buFont typeface="+mj-lt"/>
              <a:buAutoNum type="arabicPeriod" startAt="6"/>
            </a:pPr>
            <a:r>
              <a:rPr lang="en-US" sz="1600"/>
              <a:t>Is the project ready for CD-3B approval? </a:t>
            </a:r>
            <a:r>
              <a:rPr lang="en-US" sz="1600">
                <a:solidFill>
                  <a:srgbClr val="FF0000"/>
                </a:solidFill>
              </a:rPr>
              <a:t>Yes, but they still need to have final sign-off on drawings and specifications.</a:t>
            </a:r>
            <a:endParaRPr lang="en-US" sz="1600">
              <a:solidFill>
                <a:srgbClr val="FF0000"/>
              </a:solidFill>
              <a:cs typeface="Arial"/>
            </a:endParaRPr>
          </a:p>
        </p:txBody>
      </p:sp>
    </p:spTree>
    <p:extLst>
      <p:ext uri="{BB962C8B-B14F-4D97-AF65-F5344CB8AC3E}">
        <p14:creationId xmlns:p14="http://schemas.microsoft.com/office/powerpoint/2010/main" val="1955706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B8EF-94B1-DF5E-18D1-4F18597841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710EAC-3BBA-076D-A2F2-E28C0A7D6199}"/>
              </a:ext>
            </a:extLst>
          </p:cNvPr>
          <p:cNvSpPr>
            <a:spLocks noGrp="1"/>
          </p:cNvSpPr>
          <p:nvPr>
            <p:ph type="sldNum" sz="quarter" idx="4"/>
          </p:nvPr>
        </p:nvSpPr>
        <p:spPr/>
        <p:txBody>
          <a:bodyPr/>
          <a:lstStyle/>
          <a:p>
            <a:fld id="{933A556B-7C63-244D-9B7C-B0EA8042B330}" type="slidenum">
              <a:rPr lang="en-US" smtClean="0"/>
              <a:pPr/>
              <a:t>19</a:t>
            </a:fld>
            <a:endParaRPr lang="en-US"/>
          </a:p>
        </p:txBody>
      </p:sp>
      <p:sp>
        <p:nvSpPr>
          <p:cNvPr id="3" name="Title 2">
            <a:extLst>
              <a:ext uri="{FF2B5EF4-FFF2-40B4-BE49-F238E27FC236}">
                <a16:creationId xmlns:a16="http://schemas.microsoft.com/office/drawing/2014/main" id="{E6002702-5917-C3F6-21B8-5094684A3472}"/>
              </a:ext>
            </a:extLst>
          </p:cNvPr>
          <p:cNvSpPr>
            <a:spLocks noGrp="1"/>
          </p:cNvSpPr>
          <p:nvPr>
            <p:ph type="title"/>
          </p:nvPr>
        </p:nvSpPr>
        <p:spPr/>
        <p:txBody>
          <a:bodyPr>
            <a:normAutofit/>
          </a:bodyPr>
          <a:lstStyle/>
          <a:p>
            <a:r>
              <a:rPr lang="en-US" sz="3600" dirty="0"/>
              <a:t>Upcoming Resource Review Board meeting</a:t>
            </a:r>
          </a:p>
        </p:txBody>
      </p:sp>
      <p:sp>
        <p:nvSpPr>
          <p:cNvPr id="6" name="Content Placeholder 5">
            <a:extLst>
              <a:ext uri="{FF2B5EF4-FFF2-40B4-BE49-F238E27FC236}">
                <a16:creationId xmlns:a16="http://schemas.microsoft.com/office/drawing/2014/main" id="{0587DED3-3F38-B8F1-060B-6BD6B6299590}"/>
              </a:ext>
            </a:extLst>
          </p:cNvPr>
          <p:cNvSpPr>
            <a:spLocks noGrp="1"/>
          </p:cNvSpPr>
          <p:nvPr>
            <p:ph idx="1"/>
          </p:nvPr>
        </p:nvSpPr>
        <p:spPr>
          <a:xfrm>
            <a:off x="462579" y="975364"/>
            <a:ext cx="11499925" cy="5055321"/>
          </a:xfrm>
        </p:spPr>
        <p:txBody>
          <a:bodyPr>
            <a:normAutofit/>
          </a:bodyPr>
          <a:lstStyle/>
          <a:p>
            <a:r>
              <a:rPr lang="en-US" dirty="0"/>
              <a:t>November 12+13 @ BNL (note: all RRB info is online)</a:t>
            </a:r>
          </a:p>
          <a:p>
            <a:r>
              <a:rPr lang="en-US" dirty="0"/>
              <a:t>Confirmed attendance: DOE/NP, NSF, Canada, Czech, France/CEA &amp; France/IN2P3, Italy/INFN, Japan, Korea, Taiwan, UK/SFC</a:t>
            </a:r>
          </a:p>
          <a:p>
            <a:r>
              <a:rPr lang="en-US" dirty="0"/>
              <a:t>Agenda pretty general nowadays:</a:t>
            </a:r>
          </a:p>
          <a:p>
            <a:pPr lvl="1"/>
            <a:r>
              <a:rPr lang="en-US" dirty="0"/>
              <a:t>Session with Welcome, Goals, Advisory Board reports</a:t>
            </a:r>
          </a:p>
          <a:p>
            <a:pPr lvl="1"/>
            <a:r>
              <a:rPr lang="en-US" dirty="0"/>
              <a:t>EIC Project session</a:t>
            </a:r>
          </a:p>
          <a:p>
            <a:pPr lvl="1"/>
            <a:r>
              <a:rPr lang="en-US" dirty="0" err="1"/>
              <a:t>ePIC</a:t>
            </a:r>
            <a:r>
              <a:rPr lang="en-US" dirty="0"/>
              <a:t> session (spokesperson, TC, CC)</a:t>
            </a:r>
          </a:p>
          <a:p>
            <a:pPr lvl="1"/>
            <a:r>
              <a:rPr lang="en-US" dirty="0"/>
              <a:t>Action Items </a:t>
            </a:r>
            <a:r>
              <a:rPr lang="en-US" dirty="0" err="1"/>
              <a:t>followup</a:t>
            </a:r>
            <a:r>
              <a:rPr lang="en-US" dirty="0"/>
              <a:t>:</a:t>
            </a:r>
          </a:p>
          <a:p>
            <a:pPr lvl="2"/>
            <a:r>
              <a:rPr lang="en-US" dirty="0"/>
              <a:t>Host labs and User Expectations</a:t>
            </a:r>
          </a:p>
          <a:p>
            <a:pPr lvl="2"/>
            <a:r>
              <a:rPr lang="en-US" dirty="0"/>
              <a:t>International Computing Model and Governance – WG Report</a:t>
            </a:r>
          </a:p>
          <a:p>
            <a:pPr lvl="2"/>
            <a:r>
              <a:rPr lang="en-US" dirty="0"/>
              <a:t>Common Funds – WG Report</a:t>
            </a:r>
          </a:p>
          <a:p>
            <a:pPr lvl="2"/>
            <a:r>
              <a:rPr lang="en-US" dirty="0"/>
              <a:t>Global Strategy – WG Report</a:t>
            </a:r>
          </a:p>
          <a:p>
            <a:pPr lvl="1"/>
            <a:r>
              <a:rPr lang="en-US" dirty="0"/>
              <a:t>Comments by Members &amp; Observers</a:t>
            </a:r>
          </a:p>
          <a:p>
            <a:pPr lvl="1"/>
            <a:r>
              <a:rPr lang="en-US" dirty="0"/>
              <a:t>Preparation for the next RRB meeting (Spring 2025)</a:t>
            </a:r>
          </a:p>
        </p:txBody>
      </p:sp>
    </p:spTree>
    <p:extLst>
      <p:ext uri="{BB962C8B-B14F-4D97-AF65-F5344CB8AC3E}">
        <p14:creationId xmlns:p14="http://schemas.microsoft.com/office/powerpoint/2010/main" val="186768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0F47-76F4-644F-8A02-D3DEBC61174F}"/>
              </a:ext>
            </a:extLst>
          </p:cNvPr>
          <p:cNvSpPr>
            <a:spLocks noGrp="1"/>
          </p:cNvSpPr>
          <p:nvPr>
            <p:ph type="title"/>
          </p:nvPr>
        </p:nvSpPr>
        <p:spPr/>
        <p:txBody>
          <a:bodyPr>
            <a:normAutofit fontScale="90000"/>
          </a:bodyPr>
          <a:lstStyle/>
          <a:p>
            <a:r>
              <a:rPr lang="en-US" dirty="0"/>
              <a:t>On we go: </a:t>
            </a:r>
            <a:r>
              <a:rPr lang="en-US" dirty="0" err="1"/>
              <a:t>ePIC</a:t>
            </a:r>
            <a:r>
              <a:rPr lang="en-US" dirty="0"/>
              <a:t> Detector Path to CD-3B and to CD-2/3C</a:t>
            </a:r>
          </a:p>
        </p:txBody>
      </p:sp>
      <p:sp>
        <p:nvSpPr>
          <p:cNvPr id="11" name="TextBox 10">
            <a:extLst>
              <a:ext uri="{FF2B5EF4-FFF2-40B4-BE49-F238E27FC236}">
                <a16:creationId xmlns:a16="http://schemas.microsoft.com/office/drawing/2014/main" id="{E5224693-285B-056B-7E6A-3E0843F2D160}"/>
              </a:ext>
            </a:extLst>
          </p:cNvPr>
          <p:cNvSpPr txBox="1"/>
          <p:nvPr/>
        </p:nvSpPr>
        <p:spPr>
          <a:xfrm>
            <a:off x="330367" y="604105"/>
            <a:ext cx="11305233" cy="5847755"/>
          </a:xfrm>
          <a:prstGeom prst="rect">
            <a:avLst/>
          </a:prstGeom>
          <a:noFill/>
        </p:spPr>
        <p:txBody>
          <a:bodyPr wrap="square" rtlCol="0">
            <a:spAutoFit/>
          </a:bodyPr>
          <a:lstStyle/>
          <a:p>
            <a:r>
              <a:rPr lang="en-US" sz="1400" dirty="0"/>
              <a:t>Detector Design Reviews (organized by the EIC Project):</a:t>
            </a:r>
          </a:p>
          <a:p>
            <a:pPr marL="742950" lvl="1" indent="-285750">
              <a:buClr>
                <a:srgbClr val="FF0000"/>
              </a:buClr>
              <a:buFont typeface="Wingdings" pitchFamily="2" charset="2"/>
              <a:buChar char="ü"/>
            </a:pPr>
            <a:r>
              <a:rPr lang="en-US" sz="1400" dirty="0"/>
              <a:t>PDR2: IR Integration and Auxiliary Detectors – February 12, 2024 – main emphasis on baseline choices and progress</a:t>
            </a:r>
          </a:p>
          <a:p>
            <a:pPr marL="742950" lvl="1" indent="-285750">
              <a:buClr>
                <a:srgbClr val="FF0000"/>
              </a:buClr>
              <a:buFont typeface="Wingdings" pitchFamily="2" charset="2"/>
              <a:buChar char="ü"/>
            </a:pPr>
            <a:r>
              <a:rPr lang="en-US" sz="1400" dirty="0"/>
              <a:t>PDR1: Tracking Detectors – 20-21 March 2024 – main emphasis on baseline tracking layout, if we are on track and plans</a:t>
            </a:r>
          </a:p>
          <a:p>
            <a:pPr marL="742950" lvl="1" indent="-285750">
              <a:buClr>
                <a:srgbClr val="FF0000"/>
              </a:buClr>
              <a:buFont typeface="Wingdings" pitchFamily="2" charset="2"/>
              <a:buChar char="ü"/>
            </a:pPr>
            <a:r>
              <a:rPr lang="en-US" sz="1400" dirty="0"/>
              <a:t>PDR2: Electronics/DAQ – June 10 -11, 2024 – continuation of PDR1 to ensure we are on track and show progress</a:t>
            </a:r>
          </a:p>
          <a:p>
            <a:pPr marL="742950" lvl="1" indent="-285750">
              <a:buClr>
                <a:srgbClr val="FF0000"/>
              </a:buClr>
              <a:buFont typeface="Wingdings" pitchFamily="2" charset="2"/>
              <a:buChar char="ü"/>
            </a:pPr>
            <a:r>
              <a:rPr lang="en-US" sz="1400" dirty="0"/>
              <a:t>PDR: Integration, Infrastructure and Installation – July 15, 2024 – barrel and endcaps flux return steel</a:t>
            </a:r>
          </a:p>
          <a:p>
            <a:pPr marL="742950" lvl="1" indent="-285750">
              <a:buClr>
                <a:srgbClr val="FF0000"/>
              </a:buClr>
              <a:buFont typeface="Wingdings" pitchFamily="2" charset="2"/>
              <a:buChar char="ü"/>
            </a:pPr>
            <a:r>
              <a:rPr lang="en-US" sz="1400" dirty="0"/>
              <a:t>PDR2: Barrel EM Cal – September 19</a:t>
            </a:r>
            <a:r>
              <a:rPr lang="en-US" sz="1400" baseline="30000" dirty="0"/>
              <a:t>th</a:t>
            </a:r>
            <a:r>
              <a:rPr lang="en-US" sz="1400" b="1" baseline="30000" dirty="0">
                <a:solidFill>
                  <a:srgbClr val="FF0000"/>
                </a:solidFill>
              </a:rPr>
              <a:t> </a:t>
            </a:r>
            <a:r>
              <a:rPr lang="en-US" sz="1400" dirty="0"/>
              <a:t>– emphasis on mechanical design &amp; </a:t>
            </a:r>
            <a:r>
              <a:rPr lang="en-US" sz="1400" dirty="0" err="1"/>
              <a:t>AstroPix</a:t>
            </a:r>
            <a:r>
              <a:rPr lang="en-US" sz="1400" dirty="0"/>
              <a:t> readiness</a:t>
            </a:r>
            <a:endParaRPr lang="en-US" sz="1400" b="1" dirty="0"/>
          </a:p>
          <a:p>
            <a:pPr marL="742950" lvl="1" indent="-285750">
              <a:buFont typeface="Wingdings" pitchFamily="2" charset="2"/>
              <a:buChar char="§"/>
            </a:pPr>
            <a:r>
              <a:rPr lang="en-US" sz="1400" dirty="0"/>
              <a:t>PDR2: Particle Identification Detectors – </a:t>
            </a:r>
            <a:r>
              <a:rPr lang="en-US" sz="1400" b="1" dirty="0">
                <a:solidFill>
                  <a:srgbClr val="FF0000"/>
                </a:solidFill>
              </a:rPr>
              <a:t>Winter</a:t>
            </a:r>
            <a:r>
              <a:rPr lang="en-US" sz="1400" dirty="0"/>
              <a:t> 2024/25 (late January or February 2025 for </a:t>
            </a:r>
            <a:r>
              <a:rPr lang="en-US" sz="1400" dirty="0" err="1"/>
              <a:t>pfRICH</a:t>
            </a:r>
            <a:r>
              <a:rPr lang="en-US" sz="1400" dirty="0"/>
              <a:t>/</a:t>
            </a:r>
            <a:r>
              <a:rPr lang="en-US" sz="1400" dirty="0" err="1"/>
              <a:t>hpDIRC</a:t>
            </a:r>
            <a:r>
              <a:rPr lang="en-US" sz="1400" dirty="0"/>
              <a:t>/</a:t>
            </a:r>
            <a:r>
              <a:rPr lang="en-US" sz="1400" dirty="0" err="1"/>
              <a:t>dRICH</a:t>
            </a:r>
            <a:r>
              <a:rPr lang="en-US" sz="1400" dirty="0"/>
              <a:t>, TOF later)</a:t>
            </a:r>
          </a:p>
          <a:p>
            <a:pPr marL="742950" lvl="1" indent="-285750">
              <a:buFont typeface="Wingdings" pitchFamily="2" charset="2"/>
              <a:buChar char="§"/>
            </a:pPr>
            <a:r>
              <a:rPr lang="en-US" sz="1400" b="1" dirty="0"/>
              <a:t>FDR: </a:t>
            </a:r>
            <a:r>
              <a:rPr lang="en-US" sz="1400" dirty="0"/>
              <a:t>Backward &amp; Forward EM Calorimetry, Barrel &amp; Forward HCAL – </a:t>
            </a:r>
            <a:r>
              <a:rPr lang="en-US" sz="1400" b="1" dirty="0">
                <a:solidFill>
                  <a:srgbClr val="FF0000"/>
                </a:solidFill>
                <a:sym typeface="Wingdings" panose="05000000000000000000" pitchFamily="2" charset="2"/>
              </a:rPr>
              <a:t>Winter </a:t>
            </a:r>
            <a:r>
              <a:rPr lang="en-US" sz="1400" dirty="0"/>
              <a:t>2024 (late January or February 2025)</a:t>
            </a:r>
          </a:p>
          <a:p>
            <a:pPr marL="742950" lvl="1" indent="-285750">
              <a:buFont typeface="Wingdings" pitchFamily="2" charset="2"/>
              <a:buChar char="§"/>
            </a:pPr>
            <a:r>
              <a:rPr lang="en-US" sz="1400" dirty="0"/>
              <a:t>PDR2: Polarimetry – timescale TBD (but before CD-2)</a:t>
            </a:r>
          </a:p>
          <a:p>
            <a:pPr lvl="1"/>
            <a:endParaRPr lang="en-US" sz="800" dirty="0"/>
          </a:p>
          <a:p>
            <a:pPr lvl="1"/>
            <a:r>
              <a:rPr lang="en-US" sz="1400" b="1" dirty="0">
                <a:solidFill>
                  <a:srgbClr val="0432FF"/>
                </a:solidFill>
              </a:rPr>
              <a:t>FDR</a:t>
            </a:r>
            <a:r>
              <a:rPr lang="en-US" sz="1400" dirty="0"/>
              <a:t> for any potential CD-3B scope:</a:t>
            </a:r>
          </a:p>
          <a:p>
            <a:pPr marL="742950" lvl="1" indent="-285750">
              <a:buClr>
                <a:srgbClr val="FF0000"/>
              </a:buClr>
              <a:buFont typeface="Wingdings" pitchFamily="2" charset="2"/>
              <a:buChar char="ü"/>
            </a:pPr>
            <a:r>
              <a:rPr lang="en-US" sz="1400" dirty="0"/>
              <a:t>Magnet Power Supply – May 28</a:t>
            </a:r>
            <a:r>
              <a:rPr lang="en-US" sz="1400" baseline="30000" dirty="0"/>
              <a:t>th</a:t>
            </a:r>
            <a:r>
              <a:rPr lang="en-US" sz="1400" dirty="0"/>
              <a:t>  2024 </a:t>
            </a:r>
          </a:p>
          <a:p>
            <a:pPr marL="742950" lvl="1" indent="-285750">
              <a:buClr>
                <a:srgbClr val="FF0000"/>
              </a:buClr>
              <a:buFont typeface="Wingdings" pitchFamily="2" charset="2"/>
              <a:buChar char="ü"/>
            </a:pPr>
            <a:r>
              <a:rPr lang="en-US" sz="1400" dirty="0" err="1"/>
              <a:t>VTRx</a:t>
            </a:r>
            <a:r>
              <a:rPr lang="en-US" sz="1400" dirty="0"/>
              <a:t>+/</a:t>
            </a:r>
            <a:r>
              <a:rPr lang="en-US" sz="1400" dirty="0" err="1"/>
              <a:t>lpGBT</a:t>
            </a:r>
            <a:r>
              <a:rPr lang="en-US" sz="1400" dirty="0"/>
              <a:t> add ½ day to electronics/DAQ PDR2 on June 11</a:t>
            </a:r>
            <a:r>
              <a:rPr lang="en-US" sz="1400" baseline="30000" dirty="0"/>
              <a:t>th</a:t>
            </a:r>
            <a:r>
              <a:rPr lang="en-US" sz="1400" dirty="0"/>
              <a:t>  2024</a:t>
            </a:r>
          </a:p>
          <a:p>
            <a:pPr marL="742950" lvl="1" indent="-285750">
              <a:buClr>
                <a:srgbClr val="FF0000"/>
              </a:buClr>
              <a:buFont typeface="Wingdings" pitchFamily="2" charset="2"/>
              <a:buChar char="ü"/>
            </a:pPr>
            <a:r>
              <a:rPr lang="en-US" sz="1400" dirty="0"/>
              <a:t>Magnet Steel </a:t>
            </a:r>
            <a:r>
              <a:rPr lang="en-US" sz="1400" b="1" dirty="0"/>
              <a:t>October 16</a:t>
            </a:r>
            <a:r>
              <a:rPr lang="en-US" sz="1400" b="1" baseline="30000" dirty="0"/>
              <a:t>th</a:t>
            </a:r>
            <a:r>
              <a:rPr lang="en-US" sz="1400" b="1" dirty="0"/>
              <a:t> 2024 </a:t>
            </a:r>
          </a:p>
          <a:p>
            <a:pPr marL="742950" lvl="1" indent="-285750">
              <a:buFont typeface="Wingdings" pitchFamily="2" charset="2"/>
              <a:buChar char="§"/>
            </a:pPr>
            <a:endParaRPr lang="en-US" sz="800" dirty="0"/>
          </a:p>
          <a:p>
            <a:pPr marL="285750" indent="-285750">
              <a:buClr>
                <a:srgbClr val="FF0000"/>
              </a:buClr>
              <a:buFont typeface="Wingdings" pitchFamily="2" charset="2"/>
              <a:buChar char="ü"/>
            </a:pPr>
            <a:r>
              <a:rPr lang="en-US" sz="1400" dirty="0"/>
              <a:t>BNL Off-Project Dependency review Experimental Program August 22-23, 2024</a:t>
            </a:r>
          </a:p>
          <a:p>
            <a:endParaRPr lang="en-US" sz="1400" dirty="0"/>
          </a:p>
          <a:p>
            <a:r>
              <a:rPr lang="en-US" sz="1400" b="1" dirty="0">
                <a:solidFill>
                  <a:srgbClr val="0432FF"/>
                </a:solidFill>
              </a:rPr>
              <a:t>Detector Advisory Committee Meetings 2024/2025</a:t>
            </a:r>
            <a:r>
              <a:rPr lang="en-US" sz="1400" dirty="0"/>
              <a:t>:</a:t>
            </a:r>
          </a:p>
          <a:p>
            <a:pPr marL="742950" lvl="1" indent="-285750">
              <a:buClr>
                <a:srgbClr val="FF0000"/>
              </a:buClr>
              <a:buFont typeface="Wingdings" pitchFamily="2" charset="2"/>
              <a:buChar char="ü"/>
            </a:pPr>
            <a:r>
              <a:rPr lang="en-US" sz="1400" dirty="0"/>
              <a:t>June 21, 2024: 8</a:t>
            </a:r>
            <a:r>
              <a:rPr lang="en-US" sz="1400" baseline="30000" dirty="0"/>
              <a:t>th</a:t>
            </a:r>
            <a:r>
              <a:rPr lang="en-US" sz="1400" dirty="0"/>
              <a:t> DAC meeting - strategic advice on the planning </a:t>
            </a:r>
          </a:p>
          <a:p>
            <a:pPr lvl="1">
              <a:buClr>
                <a:srgbClr val="FF0000"/>
              </a:buClr>
            </a:pPr>
            <a:r>
              <a:rPr lang="en-US" sz="1400" dirty="0"/>
              <a:t>      for the construction phase of the </a:t>
            </a:r>
            <a:r>
              <a:rPr lang="en-US" sz="1400" dirty="0" err="1"/>
              <a:t>ePIC</a:t>
            </a:r>
            <a:r>
              <a:rPr lang="en-US" sz="1400" dirty="0"/>
              <a:t> detector</a:t>
            </a:r>
          </a:p>
          <a:p>
            <a:pPr marL="742950" lvl="1" indent="-285750">
              <a:buClr>
                <a:srgbClr val="FF0000"/>
              </a:buClr>
              <a:buFont typeface="Wingdings" pitchFamily="2" charset="2"/>
              <a:buChar char="ü"/>
            </a:pPr>
            <a:r>
              <a:rPr lang="en-US" sz="1400" dirty="0"/>
              <a:t>August 28-29, 2024: 9</a:t>
            </a:r>
            <a:r>
              <a:rPr lang="en-US" sz="1400" baseline="30000" dirty="0"/>
              <a:t>th</a:t>
            </a:r>
            <a:r>
              <a:rPr lang="en-US" sz="1400" dirty="0"/>
              <a:t> DAC meeting - Annual advice on detector R&amp;D status and FY25 completion needs</a:t>
            </a:r>
          </a:p>
          <a:p>
            <a:pPr lvl="1"/>
            <a:r>
              <a:rPr lang="en-US" sz="1400" dirty="0"/>
              <a:t>Spring 2025: 10</a:t>
            </a:r>
            <a:r>
              <a:rPr lang="en-US" sz="1400" baseline="30000" dirty="0"/>
              <a:t>th</a:t>
            </a:r>
            <a:r>
              <a:rPr lang="en-US" sz="1400" dirty="0"/>
              <a:t> DAC meeting - Comprehensive look of DAC to design status and readiness for CD-2.</a:t>
            </a:r>
          </a:p>
          <a:p>
            <a:pPr lvl="1"/>
            <a:endParaRPr lang="en-US" sz="800" dirty="0"/>
          </a:p>
          <a:p>
            <a:r>
              <a:rPr lang="en-US" sz="1400" dirty="0"/>
              <a:t>Software &amp; Computing Reviews (organized by the host labs):</a:t>
            </a:r>
          </a:p>
          <a:p>
            <a:pPr marL="285750" indent="-285750">
              <a:buClr>
                <a:srgbClr val="FF0000"/>
              </a:buClr>
              <a:buFont typeface="Wingdings" pitchFamily="2" charset="2"/>
              <a:buChar char="ü"/>
            </a:pPr>
            <a:r>
              <a:rPr lang="en-US" sz="1400" dirty="0" err="1"/>
              <a:t>ePIC</a:t>
            </a:r>
            <a:r>
              <a:rPr lang="en-US" sz="1400" dirty="0"/>
              <a:t> Detector Software Infrastructure Review </a:t>
            </a:r>
            <a:r>
              <a:rPr lang="en-US" sz="1400" dirty="0">
                <a:hlinkClick r:id="rId2"/>
              </a:rPr>
              <a:t>https://indico.bnl.gov/event/16676/</a:t>
            </a:r>
            <a:r>
              <a:rPr lang="en-US" sz="1400" dirty="0"/>
              <a:t> – August 22-23, 2022</a:t>
            </a:r>
          </a:p>
          <a:p>
            <a:pPr marL="285750" indent="-285750">
              <a:buClr>
                <a:srgbClr val="FF0000"/>
              </a:buClr>
              <a:buFont typeface="Wingdings" pitchFamily="2" charset="2"/>
              <a:buChar char="ü"/>
            </a:pPr>
            <a:r>
              <a:rPr lang="en-US" sz="1400" dirty="0" err="1"/>
              <a:t>ePIC</a:t>
            </a:r>
            <a:r>
              <a:rPr lang="en-US" sz="1400" dirty="0"/>
              <a:t> Software &amp; Computing review by host labs </a:t>
            </a:r>
            <a:r>
              <a:rPr lang="en-US" sz="1400" dirty="0">
                <a:hlinkClick r:id="rId3"/>
              </a:rPr>
              <a:t>https://indico.bnl.gov/event/20481/</a:t>
            </a:r>
            <a:r>
              <a:rPr lang="en-US" sz="1400" dirty="0"/>
              <a:t> –  October 19-20, 2023</a:t>
            </a:r>
          </a:p>
          <a:p>
            <a:pPr marL="285750" indent="-285750">
              <a:buClr>
                <a:srgbClr val="FF0000"/>
              </a:buClr>
              <a:buFont typeface="Wingdings" pitchFamily="2" charset="2"/>
              <a:buChar char="ü"/>
            </a:pPr>
            <a:r>
              <a:rPr lang="en-US" sz="1400" dirty="0" err="1"/>
              <a:t>ePIC</a:t>
            </a:r>
            <a:r>
              <a:rPr lang="en-US" sz="1400" dirty="0"/>
              <a:t> Software &amp; Computing review (by host labs) – September 26-27, 2024</a:t>
            </a:r>
          </a:p>
        </p:txBody>
      </p:sp>
      <p:pic>
        <p:nvPicPr>
          <p:cNvPr id="3" name="Picture 2" descr="A picture containing diagram&#10;&#10;Description automatically generated">
            <a:extLst>
              <a:ext uri="{FF2B5EF4-FFF2-40B4-BE49-F238E27FC236}">
                <a16:creationId xmlns:a16="http://schemas.microsoft.com/office/drawing/2014/main" id="{C8CCC6D6-C27E-750F-2098-7E6E703B659E}"/>
              </a:ext>
            </a:extLst>
          </p:cNvPr>
          <p:cNvPicPr>
            <a:picLocks noChangeAspect="1"/>
          </p:cNvPicPr>
          <p:nvPr/>
        </p:nvPicPr>
        <p:blipFill rotWithShape="1">
          <a:blip r:embed="rId4"/>
          <a:srcRect t="63387" r="53766" b="1"/>
          <a:stretch/>
        </p:blipFill>
        <p:spPr>
          <a:xfrm>
            <a:off x="9683354" y="4103566"/>
            <a:ext cx="2508646" cy="912220"/>
          </a:xfrm>
          <a:prstGeom prst="rect">
            <a:avLst/>
          </a:prstGeom>
          <a:ln>
            <a:solidFill>
              <a:srgbClr val="00B0F0"/>
            </a:solidFill>
          </a:ln>
        </p:spPr>
      </p:pic>
      <p:pic>
        <p:nvPicPr>
          <p:cNvPr id="4" name="Picture 3" descr="A picture containing diagram&#10;&#10;Description automatically generated">
            <a:extLst>
              <a:ext uri="{FF2B5EF4-FFF2-40B4-BE49-F238E27FC236}">
                <a16:creationId xmlns:a16="http://schemas.microsoft.com/office/drawing/2014/main" id="{B92B875F-F24A-3CE7-A34F-96A69609C959}"/>
              </a:ext>
            </a:extLst>
          </p:cNvPr>
          <p:cNvPicPr>
            <a:picLocks noChangeAspect="1"/>
          </p:cNvPicPr>
          <p:nvPr/>
        </p:nvPicPr>
        <p:blipFill rotWithShape="1">
          <a:blip r:embed="rId4"/>
          <a:srcRect b="36281"/>
          <a:stretch/>
        </p:blipFill>
        <p:spPr>
          <a:xfrm>
            <a:off x="7817167" y="2780259"/>
            <a:ext cx="4374833" cy="1280002"/>
          </a:xfrm>
          <a:prstGeom prst="rect">
            <a:avLst/>
          </a:prstGeom>
          <a:ln>
            <a:solidFill>
              <a:srgbClr val="00B0F0"/>
            </a:solidFill>
          </a:ln>
        </p:spPr>
      </p:pic>
    </p:spTree>
    <p:extLst>
      <p:ext uri="{BB962C8B-B14F-4D97-AF65-F5344CB8AC3E}">
        <p14:creationId xmlns:p14="http://schemas.microsoft.com/office/powerpoint/2010/main" val="621971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E210E534-57C2-164E-A621-4930B171B8BA}"/>
              </a:ext>
            </a:extLst>
          </p:cNvPr>
          <p:cNvPicPr>
            <a:picLocks noChangeAspect="1"/>
          </p:cNvPicPr>
          <p:nvPr/>
        </p:nvPicPr>
        <p:blipFill>
          <a:blip r:embed="rId2"/>
          <a:stretch>
            <a:fillRect/>
          </a:stretch>
        </p:blipFill>
        <p:spPr>
          <a:xfrm>
            <a:off x="1044001" y="1233889"/>
            <a:ext cx="10508521" cy="3929273"/>
          </a:xfrm>
          <a:prstGeom prst="rect">
            <a:avLst/>
          </a:prstGeom>
        </p:spPr>
      </p:pic>
    </p:spTree>
    <p:extLst>
      <p:ext uri="{BB962C8B-B14F-4D97-AF65-F5344CB8AC3E}">
        <p14:creationId xmlns:p14="http://schemas.microsoft.com/office/powerpoint/2010/main" val="1558485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4F7E84-86EF-F2DD-84BA-721C843ED072}"/>
              </a:ext>
            </a:extLst>
          </p:cNvPr>
          <p:cNvPicPr>
            <a:picLocks noChangeAspect="1"/>
          </p:cNvPicPr>
          <p:nvPr/>
        </p:nvPicPr>
        <p:blipFill>
          <a:blip r:embed="rId2"/>
          <a:stretch>
            <a:fillRect/>
          </a:stretch>
        </p:blipFill>
        <p:spPr>
          <a:xfrm>
            <a:off x="862730" y="1521372"/>
            <a:ext cx="10466540" cy="4287878"/>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587813"/>
          </a:xfrm>
        </p:spPr>
        <p:txBody>
          <a:bodyPr/>
          <a:lstStyle/>
          <a:p>
            <a:r>
              <a:rPr lang="en-US" dirty="0"/>
              <a:t>Schedule</a:t>
            </a:r>
          </a:p>
        </p:txBody>
      </p:sp>
      <p:sp>
        <p:nvSpPr>
          <p:cNvPr id="5" name="Text Placeholder 4">
            <a:extLst>
              <a:ext uri="{FF2B5EF4-FFF2-40B4-BE49-F238E27FC236}">
                <a16:creationId xmlns:a16="http://schemas.microsoft.com/office/drawing/2014/main" id="{5CDC5662-DFDC-10B0-D6F8-1D8664F7F007}"/>
              </a:ext>
            </a:extLst>
          </p:cNvPr>
          <p:cNvSpPr>
            <a:spLocks noGrp="1"/>
          </p:cNvSpPr>
          <p:nvPr>
            <p:ph type="body" sz="quarter" idx="10"/>
          </p:nvPr>
        </p:nvSpPr>
        <p:spPr>
          <a:xfrm>
            <a:off x="461963" y="930274"/>
            <a:ext cx="11521440" cy="1064064"/>
          </a:xfrm>
        </p:spPr>
        <p:txBody>
          <a:bodyPr/>
          <a:lstStyle/>
          <a:p>
            <a:pPr marL="0" indent="0">
              <a:buFont typeface="Arial" panose="020B0604020202020204" pitchFamily="34" charset="0"/>
              <a:buNone/>
            </a:pPr>
            <a:r>
              <a:rPr lang="en-US" sz="2400" dirty="0"/>
              <a:t>Under finalization for CD-2; Mostly Technically Driven after FY2027.</a:t>
            </a:r>
          </a:p>
          <a:p>
            <a:endParaRPr lang="en-US" dirty="0"/>
          </a:p>
        </p:txBody>
      </p:sp>
      <p:sp>
        <p:nvSpPr>
          <p:cNvPr id="7" name="Content Placeholder 2">
            <a:extLst>
              <a:ext uri="{FF2B5EF4-FFF2-40B4-BE49-F238E27FC236}">
                <a16:creationId xmlns:a16="http://schemas.microsoft.com/office/drawing/2014/main" id="{51E58F5E-FFE0-33FB-5034-BC899C9C1782}"/>
              </a:ext>
            </a:extLst>
          </p:cNvPr>
          <p:cNvSpPr txBox="1">
            <a:spLocks/>
          </p:cNvSpPr>
          <p:nvPr/>
        </p:nvSpPr>
        <p:spPr>
          <a:xfrm>
            <a:off x="393138" y="5822045"/>
            <a:ext cx="11659090" cy="9107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tx1"/>
                </a:solidFill>
              </a:rPr>
              <a:t>Since CD-1, the critical path is on the Accelerator systems.</a:t>
            </a:r>
            <a:r>
              <a:rPr lang="en-US" sz="2400" dirty="0"/>
              <a:t> </a:t>
            </a:r>
            <a:endParaRPr lang="en-US" dirty="0"/>
          </a:p>
          <a:p>
            <a:pPr algn="ctr"/>
            <a:endParaRPr lang="en-US" dirty="0"/>
          </a:p>
          <a:p>
            <a:pPr algn="ctr"/>
            <a:endParaRPr lang="en-US" dirty="0"/>
          </a:p>
          <a:p>
            <a:pPr lvl="1" algn="ctr"/>
            <a:endParaRPr lang="en-US" dirty="0"/>
          </a:p>
        </p:txBody>
      </p:sp>
      <p:sp>
        <p:nvSpPr>
          <p:cNvPr id="3" name="TextBox 2">
            <a:extLst>
              <a:ext uri="{FF2B5EF4-FFF2-40B4-BE49-F238E27FC236}">
                <a16:creationId xmlns:a16="http://schemas.microsoft.com/office/drawing/2014/main" id="{C59F12FA-BCF6-C353-C3A8-E9C80ED273BE}"/>
              </a:ext>
            </a:extLst>
          </p:cNvPr>
          <p:cNvSpPr txBox="1"/>
          <p:nvPr/>
        </p:nvSpPr>
        <p:spPr>
          <a:xfrm rot="16200000">
            <a:off x="3606101" y="3831844"/>
            <a:ext cx="3236310" cy="246221"/>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1000" kern="0" dirty="0">
                <a:solidFill>
                  <a:prstClr val="black"/>
                </a:solidFill>
                <a:latin typeface="Arial" panose="020B0604020202020204" pitchFamily="34" charset="0"/>
                <a:cs typeface="Arial" panose="020B0604020202020204" pitchFamily="34" charset="0"/>
              </a:rPr>
              <a:t>RHIC Operations is planned for the </a:t>
            </a:r>
            <a:r>
              <a:rPr lang="en-US" sz="1000" b="1" kern="0" dirty="0">
                <a:solidFill>
                  <a:srgbClr val="FF0000"/>
                </a:solidFill>
                <a:latin typeface="Arial" panose="020B0604020202020204" pitchFamily="34" charset="0"/>
                <a:cs typeface="Arial" panose="020B0604020202020204" pitchFamily="34" charset="0"/>
              </a:rPr>
              <a:t>end of CY2025</a:t>
            </a:r>
            <a:endParaRPr lang="en-US" sz="1000" dirty="0">
              <a:solidFill>
                <a:schemeClr val="tx1"/>
              </a:solidFill>
            </a:endParaRPr>
          </a:p>
        </p:txBody>
      </p:sp>
      <p:sp>
        <p:nvSpPr>
          <p:cNvPr id="6" name="TextBox 5">
            <a:extLst>
              <a:ext uri="{FF2B5EF4-FFF2-40B4-BE49-F238E27FC236}">
                <a16:creationId xmlns:a16="http://schemas.microsoft.com/office/drawing/2014/main" id="{AC480DF4-866A-3F97-738D-DE892F15C1FB}"/>
              </a:ext>
            </a:extLst>
          </p:cNvPr>
          <p:cNvSpPr txBox="1"/>
          <p:nvPr/>
        </p:nvSpPr>
        <p:spPr>
          <a:xfrm>
            <a:off x="7606620" y="2603482"/>
            <a:ext cx="4354577" cy="1061829"/>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0" marR="0" algn="just">
              <a:spcBef>
                <a:spcPts val="600"/>
              </a:spcBef>
              <a:spcAft>
                <a:spcPts val="600"/>
              </a:spcAft>
            </a:pPr>
            <a:r>
              <a:rPr lang="en-US" sz="2100" i="0" dirty="0">
                <a:solidFill>
                  <a:srgbClr val="000000"/>
                </a:solidFill>
                <a:effectLst/>
                <a:ea typeface="Times New Roman" panose="02020603050405020304" pitchFamily="18" charset="0"/>
              </a:rPr>
              <a:t>Project phases/sub-projects will allow to start the science program @ Early CD-4  </a:t>
            </a:r>
            <a:endParaRPr lang="en-US" sz="2100" i="0" dirty="0">
              <a:effectLst/>
              <a:ea typeface="Times New Roman" panose="02020603050405020304" pitchFamily="18" charset="0"/>
            </a:endParaRPr>
          </a:p>
        </p:txBody>
      </p:sp>
    </p:spTree>
    <p:extLst>
      <p:ext uri="{BB962C8B-B14F-4D97-AF65-F5344CB8AC3E}">
        <p14:creationId xmlns:p14="http://schemas.microsoft.com/office/powerpoint/2010/main" val="2247833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489857"/>
          </a:xfrm>
        </p:spPr>
        <p:txBody>
          <a:bodyPr>
            <a:normAutofit fontScale="90000"/>
          </a:bodyPr>
          <a:lstStyle/>
          <a:p>
            <a:r>
              <a:rPr lang="en-US" sz="3600" dirty="0"/>
              <a:t>Funding History Post CD-1</a:t>
            </a:r>
            <a:endParaRPr lang="en-US" dirty="0"/>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3" y="930274"/>
            <a:ext cx="11521440" cy="5212080"/>
          </a:xfrm>
        </p:spPr>
        <p:txBody>
          <a:bodyPr>
            <a:normAutofit fontScale="92500" lnSpcReduction="20000"/>
          </a:bodyPr>
          <a:lstStyle/>
          <a:p>
            <a:r>
              <a:rPr lang="en-US" dirty="0">
                <a:latin typeface="Arial" panose="020B0604020202020204" pitchFamily="34" charset="0"/>
                <a:cs typeface="Arial" panose="020B0604020202020204" pitchFamily="34" charset="0"/>
              </a:rPr>
              <a:t>CD-1 Approval Jun-2021 (IPR Jan-21): </a:t>
            </a:r>
            <a:r>
              <a:rPr lang="en-US" b="1" dirty="0">
                <a:latin typeface="Arial" panose="020B0604020202020204" pitchFamily="34" charset="0"/>
                <a:cs typeface="Arial" panose="020B0604020202020204" pitchFamily="34" charset="0"/>
              </a:rPr>
              <a:t>Cost Range $1.7B-$2.8B</a:t>
            </a:r>
          </a:p>
          <a:p>
            <a:r>
              <a:rPr lang="en-US" dirty="0">
                <a:latin typeface="Arial" panose="020B0604020202020204" pitchFamily="34" charset="0"/>
                <a:cs typeface="Arial" panose="020B0604020202020204" pitchFamily="34" charset="0"/>
              </a:rPr>
              <a:t>FY2021 </a:t>
            </a:r>
          </a:p>
          <a:p>
            <a:pPr lvl="1"/>
            <a:r>
              <a:rPr lang="en-US" dirty="0">
                <a:latin typeface="Arial" panose="020B0604020202020204" pitchFamily="34" charset="0"/>
                <a:cs typeface="Arial" panose="020B0604020202020204" pitchFamily="34" charset="0"/>
              </a:rPr>
              <a:t>Project Request $43M </a:t>
            </a:r>
          </a:p>
          <a:p>
            <a:pPr lvl="1"/>
            <a:r>
              <a:rPr lang="en-US" b="1" dirty="0">
                <a:latin typeface="Arial" panose="020B0604020202020204" pitchFamily="34" charset="0"/>
                <a:cs typeface="Arial" panose="020B0604020202020204" pitchFamily="34" charset="0"/>
              </a:rPr>
              <a:t>Actual $30M</a:t>
            </a:r>
          </a:p>
          <a:p>
            <a:r>
              <a:rPr lang="en-US" dirty="0">
                <a:latin typeface="Arial" panose="020B0604020202020204" pitchFamily="34" charset="0"/>
                <a:cs typeface="Arial" panose="020B0604020202020204" pitchFamily="34" charset="0"/>
              </a:rPr>
              <a:t>FY2022</a:t>
            </a:r>
          </a:p>
          <a:p>
            <a:pPr lvl="1"/>
            <a:r>
              <a:rPr lang="en-US" dirty="0">
                <a:latin typeface="Arial" panose="020B0604020202020204" pitchFamily="34" charset="0"/>
                <a:cs typeface="Arial" panose="020B0604020202020204" pitchFamily="34" charset="0"/>
              </a:rPr>
              <a:t>Project Request</a:t>
            </a:r>
            <a:r>
              <a:rPr lang="en-US" b="0" i="0" dirty="0">
                <a:effectLst/>
                <a:latin typeface="Arial" panose="020B0604020202020204" pitchFamily="34" charset="0"/>
                <a:cs typeface="Arial" panose="020B0604020202020204" pitchFamily="34" charset="0"/>
              </a:rPr>
              <a:t> $100M</a:t>
            </a:r>
          </a:p>
          <a:p>
            <a:pPr lvl="1"/>
            <a:r>
              <a:rPr lang="en-US" b="1" dirty="0">
                <a:latin typeface="Arial" panose="020B0604020202020204" pitchFamily="34" charset="0"/>
                <a:cs typeface="Arial" panose="020B0604020202020204" pitchFamily="34" charset="0"/>
              </a:rPr>
              <a:t>Actual $44.8M - </a:t>
            </a:r>
            <a:r>
              <a:rPr lang="en-US" b="0" i="0" dirty="0">
                <a:effectLst/>
                <a:latin typeface="Arial" panose="020B0604020202020204" pitchFamily="34" charset="0"/>
                <a:cs typeface="Arial" panose="020B0604020202020204" pitchFamily="34" charset="0"/>
              </a:rPr>
              <a:t>Ramp</a:t>
            </a:r>
            <a:r>
              <a:rPr lang="en-US" dirty="0">
                <a:latin typeface="Arial" panose="020B0604020202020204" pitchFamily="34" charset="0"/>
                <a:cs typeface="Arial" panose="020B0604020202020204" pitchFamily="34" charset="0"/>
              </a:rPr>
              <a:t>-up slowed due to funding constraints</a:t>
            </a:r>
          </a:p>
          <a:p>
            <a:pPr lvl="1"/>
            <a:r>
              <a:rPr lang="en-US" b="1" dirty="0">
                <a:latin typeface="Arial" panose="020B0604020202020204" pitchFamily="34" charset="0"/>
                <a:cs typeface="Arial" panose="020B0604020202020204" pitchFamily="34" charset="0"/>
              </a:rPr>
              <a:t>Inflation Reduction Act (IRA) $138.24M - Sept-2022</a:t>
            </a:r>
          </a:p>
          <a:p>
            <a:r>
              <a:rPr lang="en-US" dirty="0">
                <a:latin typeface="Arial" panose="020B0604020202020204" pitchFamily="34" charset="0"/>
                <a:cs typeface="Arial" panose="020B0604020202020204" pitchFamily="34" charset="0"/>
              </a:rPr>
              <a:t>FY2023</a:t>
            </a:r>
          </a:p>
          <a:p>
            <a:pPr lvl="1"/>
            <a:r>
              <a:rPr lang="en-US" dirty="0">
                <a:latin typeface="Arial" panose="020B0604020202020204" pitchFamily="34" charset="0"/>
                <a:cs typeface="Arial" panose="020B0604020202020204" pitchFamily="34" charset="0"/>
              </a:rPr>
              <a:t>Project Request $90M</a:t>
            </a:r>
          </a:p>
          <a:p>
            <a:pPr lvl="1"/>
            <a:r>
              <a:rPr lang="en-US" b="1" dirty="0">
                <a:latin typeface="Arial" panose="020B0604020202020204" pitchFamily="34" charset="0"/>
                <a:cs typeface="Arial" panose="020B0604020202020204" pitchFamily="34" charset="0"/>
              </a:rPr>
              <a:t>Actual $70M</a:t>
            </a:r>
          </a:p>
          <a:p>
            <a:r>
              <a:rPr lang="en-US" dirty="0">
                <a:latin typeface="Arial" panose="020B0604020202020204" pitchFamily="34" charset="0"/>
                <a:cs typeface="Arial" panose="020B0604020202020204" pitchFamily="34" charset="0"/>
              </a:rPr>
              <a:t>FY2024</a:t>
            </a:r>
          </a:p>
          <a:p>
            <a:pPr lvl="1"/>
            <a:r>
              <a:rPr lang="en-US" dirty="0">
                <a:latin typeface="Arial" panose="020B0604020202020204" pitchFamily="34" charset="0"/>
                <a:cs typeface="Arial" panose="020B0604020202020204" pitchFamily="34" charset="0"/>
              </a:rPr>
              <a:t>Project Request $181M</a:t>
            </a:r>
          </a:p>
          <a:p>
            <a:pPr lvl="1"/>
            <a:r>
              <a:rPr lang="en-US" b="1" dirty="0">
                <a:latin typeface="Arial" panose="020B0604020202020204" pitchFamily="34" charset="0"/>
                <a:cs typeface="Arial" panose="020B0604020202020204" pitchFamily="34" charset="0"/>
              </a:rPr>
              <a:t>Actual $98M</a:t>
            </a:r>
          </a:p>
          <a:p>
            <a:r>
              <a:rPr lang="en-US" dirty="0">
                <a:latin typeface="Arial" panose="020B0604020202020204" pitchFamily="34" charset="0"/>
                <a:cs typeface="Arial" panose="020B0604020202020204" pitchFamily="34" charset="0"/>
              </a:rPr>
              <a:t>FY2025</a:t>
            </a:r>
          </a:p>
          <a:p>
            <a:pPr lvl="1"/>
            <a:r>
              <a:rPr lang="en-US" dirty="0">
                <a:latin typeface="Arial" panose="020B0604020202020204" pitchFamily="34" charset="0"/>
                <a:cs typeface="Arial" panose="020B0604020202020204" pitchFamily="34" charset="0"/>
              </a:rPr>
              <a:t>Project Request $150M (minimum) – $219M (maximum)</a:t>
            </a:r>
          </a:p>
          <a:p>
            <a:pPr lvl="1"/>
            <a:r>
              <a:rPr lang="en-US" b="1" dirty="0"/>
              <a:t>President’ Budget Request $113M, House Mark $128M, and Senate Mark $138M.</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09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924A-E0B3-B04C-8C3E-7B30CEF20837}"/>
              </a:ext>
            </a:extLst>
          </p:cNvPr>
          <p:cNvSpPr>
            <a:spLocks noGrp="1"/>
          </p:cNvSpPr>
          <p:nvPr>
            <p:ph type="title"/>
          </p:nvPr>
        </p:nvSpPr>
        <p:spPr/>
        <p:txBody>
          <a:bodyPr>
            <a:normAutofit fontScale="90000"/>
          </a:bodyPr>
          <a:lstStyle/>
          <a:p>
            <a:r>
              <a:rPr lang="en-US" dirty="0"/>
              <a:t>9</a:t>
            </a:r>
            <a:r>
              <a:rPr lang="en-US" baseline="30000" dirty="0"/>
              <a:t>th</a:t>
            </a:r>
            <a:r>
              <a:rPr lang="en-US" dirty="0"/>
              <a:t> Detector Advisory Committee meeting follow-up completed</a:t>
            </a:r>
          </a:p>
        </p:txBody>
      </p:sp>
      <p:sp>
        <p:nvSpPr>
          <p:cNvPr id="4" name="TextBox 3">
            <a:extLst>
              <a:ext uri="{FF2B5EF4-FFF2-40B4-BE49-F238E27FC236}">
                <a16:creationId xmlns:a16="http://schemas.microsoft.com/office/drawing/2014/main" id="{E6B30CD8-24C8-415A-9303-C4A2CD5C6A8F}"/>
              </a:ext>
            </a:extLst>
          </p:cNvPr>
          <p:cNvSpPr txBox="1"/>
          <p:nvPr/>
        </p:nvSpPr>
        <p:spPr>
          <a:xfrm>
            <a:off x="461963" y="593573"/>
            <a:ext cx="11406392" cy="5570756"/>
          </a:xfrm>
          <a:prstGeom prst="rect">
            <a:avLst/>
          </a:prstGeom>
          <a:noFill/>
        </p:spPr>
        <p:txBody>
          <a:bodyPr wrap="square" rtlCol="0">
            <a:spAutoFit/>
          </a:bodyPr>
          <a:lstStyle/>
          <a:p>
            <a:pPr>
              <a:spcAft>
                <a:spcPts val="600"/>
              </a:spcAft>
              <a:buClr>
                <a:srgbClr val="3333FF"/>
              </a:buClr>
            </a:pPr>
            <a:r>
              <a:rPr lang="en-US" b="1" dirty="0">
                <a:solidFill>
                  <a:srgbClr val="3333FF"/>
                </a:solidFill>
              </a:rPr>
              <a:t>What is the status?</a:t>
            </a:r>
          </a:p>
          <a:p>
            <a:pPr marL="285750" indent="-285750">
              <a:spcAft>
                <a:spcPts val="600"/>
              </a:spcAft>
              <a:buClr>
                <a:srgbClr val="3333FF"/>
              </a:buClr>
              <a:buFont typeface="Wingdings" pitchFamily="2" charset="2"/>
              <a:buChar char="§"/>
            </a:pPr>
            <a:r>
              <a:rPr lang="en-US" dirty="0"/>
              <a:t>We have converged with the EIC Management Team on available EIC “Other Project Costs” detector R&amp;D funding for FY25</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we plan to fund (as much as we can) eRD102, eRD108, eRD109 (v2), eRD110, eRD113 (v2)</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We plan to fund eRD112 (v2) from PED funding in FY25. this was checked with the eRD112 contact person(s)</a:t>
            </a:r>
          </a:p>
          <a:p>
            <a:pPr marL="285750" indent="-285750">
              <a:spcAft>
                <a:spcPts val="600"/>
              </a:spcAft>
              <a:buClr>
                <a:srgbClr val="3333FF"/>
              </a:buClr>
              <a:buFont typeface="Wingdings" pitchFamily="2" charset="2"/>
              <a:buChar char="§"/>
            </a:pPr>
            <a:r>
              <a:rPr lang="en-US" dirty="0">
                <a:sym typeface="Wingdings" panose="05000000000000000000" pitchFamily="2" charset="2"/>
              </a:rPr>
              <a:t>We have received permission from the EIC Management Team to recolor OPC funds we did not get to implement the detector R&amp;D plan (due to the late FY22 start) as PED in FY25 and FY26</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These affect chip-related engineering runs</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We plan to fund (as much as we can) areas from the eRD109 (ASICs), eRD112 (AC-LGAD) and eRD113 (SVT) that were included in the v1 eRD1xx submissions.</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Some move to FY26 given FY25 PED funding availability, but at first glimpse this can work.</a:t>
            </a:r>
          </a:p>
          <a:p>
            <a:pPr marL="285750" indent="-285750">
              <a:spcAft>
                <a:spcPts val="600"/>
              </a:spcAft>
              <a:buClr>
                <a:srgbClr val="3333FF"/>
              </a:buClr>
              <a:buFont typeface="Wingdings" pitchFamily="2" charset="2"/>
              <a:buChar char="§"/>
            </a:pPr>
            <a:r>
              <a:rPr lang="en-US" dirty="0">
                <a:solidFill>
                  <a:srgbClr val="3333FF"/>
                </a:solidFill>
                <a:sym typeface="Wingdings" panose="05000000000000000000" pitchFamily="2" charset="2"/>
              </a:rPr>
              <a:t>We have completed the budget planning (including what comes through BNL and what through </a:t>
            </a:r>
            <a:r>
              <a:rPr lang="en-US" dirty="0" err="1">
                <a:solidFill>
                  <a:srgbClr val="3333FF"/>
                </a:solidFill>
                <a:sym typeface="Wingdings" panose="05000000000000000000" pitchFamily="2" charset="2"/>
              </a:rPr>
              <a:t>JLab</a:t>
            </a:r>
            <a:r>
              <a:rPr lang="en-US" dirty="0">
                <a:solidFill>
                  <a:srgbClr val="3333FF"/>
                </a:solidFill>
                <a:sym typeface="Wingdings" panose="05000000000000000000" pitchFamily="2" charset="2"/>
              </a:rPr>
              <a:t>, roughly 50/50) and have started on the contracts.</a:t>
            </a:r>
          </a:p>
          <a:p>
            <a:pPr marL="285750" indent="-285750">
              <a:spcAft>
                <a:spcPts val="600"/>
              </a:spcAft>
              <a:buClr>
                <a:srgbClr val="3333FF"/>
              </a:buClr>
              <a:buFont typeface="Wingdings" pitchFamily="2" charset="2"/>
              <a:buChar char="§"/>
            </a:pPr>
            <a:r>
              <a:rPr lang="en-US" dirty="0">
                <a:solidFill>
                  <a:srgbClr val="3333FF"/>
                </a:solidFill>
                <a:sym typeface="Wingdings" panose="05000000000000000000" pitchFamily="2" charset="2"/>
              </a:rPr>
              <a:t>For all </a:t>
            </a:r>
            <a:r>
              <a:rPr lang="en-US" dirty="0" err="1">
                <a:solidFill>
                  <a:srgbClr val="3333FF"/>
                </a:solidFill>
                <a:sym typeface="Wingdings" panose="05000000000000000000" pitchFamily="2" charset="2"/>
              </a:rPr>
              <a:t>eRD</a:t>
            </a:r>
            <a:r>
              <a:rPr lang="en-US" dirty="0">
                <a:solidFill>
                  <a:srgbClr val="3333FF"/>
                </a:solidFill>
                <a:sym typeface="Wingdings" panose="05000000000000000000" pitchFamily="2" charset="2"/>
              </a:rPr>
              <a:t> activities the main contact persons have been contacted, with guidance on what is in the R&amp;D assumption and the rough plans for what transitions to PED. [Complication: Continuing Resolution]</a:t>
            </a:r>
          </a:p>
          <a:p>
            <a:pPr marL="285750" indent="-285750">
              <a:spcAft>
                <a:spcPts val="600"/>
              </a:spcAft>
              <a:buClr>
                <a:srgbClr val="3333FF"/>
              </a:buClr>
              <a:buFont typeface="Wingdings" pitchFamily="2" charset="2"/>
              <a:buChar char="§"/>
            </a:pPr>
            <a:r>
              <a:rPr lang="en-US" b="1" dirty="0">
                <a:solidFill>
                  <a:srgbClr val="3333FF"/>
                </a:solidFill>
                <a:sym typeface="Wingdings" panose="05000000000000000000" pitchFamily="2" charset="2"/>
              </a:rPr>
              <a:t>Please work on providing the procurement documentation input for BNL and </a:t>
            </a:r>
            <a:r>
              <a:rPr lang="en-US" b="1" dirty="0" err="1">
                <a:solidFill>
                  <a:srgbClr val="3333FF"/>
                </a:solidFill>
                <a:sym typeface="Wingdings" panose="05000000000000000000" pitchFamily="2" charset="2"/>
              </a:rPr>
              <a:t>JLab</a:t>
            </a:r>
            <a:r>
              <a:rPr lang="en-US" b="1" dirty="0">
                <a:solidFill>
                  <a:srgbClr val="3333FF"/>
                </a:solidFill>
                <a:sym typeface="Wingdings" panose="05000000000000000000" pitchFamily="2" charset="2"/>
              </a:rPr>
              <a:t>.</a:t>
            </a:r>
            <a:endParaRPr lang="en-US" b="1" dirty="0">
              <a:solidFill>
                <a:srgbClr val="3333FF"/>
              </a:solidFill>
            </a:endParaRPr>
          </a:p>
        </p:txBody>
      </p:sp>
    </p:spTree>
    <p:extLst>
      <p:ext uri="{BB962C8B-B14F-4D97-AF65-F5344CB8AC3E}">
        <p14:creationId xmlns:p14="http://schemas.microsoft.com/office/powerpoint/2010/main" val="327186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571500" y="-26766"/>
            <a:ext cx="11620500" cy="1074032"/>
          </a:xfrm>
        </p:spPr>
        <p:txBody>
          <a:bodyPr>
            <a:noAutofit/>
          </a:bodyPr>
          <a:lstStyle/>
          <a:p>
            <a:r>
              <a:rPr lang="en-US" dirty="0"/>
              <a:t>Final Design Review of the Mechanical Design for the Endcaps of </a:t>
            </a:r>
            <a:r>
              <a:rPr lang="en-US" dirty="0" err="1"/>
              <a:t>ePIC</a:t>
            </a:r>
            <a:r>
              <a:rPr lang="en-US" dirty="0"/>
              <a:t> (“F</a:t>
            </a:r>
            <a:r>
              <a:rPr lang="en-US" sz="2800" dirty="0"/>
              <a:t>DR”)</a:t>
            </a:r>
            <a:r>
              <a:rPr lang="en-US" sz="2800" dirty="0">
                <a:latin typeface="Arial" panose="020B0604020202020204" pitchFamily="34" charset="0"/>
                <a:cs typeface="Arial" panose="020B0604020202020204" pitchFamily="34" charset="0"/>
              </a:rPr>
              <a:t>  – Charge</a:t>
            </a:r>
          </a:p>
        </p:txBody>
      </p:sp>
      <p:sp>
        <p:nvSpPr>
          <p:cNvPr id="3" name="TextBox 2">
            <a:extLst>
              <a:ext uri="{FF2B5EF4-FFF2-40B4-BE49-F238E27FC236}">
                <a16:creationId xmlns:a16="http://schemas.microsoft.com/office/drawing/2014/main" id="{B34D3017-D046-4AF7-AD9A-B841A6716B7D}"/>
              </a:ext>
            </a:extLst>
          </p:cNvPr>
          <p:cNvSpPr txBox="1"/>
          <p:nvPr/>
        </p:nvSpPr>
        <p:spPr>
          <a:xfrm>
            <a:off x="967666" y="1251751"/>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5" name="TextBox 4">
            <a:extLst>
              <a:ext uri="{FF2B5EF4-FFF2-40B4-BE49-F238E27FC236}">
                <a16:creationId xmlns:a16="http://schemas.microsoft.com/office/drawing/2014/main" id="{66370E00-9EDA-4D1D-82B8-424FABF5B78C}"/>
              </a:ext>
            </a:extLst>
          </p:cNvPr>
          <p:cNvSpPr txBox="1"/>
          <p:nvPr/>
        </p:nvSpPr>
        <p:spPr>
          <a:xfrm>
            <a:off x="571500" y="1047266"/>
            <a:ext cx="11224334" cy="830997"/>
          </a:xfrm>
          <a:prstGeom prst="rect">
            <a:avLst/>
          </a:prstGeom>
          <a:noFill/>
        </p:spPr>
        <p:txBody>
          <a:bodyPr wrap="square" rtlCol="0">
            <a:spAutoFit/>
          </a:bodyPr>
          <a:lstStyle/>
          <a:p>
            <a:pPr>
              <a:spcAft>
                <a:spcPts val="1200"/>
              </a:spcAft>
              <a:buClr>
                <a:srgbClr val="0432FF"/>
              </a:buClr>
              <a:defRPr/>
            </a:pPr>
            <a:r>
              <a:rPr lang="en-US" sz="1600" dirty="0">
                <a:solidFill>
                  <a:prstClr val="black"/>
                </a:solidFill>
                <a:latin typeface="Arial" panose="020B0604020202020204" pitchFamily="34" charset="0"/>
                <a:cs typeface="Arial" panose="020B0604020202020204" pitchFamily="34" charset="0"/>
              </a:rPr>
              <a:t>We are ready to proceed with the Final Design Review of the mechanical design for the endcaps of </a:t>
            </a:r>
            <a:r>
              <a:rPr lang="en-US" sz="1600" dirty="0" err="1">
                <a:solidFill>
                  <a:prstClr val="black"/>
                </a:solidFill>
                <a:latin typeface="Arial" panose="020B0604020202020204" pitchFamily="34" charset="0"/>
                <a:cs typeface="Arial" panose="020B0604020202020204" pitchFamily="34" charset="0"/>
              </a:rPr>
              <a:t>ePIC</a:t>
            </a:r>
            <a:r>
              <a:rPr lang="en-US" sz="1600" dirty="0">
                <a:solidFill>
                  <a:prstClr val="black"/>
                </a:solidFill>
                <a:latin typeface="Arial" panose="020B0604020202020204" pitchFamily="34" charset="0"/>
                <a:cs typeface="Arial" panose="020B0604020202020204" pitchFamily="34" charset="0"/>
              </a:rPr>
              <a:t>. The main purpose of this Final Design Review is to assess the construction readiness to procure the magnet steel that serves as flux return for the magnet, in order to initiate their Long Lead Procurement. </a:t>
            </a:r>
          </a:p>
        </p:txBody>
      </p:sp>
      <p:sp>
        <p:nvSpPr>
          <p:cNvPr id="8" name="TextBox 7">
            <a:extLst>
              <a:ext uri="{FF2B5EF4-FFF2-40B4-BE49-F238E27FC236}">
                <a16:creationId xmlns:a16="http://schemas.microsoft.com/office/drawing/2014/main" id="{E9F236F7-634F-4BE1-BCAD-ED49E3BA0F2E}"/>
              </a:ext>
            </a:extLst>
          </p:cNvPr>
          <p:cNvSpPr txBox="1"/>
          <p:nvPr/>
        </p:nvSpPr>
        <p:spPr>
          <a:xfrm>
            <a:off x="571500" y="1941576"/>
            <a:ext cx="11224334" cy="4278094"/>
          </a:xfrm>
          <a:prstGeom prst="rect">
            <a:avLst/>
          </a:prstGeom>
          <a:noFill/>
        </p:spPr>
        <p:txBody>
          <a:bodyPr wrap="square" rtlCol="0">
            <a:spAutoFit/>
          </a:bodyPr>
          <a:lstStyle/>
          <a:p>
            <a:pPr>
              <a:spcAft>
                <a:spcPts val="1200"/>
              </a:spcAft>
              <a:buClr>
                <a:srgbClr val="0432FF"/>
              </a:buClr>
              <a:defRPr/>
            </a:pPr>
            <a:r>
              <a:rPr lang="en-US" sz="1600" dirty="0"/>
              <a:t>For this Final Design Review, you are asked to address the following questions:</a:t>
            </a:r>
          </a:p>
          <a:p>
            <a:pPr marL="342900" lvl="0" indent="-342900">
              <a:spcAft>
                <a:spcPts val="1200"/>
              </a:spcAft>
              <a:buClr>
                <a:srgbClr val="3333FF"/>
              </a:buClr>
              <a:buFont typeface="+mj-lt"/>
              <a:buAutoNum type="arabicPeriod"/>
            </a:pPr>
            <a:r>
              <a:rPr lang="en-US" sz="1600" dirty="0"/>
              <a:t>Are the technical performance requirements and subsystem interfaces for the mechanical structures of the endcaps complete and documented?</a:t>
            </a:r>
          </a:p>
          <a:p>
            <a:pPr marL="342900" lvl="0" indent="-342900">
              <a:spcAft>
                <a:spcPts val="1200"/>
              </a:spcAft>
              <a:buClr>
                <a:srgbClr val="3333FF"/>
              </a:buClr>
              <a:buFont typeface="+mj-lt"/>
              <a:buAutoNum type="arabicPeriod"/>
            </a:pPr>
            <a:r>
              <a:rPr lang="en-US" sz="1600" dirty="0"/>
              <a:t>Do the design and specifications meet the performance requirements with a low risk of cost increases, schedule delays, and technical problems? </a:t>
            </a:r>
          </a:p>
          <a:p>
            <a:pPr marL="342900" lvl="0" indent="-342900">
              <a:spcAft>
                <a:spcPts val="1200"/>
              </a:spcAft>
              <a:buClr>
                <a:srgbClr val="3333FF"/>
              </a:buClr>
              <a:buFont typeface="+mj-lt"/>
              <a:buAutoNum type="arabicPeriod"/>
            </a:pPr>
            <a:r>
              <a:rPr lang="en-US" sz="1600" dirty="0"/>
              <a:t>Are the fabrication and assembly plans consistent with the overall project and detector schedule? </a:t>
            </a:r>
          </a:p>
          <a:p>
            <a:pPr marL="342900" lvl="0" indent="-342900">
              <a:spcAft>
                <a:spcPts val="1200"/>
              </a:spcAft>
              <a:buClr>
                <a:srgbClr val="3333FF"/>
              </a:buClr>
              <a:buFont typeface="+mj-lt"/>
              <a:buAutoNum type="arabicPeriod"/>
            </a:pPr>
            <a:r>
              <a:rPr lang="en-US" sz="1600" dirty="0"/>
              <a:t>Are the plans for integration in the overall BNL infrastructure appropriately developed to initiate the endcap magnet steel procurement?</a:t>
            </a:r>
          </a:p>
          <a:p>
            <a:pPr marL="342900" lvl="0" indent="-342900">
              <a:spcAft>
                <a:spcPts val="1200"/>
              </a:spcAft>
              <a:buClr>
                <a:srgbClr val="3333FF"/>
              </a:buClr>
              <a:buFont typeface="+mj-lt"/>
              <a:buAutoNum type="arabicPeriod"/>
            </a:pPr>
            <a:r>
              <a:rPr lang="en-US" sz="1600" dirty="0"/>
              <a:t>Have previous review recommendations been adequately addressed to initiate the procurement?</a:t>
            </a:r>
          </a:p>
          <a:p>
            <a:pPr marL="342900" lvl="0" indent="-342900">
              <a:spcAft>
                <a:spcPts val="1200"/>
              </a:spcAft>
              <a:buClr>
                <a:srgbClr val="3333FF"/>
              </a:buClr>
              <a:buFont typeface="+mj-lt"/>
              <a:buAutoNum type="arabicPeriod"/>
            </a:pPr>
            <a:r>
              <a:rPr lang="en-US" sz="1600" dirty="0"/>
              <a:t>Have ES&amp;H and QA considerations been adequately incorporated in the design and procurement planning?</a:t>
            </a:r>
          </a:p>
          <a:p>
            <a:pPr marL="342900" lvl="0" indent="-342900">
              <a:spcAft>
                <a:spcPts val="1200"/>
              </a:spcAft>
              <a:buClr>
                <a:srgbClr val="3333FF"/>
              </a:buClr>
              <a:buFont typeface="+mj-lt"/>
              <a:buAutoNum type="arabicPeriod"/>
            </a:pPr>
            <a:r>
              <a:rPr lang="en-US" sz="1600" dirty="0"/>
              <a:t>Is the procurement approach sound and the procurement schedule credible?</a:t>
            </a:r>
            <a:endParaRPr lang="en-US" sz="1600" dirty="0">
              <a:solidFill>
                <a:prstClr val="black"/>
              </a:solidFill>
              <a:latin typeface="Arial" panose="020B0604020202020204" pitchFamily="34" charset="0"/>
              <a:cs typeface="Arial" panose="020B0604020202020204" pitchFamily="34" charset="0"/>
            </a:endParaRPr>
          </a:p>
          <a:p>
            <a:pPr>
              <a:spcAft>
                <a:spcPts val="1200"/>
              </a:spcAft>
              <a:buClr>
                <a:srgbClr val="0432FF"/>
              </a:buClr>
              <a:defRPr/>
            </a:pPr>
            <a:r>
              <a:rPr lang="en-US" sz="1600" dirty="0">
                <a:solidFill>
                  <a:prstClr val="black"/>
                </a:solidFill>
                <a:latin typeface="Arial" panose="020B0604020202020204" pitchFamily="34" charset="0"/>
                <a:cs typeface="Arial" panose="020B0604020202020204" pitchFamily="34" charset="0"/>
              </a:rPr>
              <a:t>Please address these questions point-by-point.</a:t>
            </a:r>
          </a:p>
        </p:txBody>
      </p:sp>
      <p:sp>
        <p:nvSpPr>
          <p:cNvPr id="4" name="TextBox 3">
            <a:extLst>
              <a:ext uri="{FF2B5EF4-FFF2-40B4-BE49-F238E27FC236}">
                <a16:creationId xmlns:a16="http://schemas.microsoft.com/office/drawing/2014/main" id="{F8FCF6CD-7E3E-42E4-944E-F054E9BAAFFE}"/>
              </a:ext>
            </a:extLst>
          </p:cNvPr>
          <p:cNvSpPr txBox="1"/>
          <p:nvPr/>
        </p:nvSpPr>
        <p:spPr>
          <a:xfrm>
            <a:off x="8954115" y="1697653"/>
            <a:ext cx="2522183" cy="646331"/>
          </a:xfrm>
          <a:prstGeom prst="rect">
            <a:avLst/>
          </a:prstGeom>
          <a:solidFill>
            <a:srgbClr val="3333FF"/>
          </a:solidFill>
          <a:ln>
            <a:noFill/>
          </a:ln>
        </p:spPr>
        <p:txBody>
          <a:bodyPr wrap="square" rtlCol="0">
            <a:spAutoFit/>
          </a:bodyPr>
          <a:lstStyle/>
          <a:p>
            <a:r>
              <a:rPr lang="en-US" sz="1200" dirty="0">
                <a:solidFill>
                  <a:schemeClr val="bg1"/>
                </a:solidFill>
              </a:rPr>
              <a:t>FDR for our last new CD-3B item. The steel is such that we can full-field test and accept the magnet.</a:t>
            </a:r>
          </a:p>
        </p:txBody>
      </p:sp>
    </p:spTree>
    <p:extLst>
      <p:ext uri="{BB962C8B-B14F-4D97-AF65-F5344CB8AC3E}">
        <p14:creationId xmlns:p14="http://schemas.microsoft.com/office/powerpoint/2010/main" val="310972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E73E-F9BA-00FE-2F6F-F239E15D2714}"/>
              </a:ext>
            </a:extLst>
          </p:cNvPr>
          <p:cNvSpPr>
            <a:spLocks noGrp="1"/>
          </p:cNvSpPr>
          <p:nvPr>
            <p:ph type="title"/>
          </p:nvPr>
        </p:nvSpPr>
        <p:spPr>
          <a:xfrm>
            <a:off x="461963" y="0"/>
            <a:ext cx="11499234" cy="511630"/>
          </a:xfrm>
        </p:spPr>
        <p:txBody>
          <a:bodyPr>
            <a:noAutofit/>
          </a:bodyPr>
          <a:lstStyle/>
          <a:p>
            <a:r>
              <a:rPr lang="en-US" sz="2400" b="1" dirty="0">
                <a:solidFill>
                  <a:prstClr val="black"/>
                </a:solidFill>
              </a:rPr>
              <a:t>Final Design Review of the Mechanical Design for the Endcaps of </a:t>
            </a:r>
            <a:r>
              <a:rPr lang="en-US" sz="2400" b="1" dirty="0" err="1">
                <a:solidFill>
                  <a:prstClr val="black"/>
                </a:solidFill>
              </a:rPr>
              <a:t>ePIC</a:t>
            </a:r>
            <a:endParaRPr lang="en-US" sz="2400" dirty="0"/>
          </a:p>
        </p:txBody>
      </p:sp>
      <p:sp>
        <p:nvSpPr>
          <p:cNvPr id="3" name="TextBox 2">
            <a:extLst>
              <a:ext uri="{FF2B5EF4-FFF2-40B4-BE49-F238E27FC236}">
                <a16:creationId xmlns:a16="http://schemas.microsoft.com/office/drawing/2014/main" id="{00617025-D053-F98B-7E8A-F76791BF5944}"/>
              </a:ext>
            </a:extLst>
          </p:cNvPr>
          <p:cNvSpPr txBox="1"/>
          <p:nvPr/>
        </p:nvSpPr>
        <p:spPr>
          <a:xfrm>
            <a:off x="461963" y="691326"/>
            <a:ext cx="11499234" cy="1477328"/>
          </a:xfrm>
          <a:prstGeom prst="rect">
            <a:avLst/>
          </a:prstGeom>
          <a:noFill/>
        </p:spPr>
        <p:txBody>
          <a:bodyPr wrap="square" rtlCol="0">
            <a:spAutoFit/>
          </a:bodyPr>
          <a:lstStyle/>
          <a:p>
            <a:pPr marL="342900" marR="0" lvl="0" indent="-342900">
              <a:spcBef>
                <a:spcPts val="1200"/>
              </a:spcBef>
              <a:spcAft>
                <a:spcPts val="0"/>
              </a:spcAft>
              <a:buFont typeface="+mj-lt"/>
              <a:buAutoNum type="arabicPeriod"/>
            </a:pPr>
            <a:r>
              <a:rPr lang="en-US" sz="1800" b="1" kern="0" dirty="0">
                <a:effectLst/>
                <a:latin typeface="Cambria" panose="02040503050406030204" pitchFamily="18" charset="0"/>
                <a:ea typeface="Times New Roman" panose="02020603050405020304" pitchFamily="18" charset="0"/>
                <a:cs typeface="Times New Roman" panose="02020603050405020304" pitchFamily="18" charset="0"/>
              </a:rPr>
              <a:t>Executive Summary </a:t>
            </a:r>
          </a:p>
          <a:p>
            <a:pPr marL="0" marR="0">
              <a:spcBef>
                <a:spcPts val="0"/>
              </a:spcBef>
              <a:spcAft>
                <a:spcPts val="0"/>
              </a:spcAft>
            </a:pPr>
            <a:r>
              <a:rPr lang="en-US" sz="1800" dirty="0">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800" dirty="0">
                <a:effectLst/>
                <a:latin typeface="Arial" panose="020B0604020202020204" pitchFamily="34" charset="0"/>
                <a:ea typeface="Arial" panose="020B0604020202020204" pitchFamily="34" charset="0"/>
              </a:rPr>
              <a:t>It is obvious that a large quantity of quality work has been accomplished since the previous review in July. Professional and detailed presentations were given. Overall, it appears the project is in good shape to proceed with End Cap procurements after the Procurement Readiness Review (PRR) that will be held</a:t>
            </a:r>
            <a:r>
              <a:rPr lang="en-US" sz="1800" dirty="0">
                <a:solidFill>
                  <a:srgbClr val="FF0000"/>
                </a:solidFill>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 2025.</a:t>
            </a:r>
          </a:p>
        </p:txBody>
      </p:sp>
      <p:sp>
        <p:nvSpPr>
          <p:cNvPr id="4" name="TextBox 3">
            <a:extLst>
              <a:ext uri="{FF2B5EF4-FFF2-40B4-BE49-F238E27FC236}">
                <a16:creationId xmlns:a16="http://schemas.microsoft.com/office/drawing/2014/main" id="{330F893D-7ECE-C0B3-0211-6B8AA1117570}"/>
              </a:ext>
            </a:extLst>
          </p:cNvPr>
          <p:cNvSpPr txBox="1"/>
          <p:nvPr/>
        </p:nvSpPr>
        <p:spPr>
          <a:xfrm>
            <a:off x="461963" y="2486539"/>
            <a:ext cx="11499234" cy="3539430"/>
          </a:xfrm>
          <a:prstGeom prst="rect">
            <a:avLst/>
          </a:prstGeom>
          <a:noFill/>
        </p:spPr>
        <p:txBody>
          <a:bodyPr wrap="square" rtlCol="0">
            <a:spAutoFit/>
          </a:bodyPr>
          <a:lstStyle/>
          <a:p>
            <a:pPr marL="342900" marR="0" lvl="0" indent="-342900">
              <a:spcBef>
                <a:spcPts val="1200"/>
              </a:spcBef>
              <a:spcAft>
                <a:spcPts val="0"/>
              </a:spcAft>
              <a:buFont typeface="+mj-lt"/>
              <a:buAutoNum type="arabicPeriod" startAt="2"/>
            </a:pPr>
            <a:r>
              <a:rPr lang="en-US" sz="1800" b="1" kern="0" dirty="0">
                <a:effectLst/>
                <a:latin typeface="Cambria" panose="02040503050406030204" pitchFamily="18" charset="0"/>
                <a:ea typeface="Times New Roman" panose="02020603050405020304" pitchFamily="18" charset="0"/>
                <a:cs typeface="Times New Roman" panose="02020603050405020304" pitchFamily="18" charset="0"/>
              </a:rPr>
              <a:t>Reponses to Charge Questions </a:t>
            </a:r>
          </a:p>
          <a:p>
            <a:pPr marL="0" marR="0">
              <a:spcBef>
                <a:spcPts val="0"/>
              </a:spcBef>
              <a:spcAft>
                <a:spcPts val="0"/>
              </a:spcAft>
            </a:pPr>
            <a:endParaRPr lang="en-US" sz="8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#1: </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Arial" panose="020B0604020202020204" pitchFamily="34" charset="0"/>
                <a:ea typeface="Cambria" panose="02040503050406030204" pitchFamily="18" charset="0"/>
                <a:cs typeface="Cambria" panose="02040503050406030204" pitchFamily="18" charset="0"/>
              </a:rPr>
              <a:t>Are the technical performance requirements and subsystem interfaces for the mechanical structures of the endcaps complete and documented?</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 Yes, but the documents still need to be finalized and signed off. Work has been done to determine the interfaces with the accelerator components (flanges, magnets, beamline components, </a:t>
            </a:r>
            <a:r>
              <a:rPr lang="en-US" sz="1400" b="1" dirty="0" err="1">
                <a:effectLst/>
                <a:latin typeface="Arial" panose="020B0604020202020204" pitchFamily="34" charset="0"/>
                <a:ea typeface="Cambria" panose="02040503050406030204" pitchFamily="18" charset="0"/>
                <a:cs typeface="Cambria" panose="02040503050406030204" pitchFamily="18" charset="0"/>
              </a:rPr>
              <a:t>etc</a:t>
            </a:r>
            <a:r>
              <a:rPr lang="en-US" sz="1400" b="1" dirty="0">
                <a:effectLst/>
                <a:latin typeface="Arial" panose="020B0604020202020204" pitchFamily="34" charset="0"/>
                <a:ea typeface="Cambria" panose="02040503050406030204" pitchFamily="18" charset="0"/>
                <a:cs typeface="Cambria" panose="02040503050406030204" pitchFamily="18" charset="0"/>
              </a:rPr>
              <a:t>…) but it would be advantageous to formalize an Interface Control Document (ICD) to eliminate any misunderstandings.</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endParaRPr lang="en-US" sz="8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#2</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Arial" panose="020B0604020202020204" pitchFamily="34" charset="0"/>
                <a:ea typeface="Arial" panose="020B0604020202020204" pitchFamily="34" charset="0"/>
              </a:rPr>
              <a:t>Do the design and specifications meet the performance requirements with a low risk of cost increases, schedule delays, and technical problems?</a:t>
            </a: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a:t>
            </a:r>
            <a:r>
              <a:rPr lang="en-US" sz="1400"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Yes, but prior to the PRR all drawings and specifications need final sign off and formal release for fabrication.</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endParaRPr lang="en-US" sz="8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#3</a:t>
            </a:r>
            <a:endParaRPr lang="en-US" sz="1400" dirty="0">
              <a:effectLst/>
              <a:latin typeface="Arial" panose="020B0604020202020204" pitchFamily="34" charset="0"/>
              <a:ea typeface="Arial" panose="020B0604020202020204" pitchFamily="34" charset="0"/>
            </a:endParaRPr>
          </a:p>
          <a:p>
            <a:pPr marL="0" marR="0" algn="just">
              <a:spcBef>
                <a:spcPts val="0"/>
              </a:spcBef>
              <a:spcAft>
                <a:spcPts val="0"/>
              </a:spcAft>
            </a:pPr>
            <a:r>
              <a:rPr lang="en-US" sz="1400" dirty="0">
                <a:effectLst/>
                <a:latin typeface="Arial" panose="020B0604020202020204" pitchFamily="34" charset="0"/>
                <a:ea typeface="Arial" panose="020B0604020202020204" pitchFamily="34" charset="0"/>
              </a:rPr>
              <a:t>Are the fabrication and assembly plans consistent with the overall project and detector schedule?</a:t>
            </a:r>
            <a:r>
              <a:rPr lang="en-US" sz="1400" b="1" dirty="0">
                <a:effectLst/>
                <a:latin typeface="Arial" panose="020B0604020202020204" pitchFamily="34" charset="0"/>
                <a:ea typeface="Cambria" panose="02040503050406030204" pitchFamily="18" charset="0"/>
                <a:cs typeface="Cambria" panose="02040503050406030204" pitchFamily="18" charset="0"/>
              </a:rPr>
              <a:t> </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 Yes, plans and schedules appear reasonable. With dependencies on other groups for a successful and timely installation, close coordination with all groups outside the detector (</a:t>
            </a:r>
            <a:r>
              <a:rPr lang="en-US" sz="1400" b="1" dirty="0" err="1">
                <a:effectLst/>
                <a:latin typeface="Arial" panose="020B0604020202020204" pitchFamily="34" charset="0"/>
                <a:ea typeface="Cambria" panose="02040503050406030204" pitchFamily="18" charset="0"/>
                <a:cs typeface="Cambria" panose="02040503050406030204" pitchFamily="18" charset="0"/>
              </a:rPr>
              <a:t>ie</a:t>
            </a:r>
            <a:r>
              <a:rPr lang="en-US" sz="1400" b="1" dirty="0">
                <a:effectLst/>
                <a:latin typeface="Arial" panose="020B0604020202020204" pitchFamily="34" charset="0"/>
                <a:ea typeface="Cambria" panose="02040503050406030204" pitchFamily="18" charset="0"/>
                <a:cs typeface="Cambria" panose="02040503050406030204" pitchFamily="18" charset="0"/>
              </a:rPr>
              <a:t> Survey and Alignment) should be coordinated ahead of time.</a:t>
            </a:r>
            <a:endParaRPr lang="en-US" sz="1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254053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E73E-F9BA-00FE-2F6F-F239E15D2714}"/>
              </a:ext>
            </a:extLst>
          </p:cNvPr>
          <p:cNvSpPr>
            <a:spLocks noGrp="1"/>
          </p:cNvSpPr>
          <p:nvPr>
            <p:ph type="title"/>
          </p:nvPr>
        </p:nvSpPr>
        <p:spPr>
          <a:xfrm>
            <a:off x="461963" y="0"/>
            <a:ext cx="11499234" cy="511630"/>
          </a:xfrm>
        </p:spPr>
        <p:txBody>
          <a:bodyPr>
            <a:noAutofit/>
          </a:bodyPr>
          <a:lstStyle/>
          <a:p>
            <a:r>
              <a:rPr lang="en-US" sz="2400" b="1" dirty="0">
                <a:solidFill>
                  <a:prstClr val="black"/>
                </a:solidFill>
              </a:rPr>
              <a:t>Final Design Review of the Mechanical Design for the Endcaps of </a:t>
            </a:r>
            <a:r>
              <a:rPr lang="en-US" sz="2400" b="1" dirty="0" err="1">
                <a:solidFill>
                  <a:prstClr val="black"/>
                </a:solidFill>
              </a:rPr>
              <a:t>ePIC</a:t>
            </a:r>
            <a:endParaRPr lang="en-US" sz="2400" dirty="0"/>
          </a:p>
        </p:txBody>
      </p:sp>
      <p:sp>
        <p:nvSpPr>
          <p:cNvPr id="5" name="TextBox 4">
            <a:extLst>
              <a:ext uri="{FF2B5EF4-FFF2-40B4-BE49-F238E27FC236}">
                <a16:creationId xmlns:a16="http://schemas.microsoft.com/office/drawing/2014/main" id="{9D8CA406-10D7-E4DB-FB5C-232957B11529}"/>
              </a:ext>
            </a:extLst>
          </p:cNvPr>
          <p:cNvSpPr txBox="1"/>
          <p:nvPr/>
        </p:nvSpPr>
        <p:spPr>
          <a:xfrm>
            <a:off x="461963" y="873760"/>
            <a:ext cx="11499234" cy="5078313"/>
          </a:xfrm>
          <a:prstGeom prst="rect">
            <a:avLst/>
          </a:prstGeom>
          <a:noFill/>
        </p:spPr>
        <p:txBody>
          <a:bodyPr wrap="square" rtlCol="0">
            <a:spAutoFit/>
          </a:bodyPr>
          <a:lstStyle/>
          <a:p>
            <a:pPr marL="342900" marR="0" lvl="0" indent="-342900">
              <a:spcBef>
                <a:spcPts val="1200"/>
              </a:spcBef>
              <a:spcAft>
                <a:spcPts val="0"/>
              </a:spcAft>
              <a:buFont typeface="+mj-lt"/>
              <a:buAutoNum type="arabicPeriod" startAt="2"/>
            </a:pPr>
            <a:r>
              <a:rPr lang="en-US" sz="1800" b="1" kern="0" dirty="0">
                <a:effectLst/>
                <a:latin typeface="Cambria" panose="02040503050406030204" pitchFamily="18" charset="0"/>
                <a:ea typeface="Times New Roman" panose="02020603050405020304" pitchFamily="18" charset="0"/>
                <a:cs typeface="Times New Roman" panose="02020603050405020304" pitchFamily="18" charset="0"/>
              </a:rPr>
              <a:t>Reponses to Charge Questions </a:t>
            </a:r>
          </a:p>
          <a:p>
            <a:pPr marL="0" marR="0">
              <a:spcBef>
                <a:spcPts val="0"/>
              </a:spcBef>
              <a:spcAft>
                <a:spcPts val="0"/>
              </a:spcAft>
            </a:pPr>
            <a:r>
              <a:rPr lang="en-US" sz="1200" b="1" dirty="0">
                <a:effectLst/>
                <a:latin typeface="Arial" panose="020B0604020202020204" pitchFamily="34" charset="0"/>
                <a:ea typeface="Cambria" panose="02040503050406030204" pitchFamily="18" charset="0"/>
                <a:cs typeface="Cambria" panose="02040503050406030204" pitchFamily="18" charset="0"/>
              </a:rPr>
              <a:t> </a:t>
            </a:r>
            <a:endParaRPr lang="en-US" sz="12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#4</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Arial" panose="020B0604020202020204" pitchFamily="34" charset="0"/>
                <a:ea typeface="Arial" panose="020B0604020202020204" pitchFamily="34" charset="0"/>
              </a:rPr>
              <a:t>Are the plans for integration in the overall BNL infrastructure appropriately developed to initiate the endcap magnet steel procurement?</a:t>
            </a: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  Yes, any modifications needed for the floor to support the detector should not affect the steel procurement significantly. The infrastructure SOW should be finalized and include all loading considerations. Other known interfaces have been considered in the design.</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endParaRPr lang="en-US" sz="800" b="1" u="sng" dirty="0">
              <a:effectLst/>
              <a:latin typeface="Arial" panose="020B0604020202020204" pitchFamily="34" charset="0"/>
              <a:ea typeface="Cambria" panose="02040503050406030204" pitchFamily="18" charset="0"/>
              <a:cs typeface="Cambria" panose="02040503050406030204" pitchFamily="18"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#5</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Have previous review recommendations been adequately addressed to initiate the procurement?</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  Yes. Requests for budgetary quotes have been placed for both endcaps based on the current drawings and at least one estimate has been received. 4 more are expected soon. If others are not received, a bottoms-up estimate may be needed. Requirements documents have been produced but still need to be signed off and controlled. Partial deliveries are not needed for end caps to meet the current installation schedule.</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endParaRPr lang="en-US" sz="8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#6</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Have ES&amp;H and QA considerations been adequately incorporated in the design and procurement planning?</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  Yes, ES&amp;H and QA are now included in regular meetings.</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endParaRPr lang="en-US" sz="8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b="1" u="sng" dirty="0">
                <a:effectLst/>
                <a:latin typeface="Arial" panose="020B0604020202020204" pitchFamily="34" charset="0"/>
                <a:ea typeface="Cambria" panose="02040503050406030204" pitchFamily="18" charset="0"/>
                <a:cs typeface="Cambria" panose="02040503050406030204" pitchFamily="18" charset="0"/>
              </a:rPr>
              <a:t>Charge Question #7</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Arial" panose="020B0604020202020204" pitchFamily="34" charset="0"/>
                <a:ea typeface="Arial" panose="020B0604020202020204" pitchFamily="34" charset="0"/>
              </a:rPr>
              <a:t>Is the procurement approach of the EIC project sound and will result in a credible procurement schedule?</a:t>
            </a:r>
          </a:p>
          <a:p>
            <a:pPr marL="0" marR="0">
              <a:spcBef>
                <a:spcPts val="0"/>
              </a:spcBef>
              <a:spcAft>
                <a:spcPts val="0"/>
              </a:spcAft>
            </a:pPr>
            <a:r>
              <a:rPr lang="en-US" sz="1400" b="1" dirty="0">
                <a:effectLst/>
                <a:latin typeface="Arial" panose="020B0604020202020204" pitchFamily="34" charset="0"/>
                <a:ea typeface="Cambria" panose="02040503050406030204" pitchFamily="18" charset="0"/>
                <a:cs typeface="Cambria" panose="02040503050406030204" pitchFamily="18" charset="0"/>
              </a:rPr>
              <a:t>Response:  Yes for End Cap components. A lump sum fixed price contract based on build to print (SOW and drawings) is straight forward.</a:t>
            </a:r>
            <a:endParaRPr lang="en-US" sz="1400" dirty="0">
              <a:effectLst/>
              <a:latin typeface="Arial" panose="020B0604020202020204" pitchFamily="34" charset="0"/>
              <a:ea typeface="Arial" panose="020B0604020202020204" pitchFamily="34" charset="0"/>
            </a:endParaRPr>
          </a:p>
          <a:p>
            <a:pPr marL="0" marR="0" algn="just">
              <a:spcBef>
                <a:spcPts val="0"/>
              </a:spcBef>
              <a:spcAft>
                <a:spcPts val="0"/>
              </a:spcAft>
            </a:pP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25270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E73E-F9BA-00FE-2F6F-F239E15D2714}"/>
              </a:ext>
            </a:extLst>
          </p:cNvPr>
          <p:cNvSpPr>
            <a:spLocks noGrp="1"/>
          </p:cNvSpPr>
          <p:nvPr>
            <p:ph type="title"/>
          </p:nvPr>
        </p:nvSpPr>
        <p:spPr>
          <a:xfrm>
            <a:off x="461963" y="0"/>
            <a:ext cx="11499234" cy="511630"/>
          </a:xfrm>
        </p:spPr>
        <p:txBody>
          <a:bodyPr>
            <a:noAutofit/>
          </a:bodyPr>
          <a:lstStyle/>
          <a:p>
            <a:r>
              <a:rPr lang="en-US" sz="2400" b="1" dirty="0">
                <a:solidFill>
                  <a:prstClr val="black"/>
                </a:solidFill>
              </a:rPr>
              <a:t>Final Design Review of the Mechanical Design for the Endcaps of </a:t>
            </a:r>
            <a:r>
              <a:rPr lang="en-US" sz="2400" b="1" dirty="0" err="1">
                <a:solidFill>
                  <a:prstClr val="black"/>
                </a:solidFill>
              </a:rPr>
              <a:t>ePIC</a:t>
            </a:r>
            <a:endParaRPr lang="en-US" sz="2400" dirty="0"/>
          </a:p>
        </p:txBody>
      </p:sp>
      <p:sp>
        <p:nvSpPr>
          <p:cNvPr id="3" name="TextBox 2">
            <a:extLst>
              <a:ext uri="{FF2B5EF4-FFF2-40B4-BE49-F238E27FC236}">
                <a16:creationId xmlns:a16="http://schemas.microsoft.com/office/drawing/2014/main" id="{DB4B4972-13DC-6978-EDD9-4AA8A785921A}"/>
              </a:ext>
            </a:extLst>
          </p:cNvPr>
          <p:cNvSpPr txBox="1"/>
          <p:nvPr/>
        </p:nvSpPr>
        <p:spPr>
          <a:xfrm>
            <a:off x="461963" y="1915053"/>
            <a:ext cx="11499234" cy="2031325"/>
          </a:xfrm>
          <a:prstGeom prst="rect">
            <a:avLst/>
          </a:prstGeom>
          <a:noFill/>
        </p:spPr>
        <p:txBody>
          <a:bodyPr wrap="square" rtlCol="0">
            <a:spAutoFit/>
          </a:bodyPr>
          <a:lstStyle/>
          <a:p>
            <a:pPr marL="0" marR="0">
              <a:spcBef>
                <a:spcPts val="0"/>
              </a:spcBef>
              <a:spcAft>
                <a:spcPts val="0"/>
              </a:spcAft>
            </a:pPr>
            <a:r>
              <a:rPr lang="en-US" sz="1800" b="1" u="sng" dirty="0">
                <a:effectLst/>
                <a:latin typeface="Arial" panose="020B0604020202020204" pitchFamily="34" charset="0"/>
                <a:ea typeface="Arial" panose="020B0604020202020204" pitchFamily="34" charset="0"/>
              </a:rPr>
              <a:t>Recommendations </a:t>
            </a:r>
            <a:endParaRPr lang="en-US" sz="1800" b="1"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u="none" strike="noStrike" dirty="0">
                <a:effectLst/>
                <a:latin typeface="Arial" panose="020B0604020202020204" pitchFamily="34" charset="0"/>
                <a:ea typeface="Arial" panose="020B0604020202020204" pitchFamily="34" charset="0"/>
              </a:rPr>
              <a:t> </a:t>
            </a:r>
            <a:endParaRPr lang="en-US" sz="1800" b="1"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mj-lt"/>
              <a:buAutoNum type="arabicPeriod"/>
            </a:pPr>
            <a:r>
              <a:rPr lang="en-US" sz="1800" b="1" dirty="0">
                <a:effectLst/>
                <a:latin typeface="Arial" panose="020B0604020202020204" pitchFamily="34" charset="0"/>
                <a:ea typeface="Arial" panose="020B0604020202020204" pitchFamily="34" charset="0"/>
              </a:rPr>
              <a:t>In order to reduce the possibility of interference with components outside the detector area, an ICD with the EIC Accelerator group needs to be developed.  It should be signed off by all affected parties and treated as a controlled document.</a:t>
            </a:r>
          </a:p>
          <a:p>
            <a:pPr marL="342900" marR="0" lvl="0" indent="-342900">
              <a:spcBef>
                <a:spcPts val="0"/>
              </a:spcBef>
              <a:spcAft>
                <a:spcPts val="0"/>
              </a:spcAft>
              <a:buFont typeface="+mj-lt"/>
              <a:buAutoNum type="arabicPeriod"/>
            </a:pPr>
            <a:r>
              <a:rPr lang="en-US" sz="1800" b="1" dirty="0">
                <a:effectLst/>
                <a:latin typeface="Arial" panose="020B0604020202020204" pitchFamily="34" charset="0"/>
                <a:ea typeface="Arial" panose="020B0604020202020204" pitchFamily="34" charset="0"/>
              </a:rPr>
              <a:t>All drawings, specifications and SOWs should be signed and released prior to the PRR.</a:t>
            </a:r>
          </a:p>
          <a:p>
            <a:pPr marL="0" marR="0" algn="just">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1CDDF29C-BF69-651C-5DC1-5DEEBFE62ECB}"/>
              </a:ext>
            </a:extLst>
          </p:cNvPr>
          <p:cNvSpPr txBox="1"/>
          <p:nvPr/>
        </p:nvSpPr>
        <p:spPr>
          <a:xfrm>
            <a:off x="461963" y="4628878"/>
            <a:ext cx="11499234" cy="1200329"/>
          </a:xfrm>
          <a:prstGeom prst="rect">
            <a:avLst/>
          </a:prstGeom>
          <a:noFill/>
        </p:spPr>
        <p:txBody>
          <a:bodyPr wrap="square" rtlCol="0">
            <a:spAutoFit/>
          </a:bodyPr>
          <a:lstStyle/>
          <a:p>
            <a:pPr marL="342900" marR="0" lvl="0" indent="-342900">
              <a:spcBef>
                <a:spcPts val="1200"/>
              </a:spcBef>
              <a:spcAft>
                <a:spcPts val="0"/>
              </a:spcAft>
              <a:buFont typeface="+mj-lt"/>
              <a:buAutoNum type="arabicPeriod" startAt="3"/>
            </a:pPr>
            <a:r>
              <a:rPr lang="en-US" sz="1800" b="1" kern="0" dirty="0">
                <a:effectLst/>
                <a:latin typeface="Cambria" panose="02040503050406030204" pitchFamily="18" charset="0"/>
                <a:ea typeface="Times New Roman" panose="02020603050405020304" pitchFamily="18" charset="0"/>
                <a:cs typeface="Times New Roman" panose="02020603050405020304" pitchFamily="18" charset="0"/>
              </a:rPr>
              <a:t>Conclusion </a:t>
            </a:r>
          </a:p>
          <a:p>
            <a:pPr marL="0" marR="0">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gn="just">
              <a:spcBef>
                <a:spcPts val="0"/>
              </a:spcBef>
              <a:spcAft>
                <a:spcPts val="0"/>
              </a:spcAft>
            </a:pPr>
            <a:r>
              <a:rPr lang="en-US" sz="1800" dirty="0">
                <a:effectLst/>
                <a:latin typeface="Arial" panose="020B0604020202020204" pitchFamily="34" charset="0"/>
                <a:ea typeface="Arial" panose="020B0604020202020204" pitchFamily="34" charset="0"/>
              </a:rPr>
              <a:t>Overall, it appears the project will be in good shape to proceed with End Cap procurements after the PRR which will be held</a:t>
            </a:r>
            <a:r>
              <a:rPr lang="en-US" sz="1800" dirty="0">
                <a:solidFill>
                  <a:srgbClr val="FF0000"/>
                </a:solidFill>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 2025.</a:t>
            </a:r>
          </a:p>
        </p:txBody>
      </p:sp>
      <p:sp>
        <p:nvSpPr>
          <p:cNvPr id="6" name="TextBox 5">
            <a:extLst>
              <a:ext uri="{FF2B5EF4-FFF2-40B4-BE49-F238E27FC236}">
                <a16:creationId xmlns:a16="http://schemas.microsoft.com/office/drawing/2014/main" id="{C6F02F3C-BDCD-8AE2-1357-6438F1892811}"/>
              </a:ext>
            </a:extLst>
          </p:cNvPr>
          <p:cNvSpPr txBox="1"/>
          <p:nvPr/>
        </p:nvSpPr>
        <p:spPr>
          <a:xfrm>
            <a:off x="461963" y="691326"/>
            <a:ext cx="11499234" cy="765274"/>
          </a:xfrm>
          <a:prstGeom prst="rect">
            <a:avLst/>
          </a:prstGeom>
          <a:noFill/>
        </p:spPr>
        <p:txBody>
          <a:bodyPr wrap="square" rtlCol="0">
            <a:spAutoFit/>
          </a:bodyPr>
          <a:lstStyle/>
          <a:p>
            <a:pPr marL="0" marR="0">
              <a:spcBef>
                <a:spcPts val="0"/>
              </a:spcBef>
            </a:pPr>
            <a:r>
              <a:rPr lang="en-US" sz="1800" b="1" u="sng" dirty="0">
                <a:effectLst/>
                <a:latin typeface="Arial" panose="020B0604020202020204" pitchFamily="34" charset="0"/>
                <a:ea typeface="Arial" panose="020B0604020202020204" pitchFamily="34" charset="0"/>
              </a:rPr>
              <a:t>Comments</a:t>
            </a:r>
            <a:endParaRPr lang="en-US" sz="1800" b="1" dirty="0">
              <a:effectLst/>
              <a:latin typeface="Arial" panose="020B0604020202020204" pitchFamily="34" charset="0"/>
              <a:ea typeface="Arial" panose="020B0604020202020204" pitchFamily="34" charset="0"/>
            </a:endParaRPr>
          </a:p>
          <a:p>
            <a:pPr marL="0" marR="0">
              <a:spcBef>
                <a:spcPts val="0"/>
              </a:spcBef>
            </a:pPr>
            <a:endParaRPr lang="en-US" sz="800" b="1" dirty="0">
              <a:effectLst/>
              <a:latin typeface="Arial" panose="020B0604020202020204" pitchFamily="34" charset="0"/>
              <a:ea typeface="Arial" panose="020B0604020202020204" pitchFamily="34" charset="0"/>
            </a:endParaRPr>
          </a:p>
          <a:p>
            <a:pPr marR="0" lvl="0">
              <a:lnSpc>
                <a:spcPct val="106000"/>
              </a:lnSpc>
              <a:spcBef>
                <a:spcPts val="0"/>
              </a:spcBef>
            </a:pPr>
            <a:r>
              <a:rPr lang="en-US" b="1" dirty="0">
                <a:latin typeface="Arial" panose="020B0604020202020204" pitchFamily="34" charset="0"/>
                <a:ea typeface="Arial" panose="020B0604020202020204" pitchFamily="34" charset="0"/>
              </a:rPr>
              <a:t>12 of them, mainly good advice to fold in, on shims, loads, assembly, adding drilled &amp; tapped holes, …</a:t>
            </a:r>
            <a:endParaRPr lang="en-US"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08334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9C7C-3295-384E-9F5D-EFF4F7CBC256}"/>
              </a:ext>
            </a:extLst>
          </p:cNvPr>
          <p:cNvSpPr>
            <a:spLocks noGrp="1"/>
          </p:cNvSpPr>
          <p:nvPr>
            <p:ph type="title"/>
          </p:nvPr>
        </p:nvSpPr>
        <p:spPr/>
        <p:txBody>
          <a:bodyPr>
            <a:normAutofit fontScale="90000"/>
          </a:bodyPr>
          <a:lstStyle/>
          <a:p>
            <a:r>
              <a:rPr lang="en-US" dirty="0"/>
              <a:t>Directors Review Timeline</a:t>
            </a:r>
          </a:p>
        </p:txBody>
      </p:sp>
      <p:pic>
        <p:nvPicPr>
          <p:cNvPr id="5" name="Picture 4" descr="A close-up of a document&#10;&#10;Description automatically generated">
            <a:extLst>
              <a:ext uri="{FF2B5EF4-FFF2-40B4-BE49-F238E27FC236}">
                <a16:creationId xmlns:a16="http://schemas.microsoft.com/office/drawing/2014/main" id="{F87B27CA-4B54-DEDD-BE31-6A1904EF7A51}"/>
              </a:ext>
            </a:extLst>
          </p:cNvPr>
          <p:cNvPicPr>
            <a:picLocks/>
          </p:cNvPicPr>
          <p:nvPr/>
        </p:nvPicPr>
        <p:blipFill>
          <a:blip r:embed="rId2"/>
          <a:stretch>
            <a:fillRect/>
          </a:stretch>
        </p:blipFill>
        <p:spPr>
          <a:xfrm rot="16200000">
            <a:off x="2599119" y="-1203722"/>
            <a:ext cx="6336506" cy="9786938"/>
          </a:xfrm>
          <a:prstGeom prst="rect">
            <a:avLst/>
          </a:prstGeom>
        </p:spPr>
      </p:pic>
      <p:cxnSp>
        <p:nvCxnSpPr>
          <p:cNvPr id="4" name="Straight Arrow Connector 3">
            <a:extLst>
              <a:ext uri="{FF2B5EF4-FFF2-40B4-BE49-F238E27FC236}">
                <a16:creationId xmlns:a16="http://schemas.microsoft.com/office/drawing/2014/main" id="{D68CFE64-87ED-41E1-B553-0E6C508D14C7}"/>
              </a:ext>
            </a:extLst>
          </p:cNvPr>
          <p:cNvCxnSpPr>
            <a:cxnSpLocks/>
          </p:cNvCxnSpPr>
          <p:nvPr/>
        </p:nvCxnSpPr>
        <p:spPr>
          <a:xfrm flipH="1">
            <a:off x="9261250" y="5497822"/>
            <a:ext cx="13995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C1A5894-DECA-4397-BBE7-1F37C18A59C2}"/>
              </a:ext>
            </a:extLst>
          </p:cNvPr>
          <p:cNvCxnSpPr>
            <a:cxnSpLocks/>
          </p:cNvCxnSpPr>
          <p:nvPr/>
        </p:nvCxnSpPr>
        <p:spPr>
          <a:xfrm flipH="1">
            <a:off x="9261249" y="5792649"/>
            <a:ext cx="139959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7430F9-FB21-4867-BF7C-30DAA2709B18}"/>
              </a:ext>
            </a:extLst>
          </p:cNvPr>
          <p:cNvSpPr txBox="1"/>
          <p:nvPr/>
        </p:nvSpPr>
        <p:spPr>
          <a:xfrm>
            <a:off x="10660841" y="5313156"/>
            <a:ext cx="1300356" cy="369332"/>
          </a:xfrm>
          <a:prstGeom prst="rect">
            <a:avLst/>
          </a:prstGeom>
          <a:noFill/>
          <a:ln w="76200">
            <a:solidFill>
              <a:srgbClr val="B5D64A"/>
            </a:solidFill>
          </a:ln>
        </p:spPr>
        <p:txBody>
          <a:bodyPr wrap="none" rtlCol="0">
            <a:spAutoFit/>
          </a:bodyPr>
          <a:lstStyle/>
          <a:p>
            <a:r>
              <a:rPr lang="en-US" dirty="0"/>
              <a:t>Completed</a:t>
            </a:r>
          </a:p>
        </p:txBody>
      </p:sp>
    </p:spTree>
    <p:extLst>
      <p:ext uri="{BB962C8B-B14F-4D97-AF65-F5344CB8AC3E}">
        <p14:creationId xmlns:p14="http://schemas.microsoft.com/office/powerpoint/2010/main" val="274337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9C7C-3295-384E-9F5D-EFF4F7CBC256}"/>
              </a:ext>
            </a:extLst>
          </p:cNvPr>
          <p:cNvSpPr>
            <a:spLocks noGrp="1"/>
          </p:cNvSpPr>
          <p:nvPr>
            <p:ph type="title"/>
          </p:nvPr>
        </p:nvSpPr>
        <p:spPr/>
        <p:txBody>
          <a:bodyPr>
            <a:normAutofit fontScale="90000"/>
          </a:bodyPr>
          <a:lstStyle/>
          <a:p>
            <a:r>
              <a:rPr lang="en-US" dirty="0"/>
              <a:t>Directors Review October 22-24, 2024</a:t>
            </a:r>
          </a:p>
        </p:txBody>
      </p:sp>
      <p:pic>
        <p:nvPicPr>
          <p:cNvPr id="8" name="Picture 7" descr="A group of people standing in front of a building&#10;&#10;Description automatically generated">
            <a:extLst>
              <a:ext uri="{FF2B5EF4-FFF2-40B4-BE49-F238E27FC236}">
                <a16:creationId xmlns:a16="http://schemas.microsoft.com/office/drawing/2014/main" id="{ACE696BA-C96F-D18D-E613-E0BD8D5EA9CB}"/>
              </a:ext>
            </a:extLst>
          </p:cNvPr>
          <p:cNvPicPr>
            <a:picLocks noChangeAspect="1"/>
          </p:cNvPicPr>
          <p:nvPr/>
        </p:nvPicPr>
        <p:blipFill>
          <a:blip r:embed="rId2"/>
          <a:srcRect t="5461" b="12128"/>
          <a:stretch/>
        </p:blipFill>
        <p:spPr>
          <a:xfrm>
            <a:off x="903570" y="603173"/>
            <a:ext cx="10384860" cy="5651654"/>
          </a:xfrm>
          <a:prstGeom prst="rect">
            <a:avLst/>
          </a:prstGeom>
        </p:spPr>
      </p:pic>
    </p:spTree>
    <p:extLst>
      <p:ext uri="{BB962C8B-B14F-4D97-AF65-F5344CB8AC3E}">
        <p14:creationId xmlns:p14="http://schemas.microsoft.com/office/powerpoint/2010/main" val="1118052955"/>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2.xml><?xml version="1.0" encoding="utf-8"?>
<ds:datastoreItem xmlns:ds="http://schemas.openxmlformats.org/officeDocument/2006/customXml" ds:itemID="{765637A3-DEB1-4C7D-9F81-D2184D65C3B4}">
  <ds:schemaRef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3bfd71d5-c7ac-4dca-b865-a609d1eb4074"/>
    <ds:schemaRef ds:uri="d767f846-2003-4795-b8a5-c12e60d56749"/>
    <ds:schemaRef ds:uri="http://purl.org/dc/terms/"/>
  </ds:schemaRefs>
</ds:datastoreItem>
</file>

<file path=customXml/itemProps3.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20563</TotalTime>
  <Words>3453</Words>
  <Application>Microsoft Office PowerPoint</Application>
  <PresentationFormat>Widescreen</PresentationFormat>
  <Paragraphs>304</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Wingdings</vt:lpstr>
      <vt:lpstr>Arial</vt:lpstr>
      <vt:lpstr>Cambria</vt:lpstr>
      <vt:lpstr>Times New Roman</vt:lpstr>
      <vt:lpstr>Calibri</vt:lpstr>
      <vt:lpstr>BNL</vt:lpstr>
      <vt:lpstr>1_BNL</vt:lpstr>
      <vt:lpstr>EIC Project News</vt:lpstr>
      <vt:lpstr>On we go: ePIC Detector Path to CD-3B and to CD-2/3C</vt:lpstr>
      <vt:lpstr>9th Detector Advisory Committee meeting follow-up completed</vt:lpstr>
      <vt:lpstr>Final Design Review of the Mechanical Design for the Endcaps of ePIC (“FDR”)  – Charge</vt:lpstr>
      <vt:lpstr>Final Design Review of the Mechanical Design for the Endcaps of ePIC</vt:lpstr>
      <vt:lpstr>Final Design Review of the Mechanical Design for the Endcaps of ePIC</vt:lpstr>
      <vt:lpstr>Final Design Review of the Mechanical Design for the Endcaps of ePIC</vt:lpstr>
      <vt:lpstr>Directors Review Timeline</vt:lpstr>
      <vt:lpstr>Directors Review October 22-24, 2024</vt:lpstr>
      <vt:lpstr>Scope</vt:lpstr>
      <vt:lpstr>Directors Review Committee</vt:lpstr>
      <vt:lpstr>Directors Review High-Level Summary</vt:lpstr>
      <vt:lpstr>SC4 – Detector Systems </vt:lpstr>
      <vt:lpstr>SC4 – Detector Systems </vt:lpstr>
      <vt:lpstr>SC4 – Detector Systems </vt:lpstr>
      <vt:lpstr>SC4 – Detector Systems </vt:lpstr>
      <vt:lpstr>SC4 – Detector Systems </vt:lpstr>
      <vt:lpstr>SC4 – Detector Systems </vt:lpstr>
      <vt:lpstr>Upcoming Resource Review Board meeting</vt:lpstr>
      <vt:lpstr>PowerPoint Presentation</vt:lpstr>
      <vt:lpstr>Schedule</vt:lpstr>
      <vt:lpstr>Funding History Post CD-1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Rolf Ent</cp:lastModifiedBy>
  <cp:revision>330</cp:revision>
  <cp:lastPrinted>2023-11-03T20:25:02Z</cp:lastPrinted>
  <dcterms:created xsi:type="dcterms:W3CDTF">2023-09-12T20:43:32Z</dcterms:created>
  <dcterms:modified xsi:type="dcterms:W3CDTF">2024-11-01T15:49:37Z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