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5840" r:id="rId3"/>
    <p:sldId id="5908" r:id="rId4"/>
    <p:sldId id="5836" r:id="rId5"/>
    <p:sldId id="5837" r:id="rId6"/>
    <p:sldId id="5910" r:id="rId7"/>
    <p:sldId id="5905" r:id="rId8"/>
    <p:sldId id="5872" r:id="rId9"/>
    <p:sldId id="5909" r:id="rId10"/>
    <p:sldId id="5894" r:id="rId11"/>
    <p:sldId id="5906" r:id="rId12"/>
    <p:sldId id="5911" r:id="rId13"/>
    <p:sldId id="5792" r:id="rId14"/>
    <p:sldId id="5903" r:id="rId15"/>
    <p:sldId id="257" r:id="rId16"/>
    <p:sldId id="260" r:id="rId17"/>
    <p:sldId id="5912" r:id="rId18"/>
    <p:sldId id="5913" r:id="rId19"/>
    <p:sldId id="5769" r:id="rId20"/>
    <p:sldId id="4770" r:id="rId21"/>
    <p:sldId id="5821" r:id="rId22"/>
    <p:sldId id="5759" r:id="rId23"/>
    <p:sldId id="5839" r:id="rId24"/>
    <p:sldId id="59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103" d="100"/>
          <a:sy n="103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rldefense.us/v2/url?u=https-3A__science.osti.gov_grants_FOAs_-2D_media_grants_pdf_foas_2024_DE-2DFOA-2D0003432.pdf&amp;d=DwMFaQ&amp;c=v4IIwRuZAmwupIjowmMWUmLasxPEgYsgNI-O7C4ViYc&amp;r=XRuhd5znVZ-86OLX6BWly44JW0XqYsaz7x_4t8rPm2w&amp;m=amB0nu9oqk9PM24SKUxi3_r0vjyyqWsKHJ4KFvr4ofGxFZOcp0uj5-0v_IKDq3SI&amp;s=HGBlK_EdZV0Eowc1fagPvdYnu3Qn7ZKdgdpEUXLtwgM&amp;e=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pic-eic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ndico.bnl.gov/event/24841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genda.infn.it/event/43344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November 1,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30ADC9-CC55-7FE3-043B-A8CE1E0E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679" y="2308448"/>
            <a:ext cx="4333605" cy="4278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237D46-370D-42CA-0543-7C85D769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17"/>
            <a:ext cx="10515600" cy="10826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January 2025 Collab. Meeting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759E2-FF54-5598-2253-F6DB9E2D6C0E}"/>
              </a:ext>
            </a:extLst>
          </p:cNvPr>
          <p:cNvSpPr txBox="1"/>
          <p:nvPr/>
        </p:nvSpPr>
        <p:spPr>
          <a:xfrm>
            <a:off x="497305" y="2542674"/>
            <a:ext cx="15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85E8D-3A5F-8740-A6D3-AEFD689140BC}"/>
              </a:ext>
            </a:extLst>
          </p:cNvPr>
          <p:cNvSpPr txBox="1"/>
          <p:nvPr/>
        </p:nvSpPr>
        <p:spPr>
          <a:xfrm>
            <a:off x="497305" y="4379495"/>
            <a:ext cx="15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Afternoon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3EEC6B-A569-59F9-B76A-5CA2AD67B87E}"/>
              </a:ext>
            </a:extLst>
          </p:cNvPr>
          <p:cNvCxnSpPr/>
          <p:nvPr/>
        </p:nvCxnSpPr>
        <p:spPr>
          <a:xfrm>
            <a:off x="1740568" y="3649579"/>
            <a:ext cx="9152021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0AAF03-EF3D-315C-34C5-9FC450E3C044}"/>
              </a:ext>
            </a:extLst>
          </p:cNvPr>
          <p:cNvSpPr txBox="1"/>
          <p:nvPr/>
        </p:nvSpPr>
        <p:spPr>
          <a:xfrm>
            <a:off x="2309060" y="1306020"/>
            <a:ext cx="97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Monday</a:t>
            </a:r>
          </a:p>
          <a:p>
            <a:r>
              <a:rPr lang="en-US" dirty="0"/>
              <a:t>Jan.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16E8E-E51E-2031-785C-5764377EA0CA}"/>
              </a:ext>
            </a:extLst>
          </p:cNvPr>
          <p:cNvSpPr txBox="1"/>
          <p:nvPr/>
        </p:nvSpPr>
        <p:spPr>
          <a:xfrm>
            <a:off x="4033838" y="1302738"/>
            <a:ext cx="97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Tuesday</a:t>
            </a:r>
          </a:p>
          <a:p>
            <a:r>
              <a:rPr lang="en-US" dirty="0"/>
              <a:t>Jan. 21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1B9B7-4929-DAC2-9392-B79AE704C6AA}"/>
              </a:ext>
            </a:extLst>
          </p:cNvPr>
          <p:cNvSpPr txBox="1"/>
          <p:nvPr/>
        </p:nvSpPr>
        <p:spPr>
          <a:xfrm>
            <a:off x="5984832" y="1302738"/>
            <a:ext cx="128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Wednesday</a:t>
            </a:r>
          </a:p>
          <a:p>
            <a:r>
              <a:rPr lang="en-US" dirty="0"/>
              <a:t>Jan. 22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74F24-F1AD-B63C-DDF2-CF558C21092E}"/>
              </a:ext>
            </a:extLst>
          </p:cNvPr>
          <p:cNvSpPr txBox="1"/>
          <p:nvPr/>
        </p:nvSpPr>
        <p:spPr>
          <a:xfrm>
            <a:off x="7941589" y="1290663"/>
            <a:ext cx="110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</a:t>
            </a:r>
          </a:p>
          <a:p>
            <a:r>
              <a:rPr lang="en-US" dirty="0"/>
              <a:t>Jan. 23</a:t>
            </a:r>
            <a:r>
              <a:rPr lang="en-US" baseline="30000" dirty="0"/>
              <a:t>rd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F20EE-4E37-0818-708F-7A508DCC9A25}"/>
              </a:ext>
            </a:extLst>
          </p:cNvPr>
          <p:cNvSpPr txBox="1"/>
          <p:nvPr/>
        </p:nvSpPr>
        <p:spPr>
          <a:xfrm>
            <a:off x="9719376" y="1280219"/>
            <a:ext cx="110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Friday</a:t>
            </a:r>
          </a:p>
          <a:p>
            <a:r>
              <a:rPr lang="en-US" dirty="0"/>
              <a:t>Jan. 24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0582A7-9C3F-1FCC-3BAF-F6E6C9707128}"/>
              </a:ext>
            </a:extLst>
          </p:cNvPr>
          <p:cNvSpPr/>
          <p:nvPr/>
        </p:nvSpPr>
        <p:spPr>
          <a:xfrm>
            <a:off x="2060282" y="2114206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8DE44-031B-097F-93CF-D0D136898913}"/>
              </a:ext>
            </a:extLst>
          </p:cNvPr>
          <p:cNvSpPr/>
          <p:nvPr/>
        </p:nvSpPr>
        <p:spPr>
          <a:xfrm>
            <a:off x="2060282" y="3985783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DEB02-5737-4D27-9E24-7B6D5BA024D0}"/>
              </a:ext>
            </a:extLst>
          </p:cNvPr>
          <p:cNvSpPr/>
          <p:nvPr/>
        </p:nvSpPr>
        <p:spPr>
          <a:xfrm>
            <a:off x="5861381" y="2114205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Early Science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30782E-7592-D8C2-79F7-249FD1CB5F8A}"/>
              </a:ext>
            </a:extLst>
          </p:cNvPr>
          <p:cNvSpPr/>
          <p:nvPr/>
        </p:nvSpPr>
        <p:spPr>
          <a:xfrm>
            <a:off x="5861381" y="3985782"/>
            <a:ext cx="1476626" cy="1356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Excursion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120D37-20D5-F576-DC9D-D859B9EEBF1F}"/>
              </a:ext>
            </a:extLst>
          </p:cNvPr>
          <p:cNvSpPr/>
          <p:nvPr/>
        </p:nvSpPr>
        <p:spPr>
          <a:xfrm>
            <a:off x="7731849" y="3985779"/>
            <a:ext cx="1476626" cy="13563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Collaboration Council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FE995D-808A-5C86-1EC0-E87F7F73C610}"/>
              </a:ext>
            </a:extLst>
          </p:cNvPr>
          <p:cNvSpPr/>
          <p:nvPr/>
        </p:nvSpPr>
        <p:spPr>
          <a:xfrm>
            <a:off x="3900550" y="3985781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864CC-F356-AD1D-2280-C65CFDE34503}"/>
              </a:ext>
            </a:extLst>
          </p:cNvPr>
          <p:cNvSpPr/>
          <p:nvPr/>
        </p:nvSpPr>
        <p:spPr>
          <a:xfrm>
            <a:off x="3900550" y="2114205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3BB5C3-03C1-041E-002A-C48C39267580}"/>
              </a:ext>
            </a:extLst>
          </p:cNvPr>
          <p:cNvSpPr/>
          <p:nvPr/>
        </p:nvSpPr>
        <p:spPr>
          <a:xfrm>
            <a:off x="9572117" y="3985780"/>
            <a:ext cx="1476626" cy="13563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Plenary 3</a:t>
            </a:r>
          </a:p>
          <a:p>
            <a:pPr algn="ctr"/>
            <a:r>
              <a:rPr lang="en-US" dirty="0"/>
              <a:t>(incl. </a:t>
            </a:r>
            <a:r>
              <a:rPr lang="en-US"/>
              <a:t>self-proposed)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1BB3BB-CEBD-DF1E-6FBA-AE38DAAD00D5}"/>
              </a:ext>
            </a:extLst>
          </p:cNvPr>
          <p:cNvSpPr/>
          <p:nvPr/>
        </p:nvSpPr>
        <p:spPr>
          <a:xfrm>
            <a:off x="7691495" y="2106103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B6B636-9C3C-C383-5E1E-F265E6A67685}"/>
              </a:ext>
            </a:extLst>
          </p:cNvPr>
          <p:cNvSpPr/>
          <p:nvPr/>
        </p:nvSpPr>
        <p:spPr>
          <a:xfrm>
            <a:off x="9521610" y="2106104"/>
            <a:ext cx="1476626" cy="1356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Parallel/</a:t>
            </a:r>
            <a:br>
              <a:rPr lang="en-US" dirty="0"/>
            </a:br>
            <a:r>
              <a:rPr lang="en-US" dirty="0" err="1"/>
              <a:t>Workfest</a:t>
            </a:r>
            <a:r>
              <a:rPr lang="en-US" dirty="0"/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109DEB-C05D-4CD1-9E2F-F442F5A451B5}"/>
              </a:ext>
            </a:extLst>
          </p:cNvPr>
          <p:cNvSpPr txBox="1"/>
          <p:nvPr/>
        </p:nvSpPr>
        <p:spPr>
          <a:xfrm>
            <a:off x="1508274" y="5569985"/>
            <a:ext cx="943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Parallel/</a:t>
            </a:r>
            <a:r>
              <a:rPr lang="en-US" dirty="0" err="1"/>
              <a:t>Workfest</a:t>
            </a:r>
            <a:r>
              <a:rPr lang="en-US" dirty="0"/>
              <a:t> summaries will not be part of Plenary 3, but instead will be delivered as a Zoom session the following weeks.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E9C07-B730-DDCD-275D-3735D7B8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18312-644C-3A8A-EDF1-9E960D04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C537D1F-B6C5-4811-91BE-AA6285F1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4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5AFE-6238-2821-F6F7-DDE54C8B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25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Workfests</a:t>
            </a:r>
            <a:r>
              <a:rPr lang="en-US" b="1" dirty="0">
                <a:solidFill>
                  <a:schemeClr val="accent1"/>
                </a:solidFill>
              </a:rPr>
              <a:t> @ Jan 2025 Collaboration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C1B45-A469-E42E-4A06-48687F11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378"/>
            <a:ext cx="10515600" cy="4833585"/>
          </a:xfrm>
        </p:spPr>
        <p:txBody>
          <a:bodyPr/>
          <a:lstStyle/>
          <a:p>
            <a:r>
              <a:rPr lang="en-US" dirty="0" err="1"/>
              <a:t>Workfest</a:t>
            </a:r>
            <a:r>
              <a:rPr lang="en-US" dirty="0"/>
              <a:t> solicitation sent to collaboration Oct 10</a:t>
            </a:r>
            <a:r>
              <a:rPr lang="en-US" baseline="30000" dirty="0"/>
              <a:t>th</a:t>
            </a:r>
            <a:r>
              <a:rPr lang="en-US" dirty="0"/>
              <a:t> (due Oct. 31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FA730-B61D-7B1A-2121-A7FB5453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44C85-FE81-D85A-CCE1-5CF99B48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5A36E-7DFC-C0B8-70B1-87B48FE0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83B8B0-96EA-D167-F49B-C929C7276F3E}"/>
              </a:ext>
            </a:extLst>
          </p:cNvPr>
          <p:cNvSpPr/>
          <p:nvPr/>
        </p:nvSpPr>
        <p:spPr>
          <a:xfrm>
            <a:off x="293914" y="1926771"/>
            <a:ext cx="11593286" cy="32112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Following previous practice, this is an open call for workest/parallel session proposals.  We encourage people to work with the WG, CC WG and DSC leadership, and to develop proposals that encourage interactions and exchange between different groups – take advantage to the opportunity presented by having a large number of your colleagues present in-person!  In developing the proposal, we suggest that focusing on a deliverable can create a theme and a focus that makes good use of the in-person opportunity.  For example, a lot of progress can be made in a short time with a focus on a specific design issue like cooling, or a specific simulation or reconstruction issue. </a:t>
            </a:r>
          </a:p>
          <a:p>
            <a:pPr algn="ctr"/>
            <a:endParaRPr lang="en-US"/>
          </a:p>
          <a:p>
            <a:pPr algn="ctr"/>
            <a:r>
              <a:rPr lang="en-US"/>
              <a:t>In planning for a workfest/parallel session, consider the question "What goals will this workfest achieve that a regular working group virtual meeting cannot achieve?"  It may be helpful to even consider a pre-collaboration meeting virtual prep meeting to make optimal use of the in-person time at the collaboration meeting.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15EA72-CE7D-417B-7B43-9FD6D8AD9F9A}"/>
              </a:ext>
            </a:extLst>
          </p:cNvPr>
          <p:cNvSpPr txBox="1"/>
          <p:nvPr/>
        </p:nvSpPr>
        <p:spPr>
          <a:xfrm>
            <a:off x="2209800" y="5352118"/>
            <a:ext cx="772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Looking to focus on specific issues where we can make progress at the </a:t>
            </a:r>
            <a:r>
              <a:rPr lang="en-US" dirty="0" err="1"/>
              <a:t>workfest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Working to announce </a:t>
            </a:r>
            <a:r>
              <a:rPr lang="en-US" dirty="0" err="1"/>
              <a:t>workfests</a:t>
            </a:r>
            <a:r>
              <a:rPr lang="en-US" dirty="0"/>
              <a:t> shortly so people can make plans. </a:t>
            </a:r>
          </a:p>
        </p:txBody>
      </p:sp>
    </p:spTree>
    <p:extLst>
      <p:ext uri="{BB962C8B-B14F-4D97-AF65-F5344CB8AC3E}">
        <p14:creationId xmlns:p14="http://schemas.microsoft.com/office/powerpoint/2010/main" val="314950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C4C6-90F6-F934-89D9-825E31BA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Looking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9F57-9BCE-BB77-E354-33CCF55F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646743"/>
          </a:xfrm>
        </p:spPr>
        <p:txBody>
          <a:bodyPr/>
          <a:lstStyle/>
          <a:p>
            <a:r>
              <a:rPr lang="en-US" dirty="0"/>
              <a:t>The Jan 2024 meeting at ANL established the goals and priorities for the collaboration for the coming year. </a:t>
            </a:r>
          </a:p>
          <a:p>
            <a:r>
              <a:rPr lang="en-US" dirty="0"/>
              <a:t>At the Summer 2024 meeting at Lehigh we took stock of where we were on the roadmap, made adjustments, and began the early science discussions.</a:t>
            </a:r>
          </a:p>
          <a:p>
            <a:endParaRPr lang="en-US" dirty="0"/>
          </a:p>
          <a:p>
            <a:r>
              <a:rPr lang="en-US" dirty="0"/>
              <a:t>The meeting in Frascati in Jan 2025 will come immediately after the EIC Project CD-3B review. We will again discuss the goals and priorities for the collaboration in the coming year.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3E84-EAD5-799F-FC4F-D0EF97A8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8B84-0B7C-92A9-6568-0E67DB53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74814-8EFE-1034-E2A1-5D6FD83F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303495E-A3E5-D297-7DF7-4493C3A8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935" y="1167821"/>
            <a:ext cx="4209806" cy="5953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CDE4C7-7C1E-A314-55B9-7FF9603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CERN Recognized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D37B-CFF5-AE44-4819-6377B2E7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67492-6F60-E5E1-D69B-D93941DB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A0110B-CB46-2038-AD6F-7FFCEDC9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75" y="36164"/>
            <a:ext cx="1894108" cy="13634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AF5DE-7D5D-68B3-C581-220F82DC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8A6D1A49-A46E-73A6-2251-C04002AA0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686" y="1396372"/>
            <a:ext cx="4851639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close up of a paper&#10;&#10;Description automatically generated">
            <a:extLst>
              <a:ext uri="{FF2B5EF4-FFF2-40B4-BE49-F238E27FC236}">
                <a16:creationId xmlns:a16="http://schemas.microsoft.com/office/drawing/2014/main" id="{FCF651B6-16D4-87DC-913A-F971ED7A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886" y="3973104"/>
            <a:ext cx="4917223" cy="274837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113DE6-2DB8-E9DC-8843-CC12C7DFBDF8}"/>
              </a:ext>
            </a:extLst>
          </p:cNvPr>
          <p:cNvSpPr txBox="1"/>
          <p:nvPr/>
        </p:nvSpPr>
        <p:spPr>
          <a:xfrm>
            <a:off x="351955" y="2008699"/>
            <a:ext cx="466968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CERN Recognized Experiment MOU is in the signature process </a:t>
            </a:r>
            <a:br>
              <a:rPr lang="en-US" sz="3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(J. Mnich -&gt; Silvia -&gt; JGL)</a:t>
            </a:r>
          </a:p>
        </p:txBody>
      </p:sp>
    </p:spTree>
    <p:extLst>
      <p:ext uri="{BB962C8B-B14F-4D97-AF65-F5344CB8AC3E}">
        <p14:creationId xmlns:p14="http://schemas.microsoft.com/office/powerpoint/2010/main" val="48212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8DCC-1E6A-84D1-0E41-C48825A3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481380"/>
            <a:ext cx="10515600" cy="9131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DOE FY25 NOFO –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Generic EIC R&amp;D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79B82-BD88-B784-60DC-7D4CD0F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0CEDE-57B1-2CFD-A1D1-00806F81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148C9-74C0-35E8-1516-874B83E3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document with a blue and yellow circle&#10;&#10;Description automatically generated">
            <a:extLst>
              <a:ext uri="{FF2B5EF4-FFF2-40B4-BE49-F238E27FC236}">
                <a16:creationId xmlns:a16="http://schemas.microsoft.com/office/drawing/2014/main" id="{13D32EC7-B04B-CCEF-3D47-93FA25FE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374" y="365125"/>
            <a:ext cx="529936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F5E562E-F571-5AD8-79F1-9C1D2F83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62" y="1774704"/>
            <a:ext cx="5884940" cy="42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9B96E9-6E32-FC56-1D96-B42C67DEED99}"/>
              </a:ext>
            </a:extLst>
          </p:cNvPr>
          <p:cNvGrpSpPr/>
          <p:nvPr/>
        </p:nvGrpSpPr>
        <p:grpSpPr>
          <a:xfrm>
            <a:off x="6940627" y="2423974"/>
            <a:ext cx="5070111" cy="4297501"/>
            <a:chOff x="7109024" y="2177475"/>
            <a:chExt cx="5070111" cy="4297501"/>
          </a:xfrm>
        </p:grpSpPr>
        <p:pic>
          <p:nvPicPr>
            <p:cNvPr id="11" name="Picture 1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72A83445-AD72-B346-F83D-D18126E9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9024" y="2177475"/>
              <a:ext cx="5070111" cy="822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 descr="A close-up of a document&#10;&#10;Description automatically generated">
              <a:extLst>
                <a:ext uri="{FF2B5EF4-FFF2-40B4-BE49-F238E27FC236}">
                  <a16:creationId xmlns:a16="http://schemas.microsoft.com/office/drawing/2014/main" id="{196D7B5A-B993-72CD-7AD3-BB644433E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9024" y="2999725"/>
              <a:ext cx="5070111" cy="34752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6E2176DF-2B68-BCA1-6C2B-0DAF48887A1F}"/>
              </a:ext>
            </a:extLst>
          </p:cNvPr>
          <p:cNvSpPr/>
          <p:nvPr/>
        </p:nvSpPr>
        <p:spPr>
          <a:xfrm>
            <a:off x="3317358" y="2423974"/>
            <a:ext cx="1584251" cy="4042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744E7-C35A-2DE9-6B97-F0B12ED57405}"/>
              </a:ext>
            </a:extLst>
          </p:cNvPr>
          <p:cNvSpPr txBox="1"/>
          <p:nvPr/>
        </p:nvSpPr>
        <p:spPr>
          <a:xfrm>
            <a:off x="188203" y="5963156"/>
            <a:ext cx="573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https://science.osti.gov/grants/FOAs/-/media/grants/pdf/foas/2024/DE-FOA-0003432.pdf</a:t>
            </a:r>
            <a:endParaRPr lang="en-US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BC9E5-B93C-37D2-412B-09BE8BDF6CF7}"/>
              </a:ext>
            </a:extLst>
          </p:cNvPr>
          <p:cNvGrpSpPr/>
          <p:nvPr/>
        </p:nvGrpSpPr>
        <p:grpSpPr>
          <a:xfrm>
            <a:off x="399905" y="371624"/>
            <a:ext cx="11449531" cy="5984029"/>
            <a:chOff x="399905" y="371624"/>
            <a:chExt cx="11449531" cy="5984029"/>
          </a:xfrm>
        </p:grpSpPr>
        <p:pic>
          <p:nvPicPr>
            <p:cNvPr id="12" name="Picture 1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47F6D78-3CD3-35B5-0D55-F6C319AC2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905" y="371624"/>
              <a:ext cx="9430015" cy="5185819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CC2730-E42C-9D98-3EB0-457E739C69F4}"/>
                </a:ext>
              </a:extLst>
            </p:cNvPr>
            <p:cNvSpPr txBox="1"/>
            <p:nvPr/>
          </p:nvSpPr>
          <p:spPr>
            <a:xfrm>
              <a:off x="5807864" y="4047329"/>
              <a:ext cx="6041572" cy="230832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Q&amp;A with Michelle Shinn at </a:t>
              </a:r>
              <a:r>
                <a:rPr lang="en-US" sz="3600" dirty="0" err="1"/>
                <a:t>JLab</a:t>
              </a:r>
              <a:r>
                <a:rPr lang="en-US" sz="3600" dirty="0"/>
                <a:t>-EIC meeting this morning!</a:t>
              </a:r>
            </a:p>
            <a:p>
              <a:pPr algn="ctr"/>
              <a:endParaRPr lang="en-US" sz="3600" dirty="0"/>
            </a:p>
            <a:p>
              <a:pPr algn="ctr"/>
              <a:r>
                <a:rPr lang="en-US" sz="3600" dirty="0"/>
                <a:t>Recording will be posted.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EA38-52F3-A6D6-D77D-4E13B5FE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325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ePIC</a:t>
            </a:r>
            <a:r>
              <a:rPr lang="en-US" b="1" dirty="0">
                <a:solidFill>
                  <a:srgbClr val="0070C0"/>
                </a:solidFill>
              </a:rPr>
              <a:t> Phone Book is “live”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6CB1-6DE4-99DD-9918-59CAA44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2"/>
            <a:ext cx="10515600" cy="54678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Currently  available at </a:t>
            </a:r>
            <a:r>
              <a:rPr lang="en-US" dirty="0">
                <a:hlinkClick r:id="rId2"/>
              </a:rPr>
              <a:t>epic-eic.org </a:t>
            </a:r>
            <a:endParaRPr lang="en-US" dirty="0"/>
          </a:p>
          <a:p>
            <a:r>
              <a:rPr lang="en-US" dirty="0"/>
              <a:t>Federated (</a:t>
            </a:r>
            <a:r>
              <a:rPr lang="en-US" dirty="0" err="1"/>
              <a:t>InCommon</a:t>
            </a:r>
            <a:r>
              <a:rPr lang="en-US" dirty="0"/>
              <a:t> Comanage) required to verify identity</a:t>
            </a:r>
          </a:p>
          <a:p>
            <a:pPr lvl="1"/>
            <a:r>
              <a:rPr lang="en-US" dirty="0"/>
              <a:t>Collaboration already familiar with </a:t>
            </a:r>
            <a:r>
              <a:rPr lang="en-US" dirty="0" err="1"/>
              <a:t>InCommon</a:t>
            </a:r>
            <a:r>
              <a:rPr lang="en-US" dirty="0"/>
              <a:t> Federation (Indico)</a:t>
            </a:r>
          </a:p>
          <a:p>
            <a:pPr lvl="2"/>
            <a:r>
              <a:rPr lang="en-US" dirty="0" err="1"/>
              <a:t>InCommon</a:t>
            </a:r>
            <a:r>
              <a:rPr lang="en-US" dirty="0"/>
              <a:t> Comanage adds a layer that allows you to associate multiple identities</a:t>
            </a:r>
          </a:p>
          <a:p>
            <a:pPr lvl="2"/>
            <a:r>
              <a:rPr lang="en-US" dirty="0"/>
              <a:t>May not have seen much use in Indico yet since pages are public? </a:t>
            </a:r>
          </a:p>
          <a:p>
            <a:pPr lvl="1"/>
            <a:r>
              <a:rPr lang="en-US" dirty="0"/>
              <a:t>Institutions can be registered in eduGAIN.org (free), use CERN membership, or a BNL account.  </a:t>
            </a:r>
          </a:p>
          <a:p>
            <a:r>
              <a:rPr lang="en-US" dirty="0"/>
              <a:t>Discussions have centered </a:t>
            </a:r>
            <a:br>
              <a:rPr lang="en-US" dirty="0"/>
            </a:br>
            <a:r>
              <a:rPr lang="en-US" dirty="0"/>
              <a:t>on what information should</a:t>
            </a:r>
            <a:br>
              <a:rPr lang="en-US" dirty="0"/>
            </a:br>
            <a:r>
              <a:rPr lang="en-US" dirty="0"/>
              <a:t>be public and what should </a:t>
            </a:r>
            <a:br>
              <a:rPr lang="en-US" dirty="0"/>
            </a:br>
            <a:r>
              <a:rPr lang="en-US" dirty="0"/>
              <a:t>be private.</a:t>
            </a:r>
          </a:p>
          <a:p>
            <a:pPr lvl="1"/>
            <a:r>
              <a:rPr lang="en-US" dirty="0"/>
              <a:t>e.g. gender identity, …</a:t>
            </a:r>
          </a:p>
          <a:p>
            <a:r>
              <a:rPr lang="en-US" dirty="0"/>
              <a:t>Need to set requirements for</a:t>
            </a:r>
            <a:br>
              <a:rPr lang="en-US" dirty="0"/>
            </a:br>
            <a:r>
              <a:rPr lang="en-US" dirty="0"/>
              <a:t>SDCC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0C59C3-565D-81ED-CC9F-190C91EE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C750-FDC5-4EEF-8895-B3F5C520BFE1}" type="datetime1">
              <a:rPr lang="en-US" smtClean="0"/>
              <a:t>11/1/2024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612BC-2291-D536-B1FF-C399BCFC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4508-697E-4AD7-85F2-65EDA88C5B7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331AAA-1DF6-FB4D-1693-EE4BC2744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18" y="3441293"/>
            <a:ext cx="6374062" cy="31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8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9132-BDF4-8C69-0555-7F84FBAA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40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Draft for Levels of Phone Book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0253-1C48-CACF-B7CE-E5841799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530"/>
            <a:ext cx="10515600" cy="53033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PRINCIPLE:</a:t>
            </a:r>
            <a:r>
              <a:rPr lang="en-US" dirty="0"/>
              <a:t> Define access levels, and allowed access at each level. Anything not explicitly allowed is not available. </a:t>
            </a:r>
          </a:p>
          <a:p>
            <a:pPr lvl="1"/>
            <a:r>
              <a:rPr lang="en-US" dirty="0"/>
              <a:t>Protects new information as it is added. </a:t>
            </a:r>
          </a:p>
          <a:p>
            <a:r>
              <a:rPr lang="en-US" dirty="0">
                <a:solidFill>
                  <a:schemeClr val="accent1"/>
                </a:solidFill>
              </a:rPr>
              <a:t>Draft access levels: </a:t>
            </a:r>
          </a:p>
          <a:p>
            <a:pPr lvl="1"/>
            <a:r>
              <a:rPr lang="en-US" b="1" dirty="0"/>
              <a:t>PUBLIC: </a:t>
            </a:r>
          </a:p>
          <a:p>
            <a:pPr lvl="2"/>
            <a:r>
              <a:rPr lang="en-US" dirty="0"/>
              <a:t>Ability to search for name and get email and institution, or search by email and get name and institution</a:t>
            </a:r>
          </a:p>
          <a:p>
            <a:pPr lvl="2"/>
            <a:r>
              <a:rPr lang="en-US" dirty="0"/>
              <a:t>Members can opt out of public access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Is public access necessary?</a:t>
            </a:r>
          </a:p>
          <a:p>
            <a:pPr lvl="1"/>
            <a:r>
              <a:rPr lang="en-US" b="1" dirty="0" err="1"/>
              <a:t>ePIC</a:t>
            </a:r>
            <a:r>
              <a:rPr lang="en-US" b="1" dirty="0"/>
              <a:t> MEMBER: </a:t>
            </a:r>
          </a:p>
          <a:p>
            <a:pPr lvl="2"/>
            <a:r>
              <a:rPr lang="en-US" dirty="0"/>
              <a:t>An “</a:t>
            </a:r>
            <a:r>
              <a:rPr lang="en-US" dirty="0" err="1"/>
              <a:t>ePIC</a:t>
            </a:r>
            <a:r>
              <a:rPr lang="en-US" dirty="0"/>
              <a:t> member” is defined by being present and active in the </a:t>
            </a:r>
            <a:r>
              <a:rPr lang="en-US" dirty="0" err="1"/>
              <a:t>ePIC</a:t>
            </a:r>
            <a:r>
              <a:rPr lang="en-US" dirty="0"/>
              <a:t> Phone Book</a:t>
            </a:r>
          </a:p>
          <a:p>
            <a:pPr lvl="2"/>
            <a:r>
              <a:rPr lang="en-US" dirty="0"/>
              <a:t>Full ability to view name, email, institution, and WG/DSC affiliation of members</a:t>
            </a:r>
          </a:p>
          <a:p>
            <a:pPr lvl="2"/>
            <a:r>
              <a:rPr lang="en-US" dirty="0"/>
              <a:t>Can view membership by institution</a:t>
            </a:r>
          </a:p>
          <a:p>
            <a:pPr lvl="1"/>
            <a:r>
              <a:rPr lang="en-US" b="1" dirty="0" err="1"/>
              <a:t>ePIC</a:t>
            </a:r>
            <a:r>
              <a:rPr lang="en-US" b="1" dirty="0"/>
              <a:t> CC MEMBER: </a:t>
            </a:r>
          </a:p>
          <a:p>
            <a:pPr lvl="2"/>
            <a:r>
              <a:rPr lang="en-US" dirty="0"/>
              <a:t>As </a:t>
            </a:r>
            <a:r>
              <a:rPr lang="en-US" dirty="0" err="1"/>
              <a:t>ePIC</a:t>
            </a:r>
            <a:r>
              <a:rPr lang="en-US" dirty="0"/>
              <a:t> Member, but can view </a:t>
            </a:r>
            <a:r>
              <a:rPr lang="en-US" b="1" dirty="0"/>
              <a:t>all</a:t>
            </a:r>
            <a:r>
              <a:rPr lang="en-US" dirty="0"/>
              <a:t> information for their individual members of their institution</a:t>
            </a:r>
          </a:p>
          <a:p>
            <a:pPr lvl="1"/>
            <a:r>
              <a:rPr lang="en-US" b="1" dirty="0" err="1"/>
              <a:t>ePIC</a:t>
            </a:r>
            <a:r>
              <a:rPr lang="en-US" b="1" dirty="0"/>
              <a:t> MANAGEMENT: </a:t>
            </a:r>
          </a:p>
          <a:p>
            <a:pPr lvl="2"/>
            <a:r>
              <a:rPr lang="en-US" dirty="0"/>
              <a:t>Defined as SP and CC leadership (includes Committee Chairs, Coordinators)</a:t>
            </a:r>
          </a:p>
          <a:p>
            <a:pPr lvl="2"/>
            <a:r>
              <a:rPr lang="en-US" dirty="0"/>
              <a:t>Full access to view all member information</a:t>
            </a:r>
          </a:p>
          <a:p>
            <a:pPr lvl="1"/>
            <a:r>
              <a:rPr lang="en-US" b="1" dirty="0"/>
              <a:t>ADMIN: </a:t>
            </a:r>
          </a:p>
          <a:p>
            <a:pPr lvl="2"/>
            <a:r>
              <a:rPr lang="en-US" dirty="0"/>
              <a:t>Full read/write access to all information, individual and institution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A869-2FAC-7F56-2BE8-BADADCA7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9E17-251F-466E-AC47-C4465EB39F26}" type="datetime1">
              <a:rPr lang="en-US" smtClean="0"/>
              <a:t>11/1/2024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AFEC-9561-3F7C-8113-6A1B25AE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4508-697E-4AD7-85F2-65EDA88C5B73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27B6B-9776-FD02-CDE9-164C188E0481}"/>
              </a:ext>
            </a:extLst>
          </p:cNvPr>
          <p:cNvSpPr txBox="1"/>
          <p:nvPr/>
        </p:nvSpPr>
        <p:spPr>
          <a:xfrm>
            <a:off x="6761583" y="1816359"/>
            <a:ext cx="44615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Your feedback is needed!</a:t>
            </a:r>
          </a:p>
        </p:txBody>
      </p:sp>
    </p:spTree>
    <p:extLst>
      <p:ext uri="{BB962C8B-B14F-4D97-AF65-F5344CB8AC3E}">
        <p14:creationId xmlns:p14="http://schemas.microsoft.com/office/powerpoint/2010/main" val="374909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0BACB-88C7-ADB4-2607-9272BAB5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What’s Next…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09320-DAD3-9349-D9B3-F708A05AD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Communicate requirements to BNL SDCC </a:t>
            </a:r>
          </a:p>
          <a:p>
            <a:r>
              <a:rPr lang="en-US" dirty="0"/>
              <a:t>Collaboration 2025 membership survey </a:t>
            </a:r>
          </a:p>
          <a:p>
            <a:r>
              <a:rPr lang="en-US" dirty="0"/>
              <a:t>Update the collaboration 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C7979-EEDD-608B-1A6A-75C5F5D9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623E-1052-9AFE-D6C9-3F56A64D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F896-4082-0AD3-C9A0-9F0E6A1F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AA30-DB8E-81A1-2656-7FD856E0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Upcoming Collaboration Council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5051-50AC-7E97-6670-3BAC0EF3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690688"/>
            <a:ext cx="4638870" cy="4351338"/>
          </a:xfrm>
        </p:spPr>
        <p:txBody>
          <a:bodyPr/>
          <a:lstStyle/>
          <a:p>
            <a:r>
              <a:rPr lang="en-US" dirty="0"/>
              <a:t>Friday, Nov. 8</a:t>
            </a:r>
            <a:r>
              <a:rPr lang="en-US" baseline="30000" dirty="0"/>
              <a:t>th</a:t>
            </a:r>
            <a:r>
              <a:rPr lang="en-US" dirty="0"/>
              <a:t> @ 10:30AM</a:t>
            </a:r>
          </a:p>
          <a:p>
            <a:r>
              <a:rPr lang="en-US" dirty="0"/>
              <a:t>Status of policies</a:t>
            </a:r>
          </a:p>
          <a:p>
            <a:r>
              <a:rPr lang="en-US" dirty="0"/>
              <a:t>Opportunity to discuss membership survey/Q&amp;A for CC members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E04B-0A78-F5B5-DA12-5227155D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7EFA8-B9F0-74BA-F2D4-4F26A9B3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BC9D3-52E1-8611-8D40-354CCD43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40A9F-5E68-3346-C989-EFDFA0E66C12}"/>
              </a:ext>
            </a:extLst>
          </p:cNvPr>
          <p:cNvSpPr txBox="1"/>
          <p:nvPr/>
        </p:nvSpPr>
        <p:spPr>
          <a:xfrm>
            <a:off x="525624" y="4844146"/>
            <a:ext cx="3600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https://indico.bnl.gov/event/24841/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9ADCFCE-5683-E35A-1989-4AFF7A6D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10" y="1439863"/>
            <a:ext cx="7103275" cy="516731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83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7AE-5A41-8169-C795-5131878E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58AE-DD63-7159-A6C7-7EFAE4E9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351"/>
            <a:ext cx="10515600" cy="4718612"/>
          </a:xfrm>
        </p:spPr>
        <p:txBody>
          <a:bodyPr>
            <a:normAutofit/>
          </a:bodyPr>
          <a:lstStyle/>
          <a:p>
            <a:r>
              <a:rPr lang="en-US" dirty="0"/>
              <a:t>Collaboration and Project are making great strides!</a:t>
            </a:r>
          </a:p>
          <a:p>
            <a:r>
              <a:rPr lang="en-US" dirty="0"/>
              <a:t>Next General Meeting – Thursday, Nov. 14</a:t>
            </a:r>
            <a:r>
              <a:rPr lang="en-US" baseline="30000" dirty="0"/>
              <a:t>th</a:t>
            </a:r>
            <a:r>
              <a:rPr lang="en-US" dirty="0"/>
              <a:t>, 7:30PM ET</a:t>
            </a:r>
          </a:p>
          <a:p>
            <a:r>
              <a:rPr lang="en-US" dirty="0"/>
              <a:t>Next Collaboration Council Meeting – Friday, Nov. 8</a:t>
            </a:r>
            <a:r>
              <a:rPr lang="en-US" baseline="30000" dirty="0"/>
              <a:t>th</a:t>
            </a:r>
            <a:r>
              <a:rPr lang="en-US" dirty="0"/>
              <a:t>, 10:30AM ET</a:t>
            </a:r>
          </a:p>
          <a:p>
            <a:r>
              <a:rPr lang="en-US" dirty="0"/>
              <a:t>EIC RRB Meeting Nov. </a:t>
            </a:r>
            <a:r>
              <a:rPr lang="en-US"/>
              <a:t>12-13</a:t>
            </a:r>
            <a:r>
              <a:rPr lang="en-US" baseline="30000"/>
              <a:t>th</a:t>
            </a:r>
            <a:r>
              <a:rPr lang="en-US"/>
              <a:t> @ BNL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28DD-586C-CD93-73C2-BC123AE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99A4514-4849-DB57-66A8-701208B3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C3B2-E8EB-A59D-3230-513A679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ED201-4CA9-020A-B119-B1BD1B8D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2B306E-FE73-23C4-74FC-10004A78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89" y="3817657"/>
            <a:ext cx="3648075" cy="26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4" y="22592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F1709-F238-C463-C301-56F7AFAF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D2E3C-5F8A-E914-EF79-8697EABC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E84BD-BD1C-C201-3156-A3A87614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34B80-BB04-3CBD-93A7-992D6528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B211-C6E4-9184-96A5-59790271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Future Collaboration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08A0-78CE-0166-0782-54F77015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2" y="1290341"/>
            <a:ext cx="6182816" cy="4755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consultation with the coordinators and EICUG SC, we agreed on:</a:t>
            </a:r>
          </a:p>
          <a:p>
            <a:pPr lvl="1"/>
            <a:r>
              <a:rPr lang="en-US" dirty="0"/>
              <a:t>Jan 2025 (</a:t>
            </a:r>
            <a:r>
              <a:rPr lang="en-US" dirty="0" err="1"/>
              <a:t>ePIC</a:t>
            </a:r>
            <a:r>
              <a:rPr lang="en-US" dirty="0"/>
              <a:t>) – Frascati (already planned)</a:t>
            </a:r>
          </a:p>
          <a:p>
            <a:pPr lvl="1"/>
            <a:r>
              <a:rPr lang="en-US" dirty="0"/>
              <a:t>Summer 2025 (EICUG/</a:t>
            </a:r>
            <a:r>
              <a:rPr lang="en-US" dirty="0" err="1"/>
              <a:t>ePIC</a:t>
            </a:r>
            <a:r>
              <a:rPr lang="en-US" dirty="0"/>
              <a:t>) – U.S.</a:t>
            </a:r>
          </a:p>
          <a:p>
            <a:pPr lvl="1"/>
            <a:r>
              <a:rPr lang="en-US" dirty="0"/>
              <a:t>Jan 2026 (</a:t>
            </a:r>
            <a:r>
              <a:rPr lang="en-US" dirty="0" err="1"/>
              <a:t>ePIC</a:t>
            </a:r>
            <a:r>
              <a:rPr lang="en-US" dirty="0"/>
              <a:t>) – U.S. </a:t>
            </a:r>
          </a:p>
          <a:p>
            <a:pPr lvl="1"/>
            <a:r>
              <a:rPr lang="en-US" dirty="0"/>
              <a:t>Summer 2026 (EICUG/</a:t>
            </a:r>
            <a:r>
              <a:rPr lang="en-US" dirty="0" err="1"/>
              <a:t>ePIC</a:t>
            </a:r>
            <a:r>
              <a:rPr lang="en-US" dirty="0"/>
              <a:t>) – International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joint call </a:t>
            </a:r>
            <a:r>
              <a:rPr lang="en-US" dirty="0">
                <a:solidFill>
                  <a:srgbClr val="FF0000"/>
                </a:solidFill>
              </a:rPr>
              <a:t>has been issued</a:t>
            </a:r>
            <a:r>
              <a:rPr lang="en-US" dirty="0"/>
              <a:t> for the Summer 2025/26 joint meetings, and a call for the Jan 2026 </a:t>
            </a:r>
            <a:r>
              <a:rPr lang="en-US" dirty="0" err="1"/>
              <a:t>ePIC</a:t>
            </a:r>
            <a:r>
              <a:rPr lang="en-US" dirty="0"/>
              <a:t> meeting </a:t>
            </a:r>
            <a:r>
              <a:rPr lang="en-US" dirty="0">
                <a:solidFill>
                  <a:srgbClr val="FF0000"/>
                </a:solidFill>
              </a:rPr>
              <a:t>will be issued soon</a:t>
            </a:r>
          </a:p>
          <a:p>
            <a:pPr lvl="1"/>
            <a:r>
              <a:rPr lang="en-US" dirty="0"/>
              <a:t>Allows the community and host sites to plan ahead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609D-F100-9BB3-7AF2-92EBC24C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858E-BB58-060F-624D-6FEF45F8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CDBA2-A46B-4297-BF07-074AC07C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23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BF30F2F6-E7F0-2E65-3453-06FEE290E8B0}"/>
              </a:ext>
            </a:extLst>
          </p:cNvPr>
          <p:cNvSpPr/>
          <p:nvPr/>
        </p:nvSpPr>
        <p:spPr>
          <a:xfrm>
            <a:off x="4801582" y="2340295"/>
            <a:ext cx="226389" cy="654831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41031-606E-3D10-1344-3F063E61419F}"/>
              </a:ext>
            </a:extLst>
          </p:cNvPr>
          <p:cNvSpPr txBox="1"/>
          <p:nvPr/>
        </p:nvSpPr>
        <p:spPr>
          <a:xfrm>
            <a:off x="4950066" y="2348795"/>
            <a:ext cx="1145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Note the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“double”</a:t>
            </a:r>
          </a:p>
        </p:txBody>
      </p:sp>
      <p:pic>
        <p:nvPicPr>
          <p:cNvPr id="12" name="Picture 11" descr="A white text with black text&#10;&#10;Description automatically generated">
            <a:extLst>
              <a:ext uri="{FF2B5EF4-FFF2-40B4-BE49-F238E27FC236}">
                <a16:creationId xmlns:a16="http://schemas.microsoft.com/office/drawing/2014/main" id="{3070244E-D3FB-91F3-2B1D-D49B2C26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08" y="1911929"/>
            <a:ext cx="5726551" cy="4361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CE3482-1FC2-DC79-1592-F269C31A6AB5}"/>
              </a:ext>
            </a:extLst>
          </p:cNvPr>
          <p:cNvSpPr txBox="1"/>
          <p:nvPr/>
        </p:nvSpPr>
        <p:spPr>
          <a:xfrm>
            <a:off x="7008562" y="1182457"/>
            <a:ext cx="445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to </a:t>
            </a:r>
            <a:r>
              <a:rPr lang="en-US" dirty="0" err="1"/>
              <a:t>ePIC</a:t>
            </a:r>
            <a:r>
              <a:rPr lang="en-US" dirty="0"/>
              <a:t> Collaboration and EICUG Users</a:t>
            </a:r>
            <a:br>
              <a:rPr lang="en-US" dirty="0"/>
            </a:br>
            <a:r>
              <a:rPr lang="en-US" dirty="0"/>
              <a:t>Sept 27, 2024</a:t>
            </a:r>
          </a:p>
        </p:txBody>
      </p:sp>
    </p:spTree>
    <p:extLst>
      <p:ext uri="{BB962C8B-B14F-4D97-AF65-F5344CB8AC3E}">
        <p14:creationId xmlns:p14="http://schemas.microsoft.com/office/powerpoint/2010/main" val="707577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C9A2-9842-8D23-7CB8-2F5E05D7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Federated Login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A859-FEC4-4D4A-9052-0CB15D7E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DD1E-AA9B-878A-D112-6FB84274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2821C-7DAB-85E9-1DB1-EBCF640B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98A8228-B08F-F704-F6B3-DF384478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49" y="1495709"/>
            <a:ext cx="9290251" cy="52257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AEC2C6-7910-7DCD-E925-E0D3AFD6B164}"/>
              </a:ext>
            </a:extLst>
          </p:cNvPr>
          <p:cNvSpPr txBox="1"/>
          <p:nvPr/>
        </p:nvSpPr>
        <p:spPr>
          <a:xfrm>
            <a:off x="141514" y="2699657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from </a:t>
            </a:r>
            <a:br>
              <a:rPr lang="en-US" dirty="0"/>
            </a:br>
            <a:r>
              <a:rPr lang="en-US" dirty="0"/>
              <a:t>Eric </a:t>
            </a:r>
            <a:r>
              <a:rPr lang="en-US" dirty="0" err="1"/>
              <a:t>Lancon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41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8498-EA64-737D-7F79-D8D65EC1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Zoom Link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CFBE-AB6B-5C23-C490-A1B1656C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315616"/>
            <a:ext cx="10515600" cy="4861347"/>
          </a:xfrm>
        </p:spPr>
        <p:txBody>
          <a:bodyPr/>
          <a:lstStyle/>
          <a:p>
            <a:r>
              <a:rPr lang="en-US" dirty="0"/>
              <a:t>The Zoom link for the General Meeting now requires a password</a:t>
            </a:r>
          </a:p>
          <a:p>
            <a:r>
              <a:rPr lang="en-US" dirty="0"/>
              <a:t>We decided to do this after a TIC meeting was Zoom-bombed</a:t>
            </a:r>
          </a:p>
          <a:p>
            <a:pPr lvl="1"/>
            <a:r>
              <a:rPr lang="en-US" dirty="0"/>
              <a:t>All our Indico pages are public, so this offers another hurdle for a would-be </a:t>
            </a:r>
            <a:br>
              <a:rPr lang="en-US" dirty="0"/>
            </a:br>
            <a:r>
              <a:rPr lang="en-US" dirty="0"/>
              <a:t>bomber (not a guarantee)</a:t>
            </a:r>
          </a:p>
          <a:p>
            <a:pPr lvl="2"/>
            <a:r>
              <a:rPr lang="en-US" dirty="0"/>
              <a:t>Old link had password embedded to allow one-click access</a:t>
            </a:r>
          </a:p>
          <a:p>
            <a:pPr lvl="1"/>
            <a:r>
              <a:rPr lang="en-US" dirty="0"/>
              <a:t>Hopefully this is not </a:t>
            </a:r>
            <a:br>
              <a:rPr lang="en-US" dirty="0"/>
            </a:br>
            <a:r>
              <a:rPr lang="en-US" dirty="0"/>
              <a:t>overly cumbersome for </a:t>
            </a:r>
            <a:br>
              <a:rPr lang="en-US" dirty="0"/>
            </a:br>
            <a:r>
              <a:rPr lang="en-US" dirty="0"/>
              <a:t>our collaborators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FA51-AC55-3643-E3DC-01FA9286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4863-7431-D7FC-1B02-4DCCC09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7C11-BA2D-76C9-2349-0062C0E9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19B933-AB36-5401-5454-B8792730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95" y="3584608"/>
            <a:ext cx="7280919" cy="2592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07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A5F08-F427-986E-867E-1CC5EA52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34F424-DDD5-BC90-60F7-B7BE42E6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05" y="567957"/>
            <a:ext cx="8880309" cy="550029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4E5A52-22EF-6F2F-B3F3-F30302ED5E04}"/>
              </a:ext>
            </a:extLst>
          </p:cNvPr>
          <p:cNvSpPr txBox="1"/>
          <p:nvPr/>
        </p:nvSpPr>
        <p:spPr>
          <a:xfrm>
            <a:off x="370114" y="2264229"/>
            <a:ext cx="2373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“standard” agenda – but lots of things to talk about since it has been a while since we last met!</a:t>
            </a:r>
          </a:p>
        </p:txBody>
      </p:sp>
    </p:spTree>
    <p:extLst>
      <p:ext uri="{BB962C8B-B14F-4D97-AF65-F5344CB8AC3E}">
        <p14:creationId xmlns:p14="http://schemas.microsoft.com/office/powerpoint/2010/main" val="397710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85" y="258427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News from the SP Office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0FC56-7E03-A7FB-070A-60A84AC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3124577" y="1334100"/>
            <a:ext cx="1237691" cy="2384858"/>
            <a:chOff x="7534031" y="1196286"/>
            <a:chExt cx="1237691" cy="23848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534031" y="1196286"/>
              <a:ext cx="123769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Early Physics Workshop </a:t>
              </a:r>
              <a:br>
                <a:rPr lang="en-US" sz="1050" dirty="0"/>
              </a:br>
              <a:r>
                <a:rPr lang="en-US" sz="1050" dirty="0"/>
                <a:t>Sept. 13, 2024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771473-F8D0-159C-23B3-AC3708EAF9AD}"/>
              </a:ext>
            </a:extLst>
          </p:cNvPr>
          <p:cNvGrpSpPr/>
          <p:nvPr/>
        </p:nvGrpSpPr>
        <p:grpSpPr>
          <a:xfrm>
            <a:off x="1475249" y="1323448"/>
            <a:ext cx="1220340" cy="2458401"/>
            <a:chOff x="5792155" y="1196286"/>
            <a:chExt cx="1220340" cy="245840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3243F8-4822-076D-14E9-29F621CB798A}"/>
                </a:ext>
              </a:extLst>
            </p:cNvPr>
            <p:cNvCxnSpPr>
              <a:cxnSpLocks/>
            </p:cNvCxnSpPr>
            <p:nvPr/>
          </p:nvCxnSpPr>
          <p:spPr>
            <a:xfrm>
              <a:off x="6560543" y="1584130"/>
              <a:ext cx="0" cy="2070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17F94C-E113-0252-1E18-06A44320216C}"/>
                </a:ext>
              </a:extLst>
            </p:cNvPr>
            <p:cNvSpPr txBox="1"/>
            <p:nvPr/>
          </p:nvSpPr>
          <p:spPr>
            <a:xfrm>
              <a:off x="5792155" y="1196286"/>
              <a:ext cx="12203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Strategy Mtg</a:t>
              </a:r>
              <a:br>
                <a:rPr lang="en-US" sz="1050" dirty="0"/>
              </a:br>
              <a:r>
                <a:rPr lang="en-US" sz="1050" dirty="0"/>
                <a:t>August 21</a:t>
              </a:r>
              <a:r>
                <a:rPr lang="en-US" sz="1050" baseline="30000" dirty="0"/>
                <a:t>st</a:t>
              </a:r>
              <a:r>
                <a:rPr lang="en-US" sz="1050" dirty="0"/>
                <a:t> 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4BB4-7C5C-E478-3D9A-39DC1CE2D047}"/>
              </a:ext>
            </a:extLst>
          </p:cNvPr>
          <p:cNvSpPr/>
          <p:nvPr/>
        </p:nvSpPr>
        <p:spPr>
          <a:xfrm>
            <a:off x="1734584" y="2504302"/>
            <a:ext cx="7977643" cy="25146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ACF9A0-F867-4900-6AB0-6C581042E8FB}"/>
              </a:ext>
            </a:extLst>
          </p:cNvPr>
          <p:cNvCxnSpPr>
            <a:cxnSpLocks/>
            <a:stCxn id="13" idx="1"/>
            <a:endCxn id="13" idx="3"/>
          </p:cNvCxnSpPr>
          <p:nvPr/>
        </p:nvCxnSpPr>
        <p:spPr>
          <a:xfrm>
            <a:off x="1734584" y="3761602"/>
            <a:ext cx="7977643" cy="0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078D79-2E79-BFE5-1FFF-B680745D5D9F}"/>
              </a:ext>
            </a:extLst>
          </p:cNvPr>
          <p:cNvGrpSpPr/>
          <p:nvPr/>
        </p:nvGrpSpPr>
        <p:grpSpPr>
          <a:xfrm>
            <a:off x="3242135" y="3793410"/>
            <a:ext cx="1556681" cy="1589845"/>
            <a:chOff x="1032688" y="1591073"/>
            <a:chExt cx="1556681" cy="15898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A262C7-11E4-BCA1-821F-BB61D6FEB68D}"/>
                </a:ext>
              </a:extLst>
            </p:cNvPr>
            <p:cNvSpPr txBox="1"/>
            <p:nvPr/>
          </p:nvSpPr>
          <p:spPr>
            <a:xfrm>
              <a:off x="1032688" y="2765420"/>
              <a:ext cx="155668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Barrel </a:t>
              </a:r>
              <a:r>
                <a:rPr lang="en-US" sz="1050" dirty="0" err="1"/>
                <a:t>EMCal</a:t>
              </a:r>
              <a:endParaRPr lang="en-US" sz="1050" dirty="0"/>
            </a:p>
            <a:p>
              <a:r>
                <a:rPr lang="en-US" sz="1050" dirty="0"/>
                <a:t>September 19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5AC4F9-4523-58A7-32FA-D05A4C9FD4F6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81" y="1591073"/>
              <a:ext cx="0" cy="1137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3947727" y="2211115"/>
            <a:ext cx="1266104" cy="1488574"/>
            <a:chOff x="1902155" y="2496868"/>
            <a:chExt cx="787682" cy="124863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902155" y="2496868"/>
              <a:ext cx="787682" cy="4840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err="1"/>
                <a:t>ePIC</a:t>
              </a:r>
              <a:r>
                <a:rPr lang="en-US" sz="1050" dirty="0"/>
                <a:t> Software and </a:t>
              </a:r>
              <a:br>
                <a:rPr lang="en-US" sz="1050" dirty="0"/>
              </a:br>
              <a:r>
                <a:rPr lang="en-US" sz="1050" dirty="0"/>
                <a:t>Computing Review</a:t>
              </a:r>
              <a:br>
                <a:rPr lang="en-US" sz="1050" dirty="0"/>
              </a:br>
              <a:r>
                <a:rPr lang="en-US" sz="1050" dirty="0"/>
                <a:t>Sept. 26-27</a:t>
              </a:r>
              <a:r>
                <a:rPr lang="en-US" sz="1050" baseline="30000" dirty="0"/>
                <a:t>th</a:t>
              </a:r>
              <a:r>
                <a:rPr lang="en-US" sz="1050" dirty="0"/>
                <a:t>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</p:cNvCxnSpPr>
            <p:nvPr/>
          </p:nvCxnSpPr>
          <p:spPr>
            <a:xfrm>
              <a:off x="2208242" y="2993309"/>
              <a:ext cx="0" cy="7521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B33313-A679-FFE7-AFC1-214EB8F1DA05}"/>
              </a:ext>
            </a:extLst>
          </p:cNvPr>
          <p:cNvGrpSpPr/>
          <p:nvPr/>
        </p:nvGrpSpPr>
        <p:grpSpPr>
          <a:xfrm>
            <a:off x="2283670" y="2015901"/>
            <a:ext cx="2035278" cy="1713894"/>
            <a:chOff x="3367774" y="4768354"/>
            <a:chExt cx="2035278" cy="157248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2CBAA6-05D6-1B7C-E30C-A5F360110FB6}"/>
                </a:ext>
              </a:extLst>
            </p:cNvPr>
            <p:cNvSpPr txBox="1"/>
            <p:nvPr/>
          </p:nvSpPr>
          <p:spPr>
            <a:xfrm>
              <a:off x="3367774" y="4768354"/>
              <a:ext cx="2035278" cy="52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Detector Advisory </a:t>
              </a:r>
              <a:br>
                <a:rPr lang="en-US" sz="1050" dirty="0"/>
              </a:br>
              <a:r>
                <a:rPr lang="en-US" sz="1050" dirty="0"/>
                <a:t>Committee R&amp;D Meeting</a:t>
              </a:r>
            </a:p>
            <a:p>
              <a:r>
                <a:rPr lang="en-US" sz="1050" dirty="0"/>
                <a:t>August 28-28</a:t>
              </a:r>
              <a:r>
                <a:rPr lang="en-US" sz="1050" baseline="30000" dirty="0"/>
                <a:t>th</a:t>
              </a:r>
              <a:r>
                <a:rPr lang="en-US" sz="1050" dirty="0"/>
                <a:t>  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287D76-299E-7248-21B0-3C597DB824A5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90" y="5281388"/>
              <a:ext cx="0" cy="1059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0E60D0-DC82-2656-ECD9-14BCFEA6FCAB}"/>
              </a:ext>
            </a:extLst>
          </p:cNvPr>
          <p:cNvGrpSpPr/>
          <p:nvPr/>
        </p:nvGrpSpPr>
        <p:grpSpPr>
          <a:xfrm>
            <a:off x="8290873" y="3809949"/>
            <a:ext cx="3440741" cy="2843497"/>
            <a:chOff x="4222956" y="3613652"/>
            <a:chExt cx="3440741" cy="26088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99355F-B7F9-CA3B-E76D-DB7EC103A150}"/>
                </a:ext>
              </a:extLst>
            </p:cNvPr>
            <p:cNvSpPr txBox="1"/>
            <p:nvPr/>
          </p:nvSpPr>
          <p:spPr>
            <a:xfrm>
              <a:off x="4222956" y="4951815"/>
              <a:ext cx="3440741" cy="1270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EIC Project CD-3B/Status Review</a:t>
              </a:r>
              <a:br>
                <a:rPr lang="en-US" sz="2800" b="1" dirty="0">
                  <a:solidFill>
                    <a:srgbClr val="FF0000"/>
                  </a:solidFill>
                </a:rPr>
              </a:br>
              <a:r>
                <a:rPr lang="en-US" sz="2800" b="1" dirty="0">
                  <a:solidFill>
                    <a:srgbClr val="FF0000"/>
                  </a:solidFill>
                </a:rPr>
                <a:t>January 7-9</a:t>
              </a:r>
              <a:r>
                <a:rPr lang="en-US" sz="2800" b="1" baseline="30000" dirty="0">
                  <a:solidFill>
                    <a:srgbClr val="FF0000"/>
                  </a:solidFill>
                </a:rPr>
                <a:t>th</a:t>
              </a:r>
              <a:r>
                <a:rPr lang="en-US" sz="2800" b="1" dirty="0">
                  <a:solidFill>
                    <a:srgbClr val="FF0000"/>
                  </a:solidFill>
                </a:rPr>
                <a:t>, 2025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5F033E4-6A1B-824A-6012-89DF57AFAE66}"/>
                </a:ext>
              </a:extLst>
            </p:cNvPr>
            <p:cNvCxnSpPr>
              <a:cxnSpLocks/>
            </p:cNvCxnSpPr>
            <p:nvPr/>
          </p:nvCxnSpPr>
          <p:spPr>
            <a:xfrm>
              <a:off x="4222956" y="3613652"/>
              <a:ext cx="0" cy="139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515F72-8A46-9E3B-9935-DAABB7958B76}"/>
              </a:ext>
            </a:extLst>
          </p:cNvPr>
          <p:cNvGrpSpPr/>
          <p:nvPr/>
        </p:nvGrpSpPr>
        <p:grpSpPr>
          <a:xfrm>
            <a:off x="5109070" y="1441318"/>
            <a:ext cx="1270870" cy="2352092"/>
            <a:chOff x="3210304" y="3991764"/>
            <a:chExt cx="1077961" cy="235209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3C9EAC-A4EB-6D88-6FA8-675EF49E62C9}"/>
                </a:ext>
              </a:extLst>
            </p:cNvPr>
            <p:cNvCxnSpPr>
              <a:cxnSpLocks/>
            </p:cNvCxnSpPr>
            <p:nvPr/>
          </p:nvCxnSpPr>
          <p:spPr>
            <a:xfrm>
              <a:off x="3665933" y="4793369"/>
              <a:ext cx="0" cy="1550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C87443-332A-BD77-E89B-9D3C01E2CD12}"/>
                </a:ext>
              </a:extLst>
            </p:cNvPr>
            <p:cNvSpPr txBox="1"/>
            <p:nvPr/>
          </p:nvSpPr>
          <p:spPr>
            <a:xfrm>
              <a:off x="3210304" y="3991764"/>
              <a:ext cx="1077961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FDR: Magnet Flux Return Steel </a:t>
              </a:r>
            </a:p>
            <a:p>
              <a:r>
                <a:rPr lang="en-US" sz="1050" b="1" dirty="0">
                  <a:solidFill>
                    <a:srgbClr val="FF0000"/>
                  </a:solidFill>
                </a:rPr>
                <a:t>(poss. CD-3B scope)</a:t>
              </a:r>
              <a:br>
                <a:rPr lang="en-US" sz="1050" b="1" dirty="0"/>
              </a:br>
              <a:r>
                <a:rPr lang="en-US" sz="1050" b="1" dirty="0"/>
                <a:t>October 16, 2024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DD8A6B-35D8-5BE5-E331-8FDAA282D8BB}"/>
              </a:ext>
            </a:extLst>
          </p:cNvPr>
          <p:cNvGrpSpPr/>
          <p:nvPr/>
        </p:nvGrpSpPr>
        <p:grpSpPr>
          <a:xfrm>
            <a:off x="4580778" y="3720162"/>
            <a:ext cx="1266104" cy="2215929"/>
            <a:chOff x="1681045" y="2262918"/>
            <a:chExt cx="787682" cy="12484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072158-E392-AA6D-0D1E-AC7F4A12F9EA}"/>
                </a:ext>
              </a:extLst>
            </p:cNvPr>
            <p:cNvSpPr txBox="1"/>
            <p:nvPr/>
          </p:nvSpPr>
          <p:spPr>
            <a:xfrm>
              <a:off x="1681045" y="3186245"/>
              <a:ext cx="787682" cy="3251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draft pre-TDR Version 0.1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Sept. </a:t>
              </a:r>
              <a:r>
                <a:rPr lang="en-US" sz="1050" b="1">
                  <a:solidFill>
                    <a:schemeClr val="accent1"/>
                  </a:solidFill>
                </a:rPr>
                <a:t>30, </a:t>
              </a:r>
              <a:r>
                <a:rPr lang="en-US" sz="1050" b="1" dirty="0">
                  <a:solidFill>
                    <a:schemeClr val="accent1"/>
                  </a:solidFill>
                </a:rPr>
                <a:t>2024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3CE011-206A-BED2-7BC5-D0753A1879A6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21EE819-0FF0-9036-0C8D-F93D9E5D21B8}"/>
              </a:ext>
            </a:extLst>
          </p:cNvPr>
          <p:cNvSpPr txBox="1"/>
          <p:nvPr/>
        </p:nvSpPr>
        <p:spPr>
          <a:xfrm>
            <a:off x="185051" y="2574162"/>
            <a:ext cx="13371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Lehigh Collab. Mtg. July 2024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F94952-285D-48A0-9825-AE654B5773C8}"/>
              </a:ext>
            </a:extLst>
          </p:cNvPr>
          <p:cNvGrpSpPr/>
          <p:nvPr/>
        </p:nvGrpSpPr>
        <p:grpSpPr>
          <a:xfrm>
            <a:off x="2085419" y="3746736"/>
            <a:ext cx="1220340" cy="2614600"/>
            <a:chOff x="5804376" y="2393518"/>
            <a:chExt cx="1220340" cy="26146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4353A4-6D27-F921-3D17-7C54BA11A1BC}"/>
                </a:ext>
              </a:extLst>
            </p:cNvPr>
            <p:cNvCxnSpPr>
              <a:cxnSpLocks/>
            </p:cNvCxnSpPr>
            <p:nvPr/>
          </p:nvCxnSpPr>
          <p:spPr>
            <a:xfrm>
              <a:off x="6178158" y="2393518"/>
              <a:ext cx="0" cy="180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765597-B9B3-0D38-5A8D-A5CA9E29C2A1}"/>
                </a:ext>
              </a:extLst>
            </p:cNvPr>
            <p:cNvSpPr txBox="1"/>
            <p:nvPr/>
          </p:nvSpPr>
          <p:spPr>
            <a:xfrm>
              <a:off x="5804376" y="4269454"/>
              <a:ext cx="1220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EIC “Host” Lab User Experience Workshop</a:t>
              </a:r>
            </a:p>
            <a:p>
              <a:r>
                <a:rPr lang="en-US" sz="1050" dirty="0"/>
                <a:t>August 26th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6965810" y="1114996"/>
            <a:ext cx="1996572" cy="2646606"/>
            <a:chOff x="1653556" y="2287677"/>
            <a:chExt cx="1107891" cy="145782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653556" y="2287677"/>
              <a:ext cx="1107891" cy="50859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1"/>
                  </a:solidFill>
                </a:rPr>
                <a:t>ePIC</a:t>
              </a:r>
              <a:r>
                <a:rPr lang="en-US" b="1" dirty="0">
                  <a:solidFill>
                    <a:schemeClr val="accent1"/>
                  </a:solidFill>
                </a:rPr>
                <a:t> draft pre-TDR Version 1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b="1" dirty="0">
                  <a:solidFill>
                    <a:schemeClr val="accent1"/>
                  </a:solidFill>
                </a:rPr>
                <a:t>December 1, 2024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071062" y="2826421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5B91C24-9A8A-24D5-7911-F198CB536CF2}"/>
              </a:ext>
            </a:extLst>
          </p:cNvPr>
          <p:cNvGrpSpPr/>
          <p:nvPr/>
        </p:nvGrpSpPr>
        <p:grpSpPr>
          <a:xfrm>
            <a:off x="6034385" y="3765393"/>
            <a:ext cx="2031127" cy="2839177"/>
            <a:chOff x="1681044" y="2262918"/>
            <a:chExt cx="1263626" cy="159959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779740-6F8E-ADDB-911D-406E9BBCFC59}"/>
                </a:ext>
              </a:extLst>
            </p:cNvPr>
            <p:cNvSpPr txBox="1"/>
            <p:nvPr/>
          </p:nvSpPr>
          <p:spPr>
            <a:xfrm>
              <a:off x="1681044" y="3186245"/>
              <a:ext cx="1263626" cy="6762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Directors Review for CD-3B/Status Review</a:t>
              </a:r>
            </a:p>
            <a:p>
              <a:r>
                <a:rPr lang="en-US" b="1" dirty="0">
                  <a:solidFill>
                    <a:schemeClr val="accent1"/>
                  </a:solidFill>
                </a:rPr>
                <a:t>October 22-24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6005E6-600E-449C-C9E3-CF17165F4FED}"/>
                </a:ext>
              </a:extLst>
            </p:cNvPr>
            <p:cNvCxnSpPr>
              <a:cxnSpLocks/>
            </p:cNvCxnSpPr>
            <p:nvPr/>
          </p:nvCxnSpPr>
          <p:spPr>
            <a:xfrm>
              <a:off x="2051618" y="2262918"/>
              <a:ext cx="4229" cy="919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6003241" y="5390016"/>
            <a:ext cx="1816283" cy="121455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3947727" y="2211115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85231B-BE1E-0344-0619-7F08AC382A6F}"/>
              </a:ext>
            </a:extLst>
          </p:cNvPr>
          <p:cNvSpPr/>
          <p:nvPr/>
        </p:nvSpPr>
        <p:spPr>
          <a:xfrm>
            <a:off x="4613105" y="5394233"/>
            <a:ext cx="1140244" cy="5843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3124190" y="1330709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4B5843-6F92-2987-8656-BA39C004AC07}"/>
              </a:ext>
            </a:extLst>
          </p:cNvPr>
          <p:cNvSpPr txBox="1"/>
          <p:nvPr/>
        </p:nvSpPr>
        <p:spPr>
          <a:xfrm>
            <a:off x="9557030" y="1441318"/>
            <a:ext cx="185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(see Project News talk by Elke/Rolf)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3222795" y="4919420"/>
            <a:ext cx="1264449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 picture containing text, tree, outdoor, mountain&#10;&#10;Description automatically generated">
            <a:extLst>
              <a:ext uri="{FF2B5EF4-FFF2-40B4-BE49-F238E27FC236}">
                <a16:creationId xmlns:a16="http://schemas.microsoft.com/office/drawing/2014/main" id="{80C8D8F9-76E2-048E-FFEB-29BAFCC1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207" y="3093178"/>
            <a:ext cx="3356850" cy="137907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F39B412-6948-6B08-7159-0DB26F0AD119}"/>
              </a:ext>
            </a:extLst>
          </p:cNvPr>
          <p:cNvSpPr txBox="1"/>
          <p:nvPr/>
        </p:nvSpPr>
        <p:spPr>
          <a:xfrm>
            <a:off x="9325405" y="2627119"/>
            <a:ext cx="2491211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Frascati, Jan 20-24,2025</a:t>
            </a:r>
          </a:p>
        </p:txBody>
      </p:sp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E7050AE6-64A8-2653-2DD3-B2B8558E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0" y="3569178"/>
            <a:ext cx="1464624" cy="10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5BB8D-9B1D-CFEE-B583-787117CF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Comment on the CD-3B Director’s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01A19-11EE-CFB6-3A3C-16F3F5CB0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8" y="1690688"/>
            <a:ext cx="5094514" cy="4351338"/>
          </a:xfrm>
        </p:spPr>
        <p:txBody>
          <a:bodyPr/>
          <a:lstStyle/>
          <a:p>
            <a:r>
              <a:rPr lang="en-US" dirty="0"/>
              <a:t>The review was a huge effort by the Project CAMs and Collaboration DSL/DSTC’s.</a:t>
            </a:r>
          </a:p>
          <a:p>
            <a:pPr lvl="1"/>
            <a:r>
              <a:rPr lang="en-US" dirty="0"/>
              <a:t>And Elke and Rolf!! </a:t>
            </a:r>
          </a:p>
          <a:p>
            <a:r>
              <a:rPr lang="en-US" dirty="0"/>
              <a:t>The presentations were well-organized and very effectively communicated the enormous progress since the last review.</a:t>
            </a:r>
          </a:p>
          <a:p>
            <a:r>
              <a:rPr lang="en-US" dirty="0"/>
              <a:t>Congratulations everyone!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4BEED-C9AF-C23B-1A01-D4D70C6D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046F7-46B7-D5A3-7573-CC08C8C2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64D9-023F-6E94-5FA0-9A6DFE19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C04FFCF8-8158-DC12-FD4B-98F8F915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06" y="1776692"/>
            <a:ext cx="6671520" cy="6781239"/>
          </a:xfrm>
          <a:prstGeom prst="rect">
            <a:avLst/>
          </a:prstGeom>
          <a:ln w="12700"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F2FF99-4D54-3A69-92D5-4BD9F3DF704E}"/>
              </a:ext>
            </a:extLst>
          </p:cNvPr>
          <p:cNvSpPr txBox="1"/>
          <p:nvPr/>
        </p:nvSpPr>
        <p:spPr>
          <a:xfrm>
            <a:off x="1175657" y="2541542"/>
            <a:ext cx="10417629" cy="2062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“The detector scope is large and requires tight coordination and control by the leading team. The team is doing a great job, and we encourage the project to ensure they have adequate and continuous support.”</a:t>
            </a:r>
            <a:endParaRPr lang="en-US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1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CB40-EC54-53C8-A5E1-84680F68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9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preTDR</a:t>
            </a:r>
            <a:r>
              <a:rPr lang="en-US" b="1" dirty="0">
                <a:solidFill>
                  <a:schemeClr val="accent1"/>
                </a:solidFill>
              </a:rPr>
              <a:t> Version 0.1! – On to Version 1.0!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76359-5562-531F-72CB-AA2599A9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0DE7E-9C8F-DABD-A48F-A122917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03AC-4ED6-33E8-8826-43849AFE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FE5E6-BB11-B4C7-0E45-260FCE12E252}"/>
              </a:ext>
            </a:extLst>
          </p:cNvPr>
          <p:cNvSpPr txBox="1"/>
          <p:nvPr/>
        </p:nvSpPr>
        <p:spPr>
          <a:xfrm>
            <a:off x="2570318" y="5067177"/>
            <a:ext cx="699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Silvia will say more in the TC News talk – the collaboration really stepped up for this first milestone in the TDR process!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C953FE1-BD90-48DD-ACE1-773C1E526B0F}"/>
              </a:ext>
            </a:extLst>
          </p:cNvPr>
          <p:cNvSpPr/>
          <p:nvPr/>
        </p:nvSpPr>
        <p:spPr>
          <a:xfrm>
            <a:off x="6514021" y="3179596"/>
            <a:ext cx="4484643" cy="89993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D293B939-20FE-19CC-286C-A2DCC10E25FC}"/>
              </a:ext>
            </a:extLst>
          </p:cNvPr>
          <p:cNvSpPr/>
          <p:nvPr/>
        </p:nvSpPr>
        <p:spPr>
          <a:xfrm>
            <a:off x="6699308" y="2351225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65D52237-84ED-2BE2-509E-327541BC9696}"/>
              </a:ext>
            </a:extLst>
          </p:cNvPr>
          <p:cNvSpPr/>
          <p:nvPr/>
        </p:nvSpPr>
        <p:spPr>
          <a:xfrm>
            <a:off x="522689" y="2374508"/>
            <a:ext cx="1931451" cy="89993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6FC8302B-B8EA-C752-773B-683A9DF5A4CE}"/>
              </a:ext>
            </a:extLst>
          </p:cNvPr>
          <p:cNvSpPr/>
          <p:nvPr/>
        </p:nvSpPr>
        <p:spPr>
          <a:xfrm>
            <a:off x="1996310" y="2374508"/>
            <a:ext cx="2050691" cy="899937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25433EB-9137-5450-9FF3-D54C37873D11}"/>
              </a:ext>
            </a:extLst>
          </p:cNvPr>
          <p:cNvSpPr/>
          <p:nvPr/>
        </p:nvSpPr>
        <p:spPr>
          <a:xfrm>
            <a:off x="3145164" y="3108318"/>
            <a:ext cx="2923266" cy="899935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44B5F5-DCCB-10A5-24CA-2107E8ABBF6D}"/>
              </a:ext>
            </a:extLst>
          </p:cNvPr>
          <p:cNvSpPr/>
          <p:nvPr/>
        </p:nvSpPr>
        <p:spPr>
          <a:xfrm>
            <a:off x="4905637" y="2368227"/>
            <a:ext cx="2112952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554A2-B084-84B6-3E48-6946C4B0724E}"/>
              </a:ext>
            </a:extLst>
          </p:cNvPr>
          <p:cNvSpPr txBox="1"/>
          <p:nvPr/>
        </p:nvSpPr>
        <p:spPr>
          <a:xfrm>
            <a:off x="1124047" y="2426361"/>
            <a:ext cx="1323565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design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B07A8-9E7B-D7F6-A6B2-9A9C16ED9F78}"/>
              </a:ext>
            </a:extLst>
          </p:cNvPr>
          <p:cNvSpPr txBox="1"/>
          <p:nvPr/>
        </p:nvSpPr>
        <p:spPr>
          <a:xfrm>
            <a:off x="2415735" y="2544321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8DAF0-4179-2D53-B3A9-CDD79885AD76}"/>
              </a:ext>
            </a:extLst>
          </p:cNvPr>
          <p:cNvSpPr txBox="1"/>
          <p:nvPr/>
        </p:nvSpPr>
        <p:spPr>
          <a:xfrm>
            <a:off x="3716673" y="3221348"/>
            <a:ext cx="160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(TDR/notes)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E6A66-A396-057D-1D08-2FE04E69808D}"/>
              </a:ext>
            </a:extLst>
          </p:cNvPr>
          <p:cNvSpPr txBox="1"/>
          <p:nvPr/>
        </p:nvSpPr>
        <p:spPr>
          <a:xfrm>
            <a:off x="5421713" y="2551099"/>
            <a:ext cx="120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draft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28821-3068-E405-0DA1-95988B976258}"/>
              </a:ext>
            </a:extLst>
          </p:cNvPr>
          <p:cNvSpPr txBox="1"/>
          <p:nvPr/>
        </p:nvSpPr>
        <p:spPr>
          <a:xfrm>
            <a:off x="7800593" y="3231449"/>
            <a:ext cx="1607232" cy="79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papers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70F64-40E4-2AFD-E339-9C0C7228817E}"/>
              </a:ext>
            </a:extLst>
          </p:cNvPr>
          <p:cNvGrpSpPr/>
          <p:nvPr/>
        </p:nvGrpSpPr>
        <p:grpSpPr>
          <a:xfrm>
            <a:off x="1332935" y="3367408"/>
            <a:ext cx="1199925" cy="590641"/>
            <a:chOff x="2381475" y="5248468"/>
            <a:chExt cx="1199925" cy="6164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3E3571-459A-6DC6-9EBF-749BF9761EE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Jan.24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0E24C2-C906-2109-5688-6334F18936F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CCB180-59A6-03F7-9029-9FB59D453A22}"/>
              </a:ext>
            </a:extLst>
          </p:cNvPr>
          <p:cNvSpPr txBox="1"/>
          <p:nvPr/>
        </p:nvSpPr>
        <p:spPr>
          <a:xfrm>
            <a:off x="6172336" y="4250894"/>
            <a:ext cx="154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Dec. 1, 2024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480D87-4CAF-5AB1-E7D7-9B2425607788}"/>
              </a:ext>
            </a:extLst>
          </p:cNvPr>
          <p:cNvGrpSpPr/>
          <p:nvPr/>
        </p:nvGrpSpPr>
        <p:grpSpPr>
          <a:xfrm>
            <a:off x="4364822" y="3251158"/>
            <a:ext cx="1671790" cy="1584510"/>
            <a:chOff x="5076617" y="4821134"/>
            <a:chExt cx="1671790" cy="6055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CCEE2A-218B-F7AE-779E-C6AAF015291F}"/>
                </a:ext>
              </a:extLst>
            </p:cNvPr>
            <p:cNvSpPr txBox="1"/>
            <p:nvPr/>
          </p:nvSpPr>
          <p:spPr>
            <a:xfrm>
              <a:off x="5076617" y="5203229"/>
              <a:ext cx="1671790" cy="223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Version 0.1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Sept. 30, 2024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7DC9A56-5583-73CE-7D31-C6EAE1FEF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960" y="4821134"/>
              <a:ext cx="0" cy="393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498B4D-D7B7-B622-E9C9-69A1B8812B9F}"/>
              </a:ext>
            </a:extLst>
          </p:cNvPr>
          <p:cNvGrpSpPr/>
          <p:nvPr/>
        </p:nvGrpSpPr>
        <p:grpSpPr>
          <a:xfrm>
            <a:off x="2947102" y="3712932"/>
            <a:ext cx="1199925" cy="590641"/>
            <a:chOff x="2381475" y="5248468"/>
            <a:chExt cx="1199925" cy="6164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0EB9A6-5CC8-55A1-E2B5-AC03D7B0349D}"/>
                </a:ext>
              </a:extLst>
            </p:cNvPr>
            <p:cNvSpPr txBox="1"/>
            <p:nvPr/>
          </p:nvSpPr>
          <p:spPr>
            <a:xfrm>
              <a:off x="2381475" y="5526347"/>
              <a:ext cx="1199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Mid Mar.24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5FB87FE-9C5E-3E38-FEFE-BF3EC4990469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2981438" y="5248468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BB71DAFA-97E7-782B-D90B-3726A7A028E7}"/>
              </a:ext>
            </a:extLst>
          </p:cNvPr>
          <p:cNvSpPr/>
          <p:nvPr/>
        </p:nvSpPr>
        <p:spPr>
          <a:xfrm>
            <a:off x="8503673" y="2357528"/>
            <a:ext cx="2050691" cy="899935"/>
          </a:xfrm>
          <a:prstGeom prst="chevro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4810C5-54D5-0BCC-E8ED-E3831A6BB326}"/>
              </a:ext>
            </a:extLst>
          </p:cNvPr>
          <p:cNvGrpSpPr/>
          <p:nvPr/>
        </p:nvGrpSpPr>
        <p:grpSpPr>
          <a:xfrm>
            <a:off x="9039803" y="3874442"/>
            <a:ext cx="1654594" cy="574523"/>
            <a:chOff x="7314830" y="5112567"/>
            <a:chExt cx="1312835" cy="5996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6661C7-29D7-198E-168C-B35DDAA06323}"/>
                </a:ext>
              </a:extLst>
            </p:cNvPr>
            <p:cNvSpPr txBox="1"/>
            <p:nvPr/>
          </p:nvSpPr>
          <p:spPr>
            <a:xfrm>
              <a:off x="7314830" y="5358840"/>
              <a:ext cx="1312835" cy="353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Early 2025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C634CC-F7A9-D057-2E69-A6B52AA3D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9158" y="5112567"/>
              <a:ext cx="0" cy="277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6F55F10-AA6C-8C72-27D4-323B893B77E1}"/>
              </a:ext>
            </a:extLst>
          </p:cNvPr>
          <p:cNvSpPr txBox="1"/>
          <p:nvPr/>
        </p:nvSpPr>
        <p:spPr>
          <a:xfrm>
            <a:off x="8945980" y="2486354"/>
            <a:ext cx="1302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pre-TDR (CD-2)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892D09-2C1B-B677-2BF2-D6EA8B412BC0}"/>
              </a:ext>
            </a:extLst>
          </p:cNvPr>
          <p:cNvCxnSpPr/>
          <p:nvPr/>
        </p:nvCxnSpPr>
        <p:spPr>
          <a:xfrm>
            <a:off x="7322453" y="2807495"/>
            <a:ext cx="10558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A5E535-66E5-6D91-B9EA-214DFA685258}"/>
              </a:ext>
            </a:extLst>
          </p:cNvPr>
          <p:cNvCxnSpPr>
            <a:cxnSpLocks/>
          </p:cNvCxnSpPr>
          <p:nvPr/>
        </p:nvCxnSpPr>
        <p:spPr>
          <a:xfrm flipV="1">
            <a:off x="6772940" y="3241838"/>
            <a:ext cx="2821" cy="1053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000B282B-76C8-75D0-CBD2-78F81D965D81}"/>
              </a:ext>
            </a:extLst>
          </p:cNvPr>
          <p:cNvSpPr/>
          <p:nvPr/>
        </p:nvSpPr>
        <p:spPr>
          <a:xfrm>
            <a:off x="5153102" y="2360722"/>
            <a:ext cx="1655887" cy="9275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3A4D7-51D9-EC55-C4F0-5BCA20FB05D1}"/>
              </a:ext>
            </a:extLst>
          </p:cNvPr>
          <p:cNvSpPr txBox="1"/>
          <p:nvPr/>
        </p:nvSpPr>
        <p:spPr>
          <a:xfrm>
            <a:off x="1124047" y="1623340"/>
            <a:ext cx="696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Executing the plan from the Jan. 2024 Collaboration Meeting: </a:t>
            </a:r>
          </a:p>
        </p:txBody>
      </p:sp>
    </p:spTree>
    <p:extLst>
      <p:ext uri="{BB962C8B-B14F-4D97-AF65-F5344CB8AC3E}">
        <p14:creationId xmlns:p14="http://schemas.microsoft.com/office/powerpoint/2010/main" val="423093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5B2F-E18B-3162-9094-26478FF7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49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Jan 2025 Collaboration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F6B7-0966-C576-A7AC-151BCE4C1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1" y="1649986"/>
            <a:ext cx="6304708" cy="14773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University of Rome Tor </a:t>
            </a:r>
            <a:br>
              <a:rPr lang="en-US" dirty="0"/>
            </a:br>
            <a:r>
              <a:rPr lang="en-US" dirty="0" err="1"/>
              <a:t>Vergata</a:t>
            </a:r>
            <a:r>
              <a:rPr lang="en-US" dirty="0"/>
              <a:t> &amp; INFN</a:t>
            </a:r>
          </a:p>
          <a:p>
            <a:pPr lvl="1"/>
            <a:r>
              <a:rPr lang="en-US" dirty="0"/>
              <a:t>January 20-24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  <a:p>
            <a:pPr lvl="1"/>
            <a:r>
              <a:rPr lang="en-US" dirty="0"/>
              <a:t>Via Frascati (Roman Hills)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B702-23A4-7AA9-3973-713D561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03EEC-48C1-6697-3D68-94B4C105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E568D-8769-D8B1-D790-EEDACF31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93088-5782-4D86-A510-B368B429CF0F}"/>
              </a:ext>
            </a:extLst>
          </p:cNvPr>
          <p:cNvSpPr txBox="1"/>
          <p:nvPr/>
        </p:nvSpPr>
        <p:spPr>
          <a:xfrm>
            <a:off x="588211" y="4607849"/>
            <a:ext cx="385509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Registration is available now!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US National Lab folks – register early!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0FE241A9-AA97-7DF5-C104-7551D6AB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11" y="3530632"/>
            <a:ext cx="41131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https://agenda.infn.it/event/43344/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41283D-664B-902C-3FFB-0F8A1B366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95" y="1383944"/>
            <a:ext cx="6235194" cy="597373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89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1D39-B307-32E9-38FB-26BBD492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Death and Taxes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F20E8-D848-3CD0-8721-AD7D62F4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76EA-2951-657D-EADB-65929F43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654D-910C-97D9-421B-F29F26E9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EBA46-52F9-5DAE-E174-DC00BDCF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54" y="637785"/>
            <a:ext cx="6906589" cy="5582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F5B69F3-46A2-72AE-DC39-A8C2FF8A420D}"/>
              </a:ext>
            </a:extLst>
          </p:cNvPr>
          <p:cNvSpPr/>
          <p:nvPr/>
        </p:nvSpPr>
        <p:spPr>
          <a:xfrm>
            <a:off x="5192486" y="3907971"/>
            <a:ext cx="3037114" cy="794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0908D-CC15-5A2D-1FFA-9E1D46942BEE}"/>
              </a:ext>
            </a:extLst>
          </p:cNvPr>
          <p:cNvSpPr txBox="1"/>
          <p:nvPr/>
        </p:nvSpPr>
        <p:spPr>
          <a:xfrm>
            <a:off x="222299" y="1910508"/>
            <a:ext cx="4735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Associating your registration with SCOOL membership (2€) waives VAT taxes. (SCOOL is a non-profit entity.)</a:t>
            </a:r>
          </a:p>
          <a:p>
            <a:endParaRPr lang="en-US" dirty="0"/>
          </a:p>
          <a:p>
            <a:r>
              <a:rPr lang="en-US" dirty="0"/>
              <a:t>INFN and the University can’t accept money from individuals, so they need a partner.  If they use a private company, they can avoid VAT but then pay 22% in fees…   </a:t>
            </a:r>
          </a:p>
        </p:txBody>
      </p:sp>
    </p:spTree>
    <p:extLst>
      <p:ext uri="{BB962C8B-B14F-4D97-AF65-F5344CB8AC3E}">
        <p14:creationId xmlns:p14="http://schemas.microsoft.com/office/powerpoint/2010/main" val="363192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1810</Words>
  <Application>Microsoft Office PowerPoint</Application>
  <PresentationFormat>Widescreen</PresentationFormat>
  <Paragraphs>259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Office Theme</vt:lpstr>
      <vt:lpstr>ePIC Collaboration News</vt:lpstr>
      <vt:lpstr>Hey John, start the recording….</vt:lpstr>
      <vt:lpstr>New Zoom Link </vt:lpstr>
      <vt:lpstr>Agenda</vt:lpstr>
      <vt:lpstr>News from the SP Office</vt:lpstr>
      <vt:lpstr>Comment on the CD-3B Director’s Review</vt:lpstr>
      <vt:lpstr>preTDR Version 0.1! – On to Version 1.0!</vt:lpstr>
      <vt:lpstr>Jan 2025 Collaboration Meeting </vt:lpstr>
      <vt:lpstr>Death and Taxes</vt:lpstr>
      <vt:lpstr>January 2025 Collab. Meeting Plan</vt:lpstr>
      <vt:lpstr>Workfests @ Jan 2025 Collaboration Meeting</vt:lpstr>
      <vt:lpstr>Looking Forward…</vt:lpstr>
      <vt:lpstr>CERN Recognized Experiment</vt:lpstr>
      <vt:lpstr>DOE FY25 NOFO –  Generic EIC R&amp;D</vt:lpstr>
      <vt:lpstr>ePIC Phone Book is “live”</vt:lpstr>
      <vt:lpstr>Draft for Levels of Phone Book Access</vt:lpstr>
      <vt:lpstr>What’s Next…</vt:lpstr>
      <vt:lpstr>Upcoming Collaboration Council Meeting</vt:lpstr>
      <vt:lpstr>Summary</vt:lpstr>
      <vt:lpstr>PowerPoint Presentation</vt:lpstr>
      <vt:lpstr>ePIC Resources</vt:lpstr>
      <vt:lpstr>EICUG Membership</vt:lpstr>
      <vt:lpstr>Future Collaboration Meetings</vt:lpstr>
      <vt:lpstr>Federated Login 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1631</cp:revision>
  <dcterms:created xsi:type="dcterms:W3CDTF">2023-04-13T13:35:08Z</dcterms:created>
  <dcterms:modified xsi:type="dcterms:W3CDTF">2024-11-01T14:09:59Z</dcterms:modified>
</cp:coreProperties>
</file>