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5840" r:id="rId3"/>
    <p:sldId id="5836" r:id="rId4"/>
    <p:sldId id="5916" r:id="rId5"/>
    <p:sldId id="5905" r:id="rId6"/>
    <p:sldId id="5872" r:id="rId7"/>
    <p:sldId id="5909" r:id="rId8"/>
    <p:sldId id="5911" r:id="rId9"/>
    <p:sldId id="269" r:id="rId10"/>
    <p:sldId id="2147375350" r:id="rId11"/>
    <p:sldId id="2147375351" r:id="rId12"/>
    <p:sldId id="2147375352" r:id="rId13"/>
    <p:sldId id="2147375349" r:id="rId14"/>
    <p:sldId id="2147375353" r:id="rId15"/>
    <p:sldId id="2147375354" r:id="rId16"/>
    <p:sldId id="2147375357" r:id="rId17"/>
    <p:sldId id="2147375348" r:id="rId18"/>
    <p:sldId id="257" r:id="rId19"/>
    <p:sldId id="2147375358" r:id="rId20"/>
    <p:sldId id="2147375346" r:id="rId21"/>
    <p:sldId id="5769" r:id="rId22"/>
    <p:sldId id="4770" r:id="rId23"/>
    <p:sldId id="5908" r:id="rId24"/>
    <p:sldId id="5821" r:id="rId25"/>
    <p:sldId id="5759" r:id="rId26"/>
    <p:sldId id="5914" r:id="rId27"/>
    <p:sldId id="5894" r:id="rId28"/>
    <p:sldId id="5915" r:id="rId29"/>
    <p:sldId id="21473753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94632" autoAdjust="0"/>
  </p:normalViewPr>
  <p:slideViewPr>
    <p:cSldViewPr snapToGrid="0">
      <p:cViewPr varScale="1">
        <p:scale>
          <a:sx n="104" d="100"/>
          <a:sy n="104" d="100"/>
        </p:scale>
        <p:origin x="288" y="108"/>
      </p:cViewPr>
      <p:guideLst/>
    </p:cSldViewPr>
  </p:slideViewPr>
  <p:notesTextViewPr>
    <p:cViewPr>
      <p:scale>
        <a:sx n="1" d="1"/>
        <a:sy n="1" d="1"/>
      </p:scale>
      <p:origin x="0" y="0"/>
    </p:cViewPr>
  </p:notesTextViewPr>
  <p:sorterViewPr>
    <p:cViewPr>
      <p:scale>
        <a:sx n="100" d="100"/>
        <a:sy n="100" d="100"/>
      </p:scale>
      <p:origin x="0" y="-2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12/6/2024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12/6/2024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12/6/2024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12/6/2024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12/6/2024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12/6/2024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hyperlink" Target="https://agenda.infn.it/event/43344/page/9444-workfest-descrip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mariachiara.lupi@gmail.com"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epic-eic.org/" TargetMode="External"/><Relationship Id="rId4" Type="http://schemas.openxmlformats.org/officeDocument/2006/relationships/hyperlink" Target="https://www.jlab.org/video/epic-3d-anima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pic-eic.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indico.bnl.gov/event/25802/" TargetMode="External"/><Relationship Id="rId2" Type="http://schemas.openxmlformats.org/officeDocument/2006/relationships/hyperlink" Target="http://mdiefent@jlab.org" TargetMode="Externa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28.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ndico.bnl.gov/event/24286"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hyperlink" Target="https://zenodo.org/records/1369392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genda.infn.it/event/4334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December 6,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F71F-C120-C9A4-E242-34F8818153A2}"/>
              </a:ext>
            </a:extLst>
          </p:cNvPr>
          <p:cNvSpPr>
            <a:spLocks noGrp="1"/>
          </p:cNvSpPr>
          <p:nvPr>
            <p:ph type="title"/>
          </p:nvPr>
        </p:nvSpPr>
        <p:spPr>
          <a:xfrm>
            <a:off x="838200" y="365125"/>
            <a:ext cx="10515600" cy="901815"/>
          </a:xfrm>
        </p:spPr>
        <p:txBody>
          <a:bodyPr/>
          <a:lstStyle/>
          <a:p>
            <a:r>
              <a:rPr lang="en-US" b="1" dirty="0">
                <a:solidFill>
                  <a:schemeClr val="accent1"/>
                </a:solidFill>
              </a:rPr>
              <a:t>Agenda – Monday, Jan. 20</a:t>
            </a:r>
            <a:r>
              <a:rPr lang="en-US" b="1" baseline="30000" dirty="0">
                <a:solidFill>
                  <a:schemeClr val="accent1"/>
                </a:solidFill>
              </a:rPr>
              <a:t>th</a:t>
            </a:r>
            <a:r>
              <a:rPr lang="en-US" b="1" dirty="0">
                <a:solidFill>
                  <a:schemeClr val="accent1"/>
                </a:solidFill>
              </a:rPr>
              <a:t> </a:t>
            </a:r>
          </a:p>
        </p:txBody>
      </p:sp>
      <p:sp>
        <p:nvSpPr>
          <p:cNvPr id="4" name="Date Placeholder 3">
            <a:extLst>
              <a:ext uri="{FF2B5EF4-FFF2-40B4-BE49-F238E27FC236}">
                <a16:creationId xmlns:a16="http://schemas.microsoft.com/office/drawing/2014/main" id="{E2922B7C-67C7-7D8A-E86D-EB0A88567683}"/>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31DB0A78-7F07-6D44-1041-F2B19D94CAA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055D31D9-2939-7B65-92F7-EFD328632FD3}"/>
              </a:ext>
            </a:extLst>
          </p:cNvPr>
          <p:cNvSpPr>
            <a:spLocks noGrp="1"/>
          </p:cNvSpPr>
          <p:nvPr>
            <p:ph type="sldNum" sz="quarter" idx="12"/>
          </p:nvPr>
        </p:nvSpPr>
        <p:spPr/>
        <p:txBody>
          <a:bodyPr/>
          <a:lstStyle/>
          <a:p>
            <a:fld id="{588949A8-7CCD-4D90-AA9A-1451BFC6FB3A}" type="slidenum">
              <a:rPr lang="en-US" smtClean="0"/>
              <a:t>10</a:t>
            </a:fld>
            <a:endParaRPr lang="en-US"/>
          </a:p>
        </p:txBody>
      </p:sp>
      <p:pic>
        <p:nvPicPr>
          <p:cNvPr id="8" name="Picture 7" descr="Graphical user interface, application, table&#10;&#10;Description automatically generated">
            <a:extLst>
              <a:ext uri="{FF2B5EF4-FFF2-40B4-BE49-F238E27FC236}">
                <a16:creationId xmlns:a16="http://schemas.microsoft.com/office/drawing/2014/main" id="{8EEA39AA-AAB4-E586-DAD9-A30EFC56500D}"/>
              </a:ext>
            </a:extLst>
          </p:cNvPr>
          <p:cNvPicPr>
            <a:picLocks noChangeAspect="1"/>
          </p:cNvPicPr>
          <p:nvPr/>
        </p:nvPicPr>
        <p:blipFill>
          <a:blip r:embed="rId2"/>
          <a:stretch>
            <a:fillRect/>
          </a:stretch>
        </p:blipFill>
        <p:spPr>
          <a:xfrm>
            <a:off x="290110" y="1206194"/>
            <a:ext cx="6801799" cy="521090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D758B53A-0486-B560-5D42-0A2684287F37}"/>
              </a:ext>
            </a:extLst>
          </p:cNvPr>
          <p:cNvPicPr>
            <a:picLocks noChangeAspect="1"/>
          </p:cNvPicPr>
          <p:nvPr/>
        </p:nvPicPr>
        <p:blipFill>
          <a:blip r:embed="rId3"/>
          <a:stretch>
            <a:fillRect/>
          </a:stretch>
        </p:blipFill>
        <p:spPr>
          <a:xfrm>
            <a:off x="5100091" y="1602712"/>
            <a:ext cx="6801799" cy="4753638"/>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FE992D2-4665-4EBC-0B35-F150A69148DB}"/>
              </a:ext>
            </a:extLst>
          </p:cNvPr>
          <p:cNvSpPr txBox="1"/>
          <p:nvPr/>
        </p:nvSpPr>
        <p:spPr>
          <a:xfrm>
            <a:off x="7489832" y="522254"/>
            <a:ext cx="4219461" cy="923330"/>
          </a:xfrm>
          <a:prstGeom prst="rect">
            <a:avLst/>
          </a:prstGeom>
          <a:noFill/>
        </p:spPr>
        <p:txBody>
          <a:bodyPr wrap="square" rtlCol="0">
            <a:spAutoFit/>
          </a:bodyPr>
          <a:lstStyle/>
          <a:p>
            <a:r>
              <a:rPr lang="en-US" dirty="0"/>
              <a:t>The discussions on Monday afternoon will be extremely important! Come with your thoughts and ideas. </a:t>
            </a:r>
          </a:p>
        </p:txBody>
      </p:sp>
    </p:spTree>
    <p:extLst>
      <p:ext uri="{BB962C8B-B14F-4D97-AF65-F5344CB8AC3E}">
        <p14:creationId xmlns:p14="http://schemas.microsoft.com/office/powerpoint/2010/main" val="363302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3FB0-0C1B-B53A-BA8F-5A9BB7733308}"/>
              </a:ext>
            </a:extLst>
          </p:cNvPr>
          <p:cNvSpPr>
            <a:spLocks noGrp="1"/>
          </p:cNvSpPr>
          <p:nvPr>
            <p:ph type="title"/>
          </p:nvPr>
        </p:nvSpPr>
        <p:spPr>
          <a:xfrm>
            <a:off x="838200" y="365125"/>
            <a:ext cx="10515600" cy="956899"/>
          </a:xfrm>
        </p:spPr>
        <p:txBody>
          <a:bodyPr/>
          <a:lstStyle/>
          <a:p>
            <a:r>
              <a:rPr lang="en-US" b="1" dirty="0">
                <a:solidFill>
                  <a:schemeClr val="accent1"/>
                </a:solidFill>
              </a:rPr>
              <a:t>Agenda – Tuesday, Jan. 21</a:t>
            </a:r>
            <a:r>
              <a:rPr lang="en-US" b="1" baseline="30000" dirty="0">
                <a:solidFill>
                  <a:schemeClr val="accent1"/>
                </a:solidFill>
              </a:rPr>
              <a:t>st</a:t>
            </a:r>
            <a:r>
              <a:rPr lang="en-US" b="1" dirty="0">
                <a:solidFill>
                  <a:schemeClr val="accent1"/>
                </a:solidFill>
              </a:rPr>
              <a:t> </a:t>
            </a:r>
          </a:p>
        </p:txBody>
      </p:sp>
      <p:sp>
        <p:nvSpPr>
          <p:cNvPr id="3" name="Date Placeholder 2">
            <a:extLst>
              <a:ext uri="{FF2B5EF4-FFF2-40B4-BE49-F238E27FC236}">
                <a16:creationId xmlns:a16="http://schemas.microsoft.com/office/drawing/2014/main" id="{85F5FAC6-F135-CBCC-9672-AE64454F9D26}"/>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AC538DFF-60F2-3EAB-92D1-2F78C96FE4BA}"/>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15AF4133-6DE4-6D61-6BFA-C11548B3D2A5}"/>
              </a:ext>
            </a:extLst>
          </p:cNvPr>
          <p:cNvSpPr>
            <a:spLocks noGrp="1"/>
          </p:cNvSpPr>
          <p:nvPr>
            <p:ph type="sldNum" sz="quarter" idx="12"/>
          </p:nvPr>
        </p:nvSpPr>
        <p:spPr/>
        <p:txBody>
          <a:bodyPr/>
          <a:lstStyle/>
          <a:p>
            <a:fld id="{588949A8-7CCD-4D90-AA9A-1451BFC6FB3A}" type="slidenum">
              <a:rPr lang="en-US" smtClean="0"/>
              <a:t>11</a:t>
            </a:fld>
            <a:endParaRPr lang="en-US"/>
          </a:p>
        </p:txBody>
      </p:sp>
      <p:pic>
        <p:nvPicPr>
          <p:cNvPr id="7" name="Picture 6">
            <a:extLst>
              <a:ext uri="{FF2B5EF4-FFF2-40B4-BE49-F238E27FC236}">
                <a16:creationId xmlns:a16="http://schemas.microsoft.com/office/drawing/2014/main" id="{08C1A7DD-EF55-501A-F610-E3433E699035}"/>
              </a:ext>
            </a:extLst>
          </p:cNvPr>
          <p:cNvPicPr>
            <a:picLocks noChangeAspect="1"/>
          </p:cNvPicPr>
          <p:nvPr/>
        </p:nvPicPr>
        <p:blipFill>
          <a:blip r:embed="rId2"/>
          <a:stretch>
            <a:fillRect/>
          </a:stretch>
        </p:blipFill>
        <p:spPr>
          <a:xfrm>
            <a:off x="334218" y="1498295"/>
            <a:ext cx="6066582" cy="4281298"/>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Chart, treemap chart&#10;&#10;Description automatically generated">
            <a:extLst>
              <a:ext uri="{FF2B5EF4-FFF2-40B4-BE49-F238E27FC236}">
                <a16:creationId xmlns:a16="http://schemas.microsoft.com/office/drawing/2014/main" id="{35A2FD33-B512-1C86-A14C-C5D90904A4AB}"/>
              </a:ext>
            </a:extLst>
          </p:cNvPr>
          <p:cNvPicPr>
            <a:picLocks noChangeAspect="1"/>
          </p:cNvPicPr>
          <p:nvPr/>
        </p:nvPicPr>
        <p:blipFill>
          <a:blip r:embed="rId3"/>
          <a:stretch>
            <a:fillRect/>
          </a:stretch>
        </p:blipFill>
        <p:spPr>
          <a:xfrm>
            <a:off x="5276200" y="2079158"/>
            <a:ext cx="6203375" cy="4227999"/>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5170669-92E1-AB45-7391-A5360CC5997F}"/>
              </a:ext>
            </a:extLst>
          </p:cNvPr>
          <p:cNvSpPr txBox="1"/>
          <p:nvPr/>
        </p:nvSpPr>
        <p:spPr>
          <a:xfrm>
            <a:off x="7182998" y="561860"/>
            <a:ext cx="4549966" cy="1200329"/>
          </a:xfrm>
          <a:prstGeom prst="rect">
            <a:avLst/>
          </a:prstGeom>
          <a:noFill/>
        </p:spPr>
        <p:txBody>
          <a:bodyPr wrap="square" rtlCol="0">
            <a:spAutoFit/>
          </a:bodyPr>
          <a:lstStyle/>
          <a:p>
            <a:r>
              <a:rPr lang="en-US" dirty="0" err="1"/>
              <a:t>Workfest</a:t>
            </a:r>
            <a:r>
              <a:rPr lang="en-US" dirty="0"/>
              <a:t> descriptions at: </a:t>
            </a:r>
          </a:p>
          <a:p>
            <a:endParaRPr lang="en-US" dirty="0"/>
          </a:p>
          <a:p>
            <a:r>
              <a:rPr lang="en-US" dirty="0">
                <a:hlinkClick r:id="rId4"/>
              </a:rPr>
              <a:t>https://agenda.infn.it/event/43344/page/9444-workfest-descriptions</a:t>
            </a:r>
            <a:endParaRPr lang="en-US" dirty="0"/>
          </a:p>
        </p:txBody>
      </p:sp>
    </p:spTree>
    <p:extLst>
      <p:ext uri="{BB962C8B-B14F-4D97-AF65-F5344CB8AC3E}">
        <p14:creationId xmlns:p14="http://schemas.microsoft.com/office/powerpoint/2010/main" val="14128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4491-96F4-47E2-261D-25858C5002C5}"/>
              </a:ext>
            </a:extLst>
          </p:cNvPr>
          <p:cNvSpPr>
            <a:spLocks noGrp="1"/>
          </p:cNvSpPr>
          <p:nvPr>
            <p:ph type="title"/>
          </p:nvPr>
        </p:nvSpPr>
        <p:spPr/>
        <p:txBody>
          <a:bodyPr/>
          <a:lstStyle/>
          <a:p>
            <a:r>
              <a:rPr lang="en-US" b="1" dirty="0">
                <a:solidFill>
                  <a:schemeClr val="accent1"/>
                </a:solidFill>
              </a:rPr>
              <a:t>Agenda – Wednesday, Jan 22</a:t>
            </a:r>
            <a:r>
              <a:rPr lang="en-US" b="1" baseline="30000" dirty="0">
                <a:solidFill>
                  <a:schemeClr val="accent1"/>
                </a:solidFill>
              </a:rPr>
              <a:t>nd</a:t>
            </a:r>
            <a:r>
              <a:rPr lang="en-US" b="1" dirty="0">
                <a:solidFill>
                  <a:schemeClr val="accent1"/>
                </a:solidFill>
              </a:rPr>
              <a:t> </a:t>
            </a:r>
          </a:p>
        </p:txBody>
      </p:sp>
      <p:sp>
        <p:nvSpPr>
          <p:cNvPr id="3" name="Date Placeholder 2">
            <a:extLst>
              <a:ext uri="{FF2B5EF4-FFF2-40B4-BE49-F238E27FC236}">
                <a16:creationId xmlns:a16="http://schemas.microsoft.com/office/drawing/2014/main" id="{A40438ED-9A20-071A-FB62-1625EED9493E}"/>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566CC42C-C8A7-875B-8DA7-B93485455D93}"/>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0B650B26-3848-1DCB-E5B3-8CBE2BDEABA3}"/>
              </a:ext>
            </a:extLst>
          </p:cNvPr>
          <p:cNvSpPr>
            <a:spLocks noGrp="1"/>
          </p:cNvSpPr>
          <p:nvPr>
            <p:ph type="sldNum" sz="quarter" idx="12"/>
          </p:nvPr>
        </p:nvSpPr>
        <p:spPr/>
        <p:txBody>
          <a:bodyPr/>
          <a:lstStyle/>
          <a:p>
            <a:fld id="{588949A8-7CCD-4D90-AA9A-1451BFC6FB3A}" type="slidenum">
              <a:rPr lang="en-US" smtClean="0"/>
              <a:t>12</a:t>
            </a:fld>
            <a:endParaRPr lang="en-US"/>
          </a:p>
        </p:txBody>
      </p:sp>
      <p:pic>
        <p:nvPicPr>
          <p:cNvPr id="8" name="Picture 2">
            <a:extLst>
              <a:ext uri="{FF2B5EF4-FFF2-40B4-BE49-F238E27FC236}">
                <a16:creationId xmlns:a16="http://schemas.microsoft.com/office/drawing/2014/main" id="{FDB608C3-8D2F-4C35-96A1-8A4AD5860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03" y="1795850"/>
            <a:ext cx="2411128" cy="17360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A3894F-9F77-BD62-7FFF-88C6C5835359}"/>
              </a:ext>
            </a:extLst>
          </p:cNvPr>
          <p:cNvSpPr txBox="1"/>
          <p:nvPr/>
        </p:nvSpPr>
        <p:spPr>
          <a:xfrm>
            <a:off x="671703" y="3974609"/>
            <a:ext cx="4114800" cy="1200329"/>
          </a:xfrm>
          <a:prstGeom prst="rect">
            <a:avLst/>
          </a:prstGeom>
          <a:noFill/>
        </p:spPr>
        <p:txBody>
          <a:bodyPr wrap="square" rtlCol="0">
            <a:spAutoFit/>
          </a:bodyPr>
          <a:lstStyle/>
          <a:p>
            <a:r>
              <a:rPr lang="en-US" dirty="0"/>
              <a:t>Early Science Workshop organized by Salvatore Fazio and Rosi Reed.</a:t>
            </a:r>
          </a:p>
          <a:p>
            <a:endParaRPr lang="en-US" dirty="0"/>
          </a:p>
          <a:p>
            <a:r>
              <a:rPr lang="en-US" dirty="0"/>
              <a:t>Excursion Wednesday afternoon.  </a:t>
            </a:r>
          </a:p>
        </p:txBody>
      </p:sp>
      <p:pic>
        <p:nvPicPr>
          <p:cNvPr id="11" name="Picture 10">
            <a:extLst>
              <a:ext uri="{FF2B5EF4-FFF2-40B4-BE49-F238E27FC236}">
                <a16:creationId xmlns:a16="http://schemas.microsoft.com/office/drawing/2014/main" id="{FDB71579-DCDC-398C-34F6-46601F17611F}"/>
              </a:ext>
            </a:extLst>
          </p:cNvPr>
          <p:cNvPicPr>
            <a:picLocks noChangeAspect="1"/>
          </p:cNvPicPr>
          <p:nvPr/>
        </p:nvPicPr>
        <p:blipFill>
          <a:blip r:embed="rId3"/>
          <a:stretch>
            <a:fillRect/>
          </a:stretch>
        </p:blipFill>
        <p:spPr>
          <a:xfrm>
            <a:off x="5000153" y="1567731"/>
            <a:ext cx="6763694" cy="5153744"/>
          </a:xfrm>
          <a:prstGeom prst="rect">
            <a:avLst/>
          </a:prstGeom>
        </p:spPr>
      </p:pic>
    </p:spTree>
    <p:extLst>
      <p:ext uri="{BB962C8B-B14F-4D97-AF65-F5344CB8AC3E}">
        <p14:creationId xmlns:p14="http://schemas.microsoft.com/office/powerpoint/2010/main" val="1795554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8A00A-D5E0-E125-11CB-8668E8CD8C14}"/>
              </a:ext>
            </a:extLst>
          </p:cNvPr>
          <p:cNvSpPr>
            <a:spLocks noGrp="1"/>
          </p:cNvSpPr>
          <p:nvPr>
            <p:ph type="title"/>
          </p:nvPr>
        </p:nvSpPr>
        <p:spPr>
          <a:xfrm>
            <a:off x="838201" y="365125"/>
            <a:ext cx="3816095" cy="1050720"/>
          </a:xfrm>
        </p:spPr>
        <p:txBody>
          <a:bodyPr>
            <a:normAutofit/>
          </a:bodyPr>
          <a:lstStyle/>
          <a:p>
            <a:r>
              <a:rPr lang="en-US" b="1" dirty="0">
                <a:solidFill>
                  <a:schemeClr val="accent1"/>
                </a:solidFill>
              </a:rPr>
              <a:t>Social Program</a:t>
            </a:r>
          </a:p>
        </p:txBody>
      </p:sp>
      <p:sp>
        <p:nvSpPr>
          <p:cNvPr id="3" name="Content Placeholder 2">
            <a:extLst>
              <a:ext uri="{FF2B5EF4-FFF2-40B4-BE49-F238E27FC236}">
                <a16:creationId xmlns:a16="http://schemas.microsoft.com/office/drawing/2014/main" id="{0C34B156-D95F-14D1-2CD7-6F23C041A81A}"/>
              </a:ext>
            </a:extLst>
          </p:cNvPr>
          <p:cNvSpPr>
            <a:spLocks noGrp="1"/>
          </p:cNvSpPr>
          <p:nvPr>
            <p:ph idx="1"/>
          </p:nvPr>
        </p:nvSpPr>
        <p:spPr>
          <a:xfrm>
            <a:off x="301751" y="1650802"/>
            <a:ext cx="4592407" cy="3694373"/>
          </a:xfrm>
        </p:spPr>
        <p:txBody>
          <a:bodyPr>
            <a:noAutofit/>
          </a:bodyPr>
          <a:lstStyle/>
          <a:p>
            <a:r>
              <a:rPr lang="en-US" sz="1600" i="0" dirty="0">
                <a:effectLst/>
                <a:latin typeface="Roboto" panose="02000000000000000000" pitchFamily="2" charset="0"/>
              </a:rPr>
              <a:t>A guided tour of the </a:t>
            </a:r>
            <a:r>
              <a:rPr lang="en-US" sz="1600" i="0" dirty="0" err="1">
                <a:effectLst/>
                <a:latin typeface="Roboto" panose="02000000000000000000" pitchFamily="2" charset="0"/>
              </a:rPr>
              <a:t>Musei</a:t>
            </a:r>
            <a:r>
              <a:rPr lang="en-US" sz="1600" i="0" dirty="0">
                <a:effectLst/>
                <a:latin typeface="Roboto" panose="02000000000000000000" pitchFamily="2" charset="0"/>
              </a:rPr>
              <a:t> </a:t>
            </a:r>
            <a:r>
              <a:rPr lang="en-US" sz="1600" i="0" dirty="0" err="1">
                <a:effectLst/>
                <a:latin typeface="Roboto" panose="02000000000000000000" pitchFamily="2" charset="0"/>
              </a:rPr>
              <a:t>Vaticani</a:t>
            </a:r>
            <a:r>
              <a:rPr lang="en-US" sz="1600" i="0" dirty="0">
                <a:effectLst/>
                <a:latin typeface="Roboto" panose="02000000000000000000" pitchFamily="2" charset="0"/>
              </a:rPr>
              <a:t> and Sistine Chapel  will take place on Wednesday January 22nd afternoon.</a:t>
            </a:r>
          </a:p>
          <a:p>
            <a:r>
              <a:rPr lang="en-US" sz="1600" b="0" i="0" dirty="0">
                <a:effectLst/>
                <a:latin typeface="Roboto" panose="02000000000000000000" pitchFamily="2" charset="0"/>
              </a:rPr>
              <a:t>Visitors will be taken through the</a:t>
            </a:r>
            <a:r>
              <a:rPr lang="en-US" sz="1600" b="1" i="0" dirty="0">
                <a:effectLst/>
                <a:latin typeface="Roboto" panose="02000000000000000000" pitchFamily="2" charset="0"/>
              </a:rPr>
              <a:t> beautiful Vatican buildings, and </a:t>
            </a:r>
            <a:r>
              <a:rPr lang="en-US" sz="1600" b="0" i="0" dirty="0">
                <a:effectLst/>
                <a:latin typeface="Roboto" panose="02000000000000000000" pitchFamily="2" charset="0"/>
              </a:rPr>
              <a:t>will enjoy the</a:t>
            </a:r>
            <a:r>
              <a:rPr lang="en-US" sz="1600" b="1" i="0" dirty="0">
                <a:effectLst/>
                <a:latin typeface="Roboto" panose="02000000000000000000" pitchFamily="2" charset="0"/>
              </a:rPr>
              <a:t> artistic, historical, and cultural richness within their walls</a:t>
            </a:r>
            <a:r>
              <a:rPr lang="en-US" sz="1600" b="0" i="0" dirty="0">
                <a:effectLst/>
                <a:latin typeface="Roboto" panose="02000000000000000000" pitchFamily="2" charset="0"/>
              </a:rPr>
              <a:t>, not to mention the </a:t>
            </a:r>
            <a:r>
              <a:rPr lang="en-US" sz="1600" b="1" i="0" dirty="0">
                <a:effectLst/>
                <a:latin typeface="Roboto" panose="02000000000000000000" pitchFamily="2" charset="0"/>
              </a:rPr>
              <a:t>frescoes by Michelangelo</a:t>
            </a:r>
            <a:r>
              <a:rPr lang="en-US" sz="1600" b="0" i="0" dirty="0">
                <a:effectLst/>
                <a:latin typeface="Roboto" panose="02000000000000000000" pitchFamily="2" charset="0"/>
              </a:rPr>
              <a:t> in the Sistine Chapel and the Raphael Rooms.</a:t>
            </a:r>
          </a:p>
          <a:p>
            <a:pPr marL="0" indent="0">
              <a:buNone/>
            </a:pPr>
            <a:endParaRPr lang="en-US" sz="1600" b="0" i="0" dirty="0">
              <a:effectLst/>
              <a:latin typeface="Roboto" panose="02000000000000000000" pitchFamily="2" charset="0"/>
            </a:endParaRPr>
          </a:p>
          <a:p>
            <a:r>
              <a:rPr lang="en-US" sz="1600" i="0" dirty="0">
                <a:effectLst/>
                <a:latin typeface="Roboto" panose="02000000000000000000" pitchFamily="2" charset="0"/>
              </a:rPr>
              <a:t>The guided tour is not included in the conference fee: tickets can be bought until December 15th 11:00 pm CET through the registration form.</a:t>
            </a:r>
            <a:endParaRPr lang="en-US" sz="1600" dirty="0">
              <a:latin typeface="Roboto" panose="02000000000000000000" pitchFamily="2" charset="0"/>
            </a:endParaRPr>
          </a:p>
          <a:p>
            <a:pPr lvl="1"/>
            <a:r>
              <a:rPr lang="en-US" sz="1600" dirty="0">
                <a:latin typeface="Roboto" panose="02000000000000000000" pitchFamily="2" charset="0"/>
              </a:rPr>
              <a:t>F</a:t>
            </a:r>
            <a:r>
              <a:rPr lang="en-US" sz="1600" b="0" i="0" dirty="0">
                <a:effectLst/>
                <a:latin typeface="Roboto" panose="02000000000000000000" pitchFamily="2" charset="0"/>
              </a:rPr>
              <a:t>or further information and assistance please contact </a:t>
            </a:r>
            <a:r>
              <a:rPr lang="en-US" sz="1600" b="0" i="0" dirty="0" err="1">
                <a:effectLst/>
                <a:latin typeface="Roboto" panose="02000000000000000000" pitchFamily="2" charset="0"/>
              </a:rPr>
              <a:t>Mariachiara</a:t>
            </a:r>
            <a:r>
              <a:rPr lang="en-US" sz="1600" dirty="0">
                <a:latin typeface="Roboto" panose="02000000000000000000" pitchFamily="2" charset="0"/>
              </a:rPr>
              <a:t> </a:t>
            </a:r>
            <a:r>
              <a:rPr lang="en-US" sz="1600" b="0" i="0" dirty="0" err="1">
                <a:effectLst/>
                <a:latin typeface="Roboto" panose="02000000000000000000" pitchFamily="2" charset="0"/>
              </a:rPr>
              <a:t>Lupi</a:t>
            </a:r>
            <a:r>
              <a:rPr lang="en-US" sz="1600" dirty="0">
                <a:latin typeface="Roboto" panose="02000000000000000000" pitchFamily="2" charset="0"/>
              </a:rPr>
              <a:t> -</a:t>
            </a:r>
            <a:r>
              <a:rPr lang="en-US" sz="1600" b="0" i="0" u="none" strike="noStrike" dirty="0">
                <a:effectLst/>
                <a:latin typeface="Roboto" panose="02000000000000000000" pitchFamily="2" charset="0"/>
                <a:hlinkClick r:id="rId2"/>
              </a:rPr>
              <a:t>mariachiara.lupi@gmail.com</a:t>
            </a:r>
            <a:r>
              <a:rPr lang="en-US" sz="1600" b="0" i="0" dirty="0">
                <a:effectLst/>
                <a:latin typeface="Roboto" panose="02000000000000000000" pitchFamily="2" charset="0"/>
              </a:rPr>
              <a:t>)</a:t>
            </a:r>
          </a:p>
          <a:p>
            <a:endParaRPr lang="en-US" sz="1600" dirty="0"/>
          </a:p>
        </p:txBody>
      </p:sp>
      <p:pic>
        <p:nvPicPr>
          <p:cNvPr id="2052" name="Picture 4" descr="Michelangelo">
            <a:extLst>
              <a:ext uri="{FF2B5EF4-FFF2-40B4-BE49-F238E27FC236}">
                <a16:creationId xmlns:a16="http://schemas.microsoft.com/office/drawing/2014/main" id="{89171515-78BB-DD83-72C5-040E577AB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05" r="-1" b="14704"/>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19575F6-85B9-C74E-A0C6-457B0E324317}"/>
              </a:ext>
            </a:extLst>
          </p:cNvPr>
          <p:cNvSpPr>
            <a:spLocks noGrp="1"/>
          </p:cNvSpPr>
          <p:nvPr>
            <p:ph type="dt" sz="half" idx="10"/>
          </p:nvPr>
        </p:nvSpPr>
        <p:spPr>
          <a:xfrm>
            <a:off x="838200" y="6356350"/>
            <a:ext cx="2743200" cy="365125"/>
          </a:xfrm>
        </p:spPr>
        <p:txBody>
          <a:bodyPr>
            <a:normAutofit/>
          </a:bodyPr>
          <a:lstStyle/>
          <a:p>
            <a:pPr>
              <a:spcAft>
                <a:spcPts val="600"/>
              </a:spcAft>
            </a:pPr>
            <a:r>
              <a:rPr lang="en-US"/>
              <a:t>12/6/2024</a:t>
            </a:r>
          </a:p>
        </p:txBody>
      </p:sp>
      <p:pic>
        <p:nvPicPr>
          <p:cNvPr id="2050" name="Picture 2" descr="A ceiling with paintings on it&#10;&#10;Description automatically generated with low confidence">
            <a:extLst>
              <a:ext uri="{FF2B5EF4-FFF2-40B4-BE49-F238E27FC236}">
                <a16:creationId xmlns:a16="http://schemas.microsoft.com/office/drawing/2014/main" id="{97D78EA6-A8B3-4E49-C0EB-C0D9F22B5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578" b="1871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19A4617-177E-D074-D120-B58CB59332C5}"/>
              </a:ext>
            </a:extLst>
          </p:cNvPr>
          <p:cNvSpPr>
            <a:spLocks noGrp="1"/>
          </p:cNvSpPr>
          <p:nvPr>
            <p:ph type="ftr" sz="quarter" idx="11"/>
          </p:nvPr>
        </p:nvSpPr>
        <p:spPr>
          <a:xfrm>
            <a:off x="6516985" y="6356350"/>
            <a:ext cx="4114800" cy="365125"/>
          </a:xfrm>
        </p:spPr>
        <p:txBody>
          <a:bodyPr>
            <a:normAutofit/>
          </a:bodyPr>
          <a:lstStyle/>
          <a:p>
            <a:pPr algn="l">
              <a:spcAft>
                <a:spcPts val="600"/>
              </a:spcAft>
            </a:pPr>
            <a:r>
              <a:rPr lang="en-US">
                <a:solidFill>
                  <a:srgbClr val="FFFFFF"/>
                </a:solidFill>
              </a:rPr>
              <a:t>ePIC General Meeting </a:t>
            </a:r>
          </a:p>
        </p:txBody>
      </p:sp>
      <p:sp>
        <p:nvSpPr>
          <p:cNvPr id="6" name="Slide Number Placeholder 5">
            <a:extLst>
              <a:ext uri="{FF2B5EF4-FFF2-40B4-BE49-F238E27FC236}">
                <a16:creationId xmlns:a16="http://schemas.microsoft.com/office/drawing/2014/main" id="{7717102A-71A7-2BB2-198E-78515E64FBD6}"/>
              </a:ext>
            </a:extLst>
          </p:cNvPr>
          <p:cNvSpPr>
            <a:spLocks noGrp="1"/>
          </p:cNvSpPr>
          <p:nvPr>
            <p:ph type="sldNum" sz="quarter" idx="12"/>
          </p:nvPr>
        </p:nvSpPr>
        <p:spPr>
          <a:xfrm>
            <a:off x="10515600" y="6356350"/>
            <a:ext cx="838200" cy="365125"/>
          </a:xfrm>
        </p:spPr>
        <p:txBody>
          <a:bodyPr>
            <a:normAutofit/>
          </a:bodyPr>
          <a:lstStyle/>
          <a:p>
            <a:pPr>
              <a:spcAft>
                <a:spcPts val="600"/>
              </a:spcAft>
            </a:pPr>
            <a:fld id="{588949A8-7CCD-4D90-AA9A-1451BFC6FB3A}" type="slidenum">
              <a:rPr lang="en-US">
                <a:solidFill>
                  <a:srgbClr val="FFFFFF"/>
                </a:solidFill>
              </a:rPr>
              <a:pPr>
                <a:spcAft>
                  <a:spcPts val="600"/>
                </a:spcAft>
              </a:pPr>
              <a:t>13</a:t>
            </a:fld>
            <a:endParaRPr lang="en-US">
              <a:solidFill>
                <a:srgbClr val="FFFFFF"/>
              </a:solidFill>
            </a:endParaRPr>
          </a:p>
        </p:txBody>
      </p:sp>
    </p:spTree>
    <p:extLst>
      <p:ext uri="{BB962C8B-B14F-4D97-AF65-F5344CB8AC3E}">
        <p14:creationId xmlns:p14="http://schemas.microsoft.com/office/powerpoint/2010/main" val="223626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DD60-7E28-D8C9-9A51-D6DF7E891EDF}"/>
              </a:ext>
            </a:extLst>
          </p:cNvPr>
          <p:cNvSpPr>
            <a:spLocks noGrp="1"/>
          </p:cNvSpPr>
          <p:nvPr>
            <p:ph type="title"/>
          </p:nvPr>
        </p:nvSpPr>
        <p:spPr/>
        <p:txBody>
          <a:bodyPr/>
          <a:lstStyle/>
          <a:p>
            <a:r>
              <a:rPr lang="en-US" b="1" dirty="0">
                <a:solidFill>
                  <a:schemeClr val="accent1"/>
                </a:solidFill>
              </a:rPr>
              <a:t>Agenda – Thursday Jan. 23</a:t>
            </a:r>
            <a:r>
              <a:rPr lang="en-US" b="1" baseline="30000" dirty="0">
                <a:solidFill>
                  <a:schemeClr val="accent1"/>
                </a:solidFill>
              </a:rPr>
              <a:t>rd</a:t>
            </a:r>
            <a:r>
              <a:rPr lang="en-US" b="1" dirty="0">
                <a:solidFill>
                  <a:schemeClr val="accent1"/>
                </a:solidFill>
              </a:rPr>
              <a:t> </a:t>
            </a:r>
          </a:p>
        </p:txBody>
      </p:sp>
      <p:sp>
        <p:nvSpPr>
          <p:cNvPr id="3" name="Date Placeholder 2">
            <a:extLst>
              <a:ext uri="{FF2B5EF4-FFF2-40B4-BE49-F238E27FC236}">
                <a16:creationId xmlns:a16="http://schemas.microsoft.com/office/drawing/2014/main" id="{3623C4F2-E550-4C38-8C76-69D80D03B795}"/>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73BC30CC-5079-0ECF-2CB8-C0BC799B8FC8}"/>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B360946A-36BC-D12E-A2D8-37847AF4210E}"/>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7" name="Picture 6" descr="Chart, treemap chart&#10;&#10;Description automatically generated">
            <a:extLst>
              <a:ext uri="{FF2B5EF4-FFF2-40B4-BE49-F238E27FC236}">
                <a16:creationId xmlns:a16="http://schemas.microsoft.com/office/drawing/2014/main" id="{33ED8C71-F0B8-2544-702E-9B20F6E4D879}"/>
              </a:ext>
            </a:extLst>
          </p:cNvPr>
          <p:cNvPicPr>
            <a:picLocks noChangeAspect="1"/>
          </p:cNvPicPr>
          <p:nvPr/>
        </p:nvPicPr>
        <p:blipFill>
          <a:blip r:embed="rId2"/>
          <a:stretch>
            <a:fillRect/>
          </a:stretch>
        </p:blipFill>
        <p:spPr>
          <a:xfrm>
            <a:off x="519593" y="1470008"/>
            <a:ext cx="6763694" cy="4791744"/>
          </a:xfrm>
          <a:prstGeom prst="rect">
            <a:avLst/>
          </a:prstGeom>
        </p:spPr>
      </p:pic>
      <p:sp>
        <p:nvSpPr>
          <p:cNvPr id="8" name="TextBox 7">
            <a:extLst>
              <a:ext uri="{FF2B5EF4-FFF2-40B4-BE49-F238E27FC236}">
                <a16:creationId xmlns:a16="http://schemas.microsoft.com/office/drawing/2014/main" id="{DDA0ED58-A2F6-48EA-A6B4-17EA59999B95}"/>
              </a:ext>
            </a:extLst>
          </p:cNvPr>
          <p:cNvSpPr txBox="1"/>
          <p:nvPr/>
        </p:nvSpPr>
        <p:spPr>
          <a:xfrm>
            <a:off x="7660640" y="2519680"/>
            <a:ext cx="4011767" cy="2031325"/>
          </a:xfrm>
          <a:prstGeom prst="rect">
            <a:avLst/>
          </a:prstGeom>
          <a:noFill/>
        </p:spPr>
        <p:txBody>
          <a:bodyPr wrap="square" rtlCol="0">
            <a:spAutoFit/>
          </a:bodyPr>
          <a:lstStyle/>
          <a:p>
            <a:r>
              <a:rPr lang="en-US" dirty="0"/>
              <a:t>Collaboration Council Meeting </a:t>
            </a:r>
          </a:p>
          <a:p>
            <a:r>
              <a:rPr lang="en-US" dirty="0"/>
              <a:t>Thursday afternoon. </a:t>
            </a:r>
          </a:p>
          <a:p>
            <a:endParaRPr lang="en-US" dirty="0"/>
          </a:p>
          <a:p>
            <a:endParaRPr lang="en-US" dirty="0"/>
          </a:p>
          <a:p>
            <a:r>
              <a:rPr lang="en-US" dirty="0"/>
              <a:t>Conference dinner Thursday evening “will be enriched with high quality wines”</a:t>
            </a:r>
          </a:p>
        </p:txBody>
      </p:sp>
    </p:spTree>
    <p:extLst>
      <p:ext uri="{BB962C8B-B14F-4D97-AF65-F5344CB8AC3E}">
        <p14:creationId xmlns:p14="http://schemas.microsoft.com/office/powerpoint/2010/main" val="2992091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72B0-E96D-9133-2BF5-447029411251}"/>
              </a:ext>
            </a:extLst>
          </p:cNvPr>
          <p:cNvSpPr>
            <a:spLocks noGrp="1"/>
          </p:cNvSpPr>
          <p:nvPr>
            <p:ph type="title"/>
          </p:nvPr>
        </p:nvSpPr>
        <p:spPr/>
        <p:txBody>
          <a:bodyPr/>
          <a:lstStyle/>
          <a:p>
            <a:r>
              <a:rPr lang="en-US" b="1" dirty="0">
                <a:solidFill>
                  <a:schemeClr val="accent1"/>
                </a:solidFill>
              </a:rPr>
              <a:t>Agenda Friday, Jan. 24</a:t>
            </a:r>
            <a:r>
              <a:rPr lang="en-US" b="1" baseline="30000" dirty="0">
                <a:solidFill>
                  <a:schemeClr val="accent1"/>
                </a:solidFill>
              </a:rPr>
              <a:t>th</a:t>
            </a:r>
            <a:r>
              <a:rPr lang="en-US" b="1" dirty="0">
                <a:solidFill>
                  <a:schemeClr val="accent1"/>
                </a:solidFill>
              </a:rPr>
              <a:t> </a:t>
            </a:r>
          </a:p>
        </p:txBody>
      </p:sp>
      <p:sp>
        <p:nvSpPr>
          <p:cNvPr id="3" name="Date Placeholder 2">
            <a:extLst>
              <a:ext uri="{FF2B5EF4-FFF2-40B4-BE49-F238E27FC236}">
                <a16:creationId xmlns:a16="http://schemas.microsoft.com/office/drawing/2014/main" id="{FE86C6AE-BC2D-5EAA-F80D-DF4AEA7EA048}"/>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CED5023E-8098-0C3C-432A-A17D4B17B94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8A82286E-35A9-B4DD-7492-FF01FD009432}"/>
              </a:ext>
            </a:extLst>
          </p:cNvPr>
          <p:cNvSpPr>
            <a:spLocks noGrp="1"/>
          </p:cNvSpPr>
          <p:nvPr>
            <p:ph type="sldNum" sz="quarter" idx="12"/>
          </p:nvPr>
        </p:nvSpPr>
        <p:spPr/>
        <p:txBody>
          <a:bodyPr/>
          <a:lstStyle/>
          <a:p>
            <a:fld id="{588949A8-7CCD-4D90-AA9A-1451BFC6FB3A}" type="slidenum">
              <a:rPr lang="en-US" smtClean="0"/>
              <a:t>15</a:t>
            </a:fld>
            <a:endParaRPr lang="en-US"/>
          </a:p>
        </p:txBody>
      </p:sp>
      <p:pic>
        <p:nvPicPr>
          <p:cNvPr id="7" name="Picture 6" descr="Chart, treemap chart&#10;&#10;Description automatically generated">
            <a:extLst>
              <a:ext uri="{FF2B5EF4-FFF2-40B4-BE49-F238E27FC236}">
                <a16:creationId xmlns:a16="http://schemas.microsoft.com/office/drawing/2014/main" id="{5BE18BD1-9949-5687-71E8-FD4B17049A78}"/>
              </a:ext>
            </a:extLst>
          </p:cNvPr>
          <p:cNvPicPr>
            <a:picLocks noChangeAspect="1"/>
          </p:cNvPicPr>
          <p:nvPr/>
        </p:nvPicPr>
        <p:blipFill>
          <a:blip r:embed="rId2"/>
          <a:stretch>
            <a:fillRect/>
          </a:stretch>
        </p:blipFill>
        <p:spPr>
          <a:xfrm>
            <a:off x="290708" y="1515484"/>
            <a:ext cx="6253311" cy="4452849"/>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05DE0586-6B6D-2D96-8A4D-1F31B5D65D49}"/>
              </a:ext>
            </a:extLst>
          </p:cNvPr>
          <p:cNvPicPr>
            <a:picLocks noChangeAspect="1"/>
          </p:cNvPicPr>
          <p:nvPr/>
        </p:nvPicPr>
        <p:blipFill>
          <a:blip r:embed="rId3"/>
          <a:stretch>
            <a:fillRect/>
          </a:stretch>
        </p:blipFill>
        <p:spPr>
          <a:xfrm>
            <a:off x="5219226" y="2869713"/>
            <a:ext cx="6782747" cy="3486637"/>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25552C1C-5AAC-B0CF-4310-BFDDDD26E59B}"/>
              </a:ext>
            </a:extLst>
          </p:cNvPr>
          <p:cNvSpPr txBox="1"/>
          <p:nvPr/>
        </p:nvSpPr>
        <p:spPr>
          <a:xfrm>
            <a:off x="7091511" y="644379"/>
            <a:ext cx="4549967" cy="2031325"/>
          </a:xfrm>
          <a:prstGeom prst="rect">
            <a:avLst/>
          </a:prstGeom>
          <a:noFill/>
        </p:spPr>
        <p:txBody>
          <a:bodyPr wrap="square" rtlCol="0">
            <a:spAutoFit/>
          </a:bodyPr>
          <a:lstStyle/>
          <a:p>
            <a:r>
              <a:rPr lang="en-US" dirty="0"/>
              <a:t>On Friday afternoon, we will return to the discussion of priorities and goals. </a:t>
            </a:r>
          </a:p>
          <a:p>
            <a:endParaRPr lang="en-US" dirty="0"/>
          </a:p>
          <a:p>
            <a:r>
              <a:rPr lang="en-US" dirty="0"/>
              <a:t>No </a:t>
            </a:r>
            <a:r>
              <a:rPr lang="en-US" dirty="0" err="1"/>
              <a:t>workfest</a:t>
            </a:r>
            <a:r>
              <a:rPr lang="en-US" dirty="0"/>
              <a:t> summaries! We’ll schedule a special online session for </a:t>
            </a:r>
            <a:r>
              <a:rPr lang="en-US" dirty="0" err="1"/>
              <a:t>workfest</a:t>
            </a:r>
            <a:r>
              <a:rPr lang="en-US" dirty="0"/>
              <a:t> summaries in the weeks following the collaboration meeting. </a:t>
            </a:r>
          </a:p>
        </p:txBody>
      </p:sp>
    </p:spTree>
    <p:extLst>
      <p:ext uri="{BB962C8B-B14F-4D97-AF65-F5344CB8AC3E}">
        <p14:creationId xmlns:p14="http://schemas.microsoft.com/office/powerpoint/2010/main" val="172957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7D38-9226-D0FB-1F98-D97800713EED}"/>
              </a:ext>
            </a:extLst>
          </p:cNvPr>
          <p:cNvSpPr>
            <a:spLocks noGrp="1"/>
          </p:cNvSpPr>
          <p:nvPr>
            <p:ph type="title"/>
          </p:nvPr>
        </p:nvSpPr>
        <p:spPr>
          <a:xfrm>
            <a:off x="838200" y="365126"/>
            <a:ext cx="10515600" cy="1162118"/>
          </a:xfrm>
        </p:spPr>
        <p:txBody>
          <a:bodyPr/>
          <a:lstStyle/>
          <a:p>
            <a:r>
              <a:rPr lang="en-US" b="1" dirty="0" err="1">
                <a:solidFill>
                  <a:schemeClr val="accent1"/>
                </a:solidFill>
              </a:rPr>
              <a:t>ePIC</a:t>
            </a:r>
            <a:r>
              <a:rPr lang="en-US" b="1" dirty="0">
                <a:solidFill>
                  <a:schemeClr val="accent1"/>
                </a:solidFill>
              </a:rPr>
              <a:t> Contests</a:t>
            </a:r>
          </a:p>
        </p:txBody>
      </p:sp>
      <p:sp>
        <p:nvSpPr>
          <p:cNvPr id="6" name="Content Placeholder 5">
            <a:extLst>
              <a:ext uri="{FF2B5EF4-FFF2-40B4-BE49-F238E27FC236}">
                <a16:creationId xmlns:a16="http://schemas.microsoft.com/office/drawing/2014/main" id="{7BB6C6C1-ABF3-BDCA-5864-708EABDA3ACA}"/>
              </a:ext>
            </a:extLst>
          </p:cNvPr>
          <p:cNvSpPr>
            <a:spLocks noGrp="1"/>
          </p:cNvSpPr>
          <p:nvPr>
            <p:ph idx="1"/>
          </p:nvPr>
        </p:nvSpPr>
        <p:spPr>
          <a:xfrm>
            <a:off x="838200" y="1449421"/>
            <a:ext cx="10515600" cy="4727542"/>
          </a:xfrm>
        </p:spPr>
        <p:txBody>
          <a:bodyPr/>
          <a:lstStyle/>
          <a:p>
            <a:r>
              <a:rPr lang="en-US" dirty="0"/>
              <a:t>Several contests are being considered and may be announced soon: </a:t>
            </a:r>
          </a:p>
          <a:p>
            <a:endParaRPr lang="en-US" dirty="0"/>
          </a:p>
          <a:p>
            <a:r>
              <a:rPr lang="en-US" dirty="0" err="1"/>
              <a:t>ePIC</a:t>
            </a:r>
            <a:r>
              <a:rPr lang="en-US" dirty="0"/>
              <a:t> Photo Contest: </a:t>
            </a:r>
          </a:p>
          <a:p>
            <a:pPr lvl="1"/>
            <a:r>
              <a:rPr lang="en-US" dirty="0"/>
              <a:t>Organized with the support of the </a:t>
            </a:r>
            <a:r>
              <a:rPr lang="en-US" dirty="0" err="1"/>
              <a:t>ePIC</a:t>
            </a:r>
            <a:r>
              <a:rPr lang="en-US" dirty="0"/>
              <a:t>-EICUG </a:t>
            </a:r>
            <a:br>
              <a:rPr lang="en-US" dirty="0"/>
            </a:br>
            <a:r>
              <a:rPr lang="en-US"/>
              <a:t>outreach group</a:t>
            </a:r>
          </a:p>
          <a:p>
            <a:pPr lvl="1"/>
            <a:r>
              <a:rPr lang="en-US"/>
              <a:t>Contact </a:t>
            </a:r>
            <a:r>
              <a:rPr lang="en-US" dirty="0"/>
              <a:t>Marta Ruspa (ruspa@to.infn.it) </a:t>
            </a:r>
          </a:p>
          <a:p>
            <a:pPr marL="0" indent="0">
              <a:buNone/>
            </a:pPr>
            <a:endParaRPr lang="en-US" dirty="0"/>
          </a:p>
          <a:p>
            <a:r>
              <a:rPr lang="en-US" dirty="0" err="1"/>
              <a:t>ePIC</a:t>
            </a:r>
            <a:r>
              <a:rPr lang="en-US" dirty="0"/>
              <a:t> Poster Contest: </a:t>
            </a:r>
          </a:p>
          <a:p>
            <a:pPr lvl="1"/>
            <a:r>
              <a:rPr lang="en-US" dirty="0"/>
              <a:t>Organized by the </a:t>
            </a:r>
            <a:r>
              <a:rPr lang="en-US" dirty="0" err="1"/>
              <a:t>ePIC</a:t>
            </a:r>
            <a:r>
              <a:rPr lang="en-US" dirty="0"/>
              <a:t> Early Career Group with Elke</a:t>
            </a:r>
          </a:p>
        </p:txBody>
      </p:sp>
      <p:sp>
        <p:nvSpPr>
          <p:cNvPr id="3" name="Date Placeholder 2">
            <a:extLst>
              <a:ext uri="{FF2B5EF4-FFF2-40B4-BE49-F238E27FC236}">
                <a16:creationId xmlns:a16="http://schemas.microsoft.com/office/drawing/2014/main" id="{CD21A793-0148-ABB0-D538-0085568999FA}"/>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47A97A48-E1CA-279C-4648-75DD100954C2}"/>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4D1D792-879B-3443-493B-C609B8D755F9}"/>
              </a:ext>
            </a:extLst>
          </p:cNvPr>
          <p:cNvSpPr>
            <a:spLocks noGrp="1"/>
          </p:cNvSpPr>
          <p:nvPr>
            <p:ph type="sldNum" sz="quarter" idx="12"/>
          </p:nvPr>
        </p:nvSpPr>
        <p:spPr/>
        <p:txBody>
          <a:bodyPr/>
          <a:lstStyle/>
          <a:p>
            <a:fld id="{588949A8-7CCD-4D90-AA9A-1451BFC6FB3A}" type="slidenum">
              <a:rPr lang="en-US" smtClean="0"/>
              <a:t>16</a:t>
            </a:fld>
            <a:endParaRPr lang="en-US"/>
          </a:p>
        </p:txBody>
      </p:sp>
      <p:pic>
        <p:nvPicPr>
          <p:cNvPr id="1026" name="Picture 2" descr="Contest Stock Illustrations – 146,135 Contest Stock Illustrations, Vectors  &amp; Clipart - Dreamstime">
            <a:extLst>
              <a:ext uri="{FF2B5EF4-FFF2-40B4-BE49-F238E27FC236}">
                <a16:creationId xmlns:a16="http://schemas.microsoft.com/office/drawing/2014/main" id="{C40554F6-21B1-10A3-7F4C-92BAF1CFB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04" y="2242897"/>
            <a:ext cx="3595991" cy="321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57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680F-E59A-5FD7-38A6-B3A5337E08F2}"/>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Website Migration</a:t>
            </a:r>
          </a:p>
        </p:txBody>
      </p:sp>
      <p:sp>
        <p:nvSpPr>
          <p:cNvPr id="3" name="Content Placeholder 2">
            <a:extLst>
              <a:ext uri="{FF2B5EF4-FFF2-40B4-BE49-F238E27FC236}">
                <a16:creationId xmlns:a16="http://schemas.microsoft.com/office/drawing/2014/main" id="{37F0A5C3-9419-2CE4-BCDC-B6473E0111D6}"/>
              </a:ext>
            </a:extLst>
          </p:cNvPr>
          <p:cNvSpPr>
            <a:spLocks noGrp="1"/>
          </p:cNvSpPr>
          <p:nvPr>
            <p:ph idx="1"/>
          </p:nvPr>
        </p:nvSpPr>
        <p:spPr>
          <a:xfrm>
            <a:off x="773097" y="1511343"/>
            <a:ext cx="5322903" cy="4676637"/>
          </a:xfrm>
        </p:spPr>
        <p:txBody>
          <a:bodyPr/>
          <a:lstStyle/>
          <a:p>
            <a:r>
              <a:rPr lang="en-US" dirty="0"/>
              <a:t>Migrating content from the </a:t>
            </a:r>
            <a:r>
              <a:rPr lang="en-US" dirty="0" err="1"/>
              <a:t>ePIC</a:t>
            </a:r>
            <a:r>
              <a:rPr lang="en-US" dirty="0"/>
              <a:t> Wiki to the new website</a:t>
            </a:r>
          </a:p>
          <a:p>
            <a:pPr lvl="1"/>
            <a:r>
              <a:rPr lang="en-US" dirty="0"/>
              <a:t>Wiki will still exist to provide WG areas, etc. </a:t>
            </a:r>
          </a:p>
          <a:p>
            <a:pPr lvl="1"/>
            <a:r>
              <a:rPr lang="en-US" dirty="0"/>
              <a:t>Website will contain more static information. </a:t>
            </a:r>
          </a:p>
          <a:p>
            <a:pPr lvl="1"/>
            <a:r>
              <a:rPr lang="en-US" dirty="0"/>
              <a:t>Includes public and collaboration areas</a:t>
            </a:r>
          </a:p>
          <a:p>
            <a:pPr lvl="1"/>
            <a:endParaRPr lang="en-US" dirty="0"/>
          </a:p>
          <a:p>
            <a:r>
              <a:rPr lang="en-US" dirty="0"/>
              <a:t>Many thanks to Maxim Potekhin!</a:t>
            </a:r>
          </a:p>
        </p:txBody>
      </p:sp>
      <p:sp>
        <p:nvSpPr>
          <p:cNvPr id="4" name="Date Placeholder 3">
            <a:extLst>
              <a:ext uri="{FF2B5EF4-FFF2-40B4-BE49-F238E27FC236}">
                <a16:creationId xmlns:a16="http://schemas.microsoft.com/office/drawing/2014/main" id="{6ADF467D-1CC9-569D-B4EF-E4D3571CBD37}"/>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DC39BEAD-E9C7-5802-CA97-2473787BEBB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02E4F81D-E95F-FC7E-4477-3BE0D941B939}"/>
              </a:ext>
            </a:extLst>
          </p:cNvPr>
          <p:cNvSpPr>
            <a:spLocks noGrp="1"/>
          </p:cNvSpPr>
          <p:nvPr>
            <p:ph type="sldNum" sz="quarter" idx="12"/>
          </p:nvPr>
        </p:nvSpPr>
        <p:spPr/>
        <p:txBody>
          <a:bodyPr/>
          <a:lstStyle/>
          <a:p>
            <a:fld id="{588949A8-7CCD-4D90-AA9A-1451BFC6FB3A}" type="slidenum">
              <a:rPr lang="en-US" smtClean="0"/>
              <a:t>17</a:t>
            </a:fld>
            <a:endParaRPr lang="en-US"/>
          </a:p>
        </p:txBody>
      </p:sp>
      <p:pic>
        <p:nvPicPr>
          <p:cNvPr id="10" name="Picture 9" descr="Graphical user interface, application&#10;&#10;Description automatically generated">
            <a:extLst>
              <a:ext uri="{FF2B5EF4-FFF2-40B4-BE49-F238E27FC236}">
                <a16:creationId xmlns:a16="http://schemas.microsoft.com/office/drawing/2014/main" id="{5F5EC65E-1D0C-A5EE-AE4C-51EF389E60F6}"/>
              </a:ext>
            </a:extLst>
          </p:cNvPr>
          <p:cNvPicPr>
            <a:picLocks noChangeAspect="1"/>
          </p:cNvPicPr>
          <p:nvPr/>
        </p:nvPicPr>
        <p:blipFill>
          <a:blip r:embed="rId2"/>
          <a:stretch>
            <a:fillRect/>
          </a:stretch>
        </p:blipFill>
        <p:spPr>
          <a:xfrm>
            <a:off x="6239153" y="1257956"/>
            <a:ext cx="5652922" cy="4063192"/>
          </a:xfrm>
          <a:prstGeom prst="rect">
            <a:avLst/>
          </a:prstGeom>
        </p:spPr>
      </p:pic>
      <p:grpSp>
        <p:nvGrpSpPr>
          <p:cNvPr id="16" name="Group 15">
            <a:extLst>
              <a:ext uri="{FF2B5EF4-FFF2-40B4-BE49-F238E27FC236}">
                <a16:creationId xmlns:a16="http://schemas.microsoft.com/office/drawing/2014/main" id="{83398B84-3576-A6AE-0A05-C77D6441EA63}"/>
              </a:ext>
            </a:extLst>
          </p:cNvPr>
          <p:cNvGrpSpPr/>
          <p:nvPr/>
        </p:nvGrpSpPr>
        <p:grpSpPr>
          <a:xfrm>
            <a:off x="5454127" y="2838998"/>
            <a:ext cx="6583680" cy="3407377"/>
            <a:chOff x="5454127" y="2838998"/>
            <a:chExt cx="6583680" cy="3407377"/>
          </a:xfrm>
        </p:grpSpPr>
        <p:pic>
          <p:nvPicPr>
            <p:cNvPr id="12" name="Picture 11" descr="A picture containing diagram&#10;&#10;Description automatically generated">
              <a:extLst>
                <a:ext uri="{FF2B5EF4-FFF2-40B4-BE49-F238E27FC236}">
                  <a16:creationId xmlns:a16="http://schemas.microsoft.com/office/drawing/2014/main" id="{D4527144-2D26-0324-375D-8D31A2935303}"/>
                </a:ext>
              </a:extLst>
            </p:cNvPr>
            <p:cNvPicPr>
              <a:picLocks noChangeAspect="1"/>
            </p:cNvPicPr>
            <p:nvPr/>
          </p:nvPicPr>
          <p:blipFill>
            <a:blip r:embed="rId3"/>
            <a:stretch>
              <a:fillRect/>
            </a:stretch>
          </p:blipFill>
          <p:spPr>
            <a:xfrm>
              <a:off x="6949029" y="2838998"/>
              <a:ext cx="4099075" cy="2309338"/>
            </a:xfrm>
            <a:prstGeom prst="rect">
              <a:avLst/>
            </a:prstGeom>
          </p:spPr>
        </p:pic>
        <p:sp>
          <p:nvSpPr>
            <p:cNvPr id="13" name="TextBox 12">
              <a:extLst>
                <a:ext uri="{FF2B5EF4-FFF2-40B4-BE49-F238E27FC236}">
                  <a16:creationId xmlns:a16="http://schemas.microsoft.com/office/drawing/2014/main" id="{0D518310-BFB0-DAEB-DAA4-FEDDD3EA49F2}"/>
                </a:ext>
              </a:extLst>
            </p:cNvPr>
            <p:cNvSpPr txBox="1"/>
            <p:nvPr/>
          </p:nvSpPr>
          <p:spPr>
            <a:xfrm>
              <a:off x="5454127" y="5600044"/>
              <a:ext cx="6583680" cy="646331"/>
            </a:xfrm>
            <a:prstGeom prst="rect">
              <a:avLst/>
            </a:prstGeom>
            <a:noFill/>
          </p:spPr>
          <p:txBody>
            <a:bodyPr wrap="square" rtlCol="0">
              <a:spAutoFit/>
            </a:bodyPr>
            <a:lstStyle/>
            <a:p>
              <a:r>
                <a:rPr lang="en-US" dirty="0"/>
                <a:t>Working to add streaming video of a </a:t>
              </a:r>
              <a:r>
                <a:rPr lang="en-US" dirty="0" err="1"/>
                <a:t>ePIC</a:t>
              </a:r>
              <a:r>
                <a:rPr lang="en-US" dirty="0"/>
                <a:t> event display from Sean Preins - </a:t>
              </a:r>
              <a:r>
                <a:rPr lang="en-US" dirty="0">
                  <a:hlinkClick r:id="rId4"/>
                </a:rPr>
                <a:t>https://www.jlab.org/video/epic-3d-animations</a:t>
              </a:r>
              <a:endParaRPr lang="en-US" dirty="0"/>
            </a:p>
          </p:txBody>
        </p:sp>
        <p:cxnSp>
          <p:nvCxnSpPr>
            <p:cNvPr id="15" name="Straight Arrow Connector 14">
              <a:extLst>
                <a:ext uri="{FF2B5EF4-FFF2-40B4-BE49-F238E27FC236}">
                  <a16:creationId xmlns:a16="http://schemas.microsoft.com/office/drawing/2014/main" id="{0208FC22-FB11-5E66-D134-339A84D7285F}"/>
                </a:ext>
              </a:extLst>
            </p:cNvPr>
            <p:cNvCxnSpPr>
              <a:stCxn id="13" idx="0"/>
            </p:cNvCxnSpPr>
            <p:nvPr/>
          </p:nvCxnSpPr>
          <p:spPr>
            <a:xfrm flipH="1" flipV="1">
              <a:off x="8477026" y="5148336"/>
              <a:ext cx="268941" cy="451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B17C2B3-BB7E-DE32-78F7-E7973CA5A2A4}"/>
              </a:ext>
            </a:extLst>
          </p:cNvPr>
          <p:cNvSpPr txBox="1"/>
          <p:nvPr/>
        </p:nvSpPr>
        <p:spPr>
          <a:xfrm>
            <a:off x="7459648" y="499135"/>
            <a:ext cx="2789381" cy="369332"/>
          </a:xfrm>
          <a:prstGeom prst="rect">
            <a:avLst/>
          </a:prstGeom>
          <a:noFill/>
        </p:spPr>
        <p:txBody>
          <a:bodyPr wrap="square" rtlCol="0">
            <a:spAutoFit/>
          </a:bodyPr>
          <a:lstStyle/>
          <a:p>
            <a:r>
              <a:rPr lang="en-US" dirty="0">
                <a:hlinkClick r:id="rId5"/>
              </a:rPr>
              <a:t>https://www.epic-eic.org/</a:t>
            </a:r>
            <a:endParaRPr lang="en-US" dirty="0"/>
          </a:p>
        </p:txBody>
      </p:sp>
    </p:spTree>
    <p:extLst>
      <p:ext uri="{BB962C8B-B14F-4D97-AF65-F5344CB8AC3E}">
        <p14:creationId xmlns:p14="http://schemas.microsoft.com/office/powerpoint/2010/main" val="2089254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EA38-52F3-A6D6-D77D-4E13B5FE6DC1}"/>
              </a:ext>
            </a:extLst>
          </p:cNvPr>
          <p:cNvSpPr>
            <a:spLocks noGrp="1"/>
          </p:cNvSpPr>
          <p:nvPr>
            <p:ph type="title"/>
          </p:nvPr>
        </p:nvSpPr>
        <p:spPr>
          <a:xfrm>
            <a:off x="838200" y="365125"/>
            <a:ext cx="10515600" cy="905325"/>
          </a:xfrm>
        </p:spPr>
        <p:txBody>
          <a:bodyPr/>
          <a:lstStyle/>
          <a:p>
            <a:r>
              <a:rPr lang="en-US" b="1" dirty="0" err="1">
                <a:solidFill>
                  <a:srgbClr val="0070C0"/>
                </a:solidFill>
              </a:rPr>
              <a:t>ePIC</a:t>
            </a:r>
            <a:r>
              <a:rPr lang="en-US" b="1" dirty="0">
                <a:solidFill>
                  <a:srgbClr val="0070C0"/>
                </a:solidFill>
              </a:rPr>
              <a:t> Phone Book is “live”</a:t>
            </a:r>
          </a:p>
        </p:txBody>
      </p:sp>
      <p:sp>
        <p:nvSpPr>
          <p:cNvPr id="3" name="Content Placeholder 2">
            <a:extLst>
              <a:ext uri="{FF2B5EF4-FFF2-40B4-BE49-F238E27FC236}">
                <a16:creationId xmlns:a16="http://schemas.microsoft.com/office/drawing/2014/main" id="{E7C76CB1-6DE4-99DD-9918-59CAA44D8542}"/>
              </a:ext>
            </a:extLst>
          </p:cNvPr>
          <p:cNvSpPr>
            <a:spLocks noGrp="1"/>
          </p:cNvSpPr>
          <p:nvPr>
            <p:ph idx="1"/>
          </p:nvPr>
        </p:nvSpPr>
        <p:spPr>
          <a:xfrm>
            <a:off x="838200" y="1139823"/>
            <a:ext cx="10515600" cy="5102682"/>
          </a:xfrm>
        </p:spPr>
        <p:txBody>
          <a:bodyPr>
            <a:normAutofit/>
          </a:bodyPr>
          <a:lstStyle/>
          <a:p>
            <a:r>
              <a:rPr lang="en-US" dirty="0"/>
              <a:t>Currently  available at </a:t>
            </a:r>
            <a:r>
              <a:rPr lang="en-US" dirty="0">
                <a:hlinkClick r:id="rId2"/>
              </a:rPr>
              <a:t>epic-eic.org </a:t>
            </a:r>
            <a:endParaRPr lang="en-US" dirty="0"/>
          </a:p>
          <a:p>
            <a:r>
              <a:rPr lang="en-US" dirty="0"/>
              <a:t>Federated (</a:t>
            </a:r>
            <a:r>
              <a:rPr lang="en-US" dirty="0" err="1"/>
              <a:t>InCommon</a:t>
            </a:r>
            <a:r>
              <a:rPr lang="en-US" dirty="0"/>
              <a:t> Comanage) required to verify identity</a:t>
            </a:r>
          </a:p>
          <a:p>
            <a:pPr lvl="1"/>
            <a:r>
              <a:rPr lang="en-US" dirty="0"/>
              <a:t>Collaboration already familiar with </a:t>
            </a:r>
            <a:r>
              <a:rPr lang="en-US" dirty="0" err="1"/>
              <a:t>InCommon</a:t>
            </a:r>
            <a:r>
              <a:rPr lang="en-US" dirty="0"/>
              <a:t> Federation (Indico)</a:t>
            </a:r>
          </a:p>
          <a:p>
            <a:pPr lvl="2"/>
            <a:r>
              <a:rPr lang="en-US" dirty="0" err="1"/>
              <a:t>InCommon</a:t>
            </a:r>
            <a:r>
              <a:rPr lang="en-US" dirty="0"/>
              <a:t> Comanage adds a layer that allows you to associate multiple identities</a:t>
            </a:r>
          </a:p>
          <a:p>
            <a:pPr lvl="2"/>
            <a:r>
              <a:rPr lang="en-US" dirty="0"/>
              <a:t>May not have seen much use in Indico yet since pages are public? </a:t>
            </a:r>
          </a:p>
          <a:p>
            <a:pPr lvl="1"/>
            <a:r>
              <a:rPr lang="en-US" dirty="0"/>
              <a:t>Institutions can be registered in eduGAIN.org (free), use CERN membership, or a BNL account.  </a:t>
            </a:r>
          </a:p>
          <a:p>
            <a:r>
              <a:rPr lang="en-US" dirty="0"/>
              <a:t>Access requirements set for</a:t>
            </a:r>
            <a:br>
              <a:rPr lang="en-US" dirty="0"/>
            </a:br>
            <a:r>
              <a:rPr lang="en-US" dirty="0"/>
              <a:t>SDCC </a:t>
            </a:r>
          </a:p>
          <a:p>
            <a:pPr lvl="1"/>
            <a:r>
              <a:rPr lang="en-US" dirty="0"/>
              <a:t>Set public, </a:t>
            </a:r>
            <a:r>
              <a:rPr lang="en-US" dirty="0" err="1"/>
              <a:t>ePIC</a:t>
            </a:r>
            <a:r>
              <a:rPr lang="en-US" dirty="0"/>
              <a:t> levels of access</a:t>
            </a:r>
            <a:br>
              <a:rPr lang="en-US" dirty="0"/>
            </a:br>
            <a:r>
              <a:rPr lang="en-US" dirty="0"/>
              <a:t>to protect personal information</a:t>
            </a:r>
          </a:p>
          <a:p>
            <a:pPr marL="457200" lvl="1" indent="0">
              <a:buNone/>
            </a:pPr>
            <a:endParaRPr lang="en-US" dirty="0"/>
          </a:p>
        </p:txBody>
      </p:sp>
      <p:sp>
        <p:nvSpPr>
          <p:cNvPr id="6" name="Date Placeholder 5">
            <a:extLst>
              <a:ext uri="{FF2B5EF4-FFF2-40B4-BE49-F238E27FC236}">
                <a16:creationId xmlns:a16="http://schemas.microsoft.com/office/drawing/2014/main" id="{870C59C3-565D-81ED-CC9F-190C91EE41CC}"/>
              </a:ext>
            </a:extLst>
          </p:cNvPr>
          <p:cNvSpPr>
            <a:spLocks noGrp="1"/>
          </p:cNvSpPr>
          <p:nvPr>
            <p:ph type="dt" sz="half" idx="10"/>
          </p:nvPr>
        </p:nvSpPr>
        <p:spPr/>
        <p:txBody>
          <a:bodyPr/>
          <a:lstStyle/>
          <a:p>
            <a:r>
              <a:rPr lang="en-US"/>
              <a:t>12/6/2024</a:t>
            </a:r>
          </a:p>
        </p:txBody>
      </p:sp>
      <p:sp>
        <p:nvSpPr>
          <p:cNvPr id="7" name="Slide Number Placeholder 6">
            <a:extLst>
              <a:ext uri="{FF2B5EF4-FFF2-40B4-BE49-F238E27FC236}">
                <a16:creationId xmlns:a16="http://schemas.microsoft.com/office/drawing/2014/main" id="{00C612BC-2291-D536-B1FF-C399BCFC1BD0}"/>
              </a:ext>
            </a:extLst>
          </p:cNvPr>
          <p:cNvSpPr>
            <a:spLocks noGrp="1"/>
          </p:cNvSpPr>
          <p:nvPr>
            <p:ph type="sldNum" sz="quarter" idx="12"/>
          </p:nvPr>
        </p:nvSpPr>
        <p:spPr/>
        <p:txBody>
          <a:bodyPr/>
          <a:lstStyle/>
          <a:p>
            <a:fld id="{57084508-697E-4AD7-85F2-65EDA88C5B73}" type="slidenum">
              <a:rPr lang="en-US" smtClean="0"/>
              <a:t>18</a:t>
            </a:fld>
            <a:endParaRPr lang="en-US"/>
          </a:p>
        </p:txBody>
      </p:sp>
      <p:sp>
        <p:nvSpPr>
          <p:cNvPr id="4" name="Footer Placeholder 3">
            <a:extLst>
              <a:ext uri="{FF2B5EF4-FFF2-40B4-BE49-F238E27FC236}">
                <a16:creationId xmlns:a16="http://schemas.microsoft.com/office/drawing/2014/main" id="{B34AC7D3-DF3E-32AB-D723-CCDABD634575}"/>
              </a:ext>
            </a:extLst>
          </p:cNvPr>
          <p:cNvSpPr>
            <a:spLocks noGrp="1"/>
          </p:cNvSpPr>
          <p:nvPr>
            <p:ph type="ftr" sz="quarter" idx="11"/>
          </p:nvPr>
        </p:nvSpPr>
        <p:spPr/>
        <p:txBody>
          <a:bodyPr/>
          <a:lstStyle/>
          <a:p>
            <a:r>
              <a:rPr lang="en-US"/>
              <a:t>ePIC General Meeting </a:t>
            </a:r>
          </a:p>
        </p:txBody>
      </p:sp>
      <p:pic>
        <p:nvPicPr>
          <p:cNvPr id="5" name="Picture 4" descr="A screenshot of a computer&#10;&#10;Description automatically generated">
            <a:extLst>
              <a:ext uri="{FF2B5EF4-FFF2-40B4-BE49-F238E27FC236}">
                <a16:creationId xmlns:a16="http://schemas.microsoft.com/office/drawing/2014/main" id="{EF331AAA-1DF6-FB4D-1693-EE4BC2744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260" y="3691164"/>
            <a:ext cx="6086740" cy="3023608"/>
          </a:xfrm>
          <a:prstGeom prst="rect">
            <a:avLst/>
          </a:prstGeom>
        </p:spPr>
      </p:pic>
    </p:spTree>
    <p:extLst>
      <p:ext uri="{BB962C8B-B14F-4D97-AF65-F5344CB8AC3E}">
        <p14:creationId xmlns:p14="http://schemas.microsoft.com/office/powerpoint/2010/main" val="348198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2C9E-BA18-52BE-6F8B-AADAE6C4BE3F}"/>
              </a:ext>
            </a:extLst>
          </p:cNvPr>
          <p:cNvSpPr>
            <a:spLocks noGrp="1"/>
          </p:cNvSpPr>
          <p:nvPr>
            <p:ph type="title"/>
          </p:nvPr>
        </p:nvSpPr>
        <p:spPr>
          <a:xfrm>
            <a:off x="838200" y="365125"/>
            <a:ext cx="10515600" cy="1325563"/>
          </a:xfrm>
        </p:spPr>
        <p:txBody>
          <a:bodyPr/>
          <a:lstStyle/>
          <a:p>
            <a:r>
              <a:rPr lang="en-US" b="1" dirty="0">
                <a:solidFill>
                  <a:srgbClr val="2355B4"/>
                </a:solidFill>
              </a:rPr>
              <a:t>Invitation to the Second </a:t>
            </a:r>
            <a:r>
              <a:rPr lang="en-US" b="1" dirty="0" err="1">
                <a:solidFill>
                  <a:srgbClr val="2355B4"/>
                </a:solidFill>
              </a:rPr>
              <a:t>ePIC</a:t>
            </a:r>
            <a:r>
              <a:rPr lang="en-US" b="1" dirty="0">
                <a:solidFill>
                  <a:srgbClr val="2355B4"/>
                </a:solidFill>
              </a:rPr>
              <a:t> AI Town Hall</a:t>
            </a:r>
          </a:p>
        </p:txBody>
      </p:sp>
      <p:sp>
        <p:nvSpPr>
          <p:cNvPr id="4" name="Date Placeholder 3">
            <a:extLst>
              <a:ext uri="{FF2B5EF4-FFF2-40B4-BE49-F238E27FC236}">
                <a16:creationId xmlns:a16="http://schemas.microsoft.com/office/drawing/2014/main" id="{542F703D-BBA5-C451-1591-3633AB158298}"/>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08B04CA7-A1A4-9DB7-DDD4-A540FFF9000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39C506D-FB41-0290-3819-8AD6FF9C3D0B}"/>
              </a:ext>
            </a:extLst>
          </p:cNvPr>
          <p:cNvSpPr>
            <a:spLocks noGrp="1"/>
          </p:cNvSpPr>
          <p:nvPr>
            <p:ph type="sldNum" sz="quarter" idx="12"/>
          </p:nvPr>
        </p:nvSpPr>
        <p:spPr/>
        <p:txBody>
          <a:bodyPr/>
          <a:lstStyle/>
          <a:p>
            <a:fld id="{588949A8-7CCD-4D90-AA9A-1451BFC6FB3A}" type="slidenum">
              <a:rPr lang="en-US" smtClean="0"/>
              <a:t>19</a:t>
            </a:fld>
            <a:endParaRPr lang="en-US"/>
          </a:p>
        </p:txBody>
      </p:sp>
      <p:sp>
        <p:nvSpPr>
          <p:cNvPr id="7" name="Content Placeholder 2">
            <a:extLst>
              <a:ext uri="{FF2B5EF4-FFF2-40B4-BE49-F238E27FC236}">
                <a16:creationId xmlns:a16="http://schemas.microsoft.com/office/drawing/2014/main" id="{64198599-0269-354B-A10D-2CFE2B69A2CB}"/>
              </a:ext>
            </a:extLst>
          </p:cNvPr>
          <p:cNvSpPr>
            <a:spLocks noGrp="1"/>
          </p:cNvSpPr>
          <p:nvPr>
            <p:ph idx="1"/>
          </p:nvPr>
        </p:nvSpPr>
        <p:spPr>
          <a:xfrm>
            <a:off x="391331" y="1501474"/>
            <a:ext cx="11411785" cy="4531466"/>
          </a:xfrm>
        </p:spPr>
        <p:txBody>
          <a:bodyPr>
            <a:normAutofit/>
          </a:bodyPr>
          <a:lstStyle/>
          <a:p>
            <a:pPr marL="0" indent="0">
              <a:buNone/>
            </a:pPr>
            <a:r>
              <a:rPr lang="en-US" sz="1800" b="1" dirty="0">
                <a:solidFill>
                  <a:srgbClr val="2355B4"/>
                </a:solidFill>
              </a:rPr>
              <a:t>Purpose </a:t>
            </a:r>
            <a:r>
              <a:rPr lang="en-US" sz="1800" dirty="0">
                <a:solidFill>
                  <a:srgbClr val="2355B4"/>
                </a:solidFill>
              </a:rPr>
              <a:t> </a:t>
            </a:r>
          </a:p>
          <a:p>
            <a:r>
              <a:rPr lang="en-US" sz="1800" dirty="0"/>
              <a:t>Showcase the breadth and depth of </a:t>
            </a:r>
            <a:r>
              <a:rPr lang="en-US" sz="1800" b="1" dirty="0"/>
              <a:t>AI activities within the </a:t>
            </a:r>
            <a:r>
              <a:rPr lang="en-US" sz="1800" b="1" dirty="0" err="1"/>
              <a:t>ePIC</a:t>
            </a:r>
            <a:r>
              <a:rPr lang="en-US" sz="1800" b="1" dirty="0"/>
              <a:t> collaboration</a:t>
            </a:r>
            <a:r>
              <a:rPr lang="en-US" sz="1800" dirty="0"/>
              <a:t>. </a:t>
            </a:r>
            <a:endParaRPr lang="en-US" sz="1000" b="1" dirty="0">
              <a:solidFill>
                <a:schemeClr val="accent1"/>
              </a:solidFill>
            </a:endParaRPr>
          </a:p>
          <a:p>
            <a:pPr marL="0" indent="0">
              <a:buNone/>
            </a:pPr>
            <a:r>
              <a:rPr lang="en-US" sz="1800" b="1" dirty="0">
                <a:solidFill>
                  <a:srgbClr val="2355B4"/>
                </a:solidFill>
              </a:rPr>
              <a:t>Format </a:t>
            </a:r>
            <a:endParaRPr lang="en-US" sz="1800" dirty="0">
              <a:solidFill>
                <a:srgbClr val="2355B4"/>
              </a:solidFill>
            </a:endParaRPr>
          </a:p>
          <a:p>
            <a:r>
              <a:rPr lang="en-US" sz="1800" dirty="0"/>
              <a:t>Anyone is welcome to present two slides about an AI activity connected to </a:t>
            </a:r>
            <a:r>
              <a:rPr lang="en-US" sz="1800" dirty="0" err="1"/>
              <a:t>ePIC</a:t>
            </a:r>
            <a:r>
              <a:rPr lang="en-US" sz="1800" dirty="0"/>
              <a:t>:  </a:t>
            </a:r>
          </a:p>
          <a:p>
            <a:pPr lvl="1"/>
            <a:r>
              <a:rPr lang="en-US" sz="1800" dirty="0"/>
              <a:t>The first slide should introduce the scope and goals of the activity. </a:t>
            </a:r>
          </a:p>
          <a:p>
            <a:pPr lvl="1"/>
            <a:r>
              <a:rPr lang="en-US" sz="1800" dirty="0"/>
              <a:t>The second slide should summarize its current status. </a:t>
            </a:r>
          </a:p>
          <a:p>
            <a:r>
              <a:rPr lang="en-US" sz="1800" dirty="0"/>
              <a:t>If you are interested in presenting, please reach out to </a:t>
            </a:r>
            <a:r>
              <a:rPr lang="en-US" sz="1800" dirty="0">
                <a:hlinkClick r:id="rId2"/>
              </a:rPr>
              <a:t>Markus Diefenthaler</a:t>
            </a:r>
            <a:r>
              <a:rPr lang="en-US" sz="1800" dirty="0"/>
              <a:t>.  </a:t>
            </a:r>
          </a:p>
          <a:p>
            <a:pPr marL="0" indent="0">
              <a:buNone/>
            </a:pPr>
            <a:r>
              <a:rPr lang="en-US" sz="1800" b="1" dirty="0">
                <a:solidFill>
                  <a:srgbClr val="2355B4"/>
                </a:solidFill>
              </a:rPr>
              <a:t>Meeting Details </a:t>
            </a:r>
            <a:endParaRPr lang="en-US" sz="1800" dirty="0">
              <a:solidFill>
                <a:srgbClr val="2355B4"/>
              </a:solidFill>
            </a:endParaRPr>
          </a:p>
          <a:p>
            <a:r>
              <a:rPr lang="en-US" sz="1800" b="1" dirty="0"/>
              <a:t>Date and Time:</a:t>
            </a:r>
            <a:r>
              <a:rPr lang="en-US" sz="1800" dirty="0"/>
              <a:t> Wednesday, December 11, at 11:00 a.m. (EST) </a:t>
            </a:r>
          </a:p>
          <a:p>
            <a:r>
              <a:rPr lang="en-US" sz="1800" b="1" dirty="0"/>
              <a:t>Agenda and Zoom Information</a:t>
            </a:r>
            <a:r>
              <a:rPr lang="en-US" sz="1800" dirty="0"/>
              <a:t>: </a:t>
            </a:r>
            <a:r>
              <a:rPr lang="en-US" sz="1800" dirty="0">
                <a:hlinkClick r:id="rId3"/>
              </a:rPr>
              <a:t>https://indico.bnl.gov/event/25802/</a:t>
            </a:r>
            <a:r>
              <a:rPr lang="en-US" sz="1800" dirty="0"/>
              <a:t> </a:t>
            </a:r>
          </a:p>
        </p:txBody>
      </p:sp>
      <p:pic>
        <p:nvPicPr>
          <p:cNvPr id="9" name="Picture 8">
            <a:extLst>
              <a:ext uri="{FF2B5EF4-FFF2-40B4-BE49-F238E27FC236}">
                <a16:creationId xmlns:a16="http://schemas.microsoft.com/office/drawing/2014/main" id="{E87FDE99-2099-B741-9DB3-1DA199E5E970}"/>
              </a:ext>
            </a:extLst>
          </p:cNvPr>
          <p:cNvPicPr>
            <a:picLocks noChangeAspect="1"/>
          </p:cNvPicPr>
          <p:nvPr/>
        </p:nvPicPr>
        <p:blipFill>
          <a:blip r:embed="rId4"/>
          <a:stretch>
            <a:fillRect/>
          </a:stretch>
        </p:blipFill>
        <p:spPr>
          <a:xfrm>
            <a:off x="8245109" y="1501474"/>
            <a:ext cx="3555560" cy="37536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345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12/6/2024</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DDEF1709-F238-C463-C301-56F7AFAF0DB1}"/>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5200935" y="1167821"/>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11/12/2024</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4th EIC Resource Review Board</a:t>
            </a:r>
          </a:p>
        </p:txBody>
      </p:sp>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pic>
        <p:nvPicPr>
          <p:cNvPr id="14" name="Picture 13" descr="A close-up of a document&#10;&#10;Description automatically generated">
            <a:extLst>
              <a:ext uri="{FF2B5EF4-FFF2-40B4-BE49-F238E27FC236}">
                <a16:creationId xmlns:a16="http://schemas.microsoft.com/office/drawing/2014/main" id="{8A6D1A49-A46E-73A6-2251-C04002AA015B}"/>
              </a:ext>
            </a:extLst>
          </p:cNvPr>
          <p:cNvPicPr>
            <a:picLocks noChangeAspect="1"/>
          </p:cNvPicPr>
          <p:nvPr/>
        </p:nvPicPr>
        <p:blipFill>
          <a:blip r:embed="rId4"/>
          <a:stretch>
            <a:fillRect/>
          </a:stretch>
        </p:blipFill>
        <p:spPr>
          <a:xfrm>
            <a:off x="6656686" y="1396372"/>
            <a:ext cx="4851639" cy="685800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pic>
      <p:pic>
        <p:nvPicPr>
          <p:cNvPr id="16" name="Picture 15" descr="A close up of a paper&#10;&#10;Description automatically generated">
            <a:extLst>
              <a:ext uri="{FF2B5EF4-FFF2-40B4-BE49-F238E27FC236}">
                <a16:creationId xmlns:a16="http://schemas.microsoft.com/office/drawing/2014/main" id="{FCF651B6-16D4-87DC-913A-F971ED7AB7AD}"/>
              </a:ext>
            </a:extLst>
          </p:cNvPr>
          <p:cNvPicPr>
            <a:picLocks noChangeAspect="1"/>
          </p:cNvPicPr>
          <p:nvPr/>
        </p:nvPicPr>
        <p:blipFill>
          <a:blip r:embed="rId5"/>
          <a:stretch>
            <a:fillRect/>
          </a:stretch>
        </p:blipFill>
        <p:spPr>
          <a:xfrm>
            <a:off x="7113886" y="3973104"/>
            <a:ext cx="4917223" cy="2748371"/>
          </a:xfrm>
          <a:prstGeom prst="rect">
            <a:avLst/>
          </a:prstGeom>
          <a:ln w="12700">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B113DE6-2DB8-E9DC-8843-CC12C7DFBDF8}"/>
              </a:ext>
            </a:extLst>
          </p:cNvPr>
          <p:cNvSpPr txBox="1"/>
          <p:nvPr/>
        </p:nvSpPr>
        <p:spPr>
          <a:xfrm>
            <a:off x="302646" y="1769261"/>
            <a:ext cx="4669689" cy="3293209"/>
          </a:xfrm>
          <a:prstGeom prst="rect">
            <a:avLst/>
          </a:prstGeom>
          <a:noFill/>
          <a:ln>
            <a:solidFill>
              <a:schemeClr val="tx1"/>
            </a:solidFill>
          </a:ln>
        </p:spPr>
        <p:txBody>
          <a:bodyPr wrap="square" rtlCol="0">
            <a:spAutoFit/>
          </a:bodyPr>
          <a:lstStyle/>
          <a:p>
            <a:pPr marL="0" marR="0" algn="ctr">
              <a:spcBef>
                <a:spcPts val="0"/>
              </a:spcBef>
              <a:spcAft>
                <a:spcPts val="0"/>
              </a:spcAft>
            </a:pPr>
            <a:r>
              <a:rPr lang="en-US" sz="3200" kern="100" dirty="0">
                <a:effectLst/>
                <a:latin typeface="Calibri" panose="020F0502020204030204" pitchFamily="34" charset="0"/>
                <a:ea typeface="Times New Roman" panose="02020603050405020304" pitchFamily="18" charset="0"/>
                <a:cs typeface="Times New Roman" panose="02020603050405020304" pitchFamily="18" charset="0"/>
              </a:rPr>
              <a:t>The CERN Recognized Experiment MOU is signed by </a:t>
            </a:r>
            <a:r>
              <a:rPr lang="en-US" sz="3200" kern="100" dirty="0">
                <a:latin typeface="Calibri" panose="020F0502020204030204" pitchFamily="34" charset="0"/>
                <a:ea typeface="Times New Roman" panose="02020603050405020304" pitchFamily="18" charset="0"/>
                <a:cs typeface="Times New Roman" panose="02020603050405020304" pitchFamily="18" charset="0"/>
              </a:rPr>
              <a:t>all parties.</a:t>
            </a:r>
            <a:r>
              <a:rPr lang="en-US" sz="32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3200"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kern="100" dirty="0" err="1">
                <a:effectLst/>
                <a:latin typeface="Calibri" panose="020F0502020204030204" pitchFamily="34" charset="0"/>
                <a:ea typeface="Times New Roman" panose="02020603050405020304" pitchFamily="18" charset="0"/>
                <a:cs typeface="Times New Roman" panose="02020603050405020304" pitchFamily="18" charset="0"/>
              </a:rPr>
              <a:t>ePIC</a:t>
            </a: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100">
                <a:effectLst/>
                <a:latin typeface="Calibri" panose="020F0502020204030204" pitchFamily="34" charset="0"/>
                <a:ea typeface="Times New Roman" panose="02020603050405020304" pitchFamily="18" charset="0"/>
                <a:cs typeface="Times New Roman" panose="02020603050405020304" pitchFamily="18" charset="0"/>
              </a:rPr>
              <a:t>collaborators </a:t>
            </a:r>
            <a:r>
              <a:rPr lang="en-US" sz="2000" kern="100">
                <a:latin typeface="Calibri" panose="020F0502020204030204" pitchFamily="34" charset="0"/>
                <a:ea typeface="Times New Roman" panose="02020603050405020304" pitchFamily="18" charset="0"/>
                <a:cs typeface="Times New Roman" panose="02020603050405020304" pitchFamily="18" charset="0"/>
              </a:rPr>
              <a:t>are</a:t>
            </a:r>
            <a:r>
              <a:rPr lang="en-US" sz="2000" kern="10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be able to: </a:t>
            </a:r>
          </a:p>
          <a:p>
            <a:pPr marL="342900" marR="0" indent="-342900">
              <a:spcBef>
                <a:spcPts val="0"/>
              </a:spcBef>
              <a:spcAft>
                <a:spcPts val="0"/>
              </a:spcAft>
              <a:buFont typeface="Arial" panose="020B0604020202020204" pitchFamily="34" charset="0"/>
              <a:buChar char="•"/>
            </a:pPr>
            <a:r>
              <a:rPr lang="en-US" sz="2000" kern="100" dirty="0">
                <a:latin typeface="Calibri" panose="020F0502020204030204" pitchFamily="34" charset="0"/>
                <a:ea typeface="Times New Roman" panose="02020603050405020304" pitchFamily="18" charset="0"/>
                <a:cs typeface="Times New Roman" panose="02020603050405020304" pitchFamily="18" charset="0"/>
              </a:rPr>
              <a:t>Establish team accounts</a:t>
            </a:r>
          </a:p>
          <a:p>
            <a:pPr marL="342900" marR="0" indent="-342900">
              <a:spcBef>
                <a:spcPts val="0"/>
              </a:spcBef>
              <a:spcAft>
                <a:spcPts val="0"/>
              </a:spcAft>
              <a:buFont typeface="Arial" panose="020B0604020202020204" pitchFamily="34" charset="0"/>
              <a:buChar char="•"/>
            </a:pP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Register as CERN users</a:t>
            </a:r>
          </a:p>
          <a:p>
            <a:pPr marL="342900" marR="0" indent="-342900">
              <a:spcBef>
                <a:spcPts val="0"/>
              </a:spcBef>
              <a:spcAft>
                <a:spcPts val="0"/>
              </a:spcAft>
              <a:buFont typeface="Arial" panose="020B0604020202020204" pitchFamily="34" charset="0"/>
              <a:buChar char="•"/>
            </a:pPr>
            <a:r>
              <a:rPr lang="en-US" sz="2000" kern="100" dirty="0">
                <a:latin typeface="Calibri" panose="020F0502020204030204" pitchFamily="34" charset="0"/>
                <a:ea typeface="Times New Roman" panose="02020603050405020304" pitchFamily="18" charset="0"/>
                <a:cs typeface="Times New Roman" panose="02020603050405020304" pitchFamily="18" charset="0"/>
              </a:rPr>
              <a:t>Apply for test beam time as </a:t>
            </a:r>
            <a:r>
              <a:rPr lang="en-US" sz="2000" kern="100" dirty="0" err="1">
                <a:latin typeface="Calibri" panose="020F0502020204030204" pitchFamily="34" charset="0"/>
                <a:ea typeface="Times New Roman" panose="02020603050405020304" pitchFamily="18" charset="0"/>
                <a:cs typeface="Times New Roman" panose="02020603050405020304" pitchFamily="18" charset="0"/>
              </a:rPr>
              <a:t>ePIC</a:t>
            </a:r>
            <a:endParaRPr lang="en-US" sz="20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EB35EE3-88B9-47A7-D8A2-7B03E5FF43F4}"/>
              </a:ext>
            </a:extLst>
          </p:cNvPr>
          <p:cNvSpPr>
            <a:spLocks noGrp="1"/>
          </p:cNvSpPr>
          <p:nvPr>
            <p:ph type="sldNum" sz="quarter" idx="12"/>
          </p:nvPr>
        </p:nvSpPr>
        <p:spPr/>
        <p:txBody>
          <a:bodyPr/>
          <a:lstStyle/>
          <a:p>
            <a:fld id="{00A14187-AF44-4271-AA62-1C5C376B8E74}" type="slidenum">
              <a:rPr lang="en-US" smtClean="0"/>
              <a:t>20</a:t>
            </a:fld>
            <a:endParaRPr lang="en-US"/>
          </a:p>
        </p:txBody>
      </p:sp>
      <p:sp>
        <p:nvSpPr>
          <p:cNvPr id="6" name="TextBox 5">
            <a:extLst>
              <a:ext uri="{FF2B5EF4-FFF2-40B4-BE49-F238E27FC236}">
                <a16:creationId xmlns:a16="http://schemas.microsoft.com/office/drawing/2014/main" id="{4256558E-76E9-3041-E589-9B01DCDDE202}"/>
              </a:ext>
            </a:extLst>
          </p:cNvPr>
          <p:cNvSpPr txBox="1"/>
          <p:nvPr/>
        </p:nvSpPr>
        <p:spPr>
          <a:xfrm rot="20303083">
            <a:off x="5696437" y="2644170"/>
            <a:ext cx="3993401" cy="1569660"/>
          </a:xfrm>
          <a:prstGeom prst="rect">
            <a:avLst/>
          </a:prstGeom>
          <a:noFill/>
          <a:ln w="73025">
            <a:solidFill>
              <a:srgbClr val="FF0000"/>
            </a:solidFill>
          </a:ln>
          <a:effectLst>
            <a:outerShdw blurRad="50800" dist="38100" dir="2700000" algn="tl" rotWithShape="0">
              <a:prstClr val="black">
                <a:alpha val="40000"/>
              </a:prstClr>
            </a:outerShdw>
          </a:effectLst>
        </p:spPr>
        <p:txBody>
          <a:bodyPr wrap="none" rtlCol="0">
            <a:spAutoFit/>
          </a:bodyPr>
          <a:lstStyle/>
          <a:p>
            <a:r>
              <a:rPr lang="en-US" sz="9600" dirty="0">
                <a:solidFill>
                  <a:srgbClr val="FF0000"/>
                </a:solidFill>
              </a:rPr>
              <a:t>SIGNED</a:t>
            </a:r>
          </a:p>
        </p:txBody>
      </p:sp>
    </p:spTree>
    <p:extLst>
      <p:ext uri="{BB962C8B-B14F-4D97-AF65-F5344CB8AC3E}">
        <p14:creationId xmlns:p14="http://schemas.microsoft.com/office/powerpoint/2010/main" val="422914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a:xfrm>
            <a:off x="838200" y="365126"/>
            <a:ext cx="10515600" cy="851116"/>
          </a:xfrm>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154097"/>
            <a:ext cx="10515600" cy="5022866"/>
          </a:xfrm>
        </p:spPr>
        <p:txBody>
          <a:bodyPr>
            <a:normAutofit/>
          </a:bodyPr>
          <a:lstStyle/>
          <a:p>
            <a:r>
              <a:rPr lang="en-US" dirty="0"/>
              <a:t>Register for the </a:t>
            </a:r>
            <a:r>
              <a:rPr lang="en-US" dirty="0" err="1"/>
              <a:t>ePIC</a:t>
            </a:r>
            <a:r>
              <a:rPr lang="en-US" dirty="0"/>
              <a:t> Collaboration Meeting by December 31</a:t>
            </a:r>
            <a:r>
              <a:rPr lang="en-US" baseline="30000" dirty="0"/>
              <a:t>st</a:t>
            </a:r>
            <a:r>
              <a:rPr lang="en-US" dirty="0"/>
              <a:t> </a:t>
            </a:r>
          </a:p>
          <a:p>
            <a:pPr lvl="1"/>
            <a:r>
              <a:rPr lang="en-US" dirty="0"/>
              <a:t>Excursion deadline is December 15</a:t>
            </a:r>
            <a:r>
              <a:rPr lang="en-US" baseline="30000" dirty="0"/>
              <a:t>th</a:t>
            </a:r>
            <a:r>
              <a:rPr lang="en-US" dirty="0"/>
              <a:t>!</a:t>
            </a:r>
          </a:p>
          <a:p>
            <a:r>
              <a:rPr lang="en-US" dirty="0"/>
              <a:t>Next Executive Board Meeting – Friday, Dec. 13</a:t>
            </a:r>
            <a:r>
              <a:rPr lang="en-US" baseline="30000" dirty="0"/>
              <a:t>th</a:t>
            </a:r>
            <a:r>
              <a:rPr lang="en-US" dirty="0"/>
              <a:t> at 10:00AM ET</a:t>
            </a:r>
          </a:p>
          <a:p>
            <a:r>
              <a:rPr lang="en-US" dirty="0"/>
              <a:t>Next General Meeting – Thursday, Dec. 19</a:t>
            </a:r>
            <a:r>
              <a:rPr lang="en-US" baseline="30000" dirty="0"/>
              <a:t>th</a:t>
            </a:r>
            <a:r>
              <a:rPr lang="en-US" dirty="0"/>
              <a:t>, 7:30PM ET</a:t>
            </a:r>
          </a:p>
          <a:p>
            <a:r>
              <a:rPr lang="en-US" dirty="0"/>
              <a:t>Statements of Service due December 31</a:t>
            </a:r>
            <a:r>
              <a:rPr lang="en-US" baseline="30000" dirty="0"/>
              <a:t>st</a:t>
            </a:r>
            <a:r>
              <a:rPr lang="en-US" dirty="0"/>
              <a:t> (</a:t>
            </a:r>
            <a:r>
              <a:rPr lang="en-US"/>
              <a:t>prefer December 15</a:t>
            </a:r>
            <a:r>
              <a:rPr lang="en-US" baseline="30000"/>
              <a:t>th</a:t>
            </a:r>
            <a:r>
              <a:rPr lang="en-US"/>
              <a:t>)</a:t>
            </a:r>
            <a:endParaRPr lang="en-US" dirty="0"/>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12/6/2024</a:t>
            </a:r>
          </a:p>
        </p:txBody>
      </p:sp>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D791C3B2-E8EB-A59D-3230-513A679F1E6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AFEED201-4CA9-020A-B119-B1BD1B8D4B8E}"/>
              </a:ext>
            </a:extLst>
          </p:cNvPr>
          <p:cNvSpPr>
            <a:spLocks noGrp="1"/>
          </p:cNvSpPr>
          <p:nvPr>
            <p:ph type="sldNum" sz="quarter" idx="12"/>
          </p:nvPr>
        </p:nvSpPr>
        <p:spPr/>
        <p:txBody>
          <a:bodyPr/>
          <a:lstStyle/>
          <a:p>
            <a:fld id="{588949A8-7CCD-4D90-AA9A-1451BFC6FB3A}" type="slidenum">
              <a:rPr lang="en-US" smtClean="0"/>
              <a:t>21</a:t>
            </a:fld>
            <a:endParaRPr lang="en-US"/>
          </a:p>
        </p:txBody>
      </p:sp>
      <p:pic>
        <p:nvPicPr>
          <p:cNvPr id="7" name="Picture 6" descr="Logo&#10;&#10;Description automatically generated">
            <a:extLst>
              <a:ext uri="{FF2B5EF4-FFF2-40B4-BE49-F238E27FC236}">
                <a16:creationId xmlns:a16="http://schemas.microsoft.com/office/drawing/2014/main" id="{DA2B306E-FE73-23C4-74FC-10004A785BD7}"/>
              </a:ext>
            </a:extLst>
          </p:cNvPr>
          <p:cNvPicPr>
            <a:picLocks noChangeAspect="1"/>
          </p:cNvPicPr>
          <p:nvPr/>
        </p:nvPicPr>
        <p:blipFill>
          <a:blip r:embed="rId2"/>
          <a:stretch>
            <a:fillRect/>
          </a:stretch>
        </p:blipFill>
        <p:spPr>
          <a:xfrm>
            <a:off x="3433023" y="3730334"/>
            <a:ext cx="3648075" cy="2626016"/>
          </a:xfrm>
          <a:prstGeom prst="rect">
            <a:avLst/>
          </a:prstGeom>
        </p:spPr>
      </p:pic>
    </p:spTree>
    <p:extLst>
      <p:ext uri="{BB962C8B-B14F-4D97-AF65-F5344CB8AC3E}">
        <p14:creationId xmlns:p14="http://schemas.microsoft.com/office/powerpoint/2010/main" val="2615185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12/6/2024</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B37D2E3C-5F8A-E914-EF79-8697EABC6667}"/>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304230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8498-EA64-737D-7F79-D8D65EC1A5B3}"/>
              </a:ext>
            </a:extLst>
          </p:cNvPr>
          <p:cNvSpPr>
            <a:spLocks noGrp="1"/>
          </p:cNvSpPr>
          <p:nvPr>
            <p:ph type="title"/>
          </p:nvPr>
        </p:nvSpPr>
        <p:spPr>
          <a:xfrm>
            <a:off x="838200" y="365125"/>
            <a:ext cx="10515600" cy="829193"/>
          </a:xfrm>
        </p:spPr>
        <p:txBody>
          <a:bodyPr/>
          <a:lstStyle/>
          <a:p>
            <a:r>
              <a:rPr lang="en-US" b="1" dirty="0">
                <a:solidFill>
                  <a:schemeClr val="accent1"/>
                </a:solidFill>
              </a:rPr>
              <a:t>New Zoom Link </a:t>
            </a:r>
          </a:p>
        </p:txBody>
      </p:sp>
      <p:sp>
        <p:nvSpPr>
          <p:cNvPr id="3" name="Content Placeholder 2">
            <a:extLst>
              <a:ext uri="{FF2B5EF4-FFF2-40B4-BE49-F238E27FC236}">
                <a16:creationId xmlns:a16="http://schemas.microsoft.com/office/drawing/2014/main" id="{474DCFBE-AB6B-5C23-C490-A1B1656C4DA5}"/>
              </a:ext>
            </a:extLst>
          </p:cNvPr>
          <p:cNvSpPr>
            <a:spLocks noGrp="1"/>
          </p:cNvSpPr>
          <p:nvPr>
            <p:ph idx="1"/>
          </p:nvPr>
        </p:nvSpPr>
        <p:spPr>
          <a:xfrm>
            <a:off x="718458" y="1315616"/>
            <a:ext cx="10515600" cy="4861347"/>
          </a:xfrm>
        </p:spPr>
        <p:txBody>
          <a:bodyPr/>
          <a:lstStyle/>
          <a:p>
            <a:r>
              <a:rPr lang="en-US" dirty="0"/>
              <a:t>The Zoom link for the General Meeting now requires a password</a:t>
            </a:r>
          </a:p>
          <a:p>
            <a:r>
              <a:rPr lang="en-US" dirty="0"/>
              <a:t>We decided to do this after a TIC meeting was Zoom-bombed</a:t>
            </a:r>
          </a:p>
          <a:p>
            <a:pPr lvl="1"/>
            <a:r>
              <a:rPr lang="en-US" dirty="0"/>
              <a:t>All our Indico pages are public, so this offers another hurdle for a would-be </a:t>
            </a:r>
            <a:br>
              <a:rPr lang="en-US" dirty="0"/>
            </a:br>
            <a:r>
              <a:rPr lang="en-US" dirty="0"/>
              <a:t>bomber (not a guarantee)</a:t>
            </a:r>
          </a:p>
          <a:p>
            <a:pPr lvl="2"/>
            <a:r>
              <a:rPr lang="en-US" dirty="0"/>
              <a:t>Old link had password embedded to allow one-click access</a:t>
            </a:r>
          </a:p>
          <a:p>
            <a:pPr lvl="1"/>
            <a:r>
              <a:rPr lang="en-US" dirty="0"/>
              <a:t>Hopefully this is not </a:t>
            </a:r>
            <a:br>
              <a:rPr lang="en-US" dirty="0"/>
            </a:br>
            <a:r>
              <a:rPr lang="en-US" dirty="0"/>
              <a:t>overly cumbersome for </a:t>
            </a:r>
            <a:br>
              <a:rPr lang="en-US" dirty="0"/>
            </a:br>
            <a:r>
              <a:rPr lang="en-US" dirty="0"/>
              <a:t>our collaborators</a:t>
            </a:r>
          </a:p>
        </p:txBody>
      </p:sp>
      <p:sp>
        <p:nvSpPr>
          <p:cNvPr id="4" name="Date Placeholder 3">
            <a:extLst>
              <a:ext uri="{FF2B5EF4-FFF2-40B4-BE49-F238E27FC236}">
                <a16:creationId xmlns:a16="http://schemas.microsoft.com/office/drawing/2014/main" id="{A58AFA51-AC55-3643-E3DC-01FA9286EB96}"/>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DA7A4863-7431-D7FC-1B02-4DCCC091702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1017C11-BA2D-76C9-2349-0062C0E9B157}"/>
              </a:ext>
            </a:extLst>
          </p:cNvPr>
          <p:cNvSpPr>
            <a:spLocks noGrp="1"/>
          </p:cNvSpPr>
          <p:nvPr>
            <p:ph type="sldNum" sz="quarter" idx="12"/>
          </p:nvPr>
        </p:nvSpPr>
        <p:spPr/>
        <p:txBody>
          <a:bodyPr/>
          <a:lstStyle/>
          <a:p>
            <a:fld id="{588949A8-7CCD-4D90-AA9A-1451BFC6FB3A}" type="slidenum">
              <a:rPr lang="en-US" smtClean="0"/>
              <a:t>23</a:t>
            </a:fld>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9D19B933-AB36-5401-5454-B87927307F6E}"/>
              </a:ext>
            </a:extLst>
          </p:cNvPr>
          <p:cNvPicPr>
            <a:picLocks noChangeAspect="1"/>
          </p:cNvPicPr>
          <p:nvPr/>
        </p:nvPicPr>
        <p:blipFill>
          <a:blip r:embed="rId2"/>
          <a:stretch>
            <a:fillRect/>
          </a:stretch>
        </p:blipFill>
        <p:spPr>
          <a:xfrm>
            <a:off x="4685495" y="3584608"/>
            <a:ext cx="7280919" cy="2592355"/>
          </a:xfrm>
          <a:prstGeom prst="rect">
            <a:avLst/>
          </a:prstGeom>
          <a:ln>
            <a:solidFill>
              <a:schemeClr val="tx1"/>
            </a:solidFill>
          </a:ln>
        </p:spPr>
      </p:pic>
    </p:spTree>
    <p:extLst>
      <p:ext uri="{BB962C8B-B14F-4D97-AF65-F5344CB8AC3E}">
        <p14:creationId xmlns:p14="http://schemas.microsoft.com/office/powerpoint/2010/main" val="2104073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12/6/2024</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91E84BD-BD1C-C201-3156-A3A8761462D8}"/>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412127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12/6/2024</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E534B80-BB04-3CBD-93A7-992D65281F97}"/>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3028241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C9A2-9842-8D23-7CB8-2F5E05D796CD}"/>
              </a:ext>
            </a:extLst>
          </p:cNvPr>
          <p:cNvSpPr>
            <a:spLocks noGrp="1"/>
          </p:cNvSpPr>
          <p:nvPr>
            <p:ph type="title"/>
          </p:nvPr>
        </p:nvSpPr>
        <p:spPr/>
        <p:txBody>
          <a:bodyPr/>
          <a:lstStyle/>
          <a:p>
            <a:r>
              <a:rPr lang="en-US" b="1" dirty="0">
                <a:solidFill>
                  <a:schemeClr val="accent1"/>
                </a:solidFill>
              </a:rPr>
              <a:t>Federated Login Flow</a:t>
            </a:r>
          </a:p>
        </p:txBody>
      </p:sp>
      <p:sp>
        <p:nvSpPr>
          <p:cNvPr id="4" name="Date Placeholder 3">
            <a:extLst>
              <a:ext uri="{FF2B5EF4-FFF2-40B4-BE49-F238E27FC236}">
                <a16:creationId xmlns:a16="http://schemas.microsoft.com/office/drawing/2014/main" id="{052FA859-FEC4-4D4A-9052-0CB15D7E100C}"/>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0E52DD1E-AA9B-878A-D112-6FB84274090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892821C-7DAB-85E9-1DB1-EBCF640B5587}"/>
              </a:ext>
            </a:extLst>
          </p:cNvPr>
          <p:cNvSpPr>
            <a:spLocks noGrp="1"/>
          </p:cNvSpPr>
          <p:nvPr>
            <p:ph type="sldNum" sz="quarter" idx="12"/>
          </p:nvPr>
        </p:nvSpPr>
        <p:spPr/>
        <p:txBody>
          <a:bodyPr/>
          <a:lstStyle/>
          <a:p>
            <a:fld id="{588949A8-7CCD-4D90-AA9A-1451BFC6FB3A}" type="slidenum">
              <a:rPr lang="en-US" smtClean="0"/>
              <a:t>26</a:t>
            </a:fld>
            <a:endParaRPr lang="en-US"/>
          </a:p>
        </p:txBody>
      </p:sp>
      <p:pic>
        <p:nvPicPr>
          <p:cNvPr id="8" name="Picture 7" descr="Diagram&#10;&#10;Description automatically generated">
            <a:extLst>
              <a:ext uri="{FF2B5EF4-FFF2-40B4-BE49-F238E27FC236}">
                <a16:creationId xmlns:a16="http://schemas.microsoft.com/office/drawing/2014/main" id="{798A8228-B08F-F704-F6B3-DF38447840D5}"/>
              </a:ext>
            </a:extLst>
          </p:cNvPr>
          <p:cNvPicPr>
            <a:picLocks noChangeAspect="1"/>
          </p:cNvPicPr>
          <p:nvPr/>
        </p:nvPicPr>
        <p:blipFill>
          <a:blip r:embed="rId2"/>
          <a:stretch>
            <a:fillRect/>
          </a:stretch>
        </p:blipFill>
        <p:spPr>
          <a:xfrm>
            <a:off x="2292149" y="1495709"/>
            <a:ext cx="9290251" cy="5225766"/>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6AEC2C6-7910-7DCD-E925-E0D3AFD6B164}"/>
              </a:ext>
            </a:extLst>
          </p:cNvPr>
          <p:cNvSpPr txBox="1"/>
          <p:nvPr/>
        </p:nvSpPr>
        <p:spPr>
          <a:xfrm>
            <a:off x="141514" y="2699657"/>
            <a:ext cx="1741715" cy="646331"/>
          </a:xfrm>
          <a:prstGeom prst="rect">
            <a:avLst/>
          </a:prstGeom>
          <a:noFill/>
        </p:spPr>
        <p:txBody>
          <a:bodyPr wrap="square" rtlCol="0">
            <a:spAutoFit/>
          </a:bodyPr>
          <a:lstStyle/>
          <a:p>
            <a:r>
              <a:rPr lang="en-US" dirty="0"/>
              <a:t>Slide from </a:t>
            </a:r>
            <a:br>
              <a:rPr lang="en-US" dirty="0"/>
            </a:br>
            <a:r>
              <a:rPr lang="en-US" dirty="0"/>
              <a:t>Eric </a:t>
            </a:r>
            <a:r>
              <a:rPr lang="en-US" dirty="0" err="1"/>
              <a:t>Lancon</a:t>
            </a:r>
            <a:r>
              <a:rPr lang="en-US" dirty="0"/>
              <a:t> </a:t>
            </a:r>
          </a:p>
        </p:txBody>
      </p:sp>
    </p:spTree>
    <p:extLst>
      <p:ext uri="{BB962C8B-B14F-4D97-AF65-F5344CB8AC3E}">
        <p14:creationId xmlns:p14="http://schemas.microsoft.com/office/powerpoint/2010/main" val="2994416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37D46-370D-42CA-0543-7C85D7697E22}"/>
              </a:ext>
            </a:extLst>
          </p:cNvPr>
          <p:cNvSpPr>
            <a:spLocks noGrp="1"/>
          </p:cNvSpPr>
          <p:nvPr>
            <p:ph type="title"/>
          </p:nvPr>
        </p:nvSpPr>
        <p:spPr>
          <a:xfrm>
            <a:off x="838200" y="184917"/>
            <a:ext cx="10515600" cy="1082675"/>
          </a:xfrm>
        </p:spPr>
        <p:txBody>
          <a:bodyPr/>
          <a:lstStyle/>
          <a:p>
            <a:r>
              <a:rPr lang="en-US" b="1" dirty="0">
                <a:solidFill>
                  <a:schemeClr val="accent1"/>
                </a:solidFill>
              </a:rPr>
              <a:t>January 2025 Collab. Meeting Plan</a:t>
            </a:r>
          </a:p>
        </p:txBody>
      </p:sp>
      <p:sp>
        <p:nvSpPr>
          <p:cNvPr id="5" name="TextBox 4">
            <a:extLst>
              <a:ext uri="{FF2B5EF4-FFF2-40B4-BE49-F238E27FC236}">
                <a16:creationId xmlns:a16="http://schemas.microsoft.com/office/drawing/2014/main" id="{AA0759E2-FF54-5598-2253-F6DB9E2D6C0E}"/>
              </a:ext>
            </a:extLst>
          </p:cNvPr>
          <p:cNvSpPr txBox="1"/>
          <p:nvPr/>
        </p:nvSpPr>
        <p:spPr>
          <a:xfrm>
            <a:off x="497305" y="2542674"/>
            <a:ext cx="1580148" cy="369332"/>
          </a:xfrm>
          <a:prstGeom prst="rect">
            <a:avLst/>
          </a:prstGeom>
          <a:noFill/>
        </p:spPr>
        <p:txBody>
          <a:bodyPr wrap="square" rtlCol="0">
            <a:spAutoFit/>
          </a:bodyPr>
          <a:lstStyle/>
          <a:p>
            <a:r>
              <a:rPr lang="en-US" dirty="0"/>
              <a:t>Morning</a:t>
            </a:r>
          </a:p>
        </p:txBody>
      </p:sp>
      <p:sp>
        <p:nvSpPr>
          <p:cNvPr id="6" name="TextBox 5">
            <a:extLst>
              <a:ext uri="{FF2B5EF4-FFF2-40B4-BE49-F238E27FC236}">
                <a16:creationId xmlns:a16="http://schemas.microsoft.com/office/drawing/2014/main" id="{7EF85E8D-3A5F-8740-A6D3-AEFD689140BC}"/>
              </a:ext>
            </a:extLst>
          </p:cNvPr>
          <p:cNvSpPr txBox="1"/>
          <p:nvPr/>
        </p:nvSpPr>
        <p:spPr>
          <a:xfrm>
            <a:off x="497305" y="4379495"/>
            <a:ext cx="1580148" cy="369332"/>
          </a:xfrm>
          <a:prstGeom prst="rect">
            <a:avLst/>
          </a:prstGeom>
          <a:noFill/>
        </p:spPr>
        <p:txBody>
          <a:bodyPr wrap="square" rtlCol="0">
            <a:spAutoFit/>
          </a:bodyPr>
          <a:lstStyle/>
          <a:p>
            <a:r>
              <a:rPr lang="en-US" dirty="0"/>
              <a:t>Afternoon</a:t>
            </a:r>
          </a:p>
        </p:txBody>
      </p:sp>
      <p:cxnSp>
        <p:nvCxnSpPr>
          <p:cNvPr id="8" name="Straight Connector 7">
            <a:extLst>
              <a:ext uri="{FF2B5EF4-FFF2-40B4-BE49-F238E27FC236}">
                <a16:creationId xmlns:a16="http://schemas.microsoft.com/office/drawing/2014/main" id="{C03EEC6B-A569-59F9-B76A-5CA2AD67B87E}"/>
              </a:ext>
            </a:extLst>
          </p:cNvPr>
          <p:cNvCxnSpPr/>
          <p:nvPr/>
        </p:nvCxnSpPr>
        <p:spPr>
          <a:xfrm>
            <a:off x="1740568" y="3649579"/>
            <a:ext cx="915202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0AAF03-EF3D-315C-34C5-9FC450E3C044}"/>
              </a:ext>
            </a:extLst>
          </p:cNvPr>
          <p:cNvSpPr txBox="1"/>
          <p:nvPr/>
        </p:nvSpPr>
        <p:spPr>
          <a:xfrm>
            <a:off x="2309060" y="1306020"/>
            <a:ext cx="979070" cy="646331"/>
          </a:xfrm>
          <a:prstGeom prst="rect">
            <a:avLst/>
          </a:prstGeom>
          <a:noFill/>
        </p:spPr>
        <p:txBody>
          <a:bodyPr wrap="square" rtlCol="0">
            <a:spAutoFit/>
          </a:bodyPr>
          <a:lstStyle/>
          <a:p>
            <a:r>
              <a:rPr lang="en-US" dirty="0"/>
              <a:t>Monday</a:t>
            </a:r>
          </a:p>
          <a:p>
            <a:r>
              <a:rPr lang="en-US" dirty="0"/>
              <a:t>Jan. 20</a:t>
            </a:r>
            <a:r>
              <a:rPr lang="en-US" baseline="30000" dirty="0"/>
              <a:t>th</a:t>
            </a:r>
            <a:r>
              <a:rPr lang="en-US" dirty="0"/>
              <a:t> </a:t>
            </a:r>
          </a:p>
        </p:txBody>
      </p:sp>
      <p:sp>
        <p:nvSpPr>
          <p:cNvPr id="10" name="TextBox 9">
            <a:extLst>
              <a:ext uri="{FF2B5EF4-FFF2-40B4-BE49-F238E27FC236}">
                <a16:creationId xmlns:a16="http://schemas.microsoft.com/office/drawing/2014/main" id="{41716E8E-E51E-2031-785C-5764377EA0CA}"/>
              </a:ext>
            </a:extLst>
          </p:cNvPr>
          <p:cNvSpPr txBox="1"/>
          <p:nvPr/>
        </p:nvSpPr>
        <p:spPr>
          <a:xfrm>
            <a:off x="4033838" y="1302738"/>
            <a:ext cx="979070" cy="646331"/>
          </a:xfrm>
          <a:prstGeom prst="rect">
            <a:avLst/>
          </a:prstGeom>
          <a:noFill/>
        </p:spPr>
        <p:txBody>
          <a:bodyPr wrap="square" rtlCol="0">
            <a:spAutoFit/>
          </a:bodyPr>
          <a:lstStyle/>
          <a:p>
            <a:r>
              <a:rPr lang="en-US" dirty="0"/>
              <a:t>Tuesday</a:t>
            </a:r>
          </a:p>
          <a:p>
            <a:r>
              <a:rPr lang="en-US" dirty="0"/>
              <a:t>Jan. 21</a:t>
            </a:r>
            <a:r>
              <a:rPr lang="en-US" baseline="30000" dirty="0"/>
              <a:t>st</a:t>
            </a:r>
            <a:r>
              <a:rPr lang="en-US" dirty="0"/>
              <a:t>  </a:t>
            </a:r>
          </a:p>
        </p:txBody>
      </p:sp>
      <p:sp>
        <p:nvSpPr>
          <p:cNvPr id="11" name="TextBox 10">
            <a:extLst>
              <a:ext uri="{FF2B5EF4-FFF2-40B4-BE49-F238E27FC236}">
                <a16:creationId xmlns:a16="http://schemas.microsoft.com/office/drawing/2014/main" id="{2281B9B7-4929-DAC2-9392-B79AE704C6AA}"/>
              </a:ext>
            </a:extLst>
          </p:cNvPr>
          <p:cNvSpPr txBox="1"/>
          <p:nvPr/>
        </p:nvSpPr>
        <p:spPr>
          <a:xfrm>
            <a:off x="5984832" y="1302738"/>
            <a:ext cx="1281865" cy="646331"/>
          </a:xfrm>
          <a:prstGeom prst="rect">
            <a:avLst/>
          </a:prstGeom>
          <a:noFill/>
        </p:spPr>
        <p:txBody>
          <a:bodyPr wrap="square" rtlCol="0">
            <a:spAutoFit/>
          </a:bodyPr>
          <a:lstStyle/>
          <a:p>
            <a:r>
              <a:rPr lang="en-US" dirty="0"/>
              <a:t>Wednesday</a:t>
            </a:r>
          </a:p>
          <a:p>
            <a:r>
              <a:rPr lang="en-US" dirty="0"/>
              <a:t>Jan. 22</a:t>
            </a:r>
            <a:r>
              <a:rPr lang="en-US" baseline="30000" dirty="0"/>
              <a:t>nd</a:t>
            </a:r>
            <a:r>
              <a:rPr lang="en-US" dirty="0"/>
              <a:t>  </a:t>
            </a:r>
          </a:p>
        </p:txBody>
      </p:sp>
      <p:sp>
        <p:nvSpPr>
          <p:cNvPr id="12" name="TextBox 11">
            <a:extLst>
              <a:ext uri="{FF2B5EF4-FFF2-40B4-BE49-F238E27FC236}">
                <a16:creationId xmlns:a16="http://schemas.microsoft.com/office/drawing/2014/main" id="{B7E74F24-F1AD-B63C-DDF2-CF558C21092E}"/>
              </a:ext>
            </a:extLst>
          </p:cNvPr>
          <p:cNvSpPr txBox="1"/>
          <p:nvPr/>
        </p:nvSpPr>
        <p:spPr>
          <a:xfrm>
            <a:off x="7941589" y="1290663"/>
            <a:ext cx="1102895" cy="646331"/>
          </a:xfrm>
          <a:prstGeom prst="rect">
            <a:avLst/>
          </a:prstGeom>
          <a:noFill/>
        </p:spPr>
        <p:txBody>
          <a:bodyPr wrap="square" rtlCol="0">
            <a:spAutoFit/>
          </a:bodyPr>
          <a:lstStyle/>
          <a:p>
            <a:r>
              <a:rPr lang="en-US" dirty="0"/>
              <a:t>Thursday</a:t>
            </a:r>
          </a:p>
          <a:p>
            <a:r>
              <a:rPr lang="en-US" dirty="0"/>
              <a:t>Jan. 23</a:t>
            </a:r>
            <a:r>
              <a:rPr lang="en-US" baseline="30000" dirty="0"/>
              <a:t>rd</a:t>
            </a:r>
            <a:r>
              <a:rPr lang="en-US" dirty="0"/>
              <a:t>  </a:t>
            </a:r>
          </a:p>
        </p:txBody>
      </p:sp>
      <p:sp>
        <p:nvSpPr>
          <p:cNvPr id="13" name="TextBox 12">
            <a:extLst>
              <a:ext uri="{FF2B5EF4-FFF2-40B4-BE49-F238E27FC236}">
                <a16:creationId xmlns:a16="http://schemas.microsoft.com/office/drawing/2014/main" id="{F06F20EE-4E37-0818-708F-7A508DCC9A25}"/>
              </a:ext>
            </a:extLst>
          </p:cNvPr>
          <p:cNvSpPr txBox="1"/>
          <p:nvPr/>
        </p:nvSpPr>
        <p:spPr>
          <a:xfrm>
            <a:off x="9719376" y="1280219"/>
            <a:ext cx="1102895" cy="646331"/>
          </a:xfrm>
          <a:prstGeom prst="rect">
            <a:avLst/>
          </a:prstGeom>
          <a:noFill/>
        </p:spPr>
        <p:txBody>
          <a:bodyPr wrap="square" rtlCol="0">
            <a:spAutoFit/>
          </a:bodyPr>
          <a:lstStyle/>
          <a:p>
            <a:r>
              <a:rPr lang="en-US" dirty="0"/>
              <a:t>Friday</a:t>
            </a:r>
          </a:p>
          <a:p>
            <a:r>
              <a:rPr lang="en-US" dirty="0"/>
              <a:t>Jan. 24</a:t>
            </a:r>
            <a:r>
              <a:rPr lang="en-US" baseline="30000" dirty="0"/>
              <a:t>th</a:t>
            </a:r>
            <a:r>
              <a:rPr lang="en-US" dirty="0"/>
              <a:t>  </a:t>
            </a:r>
          </a:p>
        </p:txBody>
      </p:sp>
      <p:sp>
        <p:nvSpPr>
          <p:cNvPr id="7" name="Rectangle 6">
            <a:extLst>
              <a:ext uri="{FF2B5EF4-FFF2-40B4-BE49-F238E27FC236}">
                <a16:creationId xmlns:a16="http://schemas.microsoft.com/office/drawing/2014/main" id="{260582A7-9C3F-1FCC-3BAF-F6E6C9707128}"/>
              </a:ext>
            </a:extLst>
          </p:cNvPr>
          <p:cNvSpPr/>
          <p:nvPr/>
        </p:nvSpPr>
        <p:spPr>
          <a:xfrm>
            <a:off x="2060282" y="2114206"/>
            <a:ext cx="1476626" cy="1356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Plenary 1</a:t>
            </a:r>
          </a:p>
        </p:txBody>
      </p:sp>
      <p:sp>
        <p:nvSpPr>
          <p:cNvPr id="14" name="Rectangle 13">
            <a:extLst>
              <a:ext uri="{FF2B5EF4-FFF2-40B4-BE49-F238E27FC236}">
                <a16:creationId xmlns:a16="http://schemas.microsoft.com/office/drawing/2014/main" id="{6438DE44-031B-097F-93CF-D0D136898913}"/>
              </a:ext>
            </a:extLst>
          </p:cNvPr>
          <p:cNvSpPr/>
          <p:nvPr/>
        </p:nvSpPr>
        <p:spPr>
          <a:xfrm>
            <a:off x="2060282" y="3985783"/>
            <a:ext cx="1476626" cy="1356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Plenary 2</a:t>
            </a:r>
          </a:p>
          <a:p>
            <a:pPr algn="ctr"/>
            <a:r>
              <a:rPr lang="en-US" dirty="0"/>
              <a:t>(incl. Contributed)</a:t>
            </a:r>
          </a:p>
        </p:txBody>
      </p:sp>
      <p:sp>
        <p:nvSpPr>
          <p:cNvPr id="15" name="Rectangle 14">
            <a:extLst>
              <a:ext uri="{FF2B5EF4-FFF2-40B4-BE49-F238E27FC236}">
                <a16:creationId xmlns:a16="http://schemas.microsoft.com/office/drawing/2014/main" id="{022DEB02-5737-4D27-9E24-7B6D5BA024D0}"/>
              </a:ext>
            </a:extLst>
          </p:cNvPr>
          <p:cNvSpPr/>
          <p:nvPr/>
        </p:nvSpPr>
        <p:spPr>
          <a:xfrm>
            <a:off x="5861381" y="2114205"/>
            <a:ext cx="1476626" cy="1356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Early Science</a:t>
            </a:r>
            <a:endParaRPr lang="en-US" dirty="0"/>
          </a:p>
        </p:txBody>
      </p:sp>
      <p:sp>
        <p:nvSpPr>
          <p:cNvPr id="16" name="Rectangle 15">
            <a:extLst>
              <a:ext uri="{FF2B5EF4-FFF2-40B4-BE49-F238E27FC236}">
                <a16:creationId xmlns:a16="http://schemas.microsoft.com/office/drawing/2014/main" id="{B430782E-7592-D8C2-79F7-249FD1CB5F8A}"/>
              </a:ext>
            </a:extLst>
          </p:cNvPr>
          <p:cNvSpPr/>
          <p:nvPr/>
        </p:nvSpPr>
        <p:spPr>
          <a:xfrm>
            <a:off x="5861381" y="3985782"/>
            <a:ext cx="1476626" cy="1356337"/>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Excursion</a:t>
            </a:r>
          </a:p>
        </p:txBody>
      </p:sp>
      <p:sp>
        <p:nvSpPr>
          <p:cNvPr id="17" name="Rectangle 16">
            <a:extLst>
              <a:ext uri="{FF2B5EF4-FFF2-40B4-BE49-F238E27FC236}">
                <a16:creationId xmlns:a16="http://schemas.microsoft.com/office/drawing/2014/main" id="{3E120D37-20D5-F576-DC9D-D859B9EEBF1F}"/>
              </a:ext>
            </a:extLst>
          </p:cNvPr>
          <p:cNvSpPr/>
          <p:nvPr/>
        </p:nvSpPr>
        <p:spPr>
          <a:xfrm>
            <a:off x="7731849" y="3985779"/>
            <a:ext cx="1476626" cy="135633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Collaboration Council</a:t>
            </a:r>
          </a:p>
        </p:txBody>
      </p:sp>
      <p:sp>
        <p:nvSpPr>
          <p:cNvPr id="18" name="Rectangle 17">
            <a:extLst>
              <a:ext uri="{FF2B5EF4-FFF2-40B4-BE49-F238E27FC236}">
                <a16:creationId xmlns:a16="http://schemas.microsoft.com/office/drawing/2014/main" id="{68FE995D-808A-5C86-1EC0-E87F7F73C610}"/>
              </a:ext>
            </a:extLst>
          </p:cNvPr>
          <p:cNvSpPr/>
          <p:nvPr/>
        </p:nvSpPr>
        <p:spPr>
          <a:xfrm>
            <a:off x="3900550" y="3985781"/>
            <a:ext cx="1476626" cy="135633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Parallel/</a:t>
            </a:r>
            <a:br>
              <a:rPr lang="en-US" dirty="0"/>
            </a:br>
            <a:r>
              <a:rPr lang="en-US" dirty="0" err="1"/>
              <a:t>Workfest</a:t>
            </a:r>
            <a:r>
              <a:rPr lang="en-US" dirty="0"/>
              <a:t> 2</a:t>
            </a:r>
          </a:p>
        </p:txBody>
      </p:sp>
      <p:sp>
        <p:nvSpPr>
          <p:cNvPr id="19" name="Rectangle 18">
            <a:extLst>
              <a:ext uri="{FF2B5EF4-FFF2-40B4-BE49-F238E27FC236}">
                <a16:creationId xmlns:a16="http://schemas.microsoft.com/office/drawing/2014/main" id="{541864CC-F356-AD1D-2280-C65CFDE34503}"/>
              </a:ext>
            </a:extLst>
          </p:cNvPr>
          <p:cNvSpPr/>
          <p:nvPr/>
        </p:nvSpPr>
        <p:spPr>
          <a:xfrm>
            <a:off x="3900550" y="2114205"/>
            <a:ext cx="1476626" cy="135633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Parallel/</a:t>
            </a:r>
            <a:br>
              <a:rPr lang="en-US" dirty="0"/>
            </a:br>
            <a:r>
              <a:rPr lang="en-US" dirty="0" err="1"/>
              <a:t>Workfest</a:t>
            </a:r>
            <a:r>
              <a:rPr lang="en-US" dirty="0"/>
              <a:t> 1</a:t>
            </a:r>
          </a:p>
        </p:txBody>
      </p:sp>
      <p:sp>
        <p:nvSpPr>
          <p:cNvPr id="20" name="Rectangle 19">
            <a:extLst>
              <a:ext uri="{FF2B5EF4-FFF2-40B4-BE49-F238E27FC236}">
                <a16:creationId xmlns:a16="http://schemas.microsoft.com/office/drawing/2014/main" id="{823BB5C3-03C1-041E-002A-C48C39267580}"/>
              </a:ext>
            </a:extLst>
          </p:cNvPr>
          <p:cNvSpPr/>
          <p:nvPr/>
        </p:nvSpPr>
        <p:spPr>
          <a:xfrm>
            <a:off x="9572117" y="3985780"/>
            <a:ext cx="1476626" cy="13563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Plenary 3</a:t>
            </a:r>
          </a:p>
        </p:txBody>
      </p:sp>
      <p:sp>
        <p:nvSpPr>
          <p:cNvPr id="21" name="Rectangle 20">
            <a:extLst>
              <a:ext uri="{FF2B5EF4-FFF2-40B4-BE49-F238E27FC236}">
                <a16:creationId xmlns:a16="http://schemas.microsoft.com/office/drawing/2014/main" id="{A01BB3BB-CEBD-DF1E-6FBA-AE38DAAD00D5}"/>
              </a:ext>
            </a:extLst>
          </p:cNvPr>
          <p:cNvSpPr/>
          <p:nvPr/>
        </p:nvSpPr>
        <p:spPr>
          <a:xfrm>
            <a:off x="7691495" y="2106103"/>
            <a:ext cx="1476626" cy="135633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Parallel/</a:t>
            </a:r>
            <a:br>
              <a:rPr lang="en-US" dirty="0"/>
            </a:br>
            <a:r>
              <a:rPr lang="en-US" dirty="0" err="1"/>
              <a:t>Workfest</a:t>
            </a:r>
            <a:r>
              <a:rPr lang="en-US" dirty="0"/>
              <a:t> 3</a:t>
            </a:r>
          </a:p>
        </p:txBody>
      </p:sp>
      <p:sp>
        <p:nvSpPr>
          <p:cNvPr id="22" name="Rectangle 21">
            <a:extLst>
              <a:ext uri="{FF2B5EF4-FFF2-40B4-BE49-F238E27FC236}">
                <a16:creationId xmlns:a16="http://schemas.microsoft.com/office/drawing/2014/main" id="{C5B6B636-9C3C-C383-5E1E-F265E6A67685}"/>
              </a:ext>
            </a:extLst>
          </p:cNvPr>
          <p:cNvSpPr/>
          <p:nvPr/>
        </p:nvSpPr>
        <p:spPr>
          <a:xfrm>
            <a:off x="9521610" y="2106104"/>
            <a:ext cx="1476626" cy="135633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Parallel/</a:t>
            </a:r>
            <a:br>
              <a:rPr lang="en-US" dirty="0"/>
            </a:br>
            <a:r>
              <a:rPr lang="en-US" dirty="0" err="1"/>
              <a:t>Workfest</a:t>
            </a:r>
            <a:r>
              <a:rPr lang="en-US" dirty="0"/>
              <a:t> 4</a:t>
            </a:r>
          </a:p>
        </p:txBody>
      </p:sp>
      <p:sp>
        <p:nvSpPr>
          <p:cNvPr id="23" name="TextBox 22">
            <a:extLst>
              <a:ext uri="{FF2B5EF4-FFF2-40B4-BE49-F238E27FC236}">
                <a16:creationId xmlns:a16="http://schemas.microsoft.com/office/drawing/2014/main" id="{2C109DEB-C05D-4CD1-9E2F-F442F5A451B5}"/>
              </a:ext>
            </a:extLst>
          </p:cNvPr>
          <p:cNvSpPr txBox="1"/>
          <p:nvPr/>
        </p:nvSpPr>
        <p:spPr>
          <a:xfrm>
            <a:off x="1508274" y="5569985"/>
            <a:ext cx="9433761" cy="646331"/>
          </a:xfrm>
          <a:prstGeom prst="rect">
            <a:avLst/>
          </a:prstGeom>
          <a:noFill/>
        </p:spPr>
        <p:txBody>
          <a:bodyPr wrap="square" rtlCol="0">
            <a:spAutoFit/>
          </a:bodyPr>
          <a:lstStyle/>
          <a:p>
            <a:r>
              <a:rPr lang="en-US" b="1" dirty="0"/>
              <a:t>NOTE:</a:t>
            </a:r>
            <a:r>
              <a:rPr lang="en-US" dirty="0"/>
              <a:t> Parallel/</a:t>
            </a:r>
            <a:r>
              <a:rPr lang="en-US" dirty="0" err="1"/>
              <a:t>Workfest</a:t>
            </a:r>
            <a:r>
              <a:rPr lang="en-US" dirty="0"/>
              <a:t> summaries will not be part of Plenary 3, but instead will be delivered as a Zoom session the following weeks.  </a:t>
            </a:r>
          </a:p>
        </p:txBody>
      </p:sp>
      <p:sp>
        <p:nvSpPr>
          <p:cNvPr id="2" name="Date Placeholder 1">
            <a:extLst>
              <a:ext uri="{FF2B5EF4-FFF2-40B4-BE49-F238E27FC236}">
                <a16:creationId xmlns:a16="http://schemas.microsoft.com/office/drawing/2014/main" id="{1DBE9C07-B730-DDCD-275D-3735D7B81A6A}"/>
              </a:ext>
            </a:extLst>
          </p:cNvPr>
          <p:cNvSpPr>
            <a:spLocks noGrp="1"/>
          </p:cNvSpPr>
          <p:nvPr>
            <p:ph type="dt" sz="half" idx="10"/>
          </p:nvPr>
        </p:nvSpPr>
        <p:spPr/>
        <p:txBody>
          <a:bodyPr/>
          <a:lstStyle/>
          <a:p>
            <a:r>
              <a:rPr lang="en-US"/>
              <a:t>12/6/2024</a:t>
            </a:r>
          </a:p>
        </p:txBody>
      </p:sp>
      <p:sp>
        <p:nvSpPr>
          <p:cNvPr id="3" name="Footer Placeholder 2">
            <a:extLst>
              <a:ext uri="{FF2B5EF4-FFF2-40B4-BE49-F238E27FC236}">
                <a16:creationId xmlns:a16="http://schemas.microsoft.com/office/drawing/2014/main" id="{D1118312-644C-3A8A-EDF1-9E960D046A33}"/>
              </a:ext>
            </a:extLst>
          </p:cNvPr>
          <p:cNvSpPr>
            <a:spLocks noGrp="1"/>
          </p:cNvSpPr>
          <p:nvPr>
            <p:ph type="ftr" sz="quarter" idx="11"/>
          </p:nvPr>
        </p:nvSpPr>
        <p:spPr/>
        <p:txBody>
          <a:bodyPr/>
          <a:lstStyle/>
          <a:p>
            <a:r>
              <a:rPr lang="en-US"/>
              <a:t>ePIC General Meeting </a:t>
            </a:r>
          </a:p>
        </p:txBody>
      </p:sp>
      <p:sp>
        <p:nvSpPr>
          <p:cNvPr id="24" name="Slide Number Placeholder 23">
            <a:extLst>
              <a:ext uri="{FF2B5EF4-FFF2-40B4-BE49-F238E27FC236}">
                <a16:creationId xmlns:a16="http://schemas.microsoft.com/office/drawing/2014/main" id="{BC537D1F-B6C5-4811-91BE-AA6285F136CE}"/>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425744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1FB8-9C65-F844-8634-58FFEF5EF3ED}"/>
              </a:ext>
            </a:extLst>
          </p:cNvPr>
          <p:cNvSpPr>
            <a:spLocks noGrp="1"/>
          </p:cNvSpPr>
          <p:nvPr>
            <p:ph type="title"/>
          </p:nvPr>
        </p:nvSpPr>
        <p:spPr>
          <a:xfrm>
            <a:off x="838200" y="18255"/>
            <a:ext cx="10515600" cy="1325563"/>
          </a:xfrm>
        </p:spPr>
        <p:txBody>
          <a:bodyPr/>
          <a:lstStyle/>
          <a:p>
            <a:r>
              <a:rPr lang="en-JP" b="1" dirty="0">
                <a:solidFill>
                  <a:schemeClr val="accent1"/>
                </a:solidFill>
                <a:latin typeface="Calibri" panose="020F0502020204030204" pitchFamily="34" charset="0"/>
                <a:cs typeface="Calibri" panose="020F0502020204030204" pitchFamily="34" charset="0"/>
              </a:rPr>
              <a:t>Streaming readout workshop XII@Tokyo</a:t>
            </a:r>
          </a:p>
        </p:txBody>
      </p:sp>
      <p:sp>
        <p:nvSpPr>
          <p:cNvPr id="3" name="Content Placeholder 2">
            <a:extLst>
              <a:ext uri="{FF2B5EF4-FFF2-40B4-BE49-F238E27FC236}">
                <a16:creationId xmlns:a16="http://schemas.microsoft.com/office/drawing/2014/main" id="{A777B08A-E326-0146-BDE3-29B034A3CCF6}"/>
              </a:ext>
            </a:extLst>
          </p:cNvPr>
          <p:cNvSpPr>
            <a:spLocks noGrp="1"/>
          </p:cNvSpPr>
          <p:nvPr>
            <p:ph idx="1"/>
          </p:nvPr>
        </p:nvSpPr>
        <p:spPr>
          <a:xfrm>
            <a:off x="349291" y="1343817"/>
            <a:ext cx="6486938" cy="5514183"/>
          </a:xfrm>
        </p:spPr>
        <p:txBody>
          <a:bodyPr>
            <a:normAutofit fontScale="92500" lnSpcReduction="10000"/>
          </a:bodyPr>
          <a:lstStyle/>
          <a:p>
            <a:r>
              <a:rPr lang="en-US" sz="2400" dirty="0">
                <a:latin typeface="Calibri" panose="020F0502020204030204" pitchFamily="34" charset="0"/>
                <a:cs typeface="Calibri" panose="020F0502020204030204" pitchFamily="34" charset="0"/>
                <a:hlinkClick r:id="rId2"/>
              </a:rPr>
              <a:t>https://indico.bnl.gov/event/24286</a:t>
            </a:r>
            <a:endParaRPr lang="en-US" sz="24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12/2-12/4 @ University of Tokyo</a:t>
            </a:r>
          </a:p>
          <a:p>
            <a:pPr lvl="1"/>
            <a:r>
              <a:rPr lang="en-US" sz="2000" i="1" dirty="0">
                <a:latin typeface="Calibri" panose="020F0502020204030204" pitchFamily="34" charset="0"/>
                <a:cs typeface="Calibri" panose="020F0502020204030204" pitchFamily="34" charset="0"/>
              </a:rPr>
              <a:t>T. </a:t>
            </a:r>
            <a:r>
              <a:rPr lang="en-US" sz="2000" i="1" dirty="0" err="1">
                <a:latin typeface="Calibri" panose="020F0502020204030204" pitchFamily="34" charset="0"/>
                <a:cs typeface="Calibri" panose="020F0502020204030204" pitchFamily="34" charset="0"/>
              </a:rPr>
              <a:t>Gunji</a:t>
            </a:r>
            <a:r>
              <a:rPr lang="en-US" sz="2000" i="1" dirty="0">
                <a:latin typeface="Calibri" panose="020F0502020204030204" pitchFamily="34" charset="0"/>
                <a:cs typeface="Calibri" panose="020F0502020204030204" pitchFamily="34" charset="0"/>
              </a:rPr>
              <a:t> (chair), M. </a:t>
            </a:r>
            <a:r>
              <a:rPr lang="en-US" sz="2000" i="1" dirty="0" err="1">
                <a:latin typeface="Calibri" panose="020F0502020204030204" pitchFamily="34" charset="0"/>
                <a:cs typeface="Calibri" panose="020F0502020204030204" pitchFamily="34" charset="0"/>
              </a:rPr>
              <a:t>Battaglieri</a:t>
            </a:r>
            <a:r>
              <a:rPr lang="en-US" sz="2000" i="1" dirty="0">
                <a:latin typeface="Calibri" panose="020F0502020204030204" pitchFamily="34" charset="0"/>
                <a:cs typeface="Calibri" panose="020F0502020204030204" pitchFamily="34" charset="0"/>
              </a:rPr>
              <a:t>, J. </a:t>
            </a:r>
            <a:r>
              <a:rPr lang="en-US" sz="2000" i="1" dirty="0" err="1">
                <a:latin typeface="Calibri" panose="020F0502020204030204" pitchFamily="34" charset="0"/>
                <a:cs typeface="Calibri" panose="020F0502020204030204" pitchFamily="34" charset="0"/>
              </a:rPr>
              <a:t>Bernauer</a:t>
            </a:r>
            <a:r>
              <a:rPr lang="en-US" sz="2000" i="1" dirty="0">
                <a:latin typeface="Calibri" panose="020F0502020204030204" pitchFamily="34" charset="0"/>
                <a:cs typeface="Calibri" panose="020F0502020204030204" pitchFamily="34" charset="0"/>
              </a:rPr>
              <a:t>, A. </a:t>
            </a:r>
            <a:r>
              <a:rPr lang="en-US" sz="2000" i="1" dirty="0" err="1">
                <a:latin typeface="Calibri" panose="020F0502020204030204" pitchFamily="34" charset="0"/>
                <a:cs typeface="Calibri" panose="020F0502020204030204" pitchFamily="34" charset="0"/>
              </a:rPr>
              <a:t>Camsonne</a:t>
            </a:r>
            <a:r>
              <a:rPr lang="en-US" sz="2000" i="1" dirty="0">
                <a:latin typeface="Calibri" panose="020F0502020204030204" pitchFamily="34" charset="0"/>
                <a:cs typeface="Calibri" panose="020F0502020204030204" pitchFamily="34" charset="0"/>
              </a:rPr>
              <a:t>, </a:t>
            </a:r>
            <a:br>
              <a:rPr lang="en-US" sz="2000" i="1" dirty="0">
                <a:latin typeface="Calibri" panose="020F0502020204030204" pitchFamily="34" charset="0"/>
                <a:cs typeface="Calibri" panose="020F0502020204030204" pitchFamily="34" charset="0"/>
              </a:rPr>
            </a:br>
            <a:r>
              <a:rPr lang="en-US" sz="2000" i="1" dirty="0">
                <a:latin typeface="Calibri" panose="020F0502020204030204" pitchFamily="34" charset="0"/>
                <a:cs typeface="Calibri" panose="020F0502020204030204" pitchFamily="34" charset="0"/>
              </a:rPr>
              <a:t>M. </a:t>
            </a:r>
            <a:r>
              <a:rPr lang="en-US" sz="2000" i="1" dirty="0" err="1">
                <a:latin typeface="Calibri" panose="020F0502020204030204" pitchFamily="34" charset="0"/>
                <a:cs typeface="Calibri" panose="020F0502020204030204" pitchFamily="34" charset="0"/>
              </a:rPr>
              <a:t>Diefenthaler</a:t>
            </a:r>
            <a:r>
              <a:rPr lang="en-US" sz="2000" i="1" dirty="0">
                <a:latin typeface="Calibri" panose="020F0502020204030204" pitchFamily="34" charset="0"/>
                <a:cs typeface="Calibri" panose="020F0502020204030204" pitchFamily="34" charset="0"/>
              </a:rPr>
              <a:t>, C. </a:t>
            </a:r>
            <a:r>
              <a:rPr lang="en-US" sz="2000" b="0" i="1" dirty="0">
                <a:solidFill>
                  <a:srgbClr val="222222"/>
                </a:solidFill>
                <a:effectLst/>
                <a:latin typeface="Calibri" panose="020F0502020204030204" pitchFamily="34" charset="0"/>
                <a:cs typeface="Calibri" panose="020F0502020204030204" pitchFamily="34" charset="0"/>
              </a:rPr>
              <a:t>Fanelli, </a:t>
            </a:r>
            <a:r>
              <a:rPr lang="en-US" sz="2000" i="1" dirty="0">
                <a:latin typeface="Calibri" panose="020F0502020204030204" pitchFamily="34" charset="0"/>
                <a:cs typeface="Calibri" panose="020F0502020204030204" pitchFamily="34" charset="0"/>
              </a:rPr>
              <a:t>T. Horn, Y. </a:t>
            </a:r>
            <a:r>
              <a:rPr lang="en-US" sz="2000" i="1" dirty="0" err="1">
                <a:latin typeface="Calibri" panose="020F0502020204030204" pitchFamily="34" charset="0"/>
                <a:cs typeface="Calibri" panose="020F0502020204030204" pitchFamily="34" charset="0"/>
              </a:rPr>
              <a:t>Goto</a:t>
            </a:r>
            <a:r>
              <a:rPr lang="en-US" sz="2000" i="1" dirty="0">
                <a:latin typeface="Calibri" panose="020F0502020204030204" pitchFamily="34" charset="0"/>
                <a:cs typeface="Calibri" panose="020F0502020204030204" pitchFamily="34" charset="0"/>
              </a:rPr>
              <a:t>, et al.</a:t>
            </a:r>
          </a:p>
          <a:p>
            <a:r>
              <a:rPr lang="en-US" sz="2400" dirty="0">
                <a:latin typeface="Calibri" panose="020F0502020204030204" pitchFamily="34" charset="0"/>
                <a:cs typeface="Calibri" panose="020F0502020204030204" pitchFamily="34" charset="0"/>
              </a:rPr>
              <a:t>107 registrants (44 in-person)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Successful in-depth discussion on</a:t>
            </a:r>
          </a:p>
          <a:p>
            <a:pPr lvl="1"/>
            <a:r>
              <a:rPr lang="en-US" sz="2000" dirty="0">
                <a:latin typeface="Calibri" panose="020F0502020204030204" pitchFamily="34" charset="0"/>
                <a:cs typeface="Calibri" panose="020F0502020204030204" pitchFamily="34" charset="0"/>
              </a:rPr>
              <a:t>Streaming DAQ experiences at many facilities</a:t>
            </a:r>
            <a:endParaRPr lang="en-US" sz="1600" dirty="0">
              <a:latin typeface="Calibri" panose="020F0502020204030204" pitchFamily="34" charset="0"/>
              <a:cs typeface="Calibri" panose="020F0502020204030204" pitchFamily="34" charset="0"/>
            </a:endParaRPr>
          </a:p>
          <a:p>
            <a:pPr lvl="1"/>
            <a:r>
              <a:rPr lang="en-US" sz="2000" dirty="0" err="1">
                <a:latin typeface="Calibri" panose="020F0502020204030204" pitchFamily="34" charset="0"/>
                <a:cs typeface="Calibri" panose="020F0502020204030204" pitchFamily="34" charset="0"/>
              </a:rPr>
              <a:t>ePIC</a:t>
            </a:r>
            <a:r>
              <a:rPr lang="en-US" sz="2000" dirty="0">
                <a:latin typeface="Calibri" panose="020F0502020204030204" pitchFamily="34" charset="0"/>
                <a:cs typeface="Calibri" panose="020F0502020204030204" pitchFamily="34" charset="0"/>
              </a:rPr>
              <a:t> SRO and Computing</a:t>
            </a:r>
          </a:p>
          <a:p>
            <a:pPr lvl="1"/>
            <a:r>
              <a:rPr lang="en-US" sz="2000" dirty="0">
                <a:latin typeface="Calibri" panose="020F0502020204030204" pitchFamily="34" charset="0"/>
                <a:cs typeface="Calibri" panose="020F0502020204030204" pitchFamily="34" charset="0"/>
              </a:rPr>
              <a:t>Orchestration of data processing</a:t>
            </a:r>
          </a:p>
          <a:p>
            <a:pPr lvl="1"/>
            <a:r>
              <a:rPr lang="en-US" sz="2000" dirty="0">
                <a:latin typeface="Calibri" panose="020F0502020204030204" pitchFamily="34" charset="0"/>
                <a:cs typeface="Calibri" panose="020F0502020204030204" pitchFamily="34" charset="0"/>
              </a:rPr>
              <a:t>AI/ML in SRO from AI4EIC</a:t>
            </a:r>
          </a:p>
          <a:p>
            <a:pPr lvl="1"/>
            <a:r>
              <a:rPr lang="en-US" sz="2000" dirty="0">
                <a:latin typeface="Calibri" panose="020F0502020204030204" pitchFamily="34" charset="0"/>
                <a:cs typeface="Calibri" panose="020F0502020204030204" pitchFamily="34" charset="0"/>
              </a:rPr>
              <a:t>SRO ASICs</a:t>
            </a:r>
          </a:p>
          <a:p>
            <a:pPr lvl="1"/>
            <a:r>
              <a:rPr lang="en-US" sz="2000" dirty="0">
                <a:latin typeface="Calibri" panose="020F0502020204030204" pitchFamily="34" charset="0"/>
                <a:cs typeface="Calibri" panose="020F0502020204030204" pitchFamily="34" charset="0"/>
              </a:rPr>
              <a:t>Hardware Acceleration</a:t>
            </a:r>
          </a:p>
          <a:p>
            <a:pPr lvl="1"/>
            <a:r>
              <a:rPr lang="en-US" sz="2000" dirty="0"/>
              <a:t>Collaboration on future Streaming </a:t>
            </a:r>
            <a:br>
              <a:rPr lang="en-US" sz="2000" dirty="0"/>
            </a:br>
            <a:r>
              <a:rPr lang="en-US" sz="2000" dirty="0"/>
              <a:t>Readout &amp; Computing</a:t>
            </a:r>
          </a:p>
          <a:p>
            <a:endParaRPr lang="en-US" sz="9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Next one will be at Catania, Italy</a:t>
            </a:r>
            <a:endParaRPr lang="en-JP"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EF5B65-6BF5-F841-8353-38B2131DDA62}"/>
              </a:ext>
            </a:extLst>
          </p:cNvPr>
          <p:cNvPicPr>
            <a:picLocks noChangeAspect="1"/>
          </p:cNvPicPr>
          <p:nvPr/>
        </p:nvPicPr>
        <p:blipFill>
          <a:blip r:embed="rId3"/>
          <a:stretch>
            <a:fillRect/>
          </a:stretch>
        </p:blipFill>
        <p:spPr>
          <a:xfrm>
            <a:off x="6721206" y="1343816"/>
            <a:ext cx="5328330" cy="3342903"/>
          </a:xfrm>
          <a:prstGeom prst="rect">
            <a:avLst/>
          </a:prstGeom>
        </p:spPr>
      </p:pic>
      <p:pic>
        <p:nvPicPr>
          <p:cNvPr id="8" name="Picture 7">
            <a:extLst>
              <a:ext uri="{FF2B5EF4-FFF2-40B4-BE49-F238E27FC236}">
                <a16:creationId xmlns:a16="http://schemas.microsoft.com/office/drawing/2014/main" id="{68FE62BA-F66C-9F4E-80CA-A9AD19753260}"/>
              </a:ext>
            </a:extLst>
          </p:cNvPr>
          <p:cNvPicPr>
            <a:picLocks noChangeAspect="1"/>
          </p:cNvPicPr>
          <p:nvPr/>
        </p:nvPicPr>
        <p:blipFill>
          <a:blip r:embed="rId4"/>
          <a:stretch>
            <a:fillRect/>
          </a:stretch>
        </p:blipFill>
        <p:spPr>
          <a:xfrm>
            <a:off x="8979502" y="4894129"/>
            <a:ext cx="3070034" cy="1815016"/>
          </a:xfrm>
          <a:prstGeom prst="rect">
            <a:avLst/>
          </a:prstGeom>
        </p:spPr>
      </p:pic>
      <p:pic>
        <p:nvPicPr>
          <p:cNvPr id="10" name="Picture 9">
            <a:extLst>
              <a:ext uri="{FF2B5EF4-FFF2-40B4-BE49-F238E27FC236}">
                <a16:creationId xmlns:a16="http://schemas.microsoft.com/office/drawing/2014/main" id="{65991E68-FC3B-1B4E-9CC0-66A9A839FFC2}"/>
              </a:ext>
            </a:extLst>
          </p:cNvPr>
          <p:cNvPicPr>
            <a:picLocks noChangeAspect="1"/>
          </p:cNvPicPr>
          <p:nvPr/>
        </p:nvPicPr>
        <p:blipFill>
          <a:blip r:embed="rId5"/>
          <a:stretch>
            <a:fillRect/>
          </a:stretch>
        </p:blipFill>
        <p:spPr>
          <a:xfrm>
            <a:off x="5149140" y="4894130"/>
            <a:ext cx="3752950" cy="1815015"/>
          </a:xfrm>
          <a:prstGeom prst="rect">
            <a:avLst/>
          </a:prstGeom>
        </p:spPr>
      </p:pic>
      <p:sp>
        <p:nvSpPr>
          <p:cNvPr id="4" name="TextBox 3">
            <a:extLst>
              <a:ext uri="{FF2B5EF4-FFF2-40B4-BE49-F238E27FC236}">
                <a16:creationId xmlns:a16="http://schemas.microsoft.com/office/drawing/2014/main" id="{AC43EFD4-9977-6148-E1FE-C15C43BB7C0C}"/>
              </a:ext>
            </a:extLst>
          </p:cNvPr>
          <p:cNvSpPr txBox="1"/>
          <p:nvPr/>
        </p:nvSpPr>
        <p:spPr>
          <a:xfrm>
            <a:off x="10525125" y="859406"/>
            <a:ext cx="1524411" cy="276999"/>
          </a:xfrm>
          <a:prstGeom prst="rect">
            <a:avLst/>
          </a:prstGeom>
          <a:noFill/>
        </p:spPr>
        <p:txBody>
          <a:bodyPr wrap="square" rtlCol="0">
            <a:spAutoFit/>
          </a:bodyPr>
          <a:lstStyle/>
          <a:p>
            <a:r>
              <a:rPr lang="en-US" sz="1200" dirty="0"/>
              <a:t>Slide from Taku Gunji</a:t>
            </a:r>
          </a:p>
        </p:txBody>
      </p:sp>
    </p:spTree>
    <p:extLst>
      <p:ext uri="{BB962C8B-B14F-4D97-AF65-F5344CB8AC3E}">
        <p14:creationId xmlns:p14="http://schemas.microsoft.com/office/powerpoint/2010/main" val="232013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C835-50C0-C39D-90F1-903DED445677}"/>
              </a:ext>
            </a:extLst>
          </p:cNvPr>
          <p:cNvSpPr>
            <a:spLocks noGrp="1"/>
          </p:cNvSpPr>
          <p:nvPr>
            <p:ph type="title"/>
          </p:nvPr>
        </p:nvSpPr>
        <p:spPr>
          <a:xfrm>
            <a:off x="838200" y="365126"/>
            <a:ext cx="10515600" cy="957648"/>
          </a:xfrm>
        </p:spPr>
        <p:txBody>
          <a:bodyPr/>
          <a:lstStyle/>
          <a:p>
            <a:r>
              <a:rPr lang="en-US" b="1" dirty="0">
                <a:solidFill>
                  <a:schemeClr val="accent1"/>
                </a:solidFill>
              </a:rPr>
              <a:t>2025 Statements of Service</a:t>
            </a:r>
          </a:p>
        </p:txBody>
      </p:sp>
      <p:sp>
        <p:nvSpPr>
          <p:cNvPr id="3" name="Content Placeholder 2">
            <a:extLst>
              <a:ext uri="{FF2B5EF4-FFF2-40B4-BE49-F238E27FC236}">
                <a16:creationId xmlns:a16="http://schemas.microsoft.com/office/drawing/2014/main" id="{D41E09F9-C247-044D-CC11-76B9A3866465}"/>
              </a:ext>
            </a:extLst>
          </p:cNvPr>
          <p:cNvSpPr>
            <a:spLocks noGrp="1"/>
          </p:cNvSpPr>
          <p:nvPr>
            <p:ph idx="1"/>
          </p:nvPr>
        </p:nvSpPr>
        <p:spPr>
          <a:xfrm>
            <a:off x="838200" y="1322774"/>
            <a:ext cx="10515600" cy="4854189"/>
          </a:xfrm>
        </p:spPr>
        <p:txBody>
          <a:bodyPr>
            <a:normAutofit fontScale="85000" lnSpcReduction="20000"/>
          </a:bodyPr>
          <a:lstStyle/>
          <a:p>
            <a:r>
              <a:rPr lang="en-US" dirty="0"/>
              <a:t>A key part of our Membership Policy </a:t>
            </a:r>
          </a:p>
          <a:p>
            <a:pPr lvl="1"/>
            <a:r>
              <a:rPr lang="en-US" dirty="0">
                <a:hlinkClick r:id="rId2"/>
              </a:rPr>
              <a:t>https://zenodo.org/records/13693927</a:t>
            </a:r>
            <a:endParaRPr lang="en-US" dirty="0"/>
          </a:p>
          <a:p>
            <a:r>
              <a:rPr lang="en-US" dirty="0"/>
              <a:t>Forms are due December 31</a:t>
            </a:r>
            <a:r>
              <a:rPr lang="en-US" baseline="30000" dirty="0"/>
              <a:t>st</a:t>
            </a:r>
            <a:r>
              <a:rPr lang="en-US" dirty="0"/>
              <a:t> (preferred by December 15</a:t>
            </a:r>
            <a:r>
              <a:rPr lang="en-US" baseline="30000" dirty="0"/>
              <a:t>th</a:t>
            </a:r>
            <a:r>
              <a:rPr lang="en-US" dirty="0"/>
              <a:t>)</a:t>
            </a:r>
          </a:p>
          <a:p>
            <a:r>
              <a:rPr lang="en-US" dirty="0"/>
              <a:t>Several errors have been uncovered: </a:t>
            </a:r>
          </a:p>
          <a:p>
            <a:pPr lvl="1"/>
            <a:r>
              <a:rPr lang="en-US" dirty="0"/>
              <a:t>Missing M.S. Student category added </a:t>
            </a:r>
          </a:p>
          <a:p>
            <a:pPr lvl="1"/>
            <a:r>
              <a:rPr lang="en-US" dirty="0"/>
              <a:t>Software &amp; Computing WG’s were missing</a:t>
            </a:r>
          </a:p>
          <a:p>
            <a:pPr lvl="1"/>
            <a:r>
              <a:rPr lang="en-US" dirty="0"/>
              <a:t>Calorimetry CC WG was missing</a:t>
            </a:r>
          </a:p>
          <a:p>
            <a:pPr lvl="1"/>
            <a:r>
              <a:rPr lang="en-US" dirty="0"/>
              <a:t>Names of DSC are now as stated in the official documentation</a:t>
            </a:r>
          </a:p>
          <a:p>
            <a:pPr lvl="1"/>
            <a:r>
              <a:rPr lang="en-US" dirty="0"/>
              <a:t>Several new tasks are also available following inputs received, including aspects of the whole detector integration reflecting work of several engineers at BNL or specific roles as convener of a WG of conference char.</a:t>
            </a:r>
          </a:p>
          <a:p>
            <a:pPr lvl="1"/>
            <a:endParaRPr lang="en-US" dirty="0"/>
          </a:p>
          <a:p>
            <a:r>
              <a:rPr lang="en-US" dirty="0"/>
              <a:t>Pietro and Peter have been working hard to revise and </a:t>
            </a:r>
            <a:br>
              <a:rPr lang="en-US" dirty="0"/>
            </a:br>
            <a:r>
              <a:rPr lang="en-US" dirty="0"/>
              <a:t>verify a new version of the form </a:t>
            </a:r>
          </a:p>
          <a:p>
            <a:pPr lvl="1"/>
            <a:r>
              <a:rPr lang="en-US" dirty="0"/>
              <a:t>New forms were sent to CC </a:t>
            </a:r>
            <a:r>
              <a:rPr lang="en-US"/>
              <a:t>members yesterday 12/5</a:t>
            </a:r>
            <a:endParaRPr lang="en-US" dirty="0"/>
          </a:p>
          <a:p>
            <a:pPr lvl="1"/>
            <a:r>
              <a:rPr lang="en-US" dirty="0"/>
              <a:t>You should be able to copy and paste from the old form</a:t>
            </a:r>
          </a:p>
        </p:txBody>
      </p:sp>
      <p:sp>
        <p:nvSpPr>
          <p:cNvPr id="4" name="Date Placeholder 3">
            <a:extLst>
              <a:ext uri="{FF2B5EF4-FFF2-40B4-BE49-F238E27FC236}">
                <a16:creationId xmlns:a16="http://schemas.microsoft.com/office/drawing/2014/main" id="{DEF48618-D2F4-9E51-6DAE-BCF50AE9F137}"/>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49500101-054C-3AEE-8F6D-3927D5326F53}"/>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8CA7417-D665-B7A0-4AD9-6B37EB1397CA}"/>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64624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C071-391F-A41B-26B5-2BA5B9C27F00}"/>
              </a:ext>
            </a:extLst>
          </p:cNvPr>
          <p:cNvSpPr>
            <a:spLocks noGrp="1"/>
          </p:cNvSpPr>
          <p:nvPr>
            <p:ph type="title"/>
          </p:nvPr>
        </p:nvSpPr>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561EEA59-D78E-A942-3859-812F0B9B92B6}"/>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EFFD1C25-5F25-C237-3D7F-4085178C10CD}"/>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65A5F08-F427-986E-867E-1CC5EA525BF5}"/>
              </a:ext>
            </a:extLst>
          </p:cNvPr>
          <p:cNvSpPr>
            <a:spLocks noGrp="1"/>
          </p:cNvSpPr>
          <p:nvPr>
            <p:ph type="sldNum" sz="quarter" idx="12"/>
          </p:nvPr>
        </p:nvSpPr>
        <p:spPr/>
        <p:txBody>
          <a:bodyPr/>
          <a:lstStyle/>
          <a:p>
            <a:fld id="{588949A8-7CCD-4D90-AA9A-1451BFC6FB3A}" type="slidenum">
              <a:rPr lang="en-US" smtClean="0"/>
              <a:t>3</a:t>
            </a:fld>
            <a:endParaRPr lang="en-US"/>
          </a:p>
        </p:txBody>
      </p:sp>
      <p:sp>
        <p:nvSpPr>
          <p:cNvPr id="8" name="TextBox 7">
            <a:extLst>
              <a:ext uri="{FF2B5EF4-FFF2-40B4-BE49-F238E27FC236}">
                <a16:creationId xmlns:a16="http://schemas.microsoft.com/office/drawing/2014/main" id="{BC4E5A52-22EF-6F2F-B3F3-F30302ED5E04}"/>
              </a:ext>
            </a:extLst>
          </p:cNvPr>
          <p:cNvSpPr txBox="1"/>
          <p:nvPr/>
        </p:nvSpPr>
        <p:spPr>
          <a:xfrm>
            <a:off x="370114" y="2264229"/>
            <a:ext cx="2373085" cy="1754326"/>
          </a:xfrm>
          <a:prstGeom prst="rect">
            <a:avLst/>
          </a:prstGeom>
          <a:noFill/>
        </p:spPr>
        <p:txBody>
          <a:bodyPr wrap="square" rtlCol="0">
            <a:spAutoFit/>
          </a:bodyPr>
          <a:lstStyle/>
          <a:p>
            <a:r>
              <a:rPr lang="en-US" dirty="0"/>
              <a:t>The “standard” agenda plus </a:t>
            </a:r>
            <a:r>
              <a:rPr lang="en-US"/>
              <a:t>some extras – lots </a:t>
            </a:r>
            <a:r>
              <a:rPr lang="en-US" dirty="0"/>
              <a:t>of things to talk about since it has been a while since we last met!</a:t>
            </a:r>
          </a:p>
        </p:txBody>
      </p:sp>
      <p:pic>
        <p:nvPicPr>
          <p:cNvPr id="7" name="Picture 6" descr="Graphical user interface, text, application&#10;&#10;Description automatically generated">
            <a:extLst>
              <a:ext uri="{FF2B5EF4-FFF2-40B4-BE49-F238E27FC236}">
                <a16:creationId xmlns:a16="http://schemas.microsoft.com/office/drawing/2014/main" id="{519294C8-8B0D-8697-8576-7E0752138A99}"/>
              </a:ext>
            </a:extLst>
          </p:cNvPr>
          <p:cNvPicPr>
            <a:picLocks noChangeAspect="1"/>
          </p:cNvPicPr>
          <p:nvPr/>
        </p:nvPicPr>
        <p:blipFill>
          <a:blip r:embed="rId2"/>
          <a:stretch>
            <a:fillRect/>
          </a:stretch>
        </p:blipFill>
        <p:spPr>
          <a:xfrm>
            <a:off x="3581400" y="185237"/>
            <a:ext cx="7950173" cy="617111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10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s | 3D Arrow Right Green">
            <a:extLst>
              <a:ext uri="{FF2B5EF4-FFF2-40B4-BE49-F238E27FC236}">
                <a16:creationId xmlns:a16="http://schemas.microsoft.com/office/drawing/2014/main" id="{EA86CB8E-9667-813F-6534-F5A668241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24" y="2287951"/>
            <a:ext cx="8524875"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758D90-69F9-4840-D220-8445B3268A8D}"/>
              </a:ext>
            </a:extLst>
          </p:cNvPr>
          <p:cNvSpPr>
            <a:spLocks noGrp="1"/>
          </p:cNvSpPr>
          <p:nvPr>
            <p:ph type="title"/>
          </p:nvPr>
        </p:nvSpPr>
        <p:spPr>
          <a:xfrm>
            <a:off x="776585" y="258427"/>
            <a:ext cx="10515600" cy="1032919"/>
          </a:xfrm>
        </p:spPr>
        <p:txBody>
          <a:bodyPr/>
          <a:lstStyle/>
          <a:p>
            <a:r>
              <a:rPr lang="en-US" b="1" dirty="0">
                <a:solidFill>
                  <a:schemeClr val="accent1"/>
                </a:solidFill>
              </a:rPr>
              <a:t>News from the SP Office</a:t>
            </a:r>
          </a:p>
        </p:txBody>
      </p:sp>
      <p:sp>
        <p:nvSpPr>
          <p:cNvPr id="4" name="Date Placeholder 3">
            <a:extLst>
              <a:ext uri="{FF2B5EF4-FFF2-40B4-BE49-F238E27FC236}">
                <a16:creationId xmlns:a16="http://schemas.microsoft.com/office/drawing/2014/main" id="{02A0A67C-16C0-412A-289E-C666EA365B25}"/>
              </a:ext>
            </a:extLst>
          </p:cNvPr>
          <p:cNvSpPr>
            <a:spLocks noGrp="1"/>
          </p:cNvSpPr>
          <p:nvPr>
            <p:ph type="dt" sz="half" idx="10"/>
          </p:nvPr>
        </p:nvSpPr>
        <p:spPr/>
        <p:txBody>
          <a:bodyPr/>
          <a:lstStyle/>
          <a:p>
            <a:r>
              <a:rPr lang="en-US"/>
              <a:t>11/12/2024</a:t>
            </a:r>
          </a:p>
        </p:txBody>
      </p:sp>
      <p:sp>
        <p:nvSpPr>
          <p:cNvPr id="5" name="Footer Placeholder 4">
            <a:extLst>
              <a:ext uri="{FF2B5EF4-FFF2-40B4-BE49-F238E27FC236}">
                <a16:creationId xmlns:a16="http://schemas.microsoft.com/office/drawing/2014/main" id="{4C30CFCC-4652-2695-9153-B8C2717FE5C1}"/>
              </a:ext>
            </a:extLst>
          </p:cNvPr>
          <p:cNvSpPr>
            <a:spLocks noGrp="1"/>
          </p:cNvSpPr>
          <p:nvPr>
            <p:ph type="ftr" sz="quarter" idx="11"/>
          </p:nvPr>
        </p:nvSpPr>
        <p:spPr/>
        <p:txBody>
          <a:bodyPr/>
          <a:lstStyle/>
          <a:p>
            <a:r>
              <a:rPr lang="en-US"/>
              <a:t>4th EIC Resource Review Board</a:t>
            </a:r>
          </a:p>
        </p:txBody>
      </p:sp>
      <p:grpSp>
        <p:nvGrpSpPr>
          <p:cNvPr id="7" name="Group 6">
            <a:extLst>
              <a:ext uri="{FF2B5EF4-FFF2-40B4-BE49-F238E27FC236}">
                <a16:creationId xmlns:a16="http://schemas.microsoft.com/office/drawing/2014/main" id="{2DF65D60-FF65-A57E-6384-53ED19785CCC}"/>
              </a:ext>
            </a:extLst>
          </p:cNvPr>
          <p:cNvGrpSpPr/>
          <p:nvPr/>
        </p:nvGrpSpPr>
        <p:grpSpPr>
          <a:xfrm>
            <a:off x="4028662" y="1332362"/>
            <a:ext cx="1237691" cy="2384858"/>
            <a:chOff x="7534031" y="1196286"/>
            <a:chExt cx="1237691" cy="2384858"/>
          </a:xfrm>
        </p:grpSpPr>
        <p:cxnSp>
          <p:nvCxnSpPr>
            <p:cNvPr id="8" name="Straight Arrow Connector 7">
              <a:extLst>
                <a:ext uri="{FF2B5EF4-FFF2-40B4-BE49-F238E27FC236}">
                  <a16:creationId xmlns:a16="http://schemas.microsoft.com/office/drawing/2014/main" id="{13CC3DC5-294F-C15D-9B7C-184F7441BDB5}"/>
                </a:ext>
              </a:extLst>
            </p:cNvPr>
            <p:cNvCxnSpPr>
              <a:cxnSpLocks/>
            </p:cNvCxnSpPr>
            <p:nvPr/>
          </p:nvCxnSpPr>
          <p:spPr>
            <a:xfrm>
              <a:off x="7850350" y="1766799"/>
              <a:ext cx="0" cy="18143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795986-B893-FFE2-60C1-92CAEB953B68}"/>
                </a:ext>
              </a:extLst>
            </p:cNvPr>
            <p:cNvSpPr txBox="1"/>
            <p:nvPr/>
          </p:nvSpPr>
          <p:spPr>
            <a:xfrm>
              <a:off x="7534031" y="1196286"/>
              <a:ext cx="1237691" cy="577081"/>
            </a:xfrm>
            <a:prstGeom prst="rect">
              <a:avLst/>
            </a:prstGeom>
            <a:noFill/>
            <a:ln>
              <a:solidFill>
                <a:schemeClr val="tx1"/>
              </a:solidFill>
            </a:ln>
          </p:spPr>
          <p:txBody>
            <a:bodyPr wrap="square" rtlCol="0">
              <a:spAutoFit/>
            </a:bodyPr>
            <a:lstStyle/>
            <a:p>
              <a:r>
                <a:rPr lang="en-US" sz="1050" b="1" dirty="0" err="1">
                  <a:solidFill>
                    <a:schemeClr val="accent1"/>
                  </a:solidFill>
                </a:rPr>
                <a:t>ePIC</a:t>
              </a:r>
              <a:r>
                <a:rPr lang="en-US" sz="1050" b="1" dirty="0">
                  <a:solidFill>
                    <a:schemeClr val="accent1"/>
                  </a:solidFill>
                </a:rPr>
                <a:t> Early Physics Workshop </a:t>
              </a:r>
              <a:br>
                <a:rPr lang="en-US" sz="1050" b="1" dirty="0">
                  <a:solidFill>
                    <a:schemeClr val="accent1"/>
                  </a:solidFill>
                </a:rPr>
              </a:br>
              <a:r>
                <a:rPr lang="en-US" sz="1050" b="1" dirty="0">
                  <a:solidFill>
                    <a:schemeClr val="accent1"/>
                  </a:solidFill>
                </a:rPr>
                <a:t>Sept. 13, 2024</a:t>
              </a:r>
            </a:p>
          </p:txBody>
        </p:sp>
      </p:grpSp>
      <p:grpSp>
        <p:nvGrpSpPr>
          <p:cNvPr id="10" name="Group 9">
            <a:extLst>
              <a:ext uri="{FF2B5EF4-FFF2-40B4-BE49-F238E27FC236}">
                <a16:creationId xmlns:a16="http://schemas.microsoft.com/office/drawing/2014/main" id="{70771473-F8D0-159C-23B3-AC3708EAF9AD}"/>
              </a:ext>
            </a:extLst>
          </p:cNvPr>
          <p:cNvGrpSpPr/>
          <p:nvPr/>
        </p:nvGrpSpPr>
        <p:grpSpPr>
          <a:xfrm>
            <a:off x="2449274" y="1310421"/>
            <a:ext cx="1220340" cy="2469690"/>
            <a:chOff x="5862095" y="1184997"/>
            <a:chExt cx="1220340" cy="2469690"/>
          </a:xfrm>
        </p:grpSpPr>
        <p:cxnSp>
          <p:nvCxnSpPr>
            <p:cNvPr id="11" name="Straight Connector 10">
              <a:extLst>
                <a:ext uri="{FF2B5EF4-FFF2-40B4-BE49-F238E27FC236}">
                  <a16:creationId xmlns:a16="http://schemas.microsoft.com/office/drawing/2014/main" id="{763243F8-4822-076D-14E9-29F621CB798A}"/>
                </a:ext>
              </a:extLst>
            </p:cNvPr>
            <p:cNvCxnSpPr>
              <a:cxnSpLocks/>
            </p:cNvCxnSpPr>
            <p:nvPr/>
          </p:nvCxnSpPr>
          <p:spPr>
            <a:xfrm>
              <a:off x="6560543" y="1584130"/>
              <a:ext cx="0" cy="2070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717F94C-E113-0252-1E18-06A44320216C}"/>
                </a:ext>
              </a:extLst>
            </p:cNvPr>
            <p:cNvSpPr txBox="1"/>
            <p:nvPr/>
          </p:nvSpPr>
          <p:spPr>
            <a:xfrm>
              <a:off x="5862095" y="1184997"/>
              <a:ext cx="1220340" cy="415498"/>
            </a:xfrm>
            <a:prstGeom prst="rect">
              <a:avLst/>
            </a:prstGeom>
            <a:noFill/>
          </p:spPr>
          <p:txBody>
            <a:bodyPr wrap="square" rtlCol="0">
              <a:spAutoFit/>
            </a:bodyPr>
            <a:lstStyle/>
            <a:p>
              <a:r>
                <a:rPr lang="en-US" sz="1050" dirty="0"/>
                <a:t>EIC Strategy Mtg</a:t>
              </a:r>
              <a:br>
                <a:rPr lang="en-US" sz="1050" dirty="0"/>
              </a:br>
              <a:r>
                <a:rPr lang="en-US" sz="1050" dirty="0"/>
                <a:t>August 21</a:t>
              </a:r>
              <a:r>
                <a:rPr lang="en-US" sz="1050" baseline="30000" dirty="0"/>
                <a:t>st</a:t>
              </a:r>
              <a:r>
                <a:rPr lang="en-US" sz="1050" dirty="0"/>
                <a:t> </a:t>
              </a:r>
            </a:p>
          </p:txBody>
        </p:sp>
      </p:grpSp>
      <p:cxnSp>
        <p:nvCxnSpPr>
          <p:cNvPr id="15" name="Straight Connector 14">
            <a:extLst>
              <a:ext uri="{FF2B5EF4-FFF2-40B4-BE49-F238E27FC236}">
                <a16:creationId xmlns:a16="http://schemas.microsoft.com/office/drawing/2014/main" id="{86ACF9A0-F867-4900-6AB0-6C581042E8FB}"/>
              </a:ext>
            </a:extLst>
          </p:cNvPr>
          <p:cNvCxnSpPr>
            <a:cxnSpLocks/>
          </p:cNvCxnSpPr>
          <p:nvPr/>
        </p:nvCxnSpPr>
        <p:spPr>
          <a:xfrm>
            <a:off x="1734584" y="3761602"/>
            <a:ext cx="7977643" cy="0"/>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7078D79-2E79-BFE5-1FFF-B680745D5D9F}"/>
              </a:ext>
            </a:extLst>
          </p:cNvPr>
          <p:cNvGrpSpPr/>
          <p:nvPr/>
        </p:nvGrpSpPr>
        <p:grpSpPr>
          <a:xfrm>
            <a:off x="4146220" y="3791672"/>
            <a:ext cx="1556681" cy="1589845"/>
            <a:chOff x="1032688" y="1591073"/>
            <a:chExt cx="1556681" cy="1589845"/>
          </a:xfrm>
        </p:grpSpPr>
        <p:sp>
          <p:nvSpPr>
            <p:cNvPr id="17" name="TextBox 16">
              <a:extLst>
                <a:ext uri="{FF2B5EF4-FFF2-40B4-BE49-F238E27FC236}">
                  <a16:creationId xmlns:a16="http://schemas.microsoft.com/office/drawing/2014/main" id="{56A262C7-11E4-BCA1-821F-BB61D6FEB68D}"/>
                </a:ext>
              </a:extLst>
            </p:cNvPr>
            <p:cNvSpPr txBox="1"/>
            <p:nvPr/>
          </p:nvSpPr>
          <p:spPr>
            <a:xfrm>
              <a:off x="1032688" y="2765420"/>
              <a:ext cx="1556681" cy="415498"/>
            </a:xfrm>
            <a:prstGeom prst="rect">
              <a:avLst/>
            </a:prstGeom>
            <a:solidFill>
              <a:schemeClr val="bg1"/>
            </a:solidFill>
          </p:spPr>
          <p:txBody>
            <a:bodyPr wrap="square" rtlCol="0">
              <a:spAutoFit/>
            </a:bodyPr>
            <a:lstStyle/>
            <a:p>
              <a:r>
                <a:rPr lang="en-US" sz="1050" dirty="0"/>
                <a:t>PDR2: Barrel </a:t>
              </a:r>
              <a:r>
                <a:rPr lang="en-US" sz="1050" dirty="0" err="1"/>
                <a:t>EMCal</a:t>
              </a:r>
              <a:endParaRPr lang="en-US" sz="1050" dirty="0"/>
            </a:p>
            <a:p>
              <a:r>
                <a:rPr lang="en-US" sz="1050" dirty="0"/>
                <a:t>September 19</a:t>
              </a:r>
              <a:r>
                <a:rPr lang="en-US" sz="1050" baseline="30000" dirty="0"/>
                <a:t>th</a:t>
              </a:r>
              <a:r>
                <a:rPr lang="en-US" sz="1050" dirty="0"/>
                <a:t> </a:t>
              </a:r>
            </a:p>
          </p:txBody>
        </p:sp>
        <p:cxnSp>
          <p:nvCxnSpPr>
            <p:cNvPr id="18" name="Straight Connector 17">
              <a:extLst>
                <a:ext uri="{FF2B5EF4-FFF2-40B4-BE49-F238E27FC236}">
                  <a16:creationId xmlns:a16="http://schemas.microsoft.com/office/drawing/2014/main" id="{B85AC4F9-4523-58A7-32FA-D05A4C9FD4F6}"/>
                </a:ext>
              </a:extLst>
            </p:cNvPr>
            <p:cNvCxnSpPr>
              <a:cxnSpLocks/>
            </p:cNvCxnSpPr>
            <p:nvPr/>
          </p:nvCxnSpPr>
          <p:spPr>
            <a:xfrm>
              <a:off x="1539281" y="1591073"/>
              <a:ext cx="0" cy="1137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430783E-5627-E6D5-6EC5-95B65DBC5B4C}"/>
              </a:ext>
            </a:extLst>
          </p:cNvPr>
          <p:cNvGrpSpPr/>
          <p:nvPr/>
        </p:nvGrpSpPr>
        <p:grpSpPr>
          <a:xfrm>
            <a:off x="4710758" y="2177570"/>
            <a:ext cx="1266104" cy="1520381"/>
            <a:chOff x="1814401" y="2470188"/>
            <a:chExt cx="787682" cy="1275316"/>
          </a:xfrm>
        </p:grpSpPr>
        <p:sp>
          <p:nvSpPr>
            <p:cNvPr id="20" name="TextBox 19">
              <a:extLst>
                <a:ext uri="{FF2B5EF4-FFF2-40B4-BE49-F238E27FC236}">
                  <a16:creationId xmlns:a16="http://schemas.microsoft.com/office/drawing/2014/main" id="{65B02CA8-B607-1E93-B22B-5D6D446A9FB8}"/>
                </a:ext>
              </a:extLst>
            </p:cNvPr>
            <p:cNvSpPr txBox="1"/>
            <p:nvPr/>
          </p:nvSpPr>
          <p:spPr>
            <a:xfrm>
              <a:off x="1814401" y="2470188"/>
              <a:ext cx="787682" cy="484063"/>
            </a:xfrm>
            <a:prstGeom prst="rect">
              <a:avLst/>
            </a:prstGeom>
            <a:solidFill>
              <a:schemeClr val="bg1"/>
            </a:solidFill>
            <a:ln>
              <a:solidFill>
                <a:schemeClr val="tx1"/>
              </a:solidFill>
            </a:ln>
          </p:spPr>
          <p:txBody>
            <a:bodyPr wrap="square" rtlCol="0">
              <a:spAutoFit/>
            </a:bodyPr>
            <a:lstStyle/>
            <a:p>
              <a:r>
                <a:rPr lang="en-US" sz="1050" b="1" dirty="0" err="1">
                  <a:solidFill>
                    <a:schemeClr val="accent1"/>
                  </a:solidFill>
                </a:rPr>
                <a:t>ePIC</a:t>
              </a:r>
              <a:r>
                <a:rPr lang="en-US" sz="1050" b="1" dirty="0">
                  <a:solidFill>
                    <a:schemeClr val="accent1"/>
                  </a:solidFill>
                </a:rPr>
                <a:t> Software and </a:t>
              </a:r>
              <a:br>
                <a:rPr lang="en-US" sz="1050" b="1" dirty="0">
                  <a:solidFill>
                    <a:schemeClr val="accent1"/>
                  </a:solidFill>
                </a:rPr>
              </a:br>
              <a:r>
                <a:rPr lang="en-US" sz="1050" b="1" dirty="0">
                  <a:solidFill>
                    <a:schemeClr val="accent1"/>
                  </a:solidFill>
                </a:rPr>
                <a:t>Computing Review</a:t>
              </a:r>
              <a:br>
                <a:rPr lang="en-US" sz="1050" b="1" dirty="0">
                  <a:solidFill>
                    <a:schemeClr val="accent1"/>
                  </a:solidFill>
                </a:rPr>
              </a:br>
              <a:r>
                <a:rPr lang="en-US" sz="1050" b="1" dirty="0">
                  <a:solidFill>
                    <a:schemeClr val="accent1"/>
                  </a:solidFill>
                </a:rPr>
                <a:t>Sept. 26-27</a:t>
              </a:r>
              <a:r>
                <a:rPr lang="en-US" sz="1050" b="1" baseline="30000" dirty="0">
                  <a:solidFill>
                    <a:schemeClr val="accent1"/>
                  </a:solidFill>
                </a:rPr>
                <a:t>th</a:t>
              </a:r>
              <a:r>
                <a:rPr lang="en-US" sz="1050" b="1" dirty="0">
                  <a:solidFill>
                    <a:schemeClr val="accent1"/>
                  </a:solidFill>
                </a:rPr>
                <a:t> </a:t>
              </a:r>
            </a:p>
          </p:txBody>
        </p:sp>
        <p:cxnSp>
          <p:nvCxnSpPr>
            <p:cNvPr id="21" name="Straight Connector 20">
              <a:extLst>
                <a:ext uri="{FF2B5EF4-FFF2-40B4-BE49-F238E27FC236}">
                  <a16:creationId xmlns:a16="http://schemas.microsoft.com/office/drawing/2014/main" id="{008140A9-5213-5160-95F7-DF20AE808FD6}"/>
                </a:ext>
              </a:extLst>
            </p:cNvPr>
            <p:cNvCxnSpPr>
              <a:cxnSpLocks/>
            </p:cNvCxnSpPr>
            <p:nvPr/>
          </p:nvCxnSpPr>
          <p:spPr>
            <a:xfrm>
              <a:off x="2208242" y="2993309"/>
              <a:ext cx="0" cy="752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9B33313-A679-FFE7-AFC1-214EB8F1DA05}"/>
              </a:ext>
            </a:extLst>
          </p:cNvPr>
          <p:cNvGrpSpPr/>
          <p:nvPr/>
        </p:nvGrpSpPr>
        <p:grpSpPr>
          <a:xfrm>
            <a:off x="3189863" y="1851314"/>
            <a:ext cx="2035278" cy="1876742"/>
            <a:chOff x="3369882" y="4618942"/>
            <a:chExt cx="2035278" cy="1721895"/>
          </a:xfrm>
        </p:grpSpPr>
        <p:sp>
          <p:nvSpPr>
            <p:cNvPr id="24" name="TextBox 23">
              <a:extLst>
                <a:ext uri="{FF2B5EF4-FFF2-40B4-BE49-F238E27FC236}">
                  <a16:creationId xmlns:a16="http://schemas.microsoft.com/office/drawing/2014/main" id="{962CBAA6-05D6-1B7C-E30C-A5F360110FB6}"/>
                </a:ext>
              </a:extLst>
            </p:cNvPr>
            <p:cNvSpPr txBox="1"/>
            <p:nvPr/>
          </p:nvSpPr>
          <p:spPr>
            <a:xfrm>
              <a:off x="3369882" y="4618942"/>
              <a:ext cx="2035278" cy="677718"/>
            </a:xfrm>
            <a:prstGeom prst="rect">
              <a:avLst/>
            </a:prstGeom>
            <a:noFill/>
          </p:spPr>
          <p:txBody>
            <a:bodyPr wrap="square" rtlCol="0">
              <a:spAutoFit/>
            </a:bodyPr>
            <a:lstStyle/>
            <a:p>
              <a:r>
                <a:rPr lang="en-US" sz="1050" dirty="0"/>
                <a:t>Detector Advisory </a:t>
              </a:r>
              <a:br>
                <a:rPr lang="en-US" sz="1050" dirty="0"/>
              </a:br>
              <a:r>
                <a:rPr lang="en-US" sz="1050" dirty="0"/>
                <a:t>Committee R&amp;D </a:t>
              </a:r>
              <a:br>
                <a:rPr lang="en-US" sz="1050" dirty="0"/>
              </a:br>
              <a:r>
                <a:rPr lang="en-US" sz="1050" dirty="0"/>
                <a:t>Meeting</a:t>
              </a:r>
            </a:p>
            <a:p>
              <a:r>
                <a:rPr lang="en-US" sz="1050" dirty="0"/>
                <a:t>August 28-28</a:t>
              </a:r>
              <a:r>
                <a:rPr lang="en-US" sz="1050" baseline="30000" dirty="0"/>
                <a:t>th</a:t>
              </a:r>
              <a:r>
                <a:rPr lang="en-US" sz="1050" dirty="0"/>
                <a:t>  </a:t>
              </a:r>
            </a:p>
          </p:txBody>
        </p:sp>
        <p:cxnSp>
          <p:nvCxnSpPr>
            <p:cNvPr id="25" name="Straight Connector 24">
              <a:extLst>
                <a:ext uri="{FF2B5EF4-FFF2-40B4-BE49-F238E27FC236}">
                  <a16:creationId xmlns:a16="http://schemas.microsoft.com/office/drawing/2014/main" id="{6F287D76-299E-7248-21B0-3C597DB824A5}"/>
                </a:ext>
              </a:extLst>
            </p:cNvPr>
            <p:cNvCxnSpPr>
              <a:cxnSpLocks/>
            </p:cNvCxnSpPr>
            <p:nvPr/>
          </p:nvCxnSpPr>
          <p:spPr>
            <a:xfrm>
              <a:off x="3657690" y="5281388"/>
              <a:ext cx="0" cy="1059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D99355F-B7F9-CA3B-E76D-DB7EC103A150}"/>
              </a:ext>
            </a:extLst>
          </p:cNvPr>
          <p:cNvSpPr txBox="1"/>
          <p:nvPr/>
        </p:nvSpPr>
        <p:spPr>
          <a:xfrm>
            <a:off x="9697640" y="2271183"/>
            <a:ext cx="2217124" cy="1015663"/>
          </a:xfrm>
          <a:prstGeom prst="rect">
            <a:avLst/>
          </a:prstGeom>
          <a:solidFill>
            <a:schemeClr val="bg1"/>
          </a:solidFill>
          <a:ln w="19050">
            <a:solidFill>
              <a:schemeClr val="accent1"/>
            </a:solidFill>
          </a:ln>
        </p:spPr>
        <p:txBody>
          <a:bodyPr wrap="square" rtlCol="0">
            <a:spAutoFit/>
          </a:bodyPr>
          <a:lstStyle/>
          <a:p>
            <a:pPr algn="ctr"/>
            <a:r>
              <a:rPr lang="en-US" sz="2000" b="1" dirty="0">
                <a:solidFill>
                  <a:schemeClr val="accent1"/>
                </a:solidFill>
              </a:rPr>
              <a:t>EIC Project CD-3B/Status Review</a:t>
            </a:r>
            <a:br>
              <a:rPr lang="en-US" sz="2000" b="1" dirty="0">
                <a:solidFill>
                  <a:schemeClr val="accent1"/>
                </a:solidFill>
              </a:rPr>
            </a:br>
            <a:r>
              <a:rPr lang="en-US" sz="2000" b="1" dirty="0">
                <a:solidFill>
                  <a:schemeClr val="accent1"/>
                </a:solidFill>
              </a:rPr>
              <a:t>January 7-9</a:t>
            </a:r>
            <a:r>
              <a:rPr lang="en-US" sz="2000" b="1" baseline="30000" dirty="0">
                <a:solidFill>
                  <a:schemeClr val="accent1"/>
                </a:solidFill>
              </a:rPr>
              <a:t>th</a:t>
            </a:r>
            <a:r>
              <a:rPr lang="en-US" sz="2000" b="1" dirty="0">
                <a:solidFill>
                  <a:schemeClr val="accent1"/>
                </a:solidFill>
              </a:rPr>
              <a:t>, 2025</a:t>
            </a:r>
          </a:p>
        </p:txBody>
      </p:sp>
      <p:sp>
        <p:nvSpPr>
          <p:cNvPr id="31" name="TextBox 30">
            <a:extLst>
              <a:ext uri="{FF2B5EF4-FFF2-40B4-BE49-F238E27FC236}">
                <a16:creationId xmlns:a16="http://schemas.microsoft.com/office/drawing/2014/main" id="{C6C87443-332A-BD77-E89B-9D3C01E2CD12}"/>
              </a:ext>
            </a:extLst>
          </p:cNvPr>
          <p:cNvSpPr txBox="1"/>
          <p:nvPr/>
        </p:nvSpPr>
        <p:spPr>
          <a:xfrm>
            <a:off x="6058688" y="1351230"/>
            <a:ext cx="1220339" cy="738664"/>
          </a:xfrm>
          <a:prstGeom prst="rect">
            <a:avLst/>
          </a:prstGeom>
          <a:solidFill>
            <a:schemeClr val="bg1"/>
          </a:solidFill>
          <a:ln>
            <a:noFill/>
          </a:ln>
        </p:spPr>
        <p:txBody>
          <a:bodyPr wrap="square" rtlCol="0">
            <a:spAutoFit/>
          </a:bodyPr>
          <a:lstStyle/>
          <a:p>
            <a:r>
              <a:rPr lang="en-US" sz="1050" dirty="0"/>
              <a:t>FDR: Magnet Flux Return Steel </a:t>
            </a:r>
          </a:p>
          <a:p>
            <a:r>
              <a:rPr lang="en-US" sz="1050" dirty="0"/>
              <a:t>(CD-3B scope)</a:t>
            </a:r>
            <a:br>
              <a:rPr lang="en-US" sz="1050" dirty="0"/>
            </a:br>
            <a:r>
              <a:rPr lang="en-US" sz="1050" dirty="0"/>
              <a:t>October 16, 2024</a:t>
            </a:r>
          </a:p>
        </p:txBody>
      </p:sp>
      <p:grpSp>
        <p:nvGrpSpPr>
          <p:cNvPr id="32" name="Group 31">
            <a:extLst>
              <a:ext uri="{FF2B5EF4-FFF2-40B4-BE49-F238E27FC236}">
                <a16:creationId xmlns:a16="http://schemas.microsoft.com/office/drawing/2014/main" id="{14DD8A6B-35D8-5BE5-E331-8FDAA282D8BB}"/>
              </a:ext>
            </a:extLst>
          </p:cNvPr>
          <p:cNvGrpSpPr/>
          <p:nvPr/>
        </p:nvGrpSpPr>
        <p:grpSpPr>
          <a:xfrm>
            <a:off x="5483848" y="3754642"/>
            <a:ext cx="1266104" cy="2215929"/>
            <a:chOff x="1681045" y="2262918"/>
            <a:chExt cx="787682" cy="1248454"/>
          </a:xfrm>
        </p:grpSpPr>
        <p:sp>
          <p:nvSpPr>
            <p:cNvPr id="33" name="TextBox 32">
              <a:extLst>
                <a:ext uri="{FF2B5EF4-FFF2-40B4-BE49-F238E27FC236}">
                  <a16:creationId xmlns:a16="http://schemas.microsoft.com/office/drawing/2014/main" id="{65072158-E392-AA6D-0D1E-AC7F4A12F9EA}"/>
                </a:ext>
              </a:extLst>
            </p:cNvPr>
            <p:cNvSpPr txBox="1"/>
            <p:nvPr/>
          </p:nvSpPr>
          <p:spPr>
            <a:xfrm>
              <a:off x="1681045" y="3186245"/>
              <a:ext cx="787682" cy="325127"/>
            </a:xfrm>
            <a:prstGeom prst="rect">
              <a:avLst/>
            </a:prstGeom>
            <a:solidFill>
              <a:schemeClr val="bg1"/>
            </a:solidFill>
            <a:ln>
              <a:solidFill>
                <a:schemeClr val="tx1"/>
              </a:solidFill>
            </a:ln>
          </p:spPr>
          <p:txBody>
            <a:bodyPr wrap="square" rtlCol="0">
              <a:spAutoFit/>
            </a:bodyPr>
            <a:lstStyle/>
            <a:p>
              <a:r>
                <a:rPr lang="en-US" sz="1050" b="1" dirty="0" err="1">
                  <a:solidFill>
                    <a:schemeClr val="accent1"/>
                  </a:solidFill>
                </a:rPr>
                <a:t>ePIC</a:t>
              </a:r>
              <a:r>
                <a:rPr lang="en-US" sz="1050" b="1" dirty="0">
                  <a:solidFill>
                    <a:schemeClr val="accent1"/>
                  </a:solidFill>
                </a:rPr>
                <a:t> draft pre-TDR Version 0.1</a:t>
              </a:r>
              <a:br>
                <a:rPr lang="en-US" sz="1050" b="1" dirty="0">
                  <a:solidFill>
                    <a:schemeClr val="accent1"/>
                  </a:solidFill>
                </a:rPr>
              </a:br>
              <a:r>
                <a:rPr lang="en-US" sz="1050" b="1" dirty="0">
                  <a:solidFill>
                    <a:schemeClr val="accent1"/>
                  </a:solidFill>
                </a:rPr>
                <a:t>Sept. 30, 2024</a:t>
              </a:r>
            </a:p>
          </p:txBody>
        </p:sp>
        <p:cxnSp>
          <p:nvCxnSpPr>
            <p:cNvPr id="34" name="Straight Connector 33">
              <a:extLst>
                <a:ext uri="{FF2B5EF4-FFF2-40B4-BE49-F238E27FC236}">
                  <a16:creationId xmlns:a16="http://schemas.microsoft.com/office/drawing/2014/main" id="{1A3CE011-206A-BED2-7BC5-D0753A1879A6}"/>
                </a:ext>
              </a:extLst>
            </p:cNvPr>
            <p:cNvCxnSpPr>
              <a:cxnSpLocks/>
            </p:cNvCxnSpPr>
            <p:nvPr/>
          </p:nvCxnSpPr>
          <p:spPr>
            <a:xfrm>
              <a:off x="2051618" y="2262918"/>
              <a:ext cx="4229" cy="919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21EE819-0FF0-9036-0C8D-F93D9E5D21B8}"/>
              </a:ext>
            </a:extLst>
          </p:cNvPr>
          <p:cNvSpPr txBox="1"/>
          <p:nvPr/>
        </p:nvSpPr>
        <p:spPr>
          <a:xfrm>
            <a:off x="1720039" y="4911645"/>
            <a:ext cx="1337187" cy="523220"/>
          </a:xfrm>
          <a:prstGeom prst="rect">
            <a:avLst/>
          </a:prstGeom>
          <a:solidFill>
            <a:schemeClr val="bg1"/>
          </a:solidFill>
          <a:ln>
            <a:noFill/>
          </a:ln>
        </p:spPr>
        <p:txBody>
          <a:bodyPr wrap="square" rtlCol="0">
            <a:spAutoFit/>
          </a:bodyPr>
          <a:lstStyle/>
          <a:p>
            <a:pPr algn="ctr"/>
            <a:r>
              <a:rPr lang="en-US" sz="1400" dirty="0"/>
              <a:t>Lehigh Collab. Mtg. July 2024</a:t>
            </a:r>
          </a:p>
        </p:txBody>
      </p:sp>
      <p:grpSp>
        <p:nvGrpSpPr>
          <p:cNvPr id="36" name="Group 35">
            <a:extLst>
              <a:ext uri="{FF2B5EF4-FFF2-40B4-BE49-F238E27FC236}">
                <a16:creationId xmlns:a16="http://schemas.microsoft.com/office/drawing/2014/main" id="{25F94952-285D-48A0-9825-AE654B5773C8}"/>
              </a:ext>
            </a:extLst>
          </p:cNvPr>
          <p:cNvGrpSpPr/>
          <p:nvPr/>
        </p:nvGrpSpPr>
        <p:grpSpPr>
          <a:xfrm>
            <a:off x="2989504" y="3744998"/>
            <a:ext cx="1220340" cy="2614600"/>
            <a:chOff x="5804376" y="2393518"/>
            <a:chExt cx="1220340" cy="2614600"/>
          </a:xfrm>
        </p:grpSpPr>
        <p:cxnSp>
          <p:nvCxnSpPr>
            <p:cNvPr id="37" name="Straight Connector 36">
              <a:extLst>
                <a:ext uri="{FF2B5EF4-FFF2-40B4-BE49-F238E27FC236}">
                  <a16:creationId xmlns:a16="http://schemas.microsoft.com/office/drawing/2014/main" id="{584353A4-6D27-F921-3D17-7C54BA11A1BC}"/>
                </a:ext>
              </a:extLst>
            </p:cNvPr>
            <p:cNvCxnSpPr>
              <a:cxnSpLocks/>
            </p:cNvCxnSpPr>
            <p:nvPr/>
          </p:nvCxnSpPr>
          <p:spPr>
            <a:xfrm>
              <a:off x="6178158" y="2393518"/>
              <a:ext cx="0" cy="1801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D765597-B9B3-0D38-5A8D-A5CA9E29C2A1}"/>
                </a:ext>
              </a:extLst>
            </p:cNvPr>
            <p:cNvSpPr txBox="1"/>
            <p:nvPr/>
          </p:nvSpPr>
          <p:spPr>
            <a:xfrm>
              <a:off x="5804376" y="4269454"/>
              <a:ext cx="1220340" cy="738664"/>
            </a:xfrm>
            <a:prstGeom prst="rect">
              <a:avLst/>
            </a:prstGeom>
            <a:noFill/>
          </p:spPr>
          <p:txBody>
            <a:bodyPr wrap="square" rtlCol="0">
              <a:spAutoFit/>
            </a:bodyPr>
            <a:lstStyle/>
            <a:p>
              <a:r>
                <a:rPr lang="en-US" sz="1050" dirty="0"/>
                <a:t>EIC “Host” Lab User Experience Workshop</a:t>
              </a:r>
            </a:p>
            <a:p>
              <a:r>
                <a:rPr lang="en-US" sz="1050" dirty="0"/>
                <a:t>August 26th</a:t>
              </a:r>
            </a:p>
          </p:txBody>
        </p:sp>
      </p:grpSp>
      <p:grpSp>
        <p:nvGrpSpPr>
          <p:cNvPr id="40" name="Group 39">
            <a:extLst>
              <a:ext uri="{FF2B5EF4-FFF2-40B4-BE49-F238E27FC236}">
                <a16:creationId xmlns:a16="http://schemas.microsoft.com/office/drawing/2014/main" id="{90A6558E-336E-F7B0-A3B3-110366CDE69D}"/>
              </a:ext>
            </a:extLst>
          </p:cNvPr>
          <p:cNvGrpSpPr/>
          <p:nvPr/>
        </p:nvGrpSpPr>
        <p:grpSpPr>
          <a:xfrm>
            <a:off x="7819523" y="1335727"/>
            <a:ext cx="1996572" cy="2424138"/>
            <a:chOff x="1625605" y="2410219"/>
            <a:chExt cx="1107891" cy="1335285"/>
          </a:xfrm>
        </p:grpSpPr>
        <p:sp>
          <p:nvSpPr>
            <p:cNvPr id="41" name="TextBox 40">
              <a:extLst>
                <a:ext uri="{FF2B5EF4-FFF2-40B4-BE49-F238E27FC236}">
                  <a16:creationId xmlns:a16="http://schemas.microsoft.com/office/drawing/2014/main" id="{3A01AD7F-DDE1-F6FA-5384-A1FF51E96FB6}"/>
                </a:ext>
              </a:extLst>
            </p:cNvPr>
            <p:cNvSpPr txBox="1"/>
            <p:nvPr/>
          </p:nvSpPr>
          <p:spPr>
            <a:xfrm>
              <a:off x="1625605" y="2410219"/>
              <a:ext cx="1107891" cy="406877"/>
            </a:xfrm>
            <a:prstGeom prst="rect">
              <a:avLst/>
            </a:prstGeom>
            <a:solidFill>
              <a:schemeClr val="bg1"/>
            </a:solidFill>
            <a:ln w="22225">
              <a:solidFill>
                <a:schemeClr val="accent1">
                  <a:shade val="15000"/>
                </a:schemeClr>
              </a:solidFill>
            </a:ln>
          </p:spPr>
          <p:txBody>
            <a:bodyPr wrap="square" rtlCol="0">
              <a:spAutoFit/>
            </a:bodyPr>
            <a:lstStyle/>
            <a:p>
              <a:r>
                <a:rPr lang="en-US" sz="1400" b="1" dirty="0" err="1">
                  <a:solidFill>
                    <a:schemeClr val="accent1"/>
                  </a:solidFill>
                </a:rPr>
                <a:t>ePIC</a:t>
              </a:r>
              <a:r>
                <a:rPr lang="en-US" sz="1400" b="1" dirty="0">
                  <a:solidFill>
                    <a:schemeClr val="accent1"/>
                  </a:solidFill>
                </a:rPr>
                <a:t> draft pre-TDR Version 1</a:t>
              </a:r>
              <a:br>
                <a:rPr lang="en-US" sz="1400" b="1" dirty="0">
                  <a:solidFill>
                    <a:schemeClr val="accent1"/>
                  </a:solidFill>
                </a:rPr>
              </a:br>
              <a:r>
                <a:rPr lang="en-US" sz="1400" b="1" dirty="0">
                  <a:solidFill>
                    <a:schemeClr val="accent1"/>
                  </a:solidFill>
                </a:rPr>
                <a:t>December 6, 2024</a:t>
              </a:r>
            </a:p>
          </p:txBody>
        </p:sp>
        <p:cxnSp>
          <p:nvCxnSpPr>
            <p:cNvPr id="42" name="Straight Connector 41">
              <a:extLst>
                <a:ext uri="{FF2B5EF4-FFF2-40B4-BE49-F238E27FC236}">
                  <a16:creationId xmlns:a16="http://schemas.microsoft.com/office/drawing/2014/main" id="{F9FBF5BE-C3C5-9760-3D1A-3304B9A9871B}"/>
                </a:ext>
              </a:extLst>
            </p:cNvPr>
            <p:cNvCxnSpPr>
              <a:cxnSpLocks/>
            </p:cNvCxnSpPr>
            <p:nvPr/>
          </p:nvCxnSpPr>
          <p:spPr>
            <a:xfrm>
              <a:off x="2071062" y="2826421"/>
              <a:ext cx="4229" cy="919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5B91C24-9A8A-24D5-7911-F198CB536CF2}"/>
              </a:ext>
            </a:extLst>
          </p:cNvPr>
          <p:cNvGrpSpPr/>
          <p:nvPr/>
        </p:nvGrpSpPr>
        <p:grpSpPr>
          <a:xfrm>
            <a:off x="6786682" y="3735003"/>
            <a:ext cx="2031127" cy="2535787"/>
            <a:chOff x="1586612" y="2246775"/>
            <a:chExt cx="1263626" cy="1428663"/>
          </a:xfrm>
        </p:grpSpPr>
        <p:sp>
          <p:nvSpPr>
            <p:cNvPr id="49" name="TextBox 48">
              <a:extLst>
                <a:ext uri="{FF2B5EF4-FFF2-40B4-BE49-F238E27FC236}">
                  <a16:creationId xmlns:a16="http://schemas.microsoft.com/office/drawing/2014/main" id="{27779740-6F8E-ADDB-911D-406E9BBCFC59}"/>
                </a:ext>
              </a:extLst>
            </p:cNvPr>
            <p:cNvSpPr txBox="1"/>
            <p:nvPr/>
          </p:nvSpPr>
          <p:spPr>
            <a:xfrm>
              <a:off x="1586612" y="3337305"/>
              <a:ext cx="1263626" cy="338133"/>
            </a:xfrm>
            <a:prstGeom prst="rect">
              <a:avLst/>
            </a:prstGeom>
            <a:solidFill>
              <a:schemeClr val="bg1"/>
            </a:solidFill>
          </p:spPr>
          <p:txBody>
            <a:bodyPr wrap="square" rtlCol="0">
              <a:spAutoFit/>
            </a:bodyPr>
            <a:lstStyle/>
            <a:p>
              <a:r>
                <a:rPr lang="en-US" sz="1100" dirty="0"/>
                <a:t>Directors Review for CD-3B/Status Review</a:t>
              </a:r>
            </a:p>
            <a:p>
              <a:r>
                <a:rPr lang="en-US" sz="1100" dirty="0"/>
                <a:t>October 22-24</a:t>
              </a:r>
            </a:p>
          </p:txBody>
        </p:sp>
        <p:cxnSp>
          <p:nvCxnSpPr>
            <p:cNvPr id="50" name="Straight Connector 49">
              <a:extLst>
                <a:ext uri="{FF2B5EF4-FFF2-40B4-BE49-F238E27FC236}">
                  <a16:creationId xmlns:a16="http://schemas.microsoft.com/office/drawing/2014/main" id="{076005E6-600E-449C-C9E3-CF17165F4FED}"/>
                </a:ext>
              </a:extLst>
            </p:cNvPr>
            <p:cNvCxnSpPr>
              <a:cxnSpLocks/>
            </p:cNvCxnSpPr>
            <p:nvPr/>
          </p:nvCxnSpPr>
          <p:spPr>
            <a:xfrm>
              <a:off x="1831559" y="2246775"/>
              <a:ext cx="0" cy="106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A3D427B-E578-BF6F-0798-BDD3DC27A671}"/>
              </a:ext>
            </a:extLst>
          </p:cNvPr>
          <p:cNvSpPr/>
          <p:nvPr/>
        </p:nvSpPr>
        <p:spPr>
          <a:xfrm>
            <a:off x="6003241" y="5390016"/>
            <a:ext cx="1816283" cy="12145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058975-A478-213F-0F20-B35E68B1EC59}"/>
              </a:ext>
            </a:extLst>
          </p:cNvPr>
          <p:cNvSpPr/>
          <p:nvPr/>
        </p:nvSpPr>
        <p:spPr>
          <a:xfrm>
            <a:off x="4851812" y="2209377"/>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EAE4B43-AD77-DAE4-4EAC-ECA61DE19D7A}"/>
              </a:ext>
            </a:extLst>
          </p:cNvPr>
          <p:cNvSpPr/>
          <p:nvPr/>
        </p:nvSpPr>
        <p:spPr>
          <a:xfrm>
            <a:off x="4028275" y="1328971"/>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D0D92E5-ACE9-8689-5150-C5B0F4C05949}"/>
              </a:ext>
            </a:extLst>
          </p:cNvPr>
          <p:cNvSpPr/>
          <p:nvPr/>
        </p:nvSpPr>
        <p:spPr>
          <a:xfrm>
            <a:off x="3222795" y="4919420"/>
            <a:ext cx="1264449"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picture containing text, tree, outdoor, mountain&#10;&#10;Description automatically generated">
            <a:extLst>
              <a:ext uri="{FF2B5EF4-FFF2-40B4-BE49-F238E27FC236}">
                <a16:creationId xmlns:a16="http://schemas.microsoft.com/office/drawing/2014/main" id="{80C8D8F9-76E2-048E-FFEB-29BAFCC1994B}"/>
              </a:ext>
            </a:extLst>
          </p:cNvPr>
          <p:cNvPicPr>
            <a:picLocks noChangeAspect="1"/>
          </p:cNvPicPr>
          <p:nvPr/>
        </p:nvPicPr>
        <p:blipFill>
          <a:blip r:embed="rId3"/>
          <a:stretch>
            <a:fillRect/>
          </a:stretch>
        </p:blipFill>
        <p:spPr>
          <a:xfrm>
            <a:off x="9416385" y="3429000"/>
            <a:ext cx="2689156" cy="1104770"/>
          </a:xfrm>
          <a:prstGeom prst="rect">
            <a:avLst/>
          </a:prstGeom>
        </p:spPr>
      </p:pic>
      <p:sp>
        <p:nvSpPr>
          <p:cNvPr id="53" name="TextBox 52">
            <a:extLst>
              <a:ext uri="{FF2B5EF4-FFF2-40B4-BE49-F238E27FC236}">
                <a16:creationId xmlns:a16="http://schemas.microsoft.com/office/drawing/2014/main" id="{4F39B412-6948-6B08-7159-0DB26F0AD119}"/>
              </a:ext>
            </a:extLst>
          </p:cNvPr>
          <p:cNvSpPr txBox="1"/>
          <p:nvPr/>
        </p:nvSpPr>
        <p:spPr>
          <a:xfrm>
            <a:off x="9522454" y="4618726"/>
            <a:ext cx="2491211" cy="369332"/>
          </a:xfrm>
          <a:prstGeom prst="rect">
            <a:avLst/>
          </a:prstGeom>
          <a:noFill/>
          <a:ln>
            <a:solidFill>
              <a:schemeClr val="accent1">
                <a:shade val="15000"/>
              </a:schemeClr>
            </a:solidFill>
          </a:ln>
        </p:spPr>
        <p:txBody>
          <a:bodyPr wrap="square" rtlCol="0">
            <a:spAutoFit/>
          </a:bodyPr>
          <a:lstStyle/>
          <a:p>
            <a:r>
              <a:rPr lang="en-US" b="1" dirty="0"/>
              <a:t>Frascati, Jan 20-24,2025</a:t>
            </a:r>
          </a:p>
        </p:txBody>
      </p:sp>
      <p:pic>
        <p:nvPicPr>
          <p:cNvPr id="55" name="Picture 54" descr="A picture containing text&#10;&#10;Description automatically generated">
            <a:extLst>
              <a:ext uri="{FF2B5EF4-FFF2-40B4-BE49-F238E27FC236}">
                <a16:creationId xmlns:a16="http://schemas.microsoft.com/office/drawing/2014/main" id="{E7050AE6-64A8-2653-2DD3-B2B8558E155B}"/>
              </a:ext>
            </a:extLst>
          </p:cNvPr>
          <p:cNvPicPr>
            <a:picLocks noChangeAspect="1"/>
          </p:cNvPicPr>
          <p:nvPr/>
        </p:nvPicPr>
        <p:blipFill>
          <a:blip r:embed="rId4"/>
          <a:stretch>
            <a:fillRect/>
          </a:stretch>
        </p:blipFill>
        <p:spPr>
          <a:xfrm>
            <a:off x="1895266" y="4061523"/>
            <a:ext cx="1001965" cy="751474"/>
          </a:xfrm>
          <a:prstGeom prst="rect">
            <a:avLst/>
          </a:prstGeom>
        </p:spPr>
      </p:pic>
      <p:cxnSp>
        <p:nvCxnSpPr>
          <p:cNvPr id="3" name="Straight Connector 2">
            <a:extLst>
              <a:ext uri="{FF2B5EF4-FFF2-40B4-BE49-F238E27FC236}">
                <a16:creationId xmlns:a16="http://schemas.microsoft.com/office/drawing/2014/main" id="{E59F7074-4BB2-9477-3D55-8D602B433184}"/>
              </a:ext>
            </a:extLst>
          </p:cNvPr>
          <p:cNvCxnSpPr>
            <a:cxnSpLocks/>
          </p:cNvCxnSpPr>
          <p:nvPr/>
        </p:nvCxnSpPr>
        <p:spPr>
          <a:xfrm>
            <a:off x="6643100" y="2177570"/>
            <a:ext cx="0" cy="1550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BC613C8-1640-8544-4B25-14E11B29E5CC}"/>
              </a:ext>
            </a:extLst>
          </p:cNvPr>
          <p:cNvSpPr>
            <a:spLocks noGrp="1"/>
          </p:cNvSpPr>
          <p:nvPr>
            <p:ph type="sldNum" sz="quarter" idx="12"/>
          </p:nvPr>
        </p:nvSpPr>
        <p:spPr/>
        <p:txBody>
          <a:bodyPr/>
          <a:lstStyle/>
          <a:p>
            <a:fld id="{00A14187-AF44-4271-AA62-1C5C376B8E74}" type="slidenum">
              <a:rPr lang="en-US" smtClean="0"/>
              <a:t>4</a:t>
            </a:fld>
            <a:endParaRPr lang="en-US"/>
          </a:p>
        </p:txBody>
      </p:sp>
      <p:pic>
        <p:nvPicPr>
          <p:cNvPr id="22" name="Picture 21" descr="Text&#10;&#10;Description automatically generated with medium confidence">
            <a:extLst>
              <a:ext uri="{FF2B5EF4-FFF2-40B4-BE49-F238E27FC236}">
                <a16:creationId xmlns:a16="http://schemas.microsoft.com/office/drawing/2014/main" id="{820CBB47-9308-33AE-FF1C-9D0F6E92134D}"/>
              </a:ext>
            </a:extLst>
          </p:cNvPr>
          <p:cNvPicPr>
            <a:picLocks noChangeAspect="1"/>
          </p:cNvPicPr>
          <p:nvPr/>
        </p:nvPicPr>
        <p:blipFill>
          <a:blip r:embed="rId5"/>
          <a:stretch>
            <a:fillRect/>
          </a:stretch>
        </p:blipFill>
        <p:spPr>
          <a:xfrm>
            <a:off x="102033" y="3429000"/>
            <a:ext cx="1948577" cy="665764"/>
          </a:xfrm>
          <a:prstGeom prst="rect">
            <a:avLst/>
          </a:prstGeom>
        </p:spPr>
      </p:pic>
      <p:cxnSp>
        <p:nvCxnSpPr>
          <p:cNvPr id="44" name="Straight Connector 43">
            <a:extLst>
              <a:ext uri="{FF2B5EF4-FFF2-40B4-BE49-F238E27FC236}">
                <a16:creationId xmlns:a16="http://schemas.microsoft.com/office/drawing/2014/main" id="{7BFF325E-EDCA-FD01-8C5B-F473AED78D4C}"/>
              </a:ext>
            </a:extLst>
          </p:cNvPr>
          <p:cNvCxnSpPr/>
          <p:nvPr/>
        </p:nvCxnSpPr>
        <p:spPr>
          <a:xfrm>
            <a:off x="2388632" y="3759864"/>
            <a:ext cx="0" cy="301659"/>
          </a:xfrm>
          <a:prstGeom prst="line">
            <a:avLst/>
          </a:prstGeom>
        </p:spPr>
        <p:style>
          <a:lnRef idx="1">
            <a:schemeClr val="dk1"/>
          </a:lnRef>
          <a:fillRef idx="0">
            <a:schemeClr val="dk1"/>
          </a:fillRef>
          <a:effectRef idx="0">
            <a:schemeClr val="dk1"/>
          </a:effectRef>
          <a:fontRef idx="minor">
            <a:schemeClr val="tx1"/>
          </a:fontRef>
        </p:style>
      </p:cxnSp>
      <p:pic>
        <p:nvPicPr>
          <p:cNvPr id="47" name="Picture 46" descr="Graphical user interface, text&#10;&#10;Description automatically generated with medium confidence">
            <a:extLst>
              <a:ext uri="{FF2B5EF4-FFF2-40B4-BE49-F238E27FC236}">
                <a16:creationId xmlns:a16="http://schemas.microsoft.com/office/drawing/2014/main" id="{421F2FD6-CAE5-28CB-16C4-F3F0280D005F}"/>
              </a:ext>
            </a:extLst>
          </p:cNvPr>
          <p:cNvPicPr>
            <a:picLocks noChangeAspect="1"/>
          </p:cNvPicPr>
          <p:nvPr/>
        </p:nvPicPr>
        <p:blipFill>
          <a:blip r:embed="rId6"/>
          <a:stretch>
            <a:fillRect/>
          </a:stretch>
        </p:blipFill>
        <p:spPr>
          <a:xfrm>
            <a:off x="7548867" y="4871234"/>
            <a:ext cx="1748161" cy="644420"/>
          </a:xfrm>
          <a:prstGeom prst="rect">
            <a:avLst/>
          </a:prstGeom>
        </p:spPr>
      </p:pic>
      <p:cxnSp>
        <p:nvCxnSpPr>
          <p:cNvPr id="54" name="Straight Connector 53">
            <a:extLst>
              <a:ext uri="{FF2B5EF4-FFF2-40B4-BE49-F238E27FC236}">
                <a16:creationId xmlns:a16="http://schemas.microsoft.com/office/drawing/2014/main" id="{636AF918-05F4-1360-F75B-FBD96E47F52B}"/>
              </a:ext>
            </a:extLst>
          </p:cNvPr>
          <p:cNvCxnSpPr>
            <a:cxnSpLocks/>
          </p:cNvCxnSpPr>
          <p:nvPr/>
        </p:nvCxnSpPr>
        <p:spPr>
          <a:xfrm>
            <a:off x="8180837" y="3744998"/>
            <a:ext cx="0" cy="1091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1E4C629-3185-0040-2F52-B1C76BFC90E8}"/>
              </a:ext>
            </a:extLst>
          </p:cNvPr>
          <p:cNvSpPr txBox="1"/>
          <p:nvPr/>
        </p:nvSpPr>
        <p:spPr>
          <a:xfrm>
            <a:off x="7484230" y="5278860"/>
            <a:ext cx="2031127" cy="261610"/>
          </a:xfrm>
          <a:prstGeom prst="rect">
            <a:avLst/>
          </a:prstGeom>
          <a:solidFill>
            <a:schemeClr val="bg1"/>
          </a:solidFill>
        </p:spPr>
        <p:txBody>
          <a:bodyPr wrap="square" rtlCol="0">
            <a:spAutoFit/>
          </a:bodyPr>
          <a:lstStyle/>
          <a:p>
            <a:r>
              <a:rPr lang="en-US" sz="1100" dirty="0"/>
              <a:t>4</a:t>
            </a:r>
            <a:r>
              <a:rPr lang="en-US" sz="1100" baseline="30000" dirty="0"/>
              <a:t>th</a:t>
            </a:r>
            <a:r>
              <a:rPr lang="en-US" sz="1100" dirty="0"/>
              <a:t> EIC RRB Meeting Nov 12-13</a:t>
            </a:r>
          </a:p>
        </p:txBody>
      </p:sp>
      <p:sp>
        <p:nvSpPr>
          <p:cNvPr id="59" name="TextBox 58">
            <a:extLst>
              <a:ext uri="{FF2B5EF4-FFF2-40B4-BE49-F238E27FC236}">
                <a16:creationId xmlns:a16="http://schemas.microsoft.com/office/drawing/2014/main" id="{55EF9008-DFE5-A24A-B259-359E0B4CCAA3}"/>
              </a:ext>
            </a:extLst>
          </p:cNvPr>
          <p:cNvSpPr txBox="1"/>
          <p:nvPr/>
        </p:nvSpPr>
        <p:spPr>
          <a:xfrm>
            <a:off x="53681" y="3829930"/>
            <a:ext cx="2031127" cy="261610"/>
          </a:xfrm>
          <a:prstGeom prst="rect">
            <a:avLst/>
          </a:prstGeom>
          <a:solidFill>
            <a:schemeClr val="bg1"/>
          </a:solidFill>
        </p:spPr>
        <p:txBody>
          <a:bodyPr wrap="square" rtlCol="0">
            <a:spAutoFit/>
          </a:bodyPr>
          <a:lstStyle/>
          <a:p>
            <a:r>
              <a:rPr lang="en-US" sz="1100" dirty="0"/>
              <a:t>3</a:t>
            </a:r>
            <a:r>
              <a:rPr lang="en-US" sz="1100" baseline="30000" dirty="0"/>
              <a:t>rd</a:t>
            </a:r>
            <a:r>
              <a:rPr lang="en-US" sz="1100" dirty="0"/>
              <a:t> EIC RRB Meeting May 6-7</a:t>
            </a:r>
          </a:p>
        </p:txBody>
      </p:sp>
      <p:grpSp>
        <p:nvGrpSpPr>
          <p:cNvPr id="29" name="Group 28">
            <a:extLst>
              <a:ext uri="{FF2B5EF4-FFF2-40B4-BE49-F238E27FC236}">
                <a16:creationId xmlns:a16="http://schemas.microsoft.com/office/drawing/2014/main" id="{9F514AB8-F7C2-B9F0-AA11-5182BC32336F}"/>
              </a:ext>
            </a:extLst>
          </p:cNvPr>
          <p:cNvGrpSpPr/>
          <p:nvPr/>
        </p:nvGrpSpPr>
        <p:grpSpPr>
          <a:xfrm>
            <a:off x="8817809" y="5340722"/>
            <a:ext cx="2909371" cy="823620"/>
            <a:chOff x="8817809" y="5340722"/>
            <a:chExt cx="2909371" cy="823620"/>
          </a:xfrm>
        </p:grpSpPr>
        <p:sp>
          <p:nvSpPr>
            <p:cNvPr id="13" name="TextBox 12">
              <a:extLst>
                <a:ext uri="{FF2B5EF4-FFF2-40B4-BE49-F238E27FC236}">
                  <a16:creationId xmlns:a16="http://schemas.microsoft.com/office/drawing/2014/main" id="{A75E50EF-5413-A401-C0A8-824C971B1C32}"/>
                </a:ext>
              </a:extLst>
            </p:cNvPr>
            <p:cNvSpPr txBox="1"/>
            <p:nvPr/>
          </p:nvSpPr>
          <p:spPr>
            <a:xfrm>
              <a:off x="8817809" y="5795010"/>
              <a:ext cx="2909371" cy="369332"/>
            </a:xfrm>
            <a:prstGeom prst="rect">
              <a:avLst/>
            </a:prstGeom>
            <a:noFill/>
          </p:spPr>
          <p:txBody>
            <a:bodyPr wrap="square" rtlCol="0">
              <a:spAutoFit/>
            </a:bodyPr>
            <a:lstStyle/>
            <a:p>
              <a:r>
                <a:rPr lang="en-US" dirty="0">
                  <a:solidFill>
                    <a:schemeClr val="accent1"/>
                  </a:solidFill>
                </a:rPr>
                <a:t>More on this in Project News</a:t>
              </a:r>
            </a:p>
          </p:txBody>
        </p:sp>
        <p:cxnSp>
          <p:nvCxnSpPr>
            <p:cNvPr id="28" name="Straight Arrow Connector 27">
              <a:extLst>
                <a:ext uri="{FF2B5EF4-FFF2-40B4-BE49-F238E27FC236}">
                  <a16:creationId xmlns:a16="http://schemas.microsoft.com/office/drawing/2014/main" id="{988FA0AC-2077-C620-B6CC-16E1A5F9A29D}"/>
                </a:ext>
              </a:extLst>
            </p:cNvPr>
            <p:cNvCxnSpPr>
              <a:stCxn id="13" idx="0"/>
            </p:cNvCxnSpPr>
            <p:nvPr/>
          </p:nvCxnSpPr>
          <p:spPr>
            <a:xfrm flipH="1" flipV="1">
              <a:off x="9335521" y="5340722"/>
              <a:ext cx="936974" cy="454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604E70D-3377-1136-DAD7-37F56933BCEA}"/>
              </a:ext>
            </a:extLst>
          </p:cNvPr>
          <p:cNvGrpSpPr/>
          <p:nvPr/>
        </p:nvGrpSpPr>
        <p:grpSpPr>
          <a:xfrm>
            <a:off x="8153401" y="618260"/>
            <a:ext cx="3200400" cy="646331"/>
            <a:chOff x="8817809" y="5795010"/>
            <a:chExt cx="2909371" cy="646331"/>
          </a:xfrm>
        </p:grpSpPr>
        <p:sp>
          <p:nvSpPr>
            <p:cNvPr id="39" name="TextBox 38">
              <a:extLst>
                <a:ext uri="{FF2B5EF4-FFF2-40B4-BE49-F238E27FC236}">
                  <a16:creationId xmlns:a16="http://schemas.microsoft.com/office/drawing/2014/main" id="{F8BB3334-CBBC-C62C-1177-E06FD5D94CEB}"/>
                </a:ext>
              </a:extLst>
            </p:cNvPr>
            <p:cNvSpPr txBox="1"/>
            <p:nvPr/>
          </p:nvSpPr>
          <p:spPr>
            <a:xfrm>
              <a:off x="8817809" y="5795010"/>
              <a:ext cx="2909371" cy="646331"/>
            </a:xfrm>
            <a:prstGeom prst="rect">
              <a:avLst/>
            </a:prstGeom>
            <a:noFill/>
          </p:spPr>
          <p:txBody>
            <a:bodyPr wrap="square" rtlCol="0">
              <a:spAutoFit/>
            </a:bodyPr>
            <a:lstStyle/>
            <a:p>
              <a:r>
                <a:rPr lang="en-US" dirty="0">
                  <a:solidFill>
                    <a:schemeClr val="accent1"/>
                  </a:solidFill>
                </a:rPr>
                <a:t>More on this in TC Office  News</a:t>
              </a:r>
            </a:p>
          </p:txBody>
        </p:sp>
        <p:cxnSp>
          <p:nvCxnSpPr>
            <p:cNvPr id="46" name="Straight Arrow Connector 45">
              <a:extLst>
                <a:ext uri="{FF2B5EF4-FFF2-40B4-BE49-F238E27FC236}">
                  <a16:creationId xmlns:a16="http://schemas.microsoft.com/office/drawing/2014/main" id="{9FC29C78-D67B-66B3-1A60-230345A892A4}"/>
                </a:ext>
              </a:extLst>
            </p:cNvPr>
            <p:cNvCxnSpPr>
              <a:cxnSpLocks/>
              <a:stCxn id="39" idx="2"/>
            </p:cNvCxnSpPr>
            <p:nvPr/>
          </p:nvCxnSpPr>
          <p:spPr>
            <a:xfrm flipH="1">
              <a:off x="9485282" y="6158439"/>
              <a:ext cx="787213" cy="244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789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CB40-EC54-53C8-A5E1-84680F68A62C}"/>
              </a:ext>
            </a:extLst>
          </p:cNvPr>
          <p:cNvSpPr>
            <a:spLocks noGrp="1"/>
          </p:cNvSpPr>
          <p:nvPr>
            <p:ph type="title"/>
          </p:nvPr>
        </p:nvSpPr>
        <p:spPr>
          <a:xfrm>
            <a:off x="838200" y="365125"/>
            <a:ext cx="10515600" cy="1165963"/>
          </a:xfrm>
        </p:spPr>
        <p:txBody>
          <a:bodyPr/>
          <a:lstStyle/>
          <a:p>
            <a:r>
              <a:rPr lang="en-US" b="1" dirty="0" err="1">
                <a:solidFill>
                  <a:schemeClr val="accent1"/>
                </a:solidFill>
              </a:rPr>
              <a:t>preTDR</a:t>
            </a:r>
            <a:r>
              <a:rPr lang="en-US" b="1" dirty="0">
                <a:solidFill>
                  <a:schemeClr val="accent1"/>
                </a:solidFill>
              </a:rPr>
              <a:t> Version 1.0!</a:t>
            </a:r>
          </a:p>
        </p:txBody>
      </p:sp>
      <p:sp>
        <p:nvSpPr>
          <p:cNvPr id="3" name="Date Placeholder 2">
            <a:extLst>
              <a:ext uri="{FF2B5EF4-FFF2-40B4-BE49-F238E27FC236}">
                <a16:creationId xmlns:a16="http://schemas.microsoft.com/office/drawing/2014/main" id="{28776359-5562-531F-72CB-AA2599A9BBAB}"/>
              </a:ext>
            </a:extLst>
          </p:cNvPr>
          <p:cNvSpPr>
            <a:spLocks noGrp="1"/>
          </p:cNvSpPr>
          <p:nvPr>
            <p:ph type="dt" sz="half" idx="10"/>
          </p:nvPr>
        </p:nvSpPr>
        <p:spPr/>
        <p:txBody>
          <a:bodyPr/>
          <a:lstStyle/>
          <a:p>
            <a:r>
              <a:rPr lang="en-US"/>
              <a:t>12/6/2024</a:t>
            </a:r>
          </a:p>
        </p:txBody>
      </p:sp>
      <p:sp>
        <p:nvSpPr>
          <p:cNvPr id="4" name="Footer Placeholder 3">
            <a:extLst>
              <a:ext uri="{FF2B5EF4-FFF2-40B4-BE49-F238E27FC236}">
                <a16:creationId xmlns:a16="http://schemas.microsoft.com/office/drawing/2014/main" id="{5660DE7E-9C8F-DABD-A48F-A1229171A1C1}"/>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4D3803AC-4ED6-33E8-8826-43849AFED208}"/>
              </a:ext>
            </a:extLst>
          </p:cNvPr>
          <p:cNvSpPr>
            <a:spLocks noGrp="1"/>
          </p:cNvSpPr>
          <p:nvPr>
            <p:ph type="sldNum" sz="quarter" idx="12"/>
          </p:nvPr>
        </p:nvSpPr>
        <p:spPr/>
        <p:txBody>
          <a:bodyPr/>
          <a:lstStyle/>
          <a:p>
            <a:fld id="{588949A8-7CCD-4D90-AA9A-1451BFC6FB3A}" type="slidenum">
              <a:rPr lang="en-US" smtClean="0"/>
              <a:t>5</a:t>
            </a:fld>
            <a:endParaRPr lang="en-US"/>
          </a:p>
        </p:txBody>
      </p:sp>
      <p:sp>
        <p:nvSpPr>
          <p:cNvPr id="6" name="TextBox 5">
            <a:extLst>
              <a:ext uri="{FF2B5EF4-FFF2-40B4-BE49-F238E27FC236}">
                <a16:creationId xmlns:a16="http://schemas.microsoft.com/office/drawing/2014/main" id="{DF9FE5E6-BB11-B4C7-0E45-260FCE12E252}"/>
              </a:ext>
            </a:extLst>
          </p:cNvPr>
          <p:cNvSpPr txBox="1"/>
          <p:nvPr/>
        </p:nvSpPr>
        <p:spPr>
          <a:xfrm>
            <a:off x="1434911" y="4771841"/>
            <a:ext cx="9146839" cy="1477328"/>
          </a:xfrm>
          <a:prstGeom prst="rect">
            <a:avLst/>
          </a:prstGeom>
          <a:noFill/>
        </p:spPr>
        <p:txBody>
          <a:bodyPr wrap="square" rtlCol="0">
            <a:spAutoFit/>
          </a:bodyPr>
          <a:lstStyle/>
          <a:p>
            <a:r>
              <a:rPr lang="en-US" dirty="0"/>
              <a:t>Silvia will say more in the TC News talk. If you think about how the landscape had changed since the ANL collaboration meeting it really is quite stunning. Despite all this the collaboration set a goal and worked steadily towards that goal all year.</a:t>
            </a:r>
          </a:p>
          <a:p>
            <a:endParaRPr lang="en-US" dirty="0"/>
          </a:p>
          <a:p>
            <a:pPr algn="ctr"/>
            <a:r>
              <a:rPr lang="en-US" dirty="0">
                <a:solidFill>
                  <a:schemeClr val="accent1"/>
                </a:solidFill>
              </a:rPr>
              <a:t>Congratulations and thank you to all those involved in preparing the pre-TDR this year!</a:t>
            </a:r>
          </a:p>
        </p:txBody>
      </p:sp>
      <p:sp>
        <p:nvSpPr>
          <p:cNvPr id="7" name="Arrow: Chevron 6">
            <a:extLst>
              <a:ext uri="{FF2B5EF4-FFF2-40B4-BE49-F238E27FC236}">
                <a16:creationId xmlns:a16="http://schemas.microsoft.com/office/drawing/2014/main" id="{2C953FE1-BD90-48DD-ACE1-773C1E526B0F}"/>
              </a:ext>
            </a:extLst>
          </p:cNvPr>
          <p:cNvSpPr/>
          <p:nvPr/>
        </p:nvSpPr>
        <p:spPr>
          <a:xfrm>
            <a:off x="6485740" y="2913206"/>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D293B939-20FE-19CC-286C-A2DCC10E25FC}"/>
              </a:ext>
            </a:extLst>
          </p:cNvPr>
          <p:cNvSpPr/>
          <p:nvPr/>
        </p:nvSpPr>
        <p:spPr>
          <a:xfrm>
            <a:off x="6671027" y="208483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65D52237-84ED-2BE2-509E-327541BC9696}"/>
              </a:ext>
            </a:extLst>
          </p:cNvPr>
          <p:cNvSpPr/>
          <p:nvPr/>
        </p:nvSpPr>
        <p:spPr>
          <a:xfrm>
            <a:off x="494408" y="2108118"/>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6FC8302B-B8EA-C752-773B-683A9DF5A4CE}"/>
              </a:ext>
            </a:extLst>
          </p:cNvPr>
          <p:cNvSpPr/>
          <p:nvPr/>
        </p:nvSpPr>
        <p:spPr>
          <a:xfrm>
            <a:off x="1968029" y="2108118"/>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Chevron 10">
            <a:extLst>
              <a:ext uri="{FF2B5EF4-FFF2-40B4-BE49-F238E27FC236}">
                <a16:creationId xmlns:a16="http://schemas.microsoft.com/office/drawing/2014/main" id="{125433EB-9137-5450-9FF3-D54C37873D11}"/>
              </a:ext>
            </a:extLst>
          </p:cNvPr>
          <p:cNvSpPr/>
          <p:nvPr/>
        </p:nvSpPr>
        <p:spPr>
          <a:xfrm>
            <a:off x="3116883" y="2841928"/>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DA44B5F5-DCCB-10A5-24CA-2107E8ABBF6D}"/>
              </a:ext>
            </a:extLst>
          </p:cNvPr>
          <p:cNvSpPr/>
          <p:nvPr/>
        </p:nvSpPr>
        <p:spPr>
          <a:xfrm>
            <a:off x="4877356" y="2101837"/>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C2554A2-B084-84B6-3E48-6946C4B0724E}"/>
              </a:ext>
            </a:extLst>
          </p:cNvPr>
          <p:cNvSpPr txBox="1"/>
          <p:nvPr/>
        </p:nvSpPr>
        <p:spPr>
          <a:xfrm>
            <a:off x="1095766" y="2159971"/>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4" name="TextBox 13">
            <a:extLst>
              <a:ext uri="{FF2B5EF4-FFF2-40B4-BE49-F238E27FC236}">
                <a16:creationId xmlns:a16="http://schemas.microsoft.com/office/drawing/2014/main" id="{911B07A8-9E7B-D7F6-A6B2-9A9C16ED9F78}"/>
              </a:ext>
            </a:extLst>
          </p:cNvPr>
          <p:cNvSpPr txBox="1"/>
          <p:nvPr/>
        </p:nvSpPr>
        <p:spPr>
          <a:xfrm>
            <a:off x="2387454" y="2277931"/>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5" name="TextBox 14">
            <a:extLst>
              <a:ext uri="{FF2B5EF4-FFF2-40B4-BE49-F238E27FC236}">
                <a16:creationId xmlns:a16="http://schemas.microsoft.com/office/drawing/2014/main" id="{EA28DAF0-4179-2D53-B3A9-CDD79885AD76}"/>
              </a:ext>
            </a:extLst>
          </p:cNvPr>
          <p:cNvSpPr txBox="1"/>
          <p:nvPr/>
        </p:nvSpPr>
        <p:spPr>
          <a:xfrm>
            <a:off x="3688392" y="2954958"/>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6" name="TextBox 15">
            <a:extLst>
              <a:ext uri="{FF2B5EF4-FFF2-40B4-BE49-F238E27FC236}">
                <a16:creationId xmlns:a16="http://schemas.microsoft.com/office/drawing/2014/main" id="{420E6A66-A396-057D-1D08-2FE04E69808D}"/>
              </a:ext>
            </a:extLst>
          </p:cNvPr>
          <p:cNvSpPr txBox="1"/>
          <p:nvPr/>
        </p:nvSpPr>
        <p:spPr>
          <a:xfrm>
            <a:off x="5393432" y="2284709"/>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17" name="TextBox 16">
            <a:extLst>
              <a:ext uri="{FF2B5EF4-FFF2-40B4-BE49-F238E27FC236}">
                <a16:creationId xmlns:a16="http://schemas.microsoft.com/office/drawing/2014/main" id="{F6328821-3068-E405-0DA1-95988B976258}"/>
              </a:ext>
            </a:extLst>
          </p:cNvPr>
          <p:cNvSpPr txBox="1"/>
          <p:nvPr/>
        </p:nvSpPr>
        <p:spPr>
          <a:xfrm>
            <a:off x="7772312" y="2965059"/>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18" name="Group 17">
            <a:extLst>
              <a:ext uri="{FF2B5EF4-FFF2-40B4-BE49-F238E27FC236}">
                <a16:creationId xmlns:a16="http://schemas.microsoft.com/office/drawing/2014/main" id="{A1A70F64-40E4-2AFD-E339-9C0C7228817E}"/>
              </a:ext>
            </a:extLst>
          </p:cNvPr>
          <p:cNvGrpSpPr/>
          <p:nvPr/>
        </p:nvGrpSpPr>
        <p:grpSpPr>
          <a:xfrm>
            <a:off x="1304654" y="3101018"/>
            <a:ext cx="1199925" cy="590641"/>
            <a:chOff x="2381475" y="5248468"/>
            <a:chExt cx="1199925" cy="616433"/>
          </a:xfrm>
        </p:grpSpPr>
        <p:sp>
          <p:nvSpPr>
            <p:cNvPr id="19" name="TextBox 18">
              <a:extLst>
                <a:ext uri="{FF2B5EF4-FFF2-40B4-BE49-F238E27FC236}">
                  <a16:creationId xmlns:a16="http://schemas.microsoft.com/office/drawing/2014/main" id="{053E3571-459A-6DC6-9EBF-749BF9761EED}"/>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20" name="Straight Arrow Connector 19">
              <a:extLst>
                <a:ext uri="{FF2B5EF4-FFF2-40B4-BE49-F238E27FC236}">
                  <a16:creationId xmlns:a16="http://schemas.microsoft.com/office/drawing/2014/main" id="{700E24C2-C906-2109-5688-6334F18936F6}"/>
                </a:ext>
              </a:extLst>
            </p:cNvPr>
            <p:cNvCxnSpPr>
              <a:cxnSpLocks/>
              <a:stCxn id="19"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C5CCB180-59A6-03F7-9029-9FB59D453A22}"/>
              </a:ext>
            </a:extLst>
          </p:cNvPr>
          <p:cNvSpPr txBox="1"/>
          <p:nvPr/>
        </p:nvSpPr>
        <p:spPr>
          <a:xfrm>
            <a:off x="6144055" y="3984504"/>
            <a:ext cx="1546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Version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1"/>
                </a:solidFill>
                <a:latin typeface="Arial" panose="020B0604020202020204" pitchFamily="34" charset="0"/>
                <a:cs typeface="Arial" panose="020B0604020202020204" pitchFamily="34" charset="0"/>
              </a:rPr>
              <a:t>Dec. 6, 2024</a:t>
            </a:r>
            <a:endParaRPr kumimoji="0" lang="en-US" sz="1600" b="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8C480D87-4CAF-5AB1-E7D7-9B2425607788}"/>
              </a:ext>
            </a:extLst>
          </p:cNvPr>
          <p:cNvGrpSpPr/>
          <p:nvPr/>
        </p:nvGrpSpPr>
        <p:grpSpPr>
          <a:xfrm>
            <a:off x="4336541" y="2984768"/>
            <a:ext cx="1671790" cy="1584510"/>
            <a:chOff x="5076617" y="4821134"/>
            <a:chExt cx="1671790" cy="605594"/>
          </a:xfrm>
        </p:grpSpPr>
        <p:sp>
          <p:nvSpPr>
            <p:cNvPr id="23" name="TextBox 22">
              <a:extLst>
                <a:ext uri="{FF2B5EF4-FFF2-40B4-BE49-F238E27FC236}">
                  <a16:creationId xmlns:a16="http://schemas.microsoft.com/office/drawing/2014/main" id="{DFCCEE2A-218B-F7AE-779E-C6AAF015291F}"/>
                </a:ext>
              </a:extLst>
            </p:cNvPr>
            <p:cNvSpPr txBox="1"/>
            <p:nvPr/>
          </p:nvSpPr>
          <p:spPr>
            <a:xfrm>
              <a:off x="5076617" y="5203229"/>
              <a:ext cx="1671790" cy="2234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Version 0.1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Sept. 30, 2024</a:t>
              </a:r>
              <a:endParaRPr kumimoji="0" lang="en-US" sz="16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cxnSp>
          <p:nvCxnSpPr>
            <p:cNvPr id="24" name="Straight Arrow Connector 23">
              <a:extLst>
                <a:ext uri="{FF2B5EF4-FFF2-40B4-BE49-F238E27FC236}">
                  <a16:creationId xmlns:a16="http://schemas.microsoft.com/office/drawing/2014/main" id="{C7DC9A56-5583-73CE-7D31-C6EAE1FEF06F}"/>
                </a:ext>
              </a:extLst>
            </p:cNvPr>
            <p:cNvCxnSpPr>
              <a:cxnSpLocks/>
            </p:cNvCxnSpPr>
            <p:nvPr/>
          </p:nvCxnSpPr>
          <p:spPr>
            <a:xfrm flipV="1">
              <a:off x="5840960" y="4821134"/>
              <a:ext cx="0" cy="39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01498B4D-D7B7-B622-E9C9-69A1B8812B9F}"/>
              </a:ext>
            </a:extLst>
          </p:cNvPr>
          <p:cNvGrpSpPr/>
          <p:nvPr/>
        </p:nvGrpSpPr>
        <p:grpSpPr>
          <a:xfrm>
            <a:off x="2918821" y="3446542"/>
            <a:ext cx="1199925" cy="590641"/>
            <a:chOff x="2381475" y="5248468"/>
            <a:chExt cx="1199925" cy="616433"/>
          </a:xfrm>
        </p:grpSpPr>
        <p:sp>
          <p:nvSpPr>
            <p:cNvPr id="26" name="TextBox 25">
              <a:extLst>
                <a:ext uri="{FF2B5EF4-FFF2-40B4-BE49-F238E27FC236}">
                  <a16:creationId xmlns:a16="http://schemas.microsoft.com/office/drawing/2014/main" id="{520EB9A6-5CC8-55A1-E2B5-AC03D7B0349D}"/>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7" name="Straight Arrow Connector 26">
              <a:extLst>
                <a:ext uri="{FF2B5EF4-FFF2-40B4-BE49-F238E27FC236}">
                  <a16:creationId xmlns:a16="http://schemas.microsoft.com/office/drawing/2014/main" id="{45FB87FE-9C5E-3E38-FEFE-BF3EC4990469}"/>
                </a:ext>
              </a:extLst>
            </p:cNvPr>
            <p:cNvCxnSpPr>
              <a:cxnSpLocks/>
              <a:stCxn id="26"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Arrow: Chevron 27">
            <a:extLst>
              <a:ext uri="{FF2B5EF4-FFF2-40B4-BE49-F238E27FC236}">
                <a16:creationId xmlns:a16="http://schemas.microsoft.com/office/drawing/2014/main" id="{BB71DAFA-97E7-782B-D90B-3726A7A028E7}"/>
              </a:ext>
            </a:extLst>
          </p:cNvPr>
          <p:cNvSpPr/>
          <p:nvPr/>
        </p:nvSpPr>
        <p:spPr>
          <a:xfrm>
            <a:off x="8475392" y="2091138"/>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404810C5-54D5-0BCC-E8ED-E3831A6BB326}"/>
              </a:ext>
            </a:extLst>
          </p:cNvPr>
          <p:cNvGrpSpPr/>
          <p:nvPr/>
        </p:nvGrpSpPr>
        <p:grpSpPr>
          <a:xfrm>
            <a:off x="9011522" y="3608052"/>
            <a:ext cx="1654594" cy="574523"/>
            <a:chOff x="7314830" y="5112567"/>
            <a:chExt cx="1312835" cy="599611"/>
          </a:xfrm>
        </p:grpSpPr>
        <p:sp>
          <p:nvSpPr>
            <p:cNvPr id="30" name="TextBox 29">
              <a:extLst>
                <a:ext uri="{FF2B5EF4-FFF2-40B4-BE49-F238E27FC236}">
                  <a16:creationId xmlns:a16="http://schemas.microsoft.com/office/drawing/2014/main" id="{D56661C7-29D7-198E-168C-B35DDAA06323}"/>
                </a:ext>
              </a:extLst>
            </p:cNvPr>
            <p:cNvSpPr txBox="1"/>
            <p:nvPr/>
          </p:nvSpPr>
          <p:spPr>
            <a:xfrm>
              <a:off x="7314830" y="5358840"/>
              <a:ext cx="1312835"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2025</a:t>
              </a:r>
            </a:p>
          </p:txBody>
        </p:sp>
        <p:cxnSp>
          <p:nvCxnSpPr>
            <p:cNvPr id="31" name="Straight Arrow Connector 30">
              <a:extLst>
                <a:ext uri="{FF2B5EF4-FFF2-40B4-BE49-F238E27FC236}">
                  <a16:creationId xmlns:a16="http://schemas.microsoft.com/office/drawing/2014/main" id="{5EC634CC-F7A9-D057-2E69-A6B52AA3DF2D}"/>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6F55F10-AA6C-8C72-27D4-323B893B77E1}"/>
              </a:ext>
            </a:extLst>
          </p:cNvPr>
          <p:cNvSpPr txBox="1"/>
          <p:nvPr/>
        </p:nvSpPr>
        <p:spPr>
          <a:xfrm>
            <a:off x="8917699" y="2219964"/>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33" name="Straight Arrow Connector 32">
            <a:extLst>
              <a:ext uri="{FF2B5EF4-FFF2-40B4-BE49-F238E27FC236}">
                <a16:creationId xmlns:a16="http://schemas.microsoft.com/office/drawing/2014/main" id="{AC892D09-2C1B-B677-2BF2-D6EA8B412BC0}"/>
              </a:ext>
            </a:extLst>
          </p:cNvPr>
          <p:cNvCxnSpPr/>
          <p:nvPr/>
        </p:nvCxnSpPr>
        <p:spPr>
          <a:xfrm>
            <a:off x="7294172" y="2541105"/>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6A5E535-66E5-6D91-B9EA-214DFA685258}"/>
              </a:ext>
            </a:extLst>
          </p:cNvPr>
          <p:cNvCxnSpPr>
            <a:cxnSpLocks/>
          </p:cNvCxnSpPr>
          <p:nvPr/>
        </p:nvCxnSpPr>
        <p:spPr>
          <a:xfrm flipV="1">
            <a:off x="6747480" y="2975448"/>
            <a:ext cx="0" cy="1009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00B282B-76C8-75D0-CBD2-78F81D965D81}"/>
              </a:ext>
            </a:extLst>
          </p:cNvPr>
          <p:cNvSpPr/>
          <p:nvPr/>
        </p:nvSpPr>
        <p:spPr>
          <a:xfrm>
            <a:off x="5124821" y="2094332"/>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CA3A4D7-51D9-EC55-C4F0-5BCA20FB05D1}"/>
              </a:ext>
            </a:extLst>
          </p:cNvPr>
          <p:cNvSpPr txBox="1"/>
          <p:nvPr/>
        </p:nvSpPr>
        <p:spPr>
          <a:xfrm>
            <a:off x="1095766" y="1356950"/>
            <a:ext cx="6960973" cy="369332"/>
          </a:xfrm>
          <a:prstGeom prst="rect">
            <a:avLst/>
          </a:prstGeom>
          <a:noFill/>
        </p:spPr>
        <p:txBody>
          <a:bodyPr wrap="square" rtlCol="0">
            <a:spAutoFit/>
          </a:bodyPr>
          <a:lstStyle/>
          <a:p>
            <a:r>
              <a:rPr lang="en-US" dirty="0"/>
              <a:t>Executing the plan from the Jan. 2024 Collaboration Meeting: </a:t>
            </a:r>
          </a:p>
        </p:txBody>
      </p:sp>
      <p:pic>
        <p:nvPicPr>
          <p:cNvPr id="1026" name="Picture 2" descr="Good job ! Now get back to work ! - Grumpy Cat Meme Generator">
            <a:extLst>
              <a:ext uri="{FF2B5EF4-FFF2-40B4-BE49-F238E27FC236}">
                <a16:creationId xmlns:a16="http://schemas.microsoft.com/office/drawing/2014/main" id="{2A0CED85-29A0-442E-9D80-FFBECA876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964" y="1430678"/>
            <a:ext cx="3356327" cy="4139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3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5B2F-E18B-3162-9094-26478FF7034A}"/>
              </a:ext>
            </a:extLst>
          </p:cNvPr>
          <p:cNvSpPr>
            <a:spLocks noGrp="1"/>
          </p:cNvSpPr>
          <p:nvPr>
            <p:ph type="title"/>
          </p:nvPr>
        </p:nvSpPr>
        <p:spPr>
          <a:xfrm>
            <a:off x="838200" y="365125"/>
            <a:ext cx="10515600" cy="838491"/>
          </a:xfrm>
        </p:spPr>
        <p:txBody>
          <a:bodyPr/>
          <a:lstStyle/>
          <a:p>
            <a:r>
              <a:rPr lang="en-US" b="1" dirty="0">
                <a:solidFill>
                  <a:schemeClr val="accent1"/>
                </a:solidFill>
              </a:rPr>
              <a:t>Jan 2025 Collaboration Meeting </a:t>
            </a:r>
          </a:p>
        </p:txBody>
      </p:sp>
      <p:sp>
        <p:nvSpPr>
          <p:cNvPr id="3" name="Content Placeholder 2">
            <a:extLst>
              <a:ext uri="{FF2B5EF4-FFF2-40B4-BE49-F238E27FC236}">
                <a16:creationId xmlns:a16="http://schemas.microsoft.com/office/drawing/2014/main" id="{2BA5F6B7-0966-C576-A7AC-151BCE4C120D}"/>
              </a:ext>
            </a:extLst>
          </p:cNvPr>
          <p:cNvSpPr>
            <a:spLocks noGrp="1"/>
          </p:cNvSpPr>
          <p:nvPr>
            <p:ph idx="1"/>
          </p:nvPr>
        </p:nvSpPr>
        <p:spPr>
          <a:xfrm>
            <a:off x="588211" y="1649986"/>
            <a:ext cx="6304708" cy="1477328"/>
          </a:xfrm>
        </p:spPr>
        <p:txBody>
          <a:bodyPr>
            <a:normAutofit fontScale="92500" lnSpcReduction="10000"/>
          </a:bodyPr>
          <a:lstStyle/>
          <a:p>
            <a:r>
              <a:rPr lang="en-US" dirty="0"/>
              <a:t>University of Rome Tor </a:t>
            </a:r>
            <a:br>
              <a:rPr lang="en-US" dirty="0"/>
            </a:br>
            <a:r>
              <a:rPr lang="en-US" dirty="0" err="1"/>
              <a:t>Vergata</a:t>
            </a:r>
            <a:r>
              <a:rPr lang="en-US" dirty="0"/>
              <a:t> &amp; INFN</a:t>
            </a:r>
          </a:p>
          <a:p>
            <a:pPr lvl="1"/>
            <a:r>
              <a:rPr lang="en-US" dirty="0"/>
              <a:t>January 20-24</a:t>
            </a:r>
            <a:r>
              <a:rPr lang="en-US" baseline="30000" dirty="0"/>
              <a:t>th</a:t>
            </a:r>
            <a:r>
              <a:rPr lang="en-US" dirty="0"/>
              <a:t>, 2025</a:t>
            </a:r>
          </a:p>
          <a:p>
            <a:pPr lvl="1"/>
            <a:r>
              <a:rPr lang="en-US" dirty="0"/>
              <a:t>Via Frascati (Roman Hills)</a:t>
            </a:r>
          </a:p>
          <a:p>
            <a:pPr marL="457200" lvl="1" indent="0">
              <a:buNone/>
            </a:pPr>
            <a:endParaRPr lang="en-US" dirty="0"/>
          </a:p>
        </p:txBody>
      </p:sp>
      <p:sp>
        <p:nvSpPr>
          <p:cNvPr id="4" name="Date Placeholder 3">
            <a:extLst>
              <a:ext uri="{FF2B5EF4-FFF2-40B4-BE49-F238E27FC236}">
                <a16:creationId xmlns:a16="http://schemas.microsoft.com/office/drawing/2014/main" id="{C543B702-23A4-7AA9-3973-713D5619BFC1}"/>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BED03EEC-48C1-6697-3D68-94B4C1050F4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8AE568D-8769-D8B1-D790-EEDACF31199A}"/>
              </a:ext>
            </a:extLst>
          </p:cNvPr>
          <p:cNvSpPr>
            <a:spLocks noGrp="1"/>
          </p:cNvSpPr>
          <p:nvPr>
            <p:ph type="sldNum" sz="quarter" idx="12"/>
          </p:nvPr>
        </p:nvSpPr>
        <p:spPr/>
        <p:txBody>
          <a:bodyPr/>
          <a:lstStyle/>
          <a:p>
            <a:fld id="{588949A8-7CCD-4D90-AA9A-1451BFC6FB3A}" type="slidenum">
              <a:rPr lang="en-US" smtClean="0"/>
              <a:t>6</a:t>
            </a:fld>
            <a:endParaRPr lang="en-US"/>
          </a:p>
        </p:txBody>
      </p:sp>
      <p:sp>
        <p:nvSpPr>
          <p:cNvPr id="7" name="TextBox 6">
            <a:extLst>
              <a:ext uri="{FF2B5EF4-FFF2-40B4-BE49-F238E27FC236}">
                <a16:creationId xmlns:a16="http://schemas.microsoft.com/office/drawing/2014/main" id="{1E593088-5782-4D86-A510-B368B429CF0F}"/>
              </a:ext>
            </a:extLst>
          </p:cNvPr>
          <p:cNvSpPr txBox="1"/>
          <p:nvPr/>
        </p:nvSpPr>
        <p:spPr>
          <a:xfrm>
            <a:off x="619900" y="4300725"/>
            <a:ext cx="3855098" cy="1631216"/>
          </a:xfrm>
          <a:prstGeom prst="rect">
            <a:avLst/>
          </a:prstGeom>
          <a:noFill/>
          <a:ln>
            <a:solidFill>
              <a:schemeClr val="tx1"/>
            </a:solidFill>
          </a:ln>
        </p:spPr>
        <p:txBody>
          <a:bodyPr wrap="square" rtlCol="0">
            <a:spAutoFit/>
          </a:bodyPr>
          <a:lstStyle/>
          <a:p>
            <a:pPr algn="ctr"/>
            <a:r>
              <a:rPr lang="en-US" sz="3200" b="1" dirty="0"/>
              <a:t>Registration is available now!</a:t>
            </a:r>
          </a:p>
          <a:p>
            <a:pPr algn="ctr"/>
            <a:endParaRPr lang="en-US" dirty="0"/>
          </a:p>
          <a:p>
            <a:pPr algn="ctr"/>
            <a:r>
              <a:rPr lang="en-US" dirty="0"/>
              <a:t>US National Lab folks – register early!</a:t>
            </a:r>
          </a:p>
        </p:txBody>
      </p:sp>
      <p:sp>
        <p:nvSpPr>
          <p:cNvPr id="11" name="Rectangle 1">
            <a:extLst>
              <a:ext uri="{FF2B5EF4-FFF2-40B4-BE49-F238E27FC236}">
                <a16:creationId xmlns:a16="http://schemas.microsoft.com/office/drawing/2014/main" id="{0FE241A9-AA97-7DF5-C104-7551D6AB89CE}"/>
              </a:ext>
            </a:extLst>
          </p:cNvPr>
          <p:cNvSpPr>
            <a:spLocks noChangeArrowheads="1"/>
          </p:cNvSpPr>
          <p:nvPr/>
        </p:nvSpPr>
        <p:spPr bwMode="auto">
          <a:xfrm>
            <a:off x="588211" y="3530632"/>
            <a:ext cx="41131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hlinkClick r:id="rId2"/>
              </a:rPr>
              <a:t>https://agenda.infn.it/event/43344/</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3C41283D-664B-902C-3FFB-0F8A1B366175}"/>
              </a:ext>
            </a:extLst>
          </p:cNvPr>
          <p:cNvPicPr>
            <a:picLocks noChangeAspect="1"/>
          </p:cNvPicPr>
          <p:nvPr/>
        </p:nvPicPr>
        <p:blipFill>
          <a:blip r:embed="rId3"/>
          <a:stretch>
            <a:fillRect/>
          </a:stretch>
        </p:blipFill>
        <p:spPr>
          <a:xfrm>
            <a:off x="5368595" y="1383944"/>
            <a:ext cx="6235194" cy="5973736"/>
          </a:xfrm>
          <a:prstGeom prst="rect">
            <a:avLst/>
          </a:prstGeom>
          <a:ln>
            <a:solidFill>
              <a:schemeClr val="accent1">
                <a:shade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089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1D39-B307-32E9-38FB-26BBD492F8A7}"/>
              </a:ext>
            </a:extLst>
          </p:cNvPr>
          <p:cNvSpPr>
            <a:spLocks noGrp="1"/>
          </p:cNvSpPr>
          <p:nvPr>
            <p:ph type="title"/>
          </p:nvPr>
        </p:nvSpPr>
        <p:spPr>
          <a:xfrm>
            <a:off x="838200" y="365125"/>
            <a:ext cx="10515600" cy="930275"/>
          </a:xfrm>
        </p:spPr>
        <p:txBody>
          <a:bodyPr/>
          <a:lstStyle/>
          <a:p>
            <a:r>
              <a:rPr lang="en-US" b="1" dirty="0">
                <a:solidFill>
                  <a:schemeClr val="accent1"/>
                </a:solidFill>
              </a:rPr>
              <a:t>Death and Taxes</a:t>
            </a:r>
          </a:p>
        </p:txBody>
      </p:sp>
      <p:sp>
        <p:nvSpPr>
          <p:cNvPr id="4" name="Date Placeholder 3">
            <a:extLst>
              <a:ext uri="{FF2B5EF4-FFF2-40B4-BE49-F238E27FC236}">
                <a16:creationId xmlns:a16="http://schemas.microsoft.com/office/drawing/2014/main" id="{FF6F20E8-D848-3CD0-8721-AD7D62F47BC4}"/>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AFF076EA-2951-657D-EADB-65929F43229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479654D-910C-97D9-421B-F29F26E91F76}"/>
              </a:ext>
            </a:extLst>
          </p:cNvPr>
          <p:cNvSpPr>
            <a:spLocks noGrp="1"/>
          </p:cNvSpPr>
          <p:nvPr>
            <p:ph type="sldNum" sz="quarter" idx="12"/>
          </p:nvPr>
        </p:nvSpPr>
        <p:spPr/>
        <p:txBody>
          <a:bodyPr/>
          <a:lstStyle/>
          <a:p>
            <a:fld id="{588949A8-7CCD-4D90-AA9A-1451BFC6FB3A}" type="slidenum">
              <a:rPr lang="en-US" smtClean="0"/>
              <a:t>7</a:t>
            </a:fld>
            <a:endParaRPr lang="en-US"/>
          </a:p>
        </p:txBody>
      </p:sp>
      <p:pic>
        <p:nvPicPr>
          <p:cNvPr id="8" name="Picture 7">
            <a:extLst>
              <a:ext uri="{FF2B5EF4-FFF2-40B4-BE49-F238E27FC236}">
                <a16:creationId xmlns:a16="http://schemas.microsoft.com/office/drawing/2014/main" id="{172EBA46-52F9-5DAE-E174-DC00BDCF399F}"/>
              </a:ext>
            </a:extLst>
          </p:cNvPr>
          <p:cNvPicPr>
            <a:picLocks noChangeAspect="1"/>
          </p:cNvPicPr>
          <p:nvPr/>
        </p:nvPicPr>
        <p:blipFill>
          <a:blip r:embed="rId2"/>
          <a:stretch>
            <a:fillRect/>
          </a:stretch>
        </p:blipFill>
        <p:spPr>
          <a:xfrm>
            <a:off x="5049254" y="637785"/>
            <a:ext cx="6906589" cy="5582429"/>
          </a:xfrm>
          <a:prstGeom prst="rect">
            <a:avLst/>
          </a:prstGeom>
          <a:ln>
            <a:solidFill>
              <a:schemeClr val="tx1"/>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9F5B69F3-46A2-72AE-DC39-A8C2FF8A420D}"/>
              </a:ext>
            </a:extLst>
          </p:cNvPr>
          <p:cNvSpPr/>
          <p:nvPr/>
        </p:nvSpPr>
        <p:spPr>
          <a:xfrm>
            <a:off x="5192486" y="3907971"/>
            <a:ext cx="3037114" cy="79465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E0908D-CC15-5A2D-1FFA-9E1D46942BEE}"/>
              </a:ext>
            </a:extLst>
          </p:cNvPr>
          <p:cNvSpPr txBox="1"/>
          <p:nvPr/>
        </p:nvSpPr>
        <p:spPr>
          <a:xfrm>
            <a:off x="222299" y="1910508"/>
            <a:ext cx="4735285" cy="2308324"/>
          </a:xfrm>
          <a:prstGeom prst="rect">
            <a:avLst/>
          </a:prstGeom>
          <a:noFill/>
        </p:spPr>
        <p:txBody>
          <a:bodyPr wrap="square" rtlCol="0">
            <a:spAutoFit/>
          </a:bodyPr>
          <a:lstStyle/>
          <a:p>
            <a:r>
              <a:rPr lang="en-US" dirty="0"/>
              <a:t>Associating your registration with SCOOL membership (2€) waives VAT taxes. (SCOOL is a non-profit entity.)</a:t>
            </a:r>
          </a:p>
          <a:p>
            <a:endParaRPr lang="en-US" dirty="0"/>
          </a:p>
          <a:p>
            <a:r>
              <a:rPr lang="en-US" dirty="0"/>
              <a:t>INFN and the University can’t accept money from individuals, so they need a partner.  If they use a private company, they can avoid VAT but then pay 22% in fees…   </a:t>
            </a:r>
          </a:p>
        </p:txBody>
      </p:sp>
    </p:spTree>
    <p:extLst>
      <p:ext uri="{BB962C8B-B14F-4D97-AF65-F5344CB8AC3E}">
        <p14:creationId xmlns:p14="http://schemas.microsoft.com/office/powerpoint/2010/main" val="363192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C4C6-90F6-F934-89D9-825E31BAE623}"/>
              </a:ext>
            </a:extLst>
          </p:cNvPr>
          <p:cNvSpPr>
            <a:spLocks noGrp="1"/>
          </p:cNvSpPr>
          <p:nvPr>
            <p:ph type="title"/>
          </p:nvPr>
        </p:nvSpPr>
        <p:spPr/>
        <p:txBody>
          <a:bodyPr/>
          <a:lstStyle/>
          <a:p>
            <a:r>
              <a:rPr lang="en-US" b="1" dirty="0">
                <a:solidFill>
                  <a:schemeClr val="accent1"/>
                </a:solidFill>
              </a:rPr>
              <a:t>Theme of the Collaboration Meeting</a:t>
            </a:r>
          </a:p>
        </p:txBody>
      </p:sp>
      <p:sp>
        <p:nvSpPr>
          <p:cNvPr id="3" name="Content Placeholder 2">
            <a:extLst>
              <a:ext uri="{FF2B5EF4-FFF2-40B4-BE49-F238E27FC236}">
                <a16:creationId xmlns:a16="http://schemas.microsoft.com/office/drawing/2014/main" id="{E8839F57-9BCE-BB77-E354-33CCF55F3217}"/>
              </a:ext>
            </a:extLst>
          </p:cNvPr>
          <p:cNvSpPr>
            <a:spLocks noGrp="1"/>
          </p:cNvSpPr>
          <p:nvPr>
            <p:ph idx="1"/>
          </p:nvPr>
        </p:nvSpPr>
        <p:spPr>
          <a:xfrm>
            <a:off x="838200" y="1530220"/>
            <a:ext cx="10515600" cy="4646743"/>
          </a:xfrm>
        </p:spPr>
        <p:txBody>
          <a:bodyPr/>
          <a:lstStyle/>
          <a:p>
            <a:r>
              <a:rPr lang="en-US" dirty="0"/>
              <a:t>The Jan 2024 meeting at ANL established the goals and priorities for the collaboration for the coming year. </a:t>
            </a:r>
          </a:p>
          <a:p>
            <a:r>
              <a:rPr lang="en-US" dirty="0"/>
              <a:t>At the Summer 2024 meeting at Lehigh we took stock of where we were on the roadmap, made adjustments, and began the early science discussions.</a:t>
            </a:r>
          </a:p>
          <a:p>
            <a:endParaRPr lang="en-US" dirty="0"/>
          </a:p>
          <a:p>
            <a:r>
              <a:rPr lang="en-US" dirty="0"/>
              <a:t>The meeting in Frascati in Jan 2025 will come immediately after the EIC Project CD-3B review. We will again </a:t>
            </a:r>
            <a:r>
              <a:rPr lang="en-US" b="1" dirty="0">
                <a:solidFill>
                  <a:schemeClr val="accent1"/>
                </a:solidFill>
              </a:rPr>
              <a:t>discuss the goals</a:t>
            </a:r>
            <a:r>
              <a:rPr lang="en-US" dirty="0">
                <a:solidFill>
                  <a:schemeClr val="accent1"/>
                </a:solidFill>
              </a:rPr>
              <a:t> </a:t>
            </a:r>
            <a:r>
              <a:rPr lang="en-US" dirty="0"/>
              <a:t>and </a:t>
            </a:r>
            <a:br>
              <a:rPr lang="en-US" dirty="0"/>
            </a:br>
            <a:r>
              <a:rPr lang="en-US" b="1" dirty="0">
                <a:solidFill>
                  <a:schemeClr val="accent1"/>
                </a:solidFill>
              </a:rPr>
              <a:t>set priorities</a:t>
            </a:r>
            <a:r>
              <a:rPr lang="en-US" dirty="0">
                <a:solidFill>
                  <a:schemeClr val="accent1"/>
                </a:solidFill>
              </a:rPr>
              <a:t> </a:t>
            </a:r>
            <a:r>
              <a:rPr lang="en-US" dirty="0"/>
              <a:t>for the collaboration in the coming year.  </a:t>
            </a:r>
          </a:p>
        </p:txBody>
      </p:sp>
      <p:sp>
        <p:nvSpPr>
          <p:cNvPr id="4" name="Date Placeholder 3">
            <a:extLst>
              <a:ext uri="{FF2B5EF4-FFF2-40B4-BE49-F238E27FC236}">
                <a16:creationId xmlns:a16="http://schemas.microsoft.com/office/drawing/2014/main" id="{B8D43E84-EAD5-799F-FC4F-D0EF97A8CFBF}"/>
              </a:ext>
            </a:extLst>
          </p:cNvPr>
          <p:cNvSpPr>
            <a:spLocks noGrp="1"/>
          </p:cNvSpPr>
          <p:nvPr>
            <p:ph type="dt" sz="half" idx="10"/>
          </p:nvPr>
        </p:nvSpPr>
        <p:spPr/>
        <p:txBody>
          <a:bodyPr/>
          <a:lstStyle/>
          <a:p>
            <a:r>
              <a:rPr lang="en-US"/>
              <a:t>12/6/2024</a:t>
            </a:r>
          </a:p>
        </p:txBody>
      </p:sp>
      <p:sp>
        <p:nvSpPr>
          <p:cNvPr id="5" name="Footer Placeholder 4">
            <a:extLst>
              <a:ext uri="{FF2B5EF4-FFF2-40B4-BE49-F238E27FC236}">
                <a16:creationId xmlns:a16="http://schemas.microsoft.com/office/drawing/2014/main" id="{DC4A8B84-0B7C-92A9-6568-0E67DB53BA17}"/>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2C74814-8EFE-1034-E2A1-5D6FD83FC013}"/>
              </a:ext>
            </a:extLst>
          </p:cNvPr>
          <p:cNvSpPr>
            <a:spLocks noGrp="1"/>
          </p:cNvSpPr>
          <p:nvPr>
            <p:ph type="sldNum" sz="quarter" idx="12"/>
          </p:nvPr>
        </p:nvSpPr>
        <p:spPr/>
        <p:txBody>
          <a:bodyPr/>
          <a:lstStyle/>
          <a:p>
            <a:fld id="{588949A8-7CCD-4D90-AA9A-1451BFC6FB3A}" type="slidenum">
              <a:rPr lang="en-US" smtClean="0"/>
              <a:t>8</a:t>
            </a:fld>
            <a:endParaRPr lang="en-US"/>
          </a:p>
        </p:txBody>
      </p:sp>
    </p:spTree>
    <p:extLst>
      <p:ext uri="{BB962C8B-B14F-4D97-AF65-F5344CB8AC3E}">
        <p14:creationId xmlns:p14="http://schemas.microsoft.com/office/powerpoint/2010/main" val="9212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73C5-43A7-7253-68E4-CC6726F274FD}"/>
              </a:ext>
            </a:extLst>
          </p:cNvPr>
          <p:cNvSpPr>
            <a:spLocks noGrp="1"/>
          </p:cNvSpPr>
          <p:nvPr>
            <p:ph type="title"/>
          </p:nvPr>
        </p:nvSpPr>
        <p:spPr>
          <a:xfrm>
            <a:off x="838200" y="365126"/>
            <a:ext cx="10515600" cy="770948"/>
          </a:xfrm>
        </p:spPr>
        <p:txBody>
          <a:bodyPr/>
          <a:lstStyle/>
          <a:p>
            <a:r>
              <a:rPr lang="en-US" b="1" dirty="0">
                <a:solidFill>
                  <a:schemeClr val="accent1"/>
                </a:solidFill>
              </a:rPr>
              <a:t>How do we set priorities?</a:t>
            </a:r>
          </a:p>
        </p:txBody>
      </p:sp>
      <p:sp>
        <p:nvSpPr>
          <p:cNvPr id="3" name="Content Placeholder 2">
            <a:extLst>
              <a:ext uri="{FF2B5EF4-FFF2-40B4-BE49-F238E27FC236}">
                <a16:creationId xmlns:a16="http://schemas.microsoft.com/office/drawing/2014/main" id="{88A190DD-68B8-AAB6-506B-32773B77556D}"/>
              </a:ext>
            </a:extLst>
          </p:cNvPr>
          <p:cNvSpPr>
            <a:spLocks noGrp="1"/>
          </p:cNvSpPr>
          <p:nvPr>
            <p:ph idx="1"/>
          </p:nvPr>
        </p:nvSpPr>
        <p:spPr>
          <a:xfrm>
            <a:off x="838200" y="1209964"/>
            <a:ext cx="5932055" cy="4966999"/>
          </a:xfrm>
        </p:spPr>
        <p:txBody>
          <a:bodyPr>
            <a:normAutofit fontScale="92500" lnSpcReduction="10000"/>
          </a:bodyPr>
          <a:lstStyle/>
          <a:p>
            <a:r>
              <a:rPr lang="en-US" dirty="0"/>
              <a:t>Priorities should be defined at the collaboration level and flow down to more specific actions/priorities at the coordinator office levels.</a:t>
            </a:r>
          </a:p>
          <a:p>
            <a:pPr lvl="1"/>
            <a:r>
              <a:rPr lang="en-US" dirty="0"/>
              <a:t>These need to be a bit refined/specific, can’t just be global like “Integration”</a:t>
            </a:r>
          </a:p>
          <a:p>
            <a:pPr lvl="1"/>
            <a:r>
              <a:rPr lang="en-US" dirty="0"/>
              <a:t>Ideally, they have a deliverable, like a document or a specific result that removes </a:t>
            </a:r>
            <a:br>
              <a:rPr lang="en-US" dirty="0"/>
            </a:br>
            <a:r>
              <a:rPr lang="en-US" dirty="0"/>
              <a:t>a block to progress, etc.</a:t>
            </a:r>
          </a:p>
          <a:p>
            <a:r>
              <a:rPr lang="en-US" dirty="0"/>
              <a:t>Coordinator actions/priorities support collaboration priorities </a:t>
            </a:r>
          </a:p>
          <a:p>
            <a:r>
              <a:rPr lang="en-US" dirty="0"/>
              <a:t>Avoid stove piping!</a:t>
            </a:r>
          </a:p>
          <a:p>
            <a:pPr lvl="1"/>
            <a:r>
              <a:rPr lang="en-US" dirty="0"/>
              <a:t>Coordination ensured by starting with the top-level priority</a:t>
            </a:r>
          </a:p>
        </p:txBody>
      </p:sp>
      <p:sp>
        <p:nvSpPr>
          <p:cNvPr id="4" name="Date Placeholder 3">
            <a:extLst>
              <a:ext uri="{FF2B5EF4-FFF2-40B4-BE49-F238E27FC236}">
                <a16:creationId xmlns:a16="http://schemas.microsoft.com/office/drawing/2014/main" id="{70BDBCE5-CA5C-C9DF-FD19-D20968774D58}"/>
              </a:ext>
            </a:extLst>
          </p:cNvPr>
          <p:cNvSpPr>
            <a:spLocks noGrp="1"/>
          </p:cNvSpPr>
          <p:nvPr>
            <p:ph type="dt" sz="half" idx="10"/>
          </p:nvPr>
        </p:nvSpPr>
        <p:spPr/>
        <p:txBody>
          <a:bodyPr/>
          <a:lstStyle/>
          <a:p>
            <a:r>
              <a:rPr lang="en-US"/>
              <a:t>11/22/2024</a:t>
            </a:r>
          </a:p>
        </p:txBody>
      </p:sp>
      <p:sp>
        <p:nvSpPr>
          <p:cNvPr id="5" name="Footer Placeholder 4">
            <a:extLst>
              <a:ext uri="{FF2B5EF4-FFF2-40B4-BE49-F238E27FC236}">
                <a16:creationId xmlns:a16="http://schemas.microsoft.com/office/drawing/2014/main" id="{49072CC3-0632-88A0-294D-3000D08ABA43}"/>
              </a:ext>
            </a:extLst>
          </p:cNvPr>
          <p:cNvSpPr>
            <a:spLocks noGrp="1"/>
          </p:cNvSpPr>
          <p:nvPr>
            <p:ph type="ftr" sz="quarter" idx="11"/>
          </p:nvPr>
        </p:nvSpPr>
        <p:spPr/>
        <p:txBody>
          <a:bodyPr/>
          <a:lstStyle/>
          <a:p>
            <a:r>
              <a:rPr lang="en-US"/>
              <a:t>ePIC Coordinator Meeting</a:t>
            </a:r>
          </a:p>
        </p:txBody>
      </p:sp>
      <p:sp>
        <p:nvSpPr>
          <p:cNvPr id="6" name="Slide Number Placeholder 5">
            <a:extLst>
              <a:ext uri="{FF2B5EF4-FFF2-40B4-BE49-F238E27FC236}">
                <a16:creationId xmlns:a16="http://schemas.microsoft.com/office/drawing/2014/main" id="{F5541A0B-4CAF-C807-45DD-B57ABFB64DD2}"/>
              </a:ext>
            </a:extLst>
          </p:cNvPr>
          <p:cNvSpPr>
            <a:spLocks noGrp="1"/>
          </p:cNvSpPr>
          <p:nvPr>
            <p:ph type="sldNum" sz="quarter" idx="12"/>
          </p:nvPr>
        </p:nvSpPr>
        <p:spPr/>
        <p:txBody>
          <a:bodyPr/>
          <a:lstStyle/>
          <a:p>
            <a:fld id="{D9FAB26B-3BCC-4527-98A9-CD8F0230F602}" type="slidenum">
              <a:rPr lang="en-US" smtClean="0"/>
              <a:t>9</a:t>
            </a:fld>
            <a:endParaRPr lang="en-US"/>
          </a:p>
        </p:txBody>
      </p:sp>
      <p:sp>
        <p:nvSpPr>
          <p:cNvPr id="7" name="Rectangle 6">
            <a:extLst>
              <a:ext uri="{FF2B5EF4-FFF2-40B4-BE49-F238E27FC236}">
                <a16:creationId xmlns:a16="http://schemas.microsoft.com/office/drawing/2014/main" id="{7241B287-7BA2-C450-DB5D-14ECD359258E}"/>
              </a:ext>
            </a:extLst>
          </p:cNvPr>
          <p:cNvSpPr/>
          <p:nvPr/>
        </p:nvSpPr>
        <p:spPr>
          <a:xfrm>
            <a:off x="7269018" y="868218"/>
            <a:ext cx="3879273" cy="16348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t>Collaboration Priorities: </a:t>
            </a:r>
          </a:p>
          <a:p>
            <a:pPr algn="ctr"/>
            <a:r>
              <a:rPr lang="en-US" dirty="0"/>
              <a:t>e.g.: TDR, machine backgrounds, track projection resolution,  early physics projections,  AI integration, streaming computing model, …</a:t>
            </a:r>
          </a:p>
        </p:txBody>
      </p:sp>
      <p:cxnSp>
        <p:nvCxnSpPr>
          <p:cNvPr id="9" name="Straight Arrow Connector 8">
            <a:extLst>
              <a:ext uri="{FF2B5EF4-FFF2-40B4-BE49-F238E27FC236}">
                <a16:creationId xmlns:a16="http://schemas.microsoft.com/office/drawing/2014/main" id="{851E9C47-C620-6CA9-3469-4E9E183CEBEE}"/>
              </a:ext>
            </a:extLst>
          </p:cNvPr>
          <p:cNvCxnSpPr>
            <a:stCxn id="7" idx="2"/>
          </p:cNvCxnSpPr>
          <p:nvPr/>
        </p:nvCxnSpPr>
        <p:spPr>
          <a:xfrm flipH="1">
            <a:off x="7620000" y="2503055"/>
            <a:ext cx="1588655" cy="92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8EB28B-49C0-2E40-57F7-5E750FD9B5DD}"/>
              </a:ext>
            </a:extLst>
          </p:cNvPr>
          <p:cNvSpPr/>
          <p:nvPr/>
        </p:nvSpPr>
        <p:spPr>
          <a:xfrm>
            <a:off x="6627091" y="3445453"/>
            <a:ext cx="1985818" cy="61797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TC Office Priorities</a:t>
            </a:r>
          </a:p>
        </p:txBody>
      </p:sp>
      <p:cxnSp>
        <p:nvCxnSpPr>
          <p:cNvPr id="11" name="Straight Arrow Connector 10">
            <a:extLst>
              <a:ext uri="{FF2B5EF4-FFF2-40B4-BE49-F238E27FC236}">
                <a16:creationId xmlns:a16="http://schemas.microsoft.com/office/drawing/2014/main" id="{AA35C76F-D04E-A32D-D250-19DDAABBF8A8}"/>
              </a:ext>
            </a:extLst>
          </p:cNvPr>
          <p:cNvCxnSpPr>
            <a:cxnSpLocks/>
            <a:stCxn id="7" idx="2"/>
          </p:cNvCxnSpPr>
          <p:nvPr/>
        </p:nvCxnSpPr>
        <p:spPr>
          <a:xfrm>
            <a:off x="9208655" y="2503055"/>
            <a:ext cx="1468581" cy="92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0090C0-A516-EFC0-8A20-DF946054C825}"/>
              </a:ext>
            </a:extLst>
          </p:cNvPr>
          <p:cNvSpPr/>
          <p:nvPr/>
        </p:nvSpPr>
        <p:spPr>
          <a:xfrm>
            <a:off x="9919855" y="3429000"/>
            <a:ext cx="1985818" cy="59329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S&amp;C Priorities</a:t>
            </a:r>
          </a:p>
        </p:txBody>
      </p:sp>
      <p:cxnSp>
        <p:nvCxnSpPr>
          <p:cNvPr id="15" name="Straight Arrow Connector 14">
            <a:extLst>
              <a:ext uri="{FF2B5EF4-FFF2-40B4-BE49-F238E27FC236}">
                <a16:creationId xmlns:a16="http://schemas.microsoft.com/office/drawing/2014/main" id="{9E1B0444-0A5B-F729-E608-F809446EBC64}"/>
              </a:ext>
            </a:extLst>
          </p:cNvPr>
          <p:cNvCxnSpPr>
            <a:cxnSpLocks/>
            <a:stCxn id="7" idx="2"/>
          </p:cNvCxnSpPr>
          <p:nvPr/>
        </p:nvCxnSpPr>
        <p:spPr>
          <a:xfrm>
            <a:off x="9208655" y="2503055"/>
            <a:ext cx="0" cy="2013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D53C467-ED81-0BC0-B191-F2A25F5F6B12}"/>
              </a:ext>
            </a:extLst>
          </p:cNvPr>
          <p:cNvSpPr/>
          <p:nvPr/>
        </p:nvSpPr>
        <p:spPr>
          <a:xfrm>
            <a:off x="8215745" y="4551146"/>
            <a:ext cx="1985818" cy="68305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 Priorities</a:t>
            </a:r>
          </a:p>
        </p:txBody>
      </p:sp>
    </p:spTree>
    <p:extLst>
      <p:ext uri="{BB962C8B-B14F-4D97-AF65-F5344CB8AC3E}">
        <p14:creationId xmlns:p14="http://schemas.microsoft.com/office/powerpoint/2010/main" val="2636538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5123</TotalTime>
  <Words>2064</Words>
  <Application>Microsoft Office PowerPoint</Application>
  <PresentationFormat>Widescreen</PresentationFormat>
  <Paragraphs>322</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Roboto</vt:lpstr>
      <vt:lpstr>Office Theme</vt:lpstr>
      <vt:lpstr>ePIC Collaboration News</vt:lpstr>
      <vt:lpstr>Hey John, start the recording….</vt:lpstr>
      <vt:lpstr>Agenda</vt:lpstr>
      <vt:lpstr>News from the SP Office</vt:lpstr>
      <vt:lpstr>preTDR Version 1.0!</vt:lpstr>
      <vt:lpstr>Jan 2025 Collaboration Meeting </vt:lpstr>
      <vt:lpstr>Death and Taxes</vt:lpstr>
      <vt:lpstr>Theme of the Collaboration Meeting</vt:lpstr>
      <vt:lpstr>How do we set priorities?</vt:lpstr>
      <vt:lpstr>Agenda – Monday, Jan. 20th </vt:lpstr>
      <vt:lpstr>Agenda – Tuesday, Jan. 21st </vt:lpstr>
      <vt:lpstr>Agenda – Wednesday, Jan 22nd </vt:lpstr>
      <vt:lpstr>Social Program</vt:lpstr>
      <vt:lpstr>Agenda – Thursday Jan. 23rd </vt:lpstr>
      <vt:lpstr>Agenda Friday, Jan. 24th </vt:lpstr>
      <vt:lpstr>ePIC Contests</vt:lpstr>
      <vt:lpstr>ePIC Website Migration</vt:lpstr>
      <vt:lpstr>ePIC Phone Book is “live”</vt:lpstr>
      <vt:lpstr>Invitation to the Second ePIC AI Town Hall</vt:lpstr>
      <vt:lpstr>CERN Recognized Experiment</vt:lpstr>
      <vt:lpstr>Summary</vt:lpstr>
      <vt:lpstr>PowerPoint Presentation</vt:lpstr>
      <vt:lpstr>New Zoom Link </vt:lpstr>
      <vt:lpstr>ePIC Resources</vt:lpstr>
      <vt:lpstr>EICUG Membership</vt:lpstr>
      <vt:lpstr>Federated Login Flow</vt:lpstr>
      <vt:lpstr>January 2025 Collab. Meeting Plan</vt:lpstr>
      <vt:lpstr>Streaming readout workshop XII@Tokyo</vt:lpstr>
      <vt:lpstr>2025 Statements of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1714</cp:revision>
  <dcterms:created xsi:type="dcterms:W3CDTF">2023-04-13T13:35:08Z</dcterms:created>
  <dcterms:modified xsi:type="dcterms:W3CDTF">2024-12-06T15:14:45Z</dcterms:modified>
</cp:coreProperties>
</file>