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1"/>
  </p:notesMasterIdLst>
  <p:sldIdLst>
    <p:sldId id="263" r:id="rId5"/>
    <p:sldId id="5857" r:id="rId6"/>
    <p:sldId id="270" r:id="rId7"/>
    <p:sldId id="5850" r:id="rId8"/>
    <p:sldId id="5677" r:id="rId9"/>
    <p:sldId id="5736" r:id="rId10"/>
    <p:sldId id="271" r:id="rId11"/>
    <p:sldId id="5740" r:id="rId12"/>
    <p:sldId id="5679" r:id="rId13"/>
    <p:sldId id="5832" r:id="rId14"/>
    <p:sldId id="5846" r:id="rId15"/>
    <p:sldId id="5815" r:id="rId16"/>
    <p:sldId id="5856" r:id="rId17"/>
    <p:sldId id="5819" r:id="rId18"/>
    <p:sldId id="5847" r:id="rId19"/>
    <p:sldId id="581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8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45A2E-1E8F-651B-1B7E-F693DC620A48}" v="2" dt="2024-10-14T19:38:23.880"/>
    <p1510:client id="{4A1F04A7-D297-4E51-933B-CBF1AF8C0F91}" v="18" dt="2024-10-15T17:24:46.786"/>
    <p1510:client id="{88BC3ACB-0446-8E94-D852-0FB32C6E41CD}" v="1" dt="2024-10-16T18:01:00.294"/>
    <p1510:client id="{EB0DF15E-1688-0940-C52E-5404B11B14D8}" v="1" dt="2024-10-16T18:05:11.789"/>
    <p1510:client id="{F1535241-5E26-D0FF-ABBD-3940C799100C}" v="3" dt="2024-10-14T18:22:07.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81"/>
    <p:restoredTop sz="97386" autoAdjust="0"/>
  </p:normalViewPr>
  <p:slideViewPr>
    <p:cSldViewPr snapToGrid="0" snapToObjects="1">
      <p:cViewPr varScale="1">
        <p:scale>
          <a:sx n="153" d="100"/>
          <a:sy n="153" d="100"/>
        </p:scale>
        <p:origin x="168" y="192"/>
      </p:cViewPr>
      <p:guideLst/>
    </p:cSldViewPr>
  </p:slideViewPr>
  <p:outlineViewPr>
    <p:cViewPr>
      <p:scale>
        <a:sx n="33" d="100"/>
        <a:sy n="33" d="100"/>
      </p:scale>
      <p:origin x="0" y="-7336"/>
    </p:cViewPr>
  </p:outlineViewPr>
  <p:notesTextViewPr>
    <p:cViewPr>
      <p:scale>
        <a:sx n="1" d="1"/>
        <a:sy n="1" d="1"/>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1. cooling theory has been done in longitudinal plane. However transverse emittance effect on cooling rate is not fully understood yet. </a:t>
            </a:r>
          </a:p>
          <a:p>
            <a:r>
              <a:rPr lang="en-US" dirty="0"/>
              <a:t>2. Cooling requires the generating and preservation of low shot noise electron beam, which has not been fully demonstrated</a:t>
            </a:r>
          </a:p>
          <a:p>
            <a:r>
              <a:rPr lang="en-US" dirty="0"/>
              <a:t>3. The requirement for synchronization of both beam is crucial for high bandwidth strong hadron cooling, which has not been fully demonstrated</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4232476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400">
                <a:solidFill>
                  <a:schemeClr val="tx1"/>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4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400">
                <a:solidFill>
                  <a:schemeClr val="tx1"/>
                </a:solidFill>
              </a:defRPr>
            </a:lvl1pPr>
          </a:lstStyle>
          <a:p>
            <a:fld id="{933A556B-7C63-244D-9B7C-B0EA8042B330}" type="slidenum">
              <a:rPr lang="en-US" smtClean="0"/>
              <a:pPr/>
              <a:t>‹#›</a:t>
            </a:fld>
            <a:endParaRPr lang="en-US" dirty="0"/>
          </a:p>
        </p:txBody>
      </p:sp>
      <p:sp>
        <p:nvSpPr>
          <p:cNvPr id="7" name="Text Placeholder 2">
            <a:extLst>
              <a:ext uri="{FF2B5EF4-FFF2-40B4-BE49-F238E27FC236}">
                <a16:creationId xmlns:a16="http://schemas.microsoft.com/office/drawing/2014/main" id="{46D2D2E4-6E67-48B3-BA12-35766E148F54}"/>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8" name="Text Placeholder 2">
            <a:extLst>
              <a:ext uri="{FF2B5EF4-FFF2-40B4-BE49-F238E27FC236}">
                <a16:creationId xmlns:a16="http://schemas.microsoft.com/office/drawing/2014/main" id="{F2B1FEBD-D691-4390-9587-AA03ECE9CA89}"/>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Presenter First Initial, Last Name</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36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
        <p:nvSpPr>
          <p:cNvPr id="2" name="Slide Number Placeholder 5">
            <a:extLst>
              <a:ext uri="{FF2B5EF4-FFF2-40B4-BE49-F238E27FC236}">
                <a16:creationId xmlns:a16="http://schemas.microsoft.com/office/drawing/2014/main" id="{8C06761C-212D-82E9-AEEC-3F6913038733}"/>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173111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389119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2A8EE2B-35DF-D1DC-583B-BB2801AD4856}"/>
              </a:ext>
            </a:extLst>
          </p:cNvPr>
          <p:cNvSpPr txBox="1">
            <a:spLocks/>
          </p:cNvSpPr>
          <p:nvPr userDrawn="1"/>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a:p>
        </p:txBody>
      </p:sp>
    </p:spTree>
    <p:extLst>
      <p:ext uri="{BB962C8B-B14F-4D97-AF65-F5344CB8AC3E}">
        <p14:creationId xmlns:p14="http://schemas.microsoft.com/office/powerpoint/2010/main" val="2534772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Tree>
    <p:extLst>
      <p:ext uri="{BB962C8B-B14F-4D97-AF65-F5344CB8AC3E}">
        <p14:creationId xmlns:p14="http://schemas.microsoft.com/office/powerpoint/2010/main" val="1028299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9" name="Text Placeholder 2">
            <a:extLst>
              <a:ext uri="{FF2B5EF4-FFF2-40B4-BE49-F238E27FC236}">
                <a16:creationId xmlns:a16="http://schemas.microsoft.com/office/drawing/2014/main" id="{0B42B81B-128F-476E-A68E-8CDACD50C942}"/>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10" name="Text Placeholder 2">
            <a:extLst>
              <a:ext uri="{FF2B5EF4-FFF2-40B4-BE49-F238E27FC236}">
                <a16:creationId xmlns:a16="http://schemas.microsoft.com/office/drawing/2014/main" id="{C0171F31-104B-4D09-AAF4-2CA962F380FB}"/>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185067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534049"/>
            <a:ext cx="432486" cy="294041"/>
          </a:xfrm>
          <a:prstGeom prst="rect">
            <a:avLst/>
          </a:prstGeom>
        </p:spPr>
        <p:txBody>
          <a:bodyPr lIns="0" tIns="0" rIns="0" bIns="0" anchor="ctr"/>
          <a:lstStyle>
            <a:lvl1pPr algn="ctr">
              <a:defRPr sz="1400">
                <a:solidFill>
                  <a:schemeClr val="tx1"/>
                </a:solidFill>
              </a:defRPr>
            </a:lvl1pPr>
          </a:lstStyle>
          <a:p>
            <a:fld id="{933A556B-7C63-244D-9B7C-B0EA8042B330}" type="slidenum">
              <a:rPr lang="en-US" smtClean="0"/>
              <a:pPr/>
              <a:t>‹#›</a:t>
            </a:fld>
            <a:endParaRPr lang="en-US" dirty="0"/>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2" y="6534049"/>
            <a:ext cx="4509516"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err="1">
                <a:solidFill>
                  <a:schemeClr val="tx1"/>
                </a:solidFill>
              </a:rPr>
              <a:t>ePIC</a:t>
            </a:r>
            <a:r>
              <a:rPr lang="en-US" sz="1400" dirty="0">
                <a:solidFill>
                  <a:schemeClr val="tx1"/>
                </a:solidFill>
              </a:rPr>
              <a:t> General Meeting, December 19, 2024</a:t>
            </a:r>
            <a:endParaRPr lang="en-US" dirty="0">
              <a:solidFill>
                <a:schemeClr val="tx1"/>
              </a:solidFill>
            </a:endParaRP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6001373" y="6534049"/>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Qiong Wu</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 id="2147483669" r:id="rId6"/>
    <p:sldLayoutId id="2147483670" r:id="rId7"/>
    <p:sldLayoutId id="2147483672" r:id="rId8"/>
    <p:sldLayoutId id="2147483673" r:id="rId9"/>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w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5E370-318B-0B33-9E2F-BF8A27F30579}"/>
              </a:ext>
            </a:extLst>
          </p:cNvPr>
          <p:cNvSpPr>
            <a:spLocks noGrp="1"/>
          </p:cNvSpPr>
          <p:nvPr>
            <p:ph type="sldNum" sz="quarter" idx="4"/>
          </p:nvPr>
        </p:nvSpPr>
        <p:spPr/>
        <p:txBody>
          <a:bodyPr/>
          <a:lstStyle/>
          <a:p>
            <a:fld id="{933A556B-7C63-244D-9B7C-B0EA8042B330}" type="slidenum">
              <a:rPr lang="en-US" smtClean="0"/>
              <a:pPr/>
              <a:t>1</a:t>
            </a:fld>
            <a:endParaRPr lang="en-US" dirty="0"/>
          </a:p>
        </p:txBody>
      </p:sp>
      <p:sp>
        <p:nvSpPr>
          <p:cNvPr id="3" name="Title 2">
            <a:extLst>
              <a:ext uri="{FF2B5EF4-FFF2-40B4-BE49-F238E27FC236}">
                <a16:creationId xmlns:a16="http://schemas.microsoft.com/office/drawing/2014/main" id="{1137D74F-4404-6082-279D-8BFE1D1F51BC}"/>
              </a:ext>
            </a:extLst>
          </p:cNvPr>
          <p:cNvSpPr>
            <a:spLocks noGrp="1"/>
          </p:cNvSpPr>
          <p:nvPr>
            <p:ph type="title"/>
          </p:nvPr>
        </p:nvSpPr>
        <p:spPr/>
        <p:txBody>
          <a:bodyPr>
            <a:normAutofit fontScale="90000"/>
          </a:bodyPr>
          <a:lstStyle/>
          <a:p>
            <a:r>
              <a:rPr lang="en-US"/>
              <a:t>Memo from Jim Yeck, Project Director, Dec 11 2024</a:t>
            </a:r>
          </a:p>
        </p:txBody>
      </p:sp>
      <p:sp>
        <p:nvSpPr>
          <p:cNvPr id="4" name="Content Placeholder 3">
            <a:extLst>
              <a:ext uri="{FF2B5EF4-FFF2-40B4-BE49-F238E27FC236}">
                <a16:creationId xmlns:a16="http://schemas.microsoft.com/office/drawing/2014/main" id="{3813B925-CD57-B4F4-C8A7-F6E6EEE45C11}"/>
              </a:ext>
            </a:extLst>
          </p:cNvPr>
          <p:cNvSpPr>
            <a:spLocks noGrp="1"/>
          </p:cNvSpPr>
          <p:nvPr>
            <p:ph idx="1"/>
          </p:nvPr>
        </p:nvSpPr>
        <p:spPr/>
        <p:txBody>
          <a:bodyPr>
            <a:normAutofit/>
          </a:bodyPr>
          <a:lstStyle/>
          <a:p>
            <a:r>
              <a:rPr lang="en-US" sz="2000" b="1" dirty="0">
                <a:effectLst/>
                <a:latin typeface="Arial" panose="020B0604020202020204" pitchFamily="34" charset="0"/>
                <a:cs typeface="Arial" panose="020B0604020202020204" pitchFamily="34" charset="0"/>
              </a:rPr>
              <a:t>Optimization of the Electron Injector –</a:t>
            </a:r>
            <a:r>
              <a:rPr lang="en-US" sz="2000" dirty="0">
                <a:effectLst/>
                <a:latin typeface="Arial" panose="020B0604020202020204" pitchFamily="34" charset="0"/>
                <a:cs typeface="Arial" panose="020B0604020202020204" pitchFamily="34" charset="0"/>
              </a:rPr>
              <a:t> The decision was made </a:t>
            </a:r>
            <a:r>
              <a:rPr lang="en-US" sz="2000" u="sng" dirty="0">
                <a:effectLst/>
                <a:latin typeface="Arial" panose="020B0604020202020204" pitchFamily="34" charset="0"/>
                <a:cs typeface="Arial" panose="020B0604020202020204" pitchFamily="34" charset="0"/>
              </a:rPr>
              <a:t>to </a:t>
            </a:r>
            <a:r>
              <a:rPr lang="en-US" sz="2000" u="sng" dirty="0">
                <a:effectLst/>
                <a:highlight>
                  <a:srgbClr val="FFFF00"/>
                </a:highlight>
                <a:latin typeface="Arial" panose="020B0604020202020204" pitchFamily="34" charset="0"/>
                <a:cs typeface="Arial" panose="020B0604020202020204" pitchFamily="34" charset="0"/>
              </a:rPr>
              <a:t>remove the Rapid Cycling Synchrotron (RCS)</a:t>
            </a:r>
            <a:r>
              <a:rPr lang="en-US" sz="2000" dirty="0">
                <a:effectLst/>
                <a:highlight>
                  <a:srgbClr val="FFFF00"/>
                </a:highlight>
                <a:latin typeface="Arial" panose="020B0604020202020204" pitchFamily="34" charset="0"/>
                <a:cs typeface="Arial" panose="020B0604020202020204" pitchFamily="34" charset="0"/>
              </a:rPr>
              <a:t> from the RHIC/EIC tunnel</a:t>
            </a:r>
            <a:r>
              <a:rPr lang="en-US" sz="2000" dirty="0">
                <a:effectLst/>
                <a:latin typeface="Arial" panose="020B0604020202020204" pitchFamily="34" charset="0"/>
                <a:cs typeface="Arial" panose="020B0604020202020204" pitchFamily="34" charset="0"/>
              </a:rPr>
              <a:t>.  The preliminary RCS concept is a </a:t>
            </a:r>
            <a:r>
              <a:rPr lang="en-US" sz="2000" dirty="0">
                <a:effectLst/>
                <a:highlight>
                  <a:srgbClr val="FFFF00"/>
                </a:highlight>
                <a:latin typeface="Arial" panose="020B0604020202020204" pitchFamily="34" charset="0"/>
                <a:cs typeface="Arial" panose="020B0604020202020204" pitchFamily="34" charset="0"/>
              </a:rPr>
              <a:t>new 1.4-km ring, located near Interaction Region 4</a:t>
            </a:r>
            <a:r>
              <a:rPr lang="en-US" sz="2000" dirty="0">
                <a:effectLst/>
                <a:latin typeface="Arial" panose="020B0604020202020204" pitchFamily="34" charset="0"/>
                <a:cs typeface="Arial" panose="020B0604020202020204" pitchFamily="34" charset="0"/>
              </a:rPr>
              <a:t>.  The cost and performance optimization of the entire injector (</a:t>
            </a:r>
            <a:r>
              <a:rPr lang="en-US" sz="2000" dirty="0" err="1">
                <a:effectLst/>
                <a:latin typeface="Arial" panose="020B0604020202020204" pitchFamily="34" charset="0"/>
                <a:cs typeface="Arial" panose="020B0604020202020204" pitchFamily="34" charset="0"/>
              </a:rPr>
              <a:t>linac</a:t>
            </a:r>
            <a:r>
              <a:rPr lang="en-US" sz="2000" dirty="0">
                <a:effectLst/>
                <a:latin typeface="Arial" panose="020B0604020202020204" pitchFamily="34" charset="0"/>
                <a:cs typeface="Arial" panose="020B0604020202020204" pitchFamily="34" charset="0"/>
              </a:rPr>
              <a:t> and RCS) will continue into the Spring of 2025.  The justification for the decision and the plan for advancing the electron injector design and for addressing the full implication of this important change will be presented at the DOE review in early January.  Sergei Nagaitsev, EIC Technical Director, is the primary point of contact for questions.</a:t>
            </a:r>
            <a:endParaRPr lang="en-US" sz="2800" dirty="0">
              <a:latin typeface="Arial" panose="020B0604020202020204" pitchFamily="34" charset="0"/>
              <a:cs typeface="Arial" panose="020B0604020202020204" pitchFamily="34" charset="0"/>
            </a:endParaRPr>
          </a:p>
          <a:p>
            <a:r>
              <a:rPr lang="en-US" sz="1800" b="1" dirty="0">
                <a:effectLst/>
                <a:latin typeface="Arial" panose="020B0604020202020204" pitchFamily="34" charset="0"/>
                <a:cs typeface="Arial" panose="020B0604020202020204" pitchFamily="34" charset="0"/>
              </a:rPr>
              <a:t>Strategy for Project Delivery –</a:t>
            </a:r>
            <a:r>
              <a:rPr lang="en-US" sz="1800" dirty="0">
                <a:effectLst/>
                <a:latin typeface="Arial" panose="020B0604020202020204" pitchFamily="34" charset="0"/>
                <a:cs typeface="Arial" panose="020B0604020202020204" pitchFamily="34" charset="0"/>
              </a:rPr>
              <a:t> (not part of this charge)</a:t>
            </a:r>
            <a:endParaRPr lang="en-US" dirty="0">
              <a:latin typeface="Arial" panose="020B0604020202020204" pitchFamily="34" charset="0"/>
              <a:cs typeface="Arial" panose="020B0604020202020204" pitchFamily="34" charset="0"/>
            </a:endParaRPr>
          </a:p>
          <a:p>
            <a:r>
              <a:rPr lang="en-US" sz="1800" b="1" dirty="0">
                <a:effectLst/>
                <a:latin typeface="Arial" panose="020B0604020202020204" pitchFamily="34" charset="0"/>
                <a:cs typeface="Arial" panose="020B0604020202020204" pitchFamily="34" charset="0"/>
              </a:rPr>
              <a:t>Early Science Program –</a:t>
            </a:r>
            <a:r>
              <a:rPr lang="en-US" sz="1800" dirty="0">
                <a:effectLst/>
                <a:latin typeface="Arial" panose="020B0604020202020204" pitchFamily="34" charset="0"/>
                <a:cs typeface="Arial" panose="020B0604020202020204" pitchFamily="34" charset="0"/>
              </a:rPr>
              <a:t> (not part of this charge)</a:t>
            </a:r>
            <a:endParaRPr lang="en-US" dirty="0">
              <a:latin typeface="Arial" panose="020B0604020202020204" pitchFamily="34" charset="0"/>
              <a:cs typeface="Arial" panose="020B0604020202020204" pitchFamily="34" charset="0"/>
            </a:endParaRPr>
          </a:p>
          <a:p>
            <a:r>
              <a:rPr lang="en-US" sz="2000" b="1" dirty="0">
                <a:effectLst/>
                <a:latin typeface="Arial" panose="020B0604020202020204" pitchFamily="34" charset="0"/>
                <a:cs typeface="Arial" panose="020B0604020202020204" pitchFamily="34" charset="0"/>
              </a:rPr>
              <a:t>Beam Cooling –</a:t>
            </a:r>
            <a:r>
              <a:rPr lang="en-US" sz="2000" dirty="0">
                <a:effectLst/>
                <a:latin typeface="Arial" panose="020B0604020202020204" pitchFamily="34" charset="0"/>
                <a:cs typeface="Arial" panose="020B0604020202020204" pitchFamily="34" charset="0"/>
              </a:rPr>
              <a:t> The project is </a:t>
            </a:r>
            <a:r>
              <a:rPr lang="en-US" sz="2000" dirty="0">
                <a:effectLst/>
                <a:highlight>
                  <a:srgbClr val="FFFF00"/>
                </a:highlight>
                <a:latin typeface="Arial" panose="020B0604020202020204" pitchFamily="34" charset="0"/>
                <a:cs typeface="Arial" panose="020B0604020202020204" pitchFamily="34" charset="0"/>
              </a:rPr>
              <a:t>no longer planning to implement Strong Hadron Cooling within the scope of the line-item construction project</a:t>
            </a:r>
            <a:r>
              <a:rPr lang="en-US" sz="2000" dirty="0">
                <a:effectLst/>
                <a:latin typeface="Arial" panose="020B0604020202020204" pitchFamily="34" charset="0"/>
                <a:cs typeface="Arial" panose="020B0604020202020204" pitchFamily="34" charset="0"/>
              </a:rPr>
              <a:t>.  </a:t>
            </a:r>
            <a:r>
              <a:rPr lang="en-US" sz="2000" dirty="0">
                <a:effectLst/>
                <a:highlight>
                  <a:srgbClr val="FFFF00"/>
                </a:highlight>
                <a:latin typeface="Arial" panose="020B0604020202020204" pitchFamily="34" charset="0"/>
                <a:cs typeface="Arial" panose="020B0604020202020204" pitchFamily="34" charset="0"/>
              </a:rPr>
              <a:t>Low Energy Cooling will be added to the scope of the line-item project</a:t>
            </a:r>
            <a:r>
              <a:rPr lang="en-US" sz="2000" dirty="0">
                <a:effectLst/>
                <a:latin typeface="Arial" panose="020B0604020202020204" pitchFamily="34" charset="0"/>
                <a:cs typeface="Arial" panose="020B0604020202020204" pitchFamily="34" charset="0"/>
              </a:rPr>
              <a:t>. These changes are responsive to the concerns raised in earlier DOE reviews and </a:t>
            </a:r>
            <a:r>
              <a:rPr lang="en-US" sz="2000" dirty="0">
                <a:effectLst/>
                <a:highlight>
                  <a:srgbClr val="FFFF00"/>
                </a:highlight>
                <a:latin typeface="Arial" panose="020B0604020202020204" pitchFamily="34" charset="0"/>
                <a:cs typeface="Arial" panose="020B0604020202020204" pitchFamily="34" charset="0"/>
              </a:rPr>
              <a:t>result in lower technical performance risk and reduced construction cost</a:t>
            </a:r>
            <a:r>
              <a:rPr lang="en-US" sz="2000" dirty="0">
                <a:effectLst/>
                <a:latin typeface="Arial" panose="020B0604020202020204" pitchFamily="34" charset="0"/>
                <a:cs typeface="Arial" panose="020B0604020202020204" pitchFamily="34" charset="0"/>
              </a:rPr>
              <a:t>. The justification for these decisions will be presented at the DOE review.  Following the DOE review we will implement the changes in our planning documentation.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42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39789-231B-0304-92A4-BE07F30A6C01}"/>
              </a:ext>
            </a:extLst>
          </p:cNvPr>
          <p:cNvSpPr>
            <a:spLocks noGrp="1"/>
          </p:cNvSpPr>
          <p:nvPr>
            <p:ph type="body" sz="quarter" idx="10"/>
          </p:nvPr>
        </p:nvSpPr>
        <p:spPr>
          <a:xfrm>
            <a:off x="461963" y="930274"/>
            <a:ext cx="11521440" cy="5212080"/>
          </a:xfrm>
        </p:spPr>
        <p:txBody>
          <a:bodyPr/>
          <a:lstStyle/>
          <a:p>
            <a:r>
              <a:rPr lang="en-US" dirty="0"/>
              <a:t>Strategy for Hadron Cooling</a:t>
            </a:r>
          </a:p>
          <a:p>
            <a:endParaRPr lang="en-US" dirty="0"/>
          </a:p>
          <a:p>
            <a:r>
              <a:rPr lang="en-US" dirty="0"/>
              <a:t>Slides from S. Nagaitsev </a:t>
            </a:r>
            <a:r>
              <a:rPr lang="en-US" sz="2400" dirty="0"/>
              <a:t>(Technical Director) </a:t>
            </a:r>
            <a:r>
              <a:rPr lang="en-US" i="1" dirty="0"/>
              <a:t>draft </a:t>
            </a:r>
            <a:r>
              <a:rPr lang="en-US" dirty="0"/>
              <a:t>plenary</a:t>
            </a:r>
          </a:p>
          <a:p>
            <a:r>
              <a:rPr lang="en-US" dirty="0"/>
              <a:t>for January 2025 DOE OPA Review</a:t>
            </a:r>
          </a:p>
          <a:p>
            <a:r>
              <a:rPr lang="en-US" sz="2400" dirty="0"/>
              <a:t>(Basically the same as presented at November 2024 Director’s Review)</a:t>
            </a:r>
          </a:p>
        </p:txBody>
      </p:sp>
      <p:sp>
        <p:nvSpPr>
          <p:cNvPr id="3" name="Slide Number Placeholder 2">
            <a:extLst>
              <a:ext uri="{FF2B5EF4-FFF2-40B4-BE49-F238E27FC236}">
                <a16:creationId xmlns:a16="http://schemas.microsoft.com/office/drawing/2014/main" id="{D5A1E730-E91E-2E32-49EE-8BA2D45B2B06}"/>
              </a:ext>
            </a:extLst>
          </p:cNvPr>
          <p:cNvSpPr>
            <a:spLocks noGrp="1"/>
          </p:cNvSpPr>
          <p:nvPr>
            <p:ph type="sldNum" sz="quarter" idx="4"/>
          </p:nvPr>
        </p:nvSpPr>
        <p:spPr/>
        <p:txBody>
          <a:bodyPr/>
          <a:lstStyle/>
          <a:p>
            <a:fld id="{933A556B-7C63-244D-9B7C-B0EA8042B330}" type="slidenum">
              <a:rPr lang="en-US" smtClean="0"/>
              <a:pPr/>
              <a:t>10</a:t>
            </a:fld>
            <a:endParaRPr lang="en-US"/>
          </a:p>
        </p:txBody>
      </p:sp>
    </p:spTree>
    <p:extLst>
      <p:ext uri="{BB962C8B-B14F-4D97-AF65-F5344CB8AC3E}">
        <p14:creationId xmlns:p14="http://schemas.microsoft.com/office/powerpoint/2010/main" val="410649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D2AD6-073E-AB2D-5ADB-FABE006E5159}"/>
              </a:ext>
            </a:extLst>
          </p:cNvPr>
          <p:cNvSpPr>
            <a:spLocks noGrp="1"/>
          </p:cNvSpPr>
          <p:nvPr>
            <p:ph type="title"/>
          </p:nvPr>
        </p:nvSpPr>
        <p:spPr/>
        <p:txBody>
          <a:bodyPr>
            <a:normAutofit fontScale="90000"/>
          </a:bodyPr>
          <a:lstStyle/>
          <a:p>
            <a:r>
              <a:rPr lang="en-US" dirty="0"/>
              <a:t>Recommendations from Nov 2023 DOE Review</a:t>
            </a:r>
          </a:p>
        </p:txBody>
      </p:sp>
      <p:sp>
        <p:nvSpPr>
          <p:cNvPr id="4" name="Content Placeholder 3">
            <a:extLst>
              <a:ext uri="{FF2B5EF4-FFF2-40B4-BE49-F238E27FC236}">
                <a16:creationId xmlns:a16="http://schemas.microsoft.com/office/drawing/2014/main" id="{D556DF9C-C468-B189-000F-7EF9D4D987A5}"/>
              </a:ext>
            </a:extLst>
          </p:cNvPr>
          <p:cNvSpPr>
            <a:spLocks noGrp="1"/>
          </p:cNvSpPr>
          <p:nvPr>
            <p:ph idx="1"/>
          </p:nvPr>
        </p:nvSpPr>
        <p:spPr/>
        <p:txBody>
          <a:bodyPr vert="horz" lIns="91440" tIns="45720" rIns="91440" bIns="45720" rtlCol="0" anchor="t">
            <a:normAutofit/>
          </a:bodyPr>
          <a:lstStyle/>
          <a:p>
            <a:pPr algn="l" rtl="0" fontAlgn="base">
              <a:buFont typeface="+mj-lt"/>
              <a:buAutoNum type="arabicPeriod"/>
            </a:pPr>
            <a:r>
              <a:rPr lang="en-US" b="0" i="0" u="none" strike="noStrike" dirty="0">
                <a:solidFill>
                  <a:srgbClr val="000000"/>
                </a:solidFill>
                <a:effectLst/>
                <a:latin typeface="Arial"/>
                <a:cs typeface="Arial"/>
              </a:rPr>
              <a:t>Develop a plan in case strong hadron cooling (both SHC-</a:t>
            </a:r>
            <a:r>
              <a:rPr lang="en-US" b="0" i="0" u="none" strike="noStrike" dirty="0" err="1">
                <a:solidFill>
                  <a:srgbClr val="000000"/>
                </a:solidFill>
                <a:effectLst/>
                <a:latin typeface="Arial"/>
                <a:cs typeface="Arial"/>
              </a:rPr>
              <a:t>CeC</a:t>
            </a:r>
            <a:r>
              <a:rPr lang="en-US" b="0" i="0" u="none" strike="noStrike" dirty="0">
                <a:solidFill>
                  <a:srgbClr val="000000"/>
                </a:solidFill>
                <a:effectLst/>
                <a:latin typeface="Arial"/>
                <a:cs typeface="Arial"/>
              </a:rPr>
              <a:t> and SHC-REC) performance falls below expectations; present at the next OPA Review. </a:t>
            </a:r>
            <a:r>
              <a:rPr lang="en-US" b="0" i="0" dirty="0">
                <a:effectLst/>
                <a:latin typeface="Arial"/>
                <a:cs typeface="Arial"/>
              </a:rPr>
              <a:t>​</a:t>
            </a:r>
            <a:br>
              <a:rPr lang="en-US" b="0" i="0" dirty="0">
                <a:effectLst/>
                <a:latin typeface="Arial"/>
              </a:rPr>
            </a:br>
            <a:r>
              <a:rPr lang="en-US" b="0" i="0" dirty="0">
                <a:solidFill>
                  <a:srgbClr val="0070C0"/>
                </a:solidFill>
                <a:effectLst/>
                <a:latin typeface="Arial"/>
                <a:cs typeface="Calibri"/>
              </a:rPr>
              <a:t>We concur. </a:t>
            </a:r>
            <a:r>
              <a:rPr lang="en-US" b="0" i="0" u="none" strike="noStrike" dirty="0">
                <a:solidFill>
                  <a:srgbClr val="0070C0"/>
                </a:solidFill>
                <a:effectLst/>
                <a:latin typeface="Arial"/>
                <a:cs typeface="Calibri"/>
              </a:rPr>
              <a:t>See next slides</a:t>
            </a:r>
            <a:br>
              <a:rPr lang="en-US" b="0" i="0" dirty="0">
                <a:effectLst/>
              </a:rPr>
            </a:br>
            <a:r>
              <a:rPr lang="en-US" b="0" i="0" dirty="0">
                <a:effectLst/>
              </a:rPr>
              <a:t>​</a:t>
            </a:r>
            <a:endParaRPr lang="en-US" b="0" i="0" dirty="0">
              <a:effectLst/>
              <a:cs typeface="Arial"/>
            </a:endParaRPr>
          </a:p>
          <a:p>
            <a:pPr algn="l" rtl="0" fontAlgn="base">
              <a:buFont typeface="+mj-lt"/>
              <a:buAutoNum type="arabicPeriod"/>
            </a:pPr>
            <a:r>
              <a:rPr lang="en-US" b="0" i="0" u="none" strike="noStrike" dirty="0">
                <a:solidFill>
                  <a:srgbClr val="000000"/>
                </a:solidFill>
                <a:effectLst/>
                <a:latin typeface="Arial"/>
                <a:cs typeface="Arial"/>
              </a:rPr>
              <a:t>Develop a plan for a focused program of the RHIC end-of-run beam studies as part of APEX with a goal to address potential issues and provide input to further mitigation of the EIC performance risks; report to NP by May 2024. </a:t>
            </a:r>
          </a:p>
          <a:p>
            <a:pPr marL="0" indent="0" fontAlgn="base">
              <a:buNone/>
            </a:pPr>
            <a:r>
              <a:rPr lang="en-US" dirty="0">
                <a:solidFill>
                  <a:srgbClr val="0070C0"/>
                </a:solidFill>
                <a:latin typeface="Arial"/>
                <a:cs typeface="Arial"/>
              </a:rPr>
              <a:t>   See V. </a:t>
            </a:r>
            <a:r>
              <a:rPr lang="en-US" dirty="0" err="1">
                <a:solidFill>
                  <a:srgbClr val="0070C0"/>
                </a:solidFill>
                <a:latin typeface="Arial"/>
                <a:cs typeface="Arial"/>
              </a:rPr>
              <a:t>Ptitsyn’s</a:t>
            </a:r>
            <a:r>
              <a:rPr lang="en-US" dirty="0">
                <a:solidFill>
                  <a:srgbClr val="0070C0"/>
                </a:solidFill>
                <a:latin typeface="Arial"/>
                <a:cs typeface="Arial"/>
              </a:rPr>
              <a:t> talk (SC2)</a:t>
            </a:r>
            <a:r>
              <a:rPr lang="en-US" b="0" i="0" dirty="0">
                <a:effectLst/>
                <a:latin typeface="Arial"/>
                <a:cs typeface="Arial"/>
              </a:rPr>
              <a:t>​ at CD-3B DOE OPA Review (January 2025)</a:t>
            </a:r>
            <a:br>
              <a:rPr lang="en-US" b="0" i="0" dirty="0">
                <a:effectLst/>
                <a:latin typeface="Arial"/>
              </a:rPr>
            </a:br>
            <a:endParaRPr lang="en-US" b="0" i="0" dirty="0">
              <a:effectLst/>
              <a:latin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2AFE32CB-0FB4-9776-F042-9C7A113C41A2}"/>
              </a:ext>
            </a:extLst>
          </p:cNvPr>
          <p:cNvSpPr>
            <a:spLocks noGrp="1"/>
          </p:cNvSpPr>
          <p:nvPr>
            <p:ph type="sldNum" sz="quarter" idx="4"/>
          </p:nvPr>
        </p:nvSpPr>
        <p:spPr/>
        <p:txBody>
          <a:bodyPr/>
          <a:lstStyle/>
          <a:p>
            <a:fld id="{933A556B-7C63-244D-9B7C-B0EA8042B330}" type="slidenum">
              <a:rPr lang="en-US" smtClean="0"/>
              <a:pPr/>
              <a:t>11</a:t>
            </a:fld>
            <a:endParaRPr lang="en-US"/>
          </a:p>
        </p:txBody>
      </p:sp>
    </p:spTree>
    <p:extLst>
      <p:ext uri="{BB962C8B-B14F-4D97-AF65-F5344CB8AC3E}">
        <p14:creationId xmlns:p14="http://schemas.microsoft.com/office/powerpoint/2010/main" val="3919486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60B4-6234-E071-D9D7-F52917F49F43}"/>
              </a:ext>
            </a:extLst>
          </p:cNvPr>
          <p:cNvSpPr>
            <a:spLocks noGrp="1"/>
          </p:cNvSpPr>
          <p:nvPr>
            <p:ph type="title"/>
          </p:nvPr>
        </p:nvSpPr>
        <p:spPr/>
        <p:txBody>
          <a:bodyPr/>
          <a:lstStyle/>
          <a:p>
            <a:r>
              <a:rPr lang="en-US"/>
              <a:t>Why is beam cooling so important for the EIC?</a:t>
            </a:r>
          </a:p>
        </p:txBody>
      </p:sp>
      <p:sp>
        <p:nvSpPr>
          <p:cNvPr id="3" name="Content Placeholder 2">
            <a:extLst>
              <a:ext uri="{FF2B5EF4-FFF2-40B4-BE49-F238E27FC236}">
                <a16:creationId xmlns:a16="http://schemas.microsoft.com/office/drawing/2014/main" id="{F4793CD7-0BCD-4C13-E566-9CE290E735BB}"/>
              </a:ext>
            </a:extLst>
          </p:cNvPr>
          <p:cNvSpPr>
            <a:spLocks noGrp="1"/>
          </p:cNvSpPr>
          <p:nvPr>
            <p:ph idx="1"/>
          </p:nvPr>
        </p:nvSpPr>
        <p:spPr>
          <a:xfrm>
            <a:off x="462577" y="4593423"/>
            <a:ext cx="11498620" cy="1573229"/>
          </a:xfrm>
        </p:spPr>
        <p:txBody>
          <a:bodyPr>
            <a:normAutofit lnSpcReduction="10000"/>
          </a:bodyPr>
          <a:lstStyle/>
          <a:p>
            <a:r>
              <a:rPr lang="en-US"/>
              <a:t>Compared to HERA, the EIC design implements two new critical ideas:</a:t>
            </a:r>
          </a:p>
          <a:p>
            <a:pPr marL="684212" lvl="1" indent="-457200">
              <a:buFont typeface="+mj-lt"/>
              <a:buAutoNum type="arabicPeriod"/>
            </a:pPr>
            <a:r>
              <a:rPr lang="en-US"/>
              <a:t>Flat proton bunches at collisions (to match the electron beam dimensions) – this helps with the peak luminosity</a:t>
            </a:r>
          </a:p>
          <a:p>
            <a:pPr marL="684212" lvl="1" indent="-457200">
              <a:buFont typeface="+mj-lt"/>
              <a:buAutoNum type="arabicPeriod"/>
            </a:pPr>
            <a:r>
              <a:rPr lang="en-US"/>
              <a:t>Continuous proton beam cooling during collisions to maintain matched beam dimensions – this helps with the average luminosity</a:t>
            </a:r>
          </a:p>
        </p:txBody>
      </p:sp>
      <p:pic>
        <p:nvPicPr>
          <p:cNvPr id="5" name="Picture 4">
            <a:extLst>
              <a:ext uri="{FF2B5EF4-FFF2-40B4-BE49-F238E27FC236}">
                <a16:creationId xmlns:a16="http://schemas.microsoft.com/office/drawing/2014/main" id="{E16D0DE3-9C53-2EC1-ACBC-69C9F94D0260}"/>
              </a:ext>
            </a:extLst>
          </p:cNvPr>
          <p:cNvPicPr>
            <a:picLocks noChangeAspect="1"/>
          </p:cNvPicPr>
          <p:nvPr/>
        </p:nvPicPr>
        <p:blipFill>
          <a:blip r:embed="rId2"/>
          <a:stretch>
            <a:fillRect/>
          </a:stretch>
        </p:blipFill>
        <p:spPr>
          <a:xfrm>
            <a:off x="360210" y="691348"/>
            <a:ext cx="4934241" cy="3858432"/>
          </a:xfrm>
          <a:prstGeom prst="rect">
            <a:avLst/>
          </a:prstGeom>
        </p:spPr>
      </p:pic>
      <p:pic>
        <p:nvPicPr>
          <p:cNvPr id="6" name="Picture 2">
            <a:extLst>
              <a:ext uri="{FF2B5EF4-FFF2-40B4-BE49-F238E27FC236}">
                <a16:creationId xmlns:a16="http://schemas.microsoft.com/office/drawing/2014/main" id="{1621B1CD-80B6-351C-0BA1-69740152F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741" y="742950"/>
            <a:ext cx="4794348" cy="31706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54443A-A3C7-A9AE-0CDE-351ACAB16A6D}"/>
              </a:ext>
            </a:extLst>
          </p:cNvPr>
          <p:cNvSpPr txBox="1"/>
          <p:nvPr/>
        </p:nvSpPr>
        <p:spPr>
          <a:xfrm>
            <a:off x="8843963" y="558284"/>
            <a:ext cx="2364750" cy="369332"/>
          </a:xfrm>
          <a:prstGeom prst="rect">
            <a:avLst/>
          </a:prstGeom>
          <a:noFill/>
        </p:spPr>
        <p:txBody>
          <a:bodyPr wrap="none" rtlCol="0">
            <a:spAutoFit/>
          </a:bodyPr>
          <a:lstStyle/>
          <a:p>
            <a:r>
              <a:rPr lang="en-US"/>
              <a:t>EIC main parameters</a:t>
            </a:r>
          </a:p>
        </p:txBody>
      </p:sp>
      <p:graphicFrame>
        <p:nvGraphicFramePr>
          <p:cNvPr id="8" name="Object 7">
            <a:extLst>
              <a:ext uri="{FF2B5EF4-FFF2-40B4-BE49-F238E27FC236}">
                <a16:creationId xmlns:a16="http://schemas.microsoft.com/office/drawing/2014/main" id="{DA3EB2F7-DA6E-DBEB-9086-65BBDC4A0D3C}"/>
              </a:ext>
            </a:extLst>
          </p:cNvPr>
          <p:cNvGraphicFramePr>
            <a:graphicFrameLocks noChangeAspect="1"/>
          </p:cNvGraphicFramePr>
          <p:nvPr/>
        </p:nvGraphicFramePr>
        <p:xfrm>
          <a:off x="5490060" y="3824214"/>
          <a:ext cx="3613637" cy="769209"/>
        </p:xfrm>
        <a:graphic>
          <a:graphicData uri="http://schemas.openxmlformats.org/presentationml/2006/ole">
            <mc:AlternateContent xmlns:mc="http://schemas.openxmlformats.org/markup-compatibility/2006">
              <mc:Choice xmlns:v="urn:schemas-microsoft-com:vml" Requires="v">
                <p:oleObj name="Equation" r:id="rId4" imgW="2145960" imgH="457200" progId="Equation.DSMT4">
                  <p:embed/>
                </p:oleObj>
              </mc:Choice>
              <mc:Fallback>
                <p:oleObj name="Equation" r:id="rId4" imgW="2145960" imgH="457200" progId="Equation.DSMT4">
                  <p:embed/>
                  <p:pic>
                    <p:nvPicPr>
                      <p:cNvPr id="8" name="Object 7">
                        <a:extLst>
                          <a:ext uri="{FF2B5EF4-FFF2-40B4-BE49-F238E27FC236}">
                            <a16:creationId xmlns:a16="http://schemas.microsoft.com/office/drawing/2014/main" id="{DA3EB2F7-DA6E-DBEB-9086-65BBDC4A0D3C}"/>
                          </a:ext>
                        </a:extLst>
                      </p:cNvPr>
                      <p:cNvPicPr/>
                      <p:nvPr/>
                    </p:nvPicPr>
                    <p:blipFill>
                      <a:blip r:embed="rId5"/>
                      <a:stretch>
                        <a:fillRect/>
                      </a:stretch>
                    </p:blipFill>
                    <p:spPr>
                      <a:xfrm>
                        <a:off x="5490060" y="3824214"/>
                        <a:ext cx="3613637" cy="76920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169AC4E-5BB6-72C1-3CD0-AC38D94260DC}"/>
              </a:ext>
            </a:extLst>
          </p:cNvPr>
          <p:cNvGraphicFramePr>
            <a:graphicFrameLocks noChangeAspect="1"/>
          </p:cNvGraphicFramePr>
          <p:nvPr/>
        </p:nvGraphicFramePr>
        <p:xfrm>
          <a:off x="9494915" y="4044888"/>
          <a:ext cx="2276827" cy="327863"/>
        </p:xfrm>
        <a:graphic>
          <a:graphicData uri="http://schemas.openxmlformats.org/presentationml/2006/ole">
            <mc:AlternateContent xmlns:mc="http://schemas.openxmlformats.org/markup-compatibility/2006">
              <mc:Choice xmlns:v="urn:schemas-microsoft-com:vml" Requires="v">
                <p:oleObj name="Equation" r:id="rId6" imgW="1587240" imgH="228600" progId="Equation.DSMT4">
                  <p:embed/>
                </p:oleObj>
              </mc:Choice>
              <mc:Fallback>
                <p:oleObj name="Equation" r:id="rId6" imgW="1587240" imgH="228600" progId="Equation.DSMT4">
                  <p:embed/>
                  <p:pic>
                    <p:nvPicPr>
                      <p:cNvPr id="9" name="Object 8">
                        <a:extLst>
                          <a:ext uri="{FF2B5EF4-FFF2-40B4-BE49-F238E27FC236}">
                            <a16:creationId xmlns:a16="http://schemas.microsoft.com/office/drawing/2014/main" id="{E169AC4E-5BB6-72C1-3CD0-AC38D94260DC}"/>
                          </a:ext>
                        </a:extLst>
                      </p:cNvPr>
                      <p:cNvPicPr/>
                      <p:nvPr/>
                    </p:nvPicPr>
                    <p:blipFill>
                      <a:blip r:embed="rId7"/>
                      <a:stretch>
                        <a:fillRect/>
                      </a:stretch>
                    </p:blipFill>
                    <p:spPr>
                      <a:xfrm>
                        <a:off x="9494915" y="4044888"/>
                        <a:ext cx="2276827" cy="327863"/>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32346587-1FE5-6FDC-FA8E-0D90253179E2}"/>
              </a:ext>
            </a:extLst>
          </p:cNvPr>
          <p:cNvSpPr/>
          <p:nvPr/>
        </p:nvSpPr>
        <p:spPr>
          <a:xfrm>
            <a:off x="4075139" y="3033746"/>
            <a:ext cx="350044" cy="22860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EFDA504-EC65-6CBC-BA4D-5F2AC21798F5}"/>
              </a:ext>
            </a:extLst>
          </p:cNvPr>
          <p:cNvSpPr/>
          <p:nvPr/>
        </p:nvSpPr>
        <p:spPr>
          <a:xfrm>
            <a:off x="10633328" y="3532988"/>
            <a:ext cx="350044" cy="22860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C08795A-7C63-83E8-D681-DFCE6679F8E8}"/>
              </a:ext>
            </a:extLst>
          </p:cNvPr>
          <p:cNvSpPr/>
          <p:nvPr/>
        </p:nvSpPr>
        <p:spPr>
          <a:xfrm>
            <a:off x="4075139" y="2363372"/>
            <a:ext cx="350044" cy="37149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85D56E-91F8-8FB9-7C74-0468A1D9139B}"/>
              </a:ext>
            </a:extLst>
          </p:cNvPr>
          <p:cNvSpPr/>
          <p:nvPr/>
        </p:nvSpPr>
        <p:spPr>
          <a:xfrm>
            <a:off x="10093569" y="1810006"/>
            <a:ext cx="604911" cy="22860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214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254C-C8A8-7CC9-85A2-478B76A2C617}"/>
              </a:ext>
            </a:extLst>
          </p:cNvPr>
          <p:cNvSpPr>
            <a:spLocks noGrp="1"/>
          </p:cNvSpPr>
          <p:nvPr>
            <p:ph type="title"/>
          </p:nvPr>
        </p:nvSpPr>
        <p:spPr/>
        <p:txBody>
          <a:bodyPr/>
          <a:lstStyle/>
          <a:p>
            <a:r>
              <a:rPr lang="en-US" dirty="0"/>
              <a:t>SHC: Background Info</a:t>
            </a:r>
          </a:p>
        </p:txBody>
      </p:sp>
      <p:sp>
        <p:nvSpPr>
          <p:cNvPr id="3" name="Content Placeholder 2">
            <a:extLst>
              <a:ext uri="{FF2B5EF4-FFF2-40B4-BE49-F238E27FC236}">
                <a16:creationId xmlns:a16="http://schemas.microsoft.com/office/drawing/2014/main" id="{89C8ACA4-9F43-8C53-6CFD-712D639626D7}"/>
              </a:ext>
            </a:extLst>
          </p:cNvPr>
          <p:cNvSpPr>
            <a:spLocks noGrp="1"/>
          </p:cNvSpPr>
          <p:nvPr>
            <p:ph idx="1"/>
          </p:nvPr>
        </p:nvSpPr>
        <p:spPr/>
        <p:txBody>
          <a:bodyPr/>
          <a:lstStyle/>
          <a:p>
            <a:r>
              <a:rPr lang="en-US"/>
              <a:t>2021: The EIC CDR focuses on SHC as a preferred alternative to (1) create flat bunches and (2) maintain emittance during collisions.</a:t>
            </a:r>
          </a:p>
          <a:p>
            <a:r>
              <a:rPr lang="en-US"/>
              <a:t>2023: We realize that SHC is too slow to create flat bunches at collision energy.  Added a low-energy electron cooler (13 MeV) at injection, combined with SHC-CEC.</a:t>
            </a:r>
          </a:p>
          <a:p>
            <a:endParaRPr lang="en-US"/>
          </a:p>
          <a:p>
            <a:endParaRPr lang="en-US"/>
          </a:p>
          <a:p>
            <a:endParaRPr lang="en-US"/>
          </a:p>
          <a:p>
            <a:endParaRPr lang="en-US"/>
          </a:p>
          <a:p>
            <a:r>
              <a:rPr lang="en-US"/>
              <a:t>2024: SHC has remaining unresolved technical challenges.  We developed a detailed luminosity model with and without SHC at collisions.  Model assumes flat bunches, created by a low-energy electron cooler.</a:t>
            </a:r>
          </a:p>
        </p:txBody>
      </p:sp>
      <p:cxnSp>
        <p:nvCxnSpPr>
          <p:cNvPr id="1171" name="Straight Connector 1170">
            <a:extLst>
              <a:ext uri="{FF2B5EF4-FFF2-40B4-BE49-F238E27FC236}">
                <a16:creationId xmlns:a16="http://schemas.microsoft.com/office/drawing/2014/main" id="{F5DF170A-24A5-6A93-68AF-37296A24BCF8}"/>
              </a:ext>
            </a:extLst>
          </p:cNvPr>
          <p:cNvCxnSpPr>
            <a:cxnSpLocks/>
          </p:cNvCxnSpPr>
          <p:nvPr/>
        </p:nvCxnSpPr>
        <p:spPr>
          <a:xfrm>
            <a:off x="2014649" y="3549456"/>
            <a:ext cx="157156" cy="1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id="{D1DF285A-57D5-E061-6093-39E0CFA730A8}"/>
              </a:ext>
            </a:extLst>
          </p:cNvPr>
          <p:cNvCxnSpPr>
            <a:cxnSpLocks/>
          </p:cNvCxnSpPr>
          <p:nvPr/>
        </p:nvCxnSpPr>
        <p:spPr>
          <a:xfrm>
            <a:off x="10683613" y="3753760"/>
            <a:ext cx="219380" cy="21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id="{267E0831-8725-95E7-A97A-8BB981A6ED3E}"/>
              </a:ext>
            </a:extLst>
          </p:cNvPr>
          <p:cNvCxnSpPr>
            <a:cxnSpLocks/>
          </p:cNvCxnSpPr>
          <p:nvPr/>
        </p:nvCxnSpPr>
        <p:spPr>
          <a:xfrm flipH="1">
            <a:off x="10680040" y="3947770"/>
            <a:ext cx="219380" cy="21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4" name="Straight Connector 1173">
            <a:extLst>
              <a:ext uri="{FF2B5EF4-FFF2-40B4-BE49-F238E27FC236}">
                <a16:creationId xmlns:a16="http://schemas.microsoft.com/office/drawing/2014/main" id="{2CEBEB1B-C217-D709-7894-7C8F29529D3D}"/>
              </a:ext>
            </a:extLst>
          </p:cNvPr>
          <p:cNvCxnSpPr>
            <a:cxnSpLocks/>
          </p:cNvCxnSpPr>
          <p:nvPr/>
        </p:nvCxnSpPr>
        <p:spPr>
          <a:xfrm flipH="1" flipV="1">
            <a:off x="8045300" y="3742165"/>
            <a:ext cx="2076896" cy="11894"/>
          </a:xfrm>
          <a:prstGeom prst="line">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75" name="Straight Connector 1174">
            <a:extLst>
              <a:ext uri="{FF2B5EF4-FFF2-40B4-BE49-F238E27FC236}">
                <a16:creationId xmlns:a16="http://schemas.microsoft.com/office/drawing/2014/main" id="{8FCC9185-82CB-E0F9-716C-68B85D80D0A6}"/>
              </a:ext>
            </a:extLst>
          </p:cNvPr>
          <p:cNvCxnSpPr>
            <a:cxnSpLocks/>
          </p:cNvCxnSpPr>
          <p:nvPr/>
        </p:nvCxnSpPr>
        <p:spPr>
          <a:xfrm>
            <a:off x="10666185" y="3522912"/>
            <a:ext cx="289064" cy="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6" name="Straight Connector 1175">
            <a:extLst>
              <a:ext uri="{FF2B5EF4-FFF2-40B4-BE49-F238E27FC236}">
                <a16:creationId xmlns:a16="http://schemas.microsoft.com/office/drawing/2014/main" id="{FE10AC08-CC61-EA8E-72CD-0553E28A4447}"/>
              </a:ext>
            </a:extLst>
          </p:cNvPr>
          <p:cNvCxnSpPr>
            <a:cxnSpLocks/>
          </p:cNvCxnSpPr>
          <p:nvPr/>
        </p:nvCxnSpPr>
        <p:spPr>
          <a:xfrm>
            <a:off x="10118624" y="3757633"/>
            <a:ext cx="4223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177" name="Content Placeholder 5" descr="Chart, scatter chart&#10;&#10;Description automatically generated">
            <a:extLst>
              <a:ext uri="{FF2B5EF4-FFF2-40B4-BE49-F238E27FC236}">
                <a16:creationId xmlns:a16="http://schemas.microsoft.com/office/drawing/2014/main" id="{BE83F71F-0A8D-F38D-B9DD-ADC18C3C1C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66929" y="3647778"/>
            <a:ext cx="1761455" cy="170646"/>
          </a:xfrm>
          <a:prstGeom prst="rect">
            <a:avLst/>
          </a:prstGeom>
        </p:spPr>
      </p:pic>
      <p:cxnSp>
        <p:nvCxnSpPr>
          <p:cNvPr id="1178" name="Straight Connector 1177">
            <a:extLst>
              <a:ext uri="{FF2B5EF4-FFF2-40B4-BE49-F238E27FC236}">
                <a16:creationId xmlns:a16="http://schemas.microsoft.com/office/drawing/2014/main" id="{B05BEE79-D6A7-9A15-9140-82713B1B3FC3}"/>
              </a:ext>
            </a:extLst>
          </p:cNvPr>
          <p:cNvCxnSpPr>
            <a:cxnSpLocks/>
            <a:endCxn id="1180" idx="1"/>
          </p:cNvCxnSpPr>
          <p:nvPr/>
        </p:nvCxnSpPr>
        <p:spPr>
          <a:xfrm flipH="1">
            <a:off x="1926525" y="3244341"/>
            <a:ext cx="9027753" cy="3868"/>
          </a:xfrm>
          <a:prstGeom prst="line">
            <a:avLst/>
          </a:prstGeom>
        </p:spPr>
        <p:style>
          <a:lnRef idx="1">
            <a:schemeClr val="accent1"/>
          </a:lnRef>
          <a:fillRef idx="0">
            <a:schemeClr val="accent1"/>
          </a:fillRef>
          <a:effectRef idx="0">
            <a:schemeClr val="accent1"/>
          </a:effectRef>
          <a:fontRef idx="minor">
            <a:schemeClr val="tx1"/>
          </a:fontRef>
        </p:style>
      </p:cxnSp>
      <p:pic>
        <p:nvPicPr>
          <p:cNvPr id="1179" name="Picture 1178">
            <a:extLst>
              <a:ext uri="{FF2B5EF4-FFF2-40B4-BE49-F238E27FC236}">
                <a16:creationId xmlns:a16="http://schemas.microsoft.com/office/drawing/2014/main" id="{0FC3D172-9513-3169-0599-01D0F23BBA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9623" y="3145480"/>
            <a:ext cx="1221380" cy="198021"/>
          </a:xfrm>
          <a:prstGeom prst="rect">
            <a:avLst/>
          </a:prstGeom>
        </p:spPr>
      </p:pic>
      <p:pic>
        <p:nvPicPr>
          <p:cNvPr id="1180" name="Picture 1179">
            <a:extLst>
              <a:ext uri="{FF2B5EF4-FFF2-40B4-BE49-F238E27FC236}">
                <a16:creationId xmlns:a16="http://schemas.microsoft.com/office/drawing/2014/main" id="{A49D1510-D0B7-F5EA-C73F-66F7918F27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522" t="3456"/>
          <a:stretch/>
        </p:blipFill>
        <p:spPr>
          <a:xfrm>
            <a:off x="1926525" y="3152621"/>
            <a:ext cx="413761" cy="191176"/>
          </a:xfrm>
          <a:prstGeom prst="rect">
            <a:avLst/>
          </a:prstGeom>
        </p:spPr>
      </p:pic>
      <p:pic>
        <p:nvPicPr>
          <p:cNvPr id="1181" name="Picture 1180">
            <a:extLst>
              <a:ext uri="{FF2B5EF4-FFF2-40B4-BE49-F238E27FC236}">
                <a16:creationId xmlns:a16="http://schemas.microsoft.com/office/drawing/2014/main" id="{9F4892AF-E9F0-4B03-1811-6936B313CB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58955" y="3145777"/>
            <a:ext cx="1476738" cy="198021"/>
          </a:xfrm>
          <a:prstGeom prst="rect">
            <a:avLst/>
          </a:prstGeom>
        </p:spPr>
      </p:pic>
      <p:grpSp>
        <p:nvGrpSpPr>
          <p:cNvPr id="1182" name="Group 1181">
            <a:extLst>
              <a:ext uri="{FF2B5EF4-FFF2-40B4-BE49-F238E27FC236}">
                <a16:creationId xmlns:a16="http://schemas.microsoft.com/office/drawing/2014/main" id="{6F9811E5-FEE1-12A3-B92C-01D4087E10CE}"/>
              </a:ext>
            </a:extLst>
          </p:cNvPr>
          <p:cNvGrpSpPr/>
          <p:nvPr/>
        </p:nvGrpSpPr>
        <p:grpSpPr>
          <a:xfrm>
            <a:off x="4166035" y="3204295"/>
            <a:ext cx="341219" cy="369471"/>
            <a:chOff x="4147335" y="1992012"/>
            <a:chExt cx="454959" cy="492628"/>
          </a:xfrm>
        </p:grpSpPr>
        <p:cxnSp>
          <p:nvCxnSpPr>
            <p:cNvPr id="1183" name="Straight Connector 1182">
              <a:extLst>
                <a:ext uri="{FF2B5EF4-FFF2-40B4-BE49-F238E27FC236}">
                  <a16:creationId xmlns:a16="http://schemas.microsoft.com/office/drawing/2014/main" id="{E2246B36-B96A-8B14-7E8E-D629A9E177EA}"/>
                </a:ext>
              </a:extLst>
            </p:cNvPr>
            <p:cNvCxnSpPr>
              <a:cxnSpLocks/>
              <a:stCxn id="1184" idx="1"/>
            </p:cNvCxnSpPr>
            <p:nvPr/>
          </p:nvCxnSpPr>
          <p:spPr>
            <a:xfrm>
              <a:off x="4261635" y="2068212"/>
              <a:ext cx="226359" cy="322168"/>
            </a:xfrm>
            <a:prstGeom prst="line">
              <a:avLst/>
            </a:prstGeom>
          </p:spPr>
          <p:style>
            <a:lnRef idx="1">
              <a:schemeClr val="accent1"/>
            </a:lnRef>
            <a:fillRef idx="0">
              <a:schemeClr val="accent1"/>
            </a:fillRef>
            <a:effectRef idx="0">
              <a:schemeClr val="accent1"/>
            </a:effectRef>
            <a:fontRef idx="minor">
              <a:schemeClr val="tx1"/>
            </a:fontRef>
          </p:style>
        </p:cxnSp>
        <p:sp>
          <p:nvSpPr>
            <p:cNvPr id="1184" name="Isosceles Triangle 1183">
              <a:extLst>
                <a:ext uri="{FF2B5EF4-FFF2-40B4-BE49-F238E27FC236}">
                  <a16:creationId xmlns:a16="http://schemas.microsoft.com/office/drawing/2014/main" id="{15C22040-71A1-1283-C98D-5022411BB664}"/>
                </a:ext>
              </a:extLst>
            </p:cNvPr>
            <p:cNvSpPr/>
            <p:nvPr/>
          </p:nvSpPr>
          <p:spPr>
            <a:xfrm rot="10800000">
              <a:off x="4147335" y="1992012"/>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85" name="Isosceles Triangle 1184">
              <a:extLst>
                <a:ext uri="{FF2B5EF4-FFF2-40B4-BE49-F238E27FC236}">
                  <a16:creationId xmlns:a16="http://schemas.microsoft.com/office/drawing/2014/main" id="{01828E27-B97B-9284-1DE3-3FB604B73164}"/>
                </a:ext>
              </a:extLst>
            </p:cNvPr>
            <p:cNvSpPr/>
            <p:nvPr/>
          </p:nvSpPr>
          <p:spPr>
            <a:xfrm>
              <a:off x="4449894" y="2332240"/>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86" name="Flowchart: Predefined Process 1185">
              <a:extLst>
                <a:ext uri="{FF2B5EF4-FFF2-40B4-BE49-F238E27FC236}">
                  <a16:creationId xmlns:a16="http://schemas.microsoft.com/office/drawing/2014/main" id="{3C34CE0F-3573-4673-05B9-EEB733FAE128}"/>
                </a:ext>
              </a:extLst>
            </p:cNvPr>
            <p:cNvSpPr/>
            <p:nvPr/>
          </p:nvSpPr>
          <p:spPr>
            <a:xfrm rot="2874476">
              <a:off x="4324519" y="2060525"/>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87" name="Flowchart: Predefined Process 1186">
              <a:extLst>
                <a:ext uri="{FF2B5EF4-FFF2-40B4-BE49-F238E27FC236}">
                  <a16:creationId xmlns:a16="http://schemas.microsoft.com/office/drawing/2014/main" id="{855A9BA1-2BF7-A926-8E9C-BBF22930F351}"/>
                </a:ext>
              </a:extLst>
            </p:cNvPr>
            <p:cNvSpPr/>
            <p:nvPr/>
          </p:nvSpPr>
          <p:spPr>
            <a:xfrm rot="2874476">
              <a:off x="4414164" y="2168100"/>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grpSp>
        <p:nvGrpSpPr>
          <p:cNvPr id="1188" name="Group 1187">
            <a:extLst>
              <a:ext uri="{FF2B5EF4-FFF2-40B4-BE49-F238E27FC236}">
                <a16:creationId xmlns:a16="http://schemas.microsoft.com/office/drawing/2014/main" id="{465A9D92-2552-00B8-DC78-566A1B00037B}"/>
              </a:ext>
            </a:extLst>
          </p:cNvPr>
          <p:cNvGrpSpPr/>
          <p:nvPr/>
        </p:nvGrpSpPr>
        <p:grpSpPr>
          <a:xfrm>
            <a:off x="7622718" y="3218339"/>
            <a:ext cx="243224" cy="369471"/>
            <a:chOff x="4147340" y="1992012"/>
            <a:chExt cx="454954" cy="492628"/>
          </a:xfrm>
        </p:grpSpPr>
        <p:cxnSp>
          <p:nvCxnSpPr>
            <p:cNvPr id="1189" name="Straight Connector 1188">
              <a:extLst>
                <a:ext uri="{FF2B5EF4-FFF2-40B4-BE49-F238E27FC236}">
                  <a16:creationId xmlns:a16="http://schemas.microsoft.com/office/drawing/2014/main" id="{D538EB5A-1709-3B02-3F27-5EB924F2F251}"/>
                </a:ext>
              </a:extLst>
            </p:cNvPr>
            <p:cNvCxnSpPr>
              <a:cxnSpLocks/>
              <a:stCxn id="1190" idx="1"/>
            </p:cNvCxnSpPr>
            <p:nvPr/>
          </p:nvCxnSpPr>
          <p:spPr>
            <a:xfrm>
              <a:off x="4261636" y="2068212"/>
              <a:ext cx="226359" cy="322168"/>
            </a:xfrm>
            <a:prstGeom prst="line">
              <a:avLst/>
            </a:prstGeom>
          </p:spPr>
          <p:style>
            <a:lnRef idx="1">
              <a:schemeClr val="accent1"/>
            </a:lnRef>
            <a:fillRef idx="0">
              <a:schemeClr val="accent1"/>
            </a:fillRef>
            <a:effectRef idx="0">
              <a:schemeClr val="accent1"/>
            </a:effectRef>
            <a:fontRef idx="minor">
              <a:schemeClr val="tx1"/>
            </a:fontRef>
          </p:style>
        </p:cxnSp>
        <p:sp>
          <p:nvSpPr>
            <p:cNvPr id="1190" name="Isosceles Triangle 1189">
              <a:extLst>
                <a:ext uri="{FF2B5EF4-FFF2-40B4-BE49-F238E27FC236}">
                  <a16:creationId xmlns:a16="http://schemas.microsoft.com/office/drawing/2014/main" id="{37146A94-7293-0B6B-F409-9FAFB414D0EE}"/>
                </a:ext>
              </a:extLst>
            </p:cNvPr>
            <p:cNvSpPr/>
            <p:nvPr/>
          </p:nvSpPr>
          <p:spPr>
            <a:xfrm rot="10800000">
              <a:off x="4147340" y="1992012"/>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91" name="Isosceles Triangle 1190">
              <a:extLst>
                <a:ext uri="{FF2B5EF4-FFF2-40B4-BE49-F238E27FC236}">
                  <a16:creationId xmlns:a16="http://schemas.microsoft.com/office/drawing/2014/main" id="{3342D121-2575-4E41-7EC0-0CB695ECD7A2}"/>
                </a:ext>
              </a:extLst>
            </p:cNvPr>
            <p:cNvSpPr/>
            <p:nvPr/>
          </p:nvSpPr>
          <p:spPr>
            <a:xfrm>
              <a:off x="4449894" y="2332240"/>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92" name="Flowchart: Predefined Process 1191">
              <a:extLst>
                <a:ext uri="{FF2B5EF4-FFF2-40B4-BE49-F238E27FC236}">
                  <a16:creationId xmlns:a16="http://schemas.microsoft.com/office/drawing/2014/main" id="{7F72A419-38B5-9BDE-5ACE-D21B8190E50D}"/>
                </a:ext>
              </a:extLst>
            </p:cNvPr>
            <p:cNvSpPr/>
            <p:nvPr/>
          </p:nvSpPr>
          <p:spPr>
            <a:xfrm rot="2874476">
              <a:off x="4324519" y="2060525"/>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93" name="Flowchart: Predefined Process 1192">
              <a:extLst>
                <a:ext uri="{FF2B5EF4-FFF2-40B4-BE49-F238E27FC236}">
                  <a16:creationId xmlns:a16="http://schemas.microsoft.com/office/drawing/2014/main" id="{88406C57-2856-F063-F3C5-0731426B5E13}"/>
                </a:ext>
              </a:extLst>
            </p:cNvPr>
            <p:cNvSpPr/>
            <p:nvPr/>
          </p:nvSpPr>
          <p:spPr>
            <a:xfrm rot="2874476">
              <a:off x="4414164" y="2168100"/>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sp>
        <p:nvSpPr>
          <p:cNvPr id="1194" name="Flowchart: Predefined Process 1193">
            <a:extLst>
              <a:ext uri="{FF2B5EF4-FFF2-40B4-BE49-F238E27FC236}">
                <a16:creationId xmlns:a16="http://schemas.microsoft.com/office/drawing/2014/main" id="{A6773486-5FFD-82F1-46E9-5EEFAA060F7F}"/>
              </a:ext>
            </a:extLst>
          </p:cNvPr>
          <p:cNvSpPr/>
          <p:nvPr/>
        </p:nvSpPr>
        <p:spPr>
          <a:xfrm>
            <a:off x="5956826" y="3172799"/>
            <a:ext cx="51197" cy="153121"/>
          </a:xfrm>
          <a:prstGeom prst="flowChartPredefined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95" name="Flowchart: Predefined Process 1194">
            <a:extLst>
              <a:ext uri="{FF2B5EF4-FFF2-40B4-BE49-F238E27FC236}">
                <a16:creationId xmlns:a16="http://schemas.microsoft.com/office/drawing/2014/main" id="{F2416A51-1220-5D4B-8D89-5C7B2945E25F}"/>
              </a:ext>
            </a:extLst>
          </p:cNvPr>
          <p:cNvSpPr/>
          <p:nvPr/>
        </p:nvSpPr>
        <p:spPr>
          <a:xfrm>
            <a:off x="7384778" y="3172667"/>
            <a:ext cx="51197" cy="153121"/>
          </a:xfrm>
          <a:prstGeom prst="flowChartPredefined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nvGrpSpPr>
          <p:cNvPr id="1196" name="Group 1195">
            <a:extLst>
              <a:ext uri="{FF2B5EF4-FFF2-40B4-BE49-F238E27FC236}">
                <a16:creationId xmlns:a16="http://schemas.microsoft.com/office/drawing/2014/main" id="{8FE403C2-4C9B-EA10-E0AD-989D7B611108}"/>
              </a:ext>
            </a:extLst>
          </p:cNvPr>
          <p:cNvGrpSpPr/>
          <p:nvPr/>
        </p:nvGrpSpPr>
        <p:grpSpPr>
          <a:xfrm flipV="1">
            <a:off x="5479728" y="3198168"/>
            <a:ext cx="341219" cy="369471"/>
            <a:chOff x="4147335" y="1992012"/>
            <a:chExt cx="454959" cy="492628"/>
          </a:xfrm>
        </p:grpSpPr>
        <p:cxnSp>
          <p:nvCxnSpPr>
            <p:cNvPr id="1197" name="Straight Connector 1196">
              <a:extLst>
                <a:ext uri="{FF2B5EF4-FFF2-40B4-BE49-F238E27FC236}">
                  <a16:creationId xmlns:a16="http://schemas.microsoft.com/office/drawing/2014/main" id="{C5A270C5-3077-6AF4-14DB-07407B7F1C13}"/>
                </a:ext>
              </a:extLst>
            </p:cNvPr>
            <p:cNvCxnSpPr>
              <a:cxnSpLocks/>
              <a:stCxn id="1198" idx="1"/>
            </p:cNvCxnSpPr>
            <p:nvPr/>
          </p:nvCxnSpPr>
          <p:spPr>
            <a:xfrm>
              <a:off x="4261635" y="2068212"/>
              <a:ext cx="226359" cy="322168"/>
            </a:xfrm>
            <a:prstGeom prst="line">
              <a:avLst/>
            </a:prstGeom>
          </p:spPr>
          <p:style>
            <a:lnRef idx="1">
              <a:schemeClr val="accent1"/>
            </a:lnRef>
            <a:fillRef idx="0">
              <a:schemeClr val="accent1"/>
            </a:fillRef>
            <a:effectRef idx="0">
              <a:schemeClr val="accent1"/>
            </a:effectRef>
            <a:fontRef idx="minor">
              <a:schemeClr val="tx1"/>
            </a:fontRef>
          </p:style>
        </p:cxnSp>
        <p:sp>
          <p:nvSpPr>
            <p:cNvPr id="1198" name="Isosceles Triangle 1197">
              <a:extLst>
                <a:ext uri="{FF2B5EF4-FFF2-40B4-BE49-F238E27FC236}">
                  <a16:creationId xmlns:a16="http://schemas.microsoft.com/office/drawing/2014/main" id="{CC36AA74-948D-3513-46EF-BBA16FD7D641}"/>
                </a:ext>
              </a:extLst>
            </p:cNvPr>
            <p:cNvSpPr/>
            <p:nvPr/>
          </p:nvSpPr>
          <p:spPr>
            <a:xfrm rot="10800000">
              <a:off x="4147335" y="1992012"/>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199" name="Isosceles Triangle 1198">
              <a:extLst>
                <a:ext uri="{FF2B5EF4-FFF2-40B4-BE49-F238E27FC236}">
                  <a16:creationId xmlns:a16="http://schemas.microsoft.com/office/drawing/2014/main" id="{49052E11-3095-8F21-1169-AF8254A5467B}"/>
                </a:ext>
              </a:extLst>
            </p:cNvPr>
            <p:cNvSpPr/>
            <p:nvPr/>
          </p:nvSpPr>
          <p:spPr>
            <a:xfrm>
              <a:off x="4449894" y="2332240"/>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0" name="Flowchart: Predefined Process 1199">
              <a:extLst>
                <a:ext uri="{FF2B5EF4-FFF2-40B4-BE49-F238E27FC236}">
                  <a16:creationId xmlns:a16="http://schemas.microsoft.com/office/drawing/2014/main" id="{C5D593FF-72A0-CE37-4571-3BB64B71637F}"/>
                </a:ext>
              </a:extLst>
            </p:cNvPr>
            <p:cNvSpPr/>
            <p:nvPr/>
          </p:nvSpPr>
          <p:spPr>
            <a:xfrm rot="2874476">
              <a:off x="4324519" y="2060525"/>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1" name="Flowchart: Predefined Process 1200">
              <a:extLst>
                <a:ext uri="{FF2B5EF4-FFF2-40B4-BE49-F238E27FC236}">
                  <a16:creationId xmlns:a16="http://schemas.microsoft.com/office/drawing/2014/main" id="{669C84A9-8CCF-3456-04EB-48792E053052}"/>
                </a:ext>
              </a:extLst>
            </p:cNvPr>
            <p:cNvSpPr/>
            <p:nvPr/>
          </p:nvSpPr>
          <p:spPr>
            <a:xfrm rot="2874476">
              <a:off x="4414164" y="2168100"/>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sp>
        <p:nvSpPr>
          <p:cNvPr id="1202" name="Flowchart: Predefined Process 1201">
            <a:extLst>
              <a:ext uri="{FF2B5EF4-FFF2-40B4-BE49-F238E27FC236}">
                <a16:creationId xmlns:a16="http://schemas.microsoft.com/office/drawing/2014/main" id="{047EA6E2-0C0C-0EB1-B2FE-5B65589E1763}"/>
              </a:ext>
            </a:extLst>
          </p:cNvPr>
          <p:cNvSpPr/>
          <p:nvPr/>
        </p:nvSpPr>
        <p:spPr>
          <a:xfrm>
            <a:off x="6555220" y="3172796"/>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3" name="Flowchart: Predefined Process 1202">
            <a:extLst>
              <a:ext uri="{FF2B5EF4-FFF2-40B4-BE49-F238E27FC236}">
                <a16:creationId xmlns:a16="http://schemas.microsoft.com/office/drawing/2014/main" id="{6CA5F323-85C0-D2CE-8D99-90CB22885EF1}"/>
              </a:ext>
            </a:extLst>
          </p:cNvPr>
          <p:cNvSpPr/>
          <p:nvPr/>
        </p:nvSpPr>
        <p:spPr>
          <a:xfrm>
            <a:off x="6838282" y="3168227"/>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4" name="Flowchart: Predefined Process 1203">
            <a:extLst>
              <a:ext uri="{FF2B5EF4-FFF2-40B4-BE49-F238E27FC236}">
                <a16:creationId xmlns:a16="http://schemas.microsoft.com/office/drawing/2014/main" id="{4C7104B3-2899-A929-8AF9-B732B3E6EC8B}"/>
              </a:ext>
            </a:extLst>
          </p:cNvPr>
          <p:cNvSpPr/>
          <p:nvPr/>
        </p:nvSpPr>
        <p:spPr>
          <a:xfrm>
            <a:off x="7125058" y="3166071"/>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5" name="Flowchart: Predefined Process 1204">
            <a:extLst>
              <a:ext uri="{FF2B5EF4-FFF2-40B4-BE49-F238E27FC236}">
                <a16:creationId xmlns:a16="http://schemas.microsoft.com/office/drawing/2014/main" id="{7DD3E740-952D-90F8-A0D7-2B2F7FB97F34}"/>
              </a:ext>
            </a:extLst>
          </p:cNvPr>
          <p:cNvSpPr/>
          <p:nvPr/>
        </p:nvSpPr>
        <p:spPr>
          <a:xfrm>
            <a:off x="6252659" y="3172796"/>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6" name="Flowchart: Predefined Process 1205">
            <a:extLst>
              <a:ext uri="{FF2B5EF4-FFF2-40B4-BE49-F238E27FC236}">
                <a16:creationId xmlns:a16="http://schemas.microsoft.com/office/drawing/2014/main" id="{545D8DC2-91E8-D6C1-C78A-C7944D6BF32E}"/>
              </a:ext>
            </a:extLst>
          </p:cNvPr>
          <p:cNvSpPr/>
          <p:nvPr/>
        </p:nvSpPr>
        <p:spPr>
          <a:xfrm>
            <a:off x="2534767" y="3159350"/>
            <a:ext cx="51197" cy="153121"/>
          </a:xfrm>
          <a:prstGeom prst="flowChartPredefined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7" name="Flowchart: Predefined Process 1206">
            <a:extLst>
              <a:ext uri="{FF2B5EF4-FFF2-40B4-BE49-F238E27FC236}">
                <a16:creationId xmlns:a16="http://schemas.microsoft.com/office/drawing/2014/main" id="{02E72068-E382-67C3-F677-5F28666B8739}"/>
              </a:ext>
            </a:extLst>
          </p:cNvPr>
          <p:cNvSpPr/>
          <p:nvPr/>
        </p:nvSpPr>
        <p:spPr>
          <a:xfrm>
            <a:off x="3994869" y="3148501"/>
            <a:ext cx="51197" cy="153121"/>
          </a:xfrm>
          <a:prstGeom prst="flowChartPredefined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8" name="Flowchart: Predefined Process 1207">
            <a:extLst>
              <a:ext uri="{FF2B5EF4-FFF2-40B4-BE49-F238E27FC236}">
                <a16:creationId xmlns:a16="http://schemas.microsoft.com/office/drawing/2014/main" id="{88096131-D895-3F84-8A18-C3AF6100A664}"/>
              </a:ext>
            </a:extLst>
          </p:cNvPr>
          <p:cNvSpPr/>
          <p:nvPr/>
        </p:nvSpPr>
        <p:spPr>
          <a:xfrm>
            <a:off x="3133161" y="3159347"/>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09" name="Flowchart: Predefined Process 1208">
            <a:extLst>
              <a:ext uri="{FF2B5EF4-FFF2-40B4-BE49-F238E27FC236}">
                <a16:creationId xmlns:a16="http://schemas.microsoft.com/office/drawing/2014/main" id="{787BF817-B779-EB4F-EB36-27495D13218D}"/>
              </a:ext>
            </a:extLst>
          </p:cNvPr>
          <p:cNvSpPr/>
          <p:nvPr/>
        </p:nvSpPr>
        <p:spPr>
          <a:xfrm>
            <a:off x="3416223" y="3154778"/>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10" name="Flowchart: Predefined Process 1209">
            <a:extLst>
              <a:ext uri="{FF2B5EF4-FFF2-40B4-BE49-F238E27FC236}">
                <a16:creationId xmlns:a16="http://schemas.microsoft.com/office/drawing/2014/main" id="{621E9690-D83B-3F82-06CF-D23ABBF4DDC8}"/>
              </a:ext>
            </a:extLst>
          </p:cNvPr>
          <p:cNvSpPr/>
          <p:nvPr/>
        </p:nvSpPr>
        <p:spPr>
          <a:xfrm>
            <a:off x="3717661" y="3152622"/>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11" name="Flowchart: Predefined Process 1210">
            <a:extLst>
              <a:ext uri="{FF2B5EF4-FFF2-40B4-BE49-F238E27FC236}">
                <a16:creationId xmlns:a16="http://schemas.microsoft.com/office/drawing/2014/main" id="{F6E2EDF9-4DFE-8E01-C30F-4F2E8AA9BB81}"/>
              </a:ext>
            </a:extLst>
          </p:cNvPr>
          <p:cNvSpPr/>
          <p:nvPr/>
        </p:nvSpPr>
        <p:spPr>
          <a:xfrm>
            <a:off x="2830600" y="3159347"/>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cxnSp>
        <p:nvCxnSpPr>
          <p:cNvPr id="1212" name="Straight Connector 1211">
            <a:extLst>
              <a:ext uri="{FF2B5EF4-FFF2-40B4-BE49-F238E27FC236}">
                <a16:creationId xmlns:a16="http://schemas.microsoft.com/office/drawing/2014/main" id="{02C21231-3587-2233-6D7E-D214BB593FF2}"/>
              </a:ext>
            </a:extLst>
          </p:cNvPr>
          <p:cNvCxnSpPr>
            <a:cxnSpLocks/>
          </p:cNvCxnSpPr>
          <p:nvPr/>
        </p:nvCxnSpPr>
        <p:spPr>
          <a:xfrm flipH="1" flipV="1">
            <a:off x="4483890" y="3516469"/>
            <a:ext cx="1042960" cy="7418"/>
          </a:xfrm>
          <a:prstGeom prst="line">
            <a:avLst/>
          </a:prstGeom>
        </p:spPr>
        <p:style>
          <a:lnRef idx="1">
            <a:schemeClr val="accent1"/>
          </a:lnRef>
          <a:fillRef idx="0">
            <a:schemeClr val="accent1"/>
          </a:fillRef>
          <a:effectRef idx="0">
            <a:schemeClr val="accent1"/>
          </a:effectRef>
          <a:fontRef idx="minor">
            <a:schemeClr val="tx1"/>
          </a:fontRef>
        </p:style>
      </p:cxnSp>
      <p:grpSp>
        <p:nvGrpSpPr>
          <p:cNvPr id="1213" name="Group 1212">
            <a:extLst>
              <a:ext uri="{FF2B5EF4-FFF2-40B4-BE49-F238E27FC236}">
                <a16:creationId xmlns:a16="http://schemas.microsoft.com/office/drawing/2014/main" id="{C5C8011B-A1EC-EC2F-9381-727F8EE863E9}"/>
              </a:ext>
            </a:extLst>
          </p:cNvPr>
          <p:cNvGrpSpPr/>
          <p:nvPr/>
        </p:nvGrpSpPr>
        <p:grpSpPr>
          <a:xfrm flipV="1">
            <a:off x="2125152" y="3211567"/>
            <a:ext cx="341219" cy="369471"/>
            <a:chOff x="4147335" y="1992012"/>
            <a:chExt cx="454959" cy="492628"/>
          </a:xfrm>
        </p:grpSpPr>
        <p:cxnSp>
          <p:nvCxnSpPr>
            <p:cNvPr id="1214" name="Straight Connector 1213">
              <a:extLst>
                <a:ext uri="{FF2B5EF4-FFF2-40B4-BE49-F238E27FC236}">
                  <a16:creationId xmlns:a16="http://schemas.microsoft.com/office/drawing/2014/main" id="{AB8AE4CA-7201-BF58-B02B-A78732FC3E5E}"/>
                </a:ext>
              </a:extLst>
            </p:cNvPr>
            <p:cNvCxnSpPr>
              <a:cxnSpLocks/>
              <a:stCxn id="1215" idx="1"/>
            </p:cNvCxnSpPr>
            <p:nvPr/>
          </p:nvCxnSpPr>
          <p:spPr>
            <a:xfrm>
              <a:off x="4261635" y="2068212"/>
              <a:ext cx="226359" cy="322168"/>
            </a:xfrm>
            <a:prstGeom prst="line">
              <a:avLst/>
            </a:prstGeom>
          </p:spPr>
          <p:style>
            <a:lnRef idx="1">
              <a:schemeClr val="accent1"/>
            </a:lnRef>
            <a:fillRef idx="0">
              <a:schemeClr val="accent1"/>
            </a:fillRef>
            <a:effectRef idx="0">
              <a:schemeClr val="accent1"/>
            </a:effectRef>
            <a:fontRef idx="minor">
              <a:schemeClr val="tx1"/>
            </a:fontRef>
          </p:style>
        </p:cxnSp>
        <p:sp>
          <p:nvSpPr>
            <p:cNvPr id="1215" name="Isosceles Triangle 1214">
              <a:extLst>
                <a:ext uri="{FF2B5EF4-FFF2-40B4-BE49-F238E27FC236}">
                  <a16:creationId xmlns:a16="http://schemas.microsoft.com/office/drawing/2014/main" id="{049F6BD7-98BD-354F-6267-AA0641164505}"/>
                </a:ext>
              </a:extLst>
            </p:cNvPr>
            <p:cNvSpPr/>
            <p:nvPr/>
          </p:nvSpPr>
          <p:spPr>
            <a:xfrm rot="10800000">
              <a:off x="4147335" y="1992012"/>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16" name="Isosceles Triangle 1215">
              <a:extLst>
                <a:ext uri="{FF2B5EF4-FFF2-40B4-BE49-F238E27FC236}">
                  <a16:creationId xmlns:a16="http://schemas.microsoft.com/office/drawing/2014/main" id="{61274E50-4732-90A5-7831-C07175CAE262}"/>
                </a:ext>
              </a:extLst>
            </p:cNvPr>
            <p:cNvSpPr/>
            <p:nvPr/>
          </p:nvSpPr>
          <p:spPr>
            <a:xfrm>
              <a:off x="4449894" y="2332240"/>
              <a:ext cx="152400" cy="152400"/>
            </a:xfrm>
            <a:prstGeom prst="triangl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17" name="Flowchart: Predefined Process 1216">
              <a:extLst>
                <a:ext uri="{FF2B5EF4-FFF2-40B4-BE49-F238E27FC236}">
                  <a16:creationId xmlns:a16="http://schemas.microsoft.com/office/drawing/2014/main" id="{2E677609-34B5-1E41-E48B-943843B079F3}"/>
                </a:ext>
              </a:extLst>
            </p:cNvPr>
            <p:cNvSpPr/>
            <p:nvPr/>
          </p:nvSpPr>
          <p:spPr>
            <a:xfrm rot="2874476">
              <a:off x="4324519" y="2060525"/>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18" name="Flowchart: Predefined Process 1217">
              <a:extLst>
                <a:ext uri="{FF2B5EF4-FFF2-40B4-BE49-F238E27FC236}">
                  <a16:creationId xmlns:a16="http://schemas.microsoft.com/office/drawing/2014/main" id="{CFDF8C20-AA4C-4418-404D-F92D37115B35}"/>
                </a:ext>
              </a:extLst>
            </p:cNvPr>
            <p:cNvSpPr/>
            <p:nvPr/>
          </p:nvSpPr>
          <p:spPr>
            <a:xfrm rot="2874476">
              <a:off x="4414164" y="2168100"/>
              <a:ext cx="45719" cy="195835"/>
            </a:xfrm>
            <a:prstGeom prst="flowChartPredefinedProcess">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cxnSp>
        <p:nvCxnSpPr>
          <p:cNvPr id="1219" name="Straight Connector 1218">
            <a:extLst>
              <a:ext uri="{FF2B5EF4-FFF2-40B4-BE49-F238E27FC236}">
                <a16:creationId xmlns:a16="http://schemas.microsoft.com/office/drawing/2014/main" id="{E711AE64-5D40-4BF7-7370-9E1ED635FA8A}"/>
              </a:ext>
            </a:extLst>
          </p:cNvPr>
          <p:cNvCxnSpPr>
            <a:cxnSpLocks/>
          </p:cNvCxnSpPr>
          <p:nvPr/>
        </p:nvCxnSpPr>
        <p:spPr>
          <a:xfrm flipH="1" flipV="1">
            <a:off x="2063346" y="3927737"/>
            <a:ext cx="8609984" cy="51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1A5267B0-1574-E044-7967-BB935577D86E}"/>
              </a:ext>
            </a:extLst>
          </p:cNvPr>
          <p:cNvCxnSpPr>
            <a:cxnSpLocks/>
          </p:cNvCxnSpPr>
          <p:nvPr/>
        </p:nvCxnSpPr>
        <p:spPr>
          <a:xfrm flipH="1" flipV="1">
            <a:off x="7864442" y="3527088"/>
            <a:ext cx="2101864" cy="10793"/>
          </a:xfrm>
          <a:prstGeom prst="line">
            <a:avLst/>
          </a:prstGeom>
        </p:spPr>
        <p:style>
          <a:lnRef idx="1">
            <a:schemeClr val="accent1"/>
          </a:lnRef>
          <a:fillRef idx="0">
            <a:schemeClr val="accent1"/>
          </a:fillRef>
          <a:effectRef idx="0">
            <a:schemeClr val="accent1"/>
          </a:effectRef>
          <a:fontRef idx="minor">
            <a:schemeClr val="tx1"/>
          </a:fontRef>
        </p:style>
      </p:cxnSp>
      <p:sp>
        <p:nvSpPr>
          <p:cNvPr id="1221" name="Rectangle 1220">
            <a:extLst>
              <a:ext uri="{FF2B5EF4-FFF2-40B4-BE49-F238E27FC236}">
                <a16:creationId xmlns:a16="http://schemas.microsoft.com/office/drawing/2014/main" id="{DC974B2D-4004-33A8-8282-F09E32822B32}"/>
              </a:ext>
            </a:extLst>
          </p:cNvPr>
          <p:cNvSpPr/>
          <p:nvPr/>
        </p:nvSpPr>
        <p:spPr>
          <a:xfrm>
            <a:off x="1941667" y="3529033"/>
            <a:ext cx="121925" cy="4572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p>
        </p:txBody>
      </p:sp>
      <p:sp>
        <p:nvSpPr>
          <p:cNvPr id="1222" name="Flowchart: Predefined Process 1221">
            <a:extLst>
              <a:ext uri="{FF2B5EF4-FFF2-40B4-BE49-F238E27FC236}">
                <a16:creationId xmlns:a16="http://schemas.microsoft.com/office/drawing/2014/main" id="{52229BDB-F1F6-4274-A839-F4A7BCE67926}"/>
              </a:ext>
            </a:extLst>
          </p:cNvPr>
          <p:cNvSpPr/>
          <p:nvPr/>
        </p:nvSpPr>
        <p:spPr>
          <a:xfrm>
            <a:off x="4545916" y="3441640"/>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23" name="Flowchart: Predefined Process 1222">
            <a:extLst>
              <a:ext uri="{FF2B5EF4-FFF2-40B4-BE49-F238E27FC236}">
                <a16:creationId xmlns:a16="http://schemas.microsoft.com/office/drawing/2014/main" id="{24891A74-2465-870C-78CA-11B3794516C3}"/>
              </a:ext>
            </a:extLst>
          </p:cNvPr>
          <p:cNvSpPr/>
          <p:nvPr/>
        </p:nvSpPr>
        <p:spPr>
          <a:xfrm>
            <a:off x="4808806" y="3437071"/>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24" name="Flowchart: Predefined Process 1223">
            <a:extLst>
              <a:ext uri="{FF2B5EF4-FFF2-40B4-BE49-F238E27FC236}">
                <a16:creationId xmlns:a16="http://schemas.microsoft.com/office/drawing/2014/main" id="{11AA4E3F-08C7-8A14-852D-79B2EE28B3EF}"/>
              </a:ext>
            </a:extLst>
          </p:cNvPr>
          <p:cNvSpPr/>
          <p:nvPr/>
        </p:nvSpPr>
        <p:spPr>
          <a:xfrm>
            <a:off x="5110245" y="3434915"/>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25" name="Flowchart: Predefined Process 1224">
            <a:extLst>
              <a:ext uri="{FF2B5EF4-FFF2-40B4-BE49-F238E27FC236}">
                <a16:creationId xmlns:a16="http://schemas.microsoft.com/office/drawing/2014/main" id="{E37FA5E0-BA5C-FDFF-FA4A-B641B862D4F9}"/>
              </a:ext>
            </a:extLst>
          </p:cNvPr>
          <p:cNvSpPr/>
          <p:nvPr/>
        </p:nvSpPr>
        <p:spPr>
          <a:xfrm>
            <a:off x="5383889" y="3441826"/>
            <a:ext cx="51197" cy="153121"/>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nvGrpSpPr>
          <p:cNvPr id="1226" name="Group 1225">
            <a:extLst>
              <a:ext uri="{FF2B5EF4-FFF2-40B4-BE49-F238E27FC236}">
                <a16:creationId xmlns:a16="http://schemas.microsoft.com/office/drawing/2014/main" id="{A88D77D2-2EF2-52FA-6CE3-DB1725144B11}"/>
              </a:ext>
            </a:extLst>
          </p:cNvPr>
          <p:cNvGrpSpPr/>
          <p:nvPr/>
        </p:nvGrpSpPr>
        <p:grpSpPr>
          <a:xfrm>
            <a:off x="10968532" y="3470774"/>
            <a:ext cx="84081" cy="203041"/>
            <a:chOff x="9943980" y="3587528"/>
            <a:chExt cx="1372612" cy="3241525"/>
          </a:xfrm>
        </p:grpSpPr>
        <p:sp>
          <p:nvSpPr>
            <p:cNvPr id="1227" name="Can 98">
              <a:extLst>
                <a:ext uri="{FF2B5EF4-FFF2-40B4-BE49-F238E27FC236}">
                  <a16:creationId xmlns:a16="http://schemas.microsoft.com/office/drawing/2014/main" id="{8ABBBC33-7554-0A0F-6CC6-23BD1C222AD5}"/>
                </a:ext>
              </a:extLst>
            </p:cNvPr>
            <p:cNvSpPr/>
            <p:nvPr/>
          </p:nvSpPr>
          <p:spPr>
            <a:xfrm>
              <a:off x="10416989" y="4912660"/>
              <a:ext cx="403412" cy="571691"/>
            </a:xfrm>
            <a:prstGeom prst="can">
              <a:avLst>
                <a:gd name="adj" fmla="val 1389"/>
              </a:avLst>
            </a:prstGeom>
            <a:solidFill>
              <a:schemeClr val="tx2">
                <a:lumMod val="20000"/>
                <a:lumOff val="80000"/>
              </a:schemeClr>
            </a:solidFill>
            <a:ln w="3175"/>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solidFill>
                  <a:srgbClr val="FF0000"/>
                </a:solidFill>
              </a:endParaRPr>
            </a:p>
          </p:txBody>
        </p:sp>
        <p:sp>
          <p:nvSpPr>
            <p:cNvPr id="1228" name="Oval 1227">
              <a:extLst>
                <a:ext uri="{FF2B5EF4-FFF2-40B4-BE49-F238E27FC236}">
                  <a16:creationId xmlns:a16="http://schemas.microsoft.com/office/drawing/2014/main" id="{3FC8458B-A8B9-50FF-F4A8-03FEF36F85FB}"/>
                </a:ext>
              </a:extLst>
            </p:cNvPr>
            <p:cNvSpPr/>
            <p:nvPr/>
          </p:nvSpPr>
          <p:spPr>
            <a:xfrm>
              <a:off x="9943980" y="3587528"/>
              <a:ext cx="1351545" cy="1371597"/>
            </a:xfrm>
            <a:prstGeom prst="ellipse">
              <a:avLst/>
            </a:prstGeom>
            <a:solidFill>
              <a:schemeClr val="tx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29" name="Oval 1228">
              <a:extLst>
                <a:ext uri="{FF2B5EF4-FFF2-40B4-BE49-F238E27FC236}">
                  <a16:creationId xmlns:a16="http://schemas.microsoft.com/office/drawing/2014/main" id="{96FCF718-3B17-84A0-DD82-F7A0E038E671}"/>
                </a:ext>
              </a:extLst>
            </p:cNvPr>
            <p:cNvSpPr/>
            <p:nvPr/>
          </p:nvSpPr>
          <p:spPr>
            <a:xfrm>
              <a:off x="9965047" y="5457456"/>
              <a:ext cx="1351545" cy="1371597"/>
            </a:xfrm>
            <a:prstGeom prst="ellipse">
              <a:avLst/>
            </a:prstGeom>
            <a:solidFill>
              <a:schemeClr val="tx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30" name="Group 1229">
            <a:extLst>
              <a:ext uri="{FF2B5EF4-FFF2-40B4-BE49-F238E27FC236}">
                <a16:creationId xmlns:a16="http://schemas.microsoft.com/office/drawing/2014/main" id="{1B1BE3B5-A43A-5107-38E0-A960F725B67C}"/>
              </a:ext>
            </a:extLst>
          </p:cNvPr>
          <p:cNvGrpSpPr/>
          <p:nvPr/>
        </p:nvGrpSpPr>
        <p:grpSpPr>
          <a:xfrm flipV="1">
            <a:off x="10493035" y="3508937"/>
            <a:ext cx="175657" cy="259112"/>
            <a:chOff x="4147335" y="1992012"/>
            <a:chExt cx="454959" cy="492628"/>
          </a:xfrm>
        </p:grpSpPr>
        <p:cxnSp>
          <p:nvCxnSpPr>
            <p:cNvPr id="1231" name="Straight Connector 1230">
              <a:extLst>
                <a:ext uri="{FF2B5EF4-FFF2-40B4-BE49-F238E27FC236}">
                  <a16:creationId xmlns:a16="http://schemas.microsoft.com/office/drawing/2014/main" id="{EAB00E6E-57BC-03FC-B10C-9779FC5470A7}"/>
                </a:ext>
              </a:extLst>
            </p:cNvPr>
            <p:cNvCxnSpPr>
              <a:cxnSpLocks/>
              <a:stCxn id="1232" idx="1"/>
              <a:endCxn id="1233" idx="1"/>
            </p:cNvCxnSpPr>
            <p:nvPr/>
          </p:nvCxnSpPr>
          <p:spPr>
            <a:xfrm>
              <a:off x="4261634" y="2068211"/>
              <a:ext cx="226362" cy="34022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32" name="Isosceles Triangle 1231">
              <a:extLst>
                <a:ext uri="{FF2B5EF4-FFF2-40B4-BE49-F238E27FC236}">
                  <a16:creationId xmlns:a16="http://schemas.microsoft.com/office/drawing/2014/main" id="{10F536B7-BFD6-7C8A-5D7C-8551D597591E}"/>
                </a:ext>
              </a:extLst>
            </p:cNvPr>
            <p:cNvSpPr/>
            <p:nvPr/>
          </p:nvSpPr>
          <p:spPr>
            <a:xfrm rot="10800000">
              <a:off x="4147335" y="1992012"/>
              <a:ext cx="152400" cy="152400"/>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33" name="Isosceles Triangle 1232">
              <a:extLst>
                <a:ext uri="{FF2B5EF4-FFF2-40B4-BE49-F238E27FC236}">
                  <a16:creationId xmlns:a16="http://schemas.microsoft.com/office/drawing/2014/main" id="{B4A72B4D-878E-CFA6-0A35-5F77D5DB10AF}"/>
                </a:ext>
              </a:extLst>
            </p:cNvPr>
            <p:cNvSpPr/>
            <p:nvPr/>
          </p:nvSpPr>
          <p:spPr>
            <a:xfrm>
              <a:off x="4449894" y="2332240"/>
              <a:ext cx="152400" cy="152400"/>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34" name="Flowchart: Predefined Process 1233">
              <a:extLst>
                <a:ext uri="{FF2B5EF4-FFF2-40B4-BE49-F238E27FC236}">
                  <a16:creationId xmlns:a16="http://schemas.microsoft.com/office/drawing/2014/main" id="{3BC21126-BD34-9ADA-BA9E-D7BAC61C461E}"/>
                </a:ext>
              </a:extLst>
            </p:cNvPr>
            <p:cNvSpPr/>
            <p:nvPr/>
          </p:nvSpPr>
          <p:spPr>
            <a:xfrm rot="2874476">
              <a:off x="4324519" y="2060525"/>
              <a:ext cx="45719" cy="195835"/>
            </a:xfrm>
            <a:prstGeom prst="flowChartPredefinedProcess">
              <a:avLst/>
            </a:prstGeom>
            <a:solidFill>
              <a:srgbClr val="0099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35" name="Flowchart: Predefined Process 1234">
              <a:extLst>
                <a:ext uri="{FF2B5EF4-FFF2-40B4-BE49-F238E27FC236}">
                  <a16:creationId xmlns:a16="http://schemas.microsoft.com/office/drawing/2014/main" id="{9172C944-9E26-4B07-8BBC-CE325B444AF2}"/>
                </a:ext>
              </a:extLst>
            </p:cNvPr>
            <p:cNvSpPr/>
            <p:nvPr/>
          </p:nvSpPr>
          <p:spPr>
            <a:xfrm rot="2874476">
              <a:off x="4414164" y="2168100"/>
              <a:ext cx="45719" cy="195835"/>
            </a:xfrm>
            <a:prstGeom prst="flowChartPredefinedProcess">
              <a:avLst/>
            </a:prstGeom>
            <a:solidFill>
              <a:srgbClr val="0099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grpSp>
        <p:nvGrpSpPr>
          <p:cNvPr id="1236" name="Group 1235">
            <a:extLst>
              <a:ext uri="{FF2B5EF4-FFF2-40B4-BE49-F238E27FC236}">
                <a16:creationId xmlns:a16="http://schemas.microsoft.com/office/drawing/2014/main" id="{D1723B99-FB64-A32B-5DC7-87AF1698BF9B}"/>
              </a:ext>
            </a:extLst>
          </p:cNvPr>
          <p:cNvGrpSpPr/>
          <p:nvPr/>
        </p:nvGrpSpPr>
        <p:grpSpPr>
          <a:xfrm flipH="1" flipV="1">
            <a:off x="9969645" y="3504948"/>
            <a:ext cx="175657" cy="269829"/>
            <a:chOff x="4147335" y="1971636"/>
            <a:chExt cx="454959" cy="513004"/>
          </a:xfrm>
        </p:grpSpPr>
        <p:cxnSp>
          <p:nvCxnSpPr>
            <p:cNvPr id="1237" name="Straight Connector 1236">
              <a:extLst>
                <a:ext uri="{FF2B5EF4-FFF2-40B4-BE49-F238E27FC236}">
                  <a16:creationId xmlns:a16="http://schemas.microsoft.com/office/drawing/2014/main" id="{7E686040-BCEA-0902-67BF-94E43C399D78}"/>
                </a:ext>
              </a:extLst>
            </p:cNvPr>
            <p:cNvCxnSpPr>
              <a:cxnSpLocks/>
              <a:stCxn id="1238" idx="1"/>
              <a:endCxn id="1239" idx="1"/>
            </p:cNvCxnSpPr>
            <p:nvPr/>
          </p:nvCxnSpPr>
          <p:spPr>
            <a:xfrm>
              <a:off x="4255701" y="2062822"/>
              <a:ext cx="235853" cy="333818"/>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38" name="Isosceles Triangle 1237">
              <a:extLst>
                <a:ext uri="{FF2B5EF4-FFF2-40B4-BE49-F238E27FC236}">
                  <a16:creationId xmlns:a16="http://schemas.microsoft.com/office/drawing/2014/main" id="{6F778ABC-DB57-588B-F613-35CE68C448A3}"/>
                </a:ext>
              </a:extLst>
            </p:cNvPr>
            <p:cNvSpPr/>
            <p:nvPr/>
          </p:nvSpPr>
          <p:spPr>
            <a:xfrm rot="12744245">
              <a:off x="4147335" y="1971636"/>
              <a:ext cx="152400" cy="152400"/>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39" name="Isosceles Triangle 1238">
              <a:extLst>
                <a:ext uri="{FF2B5EF4-FFF2-40B4-BE49-F238E27FC236}">
                  <a16:creationId xmlns:a16="http://schemas.microsoft.com/office/drawing/2014/main" id="{D44361BE-4D06-A514-47CF-FE3CEE6BC069}"/>
                </a:ext>
              </a:extLst>
            </p:cNvPr>
            <p:cNvSpPr/>
            <p:nvPr/>
          </p:nvSpPr>
          <p:spPr>
            <a:xfrm rot="1497567">
              <a:off x="4449894" y="2332240"/>
              <a:ext cx="152400" cy="152400"/>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40" name="Flowchart: Predefined Process 1239">
              <a:extLst>
                <a:ext uri="{FF2B5EF4-FFF2-40B4-BE49-F238E27FC236}">
                  <a16:creationId xmlns:a16="http://schemas.microsoft.com/office/drawing/2014/main" id="{2428271E-C4CF-22AD-FDCB-CDCDCEE009FC}"/>
                </a:ext>
              </a:extLst>
            </p:cNvPr>
            <p:cNvSpPr/>
            <p:nvPr/>
          </p:nvSpPr>
          <p:spPr>
            <a:xfrm rot="2874476">
              <a:off x="4324519" y="2060525"/>
              <a:ext cx="45719" cy="195835"/>
            </a:xfrm>
            <a:prstGeom prst="flowChartPredefinedProcess">
              <a:avLst/>
            </a:prstGeom>
            <a:solidFill>
              <a:srgbClr val="0099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41" name="Flowchart: Predefined Process 1240">
              <a:extLst>
                <a:ext uri="{FF2B5EF4-FFF2-40B4-BE49-F238E27FC236}">
                  <a16:creationId xmlns:a16="http://schemas.microsoft.com/office/drawing/2014/main" id="{CA9D1385-ABFD-A1D7-24C8-D4CE7E18760F}"/>
                </a:ext>
              </a:extLst>
            </p:cNvPr>
            <p:cNvSpPr/>
            <p:nvPr/>
          </p:nvSpPr>
          <p:spPr>
            <a:xfrm rot="2874476">
              <a:off x="4414164" y="2168100"/>
              <a:ext cx="45719" cy="195835"/>
            </a:xfrm>
            <a:prstGeom prst="flowChartPredefinedProcess">
              <a:avLst/>
            </a:prstGeom>
            <a:solidFill>
              <a:srgbClr val="0099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grpSp>
        <p:nvGrpSpPr>
          <p:cNvPr id="1242" name="Group 1241">
            <a:extLst>
              <a:ext uri="{FF2B5EF4-FFF2-40B4-BE49-F238E27FC236}">
                <a16:creationId xmlns:a16="http://schemas.microsoft.com/office/drawing/2014/main" id="{4E659C1F-4A63-7C8D-0D60-22CBDABBA1E4}"/>
              </a:ext>
            </a:extLst>
          </p:cNvPr>
          <p:cNvGrpSpPr/>
          <p:nvPr/>
        </p:nvGrpSpPr>
        <p:grpSpPr>
          <a:xfrm>
            <a:off x="10752708" y="3484649"/>
            <a:ext cx="86394" cy="85913"/>
            <a:chOff x="7279344" y="4025152"/>
            <a:chExt cx="814266" cy="206187"/>
          </a:xfrm>
        </p:grpSpPr>
        <p:sp>
          <p:nvSpPr>
            <p:cNvPr id="1243" name="Rectangle: Rounded Corners 1242">
              <a:extLst>
                <a:ext uri="{FF2B5EF4-FFF2-40B4-BE49-F238E27FC236}">
                  <a16:creationId xmlns:a16="http://schemas.microsoft.com/office/drawing/2014/main" id="{0F137121-8CB1-476F-4845-544CD67FBB79}"/>
                </a:ext>
              </a:extLst>
            </p:cNvPr>
            <p:cNvSpPr/>
            <p:nvPr/>
          </p:nvSpPr>
          <p:spPr>
            <a:xfrm>
              <a:off x="7454150" y="4043082"/>
              <a:ext cx="288029" cy="143435"/>
            </a:xfrm>
            <a:prstGeom prst="roundRect">
              <a:avLst/>
            </a:prstGeom>
            <a:solidFill>
              <a:srgbClr val="3CE44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4" name="Rectangle: Rounded Corners 1243">
              <a:extLst>
                <a:ext uri="{FF2B5EF4-FFF2-40B4-BE49-F238E27FC236}">
                  <a16:creationId xmlns:a16="http://schemas.microsoft.com/office/drawing/2014/main" id="{94AB75D2-899A-9BE3-248C-18C671BFF107}"/>
                </a:ext>
              </a:extLst>
            </p:cNvPr>
            <p:cNvSpPr/>
            <p:nvPr/>
          </p:nvSpPr>
          <p:spPr>
            <a:xfrm>
              <a:off x="7805581" y="4043081"/>
              <a:ext cx="288029" cy="143435"/>
            </a:xfrm>
            <a:prstGeom prst="roundRect">
              <a:avLst/>
            </a:prstGeom>
            <a:solidFill>
              <a:srgbClr val="3CE44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5" name="Oval 1244">
              <a:extLst>
                <a:ext uri="{FF2B5EF4-FFF2-40B4-BE49-F238E27FC236}">
                  <a16:creationId xmlns:a16="http://schemas.microsoft.com/office/drawing/2014/main" id="{3E628F54-084B-4C0F-3BB1-C39A3D7FC945}"/>
                </a:ext>
              </a:extLst>
            </p:cNvPr>
            <p:cNvSpPr/>
            <p:nvPr/>
          </p:nvSpPr>
          <p:spPr>
            <a:xfrm>
              <a:off x="7279344" y="4025152"/>
              <a:ext cx="80682" cy="206187"/>
            </a:xfrm>
            <a:prstGeom prst="ellipse">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46" name="Group 1245">
            <a:extLst>
              <a:ext uri="{FF2B5EF4-FFF2-40B4-BE49-F238E27FC236}">
                <a16:creationId xmlns:a16="http://schemas.microsoft.com/office/drawing/2014/main" id="{BAE9B5BA-EDCA-5E3B-5481-93444907900C}"/>
              </a:ext>
            </a:extLst>
          </p:cNvPr>
          <p:cNvGrpSpPr/>
          <p:nvPr/>
        </p:nvGrpSpPr>
        <p:grpSpPr>
          <a:xfrm>
            <a:off x="10228281" y="3710305"/>
            <a:ext cx="214004" cy="92360"/>
            <a:chOff x="6277245" y="3907979"/>
            <a:chExt cx="509686" cy="142222"/>
          </a:xfrm>
        </p:grpSpPr>
        <p:grpSp>
          <p:nvGrpSpPr>
            <p:cNvPr id="1247" name="Group 1246">
              <a:extLst>
                <a:ext uri="{FF2B5EF4-FFF2-40B4-BE49-F238E27FC236}">
                  <a16:creationId xmlns:a16="http://schemas.microsoft.com/office/drawing/2014/main" id="{27AE359B-0172-B513-EB9D-E12F47A3D049}"/>
                </a:ext>
              </a:extLst>
            </p:cNvPr>
            <p:cNvGrpSpPr/>
            <p:nvPr/>
          </p:nvGrpSpPr>
          <p:grpSpPr>
            <a:xfrm>
              <a:off x="6542452" y="3907979"/>
              <a:ext cx="244479" cy="142222"/>
              <a:chOff x="7279344" y="4025152"/>
              <a:chExt cx="814266" cy="206187"/>
            </a:xfrm>
          </p:grpSpPr>
          <p:sp>
            <p:nvSpPr>
              <p:cNvPr id="1252" name="Rectangle: Rounded Corners 1251">
                <a:extLst>
                  <a:ext uri="{FF2B5EF4-FFF2-40B4-BE49-F238E27FC236}">
                    <a16:creationId xmlns:a16="http://schemas.microsoft.com/office/drawing/2014/main" id="{98A37A6C-A323-ACBB-A137-F2F318371661}"/>
                  </a:ext>
                </a:extLst>
              </p:cNvPr>
              <p:cNvSpPr/>
              <p:nvPr/>
            </p:nvSpPr>
            <p:spPr>
              <a:xfrm>
                <a:off x="7454150" y="4043082"/>
                <a:ext cx="288029" cy="143435"/>
              </a:xfrm>
              <a:prstGeom prst="roundRect">
                <a:avLst/>
              </a:prstGeom>
              <a:solidFill>
                <a:srgbClr val="3CE44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53" name="Rectangle: Rounded Corners 1252">
                <a:extLst>
                  <a:ext uri="{FF2B5EF4-FFF2-40B4-BE49-F238E27FC236}">
                    <a16:creationId xmlns:a16="http://schemas.microsoft.com/office/drawing/2014/main" id="{EEB2CE6B-8B15-3623-6AC5-0897E3A48952}"/>
                  </a:ext>
                </a:extLst>
              </p:cNvPr>
              <p:cNvSpPr/>
              <p:nvPr/>
            </p:nvSpPr>
            <p:spPr>
              <a:xfrm>
                <a:off x="7805581" y="4043081"/>
                <a:ext cx="288029" cy="143435"/>
              </a:xfrm>
              <a:prstGeom prst="roundRect">
                <a:avLst/>
              </a:prstGeom>
              <a:solidFill>
                <a:srgbClr val="3CE44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54" name="Oval 1253">
                <a:extLst>
                  <a:ext uri="{FF2B5EF4-FFF2-40B4-BE49-F238E27FC236}">
                    <a16:creationId xmlns:a16="http://schemas.microsoft.com/office/drawing/2014/main" id="{E13DE170-3C2D-40EE-A37C-33E75407B66B}"/>
                  </a:ext>
                </a:extLst>
              </p:cNvPr>
              <p:cNvSpPr/>
              <p:nvPr/>
            </p:nvSpPr>
            <p:spPr>
              <a:xfrm>
                <a:off x="7279344" y="4025152"/>
                <a:ext cx="80682" cy="206187"/>
              </a:xfrm>
              <a:prstGeom prst="ellipse">
                <a:avLst/>
              </a:prstGeom>
              <a:solidFill>
                <a:schemeClr val="accent2">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48" name="Group 1247">
              <a:extLst>
                <a:ext uri="{FF2B5EF4-FFF2-40B4-BE49-F238E27FC236}">
                  <a16:creationId xmlns:a16="http://schemas.microsoft.com/office/drawing/2014/main" id="{8B4A89A0-657F-AED8-9D17-DC9E8C89681D}"/>
                </a:ext>
              </a:extLst>
            </p:cNvPr>
            <p:cNvGrpSpPr/>
            <p:nvPr/>
          </p:nvGrpSpPr>
          <p:grpSpPr>
            <a:xfrm flipH="1">
              <a:off x="6277245" y="3907979"/>
              <a:ext cx="244479" cy="142222"/>
              <a:chOff x="7279344" y="4025152"/>
              <a:chExt cx="814266" cy="206187"/>
            </a:xfrm>
          </p:grpSpPr>
          <p:sp>
            <p:nvSpPr>
              <p:cNvPr id="1249" name="Rectangle: Rounded Corners 1248">
                <a:extLst>
                  <a:ext uri="{FF2B5EF4-FFF2-40B4-BE49-F238E27FC236}">
                    <a16:creationId xmlns:a16="http://schemas.microsoft.com/office/drawing/2014/main" id="{3352193C-F16E-96CF-5126-A62DF770750C}"/>
                  </a:ext>
                </a:extLst>
              </p:cNvPr>
              <p:cNvSpPr/>
              <p:nvPr/>
            </p:nvSpPr>
            <p:spPr>
              <a:xfrm>
                <a:off x="7454150" y="4043082"/>
                <a:ext cx="288029" cy="143435"/>
              </a:xfrm>
              <a:prstGeom prst="roundRect">
                <a:avLst/>
              </a:prstGeom>
              <a:solidFill>
                <a:srgbClr val="3CE44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50" name="Rectangle: Rounded Corners 1249">
                <a:extLst>
                  <a:ext uri="{FF2B5EF4-FFF2-40B4-BE49-F238E27FC236}">
                    <a16:creationId xmlns:a16="http://schemas.microsoft.com/office/drawing/2014/main" id="{E4EBC9E3-DA10-7C45-614F-C1AEAEC1F6CC}"/>
                  </a:ext>
                </a:extLst>
              </p:cNvPr>
              <p:cNvSpPr/>
              <p:nvPr/>
            </p:nvSpPr>
            <p:spPr>
              <a:xfrm>
                <a:off x="7805581" y="4043081"/>
                <a:ext cx="288029" cy="143435"/>
              </a:xfrm>
              <a:prstGeom prst="roundRect">
                <a:avLst/>
              </a:prstGeom>
              <a:solidFill>
                <a:srgbClr val="3CE44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51" name="Oval 1250">
                <a:extLst>
                  <a:ext uri="{FF2B5EF4-FFF2-40B4-BE49-F238E27FC236}">
                    <a16:creationId xmlns:a16="http://schemas.microsoft.com/office/drawing/2014/main" id="{2FEE527A-C767-AC08-357A-7CDF362E74C7}"/>
                  </a:ext>
                </a:extLst>
              </p:cNvPr>
              <p:cNvSpPr/>
              <p:nvPr/>
            </p:nvSpPr>
            <p:spPr>
              <a:xfrm>
                <a:off x="7279344" y="4025152"/>
                <a:ext cx="80682" cy="206187"/>
              </a:xfrm>
              <a:prstGeom prst="ellipse">
                <a:avLst/>
              </a:prstGeom>
              <a:solidFill>
                <a:schemeClr val="accent2">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1255" name="Flowchart: Predefined Process 1254">
            <a:extLst>
              <a:ext uri="{FF2B5EF4-FFF2-40B4-BE49-F238E27FC236}">
                <a16:creationId xmlns:a16="http://schemas.microsoft.com/office/drawing/2014/main" id="{4768DD1D-4427-B54E-CDE0-E3799D40FAC4}"/>
              </a:ext>
            </a:extLst>
          </p:cNvPr>
          <p:cNvSpPr/>
          <p:nvPr/>
        </p:nvSpPr>
        <p:spPr>
          <a:xfrm>
            <a:off x="10684043" y="3497313"/>
            <a:ext cx="41063" cy="51196"/>
          </a:xfrm>
          <a:prstGeom prst="flowChartPredefinedProcess">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56" name="Flowchart: Predefined Process 1255">
            <a:extLst>
              <a:ext uri="{FF2B5EF4-FFF2-40B4-BE49-F238E27FC236}">
                <a16:creationId xmlns:a16="http://schemas.microsoft.com/office/drawing/2014/main" id="{8B7131DB-7CEF-602B-3910-BCCFE87AB6A1}"/>
              </a:ext>
            </a:extLst>
          </p:cNvPr>
          <p:cNvSpPr/>
          <p:nvPr/>
        </p:nvSpPr>
        <p:spPr>
          <a:xfrm>
            <a:off x="10909420" y="3498259"/>
            <a:ext cx="34289" cy="51196"/>
          </a:xfrm>
          <a:prstGeom prst="flowChartPredefinedProcess">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57" name="Flowchart: Predefined Process 1256">
            <a:extLst>
              <a:ext uri="{FF2B5EF4-FFF2-40B4-BE49-F238E27FC236}">
                <a16:creationId xmlns:a16="http://schemas.microsoft.com/office/drawing/2014/main" id="{5CBC6FCB-5B38-A1DF-A107-AC10804CE334}"/>
              </a:ext>
            </a:extLst>
          </p:cNvPr>
          <p:cNvSpPr/>
          <p:nvPr/>
        </p:nvSpPr>
        <p:spPr>
          <a:xfrm flipH="1">
            <a:off x="10451610" y="3721907"/>
            <a:ext cx="34289" cy="51196"/>
          </a:xfrm>
          <a:prstGeom prst="flowChartPredefinedProcess">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58" name="Flowchart: Predefined Process 1257">
            <a:extLst>
              <a:ext uri="{FF2B5EF4-FFF2-40B4-BE49-F238E27FC236}">
                <a16:creationId xmlns:a16="http://schemas.microsoft.com/office/drawing/2014/main" id="{5EEA672D-411C-6175-3DD2-834D0274069F}"/>
              </a:ext>
            </a:extLst>
          </p:cNvPr>
          <p:cNvSpPr/>
          <p:nvPr/>
        </p:nvSpPr>
        <p:spPr>
          <a:xfrm>
            <a:off x="10155640" y="3727015"/>
            <a:ext cx="41063" cy="51196"/>
          </a:xfrm>
          <a:prstGeom prst="flowChartPredefinedProcess">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59" name="Rectangle 1258">
            <a:extLst>
              <a:ext uri="{FF2B5EF4-FFF2-40B4-BE49-F238E27FC236}">
                <a16:creationId xmlns:a16="http://schemas.microsoft.com/office/drawing/2014/main" id="{6B008CB8-B91E-65C4-4C1A-A783AF9903DD}"/>
              </a:ext>
            </a:extLst>
          </p:cNvPr>
          <p:cNvSpPr/>
          <p:nvPr/>
        </p:nvSpPr>
        <p:spPr>
          <a:xfrm>
            <a:off x="10864759" y="3757634"/>
            <a:ext cx="102239" cy="21522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p>
        </p:txBody>
      </p:sp>
      <p:sp>
        <p:nvSpPr>
          <p:cNvPr id="1260" name="Flowchart: Predefined Process 1259">
            <a:extLst>
              <a:ext uri="{FF2B5EF4-FFF2-40B4-BE49-F238E27FC236}">
                <a16:creationId xmlns:a16="http://schemas.microsoft.com/office/drawing/2014/main" id="{BD0D94F3-8528-E082-52B5-FE62BAA2085B}"/>
              </a:ext>
            </a:extLst>
          </p:cNvPr>
          <p:cNvSpPr/>
          <p:nvPr/>
        </p:nvSpPr>
        <p:spPr>
          <a:xfrm>
            <a:off x="10857063" y="3499184"/>
            <a:ext cx="34289" cy="51196"/>
          </a:xfrm>
          <a:prstGeom prst="flowChartPredefinedProcess">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61" name="Flowchart: Predefined Process 1260">
            <a:extLst>
              <a:ext uri="{FF2B5EF4-FFF2-40B4-BE49-F238E27FC236}">
                <a16:creationId xmlns:a16="http://schemas.microsoft.com/office/drawing/2014/main" id="{544B6FF7-2BB9-188E-A6F6-B3BC36233512}"/>
              </a:ext>
            </a:extLst>
          </p:cNvPr>
          <p:cNvSpPr/>
          <p:nvPr/>
        </p:nvSpPr>
        <p:spPr>
          <a:xfrm>
            <a:off x="9302491" y="3482994"/>
            <a:ext cx="39745" cy="103269"/>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62" name="Flowchart: Predefined Process 1261">
            <a:extLst>
              <a:ext uri="{FF2B5EF4-FFF2-40B4-BE49-F238E27FC236}">
                <a16:creationId xmlns:a16="http://schemas.microsoft.com/office/drawing/2014/main" id="{08560CDE-01D7-47E0-CEB7-F843B5D73D9D}"/>
              </a:ext>
            </a:extLst>
          </p:cNvPr>
          <p:cNvSpPr/>
          <p:nvPr/>
        </p:nvSpPr>
        <p:spPr>
          <a:xfrm>
            <a:off x="9882005" y="3477974"/>
            <a:ext cx="34289" cy="118800"/>
          </a:xfrm>
          <a:prstGeom prst="flowChartPredefined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63" name="Flowchart: Predefined Process 1262">
            <a:extLst>
              <a:ext uri="{FF2B5EF4-FFF2-40B4-BE49-F238E27FC236}">
                <a16:creationId xmlns:a16="http://schemas.microsoft.com/office/drawing/2014/main" id="{5F41A70C-4D87-1CFD-516E-71B833EAB56A}"/>
              </a:ext>
            </a:extLst>
          </p:cNvPr>
          <p:cNvSpPr/>
          <p:nvPr/>
        </p:nvSpPr>
        <p:spPr>
          <a:xfrm>
            <a:off x="8525408" y="3479410"/>
            <a:ext cx="39745" cy="103269"/>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cxnSp>
        <p:nvCxnSpPr>
          <p:cNvPr id="1264" name="Straight Connector 1263">
            <a:extLst>
              <a:ext uri="{FF2B5EF4-FFF2-40B4-BE49-F238E27FC236}">
                <a16:creationId xmlns:a16="http://schemas.microsoft.com/office/drawing/2014/main" id="{4B8B8C1D-FB33-58A0-0837-1AF3A16041DE}"/>
              </a:ext>
            </a:extLst>
          </p:cNvPr>
          <p:cNvCxnSpPr>
            <a:cxnSpLocks/>
          </p:cNvCxnSpPr>
          <p:nvPr/>
        </p:nvCxnSpPr>
        <p:spPr>
          <a:xfrm flipH="1" flipV="1">
            <a:off x="7519991" y="3282260"/>
            <a:ext cx="491662" cy="444554"/>
          </a:xfrm>
          <a:prstGeom prst="line">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65" name="Straight Connector 1264">
            <a:extLst>
              <a:ext uri="{FF2B5EF4-FFF2-40B4-BE49-F238E27FC236}">
                <a16:creationId xmlns:a16="http://schemas.microsoft.com/office/drawing/2014/main" id="{D3B99817-86C3-2873-F212-CBF115C77E96}"/>
              </a:ext>
            </a:extLst>
          </p:cNvPr>
          <p:cNvCxnSpPr>
            <a:cxnSpLocks/>
          </p:cNvCxnSpPr>
          <p:nvPr/>
        </p:nvCxnSpPr>
        <p:spPr>
          <a:xfrm>
            <a:off x="10526456" y="3751075"/>
            <a:ext cx="157156" cy="1979"/>
          </a:xfrm>
          <a:prstGeom prst="line">
            <a:avLst/>
          </a:prstGeom>
        </p:spPr>
        <p:style>
          <a:lnRef idx="1">
            <a:schemeClr val="accent1"/>
          </a:lnRef>
          <a:fillRef idx="0">
            <a:schemeClr val="accent1"/>
          </a:fillRef>
          <a:effectRef idx="0">
            <a:schemeClr val="accent1"/>
          </a:effectRef>
          <a:fontRef idx="minor">
            <a:schemeClr val="tx1"/>
          </a:fontRef>
        </p:style>
      </p:cxnSp>
      <p:sp>
        <p:nvSpPr>
          <p:cNvPr id="1266" name="Isosceles Triangle 1265">
            <a:extLst>
              <a:ext uri="{FF2B5EF4-FFF2-40B4-BE49-F238E27FC236}">
                <a16:creationId xmlns:a16="http://schemas.microsoft.com/office/drawing/2014/main" id="{BD8E7870-6051-48CC-F862-D73C4F412519}"/>
              </a:ext>
            </a:extLst>
          </p:cNvPr>
          <p:cNvSpPr/>
          <p:nvPr/>
        </p:nvSpPr>
        <p:spPr>
          <a:xfrm rot="10800000" flipV="1">
            <a:off x="10637048" y="3934925"/>
            <a:ext cx="58841" cy="80159"/>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67" name="Isosceles Triangle 1266">
            <a:extLst>
              <a:ext uri="{FF2B5EF4-FFF2-40B4-BE49-F238E27FC236}">
                <a16:creationId xmlns:a16="http://schemas.microsoft.com/office/drawing/2014/main" id="{D30E148D-C79D-8D28-B006-FBE5134DF500}"/>
              </a:ext>
            </a:extLst>
          </p:cNvPr>
          <p:cNvSpPr/>
          <p:nvPr/>
        </p:nvSpPr>
        <p:spPr>
          <a:xfrm flipV="1">
            <a:off x="10643476" y="3727434"/>
            <a:ext cx="58841" cy="80159"/>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68" name="TextBox 1267">
            <a:extLst>
              <a:ext uri="{FF2B5EF4-FFF2-40B4-BE49-F238E27FC236}">
                <a16:creationId xmlns:a16="http://schemas.microsoft.com/office/drawing/2014/main" id="{D3D7858A-EEA2-7C3A-A641-98FD0DB5D052}"/>
              </a:ext>
            </a:extLst>
          </p:cNvPr>
          <p:cNvSpPr txBox="1"/>
          <p:nvPr/>
        </p:nvSpPr>
        <p:spPr>
          <a:xfrm>
            <a:off x="8602167" y="3528827"/>
            <a:ext cx="917198" cy="338554"/>
          </a:xfrm>
          <a:prstGeom prst="rect">
            <a:avLst/>
          </a:prstGeom>
          <a:noFill/>
        </p:spPr>
        <p:txBody>
          <a:bodyPr wrap="square" rtlCol="0">
            <a:spAutoFit/>
          </a:bodyPr>
          <a:lstStyle/>
          <a:p>
            <a:r>
              <a:rPr lang="en-US" sz="800"/>
              <a:t>SHC 5</a:t>
            </a:r>
            <a:r>
              <a:rPr lang="ru-RU" sz="800"/>
              <a:t>5</a:t>
            </a:r>
            <a:r>
              <a:rPr lang="en-US" sz="800"/>
              <a:t>-150 MeV</a:t>
            </a:r>
          </a:p>
        </p:txBody>
      </p:sp>
      <p:sp>
        <p:nvSpPr>
          <p:cNvPr id="1269" name="TextBox 1268">
            <a:extLst>
              <a:ext uri="{FF2B5EF4-FFF2-40B4-BE49-F238E27FC236}">
                <a16:creationId xmlns:a16="http://schemas.microsoft.com/office/drawing/2014/main" id="{14E6665B-FCA1-ACAB-F644-31E74072248C}"/>
              </a:ext>
            </a:extLst>
          </p:cNvPr>
          <p:cNvSpPr txBox="1"/>
          <p:nvPr/>
        </p:nvSpPr>
        <p:spPr>
          <a:xfrm>
            <a:off x="8805706" y="3267327"/>
            <a:ext cx="1356493" cy="246221"/>
          </a:xfrm>
          <a:prstGeom prst="rect">
            <a:avLst/>
          </a:prstGeom>
          <a:noFill/>
        </p:spPr>
        <p:txBody>
          <a:bodyPr wrap="square" rtlCol="0">
            <a:spAutoFit/>
          </a:bodyPr>
          <a:lstStyle/>
          <a:p>
            <a:r>
              <a:rPr lang="en-US" sz="1000" b="1" err="1">
                <a:solidFill>
                  <a:srgbClr val="0070C0"/>
                </a:solidFill>
              </a:rPr>
              <a:t>PreCooler</a:t>
            </a:r>
            <a:r>
              <a:rPr lang="en-US" sz="1000" b="1">
                <a:solidFill>
                  <a:srgbClr val="0070C0"/>
                </a:solidFill>
              </a:rPr>
              <a:t> 13 MeV</a:t>
            </a:r>
          </a:p>
        </p:txBody>
      </p:sp>
      <p:sp>
        <p:nvSpPr>
          <p:cNvPr id="1270" name="TextBox 1269">
            <a:extLst>
              <a:ext uri="{FF2B5EF4-FFF2-40B4-BE49-F238E27FC236}">
                <a16:creationId xmlns:a16="http://schemas.microsoft.com/office/drawing/2014/main" id="{34C5F6C1-51D2-63B6-574D-95893A0B2D49}"/>
              </a:ext>
            </a:extLst>
          </p:cNvPr>
          <p:cNvSpPr txBox="1"/>
          <p:nvPr/>
        </p:nvSpPr>
        <p:spPr>
          <a:xfrm>
            <a:off x="6085977" y="4138639"/>
            <a:ext cx="3149716" cy="276999"/>
          </a:xfrm>
          <a:prstGeom prst="rect">
            <a:avLst/>
          </a:prstGeom>
          <a:noFill/>
        </p:spPr>
        <p:txBody>
          <a:bodyPr wrap="square" rtlCol="0">
            <a:spAutoFit/>
          </a:bodyPr>
          <a:lstStyle/>
          <a:p>
            <a:r>
              <a:rPr lang="en-US" sz="1200"/>
              <a:t>SHC/Precooler shared returning ERL loop </a:t>
            </a:r>
          </a:p>
        </p:txBody>
      </p:sp>
      <p:sp>
        <p:nvSpPr>
          <p:cNvPr id="1271" name="TextBox 1270">
            <a:extLst>
              <a:ext uri="{FF2B5EF4-FFF2-40B4-BE49-F238E27FC236}">
                <a16:creationId xmlns:a16="http://schemas.microsoft.com/office/drawing/2014/main" id="{F0E4CD00-4ADD-C2D2-CCBC-E2E9AA1F9D55}"/>
              </a:ext>
            </a:extLst>
          </p:cNvPr>
          <p:cNvSpPr txBox="1"/>
          <p:nvPr/>
        </p:nvSpPr>
        <p:spPr>
          <a:xfrm>
            <a:off x="5998787" y="2566644"/>
            <a:ext cx="1459828" cy="461665"/>
          </a:xfrm>
          <a:prstGeom prst="rect">
            <a:avLst/>
          </a:prstGeom>
          <a:noFill/>
        </p:spPr>
        <p:txBody>
          <a:bodyPr wrap="square" rtlCol="0">
            <a:spAutoFit/>
          </a:bodyPr>
          <a:lstStyle/>
          <a:p>
            <a:pPr algn="ctr"/>
            <a:r>
              <a:rPr lang="en-US" sz="1200" b="1"/>
              <a:t>CS1 ~60m </a:t>
            </a:r>
          </a:p>
          <a:p>
            <a:pPr algn="ctr"/>
            <a:r>
              <a:rPr lang="en-US" sz="1200"/>
              <a:t>(SHC Modulator)</a:t>
            </a:r>
          </a:p>
        </p:txBody>
      </p:sp>
      <p:sp>
        <p:nvSpPr>
          <p:cNvPr id="1272" name="TextBox 1271">
            <a:extLst>
              <a:ext uri="{FF2B5EF4-FFF2-40B4-BE49-F238E27FC236}">
                <a16:creationId xmlns:a16="http://schemas.microsoft.com/office/drawing/2014/main" id="{42C06D87-3368-B22D-483D-54C4AFEEAFF4}"/>
              </a:ext>
            </a:extLst>
          </p:cNvPr>
          <p:cNvSpPr txBox="1"/>
          <p:nvPr/>
        </p:nvSpPr>
        <p:spPr>
          <a:xfrm>
            <a:off x="2707096" y="2569628"/>
            <a:ext cx="1138507" cy="461665"/>
          </a:xfrm>
          <a:prstGeom prst="rect">
            <a:avLst/>
          </a:prstGeom>
          <a:noFill/>
        </p:spPr>
        <p:txBody>
          <a:bodyPr wrap="square" rtlCol="0">
            <a:spAutoFit/>
          </a:bodyPr>
          <a:lstStyle/>
          <a:p>
            <a:pPr algn="ctr"/>
            <a:r>
              <a:rPr lang="en-US" sz="1200" b="1"/>
              <a:t>CS2 ~60m</a:t>
            </a:r>
          </a:p>
          <a:p>
            <a:pPr algn="ctr"/>
            <a:r>
              <a:rPr lang="en-US" sz="1200"/>
              <a:t>(SHC Kicker)</a:t>
            </a:r>
          </a:p>
        </p:txBody>
      </p:sp>
      <p:sp>
        <p:nvSpPr>
          <p:cNvPr id="1273" name="TextBox 1272">
            <a:extLst>
              <a:ext uri="{FF2B5EF4-FFF2-40B4-BE49-F238E27FC236}">
                <a16:creationId xmlns:a16="http://schemas.microsoft.com/office/drawing/2014/main" id="{03CA175F-252A-8B1E-9914-47FC9654B1B6}"/>
              </a:ext>
            </a:extLst>
          </p:cNvPr>
          <p:cNvSpPr txBox="1"/>
          <p:nvPr/>
        </p:nvSpPr>
        <p:spPr>
          <a:xfrm>
            <a:off x="4624495" y="2663251"/>
            <a:ext cx="1342973" cy="461665"/>
          </a:xfrm>
          <a:prstGeom prst="rect">
            <a:avLst/>
          </a:prstGeom>
          <a:noFill/>
        </p:spPr>
        <p:txBody>
          <a:bodyPr wrap="square" rtlCol="0">
            <a:spAutoFit/>
          </a:bodyPr>
          <a:lstStyle/>
          <a:p>
            <a:r>
              <a:rPr lang="en-US" sz="1200"/>
              <a:t>HSR SHC Chicane</a:t>
            </a:r>
          </a:p>
        </p:txBody>
      </p:sp>
      <p:pic>
        <p:nvPicPr>
          <p:cNvPr id="1274" name="Picture 1273">
            <a:extLst>
              <a:ext uri="{FF2B5EF4-FFF2-40B4-BE49-F238E27FC236}">
                <a16:creationId xmlns:a16="http://schemas.microsoft.com/office/drawing/2014/main" id="{8B1E227E-C2A5-B364-3567-612C3C25F20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r="32695" b="-9279"/>
          <a:stretch/>
        </p:blipFill>
        <p:spPr>
          <a:xfrm>
            <a:off x="9909085" y="3134733"/>
            <a:ext cx="993909" cy="216392"/>
          </a:xfrm>
          <a:prstGeom prst="rect">
            <a:avLst/>
          </a:prstGeom>
        </p:spPr>
      </p:pic>
      <p:sp>
        <p:nvSpPr>
          <p:cNvPr id="1275" name="TextBox 1274">
            <a:extLst>
              <a:ext uri="{FF2B5EF4-FFF2-40B4-BE49-F238E27FC236}">
                <a16:creationId xmlns:a16="http://schemas.microsoft.com/office/drawing/2014/main" id="{4F42F065-F77B-B485-9F3F-3683E3D813A6}"/>
              </a:ext>
            </a:extLst>
          </p:cNvPr>
          <p:cNvSpPr txBox="1"/>
          <p:nvPr/>
        </p:nvSpPr>
        <p:spPr>
          <a:xfrm>
            <a:off x="1828436" y="2679629"/>
            <a:ext cx="1155522" cy="461665"/>
          </a:xfrm>
          <a:prstGeom prst="rect">
            <a:avLst/>
          </a:prstGeom>
          <a:noFill/>
        </p:spPr>
        <p:txBody>
          <a:bodyPr wrap="square" rtlCol="0">
            <a:spAutoFit/>
          </a:bodyPr>
          <a:lstStyle/>
          <a:p>
            <a:r>
              <a:rPr lang="en-US" sz="1200"/>
              <a:t>HSR  Magnets</a:t>
            </a:r>
          </a:p>
        </p:txBody>
      </p:sp>
      <p:cxnSp>
        <p:nvCxnSpPr>
          <p:cNvPr id="1276" name="Straight Connector 1275">
            <a:extLst>
              <a:ext uri="{FF2B5EF4-FFF2-40B4-BE49-F238E27FC236}">
                <a16:creationId xmlns:a16="http://schemas.microsoft.com/office/drawing/2014/main" id="{E109CBBB-408E-F34A-FCE9-B430A161F89A}"/>
              </a:ext>
            </a:extLst>
          </p:cNvPr>
          <p:cNvCxnSpPr>
            <a:cxnSpLocks/>
          </p:cNvCxnSpPr>
          <p:nvPr/>
        </p:nvCxnSpPr>
        <p:spPr>
          <a:xfrm flipH="1" flipV="1">
            <a:off x="4066059" y="3233236"/>
            <a:ext cx="434076" cy="514114"/>
          </a:xfrm>
          <a:prstGeom prst="line">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7" name="Straight Connector 1276">
            <a:extLst>
              <a:ext uri="{FF2B5EF4-FFF2-40B4-BE49-F238E27FC236}">
                <a16:creationId xmlns:a16="http://schemas.microsoft.com/office/drawing/2014/main" id="{467BBB62-AC1B-9F0E-2578-AE9A4DB77D8B}"/>
              </a:ext>
            </a:extLst>
          </p:cNvPr>
          <p:cNvCxnSpPr>
            <a:cxnSpLocks/>
          </p:cNvCxnSpPr>
          <p:nvPr/>
        </p:nvCxnSpPr>
        <p:spPr>
          <a:xfrm flipH="1">
            <a:off x="5499944" y="3229867"/>
            <a:ext cx="377800" cy="498104"/>
          </a:xfrm>
          <a:prstGeom prst="line">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78" name="Straight Connector 1277">
            <a:extLst>
              <a:ext uri="{FF2B5EF4-FFF2-40B4-BE49-F238E27FC236}">
                <a16:creationId xmlns:a16="http://schemas.microsoft.com/office/drawing/2014/main" id="{08A9EEE3-4A60-C119-69C7-1F2C7904E9C7}"/>
              </a:ext>
            </a:extLst>
          </p:cNvPr>
          <p:cNvCxnSpPr>
            <a:cxnSpLocks/>
          </p:cNvCxnSpPr>
          <p:nvPr/>
        </p:nvCxnSpPr>
        <p:spPr>
          <a:xfrm flipH="1" flipV="1">
            <a:off x="4478323" y="3748111"/>
            <a:ext cx="1021620" cy="9522"/>
          </a:xfrm>
          <a:prstGeom prst="line">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79" name="Isosceles Triangle 1278">
            <a:extLst>
              <a:ext uri="{FF2B5EF4-FFF2-40B4-BE49-F238E27FC236}">
                <a16:creationId xmlns:a16="http://schemas.microsoft.com/office/drawing/2014/main" id="{764A51E8-BBDF-E84F-CFEE-35F03127A541}"/>
              </a:ext>
            </a:extLst>
          </p:cNvPr>
          <p:cNvSpPr/>
          <p:nvPr/>
        </p:nvSpPr>
        <p:spPr>
          <a:xfrm flipV="1">
            <a:off x="7704827" y="3165075"/>
            <a:ext cx="68969" cy="121295"/>
          </a:xfrm>
          <a:prstGeom prst="triangle">
            <a:avLst>
              <a:gd name="adj" fmla="val 50000"/>
            </a:avLst>
          </a:prstGeom>
          <a:solidFill>
            <a:srgbClr val="009900"/>
          </a:solidFill>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0" name="Flowchart: Predefined Process 96">
            <a:extLst>
              <a:ext uri="{FF2B5EF4-FFF2-40B4-BE49-F238E27FC236}">
                <a16:creationId xmlns:a16="http://schemas.microsoft.com/office/drawing/2014/main" id="{50B0503B-6B6F-21C2-A890-B913D37D06B3}"/>
              </a:ext>
            </a:extLst>
          </p:cNvPr>
          <p:cNvSpPr/>
          <p:nvPr/>
        </p:nvSpPr>
        <p:spPr>
          <a:xfrm>
            <a:off x="7881962" y="3468145"/>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1" name="Flowchart: Predefined Process 96">
            <a:extLst>
              <a:ext uri="{FF2B5EF4-FFF2-40B4-BE49-F238E27FC236}">
                <a16:creationId xmlns:a16="http://schemas.microsoft.com/office/drawing/2014/main" id="{92BA52EC-6250-55D7-4885-B24C019CDF33}"/>
              </a:ext>
            </a:extLst>
          </p:cNvPr>
          <p:cNvSpPr/>
          <p:nvPr/>
        </p:nvSpPr>
        <p:spPr>
          <a:xfrm>
            <a:off x="7453240" y="3176336"/>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2" name="Flowchart: Predefined Process 96">
            <a:extLst>
              <a:ext uri="{FF2B5EF4-FFF2-40B4-BE49-F238E27FC236}">
                <a16:creationId xmlns:a16="http://schemas.microsoft.com/office/drawing/2014/main" id="{F7C3001D-DAE3-27CC-5508-5D86027E7C08}"/>
              </a:ext>
            </a:extLst>
          </p:cNvPr>
          <p:cNvSpPr/>
          <p:nvPr/>
        </p:nvSpPr>
        <p:spPr>
          <a:xfrm>
            <a:off x="5896752" y="3179382"/>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3" name="Flowchart: Predefined Process 96">
            <a:extLst>
              <a:ext uri="{FF2B5EF4-FFF2-40B4-BE49-F238E27FC236}">
                <a16:creationId xmlns:a16="http://schemas.microsoft.com/office/drawing/2014/main" id="{DD4FB242-9B96-9C54-E999-82814AD464A4}"/>
              </a:ext>
            </a:extLst>
          </p:cNvPr>
          <p:cNvSpPr/>
          <p:nvPr/>
        </p:nvSpPr>
        <p:spPr>
          <a:xfrm>
            <a:off x="4074161" y="3161784"/>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4" name="Flowchart: Predefined Process 96">
            <a:extLst>
              <a:ext uri="{FF2B5EF4-FFF2-40B4-BE49-F238E27FC236}">
                <a16:creationId xmlns:a16="http://schemas.microsoft.com/office/drawing/2014/main" id="{DD3F7616-1A47-98C6-8FE5-C2BCA6069D6F}"/>
              </a:ext>
            </a:extLst>
          </p:cNvPr>
          <p:cNvSpPr/>
          <p:nvPr/>
        </p:nvSpPr>
        <p:spPr>
          <a:xfrm>
            <a:off x="2542152" y="3763886"/>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5" name="Flowchart: Predefined Process 96">
            <a:extLst>
              <a:ext uri="{FF2B5EF4-FFF2-40B4-BE49-F238E27FC236}">
                <a16:creationId xmlns:a16="http://schemas.microsoft.com/office/drawing/2014/main" id="{653E91D8-A572-A6AF-1E14-0F1782A66E95}"/>
              </a:ext>
            </a:extLst>
          </p:cNvPr>
          <p:cNvSpPr/>
          <p:nvPr/>
        </p:nvSpPr>
        <p:spPr>
          <a:xfrm>
            <a:off x="3342250" y="3787949"/>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6" name="Flowchart: Predefined Process 96">
            <a:extLst>
              <a:ext uri="{FF2B5EF4-FFF2-40B4-BE49-F238E27FC236}">
                <a16:creationId xmlns:a16="http://schemas.microsoft.com/office/drawing/2014/main" id="{A226D4D6-F346-47C3-E9C8-97031CD9D517}"/>
              </a:ext>
            </a:extLst>
          </p:cNvPr>
          <p:cNvSpPr/>
          <p:nvPr/>
        </p:nvSpPr>
        <p:spPr>
          <a:xfrm>
            <a:off x="4244621" y="3805994"/>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7" name="Flowchart: Predefined Process 96">
            <a:extLst>
              <a:ext uri="{FF2B5EF4-FFF2-40B4-BE49-F238E27FC236}">
                <a16:creationId xmlns:a16="http://schemas.microsoft.com/office/drawing/2014/main" id="{97AC0B5A-06EE-DFCA-9B0F-D8C510FA7E21}"/>
              </a:ext>
            </a:extLst>
          </p:cNvPr>
          <p:cNvSpPr/>
          <p:nvPr/>
        </p:nvSpPr>
        <p:spPr>
          <a:xfrm>
            <a:off x="5044719" y="3831613"/>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8" name="Flowchart: Predefined Process 96">
            <a:extLst>
              <a:ext uri="{FF2B5EF4-FFF2-40B4-BE49-F238E27FC236}">
                <a16:creationId xmlns:a16="http://schemas.microsoft.com/office/drawing/2014/main" id="{F917EF5C-3832-4C54-143A-225A976C6CC5}"/>
              </a:ext>
            </a:extLst>
          </p:cNvPr>
          <p:cNvSpPr/>
          <p:nvPr/>
        </p:nvSpPr>
        <p:spPr>
          <a:xfrm>
            <a:off x="5724510" y="3843646"/>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89" name="Flowchart: Predefined Process 96">
            <a:extLst>
              <a:ext uri="{FF2B5EF4-FFF2-40B4-BE49-F238E27FC236}">
                <a16:creationId xmlns:a16="http://schemas.microsoft.com/office/drawing/2014/main" id="{2B19D969-D0FF-7E96-31D2-FDB134AD6A7B}"/>
              </a:ext>
            </a:extLst>
          </p:cNvPr>
          <p:cNvSpPr/>
          <p:nvPr/>
        </p:nvSpPr>
        <p:spPr>
          <a:xfrm>
            <a:off x="6524608" y="3867709"/>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90" name="Flowchart: Predefined Process 96">
            <a:extLst>
              <a:ext uri="{FF2B5EF4-FFF2-40B4-BE49-F238E27FC236}">
                <a16:creationId xmlns:a16="http://schemas.microsoft.com/office/drawing/2014/main" id="{3A1DDCD5-ECE3-8ED8-77A4-8ADF7A11FD15}"/>
              </a:ext>
            </a:extLst>
          </p:cNvPr>
          <p:cNvSpPr/>
          <p:nvPr/>
        </p:nvSpPr>
        <p:spPr>
          <a:xfrm>
            <a:off x="7312680" y="3834622"/>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91" name="Flowchart: Predefined Process 96">
            <a:extLst>
              <a:ext uri="{FF2B5EF4-FFF2-40B4-BE49-F238E27FC236}">
                <a16:creationId xmlns:a16="http://schemas.microsoft.com/office/drawing/2014/main" id="{E004090F-C704-383F-B067-176C6362A7B4}"/>
              </a:ext>
            </a:extLst>
          </p:cNvPr>
          <p:cNvSpPr/>
          <p:nvPr/>
        </p:nvSpPr>
        <p:spPr>
          <a:xfrm>
            <a:off x="8112778" y="3858685"/>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92" name="Flowchart: Predefined Process 96">
            <a:extLst>
              <a:ext uri="{FF2B5EF4-FFF2-40B4-BE49-F238E27FC236}">
                <a16:creationId xmlns:a16="http://schemas.microsoft.com/office/drawing/2014/main" id="{DD2077F2-187F-58C7-6D7E-E5C065515B2C}"/>
              </a:ext>
            </a:extLst>
          </p:cNvPr>
          <p:cNvSpPr/>
          <p:nvPr/>
        </p:nvSpPr>
        <p:spPr>
          <a:xfrm>
            <a:off x="8855733" y="3834622"/>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93" name="Flowchart: Predefined Process 96">
            <a:extLst>
              <a:ext uri="{FF2B5EF4-FFF2-40B4-BE49-F238E27FC236}">
                <a16:creationId xmlns:a16="http://schemas.microsoft.com/office/drawing/2014/main" id="{7D7147FB-2144-7F35-F658-B0E3DCEB8986}"/>
              </a:ext>
            </a:extLst>
          </p:cNvPr>
          <p:cNvSpPr/>
          <p:nvPr/>
        </p:nvSpPr>
        <p:spPr>
          <a:xfrm>
            <a:off x="9655831" y="3858685"/>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94" name="TextBox 1293">
            <a:extLst>
              <a:ext uri="{FF2B5EF4-FFF2-40B4-BE49-F238E27FC236}">
                <a16:creationId xmlns:a16="http://schemas.microsoft.com/office/drawing/2014/main" id="{A4BB6C0B-20B8-77EA-2C38-214019F59FCF}"/>
              </a:ext>
            </a:extLst>
          </p:cNvPr>
          <p:cNvSpPr txBox="1"/>
          <p:nvPr/>
        </p:nvSpPr>
        <p:spPr>
          <a:xfrm>
            <a:off x="4816212" y="4373683"/>
            <a:ext cx="457013" cy="276999"/>
          </a:xfrm>
          <a:prstGeom prst="rect">
            <a:avLst/>
          </a:prstGeom>
          <a:noFill/>
        </p:spPr>
        <p:txBody>
          <a:bodyPr wrap="square" rtlCol="0">
            <a:spAutoFit/>
          </a:bodyPr>
          <a:lstStyle/>
          <a:p>
            <a:r>
              <a:rPr lang="en-US" sz="1200"/>
              <a:t>IP2</a:t>
            </a:r>
          </a:p>
        </p:txBody>
      </p:sp>
      <p:sp>
        <p:nvSpPr>
          <p:cNvPr id="1295" name="TextBox 1294">
            <a:extLst>
              <a:ext uri="{FF2B5EF4-FFF2-40B4-BE49-F238E27FC236}">
                <a16:creationId xmlns:a16="http://schemas.microsoft.com/office/drawing/2014/main" id="{E438BC96-80F7-8E3B-80BF-F8045289CCC5}"/>
              </a:ext>
            </a:extLst>
          </p:cNvPr>
          <p:cNvSpPr txBox="1"/>
          <p:nvPr/>
        </p:nvSpPr>
        <p:spPr>
          <a:xfrm>
            <a:off x="7879764" y="2813824"/>
            <a:ext cx="1353311" cy="276999"/>
          </a:xfrm>
          <a:prstGeom prst="rect">
            <a:avLst/>
          </a:prstGeom>
          <a:noFill/>
        </p:spPr>
        <p:txBody>
          <a:bodyPr wrap="square" rtlCol="0">
            <a:spAutoFit/>
          </a:bodyPr>
          <a:lstStyle/>
          <a:p>
            <a:r>
              <a:rPr lang="en-US" sz="1200"/>
              <a:t>HSR  Magnets</a:t>
            </a:r>
          </a:p>
        </p:txBody>
      </p:sp>
      <p:sp>
        <p:nvSpPr>
          <p:cNvPr id="1296" name="TextBox 1295">
            <a:extLst>
              <a:ext uri="{FF2B5EF4-FFF2-40B4-BE49-F238E27FC236}">
                <a16:creationId xmlns:a16="http://schemas.microsoft.com/office/drawing/2014/main" id="{A677147A-AE6C-D7AE-C986-C996DA6221F1}"/>
              </a:ext>
            </a:extLst>
          </p:cNvPr>
          <p:cNvSpPr txBox="1"/>
          <p:nvPr/>
        </p:nvSpPr>
        <p:spPr>
          <a:xfrm>
            <a:off x="9899149" y="2801587"/>
            <a:ext cx="1353311" cy="276999"/>
          </a:xfrm>
          <a:prstGeom prst="rect">
            <a:avLst/>
          </a:prstGeom>
          <a:noFill/>
        </p:spPr>
        <p:txBody>
          <a:bodyPr wrap="square" rtlCol="0">
            <a:spAutoFit/>
          </a:bodyPr>
          <a:lstStyle/>
          <a:p>
            <a:r>
              <a:rPr lang="en-US" sz="1200"/>
              <a:t>HSR Magnets</a:t>
            </a:r>
          </a:p>
        </p:txBody>
      </p:sp>
      <p:sp>
        <p:nvSpPr>
          <p:cNvPr id="1298" name="Isosceles Triangle 1297">
            <a:extLst>
              <a:ext uri="{FF2B5EF4-FFF2-40B4-BE49-F238E27FC236}">
                <a16:creationId xmlns:a16="http://schemas.microsoft.com/office/drawing/2014/main" id="{F65EB559-D124-83DA-2B77-8A8A5CAE7BDE}"/>
              </a:ext>
            </a:extLst>
          </p:cNvPr>
          <p:cNvSpPr/>
          <p:nvPr/>
        </p:nvSpPr>
        <p:spPr>
          <a:xfrm flipV="1">
            <a:off x="5607859" y="3161960"/>
            <a:ext cx="68969" cy="121295"/>
          </a:xfrm>
          <a:prstGeom prst="triangle">
            <a:avLst>
              <a:gd name="adj" fmla="val 50000"/>
            </a:avLst>
          </a:prstGeom>
          <a:solidFill>
            <a:srgbClr val="009900"/>
          </a:solidFill>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99" name="Isosceles Triangle 1298">
            <a:extLst>
              <a:ext uri="{FF2B5EF4-FFF2-40B4-BE49-F238E27FC236}">
                <a16:creationId xmlns:a16="http://schemas.microsoft.com/office/drawing/2014/main" id="{E1123E62-20C6-AEED-A64C-B7A9476C4EC6}"/>
              </a:ext>
            </a:extLst>
          </p:cNvPr>
          <p:cNvSpPr/>
          <p:nvPr/>
        </p:nvSpPr>
        <p:spPr>
          <a:xfrm flipV="1">
            <a:off x="4310101" y="3180260"/>
            <a:ext cx="68969" cy="121295"/>
          </a:xfrm>
          <a:prstGeom prst="triangle">
            <a:avLst>
              <a:gd name="adj" fmla="val 50000"/>
            </a:avLst>
          </a:prstGeom>
          <a:solidFill>
            <a:srgbClr val="009900"/>
          </a:solidFill>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00" name="Isosceles Triangle 1299">
            <a:extLst>
              <a:ext uri="{FF2B5EF4-FFF2-40B4-BE49-F238E27FC236}">
                <a16:creationId xmlns:a16="http://schemas.microsoft.com/office/drawing/2014/main" id="{1AD7B8D4-9377-2828-6F28-E8ADAA74BCFD}"/>
              </a:ext>
            </a:extLst>
          </p:cNvPr>
          <p:cNvSpPr/>
          <p:nvPr/>
        </p:nvSpPr>
        <p:spPr>
          <a:xfrm flipV="1">
            <a:off x="2287202" y="3170843"/>
            <a:ext cx="68969" cy="121295"/>
          </a:xfrm>
          <a:prstGeom prst="triangle">
            <a:avLst>
              <a:gd name="adj" fmla="val 50000"/>
            </a:avLst>
          </a:prstGeom>
          <a:solidFill>
            <a:srgbClr val="009900"/>
          </a:solidFill>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01" name="Cross 1300">
            <a:extLst>
              <a:ext uri="{FF2B5EF4-FFF2-40B4-BE49-F238E27FC236}">
                <a16:creationId xmlns:a16="http://schemas.microsoft.com/office/drawing/2014/main" id="{5A22EEE4-F4C7-4A4C-C849-2811A1F20FFD}"/>
              </a:ext>
            </a:extLst>
          </p:cNvPr>
          <p:cNvSpPr/>
          <p:nvPr/>
        </p:nvSpPr>
        <p:spPr>
          <a:xfrm>
            <a:off x="4881771" y="4109775"/>
            <a:ext cx="271028" cy="263908"/>
          </a:xfrm>
          <a:prstGeom prst="plus">
            <a:avLst>
              <a:gd name="adj" fmla="val 41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2" name="Oval 1301">
            <a:extLst>
              <a:ext uri="{FF2B5EF4-FFF2-40B4-BE49-F238E27FC236}">
                <a16:creationId xmlns:a16="http://schemas.microsoft.com/office/drawing/2014/main" id="{2A1AF803-B3D8-0946-D9BE-5646E9B88373}"/>
              </a:ext>
            </a:extLst>
          </p:cNvPr>
          <p:cNvSpPr/>
          <p:nvPr/>
        </p:nvSpPr>
        <p:spPr>
          <a:xfrm>
            <a:off x="4843583" y="4078480"/>
            <a:ext cx="326883" cy="3163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3" name="TextBox 1302">
            <a:extLst>
              <a:ext uri="{FF2B5EF4-FFF2-40B4-BE49-F238E27FC236}">
                <a16:creationId xmlns:a16="http://schemas.microsoft.com/office/drawing/2014/main" id="{B1DF989E-A81C-7063-E16E-8D07085269C0}"/>
              </a:ext>
            </a:extLst>
          </p:cNvPr>
          <p:cNvSpPr txBox="1"/>
          <p:nvPr/>
        </p:nvSpPr>
        <p:spPr>
          <a:xfrm>
            <a:off x="2051634" y="3604527"/>
            <a:ext cx="624422" cy="253916"/>
          </a:xfrm>
          <a:prstGeom prst="rect">
            <a:avLst/>
          </a:prstGeom>
          <a:noFill/>
        </p:spPr>
        <p:txBody>
          <a:bodyPr wrap="square" rtlCol="0">
            <a:spAutoFit/>
          </a:bodyPr>
          <a:lstStyle/>
          <a:p>
            <a:r>
              <a:rPr lang="en-US" sz="1000"/>
              <a:t>U- turn</a:t>
            </a:r>
          </a:p>
        </p:txBody>
      </p:sp>
      <p:sp>
        <p:nvSpPr>
          <p:cNvPr id="1304" name="Flowchart: Predefined Process 96">
            <a:extLst>
              <a:ext uri="{FF2B5EF4-FFF2-40B4-BE49-F238E27FC236}">
                <a16:creationId xmlns:a16="http://schemas.microsoft.com/office/drawing/2014/main" id="{34C1665F-D590-5479-744E-3A4F18F10003}"/>
              </a:ext>
            </a:extLst>
          </p:cNvPr>
          <p:cNvSpPr/>
          <p:nvPr/>
        </p:nvSpPr>
        <p:spPr>
          <a:xfrm>
            <a:off x="2473722" y="3167840"/>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05" name="Arrow: Right 1304">
            <a:extLst>
              <a:ext uri="{FF2B5EF4-FFF2-40B4-BE49-F238E27FC236}">
                <a16:creationId xmlns:a16="http://schemas.microsoft.com/office/drawing/2014/main" id="{AA080F03-3D36-AA25-6436-B170DF769A8D}"/>
              </a:ext>
            </a:extLst>
          </p:cNvPr>
          <p:cNvSpPr/>
          <p:nvPr/>
        </p:nvSpPr>
        <p:spPr>
          <a:xfrm>
            <a:off x="2704798" y="3990568"/>
            <a:ext cx="351623" cy="11498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6" name="TextBox 1305">
            <a:extLst>
              <a:ext uri="{FF2B5EF4-FFF2-40B4-BE49-F238E27FC236}">
                <a16:creationId xmlns:a16="http://schemas.microsoft.com/office/drawing/2014/main" id="{1449D5B6-F8A1-EF80-1D3E-F6406D7FD59B}"/>
              </a:ext>
            </a:extLst>
          </p:cNvPr>
          <p:cNvSpPr txBox="1"/>
          <p:nvPr/>
        </p:nvSpPr>
        <p:spPr>
          <a:xfrm>
            <a:off x="6619285" y="4350154"/>
            <a:ext cx="1493493" cy="253916"/>
          </a:xfrm>
          <a:prstGeom prst="rect">
            <a:avLst/>
          </a:prstGeom>
          <a:noFill/>
        </p:spPr>
        <p:txBody>
          <a:bodyPr wrap="square" rtlCol="0">
            <a:spAutoFit/>
          </a:bodyPr>
          <a:lstStyle/>
          <a:p>
            <a:r>
              <a:rPr lang="en-US" sz="1050" b="1"/>
              <a:t>E=13, 5</a:t>
            </a:r>
            <a:r>
              <a:rPr lang="ru-RU" sz="1050" b="1"/>
              <a:t>5</a:t>
            </a:r>
            <a:r>
              <a:rPr lang="en-US" sz="1050" b="1"/>
              <a:t>, 150 MeV</a:t>
            </a:r>
          </a:p>
        </p:txBody>
      </p:sp>
      <p:sp>
        <p:nvSpPr>
          <p:cNvPr id="1307" name="TextBox 1306">
            <a:extLst>
              <a:ext uri="{FF2B5EF4-FFF2-40B4-BE49-F238E27FC236}">
                <a16:creationId xmlns:a16="http://schemas.microsoft.com/office/drawing/2014/main" id="{A240986F-227A-5333-B5E9-2ABD4144F2F4}"/>
              </a:ext>
            </a:extLst>
          </p:cNvPr>
          <p:cNvSpPr txBox="1"/>
          <p:nvPr/>
        </p:nvSpPr>
        <p:spPr>
          <a:xfrm>
            <a:off x="2369210" y="4099686"/>
            <a:ext cx="1343833" cy="215444"/>
          </a:xfrm>
          <a:prstGeom prst="rect">
            <a:avLst/>
          </a:prstGeom>
          <a:noFill/>
        </p:spPr>
        <p:txBody>
          <a:bodyPr wrap="square" rtlCol="0">
            <a:spAutoFit/>
          </a:bodyPr>
          <a:lstStyle/>
          <a:p>
            <a:r>
              <a:rPr lang="en-US" sz="800"/>
              <a:t>Electron beam direction </a:t>
            </a:r>
          </a:p>
        </p:txBody>
      </p:sp>
      <p:sp>
        <p:nvSpPr>
          <p:cNvPr id="1308" name="Flowchart: Predefined Process 96">
            <a:extLst>
              <a:ext uri="{FF2B5EF4-FFF2-40B4-BE49-F238E27FC236}">
                <a16:creationId xmlns:a16="http://schemas.microsoft.com/office/drawing/2014/main" id="{C95DFF99-2876-4F3F-2EB4-01F20D1C7D62}"/>
              </a:ext>
            </a:extLst>
          </p:cNvPr>
          <p:cNvSpPr/>
          <p:nvPr/>
        </p:nvSpPr>
        <p:spPr>
          <a:xfrm>
            <a:off x="10492023" y="3828755"/>
            <a:ext cx="36933" cy="270931"/>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09" name="Arrow: Right 1308">
            <a:extLst>
              <a:ext uri="{FF2B5EF4-FFF2-40B4-BE49-F238E27FC236}">
                <a16:creationId xmlns:a16="http://schemas.microsoft.com/office/drawing/2014/main" id="{F2F38757-23B2-042E-DABA-DE20D220E631}"/>
              </a:ext>
            </a:extLst>
          </p:cNvPr>
          <p:cNvSpPr/>
          <p:nvPr/>
        </p:nvSpPr>
        <p:spPr>
          <a:xfrm rot="10800000">
            <a:off x="3013723" y="3340847"/>
            <a:ext cx="351623" cy="11498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0" name="Arrow: Right 1309">
            <a:extLst>
              <a:ext uri="{FF2B5EF4-FFF2-40B4-BE49-F238E27FC236}">
                <a16:creationId xmlns:a16="http://schemas.microsoft.com/office/drawing/2014/main" id="{1B0F7509-0E98-CFBF-04D4-C045D6ABF049}"/>
              </a:ext>
            </a:extLst>
          </p:cNvPr>
          <p:cNvSpPr/>
          <p:nvPr/>
        </p:nvSpPr>
        <p:spPr>
          <a:xfrm rot="10800000">
            <a:off x="6556419" y="3355789"/>
            <a:ext cx="351623" cy="11498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1" name="Arrow: Right 1310">
            <a:extLst>
              <a:ext uri="{FF2B5EF4-FFF2-40B4-BE49-F238E27FC236}">
                <a16:creationId xmlns:a16="http://schemas.microsoft.com/office/drawing/2014/main" id="{D20406EA-1753-0123-4EF7-E5083B280680}"/>
              </a:ext>
            </a:extLst>
          </p:cNvPr>
          <p:cNvSpPr/>
          <p:nvPr/>
        </p:nvSpPr>
        <p:spPr>
          <a:xfrm rot="10800000">
            <a:off x="4865546" y="3538857"/>
            <a:ext cx="406918" cy="12846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2" name="Arrow: Right 1311">
            <a:extLst>
              <a:ext uri="{FF2B5EF4-FFF2-40B4-BE49-F238E27FC236}">
                <a16:creationId xmlns:a16="http://schemas.microsoft.com/office/drawing/2014/main" id="{931EC189-0E25-E6DD-7EBC-0C42514E0E2B}"/>
              </a:ext>
            </a:extLst>
          </p:cNvPr>
          <p:cNvSpPr/>
          <p:nvPr/>
        </p:nvSpPr>
        <p:spPr>
          <a:xfrm rot="10800000">
            <a:off x="9456774" y="3077672"/>
            <a:ext cx="351623" cy="11498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3" name="Arrow: Right 1312">
            <a:extLst>
              <a:ext uri="{FF2B5EF4-FFF2-40B4-BE49-F238E27FC236}">
                <a16:creationId xmlns:a16="http://schemas.microsoft.com/office/drawing/2014/main" id="{20ECADBB-3D4B-7954-9C37-3571A19A054F}"/>
              </a:ext>
            </a:extLst>
          </p:cNvPr>
          <p:cNvSpPr/>
          <p:nvPr/>
        </p:nvSpPr>
        <p:spPr>
          <a:xfrm rot="10800000">
            <a:off x="4823980" y="3182594"/>
            <a:ext cx="351623" cy="11498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4" name="Arrow: Right 1313">
            <a:extLst>
              <a:ext uri="{FF2B5EF4-FFF2-40B4-BE49-F238E27FC236}">
                <a16:creationId xmlns:a16="http://schemas.microsoft.com/office/drawing/2014/main" id="{86156D64-4D5D-57FF-7168-D67B2046337B}"/>
              </a:ext>
            </a:extLst>
          </p:cNvPr>
          <p:cNvSpPr/>
          <p:nvPr/>
        </p:nvSpPr>
        <p:spPr>
          <a:xfrm rot="10800000">
            <a:off x="9405937" y="3447975"/>
            <a:ext cx="351623" cy="11498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5" name="Cylinder 142">
            <a:extLst>
              <a:ext uri="{FF2B5EF4-FFF2-40B4-BE49-F238E27FC236}">
                <a16:creationId xmlns:a16="http://schemas.microsoft.com/office/drawing/2014/main" id="{3DBBB175-0434-9379-4EE6-50CEB445AA35}"/>
              </a:ext>
            </a:extLst>
          </p:cNvPr>
          <p:cNvSpPr/>
          <p:nvPr/>
        </p:nvSpPr>
        <p:spPr>
          <a:xfrm rot="16200000">
            <a:off x="2672508" y="3116442"/>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6" name="Cylinder 379">
            <a:extLst>
              <a:ext uri="{FF2B5EF4-FFF2-40B4-BE49-F238E27FC236}">
                <a16:creationId xmlns:a16="http://schemas.microsoft.com/office/drawing/2014/main" id="{B8A8326B-44B9-C24E-E4AD-74811E119A83}"/>
              </a:ext>
            </a:extLst>
          </p:cNvPr>
          <p:cNvSpPr/>
          <p:nvPr/>
        </p:nvSpPr>
        <p:spPr>
          <a:xfrm rot="16200000">
            <a:off x="2966494" y="3116442"/>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7" name="Cylinder 380">
            <a:extLst>
              <a:ext uri="{FF2B5EF4-FFF2-40B4-BE49-F238E27FC236}">
                <a16:creationId xmlns:a16="http://schemas.microsoft.com/office/drawing/2014/main" id="{412ED500-1CD8-74E7-CD1E-8D6B10161D67}"/>
              </a:ext>
            </a:extLst>
          </p:cNvPr>
          <p:cNvSpPr/>
          <p:nvPr/>
        </p:nvSpPr>
        <p:spPr>
          <a:xfrm rot="16200000">
            <a:off x="3252250" y="3116442"/>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8" name="Cylinder 381">
            <a:extLst>
              <a:ext uri="{FF2B5EF4-FFF2-40B4-BE49-F238E27FC236}">
                <a16:creationId xmlns:a16="http://schemas.microsoft.com/office/drawing/2014/main" id="{48940929-0C49-79E2-0F7C-B3FE2A22B386}"/>
              </a:ext>
            </a:extLst>
          </p:cNvPr>
          <p:cNvSpPr/>
          <p:nvPr/>
        </p:nvSpPr>
        <p:spPr>
          <a:xfrm rot="16200000">
            <a:off x="3546923" y="3116442"/>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9" name="Cylinder 383">
            <a:extLst>
              <a:ext uri="{FF2B5EF4-FFF2-40B4-BE49-F238E27FC236}">
                <a16:creationId xmlns:a16="http://schemas.microsoft.com/office/drawing/2014/main" id="{210B72E6-BDC5-EF06-F8AA-97C1B923BC2F}"/>
              </a:ext>
            </a:extLst>
          </p:cNvPr>
          <p:cNvSpPr/>
          <p:nvPr/>
        </p:nvSpPr>
        <p:spPr>
          <a:xfrm rot="16200000">
            <a:off x="3853933" y="3116442"/>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0" name="Cylinder 142">
            <a:extLst>
              <a:ext uri="{FF2B5EF4-FFF2-40B4-BE49-F238E27FC236}">
                <a16:creationId xmlns:a16="http://schemas.microsoft.com/office/drawing/2014/main" id="{1EC15666-C13F-44D1-A57D-905526FE7E3C}"/>
              </a:ext>
            </a:extLst>
          </p:cNvPr>
          <p:cNvSpPr/>
          <p:nvPr/>
        </p:nvSpPr>
        <p:spPr>
          <a:xfrm rot="16200000">
            <a:off x="6088547" y="3142504"/>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1" name="Cylinder 379">
            <a:extLst>
              <a:ext uri="{FF2B5EF4-FFF2-40B4-BE49-F238E27FC236}">
                <a16:creationId xmlns:a16="http://schemas.microsoft.com/office/drawing/2014/main" id="{73B3BF59-8D5F-BE8E-F8ED-997D3E52B001}"/>
              </a:ext>
            </a:extLst>
          </p:cNvPr>
          <p:cNvSpPr/>
          <p:nvPr/>
        </p:nvSpPr>
        <p:spPr>
          <a:xfrm rot="16200000">
            <a:off x="6382533" y="3142504"/>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2" name="Cylinder 380">
            <a:extLst>
              <a:ext uri="{FF2B5EF4-FFF2-40B4-BE49-F238E27FC236}">
                <a16:creationId xmlns:a16="http://schemas.microsoft.com/office/drawing/2014/main" id="{CEBC2FC8-51E8-26AD-49C3-D47804A3B86A}"/>
              </a:ext>
            </a:extLst>
          </p:cNvPr>
          <p:cNvSpPr/>
          <p:nvPr/>
        </p:nvSpPr>
        <p:spPr>
          <a:xfrm rot="16200000">
            <a:off x="6668289" y="3142504"/>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3" name="Cylinder 381">
            <a:extLst>
              <a:ext uri="{FF2B5EF4-FFF2-40B4-BE49-F238E27FC236}">
                <a16:creationId xmlns:a16="http://schemas.microsoft.com/office/drawing/2014/main" id="{6278D090-A486-B89D-EFC9-7F01E895832B}"/>
              </a:ext>
            </a:extLst>
          </p:cNvPr>
          <p:cNvSpPr/>
          <p:nvPr/>
        </p:nvSpPr>
        <p:spPr>
          <a:xfrm rot="16200000">
            <a:off x="6962962" y="3142504"/>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4" name="Cylinder 383">
            <a:extLst>
              <a:ext uri="{FF2B5EF4-FFF2-40B4-BE49-F238E27FC236}">
                <a16:creationId xmlns:a16="http://schemas.microsoft.com/office/drawing/2014/main" id="{DF508D80-05E0-D471-6AFB-54CC262B20EC}"/>
              </a:ext>
            </a:extLst>
          </p:cNvPr>
          <p:cNvSpPr/>
          <p:nvPr/>
        </p:nvSpPr>
        <p:spPr>
          <a:xfrm rot="16200000">
            <a:off x="7269972" y="3142504"/>
            <a:ext cx="78235" cy="2166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5" name="Flowchart: Predefined Process 96">
            <a:extLst>
              <a:ext uri="{FF2B5EF4-FFF2-40B4-BE49-F238E27FC236}">
                <a16:creationId xmlns:a16="http://schemas.microsoft.com/office/drawing/2014/main" id="{AAABB0D3-6C97-57A3-EFBB-D65C63B62D13}"/>
              </a:ext>
            </a:extLst>
          </p:cNvPr>
          <p:cNvSpPr/>
          <p:nvPr/>
        </p:nvSpPr>
        <p:spPr>
          <a:xfrm>
            <a:off x="4507214" y="3449949"/>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26" name="Flowchart: Predefined Process 96">
            <a:extLst>
              <a:ext uri="{FF2B5EF4-FFF2-40B4-BE49-F238E27FC236}">
                <a16:creationId xmlns:a16="http://schemas.microsoft.com/office/drawing/2014/main" id="{34290A53-117C-28D7-0A04-30ED63D46405}"/>
              </a:ext>
            </a:extLst>
          </p:cNvPr>
          <p:cNvSpPr/>
          <p:nvPr/>
        </p:nvSpPr>
        <p:spPr>
          <a:xfrm>
            <a:off x="5444153" y="3459609"/>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27" name="Flowchart: Predefined Process 96">
            <a:extLst>
              <a:ext uri="{FF2B5EF4-FFF2-40B4-BE49-F238E27FC236}">
                <a16:creationId xmlns:a16="http://schemas.microsoft.com/office/drawing/2014/main" id="{4C3E95F5-931A-339F-49A7-E4F13E104BA8}"/>
              </a:ext>
            </a:extLst>
          </p:cNvPr>
          <p:cNvSpPr/>
          <p:nvPr/>
        </p:nvSpPr>
        <p:spPr>
          <a:xfrm>
            <a:off x="2082764" y="3488587"/>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28" name="Flowchart: Predefined Process 96">
            <a:extLst>
              <a:ext uri="{FF2B5EF4-FFF2-40B4-BE49-F238E27FC236}">
                <a16:creationId xmlns:a16="http://schemas.microsoft.com/office/drawing/2014/main" id="{E57FE126-C947-259C-6BA4-B56C86090406}"/>
              </a:ext>
            </a:extLst>
          </p:cNvPr>
          <p:cNvSpPr/>
          <p:nvPr/>
        </p:nvSpPr>
        <p:spPr>
          <a:xfrm>
            <a:off x="9916349" y="3459609"/>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nvGrpSpPr>
          <p:cNvPr id="1329" name="Group 1328">
            <a:extLst>
              <a:ext uri="{FF2B5EF4-FFF2-40B4-BE49-F238E27FC236}">
                <a16:creationId xmlns:a16="http://schemas.microsoft.com/office/drawing/2014/main" id="{4F510EBB-6889-5869-5DDC-CA92E83C620A}"/>
              </a:ext>
            </a:extLst>
          </p:cNvPr>
          <p:cNvGrpSpPr/>
          <p:nvPr/>
        </p:nvGrpSpPr>
        <p:grpSpPr>
          <a:xfrm flipH="1" flipV="1">
            <a:off x="10083945" y="3619248"/>
            <a:ext cx="175657" cy="269829"/>
            <a:chOff x="4147335" y="1971636"/>
            <a:chExt cx="454959" cy="513004"/>
          </a:xfrm>
        </p:grpSpPr>
        <p:cxnSp>
          <p:nvCxnSpPr>
            <p:cNvPr id="1330" name="Straight Connector 1329">
              <a:extLst>
                <a:ext uri="{FF2B5EF4-FFF2-40B4-BE49-F238E27FC236}">
                  <a16:creationId xmlns:a16="http://schemas.microsoft.com/office/drawing/2014/main" id="{14D04A92-6B86-5B0D-0E80-E3B8AD1126DE}"/>
                </a:ext>
              </a:extLst>
            </p:cNvPr>
            <p:cNvCxnSpPr>
              <a:cxnSpLocks/>
              <a:stCxn id="1331" idx="1"/>
              <a:endCxn id="1332" idx="1"/>
            </p:cNvCxnSpPr>
            <p:nvPr/>
          </p:nvCxnSpPr>
          <p:spPr>
            <a:xfrm>
              <a:off x="4255701" y="2062822"/>
              <a:ext cx="235853" cy="333818"/>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331" name="Isosceles Triangle 87">
              <a:extLst>
                <a:ext uri="{FF2B5EF4-FFF2-40B4-BE49-F238E27FC236}">
                  <a16:creationId xmlns:a16="http://schemas.microsoft.com/office/drawing/2014/main" id="{EB5F468B-3BB6-253D-800F-2758BE7EE582}"/>
                </a:ext>
              </a:extLst>
            </p:cNvPr>
            <p:cNvSpPr/>
            <p:nvPr/>
          </p:nvSpPr>
          <p:spPr>
            <a:xfrm rot="12744245">
              <a:off x="4147335" y="1971636"/>
              <a:ext cx="152400" cy="152400"/>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32" name="Isosceles Triangle 88">
              <a:extLst>
                <a:ext uri="{FF2B5EF4-FFF2-40B4-BE49-F238E27FC236}">
                  <a16:creationId xmlns:a16="http://schemas.microsoft.com/office/drawing/2014/main" id="{0BEBFF20-39D5-B4BC-7520-FF6064BFC98B}"/>
                </a:ext>
              </a:extLst>
            </p:cNvPr>
            <p:cNvSpPr/>
            <p:nvPr/>
          </p:nvSpPr>
          <p:spPr>
            <a:xfrm rot="1497567">
              <a:off x="4449894" y="2332240"/>
              <a:ext cx="152400" cy="152400"/>
            </a:xfrm>
            <a:prstGeom prst="triangle">
              <a:avLst/>
            </a:prstGeom>
            <a:solidFill>
              <a:srgbClr val="0000FF"/>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33" name="Flowchart: Predefined Process 89">
              <a:extLst>
                <a:ext uri="{FF2B5EF4-FFF2-40B4-BE49-F238E27FC236}">
                  <a16:creationId xmlns:a16="http://schemas.microsoft.com/office/drawing/2014/main" id="{C54831B8-B3B8-C51B-58D0-2F963FFA8DFD}"/>
                </a:ext>
              </a:extLst>
            </p:cNvPr>
            <p:cNvSpPr/>
            <p:nvPr/>
          </p:nvSpPr>
          <p:spPr>
            <a:xfrm rot="2874476">
              <a:off x="4324519" y="2060525"/>
              <a:ext cx="45719" cy="195835"/>
            </a:xfrm>
            <a:prstGeom prst="flowChartPredefinedProcess">
              <a:avLst/>
            </a:prstGeom>
            <a:solidFill>
              <a:srgbClr val="0099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34" name="Flowchart: Predefined Process 90">
              <a:extLst>
                <a:ext uri="{FF2B5EF4-FFF2-40B4-BE49-F238E27FC236}">
                  <a16:creationId xmlns:a16="http://schemas.microsoft.com/office/drawing/2014/main" id="{73AC731D-0D55-53DA-92F3-DDE971743390}"/>
                </a:ext>
              </a:extLst>
            </p:cNvPr>
            <p:cNvSpPr/>
            <p:nvPr/>
          </p:nvSpPr>
          <p:spPr>
            <a:xfrm rot="2874476">
              <a:off x="4414164" y="2168100"/>
              <a:ext cx="45719" cy="195835"/>
            </a:xfrm>
            <a:prstGeom prst="flowChartPredefinedProcess">
              <a:avLst/>
            </a:prstGeom>
            <a:solidFill>
              <a:srgbClr val="0099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grpSp>
      <p:sp>
        <p:nvSpPr>
          <p:cNvPr id="1335" name="Flowchart: Predefined Process 96">
            <a:extLst>
              <a:ext uri="{FF2B5EF4-FFF2-40B4-BE49-F238E27FC236}">
                <a16:creationId xmlns:a16="http://schemas.microsoft.com/office/drawing/2014/main" id="{790295BC-B466-EF07-A3C0-4031235E2F09}"/>
              </a:ext>
            </a:extLst>
          </p:cNvPr>
          <p:cNvSpPr/>
          <p:nvPr/>
        </p:nvSpPr>
        <p:spPr>
          <a:xfrm>
            <a:off x="10204512" y="3680160"/>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36" name="Flowchart: Predefined Process 96">
            <a:extLst>
              <a:ext uri="{FF2B5EF4-FFF2-40B4-BE49-F238E27FC236}">
                <a16:creationId xmlns:a16="http://schemas.microsoft.com/office/drawing/2014/main" id="{BA1FA35A-0DA9-FD32-5508-7A4B8318677F}"/>
              </a:ext>
            </a:extLst>
          </p:cNvPr>
          <p:cNvSpPr/>
          <p:nvPr/>
        </p:nvSpPr>
        <p:spPr>
          <a:xfrm>
            <a:off x="10647454" y="3457889"/>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37" name="Flowchart: Predefined Process 96">
            <a:extLst>
              <a:ext uri="{FF2B5EF4-FFF2-40B4-BE49-F238E27FC236}">
                <a16:creationId xmlns:a16="http://schemas.microsoft.com/office/drawing/2014/main" id="{ED4363D1-D4CA-8D20-76E1-7370D9AC2EF0}"/>
              </a:ext>
            </a:extLst>
          </p:cNvPr>
          <p:cNvSpPr/>
          <p:nvPr/>
        </p:nvSpPr>
        <p:spPr>
          <a:xfrm>
            <a:off x="10483248" y="3680049"/>
            <a:ext cx="36933" cy="126552"/>
          </a:xfrm>
          <a:prstGeom prst="flowChartPredefined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338" name="Arrow: Right 1337">
            <a:extLst>
              <a:ext uri="{FF2B5EF4-FFF2-40B4-BE49-F238E27FC236}">
                <a16:creationId xmlns:a16="http://schemas.microsoft.com/office/drawing/2014/main" id="{4B4A2438-008D-54E6-4AD1-2AC5A3263A12}"/>
              </a:ext>
            </a:extLst>
          </p:cNvPr>
          <p:cNvSpPr/>
          <p:nvPr/>
        </p:nvSpPr>
        <p:spPr>
          <a:xfrm rot="10800000">
            <a:off x="8113007" y="3405034"/>
            <a:ext cx="351623" cy="11498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39" name="TextBox 1338">
            <a:extLst>
              <a:ext uri="{FF2B5EF4-FFF2-40B4-BE49-F238E27FC236}">
                <a16:creationId xmlns:a16="http://schemas.microsoft.com/office/drawing/2014/main" id="{F0D04F1B-19FD-8F73-FC1C-87BCA709CD4A}"/>
              </a:ext>
            </a:extLst>
          </p:cNvPr>
          <p:cNvSpPr txBox="1"/>
          <p:nvPr/>
        </p:nvSpPr>
        <p:spPr>
          <a:xfrm>
            <a:off x="6155199" y="3494861"/>
            <a:ext cx="1343833" cy="215444"/>
          </a:xfrm>
          <a:prstGeom prst="rect">
            <a:avLst/>
          </a:prstGeom>
          <a:noFill/>
        </p:spPr>
        <p:txBody>
          <a:bodyPr wrap="square" rtlCol="0">
            <a:spAutoFit/>
          </a:bodyPr>
          <a:lstStyle/>
          <a:p>
            <a:r>
              <a:rPr lang="en-US" sz="800"/>
              <a:t>Electron beam direction </a:t>
            </a:r>
          </a:p>
        </p:txBody>
      </p:sp>
    </p:spTree>
    <p:extLst>
      <p:ext uri="{BB962C8B-B14F-4D97-AF65-F5344CB8AC3E}">
        <p14:creationId xmlns:p14="http://schemas.microsoft.com/office/powerpoint/2010/main" val="622076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45F2C-9AED-8B26-946F-4317D0658AD8}"/>
              </a:ext>
            </a:extLst>
          </p:cNvPr>
          <p:cNvPicPr/>
          <p:nvPr/>
        </p:nvPicPr>
        <p:blipFill>
          <a:blip r:embed="rId2"/>
          <a:stretch/>
        </p:blipFill>
        <p:spPr>
          <a:xfrm>
            <a:off x="1001498" y="637990"/>
            <a:ext cx="5032208" cy="3797152"/>
          </a:xfrm>
          <a:prstGeom prst="rect">
            <a:avLst/>
          </a:prstGeom>
          <a:ln>
            <a:noFill/>
          </a:ln>
        </p:spPr>
      </p:pic>
      <p:sp>
        <p:nvSpPr>
          <p:cNvPr id="2" name="Title 1">
            <a:extLst>
              <a:ext uri="{FF2B5EF4-FFF2-40B4-BE49-F238E27FC236}">
                <a16:creationId xmlns:a16="http://schemas.microsoft.com/office/drawing/2014/main" id="{94507C1E-4430-4A18-9481-353DDA78C6F2}"/>
              </a:ext>
            </a:extLst>
          </p:cNvPr>
          <p:cNvSpPr>
            <a:spLocks noGrp="1"/>
          </p:cNvSpPr>
          <p:nvPr>
            <p:ph type="title"/>
          </p:nvPr>
        </p:nvSpPr>
        <p:spPr>
          <a:xfrm>
            <a:off x="462579" y="0"/>
            <a:ext cx="11499925" cy="570627"/>
          </a:xfrm>
        </p:spPr>
        <p:txBody>
          <a:bodyPr>
            <a:normAutofit/>
          </a:bodyPr>
          <a:lstStyle/>
          <a:p>
            <a:r>
              <a:rPr lang="en-US" sz="2800"/>
              <a:t>Luminosities w/wo SHC for 275 GeV p on 10 GeV e (example)</a:t>
            </a:r>
          </a:p>
        </p:txBody>
      </p:sp>
      <p:sp>
        <p:nvSpPr>
          <p:cNvPr id="3" name="Content Placeholder 2">
            <a:extLst>
              <a:ext uri="{FF2B5EF4-FFF2-40B4-BE49-F238E27FC236}">
                <a16:creationId xmlns:a16="http://schemas.microsoft.com/office/drawing/2014/main" id="{7F651AE7-5178-AA91-2120-CE6673920AD0}"/>
              </a:ext>
            </a:extLst>
          </p:cNvPr>
          <p:cNvSpPr>
            <a:spLocks noGrp="1"/>
          </p:cNvSpPr>
          <p:nvPr>
            <p:ph idx="1"/>
          </p:nvPr>
        </p:nvSpPr>
        <p:spPr>
          <a:xfrm>
            <a:off x="461963" y="5336626"/>
            <a:ext cx="11498620" cy="814866"/>
          </a:xfrm>
        </p:spPr>
        <p:txBody>
          <a:bodyPr>
            <a:normAutofit fontScale="85000" lnSpcReduction="10000"/>
          </a:bodyPr>
          <a:lstStyle/>
          <a:p>
            <a:r>
              <a:rPr lang="en-US"/>
              <a:t>Each store starts with 30 min precooling and 30 min to fill the ESR ring (~1200 bunches); </a:t>
            </a:r>
          </a:p>
          <a:p>
            <a:r>
              <a:rPr lang="en-US"/>
              <a:t>In addition, we assume a 2-hour turnaround time for filling hadrons, precooling, and ramping</a:t>
            </a:r>
          </a:p>
        </p:txBody>
      </p:sp>
      <p:graphicFrame>
        <p:nvGraphicFramePr>
          <p:cNvPr id="10" name="Object 9">
            <a:extLst>
              <a:ext uri="{FF2B5EF4-FFF2-40B4-BE49-F238E27FC236}">
                <a16:creationId xmlns:a16="http://schemas.microsoft.com/office/drawing/2014/main" id="{70AD415D-1911-7D3B-890E-42C48F528A82}"/>
              </a:ext>
            </a:extLst>
          </p:cNvPr>
          <p:cNvGraphicFramePr>
            <a:graphicFrameLocks noChangeAspect="1"/>
          </p:cNvGraphicFramePr>
          <p:nvPr/>
        </p:nvGraphicFramePr>
        <p:xfrm>
          <a:off x="6388100" y="4483100"/>
          <a:ext cx="3565525" cy="739775"/>
        </p:xfrm>
        <a:graphic>
          <a:graphicData uri="http://schemas.openxmlformats.org/presentationml/2006/ole">
            <mc:AlternateContent xmlns:mc="http://schemas.openxmlformats.org/markup-compatibility/2006">
              <mc:Choice xmlns:v="urn:schemas-microsoft-com:vml" Requires="v">
                <p:oleObj name="Equation" r:id="rId3" imgW="2082600" imgH="431640" progId="Equation.DSMT4">
                  <p:embed/>
                </p:oleObj>
              </mc:Choice>
              <mc:Fallback>
                <p:oleObj name="Equation" r:id="rId3" imgW="2082600" imgH="431640" progId="Equation.DSMT4">
                  <p:embed/>
                  <p:pic>
                    <p:nvPicPr>
                      <p:cNvPr id="10" name="Object 9">
                        <a:extLst>
                          <a:ext uri="{FF2B5EF4-FFF2-40B4-BE49-F238E27FC236}">
                            <a16:creationId xmlns:a16="http://schemas.microsoft.com/office/drawing/2014/main" id="{70AD415D-1911-7D3B-890E-42C48F528A82}"/>
                          </a:ext>
                        </a:extLst>
                      </p:cNvPr>
                      <p:cNvPicPr/>
                      <p:nvPr/>
                    </p:nvPicPr>
                    <p:blipFill>
                      <a:blip r:embed="rId4"/>
                      <a:stretch>
                        <a:fillRect/>
                      </a:stretch>
                    </p:blipFill>
                    <p:spPr>
                      <a:xfrm>
                        <a:off x="6388100" y="4483100"/>
                        <a:ext cx="3565525" cy="73977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1A10EC95-4353-39B4-FFA4-F9AD2991F09E}"/>
              </a:ext>
            </a:extLst>
          </p:cNvPr>
          <p:cNvSpPr txBox="1"/>
          <p:nvPr/>
        </p:nvSpPr>
        <p:spPr>
          <a:xfrm>
            <a:off x="721270" y="4502505"/>
            <a:ext cx="941283" cy="369332"/>
          </a:xfrm>
          <a:prstGeom prst="rect">
            <a:avLst/>
          </a:prstGeom>
          <a:noFill/>
        </p:spPr>
        <p:txBody>
          <a:bodyPr wrap="none" rtlCol="0">
            <a:spAutoFit/>
          </a:bodyPr>
          <a:lstStyle/>
          <a:p>
            <a:r>
              <a:rPr lang="en-US"/>
              <a:t>ESR fill</a:t>
            </a:r>
          </a:p>
        </p:txBody>
      </p:sp>
      <p:cxnSp>
        <p:nvCxnSpPr>
          <p:cNvPr id="14" name="Straight Arrow Connector 13">
            <a:extLst>
              <a:ext uri="{FF2B5EF4-FFF2-40B4-BE49-F238E27FC236}">
                <a16:creationId xmlns:a16="http://schemas.microsoft.com/office/drawing/2014/main" id="{7920ECEC-DA8C-8C58-75C2-9AF22FF0772E}"/>
              </a:ext>
            </a:extLst>
          </p:cNvPr>
          <p:cNvCxnSpPr>
            <a:cxnSpLocks/>
          </p:cNvCxnSpPr>
          <p:nvPr/>
        </p:nvCxnSpPr>
        <p:spPr>
          <a:xfrm flipV="1">
            <a:off x="1191911" y="4105379"/>
            <a:ext cx="377581" cy="442296"/>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pic>
        <p:nvPicPr>
          <p:cNvPr id="5" name="Picture 4">
            <a:extLst>
              <a:ext uri="{FF2B5EF4-FFF2-40B4-BE49-F238E27FC236}">
                <a16:creationId xmlns:a16="http://schemas.microsoft.com/office/drawing/2014/main" id="{41EA6FDC-B606-AB6B-2576-5AB5E780633B}"/>
              </a:ext>
            </a:extLst>
          </p:cNvPr>
          <p:cNvPicPr/>
          <p:nvPr/>
        </p:nvPicPr>
        <p:blipFill>
          <a:blip r:embed="rId5"/>
          <a:stretch/>
        </p:blipFill>
        <p:spPr>
          <a:xfrm>
            <a:off x="6383317" y="666280"/>
            <a:ext cx="5181153" cy="3768862"/>
          </a:xfrm>
          <a:prstGeom prst="rect">
            <a:avLst/>
          </a:prstGeom>
          <a:ln>
            <a:noFill/>
          </a:ln>
        </p:spPr>
      </p:pic>
      <p:sp>
        <p:nvSpPr>
          <p:cNvPr id="6" name="TextBox 5">
            <a:extLst>
              <a:ext uri="{FF2B5EF4-FFF2-40B4-BE49-F238E27FC236}">
                <a16:creationId xmlns:a16="http://schemas.microsoft.com/office/drawing/2014/main" id="{93B46E5F-BD80-79D8-81B3-3C7092F4A4A0}"/>
              </a:ext>
            </a:extLst>
          </p:cNvPr>
          <p:cNvSpPr txBox="1"/>
          <p:nvPr/>
        </p:nvSpPr>
        <p:spPr>
          <a:xfrm>
            <a:off x="3849701" y="983556"/>
            <a:ext cx="671979" cy="369332"/>
          </a:xfrm>
          <a:prstGeom prst="rect">
            <a:avLst/>
          </a:prstGeom>
          <a:noFill/>
        </p:spPr>
        <p:txBody>
          <a:bodyPr wrap="none" rtlCol="0">
            <a:spAutoFit/>
          </a:bodyPr>
          <a:lstStyle/>
          <a:p>
            <a:r>
              <a:rPr lang="en-US"/>
              <a:t>SHC</a:t>
            </a:r>
          </a:p>
        </p:txBody>
      </p:sp>
      <p:sp>
        <p:nvSpPr>
          <p:cNvPr id="7" name="TextBox 6">
            <a:extLst>
              <a:ext uri="{FF2B5EF4-FFF2-40B4-BE49-F238E27FC236}">
                <a16:creationId xmlns:a16="http://schemas.microsoft.com/office/drawing/2014/main" id="{3C65EE4B-70C6-D2B3-93B0-319E2FA2B8CC}"/>
              </a:ext>
            </a:extLst>
          </p:cNvPr>
          <p:cNvSpPr txBox="1"/>
          <p:nvPr/>
        </p:nvSpPr>
        <p:spPr>
          <a:xfrm>
            <a:off x="9081247" y="1352888"/>
            <a:ext cx="671979" cy="369332"/>
          </a:xfrm>
          <a:prstGeom prst="rect">
            <a:avLst/>
          </a:prstGeom>
          <a:noFill/>
        </p:spPr>
        <p:txBody>
          <a:bodyPr wrap="none" rtlCol="0">
            <a:spAutoFit/>
          </a:bodyPr>
          <a:lstStyle/>
          <a:p>
            <a:r>
              <a:rPr lang="en-US"/>
              <a:t>SHC</a:t>
            </a:r>
          </a:p>
        </p:txBody>
      </p:sp>
      <p:sp>
        <p:nvSpPr>
          <p:cNvPr id="9" name="TextBox 8">
            <a:extLst>
              <a:ext uri="{FF2B5EF4-FFF2-40B4-BE49-F238E27FC236}">
                <a16:creationId xmlns:a16="http://schemas.microsoft.com/office/drawing/2014/main" id="{A66CA62D-D23A-175A-A654-DFE1C8FE318A}"/>
              </a:ext>
            </a:extLst>
          </p:cNvPr>
          <p:cNvSpPr txBox="1"/>
          <p:nvPr/>
        </p:nvSpPr>
        <p:spPr>
          <a:xfrm>
            <a:off x="7750206" y="601561"/>
            <a:ext cx="3078792" cy="369332"/>
          </a:xfrm>
          <a:prstGeom prst="rect">
            <a:avLst/>
          </a:prstGeom>
          <a:noFill/>
        </p:spPr>
        <p:txBody>
          <a:bodyPr wrap="none" rtlCol="0">
            <a:spAutoFit/>
          </a:bodyPr>
          <a:lstStyle/>
          <a:p>
            <a:r>
              <a:rPr lang="en-US"/>
              <a:t>See W. Bergan’s talk in SC2</a:t>
            </a:r>
          </a:p>
        </p:txBody>
      </p:sp>
      <p:sp>
        <p:nvSpPr>
          <p:cNvPr id="11" name="TextBox 10">
            <a:extLst>
              <a:ext uri="{FF2B5EF4-FFF2-40B4-BE49-F238E27FC236}">
                <a16:creationId xmlns:a16="http://schemas.microsoft.com/office/drawing/2014/main" id="{CE7DFE5C-94C9-533A-AC3A-81D7902E42B2}"/>
              </a:ext>
            </a:extLst>
          </p:cNvPr>
          <p:cNvSpPr txBox="1"/>
          <p:nvPr/>
        </p:nvSpPr>
        <p:spPr>
          <a:xfrm>
            <a:off x="1276065" y="481614"/>
            <a:ext cx="4634602" cy="369332"/>
          </a:xfrm>
          <a:prstGeom prst="rect">
            <a:avLst/>
          </a:prstGeom>
          <a:noFill/>
        </p:spPr>
        <p:txBody>
          <a:bodyPr wrap="none" rtlCol="0">
            <a:spAutoFit/>
          </a:bodyPr>
          <a:lstStyle/>
          <a:p>
            <a:r>
              <a:rPr lang="en-US">
                <a:solidFill>
                  <a:srgbClr val="0070C0"/>
                </a:solidFill>
              </a:rPr>
              <a:t>Starting collisions with “flat” proton bunches</a:t>
            </a:r>
          </a:p>
        </p:txBody>
      </p:sp>
    </p:spTree>
    <p:extLst>
      <p:ext uri="{BB962C8B-B14F-4D97-AF65-F5344CB8AC3E}">
        <p14:creationId xmlns:p14="http://schemas.microsoft.com/office/powerpoint/2010/main" val="294840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40F1-1680-9BE0-CB39-16FE4109E9C0}"/>
              </a:ext>
            </a:extLst>
          </p:cNvPr>
          <p:cNvSpPr>
            <a:spLocks noGrp="1"/>
          </p:cNvSpPr>
          <p:nvPr>
            <p:ph type="title"/>
          </p:nvPr>
        </p:nvSpPr>
        <p:spPr/>
        <p:txBody>
          <a:bodyPr/>
          <a:lstStyle/>
          <a:p>
            <a:r>
              <a:rPr lang="en-US" dirty="0"/>
              <a:t>Producing ‘flat’ Proton Bunches</a:t>
            </a:r>
          </a:p>
        </p:txBody>
      </p:sp>
      <p:grpSp>
        <p:nvGrpSpPr>
          <p:cNvPr id="5" name="Group 4">
            <a:extLst>
              <a:ext uri="{FF2B5EF4-FFF2-40B4-BE49-F238E27FC236}">
                <a16:creationId xmlns:a16="http://schemas.microsoft.com/office/drawing/2014/main" id="{D0471362-D9B8-3034-4208-5BA2C440F29E}"/>
              </a:ext>
            </a:extLst>
          </p:cNvPr>
          <p:cNvGrpSpPr/>
          <p:nvPr/>
        </p:nvGrpSpPr>
        <p:grpSpPr>
          <a:xfrm>
            <a:off x="2276496" y="1352178"/>
            <a:ext cx="9794822" cy="4757481"/>
            <a:chOff x="-13563" y="890140"/>
            <a:chExt cx="9185128" cy="4245611"/>
          </a:xfrm>
        </p:grpSpPr>
        <p:pic>
          <p:nvPicPr>
            <p:cNvPr id="7" name="Picture 6">
              <a:extLst>
                <a:ext uri="{FF2B5EF4-FFF2-40B4-BE49-F238E27FC236}">
                  <a16:creationId xmlns:a16="http://schemas.microsoft.com/office/drawing/2014/main" id="{4C891626-C70D-C3D0-0A56-A7BBD744933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7480" y="2109970"/>
              <a:ext cx="9146909" cy="1114763"/>
            </a:xfrm>
            <a:prstGeom prst="rect">
              <a:avLst/>
            </a:prstGeom>
          </p:spPr>
        </p:pic>
        <p:sp>
          <p:nvSpPr>
            <p:cNvPr id="8" name="TextBox 6">
              <a:extLst>
                <a:ext uri="{FF2B5EF4-FFF2-40B4-BE49-F238E27FC236}">
                  <a16:creationId xmlns:a16="http://schemas.microsoft.com/office/drawing/2014/main" id="{D12693A3-BBF8-C822-D8C4-647C3E426292}"/>
                </a:ext>
              </a:extLst>
            </p:cNvPr>
            <p:cNvSpPr txBox="1"/>
            <p:nvPr/>
          </p:nvSpPr>
          <p:spPr>
            <a:xfrm>
              <a:off x="1800878" y="4477733"/>
              <a:ext cx="115579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DC Gun</a:t>
              </a:r>
            </a:p>
            <a:p>
              <a:pPr algn="ctr">
                <a:defRPr/>
              </a:pPr>
              <a:r>
                <a:rPr lang="en-US" sz="1200" b="1">
                  <a:solidFill>
                    <a:prstClr val="black"/>
                  </a:solidFill>
                  <a:latin typeface="Aptos" panose="020B0004020202020204" pitchFamily="34" charset="0"/>
                </a:rPr>
                <a:t>400kV</a:t>
              </a:r>
            </a:p>
          </p:txBody>
        </p:sp>
        <p:sp>
          <p:nvSpPr>
            <p:cNvPr id="9" name="Rectangle 8">
              <a:extLst>
                <a:ext uri="{FF2B5EF4-FFF2-40B4-BE49-F238E27FC236}">
                  <a16:creationId xmlns:a16="http://schemas.microsoft.com/office/drawing/2014/main" id="{DD928EBF-704F-39D8-8EB2-526E7D72A087}"/>
                </a:ext>
              </a:extLst>
            </p:cNvPr>
            <p:cNvSpPr/>
            <p:nvPr/>
          </p:nvSpPr>
          <p:spPr>
            <a:xfrm>
              <a:off x="2653465" y="2579536"/>
              <a:ext cx="266125" cy="27610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1200" b="1" baseline="3000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10" name="Right Arrow 63">
              <a:extLst>
                <a:ext uri="{FF2B5EF4-FFF2-40B4-BE49-F238E27FC236}">
                  <a16:creationId xmlns:a16="http://schemas.microsoft.com/office/drawing/2014/main" id="{E42C3C8F-14D1-E8FB-8A87-1548E26BA25D}"/>
                </a:ext>
              </a:extLst>
            </p:cNvPr>
            <p:cNvSpPr/>
            <p:nvPr/>
          </p:nvSpPr>
          <p:spPr>
            <a:xfrm rot="10800000" flipV="1">
              <a:off x="8493922" y="2188903"/>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11" name="Right Arrow 64">
              <a:extLst>
                <a:ext uri="{FF2B5EF4-FFF2-40B4-BE49-F238E27FC236}">
                  <a16:creationId xmlns:a16="http://schemas.microsoft.com/office/drawing/2014/main" id="{A01C2DD3-1167-EFFD-7D77-FFEE57A3F47E}"/>
                </a:ext>
              </a:extLst>
            </p:cNvPr>
            <p:cNvSpPr/>
            <p:nvPr/>
          </p:nvSpPr>
          <p:spPr>
            <a:xfrm rot="10800000" flipV="1">
              <a:off x="62500" y="2190909"/>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A919B4B9-E82B-2E51-B119-DDC053C9779C}"/>
                </a:ext>
              </a:extLst>
            </p:cNvPr>
            <p:cNvCxnSpPr>
              <a:cxnSpLocks/>
              <a:stCxn id="8" idx="0"/>
            </p:cNvCxnSpPr>
            <p:nvPr/>
          </p:nvCxnSpPr>
          <p:spPr>
            <a:xfrm flipV="1">
              <a:off x="2378774" y="3131338"/>
              <a:ext cx="599933" cy="134639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3" name="TextBox 11">
              <a:extLst>
                <a:ext uri="{FF2B5EF4-FFF2-40B4-BE49-F238E27FC236}">
                  <a16:creationId xmlns:a16="http://schemas.microsoft.com/office/drawing/2014/main" id="{922F4ECA-718F-E28F-F44C-B7B0E7E1AF8E}"/>
                </a:ext>
              </a:extLst>
            </p:cNvPr>
            <p:cNvSpPr txBox="1"/>
            <p:nvPr/>
          </p:nvSpPr>
          <p:spPr>
            <a:xfrm>
              <a:off x="2786528" y="4029064"/>
              <a:ext cx="88106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Laser</a:t>
              </a:r>
            </a:p>
            <a:p>
              <a:pPr algn="ctr">
                <a:defRPr/>
              </a:pPr>
              <a:r>
                <a:rPr lang="en-US" sz="1200" b="1">
                  <a:solidFill>
                    <a:prstClr val="black"/>
                  </a:solidFill>
                  <a:latin typeface="Aptos" panose="020B0004020202020204" pitchFamily="34" charset="0"/>
                </a:rPr>
                <a:t>197 MHz</a:t>
              </a:r>
            </a:p>
          </p:txBody>
        </p:sp>
        <p:cxnSp>
          <p:nvCxnSpPr>
            <p:cNvPr id="14" name="Straight Arrow Connector 13">
              <a:extLst>
                <a:ext uri="{FF2B5EF4-FFF2-40B4-BE49-F238E27FC236}">
                  <a16:creationId xmlns:a16="http://schemas.microsoft.com/office/drawing/2014/main" id="{5FBFE097-B528-15E6-8F75-9353676FD086}"/>
                </a:ext>
              </a:extLst>
            </p:cNvPr>
            <p:cNvCxnSpPr>
              <a:cxnSpLocks/>
              <a:stCxn id="71" idx="0"/>
            </p:cNvCxnSpPr>
            <p:nvPr/>
          </p:nvCxnSpPr>
          <p:spPr>
            <a:xfrm flipH="1" flipV="1">
              <a:off x="3071494" y="2998364"/>
              <a:ext cx="133939" cy="780679"/>
            </a:xfrm>
            <a:prstGeom prst="straightConnector1">
              <a:avLst/>
            </a:prstGeom>
            <a:ln w="19050">
              <a:solidFill>
                <a:srgbClr val="7030A0"/>
              </a:solidFill>
              <a:tailEnd type="none"/>
            </a:ln>
          </p:spPr>
          <p:style>
            <a:lnRef idx="1">
              <a:schemeClr val="dk1"/>
            </a:lnRef>
            <a:fillRef idx="0">
              <a:schemeClr val="dk1"/>
            </a:fillRef>
            <a:effectRef idx="0">
              <a:schemeClr val="dk1"/>
            </a:effectRef>
            <a:fontRef idx="minor">
              <a:schemeClr val="tx1"/>
            </a:fontRef>
          </p:style>
        </p:cxnSp>
        <p:sp>
          <p:nvSpPr>
            <p:cNvPr id="15" name="TextBox 13">
              <a:extLst>
                <a:ext uri="{FF2B5EF4-FFF2-40B4-BE49-F238E27FC236}">
                  <a16:creationId xmlns:a16="http://schemas.microsoft.com/office/drawing/2014/main" id="{377C23E5-1869-47BC-F67A-F9F46948E0D1}"/>
                </a:ext>
              </a:extLst>
            </p:cNvPr>
            <p:cNvSpPr txBox="1"/>
            <p:nvPr/>
          </p:nvSpPr>
          <p:spPr>
            <a:xfrm>
              <a:off x="1264020" y="4132250"/>
              <a:ext cx="668573" cy="5767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900 kW Beam Dump</a:t>
              </a:r>
            </a:p>
          </p:txBody>
        </p:sp>
        <p:cxnSp>
          <p:nvCxnSpPr>
            <p:cNvPr id="16" name="Straight Arrow Connector 15">
              <a:extLst>
                <a:ext uri="{FF2B5EF4-FFF2-40B4-BE49-F238E27FC236}">
                  <a16:creationId xmlns:a16="http://schemas.microsoft.com/office/drawing/2014/main" id="{A53C9836-BB2E-24C6-BB37-97DEE4B0CA8B}"/>
                </a:ext>
              </a:extLst>
            </p:cNvPr>
            <p:cNvCxnSpPr>
              <a:cxnSpLocks/>
              <a:stCxn id="15" idx="0"/>
            </p:cNvCxnSpPr>
            <p:nvPr/>
          </p:nvCxnSpPr>
          <p:spPr>
            <a:xfrm flipV="1">
              <a:off x="1598307" y="2645796"/>
              <a:ext cx="480178" cy="148645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7" name="Right Arrow 63">
              <a:extLst>
                <a:ext uri="{FF2B5EF4-FFF2-40B4-BE49-F238E27FC236}">
                  <a16:creationId xmlns:a16="http://schemas.microsoft.com/office/drawing/2014/main" id="{01168A8B-3E32-897F-A78E-1B294D5CF8FF}"/>
                </a:ext>
              </a:extLst>
            </p:cNvPr>
            <p:cNvSpPr/>
            <p:nvPr/>
          </p:nvSpPr>
          <p:spPr>
            <a:xfrm rot="10800000" flipV="1">
              <a:off x="4447931" y="2159187"/>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18" name="Right Arrow 63">
              <a:extLst>
                <a:ext uri="{FF2B5EF4-FFF2-40B4-BE49-F238E27FC236}">
                  <a16:creationId xmlns:a16="http://schemas.microsoft.com/office/drawing/2014/main" id="{668E1BD5-9564-164A-2BD2-A5FE6025735C}"/>
                </a:ext>
              </a:extLst>
            </p:cNvPr>
            <p:cNvSpPr/>
            <p:nvPr/>
          </p:nvSpPr>
          <p:spPr>
            <a:xfrm flipV="1">
              <a:off x="2863909" y="2708999"/>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19" name="TextBox 17">
              <a:extLst>
                <a:ext uri="{FF2B5EF4-FFF2-40B4-BE49-F238E27FC236}">
                  <a16:creationId xmlns:a16="http://schemas.microsoft.com/office/drawing/2014/main" id="{2635E965-B7A0-76A0-3DD1-B5FAEDA7E854}"/>
                </a:ext>
              </a:extLst>
            </p:cNvPr>
            <p:cNvSpPr txBox="1"/>
            <p:nvPr/>
          </p:nvSpPr>
          <p:spPr>
            <a:xfrm>
              <a:off x="3186127" y="4674086"/>
              <a:ext cx="139361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16x 197 MHz </a:t>
              </a:r>
            </a:p>
            <a:p>
              <a:pPr algn="ctr">
                <a:defRPr/>
              </a:pPr>
              <a:r>
                <a:rPr lang="en-US" sz="1200" b="1">
                  <a:solidFill>
                    <a:prstClr val="black"/>
                  </a:solidFill>
                  <a:latin typeface="Aptos" panose="02110004020202020204"/>
                </a:rPr>
                <a:t>NCRF LINAC</a:t>
              </a:r>
            </a:p>
          </p:txBody>
        </p:sp>
        <p:cxnSp>
          <p:nvCxnSpPr>
            <p:cNvPr id="20" name="Straight Arrow Connector 19">
              <a:extLst>
                <a:ext uri="{FF2B5EF4-FFF2-40B4-BE49-F238E27FC236}">
                  <a16:creationId xmlns:a16="http://schemas.microsoft.com/office/drawing/2014/main" id="{1FBE8A52-6E90-C0FE-DA0E-027C1F90E635}"/>
                </a:ext>
              </a:extLst>
            </p:cNvPr>
            <p:cNvCxnSpPr>
              <a:cxnSpLocks/>
              <a:stCxn id="19" idx="0"/>
            </p:cNvCxnSpPr>
            <p:nvPr/>
          </p:nvCxnSpPr>
          <p:spPr>
            <a:xfrm flipH="1" flipV="1">
              <a:off x="3641782" y="2852083"/>
              <a:ext cx="241153" cy="182200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21" name="Rectangle: Rounded Corners 20">
              <a:extLst>
                <a:ext uri="{FF2B5EF4-FFF2-40B4-BE49-F238E27FC236}">
                  <a16:creationId xmlns:a16="http://schemas.microsoft.com/office/drawing/2014/main" id="{7A4DB504-9695-7CF1-3279-85C82FC80AC7}"/>
                </a:ext>
              </a:extLst>
            </p:cNvPr>
            <p:cNvSpPr/>
            <p:nvPr/>
          </p:nvSpPr>
          <p:spPr>
            <a:xfrm>
              <a:off x="2469342" y="2657637"/>
              <a:ext cx="3994958" cy="507537"/>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22" name="Rectangle: Rounded Corners 21">
              <a:extLst>
                <a:ext uri="{FF2B5EF4-FFF2-40B4-BE49-F238E27FC236}">
                  <a16:creationId xmlns:a16="http://schemas.microsoft.com/office/drawing/2014/main" id="{4966DA52-90EB-3C0F-30EB-DF8524929556}"/>
                </a:ext>
              </a:extLst>
            </p:cNvPr>
            <p:cNvSpPr/>
            <p:nvPr/>
          </p:nvSpPr>
          <p:spPr>
            <a:xfrm>
              <a:off x="6505669" y="2651116"/>
              <a:ext cx="1824338" cy="182974"/>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DE7A5C1D-1583-8774-539C-17C455EDFE50}"/>
                </a:ext>
              </a:extLst>
            </p:cNvPr>
            <p:cNvSpPr/>
            <p:nvPr/>
          </p:nvSpPr>
          <p:spPr>
            <a:xfrm>
              <a:off x="633543" y="2477620"/>
              <a:ext cx="1757915" cy="276999"/>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82B5DDFF-40FD-ACBC-8650-9A23953E718A}"/>
                </a:ext>
              </a:extLst>
            </p:cNvPr>
            <p:cNvSpPr/>
            <p:nvPr/>
          </p:nvSpPr>
          <p:spPr>
            <a:xfrm>
              <a:off x="1045024" y="2071915"/>
              <a:ext cx="6906582" cy="390524"/>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9BFA0803-A432-EB04-AE2E-A5F2371ABEF6}"/>
                </a:ext>
              </a:extLst>
            </p:cNvPr>
            <p:cNvSpPr/>
            <p:nvPr/>
          </p:nvSpPr>
          <p:spPr>
            <a:xfrm rot="967573">
              <a:off x="6449155" y="2747230"/>
              <a:ext cx="936216" cy="326051"/>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26" name="Rectangle: Rounded Corners 25">
              <a:extLst>
                <a:ext uri="{FF2B5EF4-FFF2-40B4-BE49-F238E27FC236}">
                  <a16:creationId xmlns:a16="http://schemas.microsoft.com/office/drawing/2014/main" id="{7B878D53-3330-A7D2-1540-3B46BB36BA4A}"/>
                </a:ext>
              </a:extLst>
            </p:cNvPr>
            <p:cNvSpPr/>
            <p:nvPr/>
          </p:nvSpPr>
          <p:spPr>
            <a:xfrm>
              <a:off x="620525" y="2829329"/>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extraction</a:t>
              </a:r>
            </a:p>
          </p:txBody>
        </p:sp>
        <p:sp>
          <p:nvSpPr>
            <p:cNvPr id="27" name="Rectangle: Rounded Corners 26">
              <a:extLst>
                <a:ext uri="{FF2B5EF4-FFF2-40B4-BE49-F238E27FC236}">
                  <a16:creationId xmlns:a16="http://schemas.microsoft.com/office/drawing/2014/main" id="{D3CDD696-0B19-DDC8-A057-F4BE8C350FB2}"/>
                </a:ext>
              </a:extLst>
            </p:cNvPr>
            <p:cNvSpPr/>
            <p:nvPr/>
          </p:nvSpPr>
          <p:spPr>
            <a:xfrm>
              <a:off x="4472349" y="3186608"/>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injection</a:t>
              </a:r>
            </a:p>
          </p:txBody>
        </p:sp>
        <p:sp>
          <p:nvSpPr>
            <p:cNvPr id="28" name="Rectangle: Rounded Corners 27">
              <a:extLst>
                <a:ext uri="{FF2B5EF4-FFF2-40B4-BE49-F238E27FC236}">
                  <a16:creationId xmlns:a16="http://schemas.microsoft.com/office/drawing/2014/main" id="{5A5CC0B3-032F-96F1-BA67-2918F7AF1D56}"/>
                </a:ext>
              </a:extLst>
            </p:cNvPr>
            <p:cNvSpPr/>
            <p:nvPr/>
          </p:nvSpPr>
          <p:spPr>
            <a:xfrm>
              <a:off x="4407868" y="1931757"/>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cooling</a:t>
              </a:r>
            </a:p>
          </p:txBody>
        </p:sp>
        <p:sp>
          <p:nvSpPr>
            <p:cNvPr id="29" name="Rectangle: Rounded Corners 28">
              <a:extLst>
                <a:ext uri="{FF2B5EF4-FFF2-40B4-BE49-F238E27FC236}">
                  <a16:creationId xmlns:a16="http://schemas.microsoft.com/office/drawing/2014/main" id="{045D4C42-589A-261F-D646-9CBA2E4E28DD}"/>
                </a:ext>
              </a:extLst>
            </p:cNvPr>
            <p:cNvSpPr/>
            <p:nvPr/>
          </p:nvSpPr>
          <p:spPr>
            <a:xfrm>
              <a:off x="8569548" y="2467338"/>
              <a:ext cx="509648" cy="117548"/>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HSR</a:t>
              </a:r>
            </a:p>
          </p:txBody>
        </p:sp>
        <p:sp>
          <p:nvSpPr>
            <p:cNvPr id="30" name="TextBox 35">
              <a:extLst>
                <a:ext uri="{FF2B5EF4-FFF2-40B4-BE49-F238E27FC236}">
                  <a16:creationId xmlns:a16="http://schemas.microsoft.com/office/drawing/2014/main" id="{DB9AFF92-57E2-93B8-6332-4720959995FC}"/>
                </a:ext>
              </a:extLst>
            </p:cNvPr>
            <p:cNvSpPr txBox="1"/>
            <p:nvPr/>
          </p:nvSpPr>
          <p:spPr>
            <a:xfrm>
              <a:off x="4913327" y="4044476"/>
              <a:ext cx="1393615" cy="6442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4x 591 MHz </a:t>
              </a:r>
            </a:p>
            <a:p>
              <a:pPr algn="ctr">
                <a:defRPr/>
              </a:pPr>
              <a:r>
                <a:rPr lang="en-US" sz="1200" b="1">
                  <a:solidFill>
                    <a:prstClr val="black"/>
                  </a:solidFill>
                  <a:latin typeface="Aptos" panose="02110004020202020204"/>
                </a:rPr>
                <a:t>NCRF correction Cavities</a:t>
              </a:r>
              <a:endParaRPr lang="en-US" sz="1200" b="1">
                <a:solidFill>
                  <a:prstClr val="black"/>
                </a:solidFill>
                <a:latin typeface="Calibri" panose="020F0502020204030204"/>
              </a:endParaRPr>
            </a:p>
          </p:txBody>
        </p:sp>
        <p:cxnSp>
          <p:nvCxnSpPr>
            <p:cNvPr id="31" name="Straight Arrow Connector 30">
              <a:extLst>
                <a:ext uri="{FF2B5EF4-FFF2-40B4-BE49-F238E27FC236}">
                  <a16:creationId xmlns:a16="http://schemas.microsoft.com/office/drawing/2014/main" id="{22B21860-9C09-2398-6955-81FDC0AC2942}"/>
                </a:ext>
              </a:extLst>
            </p:cNvPr>
            <p:cNvCxnSpPr>
              <a:cxnSpLocks/>
              <a:stCxn id="30" idx="0"/>
            </p:cNvCxnSpPr>
            <p:nvPr/>
          </p:nvCxnSpPr>
          <p:spPr>
            <a:xfrm flipV="1">
              <a:off x="5610135" y="2791562"/>
              <a:ext cx="371387" cy="1252914"/>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2" name="TextBox 39">
              <a:extLst>
                <a:ext uri="{FF2B5EF4-FFF2-40B4-BE49-F238E27FC236}">
                  <a16:creationId xmlns:a16="http://schemas.microsoft.com/office/drawing/2014/main" id="{09140EFC-3CA9-4FC6-10BE-CBDAED67B59F}"/>
                </a:ext>
              </a:extLst>
            </p:cNvPr>
            <p:cNvSpPr txBox="1"/>
            <p:nvPr/>
          </p:nvSpPr>
          <p:spPr>
            <a:xfrm>
              <a:off x="7633198" y="1068925"/>
              <a:ext cx="1393615" cy="4601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180° Dipole</a:t>
              </a:r>
            </a:p>
            <a:p>
              <a:pPr algn="ctr">
                <a:defRPr/>
              </a:pPr>
              <a:r>
                <a:rPr lang="en-US" sz="1200" b="1">
                  <a:solidFill>
                    <a:prstClr val="black"/>
                  </a:solidFill>
                  <a:latin typeface="Aptos" panose="02110004020202020204"/>
                </a:rPr>
                <a:t>Spectrometer</a:t>
              </a:r>
              <a:endParaRPr lang="en-US" sz="1200" b="1">
                <a:solidFill>
                  <a:prstClr val="black"/>
                </a:solidFill>
                <a:latin typeface="Calibri" panose="020F0502020204030204"/>
              </a:endParaRPr>
            </a:p>
          </p:txBody>
        </p:sp>
        <p:cxnSp>
          <p:nvCxnSpPr>
            <p:cNvPr id="33" name="Straight Arrow Connector 32">
              <a:extLst>
                <a:ext uri="{FF2B5EF4-FFF2-40B4-BE49-F238E27FC236}">
                  <a16:creationId xmlns:a16="http://schemas.microsoft.com/office/drawing/2014/main" id="{7AA63EBC-F752-D427-6C84-628A77375273}"/>
                </a:ext>
              </a:extLst>
            </p:cNvPr>
            <p:cNvCxnSpPr>
              <a:cxnSpLocks/>
              <a:stCxn id="32" idx="2"/>
            </p:cNvCxnSpPr>
            <p:nvPr/>
          </p:nvCxnSpPr>
          <p:spPr>
            <a:xfrm>
              <a:off x="8330006" y="1529098"/>
              <a:ext cx="123509" cy="83778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E430A177-1B5F-6B8F-7965-97E2B9860E06}"/>
                </a:ext>
              </a:extLst>
            </p:cNvPr>
            <p:cNvCxnSpPr>
              <a:cxnSpLocks/>
              <a:stCxn id="52" idx="0"/>
            </p:cNvCxnSpPr>
            <p:nvPr/>
          </p:nvCxnSpPr>
          <p:spPr>
            <a:xfrm flipH="1" flipV="1">
              <a:off x="7824206" y="2758177"/>
              <a:ext cx="726815" cy="87309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5" name="TextBox 46">
              <a:extLst>
                <a:ext uri="{FF2B5EF4-FFF2-40B4-BE49-F238E27FC236}">
                  <a16:creationId xmlns:a16="http://schemas.microsoft.com/office/drawing/2014/main" id="{D3C0D423-67FE-B448-1DFC-D39B61EB54BD}"/>
                </a:ext>
              </a:extLst>
            </p:cNvPr>
            <p:cNvSpPr txBox="1"/>
            <p:nvPr/>
          </p:nvSpPr>
          <p:spPr>
            <a:xfrm>
              <a:off x="568125" y="1646545"/>
              <a:ext cx="712625" cy="276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Quad</a:t>
              </a:r>
            </a:p>
          </p:txBody>
        </p:sp>
        <p:cxnSp>
          <p:nvCxnSpPr>
            <p:cNvPr id="36" name="Straight Arrow Connector 35">
              <a:extLst>
                <a:ext uri="{FF2B5EF4-FFF2-40B4-BE49-F238E27FC236}">
                  <a16:creationId xmlns:a16="http://schemas.microsoft.com/office/drawing/2014/main" id="{6A54BFEB-2324-76B5-A6CA-127793C37FED}"/>
                </a:ext>
              </a:extLst>
            </p:cNvPr>
            <p:cNvCxnSpPr>
              <a:cxnSpLocks/>
              <a:stCxn id="35" idx="2"/>
            </p:cNvCxnSpPr>
            <p:nvPr/>
          </p:nvCxnSpPr>
          <p:spPr>
            <a:xfrm>
              <a:off x="924438" y="1922649"/>
              <a:ext cx="66599" cy="43420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7" name="TextBox 48">
              <a:extLst>
                <a:ext uri="{FF2B5EF4-FFF2-40B4-BE49-F238E27FC236}">
                  <a16:creationId xmlns:a16="http://schemas.microsoft.com/office/drawing/2014/main" id="{44E28F92-C2B8-C9A3-A988-797D1C62E54A}"/>
                </a:ext>
              </a:extLst>
            </p:cNvPr>
            <p:cNvSpPr txBox="1"/>
            <p:nvPr/>
          </p:nvSpPr>
          <p:spPr>
            <a:xfrm>
              <a:off x="1732901" y="3665851"/>
              <a:ext cx="959127" cy="4601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Cathode transport</a:t>
              </a:r>
            </a:p>
          </p:txBody>
        </p:sp>
        <p:cxnSp>
          <p:nvCxnSpPr>
            <p:cNvPr id="38" name="Straight Arrow Connector 37">
              <a:extLst>
                <a:ext uri="{FF2B5EF4-FFF2-40B4-BE49-F238E27FC236}">
                  <a16:creationId xmlns:a16="http://schemas.microsoft.com/office/drawing/2014/main" id="{199B7A56-797E-16CD-B6C5-E3A51743A6D2}"/>
                </a:ext>
              </a:extLst>
            </p:cNvPr>
            <p:cNvCxnSpPr>
              <a:cxnSpLocks/>
              <a:stCxn id="37" idx="0"/>
            </p:cNvCxnSpPr>
            <p:nvPr/>
          </p:nvCxnSpPr>
          <p:spPr>
            <a:xfrm flipV="1">
              <a:off x="2212465" y="2811233"/>
              <a:ext cx="539352" cy="85461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9" name="Arrow: Circular 38">
              <a:extLst>
                <a:ext uri="{FF2B5EF4-FFF2-40B4-BE49-F238E27FC236}">
                  <a16:creationId xmlns:a16="http://schemas.microsoft.com/office/drawing/2014/main" id="{9F9B9C7E-35C8-37A2-F835-6F91C83CC72B}"/>
                </a:ext>
              </a:extLst>
            </p:cNvPr>
            <p:cNvSpPr/>
            <p:nvPr/>
          </p:nvSpPr>
          <p:spPr>
            <a:xfrm rot="5068036" flipH="1">
              <a:off x="8147616" y="2395728"/>
              <a:ext cx="419280" cy="374549"/>
            </a:xfrm>
            <a:prstGeom prst="circularArrow">
              <a:avLst>
                <a:gd name="adj1" fmla="val 8770"/>
                <a:gd name="adj2" fmla="val 1142319"/>
                <a:gd name="adj3" fmla="val 20207257"/>
                <a:gd name="adj4" fmla="val 10568152"/>
                <a:gd name="adj5" fmla="val 12500"/>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n>
                  <a:solidFill>
                    <a:prstClr val="black"/>
                  </a:solidFill>
                </a:ln>
                <a:solidFill>
                  <a:srgbClr val="FF0000"/>
                </a:solidFill>
                <a:latin typeface="Calibri" panose="020F0502020204030204"/>
              </a:endParaRPr>
            </a:p>
          </p:txBody>
        </p:sp>
        <p:sp>
          <p:nvSpPr>
            <p:cNvPr id="40" name="TextBox 55">
              <a:extLst>
                <a:ext uri="{FF2B5EF4-FFF2-40B4-BE49-F238E27FC236}">
                  <a16:creationId xmlns:a16="http://schemas.microsoft.com/office/drawing/2014/main" id="{35CABB26-A022-C633-6FB5-FCD4E9E11E32}"/>
                </a:ext>
              </a:extLst>
            </p:cNvPr>
            <p:cNvSpPr txBox="1"/>
            <p:nvPr/>
          </p:nvSpPr>
          <p:spPr>
            <a:xfrm>
              <a:off x="1948691" y="1230736"/>
              <a:ext cx="139361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Mu-metal shielding</a:t>
              </a:r>
              <a:endParaRPr lang="en-US" sz="1200" b="1">
                <a:solidFill>
                  <a:prstClr val="black"/>
                </a:solidFill>
                <a:latin typeface="Calibri" panose="020F0502020204030204"/>
              </a:endParaRPr>
            </a:p>
          </p:txBody>
        </p:sp>
        <p:cxnSp>
          <p:nvCxnSpPr>
            <p:cNvPr id="41" name="Straight Arrow Connector 40">
              <a:extLst>
                <a:ext uri="{FF2B5EF4-FFF2-40B4-BE49-F238E27FC236}">
                  <a16:creationId xmlns:a16="http://schemas.microsoft.com/office/drawing/2014/main" id="{09BE7F03-EFD4-386A-F37B-DE7509ECD01E}"/>
                </a:ext>
              </a:extLst>
            </p:cNvPr>
            <p:cNvCxnSpPr>
              <a:cxnSpLocks/>
              <a:stCxn id="40" idx="2"/>
            </p:cNvCxnSpPr>
            <p:nvPr/>
          </p:nvCxnSpPr>
          <p:spPr>
            <a:xfrm flipH="1">
              <a:off x="2279027" y="1692401"/>
              <a:ext cx="366472" cy="67873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2" name="TextBox 57">
              <a:extLst>
                <a:ext uri="{FF2B5EF4-FFF2-40B4-BE49-F238E27FC236}">
                  <a16:creationId xmlns:a16="http://schemas.microsoft.com/office/drawing/2014/main" id="{8BA24F9B-E2A7-5096-0D03-23ED89EA9359}"/>
                </a:ext>
              </a:extLst>
            </p:cNvPr>
            <p:cNvSpPr txBox="1"/>
            <p:nvPr/>
          </p:nvSpPr>
          <p:spPr>
            <a:xfrm>
              <a:off x="7772667" y="4363901"/>
              <a:ext cx="109246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ea typeface="Aptos" panose="020B0004020202020204" pitchFamily="34" charset="0"/>
                  <a:cs typeface="Aptos" panose="020B0004020202020204" pitchFamily="34" charset="0"/>
                </a:rPr>
                <a:t>24MHz </a:t>
              </a:r>
            </a:p>
            <a:p>
              <a:pPr algn="ctr">
                <a:defRPr/>
              </a:pPr>
              <a:r>
                <a:rPr lang="en-US" sz="1200" b="1">
                  <a:solidFill>
                    <a:prstClr val="black"/>
                  </a:solidFill>
                  <a:latin typeface="Aptos" panose="020B0004020202020204" pitchFamily="34" charset="0"/>
                  <a:ea typeface="Aptos" panose="020B0004020202020204" pitchFamily="34" charset="0"/>
                  <a:cs typeface="Aptos" panose="020B0004020202020204" pitchFamily="34" charset="0"/>
                </a:rPr>
                <a:t>RF cavity </a:t>
              </a:r>
            </a:p>
          </p:txBody>
        </p:sp>
        <p:cxnSp>
          <p:nvCxnSpPr>
            <p:cNvPr id="43" name="Straight Arrow Connector 42">
              <a:extLst>
                <a:ext uri="{FF2B5EF4-FFF2-40B4-BE49-F238E27FC236}">
                  <a16:creationId xmlns:a16="http://schemas.microsoft.com/office/drawing/2014/main" id="{614F22B5-FF70-FD19-73A8-689BF2645007}"/>
                </a:ext>
              </a:extLst>
            </p:cNvPr>
            <p:cNvCxnSpPr>
              <a:cxnSpLocks/>
            </p:cNvCxnSpPr>
            <p:nvPr/>
          </p:nvCxnSpPr>
          <p:spPr>
            <a:xfrm flipH="1" flipV="1">
              <a:off x="7469677" y="2833116"/>
              <a:ext cx="842188" cy="154222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4" name="TextBox 59">
              <a:extLst>
                <a:ext uri="{FF2B5EF4-FFF2-40B4-BE49-F238E27FC236}">
                  <a16:creationId xmlns:a16="http://schemas.microsoft.com/office/drawing/2014/main" id="{F5424691-380D-0539-C2A3-E14C54B2146C}"/>
                </a:ext>
              </a:extLst>
            </p:cNvPr>
            <p:cNvSpPr txBox="1"/>
            <p:nvPr/>
          </p:nvSpPr>
          <p:spPr>
            <a:xfrm>
              <a:off x="110091" y="3376334"/>
              <a:ext cx="880946" cy="276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SC Quad</a:t>
              </a:r>
            </a:p>
          </p:txBody>
        </p:sp>
        <p:cxnSp>
          <p:nvCxnSpPr>
            <p:cNvPr id="45" name="Straight Arrow Connector 44">
              <a:extLst>
                <a:ext uri="{FF2B5EF4-FFF2-40B4-BE49-F238E27FC236}">
                  <a16:creationId xmlns:a16="http://schemas.microsoft.com/office/drawing/2014/main" id="{27AB2066-31D3-14B1-1CE8-BBC8BC9B283C}"/>
                </a:ext>
              </a:extLst>
            </p:cNvPr>
            <p:cNvCxnSpPr>
              <a:cxnSpLocks/>
              <a:stCxn id="44" idx="0"/>
            </p:cNvCxnSpPr>
            <p:nvPr/>
          </p:nvCxnSpPr>
          <p:spPr>
            <a:xfrm flipH="1" flipV="1">
              <a:off x="348732" y="2424667"/>
              <a:ext cx="201832" cy="951667"/>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6" name="TextBox 61">
              <a:extLst>
                <a:ext uri="{FF2B5EF4-FFF2-40B4-BE49-F238E27FC236}">
                  <a16:creationId xmlns:a16="http://schemas.microsoft.com/office/drawing/2014/main" id="{8060C3AB-A0E8-24EE-138B-96295CB1B438}"/>
                </a:ext>
              </a:extLst>
            </p:cNvPr>
            <p:cNvSpPr txBox="1"/>
            <p:nvPr/>
          </p:nvSpPr>
          <p:spPr>
            <a:xfrm>
              <a:off x="7093903" y="3912773"/>
              <a:ext cx="1056555" cy="4601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130 kW Beam Dump</a:t>
              </a:r>
            </a:p>
          </p:txBody>
        </p:sp>
        <p:cxnSp>
          <p:nvCxnSpPr>
            <p:cNvPr id="47" name="Straight Arrow Connector 46">
              <a:extLst>
                <a:ext uri="{FF2B5EF4-FFF2-40B4-BE49-F238E27FC236}">
                  <a16:creationId xmlns:a16="http://schemas.microsoft.com/office/drawing/2014/main" id="{9B4837E9-948C-4E91-76AB-02855C53098A}"/>
                </a:ext>
              </a:extLst>
            </p:cNvPr>
            <p:cNvCxnSpPr>
              <a:cxnSpLocks/>
              <a:stCxn id="46" idx="0"/>
            </p:cNvCxnSpPr>
            <p:nvPr/>
          </p:nvCxnSpPr>
          <p:spPr>
            <a:xfrm flipH="1" flipV="1">
              <a:off x="7210071" y="2930648"/>
              <a:ext cx="412110" cy="98212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8" name="TextBox 63">
              <a:extLst>
                <a:ext uri="{FF2B5EF4-FFF2-40B4-BE49-F238E27FC236}">
                  <a16:creationId xmlns:a16="http://schemas.microsoft.com/office/drawing/2014/main" id="{AA84B3C6-59C1-9E75-EF8C-849E527AA3DA}"/>
                </a:ext>
              </a:extLst>
            </p:cNvPr>
            <p:cNvSpPr txBox="1"/>
            <p:nvPr/>
          </p:nvSpPr>
          <p:spPr>
            <a:xfrm>
              <a:off x="-12579" y="4137649"/>
              <a:ext cx="143910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Extraction line</a:t>
              </a:r>
            </a:p>
          </p:txBody>
        </p:sp>
        <p:cxnSp>
          <p:nvCxnSpPr>
            <p:cNvPr id="49" name="Straight Arrow Connector 48">
              <a:extLst>
                <a:ext uri="{FF2B5EF4-FFF2-40B4-BE49-F238E27FC236}">
                  <a16:creationId xmlns:a16="http://schemas.microsoft.com/office/drawing/2014/main" id="{E788B22C-E554-2213-A24E-45FF6FC1DB3B}"/>
                </a:ext>
              </a:extLst>
            </p:cNvPr>
            <p:cNvCxnSpPr>
              <a:cxnSpLocks/>
              <a:stCxn id="48" idx="0"/>
            </p:cNvCxnSpPr>
            <p:nvPr/>
          </p:nvCxnSpPr>
          <p:spPr>
            <a:xfrm flipV="1">
              <a:off x="706974" y="2548212"/>
              <a:ext cx="759537" cy="1589437"/>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0" name="TextBox 65">
              <a:extLst>
                <a:ext uri="{FF2B5EF4-FFF2-40B4-BE49-F238E27FC236}">
                  <a16:creationId xmlns:a16="http://schemas.microsoft.com/office/drawing/2014/main" id="{66F6A616-D0BB-81B2-E6D8-B3FBD94F2233}"/>
                </a:ext>
              </a:extLst>
            </p:cNvPr>
            <p:cNvSpPr txBox="1"/>
            <p:nvPr/>
          </p:nvSpPr>
          <p:spPr>
            <a:xfrm>
              <a:off x="6423258" y="4363901"/>
              <a:ext cx="12792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b="1">
                  <a:solidFill>
                    <a:prstClr val="black"/>
                  </a:solidFill>
                  <a:latin typeface="Aptos" panose="020B0004020202020204" pitchFamily="34" charset="0"/>
                </a:rPr>
                <a:t>Injector/</a:t>
              </a:r>
              <a:r>
                <a:rPr lang="en-US" sz="1200" b="1" err="1">
                  <a:solidFill>
                    <a:prstClr val="black"/>
                  </a:solidFill>
                  <a:latin typeface="Aptos" panose="020B0004020202020204" pitchFamily="34" charset="0"/>
                </a:rPr>
                <a:t>linac</a:t>
              </a:r>
              <a:endParaRPr lang="en-US" sz="1200" b="1">
                <a:solidFill>
                  <a:prstClr val="black"/>
                </a:solidFill>
                <a:latin typeface="Aptos" panose="020B0004020202020204" pitchFamily="34" charset="0"/>
              </a:endParaRPr>
            </a:p>
            <a:p>
              <a:pPr>
                <a:defRPr/>
              </a:pPr>
              <a:r>
                <a:rPr lang="en-US" sz="1200" b="1">
                  <a:solidFill>
                    <a:prstClr val="black"/>
                  </a:solidFill>
                  <a:latin typeface="Aptos" panose="020B0004020202020204" pitchFamily="34" charset="0"/>
                </a:rPr>
                <a:t>Test line</a:t>
              </a:r>
            </a:p>
          </p:txBody>
        </p:sp>
        <p:cxnSp>
          <p:nvCxnSpPr>
            <p:cNvPr id="51" name="Straight Arrow Connector 50">
              <a:extLst>
                <a:ext uri="{FF2B5EF4-FFF2-40B4-BE49-F238E27FC236}">
                  <a16:creationId xmlns:a16="http://schemas.microsoft.com/office/drawing/2014/main" id="{9F75558B-C6A7-2C77-DC6B-FDF6E31CE1D6}"/>
                </a:ext>
              </a:extLst>
            </p:cNvPr>
            <p:cNvCxnSpPr>
              <a:cxnSpLocks/>
              <a:stCxn id="50" idx="0"/>
            </p:cNvCxnSpPr>
            <p:nvPr/>
          </p:nvCxnSpPr>
          <p:spPr>
            <a:xfrm flipH="1" flipV="1">
              <a:off x="6648243" y="2863395"/>
              <a:ext cx="414615" cy="1500506"/>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2" name="TextBox 67">
              <a:extLst>
                <a:ext uri="{FF2B5EF4-FFF2-40B4-BE49-F238E27FC236}">
                  <a16:creationId xmlns:a16="http://schemas.microsoft.com/office/drawing/2014/main" id="{62EFB6A2-E6F9-3BA2-7279-6D0764944D7C}"/>
                </a:ext>
              </a:extLst>
            </p:cNvPr>
            <p:cNvSpPr txBox="1"/>
            <p:nvPr/>
          </p:nvSpPr>
          <p:spPr>
            <a:xfrm>
              <a:off x="7990334" y="3631272"/>
              <a:ext cx="11213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Solenoids</a:t>
              </a:r>
              <a:endParaRPr lang="en-US" sz="1200" b="1">
                <a:solidFill>
                  <a:prstClr val="black"/>
                </a:solidFill>
                <a:latin typeface="Calibri" panose="020F0502020204030204"/>
              </a:endParaRPr>
            </a:p>
          </p:txBody>
        </p:sp>
        <p:sp>
          <p:nvSpPr>
            <p:cNvPr id="53" name="TextBox 4">
              <a:extLst>
                <a:ext uri="{FF2B5EF4-FFF2-40B4-BE49-F238E27FC236}">
                  <a16:creationId xmlns:a16="http://schemas.microsoft.com/office/drawing/2014/main" id="{4F84BD0E-4552-8CEC-7574-0DC06BC95B5B}"/>
                </a:ext>
              </a:extLst>
            </p:cNvPr>
            <p:cNvSpPr txBox="1"/>
            <p:nvPr/>
          </p:nvSpPr>
          <p:spPr>
            <a:xfrm>
              <a:off x="3093889" y="1125673"/>
              <a:ext cx="139361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err="1">
                  <a:solidFill>
                    <a:prstClr val="black"/>
                  </a:solidFill>
                  <a:latin typeface="Aptos" panose="02110004020202020204"/>
                </a:rPr>
                <a:t>LEReC</a:t>
              </a:r>
              <a:br>
                <a:rPr lang="en-US" sz="1200" b="1">
                  <a:solidFill>
                    <a:prstClr val="black"/>
                  </a:solidFill>
                  <a:latin typeface="Aptos" panose="02110004020202020204"/>
                </a:rPr>
              </a:br>
              <a:r>
                <a:rPr lang="en-US" sz="1200" b="1">
                  <a:solidFill>
                    <a:prstClr val="black"/>
                  </a:solidFill>
                  <a:latin typeface="Aptos" panose="02110004020202020204"/>
                </a:rPr>
                <a:t>Cooling Solenoids</a:t>
              </a:r>
              <a:endParaRPr lang="en-US" sz="1200" b="1">
                <a:solidFill>
                  <a:prstClr val="black"/>
                </a:solidFill>
                <a:latin typeface="Calibri" panose="020F0502020204030204"/>
              </a:endParaRPr>
            </a:p>
          </p:txBody>
        </p:sp>
        <p:cxnSp>
          <p:nvCxnSpPr>
            <p:cNvPr id="54" name="Straight Arrow Connector 53">
              <a:extLst>
                <a:ext uri="{FF2B5EF4-FFF2-40B4-BE49-F238E27FC236}">
                  <a16:creationId xmlns:a16="http://schemas.microsoft.com/office/drawing/2014/main" id="{8DDD2C64-50F1-D808-CD99-22F05F3871CE}"/>
                </a:ext>
              </a:extLst>
            </p:cNvPr>
            <p:cNvCxnSpPr>
              <a:cxnSpLocks/>
              <a:stCxn id="53" idx="2"/>
            </p:cNvCxnSpPr>
            <p:nvPr/>
          </p:nvCxnSpPr>
          <p:spPr>
            <a:xfrm flipH="1">
              <a:off x="3501257" y="1772004"/>
              <a:ext cx="289440" cy="58484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5" name="Rectangle: Rounded Corners 54">
              <a:extLst>
                <a:ext uri="{FF2B5EF4-FFF2-40B4-BE49-F238E27FC236}">
                  <a16:creationId xmlns:a16="http://schemas.microsoft.com/office/drawing/2014/main" id="{5A8F937B-12EF-6749-130D-698438BC210B}"/>
                </a:ext>
              </a:extLst>
            </p:cNvPr>
            <p:cNvSpPr/>
            <p:nvPr/>
          </p:nvSpPr>
          <p:spPr>
            <a:xfrm rot="967573">
              <a:off x="7399385" y="2159621"/>
              <a:ext cx="972446" cy="210425"/>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56" name="Arrow: Circular 55">
              <a:extLst>
                <a:ext uri="{FF2B5EF4-FFF2-40B4-BE49-F238E27FC236}">
                  <a16:creationId xmlns:a16="http://schemas.microsoft.com/office/drawing/2014/main" id="{BB052299-0F65-9EC5-3C68-FBF4468FC00A}"/>
                </a:ext>
              </a:extLst>
            </p:cNvPr>
            <p:cNvSpPr/>
            <p:nvPr/>
          </p:nvSpPr>
          <p:spPr>
            <a:xfrm rot="16200000" flipH="1">
              <a:off x="704137" y="2343197"/>
              <a:ext cx="231006" cy="258310"/>
            </a:xfrm>
            <a:prstGeom prst="circularArrow">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n>
                  <a:solidFill>
                    <a:prstClr val="black"/>
                  </a:solidFill>
                </a:ln>
                <a:solidFill>
                  <a:srgbClr val="FF0000"/>
                </a:solidFill>
                <a:latin typeface="Calibri" panose="020F0502020204030204"/>
              </a:endParaRPr>
            </a:p>
          </p:txBody>
        </p:sp>
        <p:sp>
          <p:nvSpPr>
            <p:cNvPr id="57" name="TextBox 92">
              <a:extLst>
                <a:ext uri="{FF2B5EF4-FFF2-40B4-BE49-F238E27FC236}">
                  <a16:creationId xmlns:a16="http://schemas.microsoft.com/office/drawing/2014/main" id="{80EDC0E3-077A-C21A-0052-81EBA198EBD8}"/>
                </a:ext>
              </a:extLst>
            </p:cNvPr>
            <p:cNvSpPr txBox="1"/>
            <p:nvPr/>
          </p:nvSpPr>
          <p:spPr>
            <a:xfrm>
              <a:off x="-13563" y="1019407"/>
              <a:ext cx="1058588" cy="4601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180°Dipole</a:t>
              </a:r>
            </a:p>
            <a:p>
              <a:pPr algn="ctr">
                <a:defRPr/>
              </a:pPr>
              <a:r>
                <a:rPr lang="en-US" sz="1200" b="1">
                  <a:solidFill>
                    <a:prstClr val="black"/>
                  </a:solidFill>
                  <a:latin typeface="Aptos" panose="02110004020202020204"/>
                </a:rPr>
                <a:t>(U-turn)</a:t>
              </a:r>
              <a:endParaRPr lang="en-US" sz="1200" b="1">
                <a:solidFill>
                  <a:prstClr val="black"/>
                </a:solidFill>
                <a:latin typeface="Calibri" panose="020F0502020204030204"/>
              </a:endParaRPr>
            </a:p>
          </p:txBody>
        </p:sp>
        <p:cxnSp>
          <p:nvCxnSpPr>
            <p:cNvPr id="58" name="Straight Arrow Connector 57">
              <a:extLst>
                <a:ext uri="{FF2B5EF4-FFF2-40B4-BE49-F238E27FC236}">
                  <a16:creationId xmlns:a16="http://schemas.microsoft.com/office/drawing/2014/main" id="{0B67E6BA-7CF8-C1B7-EDAF-1BB7F754EA27}"/>
                </a:ext>
              </a:extLst>
            </p:cNvPr>
            <p:cNvCxnSpPr>
              <a:cxnSpLocks/>
              <a:stCxn id="57" idx="2"/>
            </p:cNvCxnSpPr>
            <p:nvPr/>
          </p:nvCxnSpPr>
          <p:spPr>
            <a:xfrm>
              <a:off x="515731" y="1479580"/>
              <a:ext cx="234822" cy="85319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9" name="Rectangle: Rounded Corners 58">
              <a:extLst>
                <a:ext uri="{FF2B5EF4-FFF2-40B4-BE49-F238E27FC236}">
                  <a16:creationId xmlns:a16="http://schemas.microsoft.com/office/drawing/2014/main" id="{22CD6A30-F083-9BDC-51EA-64A530E51202}"/>
                </a:ext>
              </a:extLst>
            </p:cNvPr>
            <p:cNvSpPr/>
            <p:nvPr/>
          </p:nvSpPr>
          <p:spPr>
            <a:xfrm>
              <a:off x="7577897" y="2876752"/>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transport</a:t>
              </a:r>
            </a:p>
          </p:txBody>
        </p:sp>
        <p:sp>
          <p:nvSpPr>
            <p:cNvPr id="60" name="TextBox 102">
              <a:extLst>
                <a:ext uri="{FF2B5EF4-FFF2-40B4-BE49-F238E27FC236}">
                  <a16:creationId xmlns:a16="http://schemas.microsoft.com/office/drawing/2014/main" id="{1F844CFC-ECC7-AAF6-0FD7-8F1760EDEA44}"/>
                </a:ext>
              </a:extLst>
            </p:cNvPr>
            <p:cNvSpPr txBox="1"/>
            <p:nvPr/>
          </p:nvSpPr>
          <p:spPr>
            <a:xfrm>
              <a:off x="3989942" y="3414105"/>
              <a:ext cx="42949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PM</a:t>
              </a:r>
              <a:endParaRPr lang="en-US" sz="1200" b="1">
                <a:solidFill>
                  <a:prstClr val="black"/>
                </a:solidFill>
                <a:latin typeface="Calibri" panose="020F0502020204030204"/>
              </a:endParaRPr>
            </a:p>
          </p:txBody>
        </p:sp>
        <p:cxnSp>
          <p:nvCxnSpPr>
            <p:cNvPr id="61" name="Straight Arrow Connector 60">
              <a:extLst>
                <a:ext uri="{FF2B5EF4-FFF2-40B4-BE49-F238E27FC236}">
                  <a16:creationId xmlns:a16="http://schemas.microsoft.com/office/drawing/2014/main" id="{2A6B6A82-B8E6-E399-BB31-A6FBB49DEB65}"/>
                </a:ext>
              </a:extLst>
            </p:cNvPr>
            <p:cNvCxnSpPr>
              <a:cxnSpLocks/>
              <a:stCxn id="60" idx="0"/>
            </p:cNvCxnSpPr>
            <p:nvPr/>
          </p:nvCxnSpPr>
          <p:spPr>
            <a:xfrm flipV="1">
              <a:off x="4204690" y="2792843"/>
              <a:ext cx="282814" cy="621262"/>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2" name="TextBox 107">
              <a:extLst>
                <a:ext uri="{FF2B5EF4-FFF2-40B4-BE49-F238E27FC236}">
                  <a16:creationId xmlns:a16="http://schemas.microsoft.com/office/drawing/2014/main" id="{3C68054E-19A6-0ABB-E0E7-52946812B6A4}"/>
                </a:ext>
              </a:extLst>
            </p:cNvPr>
            <p:cNvSpPr txBox="1"/>
            <p:nvPr/>
          </p:nvSpPr>
          <p:spPr>
            <a:xfrm>
              <a:off x="5096412" y="3597732"/>
              <a:ext cx="42949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PM</a:t>
              </a:r>
              <a:endParaRPr lang="en-US" sz="1200" b="1">
                <a:solidFill>
                  <a:prstClr val="black"/>
                </a:solidFill>
                <a:latin typeface="Calibri" panose="020F0502020204030204"/>
              </a:endParaRPr>
            </a:p>
          </p:txBody>
        </p:sp>
        <p:cxnSp>
          <p:nvCxnSpPr>
            <p:cNvPr id="63" name="Straight Arrow Connector 62">
              <a:extLst>
                <a:ext uri="{FF2B5EF4-FFF2-40B4-BE49-F238E27FC236}">
                  <a16:creationId xmlns:a16="http://schemas.microsoft.com/office/drawing/2014/main" id="{97AD1FED-DD1E-7B1B-F698-E01FEAD69D7F}"/>
                </a:ext>
              </a:extLst>
            </p:cNvPr>
            <p:cNvCxnSpPr>
              <a:cxnSpLocks/>
              <a:stCxn id="62" idx="0"/>
            </p:cNvCxnSpPr>
            <p:nvPr/>
          </p:nvCxnSpPr>
          <p:spPr>
            <a:xfrm flipV="1">
              <a:off x="5311160" y="2796424"/>
              <a:ext cx="497701" cy="801308"/>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4" name="TextBox 116">
              <a:extLst>
                <a:ext uri="{FF2B5EF4-FFF2-40B4-BE49-F238E27FC236}">
                  <a16:creationId xmlns:a16="http://schemas.microsoft.com/office/drawing/2014/main" id="{428D87A9-A66A-DE62-06E6-D22EDE983D87}"/>
                </a:ext>
              </a:extLst>
            </p:cNvPr>
            <p:cNvSpPr txBox="1"/>
            <p:nvPr/>
          </p:nvSpPr>
          <p:spPr>
            <a:xfrm>
              <a:off x="5795706" y="3627055"/>
              <a:ext cx="42949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110004020202020204"/>
                </a:rPr>
                <a:t>PM</a:t>
              </a:r>
              <a:endParaRPr lang="en-US" sz="1200" b="1">
                <a:solidFill>
                  <a:prstClr val="black"/>
                </a:solidFill>
                <a:latin typeface="Calibri" panose="020F0502020204030204"/>
              </a:endParaRPr>
            </a:p>
          </p:txBody>
        </p:sp>
        <p:cxnSp>
          <p:nvCxnSpPr>
            <p:cNvPr id="65" name="Straight Arrow Connector 64">
              <a:extLst>
                <a:ext uri="{FF2B5EF4-FFF2-40B4-BE49-F238E27FC236}">
                  <a16:creationId xmlns:a16="http://schemas.microsoft.com/office/drawing/2014/main" id="{7565AD1F-15FA-5190-66EE-1A6AFBB378F1}"/>
                </a:ext>
              </a:extLst>
            </p:cNvPr>
            <p:cNvCxnSpPr>
              <a:cxnSpLocks/>
              <a:stCxn id="64" idx="0"/>
            </p:cNvCxnSpPr>
            <p:nvPr/>
          </p:nvCxnSpPr>
          <p:spPr>
            <a:xfrm flipV="1">
              <a:off x="6010454" y="2791562"/>
              <a:ext cx="384945" cy="83549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6" name="TextBox 124">
              <a:extLst>
                <a:ext uri="{FF2B5EF4-FFF2-40B4-BE49-F238E27FC236}">
                  <a16:creationId xmlns:a16="http://schemas.microsoft.com/office/drawing/2014/main" id="{06A78F42-BC46-5492-80A5-53B1E427B18A}"/>
                </a:ext>
              </a:extLst>
            </p:cNvPr>
            <p:cNvSpPr txBox="1"/>
            <p:nvPr/>
          </p:nvSpPr>
          <p:spPr>
            <a:xfrm>
              <a:off x="6277342" y="890140"/>
              <a:ext cx="155083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solidFill>
                    <a:prstClr val="black"/>
                  </a:solidFill>
                  <a:latin typeface="Aptos" panose="020B0004020202020204" pitchFamily="34" charset="0"/>
                </a:rPr>
                <a:t>RF diagnostics line with Deflecting cavity</a:t>
              </a:r>
            </a:p>
            <a:p>
              <a:pPr algn="ctr">
                <a:defRPr/>
              </a:pPr>
              <a:endParaRPr lang="en-US" sz="1200" b="1">
                <a:solidFill>
                  <a:prstClr val="black"/>
                </a:solidFill>
                <a:latin typeface="Aptos" panose="020B0004020202020204" pitchFamily="34" charset="0"/>
              </a:endParaRPr>
            </a:p>
          </p:txBody>
        </p:sp>
        <p:cxnSp>
          <p:nvCxnSpPr>
            <p:cNvPr id="67" name="Straight Arrow Connector 66">
              <a:extLst>
                <a:ext uri="{FF2B5EF4-FFF2-40B4-BE49-F238E27FC236}">
                  <a16:creationId xmlns:a16="http://schemas.microsoft.com/office/drawing/2014/main" id="{94B248E0-5474-9E30-5653-FDAE91119B7A}"/>
                </a:ext>
              </a:extLst>
            </p:cNvPr>
            <p:cNvCxnSpPr>
              <a:cxnSpLocks/>
            </p:cNvCxnSpPr>
            <p:nvPr/>
          </p:nvCxnSpPr>
          <p:spPr>
            <a:xfrm>
              <a:off x="7258914" y="1457697"/>
              <a:ext cx="692692" cy="821908"/>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8" name="Rectangle: Rounded Corners 67">
              <a:extLst>
                <a:ext uri="{FF2B5EF4-FFF2-40B4-BE49-F238E27FC236}">
                  <a16:creationId xmlns:a16="http://schemas.microsoft.com/office/drawing/2014/main" id="{D4E11B16-5546-7976-04BA-0B177EDD9B27}"/>
                </a:ext>
              </a:extLst>
            </p:cNvPr>
            <p:cNvSpPr/>
            <p:nvPr/>
          </p:nvSpPr>
          <p:spPr>
            <a:xfrm rot="1021393">
              <a:off x="6429763" y="3076364"/>
              <a:ext cx="885789"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Injector test</a:t>
              </a:r>
            </a:p>
          </p:txBody>
        </p:sp>
        <p:sp>
          <p:nvSpPr>
            <p:cNvPr id="69" name="Rectangle 68">
              <a:extLst>
                <a:ext uri="{FF2B5EF4-FFF2-40B4-BE49-F238E27FC236}">
                  <a16:creationId xmlns:a16="http://schemas.microsoft.com/office/drawing/2014/main" id="{D94C4664-3205-626A-093C-95DB3C47FC36}"/>
                </a:ext>
              </a:extLst>
            </p:cNvPr>
            <p:cNvSpPr/>
            <p:nvPr/>
          </p:nvSpPr>
          <p:spPr>
            <a:xfrm>
              <a:off x="856555" y="2516739"/>
              <a:ext cx="266125" cy="27610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1200" b="1" baseline="3000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70" name="Right Arrow 63">
              <a:extLst>
                <a:ext uri="{FF2B5EF4-FFF2-40B4-BE49-F238E27FC236}">
                  <a16:creationId xmlns:a16="http://schemas.microsoft.com/office/drawing/2014/main" id="{BFFFBA1D-EF0F-FEA6-AF84-BCBAC9CC915B}"/>
                </a:ext>
              </a:extLst>
            </p:cNvPr>
            <p:cNvSpPr/>
            <p:nvPr/>
          </p:nvSpPr>
          <p:spPr>
            <a:xfrm flipV="1">
              <a:off x="1063451" y="2639425"/>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71" name="Rectangle: Rounded Corners 70">
              <a:extLst>
                <a:ext uri="{FF2B5EF4-FFF2-40B4-BE49-F238E27FC236}">
                  <a16:creationId xmlns:a16="http://schemas.microsoft.com/office/drawing/2014/main" id="{9B169C78-21DF-DB74-BE2D-C688C8F56EBB}"/>
                </a:ext>
              </a:extLst>
            </p:cNvPr>
            <p:cNvSpPr/>
            <p:nvPr/>
          </p:nvSpPr>
          <p:spPr>
            <a:xfrm>
              <a:off x="3126729" y="3779043"/>
              <a:ext cx="157407" cy="25002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72" name="Rectangle: Rounded Corners 71">
              <a:extLst>
                <a:ext uri="{FF2B5EF4-FFF2-40B4-BE49-F238E27FC236}">
                  <a16:creationId xmlns:a16="http://schemas.microsoft.com/office/drawing/2014/main" id="{4EE81FE3-3AB8-9F78-EA6B-6C21ABB8B23B}"/>
                </a:ext>
              </a:extLst>
            </p:cNvPr>
            <p:cNvSpPr/>
            <p:nvPr/>
          </p:nvSpPr>
          <p:spPr>
            <a:xfrm>
              <a:off x="118511" y="2437687"/>
              <a:ext cx="502014" cy="105851"/>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HSR</a:t>
              </a:r>
            </a:p>
          </p:txBody>
        </p:sp>
        <p:sp>
          <p:nvSpPr>
            <p:cNvPr id="73" name="Rectangle 72">
              <a:extLst>
                <a:ext uri="{FF2B5EF4-FFF2-40B4-BE49-F238E27FC236}">
                  <a16:creationId xmlns:a16="http://schemas.microsoft.com/office/drawing/2014/main" id="{71A2E0E7-DBB6-16FA-7857-9253B8B795A9}"/>
                </a:ext>
              </a:extLst>
            </p:cNvPr>
            <p:cNvSpPr/>
            <p:nvPr/>
          </p:nvSpPr>
          <p:spPr>
            <a:xfrm>
              <a:off x="4585406" y="2041671"/>
              <a:ext cx="522899" cy="276999"/>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i="1">
                  <a:ln w="11430"/>
                  <a:solidFill>
                    <a:srgbClr val="66FFFF"/>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hadron</a:t>
              </a:r>
              <a:endParaRPr lang="en-US" sz="1200" b="1" i="1" baseline="30000">
                <a:ln w="11430"/>
                <a:solidFill>
                  <a:srgbClr val="66FFFF"/>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endParaRPr>
            </a:p>
          </p:txBody>
        </p:sp>
        <p:sp>
          <p:nvSpPr>
            <p:cNvPr id="74" name="Rectangle 73">
              <a:extLst>
                <a:ext uri="{FF2B5EF4-FFF2-40B4-BE49-F238E27FC236}">
                  <a16:creationId xmlns:a16="http://schemas.microsoft.com/office/drawing/2014/main" id="{122A6EE2-2980-824B-A10D-7D2D69872E2F}"/>
                </a:ext>
              </a:extLst>
            </p:cNvPr>
            <p:cNvSpPr/>
            <p:nvPr/>
          </p:nvSpPr>
          <p:spPr>
            <a:xfrm>
              <a:off x="8648666" y="2055780"/>
              <a:ext cx="522899" cy="276999"/>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i="1">
                  <a:ln w="11430"/>
                  <a:solidFill>
                    <a:srgbClr val="66FFFF"/>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hadron</a:t>
              </a:r>
              <a:endParaRPr lang="en-US" sz="1200" b="1" i="1" baseline="30000">
                <a:ln w="11430"/>
                <a:solidFill>
                  <a:srgbClr val="66FFFF"/>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endParaRPr>
            </a:p>
          </p:txBody>
        </p:sp>
        <p:sp>
          <p:nvSpPr>
            <p:cNvPr id="75" name="Rectangle 74">
              <a:extLst>
                <a:ext uri="{FF2B5EF4-FFF2-40B4-BE49-F238E27FC236}">
                  <a16:creationId xmlns:a16="http://schemas.microsoft.com/office/drawing/2014/main" id="{DB977FAE-59E9-CECB-C973-DB972D09BE43}"/>
                </a:ext>
              </a:extLst>
            </p:cNvPr>
            <p:cNvSpPr/>
            <p:nvPr/>
          </p:nvSpPr>
          <p:spPr>
            <a:xfrm>
              <a:off x="202809" y="2056730"/>
              <a:ext cx="522899" cy="276999"/>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i="1">
                  <a:ln w="11430"/>
                  <a:solidFill>
                    <a:srgbClr val="66FFFF"/>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hadron</a:t>
              </a:r>
              <a:endParaRPr lang="en-US" sz="1200" b="1" i="1" baseline="30000">
                <a:ln w="11430"/>
                <a:solidFill>
                  <a:srgbClr val="66FFFF"/>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endParaRPr>
            </a:p>
          </p:txBody>
        </p:sp>
        <p:sp>
          <p:nvSpPr>
            <p:cNvPr id="76" name="Right Arrow 63">
              <a:extLst>
                <a:ext uri="{FF2B5EF4-FFF2-40B4-BE49-F238E27FC236}">
                  <a16:creationId xmlns:a16="http://schemas.microsoft.com/office/drawing/2014/main" id="{481EEB6D-F197-5876-EA93-47C73E47D3EF}"/>
                </a:ext>
              </a:extLst>
            </p:cNvPr>
            <p:cNvSpPr/>
            <p:nvPr/>
          </p:nvSpPr>
          <p:spPr>
            <a:xfrm rot="10800000" flipV="1">
              <a:off x="4449821" y="2266747"/>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B2675818-5A54-D61E-C7D6-971C549C6EDA}"/>
                </a:ext>
              </a:extLst>
            </p:cNvPr>
            <p:cNvSpPr/>
            <p:nvPr/>
          </p:nvSpPr>
          <p:spPr>
            <a:xfrm>
              <a:off x="4576710" y="2141848"/>
              <a:ext cx="266125" cy="27610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b="1">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1200" b="1" baseline="3000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78" name="Rectangle: Rounded Corners 77">
              <a:extLst>
                <a:ext uri="{FF2B5EF4-FFF2-40B4-BE49-F238E27FC236}">
                  <a16:creationId xmlns:a16="http://schemas.microsoft.com/office/drawing/2014/main" id="{BE24DC4F-29EE-5231-7041-A1B777AF59CC}"/>
                </a:ext>
              </a:extLst>
            </p:cNvPr>
            <p:cNvSpPr/>
            <p:nvPr/>
          </p:nvSpPr>
          <p:spPr>
            <a:xfrm rot="943377">
              <a:off x="7449105" y="2022212"/>
              <a:ext cx="921111" cy="136668"/>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i="1">
                  <a:solidFill>
                    <a:prstClr val="black"/>
                  </a:solidFill>
                  <a:latin typeface="Calibri" panose="020F0502020204030204"/>
                </a:rPr>
                <a:t>RF diagnostic</a:t>
              </a:r>
            </a:p>
          </p:txBody>
        </p:sp>
      </p:grpSp>
      <p:sp>
        <p:nvSpPr>
          <p:cNvPr id="6" name="TextBox 1">
            <a:extLst>
              <a:ext uri="{FF2B5EF4-FFF2-40B4-BE49-F238E27FC236}">
                <a16:creationId xmlns:a16="http://schemas.microsoft.com/office/drawing/2014/main" id="{55C9C6F7-326E-643C-0A1F-B485265A346A}"/>
              </a:ext>
            </a:extLst>
          </p:cNvPr>
          <p:cNvSpPr txBox="1"/>
          <p:nvPr/>
        </p:nvSpPr>
        <p:spPr>
          <a:xfrm>
            <a:off x="9600329" y="5816304"/>
            <a:ext cx="129939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FF0000"/>
                </a:solidFill>
                <a:latin typeface="Calibri" panose="020F0502020204030204"/>
              </a:rPr>
              <a:t>Not to scale</a:t>
            </a:r>
          </a:p>
        </p:txBody>
      </p:sp>
      <p:sp>
        <p:nvSpPr>
          <p:cNvPr id="79" name="TextBox 78">
            <a:extLst>
              <a:ext uri="{FF2B5EF4-FFF2-40B4-BE49-F238E27FC236}">
                <a16:creationId xmlns:a16="http://schemas.microsoft.com/office/drawing/2014/main" id="{46E8C12A-160A-6959-07C7-7CB10E9AD12F}"/>
              </a:ext>
            </a:extLst>
          </p:cNvPr>
          <p:cNvSpPr txBox="1"/>
          <p:nvPr/>
        </p:nvSpPr>
        <p:spPr>
          <a:xfrm>
            <a:off x="5304822" y="878551"/>
            <a:ext cx="6729406" cy="369332"/>
          </a:xfrm>
          <a:prstGeom prst="rect">
            <a:avLst/>
          </a:prstGeom>
          <a:noFill/>
        </p:spPr>
        <p:txBody>
          <a:bodyPr wrap="none" rtlCol="0">
            <a:spAutoFit/>
          </a:bodyPr>
          <a:lstStyle/>
          <a:p>
            <a:r>
              <a:rPr lang="en-US"/>
              <a:t>See A. Fedotov’s talk in SC2 at January 2025 DOE OPA Review</a:t>
            </a:r>
          </a:p>
        </p:txBody>
      </p:sp>
      <p:pic>
        <p:nvPicPr>
          <p:cNvPr id="80" name="Picture 79" descr="A map of electrical wiring&#10;&#10;Description automatically generated">
            <a:extLst>
              <a:ext uri="{FF2B5EF4-FFF2-40B4-BE49-F238E27FC236}">
                <a16:creationId xmlns:a16="http://schemas.microsoft.com/office/drawing/2014/main" id="{6E1F014C-66F7-CA98-DDD6-4B8C22F26ACD}"/>
              </a:ext>
            </a:extLst>
          </p:cNvPr>
          <p:cNvPicPr>
            <a:picLocks noChangeAspect="1"/>
          </p:cNvPicPr>
          <p:nvPr/>
        </p:nvPicPr>
        <p:blipFill>
          <a:blip r:embed="rId3"/>
          <a:srcRect r="17631" b="36981"/>
          <a:stretch/>
        </p:blipFill>
        <p:spPr>
          <a:xfrm>
            <a:off x="15281" y="876696"/>
            <a:ext cx="2003293" cy="1976442"/>
          </a:xfrm>
          <a:prstGeom prst="rect">
            <a:avLst/>
          </a:prstGeom>
        </p:spPr>
      </p:pic>
      <p:sp>
        <p:nvSpPr>
          <p:cNvPr id="81" name="Oval 80">
            <a:extLst>
              <a:ext uri="{FF2B5EF4-FFF2-40B4-BE49-F238E27FC236}">
                <a16:creationId xmlns:a16="http://schemas.microsoft.com/office/drawing/2014/main" id="{F035298F-CCEE-534B-6208-0D405FD6C64B}"/>
              </a:ext>
            </a:extLst>
          </p:cNvPr>
          <p:cNvSpPr/>
          <p:nvPr/>
        </p:nvSpPr>
        <p:spPr>
          <a:xfrm>
            <a:off x="1411730" y="1220953"/>
            <a:ext cx="367454" cy="3231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9671DEDB-1676-3789-6685-23B19B8D4751}"/>
              </a:ext>
            </a:extLst>
          </p:cNvPr>
          <p:cNvSpPr txBox="1"/>
          <p:nvPr/>
        </p:nvSpPr>
        <p:spPr>
          <a:xfrm>
            <a:off x="178920" y="3293445"/>
            <a:ext cx="2382383" cy="1815882"/>
          </a:xfrm>
          <a:prstGeom prst="rect">
            <a:avLst/>
          </a:prstGeom>
          <a:noFill/>
        </p:spPr>
        <p:txBody>
          <a:bodyPr wrap="none" rtlCol="0">
            <a:spAutoFit/>
          </a:bodyPr>
          <a:lstStyle/>
          <a:p>
            <a:r>
              <a:rPr lang="en-US" sz="2800"/>
              <a:t>IR2 layout</a:t>
            </a:r>
          </a:p>
          <a:p>
            <a:r>
              <a:rPr lang="en-US" sz="2800"/>
              <a:t>(all within the</a:t>
            </a:r>
          </a:p>
          <a:p>
            <a:r>
              <a:rPr lang="en-US" sz="2800"/>
              <a:t>existing RHIC</a:t>
            </a:r>
          </a:p>
          <a:p>
            <a:r>
              <a:rPr lang="en-US" sz="2800"/>
              <a:t>Tunnel)</a:t>
            </a:r>
          </a:p>
        </p:txBody>
      </p:sp>
    </p:spTree>
    <p:extLst>
      <p:ext uri="{BB962C8B-B14F-4D97-AF65-F5344CB8AC3E}">
        <p14:creationId xmlns:p14="http://schemas.microsoft.com/office/powerpoint/2010/main" val="2893015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39B0-5BB4-06F1-2638-14F501799763}"/>
              </a:ext>
            </a:extLst>
          </p:cNvPr>
          <p:cNvSpPr>
            <a:spLocks noGrp="1"/>
          </p:cNvSpPr>
          <p:nvPr>
            <p:ph type="title"/>
          </p:nvPr>
        </p:nvSpPr>
        <p:spPr/>
        <p:txBody>
          <a:bodyPr/>
          <a:lstStyle/>
          <a:p>
            <a:r>
              <a:rPr lang="en-US" dirty="0"/>
              <a:t>Strategy for Hadron Cooling</a:t>
            </a:r>
          </a:p>
        </p:txBody>
      </p:sp>
      <p:sp>
        <p:nvSpPr>
          <p:cNvPr id="3" name="Content Placeholder 2">
            <a:extLst>
              <a:ext uri="{FF2B5EF4-FFF2-40B4-BE49-F238E27FC236}">
                <a16:creationId xmlns:a16="http://schemas.microsoft.com/office/drawing/2014/main" id="{A39ECD88-6B5E-8C28-3E04-2326A4ABE15D}"/>
              </a:ext>
            </a:extLst>
          </p:cNvPr>
          <p:cNvSpPr>
            <a:spLocks noGrp="1"/>
          </p:cNvSpPr>
          <p:nvPr>
            <p:ph idx="1"/>
          </p:nvPr>
        </p:nvSpPr>
        <p:spPr/>
        <p:txBody>
          <a:bodyPr>
            <a:normAutofit/>
          </a:bodyPr>
          <a:lstStyle/>
          <a:p>
            <a:r>
              <a:rPr lang="en-US"/>
              <a:t>The SHC-related risk was identified as ‘HIGH’; much attention to SHC at previous reviews.</a:t>
            </a:r>
          </a:p>
          <a:p>
            <a:r>
              <a:rPr lang="en-US">
                <a:solidFill>
                  <a:srgbClr val="0070C0"/>
                </a:solidFill>
              </a:rPr>
              <a:t>To mitigate this risk, we are adding an injection electron cooler for hadrons (at 25 GeV/u) to create ‘flat’ bunches. This is a proven and tested technology.  We propose to remove the SHC system from the project baseline.</a:t>
            </a:r>
          </a:p>
          <a:p>
            <a:pPr lvl="1"/>
            <a:r>
              <a:rPr lang="en-US"/>
              <a:t>The average luminosity would drop by a factor of 2 per our model, but the CD0 luminosity goals (10</a:t>
            </a:r>
            <a:r>
              <a:rPr lang="en-US" baseline="30000"/>
              <a:t>33</a:t>
            </a:r>
            <a:r>
              <a:rPr lang="en-US"/>
              <a:t> – 10</a:t>
            </a:r>
            <a:r>
              <a:rPr lang="en-US" baseline="30000"/>
              <a:t>34 </a:t>
            </a:r>
            <a:r>
              <a:rPr lang="en-US"/>
              <a:t>cm</a:t>
            </a:r>
            <a:r>
              <a:rPr lang="en-US" baseline="30000"/>
              <a:t>-2</a:t>
            </a:r>
            <a:r>
              <a:rPr lang="en-US"/>
              <a:t>sec</a:t>
            </a:r>
            <a:r>
              <a:rPr lang="en-US" baseline="30000"/>
              <a:t>-1</a:t>
            </a:r>
            <a:r>
              <a:rPr lang="en-US"/>
              <a:t>) can still be met even without the SHC system.</a:t>
            </a:r>
          </a:p>
          <a:p>
            <a:r>
              <a:rPr lang="en-US"/>
              <a:t>This downgrades the hadron cooling risk from HIGH (SHC) to LOW (Injection cooler).</a:t>
            </a:r>
          </a:p>
          <a:p>
            <a:r>
              <a:rPr lang="en-US"/>
              <a:t>The High-Energy Cooling technology development will continue as an R&amp;D program, supported by the EIC Accelerator Collaboration.  </a:t>
            </a:r>
            <a:r>
              <a:rPr lang="en-US">
                <a:solidFill>
                  <a:srgbClr val="FF0000"/>
                </a:solidFill>
              </a:rPr>
              <a:t>Will remain as an injection cooler performance risk mitigation strategy to be funded with project contingency, if triggered. </a:t>
            </a:r>
          </a:p>
        </p:txBody>
      </p:sp>
    </p:spTree>
    <p:extLst>
      <p:ext uri="{BB962C8B-B14F-4D97-AF65-F5344CB8AC3E}">
        <p14:creationId xmlns:p14="http://schemas.microsoft.com/office/powerpoint/2010/main" val="256427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AB05-87FD-84B9-4C12-23DAA76CB8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5EF88B-D92C-09C9-CD54-363EB00271BB}"/>
              </a:ext>
            </a:extLst>
          </p:cNvPr>
          <p:cNvSpPr>
            <a:spLocks noGrp="1"/>
          </p:cNvSpPr>
          <p:nvPr>
            <p:ph type="body" sz="quarter" idx="10"/>
          </p:nvPr>
        </p:nvSpPr>
        <p:spPr>
          <a:xfrm>
            <a:off x="461963" y="930274"/>
            <a:ext cx="11521440" cy="5212080"/>
          </a:xfrm>
        </p:spPr>
        <p:txBody>
          <a:bodyPr/>
          <a:lstStyle/>
          <a:p>
            <a:endParaRPr lang="en-US" dirty="0"/>
          </a:p>
          <a:p>
            <a:endParaRPr lang="en-US" dirty="0"/>
          </a:p>
          <a:p>
            <a:r>
              <a:rPr lang="en-US" dirty="0"/>
              <a:t>Strategy for Electron Injector System</a:t>
            </a:r>
          </a:p>
          <a:p>
            <a:endParaRPr lang="en-US" dirty="0"/>
          </a:p>
          <a:p>
            <a:r>
              <a:rPr lang="en-US" dirty="0"/>
              <a:t>Slides from various</a:t>
            </a:r>
            <a:r>
              <a:rPr lang="en-US" i="1" dirty="0"/>
              <a:t> draft </a:t>
            </a:r>
            <a:r>
              <a:rPr lang="en-US" dirty="0"/>
              <a:t>SC-1 Injector Session</a:t>
            </a:r>
          </a:p>
          <a:p>
            <a:r>
              <a:rPr lang="en-US" dirty="0"/>
              <a:t>presentations for January 2025 DOE OPA Review</a:t>
            </a:r>
          </a:p>
          <a:p>
            <a:endParaRPr lang="en-US" dirty="0"/>
          </a:p>
          <a:p>
            <a:endParaRPr lang="en-US" dirty="0"/>
          </a:p>
        </p:txBody>
      </p:sp>
      <p:sp>
        <p:nvSpPr>
          <p:cNvPr id="3" name="Slide Number Placeholder 2">
            <a:extLst>
              <a:ext uri="{FF2B5EF4-FFF2-40B4-BE49-F238E27FC236}">
                <a16:creationId xmlns:a16="http://schemas.microsoft.com/office/drawing/2014/main" id="{E58ECA0E-C635-DC34-3B25-3AB1F67EF1BB}"/>
              </a:ext>
            </a:extLst>
          </p:cNvPr>
          <p:cNvSpPr>
            <a:spLocks noGrp="1"/>
          </p:cNvSpPr>
          <p:nvPr>
            <p:ph type="sldNum" sz="quarter" idx="4"/>
          </p:nvPr>
        </p:nvSpPr>
        <p:spPr/>
        <p:txBody>
          <a:bodyPr/>
          <a:lstStyle/>
          <a:p>
            <a:fld id="{933A556B-7C63-244D-9B7C-B0EA8042B330}" type="slidenum">
              <a:rPr lang="en-US" smtClean="0"/>
              <a:pPr/>
              <a:t>2</a:t>
            </a:fld>
            <a:endParaRPr lang="en-US"/>
          </a:p>
        </p:txBody>
      </p:sp>
    </p:spTree>
    <p:extLst>
      <p:ext uri="{BB962C8B-B14F-4D97-AF65-F5344CB8AC3E}">
        <p14:creationId xmlns:p14="http://schemas.microsoft.com/office/powerpoint/2010/main" val="60022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4BF48E-2656-FA00-E2B3-ED64227B8669}"/>
              </a:ext>
            </a:extLst>
          </p:cNvPr>
          <p:cNvSpPr>
            <a:spLocks noGrp="1"/>
          </p:cNvSpPr>
          <p:nvPr>
            <p:ph type="sldNum" sz="quarter" idx="4"/>
          </p:nvPr>
        </p:nvSpPr>
        <p:spPr/>
        <p:txBody>
          <a:bodyPr/>
          <a:lstStyle/>
          <a:p>
            <a:fld id="{933A556B-7C63-244D-9B7C-B0EA8042B330}" type="slidenum">
              <a:rPr lang="en-US" smtClean="0"/>
              <a:pPr/>
              <a:t>3</a:t>
            </a:fld>
            <a:endParaRPr lang="en-US"/>
          </a:p>
        </p:txBody>
      </p:sp>
      <p:sp>
        <p:nvSpPr>
          <p:cNvPr id="3" name="Title 2">
            <a:extLst>
              <a:ext uri="{FF2B5EF4-FFF2-40B4-BE49-F238E27FC236}">
                <a16:creationId xmlns:a16="http://schemas.microsoft.com/office/drawing/2014/main" id="{45EA3B38-D33D-A50D-FC1E-CD5B6732A7E1}"/>
              </a:ext>
            </a:extLst>
          </p:cNvPr>
          <p:cNvSpPr>
            <a:spLocks noGrp="1"/>
          </p:cNvSpPr>
          <p:nvPr>
            <p:ph type="title"/>
          </p:nvPr>
        </p:nvSpPr>
        <p:spPr/>
        <p:txBody>
          <a:bodyPr/>
          <a:lstStyle/>
          <a:p>
            <a:r>
              <a:rPr lang="en-US" dirty="0"/>
              <a:t>EIS Performance Goals</a:t>
            </a:r>
          </a:p>
        </p:txBody>
      </p:sp>
      <p:sp>
        <p:nvSpPr>
          <p:cNvPr id="4" name="Content Placeholder 3">
            <a:extLst>
              <a:ext uri="{FF2B5EF4-FFF2-40B4-BE49-F238E27FC236}">
                <a16:creationId xmlns:a16="http://schemas.microsoft.com/office/drawing/2014/main" id="{5C8FA02C-8606-6528-B177-08B197CE3326}"/>
              </a:ext>
            </a:extLst>
          </p:cNvPr>
          <p:cNvSpPr>
            <a:spLocks noGrp="1"/>
          </p:cNvSpPr>
          <p:nvPr>
            <p:ph idx="1"/>
          </p:nvPr>
        </p:nvSpPr>
        <p:spPr/>
        <p:txBody>
          <a:bodyPr vert="horz" lIns="91440" tIns="45720" rIns="91440" bIns="45720" rtlCol="0" anchor="t">
            <a:normAutofit lnSpcReduction="10000"/>
          </a:bodyPr>
          <a:lstStyle/>
          <a:p>
            <a:pPr marL="0" indent="0">
              <a:lnSpc>
                <a:spcPct val="100000"/>
              </a:lnSpc>
              <a:spcBef>
                <a:spcPts val="0"/>
              </a:spcBef>
              <a:spcAft>
                <a:spcPts val="400"/>
              </a:spcAft>
              <a:buNone/>
            </a:pPr>
            <a:r>
              <a:rPr lang="en-US" dirty="0">
                <a:sym typeface="Wingdings" pitchFamily="2" charset="2"/>
              </a:rPr>
              <a:t>Provide bunches with appropriate emittances, charge and polarization at the necessary cycle rate to meet the needs of the Electron Storage Ring (ESR) and the physics program.</a:t>
            </a:r>
            <a:endParaRPr lang="en-US" dirty="0"/>
          </a:p>
          <a:p>
            <a:pPr lvl="1">
              <a:lnSpc>
                <a:spcPct val="100000"/>
              </a:lnSpc>
              <a:spcBef>
                <a:spcPts val="0"/>
              </a:spcBef>
              <a:spcAft>
                <a:spcPts val="400"/>
              </a:spcAft>
            </a:pPr>
            <a:r>
              <a:rPr lang="en-US" sz="2400" dirty="0"/>
              <a:t>Generate and accelerate polarized electrons to 5, 10 GeV with 85% polarization</a:t>
            </a:r>
          </a:p>
          <a:p>
            <a:pPr lvl="1">
              <a:lnSpc>
                <a:spcPct val="100000"/>
              </a:lnSpc>
              <a:spcBef>
                <a:spcPts val="0"/>
              </a:spcBef>
              <a:spcAft>
                <a:spcPts val="400"/>
              </a:spcAft>
            </a:pPr>
            <a:r>
              <a:rPr lang="en-US" sz="2400" dirty="0"/>
              <a:t>Deliver 7 </a:t>
            </a:r>
            <a:r>
              <a:rPr lang="en-US" sz="2400" dirty="0" err="1"/>
              <a:t>nC</a:t>
            </a:r>
            <a:r>
              <a:rPr lang="en-US" sz="2400" dirty="0"/>
              <a:t> bunches at 5 and 10 GeV ( 1 bunch per second)</a:t>
            </a:r>
          </a:p>
          <a:p>
            <a:pPr lvl="2">
              <a:lnSpc>
                <a:spcPct val="100000"/>
              </a:lnSpc>
              <a:spcBef>
                <a:spcPts val="0"/>
              </a:spcBef>
              <a:spcAft>
                <a:spcPts val="400"/>
              </a:spcAft>
            </a:pPr>
            <a:r>
              <a:rPr lang="en-US" sz="2400" b="1" dirty="0"/>
              <a:t>Need to fill ESR in under 20 min 1160 buckets x 1 sec ~ 19.33 min</a:t>
            </a:r>
          </a:p>
          <a:p>
            <a:pPr marL="0" indent="0">
              <a:lnSpc>
                <a:spcPct val="100000"/>
              </a:lnSpc>
              <a:spcBef>
                <a:spcPts val="0"/>
              </a:spcBef>
              <a:spcAft>
                <a:spcPts val="400"/>
              </a:spcAft>
              <a:buNone/>
            </a:pPr>
            <a:r>
              <a:rPr lang="en-US" sz="3200" b="1" dirty="0"/>
              <a:t>Provide Path to upgrade:</a:t>
            </a:r>
            <a:endParaRPr lang="en-US" sz="3200" dirty="0"/>
          </a:p>
          <a:p>
            <a:pPr lvl="1">
              <a:lnSpc>
                <a:spcPct val="100000"/>
              </a:lnSpc>
              <a:spcBef>
                <a:spcPts val="0"/>
              </a:spcBef>
              <a:spcAft>
                <a:spcPts val="400"/>
              </a:spcAft>
            </a:pPr>
            <a:r>
              <a:rPr lang="en-US" sz="2400" dirty="0"/>
              <a:t>Increase bunch charge to 28 </a:t>
            </a:r>
            <a:r>
              <a:rPr lang="en-US" sz="2400" dirty="0" err="1"/>
              <a:t>nC</a:t>
            </a:r>
            <a:r>
              <a:rPr lang="en-US" sz="2400" dirty="0"/>
              <a:t>/bunch at 5 and 10 GeV</a:t>
            </a:r>
          </a:p>
          <a:p>
            <a:pPr lvl="1">
              <a:lnSpc>
                <a:spcPct val="100000"/>
              </a:lnSpc>
              <a:spcBef>
                <a:spcPts val="0"/>
              </a:spcBef>
              <a:spcAft>
                <a:spcPts val="400"/>
              </a:spcAft>
            </a:pPr>
            <a:r>
              <a:rPr lang="en-US" sz="2400" dirty="0"/>
              <a:t>Deliver 11nC at 18 GeV  </a:t>
            </a:r>
          </a:p>
          <a:p>
            <a:pPr lvl="2">
              <a:lnSpc>
                <a:spcPct val="100000"/>
              </a:lnSpc>
              <a:spcBef>
                <a:spcPts val="0"/>
              </a:spcBef>
              <a:spcAft>
                <a:spcPts val="400"/>
              </a:spcAft>
            </a:pPr>
            <a:r>
              <a:rPr lang="en-US" sz="2400" b="1" dirty="0"/>
              <a:t>290 buckets x 1 sec~ 4.8 min</a:t>
            </a:r>
          </a:p>
          <a:p>
            <a:pPr lvl="1">
              <a:lnSpc>
                <a:spcPct val="100000"/>
              </a:lnSpc>
              <a:spcBef>
                <a:spcPts val="0"/>
              </a:spcBef>
              <a:spcAft>
                <a:spcPts val="400"/>
              </a:spcAft>
            </a:pPr>
            <a:r>
              <a:rPr lang="en-US" sz="2400" dirty="0">
                <a:sym typeface="Wingdings" pitchFamily="2" charset="2"/>
              </a:rPr>
              <a:t>Match ESR Emittances</a:t>
            </a:r>
          </a:p>
          <a:p>
            <a:pPr>
              <a:lnSpc>
                <a:spcPct val="100000"/>
              </a:lnSpc>
              <a:spcBef>
                <a:spcPts val="0"/>
              </a:spcBef>
              <a:spcAft>
                <a:spcPts val="400"/>
              </a:spcAft>
            </a:pPr>
            <a:endParaRPr lang="en-US" dirty="0"/>
          </a:p>
        </p:txBody>
      </p:sp>
    </p:spTree>
    <p:extLst>
      <p:ext uri="{BB962C8B-B14F-4D97-AF65-F5344CB8AC3E}">
        <p14:creationId xmlns:p14="http://schemas.microsoft.com/office/powerpoint/2010/main" val="381141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1D0FD8-9DC7-5B65-3CBF-A30BC0026462}"/>
              </a:ext>
            </a:extLst>
          </p:cNvPr>
          <p:cNvSpPr>
            <a:spLocks noGrp="1"/>
          </p:cNvSpPr>
          <p:nvPr>
            <p:ph type="sldNum" sz="quarter" idx="4"/>
          </p:nvPr>
        </p:nvSpPr>
        <p:spPr/>
        <p:txBody>
          <a:bodyPr/>
          <a:lstStyle/>
          <a:p>
            <a:fld id="{933A556B-7C63-244D-9B7C-B0EA8042B330}" type="slidenum">
              <a:rPr lang="en-US" smtClean="0"/>
              <a:pPr/>
              <a:t>4</a:t>
            </a:fld>
            <a:endParaRPr lang="en-US"/>
          </a:p>
        </p:txBody>
      </p:sp>
      <p:sp>
        <p:nvSpPr>
          <p:cNvPr id="3" name="Title 2">
            <a:extLst>
              <a:ext uri="{FF2B5EF4-FFF2-40B4-BE49-F238E27FC236}">
                <a16:creationId xmlns:a16="http://schemas.microsoft.com/office/drawing/2014/main" id="{8BFFB736-6BB4-0139-2E56-3D97B1583925}"/>
              </a:ext>
            </a:extLst>
          </p:cNvPr>
          <p:cNvSpPr>
            <a:spLocks noGrp="1"/>
          </p:cNvSpPr>
          <p:nvPr>
            <p:ph type="title"/>
          </p:nvPr>
        </p:nvSpPr>
        <p:spPr/>
        <p:txBody>
          <a:bodyPr/>
          <a:lstStyle/>
          <a:p>
            <a:r>
              <a:rPr lang="en-US" dirty="0"/>
              <a:t>RCS Issues, in a nutshell…</a:t>
            </a:r>
          </a:p>
        </p:txBody>
      </p:sp>
      <p:sp>
        <p:nvSpPr>
          <p:cNvPr id="4" name="Content Placeholder 3">
            <a:extLst>
              <a:ext uri="{FF2B5EF4-FFF2-40B4-BE49-F238E27FC236}">
                <a16:creationId xmlns:a16="http://schemas.microsoft.com/office/drawing/2014/main" id="{85B8091E-97B7-053D-D0CF-A0A9D41F86F0}"/>
              </a:ext>
            </a:extLst>
          </p:cNvPr>
          <p:cNvSpPr>
            <a:spLocks noGrp="1"/>
          </p:cNvSpPr>
          <p:nvPr>
            <p:ph idx="1"/>
          </p:nvPr>
        </p:nvSpPr>
        <p:spPr>
          <a:xfrm>
            <a:off x="270024" y="975365"/>
            <a:ext cx="11868789" cy="4865858"/>
          </a:xfrm>
        </p:spPr>
        <p:txBody>
          <a:bodyPr vert="horz" lIns="91440" tIns="45720" rIns="91440" bIns="45720" rtlCol="0" anchor="t">
            <a:normAutofit/>
          </a:bodyPr>
          <a:lstStyle/>
          <a:p>
            <a:r>
              <a:rPr lang="en-US" dirty="0"/>
              <a:t>The EIC needs an RCS in order to deliver on project requirements and expectations.</a:t>
            </a:r>
            <a:endParaRPr lang="en-US" dirty="0">
              <a:cs typeface="Arial"/>
            </a:endParaRPr>
          </a:p>
          <a:p>
            <a:r>
              <a:rPr lang="en-US" dirty="0"/>
              <a:t>The RCS placement into the existing RHIC tunnel is leading to a highly non-optimal design.  Also, presents a challenge to installation and future EIC operations (maintenance and servicing of the RCS).</a:t>
            </a:r>
            <a:endParaRPr lang="en-US" dirty="0">
              <a:cs typeface="Arial"/>
            </a:endParaRPr>
          </a:p>
        </p:txBody>
      </p:sp>
      <p:pic>
        <p:nvPicPr>
          <p:cNvPr id="7" name="Picture 6" descr="A map of electrical wiring&#10;&#10;Description automatically generated">
            <a:extLst>
              <a:ext uri="{FF2B5EF4-FFF2-40B4-BE49-F238E27FC236}">
                <a16:creationId xmlns:a16="http://schemas.microsoft.com/office/drawing/2014/main" id="{167355C8-1A5E-F4E3-CF7E-C8E8A7EA8B7B}"/>
              </a:ext>
            </a:extLst>
          </p:cNvPr>
          <p:cNvPicPr>
            <a:picLocks noChangeAspect="1"/>
          </p:cNvPicPr>
          <p:nvPr/>
        </p:nvPicPr>
        <p:blipFill>
          <a:blip r:embed="rId2"/>
          <a:srcRect r="17631" b="36981"/>
          <a:stretch/>
        </p:blipFill>
        <p:spPr>
          <a:xfrm>
            <a:off x="850933" y="2600576"/>
            <a:ext cx="3521926" cy="3474720"/>
          </a:xfrm>
          <a:prstGeom prst="rect">
            <a:avLst/>
          </a:prstGeom>
        </p:spPr>
      </p:pic>
      <p:sp>
        <p:nvSpPr>
          <p:cNvPr id="9" name="TextBox 8">
            <a:extLst>
              <a:ext uri="{FF2B5EF4-FFF2-40B4-BE49-F238E27FC236}">
                <a16:creationId xmlns:a16="http://schemas.microsoft.com/office/drawing/2014/main" id="{0B7F8349-9B62-4F40-D67A-687D046BE12B}"/>
              </a:ext>
            </a:extLst>
          </p:cNvPr>
          <p:cNvSpPr txBox="1"/>
          <p:nvPr/>
        </p:nvSpPr>
        <p:spPr>
          <a:xfrm>
            <a:off x="6368808" y="2297064"/>
            <a:ext cx="4728602" cy="369332"/>
          </a:xfrm>
          <a:prstGeom prst="rect">
            <a:avLst/>
          </a:prstGeom>
          <a:noFill/>
        </p:spPr>
        <p:txBody>
          <a:bodyPr wrap="none" rtlCol="0">
            <a:spAutoFit/>
          </a:bodyPr>
          <a:lstStyle/>
          <a:p>
            <a:r>
              <a:rPr lang="en-US"/>
              <a:t>Tunnel at Sector 1 (with the 41-GeV bypass)</a:t>
            </a:r>
          </a:p>
        </p:txBody>
      </p:sp>
      <p:pic>
        <p:nvPicPr>
          <p:cNvPr id="6" name="Picture 5" descr="Diagram&#10;&#10;Description automatically generated">
            <a:extLst>
              <a:ext uri="{FF2B5EF4-FFF2-40B4-BE49-F238E27FC236}">
                <a16:creationId xmlns:a16="http://schemas.microsoft.com/office/drawing/2014/main" id="{021A173C-5E36-16DE-A08D-2BCC4E004A46}"/>
              </a:ext>
            </a:extLst>
          </p:cNvPr>
          <p:cNvPicPr>
            <a:picLocks noChangeAspect="1"/>
          </p:cNvPicPr>
          <p:nvPr/>
        </p:nvPicPr>
        <p:blipFill>
          <a:blip r:embed="rId3"/>
          <a:srcRect l="1028" b="1538"/>
          <a:stretch/>
        </p:blipFill>
        <p:spPr>
          <a:xfrm>
            <a:off x="6479392" y="2683584"/>
            <a:ext cx="4740124" cy="3383280"/>
          </a:xfrm>
          <a:prstGeom prst="rect">
            <a:avLst/>
          </a:prstGeom>
        </p:spPr>
      </p:pic>
    </p:spTree>
    <p:extLst>
      <p:ext uri="{BB962C8B-B14F-4D97-AF65-F5344CB8AC3E}">
        <p14:creationId xmlns:p14="http://schemas.microsoft.com/office/powerpoint/2010/main" val="2778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0B9D07-3149-D3E2-B66D-789DABDA11F9}"/>
              </a:ext>
            </a:extLst>
          </p:cNvPr>
          <p:cNvSpPr>
            <a:spLocks noGrp="1"/>
          </p:cNvSpPr>
          <p:nvPr>
            <p:ph type="sldNum" sz="quarter" idx="4"/>
          </p:nvPr>
        </p:nvSpPr>
        <p:spPr/>
        <p:txBody>
          <a:bodyPr/>
          <a:lstStyle/>
          <a:p>
            <a:fld id="{933A556B-7C63-244D-9B7C-B0EA8042B330}" type="slidenum">
              <a:rPr lang="en-US" smtClean="0"/>
              <a:pPr/>
              <a:t>5</a:t>
            </a:fld>
            <a:endParaRPr lang="en-US"/>
          </a:p>
        </p:txBody>
      </p:sp>
      <p:sp>
        <p:nvSpPr>
          <p:cNvPr id="3" name="Title 2">
            <a:extLst>
              <a:ext uri="{FF2B5EF4-FFF2-40B4-BE49-F238E27FC236}">
                <a16:creationId xmlns:a16="http://schemas.microsoft.com/office/drawing/2014/main" id="{882E03FC-83AD-FAD4-1AB1-80939EF95F59}"/>
              </a:ext>
            </a:extLst>
          </p:cNvPr>
          <p:cNvSpPr>
            <a:spLocks noGrp="1"/>
          </p:cNvSpPr>
          <p:nvPr>
            <p:ph type="title"/>
          </p:nvPr>
        </p:nvSpPr>
        <p:spPr/>
        <p:txBody>
          <a:bodyPr/>
          <a:lstStyle/>
          <a:p>
            <a:r>
              <a:rPr lang="en-US" dirty="0"/>
              <a:t>Moving RCS out of RHIC Tunnel</a:t>
            </a:r>
          </a:p>
        </p:txBody>
      </p:sp>
      <p:pic>
        <p:nvPicPr>
          <p:cNvPr id="6" name="Picture 5" descr="A picture containing map, text, circle, diagram&#10;&#10;Description automatically generated">
            <a:extLst>
              <a:ext uri="{FF2B5EF4-FFF2-40B4-BE49-F238E27FC236}">
                <a16:creationId xmlns:a16="http://schemas.microsoft.com/office/drawing/2014/main" id="{77DB5FDB-CE27-06EA-8215-FB0C08E85E6B}"/>
              </a:ext>
            </a:extLst>
          </p:cNvPr>
          <p:cNvPicPr>
            <a:picLocks noChangeAspect="1"/>
          </p:cNvPicPr>
          <p:nvPr/>
        </p:nvPicPr>
        <p:blipFill>
          <a:blip r:embed="rId2"/>
          <a:stretch>
            <a:fillRect/>
          </a:stretch>
        </p:blipFill>
        <p:spPr>
          <a:xfrm>
            <a:off x="462579" y="886377"/>
            <a:ext cx="3936964" cy="5085245"/>
          </a:xfrm>
          <a:prstGeom prst="rect">
            <a:avLst/>
          </a:prstGeom>
        </p:spPr>
      </p:pic>
      <p:cxnSp>
        <p:nvCxnSpPr>
          <p:cNvPr id="9" name="Straight Arrow Connector 8">
            <a:extLst>
              <a:ext uri="{FF2B5EF4-FFF2-40B4-BE49-F238E27FC236}">
                <a16:creationId xmlns:a16="http://schemas.microsoft.com/office/drawing/2014/main" id="{EC5CBF8C-3C63-816F-CE4E-1C6C4C85AF26}"/>
              </a:ext>
            </a:extLst>
          </p:cNvPr>
          <p:cNvCxnSpPr/>
          <p:nvPr/>
        </p:nvCxnSpPr>
        <p:spPr>
          <a:xfrm>
            <a:off x="3657600" y="3014663"/>
            <a:ext cx="1985963"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175AAC9-9D09-843B-E5CE-38E6B6D044A7}"/>
              </a:ext>
            </a:extLst>
          </p:cNvPr>
          <p:cNvPicPr>
            <a:picLocks noChangeAspect="1"/>
          </p:cNvPicPr>
          <p:nvPr/>
        </p:nvPicPr>
        <p:blipFill>
          <a:blip r:embed="rId3"/>
          <a:stretch>
            <a:fillRect/>
          </a:stretch>
        </p:blipFill>
        <p:spPr>
          <a:xfrm>
            <a:off x="6295869" y="874938"/>
            <a:ext cx="5155780" cy="5107400"/>
          </a:xfrm>
          <a:prstGeom prst="rect">
            <a:avLst/>
          </a:prstGeom>
        </p:spPr>
      </p:pic>
    </p:spTree>
    <p:extLst>
      <p:ext uri="{BB962C8B-B14F-4D97-AF65-F5344CB8AC3E}">
        <p14:creationId xmlns:p14="http://schemas.microsoft.com/office/powerpoint/2010/main" val="79984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DB74-74BA-4858-2173-D3122A76EE02}"/>
              </a:ext>
            </a:extLst>
          </p:cNvPr>
          <p:cNvSpPr>
            <a:spLocks noGrp="1"/>
          </p:cNvSpPr>
          <p:nvPr>
            <p:ph type="title"/>
          </p:nvPr>
        </p:nvSpPr>
        <p:spPr/>
        <p:txBody>
          <a:bodyPr>
            <a:noAutofit/>
          </a:bodyPr>
          <a:lstStyle/>
          <a:p>
            <a:r>
              <a:rPr lang="en-US" sz="3200" dirty="0"/>
              <a:t>New Concept of the Electron Injector</a:t>
            </a:r>
          </a:p>
        </p:txBody>
      </p:sp>
      <p:sp>
        <p:nvSpPr>
          <p:cNvPr id="22" name="Google Shape;224;p41">
            <a:extLst>
              <a:ext uri="{FF2B5EF4-FFF2-40B4-BE49-F238E27FC236}">
                <a16:creationId xmlns:a16="http://schemas.microsoft.com/office/drawing/2014/main" id="{E4C460E5-8D5F-0929-DFC9-A9A45C2504D1}"/>
              </a:ext>
            </a:extLst>
          </p:cNvPr>
          <p:cNvSpPr/>
          <p:nvPr/>
        </p:nvSpPr>
        <p:spPr>
          <a:xfrm>
            <a:off x="397742" y="2856356"/>
            <a:ext cx="4310247" cy="390125"/>
          </a:xfrm>
          <a:prstGeom prst="rect">
            <a:avLst/>
          </a:prstGeom>
          <a:no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00" dirty="0">
                <a:solidFill>
                  <a:schemeClr val="dk1"/>
                </a:solidFill>
                <a:latin typeface="Arial"/>
                <a:ea typeface="Arial"/>
                <a:cs typeface="Arial"/>
                <a:sym typeface="Arial"/>
              </a:rPr>
              <a:t>750 MeV linac @ 1.3 GHz Superconducting RF</a:t>
            </a:r>
            <a:endParaRPr sz="1400" dirty="0">
              <a:solidFill>
                <a:schemeClr val="dk1"/>
              </a:solidFill>
              <a:latin typeface="Arial"/>
              <a:ea typeface="Arial"/>
              <a:cs typeface="Arial"/>
              <a:sym typeface="Arial"/>
            </a:endParaRPr>
          </a:p>
        </p:txBody>
      </p:sp>
      <p:grpSp>
        <p:nvGrpSpPr>
          <p:cNvPr id="23" name="Group 22">
            <a:extLst>
              <a:ext uri="{FF2B5EF4-FFF2-40B4-BE49-F238E27FC236}">
                <a16:creationId xmlns:a16="http://schemas.microsoft.com/office/drawing/2014/main" id="{D6CD1F8F-136E-A9B3-65F7-8A335EEE9198}"/>
              </a:ext>
            </a:extLst>
          </p:cNvPr>
          <p:cNvGrpSpPr/>
          <p:nvPr/>
        </p:nvGrpSpPr>
        <p:grpSpPr>
          <a:xfrm>
            <a:off x="9345476" y="829434"/>
            <a:ext cx="2574800" cy="2549042"/>
            <a:chOff x="9186792" y="1264927"/>
            <a:chExt cx="2574800" cy="2549042"/>
          </a:xfrm>
        </p:grpSpPr>
        <p:sp>
          <p:nvSpPr>
            <p:cNvPr id="24" name="Google Shape;226;p41">
              <a:extLst>
                <a:ext uri="{FF2B5EF4-FFF2-40B4-BE49-F238E27FC236}">
                  <a16:creationId xmlns:a16="http://schemas.microsoft.com/office/drawing/2014/main" id="{0E781444-99E4-89FA-EA3C-82FA10D90228}"/>
                </a:ext>
              </a:extLst>
            </p:cNvPr>
            <p:cNvSpPr/>
            <p:nvPr/>
          </p:nvSpPr>
          <p:spPr>
            <a:xfrm>
              <a:off x="9186792" y="1264927"/>
              <a:ext cx="2574800" cy="2356800"/>
            </a:xfrm>
            <a:prstGeom prst="ellipse">
              <a:avLst/>
            </a:prstGeom>
            <a:noFill/>
            <a:ln w="76200" cap="flat" cmpd="sng">
              <a:solidFill>
                <a:srgbClr val="00B05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a:solidFill>
                    <a:schemeClr val="dk1"/>
                  </a:solidFill>
                  <a:latin typeface="Arial"/>
                  <a:ea typeface="Arial"/>
                  <a:cs typeface="Arial"/>
                  <a:sym typeface="Arial"/>
                </a:rPr>
                <a:t>ESR</a:t>
              </a:r>
              <a:endParaRPr sz="1467">
                <a:solidFill>
                  <a:srgbClr val="000000"/>
                </a:solidFill>
                <a:latin typeface="Arial"/>
                <a:ea typeface="Arial"/>
                <a:cs typeface="Arial"/>
                <a:sym typeface="Arial"/>
              </a:endParaRPr>
            </a:p>
          </p:txBody>
        </p:sp>
        <p:sp>
          <p:nvSpPr>
            <p:cNvPr id="25" name="Google Shape;228;p41">
              <a:extLst>
                <a:ext uri="{FF2B5EF4-FFF2-40B4-BE49-F238E27FC236}">
                  <a16:creationId xmlns:a16="http://schemas.microsoft.com/office/drawing/2014/main" id="{172E5D69-E96C-AE06-64F0-C54802FA26F0}"/>
                </a:ext>
              </a:extLst>
            </p:cNvPr>
            <p:cNvSpPr/>
            <p:nvPr/>
          </p:nvSpPr>
          <p:spPr>
            <a:xfrm>
              <a:off x="10332339" y="3425969"/>
              <a:ext cx="388000" cy="388000"/>
            </a:xfrm>
            <a:prstGeom prst="rect">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900"/>
              </a:pPr>
              <a:r>
                <a:rPr lang="en" sz="1200">
                  <a:solidFill>
                    <a:schemeClr val="lt1"/>
                  </a:solidFill>
                  <a:latin typeface="Arial"/>
                  <a:ea typeface="Arial"/>
                  <a:cs typeface="Arial"/>
                  <a:sym typeface="Arial"/>
                </a:rPr>
                <a:t>RF</a:t>
              </a:r>
              <a:endParaRPr sz="1467">
                <a:solidFill>
                  <a:srgbClr val="000000"/>
                </a:solidFill>
                <a:latin typeface="Arial"/>
                <a:ea typeface="Arial"/>
                <a:cs typeface="Arial"/>
                <a:sym typeface="Arial"/>
              </a:endParaRPr>
            </a:p>
          </p:txBody>
        </p:sp>
      </p:grpSp>
      <p:sp>
        <p:nvSpPr>
          <p:cNvPr id="26" name="Google Shape;229;p41">
            <a:extLst>
              <a:ext uri="{FF2B5EF4-FFF2-40B4-BE49-F238E27FC236}">
                <a16:creationId xmlns:a16="http://schemas.microsoft.com/office/drawing/2014/main" id="{90FD1489-3ABA-3BEB-62F2-4481BCA65C29}"/>
              </a:ext>
            </a:extLst>
          </p:cNvPr>
          <p:cNvSpPr txBox="1"/>
          <p:nvPr/>
        </p:nvSpPr>
        <p:spPr>
          <a:xfrm>
            <a:off x="7043460" y="4824920"/>
            <a:ext cx="1569758" cy="318060"/>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100"/>
            </a:pPr>
            <a:r>
              <a:rPr lang="en" sz="1467" dirty="0">
                <a:solidFill>
                  <a:schemeClr val="dk1"/>
                </a:solidFill>
                <a:latin typeface="Arial"/>
                <a:ea typeface="Arial"/>
                <a:cs typeface="Arial"/>
                <a:sym typeface="Arial"/>
              </a:rPr>
              <a:t>f</a:t>
            </a:r>
            <a:r>
              <a:rPr lang="en" sz="1467" baseline="-25000" dirty="0">
                <a:solidFill>
                  <a:schemeClr val="dk1"/>
                </a:solidFill>
                <a:latin typeface="Arial"/>
                <a:ea typeface="Arial"/>
                <a:cs typeface="Arial"/>
                <a:sym typeface="Arial"/>
              </a:rPr>
              <a:t>RF</a:t>
            </a:r>
            <a:r>
              <a:rPr lang="en" sz="1467" dirty="0">
                <a:solidFill>
                  <a:schemeClr val="dk1"/>
                </a:solidFill>
                <a:latin typeface="Arial"/>
                <a:ea typeface="Arial"/>
                <a:cs typeface="Arial"/>
                <a:sym typeface="Arial"/>
              </a:rPr>
              <a:t> = 591 MHz</a:t>
            </a:r>
          </a:p>
        </p:txBody>
      </p:sp>
      <p:cxnSp>
        <p:nvCxnSpPr>
          <p:cNvPr id="28" name="Google Shape;232;p41">
            <a:extLst>
              <a:ext uri="{FF2B5EF4-FFF2-40B4-BE49-F238E27FC236}">
                <a16:creationId xmlns:a16="http://schemas.microsoft.com/office/drawing/2014/main" id="{F3F92E44-DB1E-1063-17CB-6902A14FD0AA}"/>
              </a:ext>
            </a:extLst>
          </p:cNvPr>
          <p:cNvCxnSpPr>
            <a:cxnSpLocks/>
          </p:cNvCxnSpPr>
          <p:nvPr/>
        </p:nvCxnSpPr>
        <p:spPr>
          <a:xfrm>
            <a:off x="8557681" y="1992854"/>
            <a:ext cx="731520" cy="800"/>
          </a:xfrm>
          <a:prstGeom prst="straightConnector1">
            <a:avLst/>
          </a:prstGeom>
          <a:noFill/>
          <a:ln w="19050" cap="flat" cmpd="sng">
            <a:solidFill>
              <a:schemeClr val="accent1"/>
            </a:solidFill>
            <a:prstDash val="solid"/>
            <a:miter lim="800000"/>
            <a:headEnd type="none" w="sm" len="sm"/>
            <a:tailEnd type="none" w="sm" len="sm"/>
          </a:ln>
        </p:spPr>
      </p:cxnSp>
      <p:sp>
        <p:nvSpPr>
          <p:cNvPr id="29" name="Google Shape;233;p41">
            <a:extLst>
              <a:ext uri="{FF2B5EF4-FFF2-40B4-BE49-F238E27FC236}">
                <a16:creationId xmlns:a16="http://schemas.microsoft.com/office/drawing/2014/main" id="{5F52BB55-EA4E-0DD1-1640-5C9316279E21}"/>
              </a:ext>
            </a:extLst>
          </p:cNvPr>
          <p:cNvSpPr txBox="1"/>
          <p:nvPr/>
        </p:nvSpPr>
        <p:spPr>
          <a:xfrm rot="976714">
            <a:off x="4910592" y="1297450"/>
            <a:ext cx="998473" cy="461624"/>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 sz="1200" dirty="0">
                <a:solidFill>
                  <a:schemeClr val="dk1"/>
                </a:solidFill>
                <a:latin typeface="Arial"/>
                <a:ea typeface="Arial"/>
                <a:cs typeface="Arial"/>
                <a:sym typeface="Arial"/>
              </a:rPr>
              <a:t>7 nC bunch injection</a:t>
            </a:r>
            <a:endParaRPr sz="1467" dirty="0">
              <a:solidFill>
                <a:srgbClr val="000000"/>
              </a:solidFill>
              <a:latin typeface="Arial"/>
              <a:ea typeface="Arial"/>
              <a:cs typeface="Arial"/>
              <a:sym typeface="Arial"/>
            </a:endParaRPr>
          </a:p>
        </p:txBody>
      </p:sp>
      <p:grpSp>
        <p:nvGrpSpPr>
          <p:cNvPr id="31" name="Group 30">
            <a:extLst>
              <a:ext uri="{FF2B5EF4-FFF2-40B4-BE49-F238E27FC236}">
                <a16:creationId xmlns:a16="http://schemas.microsoft.com/office/drawing/2014/main" id="{CFC0A992-67F8-3FB2-D6FC-5CA7F0691340}"/>
              </a:ext>
            </a:extLst>
          </p:cNvPr>
          <p:cNvGrpSpPr/>
          <p:nvPr/>
        </p:nvGrpSpPr>
        <p:grpSpPr>
          <a:xfrm>
            <a:off x="6851212" y="3775811"/>
            <a:ext cx="1718953" cy="1847669"/>
            <a:chOff x="5475264" y="1455855"/>
            <a:chExt cx="2257210" cy="2363450"/>
          </a:xfrm>
        </p:grpSpPr>
        <p:sp>
          <p:nvSpPr>
            <p:cNvPr id="32" name="Google Shape;225;p41">
              <a:extLst>
                <a:ext uri="{FF2B5EF4-FFF2-40B4-BE49-F238E27FC236}">
                  <a16:creationId xmlns:a16="http://schemas.microsoft.com/office/drawing/2014/main" id="{D2FBFDE0-AF33-DF84-2899-CF8BEF121EEC}"/>
                </a:ext>
              </a:extLst>
            </p:cNvPr>
            <p:cNvSpPr/>
            <p:nvPr/>
          </p:nvSpPr>
          <p:spPr>
            <a:xfrm>
              <a:off x="5475264" y="1455855"/>
              <a:ext cx="2257210" cy="2159062"/>
            </a:xfrm>
            <a:prstGeom prst="ellipse">
              <a:avLst/>
            </a:prstGeom>
            <a:noFill/>
            <a:ln w="76200" cap="flat" cmpd="sng">
              <a:solidFill>
                <a:srgbClr val="00B0F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a:solidFill>
                    <a:schemeClr val="dk1"/>
                  </a:solidFill>
                  <a:latin typeface="Arial"/>
                  <a:ea typeface="Arial"/>
                  <a:cs typeface="Arial"/>
                  <a:sym typeface="Arial"/>
                </a:rPr>
                <a:t>RCS</a:t>
              </a:r>
              <a:endParaRPr sz="1467">
                <a:solidFill>
                  <a:srgbClr val="000000"/>
                </a:solidFill>
                <a:latin typeface="Arial"/>
                <a:ea typeface="Arial"/>
                <a:cs typeface="Arial"/>
                <a:sym typeface="Arial"/>
              </a:endParaRPr>
            </a:p>
          </p:txBody>
        </p:sp>
        <p:sp>
          <p:nvSpPr>
            <p:cNvPr id="33" name="Google Shape;227;p41">
              <a:extLst>
                <a:ext uri="{FF2B5EF4-FFF2-40B4-BE49-F238E27FC236}">
                  <a16:creationId xmlns:a16="http://schemas.microsoft.com/office/drawing/2014/main" id="{9EC60723-FC55-7B82-6620-0C4554022C42}"/>
                </a:ext>
              </a:extLst>
            </p:cNvPr>
            <p:cNvSpPr/>
            <p:nvPr/>
          </p:nvSpPr>
          <p:spPr>
            <a:xfrm>
              <a:off x="6322173" y="3431305"/>
              <a:ext cx="509495" cy="388000"/>
            </a:xfrm>
            <a:prstGeom prst="rect">
              <a:avLst/>
            </a:prstGeom>
            <a:solidFill>
              <a:srgbClr val="00B0F0"/>
            </a:solidFill>
            <a:ln w="19050" cap="flat" cmpd="sng">
              <a:solidFill>
                <a:srgbClr val="00B0F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900"/>
              </a:pPr>
              <a:r>
                <a:rPr lang="en" sz="1200" dirty="0">
                  <a:solidFill>
                    <a:schemeClr val="lt1"/>
                  </a:solidFill>
                  <a:latin typeface="Arial"/>
                  <a:ea typeface="Arial"/>
                  <a:cs typeface="Arial"/>
                  <a:sym typeface="Arial"/>
                </a:rPr>
                <a:t>RF</a:t>
              </a:r>
              <a:endParaRPr sz="1467" dirty="0">
                <a:solidFill>
                  <a:srgbClr val="000000"/>
                </a:solidFill>
                <a:latin typeface="Arial"/>
                <a:ea typeface="Arial"/>
                <a:cs typeface="Arial"/>
                <a:sym typeface="Arial"/>
              </a:endParaRPr>
            </a:p>
          </p:txBody>
        </p:sp>
      </p:grpSp>
      <p:sp>
        <p:nvSpPr>
          <p:cNvPr id="36" name="TextBox 35">
            <a:extLst>
              <a:ext uri="{FF2B5EF4-FFF2-40B4-BE49-F238E27FC236}">
                <a16:creationId xmlns:a16="http://schemas.microsoft.com/office/drawing/2014/main" id="{1CC3E31D-97CF-58E4-2FA3-61D68A5AE18A}"/>
              </a:ext>
            </a:extLst>
          </p:cNvPr>
          <p:cNvSpPr txBox="1"/>
          <p:nvPr/>
        </p:nvSpPr>
        <p:spPr>
          <a:xfrm>
            <a:off x="371862" y="3853421"/>
            <a:ext cx="4788877" cy="2123658"/>
          </a:xfrm>
          <a:prstGeom prst="rect">
            <a:avLst/>
          </a:prstGeom>
          <a:noFill/>
        </p:spPr>
        <p:txBody>
          <a:bodyPr wrap="square" rtlCol="0">
            <a:spAutoFit/>
          </a:bodyPr>
          <a:lstStyle/>
          <a:p>
            <a:pPr>
              <a:spcAft>
                <a:spcPts val="600"/>
              </a:spcAft>
            </a:pPr>
            <a:r>
              <a:rPr lang="en-US" sz="1400" dirty="0"/>
              <a:t>Improvements from baseline</a:t>
            </a:r>
          </a:p>
          <a:p>
            <a:pPr marL="285750" lvl="1" indent="-285750">
              <a:spcAft>
                <a:spcPts val="600"/>
              </a:spcAft>
              <a:buFont typeface="Arial" panose="020B0604020202020204" pitchFamily="34" charset="0"/>
              <a:buChar char="•"/>
            </a:pPr>
            <a:r>
              <a:rPr lang="en-US" sz="1400" dirty="0"/>
              <a:t>Increased RCS dipole field from 56 G to 290 G to avoid large magnetic field error at below 200 G.</a:t>
            </a:r>
          </a:p>
          <a:p>
            <a:pPr marL="285750" lvl="2" indent="-285750">
              <a:spcAft>
                <a:spcPts val="600"/>
              </a:spcAft>
              <a:buFont typeface="Arial" panose="020B0604020202020204" pitchFamily="34" charset="0"/>
              <a:buChar char="•"/>
            </a:pPr>
            <a:r>
              <a:rPr lang="en-US" sz="1400" dirty="0"/>
              <a:t>Increased RCS injection energy to reduce beam affected by eddy current induced magnetic field.</a:t>
            </a:r>
          </a:p>
          <a:p>
            <a:pPr marL="285750" lvl="1" indent="-285750">
              <a:spcAft>
                <a:spcPts val="600"/>
              </a:spcAft>
              <a:buFont typeface="Arial" panose="020B0604020202020204" pitchFamily="34" charset="0"/>
              <a:buChar char="•"/>
            </a:pPr>
            <a:r>
              <a:rPr lang="en-US" sz="1400" dirty="0"/>
              <a:t>Lower </a:t>
            </a:r>
            <a:r>
              <a:rPr lang="en-US" sz="1400" dirty="0" err="1"/>
              <a:t>linac</a:t>
            </a:r>
            <a:r>
              <a:rPr lang="en-US" sz="1400" dirty="0"/>
              <a:t> frequency to open high charge (&gt;10nC) bunch option</a:t>
            </a:r>
          </a:p>
          <a:p>
            <a:pPr marL="285750" lvl="1" indent="-285750">
              <a:spcAft>
                <a:spcPts val="600"/>
              </a:spcAft>
              <a:buFont typeface="Arial" panose="020B0604020202020204" pitchFamily="34" charset="0"/>
              <a:buChar char="•"/>
            </a:pPr>
            <a:r>
              <a:rPr lang="en-US" sz="1400" dirty="0"/>
              <a:t>Add spin rotation option at low energy</a:t>
            </a:r>
          </a:p>
        </p:txBody>
      </p:sp>
      <p:sp>
        <p:nvSpPr>
          <p:cNvPr id="37" name="Google Shape;224;p41">
            <a:extLst>
              <a:ext uri="{FF2B5EF4-FFF2-40B4-BE49-F238E27FC236}">
                <a16:creationId xmlns:a16="http://schemas.microsoft.com/office/drawing/2014/main" id="{0CB38C10-6878-D4B6-E2AE-B37A126060F4}"/>
              </a:ext>
            </a:extLst>
          </p:cNvPr>
          <p:cNvSpPr/>
          <p:nvPr/>
        </p:nvSpPr>
        <p:spPr>
          <a:xfrm>
            <a:off x="397743" y="1364638"/>
            <a:ext cx="4310247" cy="390125"/>
          </a:xfrm>
          <a:prstGeom prst="rect">
            <a:avLst/>
          </a:prstGeom>
          <a:no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dirty="0">
                <a:solidFill>
                  <a:schemeClr val="dk1"/>
                </a:solidFill>
                <a:latin typeface="Arial"/>
                <a:ea typeface="Arial"/>
                <a:cs typeface="Arial"/>
                <a:sym typeface="Arial"/>
              </a:rPr>
              <a:t>400 MeV linac @ 2.8 GHz Normal conducting RF</a:t>
            </a:r>
            <a:endParaRPr sz="1467" dirty="0">
              <a:solidFill>
                <a:schemeClr val="dk1"/>
              </a:solidFill>
              <a:latin typeface="Arial"/>
              <a:ea typeface="Arial"/>
              <a:cs typeface="Arial"/>
              <a:sym typeface="Arial"/>
            </a:endParaRPr>
          </a:p>
        </p:txBody>
      </p:sp>
      <p:sp>
        <p:nvSpPr>
          <p:cNvPr id="38" name="Arrow: Right 37">
            <a:extLst>
              <a:ext uri="{FF2B5EF4-FFF2-40B4-BE49-F238E27FC236}">
                <a16:creationId xmlns:a16="http://schemas.microsoft.com/office/drawing/2014/main" id="{9B3E8832-A39C-5895-D5D0-56858DB4372B}"/>
              </a:ext>
            </a:extLst>
          </p:cNvPr>
          <p:cNvSpPr/>
          <p:nvPr/>
        </p:nvSpPr>
        <p:spPr>
          <a:xfrm rot="5400000">
            <a:off x="2348898" y="2016070"/>
            <a:ext cx="314284" cy="202741"/>
          </a:xfrm>
          <a:prstGeom prst="rightArrow">
            <a:avLst/>
          </a:prstGeom>
          <a:solidFill>
            <a:srgbClr val="092B42"/>
          </a:solidFill>
          <a:ln>
            <a:solidFill>
              <a:srgbClr val="092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A75ED7A-6FA1-407B-D0C1-054B3748411C}"/>
              </a:ext>
            </a:extLst>
          </p:cNvPr>
          <p:cNvSpPr txBox="1"/>
          <p:nvPr/>
        </p:nvSpPr>
        <p:spPr>
          <a:xfrm>
            <a:off x="1944155" y="2504098"/>
            <a:ext cx="1123772"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New Concept</a:t>
            </a:r>
          </a:p>
        </p:txBody>
      </p:sp>
      <p:sp>
        <p:nvSpPr>
          <p:cNvPr id="40" name="TextBox 39">
            <a:extLst>
              <a:ext uri="{FF2B5EF4-FFF2-40B4-BE49-F238E27FC236}">
                <a16:creationId xmlns:a16="http://schemas.microsoft.com/office/drawing/2014/main" id="{100B8AB1-323A-6E30-EE87-A1EA90A1E46F}"/>
              </a:ext>
            </a:extLst>
          </p:cNvPr>
          <p:cNvSpPr txBox="1"/>
          <p:nvPr/>
        </p:nvSpPr>
        <p:spPr>
          <a:xfrm>
            <a:off x="678214" y="1037403"/>
            <a:ext cx="1123772" cy="276999"/>
          </a:xfrm>
          <a:prstGeom prst="rect">
            <a:avLst/>
          </a:prstGeom>
          <a:solidFill>
            <a:srgbClr val="092B42"/>
          </a:solidFill>
          <a:ln>
            <a:solidFill>
              <a:srgbClr val="092B42"/>
            </a:solid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CDR baseline</a:t>
            </a:r>
          </a:p>
        </p:txBody>
      </p:sp>
      <p:sp>
        <p:nvSpPr>
          <p:cNvPr id="3" name="Slide Number Placeholder 2">
            <a:extLst>
              <a:ext uri="{FF2B5EF4-FFF2-40B4-BE49-F238E27FC236}">
                <a16:creationId xmlns:a16="http://schemas.microsoft.com/office/drawing/2014/main" id="{6A2A26D5-3921-5DF8-D6A8-61208858435D}"/>
              </a:ext>
            </a:extLst>
          </p:cNvPr>
          <p:cNvSpPr>
            <a:spLocks noGrp="1"/>
          </p:cNvSpPr>
          <p:nvPr>
            <p:ph type="sldNum" sz="quarter" idx="4"/>
          </p:nvPr>
        </p:nvSpPr>
        <p:spPr/>
        <p:txBody>
          <a:bodyPr/>
          <a:lstStyle/>
          <a:p>
            <a:fld id="{B5FB6E5B-7B6C-4C82-B4DE-2A629539FD14}" type="slidenum">
              <a:rPr lang="en-US" smtClean="0"/>
              <a:t>6</a:t>
            </a:fld>
            <a:endParaRPr lang="en-US"/>
          </a:p>
        </p:txBody>
      </p:sp>
      <p:sp>
        <p:nvSpPr>
          <p:cNvPr id="5" name="TextBox 4">
            <a:extLst>
              <a:ext uri="{FF2B5EF4-FFF2-40B4-BE49-F238E27FC236}">
                <a16:creationId xmlns:a16="http://schemas.microsoft.com/office/drawing/2014/main" id="{D148E011-C086-0F3A-F2CB-9624F70CD182}"/>
              </a:ext>
            </a:extLst>
          </p:cNvPr>
          <p:cNvSpPr txBox="1"/>
          <p:nvPr/>
        </p:nvSpPr>
        <p:spPr>
          <a:xfrm rot="1799663">
            <a:off x="4492884" y="3938069"/>
            <a:ext cx="1549783"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Frequency ratio 11:5</a:t>
            </a:r>
          </a:p>
        </p:txBody>
      </p:sp>
      <p:cxnSp>
        <p:nvCxnSpPr>
          <p:cNvPr id="8" name="Straight Arrow Connector 7">
            <a:extLst>
              <a:ext uri="{FF2B5EF4-FFF2-40B4-BE49-F238E27FC236}">
                <a16:creationId xmlns:a16="http://schemas.microsoft.com/office/drawing/2014/main" id="{B0512E65-80BE-22EA-E5FB-18C26040BD09}"/>
              </a:ext>
            </a:extLst>
          </p:cNvPr>
          <p:cNvCxnSpPr>
            <a:cxnSpLocks/>
          </p:cNvCxnSpPr>
          <p:nvPr/>
        </p:nvCxnSpPr>
        <p:spPr>
          <a:xfrm>
            <a:off x="3596640" y="3333601"/>
            <a:ext cx="3364230" cy="1924199"/>
          </a:xfrm>
          <a:prstGeom prst="straightConnector1">
            <a:avLst/>
          </a:prstGeom>
          <a:ln w="28575">
            <a:solidFill>
              <a:srgbClr val="092B42"/>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91E067-F531-811E-E7DA-ED6D50167092}"/>
              </a:ext>
            </a:extLst>
          </p:cNvPr>
          <p:cNvSpPr txBox="1"/>
          <p:nvPr/>
        </p:nvSpPr>
        <p:spPr>
          <a:xfrm>
            <a:off x="6710756" y="1307414"/>
            <a:ext cx="999932"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3.8 km circ.</a:t>
            </a:r>
          </a:p>
        </p:txBody>
      </p:sp>
      <p:cxnSp>
        <p:nvCxnSpPr>
          <p:cNvPr id="10" name="Google Shape;231;p41">
            <a:extLst>
              <a:ext uri="{FF2B5EF4-FFF2-40B4-BE49-F238E27FC236}">
                <a16:creationId xmlns:a16="http://schemas.microsoft.com/office/drawing/2014/main" id="{7AA466E2-E746-69B2-37BD-82F269B9BEB3}"/>
              </a:ext>
            </a:extLst>
          </p:cNvPr>
          <p:cNvCxnSpPr>
            <a:cxnSpLocks/>
          </p:cNvCxnSpPr>
          <p:nvPr/>
        </p:nvCxnSpPr>
        <p:spPr>
          <a:xfrm>
            <a:off x="4723673" y="1549679"/>
            <a:ext cx="1158967" cy="340081"/>
          </a:xfrm>
          <a:prstGeom prst="straightConnector1">
            <a:avLst/>
          </a:prstGeom>
          <a:noFill/>
          <a:ln w="19050" cap="flat" cmpd="sng">
            <a:solidFill>
              <a:schemeClr val="accent1"/>
            </a:solidFill>
            <a:prstDash val="solid"/>
            <a:miter lim="800000"/>
            <a:headEnd type="none" w="sm" len="sm"/>
            <a:tailEnd type="none" w="sm" len="sm"/>
          </a:ln>
        </p:spPr>
      </p:cxnSp>
      <p:grpSp>
        <p:nvGrpSpPr>
          <p:cNvPr id="11" name="Group 10">
            <a:extLst>
              <a:ext uri="{FF2B5EF4-FFF2-40B4-BE49-F238E27FC236}">
                <a16:creationId xmlns:a16="http://schemas.microsoft.com/office/drawing/2014/main" id="{CFC0A992-67F8-3FB2-D6FC-5CA7F0691340}"/>
              </a:ext>
            </a:extLst>
          </p:cNvPr>
          <p:cNvGrpSpPr/>
          <p:nvPr/>
        </p:nvGrpSpPr>
        <p:grpSpPr>
          <a:xfrm>
            <a:off x="5928076" y="844993"/>
            <a:ext cx="2574800" cy="2533483"/>
            <a:chOff x="5271713" y="1265046"/>
            <a:chExt cx="2574800" cy="2533483"/>
          </a:xfrm>
        </p:grpSpPr>
        <p:sp>
          <p:nvSpPr>
            <p:cNvPr id="12" name="Google Shape;225;p41">
              <a:extLst>
                <a:ext uri="{FF2B5EF4-FFF2-40B4-BE49-F238E27FC236}">
                  <a16:creationId xmlns:a16="http://schemas.microsoft.com/office/drawing/2014/main" id="{D2FBFDE0-AF33-DF84-2899-CF8BEF121EEC}"/>
                </a:ext>
              </a:extLst>
            </p:cNvPr>
            <p:cNvSpPr/>
            <p:nvPr/>
          </p:nvSpPr>
          <p:spPr>
            <a:xfrm>
              <a:off x="5271713" y="1265046"/>
              <a:ext cx="2574800" cy="2356800"/>
            </a:xfrm>
            <a:prstGeom prst="ellipse">
              <a:avLst/>
            </a:prstGeom>
            <a:noFill/>
            <a:ln w="76200" cap="flat" cmpd="sng">
              <a:solidFill>
                <a:srgbClr val="00B0F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a:solidFill>
                    <a:schemeClr val="dk1"/>
                  </a:solidFill>
                  <a:latin typeface="Arial"/>
                  <a:ea typeface="Arial"/>
                  <a:cs typeface="Arial"/>
                  <a:sym typeface="Arial"/>
                </a:rPr>
                <a:t>RCS</a:t>
              </a:r>
              <a:endParaRPr sz="1467">
                <a:solidFill>
                  <a:srgbClr val="000000"/>
                </a:solidFill>
                <a:latin typeface="Arial"/>
                <a:ea typeface="Arial"/>
                <a:cs typeface="Arial"/>
                <a:sym typeface="Arial"/>
              </a:endParaRPr>
            </a:p>
          </p:txBody>
        </p:sp>
        <p:sp>
          <p:nvSpPr>
            <p:cNvPr id="13" name="Google Shape;227;p41">
              <a:extLst>
                <a:ext uri="{FF2B5EF4-FFF2-40B4-BE49-F238E27FC236}">
                  <a16:creationId xmlns:a16="http://schemas.microsoft.com/office/drawing/2014/main" id="{9EC60723-FC55-7B82-6620-0C4554022C42}"/>
                </a:ext>
              </a:extLst>
            </p:cNvPr>
            <p:cNvSpPr/>
            <p:nvPr/>
          </p:nvSpPr>
          <p:spPr>
            <a:xfrm>
              <a:off x="6421135" y="3410529"/>
              <a:ext cx="388000" cy="388000"/>
            </a:xfrm>
            <a:prstGeom prst="rect">
              <a:avLst/>
            </a:prstGeom>
            <a:solidFill>
              <a:srgbClr val="00B0F0"/>
            </a:solidFill>
            <a:ln w="19050" cap="flat" cmpd="sng">
              <a:solidFill>
                <a:srgbClr val="00B0F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900"/>
              </a:pPr>
              <a:r>
                <a:rPr lang="en" sz="1200" dirty="0">
                  <a:solidFill>
                    <a:schemeClr val="lt1"/>
                  </a:solidFill>
                  <a:latin typeface="Arial"/>
                  <a:ea typeface="Arial"/>
                  <a:cs typeface="Arial"/>
                  <a:sym typeface="Arial"/>
                </a:rPr>
                <a:t>RF</a:t>
              </a:r>
              <a:endParaRPr sz="1467" dirty="0">
                <a:solidFill>
                  <a:srgbClr val="000000"/>
                </a:solidFill>
                <a:latin typeface="Arial"/>
                <a:ea typeface="Arial"/>
                <a:cs typeface="Arial"/>
                <a:sym typeface="Arial"/>
              </a:endParaRPr>
            </a:p>
          </p:txBody>
        </p:sp>
      </p:grpSp>
      <p:sp>
        <p:nvSpPr>
          <p:cNvPr id="16" name="Google Shape;229;p41">
            <a:extLst>
              <a:ext uri="{FF2B5EF4-FFF2-40B4-BE49-F238E27FC236}">
                <a16:creationId xmlns:a16="http://schemas.microsoft.com/office/drawing/2014/main" id="{3584A339-1E6F-D5A3-C1F0-C6C6801BE628}"/>
              </a:ext>
            </a:extLst>
          </p:cNvPr>
          <p:cNvSpPr txBox="1"/>
          <p:nvPr/>
        </p:nvSpPr>
        <p:spPr>
          <a:xfrm>
            <a:off x="6560782" y="2529201"/>
            <a:ext cx="1569758" cy="318060"/>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100"/>
            </a:pPr>
            <a:r>
              <a:rPr lang="en" sz="1467" dirty="0">
                <a:solidFill>
                  <a:schemeClr val="dk1"/>
                </a:solidFill>
                <a:latin typeface="Arial"/>
                <a:ea typeface="Arial"/>
                <a:cs typeface="Arial"/>
                <a:sym typeface="Arial"/>
              </a:rPr>
              <a:t>f</a:t>
            </a:r>
            <a:r>
              <a:rPr lang="en" sz="1467" baseline="-25000" dirty="0">
                <a:solidFill>
                  <a:schemeClr val="dk1"/>
                </a:solidFill>
                <a:latin typeface="Arial"/>
                <a:ea typeface="Arial"/>
                <a:cs typeface="Arial"/>
                <a:sym typeface="Arial"/>
              </a:rPr>
              <a:t>RF</a:t>
            </a:r>
            <a:r>
              <a:rPr lang="en" sz="1467" dirty="0">
                <a:solidFill>
                  <a:schemeClr val="dk1"/>
                </a:solidFill>
                <a:latin typeface="Arial"/>
                <a:ea typeface="Arial"/>
                <a:cs typeface="Arial"/>
                <a:sym typeface="Arial"/>
              </a:rPr>
              <a:t> = 591 MHz</a:t>
            </a:r>
          </a:p>
        </p:txBody>
      </p:sp>
      <p:grpSp>
        <p:nvGrpSpPr>
          <p:cNvPr id="54" name="Group 53">
            <a:extLst>
              <a:ext uri="{FF2B5EF4-FFF2-40B4-BE49-F238E27FC236}">
                <a16:creationId xmlns:a16="http://schemas.microsoft.com/office/drawing/2014/main" id="{21BDAA45-5A17-D598-E289-0FB037F4F57B}"/>
              </a:ext>
            </a:extLst>
          </p:cNvPr>
          <p:cNvGrpSpPr/>
          <p:nvPr/>
        </p:nvGrpSpPr>
        <p:grpSpPr>
          <a:xfrm>
            <a:off x="4723672" y="3060364"/>
            <a:ext cx="2085311" cy="1471105"/>
            <a:chOff x="4723673" y="3060364"/>
            <a:chExt cx="1811868" cy="1424125"/>
          </a:xfrm>
        </p:grpSpPr>
        <p:cxnSp>
          <p:nvCxnSpPr>
            <p:cNvPr id="27" name="Google Shape;231;p41">
              <a:extLst>
                <a:ext uri="{FF2B5EF4-FFF2-40B4-BE49-F238E27FC236}">
                  <a16:creationId xmlns:a16="http://schemas.microsoft.com/office/drawing/2014/main" id="{74D04F46-A6D4-58D5-1911-5B8C9D15EA4B}"/>
                </a:ext>
              </a:extLst>
            </p:cNvPr>
            <p:cNvCxnSpPr>
              <a:cxnSpLocks/>
            </p:cNvCxnSpPr>
            <p:nvPr/>
          </p:nvCxnSpPr>
          <p:spPr>
            <a:xfrm>
              <a:off x="4723673" y="3060364"/>
              <a:ext cx="1811868" cy="1424125"/>
            </a:xfrm>
            <a:prstGeom prst="straightConnector1">
              <a:avLst/>
            </a:prstGeom>
            <a:noFill/>
            <a:ln w="19050" cap="flat" cmpd="sng">
              <a:solidFill>
                <a:schemeClr val="accent1"/>
              </a:solidFill>
              <a:prstDash val="solid"/>
              <a:miter lim="800000"/>
              <a:headEnd type="none" w="sm" len="sm"/>
              <a:tailEnd type="none" w="sm" len="sm"/>
            </a:ln>
          </p:spPr>
        </p:cxnSp>
        <p:sp>
          <p:nvSpPr>
            <p:cNvPr id="44" name="Google Shape;233;p41">
              <a:extLst>
                <a:ext uri="{FF2B5EF4-FFF2-40B4-BE49-F238E27FC236}">
                  <a16:creationId xmlns:a16="http://schemas.microsoft.com/office/drawing/2014/main" id="{840BE584-797A-6909-6B1E-91E15D16C632}"/>
                </a:ext>
              </a:extLst>
            </p:cNvPr>
            <p:cNvSpPr txBox="1"/>
            <p:nvPr/>
          </p:nvSpPr>
          <p:spPr>
            <a:xfrm rot="2120681">
              <a:off x="4857474" y="3483252"/>
              <a:ext cx="1568000" cy="276959"/>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 sz="1200" dirty="0">
                  <a:solidFill>
                    <a:schemeClr val="dk1"/>
                  </a:solidFill>
                  <a:latin typeface="Arial"/>
                  <a:ea typeface="Arial"/>
                  <a:cs typeface="Arial"/>
                  <a:sym typeface="Arial"/>
                </a:rPr>
                <a:t>7 nC bunch injection</a:t>
              </a:r>
              <a:endParaRPr sz="1467" dirty="0">
                <a:solidFill>
                  <a:srgbClr val="000000"/>
                </a:solidFill>
                <a:latin typeface="Arial"/>
                <a:ea typeface="Arial"/>
                <a:cs typeface="Arial"/>
                <a:sym typeface="Arial"/>
              </a:endParaRPr>
            </a:p>
          </p:txBody>
        </p:sp>
      </p:grpSp>
      <p:sp>
        <p:nvSpPr>
          <p:cNvPr id="48" name="TextBox 47">
            <a:extLst>
              <a:ext uri="{FF2B5EF4-FFF2-40B4-BE49-F238E27FC236}">
                <a16:creationId xmlns:a16="http://schemas.microsoft.com/office/drawing/2014/main" id="{2C05573E-00AF-662D-B08D-BA44B8E6FCB5}"/>
              </a:ext>
            </a:extLst>
          </p:cNvPr>
          <p:cNvSpPr txBox="1"/>
          <p:nvPr/>
        </p:nvSpPr>
        <p:spPr>
          <a:xfrm>
            <a:off x="10041173" y="1307414"/>
            <a:ext cx="1183405"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In RHIC tunnel</a:t>
            </a:r>
          </a:p>
        </p:txBody>
      </p:sp>
      <p:grpSp>
        <p:nvGrpSpPr>
          <p:cNvPr id="49" name="Group 48">
            <a:extLst>
              <a:ext uri="{FF2B5EF4-FFF2-40B4-BE49-F238E27FC236}">
                <a16:creationId xmlns:a16="http://schemas.microsoft.com/office/drawing/2014/main" id="{8E4D29EA-E5E4-00CB-0A24-7638289BDA0B}"/>
              </a:ext>
            </a:extLst>
          </p:cNvPr>
          <p:cNvGrpSpPr/>
          <p:nvPr/>
        </p:nvGrpSpPr>
        <p:grpSpPr>
          <a:xfrm>
            <a:off x="9387704" y="3480674"/>
            <a:ext cx="2574800" cy="2549042"/>
            <a:chOff x="9186792" y="1264927"/>
            <a:chExt cx="2574800" cy="2549042"/>
          </a:xfrm>
        </p:grpSpPr>
        <p:sp>
          <p:nvSpPr>
            <p:cNvPr id="50" name="Google Shape;226;p41">
              <a:extLst>
                <a:ext uri="{FF2B5EF4-FFF2-40B4-BE49-F238E27FC236}">
                  <a16:creationId xmlns:a16="http://schemas.microsoft.com/office/drawing/2014/main" id="{6491D5FD-7BC0-AC31-D902-989D4165483E}"/>
                </a:ext>
              </a:extLst>
            </p:cNvPr>
            <p:cNvSpPr/>
            <p:nvPr/>
          </p:nvSpPr>
          <p:spPr>
            <a:xfrm>
              <a:off x="9186792" y="1264927"/>
              <a:ext cx="2574800" cy="2356800"/>
            </a:xfrm>
            <a:prstGeom prst="ellipse">
              <a:avLst/>
            </a:prstGeom>
            <a:noFill/>
            <a:ln w="76200" cap="flat" cmpd="sng">
              <a:solidFill>
                <a:srgbClr val="00B05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a:solidFill>
                    <a:schemeClr val="dk1"/>
                  </a:solidFill>
                  <a:latin typeface="Arial"/>
                  <a:ea typeface="Arial"/>
                  <a:cs typeface="Arial"/>
                  <a:sym typeface="Arial"/>
                </a:rPr>
                <a:t>ESR</a:t>
              </a:r>
              <a:endParaRPr sz="1467">
                <a:solidFill>
                  <a:srgbClr val="000000"/>
                </a:solidFill>
                <a:latin typeface="Arial"/>
                <a:ea typeface="Arial"/>
                <a:cs typeface="Arial"/>
                <a:sym typeface="Arial"/>
              </a:endParaRPr>
            </a:p>
          </p:txBody>
        </p:sp>
        <p:sp>
          <p:nvSpPr>
            <p:cNvPr id="51" name="Google Shape;228;p41">
              <a:extLst>
                <a:ext uri="{FF2B5EF4-FFF2-40B4-BE49-F238E27FC236}">
                  <a16:creationId xmlns:a16="http://schemas.microsoft.com/office/drawing/2014/main" id="{794086AE-B300-F954-6720-44E5FC4A1BC9}"/>
                </a:ext>
              </a:extLst>
            </p:cNvPr>
            <p:cNvSpPr/>
            <p:nvPr/>
          </p:nvSpPr>
          <p:spPr>
            <a:xfrm>
              <a:off x="10332339" y="3425969"/>
              <a:ext cx="388000" cy="388000"/>
            </a:xfrm>
            <a:prstGeom prst="rect">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900"/>
              </a:pPr>
              <a:r>
                <a:rPr lang="en" sz="1200">
                  <a:solidFill>
                    <a:schemeClr val="lt1"/>
                  </a:solidFill>
                  <a:latin typeface="Arial"/>
                  <a:ea typeface="Arial"/>
                  <a:cs typeface="Arial"/>
                  <a:sym typeface="Arial"/>
                </a:rPr>
                <a:t>RF</a:t>
              </a:r>
              <a:endParaRPr sz="1467">
                <a:solidFill>
                  <a:srgbClr val="000000"/>
                </a:solidFill>
                <a:latin typeface="Arial"/>
                <a:ea typeface="Arial"/>
                <a:cs typeface="Arial"/>
                <a:sym typeface="Arial"/>
              </a:endParaRPr>
            </a:p>
          </p:txBody>
        </p:sp>
      </p:grpSp>
      <p:cxnSp>
        <p:nvCxnSpPr>
          <p:cNvPr id="52" name="Google Shape;232;p41">
            <a:extLst>
              <a:ext uri="{FF2B5EF4-FFF2-40B4-BE49-F238E27FC236}">
                <a16:creationId xmlns:a16="http://schemas.microsoft.com/office/drawing/2014/main" id="{0D468636-928D-A6B5-50FC-C7AC3CA02104}"/>
              </a:ext>
            </a:extLst>
          </p:cNvPr>
          <p:cNvCxnSpPr>
            <a:cxnSpLocks/>
          </p:cNvCxnSpPr>
          <p:nvPr/>
        </p:nvCxnSpPr>
        <p:spPr>
          <a:xfrm>
            <a:off x="8599909" y="4644094"/>
            <a:ext cx="731520" cy="800"/>
          </a:xfrm>
          <a:prstGeom prst="straightConnector1">
            <a:avLst/>
          </a:prstGeom>
          <a:noFill/>
          <a:ln w="19050" cap="flat" cmpd="sng">
            <a:solidFill>
              <a:schemeClr val="accent1"/>
            </a:solidFill>
            <a:prstDash val="solid"/>
            <a:miter lim="800000"/>
            <a:headEnd type="none" w="sm" len="sm"/>
            <a:tailEnd type="none" w="sm" len="sm"/>
          </a:ln>
        </p:spPr>
      </p:cxnSp>
      <p:sp>
        <p:nvSpPr>
          <p:cNvPr id="56" name="TextBox 55">
            <a:extLst>
              <a:ext uri="{FF2B5EF4-FFF2-40B4-BE49-F238E27FC236}">
                <a16:creationId xmlns:a16="http://schemas.microsoft.com/office/drawing/2014/main" id="{81CAF9CF-6825-194A-5791-707F65AC9BA3}"/>
              </a:ext>
            </a:extLst>
          </p:cNvPr>
          <p:cNvSpPr txBox="1"/>
          <p:nvPr/>
        </p:nvSpPr>
        <p:spPr>
          <a:xfrm>
            <a:off x="10135548" y="4049857"/>
            <a:ext cx="1183405"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In RHIC tunnel</a:t>
            </a:r>
          </a:p>
        </p:txBody>
      </p:sp>
      <p:sp>
        <p:nvSpPr>
          <p:cNvPr id="4" name="Google Shape;233;p41">
            <a:extLst>
              <a:ext uri="{FF2B5EF4-FFF2-40B4-BE49-F238E27FC236}">
                <a16:creationId xmlns:a16="http://schemas.microsoft.com/office/drawing/2014/main" id="{C4568F7E-C235-919F-3705-A313CB4FE27F}"/>
              </a:ext>
            </a:extLst>
          </p:cNvPr>
          <p:cNvSpPr txBox="1"/>
          <p:nvPr/>
        </p:nvSpPr>
        <p:spPr>
          <a:xfrm>
            <a:off x="8502876" y="1978960"/>
            <a:ext cx="998473" cy="276959"/>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US" sz="1200" dirty="0">
                <a:solidFill>
                  <a:schemeClr val="dk1"/>
                </a:solidFill>
                <a:latin typeface="Arial"/>
                <a:ea typeface="Arial"/>
                <a:cs typeface="Arial"/>
                <a:sym typeface="Arial"/>
              </a:rPr>
              <a:t>S</a:t>
            </a:r>
            <a:r>
              <a:rPr lang="en" sz="1200" dirty="0">
                <a:solidFill>
                  <a:schemeClr val="dk1"/>
                </a:solidFill>
                <a:latin typeface="Arial"/>
                <a:ea typeface="Arial"/>
                <a:cs typeface="Arial"/>
                <a:sym typeface="Arial"/>
              </a:rPr>
              <a:t>wap out</a:t>
            </a:r>
            <a:endParaRPr sz="1467" dirty="0">
              <a:solidFill>
                <a:srgbClr val="000000"/>
              </a:solidFill>
              <a:latin typeface="Arial"/>
              <a:ea typeface="Arial"/>
              <a:cs typeface="Arial"/>
              <a:sym typeface="Arial"/>
            </a:endParaRPr>
          </a:p>
        </p:txBody>
      </p:sp>
      <p:sp>
        <p:nvSpPr>
          <p:cNvPr id="6" name="Google Shape;233;p41">
            <a:extLst>
              <a:ext uri="{FF2B5EF4-FFF2-40B4-BE49-F238E27FC236}">
                <a16:creationId xmlns:a16="http://schemas.microsoft.com/office/drawing/2014/main" id="{D8D1A22A-27BF-EACA-8410-BB63271EC5D0}"/>
              </a:ext>
            </a:extLst>
          </p:cNvPr>
          <p:cNvSpPr txBox="1"/>
          <p:nvPr/>
        </p:nvSpPr>
        <p:spPr>
          <a:xfrm>
            <a:off x="8541154" y="4399836"/>
            <a:ext cx="998473" cy="276959"/>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US" sz="1200" dirty="0">
                <a:solidFill>
                  <a:schemeClr val="dk1"/>
                </a:solidFill>
                <a:latin typeface="Arial"/>
                <a:ea typeface="Arial"/>
                <a:cs typeface="Arial"/>
                <a:sym typeface="Arial"/>
              </a:rPr>
              <a:t>S</a:t>
            </a:r>
            <a:r>
              <a:rPr lang="en" sz="1200" dirty="0">
                <a:solidFill>
                  <a:schemeClr val="dk1"/>
                </a:solidFill>
                <a:latin typeface="Arial"/>
                <a:ea typeface="Arial"/>
                <a:cs typeface="Arial"/>
                <a:sym typeface="Arial"/>
              </a:rPr>
              <a:t>wap out</a:t>
            </a:r>
            <a:endParaRPr sz="1467" dirty="0">
              <a:solidFill>
                <a:srgbClr val="000000"/>
              </a:solidFill>
              <a:latin typeface="Arial"/>
              <a:ea typeface="Arial"/>
              <a:cs typeface="Arial"/>
              <a:sym typeface="Arial"/>
            </a:endParaRPr>
          </a:p>
        </p:txBody>
      </p:sp>
      <p:sp>
        <p:nvSpPr>
          <p:cNvPr id="9" name="Google Shape;233;p41">
            <a:extLst>
              <a:ext uri="{FF2B5EF4-FFF2-40B4-BE49-F238E27FC236}">
                <a16:creationId xmlns:a16="http://schemas.microsoft.com/office/drawing/2014/main" id="{55B48326-AD88-848A-A064-A6EF114D46BD}"/>
              </a:ext>
            </a:extLst>
          </p:cNvPr>
          <p:cNvSpPr txBox="1"/>
          <p:nvPr/>
        </p:nvSpPr>
        <p:spPr>
          <a:xfrm>
            <a:off x="8655276" y="2131360"/>
            <a:ext cx="998473" cy="276959"/>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US" sz="1200" dirty="0">
                <a:solidFill>
                  <a:schemeClr val="dk1"/>
                </a:solidFill>
                <a:latin typeface="Arial"/>
                <a:ea typeface="Arial"/>
                <a:cs typeface="Arial"/>
                <a:sym typeface="Arial"/>
              </a:rPr>
              <a:t>S</a:t>
            </a:r>
            <a:r>
              <a:rPr lang="en" sz="1200" dirty="0">
                <a:solidFill>
                  <a:schemeClr val="dk1"/>
                </a:solidFill>
                <a:latin typeface="Arial"/>
                <a:ea typeface="Arial"/>
                <a:cs typeface="Arial"/>
                <a:sym typeface="Arial"/>
              </a:rPr>
              <a:t>wap out</a:t>
            </a:r>
            <a:endParaRPr sz="1467" dirty="0">
              <a:solidFill>
                <a:srgbClr val="000000"/>
              </a:solidFill>
              <a:latin typeface="Arial"/>
              <a:ea typeface="Arial"/>
              <a:cs typeface="Arial"/>
              <a:sym typeface="Arial"/>
            </a:endParaRPr>
          </a:p>
        </p:txBody>
      </p:sp>
      <p:sp>
        <p:nvSpPr>
          <p:cNvPr id="15" name="TextBox 14">
            <a:extLst>
              <a:ext uri="{FF2B5EF4-FFF2-40B4-BE49-F238E27FC236}">
                <a16:creationId xmlns:a16="http://schemas.microsoft.com/office/drawing/2014/main" id="{B641E4FE-DCB0-76AF-7615-AFA0C9B2BA76}"/>
              </a:ext>
            </a:extLst>
          </p:cNvPr>
          <p:cNvSpPr txBox="1"/>
          <p:nvPr/>
        </p:nvSpPr>
        <p:spPr>
          <a:xfrm>
            <a:off x="7210722" y="4076568"/>
            <a:ext cx="999932"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1.4 km circ.</a:t>
            </a:r>
          </a:p>
        </p:txBody>
      </p:sp>
    </p:spTree>
    <p:extLst>
      <p:ext uri="{BB962C8B-B14F-4D97-AF65-F5344CB8AC3E}">
        <p14:creationId xmlns:p14="http://schemas.microsoft.com/office/powerpoint/2010/main" val="237443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4ED1D4-2047-4874-630A-36BAECA0F1C1}"/>
              </a:ext>
            </a:extLst>
          </p:cNvPr>
          <p:cNvSpPr>
            <a:spLocks noGrp="1"/>
          </p:cNvSpPr>
          <p:nvPr>
            <p:ph type="sldNum" sz="quarter" idx="4"/>
          </p:nvPr>
        </p:nvSpPr>
        <p:spPr/>
        <p:txBody>
          <a:bodyPr/>
          <a:lstStyle/>
          <a:p>
            <a:fld id="{933A556B-7C63-244D-9B7C-B0EA8042B330}" type="slidenum">
              <a:rPr lang="en-US" smtClean="0"/>
              <a:pPr/>
              <a:t>7</a:t>
            </a:fld>
            <a:endParaRPr lang="en-US"/>
          </a:p>
        </p:txBody>
      </p:sp>
      <p:sp>
        <p:nvSpPr>
          <p:cNvPr id="3" name="Title 2">
            <a:extLst>
              <a:ext uri="{FF2B5EF4-FFF2-40B4-BE49-F238E27FC236}">
                <a16:creationId xmlns:a16="http://schemas.microsoft.com/office/drawing/2014/main" id="{B40F61FF-2F6D-CA2C-1555-4C960264ED83}"/>
              </a:ext>
            </a:extLst>
          </p:cNvPr>
          <p:cNvSpPr>
            <a:spLocks noGrp="1"/>
          </p:cNvSpPr>
          <p:nvPr>
            <p:ph type="title"/>
          </p:nvPr>
        </p:nvSpPr>
        <p:spPr/>
        <p:txBody>
          <a:bodyPr/>
          <a:lstStyle/>
          <a:p>
            <a:r>
              <a:rPr lang="en-US" dirty="0"/>
              <a:t>EIS Approach with RCS out of RHIC tunnel</a:t>
            </a:r>
          </a:p>
        </p:txBody>
      </p:sp>
      <p:sp>
        <p:nvSpPr>
          <p:cNvPr id="4" name="Content Placeholder 3">
            <a:extLst>
              <a:ext uri="{FF2B5EF4-FFF2-40B4-BE49-F238E27FC236}">
                <a16:creationId xmlns:a16="http://schemas.microsoft.com/office/drawing/2014/main" id="{D2815B3C-3AEE-B866-6A65-42A0A3AA41D2}"/>
              </a:ext>
            </a:extLst>
          </p:cNvPr>
          <p:cNvSpPr>
            <a:spLocks noGrp="1"/>
          </p:cNvSpPr>
          <p:nvPr>
            <p:ph idx="1"/>
          </p:nvPr>
        </p:nvSpPr>
        <p:spPr>
          <a:xfrm>
            <a:off x="462580" y="975364"/>
            <a:ext cx="11340538" cy="4876795"/>
          </a:xfrm>
        </p:spPr>
        <p:txBody>
          <a:bodyPr>
            <a:normAutofit fontScale="92500"/>
          </a:bodyPr>
          <a:lstStyle/>
          <a:p>
            <a:pPr>
              <a:lnSpc>
                <a:spcPct val="100000"/>
              </a:lnSpc>
              <a:spcAft>
                <a:spcPts val="400"/>
              </a:spcAft>
            </a:pPr>
            <a:r>
              <a:rPr lang="en-US" dirty="0"/>
              <a:t>Pre-injector: Front End </a:t>
            </a:r>
            <a:r>
              <a:rPr lang="en-US" dirty="0">
                <a:sym typeface="Wingdings" pitchFamily="2" charset="2"/>
              </a:rPr>
              <a:t></a:t>
            </a:r>
            <a:r>
              <a:rPr lang="en-US" dirty="0"/>
              <a:t> delivers up 7.5 </a:t>
            </a:r>
            <a:r>
              <a:rPr lang="en-US" dirty="0" err="1"/>
              <a:t>nC</a:t>
            </a:r>
            <a:r>
              <a:rPr lang="en-US" dirty="0"/>
              <a:t> of bunch charge with 88% polarization</a:t>
            </a:r>
          </a:p>
          <a:p>
            <a:pPr>
              <a:lnSpc>
                <a:spcPct val="100000"/>
              </a:lnSpc>
              <a:spcAft>
                <a:spcPts val="400"/>
              </a:spcAft>
            </a:pPr>
            <a:r>
              <a:rPr lang="en-US" dirty="0">
                <a:sym typeface="Wingdings" pitchFamily="2" charset="2"/>
              </a:rPr>
              <a:t>Pre-injector: SRF LINAC  accelerates 1 bunch to 750 MeV</a:t>
            </a:r>
          </a:p>
          <a:p>
            <a:pPr>
              <a:lnSpc>
                <a:spcPct val="100000"/>
              </a:lnSpc>
              <a:spcAft>
                <a:spcPts val="400"/>
              </a:spcAft>
            </a:pPr>
            <a:r>
              <a:rPr lang="en-US" dirty="0">
                <a:sym typeface="Wingdings" pitchFamily="2" charset="2"/>
              </a:rPr>
              <a:t>RCS: Accelerate from 750 MeV to 5 and 10 GeV energy delivering one bunch of 7 </a:t>
            </a:r>
            <a:r>
              <a:rPr lang="en-US" dirty="0" err="1">
                <a:sym typeface="Wingdings" pitchFamily="2" charset="2"/>
              </a:rPr>
              <a:t>nC</a:t>
            </a:r>
            <a:r>
              <a:rPr lang="en-US" dirty="0">
                <a:sym typeface="Wingdings" pitchFamily="2" charset="2"/>
              </a:rPr>
              <a:t> every second.  This will fill ESR in under 20 min.</a:t>
            </a:r>
          </a:p>
          <a:p>
            <a:pPr>
              <a:lnSpc>
                <a:spcPct val="100000"/>
              </a:lnSpc>
              <a:spcAft>
                <a:spcPts val="400"/>
              </a:spcAft>
            </a:pPr>
            <a:r>
              <a:rPr lang="en-US" dirty="0">
                <a:sym typeface="Wingdings" pitchFamily="2" charset="2"/>
              </a:rPr>
              <a:t>EIS is capable of being cycled up to 4 times per acceleration cycle (5Hz)</a:t>
            </a:r>
          </a:p>
          <a:p>
            <a:pPr marL="0" indent="0">
              <a:lnSpc>
                <a:spcPct val="100000"/>
              </a:lnSpc>
              <a:spcAft>
                <a:spcPts val="400"/>
              </a:spcAft>
              <a:buNone/>
            </a:pPr>
            <a:endParaRPr lang="en-US" sz="2800" b="1" dirty="0">
              <a:sym typeface="Wingdings" pitchFamily="2" charset="2"/>
            </a:endParaRPr>
          </a:p>
          <a:p>
            <a:pPr marL="0" indent="0">
              <a:lnSpc>
                <a:spcPct val="100000"/>
              </a:lnSpc>
              <a:spcAft>
                <a:spcPts val="400"/>
              </a:spcAft>
              <a:buNone/>
            </a:pPr>
            <a:r>
              <a:rPr lang="en-US" sz="2800" b="1" dirty="0">
                <a:sym typeface="Wingdings" pitchFamily="2" charset="2"/>
              </a:rPr>
              <a:t>Path to 18 GeV and 28 </a:t>
            </a:r>
            <a:r>
              <a:rPr lang="en-US" sz="2800" b="1" dirty="0" err="1">
                <a:sym typeface="Wingdings" pitchFamily="2" charset="2"/>
              </a:rPr>
              <a:t>nC</a:t>
            </a:r>
            <a:r>
              <a:rPr lang="en-US" sz="2800" b="1" dirty="0">
                <a:sym typeface="Wingdings" pitchFamily="2" charset="2"/>
              </a:rPr>
              <a:t> bunch charge:</a:t>
            </a:r>
          </a:p>
          <a:p>
            <a:pPr>
              <a:lnSpc>
                <a:spcPct val="100000"/>
              </a:lnSpc>
              <a:spcAft>
                <a:spcPts val="400"/>
              </a:spcAft>
            </a:pPr>
            <a:r>
              <a:rPr lang="en-US" sz="2200" dirty="0">
                <a:sym typeface="Wingdings" pitchFamily="2" charset="2"/>
              </a:rPr>
              <a:t>Path to reach 18 GeV with 11nC and high polarization  RF installation and Power supply upgrade</a:t>
            </a:r>
          </a:p>
          <a:p>
            <a:pPr>
              <a:lnSpc>
                <a:spcPct val="100000"/>
              </a:lnSpc>
              <a:spcAft>
                <a:spcPts val="400"/>
              </a:spcAft>
            </a:pPr>
            <a:r>
              <a:rPr lang="en-US" sz="2200" dirty="0">
                <a:sym typeface="Wingdings" pitchFamily="2" charset="2"/>
              </a:rPr>
              <a:t>Path to achieve 28 </a:t>
            </a:r>
            <a:r>
              <a:rPr lang="en-US" sz="2200" dirty="0" err="1">
                <a:sym typeface="Wingdings" pitchFamily="2" charset="2"/>
              </a:rPr>
              <a:t>nC</a:t>
            </a:r>
            <a:r>
              <a:rPr lang="en-US" sz="2200" dirty="0">
                <a:sym typeface="Wingdings" pitchFamily="2" charset="2"/>
              </a:rPr>
              <a:t>/bunch in the RCS using accumulator ring: </a:t>
            </a:r>
            <a:r>
              <a:rPr lang="en-US" sz="2200" b="1" dirty="0">
                <a:sym typeface="Wingdings" pitchFamily="2" charset="2"/>
              </a:rPr>
              <a:t>BAR </a:t>
            </a:r>
            <a:r>
              <a:rPr lang="en-US" sz="2200" dirty="0">
                <a:sym typeface="Wingdings" pitchFamily="2" charset="2"/>
              </a:rPr>
              <a:t>(Beam Accumulator Ring)</a:t>
            </a:r>
            <a:endParaRPr lang="en-US" sz="2200" b="1" dirty="0">
              <a:sym typeface="Wingdings" pitchFamily="2" charset="2"/>
            </a:endParaRPr>
          </a:p>
        </p:txBody>
      </p:sp>
    </p:spTree>
    <p:extLst>
      <p:ext uri="{BB962C8B-B14F-4D97-AF65-F5344CB8AC3E}">
        <p14:creationId xmlns:p14="http://schemas.microsoft.com/office/powerpoint/2010/main" val="2312028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800F41-15E8-541D-2758-D203D67FED46}"/>
              </a:ext>
            </a:extLst>
          </p:cNvPr>
          <p:cNvPicPr>
            <a:picLocks noChangeAspect="1"/>
          </p:cNvPicPr>
          <p:nvPr/>
        </p:nvPicPr>
        <p:blipFill>
          <a:blip r:embed="rId2"/>
          <a:srcRect r="8102"/>
          <a:stretch/>
        </p:blipFill>
        <p:spPr>
          <a:xfrm>
            <a:off x="373016" y="1285155"/>
            <a:ext cx="11818984" cy="1053655"/>
          </a:xfrm>
          <a:prstGeom prst="rect">
            <a:avLst/>
          </a:prstGeom>
        </p:spPr>
      </p:pic>
      <p:sp>
        <p:nvSpPr>
          <p:cNvPr id="2" name="Title 1">
            <a:extLst>
              <a:ext uri="{FF2B5EF4-FFF2-40B4-BE49-F238E27FC236}">
                <a16:creationId xmlns:a16="http://schemas.microsoft.com/office/drawing/2014/main" id="{647497E6-BF42-7357-0A07-C7E35616860A}"/>
              </a:ext>
            </a:extLst>
          </p:cNvPr>
          <p:cNvSpPr>
            <a:spLocks noGrp="1"/>
          </p:cNvSpPr>
          <p:nvPr>
            <p:ph type="title"/>
          </p:nvPr>
        </p:nvSpPr>
        <p:spPr/>
        <p:txBody>
          <a:bodyPr/>
          <a:lstStyle/>
          <a:p>
            <a:r>
              <a:rPr lang="en-US" dirty="0"/>
              <a:t>Introduction to the New Pre-injector</a:t>
            </a:r>
          </a:p>
        </p:txBody>
      </p:sp>
      <p:sp>
        <p:nvSpPr>
          <p:cNvPr id="6" name="Rectangle 5">
            <a:extLst>
              <a:ext uri="{FF2B5EF4-FFF2-40B4-BE49-F238E27FC236}">
                <a16:creationId xmlns:a16="http://schemas.microsoft.com/office/drawing/2014/main" id="{A2E67EBA-781E-42DB-52A3-61528852B6E4}"/>
              </a:ext>
            </a:extLst>
          </p:cNvPr>
          <p:cNvSpPr/>
          <p:nvPr/>
        </p:nvSpPr>
        <p:spPr>
          <a:xfrm>
            <a:off x="283545" y="1143187"/>
            <a:ext cx="11041423" cy="1266535"/>
          </a:xfrm>
          <a:prstGeom prst="rect">
            <a:avLst/>
          </a:prstGeom>
          <a:noFill/>
          <a:ln w="38100">
            <a:solidFill>
              <a:srgbClr val="3A5C8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71363E38-A80A-7BB7-9B40-9FA8195E1E4A}"/>
              </a:ext>
            </a:extLst>
          </p:cNvPr>
          <p:cNvSpPr txBox="1"/>
          <p:nvPr/>
        </p:nvSpPr>
        <p:spPr>
          <a:xfrm>
            <a:off x="4705178" y="3786393"/>
            <a:ext cx="6095276" cy="369332"/>
          </a:xfrm>
          <a:prstGeom prst="rect">
            <a:avLst/>
          </a:prstGeom>
          <a:noFill/>
        </p:spPr>
        <p:txBody>
          <a:bodyPr wrap="square">
            <a:spAutoFit/>
          </a:bodyPr>
          <a:lstStyle/>
          <a:p>
            <a:r>
              <a:rPr lang="en-US" dirty="0"/>
              <a:t> </a:t>
            </a:r>
          </a:p>
        </p:txBody>
      </p:sp>
      <p:sp>
        <p:nvSpPr>
          <p:cNvPr id="3" name="TextBox 2">
            <a:extLst>
              <a:ext uri="{FF2B5EF4-FFF2-40B4-BE49-F238E27FC236}">
                <a16:creationId xmlns:a16="http://schemas.microsoft.com/office/drawing/2014/main" id="{00DDB4E8-772F-D3CF-6624-CE05B0BB40C3}"/>
              </a:ext>
            </a:extLst>
          </p:cNvPr>
          <p:cNvSpPr txBox="1"/>
          <p:nvPr/>
        </p:nvSpPr>
        <p:spPr>
          <a:xfrm>
            <a:off x="533996" y="3316915"/>
            <a:ext cx="6148339" cy="2092881"/>
          </a:xfrm>
          <a:prstGeom prst="rect">
            <a:avLst/>
          </a:prstGeom>
          <a:noFill/>
        </p:spPr>
        <p:txBody>
          <a:bodyPr wrap="square" rtlCol="0">
            <a:spAutoFit/>
          </a:bodyPr>
          <a:lstStyle/>
          <a:p>
            <a:pPr>
              <a:spcAft>
                <a:spcPts val="1200"/>
              </a:spcAft>
            </a:pPr>
            <a:r>
              <a:rPr lang="en-US" sz="2000" dirty="0"/>
              <a:t>Envelop: </a:t>
            </a:r>
          </a:p>
          <a:p>
            <a:pPr marL="285750" indent="-285750">
              <a:spcAft>
                <a:spcPts val="1200"/>
              </a:spcAft>
              <a:buFont typeface="Arial" panose="020B0604020202020204" pitchFamily="34" charset="0"/>
              <a:buChar char="•"/>
            </a:pPr>
            <a:r>
              <a:rPr lang="en-US" sz="1600" dirty="0"/>
              <a:t>From polarized electron gun to end of the </a:t>
            </a:r>
            <a:r>
              <a:rPr lang="en-US" sz="1600" dirty="0" err="1"/>
              <a:t>Linac</a:t>
            </a:r>
            <a:r>
              <a:rPr lang="en-US" sz="1600" dirty="0"/>
              <a:t> to RCS (LTR) transfer lin</a:t>
            </a:r>
            <a:r>
              <a:rPr lang="en-US" altLang="zh-CN" sz="1600" dirty="0"/>
              <a:t>e</a:t>
            </a:r>
          </a:p>
          <a:p>
            <a:pPr marL="285750" indent="-285750">
              <a:spcAft>
                <a:spcPts val="1200"/>
              </a:spcAft>
              <a:buFont typeface="Arial" panose="020B0604020202020204" pitchFamily="34" charset="0"/>
              <a:buChar char="•"/>
            </a:pPr>
            <a:r>
              <a:rPr lang="en-US" sz="1600" dirty="0"/>
              <a:t>Scope interface defined at RCS septum entrance</a:t>
            </a:r>
          </a:p>
          <a:p>
            <a:pPr marL="285750" indent="-285750">
              <a:spcAft>
                <a:spcPts val="1200"/>
              </a:spcAft>
              <a:buFont typeface="Arial" panose="020B0604020202020204" pitchFamily="34" charset="0"/>
              <a:buChar char="•"/>
            </a:pPr>
            <a:r>
              <a:rPr lang="en-US" sz="1600" dirty="0"/>
              <a:t>The major components of the electron pre-injector are listed in the picture above</a:t>
            </a:r>
          </a:p>
        </p:txBody>
      </p:sp>
      <p:sp>
        <p:nvSpPr>
          <p:cNvPr id="22" name="Slide Number Placeholder 21">
            <a:extLst>
              <a:ext uri="{FF2B5EF4-FFF2-40B4-BE49-F238E27FC236}">
                <a16:creationId xmlns:a16="http://schemas.microsoft.com/office/drawing/2014/main" id="{ED17C2AE-19A5-17D2-8AEF-41DEB803BFE4}"/>
              </a:ext>
            </a:extLst>
          </p:cNvPr>
          <p:cNvSpPr>
            <a:spLocks noGrp="1"/>
          </p:cNvSpPr>
          <p:nvPr>
            <p:ph type="sldNum" sz="quarter" idx="4"/>
          </p:nvPr>
        </p:nvSpPr>
        <p:spPr/>
        <p:txBody>
          <a:bodyPr/>
          <a:lstStyle/>
          <a:p>
            <a:fld id="{B5FB6E5B-7B6C-4C82-B4DE-2A629539FD14}" type="slidenum">
              <a:rPr lang="en-US" smtClean="0"/>
              <a:t>8</a:t>
            </a:fld>
            <a:endParaRPr lang="en-US"/>
          </a:p>
        </p:txBody>
      </p:sp>
      <p:pic>
        <p:nvPicPr>
          <p:cNvPr id="9" name="Picture 8">
            <a:extLst>
              <a:ext uri="{FF2B5EF4-FFF2-40B4-BE49-F238E27FC236}">
                <a16:creationId xmlns:a16="http://schemas.microsoft.com/office/drawing/2014/main" id="{B7FC7F9A-BDFD-6D72-B250-FBF130AD75FE}"/>
              </a:ext>
            </a:extLst>
          </p:cNvPr>
          <p:cNvPicPr>
            <a:picLocks noChangeAspect="1"/>
          </p:cNvPicPr>
          <p:nvPr/>
        </p:nvPicPr>
        <p:blipFill>
          <a:blip r:embed="rId3"/>
          <a:srcRect t="28281"/>
          <a:stretch/>
        </p:blipFill>
        <p:spPr>
          <a:xfrm>
            <a:off x="7160935" y="2681398"/>
            <a:ext cx="4083714" cy="3257396"/>
          </a:xfrm>
          <a:prstGeom prst="rect">
            <a:avLst/>
          </a:prstGeom>
        </p:spPr>
      </p:pic>
      <p:sp>
        <p:nvSpPr>
          <p:cNvPr id="17" name="TextBox 16">
            <a:extLst>
              <a:ext uri="{FF2B5EF4-FFF2-40B4-BE49-F238E27FC236}">
                <a16:creationId xmlns:a16="http://schemas.microsoft.com/office/drawing/2014/main" id="{65E9880E-5E9F-DC02-9F2A-BF8B41FD5D8D}"/>
              </a:ext>
            </a:extLst>
          </p:cNvPr>
          <p:cNvSpPr txBox="1"/>
          <p:nvPr/>
        </p:nvSpPr>
        <p:spPr>
          <a:xfrm>
            <a:off x="8415433" y="4493261"/>
            <a:ext cx="920097" cy="369332"/>
          </a:xfrm>
          <a:prstGeom prst="rect">
            <a:avLst/>
          </a:prstGeom>
          <a:noFill/>
        </p:spPr>
        <p:txBody>
          <a:bodyPr wrap="square" rtlCol="0">
            <a:spAutoFit/>
          </a:bodyPr>
          <a:lstStyle/>
          <a:p>
            <a:r>
              <a:rPr lang="en-US" b="1" dirty="0"/>
              <a:t>IR04</a:t>
            </a:r>
          </a:p>
        </p:txBody>
      </p:sp>
      <p:pic>
        <p:nvPicPr>
          <p:cNvPr id="18" name="Picture 17" descr="A white star on a black background&#10;&#10;Description automatically generated">
            <a:extLst>
              <a:ext uri="{FF2B5EF4-FFF2-40B4-BE49-F238E27FC236}">
                <a16:creationId xmlns:a16="http://schemas.microsoft.com/office/drawing/2014/main" id="{A038C7B9-A647-F423-0F27-767650F3D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70" y="2744305"/>
            <a:ext cx="705740" cy="707504"/>
          </a:xfrm>
          <a:prstGeom prst="rect">
            <a:avLst/>
          </a:prstGeom>
        </p:spPr>
      </p:pic>
    </p:spTree>
    <p:extLst>
      <p:ext uri="{BB962C8B-B14F-4D97-AF65-F5344CB8AC3E}">
        <p14:creationId xmlns:p14="http://schemas.microsoft.com/office/powerpoint/2010/main" val="321766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2ED5D7-7270-4A6E-6459-0A758E431FE8}"/>
              </a:ext>
            </a:extLst>
          </p:cNvPr>
          <p:cNvSpPr>
            <a:spLocks noGrp="1"/>
          </p:cNvSpPr>
          <p:nvPr>
            <p:ph type="title"/>
          </p:nvPr>
        </p:nvSpPr>
        <p:spPr>
          <a:xfrm>
            <a:off x="462579" y="0"/>
            <a:ext cx="11499925" cy="825178"/>
          </a:xfrm>
        </p:spPr>
        <p:txBody>
          <a:bodyPr anchor="ctr">
            <a:normAutofit fontScale="90000"/>
          </a:bodyPr>
          <a:lstStyle/>
          <a:p>
            <a:r>
              <a:rPr lang="en-US" dirty="0"/>
              <a:t>RCS Lattice Layout and Spin Transparent Design</a:t>
            </a:r>
          </a:p>
        </p:txBody>
      </p:sp>
      <p:sp>
        <p:nvSpPr>
          <p:cNvPr id="7" name="Content Placeholder 6">
            <a:extLst>
              <a:ext uri="{FF2B5EF4-FFF2-40B4-BE49-F238E27FC236}">
                <a16:creationId xmlns:a16="http://schemas.microsoft.com/office/drawing/2014/main" id="{0E49D7FB-ACDB-BEE8-A00B-4A9ACCAB3115}"/>
              </a:ext>
            </a:extLst>
          </p:cNvPr>
          <p:cNvSpPr>
            <a:spLocks noGrp="1"/>
          </p:cNvSpPr>
          <p:nvPr>
            <p:ph sz="half" idx="1"/>
          </p:nvPr>
        </p:nvSpPr>
        <p:spPr>
          <a:xfrm>
            <a:off x="462579" y="975360"/>
            <a:ext cx="7409834" cy="4891110"/>
          </a:xfrm>
        </p:spPr>
        <p:txBody>
          <a:bodyPr>
            <a:normAutofit/>
          </a:bodyPr>
          <a:lstStyle/>
          <a:p>
            <a:r>
              <a:rPr lang="en-US" sz="2000" dirty="0"/>
              <a:t>Need room for the ability to install up to 130 MV of RF voltage and accommodate injection and extraction</a:t>
            </a:r>
            <a:endParaRPr lang="en-US" dirty="0"/>
          </a:p>
          <a:p>
            <a:r>
              <a:rPr lang="en-US" sz="2000" dirty="0"/>
              <a:t>However this will spoil the high periodicity of  we need to avoid the impact of depolarizing spin resonances i.e. with a race track design the periodicity “P” would be 2 and we would see intrinsic and strong imperfections in our range of energy acceleration.</a:t>
            </a:r>
          </a:p>
          <a:p>
            <a:r>
              <a:rPr lang="en-US" sz="2000" dirty="0"/>
              <a:t>To avoid breaking  spin periodicity the vertical phase advance across straight to 2*PI*N. (the original RCS spin transparent concept). We choose 4PI.</a:t>
            </a:r>
          </a:p>
          <a:p>
            <a:endParaRPr lang="en-US" sz="1700" dirty="0"/>
          </a:p>
        </p:txBody>
      </p:sp>
      <p:sp>
        <p:nvSpPr>
          <p:cNvPr id="5" name="Slide Number Placeholder 4">
            <a:extLst>
              <a:ext uri="{FF2B5EF4-FFF2-40B4-BE49-F238E27FC236}">
                <a16:creationId xmlns:a16="http://schemas.microsoft.com/office/drawing/2014/main" id="{F82A6247-8312-66AF-273D-081709F34A8E}"/>
              </a:ext>
            </a:extLst>
          </p:cNvPr>
          <p:cNvSpPr>
            <a:spLocks noGrp="1"/>
          </p:cNvSpPr>
          <p:nvPr>
            <p:ph type="sldNum" sz="quarter" idx="4"/>
          </p:nvPr>
        </p:nvSpPr>
        <p:spPr>
          <a:xfrm>
            <a:off x="11451649" y="6533724"/>
            <a:ext cx="432486" cy="294041"/>
          </a:xfrm>
        </p:spPr>
        <p:txBody>
          <a:bodyPr anchor="ctr">
            <a:normAutofit/>
          </a:bodyPr>
          <a:lstStyle/>
          <a:p>
            <a:pPr>
              <a:spcAft>
                <a:spcPts val="600"/>
              </a:spcAft>
            </a:pPr>
            <a:fld id="{893C5830-40F3-F04E-B2E3-10E6672BA8FF}" type="slidenum">
              <a:rPr lang="en-US" smtClean="0"/>
              <a:pPr>
                <a:spcAft>
                  <a:spcPts val="600"/>
                </a:spcAft>
              </a:pPr>
              <a:t>9</a:t>
            </a:fld>
            <a:endParaRPr lang="en-US"/>
          </a:p>
        </p:txBody>
      </p:sp>
      <p:pic>
        <p:nvPicPr>
          <p:cNvPr id="23" name="Picture 22">
            <a:extLst>
              <a:ext uri="{FF2B5EF4-FFF2-40B4-BE49-F238E27FC236}">
                <a16:creationId xmlns:a16="http://schemas.microsoft.com/office/drawing/2014/main" id="{36D1EE88-8B96-D363-2ECE-48EEB0841027}"/>
              </a:ext>
            </a:extLst>
          </p:cNvPr>
          <p:cNvPicPr>
            <a:picLocks noChangeAspect="1"/>
          </p:cNvPicPr>
          <p:nvPr/>
        </p:nvPicPr>
        <p:blipFill>
          <a:blip r:embed="rId2"/>
          <a:stretch>
            <a:fillRect/>
          </a:stretch>
        </p:blipFill>
        <p:spPr>
          <a:xfrm>
            <a:off x="4064575" y="4215562"/>
            <a:ext cx="4295931" cy="1667078"/>
          </a:xfrm>
          <a:prstGeom prst="rect">
            <a:avLst/>
          </a:prstGeom>
        </p:spPr>
      </p:pic>
      <p:pic>
        <p:nvPicPr>
          <p:cNvPr id="24" name="Picture 23">
            <a:extLst>
              <a:ext uri="{FF2B5EF4-FFF2-40B4-BE49-F238E27FC236}">
                <a16:creationId xmlns:a16="http://schemas.microsoft.com/office/drawing/2014/main" id="{F120E80D-A457-9782-6CAB-9F87E9836A0F}"/>
              </a:ext>
            </a:extLst>
          </p:cNvPr>
          <p:cNvPicPr>
            <a:picLocks noChangeAspect="1"/>
          </p:cNvPicPr>
          <p:nvPr/>
        </p:nvPicPr>
        <p:blipFill>
          <a:blip r:embed="rId3"/>
          <a:stretch>
            <a:fillRect/>
          </a:stretch>
        </p:blipFill>
        <p:spPr>
          <a:xfrm rot="10800000">
            <a:off x="8465521" y="1115518"/>
            <a:ext cx="3263900" cy="4267200"/>
          </a:xfrm>
          <a:prstGeom prst="rect">
            <a:avLst/>
          </a:prstGeom>
        </p:spPr>
      </p:pic>
    </p:spTree>
    <p:extLst>
      <p:ext uri="{BB962C8B-B14F-4D97-AF65-F5344CB8AC3E}">
        <p14:creationId xmlns:p14="http://schemas.microsoft.com/office/powerpoint/2010/main" val="3952701270"/>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a:highlight>
              <a:srgbClr val="FFFF00"/>
            </a:highlight>
          </a:defRPr>
        </a:defPPr>
      </a:lstStyle>
    </a:txDef>
  </a:objectDefaults>
  <a:extraClrSchemeLst/>
  <a:extLst>
    <a:ext uri="{05A4C25C-085E-4340-85A3-A5531E510DB2}">
      <thm15:themeFamily xmlns:thm15="http://schemas.microsoft.com/office/thememl/2012/main" name="CD-3B EIC_PPT_Outline_Template_Widescreen_0224.potx" id="{E0D8DFAE-2976-48CA-9DFE-5863C933A417}" vid="{61719F81-01F0-44B1-AC45-9F70431F4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1ecdc987-f6f5-41b5-87a9-728989cf395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1D220E40015546A0CFD3AB16B97E81" ma:contentTypeVersion="11" ma:contentTypeDescription="Create a new document." ma:contentTypeScope="" ma:versionID="b7ac567bde91ba51fe263849cc33d7c5">
  <xsd:schema xmlns:xsd="http://www.w3.org/2001/XMLSchema" xmlns:xs="http://www.w3.org/2001/XMLSchema" xmlns:p="http://schemas.microsoft.com/office/2006/metadata/properties" xmlns:ns2="1ecdc987-f6f5-41b5-87a9-728989cf3952" xmlns:ns3="3bfd71d5-c7ac-4dca-b865-a609d1eb4074" targetNamespace="http://schemas.microsoft.com/office/2006/metadata/properties" ma:root="true" ma:fieldsID="bf4b80f25d081b3b697bf95cf210a03a" ns2:_="" ns3:_="">
    <xsd:import namespace="1ecdc987-f6f5-41b5-87a9-728989cf3952"/>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dc987-f6f5-41b5-87a9-728989cf39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22D85F-60BA-4A51-A1DF-FC43A3B6C642}">
  <ds:schemaRefs>
    <ds:schemaRef ds:uri="http://schemas.microsoft.com/sharepoint/v3/contenttype/forms"/>
  </ds:schemaRefs>
</ds:datastoreItem>
</file>

<file path=customXml/itemProps2.xml><?xml version="1.0" encoding="utf-8"?>
<ds:datastoreItem xmlns:ds="http://schemas.openxmlformats.org/officeDocument/2006/customXml" ds:itemID="{B9E88647-562A-460A-88A0-13D05ABABF01}">
  <ds:schemaRefs>
    <ds:schemaRef ds:uri="http://purl.org/dc/elements/1.1/"/>
    <ds:schemaRef ds:uri="http://schemas.microsoft.com/office/2006/metadata/properties"/>
    <ds:schemaRef ds:uri="http://purl.org/dc/dcmitype/"/>
    <ds:schemaRef ds:uri="f4103692-c589-4ef8-9295-34c3adaf5706"/>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3bfd71d5-c7ac-4dca-b865-a609d1eb4074"/>
    <ds:schemaRef ds:uri="http://purl.org/dc/terms/"/>
    <ds:schemaRef ds:uri="8c1e24b0-d412-4db0-b529-60fd8880c797"/>
    <ds:schemaRef ds:uri="3c4a931e-84ca-455b-b63c-5cc68d160249"/>
    <ds:schemaRef ds:uri="2a9d61f1-7f7d-40ac-be47-75b8d5f26952"/>
    <ds:schemaRef ds:uri="1ecdc987-f6f5-41b5-87a9-728989cf3952"/>
  </ds:schemaRefs>
</ds:datastoreItem>
</file>

<file path=customXml/itemProps3.xml><?xml version="1.0" encoding="utf-8"?>
<ds:datastoreItem xmlns:ds="http://schemas.openxmlformats.org/officeDocument/2006/customXml" ds:itemID="{759A7C9A-49F8-4FF3-8396-8D4904050F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dc987-f6f5-41b5-87a9-728989cf3952"/>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Template>
  <TotalTime>1564</TotalTime>
  <Words>1643</Words>
  <Application>Microsoft Office PowerPoint</Application>
  <PresentationFormat>Widescreen</PresentationFormat>
  <Paragraphs>193</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BNL</vt:lpstr>
      <vt:lpstr>Memo from Jim Yeck, Project Director, Dec 11 2024</vt:lpstr>
      <vt:lpstr>PowerPoint Presentation</vt:lpstr>
      <vt:lpstr>EIS Performance Goals</vt:lpstr>
      <vt:lpstr>RCS Issues, in a nutshell…</vt:lpstr>
      <vt:lpstr>Moving RCS out of RHIC Tunnel</vt:lpstr>
      <vt:lpstr>New Concept of the Electron Injector</vt:lpstr>
      <vt:lpstr>EIS Approach with RCS out of RHIC tunnel</vt:lpstr>
      <vt:lpstr>Introduction to the New Pre-injector</vt:lpstr>
      <vt:lpstr>RCS Lattice Layout and Spin Transparent Design</vt:lpstr>
      <vt:lpstr>PowerPoint Presentation</vt:lpstr>
      <vt:lpstr>Recommendations from Nov 2023 DOE Review</vt:lpstr>
      <vt:lpstr>Why is beam cooling so important for the EIC?</vt:lpstr>
      <vt:lpstr>SHC: Background Info</vt:lpstr>
      <vt:lpstr>Luminosities w/wo SHC for 275 GeV p on 10 GeV e (example)</vt:lpstr>
      <vt:lpstr>Producing ‘flat’ Proton Bunches</vt:lpstr>
      <vt:lpstr>Strategy for Hadron Cooling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RCS Injection and Extraction</dc:title>
  <dc:subject/>
  <dc:creator>Todd Satogata</dc:creator>
  <cp:keywords/>
  <dc:description/>
  <cp:lastModifiedBy>Wu, Qiong</cp:lastModifiedBy>
  <cp:revision>691</cp:revision>
  <dcterms:created xsi:type="dcterms:W3CDTF">2024-09-13T11:06:07Z</dcterms:created>
  <dcterms:modified xsi:type="dcterms:W3CDTF">2024-12-20T00:24:27Z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0x010100821D220E40015546A0CFD3AB16B97E81</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Status">
    <vt:lpwstr>Ready To Post</vt:lpwstr>
  </property>
  <property fmtid="{D5CDD505-2E9C-101B-9397-08002B2CF9AE}" pid="13" name="Comments">
    <vt:lpwstr>Fixed charge tag colors.</vt:lpwstr>
  </property>
  <property fmtid="{D5CDD505-2E9C-101B-9397-08002B2CF9AE}" pid="14" name="Order">
    <vt:r8>9700</vt:r8>
  </property>
</Properties>
</file>