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520" r:id="rId5"/>
    <p:sldId id="5842" r:id="rId6"/>
    <p:sldId id="2147375344" r:id="rId7"/>
    <p:sldId id="2147375346" r:id="rId8"/>
    <p:sldId id="5866" r:id="rId9"/>
    <p:sldId id="5867" r:id="rId10"/>
    <p:sldId id="5868" r:id="rId11"/>
    <p:sldId id="5869" r:id="rId12"/>
    <p:sldId id="5870" r:id="rId13"/>
    <p:sldId id="5871" r:id="rId14"/>
    <p:sldId id="5872" r:id="rId15"/>
    <p:sldId id="5873" r:id="rId16"/>
    <p:sldId id="5874" r:id="rId17"/>
    <p:sldId id="5875" r:id="rId18"/>
    <p:sldId id="2147375354" r:id="rId19"/>
    <p:sldId id="2147375352" r:id="rId20"/>
    <p:sldId id="2147375353" r:id="rId21"/>
    <p:sldId id="2147375349" r:id="rId22"/>
    <p:sldId id="5864" r:id="rId23"/>
    <p:sldId id="5858" r:id="rId24"/>
  </p:sldIdLst>
  <p:sldSz cx="12192000" cy="6858000"/>
  <p:notesSz cx="7102475" cy="9388475"/>
  <p:embeddedFontLst>
    <p:embeddedFont>
      <p:font typeface="Comic Sans MS" panose="030F0902030302020204" pitchFamily="66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40FF"/>
    <a:srgbClr val="FF7E79"/>
    <a:srgbClr val="0091FF"/>
    <a:srgbClr val="008000"/>
    <a:srgbClr val="00ACDB"/>
    <a:srgbClr val="BFBFBF"/>
    <a:srgbClr val="A6A6A6"/>
    <a:srgbClr val="7F7F7F"/>
    <a:srgbClr val="21A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13" autoAdjust="0"/>
    <p:restoredTop sz="94694"/>
  </p:normalViewPr>
  <p:slideViewPr>
    <p:cSldViewPr snapToGrid="0" snapToObjects="1">
      <p:cViewPr varScale="1">
        <p:scale>
          <a:sx n="191" d="100"/>
          <a:sy n="191" d="100"/>
        </p:scale>
        <p:origin x="192" y="2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45" d="100"/>
          <a:sy n="145" d="100"/>
        </p:scale>
        <p:origin x="3739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9/6/24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4T22:33:16.978"/>
    </inkml:context>
    <inkml:brush xml:id="br0">
      <inkml:brushProperty name="width" value="0.07056" units="cm"/>
      <inkml:brushProperty name="height" value="0.07056" units="cm"/>
    </inkml:brush>
  </inkml:definitions>
  <inkml:trace contextRef="#ctx0" brushRef="#br0">2345 1518 24575,'-9'5'0,"-35"18"0,1 2 0,1 1 0,-39 35 0,10 3 0,3 4 0,-94 119 0,-91 174 0,-12 76 0,38-62 0,122-237 0,62-84 0,1 2 0,-35 65 0,23-25 0,-113 155 0,150-227 0,1 1 0,1 1 0,1 0 0,1 1 0,-10 32 0,-37 144 0,49-161 0,-86 400 0,74-329 0,13-72 0,-22 59 0,-3 10 0,11-22 0,-90 390 0,80-320 0,17-90 0,3 0 0,-8 117 0,24 335 0,31-173 0,26-1 0,-32-197 0,-5-28 0,25 163 0,-38-229 0,26 81 0,-7-30 0,79 258 0,-97-332 0,-4-17 0,0-2 0,0 1 0,1 0 0,1-2 0,0 1 0,1-1 0,0 0 0,1 0 0,0-1 0,12 10 0,16 11 0,68 44 0,-76-56 0,441 337 0,-421-313 0,1-3 0,2-2 0,82 46 0,-110-71 0,57 30 0,157 60 0,305 64 0,-418-131 0,61 20 0,-123-31 0,1-4 0,0-2 0,1-4 0,1-3 0,115 8 0,146-20 0,65 3 0,-326 5 0,0 1 0,124 39 0,-118-28 0,-38-12 0,1-2 0,70 4 0,73-11 0,-86-2 0,436-39 0,-3-44 0,-400 56 0,192-72 0,-249 77 0,-23 11 0,0 1 0,1 2 0,94-6 0,147 15 0,-169 3 0,25-1 0,362 13 0,-206 1 0,308-23 0,245-12 0,-744 25 0,-1 5 0,186 41 0,-83 5 0,78 16 0,-246-64 0,178 37 0,-85-15 0,-83-19 0,-5-4 0,0-2 0,0-3 0,57-4 0,-28 0 0,157 3 0,146-3 0,-309-1 0,0-3 0,0-4 0,-1-2 0,-1-5 0,0-2 0,-1-3 0,71-35 0,153-77 0,-223 108 0,1 1 0,96-18 0,116-27 0,-44 9 0,-177 50 0,122-9 0,-2 22 0,42-2 0,-154-11 0,-56 8 0,0 0 0,0 1 0,1 1 0,-1 0 0,0 0 0,24 4 0,62 27 0,-56-19 0,1-3 0,-1-2 0,1-1 0,0-3 0,1-2 0,-1-2 0,0-2 0,0-2 0,-1-1 0,0-4 0,47-16 0,-43 10 0,0-2 0,69-42 0,-96 49 0,0-2 0,-1 1 0,-1-3 0,0 0 0,-1-2 0,0 1 0,22-32 0,-23 24 0,0 1 0,-1-3 0,-2 1 0,0-1 0,-2 0 0,0-2 0,-2 1 0,-2-2 0,0 2 0,4-42 0,48-333 0,-28 216 0,21-226 0,-37 341 0,-10 48 0,0 2 0,2-40 0,-5-382 0,-4 213 0,2 201 0,-5-439 0,-27 3 0,12 211 0,18 224 0,-10-102 0,-2-28 0,11 120 0,-2 0 0,-13-55 0,-7-49 0,10-42 0,-28-238 0,-3 190 0,-3-17 0,24 60 0,-19-123 0,-23 6 0,-30-37 0,74 277 0,-4 2 0,-66-124 0,29 64 0,37 72 0,-2 1 0,-56-76 0,-137-192 0,184 266 0,-2 1 0,-3 3 0,-2 1 0,-56-49 0,-217-230 0,225 218 0,-77-79 0,-110-79 0,237 231 0,-1 0 0,-2 3 0,-55-33 0,-157-74 0,169 102 0,-173-53 0,-102 2 0,327 83 0,-121-21 0,0 1 0,33-9 0,85 23 0,-1 4 0,-66-13 0,40 16 0,-1 4 0,1 3 0,-1 3 0,1 3 0,-75 16 0,58-5 0,-134 5 0,-84-19 0,278-2 0,-140 13 0,70-4 0,-85 6 0,-145 7 0,-136-2 0,338-7 0,-211 50 0,-77 37 0,-11-7 0,274-65 0,-646 83 0,522-83 0,-427 98 0,596-102 0,1-5 0,-2-6 0,-117 2 0,-5-1 0,8 0 0,-305-15 0,-88 4 0,336 15 0,194-11 0,-49 6 0,-50 4 0,-44 14 0,13-2 0,170-27 0,18-2 0,-33 6 0,47-5 0,0 2 0,1-1 0,-1 1 0,1 0 0,-1 0 0,1 0 0,-12 10 0,-9 7 0,1 2 0,1 2 0,-23 26 0,38-35 0,1 0 0,1 0 0,0 0 0,2 1 0,-1 1 0,2 0 0,-6 17 0,7-16 0,-1-1 0,-1 1 0,0-2 0,-1 0 0,-1 0 0,-19 27 0,10-24 0,-1-1 0,-40 29 0,39-32 0,0 2 0,-27 26 0,41-32-1365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04T22:35:18.302"/>
    </inkml:context>
    <inkml:brush xml:id="br0">
      <inkml:brushProperty name="width" value="0.11465" units="cm"/>
      <inkml:brushProperty name="height" value="0.22931" units="cm"/>
      <inkml:brushProperty name="color" value="#3333FF"/>
      <inkml:brushProperty name="tip" value="rectangle"/>
      <inkml:brushProperty name="rasterOp" value="maskPen"/>
      <inkml:brushProperty name="ignorePressure" value="1"/>
    </inkml:brush>
  </inkml:definitions>
  <inkml:trace contextRef="#ctx0" brushRef="#br0">7086 0,'18'0,"232"6,-204-2,0 2,0 2,60 19,-76-16,43 23,13 5,0-8,221 77,9-25,-129-51,79 17,-195-32,119 45,-87-22,2-5,154 32,107-3,68 13,-5 31,-346-82,207 70,-34-17,-150-48,3 8,196 99,-240-105,-48-24,0 1,-1 0,-1 1,0 1,-1 1,22 23,64 93,-93-120,29 50,-1 0,36 90,-40-82,19 66,-36-90,32 66,68 96,-104-187,-1 0,-1 1,-1 0,0 0,-1 1,-1 0,-1 0,1 27,0 24,-7 75,1-67,-1 862,3-510,-4-384,-2 0,-18 78,2-15,-2 4,-59 174,23-92,45-149,-32 77,37-105,-1-1,0 1,-2-2,0 1,0-2,-23 23,-91 80,-168 120,239-199,-133 92,142-102,-2-3,-60 25,-88 41,134-65,15-6,-2-1,-1-2,-60 13,-62 5,2 7,-225 91,-35 26,374-141,-86 42,93-38,-59 19,-28-3,-2-6,-1-6,-1-6,-1-6,-154-3,-1727-15,1877 9,-159 27,-51 5,-391-32,426-9,-1294 2,1503-6,-165-29,195 23,-66-12,-51-8,119 25,53 6,-1-1,0-2,-42-11,24 0,1-2,0-3,1-1,-58-39,-104-52,176 97,-50-19,57 26,1 0,1-2,-1-1,-32-22,20 7,-1 2,-62-32,63 39,1-1,1-1,1-2,-49-43,7 0,-3 3,-96-59,143 99,-46-41,3 1,-108-91,148 126,23 20,0-1,0 1,1-1,0 0,0-1,1 0,0 0,0 0,1-1,-8-16,-47-146,58 166,-10-22,1-1,1-1,1 0,2 0,-5-45,9-8,4-1,4 1,3 0,4 0,28-103,14 0,88-198,-131 355,1 1,1 1,2 0,1 1,29-36,-32 43,-2 0,0 0,-1-1,-1 0,-1 0,0-1,5-27,14-31,4 8,4 3,52-79,-86 145,6-13,0 0,-1 0,-1-1,0 0,-1 0,4-30,-4 20,12-37,52-99,-54 132,-2 5,19-27,-17 30,16-34,-9 5,-16 35,1 1,0 0,1 0,1 0,0 1,0 0,18-19,30-33,9-8,100-98,-111 113,81-112,-33 37,118-123,-146 178,96-78,-17 35,224-133,8 33,-187 110,-178 100,0-1,0 2,1 1,1 1,0 0,37-7,103-12,244-47,308-53,-666 119,63-9,188-33,-212 31,116-41,-171 48,38-14,1 3,98-18,-145 37,484-87,-471 86,51-2,-42 4,-34 2,-1-1,1-1,-1 0,0 0,0-1,-1 0,1-1,-1 0,13-10,-11 9,0 1,-1 0,2 0,-1 1,0 1,1 0,25-3,4 4,46 2,-57 1,-1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from Agenda</a:t>
            </a:r>
            <a:br>
              <a:rPr lang="en-US" dirty="0"/>
            </a:br>
            <a:r>
              <a:rPr lang="en-US" dirty="0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Secondary title if needed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About Me – Presenter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Level 1 – Arial 20</a:t>
            </a:r>
          </a:p>
          <a:p>
            <a:pPr lvl="1"/>
            <a:r>
              <a:rPr lang="en-US" dirty="0"/>
              <a:t>Level 2 – Arial 16</a:t>
            </a:r>
          </a:p>
          <a:p>
            <a:pPr lvl="2"/>
            <a:r>
              <a:rPr lang="en-US" dirty="0"/>
              <a:t>Level 3 – Arial 16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56105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35169"/>
            <a:ext cx="11499234" cy="4803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04D147-DB2A-FE44-B65D-308F06D4BA71}"/>
              </a:ext>
            </a:extLst>
          </p:cNvPr>
          <p:cNvSpPr txBox="1"/>
          <p:nvPr userDrawn="1"/>
        </p:nvSpPr>
        <p:spPr>
          <a:xfrm>
            <a:off x="360946" y="6490193"/>
            <a:ext cx="51660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EIC Project Strategy Workshop August 21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0BBA41-70B7-4742-9300-ED5B62B98DFE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7EF8A2-B500-2942-B81B-4C536E654E7F}"/>
              </a:ext>
            </a:extLst>
          </p:cNvPr>
          <p:cNvCxnSpPr>
            <a:cxnSpLocks/>
          </p:cNvCxnSpPr>
          <p:nvPr userDrawn="1"/>
        </p:nvCxnSpPr>
        <p:spPr>
          <a:xfrm>
            <a:off x="419561" y="6225469"/>
            <a:ext cx="11499925" cy="0"/>
          </a:xfrm>
          <a:prstGeom prst="line">
            <a:avLst/>
          </a:prstGeom>
          <a:ln w="1905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061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1272" y="597426"/>
            <a:ext cx="11499925" cy="0"/>
          </a:xfrm>
          <a:prstGeom prst="line">
            <a:avLst/>
          </a:prstGeom>
          <a:ln w="381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44" y="44372"/>
            <a:ext cx="11499234" cy="491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010" y="89778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8E25F-84A1-8590-D67F-7B72802CACE8}"/>
              </a:ext>
            </a:extLst>
          </p:cNvPr>
          <p:cNvSpPr txBox="1"/>
          <p:nvPr userDrawn="1"/>
        </p:nvSpPr>
        <p:spPr>
          <a:xfrm>
            <a:off x="359672" y="6490193"/>
            <a:ext cx="5736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EIC Project Strategy Workshop August 21 2024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D02900-8747-A94F-8A05-74226506673D}"/>
              </a:ext>
            </a:extLst>
          </p:cNvPr>
          <p:cNvCxnSpPr>
            <a:cxnSpLocks/>
          </p:cNvCxnSpPr>
          <p:nvPr userDrawn="1"/>
        </p:nvCxnSpPr>
        <p:spPr>
          <a:xfrm>
            <a:off x="428444" y="6272361"/>
            <a:ext cx="11499925" cy="0"/>
          </a:xfrm>
          <a:prstGeom prst="line">
            <a:avLst/>
          </a:prstGeom>
          <a:ln w="1905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9" r:id="rId2"/>
    <p:sldLayoutId id="2147483699" r:id="rId3"/>
    <p:sldLayoutId id="2147483701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jpg"/><Relationship Id="rId7" Type="http://schemas.openxmlformats.org/officeDocument/2006/relationships/image" Target="../media/image1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customXml" Target="../ink/ink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19" y="1174478"/>
            <a:ext cx="10962105" cy="1240412"/>
          </a:xfrm>
        </p:spPr>
        <p:txBody>
          <a:bodyPr anchor="b">
            <a:normAutofit/>
          </a:bodyPr>
          <a:lstStyle/>
          <a:p>
            <a:r>
              <a:rPr lang="en-US" dirty="0"/>
              <a:t>Plans for Early Science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984CA-F83A-B1FD-C7E1-1E5A30ADD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113" y="5064645"/>
            <a:ext cx="6627345" cy="1019620"/>
          </a:xfrm>
        </p:spPr>
        <p:txBody>
          <a:bodyPr anchor="ctr">
            <a:noAutofit/>
          </a:bodyPr>
          <a:lstStyle/>
          <a:p>
            <a:r>
              <a:rPr lang="en-US" dirty="0"/>
              <a:t>EIC  Project Strategy Workshop</a:t>
            </a:r>
          </a:p>
          <a:p>
            <a:r>
              <a:rPr lang="en-US" dirty="0"/>
              <a:t>August 21,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18" y="2885688"/>
            <a:ext cx="10962105" cy="1240412"/>
          </a:xfrm>
        </p:spPr>
        <p:txBody>
          <a:bodyPr anchor="ctr"/>
          <a:lstStyle/>
          <a:p>
            <a:r>
              <a:rPr lang="en-US" b="0" dirty="0"/>
              <a:t>E.C. </a:t>
            </a:r>
            <a:r>
              <a:rPr lang="en-US" b="0" dirty="0" err="1"/>
              <a:t>Aschenauer</a:t>
            </a:r>
            <a:r>
              <a:rPr lang="en-US" b="0" dirty="0"/>
              <a:t> (BNL), R. Ent (</a:t>
            </a:r>
            <a:r>
              <a:rPr lang="en-US" b="0" dirty="0" err="1"/>
              <a:t>JLab</a:t>
            </a:r>
            <a:r>
              <a:rPr lang="en-US" b="0" dirty="0"/>
              <a:t>)</a:t>
            </a:r>
          </a:p>
          <a:p>
            <a:r>
              <a:rPr lang="en-US" b="0" dirty="0">
                <a:cs typeface="Arial" panose="020B0604020202020204" pitchFamily="34" charset="0"/>
              </a:rPr>
              <a:t>Co-Associate Directors for the Experimental Program</a:t>
            </a:r>
          </a:p>
        </p:txBody>
      </p:sp>
    </p:spTree>
    <p:extLst>
      <p:ext uri="{BB962C8B-B14F-4D97-AF65-F5344CB8AC3E}">
        <p14:creationId xmlns:p14="http://schemas.microsoft.com/office/powerpoint/2010/main" val="553597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Original Proposal for EIC Science Program in the First Years </a:t>
            </a:r>
            <a:endParaRPr lang="en-US" sz="2800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91177" y="1500963"/>
            <a:ext cx="24754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 with Phase 1 EIC</a:t>
            </a:r>
          </a:p>
          <a:p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200" dirty="0"/>
              <a:t>Commission electron polarization in parallel</a:t>
            </a:r>
          </a:p>
          <a:p>
            <a:r>
              <a:rPr lang="en-US" sz="12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200" dirty="0"/>
              <a:t>10 GeV electrons on 115 GeV/u heavy ion beams  (Ru or Cu) </a:t>
            </a:r>
          </a:p>
          <a:p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200" dirty="0">
                <a:sym typeface="Wingdings" pitchFamily="2" charset="2"/>
              </a:rPr>
              <a:t> </a:t>
            </a:r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r>
              <a:rPr lang="en-US" sz="1200" dirty="0"/>
              <a:t>gives world-wide new data on </a:t>
            </a:r>
            <a:r>
              <a:rPr lang="en-US" sz="1200" dirty="0" err="1"/>
              <a:t>nPDFs</a:t>
            </a:r>
            <a:r>
              <a:rPr lang="en-US" sz="1200" dirty="0"/>
              <a:t> and a first look on saturation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3321557" y="574542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2818825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D4B23-8A38-F34D-99F3-3BB78FC8A621}"/>
              </a:ext>
            </a:extLst>
          </p:cNvPr>
          <p:cNvSpPr txBox="1"/>
          <p:nvPr/>
        </p:nvSpPr>
        <p:spPr>
          <a:xfrm>
            <a:off x="2862459" y="1465905"/>
            <a:ext cx="24754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 with Phase 1 EIC</a:t>
            </a:r>
          </a:p>
          <a:p>
            <a:r>
              <a:rPr lang="en-US" sz="1200" dirty="0"/>
              <a:t>Commission electron polarization in parallel</a:t>
            </a:r>
          </a:p>
          <a:p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  <a:endParaRPr lang="en-US" sz="1200" dirty="0"/>
          </a:p>
          <a:p>
            <a:r>
              <a:rPr lang="en-US" sz="1200" dirty="0"/>
              <a:t>Commission hadron polarization in parallel</a:t>
            </a:r>
          </a:p>
          <a:p>
            <a:r>
              <a:rPr lang="en-US" sz="12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200" dirty="0"/>
              <a:t>10 GeV electrons on 130 GeV/u Deuterium </a:t>
            </a:r>
          </a:p>
          <a:p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200" dirty="0"/>
              <a:t>gives world-wide new data </a:t>
            </a:r>
            <a:r>
              <a:rPr lang="en-US" sz="1200" dirty="0">
                <a:sym typeface="Wingdings" pitchFamily="2" charset="2"/>
              </a:rPr>
              <a:t> critical baseline for </a:t>
            </a:r>
            <a:r>
              <a:rPr lang="en-US" sz="1200" dirty="0" err="1">
                <a:sym typeface="Wingdings" pitchFamily="2" charset="2"/>
              </a:rPr>
              <a:t>nPDFs</a:t>
            </a:r>
            <a:r>
              <a:rPr lang="en-US" sz="1200" dirty="0">
                <a:sym typeface="Wingdings" pitchFamily="2" charset="2"/>
              </a:rPr>
              <a:t> and saturation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200" dirty="0">
                <a:sym typeface="Wingdings" pitchFamily="2" charset="2"/>
              </a:rPr>
              <a:t>free vs. bound proton structure</a:t>
            </a:r>
          </a:p>
          <a:p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Run:</a:t>
            </a:r>
          </a:p>
          <a:p>
            <a:r>
              <a:rPr lang="en-US" sz="1200" dirty="0"/>
              <a:t>Last weeks 10 GeV electrons and 100 GeV polarized protons </a:t>
            </a:r>
          </a:p>
          <a:p>
            <a:r>
              <a:rPr lang="en-US" sz="1200" dirty="0">
                <a:solidFill>
                  <a:schemeClr val="bg2"/>
                </a:solidFill>
              </a:rPr>
              <a:t>Physics:</a:t>
            </a:r>
          </a:p>
          <a:p>
            <a:r>
              <a:rPr lang="en-US" sz="1200" dirty="0"/>
              <a:t>first look to 3d imaging of the proton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5920202" y="539373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5417470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7E07A-0DBE-E642-AACE-87EC180EBA10}"/>
              </a:ext>
            </a:extLst>
          </p:cNvPr>
          <p:cNvSpPr txBox="1"/>
          <p:nvPr/>
        </p:nvSpPr>
        <p:spPr>
          <a:xfrm>
            <a:off x="5461103" y="1465905"/>
            <a:ext cx="63557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 with Phase 1 EIC</a:t>
            </a:r>
          </a:p>
          <a:p>
            <a:r>
              <a:rPr lang="en-US" dirty="0"/>
              <a:t>Commission electron polarization in parallel</a:t>
            </a:r>
          </a:p>
          <a:p>
            <a:r>
              <a:rPr lang="en-US" dirty="0"/>
              <a:t>Commission hadron polarization in parallel</a:t>
            </a: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dirty="0"/>
              <a:t>Commission running with hadron spin rotators</a:t>
            </a: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Run:</a:t>
            </a:r>
          </a:p>
          <a:p>
            <a:r>
              <a:rPr lang="en-US" dirty="0"/>
              <a:t>10 GeV electrons on 130 GeV transverse polarized protons</a:t>
            </a:r>
          </a:p>
          <a:p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>
              <a:buClr>
                <a:schemeClr val="bg2"/>
              </a:buClr>
            </a:pPr>
            <a:r>
              <a:rPr lang="en-US" dirty="0"/>
              <a:t>3d imaging of the proton / mass of the nucleon </a:t>
            </a:r>
          </a:p>
          <a:p>
            <a:pPr>
              <a:buClr>
                <a:schemeClr val="bg2"/>
              </a:buClr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Run:</a:t>
            </a:r>
          </a:p>
          <a:p>
            <a:r>
              <a:rPr lang="en-US" dirty="0"/>
              <a:t>Last weeks switch to longitudinal proton polarization</a:t>
            </a:r>
          </a:p>
          <a:p>
            <a:r>
              <a:rPr lang="en-US" dirty="0">
                <a:solidFill>
                  <a:schemeClr val="bg2"/>
                </a:solidFill>
              </a:rPr>
              <a:t>Physics:</a:t>
            </a:r>
          </a:p>
          <a:p>
            <a:r>
              <a:rPr lang="en-US" dirty="0"/>
              <a:t>first look </a:t>
            </a:r>
            <a:r>
              <a:rPr lang="en-US" dirty="0">
                <a:sym typeface="Wingdings" pitchFamily="2" charset="2"/>
              </a:rPr>
              <a:t>helicity structure of the proton</a:t>
            </a:r>
            <a:r>
              <a:rPr lang="en-US" dirty="0"/>
              <a:t> – unravel quark, gluon and orbital angular contributions</a:t>
            </a:r>
          </a:p>
        </p:txBody>
      </p:sp>
    </p:spTree>
    <p:extLst>
      <p:ext uri="{BB962C8B-B14F-4D97-AF65-F5344CB8AC3E}">
        <p14:creationId xmlns:p14="http://schemas.microsoft.com/office/powerpoint/2010/main" val="1027492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Original Proposal for EIC Science Program in the First Years </a:t>
            </a:r>
            <a:endParaRPr lang="en-US" sz="2800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44285" y="1500963"/>
            <a:ext cx="24754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 with Phase 1 EIC</a:t>
            </a:r>
          </a:p>
          <a:p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200" dirty="0"/>
              <a:t>Commission electron polarization in parallel</a:t>
            </a:r>
          </a:p>
          <a:p>
            <a:r>
              <a:rPr lang="en-US" sz="12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200" dirty="0"/>
              <a:t>10 GeV electrons and 115 GeV/u heavy ion beams  (Ru or Cu) </a:t>
            </a:r>
          </a:p>
          <a:p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200" dirty="0">
                <a:sym typeface="Wingdings" pitchFamily="2" charset="2"/>
              </a:rPr>
              <a:t> </a:t>
            </a:r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r>
              <a:rPr lang="en-US" sz="1200" dirty="0"/>
              <a:t>gives world-wide new data on </a:t>
            </a:r>
            <a:r>
              <a:rPr lang="en-US" sz="1200" dirty="0" err="1"/>
              <a:t>nPDFs</a:t>
            </a:r>
            <a:r>
              <a:rPr lang="en-US" sz="1200" dirty="0"/>
              <a:t> and a first look on saturation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3321557" y="574542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2818825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D4B23-8A38-F34D-99F3-3BB78FC8A621}"/>
              </a:ext>
            </a:extLst>
          </p:cNvPr>
          <p:cNvSpPr txBox="1"/>
          <p:nvPr/>
        </p:nvSpPr>
        <p:spPr>
          <a:xfrm>
            <a:off x="2639722" y="1465905"/>
            <a:ext cx="24754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 with Phase 1 EIC</a:t>
            </a:r>
          </a:p>
          <a:p>
            <a:r>
              <a:rPr lang="en-US" sz="1200" dirty="0"/>
              <a:t>Commission electron polarization in parallel</a:t>
            </a:r>
          </a:p>
          <a:p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200" dirty="0"/>
              <a:t>Commission hadron polarization in parallel</a:t>
            </a:r>
          </a:p>
          <a:p>
            <a:r>
              <a:rPr lang="en-US" sz="12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200" dirty="0"/>
              <a:t>10 GeV electrons and 130 GeV/u Deuterium</a:t>
            </a:r>
          </a:p>
          <a:p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200" dirty="0"/>
              <a:t>gives world-wide new data </a:t>
            </a:r>
            <a:r>
              <a:rPr lang="en-US" sz="1200" dirty="0">
                <a:sym typeface="Wingdings" pitchFamily="2" charset="2"/>
              </a:rPr>
              <a:t> critical baseline for </a:t>
            </a:r>
            <a:r>
              <a:rPr lang="en-US" sz="1200" dirty="0" err="1">
                <a:sym typeface="Wingdings" pitchFamily="2" charset="2"/>
              </a:rPr>
              <a:t>nPDFs</a:t>
            </a:r>
            <a:r>
              <a:rPr lang="en-US" sz="1200" dirty="0">
                <a:sym typeface="Wingdings" pitchFamily="2" charset="2"/>
              </a:rPr>
              <a:t> and saturation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200" dirty="0">
                <a:sym typeface="Wingdings" pitchFamily="2" charset="2"/>
              </a:rPr>
              <a:t>free vs. bound proton structure</a:t>
            </a:r>
          </a:p>
          <a:p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Run:</a:t>
            </a:r>
          </a:p>
          <a:p>
            <a:r>
              <a:rPr lang="en-US" sz="1200" dirty="0"/>
              <a:t>Last weeks 10 GeV electrons and 100 GeV polarized protons </a:t>
            </a:r>
          </a:p>
          <a:p>
            <a:r>
              <a:rPr lang="en-US" sz="1200" dirty="0">
                <a:solidFill>
                  <a:schemeClr val="bg2"/>
                </a:solidFill>
              </a:rPr>
              <a:t>Physics:</a:t>
            </a:r>
          </a:p>
          <a:p>
            <a:r>
              <a:rPr lang="en-US" sz="1200" dirty="0"/>
              <a:t>first look to 3d imaging of the proton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5920202" y="539373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5417470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7E07A-0DBE-E642-AACE-87EC180EBA10}"/>
              </a:ext>
            </a:extLst>
          </p:cNvPr>
          <p:cNvSpPr txBox="1"/>
          <p:nvPr/>
        </p:nvSpPr>
        <p:spPr>
          <a:xfrm>
            <a:off x="5039076" y="1465905"/>
            <a:ext cx="25550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 with Phase 1 EIC</a:t>
            </a:r>
          </a:p>
          <a:p>
            <a:r>
              <a:rPr lang="en-US" sz="1200" dirty="0"/>
              <a:t>Commission electron polarization in parallel</a:t>
            </a:r>
          </a:p>
          <a:p>
            <a:r>
              <a:rPr lang="en-US" sz="1200" dirty="0"/>
              <a:t>Commission hadron polarization in parallel</a:t>
            </a:r>
          </a:p>
          <a:p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200" dirty="0"/>
              <a:t>Commission running with hadron spin rotators</a:t>
            </a:r>
          </a:p>
          <a:p>
            <a:r>
              <a:rPr lang="en-US" sz="12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200" dirty="0"/>
              <a:t>10 GeV electrons and 130 GeV transverse polarized protons</a:t>
            </a:r>
          </a:p>
          <a:p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>
              <a:buClr>
                <a:schemeClr val="bg2"/>
              </a:buClr>
            </a:pPr>
            <a:r>
              <a:rPr lang="en-US" sz="1200" dirty="0"/>
              <a:t>3d imaging of the proton / mass of the nucleon </a:t>
            </a:r>
          </a:p>
          <a:p>
            <a:pPr>
              <a:buClr>
                <a:schemeClr val="bg2"/>
              </a:buClr>
            </a:pPr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Run:</a:t>
            </a:r>
          </a:p>
          <a:p>
            <a:r>
              <a:rPr lang="en-US" sz="1200" dirty="0"/>
              <a:t>Last weeks switch to longitudinal proton polarization</a:t>
            </a:r>
          </a:p>
          <a:p>
            <a:r>
              <a:rPr lang="en-US" sz="1200" dirty="0">
                <a:solidFill>
                  <a:schemeClr val="bg2"/>
                </a:solidFill>
              </a:rPr>
              <a:t>Physics:</a:t>
            </a:r>
          </a:p>
          <a:p>
            <a:r>
              <a:rPr lang="en-US" sz="1200" dirty="0"/>
              <a:t>first look </a:t>
            </a:r>
            <a:r>
              <a:rPr lang="en-US" sz="1200" dirty="0">
                <a:sym typeface="Wingdings" pitchFamily="2" charset="2"/>
              </a:rPr>
              <a:t>helicity structure of the proton</a:t>
            </a:r>
            <a:r>
              <a:rPr lang="en-US" sz="1200" dirty="0"/>
              <a:t> – unravel quark, gluon and orbital angular contributions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DE94F1-5BAC-A146-B68D-852606A4A65A}"/>
              </a:ext>
            </a:extLst>
          </p:cNvPr>
          <p:cNvCxnSpPr/>
          <p:nvPr/>
        </p:nvCxnSpPr>
        <p:spPr bwMode="auto">
          <a:xfrm>
            <a:off x="8518849" y="527241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28E9E9-4BD2-1543-A780-64123BD911FF}"/>
              </a:ext>
            </a:extLst>
          </p:cNvPr>
          <p:cNvSpPr txBox="1"/>
          <p:nvPr/>
        </p:nvSpPr>
        <p:spPr>
          <a:xfrm>
            <a:off x="8016117" y="108994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FE867-F6E4-ED4F-8A4D-AD652ED19B20}"/>
              </a:ext>
            </a:extLst>
          </p:cNvPr>
          <p:cNvSpPr txBox="1"/>
          <p:nvPr/>
        </p:nvSpPr>
        <p:spPr>
          <a:xfrm>
            <a:off x="8059751" y="1453773"/>
            <a:ext cx="41322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Start with Phase 1 EIC</a:t>
            </a:r>
          </a:p>
          <a:p>
            <a:r>
              <a:rPr lang="en-US" sz="1600" dirty="0"/>
              <a:t>Commission electron polarization in parallel</a:t>
            </a:r>
          </a:p>
          <a:p>
            <a:r>
              <a:rPr lang="en-US" sz="1600" dirty="0"/>
              <a:t>Commission hadron polarization in parallel</a:t>
            </a:r>
          </a:p>
          <a:p>
            <a:r>
              <a:rPr lang="en-US" sz="1600" dirty="0"/>
              <a:t>Commission running with hadron spin rotators</a:t>
            </a:r>
          </a:p>
          <a:p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600" dirty="0"/>
              <a:t>Commission hadron accelerator to operate with not centered orbits</a:t>
            </a:r>
          </a:p>
          <a:p>
            <a:r>
              <a:rPr lang="en-US" sz="16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600" dirty="0"/>
              <a:t>10 GeV electrons and 250 GeV transverse and longitudinal polarized protons</a:t>
            </a:r>
          </a:p>
          <a:p>
            <a:r>
              <a:rPr lang="en-US" sz="16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3d imaging of the proton at low x 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>
                <a:sym typeface="Wingdings" pitchFamily="2" charset="2"/>
              </a:rPr>
              <a:t>helicity structure of the proton</a:t>
            </a:r>
            <a:r>
              <a:rPr lang="en-US" sz="1600" dirty="0"/>
              <a:t> – unravel quark, gluon and orbital angular contributions</a:t>
            </a:r>
          </a:p>
        </p:txBody>
      </p:sp>
    </p:spTree>
    <p:extLst>
      <p:ext uri="{BB962C8B-B14F-4D97-AF65-F5344CB8AC3E}">
        <p14:creationId xmlns:p14="http://schemas.microsoft.com/office/powerpoint/2010/main" val="771610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Original Proposal for EIC Science Program in the First Years </a:t>
            </a:r>
            <a:endParaRPr lang="en-US" sz="2800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44286" y="1500963"/>
            <a:ext cx="22292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and 115 GeV/u heavy ion beams  (Ru or Cu) 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100" dirty="0">
                <a:sym typeface="Wingdings" pitchFamily="2" charset="2"/>
              </a:rPr>
              <a:t> </a:t>
            </a:r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gives world-wide new data on </a:t>
            </a:r>
            <a:r>
              <a:rPr lang="en-US" sz="1100" dirty="0" err="1"/>
              <a:t>nPDFs</a:t>
            </a:r>
            <a:r>
              <a:rPr lang="en-US" sz="1100" dirty="0"/>
              <a:t> and a first look on saturation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3133989" y="574542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2631257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D4B23-8A38-F34D-99F3-3BB78FC8A621}"/>
              </a:ext>
            </a:extLst>
          </p:cNvPr>
          <p:cNvSpPr txBox="1"/>
          <p:nvPr/>
        </p:nvSpPr>
        <p:spPr>
          <a:xfrm>
            <a:off x="2331258" y="1442570"/>
            <a:ext cx="22292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and 130 GeV/u Deuterium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gives world-wide new data </a:t>
            </a:r>
            <a:r>
              <a:rPr lang="en-US" sz="1100" dirty="0">
                <a:sym typeface="Wingdings" pitchFamily="2" charset="2"/>
              </a:rPr>
              <a:t> critical baseline for </a:t>
            </a:r>
            <a:r>
              <a:rPr lang="en-US" sz="1100" dirty="0" err="1">
                <a:sym typeface="Wingdings" pitchFamily="2" charset="2"/>
              </a:rPr>
              <a:t>nPDFs</a:t>
            </a:r>
            <a:r>
              <a:rPr lang="en-US" sz="1100" dirty="0">
                <a:sym typeface="Wingdings" pitchFamily="2" charset="2"/>
              </a:rPr>
              <a:t> and saturation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free vs. bound proton structure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10 GeV electrons and 100 GeV polarized protons </a:t>
            </a:r>
          </a:p>
          <a:p>
            <a:r>
              <a:rPr lang="en-US" sz="1100" dirty="0">
                <a:solidFill>
                  <a:schemeClr val="bg2"/>
                </a:solidFill>
              </a:rPr>
              <a:t>Physics:</a:t>
            </a:r>
          </a:p>
          <a:p>
            <a:r>
              <a:rPr lang="en-US" sz="1100" dirty="0"/>
              <a:t>first look to 3d imaging of the proton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5345775" y="539373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4843043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7E07A-0DBE-E642-AACE-87EC180EBA10}"/>
              </a:ext>
            </a:extLst>
          </p:cNvPr>
          <p:cNvSpPr txBox="1"/>
          <p:nvPr/>
        </p:nvSpPr>
        <p:spPr>
          <a:xfrm>
            <a:off x="4534987" y="1465905"/>
            <a:ext cx="222927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and 130 GeV transverse polarized protons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>
              <a:buClr>
                <a:schemeClr val="bg2"/>
              </a:buClr>
            </a:pPr>
            <a:r>
              <a:rPr lang="en-US" sz="1100" dirty="0"/>
              <a:t>3d imaging of the proton / mass of the nucleon </a:t>
            </a:r>
          </a:p>
          <a:p>
            <a:pPr>
              <a:buClr>
                <a:schemeClr val="bg2"/>
              </a:buClr>
            </a:pPr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switch to longitudinal proton polarization</a:t>
            </a:r>
          </a:p>
          <a:p>
            <a:r>
              <a:rPr lang="en-US" sz="1100" dirty="0">
                <a:solidFill>
                  <a:schemeClr val="bg2"/>
                </a:solidFill>
              </a:rPr>
              <a:t>Physics:</a:t>
            </a:r>
          </a:p>
          <a:p>
            <a:r>
              <a:rPr lang="en-US" sz="1100" dirty="0"/>
              <a:t>first look </a:t>
            </a:r>
            <a:r>
              <a:rPr lang="en-US" sz="1100" dirty="0">
                <a:sym typeface="Wingdings" pitchFamily="2" charset="2"/>
              </a:rPr>
              <a:t>helicity structure of the proton</a:t>
            </a:r>
            <a:r>
              <a:rPr lang="en-US" sz="1100" dirty="0"/>
              <a:t> – unravel quark, gluon and orbital angular contributions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DE94F1-5BAC-A146-B68D-852606A4A65A}"/>
              </a:ext>
            </a:extLst>
          </p:cNvPr>
          <p:cNvCxnSpPr/>
          <p:nvPr/>
        </p:nvCxnSpPr>
        <p:spPr bwMode="auto">
          <a:xfrm>
            <a:off x="7467032" y="564888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28E9E9-4BD2-1543-A780-64123BD911FF}"/>
              </a:ext>
            </a:extLst>
          </p:cNvPr>
          <p:cNvSpPr txBox="1"/>
          <p:nvPr/>
        </p:nvSpPr>
        <p:spPr>
          <a:xfrm>
            <a:off x="6964300" y="1127596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FE867-F6E4-ED4F-8A4D-AD652ED19B20}"/>
              </a:ext>
            </a:extLst>
          </p:cNvPr>
          <p:cNvSpPr txBox="1"/>
          <p:nvPr/>
        </p:nvSpPr>
        <p:spPr>
          <a:xfrm>
            <a:off x="6843811" y="1491420"/>
            <a:ext cx="1620247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hadron accelerator to operate with not centered orbits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and 250 GeV transverse and longitudinal polarized protons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3d imaging of the proton at low x 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helicity structure of the proton</a:t>
            </a:r>
            <a:r>
              <a:rPr lang="en-US" sz="1100" dirty="0"/>
              <a:t> – unravel quark, gluon and orbital angular contributions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7288E5-ED9B-7048-8BA8-495C7496E309}"/>
              </a:ext>
            </a:extLst>
          </p:cNvPr>
          <p:cNvCxnSpPr/>
          <p:nvPr/>
        </p:nvCxnSpPr>
        <p:spPr bwMode="auto">
          <a:xfrm>
            <a:off x="9588286" y="562345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55E531B-41F8-DB40-9B81-740A9C75BD44}"/>
              </a:ext>
            </a:extLst>
          </p:cNvPr>
          <p:cNvSpPr txBox="1"/>
          <p:nvPr/>
        </p:nvSpPr>
        <p:spPr>
          <a:xfrm>
            <a:off x="9085554" y="1125053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42A075-1D2D-9E46-8B19-84F6FFE27713}"/>
              </a:ext>
            </a:extLst>
          </p:cNvPr>
          <p:cNvSpPr txBox="1"/>
          <p:nvPr/>
        </p:nvSpPr>
        <p:spPr>
          <a:xfrm>
            <a:off x="8543605" y="1400945"/>
            <a:ext cx="36483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Start with Phase 1 EIC</a:t>
            </a:r>
          </a:p>
          <a:p>
            <a:r>
              <a:rPr lang="en-US" sz="1600" dirty="0"/>
              <a:t>Commission electron polarization in parallel</a:t>
            </a:r>
          </a:p>
          <a:p>
            <a:r>
              <a:rPr lang="en-US" sz="1600" dirty="0"/>
              <a:t>Commission hadron polarization in parallel</a:t>
            </a:r>
          </a:p>
          <a:p>
            <a:r>
              <a:rPr lang="en-US" sz="1600" dirty="0"/>
              <a:t>Commission running with hadron spin rotators</a:t>
            </a:r>
          </a:p>
          <a:p>
            <a:r>
              <a:rPr lang="en-US" sz="1600" dirty="0"/>
              <a:t>Commission hadron accelerator to operate with not centered orbits</a:t>
            </a:r>
          </a:p>
          <a:p>
            <a:r>
              <a:rPr lang="en-US" sz="16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600" dirty="0"/>
              <a:t>10 GeV electrons and 166 GeV transverse and longitudinal polarized He-3</a:t>
            </a:r>
          </a:p>
          <a:p>
            <a:r>
              <a:rPr lang="en-US" sz="16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3d imaging of the nucleons </a:t>
            </a:r>
            <a:r>
              <a:rPr lang="en-US" sz="1600" dirty="0">
                <a:sym typeface="Wingdings" pitchFamily="2" charset="2"/>
              </a:rPr>
              <a:t> flavor separation</a:t>
            </a:r>
            <a:endParaRPr lang="en-US" sz="1600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>
                <a:sym typeface="Wingdings" pitchFamily="2" charset="2"/>
              </a:rPr>
              <a:t>helicity structure of the nucleon</a:t>
            </a:r>
            <a:r>
              <a:rPr lang="en-US" sz="1600" dirty="0"/>
              <a:t>– unravel helicities for different quark flavors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>
                <a:sym typeface="Wingdings" pitchFamily="2" charset="2"/>
              </a:rPr>
              <a:t>first look to nuclear binding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94575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44286" y="1500963"/>
            <a:ext cx="222928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on 115 GeV/u heavy ion beams  (Ru or Cu) 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100" dirty="0">
                <a:sym typeface="Wingdings" pitchFamily="2" charset="2"/>
              </a:rPr>
              <a:t> </a:t>
            </a:r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gives world-wide new data on </a:t>
            </a:r>
            <a:r>
              <a:rPr lang="en-US" sz="1100" dirty="0" err="1"/>
              <a:t>nPDFs</a:t>
            </a:r>
            <a:r>
              <a:rPr lang="en-US" sz="1100" dirty="0"/>
              <a:t> and a first look on saturation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3133989" y="574542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2631257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D4B23-8A38-F34D-99F3-3BB78FC8A621}"/>
              </a:ext>
            </a:extLst>
          </p:cNvPr>
          <p:cNvSpPr txBox="1"/>
          <p:nvPr/>
        </p:nvSpPr>
        <p:spPr>
          <a:xfrm>
            <a:off x="2331258" y="1442570"/>
            <a:ext cx="22292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on 130 GeV/u Deuterium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gives world-wide new data </a:t>
            </a:r>
            <a:r>
              <a:rPr lang="en-US" sz="1100" dirty="0">
                <a:sym typeface="Wingdings" pitchFamily="2" charset="2"/>
              </a:rPr>
              <a:t> critical baseline for </a:t>
            </a:r>
            <a:r>
              <a:rPr lang="en-US" sz="1100" dirty="0" err="1">
                <a:sym typeface="Wingdings" pitchFamily="2" charset="2"/>
              </a:rPr>
              <a:t>nPDFs</a:t>
            </a:r>
            <a:r>
              <a:rPr lang="en-US" sz="1100" dirty="0">
                <a:sym typeface="Wingdings" pitchFamily="2" charset="2"/>
              </a:rPr>
              <a:t> and saturation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free vs. bound proton structure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10 GeV electrons and 100 GeV polarized protons </a:t>
            </a:r>
          </a:p>
          <a:p>
            <a:r>
              <a:rPr lang="en-US" sz="1100" dirty="0">
                <a:solidFill>
                  <a:schemeClr val="bg2"/>
                </a:solidFill>
              </a:rPr>
              <a:t>Physics:</a:t>
            </a:r>
          </a:p>
          <a:p>
            <a:r>
              <a:rPr lang="en-US" sz="1100" dirty="0"/>
              <a:t>first look to 3d imaging of the proton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5345775" y="539373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4843043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7E07A-0DBE-E642-AACE-87EC180EBA10}"/>
              </a:ext>
            </a:extLst>
          </p:cNvPr>
          <p:cNvSpPr txBox="1"/>
          <p:nvPr/>
        </p:nvSpPr>
        <p:spPr>
          <a:xfrm>
            <a:off x="4534987" y="1465905"/>
            <a:ext cx="222927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on 130 GeV transverse polarized protons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>
              <a:buClr>
                <a:schemeClr val="bg2"/>
              </a:buClr>
            </a:pPr>
            <a:r>
              <a:rPr lang="en-US" sz="1100" dirty="0"/>
              <a:t>3d imaging of the proton / mass of the nucleon </a:t>
            </a:r>
          </a:p>
          <a:p>
            <a:pPr>
              <a:buClr>
                <a:schemeClr val="bg2"/>
              </a:buClr>
            </a:pPr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switch to longitudinal proton polarization</a:t>
            </a:r>
          </a:p>
          <a:p>
            <a:r>
              <a:rPr lang="en-US" sz="1100" dirty="0">
                <a:solidFill>
                  <a:schemeClr val="bg2"/>
                </a:solidFill>
              </a:rPr>
              <a:t>Physics:</a:t>
            </a:r>
          </a:p>
          <a:p>
            <a:r>
              <a:rPr lang="en-US" sz="1100" dirty="0"/>
              <a:t>first look </a:t>
            </a:r>
            <a:r>
              <a:rPr lang="en-US" sz="1100" dirty="0">
                <a:sym typeface="Wingdings" pitchFamily="2" charset="2"/>
              </a:rPr>
              <a:t>helicity structure of the proton</a:t>
            </a:r>
            <a:r>
              <a:rPr lang="en-US" sz="1100" dirty="0"/>
              <a:t> – unravel quark, gluon and orbital angular contributions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DE94F1-5BAC-A146-B68D-852606A4A65A}"/>
              </a:ext>
            </a:extLst>
          </p:cNvPr>
          <p:cNvCxnSpPr/>
          <p:nvPr/>
        </p:nvCxnSpPr>
        <p:spPr bwMode="auto">
          <a:xfrm>
            <a:off x="7467032" y="564888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28E9E9-4BD2-1543-A780-64123BD911FF}"/>
              </a:ext>
            </a:extLst>
          </p:cNvPr>
          <p:cNvSpPr txBox="1"/>
          <p:nvPr/>
        </p:nvSpPr>
        <p:spPr>
          <a:xfrm>
            <a:off x="6964300" y="1127596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FE867-F6E4-ED4F-8A4D-AD652ED19B20}"/>
              </a:ext>
            </a:extLst>
          </p:cNvPr>
          <p:cNvSpPr txBox="1"/>
          <p:nvPr/>
        </p:nvSpPr>
        <p:spPr>
          <a:xfrm>
            <a:off x="6843811" y="1491420"/>
            <a:ext cx="222804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hadron accelerator to operate with not centered orbits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on 250 GeV transverse and longitudinal polarized protons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3d imaging of the proton at low x 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helicity structure of the proton</a:t>
            </a:r>
            <a:r>
              <a:rPr lang="en-US" sz="1100" dirty="0"/>
              <a:t> – unravel quark, gluon and orbital angular contributions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7288E5-ED9B-7048-8BA8-495C7496E309}"/>
              </a:ext>
            </a:extLst>
          </p:cNvPr>
          <p:cNvCxnSpPr/>
          <p:nvPr/>
        </p:nvCxnSpPr>
        <p:spPr bwMode="auto">
          <a:xfrm>
            <a:off x="9963422" y="562345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55E531B-41F8-DB40-9B81-740A9C75BD44}"/>
              </a:ext>
            </a:extLst>
          </p:cNvPr>
          <p:cNvSpPr txBox="1"/>
          <p:nvPr/>
        </p:nvSpPr>
        <p:spPr>
          <a:xfrm>
            <a:off x="9460690" y="1125053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42A075-1D2D-9E46-8B19-84F6FFE27713}"/>
              </a:ext>
            </a:extLst>
          </p:cNvPr>
          <p:cNvSpPr txBox="1"/>
          <p:nvPr/>
        </p:nvSpPr>
        <p:spPr>
          <a:xfrm>
            <a:off x="9071864" y="1442570"/>
            <a:ext cx="2733268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dirty="0"/>
              <a:t>Commission hadron accelerator to operate with not centered orbits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on 166 GeV transverse and longitudinal polarized He-3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3d imaging of the nucleons </a:t>
            </a:r>
            <a:r>
              <a:rPr lang="en-US" sz="1100" dirty="0">
                <a:sym typeface="Wingdings" pitchFamily="2" charset="2"/>
              </a:rPr>
              <a:t> flavor separation</a:t>
            </a:r>
            <a:endParaRPr lang="en-US" sz="1100" dirty="0"/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helicity structure of the nucleon</a:t>
            </a:r>
            <a:r>
              <a:rPr lang="en-US" sz="1100" dirty="0"/>
              <a:t>– unravel helicities for different quark flavors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first look to nuclear binding</a:t>
            </a:r>
            <a:endParaRPr lang="en-US" sz="1100" dirty="0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7CE2647B-4539-A449-81CF-F58CFF2F2389}"/>
              </a:ext>
            </a:extLst>
          </p:cNvPr>
          <p:cNvSpPr/>
          <p:nvPr/>
        </p:nvSpPr>
        <p:spPr>
          <a:xfrm rot="5400000">
            <a:off x="9225424" y="2893660"/>
            <a:ext cx="276858" cy="4840832"/>
          </a:xfrm>
          <a:prstGeom prst="rightBrac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5DEC0A-E68C-154F-BEF2-2B22DAC2D1EC}"/>
              </a:ext>
            </a:extLst>
          </p:cNvPr>
          <p:cNvSpPr txBox="1"/>
          <p:nvPr/>
        </p:nvSpPr>
        <p:spPr>
          <a:xfrm>
            <a:off x="6768720" y="5549288"/>
            <a:ext cx="5190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 to install additional ESR RF and HSR PS to</a:t>
            </a:r>
          </a:p>
          <a:p>
            <a:pPr algn="ctr"/>
            <a:r>
              <a:rPr lang="en-US" dirty="0"/>
              <a:t>reach design Current and max. Energies</a:t>
            </a:r>
          </a:p>
        </p:txBody>
      </p:sp>
    </p:spTree>
    <p:extLst>
      <p:ext uri="{BB962C8B-B14F-4D97-AF65-F5344CB8AC3E}">
        <p14:creationId xmlns:p14="http://schemas.microsoft.com/office/powerpoint/2010/main" val="1109784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Original Proposal for EIC Science Program in the First Years </a:t>
            </a:r>
            <a:endParaRPr lang="en-US" sz="2800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1277812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775080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- 5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4880728" y="609601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4377996" y="1137140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- 6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8923696" y="574431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8420964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42A075-1D2D-9E46-8B19-84F6FFE27713}"/>
              </a:ext>
            </a:extLst>
          </p:cNvPr>
          <p:cNvSpPr txBox="1"/>
          <p:nvPr/>
        </p:nvSpPr>
        <p:spPr>
          <a:xfrm>
            <a:off x="247545" y="1483545"/>
            <a:ext cx="2733268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dirty="0"/>
              <a:t>Commission hadron accelerator to operate with not centered orbits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on 166 GeV transverse and longitudinal polarized He-3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3d imaging of the nucleons </a:t>
            </a:r>
            <a:r>
              <a:rPr lang="en-US" sz="1100" dirty="0">
                <a:sym typeface="Wingdings" pitchFamily="2" charset="2"/>
              </a:rPr>
              <a:t> flavor separation</a:t>
            </a:r>
            <a:endParaRPr lang="en-US" sz="1100" dirty="0"/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helicity structure of the nucleon</a:t>
            </a:r>
            <a:r>
              <a:rPr lang="en-US" sz="1100" dirty="0"/>
              <a:t>– unravel helicities for different quark flavors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first look to nuclear binding</a:t>
            </a:r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AC173D-B47B-D449-9386-94D0D4B87DAF}"/>
              </a:ext>
            </a:extLst>
          </p:cNvPr>
          <p:cNvSpPr txBox="1"/>
          <p:nvPr/>
        </p:nvSpPr>
        <p:spPr>
          <a:xfrm>
            <a:off x="3771037" y="1425229"/>
            <a:ext cx="36483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Start with Phase 1 EIC</a:t>
            </a:r>
          </a:p>
          <a:p>
            <a:r>
              <a:rPr lang="en-US" sz="1600" dirty="0"/>
              <a:t>Commission electron polarization in parallel</a:t>
            </a:r>
          </a:p>
          <a:p>
            <a:r>
              <a:rPr lang="en-US" sz="1600" dirty="0"/>
              <a:t>Commission hadron polarization in parallel</a:t>
            </a:r>
          </a:p>
          <a:p>
            <a:r>
              <a:rPr lang="en-US" sz="1600" dirty="0"/>
              <a:t>Commission running with hadron spin rotators</a:t>
            </a:r>
          </a:p>
          <a:p>
            <a:r>
              <a:rPr lang="en-US" sz="1600" dirty="0"/>
              <a:t>Commission hadron accelerator to operate with not centered orbits</a:t>
            </a:r>
          </a:p>
          <a:p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600" dirty="0"/>
              <a:t>Commission ESR &amp; HSR at max. energy and beam currents</a:t>
            </a:r>
          </a:p>
          <a:p>
            <a:r>
              <a:rPr lang="en-US" sz="16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600" dirty="0"/>
              <a:t>18 GeV polarized electrons on 110 GeV/u Au (Pb) beams</a:t>
            </a:r>
          </a:p>
          <a:p>
            <a:r>
              <a:rPr lang="en-US" sz="16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>
              <a:buClr>
                <a:schemeClr val="bg2"/>
              </a:buClr>
            </a:pPr>
            <a:r>
              <a:rPr lang="en-US" sz="1600" dirty="0">
                <a:sym typeface="Wingdings" pitchFamily="2" charset="2"/>
              </a:rPr>
              <a:t>ultimate x-Q</a:t>
            </a:r>
            <a:r>
              <a:rPr lang="en-US" sz="1600" baseline="30000" dirty="0">
                <a:sym typeface="Wingdings" pitchFamily="2" charset="2"/>
              </a:rPr>
              <a:t>2</a:t>
            </a:r>
            <a:r>
              <a:rPr lang="en-US" sz="1600" dirty="0">
                <a:sym typeface="Wingdings" pitchFamily="2" charset="2"/>
              </a:rPr>
              <a:t> reach for saturation physics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D83A85-DE43-A14B-9860-E18D39A29296}"/>
              </a:ext>
            </a:extLst>
          </p:cNvPr>
          <p:cNvCxnSpPr/>
          <p:nvPr/>
        </p:nvCxnSpPr>
        <p:spPr>
          <a:xfrm>
            <a:off x="3305908" y="546269"/>
            <a:ext cx="0" cy="5765462"/>
          </a:xfrm>
          <a:prstGeom prst="line">
            <a:avLst/>
          </a:prstGeom>
          <a:ln w="635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9CF679C-0F36-BA45-9DAC-EB8A5D517310}"/>
              </a:ext>
            </a:extLst>
          </p:cNvPr>
          <p:cNvSpPr txBox="1"/>
          <p:nvPr/>
        </p:nvSpPr>
        <p:spPr>
          <a:xfrm>
            <a:off x="7884560" y="1442050"/>
            <a:ext cx="364839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Start with Phase 1 EIC</a:t>
            </a:r>
          </a:p>
          <a:p>
            <a:r>
              <a:rPr lang="en-US" sz="1600" dirty="0"/>
              <a:t>Commission electron polarization in parallel</a:t>
            </a:r>
          </a:p>
          <a:p>
            <a:r>
              <a:rPr lang="en-US" sz="1600" dirty="0"/>
              <a:t>Commission hadron polarization in parallel</a:t>
            </a:r>
          </a:p>
          <a:p>
            <a:r>
              <a:rPr lang="en-US" sz="1600" dirty="0"/>
              <a:t>Commission running with hadron spin rotators</a:t>
            </a:r>
          </a:p>
          <a:p>
            <a:r>
              <a:rPr lang="en-US" sz="1600" dirty="0"/>
              <a:t>Commission hadron accelerator to operate with not centered orbits</a:t>
            </a:r>
          </a:p>
          <a:p>
            <a:r>
              <a:rPr lang="en-US" sz="1600" dirty="0"/>
              <a:t>Commission ESR &amp; HSR at max. energy and beam currents</a:t>
            </a:r>
          </a:p>
          <a:p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600" dirty="0"/>
              <a:t>Operate HSR with 41 GeV bypass</a:t>
            </a:r>
          </a:p>
          <a:p>
            <a:r>
              <a:rPr lang="en-US" sz="1600" dirty="0"/>
              <a:t>Run:</a:t>
            </a:r>
          </a:p>
          <a:p>
            <a:r>
              <a:rPr lang="en-US" sz="1600" dirty="0"/>
              <a:t>5 GeV polarized electrons on 41 GeV transverse polarized proton beams</a:t>
            </a:r>
          </a:p>
          <a:p>
            <a:r>
              <a:rPr lang="en-US" sz="16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>
              <a:buClr>
                <a:schemeClr val="bg2"/>
              </a:buClr>
            </a:pPr>
            <a:r>
              <a:rPr lang="en-US" sz="1600" dirty="0">
                <a:sym typeface="Wingdings" pitchFamily="2" charset="2"/>
              </a:rPr>
              <a:t>first look to moderate-x 3d imaging and Kaon structure/ mass</a:t>
            </a:r>
          </a:p>
        </p:txBody>
      </p:sp>
    </p:spTree>
    <p:extLst>
      <p:ext uri="{BB962C8B-B14F-4D97-AF65-F5344CB8AC3E}">
        <p14:creationId xmlns:p14="http://schemas.microsoft.com/office/powerpoint/2010/main" val="3686134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E73C55-0CB6-0C50-E6FD-EB287EC66304}"/>
              </a:ext>
            </a:extLst>
          </p:cNvPr>
          <p:cNvSpPr txBox="1"/>
          <p:nvPr/>
        </p:nvSpPr>
        <p:spPr>
          <a:xfrm>
            <a:off x="1104889" y="2109127"/>
            <a:ext cx="9982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</a:rPr>
              <a:t>Updated Proposal to account for Comments </a:t>
            </a:r>
          </a:p>
          <a:p>
            <a:pPr algn="ctr"/>
            <a:r>
              <a:rPr lang="en-US" sz="3600" b="1" dirty="0">
                <a:solidFill>
                  <a:schemeClr val="bg2"/>
                </a:solidFill>
              </a:rPr>
              <a:t>during EIC-UG/</a:t>
            </a:r>
            <a:r>
              <a:rPr lang="en-US" sz="3600" b="1" dirty="0" err="1">
                <a:solidFill>
                  <a:schemeClr val="bg2"/>
                </a:solidFill>
              </a:rPr>
              <a:t>ePIC</a:t>
            </a:r>
            <a:r>
              <a:rPr lang="en-US" sz="3600" b="1" dirty="0">
                <a:solidFill>
                  <a:schemeClr val="bg2"/>
                </a:solidFill>
              </a:rPr>
              <a:t> Summer Meeting</a:t>
            </a:r>
          </a:p>
        </p:txBody>
      </p:sp>
    </p:spTree>
    <p:extLst>
      <p:ext uri="{BB962C8B-B14F-4D97-AF65-F5344CB8AC3E}">
        <p14:creationId xmlns:p14="http://schemas.microsoft.com/office/powerpoint/2010/main" val="3697737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44286" y="1500963"/>
            <a:ext cx="222928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on 115 GeV/u heavy ion beams  (Ru or Cu) 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100" dirty="0">
                <a:sym typeface="Wingdings" pitchFamily="2" charset="2"/>
              </a:rPr>
              <a:t> </a:t>
            </a:r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gives world-wide new data on </a:t>
            </a:r>
            <a:r>
              <a:rPr lang="en-US" sz="1100" dirty="0" err="1"/>
              <a:t>nPDFs</a:t>
            </a:r>
            <a:r>
              <a:rPr lang="en-US" sz="1100" dirty="0"/>
              <a:t>, NFF and a first look on saturation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3133989" y="574542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2631257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D4B23-8A38-F34D-99F3-3BB78FC8A621}"/>
              </a:ext>
            </a:extLst>
          </p:cNvPr>
          <p:cNvSpPr txBox="1"/>
          <p:nvPr/>
        </p:nvSpPr>
        <p:spPr>
          <a:xfrm>
            <a:off x="2331258" y="1442570"/>
            <a:ext cx="22292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on 130 GeV/u Deuterium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gives world-wide new data </a:t>
            </a:r>
            <a:r>
              <a:rPr lang="en-US" sz="1100" dirty="0">
                <a:sym typeface="Wingdings" pitchFamily="2" charset="2"/>
              </a:rPr>
              <a:t> critical baseline for </a:t>
            </a:r>
            <a:r>
              <a:rPr lang="en-US" sz="1100" dirty="0" err="1">
                <a:sym typeface="Wingdings" pitchFamily="2" charset="2"/>
              </a:rPr>
              <a:t>nPDFs</a:t>
            </a:r>
            <a:r>
              <a:rPr lang="en-US" sz="1100" dirty="0">
                <a:sym typeface="Wingdings" pitchFamily="2" charset="2"/>
              </a:rPr>
              <a:t> and saturation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free vs. bound proton structure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10 GeV electrons and 100 GeV polarized protons </a:t>
            </a:r>
          </a:p>
          <a:p>
            <a:r>
              <a:rPr lang="en-US" sz="1100" dirty="0">
                <a:solidFill>
                  <a:schemeClr val="bg2"/>
                </a:solidFill>
              </a:rPr>
              <a:t>Physics:</a:t>
            </a:r>
          </a:p>
          <a:p>
            <a:r>
              <a:rPr lang="en-US" sz="1100" dirty="0"/>
              <a:t>first look to 3d imaging of the proton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5345775" y="539373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4843043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7E07A-0DBE-E642-AACE-87EC180EBA10}"/>
              </a:ext>
            </a:extLst>
          </p:cNvPr>
          <p:cNvSpPr txBox="1"/>
          <p:nvPr/>
        </p:nvSpPr>
        <p:spPr>
          <a:xfrm>
            <a:off x="4534987" y="1465905"/>
            <a:ext cx="222927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on </a:t>
            </a:r>
            <a:r>
              <a:rPr lang="en-US" sz="1100" dirty="0">
                <a:solidFill>
                  <a:srgbClr val="FF0000"/>
                </a:solidFill>
              </a:rPr>
              <a:t>130</a:t>
            </a:r>
            <a:r>
              <a:rPr lang="en-US" sz="1100" dirty="0"/>
              <a:t> GeV transverse polarized protons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>
              <a:buClr>
                <a:schemeClr val="bg2"/>
              </a:buClr>
            </a:pPr>
            <a:r>
              <a:rPr lang="en-US" sz="1100" dirty="0"/>
              <a:t>3d imaging of the proton / mass of the nucleon </a:t>
            </a:r>
          </a:p>
          <a:p>
            <a:pPr>
              <a:buClr>
                <a:schemeClr val="bg2"/>
              </a:buClr>
            </a:pPr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switch to longitudinal proton polarization</a:t>
            </a:r>
          </a:p>
          <a:p>
            <a:r>
              <a:rPr lang="en-US" sz="1100" dirty="0">
                <a:solidFill>
                  <a:schemeClr val="bg2"/>
                </a:solidFill>
              </a:rPr>
              <a:t>Physics:</a:t>
            </a:r>
          </a:p>
          <a:p>
            <a:r>
              <a:rPr lang="en-US" sz="1100" dirty="0"/>
              <a:t>first look </a:t>
            </a:r>
            <a:r>
              <a:rPr lang="en-US" sz="1100" dirty="0">
                <a:sym typeface="Wingdings" pitchFamily="2" charset="2"/>
              </a:rPr>
              <a:t>helicity structure of the proton</a:t>
            </a:r>
            <a:r>
              <a:rPr lang="en-US" sz="1100" dirty="0"/>
              <a:t> – unravel quark, gluon and orbital angular contributions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DE94F1-5BAC-A146-B68D-852606A4A65A}"/>
              </a:ext>
            </a:extLst>
          </p:cNvPr>
          <p:cNvCxnSpPr/>
          <p:nvPr/>
        </p:nvCxnSpPr>
        <p:spPr bwMode="auto">
          <a:xfrm>
            <a:off x="7467032" y="564888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28E9E9-4BD2-1543-A780-64123BD911FF}"/>
              </a:ext>
            </a:extLst>
          </p:cNvPr>
          <p:cNvSpPr txBox="1"/>
          <p:nvPr/>
        </p:nvSpPr>
        <p:spPr>
          <a:xfrm>
            <a:off x="6964300" y="1127596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FE867-F6E4-ED4F-8A4D-AD652ED19B20}"/>
              </a:ext>
            </a:extLst>
          </p:cNvPr>
          <p:cNvSpPr txBox="1"/>
          <p:nvPr/>
        </p:nvSpPr>
        <p:spPr>
          <a:xfrm>
            <a:off x="6730686" y="1491420"/>
            <a:ext cx="23411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hadron accelerator to operate with not centered orbits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>
                <a:solidFill>
                  <a:srgbClr val="FF0000"/>
                </a:solidFill>
              </a:rPr>
              <a:t>10 GeV electrons on 100 GeV Au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100" dirty="0">
                <a:sym typeface="Wingdings" pitchFamily="2" charset="2"/>
              </a:rPr>
              <a:t> </a:t>
            </a:r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gives world-wide new data on A-</a:t>
            </a:r>
            <a:r>
              <a:rPr lang="en-US" sz="1100" dirty="0" err="1"/>
              <a:t>dep.of</a:t>
            </a:r>
            <a:r>
              <a:rPr lang="en-US" sz="1100" dirty="0"/>
              <a:t>  </a:t>
            </a:r>
            <a:r>
              <a:rPr lang="en-US" sz="1100" dirty="0" err="1"/>
              <a:t>nPDFs</a:t>
            </a:r>
            <a:r>
              <a:rPr lang="en-US" sz="1100" dirty="0"/>
              <a:t>, </a:t>
            </a:r>
            <a:r>
              <a:rPr lang="en-US" sz="1100" dirty="0" err="1"/>
              <a:t>nFF</a:t>
            </a:r>
            <a:r>
              <a:rPr lang="en-US" sz="1100" dirty="0"/>
              <a:t> and saturation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on 250 GeV transverse and longitudinal polarized protons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3d imaging of the proton at low x 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helicity structure of the proton</a:t>
            </a:r>
            <a:r>
              <a:rPr lang="en-US" sz="1100" dirty="0"/>
              <a:t> – unravel quark, gluon and orbital angular contributions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7288E5-ED9B-7048-8BA8-495C7496E309}"/>
              </a:ext>
            </a:extLst>
          </p:cNvPr>
          <p:cNvCxnSpPr/>
          <p:nvPr/>
        </p:nvCxnSpPr>
        <p:spPr bwMode="auto">
          <a:xfrm>
            <a:off x="9963422" y="562345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55E531B-41F8-DB40-9B81-740A9C75BD44}"/>
              </a:ext>
            </a:extLst>
          </p:cNvPr>
          <p:cNvSpPr txBox="1"/>
          <p:nvPr/>
        </p:nvSpPr>
        <p:spPr>
          <a:xfrm>
            <a:off x="9460690" y="1125053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42A075-1D2D-9E46-8B19-84F6FFE27713}"/>
              </a:ext>
            </a:extLst>
          </p:cNvPr>
          <p:cNvSpPr txBox="1"/>
          <p:nvPr/>
        </p:nvSpPr>
        <p:spPr>
          <a:xfrm>
            <a:off x="9071864" y="1442570"/>
            <a:ext cx="27332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dirty="0"/>
              <a:t>Commission hadron accelerator to operate with not centered orbits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>
                <a:solidFill>
                  <a:srgbClr val="FF0000"/>
                </a:solidFill>
              </a:rPr>
              <a:t>10 GeV electrons on 100 GeV Au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100" dirty="0">
                <a:sym typeface="Wingdings" pitchFamily="2" charset="2"/>
              </a:rPr>
              <a:t> </a:t>
            </a:r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gives world-wide new data on A-</a:t>
            </a:r>
            <a:r>
              <a:rPr lang="en-US" sz="1100" dirty="0" err="1"/>
              <a:t>dep.of</a:t>
            </a:r>
            <a:r>
              <a:rPr lang="en-US" sz="1100" dirty="0"/>
              <a:t>  </a:t>
            </a:r>
            <a:r>
              <a:rPr lang="en-US" sz="1100" dirty="0" err="1"/>
              <a:t>nPDFs</a:t>
            </a:r>
            <a:r>
              <a:rPr lang="en-US" sz="1100" dirty="0"/>
              <a:t>, </a:t>
            </a:r>
            <a:r>
              <a:rPr lang="en-US" sz="1100" dirty="0" err="1"/>
              <a:t>nFF</a:t>
            </a:r>
            <a:r>
              <a:rPr lang="en-US" sz="1100" dirty="0"/>
              <a:t> and saturation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on 166 GeV transverse and longitudinal polarized He-3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3d imaging of the nucleons </a:t>
            </a:r>
            <a:r>
              <a:rPr lang="en-US" sz="1100" dirty="0">
                <a:sym typeface="Wingdings" pitchFamily="2" charset="2"/>
              </a:rPr>
              <a:t> flavor separation</a:t>
            </a:r>
            <a:endParaRPr lang="en-US" sz="1100" dirty="0"/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helicity structure of the nucleon</a:t>
            </a:r>
            <a:r>
              <a:rPr lang="en-US" sz="1100" dirty="0"/>
              <a:t>– unravel helicities for different quark flavors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first look to nuclear binding</a:t>
            </a:r>
            <a:endParaRPr lang="en-US" sz="1100" dirty="0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7CE2647B-4539-A449-81CF-F58CFF2F2389}"/>
              </a:ext>
            </a:extLst>
          </p:cNvPr>
          <p:cNvSpPr/>
          <p:nvPr/>
        </p:nvSpPr>
        <p:spPr>
          <a:xfrm rot="5400000">
            <a:off x="9135838" y="3081972"/>
            <a:ext cx="276858" cy="5020005"/>
          </a:xfrm>
          <a:prstGeom prst="rightBrac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5DEC0A-E68C-154F-BEF2-2B22DAC2D1EC}"/>
              </a:ext>
            </a:extLst>
          </p:cNvPr>
          <p:cNvSpPr txBox="1"/>
          <p:nvPr/>
        </p:nvSpPr>
        <p:spPr>
          <a:xfrm>
            <a:off x="6768720" y="5662412"/>
            <a:ext cx="5190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 to install additional ESR RF and HSR PS to</a:t>
            </a:r>
          </a:p>
          <a:p>
            <a:pPr algn="ctr"/>
            <a:r>
              <a:rPr lang="en-US" dirty="0"/>
              <a:t>reach design Current and max. Energies</a:t>
            </a:r>
          </a:p>
        </p:txBody>
      </p:sp>
    </p:spTree>
    <p:extLst>
      <p:ext uri="{BB962C8B-B14F-4D97-AF65-F5344CB8AC3E}">
        <p14:creationId xmlns:p14="http://schemas.microsoft.com/office/powerpoint/2010/main" val="2944476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1277812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775080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- 5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4880728" y="609601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4377996" y="1137140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- 6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8923696" y="574431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8420964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AC173D-B47B-D449-9386-94D0D4B87DAF}"/>
              </a:ext>
            </a:extLst>
          </p:cNvPr>
          <p:cNvSpPr txBox="1"/>
          <p:nvPr/>
        </p:nvSpPr>
        <p:spPr>
          <a:xfrm>
            <a:off x="3508347" y="1451226"/>
            <a:ext cx="411792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Start with Phase 1 EIC</a:t>
            </a:r>
          </a:p>
          <a:p>
            <a:r>
              <a:rPr lang="en-US" sz="1600" dirty="0"/>
              <a:t>Commission electron polarization in parallel</a:t>
            </a:r>
          </a:p>
          <a:p>
            <a:r>
              <a:rPr lang="en-US" sz="1600" dirty="0"/>
              <a:t>Commission hadron polarization in parallel</a:t>
            </a:r>
          </a:p>
          <a:p>
            <a:r>
              <a:rPr lang="en-US" sz="1600" dirty="0"/>
              <a:t>Commission running with hadron spin rotators</a:t>
            </a:r>
          </a:p>
          <a:p>
            <a:r>
              <a:rPr lang="en-US" sz="1600" dirty="0"/>
              <a:t>Commission hadron accelerator to operate with not centered orbits</a:t>
            </a:r>
          </a:p>
          <a:p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600" dirty="0"/>
              <a:t>Commission ESR &amp; HSR at max. energy and beam currents</a:t>
            </a:r>
          </a:p>
          <a:p>
            <a:r>
              <a:rPr lang="en-US" sz="16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600" dirty="0">
                <a:solidFill>
                  <a:srgbClr val="FF0000"/>
                </a:solidFill>
              </a:rPr>
              <a:t>18 GeV polarized electrons on 275 GeV/u polarized (longitudinal &amp; transverse) proton beams</a:t>
            </a:r>
          </a:p>
          <a:p>
            <a:r>
              <a:rPr lang="en-US" sz="16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194310" indent="-19431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3d imaging of the proton at low x </a:t>
            </a:r>
          </a:p>
          <a:p>
            <a:pPr marL="194310" indent="-19431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>
                <a:sym typeface="Wingdings" pitchFamily="2" charset="2"/>
              </a:rPr>
              <a:t>helicity structure of the proton</a:t>
            </a:r>
            <a:r>
              <a:rPr lang="en-US" sz="1600" dirty="0"/>
              <a:t> – unravel quark, gluon and orbital angular contributions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D83A85-DE43-A14B-9860-E18D39A29296}"/>
              </a:ext>
            </a:extLst>
          </p:cNvPr>
          <p:cNvCxnSpPr/>
          <p:nvPr/>
        </p:nvCxnSpPr>
        <p:spPr>
          <a:xfrm>
            <a:off x="3305908" y="546269"/>
            <a:ext cx="0" cy="5765462"/>
          </a:xfrm>
          <a:prstGeom prst="line">
            <a:avLst/>
          </a:prstGeom>
          <a:ln w="635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9CF679C-0F36-BA45-9DAC-EB8A5D517310}"/>
              </a:ext>
            </a:extLst>
          </p:cNvPr>
          <p:cNvSpPr txBox="1"/>
          <p:nvPr/>
        </p:nvSpPr>
        <p:spPr>
          <a:xfrm>
            <a:off x="7771918" y="1451226"/>
            <a:ext cx="40492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Start with Phase 1 EIC</a:t>
            </a:r>
          </a:p>
          <a:p>
            <a:r>
              <a:rPr lang="en-US" sz="1600" dirty="0"/>
              <a:t>Commission electron polarization in parallel</a:t>
            </a:r>
          </a:p>
          <a:p>
            <a:r>
              <a:rPr lang="en-US" sz="1600" dirty="0"/>
              <a:t>Commission hadron polarization in parallel</a:t>
            </a:r>
          </a:p>
          <a:p>
            <a:r>
              <a:rPr lang="en-US" sz="1600" dirty="0"/>
              <a:t>Commission running with hadron spin rotators</a:t>
            </a:r>
          </a:p>
          <a:p>
            <a:r>
              <a:rPr lang="en-US" sz="1600" dirty="0"/>
              <a:t>Commission hadron accelerator to operate with not centered orbits</a:t>
            </a:r>
          </a:p>
          <a:p>
            <a:r>
              <a:rPr lang="en-US" sz="1600" dirty="0"/>
              <a:t>Commission ESR &amp; HSR at max. energy and beam currents</a:t>
            </a:r>
          </a:p>
          <a:p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600" dirty="0"/>
              <a:t>Operate HSR with 41 GeV bypass</a:t>
            </a:r>
          </a:p>
          <a:p>
            <a:r>
              <a:rPr lang="en-US" sz="1600" dirty="0"/>
              <a:t>Run:</a:t>
            </a:r>
          </a:p>
          <a:p>
            <a:r>
              <a:rPr lang="en-US" sz="1600" dirty="0"/>
              <a:t>5 GeV polarized electrons on 41 GeV transverse polarized proton beams</a:t>
            </a:r>
          </a:p>
          <a:p>
            <a:r>
              <a:rPr lang="en-US" sz="16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>
              <a:buClr>
                <a:schemeClr val="bg2"/>
              </a:buClr>
            </a:pPr>
            <a:r>
              <a:rPr lang="en-US" sz="1600" dirty="0">
                <a:sym typeface="Wingdings" pitchFamily="2" charset="2"/>
              </a:rPr>
              <a:t>first look to moderate-x 3d imaging and Kaon structure/ mass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E9C5BB-E121-574B-A9DB-94450A28024F}"/>
              </a:ext>
            </a:extLst>
          </p:cNvPr>
          <p:cNvSpPr txBox="1"/>
          <p:nvPr/>
        </p:nvSpPr>
        <p:spPr>
          <a:xfrm>
            <a:off x="340076" y="1506471"/>
            <a:ext cx="27332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dirty="0"/>
              <a:t>Commission hadron accelerator to operate with not centered orbits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>
                <a:solidFill>
                  <a:srgbClr val="FF0000"/>
                </a:solidFill>
              </a:rPr>
              <a:t>10 GeV electrons on 100 GeV Au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100" dirty="0">
                <a:sym typeface="Wingdings" pitchFamily="2" charset="2"/>
              </a:rPr>
              <a:t> </a:t>
            </a:r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gives world-wide new data on A-</a:t>
            </a:r>
            <a:r>
              <a:rPr lang="en-US" sz="1100" dirty="0" err="1"/>
              <a:t>dep.of</a:t>
            </a:r>
            <a:r>
              <a:rPr lang="en-US" sz="1100" dirty="0"/>
              <a:t>  </a:t>
            </a:r>
            <a:r>
              <a:rPr lang="en-US" sz="1100" dirty="0" err="1"/>
              <a:t>nPDFs</a:t>
            </a:r>
            <a:r>
              <a:rPr lang="en-US" sz="1100" dirty="0"/>
              <a:t>, </a:t>
            </a:r>
            <a:r>
              <a:rPr lang="en-US" sz="1100" dirty="0" err="1"/>
              <a:t>nFF</a:t>
            </a:r>
            <a:r>
              <a:rPr lang="en-US" sz="1100" dirty="0"/>
              <a:t> and saturation</a:t>
            </a:r>
          </a:p>
          <a:p>
            <a:r>
              <a:rPr lang="en-US" sz="11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electrons on 166 GeV transverse and longitudinal polarized He-3</a:t>
            </a:r>
          </a:p>
          <a:p>
            <a:r>
              <a:rPr lang="en-US" sz="11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3d imaging of the nucleons </a:t>
            </a:r>
            <a:r>
              <a:rPr lang="en-US" sz="1100" dirty="0">
                <a:sym typeface="Wingdings" pitchFamily="2" charset="2"/>
              </a:rPr>
              <a:t> flavor separation</a:t>
            </a:r>
            <a:endParaRPr lang="en-US" sz="1100" dirty="0"/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helicity structure of the nucleon</a:t>
            </a:r>
            <a:r>
              <a:rPr lang="en-US" sz="1100" dirty="0"/>
              <a:t>– unravel helicities for different quark flavors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first look to nuclear binding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83109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9F019-1FB8-D745-9FB4-D23344BAD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29112-7AE0-BD4D-BA6E-B4FB91DE02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444" y="751165"/>
            <a:ext cx="11521440" cy="5212080"/>
          </a:xfrm>
        </p:spPr>
        <p:txBody>
          <a:bodyPr/>
          <a:lstStyle/>
          <a:p>
            <a:pPr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There is a science program with many world-first possible based on the phase-1 machine</a:t>
            </a:r>
          </a:p>
          <a:p>
            <a:pPr marL="227012" lvl="1" indent="0">
              <a:buClr>
                <a:schemeClr val="bg2"/>
              </a:buClr>
              <a:buNone/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All the NAS/NSAC Science topics can be started</a:t>
            </a:r>
          </a:p>
          <a:p>
            <a:pPr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has been developed and presented to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collaboration / EIC-UG in the July meeting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proposal was well received</a:t>
            </a:r>
          </a:p>
          <a:p>
            <a:pPr marL="227012" lvl="1" indent="0">
              <a:buClr>
                <a:schemeClr val="bg2"/>
              </a:buClr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One comment was to have 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run again earlier than year-6. See backup slides 20-21 as one option.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holding a dedicated meeting on “early” science followed by others 13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September</a:t>
            </a:r>
          </a:p>
          <a:p>
            <a:pPr>
              <a:buClr>
                <a:schemeClr val="bg2"/>
              </a:buClr>
              <a:buFont typeface="Wingdings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920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210E534-57C2-164E-A621-4930B17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1" y="1233889"/>
            <a:ext cx="10508521" cy="39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54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C1C87-4EE4-B548-B356-1D84B1C40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Science Pillars</a:t>
            </a:r>
          </a:p>
        </p:txBody>
      </p:sp>
      <p:pic>
        <p:nvPicPr>
          <p:cNvPr id="3" name="Picture 2" descr="A scale with a bowl of food and a bowl of nuts&#10;&#10;Description automatically generated with medium confidence">
            <a:extLst>
              <a:ext uri="{FF2B5EF4-FFF2-40B4-BE49-F238E27FC236}">
                <a16:creationId xmlns:a16="http://schemas.microsoft.com/office/drawing/2014/main" id="{1E1881F5-8C17-814E-A7B1-E4BE0CBEE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352" y="687968"/>
            <a:ext cx="1883924" cy="1455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99E592-4567-824F-8086-7F54D86F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1130" y="687968"/>
            <a:ext cx="1542649" cy="1548025"/>
          </a:xfrm>
          <a:prstGeom prst="rect">
            <a:avLst/>
          </a:prstGeom>
        </p:spPr>
      </p:pic>
      <p:pic>
        <p:nvPicPr>
          <p:cNvPr id="7" name="Picture 6" descr="A picture containing colorful&#10;&#10;Description automatically generated">
            <a:extLst>
              <a:ext uri="{FF2B5EF4-FFF2-40B4-BE49-F238E27FC236}">
                <a16:creationId xmlns:a16="http://schemas.microsoft.com/office/drawing/2014/main" id="{FD3AE806-00E0-604B-853C-6B3666B41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497" y="658812"/>
            <a:ext cx="2078127" cy="1603699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6AD96F0F-2BAD-7F48-9B95-B47832D2C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4" r="10912"/>
          <a:stretch/>
        </p:blipFill>
        <p:spPr>
          <a:xfrm>
            <a:off x="7476657" y="651837"/>
            <a:ext cx="1650968" cy="1628353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C10F1BD-DA66-B542-82F2-E858A57FE2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51" t="3413" r="12277" b="4107"/>
          <a:stretch/>
        </p:blipFill>
        <p:spPr>
          <a:xfrm>
            <a:off x="5537817" y="612386"/>
            <a:ext cx="1278415" cy="1548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645BD0-1D76-2E4F-8E4C-72DE958020C4}"/>
              </a:ext>
            </a:extLst>
          </p:cNvPr>
          <p:cNvSpPr txBox="1"/>
          <p:nvPr/>
        </p:nvSpPr>
        <p:spPr>
          <a:xfrm>
            <a:off x="564433" y="2235993"/>
            <a:ext cx="209604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SPIN is one of the fundamental properties of matter.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All elementary particles, but the Higgs carry spin.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Spin cannot be explained by a static picture of the proton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It is the interplay between the intrinsic properties and interactions of quarks and gluons</a:t>
            </a:r>
          </a:p>
          <a:p>
            <a:pPr algn="ctr"/>
            <a:endParaRPr lang="en-US" sz="800" dirty="0">
              <a:ea typeface="Comic Sans MS" charset="0"/>
              <a:cs typeface="Comic Sans MS" charset="0"/>
            </a:endParaRPr>
          </a:p>
          <a:p>
            <a:pPr algn="ctr"/>
            <a:r>
              <a:rPr lang="en-US" sz="1400" dirty="0">
                <a:solidFill>
                  <a:srgbClr val="FF40FF"/>
                </a:solidFill>
                <a:ea typeface="Comic Sans MS" charset="0"/>
                <a:cs typeface="Comic Sans MS" charset="0"/>
              </a:rPr>
              <a:t>The EIC will unravel the different contribution from the quarks, gluons and orbital angular momentum.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37B98-EAD1-A94C-8CF4-D700E69106F4}"/>
              </a:ext>
            </a:extLst>
          </p:cNvPr>
          <p:cNvSpPr txBox="1"/>
          <p:nvPr/>
        </p:nvSpPr>
        <p:spPr>
          <a:xfrm>
            <a:off x="5235061" y="2292448"/>
            <a:ext cx="2022261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are the quarks and </a:t>
            </a:r>
            <a:r>
              <a:rPr lang="en-US" sz="1400" dirty="0">
                <a:solidFill>
                  <a:srgbClr val="00B050"/>
                </a:solidFill>
                <a:cs typeface="Comic Sans MS"/>
              </a:rPr>
              <a:t>gluon distributed in space and momentum </a:t>
            </a:r>
            <a:r>
              <a:rPr lang="en-US" sz="1400" dirty="0">
                <a:cs typeface="Comic Sans MS"/>
              </a:rPr>
              <a:t>inside the nucleon &amp; nuclei? 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do the </a:t>
            </a:r>
            <a:r>
              <a:rPr lang="en-US" sz="1400" dirty="0">
                <a:solidFill>
                  <a:srgbClr val="00B050"/>
                </a:solidFill>
                <a:cs typeface="Comic Sans MS"/>
              </a:rPr>
              <a:t>nucleon properties emerge </a:t>
            </a:r>
            <a:r>
              <a:rPr lang="en-US" sz="1400" dirty="0">
                <a:cs typeface="Comic Sans MS"/>
              </a:rPr>
              <a:t>from them and  their interactions?</a:t>
            </a:r>
          </a:p>
          <a:p>
            <a:pPr algn="ctr"/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understand their dynamical origin in QCD?</a:t>
            </a:r>
          </a:p>
          <a:p>
            <a:pPr algn="ctr"/>
            <a:r>
              <a:rPr lang="en-US" sz="1400" dirty="0">
                <a:sym typeface="Wingdings" pitchFamily="2" charset="2"/>
              </a:rPr>
              <a:t>What is the relation to Confinement</a:t>
            </a:r>
            <a:endParaRPr lang="en-US" sz="1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923043-C7E8-C84B-9C72-06CE55108ADD}"/>
              </a:ext>
            </a:extLst>
          </p:cNvPr>
          <p:cNvCxnSpPr/>
          <p:nvPr/>
        </p:nvCxnSpPr>
        <p:spPr>
          <a:xfrm>
            <a:off x="2743200" y="48034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F22E07-C67D-B445-A582-0F5143EA9B7A}"/>
              </a:ext>
            </a:extLst>
          </p:cNvPr>
          <p:cNvCxnSpPr/>
          <p:nvPr/>
        </p:nvCxnSpPr>
        <p:spPr>
          <a:xfrm>
            <a:off x="5152663" y="48034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2FDF67-BBE8-B542-8B4B-CE5FBC133B6D}"/>
              </a:ext>
            </a:extLst>
          </p:cNvPr>
          <p:cNvCxnSpPr/>
          <p:nvPr/>
        </p:nvCxnSpPr>
        <p:spPr>
          <a:xfrm>
            <a:off x="7295909" y="47069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43FFF2-588C-9047-A1CC-380EC2309065}"/>
              </a:ext>
            </a:extLst>
          </p:cNvPr>
          <p:cNvCxnSpPr/>
          <p:nvPr/>
        </p:nvCxnSpPr>
        <p:spPr>
          <a:xfrm>
            <a:off x="9485452" y="48419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3A213B-9B8D-D14B-8E9A-FD97ED8CBFE8}"/>
              </a:ext>
            </a:extLst>
          </p:cNvPr>
          <p:cNvSpPr txBox="1"/>
          <p:nvPr/>
        </p:nvSpPr>
        <p:spPr>
          <a:xfrm>
            <a:off x="2825598" y="2293109"/>
            <a:ext cx="22396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432FF"/>
                </a:solidFill>
              </a:rPr>
              <a:t>Does the mass of visible matter emerge from quark-gluon interactions?</a:t>
            </a:r>
          </a:p>
          <a:p>
            <a:pPr algn="ctr"/>
            <a:endParaRPr lang="en-US" sz="800" dirty="0">
              <a:solidFill>
                <a:srgbClr val="0432FF"/>
              </a:solidFill>
            </a:endParaRPr>
          </a:p>
          <a:p>
            <a:r>
              <a:rPr lang="en-US" sz="1400" dirty="0"/>
              <a:t>Atom: Binding/Mass = </a:t>
            </a:r>
          </a:p>
          <a:p>
            <a:pPr algn="r"/>
            <a:r>
              <a:rPr lang="en-US" sz="1400" dirty="0"/>
              <a:t> 0.00000001</a:t>
            </a:r>
            <a:endParaRPr lang="en-US" sz="1400" baseline="30000" dirty="0"/>
          </a:p>
          <a:p>
            <a:r>
              <a:rPr lang="en-US" sz="1400" dirty="0"/>
              <a:t>Nucleus: Binding/Mass =</a:t>
            </a:r>
          </a:p>
          <a:p>
            <a:pPr algn="r"/>
            <a:r>
              <a:rPr lang="en-US" sz="1400" dirty="0"/>
              <a:t> 0.01</a:t>
            </a:r>
          </a:p>
          <a:p>
            <a:r>
              <a:rPr lang="en-US" sz="1400" dirty="0"/>
              <a:t>Proton: Binding/Mass =</a:t>
            </a:r>
          </a:p>
          <a:p>
            <a:pPr algn="r"/>
            <a:r>
              <a:rPr lang="en-US" sz="1400" dirty="0"/>
              <a:t> 100</a:t>
            </a:r>
          </a:p>
          <a:p>
            <a:pPr algn="r"/>
            <a:endParaRPr lang="en-US" sz="1400" dirty="0"/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the </a:t>
            </a:r>
            <a:r>
              <a:rPr lang="en-US" sz="1400" dirty="0">
                <a:solidFill>
                  <a:srgbClr val="0432FF"/>
                </a:solidFill>
                <a:cs typeface="Arial" panose="020B0604020202020204" pitchFamily="34" charset="0"/>
              </a:rPr>
              <a:t>proton</a:t>
            </a:r>
            <a:r>
              <a:rPr lang="en-US" sz="1400" dirty="0">
                <a:cs typeface="Arial" panose="020B0604020202020204" pitchFamily="34" charset="0"/>
              </a:rPr>
              <a:t> the EIC will determine an important term contributing to the proton mass, the so-called “QCD trace anomaly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EB7FAD-23C1-F248-B2DA-619139FE7DDC}"/>
              </a:ext>
            </a:extLst>
          </p:cNvPr>
          <p:cNvSpPr txBox="1"/>
          <p:nvPr/>
        </p:nvSpPr>
        <p:spPr>
          <a:xfrm>
            <a:off x="7407720" y="2292448"/>
            <a:ext cx="180623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Is the structure of a </a:t>
            </a:r>
            <a:r>
              <a:rPr lang="en-US" sz="1400" dirty="0">
                <a:solidFill>
                  <a:schemeClr val="accent2"/>
                </a:solidFill>
                <a:cs typeface="Comic Sans MS"/>
              </a:rPr>
              <a:t>free and bound </a:t>
            </a:r>
            <a:r>
              <a:rPr lang="en-US" sz="1400" dirty="0">
                <a:solidFill>
                  <a:srgbClr val="292934"/>
                </a:solidFill>
                <a:cs typeface="Comic Sans MS"/>
              </a:rPr>
              <a:t>nucleon the same?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How do quarks and gluons, </a:t>
            </a:r>
            <a:r>
              <a:rPr lang="en-US" sz="1400" dirty="0">
                <a:solidFill>
                  <a:schemeClr val="accent2"/>
                </a:solidFill>
                <a:cs typeface="Comic Sans MS"/>
              </a:rPr>
              <a:t>interact with a nuclear medium?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How do the </a:t>
            </a:r>
            <a:r>
              <a:rPr lang="en-US" sz="1400" dirty="0">
                <a:solidFill>
                  <a:schemeClr val="accent2"/>
                </a:solidFill>
                <a:cs typeface="Comic Sans MS"/>
              </a:rPr>
              <a:t>confined hadronic states emerge </a:t>
            </a:r>
            <a:r>
              <a:rPr lang="en-US" sz="1400" dirty="0">
                <a:solidFill>
                  <a:srgbClr val="292934"/>
                </a:solidFill>
                <a:cs typeface="Comic Sans MS"/>
              </a:rPr>
              <a:t>from these quarks and gluons? 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How do the quark-gluon </a:t>
            </a:r>
            <a:r>
              <a:rPr lang="en-US" sz="1400" dirty="0">
                <a:solidFill>
                  <a:schemeClr val="accent2"/>
                </a:solidFill>
                <a:cs typeface="Comic Sans MS"/>
              </a:rPr>
              <a:t>interactions create nuclear binding?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75764C-606E-AA48-9ED8-F7761318E376}"/>
              </a:ext>
            </a:extLst>
          </p:cNvPr>
          <p:cNvSpPr txBox="1"/>
          <p:nvPr/>
        </p:nvSpPr>
        <p:spPr>
          <a:xfrm>
            <a:off x="9756947" y="2308996"/>
            <a:ext cx="2082425" cy="278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How many gluons can fit in a proton?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How does </a:t>
            </a:r>
            <a:r>
              <a:rPr lang="en-US" sz="1400" dirty="0">
                <a:solidFill>
                  <a:srgbClr val="FF0000"/>
                </a:solidFill>
                <a:cs typeface="Comic Sans MS"/>
              </a:rPr>
              <a:t>a dense nuclear environment affect </a:t>
            </a:r>
            <a:r>
              <a:rPr lang="en-US" sz="1400" dirty="0">
                <a:solidFill>
                  <a:srgbClr val="292934"/>
                </a:solidFill>
                <a:cs typeface="Comic Sans MS"/>
              </a:rPr>
              <a:t>the quarks and gluons, their correlations, and their interactions?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What happens to the </a:t>
            </a:r>
            <a:r>
              <a:rPr lang="en-US" sz="1400" dirty="0">
                <a:solidFill>
                  <a:srgbClr val="FF0000"/>
                </a:solidFill>
                <a:cs typeface="Comic Sans MS"/>
              </a:rPr>
              <a:t>gluon density in nuclei</a:t>
            </a:r>
            <a:r>
              <a:rPr lang="en-US" sz="1400" dirty="0">
                <a:solidFill>
                  <a:srgbClr val="292934"/>
                </a:solidFill>
                <a:cs typeface="Comic Sans MS"/>
              </a:rPr>
              <a:t>? Does </a:t>
            </a:r>
            <a:r>
              <a:rPr lang="en-US" sz="1400" dirty="0">
                <a:solidFill>
                  <a:srgbClr val="FF0000"/>
                </a:solidFill>
                <a:cs typeface="Comic Sans MS"/>
              </a:rPr>
              <a:t>it saturate at high energy?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D96A44-210D-0443-B95A-3D3E2F1FF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5457" y="5040374"/>
            <a:ext cx="859427" cy="518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A614BC-9D42-AD4A-BDDD-E391885443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5710" y="5039107"/>
            <a:ext cx="853494" cy="5013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182173-6309-764D-B9EC-D5D51C56B856}"/>
              </a:ext>
            </a:extLst>
          </p:cNvPr>
          <p:cNvSpPr txBox="1"/>
          <p:nvPr/>
        </p:nvSpPr>
        <p:spPr>
          <a:xfrm>
            <a:off x="10534383" y="499469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cs typeface="Comic Sans MS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4A9607-6157-3F4A-A7EC-2DDB8B1B040B}"/>
              </a:ext>
            </a:extLst>
          </p:cNvPr>
          <p:cNvSpPr txBox="1"/>
          <p:nvPr/>
        </p:nvSpPr>
        <p:spPr>
          <a:xfrm>
            <a:off x="10548065" y="5237822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cs typeface="Comic Sans MS"/>
              </a:rPr>
              <a:t>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DCDDFE-D0BD-FB46-B887-EFE75508FFAC}"/>
              </a:ext>
            </a:extLst>
          </p:cNvPr>
          <p:cNvSpPr txBox="1"/>
          <p:nvPr/>
        </p:nvSpPr>
        <p:spPr>
          <a:xfrm>
            <a:off x="9638681" y="5352372"/>
            <a:ext cx="704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gluon</a:t>
            </a:r>
          </a:p>
          <a:p>
            <a:pPr algn="ctr"/>
            <a:r>
              <a:rPr lang="en-US" sz="1200" dirty="0"/>
              <a:t>splitting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9E7E4-7BE2-C544-BDCE-3A21457EB1C0}"/>
              </a:ext>
            </a:extLst>
          </p:cNvPr>
          <p:cNvSpPr txBox="1"/>
          <p:nvPr/>
        </p:nvSpPr>
        <p:spPr>
          <a:xfrm>
            <a:off x="10906601" y="5386400"/>
            <a:ext cx="1146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gluon</a:t>
            </a:r>
          </a:p>
          <a:p>
            <a:pPr algn="ctr"/>
            <a:r>
              <a:rPr lang="en-US" sz="1200" dirty="0"/>
              <a:t>recombination</a:t>
            </a:r>
          </a:p>
        </p:txBody>
      </p:sp>
    </p:spTree>
    <p:extLst>
      <p:ext uri="{BB962C8B-B14F-4D97-AF65-F5344CB8AC3E}">
        <p14:creationId xmlns:p14="http://schemas.microsoft.com/office/powerpoint/2010/main" val="257365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194911-5073-8841-BAF8-E1E38EDC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24" y="3258507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644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6F2B2-AD7F-764D-BA7F-0F5C36DC0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Science Reach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E878F0-7CE1-E1BB-78ED-2AC7B8AF0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38" y="672592"/>
            <a:ext cx="8353044" cy="54315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ECF098-DEE4-0E4B-C546-54389E9B5E9A}"/>
              </a:ext>
            </a:extLst>
          </p:cNvPr>
          <p:cNvSpPr txBox="1"/>
          <p:nvPr/>
        </p:nvSpPr>
        <p:spPr>
          <a:xfrm>
            <a:off x="9295234" y="1661617"/>
            <a:ext cx="271099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3D Imaging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Quarks, Gluons &amp; Nuclei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Dense gluon systems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9B5E039-2FE5-1E18-81A8-656FF5039419}"/>
                  </a:ext>
                </a:extLst>
              </p14:cNvPr>
              <p14:cNvContentPartPr/>
              <p14:nvPr/>
            </p14:nvContentPartPr>
            <p14:xfrm>
              <a:off x="2153200" y="1135640"/>
              <a:ext cx="5650560" cy="3641668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9B5E039-2FE5-1E18-81A8-656FF50394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40600" y="1123040"/>
                <a:ext cx="5675760" cy="36665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6AA18C9-CE9B-2B59-9CA7-7847A62B5DBB}"/>
                  </a:ext>
                </a:extLst>
              </p14:cNvPr>
              <p14:cNvContentPartPr/>
              <p14:nvPr/>
            </p14:nvContentPartPr>
            <p14:xfrm>
              <a:off x="2213880" y="1259840"/>
              <a:ext cx="4615560" cy="2571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6AA18C9-CE9B-2B59-9CA7-7847A62B5DB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3360" y="1218440"/>
                <a:ext cx="4656600" cy="265392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AB17CCC7-110E-9840-8693-93705E8087F0}"/>
              </a:ext>
            </a:extLst>
          </p:cNvPr>
          <p:cNvSpPr/>
          <p:nvPr/>
        </p:nvSpPr>
        <p:spPr>
          <a:xfrm>
            <a:off x="2696473" y="2743200"/>
            <a:ext cx="5400779" cy="1024361"/>
          </a:xfrm>
          <a:prstGeom prst="ellipse">
            <a:avLst/>
          </a:prstGeom>
          <a:noFill/>
          <a:ln w="53975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434966-BF95-7347-A589-6FFE3D6CC72E}"/>
              </a:ext>
            </a:extLst>
          </p:cNvPr>
          <p:cNvSpPr/>
          <p:nvPr/>
        </p:nvSpPr>
        <p:spPr>
          <a:xfrm>
            <a:off x="2568871" y="1365391"/>
            <a:ext cx="5400779" cy="1594377"/>
          </a:xfrm>
          <a:prstGeom prst="ellipse">
            <a:avLst/>
          </a:prstGeom>
          <a:noFill/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E1290F-040C-D641-B760-F65CA04A617E}"/>
              </a:ext>
            </a:extLst>
          </p:cNvPr>
          <p:cNvSpPr/>
          <p:nvPr/>
        </p:nvSpPr>
        <p:spPr>
          <a:xfrm>
            <a:off x="4926343" y="3752947"/>
            <a:ext cx="3298511" cy="1024361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0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93FF6-91D5-A84F-852A-671F66C88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experience ramping up a high current collider</a:t>
            </a:r>
          </a:p>
        </p:txBody>
      </p:sp>
      <p:pic>
        <p:nvPicPr>
          <p:cNvPr id="1025" name="Picture 1" descr="page3image27232288">
            <a:extLst>
              <a:ext uri="{FF2B5EF4-FFF2-40B4-BE49-F238E27FC236}">
                <a16:creationId xmlns:a16="http://schemas.microsoft.com/office/drawing/2014/main" id="{7E104506-7A49-5C46-81E3-B06258BD8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b="9172"/>
          <a:stretch/>
        </p:blipFill>
        <p:spPr bwMode="auto">
          <a:xfrm>
            <a:off x="1905000" y="698499"/>
            <a:ext cx="8975308" cy="612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726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44844-C0C0-2541-A9A0-7050F43AA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at Day One and Ultimate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D419CB-693D-F740-8121-FF287C24CD4A}"/>
              </a:ext>
            </a:extLst>
          </p:cNvPr>
          <p:cNvSpPr txBox="1"/>
          <p:nvPr/>
        </p:nvSpPr>
        <p:spPr>
          <a:xfrm>
            <a:off x="461964" y="600217"/>
            <a:ext cx="11730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RCS:</a:t>
            </a:r>
          </a:p>
          <a:p>
            <a:r>
              <a:rPr lang="en-US" dirty="0"/>
              <a:t>7nC / bunch	                                     change injection scheme</a:t>
            </a:r>
          </a:p>
          <a:p>
            <a:r>
              <a:rPr lang="en-US" dirty="0"/>
              <a:t>5 – 10 GeV polarized e-                            to reach 28 </a:t>
            </a:r>
            <a:r>
              <a:rPr lang="en-US" dirty="0" err="1"/>
              <a:t>nC</a:t>
            </a:r>
            <a:r>
              <a:rPr lang="en-US" dirty="0"/>
              <a:t> / bunch and 18 GeV electrons 				</a:t>
            </a:r>
          </a:p>
          <a:p>
            <a:r>
              <a:rPr lang="en-US" dirty="0"/>
              <a:t>	 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60CAE-2FBD-3B4D-AB22-6253B6F8F8F4}"/>
              </a:ext>
            </a:extLst>
          </p:cNvPr>
          <p:cNvSpPr txBox="1"/>
          <p:nvPr/>
        </p:nvSpPr>
        <p:spPr>
          <a:xfrm>
            <a:off x="461963" y="2605410"/>
            <a:ext cx="108799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HSR:</a:t>
            </a:r>
          </a:p>
          <a:p>
            <a:r>
              <a:rPr lang="en-US" dirty="0"/>
              <a:t>100 – 250 GeV polarized p                      update PS to reach 275 GeV protons and 110 GeV/u nuclei</a:t>
            </a:r>
          </a:p>
          <a:p>
            <a:r>
              <a:rPr lang="en-US" dirty="0"/>
              <a:t>100 GeV/u nuclear beams                       add 41 GeV bypass to get full HSR beam energy capabilities</a:t>
            </a:r>
          </a:p>
          <a:p>
            <a:endParaRPr lang="en-US" dirty="0"/>
          </a:p>
          <a:p>
            <a:r>
              <a:rPr lang="en-US" dirty="0"/>
              <a:t>pre-cooling at injection                            add strong hadron cooling to achieve ultimate beam parameters </a:t>
            </a:r>
          </a:p>
          <a:p>
            <a:r>
              <a:rPr lang="en-US" dirty="0"/>
              <a:t>                                                                and integrated luminosity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C20E0E83-F64D-8944-8CF0-5AD76B9F37A5}"/>
              </a:ext>
            </a:extLst>
          </p:cNvPr>
          <p:cNvSpPr/>
          <p:nvPr/>
        </p:nvSpPr>
        <p:spPr>
          <a:xfrm>
            <a:off x="3406692" y="969859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01CBB3A-08BC-0E46-B6F2-987F91051D97}"/>
              </a:ext>
            </a:extLst>
          </p:cNvPr>
          <p:cNvSpPr/>
          <p:nvPr/>
        </p:nvSpPr>
        <p:spPr>
          <a:xfrm>
            <a:off x="3406692" y="2956033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D9DC5530-8A3B-2F4E-A786-630C6BFFDF8B}"/>
              </a:ext>
            </a:extLst>
          </p:cNvPr>
          <p:cNvSpPr/>
          <p:nvPr/>
        </p:nvSpPr>
        <p:spPr>
          <a:xfrm>
            <a:off x="3406692" y="3767454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F77772-B66F-4B4E-9276-E6527419F526}"/>
              </a:ext>
            </a:extLst>
          </p:cNvPr>
          <p:cNvSpPr txBox="1"/>
          <p:nvPr/>
        </p:nvSpPr>
        <p:spPr>
          <a:xfrm>
            <a:off x="1240681" y="4578875"/>
            <a:ext cx="106867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Proposal for the Day-One Physics and the initial years of science is driven by</a:t>
            </a: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Start of the promised NSAC/NAS science program</a:t>
            </a: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Alignment with expected order of commissioning the collider and ramp up of performance that comes with gain of operational experience</a:t>
            </a: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Having access to new physics results early to get high impact publications, i.e. PRLs, ……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F1B62-35E3-3045-9DA7-6C79A061EA31}"/>
              </a:ext>
            </a:extLst>
          </p:cNvPr>
          <p:cNvSpPr txBox="1"/>
          <p:nvPr/>
        </p:nvSpPr>
        <p:spPr>
          <a:xfrm>
            <a:off x="465414" y="1609113"/>
            <a:ext cx="11462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ESR:</a:t>
            </a:r>
          </a:p>
          <a:p>
            <a:r>
              <a:rPr lang="en-US" dirty="0"/>
              <a:t>7nC / bunch			</a:t>
            </a:r>
          </a:p>
          <a:p>
            <a:r>
              <a:rPr lang="en-US" dirty="0"/>
              <a:t>5 – 10 GeV polarized e-	                      add more RF cavities to reach 28 </a:t>
            </a:r>
            <a:r>
              <a:rPr lang="en-US" dirty="0" err="1"/>
              <a:t>nC</a:t>
            </a:r>
            <a:r>
              <a:rPr lang="en-US" dirty="0"/>
              <a:t> / bunch and 18 GeV electrons 		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FDC465E-72E0-9F4E-A218-F102E7D874B1}"/>
              </a:ext>
            </a:extLst>
          </p:cNvPr>
          <p:cNvSpPr/>
          <p:nvPr/>
        </p:nvSpPr>
        <p:spPr>
          <a:xfrm>
            <a:off x="3410143" y="1946618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41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6D142-65A8-9E47-8C68-4FA88F7D5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Initial thoughts on the EIC Commissioning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5EE40-3065-1D4B-A580-3BAFDE00704D}"/>
              </a:ext>
            </a:extLst>
          </p:cNvPr>
          <p:cNvSpPr txBox="1">
            <a:spLocks/>
          </p:cNvSpPr>
          <p:nvPr/>
        </p:nvSpPr>
        <p:spPr>
          <a:xfrm>
            <a:off x="461963" y="642280"/>
            <a:ext cx="11730037" cy="2043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en-US" sz="1800" dirty="0"/>
              <a:t>Use the same beams as for Year-1 ‘First Science’</a:t>
            </a:r>
          </a:p>
          <a:p>
            <a:pPr marL="385763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en-US" sz="1800" dirty="0"/>
              <a:t>Prefer ~130 GeV/u, which corresponds to a ‘centered’ hadron beam (path length difference </a:t>
            </a:r>
            <a:r>
              <a:rPr lang="en-US" sz="1800" dirty="0">
                <a:latin typeface="Symbol" panose="05050102010706020507" pitchFamily="18" charset="2"/>
              </a:rPr>
              <a:t>D</a:t>
            </a:r>
            <a:r>
              <a:rPr lang="en-US" sz="1800" dirty="0"/>
              <a:t>R ~ 0, this is achieved for a beam where Z ~ 0.5A).</a:t>
            </a:r>
          </a:p>
          <a:p>
            <a:pPr marL="385763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en-US" sz="1800" dirty="0"/>
              <a:t>Do not want to exceed the present RHIC maximum dipole fields (corresponds to 250 GeV protons or 833 T-m)</a:t>
            </a:r>
          </a:p>
          <a:p>
            <a:pPr marL="559594" lvl="1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US" sz="1800" dirty="0"/>
              <a:t>At present, the limit is due to the DX magnets (combining dipoles at the IRs). These will be removed for EIC and the main dipoles are capable of 275 GeV proton field.</a:t>
            </a:r>
          </a:p>
          <a:p>
            <a:pPr marL="385763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en-US" sz="1800" dirty="0"/>
              <a:t>Unpolarized Electrons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5A583-BF6F-3F43-A700-747457A09B15}"/>
              </a:ext>
            </a:extLst>
          </p:cNvPr>
          <p:cNvSpPr txBox="1"/>
          <p:nvPr/>
        </p:nvSpPr>
        <p:spPr>
          <a:xfrm>
            <a:off x="592402" y="3201829"/>
            <a:ext cx="570025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en-US" dirty="0"/>
              <a:t>Since the electron revolution frequency is fixed, the hadron orbit must be adjusted with energy to keep the collisions synchronized. </a:t>
            </a:r>
          </a:p>
          <a:p>
            <a:pPr>
              <a:buClr>
                <a:schemeClr val="bg2"/>
              </a:buClr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Our proposal for Year-1 ‘First Science’ would be to   </a:t>
            </a:r>
          </a:p>
          <a:p>
            <a:pPr>
              <a:buClr>
                <a:schemeClr val="bg2"/>
              </a:buClr>
            </a:pPr>
            <a:r>
              <a:rPr lang="en-US" dirty="0"/>
              <a:t>    run Ruthenium or Copper ions.  Both already used </a:t>
            </a:r>
          </a:p>
          <a:p>
            <a:pPr>
              <a:buClr>
                <a:schemeClr val="bg2"/>
              </a:buClr>
            </a:pPr>
            <a:r>
              <a:rPr lang="en-US" dirty="0"/>
              <a:t>    in RHIC.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9DF245-9970-0745-91A1-873CBCEB1CF8}"/>
              </a:ext>
            </a:extLst>
          </p:cNvPr>
          <p:cNvGrpSpPr/>
          <p:nvPr/>
        </p:nvGrpSpPr>
        <p:grpSpPr>
          <a:xfrm>
            <a:off x="6326981" y="2802257"/>
            <a:ext cx="5511852" cy="3091922"/>
            <a:chOff x="1577533" y="1454309"/>
            <a:chExt cx="6244792" cy="33376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3BCDA2-25B9-0644-84F1-0D97B4DB2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561"/>
            <a:stretch/>
          </p:blipFill>
          <p:spPr>
            <a:xfrm>
              <a:off x="1577533" y="1454309"/>
              <a:ext cx="6244792" cy="33376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580735-B582-0944-8A53-1FEABE52B42F}"/>
                </a:ext>
              </a:extLst>
            </p:cNvPr>
            <p:cNvSpPr txBox="1"/>
            <p:nvPr/>
          </p:nvSpPr>
          <p:spPr>
            <a:xfrm>
              <a:off x="2450665" y="4254092"/>
              <a:ext cx="303662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9AB48D-AFBD-DB4D-A685-D3A966FA138F}"/>
                </a:ext>
              </a:extLst>
            </p:cNvPr>
            <p:cNvSpPr txBox="1"/>
            <p:nvPr/>
          </p:nvSpPr>
          <p:spPr>
            <a:xfrm>
              <a:off x="2559198" y="4254091"/>
              <a:ext cx="405367" cy="398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Au,</a:t>
              </a:r>
            </a:p>
            <a:p>
              <a:pPr algn="ctr"/>
              <a:r>
                <a:rPr lang="en-US" sz="900" dirty="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927064-BE2A-4F48-9021-E0E86ACC493A}"/>
                </a:ext>
              </a:extLst>
            </p:cNvPr>
            <p:cNvSpPr txBox="1"/>
            <p:nvPr/>
          </p:nvSpPr>
          <p:spPr>
            <a:xfrm>
              <a:off x="2766551" y="4254090"/>
              <a:ext cx="332721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Zr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C4D223-EA39-8046-A7BC-F4E821566437}"/>
                </a:ext>
              </a:extLst>
            </p:cNvPr>
            <p:cNvSpPr txBox="1"/>
            <p:nvPr/>
          </p:nvSpPr>
          <p:spPr>
            <a:xfrm>
              <a:off x="2938414" y="4257112"/>
              <a:ext cx="376309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Ru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9A9C14-0749-004F-916A-C418F29B4203}"/>
                </a:ext>
              </a:extLst>
            </p:cNvPr>
            <p:cNvSpPr txBox="1"/>
            <p:nvPr/>
          </p:nvSpPr>
          <p:spPr>
            <a:xfrm>
              <a:off x="2997768" y="4372863"/>
              <a:ext cx="376309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Cu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F01A67-863A-B74C-8F4E-9F0639F4D2B6}"/>
                </a:ext>
              </a:extLst>
            </p:cNvPr>
            <p:cNvSpPr txBox="1"/>
            <p:nvPr/>
          </p:nvSpPr>
          <p:spPr>
            <a:xfrm>
              <a:off x="3284827" y="4247115"/>
              <a:ext cx="281868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A41C73-9771-BC4C-B36B-E26E2A557E23}"/>
                </a:ext>
              </a:extLst>
            </p:cNvPr>
            <p:cNvSpPr txBox="1"/>
            <p:nvPr/>
          </p:nvSpPr>
          <p:spPr>
            <a:xfrm>
              <a:off x="4324544" y="1762770"/>
              <a:ext cx="448955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3He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78A0EE-9BF6-8B43-91DC-7CB789B9C976}"/>
                </a:ext>
              </a:extLst>
            </p:cNvPr>
            <p:cNvSpPr txBox="1"/>
            <p:nvPr/>
          </p:nvSpPr>
          <p:spPr>
            <a:xfrm>
              <a:off x="6591709" y="1762771"/>
              <a:ext cx="281868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0636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85519-0E6F-754E-8AB2-26C99787D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Initial thoughts on the EIC Commissioning Strategy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E134E-2C65-1B43-A510-1DD3978AF0A1}"/>
              </a:ext>
            </a:extLst>
          </p:cNvPr>
          <p:cNvSpPr txBox="1"/>
          <p:nvPr/>
        </p:nvSpPr>
        <p:spPr>
          <a:xfrm>
            <a:off x="346383" y="679722"/>
            <a:ext cx="11499234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</a:rPr>
              <a:t>Advantage of 5 and 10 GeV?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we want polarization as early as possible, depolarization time due to the Sokolov-</a:t>
            </a:r>
            <a:r>
              <a:rPr lang="en-US" dirty="0" err="1"/>
              <a:t>Ternov</a:t>
            </a:r>
            <a:r>
              <a:rPr lang="en-US" dirty="0"/>
              <a:t> effect is small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max allowable replacement time for 10 GeV 360 mins (85% </a:t>
            </a:r>
            <a:r>
              <a:rPr lang="en-US" dirty="0">
                <a:sym typeface="Wingdings" pitchFamily="2" charset="2"/>
              </a:rPr>
              <a:t> 70%) </a:t>
            </a:r>
            <a:r>
              <a:rPr lang="en-US" dirty="0"/>
              <a:t>for the preferred polarization state and 96 mins for opposite direction</a:t>
            </a:r>
          </a:p>
          <a:p>
            <a:pPr>
              <a:buClr>
                <a:schemeClr val="bg2"/>
              </a:buClr>
            </a:pPr>
            <a:r>
              <a:rPr lang="en-US" dirty="0">
                <a:solidFill>
                  <a:srgbClr val="3333FF"/>
                </a:solidFill>
              </a:rPr>
              <a:t>    </a:t>
            </a:r>
            <a:r>
              <a:rPr lang="en-US" dirty="0">
                <a:solidFill>
                  <a:srgbClr val="3333FF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rgbClr val="3333FF"/>
                </a:solidFill>
              </a:rPr>
              <a:t>proposal run only the preferred spin state per fill </a:t>
            </a:r>
          </a:p>
          <a:p>
            <a:pPr lvl="1">
              <a:buClr>
                <a:schemeClr val="bg2"/>
              </a:buClr>
            </a:pPr>
            <a:r>
              <a:rPr lang="en-US" dirty="0">
                <a:solidFill>
                  <a:srgbClr val="FF40FF"/>
                </a:solidFill>
              </a:rPr>
              <a:t>Consequence: </a:t>
            </a:r>
            <a:r>
              <a:rPr lang="en-US" dirty="0"/>
              <a:t>need to flip the ESR spin rotators between fills to keep systematics small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possible; optics does not depend on spin rotator polarity and in the shadow of filling the HSR we change spin rotator polarity in ESR</a:t>
            </a:r>
          </a:p>
          <a:p>
            <a:endParaRPr lang="en-US" dirty="0"/>
          </a:p>
        </p:txBody>
      </p:sp>
      <p:pic>
        <p:nvPicPr>
          <p:cNvPr id="4" name="Picture 3" descr="A close-up of a white card&#10;&#10;Description automatically generated">
            <a:extLst>
              <a:ext uri="{FF2B5EF4-FFF2-40B4-BE49-F238E27FC236}">
                <a16:creationId xmlns:a16="http://schemas.microsoft.com/office/drawing/2014/main" id="{E5538E45-359E-7D42-80C1-DFF97F49F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75" y="3175472"/>
            <a:ext cx="10192902" cy="20995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272A10-7AED-284B-BB50-CD92D26DECD7}"/>
              </a:ext>
            </a:extLst>
          </p:cNvPr>
          <p:cNvSpPr/>
          <p:nvPr/>
        </p:nvSpPr>
        <p:spPr>
          <a:xfrm>
            <a:off x="934947" y="4225239"/>
            <a:ext cx="10093129" cy="3364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E45AEF-E522-5847-8765-2C78CA000DDF}"/>
              </a:ext>
            </a:extLst>
          </p:cNvPr>
          <p:cNvSpPr txBox="1"/>
          <p:nvPr/>
        </p:nvSpPr>
        <p:spPr>
          <a:xfrm>
            <a:off x="835175" y="5421152"/>
            <a:ext cx="10442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Maximum replacement times (= max. allowable storage times in ESR) are based on 85% injected polarization and 70% time averaged polarization</a:t>
            </a:r>
          </a:p>
        </p:txBody>
      </p:sp>
    </p:spTree>
    <p:extLst>
      <p:ext uri="{BB962C8B-B14F-4D97-AF65-F5344CB8AC3E}">
        <p14:creationId xmlns:p14="http://schemas.microsoft.com/office/powerpoint/2010/main" val="4069173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Original Proposal for EIC Science Program in the First Years </a:t>
            </a:r>
            <a:endParaRPr lang="en-US" sz="2800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91178" y="1500963"/>
            <a:ext cx="694292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with Phase 1 EIC</a:t>
            </a: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</a:t>
            </a:r>
          </a:p>
          <a:p>
            <a:r>
              <a:rPr lang="en-US" dirty="0"/>
              <a:t>Commission electron polarization in parallel</a:t>
            </a:r>
          </a:p>
          <a:p>
            <a:r>
              <a:rPr lang="en-US" dirty="0">
                <a:solidFill>
                  <a:schemeClr val="bg2"/>
                </a:solidFill>
              </a:rPr>
              <a:t>Run:</a:t>
            </a:r>
          </a:p>
          <a:p>
            <a:r>
              <a:rPr lang="en-US" dirty="0"/>
              <a:t>10 GeV electrons on 115 GeV/u heavy ion beams  (Ru or Cu) </a:t>
            </a:r>
          </a:p>
          <a:p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r>
              <a:rPr lang="en-US" dirty="0"/>
              <a:t>gives world-wide new data on </a:t>
            </a:r>
            <a:r>
              <a:rPr lang="en-US" dirty="0" err="1"/>
              <a:t>nPDFs</a:t>
            </a:r>
            <a:r>
              <a:rPr lang="en-US" dirty="0"/>
              <a:t> and a first look on saturation</a:t>
            </a:r>
          </a:p>
        </p:txBody>
      </p:sp>
    </p:spTree>
    <p:extLst>
      <p:ext uri="{BB962C8B-B14F-4D97-AF65-F5344CB8AC3E}">
        <p14:creationId xmlns:p14="http://schemas.microsoft.com/office/powerpoint/2010/main" val="1775742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Original Proposal for EIC Science Program in the First Years </a:t>
            </a:r>
            <a:endParaRPr lang="en-US" sz="2800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91177" y="1500963"/>
            <a:ext cx="24754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 with Phase 1 EIC</a:t>
            </a:r>
          </a:p>
          <a:p>
            <a:r>
              <a:rPr lang="en-US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200" dirty="0"/>
              <a:t>Commission electron polarization in parallel</a:t>
            </a:r>
          </a:p>
          <a:p>
            <a:r>
              <a:rPr lang="en-US" sz="1200" dirty="0">
                <a:solidFill>
                  <a:schemeClr val="bg2"/>
                </a:solidFill>
              </a:rPr>
              <a:t>Run:</a:t>
            </a:r>
          </a:p>
          <a:p>
            <a:r>
              <a:rPr lang="en-US" sz="1200" dirty="0"/>
              <a:t>10 GeV electrons on 115 GeV/u heavy ion beams  (Ru or Cu) </a:t>
            </a:r>
          </a:p>
          <a:p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200" dirty="0">
                <a:sym typeface="Wingdings" pitchFamily="2" charset="2"/>
              </a:rPr>
              <a:t> </a:t>
            </a:r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r>
              <a:rPr lang="en-US" sz="1200" dirty="0"/>
              <a:t>gives world-wide new data on </a:t>
            </a:r>
            <a:r>
              <a:rPr lang="en-US" sz="1200" dirty="0" err="1"/>
              <a:t>nPDFs</a:t>
            </a:r>
            <a:r>
              <a:rPr lang="en-US" sz="1200" dirty="0"/>
              <a:t> and a first look on saturation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3321557" y="574542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2818825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D4B23-8A38-F34D-99F3-3BB78FC8A621}"/>
              </a:ext>
            </a:extLst>
          </p:cNvPr>
          <p:cNvSpPr txBox="1"/>
          <p:nvPr/>
        </p:nvSpPr>
        <p:spPr>
          <a:xfrm>
            <a:off x="2862458" y="1465905"/>
            <a:ext cx="773961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with Phase 1 EIC</a:t>
            </a:r>
          </a:p>
          <a:p>
            <a:r>
              <a:rPr lang="en-US" dirty="0"/>
              <a:t>Commission electron polarization in parallel</a:t>
            </a: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dirty="0"/>
              <a:t>Commission hadron polarization in parallel</a:t>
            </a:r>
          </a:p>
          <a:p>
            <a:r>
              <a:rPr lang="en-US" dirty="0">
                <a:solidFill>
                  <a:schemeClr val="bg2"/>
                </a:solidFill>
              </a:rPr>
              <a:t>Run:</a:t>
            </a:r>
          </a:p>
          <a:p>
            <a:r>
              <a:rPr lang="en-US" dirty="0"/>
              <a:t>10 GeV electrons on 130 GeV/u deuterium</a:t>
            </a:r>
          </a:p>
          <a:p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gives world-wide new data </a:t>
            </a:r>
            <a:r>
              <a:rPr lang="en-US" dirty="0">
                <a:sym typeface="Wingdings" pitchFamily="2" charset="2"/>
              </a:rPr>
              <a:t> critical baseline for </a:t>
            </a:r>
            <a:r>
              <a:rPr lang="en-US" dirty="0" err="1">
                <a:sym typeface="Wingdings" pitchFamily="2" charset="2"/>
              </a:rPr>
              <a:t>nPDFs</a:t>
            </a:r>
            <a:r>
              <a:rPr lang="en-US" dirty="0">
                <a:sym typeface="Wingdings" pitchFamily="2" charset="2"/>
              </a:rPr>
              <a:t> and saturation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>
                <a:sym typeface="Wingdings" pitchFamily="2" charset="2"/>
              </a:rPr>
              <a:t>free vs. bound proton structure</a:t>
            </a:r>
          </a:p>
          <a:p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Run:</a:t>
            </a:r>
          </a:p>
          <a:p>
            <a:r>
              <a:rPr lang="en-US" dirty="0"/>
              <a:t>Last weeks 10 GeV electrons and 100 GeV polarized protons </a:t>
            </a:r>
          </a:p>
          <a:p>
            <a:r>
              <a:rPr lang="en-US" dirty="0">
                <a:solidFill>
                  <a:schemeClr val="bg2"/>
                </a:solidFill>
              </a:rPr>
              <a:t>Physics:</a:t>
            </a:r>
          </a:p>
          <a:p>
            <a:r>
              <a:rPr lang="en-US" dirty="0"/>
              <a:t>first look to 3d imaging of the proton </a:t>
            </a:r>
          </a:p>
        </p:txBody>
      </p:sp>
    </p:spTree>
    <p:extLst>
      <p:ext uri="{BB962C8B-B14F-4D97-AF65-F5344CB8AC3E}">
        <p14:creationId xmlns:p14="http://schemas.microsoft.com/office/powerpoint/2010/main" val="26568278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0" ma:contentTypeDescription="Create a new document." ma:contentTypeScope="" ma:versionID="f6f58857f6daa4b711834340285195ba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053b8f7372f1cfbe58d59be704c01563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5637A3-DEB1-4C7D-9F81-D2184D65C3B4}">
  <ds:schemaRefs>
    <ds:schemaRef ds:uri="http://schemas.microsoft.com/office/2006/documentManagement/types"/>
    <ds:schemaRef ds:uri="http://purl.org/dc/dcmitype/"/>
    <ds:schemaRef ds:uri="3bfd71d5-c7ac-4dca-b865-a609d1eb4074"/>
    <ds:schemaRef ds:uri="http://schemas.microsoft.com/office/2006/metadata/properties"/>
    <ds:schemaRef ds:uri="http://purl.org/dc/elements/1.1/"/>
    <ds:schemaRef ds:uri="http://www.w3.org/XML/1998/namespace"/>
    <ds:schemaRef ds:uri="d767f846-2003-4795-b8a5-c12e60d56749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E5FDE2A7-6190-4660-96B1-4848D3073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29705</TotalTime>
  <Words>3257</Words>
  <Application>Microsoft Macintosh PowerPoint</Application>
  <PresentationFormat>Widescreen</PresentationFormat>
  <Paragraphs>497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Wingdings</vt:lpstr>
      <vt:lpstr>Symbol</vt:lpstr>
      <vt:lpstr>Arial</vt:lpstr>
      <vt:lpstr>Comic Sans MS</vt:lpstr>
      <vt:lpstr>BNL</vt:lpstr>
      <vt:lpstr>Plans for Early Science</vt:lpstr>
      <vt:lpstr>EIC Science Pillars</vt:lpstr>
      <vt:lpstr>EIC Science Reach</vt:lpstr>
      <vt:lpstr>Real experience ramping up a high current collider</vt:lpstr>
      <vt:lpstr>Accelerator at Day One and Ultimate</vt:lpstr>
      <vt:lpstr>Initial thoughts on the EIC Commissioning Strategy</vt:lpstr>
      <vt:lpstr>Initial thoughts on the EIC Commissioning Strategy</vt:lpstr>
      <vt:lpstr>Original Proposal for EIC Science Program in the First Years </vt:lpstr>
      <vt:lpstr>Original Proposal for EIC Science Program in the First Years </vt:lpstr>
      <vt:lpstr>Original Proposal for EIC Science Program in the First Years </vt:lpstr>
      <vt:lpstr>Original Proposal for EIC Science Program in the First Years </vt:lpstr>
      <vt:lpstr>Original Proposal for EIC Science Program in the First Years </vt:lpstr>
      <vt:lpstr>Proposal for EIC Science Program in the First Years </vt:lpstr>
      <vt:lpstr>Original Proposal for EIC Science Program in the First Years </vt:lpstr>
      <vt:lpstr>PowerPoint Presentation</vt:lpstr>
      <vt:lpstr>Proposal for EIC Science Program in the First Years </vt:lpstr>
      <vt:lpstr>Proposal for EIC Science Program in the First Years </vt:lpstr>
      <vt:lpstr>Summary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Elke-Caroline Aschenauer</cp:lastModifiedBy>
  <cp:revision>761</cp:revision>
  <cp:lastPrinted>2024-05-01T13:40:29Z</cp:lastPrinted>
  <dcterms:created xsi:type="dcterms:W3CDTF">2023-09-12T20:43:32Z</dcterms:created>
  <dcterms:modified xsi:type="dcterms:W3CDTF">2024-09-06T18:18:07Z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  <property fmtid="{D5CDD505-2E9C-101B-9397-08002B2CF9AE}" pid="3" name="MediaServiceImageTags">
    <vt:lpwstr/>
  </property>
</Properties>
</file>