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5" r:id="rId4"/>
    <p:sldId id="272" r:id="rId5"/>
    <p:sldId id="258" r:id="rId6"/>
    <p:sldId id="274" r:id="rId7"/>
    <p:sldId id="273" r:id="rId8"/>
    <p:sldId id="276" r:id="rId9"/>
    <p:sldId id="269" r:id="rId10"/>
    <p:sldId id="280" r:id="rId11"/>
    <p:sldId id="281" r:id="rId12"/>
    <p:sldId id="261" r:id="rId13"/>
    <p:sldId id="282" r:id="rId14"/>
    <p:sldId id="283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3"/>
  </p:normalViewPr>
  <p:slideViewPr>
    <p:cSldViewPr snapToGrid="0" snapToObjects="1">
      <p:cViewPr varScale="1">
        <p:scale>
          <a:sx n="108" d="100"/>
          <a:sy n="108" d="100"/>
        </p:scale>
        <p:origin x="1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4DD7D-7F61-284B-9376-C40BDE071B9F}" type="datetimeFigureOut">
              <a:rPr lang="en-US" smtClean="0"/>
              <a:t>10/9/16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66C73-BD10-D346-832B-987DD0D4D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3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</a:t>
            </a:r>
            <a:r>
              <a:rPr lang="en-US" baseline="0" dirty="0" smtClean="0"/>
              <a:t> the Ring Finder algorithm will always give a a ring. We have to evaluate the found rings properties.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BCCCF-5A8F-E042-B3D9-5EEFE5FE7F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35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Agree with theoretical</a:t>
            </a:r>
            <a:r>
              <a:rPr lang="en-US" baseline="0" dirty="0" smtClean="0"/>
              <a:t> number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BCCCF-5A8F-E042-B3D9-5EEFE5FE7F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2858-9DF2-C241-A5D3-3E32AA08CFCE}" type="datetime1">
              <a:rPr lang="en-US" smtClean="0"/>
              <a:t>10/9/16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6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87DF-221E-4C40-8655-E78900578B3A}" type="datetime1">
              <a:rPr lang="en-US" smtClean="0"/>
              <a:t>10/9/16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91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8BA2-EDB5-DD4B-8F15-1F8C2216405A}" type="datetime1">
              <a:rPr lang="en-US" smtClean="0"/>
              <a:t>10/9/16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3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10/9/16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7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C4BB-5059-F64D-802E-FBD89FC8D401}" type="datetime1">
              <a:rPr lang="en-US" smtClean="0"/>
              <a:t>10/9/16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4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B522-D4B1-1449-8B63-DF241CC458B7}" type="datetime1">
              <a:rPr lang="en-US" smtClean="0"/>
              <a:t>10/9/16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5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4A04-645B-8849-9609-8FC9E0DC9A8A}" type="datetime1">
              <a:rPr lang="en-US" smtClean="0"/>
              <a:t>10/9/16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8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FB3E-2F6D-FA4D-8D8C-CCFEFC9C7AB1}" type="datetime1">
              <a:rPr lang="en-US" smtClean="0"/>
              <a:t>10/9/16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9649-670E-5C42-92FE-5CC76718853C}" type="datetime1">
              <a:rPr lang="en-US" smtClean="0"/>
              <a:t>10/9/16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0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FE37-25DD-704D-B955-FB522374BADD}" type="datetime1">
              <a:rPr lang="en-US" smtClean="0"/>
              <a:t>10/9/16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7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0798-96CC-5E40-B3D3-2992D9708317}" type="datetime1">
              <a:rPr lang="en-US" smtClean="0"/>
              <a:t>10/9/16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0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D5709-7E7D-0948-AA35-E8C4D3D8B1FE}" type="datetime1">
              <a:rPr lang="en-US" smtClean="0"/>
              <a:t>10/9/16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ame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" t="13198" r="55354" b="13587"/>
          <a:stretch/>
        </p:blipFill>
        <p:spPr>
          <a:xfrm>
            <a:off x="8320550" y="155937"/>
            <a:ext cx="652824" cy="78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3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0.png"/><Relationship Id="rId3" Type="http://schemas.openxmlformats.org/officeDocument/2006/relationships/image" Target="../media/image2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Modular RICH</a:t>
            </a:r>
            <a:br>
              <a:rPr lang="en-US" dirty="0" smtClean="0"/>
            </a:br>
            <a:r>
              <a:rPr lang="en-US" dirty="0" smtClean="0"/>
              <a:t>Simulation and Beam Test Result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Cheuk</a:t>
            </a:r>
            <a:r>
              <a:rPr lang="en-US" dirty="0" smtClean="0"/>
              <a:t>-Ping Wong</a:t>
            </a:r>
          </a:p>
          <a:p>
            <a:r>
              <a:rPr lang="en-US" dirty="0" smtClean="0"/>
              <a:t>Georgia State University</a:t>
            </a:r>
          </a:p>
          <a:p>
            <a:r>
              <a:rPr lang="en-US" smtClean="0"/>
              <a:t>10</a:t>
            </a:r>
            <a:r>
              <a:rPr lang="en-US" smtClean="0"/>
              <a:t>-10-2016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259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Cherenkov Ring Radius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10/9/16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10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55600" y="1476376"/>
            <a:ext cx="4906244" cy="4387771"/>
            <a:chOff x="457200" y="1492556"/>
            <a:chExt cx="4906244" cy="4387771"/>
          </a:xfrm>
        </p:grpSpPr>
        <p:sp>
          <p:nvSpPr>
            <p:cNvPr id="7" name="Rectangle 6"/>
            <p:cNvSpPr/>
            <p:nvPr/>
          </p:nvSpPr>
          <p:spPr>
            <a:xfrm>
              <a:off x="651641" y="1954924"/>
              <a:ext cx="1518745" cy="33948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457200" y="3647090"/>
              <a:ext cx="4020207" cy="1051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930736" y="1861575"/>
              <a:ext cx="0" cy="3592050"/>
            </a:xfrm>
            <a:prstGeom prst="straightConnector1">
              <a:avLst/>
            </a:prstGeom>
            <a:ln w="57150">
              <a:solidFill>
                <a:schemeClr val="accent5"/>
              </a:solidFill>
              <a:headEnd type="stealth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354873" y="1831725"/>
              <a:ext cx="0" cy="359205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178019" y="3590757"/>
              <a:ext cx="11979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Incident particle</a:t>
              </a:r>
              <a:endParaRPr lang="en-US" sz="12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651641" y="3070225"/>
              <a:ext cx="1516545" cy="587376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1427062" y="3363912"/>
              <a:ext cx="748999" cy="293688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51641" y="3657600"/>
              <a:ext cx="1516545" cy="587376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420287" y="3657600"/>
              <a:ext cx="748999" cy="293688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20359560">
              <a:off x="712603" y="3107429"/>
              <a:ext cx="14289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50000"/>
                    </a:schemeClr>
                  </a:solidFill>
                </a:rPr>
                <a:t>Cherenkov photons</a:t>
              </a:r>
              <a:endParaRPr lang="en-US" sz="12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2170244" y="2572265"/>
              <a:ext cx="760492" cy="503217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2174120" y="2855836"/>
              <a:ext cx="769254" cy="505450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2164802" y="3941097"/>
              <a:ext cx="760492" cy="503217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2168678" y="4224668"/>
              <a:ext cx="769254" cy="505450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2192113" y="2718619"/>
              <a:ext cx="2162136" cy="140878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2943701" y="2723141"/>
              <a:ext cx="1410548" cy="143414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2925426" y="2587667"/>
              <a:ext cx="1428823" cy="138655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2925083" y="4443802"/>
              <a:ext cx="1436985" cy="146373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2939889" y="4592067"/>
              <a:ext cx="1428823" cy="138655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2554198" y="5396710"/>
              <a:ext cx="739280" cy="48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5"/>
                  </a:solidFill>
                </a:rPr>
                <a:t>lens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734258" y="1492556"/>
              <a:ext cx="1629186" cy="48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Focal plane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02517" y="3351102"/>
              <a:ext cx="365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θ</a:t>
              </a:r>
              <a:r>
                <a:rPr lang="en-US" dirty="0" smtClean="0"/>
                <a:t>’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453452" y="3273140"/>
              <a:ext cx="403435" cy="48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θ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330874" y="3016142"/>
              <a:ext cx="425135" cy="48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r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529956" y="4970749"/>
              <a:ext cx="258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f</a:t>
              </a:r>
              <a:endParaRPr lang="en-US" b="1" dirty="0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2925083" y="4993442"/>
              <a:ext cx="143698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956487" y="1987996"/>
              <a:ext cx="9068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mtClean="0"/>
                <a:t>Aerogel</a:t>
              </a:r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305747" y="1939609"/>
              <a:ext cx="45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mtClean="0"/>
                <a:t>Air</a:t>
              </a:r>
              <a:endParaRPr lang="en-US"/>
            </a:p>
          </p:txBody>
        </p:sp>
        <p:sp>
          <p:nvSpPr>
            <p:cNvPr id="8" name="Arc 7"/>
            <p:cNvSpPr/>
            <p:nvPr/>
          </p:nvSpPr>
          <p:spPr>
            <a:xfrm rot="1384953">
              <a:off x="1671892" y="3491999"/>
              <a:ext cx="202995" cy="252926"/>
            </a:xfrm>
            <a:prstGeom prst="arc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c 39"/>
            <p:cNvSpPr/>
            <p:nvPr/>
          </p:nvSpPr>
          <p:spPr>
            <a:xfrm rot="1384953">
              <a:off x="3037208" y="3474276"/>
              <a:ext cx="202995" cy="252926"/>
            </a:xfrm>
            <a:prstGeom prst="arc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1594652" y="3355851"/>
              <a:ext cx="1418645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Arc 41"/>
            <p:cNvSpPr/>
            <p:nvPr/>
          </p:nvSpPr>
          <p:spPr>
            <a:xfrm rot="1384953">
              <a:off x="2267669" y="3200529"/>
              <a:ext cx="202995" cy="252926"/>
            </a:xfrm>
            <a:prstGeom prst="arc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Arc 42"/>
            <p:cNvSpPr/>
            <p:nvPr/>
          </p:nvSpPr>
          <p:spPr>
            <a:xfrm rot="13139354">
              <a:off x="1757695" y="3292637"/>
              <a:ext cx="202995" cy="252926"/>
            </a:xfrm>
            <a:prstGeom prst="arc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928082" y="3371018"/>
              <a:ext cx="403435" cy="48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θ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45566" y="3066464"/>
              <a:ext cx="365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θ</a:t>
              </a:r>
              <a:r>
                <a:rPr lang="en-US" dirty="0" smtClean="0"/>
                <a:t>’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375807" y="5437445"/>
            <a:ext cx="4803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5"/>
                </a:solidFill>
              </a:rPr>
              <a:t>Ring size is </a:t>
            </a:r>
            <a:r>
              <a:rPr lang="en-US" sz="1400" b="1" dirty="0" smtClean="0">
                <a:solidFill>
                  <a:schemeClr val="accent5"/>
                </a:solidFill>
              </a:rPr>
              <a:t>independent</a:t>
            </a:r>
            <a:r>
              <a:rPr lang="en-US" sz="1400" dirty="0" smtClean="0">
                <a:solidFill>
                  <a:schemeClr val="accent5"/>
                </a:solidFill>
              </a:rPr>
              <a:t> on thickness of the aerogel or air gap</a:t>
            </a:r>
            <a:endParaRPr lang="en-US" sz="1400" dirty="0">
              <a:solidFill>
                <a:schemeClr val="accent5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881573" y="2669000"/>
            <a:ext cx="2189061" cy="646884"/>
            <a:chOff x="5582297" y="1588957"/>
            <a:chExt cx="2189061" cy="646884"/>
          </a:xfrm>
        </p:grpSpPr>
        <p:sp>
          <p:nvSpPr>
            <p:cNvPr id="14" name="TextBox 13"/>
            <p:cNvSpPr txBox="1"/>
            <p:nvPr/>
          </p:nvSpPr>
          <p:spPr>
            <a:xfrm>
              <a:off x="5582297" y="1588957"/>
              <a:ext cx="21890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5"/>
                  </a:solidFill>
                </a:rPr>
                <a:t>Proportional to focal length</a:t>
              </a:r>
              <a:endParaRPr lang="en-US" sz="1400" dirty="0">
                <a:solidFill>
                  <a:schemeClr val="accent5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6019800" y="1833738"/>
              <a:ext cx="214745" cy="40210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565027" y="1898788"/>
                <a:ext cx="4437327" cy="3501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u="sng" dirty="0" smtClean="0">
                    <a:latin typeface="Cambria Math" charset="0"/>
                  </a:rPr>
                  <a:t>Theoretical value of Cherenkov ring radius in modular RICH detector:</a:t>
                </a:r>
              </a:p>
              <a:p>
                <a:endParaRPr lang="en-US" sz="2200" u="sng" dirty="0">
                  <a:latin typeface="Cambria Math" charset="0"/>
                </a:endParaRPr>
              </a:p>
              <a:p>
                <a:endParaRPr lang="en-US" sz="2200" u="sng" dirty="0" smtClean="0">
                  <a:latin typeface="Cambria Math" charset="0"/>
                </a:endParaRPr>
              </a:p>
              <a:p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smtClean="0">
                        <a:latin typeface="Cambria Math" charset="0"/>
                      </a:rPr>
                      <m:t>𝑟</m:t>
                    </m:r>
                    <m:r>
                      <a:rPr lang="en-US" sz="2200" smtClean="0">
                        <a:latin typeface="Cambria Math" charset="0"/>
                      </a:rPr>
                      <m:t>=</m:t>
                    </m:r>
                    <m:r>
                      <a:rPr lang="en-US" sz="2200" smtClean="0">
                        <a:latin typeface="Cambria Math" charset="0"/>
                      </a:rPr>
                      <m:t>𝑓</m:t>
                    </m:r>
                    <m:r>
                      <a:rPr lang="en-US" sz="2200" smtClean="0">
                        <a:latin typeface="Cambria Math" charset="0"/>
                      </a:rPr>
                      <m:t>⋅</m:t>
                    </m:r>
                    <m:func>
                      <m:funcPr>
                        <m:ctrlPr>
                          <a:rPr lang="en-US" sz="2200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latin typeface="Cambria Math" charset="0"/>
                          </a:rPr>
                          <m:t>tan</m:t>
                        </m:r>
                      </m:fName>
                      <m:e>
                        <m:sSup>
                          <m:s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200">
                                <a:latin typeface="Cambria Math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2200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</m:e>
                    </m:func>
                    <m:r>
                      <a:rPr lang="en-US" sz="2200" b="0" i="1" smtClean="0">
                        <a:latin typeface="Cambria Math" charset="0"/>
                      </a:rPr>
                      <m:t>−3.54</m:t>
                    </m:r>
                  </m:oMath>
                </a14:m>
                <a:endParaRPr lang="en-US" sz="2200" dirty="0" smtClean="0"/>
              </a:p>
              <a:p>
                <a:r>
                  <a:rPr lang="en-US" sz="2200" dirty="0"/>
                  <a:t> </a:t>
                </a:r>
                <a:r>
                  <a:rPr lang="en-US" sz="2200" dirty="0" smtClean="0"/>
                  <a:t>  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charset="0"/>
                      </a:rPr>
                      <m:t>=</m:t>
                    </m:r>
                    <m:r>
                      <a:rPr lang="en-US" sz="2200" i="1">
                        <a:latin typeface="Cambria Math" charset="0"/>
                      </a:rPr>
                      <m:t>𝑓</m:t>
                    </m:r>
                    <m:r>
                      <a:rPr lang="en-US" sz="2200" i="1">
                        <a:latin typeface="Cambria Math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−1)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i="1">
                                <a:latin typeface="Cambria Math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charset="0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a:rPr lang="en-US" sz="2200">
                                    <a:latin typeface="Cambria Math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20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d>
                              <m:d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2−</m:t>
                                </m:r>
                                <m:sSup>
                                  <m:sSup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sSup>
                              <m:s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i="1">
                                <a:latin typeface="Cambria Math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charset="0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a:rPr lang="en-US" sz="2200">
                                    <a:latin typeface="Cambria Math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20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rad>
                    <m:r>
                      <a:rPr lang="en-US" sz="2200" b="0" i="1" smtClean="0">
                        <a:latin typeface="Cambria Math" charset="0"/>
                      </a:rPr>
                      <m:t>−3.54</m:t>
                    </m:r>
                  </m:oMath>
                </a14:m>
                <a:endParaRPr lang="en-US" sz="2200" b="0" i="1" dirty="0" smtClean="0">
                  <a:latin typeface="Cambria Math" charset="0"/>
                </a:endParaRPr>
              </a:p>
              <a:p>
                <a:r>
                  <a:rPr lang="en-US" sz="2200" b="0" dirty="0" smtClean="0"/>
                  <a:t>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=76.2⋅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1.03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−1)</m:t>
                                </m:r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i="1">
                                <a:latin typeface="Cambria Math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charset="0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a:rPr lang="en-US" sz="2200">
                                    <a:latin typeface="Cambria Math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20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d>
                              <m:d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2−</m:t>
                                </m:r>
                                <m:sSup>
                                  <m:sSup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latin typeface="Cambria Math" charset="0"/>
                                      </a:rPr>
                                      <m:t>1.03</m:t>
                                    </m:r>
                                  </m:e>
                                  <m:sup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sSup>
                              <m:s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i="1">
                                <a:latin typeface="Cambria Math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charset="0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a:rPr lang="en-US" sz="2200">
                                    <a:latin typeface="Cambria Math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20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rad>
                    <m:r>
                      <a:rPr lang="en-US" sz="2200" i="1">
                        <a:latin typeface="Cambria Math" charset="0"/>
                      </a:rPr>
                      <m:t>−3.54</m:t>
                    </m:r>
                  </m:oMath>
                </a14:m>
                <a:r>
                  <a:rPr lang="en-US" sz="2200" dirty="0" smtClean="0"/>
                  <a:t/>
                </a:r>
                <a:br>
                  <a:rPr lang="en-US" sz="2200" dirty="0" smtClean="0"/>
                </a:b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charset="0"/>
                      </a:rPr>
                      <m:t>    </m:t>
                    </m:r>
                    <m:r>
                      <a:rPr lang="en-US" sz="2200" b="0" i="1" smtClean="0">
                        <a:latin typeface="Cambria Math" charset="0"/>
                      </a:rPr>
                      <m:t>=15.9</m:t>
                    </m:r>
                  </m:oMath>
                </a14:m>
                <a:r>
                  <a:rPr lang="en-US" sz="2200" b="0" dirty="0" smtClean="0"/>
                  <a:t> mm (120GeV/c proton)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027" y="1898788"/>
                <a:ext cx="4437327" cy="3501600"/>
              </a:xfrm>
              <a:prstGeom prst="rect">
                <a:avLst/>
              </a:prstGeom>
              <a:blipFill rotWithShape="0">
                <a:blip r:embed="rId2"/>
                <a:stretch>
                  <a:fillRect l="-1786" t="-1043" r="-2885" b="-14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7070634" y="2860994"/>
            <a:ext cx="2007187" cy="454890"/>
            <a:chOff x="6989610" y="2965164"/>
            <a:chExt cx="2007187" cy="454890"/>
          </a:xfrm>
        </p:grpSpPr>
        <p:sp>
          <p:nvSpPr>
            <p:cNvPr id="27" name="TextBox 26"/>
            <p:cNvSpPr txBox="1"/>
            <p:nvPr/>
          </p:nvSpPr>
          <p:spPr>
            <a:xfrm>
              <a:off x="7024334" y="2965164"/>
              <a:ext cx="1972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Sensor plane setup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6989610" y="3268776"/>
              <a:ext cx="131895" cy="15127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886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" r="7843"/>
          <a:stretch/>
        </p:blipFill>
        <p:spPr>
          <a:xfrm>
            <a:off x="4722470" y="1945472"/>
            <a:ext cx="3935393" cy="3901215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" r="8180"/>
          <a:stretch/>
        </p:blipFill>
        <p:spPr>
          <a:xfrm>
            <a:off x="478139" y="1945473"/>
            <a:ext cx="3996843" cy="390121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Cherenkov Ring Radius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Beam Test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4A04-645B-8849-9609-8FC9E0DC9A8A}" type="datetime1">
              <a:rPr lang="en-US" smtClean="0"/>
              <a:t>10/9/16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11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80618" y="5559411"/>
            <a:ext cx="6602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 ring: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radius is within expected range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Distance from the sensor center to the ring center is within 3mm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5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Distribution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Run 70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4A04-645B-8849-9609-8FC9E0DC9A8A}" type="datetime1">
              <a:rPr lang="en-US" smtClean="0"/>
              <a:t>10/9/16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12</a:t>
            </a:fld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16494"/>
            <a:ext cx="4040188" cy="3868049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404797"/>
            <a:ext cx="4041775" cy="3491444"/>
          </a:xfrm>
        </p:spPr>
      </p:pic>
    </p:spTree>
    <p:extLst>
      <p:ext uri="{BB962C8B-B14F-4D97-AF65-F5344CB8AC3E}">
        <p14:creationId xmlns:p14="http://schemas.microsoft.com/office/powerpoint/2010/main" val="9674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Number of Cherenkov Photons per Event</a:t>
            </a:r>
            <a:endParaRPr lang="en-US" sz="3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4A04-645B-8849-9609-8FC9E0DC9A8A}" type="datetime1">
              <a:rPr lang="en-US" smtClean="0"/>
              <a:t>10/9/16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Cheuk</a:t>
            </a:r>
            <a:r>
              <a:rPr lang="en-US" dirty="0" smtClean="0"/>
              <a:t>-Ping Wong (GSU)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13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09862" y="3845575"/>
            <a:ext cx="8724276" cy="2315679"/>
            <a:chOff x="267737" y="3016704"/>
            <a:chExt cx="8724276" cy="23156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67737" y="3866190"/>
                  <a:ext cx="8724276" cy="1158138"/>
                </a:xfrm>
                <a:prstGeom prst="rect">
                  <a:avLst/>
                </a:prstGeom>
                <a:noFill/>
                <a:ln w="38100">
                  <a:noFill/>
                </a:ln>
                <a:effectLst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=2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𝜋𝛼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⋅0.92⋅0.92</m:t>
                        </m:r>
                        <m:nary>
                          <m:naryPr>
                            <m:limLoc m:val="undOvr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0.34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charset="0"/>
                                              </a:rPr>
                                              <m:t>𝜆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charset="0"/>
                                              </a:rPr>
                                              <m:t>−345×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charset="0"/>
                                                  </a:rPr>
                                                  <m:t>10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charset="0"/>
                                                  </a:rPr>
                                                  <m:t>−7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2×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charset="0"/>
                                              </a:rPr>
                                              <m:t>119×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charset="0"/>
                                                  </a:rPr>
                                                  <m:t>10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charset="0"/>
                                                  </a:rPr>
                                                  <m:t>−7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sup>
                            </m:sSup>
                            <m:r>
                              <a:rPr lang="en-US" b="0" i="1" smtClean="0">
                                <a:latin typeface="Cambria Math" charset="0"/>
                              </a:rPr>
                              <m:t>⋅0.83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×56.29×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−20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𝜆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den>
                                </m:f>
                              </m:sup>
                            </m:sSup>
                          </m:e>
                        </m:nary>
                        <m:f>
                          <m:f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𝜆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charset="0"/>
                          </a:rPr>
                          <m:t>  </m:t>
                        </m:r>
                      </m:oMath>
                    </m:oMathPara>
                  </a14:m>
                  <a:endParaRPr lang="en-US" b="0" i="1" dirty="0" smtClean="0">
                    <a:latin typeface="Cambria Math" charset="0"/>
                  </a:endParaRPr>
                </a:p>
                <a:p>
                  <a:r>
                    <a:rPr lang="en-US" b="0" dirty="0" smtClean="0"/>
                    <a:t>        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=10.3</m:t>
                      </m:r>
                    </m:oMath>
                  </a14:m>
                  <a:r>
                    <a:rPr lang="en-US" dirty="0" smtClean="0"/>
                    <a:t>  (with n=1.03)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737" y="3866190"/>
                  <a:ext cx="8724276" cy="115813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11579"/>
                  </a:stretch>
                </a:blipFill>
                <a:ln w="38100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/>
            <p:cNvSpPr/>
            <p:nvPr/>
          </p:nvSpPr>
          <p:spPr>
            <a:xfrm>
              <a:off x="2879709" y="4179792"/>
              <a:ext cx="486595" cy="308758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68261" y="3016704"/>
              <a:ext cx="2557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5"/>
                  </a:solidFill>
                </a:rPr>
                <a:t>Fresnel lens transmission</a:t>
              </a:r>
              <a:endParaRPr lang="en-US" b="1" dirty="0">
                <a:solidFill>
                  <a:schemeClr val="accent5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6" idx="0"/>
            </p:cNvCxnSpPr>
            <p:nvPr/>
          </p:nvCxnSpPr>
          <p:spPr>
            <a:xfrm flipH="1" flipV="1">
              <a:off x="2838847" y="3334953"/>
              <a:ext cx="284160" cy="84483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486646" y="4179792"/>
              <a:ext cx="486595" cy="308758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19" name="Straight Arrow Connector 18"/>
            <p:cNvCxnSpPr>
              <a:endCxn id="22" idx="0"/>
            </p:cNvCxnSpPr>
            <p:nvPr/>
          </p:nvCxnSpPr>
          <p:spPr>
            <a:xfrm flipH="1">
              <a:off x="3601945" y="4481063"/>
              <a:ext cx="70624" cy="48198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214545" y="4963051"/>
              <a:ext cx="2774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Glass window transmission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236173" y="3855195"/>
              <a:ext cx="2006600" cy="621105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5239475" y="3541464"/>
              <a:ext cx="146048" cy="305275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057466" y="3220396"/>
              <a:ext cx="27217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</a:rPr>
                <a:t>Sensor quantum </a:t>
              </a:r>
              <a:r>
                <a:rPr lang="en-US" b="1" dirty="0">
                  <a:solidFill>
                    <a:schemeClr val="accent6"/>
                  </a:solidFill>
                </a:rPr>
                <a:t>e</a:t>
              </a:r>
              <a:r>
                <a:rPr lang="en-US" b="1" dirty="0" smtClean="0">
                  <a:solidFill>
                    <a:schemeClr val="accent6"/>
                  </a:solidFill>
                </a:rPr>
                <a:t>fficiency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331363" y="3940503"/>
              <a:ext cx="1992978" cy="548047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>
              <a:stCxn id="30" idx="2"/>
            </p:cNvCxnSpPr>
            <p:nvPr/>
          </p:nvCxnSpPr>
          <p:spPr>
            <a:xfrm flipH="1">
              <a:off x="7138124" y="4488550"/>
              <a:ext cx="189728" cy="327233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176574" y="4747429"/>
              <a:ext cx="21881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Aerogel transmission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457200" y="3509956"/>
            <a:ext cx="75987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/>
              <a:t>Estimated number of Cherenkov photons in modular RICH detector</a:t>
            </a:r>
            <a:r>
              <a:rPr lang="en-US" sz="2000" dirty="0"/>
              <a:t>: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57200" y="1449068"/>
            <a:ext cx="8229600" cy="1974425"/>
            <a:chOff x="457200" y="1449068"/>
            <a:chExt cx="8229600" cy="19744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457200" y="1449068"/>
                  <a:ext cx="8229600" cy="13793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u="sng" dirty="0" smtClean="0"/>
                    <a:t>Maximum number of Cherenkov photons</a:t>
                  </a:r>
                  <a:r>
                    <a:rPr lang="en-US" sz="2000" dirty="0" smtClean="0"/>
                    <a:t>: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charset="0"/>
                          </a:rPr>
                          <m:t>𝑁</m:t>
                        </m:r>
                        <m:r>
                          <a:rPr lang="en-US" sz="2000" i="1">
                            <a:latin typeface="Cambria Math" charset="0"/>
                          </a:rPr>
                          <m:t>=2</m:t>
                        </m:r>
                        <m:r>
                          <a:rPr lang="en-US" sz="2000" i="1">
                            <a:latin typeface="Cambria Math" charset="0"/>
                          </a:rPr>
                          <m:t>𝜋𝛼</m:t>
                        </m:r>
                        <m:r>
                          <a:rPr lang="en-US" sz="20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smtClean="0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nary>
                          <m:naryPr>
                            <m:limLoc m:val="undOvr"/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charset="0"/>
                                  </a:rPr>
                                  <m:t>𝑑</m:t>
                                </m:r>
                                <m:r>
                                  <a:rPr lang="en-US" sz="2000" i="1">
                                    <a:latin typeface="Cambria Math" charset="0"/>
                                  </a:rPr>
                                  <m:t>𝜆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nary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1449068"/>
                  <a:ext cx="8229600" cy="137935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741" t="-2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/>
            <p:cNvSpPr txBox="1"/>
            <p:nvPr/>
          </p:nvSpPr>
          <p:spPr>
            <a:xfrm>
              <a:off x="457200" y="2329833"/>
              <a:ext cx="2103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Fine structure const.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33194" y="2945025"/>
              <a:ext cx="2134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50000"/>
                    </a:schemeClr>
                  </a:solidFill>
                </a:rPr>
                <a:t>Thickness of radiator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15366" y="3054161"/>
              <a:ext cx="7126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chemeClr val="accent3">
                      <a:lumMod val="50000"/>
                    </a:schemeClr>
                  </a:solidFill>
                </a:rPr>
                <a:t>β</a:t>
              </a: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=v/c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81598" y="2939242"/>
              <a:ext cx="27264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Refractive index of radiator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2488557" y="2419109"/>
              <a:ext cx="1412111" cy="127321"/>
            </a:xfrm>
            <a:custGeom>
              <a:avLst/>
              <a:gdLst>
                <a:gd name="connsiteX0" fmla="*/ 1412111 w 1412111"/>
                <a:gd name="connsiteY0" fmla="*/ 0 h 127321"/>
                <a:gd name="connsiteX1" fmla="*/ 1412111 w 1412111"/>
                <a:gd name="connsiteY1" fmla="*/ 57873 h 127321"/>
                <a:gd name="connsiteX2" fmla="*/ 1180618 w 1412111"/>
                <a:gd name="connsiteY2" fmla="*/ 115747 h 127321"/>
                <a:gd name="connsiteX3" fmla="*/ 0 w 1412111"/>
                <a:gd name="connsiteY3" fmla="*/ 127321 h 12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2111" h="127321">
                  <a:moveTo>
                    <a:pt x="1412111" y="0"/>
                  </a:moveTo>
                  <a:lnTo>
                    <a:pt x="1412111" y="57873"/>
                  </a:lnTo>
                  <a:cubicBezTo>
                    <a:pt x="1373529" y="77164"/>
                    <a:pt x="1415970" y="104172"/>
                    <a:pt x="1180618" y="115747"/>
                  </a:cubicBezTo>
                  <a:cubicBezTo>
                    <a:pt x="945266" y="127322"/>
                    <a:pt x="0" y="127321"/>
                    <a:pt x="0" y="127321"/>
                  </a:cubicBezTo>
                </a:path>
              </a:pathLst>
            </a:custGeom>
            <a:noFill/>
            <a:ln w="28575">
              <a:solidFill>
                <a:schemeClr val="accent5">
                  <a:lumMod val="50000"/>
                </a:schemeClr>
              </a:solidFill>
              <a:headEnd type="none" w="med" len="med"/>
              <a:tailEnd type="arrow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657600" y="2430684"/>
              <a:ext cx="427179" cy="567159"/>
            </a:xfrm>
            <a:custGeom>
              <a:avLst/>
              <a:gdLst>
                <a:gd name="connsiteX0" fmla="*/ 405114 w 427179"/>
                <a:gd name="connsiteY0" fmla="*/ 0 h 567159"/>
                <a:gd name="connsiteX1" fmla="*/ 381965 w 427179"/>
                <a:gd name="connsiteY1" fmla="*/ 115746 h 567159"/>
                <a:gd name="connsiteX2" fmla="*/ 0 w 427179"/>
                <a:gd name="connsiteY2" fmla="*/ 567159 h 56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7179" h="567159">
                  <a:moveTo>
                    <a:pt x="405114" y="0"/>
                  </a:moveTo>
                  <a:cubicBezTo>
                    <a:pt x="427299" y="10610"/>
                    <a:pt x="449484" y="21220"/>
                    <a:pt x="381965" y="115746"/>
                  </a:cubicBezTo>
                  <a:cubicBezTo>
                    <a:pt x="314446" y="210272"/>
                    <a:pt x="0" y="567159"/>
                    <a:pt x="0" y="567159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  <a:headEnd type="none" w="med" len="med"/>
              <a:tailEnd type="arrow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456253" y="2639028"/>
              <a:ext cx="289367" cy="428263"/>
            </a:xfrm>
            <a:custGeom>
              <a:avLst/>
              <a:gdLst>
                <a:gd name="connsiteX0" fmla="*/ 289367 w 289367"/>
                <a:gd name="connsiteY0" fmla="*/ 0 h 428263"/>
                <a:gd name="connsiteX1" fmla="*/ 0 w 289367"/>
                <a:gd name="connsiteY1" fmla="*/ 428263 h 42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9367" h="428263">
                  <a:moveTo>
                    <a:pt x="289367" y="0"/>
                  </a:moveTo>
                  <a:lnTo>
                    <a:pt x="0" y="428263"/>
                  </a:lnTo>
                </a:path>
              </a:pathLst>
            </a:custGeom>
            <a:noFill/>
            <a:ln w="28575">
              <a:solidFill>
                <a:schemeClr val="accent3">
                  <a:lumMod val="50000"/>
                </a:schemeClr>
              </a:solidFill>
              <a:headEnd type="none" w="med" len="med"/>
              <a:tailEnd type="arrow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5181598" y="2599953"/>
              <a:ext cx="297256" cy="406833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441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9" y="1854994"/>
            <a:ext cx="4720430" cy="4012782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88" y="1860735"/>
            <a:ext cx="4519924" cy="390448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Number of Cherenkov Photons per Event</a:t>
            </a:r>
            <a:endParaRPr lang="en-US" sz="36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Beam Test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4A04-645B-8849-9609-8FC9E0DC9A8A}" type="datetime1">
              <a:rPr lang="en-US" smtClean="0"/>
              <a:t>10/9/16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Cheuk</a:t>
            </a:r>
            <a:r>
              <a:rPr lang="en-US" dirty="0" smtClean="0"/>
              <a:t>-Ping Wong (GSU)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27411" y="5867776"/>
            <a:ext cx="4489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Only consider the events that give </a:t>
            </a:r>
            <a:r>
              <a:rPr lang="en-US" smtClean="0"/>
              <a:t>good rings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9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Ring Finder Algorithm is applied on beam test data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4A04-645B-8849-9609-8FC9E0DC9A8A}" type="datetime1">
              <a:rPr lang="en-US" smtClean="0"/>
              <a:t>10/9/16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11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26779"/>
              </p:ext>
            </p:extLst>
          </p:nvPr>
        </p:nvGraphicFramePr>
        <p:xfrm>
          <a:off x="457200" y="2819876"/>
          <a:ext cx="8229599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2900"/>
                <a:gridCol w="1782233"/>
                <a:gridCol w="1782233"/>
                <a:gridCol w="1782233"/>
              </a:tblGrid>
              <a:tr h="37084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Theoretical number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Simulation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Beam Test</a:t>
                      </a:r>
                      <a:endParaRPr lang="en-US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Cherenkov Ring Radius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15.9mm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15.5±0.1 mm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15.7±0.4 mm</a:t>
                      </a:r>
                      <a:endParaRPr lang="en-US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Num.</a:t>
                      </a:r>
                      <a:r>
                        <a:rPr lang="en-US" sz="2200" baseline="0" dirty="0" smtClean="0"/>
                        <a:t> of Cherenkov Photons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10.33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11.0±2.8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12.8±3.2</a:t>
                      </a:r>
                      <a:endParaRPr lang="en-US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Efficiency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/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74.0%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69.0%</a:t>
                      </a:r>
                      <a:endParaRPr lang="en-US" sz="2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36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and Detector Setup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Beam</a:t>
            </a:r>
          </a:p>
          <a:p>
            <a:pPr lvl="1"/>
            <a:r>
              <a:rPr lang="en-US" dirty="0" smtClean="0"/>
              <a:t>120 </a:t>
            </a:r>
            <a:r>
              <a:rPr lang="en-US" dirty="0" err="1" smtClean="0"/>
              <a:t>GeV</a:t>
            </a:r>
            <a:r>
              <a:rPr lang="en-US" dirty="0" smtClean="0"/>
              <a:t> proton</a:t>
            </a:r>
          </a:p>
          <a:p>
            <a:pPr lvl="1"/>
            <a:r>
              <a:rPr lang="en-US" dirty="0" smtClean="0"/>
              <a:t>Toward the center of detector perpendicularly</a:t>
            </a:r>
          </a:p>
          <a:p>
            <a:pPr lvl="1"/>
            <a:r>
              <a:rPr lang="en-US" dirty="0" smtClean="0"/>
              <a:t>1,000 events</a:t>
            </a:r>
          </a:p>
          <a:p>
            <a:pPr marL="400050"/>
            <a:r>
              <a:rPr lang="en-US" dirty="0" smtClean="0"/>
              <a:t>Detector</a:t>
            </a:r>
          </a:p>
          <a:p>
            <a:pPr marL="800100" lvl="1"/>
            <a:r>
              <a:rPr lang="en-US" dirty="0" smtClean="0"/>
              <a:t>Marco’s </a:t>
            </a:r>
            <a:r>
              <a:rPr lang="en-US" dirty="0" err="1" smtClean="0"/>
              <a:t>agel</a:t>
            </a:r>
            <a:r>
              <a:rPr lang="en-US" dirty="0" smtClean="0"/>
              <a:t> (n=1.03)</a:t>
            </a:r>
          </a:p>
          <a:p>
            <a:pPr marL="800100" lvl="1"/>
            <a:r>
              <a:rPr lang="en-US" dirty="0" smtClean="0"/>
              <a:t>Fresnel lens</a:t>
            </a:r>
          </a:p>
          <a:p>
            <a:pPr marL="800100" lvl="1"/>
            <a:r>
              <a:rPr lang="en-US" dirty="0" smtClean="0"/>
              <a:t>Mirror set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Beam Test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Beam</a:t>
            </a:r>
          </a:p>
          <a:p>
            <a:pPr lvl="1"/>
            <a:r>
              <a:rPr lang="en-US" dirty="0" smtClean="0"/>
              <a:t>120 </a:t>
            </a:r>
            <a:r>
              <a:rPr lang="en-US" dirty="0" err="1" smtClean="0"/>
              <a:t>GeV</a:t>
            </a:r>
            <a:r>
              <a:rPr lang="en-US" dirty="0" smtClean="0"/>
              <a:t> proton</a:t>
            </a:r>
          </a:p>
          <a:p>
            <a:pPr lvl="1"/>
            <a:r>
              <a:rPr lang="en-US" dirty="0"/>
              <a:t>Toward the center of detector </a:t>
            </a:r>
            <a:r>
              <a:rPr lang="en-US" dirty="0" smtClean="0"/>
              <a:t>perpendicularly</a:t>
            </a:r>
          </a:p>
          <a:p>
            <a:pPr lvl="1"/>
            <a:r>
              <a:rPr lang="en-US" dirty="0" smtClean="0"/>
              <a:t>~1200 events</a:t>
            </a:r>
            <a:endParaRPr lang="en-US" dirty="0"/>
          </a:p>
          <a:p>
            <a:r>
              <a:rPr lang="en-US" dirty="0" smtClean="0"/>
              <a:t>Detector </a:t>
            </a:r>
          </a:p>
          <a:p>
            <a:pPr lvl="1"/>
            <a:r>
              <a:rPr lang="en-US" dirty="0" smtClean="0"/>
              <a:t>Marco’s </a:t>
            </a:r>
            <a:r>
              <a:rPr lang="en-US" dirty="0" err="1" smtClean="0"/>
              <a:t>agel</a:t>
            </a:r>
            <a:r>
              <a:rPr lang="en-US" dirty="0" smtClean="0"/>
              <a:t> (n=1.03)</a:t>
            </a:r>
          </a:p>
          <a:p>
            <a:pPr lvl="1"/>
            <a:r>
              <a:rPr lang="en-US" dirty="0" smtClean="0"/>
              <a:t>Fresnel lens</a:t>
            </a:r>
          </a:p>
          <a:p>
            <a:pPr lvl="1"/>
            <a:r>
              <a:rPr lang="en-US" dirty="0" smtClean="0"/>
              <a:t>Mirror set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10/9/16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1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56" y="3917024"/>
            <a:ext cx="2671769" cy="2557934"/>
          </a:xfr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189" y="4062867"/>
            <a:ext cx="3619438" cy="23108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 Finder Analysis Procedure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10/9/16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09600" y="1553873"/>
            <a:ext cx="1828800" cy="1828800"/>
            <a:chOff x="675791" y="1624275"/>
            <a:chExt cx="3468698" cy="3528989"/>
          </a:xfrm>
        </p:grpSpPr>
        <p:grpSp>
          <p:nvGrpSpPr>
            <p:cNvPr id="8" name="Group 7"/>
            <p:cNvGrpSpPr/>
            <p:nvPr/>
          </p:nvGrpSpPr>
          <p:grpSpPr>
            <a:xfrm>
              <a:off x="675791" y="1647825"/>
              <a:ext cx="3468698" cy="3505439"/>
              <a:chOff x="2280061" y="2313470"/>
              <a:chExt cx="2111384" cy="2133748"/>
            </a:xfrm>
            <a:solidFill>
              <a:schemeClr val="bg1">
                <a:lumMod val="95000"/>
              </a:schemeClr>
            </a:solidFill>
            <a:effectLst/>
          </p:grpSpPr>
          <p:sp>
            <p:nvSpPr>
              <p:cNvPr id="18" name="Rectangle 17"/>
              <p:cNvSpPr/>
              <p:nvPr/>
            </p:nvSpPr>
            <p:spPr>
              <a:xfrm>
                <a:off x="2280062" y="2315688"/>
                <a:ext cx="380011" cy="380011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712043" y="2313471"/>
                <a:ext cx="380011" cy="38001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144024" y="2313471"/>
                <a:ext cx="380011" cy="38001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280061" y="2752858"/>
                <a:ext cx="380011" cy="38001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576005" y="2313470"/>
                <a:ext cx="380011" cy="38001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007986" y="2313470"/>
                <a:ext cx="380011" cy="380011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715491" y="2753967"/>
                <a:ext cx="380011" cy="38001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147472" y="2753967"/>
                <a:ext cx="380011" cy="380011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579453" y="2753966"/>
                <a:ext cx="380011" cy="380011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011434" y="2753966"/>
                <a:ext cx="380011" cy="380011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280062" y="3192246"/>
                <a:ext cx="380011" cy="38001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712043" y="3190029"/>
                <a:ext cx="380011" cy="380011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144024" y="3190029"/>
                <a:ext cx="380011" cy="380011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280061" y="3629416"/>
                <a:ext cx="380011" cy="380011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76005" y="3190028"/>
                <a:ext cx="380011" cy="380011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007986" y="3190028"/>
                <a:ext cx="380011" cy="38001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715491" y="3630525"/>
                <a:ext cx="380011" cy="38001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147472" y="3630525"/>
                <a:ext cx="380011" cy="380011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579453" y="3630524"/>
                <a:ext cx="380011" cy="380011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011434" y="3630524"/>
                <a:ext cx="380011" cy="38001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280061" y="4066098"/>
                <a:ext cx="380011" cy="380011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715491" y="4067207"/>
                <a:ext cx="380011" cy="380011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147472" y="4067207"/>
                <a:ext cx="380011" cy="38001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579453" y="4067206"/>
                <a:ext cx="380011" cy="380011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011434" y="4067206"/>
                <a:ext cx="380011" cy="380011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1007555" y="1985973"/>
              <a:ext cx="2819117" cy="2819117"/>
            </a:xfrm>
            <a:prstGeom prst="ellipse">
              <a:avLst/>
            </a:prstGeom>
            <a:noFill/>
            <a:ln w="76200">
              <a:solidFill>
                <a:schemeClr val="accent6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1711966" y="1941447"/>
              <a:ext cx="675364" cy="1432288"/>
            </a:xfrm>
            <a:prstGeom prst="straightConnector1">
              <a:avLst/>
            </a:prstGeom>
            <a:ln w="762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Donut 10"/>
            <p:cNvSpPr/>
            <p:nvPr/>
          </p:nvSpPr>
          <p:spPr>
            <a:xfrm>
              <a:off x="861107" y="1827534"/>
              <a:ext cx="3092402" cy="3092402"/>
            </a:xfrm>
            <a:prstGeom prst="donut">
              <a:avLst>
                <a:gd name="adj" fmla="val 10570"/>
              </a:avLst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Up-Down Arrow 11"/>
            <p:cNvSpPr/>
            <p:nvPr/>
          </p:nvSpPr>
          <p:spPr>
            <a:xfrm rot="20074853">
              <a:off x="1557361" y="1624275"/>
              <a:ext cx="292851" cy="702129"/>
            </a:xfrm>
            <a:prstGeom prst="upDownArrow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2700000">
              <a:off x="1686988" y="2189571"/>
              <a:ext cx="338448" cy="0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8900000" flipV="1">
              <a:off x="1689397" y="2189572"/>
              <a:ext cx="338448" cy="0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1509584" y="1731464"/>
              <a:ext cx="338448" cy="338448"/>
              <a:chOff x="1689397" y="2020347"/>
              <a:chExt cx="338448" cy="33844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16" name="Straight Connector 15"/>
              <p:cNvCxnSpPr/>
              <p:nvPr/>
            </p:nvCxnSpPr>
            <p:spPr>
              <a:xfrm rot="2700000">
                <a:off x="1686988" y="2189571"/>
                <a:ext cx="3384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8900000" flipV="1">
                <a:off x="1689397" y="2189572"/>
                <a:ext cx="3384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3" name="Content Placeholder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999" y="1247940"/>
            <a:ext cx="2762002" cy="2288816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1003772" y="3785218"/>
            <a:ext cx="7166451" cy="2661459"/>
          </a:xfrm>
          <a:prstGeom prst="rect">
            <a:avLst/>
          </a:prstGeom>
          <a:noFill/>
          <a:ln w="2857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>
            <a:endCxn id="43" idx="1"/>
          </p:cNvCxnSpPr>
          <p:nvPr/>
        </p:nvCxnSpPr>
        <p:spPr>
          <a:xfrm flipV="1">
            <a:off x="2590800" y="2392348"/>
            <a:ext cx="600199" cy="243527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44" idx="1"/>
          </p:cNvCxnSpPr>
          <p:nvPr/>
        </p:nvCxnSpPr>
        <p:spPr>
          <a:xfrm>
            <a:off x="5759532" y="2312347"/>
            <a:ext cx="525194" cy="260962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798243" y="3575746"/>
            <a:ext cx="3577519" cy="4001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Accumulated Data of Entire Run</a:t>
            </a:r>
            <a:endParaRPr lang="en-US" sz="2000" b="1" dirty="0"/>
          </a:p>
        </p:txBody>
      </p:sp>
      <p:grpSp>
        <p:nvGrpSpPr>
          <p:cNvPr id="45" name="Group 44"/>
          <p:cNvGrpSpPr/>
          <p:nvPr/>
        </p:nvGrpSpPr>
        <p:grpSpPr>
          <a:xfrm>
            <a:off x="6284726" y="1384589"/>
            <a:ext cx="2450925" cy="2377440"/>
            <a:chOff x="6284726" y="1384589"/>
            <a:chExt cx="2450925" cy="237744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4726" y="1384589"/>
              <a:ext cx="2450925" cy="237744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172696" y="1384589"/>
              <a:ext cx="653143" cy="1592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103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 Finder Algorithm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86" y="1600200"/>
            <a:ext cx="4637313" cy="116675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When filling 3D (</a:t>
            </a:r>
            <a:r>
              <a:rPr lang="en-US" u="sng" dirty="0" err="1" smtClean="0"/>
              <a:t>a,b,r</a:t>
            </a:r>
            <a:r>
              <a:rPr lang="en-US" u="sng" dirty="0" smtClean="0"/>
              <a:t>) histogram</a:t>
            </a:r>
          </a:p>
          <a:p>
            <a:r>
              <a:rPr lang="en-US" dirty="0" smtClean="0"/>
              <a:t>Center position(</a:t>
            </a:r>
            <a:r>
              <a:rPr lang="en-US" dirty="0" err="1" smtClean="0"/>
              <a:t>a,b</a:t>
            </a:r>
            <a:r>
              <a:rPr lang="en-US" dirty="0" smtClean="0"/>
              <a:t>) cut:</a:t>
            </a:r>
          </a:p>
          <a:p>
            <a:pPr lvl="1"/>
            <a:r>
              <a:rPr lang="en-US" dirty="0" smtClean="0"/>
              <a:t>If (|a|&gt;3mm or |b|&gt;3mm) skip;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10/9/16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4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625826" y="3762037"/>
            <a:ext cx="2448528" cy="2450592"/>
            <a:chOff x="4593770" y="2909869"/>
            <a:chExt cx="3446760" cy="327981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3770" y="2909869"/>
              <a:ext cx="3356705" cy="325606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958182" y="5020130"/>
              <a:ext cx="1082348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0" dirty="0" smtClean="0">
                  <a:solidFill>
                    <a:srgbClr val="FF0000"/>
                  </a:solidFill>
                </a:rPr>
                <a:t>✘</a:t>
              </a:r>
              <a:endParaRPr lang="en-US" sz="7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19803" y="3754788"/>
            <a:ext cx="2608794" cy="2447343"/>
            <a:chOff x="1215294" y="2933619"/>
            <a:chExt cx="3454676" cy="328022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5294" y="2933619"/>
              <a:ext cx="3356705" cy="325606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587622" y="5044295"/>
              <a:ext cx="1082348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0" dirty="0" smtClean="0">
                  <a:solidFill>
                    <a:srgbClr val="FF0000"/>
                  </a:solidFill>
                </a:rPr>
                <a:t>✘</a:t>
              </a:r>
              <a:endParaRPr lang="en-US" sz="7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3" name="Content Placeholder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12" y="1247215"/>
            <a:ext cx="2762002" cy="2288816"/>
          </a:xfrm>
          <a:prstGeom prst="rect">
            <a:avLst/>
          </a:prstGeom>
        </p:spPr>
      </p:pic>
      <p:sp>
        <p:nvSpPr>
          <p:cNvPr id="15" name="Right Brace 14"/>
          <p:cNvSpPr/>
          <p:nvPr/>
        </p:nvSpPr>
        <p:spPr>
          <a:xfrm rot="16200000">
            <a:off x="4246226" y="2695406"/>
            <a:ext cx="417493" cy="1946516"/>
          </a:xfrm>
          <a:prstGeom prst="rightBrace">
            <a:avLst>
              <a:gd name="adj1" fmla="val 8333"/>
              <a:gd name="adj2" fmla="val 68184"/>
            </a:avLst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049486" y="3157698"/>
            <a:ext cx="163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Not considered</a:t>
            </a:r>
            <a:endParaRPr lang="en-US" b="1" dirty="0">
              <a:solidFill>
                <a:schemeClr val="accent5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481714" y="1779639"/>
            <a:ext cx="638002" cy="186813"/>
          </a:xfrm>
          <a:prstGeom prst="straightConnector1">
            <a:avLst/>
          </a:prstGeom>
          <a:ln>
            <a:solidFill>
              <a:schemeClr val="accent5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5649" y="1230929"/>
            <a:ext cx="7771145" cy="50292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/>
              <a:t>No Chopping on center position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835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 Finder Algorithm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𝑊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𝑐𝑒𝑛𝑡𝑒𝑟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𝑛𝐻𝑖𝑡𝑠</m:t>
                        </m:r>
                      </m:sub>
                    </m:sSub>
                  </m:oMath>
                </a14:m>
                <a:r>
                  <a:rPr lang="en-US" b="0" dirty="0" smtClean="0">
                    <a:ea typeface="Cambria Math" charset="0"/>
                    <a:cs typeface="Cambria Math" charset="0"/>
                  </a:rPr>
                  <a:t/>
                </a:r>
                <a:br>
                  <a:rPr lang="en-US" b="0" dirty="0" smtClean="0">
                    <a:ea typeface="Cambria Math" charset="0"/>
                    <a:cs typeface="Cambria Math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𝑟</m:t>
                                        </m:r>
                                        <m:r>
                                          <a:rPr lang="en-US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−15.16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3.6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b="0" i="1" dirty="0" smtClean="0">
                    <a:latin typeface="Cambria Math" charset="0"/>
                    <a:ea typeface="Cambria Math" charset="0"/>
                    <a:cs typeface="Cambria Math" charset="0"/>
                  </a:rPr>
                  <a:t/>
                </a:r>
                <a:br>
                  <a:rPr lang="en-US" b="0" i="1" dirty="0" smtClean="0">
                    <a:latin typeface="Cambria Math" charset="0"/>
                    <a:ea typeface="Cambria Math" charset="0"/>
                    <a:cs typeface="Cambria Math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𝑐𝑒𝑛𝑡𝑒𝑟</m:t>
                        </m:r>
                      </m:sub>
                    </m:sSub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2×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/>
                </a:r>
                <a:br>
                  <a:rPr lang="en-US" dirty="0" smtClean="0">
                    <a:ea typeface="Cambria Math" charset="0"/>
                    <a:cs typeface="Cambria Math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𝑛𝐻𝑖𝑡𝑠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avg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nHits</m:t>
                        </m:r>
                      </m:e>
                    </m:d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per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pixel</m:t>
                    </m:r>
                  </m:oMath>
                </a14:m>
                <a:endParaRPr lang="en-US" dirty="0"/>
              </a:p>
              <a:p>
                <a:pPr>
                  <a:buFont typeface=".HelveticaNeueDeskInterface-Regular" charset="0"/>
                  <a:buChar char="*"/>
                </a:pPr>
                <a:r>
                  <a:rPr lang="en-US" dirty="0" smtClean="0">
                    <a:solidFill>
                      <a:schemeClr val="accent5"/>
                    </a:solidFill>
                  </a:rPr>
                  <a:t>Quantum Efficiency applied before ring finder  </a:t>
                </a:r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1961" t="-617" r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Run 70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𝑊</m:t>
                    </m:r>
                    <m:r>
                      <a:rPr lang="en-US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𝑐𝑒𝑛𝑡𝑒𝑟</m:t>
                        </m:r>
                      </m:sub>
                    </m:sSub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𝑡𝑜𝑣𝑒𝑟</m:t>
                        </m:r>
                      </m:sub>
                    </m:sSub>
                  </m:oMath>
                </a14:m>
                <a:r>
                  <a:rPr lang="en-US" dirty="0">
                    <a:ea typeface="Cambria Math" charset="0"/>
                    <a:cs typeface="Cambria Math" charset="0"/>
                  </a:rPr>
                  <a:t/>
                </a:r>
                <a:br>
                  <a:rPr lang="en-US" dirty="0">
                    <a:ea typeface="Cambria Math" charset="0"/>
                    <a:cs typeface="Cambria Math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𝑟</m:t>
                                        </m:r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−15.16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2×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3.6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i="1" dirty="0" smtClean="0">
                    <a:latin typeface="Cambria Math" charset="0"/>
                    <a:ea typeface="Cambria Math" charset="0"/>
                    <a:cs typeface="Cambria Math" charset="0"/>
                  </a:rPr>
                  <a:t/>
                </a:r>
                <a:br>
                  <a:rPr lang="en-US" i="1" dirty="0" smtClean="0">
                    <a:latin typeface="Cambria Math" charset="0"/>
                    <a:ea typeface="Cambria Math" charset="0"/>
                    <a:cs typeface="Cambria Math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𝑐𝑒𝑛𝑡𝑒𝑟</m:t>
                        </m:r>
                      </m:sub>
                    </m:sSub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2×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>
                    <a:ea typeface="Cambria Math" charset="0"/>
                    <a:cs typeface="Cambria Math" charset="0"/>
                  </a:rPr>
                  <a:t/>
                </a:r>
                <a:br>
                  <a:rPr lang="en-US" dirty="0">
                    <a:ea typeface="Cambria Math" charset="0"/>
                    <a:cs typeface="Cambria Math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𝑡𝑜𝑣𝑒𝑟</m:t>
                        </m:r>
                      </m:sub>
                    </m:sSub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m:rPr>
                        <m:nor/>
                      </m:rP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avg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tover</m:t>
                        </m:r>
                      </m:e>
                    </m:d>
                    <m:r>
                      <m:rPr>
                        <m:nor/>
                      </m:rP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per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pixel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0">
                <a:blip r:embed="rId3"/>
                <a:stretch>
                  <a:fillRect l="-2112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4A04-645B-8849-9609-8FC9E0DC9A8A}" type="datetime1">
              <a:rPr lang="en-US" smtClean="0"/>
              <a:t>10/9/16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5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645025" y="4667003"/>
            <a:ext cx="4423006" cy="991485"/>
            <a:chOff x="4645025" y="4667003"/>
            <a:chExt cx="4423006" cy="991485"/>
          </a:xfrm>
        </p:grpSpPr>
        <p:sp>
          <p:nvSpPr>
            <p:cNvPr id="10" name="TextBox 9"/>
            <p:cNvSpPr txBox="1"/>
            <p:nvPr/>
          </p:nvSpPr>
          <p:spPr>
            <a:xfrm>
              <a:off x="4645025" y="5289156"/>
              <a:ext cx="4423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accent5"/>
                  </a:solidFill>
                </a:rPr>
                <a:t>tover</a:t>
              </a:r>
              <a:r>
                <a:rPr lang="en-US" b="1" dirty="0" smtClean="0">
                  <a:solidFill>
                    <a:schemeClr val="accent5"/>
                  </a:solidFill>
                </a:rPr>
                <a:t>: Time over threshold, signal amplitude</a:t>
              </a:r>
              <a:endParaRPr lang="en-US" b="1" dirty="0">
                <a:solidFill>
                  <a:schemeClr val="accent5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4963886" y="4667003"/>
              <a:ext cx="368135" cy="747444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974853" y="1179613"/>
            <a:ext cx="5506602" cy="1981853"/>
            <a:chOff x="1974853" y="1179613"/>
            <a:chExt cx="5506602" cy="1981853"/>
          </a:xfrm>
        </p:grpSpPr>
        <p:sp>
          <p:nvSpPr>
            <p:cNvPr id="13" name="TextBox 12"/>
            <p:cNvSpPr txBox="1"/>
            <p:nvPr/>
          </p:nvSpPr>
          <p:spPr>
            <a:xfrm>
              <a:off x="1974853" y="1179613"/>
              <a:ext cx="3186642" cy="64633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6"/>
                  </a:solidFill>
                </a:rPr>
                <a:t>Expected value and uncertainty</a:t>
              </a:r>
            </a:p>
            <a:p>
              <a:pPr algn="ctr"/>
              <a:r>
                <a:rPr lang="en-US" b="1" dirty="0" smtClean="0">
                  <a:solidFill>
                    <a:schemeClr val="accent6"/>
                  </a:solidFill>
                </a:rPr>
                <a:t> from simulation result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cxnSp>
          <p:nvCxnSpPr>
            <p:cNvPr id="15" name="Straight Arrow Connector 14"/>
            <p:cNvCxnSpPr>
              <a:endCxn id="13" idx="2"/>
            </p:cNvCxnSpPr>
            <p:nvPr/>
          </p:nvCxnSpPr>
          <p:spPr>
            <a:xfrm flipH="1" flipV="1">
              <a:off x="3568174" y="1825944"/>
              <a:ext cx="220055" cy="869756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4074134" y="1755477"/>
              <a:ext cx="3407321" cy="1405989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788229" y="1149925"/>
            <a:ext cx="5013619" cy="2329545"/>
            <a:chOff x="3788229" y="1149925"/>
            <a:chExt cx="5013619" cy="2329545"/>
          </a:xfrm>
        </p:grpSpPr>
        <p:sp>
          <p:nvSpPr>
            <p:cNvPr id="20" name="TextBox 19"/>
            <p:cNvSpPr txBox="1"/>
            <p:nvPr/>
          </p:nvSpPr>
          <p:spPr>
            <a:xfrm>
              <a:off x="5817782" y="1149925"/>
              <a:ext cx="2984066" cy="64633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6"/>
                  </a:solidFill>
                </a:rPr>
                <a:t>Suppose Cherenkov rings are centered on the sensor plane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3788229" y="1755477"/>
              <a:ext cx="2231571" cy="1723993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455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Radius (in each event) Distribution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10/9/16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6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4630194" y="1203283"/>
            <a:ext cx="4499951" cy="3974359"/>
            <a:chOff x="5170113" y="1305093"/>
            <a:chExt cx="3129148" cy="2942304"/>
          </a:xfrm>
        </p:grpSpPr>
        <p:grpSp>
          <p:nvGrpSpPr>
            <p:cNvPr id="28" name="Group 27"/>
            <p:cNvGrpSpPr/>
            <p:nvPr/>
          </p:nvGrpSpPr>
          <p:grpSpPr>
            <a:xfrm>
              <a:off x="5170113" y="1305093"/>
              <a:ext cx="3129148" cy="2942304"/>
              <a:chOff x="5581402" y="1399312"/>
              <a:chExt cx="3129148" cy="2942304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695475" y="1755762"/>
                <a:ext cx="857725" cy="857725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498463" y="1755763"/>
                <a:ext cx="857725" cy="857725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695164" y="3275949"/>
                <a:ext cx="857725" cy="857725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508450" y="3275949"/>
                <a:ext cx="857725" cy="857725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flipV="1">
                <a:off x="5581402" y="2992583"/>
                <a:ext cx="312914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V="1">
                <a:off x="7035861" y="1399312"/>
                <a:ext cx="0" cy="29423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/>
              <p:cNvSpPr/>
              <p:nvPr/>
            </p:nvSpPr>
            <p:spPr>
              <a:xfrm>
                <a:off x="5973054" y="1878794"/>
                <a:ext cx="2105468" cy="2105468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7708752" y="2124948"/>
                <a:ext cx="338448" cy="338448"/>
                <a:chOff x="1767875" y="2087034"/>
                <a:chExt cx="338448" cy="33844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cxnSp>
              <p:nvCxnSpPr>
                <p:cNvPr id="21" name="Straight Connector 20"/>
                <p:cNvCxnSpPr/>
                <p:nvPr/>
              </p:nvCxnSpPr>
              <p:spPr>
                <a:xfrm rot="2700000">
                  <a:off x="1767875" y="2256258"/>
                  <a:ext cx="338448" cy="0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18900000" flipV="1">
                  <a:off x="1767875" y="2251888"/>
                  <a:ext cx="338448" cy="0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" name="Straight Arrow Connector 24"/>
              <p:cNvCxnSpPr/>
              <p:nvPr/>
            </p:nvCxnSpPr>
            <p:spPr>
              <a:xfrm flipV="1">
                <a:off x="7498463" y="2292880"/>
                <a:ext cx="382004" cy="320609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7089470" y="2170142"/>
                <a:ext cx="640454" cy="296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 smtClean="0">
                    <a:solidFill>
                      <a:schemeClr val="accent2"/>
                    </a:solidFill>
                  </a:rPr>
                  <a:t>r</a:t>
                </a:r>
                <a:r>
                  <a:rPr lang="en-US" sz="2000" b="1" baseline="-25000" dirty="0" err="1" smtClean="0">
                    <a:solidFill>
                      <a:schemeClr val="accent2"/>
                    </a:solidFill>
                  </a:rPr>
                  <a:t>expected</a:t>
                </a:r>
                <a:endParaRPr lang="en-US" sz="2000" b="1" baseline="-25000" dirty="0">
                  <a:solidFill>
                    <a:schemeClr val="accent2"/>
                  </a:solidFill>
                </a:endParaRPr>
              </a:p>
            </p:txBody>
          </p:sp>
        </p:grpSp>
        <p:cxnSp>
          <p:nvCxnSpPr>
            <p:cNvPr id="30" name="Straight Arrow Connector 29"/>
            <p:cNvCxnSpPr/>
            <p:nvPr/>
          </p:nvCxnSpPr>
          <p:spPr>
            <a:xfrm flipV="1">
              <a:off x="6624572" y="2504114"/>
              <a:ext cx="472589" cy="37909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861156" y="2608451"/>
              <a:ext cx="971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3.54mm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763036" y="5507593"/>
            <a:ext cx="62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</a:t>
            </a:r>
            <a:r>
              <a:rPr lang="en-US" b="1" baseline="-25000" dirty="0" err="1" smtClean="0"/>
              <a:t>expected</a:t>
            </a:r>
            <a:r>
              <a:rPr lang="en-US" b="1" baseline="-25000" dirty="0" smtClean="0"/>
              <a:t> </a:t>
            </a:r>
            <a:r>
              <a:rPr lang="en-US" b="1" dirty="0" smtClean="0"/>
              <a:t>=18.7-3.54 (</a:t>
            </a:r>
            <a:r>
              <a:rPr lang="en-US" b="1" dirty="0"/>
              <a:t>gap) ±0.60 </a:t>
            </a:r>
            <a:r>
              <a:rPr lang="en-US" b="1" dirty="0" smtClean="0"/>
              <a:t>±3 (half of single pixel size)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=</a:t>
            </a:r>
            <a:r>
              <a:rPr lang="en-US" b="1" dirty="0"/>
              <a:t>15.16 </a:t>
            </a:r>
            <a:r>
              <a:rPr lang="en-US" b="1" dirty="0" smtClean="0"/>
              <a:t>±3.6mm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0379" y="1742782"/>
            <a:ext cx="4138400" cy="2952159"/>
            <a:chOff x="433600" y="3462693"/>
            <a:chExt cx="4138400" cy="2952159"/>
          </a:xfrm>
        </p:grpSpPr>
        <p:sp>
          <p:nvSpPr>
            <p:cNvPr id="42" name="Rectangle 41"/>
            <p:cNvSpPr/>
            <p:nvPr/>
          </p:nvSpPr>
          <p:spPr>
            <a:xfrm>
              <a:off x="457200" y="3462693"/>
              <a:ext cx="4114800" cy="287208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33600" y="5891632"/>
              <a:ext cx="4138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charset="0"/>
                <a:buChar char="•"/>
              </a:pPr>
              <a:r>
                <a:rPr lang="en-US" sz="1400" dirty="0" smtClean="0"/>
                <a:t>Radius of each photon hit from simulation result. 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1400" dirty="0" smtClean="0"/>
                <a:t>No Q.E. applied</a:t>
              </a:r>
              <a:endParaRPr lang="en-US" sz="14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00" y="3514154"/>
              <a:ext cx="3088399" cy="2450577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2095993" y="4233905"/>
              <a:ext cx="1734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r≈18.7±0.60 mm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509121" y="1373906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Sensor 1</a:t>
            </a:r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918478" y="1376588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Sensor 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520770" y="4866087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Sensor 4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918478" y="4863584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Sensor 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15488" y="5178843"/>
            <a:ext cx="1087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 on scale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60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60" y="2001739"/>
            <a:ext cx="7558644" cy="4083671"/>
          </a:xfr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Functions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4A04-645B-8849-9609-8FC9E0DC9A8A}" type="datetime1">
              <a:rPr lang="en-US" smtClean="0"/>
              <a:t>10/9/16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07660" y="1373305"/>
                <a:ext cx="2924903" cy="7243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𝑾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𝒄𝒆𝒏𝒕𝒆𝒓</m:t>
                          </m:r>
                        </m:sub>
                      </m:sSub>
                      <m:r>
                        <a:rPr lang="en-US" b="1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𝒆𝒙𝒑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𝒃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1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𝟐</m:t>
                                  </m:r>
                                  <m:r>
                                    <a:rPr lang="en-US" b="1" i="1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𝟑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60" y="1373305"/>
                <a:ext cx="2924903" cy="7243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934897" y="1333097"/>
                <a:ext cx="3034805" cy="7243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𝑾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𝒓</m:t>
                          </m:r>
                        </m:sub>
                      </m:sSub>
                      <m:r>
                        <a:rPr lang="en-US" b="1" i="1">
                          <a:solidFill>
                            <a:schemeClr val="accent2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𝒆𝒙𝒑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𝒓</m:t>
                                          </m:r>
                                          <m:r>
                                            <a:rPr lang="en-US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𝟏𝟓</m:t>
                                          </m:r>
                                          <m:r>
                                            <a:rPr lang="en-US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.</m:t>
                                          </m:r>
                                          <m:r>
                                            <a:rPr lang="en-US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𝟏𝟔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1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𝟐</m:t>
                                  </m:r>
                                  <m:r>
                                    <a:rPr lang="en-US" b="1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𝟑</m:t>
                                      </m:r>
                                      <m:r>
                                        <a:rPr lang="en-US" b="1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.</m:t>
                                      </m:r>
                                      <m:r>
                                        <a:rPr lang="en-US" b="1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𝟔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897" y="1333097"/>
                <a:ext cx="3034805" cy="7243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019800" y="5719701"/>
            <a:ext cx="2424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√(a</a:t>
            </a:r>
            <a:r>
              <a:rPr lang="en-US" baseline="30000" dirty="0" smtClean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+b</a:t>
            </a:r>
            <a:r>
              <a:rPr lang="en-US" baseline="30000" dirty="0" smtClean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) (mm) </a:t>
            </a:r>
            <a:r>
              <a:rPr lang="en-US" dirty="0" smtClean="0"/>
              <a:t>/ </a:t>
            </a:r>
            <a:r>
              <a:rPr lang="en-US" dirty="0">
                <a:solidFill>
                  <a:schemeClr val="accent2"/>
                </a:solidFill>
              </a:rPr>
              <a:t>r (mm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2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Displays from Simulation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4A04-645B-8849-9609-8FC9E0DC9A8A}" type="datetime1">
              <a:rPr lang="en-US" smtClean="0"/>
              <a:t>10/9/16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8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772888" y="1282337"/>
            <a:ext cx="1460576" cy="617715"/>
            <a:chOff x="2965583" y="1282337"/>
            <a:chExt cx="1460576" cy="617715"/>
          </a:xfrm>
        </p:grpSpPr>
        <p:sp>
          <p:nvSpPr>
            <p:cNvPr id="19" name="TextBox 18"/>
            <p:cNvSpPr txBox="1"/>
            <p:nvPr/>
          </p:nvSpPr>
          <p:spPr>
            <a:xfrm>
              <a:off x="3124200" y="1282337"/>
              <a:ext cx="1301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accent5"/>
                  </a:solidFill>
                </a:rPr>
                <a:t>Num</a:t>
              </a:r>
              <a:r>
                <a:rPr lang="en-US" b="1" dirty="0" smtClean="0">
                  <a:solidFill>
                    <a:schemeClr val="accent5"/>
                  </a:solidFill>
                </a:rPr>
                <a:t> of hits</a:t>
              </a:r>
              <a:endParaRPr lang="en-US" b="1" dirty="0">
                <a:solidFill>
                  <a:schemeClr val="accent5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2965583" y="1647523"/>
              <a:ext cx="288256" cy="252529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457199" y="1635607"/>
            <a:ext cx="8031386" cy="4720743"/>
            <a:chOff x="457199" y="1635607"/>
            <a:chExt cx="8031386" cy="472074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723" y="1710722"/>
              <a:ext cx="2337805" cy="22677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0780" y="1710722"/>
              <a:ext cx="2337805" cy="226771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710722"/>
              <a:ext cx="2337805" cy="226771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" y="4088638"/>
              <a:ext cx="2337805" cy="226771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723" y="4088638"/>
              <a:ext cx="2337805" cy="226771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0780" y="4088638"/>
              <a:ext cx="2337805" cy="2267712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1282535" y="1647523"/>
              <a:ext cx="665018" cy="2525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260307" y="1635608"/>
              <a:ext cx="665018" cy="2525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996084" y="1635607"/>
              <a:ext cx="665018" cy="2525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282535" y="4014508"/>
              <a:ext cx="665018" cy="2525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231599" y="4001937"/>
              <a:ext cx="665018" cy="2525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996084" y="3969437"/>
              <a:ext cx="665018" cy="2525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677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Event Displays from Beam Test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10/9/16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9</a:t>
            </a:fld>
            <a:endParaRPr lang="en-US"/>
          </a:p>
        </p:txBody>
      </p:sp>
      <p:pic>
        <p:nvPicPr>
          <p:cNvPr id="7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7"/>
            <a:ext cx="2337805" cy="2267712"/>
          </a:xfrm>
        </p:spPr>
      </p:pic>
      <p:grpSp>
        <p:nvGrpSpPr>
          <p:cNvPr id="13" name="Group 12"/>
          <p:cNvGrpSpPr/>
          <p:nvPr/>
        </p:nvGrpSpPr>
        <p:grpSpPr>
          <a:xfrm>
            <a:off x="2712866" y="1108781"/>
            <a:ext cx="1968728" cy="617715"/>
            <a:chOff x="2965583" y="1282337"/>
            <a:chExt cx="1968728" cy="617715"/>
          </a:xfrm>
        </p:grpSpPr>
        <p:sp>
          <p:nvSpPr>
            <p:cNvPr id="14" name="TextBox 13"/>
            <p:cNvSpPr txBox="1"/>
            <p:nvPr/>
          </p:nvSpPr>
          <p:spPr>
            <a:xfrm>
              <a:off x="3124200" y="1282337"/>
              <a:ext cx="1810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5"/>
                  </a:solidFill>
                </a:rPr>
                <a:t>Signal Amplitude</a:t>
              </a:r>
              <a:endParaRPr lang="en-US" b="1" dirty="0">
                <a:solidFill>
                  <a:schemeClr val="accent5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2965583" y="1647523"/>
              <a:ext cx="288256" cy="252529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229710" y="1417637"/>
            <a:ext cx="777766" cy="2009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57200" y="1394103"/>
            <a:ext cx="8229600" cy="4728354"/>
            <a:chOff x="457200" y="1394103"/>
            <a:chExt cx="8229600" cy="4728354"/>
          </a:xfrm>
        </p:grpSpPr>
        <p:pic>
          <p:nvPicPr>
            <p:cNvPr id="12" name="Content Placeholder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994" y="3854745"/>
              <a:ext cx="2337805" cy="2267712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3403097" y="1394103"/>
              <a:ext cx="2337805" cy="2291246"/>
              <a:chOff x="3403097" y="1394103"/>
              <a:chExt cx="2337805" cy="2291246"/>
            </a:xfrm>
          </p:grpSpPr>
          <p:pic>
            <p:nvPicPr>
              <p:cNvPr id="8" name="Content Placeholder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3097" y="1417637"/>
                <a:ext cx="2337805" cy="2267712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4225959" y="1394103"/>
                <a:ext cx="777766" cy="200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6348995" y="1394103"/>
              <a:ext cx="2337805" cy="2291246"/>
              <a:chOff x="6348995" y="1394103"/>
              <a:chExt cx="2337805" cy="2291246"/>
            </a:xfrm>
          </p:grpSpPr>
          <p:pic>
            <p:nvPicPr>
              <p:cNvPr id="9" name="Content Placeholder 1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8995" y="1417637"/>
                <a:ext cx="2337805" cy="2267712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192392" y="1394103"/>
                <a:ext cx="777766" cy="200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57200" y="3818764"/>
              <a:ext cx="2337805" cy="2303693"/>
              <a:chOff x="457200" y="3818764"/>
              <a:chExt cx="2337805" cy="2303693"/>
            </a:xfrm>
          </p:grpSpPr>
          <p:pic>
            <p:nvPicPr>
              <p:cNvPr id="10" name="Content Placeholder 1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854745"/>
                <a:ext cx="2337805" cy="2267712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1135117" y="3818764"/>
                <a:ext cx="777766" cy="200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403096" y="3843731"/>
              <a:ext cx="2337805" cy="2278726"/>
              <a:chOff x="3403096" y="3843731"/>
              <a:chExt cx="2337805" cy="2278726"/>
            </a:xfrm>
          </p:grpSpPr>
          <p:pic>
            <p:nvPicPr>
              <p:cNvPr id="11" name="Content Placeholder 1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3096" y="3854745"/>
                <a:ext cx="2337805" cy="2267712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4235294" y="3843731"/>
                <a:ext cx="777766" cy="200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7159422" y="3843731"/>
            <a:ext cx="777766" cy="2009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2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966</TotalTime>
  <Words>553</Words>
  <Application>Microsoft Macintosh PowerPoint</Application>
  <PresentationFormat>On-screen Show (4:3)</PresentationFormat>
  <Paragraphs>176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.HelveticaNeueDeskInterface-Regular</vt:lpstr>
      <vt:lpstr>Calibri</vt:lpstr>
      <vt:lpstr>Cambria Math</vt:lpstr>
      <vt:lpstr>Arial</vt:lpstr>
      <vt:lpstr>Default Theme</vt:lpstr>
      <vt:lpstr>Modular RICH Simulation and Beam Test Result</vt:lpstr>
      <vt:lpstr>Beam and Detector Setup</vt:lpstr>
      <vt:lpstr>Ring Finder Analysis Procedure</vt:lpstr>
      <vt:lpstr>Ring Finder Algorithm Update</vt:lpstr>
      <vt:lpstr>Ring Finder Algorithm</vt:lpstr>
      <vt:lpstr>Radius (in each event) Distribution</vt:lpstr>
      <vt:lpstr>Weight Functions</vt:lpstr>
      <vt:lpstr>Event Displays from Simulation</vt:lpstr>
      <vt:lpstr>Event Displays from Beam Test Data</vt:lpstr>
      <vt:lpstr>Cherenkov Ring Radius</vt:lpstr>
      <vt:lpstr>Cherenkov Ring Radius</vt:lpstr>
      <vt:lpstr>Center Distribution</vt:lpstr>
      <vt:lpstr>Number of Cherenkov Photons per Event</vt:lpstr>
      <vt:lpstr>Number of Cherenkov Photons per Event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Modular RICH Simulation and Beam Test Result</dc:title>
  <dc:creator>Cheuk-Ping Wong</dc:creator>
  <cp:lastModifiedBy>Cheuk-Ping Wong</cp:lastModifiedBy>
  <cp:revision>54</cp:revision>
  <dcterms:created xsi:type="dcterms:W3CDTF">2016-09-30T14:35:01Z</dcterms:created>
  <dcterms:modified xsi:type="dcterms:W3CDTF">2016-10-10T01:43:02Z</dcterms:modified>
</cp:coreProperties>
</file>