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339" r:id="rId3"/>
    <p:sldId id="321" r:id="rId4"/>
    <p:sldId id="329" r:id="rId5"/>
    <p:sldId id="317" r:id="rId6"/>
    <p:sldId id="260" r:id="rId7"/>
    <p:sldId id="335" r:id="rId8"/>
    <p:sldId id="263" r:id="rId9"/>
    <p:sldId id="300" r:id="rId10"/>
    <p:sldId id="301" r:id="rId11"/>
    <p:sldId id="284" r:id="rId12"/>
    <p:sldId id="315" r:id="rId13"/>
    <p:sldId id="331" r:id="rId14"/>
    <p:sldId id="303" r:id="rId15"/>
    <p:sldId id="338" r:id="rId16"/>
    <p:sldId id="318" r:id="rId17"/>
    <p:sldId id="304" r:id="rId18"/>
    <p:sldId id="326" r:id="rId19"/>
    <p:sldId id="336" r:id="rId20"/>
    <p:sldId id="306" r:id="rId21"/>
    <p:sldId id="307" r:id="rId22"/>
    <p:sldId id="281" r:id="rId23"/>
    <p:sldId id="273" r:id="rId24"/>
    <p:sldId id="274" r:id="rId25"/>
    <p:sldId id="277" r:id="rId26"/>
    <p:sldId id="302" r:id="rId27"/>
    <p:sldId id="278" r:id="rId28"/>
    <p:sldId id="295" r:id="rId29"/>
    <p:sldId id="296" r:id="rId30"/>
    <p:sldId id="332" r:id="rId31"/>
    <p:sldId id="298" r:id="rId32"/>
    <p:sldId id="311" r:id="rId33"/>
    <p:sldId id="313" r:id="rId34"/>
    <p:sldId id="314" r:id="rId35"/>
    <p:sldId id="334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64"/>
    <p:restoredTop sz="88822"/>
  </p:normalViewPr>
  <p:slideViewPr>
    <p:cSldViewPr snapToGrid="0" snapToObjects="1">
      <p:cViewPr varScale="1">
        <p:scale>
          <a:sx n="83" d="100"/>
          <a:sy n="83" d="100"/>
        </p:scale>
        <p:origin x="192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E01CE2-041C-D547-9434-CA2CCC96E6E9}" type="datetimeFigureOut">
              <a:rPr lang="en-US" smtClean="0"/>
              <a:t>10/9/16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3BCCCF-5A8F-E042-B3D9-5EEFE5FE7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143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BCCCF-5A8F-E042-B3D9-5EEFE5FE7F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88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GSU_NP_GrpMeeting</a:t>
            </a:r>
            <a:r>
              <a:rPr lang="en-US" baseline="0" dirty="0" smtClean="0"/>
              <a:t> 20160520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BCCCF-5A8F-E042-B3D9-5EEFE5FE7FC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708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Accumulated Hit from the 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BCCCF-5A8F-E042-B3D9-5EEFE5FE7FC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63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 </a:t>
            </a:r>
            <a:r>
              <a:rPr lang="en-US" dirty="0" err="1" smtClean="0"/>
              <a:t>GeV</a:t>
            </a:r>
            <a:r>
              <a:rPr lang="en-US" dirty="0" smtClean="0"/>
              <a:t> e- vs 100 </a:t>
            </a:r>
            <a:r>
              <a:rPr lang="en-US" dirty="0" err="1" smtClean="0"/>
              <a:t>GeV</a:t>
            </a:r>
            <a:r>
              <a:rPr lang="en-US" dirty="0" smtClean="0"/>
              <a:t> proton</a:t>
            </a:r>
          </a:p>
          <a:p>
            <a:r>
              <a:rPr lang="en-US" dirty="0" smtClean="0"/>
              <a:t>Thick radiator</a:t>
            </a:r>
            <a:r>
              <a:rPr lang="en-US" baseline="0" dirty="0" smtClean="0"/>
              <a:t> become a problem when there are fringe field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BCCCF-5A8F-E042-B3D9-5EEFE5FE7FC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547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Design of the 1</a:t>
            </a:r>
            <a:r>
              <a:rPr lang="en-US" baseline="30000" dirty="0" smtClean="0"/>
              <a:t>st</a:t>
            </a:r>
            <a:r>
              <a:rPr lang="en-US" dirty="0" smtClean="0"/>
              <a:t> prototype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BCCCF-5A8F-E042-B3D9-5EEFE5FE7FC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634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Hamamatsu </a:t>
            </a:r>
            <a:r>
              <a:rPr lang="en-US" dirty="0" err="1" smtClean="0"/>
              <a:t>mutianode</a:t>
            </a:r>
            <a:r>
              <a:rPr lang="en-US" baseline="0" dirty="0" smtClean="0"/>
              <a:t> pmt.</a:t>
            </a:r>
          </a:p>
          <a:p>
            <a:r>
              <a:rPr lang="en-US" baseline="0" dirty="0" smtClean="0"/>
              <a:t>Cover sensor plane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BCCCF-5A8F-E042-B3D9-5EEFE5FE7FC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053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Verify working principle of modular RICH detector</a:t>
            </a:r>
          </a:p>
          <a:p>
            <a:pPr lvl="1"/>
            <a:r>
              <a:rPr lang="en-US" dirty="0" smtClean="0"/>
              <a:t>Ring Radius</a:t>
            </a:r>
          </a:p>
          <a:p>
            <a:pPr lvl="1"/>
            <a:r>
              <a:rPr lang="en-US" dirty="0" smtClean="0"/>
              <a:t>Number of Cherenkov Photons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BCCCF-5A8F-E042-B3D9-5EEFE5FE7FC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459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 of typical rings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BCCCF-5A8F-E042-B3D9-5EEFE5FE7FC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193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Since</a:t>
            </a:r>
            <a:r>
              <a:rPr lang="en-US" baseline="0" dirty="0" smtClean="0"/>
              <a:t> the Ring Finder algorithm will always give a a ring. We have to evaluate the found rings properties.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BCCCF-5A8F-E042-B3D9-5EEFE5FE7FC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777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Agree with theoretical</a:t>
            </a:r>
            <a:r>
              <a:rPr lang="en-US" baseline="0" dirty="0" smtClean="0"/>
              <a:t> number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BCCCF-5A8F-E042-B3D9-5EEFE5FE7FC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422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opaque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BCCCF-5A8F-E042-B3D9-5EEFE5FE7FC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946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92858-9DF2-C241-A5D3-3E32AA08CFCE}" type="datetime1">
              <a:rPr lang="en-US" smtClean="0"/>
              <a:t>10/9/16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Cheuk-Ping Wong (GSU)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28B0-E87C-2C4E-8191-107DAFE03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460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487DF-221E-4C40-8655-E78900578B3A}" type="datetime1">
              <a:rPr lang="en-US" smtClean="0"/>
              <a:t>10/9/16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Cheuk-Ping Wong (GSU)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28B0-E87C-2C4E-8191-107DAFE03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991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98BA2-EDB5-DD4B-8F15-1F8C2216405A}" type="datetime1">
              <a:rPr lang="en-US" smtClean="0"/>
              <a:t>10/9/16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Cheuk-Ping Wong (GSU)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28B0-E87C-2C4E-8191-107DAFE03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338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A1372-FC88-2249-8213-D342ABE37AD4}" type="datetime1">
              <a:rPr lang="en-US" smtClean="0"/>
              <a:t>10/9/16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Cheuk-Ping Wong (GSU)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28B0-E87C-2C4E-8191-107DAFE03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972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1C4BB-5059-F64D-802E-FBD89FC8D401}" type="datetime1">
              <a:rPr lang="en-US" smtClean="0"/>
              <a:t>10/9/16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Cheuk-Ping Wong (GSU)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28B0-E87C-2C4E-8191-107DAFE03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49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B522-D4B1-1449-8B63-DF241CC458B7}" type="datetime1">
              <a:rPr lang="en-US" smtClean="0"/>
              <a:t>10/9/16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Cheuk-Ping Wong (GSU)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28B0-E87C-2C4E-8191-107DAFE03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58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F4A04-645B-8849-9609-8FC9E0DC9A8A}" type="datetime1">
              <a:rPr lang="en-US" smtClean="0"/>
              <a:t>10/9/16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Cheuk-Ping Wong (GSU)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28B0-E87C-2C4E-8191-107DAFE03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389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5FB3E-2F6D-FA4D-8D8C-CCFEFC9C7AB1}" type="datetime1">
              <a:rPr lang="en-US" smtClean="0"/>
              <a:t>10/9/16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Cheuk-Ping Wong (GSU)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28B0-E87C-2C4E-8191-107DAFE03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1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39649-670E-5C42-92FE-5CC76718853C}" type="datetime1">
              <a:rPr lang="en-US" smtClean="0"/>
              <a:t>10/9/16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Cheuk-Ping Wong (GSU)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28B0-E87C-2C4E-8191-107DAFE03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01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EFE37-25DD-704D-B955-FB522374BADD}" type="datetime1">
              <a:rPr lang="en-US" smtClean="0"/>
              <a:t>10/9/16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Cheuk-Ping Wong (GSU)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28B0-E87C-2C4E-8191-107DAFE03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72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00798-96CC-5E40-B3D3-2992D9708317}" type="datetime1">
              <a:rPr lang="en-US" smtClean="0"/>
              <a:t>10/9/16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Cheuk-Ping Wong (GSU)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28B0-E87C-2C4E-8191-107DAFE03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803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D5709-7E7D-0948-AA35-E8C4D3D8B1FE}" type="datetime1">
              <a:rPr lang="en-US" smtClean="0"/>
              <a:t>10/9/16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Cheuk-Ping Wong (GSU)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F28B0-E87C-2C4E-8191-107DAFE0325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lame.jp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5" t="13198" r="55354" b="13587"/>
          <a:stretch/>
        </p:blipFill>
        <p:spPr>
          <a:xfrm>
            <a:off x="8320550" y="155937"/>
            <a:ext cx="652824" cy="78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31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png"/><Relationship Id="rId5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Relationship Id="rId3" Type="http://schemas.openxmlformats.org/officeDocument/2006/relationships/image" Target="../media/image3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png"/><Relationship Id="rId5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4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emf"/><Relationship Id="rId3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6" Type="http://schemas.openxmlformats.org/officeDocument/2006/relationships/image" Target="../media/image12.JPG"/><Relationship Id="rId7" Type="http://schemas.openxmlformats.org/officeDocument/2006/relationships/image" Target="../media/image13.JPG"/><Relationship Id="rId8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Performance Study of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a </a:t>
            </a:r>
            <a:r>
              <a:rPr lang="en-US" b="1" dirty="0"/>
              <a:t>Prototype Modular RICH Detector for EIC Experiments</a:t>
            </a:r>
            <a:endParaRPr lang="en-US" sz="33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Cheuk</a:t>
            </a:r>
            <a:r>
              <a:rPr lang="en-US" dirty="0" smtClean="0"/>
              <a:t>-Ping Wong</a:t>
            </a:r>
          </a:p>
          <a:p>
            <a:r>
              <a:rPr lang="en-US" dirty="0" smtClean="0"/>
              <a:t>Georgia State University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For eRD14 Collaboration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50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Test Setup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A1372-FC88-2249-8213-D342ABE37AD4}" type="datetime1">
              <a:rPr lang="en-US" smtClean="0"/>
              <a:t>10/9/16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Cheuk-Ping Wong (GSU)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28B0-E87C-2C4E-8191-107DAFE0325D}" type="slidenum">
              <a:rPr lang="en-US" smtClean="0"/>
              <a:t>10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" t="14261" r="1" b="16652"/>
          <a:stretch/>
        </p:blipFill>
        <p:spPr>
          <a:xfrm>
            <a:off x="0" y="1234235"/>
            <a:ext cx="9144000" cy="4779904"/>
          </a:xfrm>
        </p:spPr>
      </p:pic>
      <p:grpSp>
        <p:nvGrpSpPr>
          <p:cNvPr id="13" name="Group 12"/>
          <p:cNvGrpSpPr/>
          <p:nvPr/>
        </p:nvGrpSpPr>
        <p:grpSpPr>
          <a:xfrm>
            <a:off x="6287848" y="1155570"/>
            <a:ext cx="2707574" cy="461665"/>
            <a:chOff x="6186248" y="2654170"/>
            <a:chExt cx="2707574" cy="461665"/>
          </a:xfrm>
        </p:grpSpPr>
        <p:cxnSp>
          <p:nvCxnSpPr>
            <p:cNvPr id="10" name="Straight Arrow Connector 9"/>
            <p:cNvCxnSpPr/>
            <p:nvPr/>
          </p:nvCxnSpPr>
          <p:spPr>
            <a:xfrm flipH="1">
              <a:off x="6186248" y="3105604"/>
              <a:ext cx="2707574" cy="0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6603301" y="2654170"/>
              <a:ext cx="21273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FF00"/>
                  </a:solidFill>
                </a:rPr>
                <a:t>Beam direction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778338" y="2036081"/>
            <a:ext cx="1252924" cy="2128845"/>
            <a:chOff x="7778338" y="2036081"/>
            <a:chExt cx="1252924" cy="2128845"/>
          </a:xfrm>
        </p:grpSpPr>
        <p:sp>
          <p:nvSpPr>
            <p:cNvPr id="14" name="Oval 13"/>
            <p:cNvSpPr/>
            <p:nvPr/>
          </p:nvSpPr>
          <p:spPr>
            <a:xfrm>
              <a:off x="7778338" y="2036081"/>
              <a:ext cx="1252924" cy="1606968"/>
            </a:xfrm>
            <a:prstGeom prst="ellips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5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857825" y="3703261"/>
              <a:ext cx="1151726" cy="461665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accent6">
                      <a:lumMod val="75000"/>
                    </a:schemeClr>
                  </a:solidFill>
                </a:rPr>
                <a:t>triggers</a:t>
              </a:r>
              <a:endParaRPr lang="en-US" sz="24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19" name="Freeform 18"/>
          <p:cNvSpPr/>
          <p:nvPr/>
        </p:nvSpPr>
        <p:spPr>
          <a:xfrm>
            <a:off x="6372143" y="3042732"/>
            <a:ext cx="296426" cy="5024"/>
          </a:xfrm>
          <a:custGeom>
            <a:avLst/>
            <a:gdLst>
              <a:gd name="connsiteX0" fmla="*/ 0 w 296426"/>
              <a:gd name="connsiteY0" fmla="*/ 5024 h 5024"/>
              <a:gd name="connsiteX1" fmla="*/ 296426 w 296426"/>
              <a:gd name="connsiteY1" fmla="*/ 0 h 5024"/>
              <a:gd name="connsiteX2" fmla="*/ 296426 w 296426"/>
              <a:gd name="connsiteY2" fmla="*/ 0 h 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6426" h="5024">
                <a:moveTo>
                  <a:pt x="0" y="5024"/>
                </a:moveTo>
                <a:lnTo>
                  <a:pt x="296426" y="0"/>
                </a:lnTo>
                <a:lnTo>
                  <a:pt x="296426" y="0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80207" y="1169660"/>
            <a:ext cx="7802725" cy="5276801"/>
            <a:chOff x="80207" y="1169660"/>
            <a:chExt cx="7802725" cy="5276801"/>
          </a:xfrm>
        </p:grpSpPr>
        <p:sp>
          <p:nvSpPr>
            <p:cNvPr id="29" name="TextBox 28"/>
            <p:cNvSpPr txBox="1"/>
            <p:nvPr/>
          </p:nvSpPr>
          <p:spPr>
            <a:xfrm>
              <a:off x="2297222" y="1169660"/>
              <a:ext cx="1610121" cy="461665"/>
            </a:xfrm>
            <a:prstGeom prst="rect">
              <a:avLst/>
            </a:prstGeom>
            <a:solidFill>
              <a:schemeClr val="bg1">
                <a:alpha val="41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 err="1" smtClean="0">
                  <a:solidFill>
                    <a:schemeClr val="accent6">
                      <a:lumMod val="75000"/>
                    </a:schemeClr>
                  </a:solidFill>
                </a:rPr>
                <a:t>Hodoscope</a:t>
              </a:r>
              <a:endParaRPr lang="en-US" sz="24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97" t="-1278" r="24361" b="12788"/>
            <a:stretch/>
          </p:blipFill>
          <p:spPr>
            <a:xfrm>
              <a:off x="288095" y="1737331"/>
              <a:ext cx="1828800" cy="1828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</p:pic>
        <p:pic>
          <p:nvPicPr>
            <p:cNvPr id="31" name="Content Placeholder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1" t="14645" r="11158" b="10642"/>
            <a:stretch/>
          </p:blipFill>
          <p:spPr>
            <a:xfrm>
              <a:off x="80207" y="3703261"/>
              <a:ext cx="2743200" cy="2743200"/>
            </a:xfrm>
            <a:prstGeom prst="ellipse">
              <a:avLst/>
            </a:prstGeom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</p:pic>
        <p:sp>
          <p:nvSpPr>
            <p:cNvPr id="33" name="TextBox 32"/>
            <p:cNvSpPr txBox="1"/>
            <p:nvPr/>
          </p:nvSpPr>
          <p:spPr>
            <a:xfrm>
              <a:off x="6094471" y="1182305"/>
              <a:ext cx="1610121" cy="461665"/>
            </a:xfrm>
            <a:prstGeom prst="rect">
              <a:avLst/>
            </a:prstGeom>
            <a:solidFill>
              <a:schemeClr val="bg1">
                <a:alpha val="41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 err="1" smtClean="0">
                  <a:solidFill>
                    <a:schemeClr val="accent6">
                      <a:lumMod val="75000"/>
                    </a:schemeClr>
                  </a:solidFill>
                </a:rPr>
                <a:t>Hodoscope</a:t>
              </a:r>
              <a:endParaRPr lang="en-US" sz="24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2418715" y="1641510"/>
              <a:ext cx="5464217" cy="3009481"/>
              <a:chOff x="2418715" y="1641510"/>
              <a:chExt cx="5464217" cy="3009481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2418715" y="1641510"/>
                <a:ext cx="5464217" cy="3009481"/>
                <a:chOff x="2418715" y="1641510"/>
                <a:chExt cx="5464217" cy="3009481"/>
              </a:xfrm>
            </p:grpSpPr>
            <p:grpSp>
              <p:nvGrpSpPr>
                <p:cNvPr id="21" name="Group 20"/>
                <p:cNvGrpSpPr/>
                <p:nvPr/>
              </p:nvGrpSpPr>
              <p:grpSpPr>
                <a:xfrm>
                  <a:off x="6365630" y="1641510"/>
                  <a:ext cx="1517302" cy="3009481"/>
                  <a:chOff x="6365630" y="1641510"/>
                  <a:chExt cx="1517302" cy="3009481"/>
                </a:xfrm>
              </p:grpSpPr>
              <p:cxnSp>
                <p:nvCxnSpPr>
                  <p:cNvPr id="11" name="Straight Connector 10"/>
                  <p:cNvCxnSpPr/>
                  <p:nvPr/>
                </p:nvCxnSpPr>
                <p:spPr>
                  <a:xfrm flipH="1">
                    <a:off x="6403730" y="2038350"/>
                    <a:ext cx="221065" cy="928182"/>
                  </a:xfrm>
                  <a:prstGeom prst="line">
                    <a:avLst/>
                  </a:prstGeom>
                  <a:ln w="38100">
                    <a:solidFill>
                      <a:schemeClr val="accent6">
                        <a:lumMod val="75000"/>
                      </a:schemeClr>
                    </a:solidFill>
                    <a:prstDash val="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" name="Freeform 16"/>
                  <p:cNvSpPr/>
                  <p:nvPr/>
                </p:nvSpPr>
                <p:spPr>
                  <a:xfrm>
                    <a:off x="6657033" y="1641510"/>
                    <a:ext cx="1225899" cy="1637881"/>
                  </a:xfrm>
                  <a:custGeom>
                    <a:avLst/>
                    <a:gdLst>
                      <a:gd name="connsiteX0" fmla="*/ 0 w 1225899"/>
                      <a:gd name="connsiteY0" fmla="*/ 15072 h 1637881"/>
                      <a:gd name="connsiteX1" fmla="*/ 658167 w 1225899"/>
                      <a:gd name="connsiteY1" fmla="*/ 0 h 1637881"/>
                      <a:gd name="connsiteX2" fmla="*/ 1225899 w 1225899"/>
                      <a:gd name="connsiteY2" fmla="*/ 1637881 h 1637881"/>
                      <a:gd name="connsiteX3" fmla="*/ 411982 w 1225899"/>
                      <a:gd name="connsiteY3" fmla="*/ 1637881 h 1637881"/>
                      <a:gd name="connsiteX4" fmla="*/ 0 w 1225899"/>
                      <a:gd name="connsiteY4" fmla="*/ 15072 h 163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25899" h="1637881">
                        <a:moveTo>
                          <a:pt x="0" y="15072"/>
                        </a:moveTo>
                        <a:lnTo>
                          <a:pt x="658167" y="0"/>
                        </a:lnTo>
                        <a:lnTo>
                          <a:pt x="1225899" y="1637881"/>
                        </a:lnTo>
                        <a:lnTo>
                          <a:pt x="411982" y="1637881"/>
                        </a:lnTo>
                        <a:lnTo>
                          <a:pt x="0" y="15072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accent6">
                        <a:lumMod val="75000"/>
                      </a:scheme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Freeform 17"/>
                  <p:cNvSpPr/>
                  <p:nvPr/>
                </p:nvSpPr>
                <p:spPr>
                  <a:xfrm>
                    <a:off x="6591719" y="3284415"/>
                    <a:ext cx="1286189" cy="1366576"/>
                  </a:xfrm>
                  <a:custGeom>
                    <a:avLst/>
                    <a:gdLst>
                      <a:gd name="connsiteX0" fmla="*/ 1286189 w 1286189"/>
                      <a:gd name="connsiteY0" fmla="*/ 5025 h 1366576"/>
                      <a:gd name="connsiteX1" fmla="*/ 592852 w 1286189"/>
                      <a:gd name="connsiteY1" fmla="*/ 1366576 h 1366576"/>
                      <a:gd name="connsiteX2" fmla="*/ 0 w 1286189"/>
                      <a:gd name="connsiteY2" fmla="*/ 1356528 h 1366576"/>
                      <a:gd name="connsiteX3" fmla="*/ 467248 w 1286189"/>
                      <a:gd name="connsiteY3" fmla="*/ 0 h 1366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6189" h="1366576">
                        <a:moveTo>
                          <a:pt x="1286189" y="5025"/>
                        </a:moveTo>
                        <a:lnTo>
                          <a:pt x="592852" y="1366576"/>
                        </a:lnTo>
                        <a:lnTo>
                          <a:pt x="0" y="1356528"/>
                        </a:lnTo>
                        <a:lnTo>
                          <a:pt x="467248" y="0"/>
                        </a:lnTo>
                      </a:path>
                    </a:pathLst>
                  </a:custGeom>
                  <a:noFill/>
                  <a:ln w="38100">
                    <a:solidFill>
                      <a:schemeClr val="accent6">
                        <a:lumMod val="75000"/>
                      </a:scheme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" name="Freeform 19"/>
                  <p:cNvSpPr/>
                  <p:nvPr/>
                </p:nvSpPr>
                <p:spPr>
                  <a:xfrm>
                    <a:off x="6365630" y="3374851"/>
                    <a:ext cx="152645" cy="870124"/>
                  </a:xfrm>
                  <a:custGeom>
                    <a:avLst/>
                    <a:gdLst>
                      <a:gd name="connsiteX0" fmla="*/ 0 w 120580"/>
                      <a:gd name="connsiteY0" fmla="*/ 0 h 914400"/>
                      <a:gd name="connsiteX1" fmla="*/ 120580 w 120580"/>
                      <a:gd name="connsiteY1" fmla="*/ 914400 h 914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0580" h="914400">
                        <a:moveTo>
                          <a:pt x="0" y="0"/>
                        </a:moveTo>
                        <a:lnTo>
                          <a:pt x="120580" y="914400"/>
                        </a:lnTo>
                      </a:path>
                    </a:pathLst>
                  </a:custGeom>
                  <a:noFill/>
                  <a:ln w="38100">
                    <a:solidFill>
                      <a:schemeClr val="accent6">
                        <a:lumMod val="75000"/>
                      </a:scheme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7" name="Group 26"/>
                <p:cNvGrpSpPr/>
                <p:nvPr/>
              </p:nvGrpSpPr>
              <p:grpSpPr>
                <a:xfrm>
                  <a:off x="2418715" y="1670685"/>
                  <a:ext cx="1303020" cy="2926080"/>
                  <a:chOff x="2418715" y="1670685"/>
                  <a:chExt cx="1303020" cy="2926080"/>
                </a:xfrm>
              </p:grpSpPr>
              <p:sp>
                <p:nvSpPr>
                  <p:cNvPr id="22" name="Freeform 21"/>
                  <p:cNvSpPr/>
                  <p:nvPr/>
                </p:nvSpPr>
                <p:spPr>
                  <a:xfrm>
                    <a:off x="2418715" y="1670685"/>
                    <a:ext cx="1068705" cy="1605915"/>
                  </a:xfrm>
                  <a:custGeom>
                    <a:avLst/>
                    <a:gdLst>
                      <a:gd name="connsiteX0" fmla="*/ 440055 w 1068705"/>
                      <a:gd name="connsiteY0" fmla="*/ 0 h 1605915"/>
                      <a:gd name="connsiteX1" fmla="*/ 440055 w 1068705"/>
                      <a:gd name="connsiteY1" fmla="*/ 0 h 1605915"/>
                      <a:gd name="connsiteX2" fmla="*/ 1068705 w 1068705"/>
                      <a:gd name="connsiteY2" fmla="*/ 0 h 1605915"/>
                      <a:gd name="connsiteX3" fmla="*/ 782955 w 1068705"/>
                      <a:gd name="connsiteY3" fmla="*/ 1600200 h 1605915"/>
                      <a:gd name="connsiteX4" fmla="*/ 0 w 1068705"/>
                      <a:gd name="connsiteY4" fmla="*/ 1605915 h 1605915"/>
                      <a:gd name="connsiteX5" fmla="*/ 440055 w 1068705"/>
                      <a:gd name="connsiteY5" fmla="*/ 0 h 16059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8705" h="1605915">
                        <a:moveTo>
                          <a:pt x="440055" y="0"/>
                        </a:moveTo>
                        <a:lnTo>
                          <a:pt x="440055" y="0"/>
                        </a:lnTo>
                        <a:lnTo>
                          <a:pt x="1068705" y="0"/>
                        </a:lnTo>
                        <a:lnTo>
                          <a:pt x="782955" y="1600200"/>
                        </a:lnTo>
                        <a:lnTo>
                          <a:pt x="0" y="1605915"/>
                        </a:lnTo>
                        <a:lnTo>
                          <a:pt x="440055" y="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accent6">
                        <a:lumMod val="75000"/>
                      </a:scheme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" name="Freeform 22"/>
                  <p:cNvSpPr/>
                  <p:nvPr/>
                </p:nvSpPr>
                <p:spPr>
                  <a:xfrm>
                    <a:off x="2430145" y="3276600"/>
                    <a:ext cx="1120140" cy="1320165"/>
                  </a:xfrm>
                  <a:custGeom>
                    <a:avLst/>
                    <a:gdLst>
                      <a:gd name="connsiteX0" fmla="*/ 771525 w 1120140"/>
                      <a:gd name="connsiteY0" fmla="*/ 0 h 1320165"/>
                      <a:gd name="connsiteX1" fmla="*/ 1120140 w 1120140"/>
                      <a:gd name="connsiteY1" fmla="*/ 1297305 h 1320165"/>
                      <a:gd name="connsiteX2" fmla="*/ 537210 w 1120140"/>
                      <a:gd name="connsiteY2" fmla="*/ 1320165 h 1320165"/>
                      <a:gd name="connsiteX3" fmla="*/ 0 w 1120140"/>
                      <a:gd name="connsiteY3" fmla="*/ 5715 h 1320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20140" h="1320165">
                        <a:moveTo>
                          <a:pt x="771525" y="0"/>
                        </a:moveTo>
                        <a:lnTo>
                          <a:pt x="1120140" y="1297305"/>
                        </a:lnTo>
                        <a:lnTo>
                          <a:pt x="537210" y="1320165"/>
                        </a:lnTo>
                        <a:lnTo>
                          <a:pt x="0" y="5715"/>
                        </a:lnTo>
                      </a:path>
                    </a:pathLst>
                  </a:custGeom>
                  <a:noFill/>
                  <a:ln w="38100">
                    <a:solidFill>
                      <a:schemeClr val="accent6">
                        <a:lumMod val="75000"/>
                      </a:scheme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4" name="Straight Connector 23"/>
                  <p:cNvCxnSpPr/>
                  <p:nvPr/>
                </p:nvCxnSpPr>
                <p:spPr>
                  <a:xfrm>
                    <a:off x="3575050" y="2203450"/>
                    <a:ext cx="146685" cy="877281"/>
                  </a:xfrm>
                  <a:prstGeom prst="line">
                    <a:avLst/>
                  </a:prstGeom>
                  <a:ln w="38100">
                    <a:solidFill>
                      <a:schemeClr val="accent6">
                        <a:lumMod val="75000"/>
                      </a:schemeClr>
                    </a:solidFill>
                    <a:prstDash val="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/>
                  <p:cNvCxnSpPr/>
                  <p:nvPr/>
                </p:nvCxnSpPr>
                <p:spPr>
                  <a:xfrm>
                    <a:off x="2934494" y="2065734"/>
                    <a:ext cx="202406" cy="739379"/>
                  </a:xfrm>
                  <a:prstGeom prst="line">
                    <a:avLst/>
                  </a:prstGeom>
                  <a:ln w="38100">
                    <a:solidFill>
                      <a:schemeClr val="accent6">
                        <a:lumMod val="75000"/>
                      </a:schemeClr>
                    </a:solidFill>
                    <a:prstDash val="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34" name="Straight Connector 33"/>
              <p:cNvCxnSpPr/>
              <p:nvPr/>
            </p:nvCxnSpPr>
            <p:spPr>
              <a:xfrm flipH="1">
                <a:off x="3587750" y="3511550"/>
                <a:ext cx="95250" cy="762000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0" name="Group 39"/>
          <p:cNvGrpSpPr/>
          <p:nvPr/>
        </p:nvGrpSpPr>
        <p:grpSpPr>
          <a:xfrm>
            <a:off x="4177130" y="2432252"/>
            <a:ext cx="1961618" cy="1328179"/>
            <a:chOff x="4177130" y="2432252"/>
            <a:chExt cx="1961618" cy="1328179"/>
          </a:xfrm>
        </p:grpSpPr>
        <p:sp>
          <p:nvSpPr>
            <p:cNvPr id="37" name="Freeform 36"/>
            <p:cNvSpPr/>
            <p:nvPr/>
          </p:nvSpPr>
          <p:spPr>
            <a:xfrm>
              <a:off x="4177130" y="2432252"/>
              <a:ext cx="1961618" cy="1328179"/>
            </a:xfrm>
            <a:custGeom>
              <a:avLst/>
              <a:gdLst>
                <a:gd name="connsiteX0" fmla="*/ 20434 w 1961618"/>
                <a:gd name="connsiteY0" fmla="*/ 5109 h 1328179"/>
                <a:gd name="connsiteX1" fmla="*/ 1849234 w 1961618"/>
                <a:gd name="connsiteY1" fmla="*/ 0 h 1328179"/>
                <a:gd name="connsiteX2" fmla="*/ 1961618 w 1961618"/>
                <a:gd name="connsiteY2" fmla="*/ 766257 h 1328179"/>
                <a:gd name="connsiteX3" fmla="*/ 1823692 w 1961618"/>
                <a:gd name="connsiteY3" fmla="*/ 1328179 h 1328179"/>
                <a:gd name="connsiteX4" fmla="*/ 30650 w 1961618"/>
                <a:gd name="connsiteY4" fmla="*/ 1323071 h 1328179"/>
                <a:gd name="connsiteX5" fmla="*/ 0 w 1961618"/>
                <a:gd name="connsiteY5" fmla="*/ 781582 h 1328179"/>
                <a:gd name="connsiteX6" fmla="*/ 1961618 w 1961618"/>
                <a:gd name="connsiteY6" fmla="*/ 771365 h 132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1618" h="1328179">
                  <a:moveTo>
                    <a:pt x="20434" y="5109"/>
                  </a:moveTo>
                  <a:lnTo>
                    <a:pt x="1849234" y="0"/>
                  </a:lnTo>
                  <a:lnTo>
                    <a:pt x="1961618" y="766257"/>
                  </a:lnTo>
                  <a:lnTo>
                    <a:pt x="1823692" y="1328179"/>
                  </a:lnTo>
                  <a:lnTo>
                    <a:pt x="30650" y="1323071"/>
                  </a:lnTo>
                  <a:lnTo>
                    <a:pt x="0" y="781582"/>
                  </a:lnTo>
                  <a:lnTo>
                    <a:pt x="1961618" y="771365"/>
                  </a:lnTo>
                </a:path>
              </a:pathLst>
            </a:custGeom>
            <a:noFill/>
            <a:ln w="38100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/>
            <p:cNvCxnSpPr/>
            <p:nvPr/>
          </p:nvCxnSpPr>
          <p:spPr>
            <a:xfrm flipH="1">
              <a:off x="4177130" y="2447577"/>
              <a:ext cx="15326" cy="766257"/>
            </a:xfrm>
            <a:prstGeom prst="line">
              <a:avLst/>
            </a:prstGeom>
            <a:ln w="38100">
              <a:solidFill>
                <a:srgbClr val="FFFF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4642061" y="2447577"/>
              <a:ext cx="1047082" cy="461665"/>
            </a:xfrm>
            <a:prstGeom prst="rect">
              <a:avLst/>
            </a:prstGeom>
            <a:solidFill>
              <a:schemeClr val="bg1">
                <a:alpha val="22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FFFF00"/>
                  </a:solidFill>
                </a:rPr>
                <a:t>mRICH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620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Test Configurations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1128903"/>
              </p:ext>
            </p:extLst>
          </p:nvPr>
        </p:nvGraphicFramePr>
        <p:xfrm>
          <a:off x="457200" y="1600200"/>
          <a:ext cx="8229602" cy="2804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37262"/>
                <a:gridCol w="2018806"/>
                <a:gridCol w="1736767"/>
                <a:gridCol w="1736767"/>
              </a:tblGrid>
              <a:tr h="640080"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120 </a:t>
                      </a:r>
                      <a:r>
                        <a:rPr lang="en-US" sz="2200" dirty="0" err="1" smtClean="0"/>
                        <a:t>GeV</a:t>
                      </a:r>
                      <a:r>
                        <a:rPr lang="en-US" sz="2200" dirty="0" smtClean="0"/>
                        <a:t> Proton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8 </a:t>
                      </a:r>
                      <a:r>
                        <a:rPr lang="en-US" sz="2200" dirty="0" err="1" smtClean="0"/>
                        <a:t>GeV</a:t>
                      </a:r>
                      <a:r>
                        <a:rPr lang="en-US" sz="2200" dirty="0" smtClean="0"/>
                        <a:t> pion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4 </a:t>
                      </a:r>
                      <a:r>
                        <a:rPr lang="en-US" sz="2200" dirty="0" err="1" smtClean="0"/>
                        <a:t>GeV</a:t>
                      </a:r>
                      <a:r>
                        <a:rPr lang="en-US" sz="2200" dirty="0" smtClean="0"/>
                        <a:t> pion</a:t>
                      </a:r>
                      <a:endParaRPr lang="en-US" sz="2200" dirty="0"/>
                    </a:p>
                  </a:txBody>
                  <a:tcPr anchor="ctr"/>
                </a:tc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Full Setup</a:t>
                      </a:r>
                    </a:p>
                    <a:p>
                      <a:pPr algn="ctr"/>
                      <a:r>
                        <a:rPr lang="en-US" sz="2200" dirty="0" smtClean="0"/>
                        <a:t>with n=1.03 Aerogel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✓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✓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✓</a:t>
                      </a:r>
                      <a:endParaRPr lang="en-US" sz="2200" dirty="0"/>
                    </a:p>
                  </a:txBody>
                  <a:tcPr anchor="ctr"/>
                </a:tc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Full Setup</a:t>
                      </a:r>
                    </a:p>
                    <a:p>
                      <a:pPr algn="ctr"/>
                      <a:r>
                        <a:rPr lang="en-US" sz="2200" dirty="0" smtClean="0"/>
                        <a:t>with</a:t>
                      </a:r>
                      <a:r>
                        <a:rPr lang="en-US" sz="2200" baseline="0" dirty="0" smtClean="0"/>
                        <a:t> n=1.02 Aerogel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✓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 anchor="ctr"/>
                </a:tc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Without Mirror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✓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A1372-FC88-2249-8213-D342ABE37AD4}" type="datetime1">
              <a:rPr lang="en-US" smtClean="0"/>
              <a:t>10/9/16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Cheuk-Ping Wong (GSU)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28B0-E87C-2C4E-8191-107DAFE0325D}" type="slidenum">
              <a:rPr lang="en-US" smtClean="0"/>
              <a:t>11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24200" y="4873606"/>
            <a:ext cx="2569292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dirty="0" smtClean="0"/>
              <a:t>Small beam size </a:t>
            </a:r>
            <a:br>
              <a:rPr lang="en-US" dirty="0" smtClean="0"/>
            </a:br>
            <a:r>
              <a:rPr lang="en-US" dirty="0" smtClean="0">
                <a:sym typeface="Wingdings"/>
              </a:rPr>
              <a:t> quick tool for detector alignment</a:t>
            </a:r>
            <a:endParaRPr lang="en-US" dirty="0"/>
          </a:p>
        </p:txBody>
      </p:sp>
      <p:sp>
        <p:nvSpPr>
          <p:cNvPr id="11" name="Right Brace 10"/>
          <p:cNvSpPr/>
          <p:nvPr/>
        </p:nvSpPr>
        <p:spPr>
          <a:xfrm rot="5400000">
            <a:off x="4000729" y="3650114"/>
            <a:ext cx="379586" cy="1977738"/>
          </a:xfrm>
          <a:prstGeom prst="rightBrace">
            <a:avLst/>
          </a:prstGeom>
          <a:ln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446049" y="1605776"/>
            <a:ext cx="4761571" cy="1393902"/>
          </a:xfrm>
          <a:custGeom>
            <a:avLst/>
            <a:gdLst>
              <a:gd name="connsiteX0" fmla="*/ 2743200 w 4761571"/>
              <a:gd name="connsiteY0" fmla="*/ 646770 h 1393902"/>
              <a:gd name="connsiteX1" fmla="*/ 2743200 w 4761571"/>
              <a:gd name="connsiteY1" fmla="*/ 0 h 1393902"/>
              <a:gd name="connsiteX2" fmla="*/ 4761571 w 4761571"/>
              <a:gd name="connsiteY2" fmla="*/ 0 h 1393902"/>
              <a:gd name="connsiteX3" fmla="*/ 4761571 w 4761571"/>
              <a:gd name="connsiteY3" fmla="*/ 1393902 h 1393902"/>
              <a:gd name="connsiteX4" fmla="*/ 0 w 4761571"/>
              <a:gd name="connsiteY4" fmla="*/ 1393902 h 1393902"/>
              <a:gd name="connsiteX5" fmla="*/ 0 w 4761571"/>
              <a:gd name="connsiteY5" fmla="*/ 635619 h 1393902"/>
              <a:gd name="connsiteX6" fmla="*/ 2743200 w 4761571"/>
              <a:gd name="connsiteY6" fmla="*/ 646770 h 1393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61571" h="1393902">
                <a:moveTo>
                  <a:pt x="2743200" y="646770"/>
                </a:moveTo>
                <a:lnTo>
                  <a:pt x="2743200" y="0"/>
                </a:lnTo>
                <a:lnTo>
                  <a:pt x="4761571" y="0"/>
                </a:lnTo>
                <a:lnTo>
                  <a:pt x="4761571" y="1393902"/>
                </a:lnTo>
                <a:lnTo>
                  <a:pt x="0" y="1393902"/>
                </a:lnTo>
                <a:lnTo>
                  <a:pt x="0" y="635619"/>
                </a:lnTo>
                <a:lnTo>
                  <a:pt x="2743200" y="646770"/>
                </a:lnTo>
                <a:close/>
              </a:path>
            </a:pathLst>
          </a:custGeom>
          <a:solidFill>
            <a:schemeClr val="accent5">
              <a:alpha val="20000"/>
            </a:schemeClr>
          </a:solidFill>
          <a:ln w="7620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1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638"/>
            <a:ext cx="8229600" cy="585152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6000" dirty="0" smtClean="0"/>
              <a:t>Result</a:t>
            </a:r>
            <a:endParaRPr lang="en-US" sz="6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A1372-FC88-2249-8213-D342ABE37AD4}" type="datetime1">
              <a:rPr lang="en-US" smtClean="0"/>
              <a:t>10/9/16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Cheuk-Ping Wong (GSU)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28B0-E87C-2C4E-8191-107DAFE0325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7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09600" y="1566077"/>
            <a:ext cx="1828800" cy="1816596"/>
            <a:chOff x="2280061" y="2313470"/>
            <a:chExt cx="2111384" cy="2133748"/>
          </a:xfrm>
          <a:solidFill>
            <a:schemeClr val="bg1">
              <a:lumMod val="95000"/>
            </a:schemeClr>
          </a:solidFill>
          <a:effectLst/>
        </p:grpSpPr>
        <p:sp>
          <p:nvSpPr>
            <p:cNvPr id="23" name="Rectangle 22"/>
            <p:cNvSpPr/>
            <p:nvPr/>
          </p:nvSpPr>
          <p:spPr>
            <a:xfrm>
              <a:off x="4007986" y="2313470"/>
              <a:ext cx="380011" cy="380011"/>
            </a:xfrm>
            <a:prstGeom prst="rect">
              <a:avLst/>
            </a:prstGeom>
            <a:grpFill/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280062" y="2315688"/>
              <a:ext cx="380011" cy="380011"/>
            </a:xfrm>
            <a:prstGeom prst="rect">
              <a:avLst/>
            </a:prstGeom>
            <a:grpFill/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712043" y="2313471"/>
              <a:ext cx="380011" cy="38001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144024" y="2313471"/>
              <a:ext cx="380011" cy="38001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280061" y="2752858"/>
              <a:ext cx="380011" cy="38001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576005" y="2313470"/>
              <a:ext cx="380011" cy="38001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715491" y="2753967"/>
              <a:ext cx="380011" cy="38001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147472" y="2753967"/>
              <a:ext cx="380011" cy="380011"/>
            </a:xfrm>
            <a:prstGeom prst="rect">
              <a:avLst/>
            </a:prstGeom>
            <a:grpFill/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579453" y="2753966"/>
              <a:ext cx="380011" cy="380011"/>
            </a:xfrm>
            <a:prstGeom prst="rect">
              <a:avLst/>
            </a:prstGeom>
            <a:grpFill/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011434" y="2753966"/>
              <a:ext cx="380011" cy="380011"/>
            </a:xfrm>
            <a:prstGeom prst="rect">
              <a:avLst/>
            </a:prstGeom>
            <a:grpFill/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280062" y="3192246"/>
              <a:ext cx="380011" cy="38001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712043" y="3190029"/>
              <a:ext cx="380011" cy="380011"/>
            </a:xfrm>
            <a:prstGeom prst="rect">
              <a:avLst/>
            </a:prstGeom>
            <a:grpFill/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144024" y="3190029"/>
              <a:ext cx="380011" cy="380011"/>
            </a:xfrm>
            <a:prstGeom prst="rect">
              <a:avLst/>
            </a:prstGeom>
            <a:grpFill/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280061" y="3629416"/>
              <a:ext cx="380011" cy="380011"/>
            </a:xfrm>
            <a:prstGeom prst="rect">
              <a:avLst/>
            </a:prstGeom>
            <a:grpFill/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576005" y="3190028"/>
              <a:ext cx="380011" cy="380011"/>
            </a:xfrm>
            <a:prstGeom prst="rect">
              <a:avLst/>
            </a:prstGeom>
            <a:grpFill/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007986" y="3190028"/>
              <a:ext cx="380011" cy="38001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715491" y="3630525"/>
              <a:ext cx="380011" cy="38001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147472" y="3630525"/>
              <a:ext cx="380011" cy="380011"/>
            </a:xfrm>
            <a:prstGeom prst="rect">
              <a:avLst/>
            </a:prstGeom>
            <a:grpFill/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579453" y="3630524"/>
              <a:ext cx="380011" cy="380011"/>
            </a:xfrm>
            <a:prstGeom prst="rect">
              <a:avLst/>
            </a:prstGeom>
            <a:grpFill/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011434" y="3630524"/>
              <a:ext cx="380011" cy="38001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280061" y="4066098"/>
              <a:ext cx="380011" cy="380011"/>
            </a:xfrm>
            <a:prstGeom prst="rect">
              <a:avLst/>
            </a:prstGeom>
            <a:grpFill/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715491" y="4067207"/>
              <a:ext cx="380011" cy="380011"/>
            </a:xfrm>
            <a:prstGeom prst="rect">
              <a:avLst/>
            </a:prstGeom>
            <a:grpFill/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147472" y="4067207"/>
              <a:ext cx="380011" cy="38001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579453" y="4067206"/>
              <a:ext cx="380011" cy="380011"/>
            </a:xfrm>
            <a:prstGeom prst="rect">
              <a:avLst/>
            </a:prstGeom>
            <a:grpFill/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011434" y="4067206"/>
              <a:ext cx="380011" cy="380011"/>
            </a:xfrm>
            <a:prstGeom prst="rect">
              <a:avLst/>
            </a:prstGeom>
            <a:grpFill/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Ring Finder Analysis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A1372-FC88-2249-8213-D342ABE37AD4}" type="datetime1">
              <a:rPr lang="en-US" smtClean="0"/>
              <a:t>10/9/16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Cheuk-Ping Wong (GSU)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28B0-E87C-2C4E-8191-107DAFE0325D}" type="slidenum">
              <a:rPr lang="en-US" smtClean="0"/>
              <a:t>13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003772" y="3531142"/>
            <a:ext cx="7166451" cy="2943816"/>
            <a:chOff x="1003772" y="3531142"/>
            <a:chExt cx="7166451" cy="2943816"/>
          </a:xfrm>
        </p:grpSpPr>
        <p:grpSp>
          <p:nvGrpSpPr>
            <p:cNvPr id="14" name="Group 13"/>
            <p:cNvGrpSpPr/>
            <p:nvPr/>
          </p:nvGrpSpPr>
          <p:grpSpPr>
            <a:xfrm>
              <a:off x="4894056" y="3917024"/>
              <a:ext cx="2671768" cy="2557934"/>
              <a:chOff x="4894056" y="3917024"/>
              <a:chExt cx="2671768" cy="2557934"/>
            </a:xfrm>
          </p:grpSpPr>
          <p:pic>
            <p:nvPicPr>
              <p:cNvPr id="57" name="Content Placeholder 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94056" y="3917024"/>
                <a:ext cx="2671768" cy="2557934"/>
              </a:xfrm>
              <a:prstGeom prst="rect">
                <a:avLst/>
              </a:prstGeom>
            </p:spPr>
          </p:pic>
          <p:sp>
            <p:nvSpPr>
              <p:cNvPr id="58" name="TextBox 57"/>
              <p:cNvSpPr txBox="1"/>
              <p:nvPr/>
            </p:nvSpPr>
            <p:spPr>
              <a:xfrm>
                <a:off x="5437837" y="3941695"/>
                <a:ext cx="14466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Ring Center Position</a:t>
                </a:r>
                <a:endParaRPr lang="en-US" sz="1200" dirty="0"/>
              </a:p>
            </p:txBody>
          </p:sp>
        </p:grp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0189" y="4062867"/>
              <a:ext cx="3619438" cy="2310823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>
              <a:off x="1003772" y="3785218"/>
              <a:ext cx="7166451" cy="2661459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798243" y="3531142"/>
              <a:ext cx="3577519" cy="40011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/>
                <a:t>Accumulated Data of Entire Run</a:t>
              </a:r>
              <a:endParaRPr lang="en-US" sz="2000" b="1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20314" y="1701113"/>
            <a:ext cx="1573031" cy="1535052"/>
            <a:chOff x="720314" y="1701113"/>
            <a:chExt cx="1573031" cy="1535052"/>
          </a:xfrm>
        </p:grpSpPr>
        <p:sp>
          <p:nvSpPr>
            <p:cNvPr id="9" name="Oval 8"/>
            <p:cNvSpPr/>
            <p:nvPr/>
          </p:nvSpPr>
          <p:spPr>
            <a:xfrm>
              <a:off x="784516" y="1741313"/>
              <a:ext cx="1486322" cy="1460929"/>
            </a:xfrm>
            <a:prstGeom prst="ellipse">
              <a:avLst/>
            </a:prstGeom>
            <a:noFill/>
            <a:ln w="28575">
              <a:solidFill>
                <a:schemeClr val="accent6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720314" y="1701113"/>
              <a:ext cx="1573031" cy="1535052"/>
              <a:chOff x="720314" y="1701113"/>
              <a:chExt cx="1573031" cy="1535052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1154612" y="1701113"/>
                <a:ext cx="929143" cy="913269"/>
              </a:xfrm>
              <a:prstGeom prst="ellipse">
                <a:avLst/>
              </a:prstGeom>
              <a:noFill/>
              <a:ln w="28575">
                <a:solidFill>
                  <a:schemeClr val="accent5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720314" y="2068584"/>
                <a:ext cx="611785" cy="601333"/>
              </a:xfrm>
              <a:prstGeom prst="ellipse">
                <a:avLst/>
              </a:prstGeom>
              <a:noFill/>
              <a:ln w="28575">
                <a:solidFill>
                  <a:srgbClr val="FFFF00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1113666" y="2076641"/>
                <a:ext cx="1179679" cy="1159524"/>
              </a:xfrm>
              <a:prstGeom prst="ellipse">
                <a:avLst/>
              </a:prstGeom>
              <a:noFill/>
              <a:ln w="28575">
                <a:solidFill>
                  <a:srgbClr val="92D050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2590800" y="1247940"/>
            <a:ext cx="3370304" cy="2288816"/>
            <a:chOff x="2590800" y="1247940"/>
            <a:chExt cx="3370304" cy="2288816"/>
          </a:xfrm>
        </p:grpSpPr>
        <p:pic>
          <p:nvPicPr>
            <p:cNvPr id="43" name="Content Placeholder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0999" y="1247940"/>
              <a:ext cx="2762002" cy="2288816"/>
            </a:xfrm>
            <a:prstGeom prst="rect">
              <a:avLst/>
            </a:prstGeom>
          </p:spPr>
        </p:pic>
        <p:cxnSp>
          <p:nvCxnSpPr>
            <p:cNvPr id="49" name="Straight Arrow Connector 48"/>
            <p:cNvCxnSpPr>
              <a:endCxn id="43" idx="1"/>
            </p:cNvCxnSpPr>
            <p:nvPr/>
          </p:nvCxnSpPr>
          <p:spPr>
            <a:xfrm flipV="1">
              <a:off x="2590800" y="2392348"/>
              <a:ext cx="600199" cy="243527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/>
            <p:cNvSpPr txBox="1"/>
            <p:nvPr/>
          </p:nvSpPr>
          <p:spPr>
            <a:xfrm>
              <a:off x="3121865" y="2815596"/>
              <a:ext cx="2839239" cy="36933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5"/>
                  </a:solidFill>
                </a:rPr>
                <a:t>Hough Transform Algorithm</a:t>
              </a:r>
              <a:endParaRPr lang="en-US" b="1" dirty="0">
                <a:solidFill>
                  <a:schemeClr val="accent5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759532" y="1384589"/>
            <a:ext cx="2976119" cy="2377440"/>
            <a:chOff x="5759532" y="1384589"/>
            <a:chExt cx="2976119" cy="2377440"/>
          </a:xfrm>
        </p:grpSpPr>
        <p:grpSp>
          <p:nvGrpSpPr>
            <p:cNvPr id="11" name="Group 10"/>
            <p:cNvGrpSpPr/>
            <p:nvPr/>
          </p:nvGrpSpPr>
          <p:grpSpPr>
            <a:xfrm>
              <a:off x="5759532" y="1384589"/>
              <a:ext cx="2976119" cy="2377440"/>
              <a:chOff x="5759532" y="1384589"/>
              <a:chExt cx="2976119" cy="2377440"/>
            </a:xfrm>
          </p:grpSpPr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4726" y="1384589"/>
                <a:ext cx="2450925" cy="2377440"/>
              </a:xfrm>
              <a:prstGeom prst="rect">
                <a:avLst/>
              </a:prstGeom>
            </p:spPr>
          </p:pic>
          <p:cxnSp>
            <p:nvCxnSpPr>
              <p:cNvPr id="50" name="Straight Arrow Connector 49"/>
              <p:cNvCxnSpPr>
                <a:endCxn id="44" idx="1"/>
              </p:cNvCxnSpPr>
              <p:nvPr/>
            </p:nvCxnSpPr>
            <p:spPr>
              <a:xfrm>
                <a:off x="5759532" y="2312347"/>
                <a:ext cx="525194" cy="260962"/>
              </a:xfrm>
              <a:prstGeom prst="straightConnector1">
                <a:avLst/>
              </a:prstGeom>
              <a:ln w="38100">
                <a:solidFill>
                  <a:schemeClr val="accent5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Rectangle 16"/>
            <p:cNvSpPr/>
            <p:nvPr/>
          </p:nvSpPr>
          <p:spPr>
            <a:xfrm>
              <a:off x="7137400" y="1404938"/>
              <a:ext cx="685800" cy="1484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8670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190222"/>
            <a:ext cx="4041775" cy="3920593"/>
          </a:xfrm>
        </p:spPr>
      </p:pic>
      <p:pic>
        <p:nvPicPr>
          <p:cNvPr id="28" name="Content Placeholder 27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90992"/>
            <a:ext cx="4040188" cy="39190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Cherenkov Ring Image Reconstruction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Beam test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F4A04-645B-8849-9609-8FC9E0DC9A8A}" type="datetime1">
              <a:rPr lang="en-US" smtClean="0"/>
              <a:t>10/9/16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Cheuk-Ping Wong (GSU)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28B0-E87C-2C4E-8191-107DAFE0325D}" type="slidenum">
              <a:rPr lang="en-US" smtClean="0"/>
              <a:t>14</a:t>
            </a:fld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144322" y="2190222"/>
            <a:ext cx="1048215" cy="2853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953186" y="2155353"/>
            <a:ext cx="1048215" cy="2853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953186" y="2155353"/>
            <a:ext cx="1171014" cy="2853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019800" y="2192438"/>
            <a:ext cx="1171014" cy="2853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144322" y="2155353"/>
            <a:ext cx="1046492" cy="2853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7718432" y="1547217"/>
            <a:ext cx="1342740" cy="980217"/>
            <a:chOff x="7567961" y="1547217"/>
            <a:chExt cx="1342740" cy="980217"/>
          </a:xfrm>
        </p:grpSpPr>
        <p:sp>
          <p:nvSpPr>
            <p:cNvPr id="17" name="TextBox 16"/>
            <p:cNvSpPr txBox="1"/>
            <p:nvPr/>
          </p:nvSpPr>
          <p:spPr>
            <a:xfrm>
              <a:off x="7567961" y="1547217"/>
              <a:ext cx="13427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5"/>
                  </a:solidFill>
                </a:rPr>
                <a:t>Pixel amplitude</a:t>
              </a:r>
              <a:endParaRPr lang="en-US" sz="1400" b="1" dirty="0">
                <a:solidFill>
                  <a:schemeClr val="accent5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8239331" y="1854994"/>
              <a:ext cx="57176" cy="672440"/>
            </a:xfrm>
            <a:prstGeom prst="straightConnector1">
              <a:avLst/>
            </a:prstGeom>
            <a:ln w="28575">
              <a:solidFill>
                <a:schemeClr val="accent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3269737" y="1543324"/>
            <a:ext cx="1407758" cy="984110"/>
            <a:chOff x="3026669" y="1543324"/>
            <a:chExt cx="1407758" cy="984110"/>
          </a:xfrm>
        </p:grpSpPr>
        <p:sp>
          <p:nvSpPr>
            <p:cNvPr id="20" name="TextBox 19"/>
            <p:cNvSpPr txBox="1"/>
            <p:nvPr/>
          </p:nvSpPr>
          <p:spPr>
            <a:xfrm>
              <a:off x="3026669" y="1543324"/>
              <a:ext cx="14077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5"/>
                  </a:solidFill>
                </a:rPr>
                <a:t>Num. of photon</a:t>
              </a:r>
              <a:endParaRPr lang="en-US" sz="1400" b="1" dirty="0">
                <a:solidFill>
                  <a:schemeClr val="accent5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3755215" y="1851101"/>
              <a:ext cx="220279" cy="676333"/>
            </a:xfrm>
            <a:prstGeom prst="straightConnector1">
              <a:avLst/>
            </a:prstGeom>
            <a:ln w="28575">
              <a:solidFill>
                <a:schemeClr val="accent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3431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Cherenkov Ring Radius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A1372-FC88-2249-8213-D342ABE37AD4}" type="datetime1">
              <a:rPr lang="en-US" smtClean="0"/>
              <a:t>10/9/16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Cheuk-Ping Wong (GSU)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28B0-E87C-2C4E-8191-107DAFE0325D}" type="slidenum">
              <a:rPr lang="en-US" smtClean="0"/>
              <a:t>15</a:t>
            </a:fld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355600" y="1476376"/>
            <a:ext cx="4906244" cy="4387771"/>
            <a:chOff x="457200" y="1492556"/>
            <a:chExt cx="4906244" cy="4387771"/>
          </a:xfrm>
        </p:grpSpPr>
        <p:sp>
          <p:nvSpPr>
            <p:cNvPr id="7" name="Rectangle 6"/>
            <p:cNvSpPr/>
            <p:nvPr/>
          </p:nvSpPr>
          <p:spPr>
            <a:xfrm>
              <a:off x="651641" y="1954924"/>
              <a:ext cx="1518745" cy="339484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457200" y="3647090"/>
              <a:ext cx="4020207" cy="1051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2930736" y="1861575"/>
              <a:ext cx="0" cy="3592050"/>
            </a:xfrm>
            <a:prstGeom prst="straightConnector1">
              <a:avLst/>
            </a:prstGeom>
            <a:ln w="57150">
              <a:solidFill>
                <a:schemeClr val="accent5"/>
              </a:solidFill>
              <a:headEnd type="stealth" w="lg" len="lg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354873" y="1831725"/>
              <a:ext cx="0" cy="3592050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178019" y="3590757"/>
              <a:ext cx="11979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Incident particle</a:t>
              </a:r>
              <a:endParaRPr lang="en-US" sz="1200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651641" y="3070225"/>
              <a:ext cx="1516545" cy="587376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1427062" y="3363912"/>
              <a:ext cx="748999" cy="293688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651641" y="3657600"/>
              <a:ext cx="1516545" cy="587376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1420287" y="3657600"/>
              <a:ext cx="748999" cy="293688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 rot="20359560">
              <a:off x="712603" y="3107429"/>
              <a:ext cx="14289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2">
                      <a:lumMod val="50000"/>
                    </a:schemeClr>
                  </a:solidFill>
                </a:rPr>
                <a:t>Cherenkov photons</a:t>
              </a:r>
              <a:endParaRPr lang="en-US" sz="12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V="1">
              <a:off x="2170244" y="2572265"/>
              <a:ext cx="760492" cy="503217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2174120" y="2855836"/>
              <a:ext cx="769254" cy="505450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2164802" y="3941097"/>
              <a:ext cx="760492" cy="503217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2168678" y="4224668"/>
              <a:ext cx="769254" cy="505450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2192113" y="2718619"/>
              <a:ext cx="2162136" cy="1408780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2943701" y="2723141"/>
              <a:ext cx="1410548" cy="143414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2925426" y="2587667"/>
              <a:ext cx="1428823" cy="138655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2925083" y="4443802"/>
              <a:ext cx="1436985" cy="146373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2939889" y="4592067"/>
              <a:ext cx="1428823" cy="138655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2554198" y="5396710"/>
              <a:ext cx="739280" cy="4836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5"/>
                  </a:solidFill>
                </a:rPr>
                <a:t>lens</a:t>
              </a:r>
              <a:endParaRPr lang="en-US" dirty="0">
                <a:solidFill>
                  <a:schemeClr val="accent5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734258" y="1492556"/>
              <a:ext cx="1629186" cy="4836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2">
                      <a:lumMod val="75000"/>
                    </a:schemeClr>
                  </a:solidFill>
                </a:rPr>
                <a:t>Focal plane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202517" y="3351102"/>
              <a:ext cx="3658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θ</a:t>
              </a:r>
              <a:r>
                <a:rPr lang="en-US" dirty="0" smtClean="0"/>
                <a:t>’</a:t>
              </a:r>
              <a:endParaRPr lang="en-US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453452" y="3273140"/>
              <a:ext cx="403435" cy="4836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θ</a:t>
              </a:r>
              <a:endParaRPr lang="en-US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330874" y="3016142"/>
              <a:ext cx="425135" cy="483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accent2"/>
                  </a:solidFill>
                </a:rPr>
                <a:t>r</a:t>
              </a:r>
              <a:endParaRPr lang="en-US" b="1" dirty="0">
                <a:solidFill>
                  <a:schemeClr val="accent2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529956" y="4970749"/>
              <a:ext cx="2584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f</a:t>
              </a:r>
              <a:endParaRPr lang="en-US" b="1" dirty="0"/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>
              <a:off x="2925083" y="4993442"/>
              <a:ext cx="143698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956487" y="1987996"/>
              <a:ext cx="9068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mtClean="0"/>
                <a:t>Aerogel</a:t>
              </a:r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305747" y="1939609"/>
              <a:ext cx="450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mtClean="0"/>
                <a:t>Air</a:t>
              </a:r>
              <a:endParaRPr lang="en-US"/>
            </a:p>
          </p:txBody>
        </p:sp>
        <p:sp>
          <p:nvSpPr>
            <p:cNvPr id="8" name="Arc 7"/>
            <p:cNvSpPr/>
            <p:nvPr/>
          </p:nvSpPr>
          <p:spPr>
            <a:xfrm rot="1384953">
              <a:off x="1671892" y="3491999"/>
              <a:ext cx="202995" cy="252926"/>
            </a:xfrm>
            <a:prstGeom prst="arc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Arc 39"/>
            <p:cNvSpPr/>
            <p:nvPr/>
          </p:nvSpPr>
          <p:spPr>
            <a:xfrm rot="1384953">
              <a:off x="3037208" y="3474276"/>
              <a:ext cx="202995" cy="252926"/>
            </a:xfrm>
            <a:prstGeom prst="arc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 flipV="1">
              <a:off x="1594652" y="3355851"/>
              <a:ext cx="1418645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Arc 41"/>
            <p:cNvSpPr/>
            <p:nvPr/>
          </p:nvSpPr>
          <p:spPr>
            <a:xfrm rot="1384953">
              <a:off x="2267669" y="3200529"/>
              <a:ext cx="202995" cy="252926"/>
            </a:xfrm>
            <a:prstGeom prst="arc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Arc 42"/>
            <p:cNvSpPr/>
            <p:nvPr/>
          </p:nvSpPr>
          <p:spPr>
            <a:xfrm rot="13139354">
              <a:off x="1757695" y="3292637"/>
              <a:ext cx="202995" cy="252926"/>
            </a:xfrm>
            <a:prstGeom prst="arc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928082" y="3371018"/>
              <a:ext cx="403435" cy="4836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θ</a:t>
              </a:r>
              <a:endParaRPr lang="en-US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445566" y="3066464"/>
              <a:ext cx="3658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θ</a:t>
              </a:r>
              <a:r>
                <a:rPr lang="en-US" dirty="0" smtClean="0"/>
                <a:t>’</a:t>
              </a:r>
              <a:endParaRPr lang="en-US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375807" y="5437445"/>
            <a:ext cx="4803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5"/>
                </a:solidFill>
              </a:rPr>
              <a:t>Ring size is </a:t>
            </a:r>
            <a:r>
              <a:rPr lang="en-US" sz="1400" b="1" dirty="0" smtClean="0">
                <a:solidFill>
                  <a:schemeClr val="accent5"/>
                </a:solidFill>
              </a:rPr>
              <a:t>independent</a:t>
            </a:r>
            <a:r>
              <a:rPr lang="en-US" sz="1400" dirty="0" smtClean="0">
                <a:solidFill>
                  <a:schemeClr val="accent5"/>
                </a:solidFill>
              </a:rPr>
              <a:t> on thickness of the aerogel or air gap</a:t>
            </a:r>
            <a:endParaRPr lang="en-US" sz="1400" dirty="0">
              <a:solidFill>
                <a:schemeClr val="accent5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881573" y="2669000"/>
            <a:ext cx="2189061" cy="646884"/>
            <a:chOff x="5582297" y="1588957"/>
            <a:chExt cx="2189061" cy="646884"/>
          </a:xfrm>
        </p:grpSpPr>
        <p:sp>
          <p:nvSpPr>
            <p:cNvPr id="14" name="TextBox 13"/>
            <p:cNvSpPr txBox="1"/>
            <p:nvPr/>
          </p:nvSpPr>
          <p:spPr>
            <a:xfrm>
              <a:off x="5582297" y="1588957"/>
              <a:ext cx="21890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accent5"/>
                  </a:solidFill>
                </a:rPr>
                <a:t>Proportional to focal length</a:t>
              </a:r>
              <a:endParaRPr lang="en-US" sz="1400" dirty="0">
                <a:solidFill>
                  <a:schemeClr val="accent5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6019800" y="1833738"/>
              <a:ext cx="214745" cy="402103"/>
            </a:xfrm>
            <a:prstGeom prst="straightConnector1">
              <a:avLst/>
            </a:prstGeom>
            <a:ln>
              <a:solidFill>
                <a:schemeClr val="accent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565027" y="1898788"/>
                <a:ext cx="4437327" cy="35016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200" u="sng" dirty="0" smtClean="0">
                    <a:latin typeface="Cambria Math" charset="0"/>
                  </a:rPr>
                  <a:t>Theoretical value of Cherenkov ring radius in modular RICH detector:</a:t>
                </a:r>
              </a:p>
              <a:p>
                <a:endParaRPr lang="en-US" sz="2200" u="sng" dirty="0">
                  <a:latin typeface="Cambria Math" charset="0"/>
                </a:endParaRPr>
              </a:p>
              <a:p>
                <a:endParaRPr lang="en-US" sz="2200" u="sng" dirty="0" smtClean="0">
                  <a:latin typeface="Cambria Math" charset="0"/>
                </a:endParaRPr>
              </a:p>
              <a:p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smtClean="0">
                        <a:latin typeface="Cambria Math" charset="0"/>
                      </a:rPr>
                      <m:t>𝑟</m:t>
                    </m:r>
                    <m:r>
                      <a:rPr lang="en-US" sz="2200" smtClean="0">
                        <a:latin typeface="Cambria Math" charset="0"/>
                      </a:rPr>
                      <m:t>=</m:t>
                    </m:r>
                    <m:r>
                      <a:rPr lang="en-US" sz="2200" smtClean="0">
                        <a:latin typeface="Cambria Math" charset="0"/>
                      </a:rPr>
                      <m:t>𝑓</m:t>
                    </m:r>
                    <m:r>
                      <a:rPr lang="en-US" sz="2200" smtClean="0">
                        <a:latin typeface="Cambria Math" charset="0"/>
                      </a:rPr>
                      <m:t>⋅</m:t>
                    </m:r>
                    <m:func>
                      <m:funcPr>
                        <m:ctrlPr>
                          <a:rPr lang="en-US" sz="2200" i="1">
                            <a:latin typeface="Cambria Math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>
                            <a:latin typeface="Cambria Math" charset="0"/>
                          </a:rPr>
                          <m:t>tan</m:t>
                        </m:r>
                      </m:fName>
                      <m:e>
                        <m:sSup>
                          <m:sSupPr>
                            <m:ctrlPr>
                              <a:rPr lang="en-US" sz="2200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200">
                                <a:latin typeface="Cambria Math" charset="0"/>
                              </a:rPr>
                              <m:t>𝜃</m:t>
                            </m:r>
                          </m:e>
                          <m:sup>
                            <m:r>
                              <a:rPr lang="en-US" sz="2200"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</m:e>
                    </m:func>
                    <m:r>
                      <a:rPr lang="en-US" sz="2200" b="0" i="1" smtClean="0">
                        <a:latin typeface="Cambria Math" charset="0"/>
                      </a:rPr>
                      <m:t>−3.54</m:t>
                    </m:r>
                  </m:oMath>
                </a14:m>
                <a:endParaRPr lang="en-US" sz="2200" dirty="0" smtClean="0"/>
              </a:p>
              <a:p>
                <a:r>
                  <a:rPr lang="en-US" sz="2200" dirty="0"/>
                  <a:t> </a:t>
                </a:r>
                <a:r>
                  <a:rPr lang="en-US" sz="2200" dirty="0" smtClean="0"/>
                  <a:t>   </a:t>
                </a:r>
                <a14:m>
                  <m:oMath xmlns:m="http://schemas.openxmlformats.org/officeDocument/2006/math">
                    <m:r>
                      <a:rPr lang="en-US" sz="2200" b="0" i="0" smtClean="0">
                        <a:latin typeface="Cambria Math" charset="0"/>
                      </a:rPr>
                      <m:t>=</m:t>
                    </m:r>
                    <m:r>
                      <a:rPr lang="en-US" sz="2200" i="1">
                        <a:latin typeface="Cambria Math" charset="0"/>
                      </a:rPr>
                      <m:t>𝑓</m:t>
                    </m:r>
                    <m:r>
                      <a:rPr lang="en-US" sz="2200" i="1">
                        <a:latin typeface="Cambria Math" charset="0"/>
                      </a:rPr>
                      <m:t>⋅</m:t>
                    </m:r>
                    <m:rad>
                      <m:radPr>
                        <m:degHide m:val="on"/>
                        <m:ctrlPr>
                          <a:rPr lang="en-US" sz="2200" i="1">
                            <a:latin typeface="Cambria Math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200" i="1">
                                <a:latin typeface="Cambria Math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200" i="1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i="1">
                                    <a:latin typeface="Cambria Math" charset="0"/>
                                  </a:rPr>
                                  <m:t>(</m:t>
                                </m:r>
                                <m:r>
                                  <a:rPr lang="en-US" sz="2200" i="1">
                                    <a:latin typeface="Cambria Math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US" sz="2200" i="1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2200" i="1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i="1">
                                    <a:latin typeface="Cambria Math" charset="0"/>
                                  </a:rPr>
                                  <m:t>−1)</m:t>
                                </m:r>
                                <m:r>
                                  <a:rPr lang="en-US" sz="2200" i="1"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  <m:sup>
                                <m:r>
                                  <a:rPr lang="en-US" sz="2200" i="1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200" i="1">
                                <a:latin typeface="Cambria Math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en-US" sz="2200" i="1"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200">
                                    <a:latin typeface="Cambria Math" charset="0"/>
                                  </a:rPr>
                                  <m:t>m</m:t>
                                </m:r>
                              </m:e>
                              <m:sub>
                                <m:r>
                                  <a:rPr lang="en-US" sz="2200">
                                    <a:latin typeface="Cambria Math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sz="2200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d>
                              <m:dPr>
                                <m:ctrlPr>
                                  <a:rPr lang="en-US" sz="2200" i="1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sz="2200" i="1">
                                    <a:latin typeface="Cambria Math" charset="0"/>
                                  </a:rPr>
                                  <m:t>2−</m:t>
                                </m:r>
                                <m:sSup>
                                  <m:sSupPr>
                                    <m:ctrlPr>
                                      <a:rPr lang="en-US" sz="2200" i="1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200" i="1">
                                        <a:latin typeface="Cambria Math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en-US" sz="2200" i="1"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  <m:sSup>
                              <m:sSupPr>
                                <m:ctrlPr>
                                  <a:rPr lang="en-US" sz="2200" i="1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i="1"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  <m:sup>
                                <m:r>
                                  <a:rPr lang="en-US" sz="2200" i="1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200" i="1">
                                <a:latin typeface="Cambria Math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sz="2200" i="1"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200">
                                    <a:latin typeface="Cambria Math" charset="0"/>
                                  </a:rPr>
                                  <m:t>m</m:t>
                                </m:r>
                              </m:e>
                              <m:sub>
                                <m:r>
                                  <a:rPr lang="en-US" sz="2200">
                                    <a:latin typeface="Cambria Math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sz="2200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</m:e>
                    </m:rad>
                    <m:r>
                      <a:rPr lang="en-US" sz="2200" b="0" i="1" smtClean="0">
                        <a:latin typeface="Cambria Math" charset="0"/>
                      </a:rPr>
                      <m:t>−3.54</m:t>
                    </m:r>
                  </m:oMath>
                </a14:m>
                <a:endParaRPr lang="en-US" sz="2200" b="0" i="1" dirty="0" smtClean="0">
                  <a:latin typeface="Cambria Math" charset="0"/>
                </a:endParaRPr>
              </a:p>
              <a:p>
                <a:r>
                  <a:rPr lang="en-US" sz="2200" b="0" dirty="0" smtClean="0"/>
                  <a:t>  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charset="0"/>
                      </a:rPr>
                      <m:t>=76.2⋅</m:t>
                    </m:r>
                    <m:rad>
                      <m:radPr>
                        <m:degHide m:val="on"/>
                        <m:ctrlPr>
                          <a:rPr lang="en-US" sz="2200" i="1">
                            <a:latin typeface="Cambria Math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200" i="1">
                                <a:latin typeface="Cambria Math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200" i="1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i="1">
                                    <a:latin typeface="Cambria Math" charset="0"/>
                                  </a:rPr>
                                  <m:t>(</m:t>
                                </m:r>
                                <m:r>
                                  <a:rPr lang="en-US" sz="2200" b="0" i="1" smtClean="0">
                                    <a:latin typeface="Cambria Math" charset="0"/>
                                  </a:rPr>
                                  <m:t>1.03</m:t>
                                </m:r>
                              </m:e>
                              <m:sup>
                                <m:r>
                                  <a:rPr lang="en-US" sz="2200" i="1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2200" i="1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i="1">
                                    <a:latin typeface="Cambria Math" charset="0"/>
                                  </a:rPr>
                                  <m:t>−1)</m:t>
                                </m:r>
                                <m:r>
                                  <a:rPr lang="en-US" sz="2200" b="0" i="1" smtClean="0"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  <m:sup>
                                <m:r>
                                  <a:rPr lang="en-US" sz="2200" i="1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200" i="1">
                                <a:latin typeface="Cambria Math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en-US" sz="2200" i="1"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200">
                                    <a:latin typeface="Cambria Math" charset="0"/>
                                  </a:rPr>
                                  <m:t>m</m:t>
                                </m:r>
                              </m:e>
                              <m:sub>
                                <m:r>
                                  <a:rPr lang="en-US" sz="2200">
                                    <a:latin typeface="Cambria Math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sz="2200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d>
                              <m:dPr>
                                <m:ctrlPr>
                                  <a:rPr lang="en-US" sz="2200" i="1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sz="2200" i="1">
                                    <a:latin typeface="Cambria Math" charset="0"/>
                                  </a:rPr>
                                  <m:t>2−</m:t>
                                </m:r>
                                <m:sSup>
                                  <m:sSupPr>
                                    <m:ctrlPr>
                                      <a:rPr lang="en-US" sz="2200" i="1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1.03</m:t>
                                    </m:r>
                                  </m:e>
                                  <m:sup>
                                    <m:r>
                                      <a:rPr lang="en-US" sz="2200" i="1"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  <m:sSup>
                              <m:sSupPr>
                                <m:ctrlPr>
                                  <a:rPr lang="en-US" sz="2200" i="1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b="0" i="1" smtClean="0"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  <m:sup>
                                <m:r>
                                  <a:rPr lang="en-US" sz="2200" i="1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200" i="1">
                                <a:latin typeface="Cambria Math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sz="2200" i="1"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200">
                                    <a:latin typeface="Cambria Math" charset="0"/>
                                  </a:rPr>
                                  <m:t>m</m:t>
                                </m:r>
                              </m:e>
                              <m:sub>
                                <m:r>
                                  <a:rPr lang="en-US" sz="2200">
                                    <a:latin typeface="Cambria Math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sz="2200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</m:e>
                    </m:rad>
                    <m:r>
                      <a:rPr lang="en-US" sz="2200" i="1">
                        <a:latin typeface="Cambria Math" charset="0"/>
                      </a:rPr>
                      <m:t>−3.54</m:t>
                    </m:r>
                  </m:oMath>
                </a14:m>
                <a:r>
                  <a:rPr lang="en-US" sz="2200" dirty="0" smtClean="0"/>
                  <a:t/>
                </a:r>
                <a:br>
                  <a:rPr lang="en-US" sz="2200" dirty="0" smtClean="0"/>
                </a:br>
                <a14:m>
                  <m:oMath xmlns:m="http://schemas.openxmlformats.org/officeDocument/2006/math">
                    <m:r>
                      <a:rPr lang="en-US" sz="2200" b="0" i="0" smtClean="0">
                        <a:latin typeface="Cambria Math" charset="0"/>
                      </a:rPr>
                      <m:t>    </m:t>
                    </m:r>
                    <m:r>
                      <a:rPr lang="en-US" sz="2200" b="0" i="1" smtClean="0">
                        <a:latin typeface="Cambria Math" charset="0"/>
                      </a:rPr>
                      <m:t>=15.9</m:t>
                    </m:r>
                  </m:oMath>
                </a14:m>
                <a:r>
                  <a:rPr lang="en-US" sz="2200" b="0" dirty="0" smtClean="0"/>
                  <a:t> mm (120GeV/c proton)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5027" y="1898788"/>
                <a:ext cx="4437327" cy="3501600"/>
              </a:xfrm>
              <a:prstGeom prst="rect">
                <a:avLst/>
              </a:prstGeom>
              <a:blipFill rotWithShape="0">
                <a:blip r:embed="rId2"/>
                <a:stretch>
                  <a:fillRect l="-1786" t="-1043" r="-2885" b="-14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7070634" y="2860994"/>
            <a:ext cx="2007187" cy="454890"/>
            <a:chOff x="6989610" y="2965164"/>
            <a:chExt cx="2007187" cy="454890"/>
          </a:xfrm>
        </p:grpSpPr>
        <p:sp>
          <p:nvSpPr>
            <p:cNvPr id="27" name="TextBox 26"/>
            <p:cNvSpPr txBox="1"/>
            <p:nvPr/>
          </p:nvSpPr>
          <p:spPr>
            <a:xfrm>
              <a:off x="7024334" y="2965164"/>
              <a:ext cx="19724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Sensor plane setup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V="1">
              <a:off x="6989610" y="3268776"/>
              <a:ext cx="131895" cy="151278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6418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" r="7843"/>
          <a:stretch/>
        </p:blipFill>
        <p:spPr>
          <a:xfrm>
            <a:off x="4722470" y="1945472"/>
            <a:ext cx="3935393" cy="3901215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" r="8180"/>
          <a:stretch/>
        </p:blipFill>
        <p:spPr>
          <a:xfrm>
            <a:off x="478139" y="1945473"/>
            <a:ext cx="3996843" cy="390121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Cherenkov Ring Radius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Beam Test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F4A04-645B-8849-9609-8FC9E0DC9A8A}" type="datetime1">
              <a:rPr lang="en-US" smtClean="0"/>
              <a:t>10/9/16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Cheuk-Ping Wong (GSU)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28B0-E87C-2C4E-8191-107DAFE0325D}" type="slidenum">
              <a:rPr lang="en-US" smtClean="0"/>
              <a:t>16</a:t>
            </a:fld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180618" y="5559411"/>
            <a:ext cx="66025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 ring: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radius is within expected range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Distance from the sensor center to the ring center is within 3mm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7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Number of Cherenkov Photons per Event</a:t>
            </a:r>
            <a:endParaRPr lang="en-US" sz="36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F4A04-645B-8849-9609-8FC9E0DC9A8A}" type="datetime1">
              <a:rPr lang="en-US" smtClean="0"/>
              <a:t>10/9/16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Cheuk</a:t>
            </a:r>
            <a:r>
              <a:rPr lang="en-US" dirty="0" smtClean="0"/>
              <a:t>-Ping Wong (GSU)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28B0-E87C-2C4E-8191-107DAFE0325D}" type="slidenum">
              <a:rPr lang="en-US" smtClean="0"/>
              <a:t>17</a:t>
            </a:fld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209862" y="3845575"/>
            <a:ext cx="8724276" cy="2315679"/>
            <a:chOff x="267737" y="3016704"/>
            <a:chExt cx="8724276" cy="23156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267737" y="3866190"/>
                  <a:ext cx="8724276" cy="1158138"/>
                </a:xfrm>
                <a:prstGeom prst="rect">
                  <a:avLst/>
                </a:prstGeom>
                <a:noFill/>
                <a:ln w="38100">
                  <a:noFill/>
                </a:ln>
                <a:effectLst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=2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𝜋𝛼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𝑑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1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𝛽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  <m:r>
                          <a:rPr lang="en-US" b="0" i="1" smtClean="0">
                            <a:latin typeface="Cambria Math" charset="0"/>
                          </a:rPr>
                          <m:t>⋅0.92⋅0.92</m:t>
                        </m:r>
                        <m:nary>
                          <m:naryPr>
                            <m:limLoc m:val="undOvr"/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  <m:sup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</m:sup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0.34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b="0" i="1" smtClean="0">
                                                <a:latin typeface="Cambria Math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b="0" i="1" smtClean="0">
                                                <a:latin typeface="Cambria Math" charset="0"/>
                                              </a:rPr>
                                              <m:t>𝜆</m:t>
                                            </m:r>
                                            <m:r>
                                              <a:rPr lang="en-US" b="0" i="1" smtClean="0">
                                                <a:latin typeface="Cambria Math" charset="0"/>
                                              </a:rPr>
                                              <m:t>−345×</m:t>
                                            </m:r>
                                            <m:sSup>
                                              <m:sSupPr>
                                                <m:ctrlPr>
                                                  <a:rPr lang="en-US" b="0" i="1" smtClean="0">
                                                    <a:latin typeface="Cambria Math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b="0" i="1" smtClean="0">
                                                    <a:latin typeface="Cambria Math" charset="0"/>
                                                  </a:rPr>
                                                  <m:t>10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b="0" i="1" smtClean="0">
                                                    <a:latin typeface="Cambria Math" charset="0"/>
                                                  </a:rPr>
                                                  <m:t>−7</m:t>
                                                </m:r>
                                              </m:sup>
                                            </m:sSup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2×</m:t>
                                    </m:r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b="0" i="1" smtClean="0">
                                                <a:latin typeface="Cambria Math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b="0" i="1" smtClean="0">
                                                <a:latin typeface="Cambria Math" charset="0"/>
                                              </a:rPr>
                                              <m:t>119×</m:t>
                                            </m:r>
                                            <m:sSup>
                                              <m:sSupPr>
                                                <m:ctrlPr>
                                                  <a:rPr lang="en-US" b="0" i="1" smtClean="0">
                                                    <a:latin typeface="Cambria Math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b="0" i="1" smtClean="0">
                                                    <a:latin typeface="Cambria Math" charset="0"/>
                                                  </a:rPr>
                                                  <m:t>10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b="0" i="1" smtClean="0">
                                                    <a:latin typeface="Cambria Math" charset="0"/>
                                                  </a:rPr>
                                                  <m:t>−7</m:t>
                                                </m:r>
                                              </m:sup>
                                            </m:sSup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sup>
                            </m:sSup>
                            <m:r>
                              <a:rPr lang="en-US" b="0" i="1" smtClean="0">
                                <a:latin typeface="Cambria Math" charset="0"/>
                              </a:rPr>
                              <m:t>⋅0.83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𝑑</m:t>
                                    </m:r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×56.29×</m:t>
                                    </m:r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 charset="0"/>
                                          </a:rPr>
                                          <m:t>10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charset="0"/>
                                          </a:rPr>
                                          <m:t>−20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 charset="0"/>
                                          </a:rPr>
                                          <m:t>𝜆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charset="0"/>
                                          </a:rPr>
                                          <m:t>4</m:t>
                                        </m:r>
                                      </m:sup>
                                    </m:sSup>
                                  </m:den>
                                </m:f>
                              </m:sup>
                            </m:sSup>
                          </m:e>
                        </m:nary>
                        <m:f>
                          <m:f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charset="0"/>
                              </a:rPr>
                              <m:t>𝑑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𝜆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𝜆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b="0" i="1" smtClean="0">
                            <a:latin typeface="Cambria Math" charset="0"/>
                          </a:rPr>
                          <m:t>  </m:t>
                        </m:r>
                      </m:oMath>
                    </m:oMathPara>
                  </a14:m>
                  <a:endParaRPr lang="en-US" b="0" i="1" dirty="0" smtClean="0">
                    <a:latin typeface="Cambria Math" charset="0"/>
                  </a:endParaRPr>
                </a:p>
                <a:p>
                  <a:r>
                    <a:rPr lang="en-US" b="0" dirty="0" smtClean="0"/>
                    <a:t>         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=10.3</m:t>
                      </m:r>
                    </m:oMath>
                  </a14:m>
                  <a:r>
                    <a:rPr lang="en-US" dirty="0" smtClean="0"/>
                    <a:t>  (with n=1.03)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737" y="3866190"/>
                  <a:ext cx="8724276" cy="1158138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b="-11579"/>
                  </a:stretch>
                </a:blipFill>
                <a:ln w="38100"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Rectangle 5"/>
            <p:cNvSpPr/>
            <p:nvPr/>
          </p:nvSpPr>
          <p:spPr>
            <a:xfrm>
              <a:off x="2879709" y="4179792"/>
              <a:ext cx="486595" cy="308758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68261" y="3016704"/>
              <a:ext cx="25576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5"/>
                  </a:solidFill>
                </a:rPr>
                <a:t>Fresnel lens transmission</a:t>
              </a:r>
              <a:endParaRPr lang="en-US" b="1" dirty="0">
                <a:solidFill>
                  <a:schemeClr val="accent5"/>
                </a:solidFill>
              </a:endParaRPr>
            </a:p>
          </p:txBody>
        </p:sp>
        <p:cxnSp>
          <p:nvCxnSpPr>
            <p:cNvPr id="13" name="Straight Arrow Connector 12"/>
            <p:cNvCxnSpPr>
              <a:stCxn id="6" idx="0"/>
            </p:cNvCxnSpPr>
            <p:nvPr/>
          </p:nvCxnSpPr>
          <p:spPr>
            <a:xfrm flipH="1" flipV="1">
              <a:off x="2838847" y="3334953"/>
              <a:ext cx="284160" cy="844839"/>
            </a:xfrm>
            <a:prstGeom prst="straightConnector1">
              <a:avLst/>
            </a:prstGeom>
            <a:ln>
              <a:solidFill>
                <a:schemeClr val="accent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3486646" y="4179792"/>
              <a:ext cx="486595" cy="308758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19" name="Straight Arrow Connector 18"/>
            <p:cNvCxnSpPr>
              <a:endCxn id="22" idx="0"/>
            </p:cNvCxnSpPr>
            <p:nvPr/>
          </p:nvCxnSpPr>
          <p:spPr>
            <a:xfrm flipH="1">
              <a:off x="3601945" y="4481063"/>
              <a:ext cx="70624" cy="481988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214545" y="4963051"/>
              <a:ext cx="27747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50"/>
                  </a:solidFill>
                </a:rPr>
                <a:t>Glass window transmission</a:t>
              </a:r>
              <a:endParaRPr lang="en-US" b="1" dirty="0">
                <a:solidFill>
                  <a:srgbClr val="00B050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236173" y="3855195"/>
              <a:ext cx="2006600" cy="621105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V="1">
              <a:off x="5239475" y="3541464"/>
              <a:ext cx="146048" cy="305275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4057466" y="3220396"/>
              <a:ext cx="27217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6"/>
                  </a:solidFill>
                </a:rPr>
                <a:t>Sensor quantum </a:t>
              </a:r>
              <a:r>
                <a:rPr lang="en-US" b="1" dirty="0">
                  <a:solidFill>
                    <a:schemeClr val="accent6"/>
                  </a:solidFill>
                </a:rPr>
                <a:t>e</a:t>
              </a:r>
              <a:r>
                <a:rPr lang="en-US" b="1" dirty="0" smtClean="0">
                  <a:solidFill>
                    <a:schemeClr val="accent6"/>
                  </a:solidFill>
                </a:rPr>
                <a:t>fficiency</a:t>
              </a:r>
              <a:endParaRPr lang="en-US" b="1" dirty="0">
                <a:solidFill>
                  <a:schemeClr val="accent6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331363" y="3940503"/>
              <a:ext cx="1992978" cy="548047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/>
            <p:cNvCxnSpPr>
              <a:stCxn id="30" idx="2"/>
            </p:cNvCxnSpPr>
            <p:nvPr/>
          </p:nvCxnSpPr>
          <p:spPr>
            <a:xfrm flipH="1">
              <a:off x="7138124" y="4488550"/>
              <a:ext cx="189728" cy="327233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6176574" y="4747429"/>
              <a:ext cx="21881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2"/>
                  </a:solidFill>
                </a:rPr>
                <a:t>Aerogel transmission</a:t>
              </a:r>
              <a:endParaRPr lang="en-US" b="1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457200" y="3509956"/>
            <a:ext cx="75987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u="sng" dirty="0"/>
              <a:t>Estimated number of Cherenkov photons in modular RICH detector</a:t>
            </a:r>
            <a:r>
              <a:rPr lang="en-US" sz="2000" dirty="0"/>
              <a:t>: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457200" y="1449068"/>
            <a:ext cx="8229600" cy="1974425"/>
            <a:chOff x="457200" y="1449068"/>
            <a:chExt cx="8229600" cy="197442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457200" y="1449068"/>
                  <a:ext cx="8229600" cy="13793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u="sng" dirty="0" smtClean="0"/>
                    <a:t>Maximum number of Cherenkov photons</a:t>
                  </a:r>
                  <a:r>
                    <a:rPr lang="en-US" sz="2000" dirty="0" smtClean="0"/>
                    <a:t>: 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 charset="0"/>
                          </a:rPr>
                          <m:t>𝑁</m:t>
                        </m:r>
                        <m:r>
                          <a:rPr lang="en-US" sz="2000" i="1">
                            <a:latin typeface="Cambria Math" charset="0"/>
                          </a:rPr>
                          <m:t>=2</m:t>
                        </m:r>
                        <m:r>
                          <a:rPr lang="en-US" sz="2000" i="1">
                            <a:latin typeface="Cambria Math" charset="0"/>
                          </a:rPr>
                          <m:t>𝜋𝛼</m:t>
                        </m:r>
                        <m:r>
                          <a:rPr lang="en-US" sz="200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𝑑</m:t>
                        </m:r>
                        <m:d>
                          <m:dPr>
                            <m:ctrlPr>
                              <a:rPr lang="en-US" sz="2000" i="1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en-US" sz="2000" i="1">
                                    <a:latin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i="1">
                                    <a:latin typeface="Cambria Math" charset="0"/>
                                  </a:rPr>
                                  <m:t>1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 smtClean="0">
                                        <a:solidFill>
                                          <a:schemeClr val="accent3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𝛽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  <m:nary>
                          <m:naryPr>
                            <m:limLoc m:val="undOvr"/>
                            <m:ctrlPr>
                              <a:rPr lang="en-US" sz="2000" i="1">
                                <a:latin typeface="Cambria Math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en-US" sz="2000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  <m:sup>
                            <m:sSub>
                              <m:sSubPr>
                                <m:ctrlPr>
                                  <a:rPr lang="en-US" sz="2000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</m:sup>
                          <m:e>
                            <m:f>
                              <m:fPr>
                                <m:ctrlPr>
                                  <a:rPr lang="en-US" sz="2000" i="1">
                                    <a:latin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i="1">
                                    <a:latin typeface="Cambria Math" charset="0"/>
                                  </a:rPr>
                                  <m:t>𝑑</m:t>
                                </m:r>
                                <m:r>
                                  <a:rPr lang="en-US" sz="2000" i="1">
                                    <a:latin typeface="Cambria Math" charset="0"/>
                                  </a:rPr>
                                  <m:t>𝜆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nary>
                      </m:oMath>
                    </m:oMathPara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200" y="1449068"/>
                  <a:ext cx="8229600" cy="137935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741" t="-26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TextBox 24"/>
            <p:cNvSpPr txBox="1"/>
            <p:nvPr/>
          </p:nvSpPr>
          <p:spPr>
            <a:xfrm>
              <a:off x="457200" y="2329833"/>
              <a:ext cx="21030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Fine structure const.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633194" y="2945025"/>
              <a:ext cx="21348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2">
                      <a:lumMod val="50000"/>
                    </a:schemeClr>
                  </a:solidFill>
                </a:rPr>
                <a:t>Thickness of radiator</a:t>
              </a:r>
              <a:endParaRPr lang="en-US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915366" y="3054161"/>
              <a:ext cx="7126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solidFill>
                    <a:schemeClr val="accent3">
                      <a:lumMod val="50000"/>
                    </a:schemeClr>
                  </a:solidFill>
                </a:rPr>
                <a:t>β</a:t>
              </a:r>
              <a:r>
                <a:rPr lang="en-US" dirty="0" smtClean="0">
                  <a:solidFill>
                    <a:schemeClr val="accent3">
                      <a:lumMod val="50000"/>
                    </a:schemeClr>
                  </a:solidFill>
                </a:rPr>
                <a:t>=v/c</a:t>
              </a:r>
              <a:endParaRPr lang="en-US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181598" y="2939242"/>
              <a:ext cx="27264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6">
                      <a:lumMod val="50000"/>
                    </a:schemeClr>
                  </a:solidFill>
                </a:rPr>
                <a:t>Refractive index of radiator</a:t>
              </a:r>
              <a:endParaRPr lang="en-US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2488557" y="2419109"/>
              <a:ext cx="1412111" cy="127321"/>
            </a:xfrm>
            <a:custGeom>
              <a:avLst/>
              <a:gdLst>
                <a:gd name="connsiteX0" fmla="*/ 1412111 w 1412111"/>
                <a:gd name="connsiteY0" fmla="*/ 0 h 127321"/>
                <a:gd name="connsiteX1" fmla="*/ 1412111 w 1412111"/>
                <a:gd name="connsiteY1" fmla="*/ 57873 h 127321"/>
                <a:gd name="connsiteX2" fmla="*/ 1180618 w 1412111"/>
                <a:gd name="connsiteY2" fmla="*/ 115747 h 127321"/>
                <a:gd name="connsiteX3" fmla="*/ 0 w 1412111"/>
                <a:gd name="connsiteY3" fmla="*/ 127321 h 127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2111" h="127321">
                  <a:moveTo>
                    <a:pt x="1412111" y="0"/>
                  </a:moveTo>
                  <a:lnTo>
                    <a:pt x="1412111" y="57873"/>
                  </a:lnTo>
                  <a:cubicBezTo>
                    <a:pt x="1373529" y="77164"/>
                    <a:pt x="1415970" y="104172"/>
                    <a:pt x="1180618" y="115747"/>
                  </a:cubicBezTo>
                  <a:cubicBezTo>
                    <a:pt x="945266" y="127322"/>
                    <a:pt x="0" y="127321"/>
                    <a:pt x="0" y="127321"/>
                  </a:cubicBezTo>
                </a:path>
              </a:pathLst>
            </a:custGeom>
            <a:noFill/>
            <a:ln w="28575">
              <a:solidFill>
                <a:schemeClr val="accent5">
                  <a:lumMod val="50000"/>
                </a:schemeClr>
              </a:solidFill>
              <a:headEnd type="none" w="med" len="med"/>
              <a:tailEnd type="arrow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3657600" y="2430684"/>
              <a:ext cx="427179" cy="567159"/>
            </a:xfrm>
            <a:custGeom>
              <a:avLst/>
              <a:gdLst>
                <a:gd name="connsiteX0" fmla="*/ 405114 w 427179"/>
                <a:gd name="connsiteY0" fmla="*/ 0 h 567159"/>
                <a:gd name="connsiteX1" fmla="*/ 381965 w 427179"/>
                <a:gd name="connsiteY1" fmla="*/ 115746 h 567159"/>
                <a:gd name="connsiteX2" fmla="*/ 0 w 427179"/>
                <a:gd name="connsiteY2" fmla="*/ 567159 h 56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7179" h="567159">
                  <a:moveTo>
                    <a:pt x="405114" y="0"/>
                  </a:moveTo>
                  <a:cubicBezTo>
                    <a:pt x="427299" y="10610"/>
                    <a:pt x="449484" y="21220"/>
                    <a:pt x="381965" y="115746"/>
                  </a:cubicBezTo>
                  <a:cubicBezTo>
                    <a:pt x="314446" y="210272"/>
                    <a:pt x="0" y="567159"/>
                    <a:pt x="0" y="567159"/>
                  </a:cubicBezTo>
                </a:path>
              </a:pathLst>
            </a:custGeom>
            <a:noFill/>
            <a:ln w="28575">
              <a:solidFill>
                <a:schemeClr val="accent2">
                  <a:lumMod val="50000"/>
                </a:schemeClr>
              </a:solidFill>
              <a:headEnd type="none" w="med" len="med"/>
              <a:tailEnd type="arrow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4456253" y="2639028"/>
              <a:ext cx="289367" cy="428263"/>
            </a:xfrm>
            <a:custGeom>
              <a:avLst/>
              <a:gdLst>
                <a:gd name="connsiteX0" fmla="*/ 289367 w 289367"/>
                <a:gd name="connsiteY0" fmla="*/ 0 h 428263"/>
                <a:gd name="connsiteX1" fmla="*/ 0 w 289367"/>
                <a:gd name="connsiteY1" fmla="*/ 428263 h 428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9367" h="428263">
                  <a:moveTo>
                    <a:pt x="289367" y="0"/>
                  </a:moveTo>
                  <a:lnTo>
                    <a:pt x="0" y="428263"/>
                  </a:lnTo>
                </a:path>
              </a:pathLst>
            </a:custGeom>
            <a:noFill/>
            <a:ln w="28575">
              <a:solidFill>
                <a:schemeClr val="accent3">
                  <a:lumMod val="50000"/>
                </a:schemeClr>
              </a:solidFill>
              <a:headEnd type="none" w="med" len="med"/>
              <a:tailEnd type="arrow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>
              <a:off x="5181598" y="2599953"/>
              <a:ext cx="297256" cy="406833"/>
            </a:xfrm>
            <a:prstGeom prst="straightConnector1">
              <a:avLst/>
            </a:prstGeom>
            <a:ln w="28575">
              <a:solidFill>
                <a:schemeClr val="accent6">
                  <a:lumMod val="50000"/>
                </a:schemeClr>
              </a:solidFill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9774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79" y="1854994"/>
            <a:ext cx="4720430" cy="4012782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388" y="1860735"/>
            <a:ext cx="4519924" cy="390448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Number of Cherenkov Photons per Event</a:t>
            </a:r>
            <a:endParaRPr lang="en-US" sz="360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Beam Test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F4A04-645B-8849-9609-8FC9E0DC9A8A}" type="datetime1">
              <a:rPr lang="en-US" smtClean="0"/>
              <a:t>10/9/16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Cheuk</a:t>
            </a:r>
            <a:r>
              <a:rPr lang="en-US" dirty="0" smtClean="0"/>
              <a:t>-Ping Wong (GSU)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28B0-E87C-2C4E-8191-107DAFE0325D}" type="slidenum">
              <a:rPr lang="en-US" smtClean="0"/>
              <a:t>18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327411" y="5867776"/>
            <a:ext cx="4489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Only consider the events that give </a:t>
            </a:r>
            <a:r>
              <a:rPr lang="en-US" smtClean="0"/>
              <a:t>good rings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61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3454508"/>
              </p:ext>
            </p:extLst>
          </p:nvPr>
        </p:nvGraphicFramePr>
        <p:xfrm>
          <a:off x="457201" y="1929227"/>
          <a:ext cx="8229599" cy="2377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2900"/>
                <a:gridCol w="1782233"/>
                <a:gridCol w="1782233"/>
                <a:gridCol w="1782233"/>
              </a:tblGrid>
              <a:tr h="370840"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Theoretical number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Simulation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Beam Test</a:t>
                      </a:r>
                      <a:endParaRPr lang="en-US" sz="2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Cherenkov Ring Radius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 smtClean="0"/>
                        <a:t>15.9mm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 smtClean="0"/>
                        <a:t>15.5±0.1 mm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 smtClean="0"/>
                        <a:t>15.7±0.4 mm</a:t>
                      </a:r>
                      <a:endParaRPr lang="en-US" sz="2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Num.</a:t>
                      </a:r>
                      <a:r>
                        <a:rPr lang="en-US" sz="2200" baseline="0" dirty="0" smtClean="0"/>
                        <a:t> of Cherenkov Photons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 smtClean="0"/>
                        <a:t>10.33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 smtClean="0"/>
                        <a:t>11.0±2.8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 smtClean="0"/>
                        <a:t>12.8±3.2</a:t>
                      </a:r>
                      <a:endParaRPr lang="en-US" sz="2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Efficiency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/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 smtClean="0"/>
                        <a:t>74.0%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 smtClean="0"/>
                        <a:t>69.0%</a:t>
                      </a:r>
                      <a:endParaRPr lang="en-US" sz="22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F4A04-645B-8849-9609-8FC9E0DC9A8A}" type="datetime1">
              <a:rPr lang="en-US" smtClean="0"/>
              <a:t>10/9/16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Cheuk-Ping Wong (GSU)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28B0-E87C-2C4E-8191-107DAFE0325D}" type="slidenum">
              <a:rPr lang="en-US" smtClean="0"/>
              <a:t>19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95576" y="4307303"/>
            <a:ext cx="8752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Beam test result agrees with simulation result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1224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799232"/>
          </a:xfrm>
        </p:spPr>
        <p:txBody>
          <a:bodyPr numCol="2">
            <a:normAutofit fontScale="62500" lnSpcReduction="2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b="1" u="sng" dirty="0" smtClean="0"/>
              <a:t>Electron Ion Collider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b="1" u="sng" dirty="0" smtClean="0"/>
              <a:t>Prototype and Beam test</a:t>
            </a:r>
          </a:p>
          <a:p>
            <a:pPr marL="1143000" lvl="1" indent="-742950"/>
            <a:r>
              <a:rPr lang="en-US" dirty="0" smtClean="0"/>
              <a:t>Detector Design</a:t>
            </a:r>
          </a:p>
          <a:p>
            <a:pPr marL="1143000" lvl="1" indent="-742950"/>
            <a:r>
              <a:rPr lang="en-US" dirty="0" smtClean="0"/>
              <a:t>Beam Test Setup</a:t>
            </a:r>
          </a:p>
          <a:p>
            <a:pPr marL="400050" lvl="1" indent="0">
              <a:buNone/>
            </a:pPr>
            <a:endParaRPr lang="en-US" dirty="0" smtClean="0"/>
          </a:p>
          <a:p>
            <a:pPr marL="742950" indent="-742950">
              <a:buFont typeface="+mj-lt"/>
              <a:buAutoNum type="arabicPeriod"/>
            </a:pPr>
            <a:r>
              <a:rPr lang="en-US" b="1" u="sng" dirty="0" smtClean="0"/>
              <a:t>Result</a:t>
            </a:r>
            <a:endParaRPr lang="en-US" b="1" u="sng" dirty="0"/>
          </a:p>
          <a:p>
            <a:pPr marL="1143000" lvl="1" indent="-742950"/>
            <a:r>
              <a:rPr lang="en-US" dirty="0" smtClean="0"/>
              <a:t>Ring Finder Algorithm</a:t>
            </a:r>
          </a:p>
          <a:p>
            <a:pPr marL="1143000" lvl="1" indent="-742950"/>
            <a:r>
              <a:rPr lang="en-US" dirty="0" smtClean="0"/>
              <a:t>Cherenkov Ring Radius</a:t>
            </a:r>
          </a:p>
          <a:p>
            <a:pPr marL="1143000" lvl="1" indent="-742950"/>
            <a:r>
              <a:rPr lang="en-US" dirty="0" smtClean="0"/>
              <a:t>Number of Cherenkov Photons</a:t>
            </a:r>
          </a:p>
          <a:p>
            <a:pPr marL="742950" indent="-742950">
              <a:buFont typeface="+mj-lt"/>
              <a:buAutoNum type="arabicPeriod"/>
            </a:pPr>
            <a:r>
              <a:rPr lang="en-US" b="1" u="sng" dirty="0" smtClean="0"/>
              <a:t>Future Works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A1372-FC88-2249-8213-D342ABE37AD4}" type="datetime1">
              <a:rPr lang="en-US" smtClean="0"/>
              <a:t>10/9/16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Cheuk-Ping Wong (GSU)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28B0-E87C-2C4E-8191-107DAFE0325D}" type="slidenum">
              <a:rPr lang="en-US" smtClean="0"/>
              <a:t>2</a:t>
            </a:fld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1121038" y="2930256"/>
            <a:ext cx="6901923" cy="3426094"/>
            <a:chOff x="1609498" y="3530601"/>
            <a:chExt cx="5772603" cy="2865503"/>
          </a:xfrm>
        </p:grpSpPr>
        <p:grpSp>
          <p:nvGrpSpPr>
            <p:cNvPr id="21" name="Group 20"/>
            <p:cNvGrpSpPr/>
            <p:nvPr/>
          </p:nvGrpSpPr>
          <p:grpSpPr>
            <a:xfrm>
              <a:off x="1609498" y="3530601"/>
              <a:ext cx="5772603" cy="2670003"/>
              <a:chOff x="457200" y="2208394"/>
              <a:chExt cx="8245532" cy="3813807"/>
            </a:xfrm>
          </p:grpSpPr>
          <p:pic>
            <p:nvPicPr>
              <p:cNvPr id="10" name="Content Placeholder 1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46"/>
              <a:stretch/>
            </p:blipFill>
            <p:spPr>
              <a:xfrm>
                <a:off x="4629091" y="2370930"/>
                <a:ext cx="4073641" cy="3651271"/>
              </a:xfrm>
              <a:prstGeom prst="rect">
                <a:avLst/>
              </a:prstGeom>
            </p:spPr>
          </p:pic>
          <p:pic>
            <p:nvPicPr>
              <p:cNvPr id="11" name="Content Placeholder 1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53"/>
              <a:stretch/>
            </p:blipFill>
            <p:spPr>
              <a:xfrm>
                <a:off x="457200" y="2442556"/>
                <a:ext cx="4040188" cy="3579645"/>
              </a:xfrm>
              <a:prstGeom prst="rect">
                <a:avLst/>
              </a:prstGeom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7171860" y="2208394"/>
                <a:ext cx="959005" cy="3381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1849620" y="6088327"/>
              <a:ext cx="54447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Accumulated hit map from simulation (left) and beam test (right) results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096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638"/>
            <a:ext cx="8229600" cy="585152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6000" dirty="0" smtClean="0"/>
              <a:t>Future Work</a:t>
            </a:r>
            <a:endParaRPr lang="en-US" sz="6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A1372-FC88-2249-8213-D342ABE37AD4}" type="datetime1">
              <a:rPr lang="en-US" smtClean="0"/>
              <a:t>10/9/16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Cheuk-Ping Wong (GSU)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28B0-E87C-2C4E-8191-107DAFE0325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58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328395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dirty="0" smtClean="0"/>
              <a:t>Implement </a:t>
            </a:r>
            <a:r>
              <a:rPr lang="en-US" dirty="0" err="1" smtClean="0"/>
              <a:t>Pythyia</a:t>
            </a:r>
            <a:r>
              <a:rPr lang="en-US" dirty="0" smtClean="0"/>
              <a:t> simulation data to modular RICH detector</a:t>
            </a:r>
          </a:p>
          <a:p>
            <a:pPr algn="just"/>
            <a:r>
              <a:rPr lang="en-US" dirty="0" smtClean="0"/>
              <a:t>Integrate modular rich detector in </a:t>
            </a:r>
            <a:r>
              <a:rPr lang="en-US" dirty="0" smtClean="0"/>
              <a:t>EIC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A1372-FC88-2249-8213-D342ABE37AD4}" type="datetime1">
              <a:rPr lang="en-US" smtClean="0"/>
              <a:t>10/9/16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Cheuk-Ping Wong (GSU)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28B0-E87C-2C4E-8191-107DAFE0325D}" type="slidenum">
              <a:rPr lang="en-US" smtClean="0"/>
              <a:t>21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145215" y="2928595"/>
            <a:ext cx="4853569" cy="3416916"/>
            <a:chOff x="801015" y="3882710"/>
            <a:chExt cx="3512897" cy="2473082"/>
          </a:xfrm>
        </p:grpSpPr>
        <p:pic>
          <p:nvPicPr>
            <p:cNvPr id="9" name="Picture 8" descr="MEIC-RICH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050" y="3927659"/>
              <a:ext cx="3490862" cy="2428133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801015" y="3882710"/>
              <a:ext cx="2207370" cy="1077218"/>
              <a:chOff x="801015" y="3882710"/>
              <a:chExt cx="2207370" cy="1077218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801015" y="3882710"/>
                <a:ext cx="1706906" cy="107721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600" dirty="0" err="1" smtClean="0"/>
                  <a:t>mRICH</a:t>
                </a:r>
                <a:r>
                  <a:rPr lang="en-US" sz="1600" dirty="0" smtClean="0"/>
                  <a:t> wall on electron </a:t>
                </a:r>
                <a:r>
                  <a:rPr lang="en-US" sz="1600" dirty="0" err="1" smtClean="0"/>
                  <a:t>endcap</a:t>
                </a:r>
                <a:r>
                  <a:rPr lang="en-US" sz="1600" dirty="0" smtClean="0"/>
                  <a:t> in GEMC simulation</a:t>
                </a:r>
                <a:endParaRPr lang="en-US" sz="1600" dirty="0"/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>
                <a:off x="2121631" y="4127862"/>
                <a:ext cx="886754" cy="24293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78099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Prototype</a:t>
            </a:r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9189890"/>
              </p:ext>
            </p:extLst>
          </p:nvPr>
        </p:nvGraphicFramePr>
        <p:xfrm>
          <a:off x="457200" y="1433950"/>
          <a:ext cx="8229600" cy="2550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r>
                        <a:rPr lang="en-US" sz="2400" baseline="30000" dirty="0" smtClean="0"/>
                        <a:t>st</a:t>
                      </a:r>
                      <a:r>
                        <a:rPr lang="en-US" sz="2400" baseline="0" dirty="0" smtClean="0"/>
                        <a:t> prototype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</a:t>
                      </a:r>
                      <a:r>
                        <a:rPr lang="en-US" sz="2400" baseline="30000" dirty="0" smtClean="0"/>
                        <a:t>nd</a:t>
                      </a:r>
                      <a:r>
                        <a:rPr lang="en-US" sz="2400" baseline="0" dirty="0" smtClean="0"/>
                        <a:t> prototype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700" dirty="0" smtClean="0"/>
                        <a:t>Acrylic</a:t>
                      </a:r>
                      <a:r>
                        <a:rPr lang="en-US" sz="1700" baseline="0" dirty="0" smtClean="0"/>
                        <a:t> box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700" dirty="0" smtClean="0"/>
                        <a:t>Aluminum box</a:t>
                      </a:r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700" dirty="0" smtClean="0"/>
                        <a:t>Including readout</a:t>
                      </a:r>
                      <a:r>
                        <a:rPr lang="en-US" sz="1700" baseline="0" dirty="0" smtClean="0"/>
                        <a:t> electronics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700" dirty="0" smtClean="0"/>
                        <a:t>Decouple</a:t>
                      </a:r>
                      <a:r>
                        <a:rPr lang="en-US" sz="1700" baseline="0" dirty="0" smtClean="0"/>
                        <a:t> optical and electronics section</a:t>
                      </a:r>
                      <a:br>
                        <a:rPr lang="en-US" sz="1700" baseline="0" dirty="0" smtClean="0"/>
                      </a:br>
                      <a:r>
                        <a:rPr lang="en-US" sz="1700" baseline="0" dirty="0" smtClean="0"/>
                        <a:t>to prevent overheating</a:t>
                      </a:r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700" dirty="0" smtClean="0"/>
                        <a:t>Sensor pixel</a:t>
                      </a:r>
                      <a:r>
                        <a:rPr lang="en-US" sz="1700" baseline="0" dirty="0" smtClean="0"/>
                        <a:t> size = 6x6mm</a:t>
                      </a:r>
                      <a:r>
                        <a:rPr lang="en-US" sz="1700" baseline="30000" dirty="0" smtClean="0"/>
                        <a:t>2</a:t>
                      </a:r>
                      <a:endParaRPr lang="en-US" sz="17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700" dirty="0" smtClean="0"/>
                        <a:t>Sensor</a:t>
                      </a:r>
                      <a:r>
                        <a:rPr lang="en-US" sz="1700" baseline="0" dirty="0" smtClean="0"/>
                        <a:t> size</a:t>
                      </a:r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700" dirty="0" err="1" smtClean="0"/>
                        <a:t>Multianode</a:t>
                      </a:r>
                      <a:r>
                        <a:rPr lang="en-US" sz="1700" baseline="0" dirty="0" smtClean="0"/>
                        <a:t> PMT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700" dirty="0" smtClean="0"/>
                        <a:t>PMT / MPPC array</a:t>
                      </a:r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700" dirty="0" smtClean="0"/>
                        <a:t>Fresnel lens focal length =3”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700" dirty="0" smtClean="0"/>
                        <a:t>Fresnel lens focal length =6”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B522-D4B1-1449-8B63-DF241CC458B7}" type="datetime1">
              <a:rPr lang="en-US" smtClean="0"/>
              <a:t>10/9/16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Cheuk-Ping Wong (GSU)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28B0-E87C-2C4E-8191-107DAFE0325D}" type="slidenum">
              <a:rPr lang="en-US" smtClean="0"/>
              <a:t>22</a:t>
            </a:fld>
            <a:endParaRPr lang="en-US"/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1"/>
          <a:stretch/>
        </p:blipFill>
        <p:spPr>
          <a:xfrm>
            <a:off x="605640" y="4052652"/>
            <a:ext cx="3693981" cy="2312181"/>
          </a:xfrm>
          <a:prstGeom prst="rect">
            <a:avLst/>
          </a:prstGeo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311" y="4048411"/>
            <a:ext cx="3699489" cy="231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0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eRD14 Collaborators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/>
              <a:t>Abilene </a:t>
            </a:r>
            <a:r>
              <a:rPr lang="en-US" sz="2000" dirty="0"/>
              <a:t>Christian </a:t>
            </a:r>
            <a:r>
              <a:rPr lang="en-US" sz="2000" dirty="0" smtClean="0"/>
              <a:t>University</a:t>
            </a: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Argonne </a:t>
            </a:r>
            <a:r>
              <a:rPr lang="en-US" sz="2000" dirty="0"/>
              <a:t>National </a:t>
            </a:r>
            <a:r>
              <a:rPr lang="en-US" sz="2000" dirty="0" smtClean="0"/>
              <a:t>Lab</a:t>
            </a: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Brookhaven </a:t>
            </a:r>
            <a:r>
              <a:rPr lang="en-US" sz="2000" dirty="0"/>
              <a:t>National </a:t>
            </a:r>
            <a:r>
              <a:rPr lang="en-US" sz="2000" dirty="0" smtClean="0"/>
              <a:t>Lab</a:t>
            </a:r>
          </a:p>
          <a:p>
            <a:pPr marL="0" indent="0">
              <a:buNone/>
            </a:pPr>
            <a:r>
              <a:rPr lang="en-US" sz="2000" dirty="0" smtClean="0"/>
              <a:t>Catholic </a:t>
            </a:r>
            <a:r>
              <a:rPr lang="en-US" sz="2000" dirty="0"/>
              <a:t>University of </a:t>
            </a:r>
            <a:r>
              <a:rPr lang="en-US" sz="2000" dirty="0" smtClean="0"/>
              <a:t>America</a:t>
            </a: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College </a:t>
            </a:r>
            <a:r>
              <a:rPr lang="en-US" sz="2000" dirty="0"/>
              <a:t>of William &amp; </a:t>
            </a:r>
            <a:r>
              <a:rPr lang="en-US" sz="2000" dirty="0" smtClean="0"/>
              <a:t>Mary</a:t>
            </a: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Duke University</a:t>
            </a:r>
          </a:p>
          <a:p>
            <a:pPr marL="0" indent="0">
              <a:buNone/>
            </a:pPr>
            <a:r>
              <a:rPr lang="en-US" sz="2000" dirty="0" smtClean="0"/>
              <a:t>Georgia </a:t>
            </a:r>
            <a:r>
              <a:rPr lang="en-US" sz="2000" dirty="0"/>
              <a:t>State </a:t>
            </a:r>
            <a:r>
              <a:rPr lang="en-US" sz="2000" dirty="0" smtClean="0"/>
              <a:t>University</a:t>
            </a: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GSI </a:t>
            </a:r>
            <a:r>
              <a:rPr lang="en-US" sz="2000" dirty="0" err="1"/>
              <a:t>Helmholtzzentrum</a:t>
            </a:r>
            <a:r>
              <a:rPr lang="en-US" sz="2000" dirty="0"/>
              <a:t> </a:t>
            </a:r>
            <a:r>
              <a:rPr lang="en-US" sz="2000" dirty="0" err="1"/>
              <a:t>für</a:t>
            </a:r>
            <a:r>
              <a:rPr lang="en-US" sz="2000" dirty="0"/>
              <a:t> </a:t>
            </a:r>
            <a:r>
              <a:rPr lang="en-US" sz="2000" dirty="0" err="1"/>
              <a:t>Schwerionenforschung</a:t>
            </a:r>
            <a:r>
              <a:rPr lang="en-US" sz="2000" dirty="0"/>
              <a:t> </a:t>
            </a:r>
            <a:r>
              <a:rPr lang="en-US" sz="2000" dirty="0" smtClean="0"/>
              <a:t>GmbH</a:t>
            </a: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Howard University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203865" y="1588325"/>
            <a:ext cx="4482935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INFN, </a:t>
            </a:r>
            <a:r>
              <a:rPr lang="en-US" sz="2000" dirty="0" err="1"/>
              <a:t>Sezione</a:t>
            </a:r>
            <a:r>
              <a:rPr lang="en-US" sz="2000" dirty="0"/>
              <a:t> di </a:t>
            </a:r>
            <a:r>
              <a:rPr lang="en-US" sz="2000" dirty="0" smtClean="0"/>
              <a:t>Ferrara</a:t>
            </a:r>
          </a:p>
          <a:p>
            <a:pPr marL="0" indent="0">
              <a:buNone/>
            </a:pPr>
            <a:r>
              <a:rPr lang="en-US" sz="2000" dirty="0" smtClean="0"/>
              <a:t>INFN</a:t>
            </a:r>
            <a:r>
              <a:rPr lang="en-US" sz="2000" dirty="0"/>
              <a:t>, </a:t>
            </a:r>
            <a:r>
              <a:rPr lang="en-US" sz="2000" dirty="0" err="1"/>
              <a:t>Sezione</a:t>
            </a:r>
            <a:r>
              <a:rPr lang="en-US" sz="2000" dirty="0"/>
              <a:t> di Roma</a:t>
            </a:r>
          </a:p>
          <a:p>
            <a:pPr marL="0" indent="0">
              <a:buNone/>
            </a:pPr>
            <a:r>
              <a:rPr lang="en-US" sz="2000" dirty="0" err="1"/>
              <a:t>Istituto</a:t>
            </a:r>
            <a:r>
              <a:rPr lang="en-US" sz="2000" dirty="0"/>
              <a:t> </a:t>
            </a:r>
            <a:r>
              <a:rPr lang="en-US" sz="2000" dirty="0" err="1"/>
              <a:t>Superiore</a:t>
            </a:r>
            <a:r>
              <a:rPr lang="en-US" sz="2000" dirty="0"/>
              <a:t> di </a:t>
            </a:r>
            <a:r>
              <a:rPr lang="en-US" sz="2000" dirty="0" err="1"/>
              <a:t>Sanità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Jefferson Lab</a:t>
            </a:r>
          </a:p>
          <a:p>
            <a:pPr marL="0" indent="0">
              <a:buNone/>
            </a:pPr>
            <a:r>
              <a:rPr lang="en-US" sz="2000" dirty="0"/>
              <a:t>Los Alamos National Lab</a:t>
            </a:r>
          </a:p>
          <a:p>
            <a:pPr marL="0" indent="0">
              <a:buNone/>
            </a:pPr>
            <a:r>
              <a:rPr lang="en-US" sz="2000" dirty="0"/>
              <a:t>Old Dominion University</a:t>
            </a:r>
          </a:p>
          <a:p>
            <a:pPr marL="0" indent="0">
              <a:buNone/>
            </a:pPr>
            <a:r>
              <a:rPr lang="en-US" sz="2000" dirty="0"/>
              <a:t>Universidad </a:t>
            </a:r>
            <a:r>
              <a:rPr lang="en-US" sz="2000" dirty="0" err="1"/>
              <a:t>Técnica</a:t>
            </a:r>
            <a:r>
              <a:rPr lang="en-US" sz="2000" dirty="0"/>
              <a:t> Federico Santa </a:t>
            </a:r>
            <a:r>
              <a:rPr lang="en-US" sz="2000" dirty="0" err="1"/>
              <a:t>María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University of Illinois</a:t>
            </a:r>
          </a:p>
          <a:p>
            <a:pPr marL="0" indent="0">
              <a:buNone/>
            </a:pPr>
            <a:r>
              <a:rPr lang="en-US" sz="2000" dirty="0"/>
              <a:t>University of New </a:t>
            </a:r>
            <a:r>
              <a:rPr lang="en-US" sz="2000" dirty="0" smtClean="0"/>
              <a:t>Mexico</a:t>
            </a:r>
          </a:p>
          <a:p>
            <a:pPr marL="0" indent="0">
              <a:buNone/>
            </a:pPr>
            <a:r>
              <a:rPr lang="en-US" sz="2000" dirty="0" smtClean="0"/>
              <a:t>University of South Carolina</a:t>
            </a:r>
          </a:p>
          <a:p>
            <a:pPr marL="0" indent="0">
              <a:buNone/>
            </a:pPr>
            <a:r>
              <a:rPr lang="en-US" sz="2000" dirty="0" smtClean="0"/>
              <a:t>Yale University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A1372-FC88-2249-8213-D342ABE37AD4}" type="datetime1">
              <a:rPr lang="en-US" smtClean="0"/>
              <a:t>10/9/16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Cheuk-Ping Wong (GSU)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28B0-E87C-2C4E-8191-107DAFE0325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69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5008"/>
            <a:ext cx="8229600" cy="584115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6000" dirty="0" smtClean="0"/>
              <a:t>Back Up</a:t>
            </a:r>
            <a:endParaRPr lang="en-US" sz="6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A1372-FC88-2249-8213-D342ABE37AD4}" type="datetime1">
              <a:rPr lang="en-US" smtClean="0"/>
              <a:t>10/9/16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Cheuk-Ping Wong (GSU)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28B0-E87C-2C4E-8191-107DAFE0325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67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Cherenkov Ring Size from Simulation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A1372-FC88-2249-8213-D342ABE37AD4}" type="datetime1">
              <a:rPr lang="en-US" smtClean="0"/>
              <a:t>10/9/16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Cheuk-Ping Wong (GSU)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28B0-E87C-2C4E-8191-107DAFE0325D}" type="slidenum">
              <a:rPr lang="en-US" smtClean="0"/>
              <a:t>25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411" y="1624012"/>
            <a:ext cx="5291177" cy="4525963"/>
          </a:xfrm>
        </p:spPr>
      </p:pic>
    </p:spTree>
    <p:extLst>
      <p:ext uri="{BB962C8B-B14F-4D97-AF65-F5344CB8AC3E}">
        <p14:creationId xmlns:p14="http://schemas.microsoft.com/office/powerpoint/2010/main" val="209689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Cherenkov ring </a:t>
            </a:r>
            <a:r>
              <a:rPr lang="en-US" dirty="0" smtClean="0"/>
              <a:t>radius from </a:t>
            </a:r>
            <a:r>
              <a:rPr lang="en-US" dirty="0"/>
              <a:t>different refractive </a:t>
            </a:r>
            <a:r>
              <a:rPr lang="en-US" dirty="0" err="1" smtClean="0"/>
              <a:t>indice</a:t>
            </a:r>
            <a:r>
              <a:rPr lang="en-US" dirty="0" smtClean="0"/>
              <a:t> </a:t>
            </a:r>
            <a:r>
              <a:rPr lang="en-US" dirty="0"/>
              <a:t>of </a:t>
            </a:r>
            <a:r>
              <a:rPr lang="en-US" dirty="0" smtClean="0"/>
              <a:t>aerogel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A1372-FC88-2249-8213-D342ABE37AD4}" type="datetime1">
              <a:rPr lang="en-US" smtClean="0"/>
              <a:t>10/9/16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Cheuk-Ping Wong (GSU)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28B0-E87C-2C4E-8191-107DAFE0325D}" type="slidenum">
              <a:rPr lang="en-US" smtClean="0"/>
              <a:t>26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95111" y="2397619"/>
            <a:ext cx="220618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Refractive index=1.02</a:t>
            </a:r>
            <a:endParaRPr lang="en-US" dirty="0"/>
          </a:p>
        </p:txBody>
      </p:sp>
      <p:pic>
        <p:nvPicPr>
          <p:cNvPr id="9" name="Content Placeholder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" t="54369" r="70153"/>
          <a:stretch/>
        </p:blipFill>
        <p:spPr>
          <a:xfrm>
            <a:off x="425391" y="2743200"/>
            <a:ext cx="3996472" cy="299573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710262" y="2401911"/>
            <a:ext cx="3946085" cy="3337023"/>
            <a:chOff x="3214550" y="2383019"/>
            <a:chExt cx="2714901" cy="2295867"/>
          </a:xfrm>
        </p:grpSpPr>
        <p:pic>
          <p:nvPicPr>
            <p:cNvPr id="11" name="Content Placeholder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74" t="54666" r="36590"/>
            <a:stretch/>
          </p:blipFill>
          <p:spPr>
            <a:xfrm>
              <a:off x="3214550" y="2634166"/>
              <a:ext cx="2714901" cy="204472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599511" y="2383019"/>
              <a:ext cx="1944978" cy="254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mtClean="0"/>
                <a:t>Refractive index=1.047</a:t>
              </a:r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491845" y="4678877"/>
            <a:ext cx="863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-- Pion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-- </a:t>
            </a:r>
            <a:r>
              <a:rPr lang="en-US" b="1" dirty="0" err="1" smtClean="0">
                <a:solidFill>
                  <a:srgbClr val="FF0000"/>
                </a:solidFill>
              </a:rPr>
              <a:t>Kaon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23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Desired Pixel Size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A1372-FC88-2249-8213-D342ABE37AD4}" type="datetime1">
              <a:rPr lang="en-US" smtClean="0"/>
              <a:t>10/9/16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Cheuk-Ping Wong (GSU)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28B0-E87C-2C4E-8191-107DAFE0325D}" type="slidenum">
              <a:rPr lang="en-US" smtClean="0"/>
              <a:t>27</a:t>
            </a:fld>
            <a:endParaRPr lang="en-US"/>
          </a:p>
        </p:txBody>
      </p:sp>
      <p:pic>
        <p:nvPicPr>
          <p:cNvPr id="19" name="Content Placeholder 1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186" y="1481720"/>
            <a:ext cx="6068330" cy="4525963"/>
          </a:xfrm>
        </p:spPr>
      </p:pic>
      <p:sp>
        <p:nvSpPr>
          <p:cNvPr id="20" name="TextBox 19"/>
          <p:cNvSpPr txBox="1"/>
          <p:nvPr/>
        </p:nvSpPr>
        <p:spPr>
          <a:xfrm>
            <a:off x="6817119" y="2711316"/>
            <a:ext cx="1605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Aerogel n=1.03</a:t>
            </a:r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415771" y="1746410"/>
            <a:ext cx="2541335" cy="4626398"/>
            <a:chOff x="415771" y="1746410"/>
            <a:chExt cx="2541335" cy="4626398"/>
          </a:xfrm>
        </p:grpSpPr>
        <p:sp>
          <p:nvSpPr>
            <p:cNvPr id="8" name="TextBox 7"/>
            <p:cNvSpPr txBox="1"/>
            <p:nvPr/>
          </p:nvSpPr>
          <p:spPr>
            <a:xfrm>
              <a:off x="498914" y="4618482"/>
              <a:ext cx="245819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</a:t>
              </a:r>
              <a:r>
                <a:rPr lang="en-US" dirty="0" smtClean="0"/>
                <a:t>aive case : </a:t>
              </a:r>
            </a:p>
            <a:p>
              <a:pPr algn="just"/>
              <a:r>
                <a:rPr lang="en-US" dirty="0" smtClean="0"/>
                <a:t>required pixel size = Difference in diameter between Cherenkov rings emitted by pion and </a:t>
              </a:r>
              <a:r>
                <a:rPr lang="en-US" dirty="0" err="1" smtClean="0"/>
                <a:t>kaon</a:t>
              </a:r>
              <a:endParaRPr lang="en-US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581889" y="2101933"/>
              <a:ext cx="2161309" cy="216130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42390" y="2463140"/>
              <a:ext cx="1438893" cy="1438893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565916" y="2633138"/>
              <a:ext cx="12091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1 pixel size</a:t>
              </a:r>
              <a:endParaRPr lang="en-US" b="1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15771" y="1746410"/>
              <a:ext cx="15707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rgbClr val="FF0000"/>
                  </a:solidFill>
                </a:rPr>
                <a:t>Ring from pion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92308" y="4201479"/>
              <a:ext cx="1606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Ring from </a:t>
              </a:r>
              <a:r>
                <a:rPr lang="en-US" dirty="0" err="1" smtClean="0">
                  <a:solidFill>
                    <a:srgbClr val="0070C0"/>
                  </a:solidFill>
                </a:rPr>
                <a:t>kaon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2182233" y="2419431"/>
              <a:ext cx="256120" cy="255412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4931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Details of Detector Setup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708523"/>
          </a:xfrm>
          <a:solidFill>
            <a:schemeClr val="tx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F4A04-645B-8849-9609-8FC9E0DC9A8A}" type="datetime1">
              <a:rPr lang="en-US" smtClean="0"/>
              <a:t>10/9/16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Cheuk-Ping Wong (GSU)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28B0-E87C-2C4E-8191-107DAFE0325D}" type="slidenum">
              <a:rPr lang="en-US" smtClean="0"/>
              <a:t>28</a:t>
            </a:fld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852906" y="2245618"/>
            <a:ext cx="1059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4 sensors</a:t>
            </a:r>
            <a:endParaRPr lang="en-US" dirty="0">
              <a:solidFill>
                <a:srgbClr val="0070C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81597" y="1118108"/>
            <a:ext cx="4704594" cy="5128157"/>
            <a:chOff x="181597" y="1118108"/>
            <a:chExt cx="4704594" cy="5128157"/>
          </a:xfrm>
        </p:grpSpPr>
        <p:pic>
          <p:nvPicPr>
            <p:cNvPr id="13" name="Content Placeholder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4" t="4059" r="3508" b="4090"/>
            <a:stretch/>
          </p:blipFill>
          <p:spPr>
            <a:xfrm>
              <a:off x="181597" y="3293046"/>
              <a:ext cx="3253911" cy="2953219"/>
            </a:xfrm>
            <a:prstGeom prst="rect">
              <a:avLst/>
            </a:prstGeom>
            <a:solidFill>
              <a:schemeClr val="tx1"/>
            </a:solidFill>
          </p:spPr>
        </p:pic>
        <p:pic>
          <p:nvPicPr>
            <p:cNvPr id="14" name="Content Placeholder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18" t="26231" r="26207" b="22167"/>
            <a:stretch/>
          </p:blipFill>
          <p:spPr>
            <a:xfrm>
              <a:off x="2705467" y="1118108"/>
              <a:ext cx="2180724" cy="2180724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</p:pic>
        <p:sp>
          <p:nvSpPr>
            <p:cNvPr id="15" name="Oval 14"/>
            <p:cNvSpPr/>
            <p:nvPr/>
          </p:nvSpPr>
          <p:spPr>
            <a:xfrm>
              <a:off x="2498915" y="4457355"/>
              <a:ext cx="705476" cy="705476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>
              <a:stCxn id="15" idx="2"/>
              <a:endCxn id="14" idx="2"/>
            </p:cNvCxnSpPr>
            <p:nvPr/>
          </p:nvCxnSpPr>
          <p:spPr>
            <a:xfrm flipV="1">
              <a:off x="2498915" y="2208470"/>
              <a:ext cx="206552" cy="260162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5" idx="5"/>
            </p:cNvCxnSpPr>
            <p:nvPr/>
          </p:nvCxnSpPr>
          <p:spPr>
            <a:xfrm flipV="1">
              <a:off x="3101076" y="2842355"/>
              <a:ext cx="1588663" cy="2217161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1230321" y="2033130"/>
              <a:ext cx="16953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4 glass windows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V="1">
              <a:off x="2937360" y="2004151"/>
              <a:ext cx="690983" cy="213645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 flipV="1">
              <a:off x="3775074" y="2018213"/>
              <a:ext cx="622619" cy="312682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329216" y="2992497"/>
              <a:ext cx="1070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Side view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238952" y="1983416"/>
            <a:ext cx="4660095" cy="3722130"/>
            <a:chOff x="4238952" y="1983416"/>
            <a:chExt cx="4660095" cy="3722130"/>
          </a:xfrm>
        </p:grpSpPr>
        <p:sp>
          <p:nvSpPr>
            <p:cNvPr id="31" name="Rectangle 30"/>
            <p:cNvSpPr/>
            <p:nvPr/>
          </p:nvSpPr>
          <p:spPr>
            <a:xfrm>
              <a:off x="5213263" y="2303813"/>
              <a:ext cx="1427748" cy="1427748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216246" y="3950935"/>
              <a:ext cx="1427748" cy="1427748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844975" y="3950935"/>
              <a:ext cx="1427748" cy="1427748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6844975" y="2303813"/>
              <a:ext cx="1427748" cy="1427748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417227" y="2484732"/>
              <a:ext cx="1019820" cy="1019820"/>
            </a:xfrm>
            <a:prstGeom prst="rect">
              <a:avLst/>
            </a:prstGeom>
            <a:solidFill>
              <a:srgbClr val="0070C0"/>
            </a:solidFill>
            <a:ln w="381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048939" y="2507777"/>
              <a:ext cx="1019820" cy="1019820"/>
            </a:xfrm>
            <a:prstGeom prst="rect">
              <a:avLst/>
            </a:prstGeom>
            <a:solidFill>
              <a:srgbClr val="0070C0"/>
            </a:solidFill>
            <a:ln w="381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424513" y="4131763"/>
              <a:ext cx="1019820" cy="1019820"/>
            </a:xfrm>
            <a:prstGeom prst="rect">
              <a:avLst/>
            </a:prstGeom>
            <a:solidFill>
              <a:srgbClr val="0070C0"/>
            </a:solidFill>
            <a:ln w="381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048939" y="4131763"/>
              <a:ext cx="1019820" cy="1019820"/>
            </a:xfrm>
            <a:prstGeom prst="rect">
              <a:avLst/>
            </a:prstGeom>
            <a:solidFill>
              <a:srgbClr val="0070C0"/>
            </a:solidFill>
            <a:ln w="381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525424" y="3158265"/>
              <a:ext cx="8034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sensor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236509" y="5332411"/>
              <a:ext cx="1474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Glass window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011010" y="1983416"/>
              <a:ext cx="34822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Sensor </a:t>
              </a:r>
              <a:r>
                <a:rPr lang="en-US" smtClean="0">
                  <a:solidFill>
                    <a:schemeClr val="bg1"/>
                  </a:solidFill>
                </a:rPr>
                <a:t>plane viewed from </a:t>
              </a:r>
              <a:r>
                <a:rPr lang="en-US" dirty="0" smtClean="0">
                  <a:solidFill>
                    <a:schemeClr val="bg1"/>
                  </a:solidFill>
                </a:rPr>
                <a:t>the back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>
              <a:off x="6337857" y="2614950"/>
              <a:ext cx="312162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H="1">
              <a:off x="6825134" y="2614950"/>
              <a:ext cx="312162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6445014" y="2568956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 mm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 rot="5400000">
              <a:off x="8003738" y="3578143"/>
              <a:ext cx="312162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rot="5400000" flipH="1">
              <a:off x="8004534" y="4087144"/>
              <a:ext cx="312162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8175772" y="3642583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 mm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62" name="Straight Arrow Connector 61"/>
            <p:cNvCxnSpPr/>
            <p:nvPr/>
          </p:nvCxnSpPr>
          <p:spPr>
            <a:xfrm rot="5400000">
              <a:off x="5381425" y="3807111"/>
              <a:ext cx="312162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rot="5400000" flipH="1">
              <a:off x="5382221" y="4266568"/>
              <a:ext cx="312162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5487114" y="3846469"/>
              <a:ext cx="670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2mm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>
              <a:off x="6147919" y="4506051"/>
              <a:ext cx="312162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6241564" y="4460057"/>
              <a:ext cx="670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2mm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67" name="Straight Arrow Connector 66"/>
            <p:cNvCxnSpPr/>
            <p:nvPr/>
          </p:nvCxnSpPr>
          <p:spPr>
            <a:xfrm flipH="1">
              <a:off x="6615626" y="4505303"/>
              <a:ext cx="312162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4238952" y="4457007"/>
              <a:ext cx="8402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52 mm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cxnSp>
          <p:nvCxnSpPr>
            <p:cNvPr id="72" name="Straight Arrow Connector 71"/>
            <p:cNvCxnSpPr/>
            <p:nvPr/>
          </p:nvCxnSpPr>
          <p:spPr>
            <a:xfrm>
              <a:off x="5052596" y="3931063"/>
              <a:ext cx="0" cy="1477594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>
              <a:off x="7048939" y="5270131"/>
              <a:ext cx="1031695" cy="2905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/>
            <p:cNvSpPr txBox="1"/>
            <p:nvPr/>
          </p:nvSpPr>
          <p:spPr>
            <a:xfrm>
              <a:off x="7133019" y="5336214"/>
              <a:ext cx="8402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48 mm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162798" y="2229131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sensor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1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Internal Reflection inside Glass Window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756150"/>
          </a:xfrm>
          <a:solidFill>
            <a:schemeClr val="tx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A1372-FC88-2249-8213-D342ABE37AD4}" type="datetime1">
              <a:rPr lang="en-US" smtClean="0"/>
              <a:t>10/9/16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Cheuk-Ping Wong (GSU)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28B0-E87C-2C4E-8191-107DAFE0325D}" type="slidenum">
              <a:rPr lang="en-US" smtClean="0"/>
              <a:t>29</a:t>
            </a:fld>
            <a:endParaRPr lang="en-US"/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41" y="1744934"/>
            <a:ext cx="4635737" cy="41245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" t="-558" r="-8574" b="-6398"/>
          <a:stretch/>
        </p:blipFill>
        <p:spPr>
          <a:xfrm>
            <a:off x="4786519" y="1235075"/>
            <a:ext cx="3533361" cy="3533361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</p:pic>
      <p:graphicFrame>
        <p:nvGraphicFramePr>
          <p:cNvPr id="11" name="Content Placeholder 8"/>
          <p:cNvGraphicFramePr>
            <a:graphicFrameLocks/>
          </p:cNvGraphicFramePr>
          <p:nvPr>
            <p:extLst/>
          </p:nvPr>
        </p:nvGraphicFramePr>
        <p:xfrm>
          <a:off x="3728856" y="4768436"/>
          <a:ext cx="5435259" cy="15524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34035"/>
                <a:gridCol w="3701224"/>
              </a:tblGrid>
              <a:tr h="360542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Material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Pyrex glass (Borosilicate glass)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396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Density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2.23 g/cm</a:t>
                      </a:r>
                      <a:r>
                        <a:rPr lang="en-US" baseline="30000" dirty="0" smtClean="0">
                          <a:solidFill>
                            <a:srgbClr val="00B050"/>
                          </a:solidFill>
                        </a:rPr>
                        <a:t>3</a:t>
                      </a:r>
                      <a:endParaRPr lang="en-US" baseline="300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39303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Refractive index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1.47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396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transmittance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92%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in 400-700nm wavelength region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992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 smtClean="0"/>
              <a:t>Advance the knowledge of nucleon structure</a:t>
            </a:r>
          </a:p>
          <a:p>
            <a:pPr algn="just"/>
            <a:r>
              <a:rPr lang="en-US" dirty="0" smtClean="0"/>
              <a:t>Final </a:t>
            </a:r>
            <a:r>
              <a:rPr lang="en-US" dirty="0" err="1"/>
              <a:t>k</a:t>
            </a:r>
            <a:r>
              <a:rPr lang="en-US" dirty="0" err="1" smtClean="0"/>
              <a:t>aon</a:t>
            </a:r>
            <a:r>
              <a:rPr lang="en-US" dirty="0" smtClean="0"/>
              <a:t> and pion products</a:t>
            </a:r>
          </a:p>
          <a:p>
            <a:pPr lvl="1" algn="just"/>
            <a:r>
              <a:rPr lang="en-US" dirty="0" smtClean="0"/>
              <a:t>SIDIS</a:t>
            </a:r>
          </a:p>
          <a:p>
            <a:pPr lvl="1" algn="just"/>
            <a:r>
              <a:rPr lang="en-US" dirty="0" smtClean="0"/>
              <a:t>3D tomography of nucleon</a:t>
            </a:r>
          </a:p>
          <a:p>
            <a:pPr lvl="1" algn="just"/>
            <a:r>
              <a:rPr lang="en-US" dirty="0" smtClean="0"/>
              <a:t>Gluon Saturation</a:t>
            </a:r>
          </a:p>
          <a:p>
            <a:pPr lvl="1" algn="just"/>
            <a:r>
              <a:rPr lang="en-US" dirty="0" smtClean="0"/>
              <a:t>Gluon distribution inside proton</a:t>
            </a:r>
          </a:p>
        </p:txBody>
      </p:sp>
      <p:pic>
        <p:nvPicPr>
          <p:cNvPr id="9" name="Picture 8" descr="Screen Shot 2015-04-02 at 8.17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544" y="4697231"/>
            <a:ext cx="3665556" cy="16591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Ion Collider (EIC)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A1372-FC88-2249-8213-D342ABE37AD4}" type="datetime1">
              <a:rPr lang="en-US" smtClean="0"/>
              <a:t>10/9/16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Cheuk</a:t>
            </a:r>
            <a:r>
              <a:rPr lang="en-US" dirty="0" smtClean="0"/>
              <a:t>-Ping Wong (GSU)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28B0-E87C-2C4E-8191-107DAFE032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0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Display Comparison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Simulation</a:t>
            </a:r>
            <a:br>
              <a:rPr lang="en-US" dirty="0" smtClean="0"/>
            </a:br>
            <a:r>
              <a:rPr lang="en-US" sz="1900" dirty="0" smtClean="0"/>
              <a:t>(1,000 events)</a:t>
            </a:r>
            <a:endParaRPr lang="en-US" sz="1900" dirty="0">
              <a:solidFill>
                <a:srgbClr val="00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Beam test result </a:t>
            </a:r>
            <a:br>
              <a:rPr lang="en-US" dirty="0" smtClean="0"/>
            </a:br>
            <a:r>
              <a:rPr lang="en-US" sz="1900" dirty="0" smtClean="0"/>
              <a:t>(1,214 </a:t>
            </a:r>
            <a:r>
              <a:rPr lang="en-US" sz="1900" dirty="0"/>
              <a:t>events</a:t>
            </a:r>
            <a:r>
              <a:rPr lang="en-US" sz="1900" dirty="0" smtClean="0"/>
              <a:t>)</a:t>
            </a:r>
            <a:endParaRPr lang="en-US" sz="1900" dirty="0">
              <a:solidFill>
                <a:srgbClr val="000000"/>
              </a:solidFill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6"/>
          <a:stretch/>
        </p:blipFill>
        <p:spPr>
          <a:xfrm>
            <a:off x="4629091" y="2370930"/>
            <a:ext cx="4073641" cy="3651271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F4A04-645B-8849-9609-8FC9E0DC9A8A}" type="datetime1">
              <a:rPr lang="en-US" smtClean="0"/>
              <a:t>10/9/16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Cheuk-Ping Wong (GSU)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28B0-E87C-2C4E-8191-107DAFE0325D}" type="slidenum">
              <a:rPr lang="en-US" smtClean="0"/>
              <a:t>30</a:t>
            </a:fld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3"/>
          <a:stretch/>
        </p:blipFill>
        <p:spPr>
          <a:xfrm>
            <a:off x="457200" y="2442556"/>
            <a:ext cx="4040188" cy="3579645"/>
          </a:xfrm>
        </p:spPr>
      </p:pic>
      <p:grpSp>
        <p:nvGrpSpPr>
          <p:cNvPr id="28" name="Group 27"/>
          <p:cNvGrpSpPr/>
          <p:nvPr/>
        </p:nvGrpSpPr>
        <p:grpSpPr>
          <a:xfrm>
            <a:off x="7567961" y="1547217"/>
            <a:ext cx="1342740" cy="980217"/>
            <a:chOff x="7567961" y="1547217"/>
            <a:chExt cx="1342740" cy="980217"/>
          </a:xfrm>
        </p:grpSpPr>
        <p:sp>
          <p:nvSpPr>
            <p:cNvPr id="14" name="TextBox 13"/>
            <p:cNvSpPr txBox="1"/>
            <p:nvPr/>
          </p:nvSpPr>
          <p:spPr>
            <a:xfrm>
              <a:off x="7567961" y="1547217"/>
              <a:ext cx="13427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5"/>
                  </a:solidFill>
                </a:rPr>
                <a:t>Pixel amplitude</a:t>
              </a:r>
              <a:endParaRPr lang="en-US" sz="1400" b="1" dirty="0">
                <a:solidFill>
                  <a:schemeClr val="accent5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8239331" y="1854994"/>
              <a:ext cx="57176" cy="672440"/>
            </a:xfrm>
            <a:prstGeom prst="straightConnector1">
              <a:avLst/>
            </a:prstGeom>
            <a:ln w="28575">
              <a:solidFill>
                <a:schemeClr val="accent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3026669" y="1543324"/>
            <a:ext cx="1407758" cy="984110"/>
            <a:chOff x="3026669" y="1543324"/>
            <a:chExt cx="1407758" cy="984110"/>
          </a:xfrm>
        </p:grpSpPr>
        <p:sp>
          <p:nvSpPr>
            <p:cNvPr id="21" name="TextBox 20"/>
            <p:cNvSpPr txBox="1"/>
            <p:nvPr/>
          </p:nvSpPr>
          <p:spPr>
            <a:xfrm>
              <a:off x="3026669" y="1543324"/>
              <a:ext cx="14077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5"/>
                  </a:solidFill>
                </a:rPr>
                <a:t>Num. of photon</a:t>
              </a:r>
              <a:endParaRPr lang="en-US" sz="1400" b="1" dirty="0">
                <a:solidFill>
                  <a:schemeClr val="accent5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3755215" y="1851101"/>
              <a:ext cx="220279" cy="676333"/>
            </a:xfrm>
            <a:prstGeom prst="straightConnector1">
              <a:avLst/>
            </a:prstGeom>
            <a:ln w="28575">
              <a:solidFill>
                <a:schemeClr val="accent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Cross 24"/>
          <p:cNvSpPr/>
          <p:nvPr/>
        </p:nvSpPr>
        <p:spPr>
          <a:xfrm rot="2700000">
            <a:off x="2180189" y="3901387"/>
            <a:ext cx="377113" cy="377113"/>
          </a:xfrm>
          <a:prstGeom prst="plus">
            <a:avLst>
              <a:gd name="adj" fmla="val 47237"/>
            </a:avLst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ross 25"/>
          <p:cNvSpPr/>
          <p:nvPr/>
        </p:nvSpPr>
        <p:spPr>
          <a:xfrm rot="2700000">
            <a:off x="6364644" y="3879084"/>
            <a:ext cx="377113" cy="377113"/>
          </a:xfrm>
          <a:prstGeom prst="plus">
            <a:avLst>
              <a:gd name="adj" fmla="val 47237"/>
            </a:avLst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171860" y="2208394"/>
            <a:ext cx="959005" cy="3381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54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Event Display Comparison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Beam Test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F4A04-645B-8849-9609-8FC9E0DC9A8A}" type="datetime1">
              <a:rPr lang="en-US" smtClean="0"/>
              <a:t>10/9/16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Cheuk-Ping Wong (GSU)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28B0-E87C-2C4E-8191-107DAFE0325D}" type="slidenum">
              <a:rPr lang="en-US" smtClean="0"/>
              <a:t>31</a:t>
            </a:fld>
            <a:endParaRPr lang="en-US"/>
          </a:p>
        </p:txBody>
      </p:sp>
      <p:pic>
        <p:nvPicPr>
          <p:cNvPr id="10" name="Content Placeholder 11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0"/>
          <a:stretch/>
        </p:blipFill>
        <p:spPr>
          <a:xfrm>
            <a:off x="4645025" y="2320747"/>
            <a:ext cx="3828316" cy="3545566"/>
          </a:xfrm>
        </p:spPr>
      </p:pic>
      <p:sp>
        <p:nvSpPr>
          <p:cNvPr id="13" name="Cross 12"/>
          <p:cNvSpPr/>
          <p:nvPr/>
        </p:nvSpPr>
        <p:spPr>
          <a:xfrm rot="2700000">
            <a:off x="5573217" y="4470099"/>
            <a:ext cx="377113" cy="377113"/>
          </a:xfrm>
          <a:prstGeom prst="plus">
            <a:avLst>
              <a:gd name="adj" fmla="val 47237"/>
            </a:avLst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0"/>
          <a:stretch/>
        </p:blipFill>
        <p:spPr>
          <a:xfrm>
            <a:off x="295004" y="2297151"/>
            <a:ext cx="4041775" cy="3569162"/>
          </a:xfrm>
        </p:spPr>
      </p:pic>
      <p:sp>
        <p:nvSpPr>
          <p:cNvPr id="16" name="Cross 15"/>
          <p:cNvSpPr/>
          <p:nvPr/>
        </p:nvSpPr>
        <p:spPr>
          <a:xfrm rot="2700000">
            <a:off x="1253978" y="4470098"/>
            <a:ext cx="377113" cy="377113"/>
          </a:xfrm>
          <a:prstGeom prst="plus">
            <a:avLst>
              <a:gd name="adj" fmla="val 47237"/>
            </a:avLst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1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056" y="3917024"/>
            <a:ext cx="2671769" cy="2557934"/>
          </a:xfr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189" y="4062867"/>
            <a:ext cx="3619438" cy="23108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Ring Finder Analysis Procedure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A1372-FC88-2249-8213-D342ABE37AD4}" type="datetime1">
              <a:rPr lang="en-US" smtClean="0"/>
              <a:t>10/9/16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Cheuk-Ping Wong (GSU)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28B0-E87C-2C4E-8191-107DAFE0325D}" type="slidenum">
              <a:rPr lang="en-US" smtClean="0"/>
              <a:t>32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609600" y="1566077"/>
            <a:ext cx="1828800" cy="1816596"/>
            <a:chOff x="675791" y="1647825"/>
            <a:chExt cx="3468698" cy="3505439"/>
          </a:xfrm>
        </p:grpSpPr>
        <p:grpSp>
          <p:nvGrpSpPr>
            <p:cNvPr id="8" name="Group 7"/>
            <p:cNvGrpSpPr/>
            <p:nvPr/>
          </p:nvGrpSpPr>
          <p:grpSpPr>
            <a:xfrm>
              <a:off x="675791" y="1647825"/>
              <a:ext cx="3468698" cy="3505439"/>
              <a:chOff x="2280061" y="2313470"/>
              <a:chExt cx="2111384" cy="2133748"/>
            </a:xfrm>
            <a:solidFill>
              <a:schemeClr val="bg1">
                <a:lumMod val="95000"/>
              </a:schemeClr>
            </a:solidFill>
            <a:effectLst/>
          </p:grpSpPr>
          <p:sp>
            <p:nvSpPr>
              <p:cNvPr id="18" name="Rectangle 17"/>
              <p:cNvSpPr/>
              <p:nvPr/>
            </p:nvSpPr>
            <p:spPr>
              <a:xfrm>
                <a:off x="2280062" y="2315688"/>
                <a:ext cx="380011" cy="380011"/>
              </a:xfrm>
              <a:prstGeom prst="rect">
                <a:avLst/>
              </a:prstGeom>
              <a:grpFill/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712043" y="2313471"/>
                <a:ext cx="380011" cy="38001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3144024" y="2313471"/>
                <a:ext cx="380011" cy="38001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2280061" y="2752858"/>
                <a:ext cx="380011" cy="38001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3576005" y="2313470"/>
                <a:ext cx="380011" cy="380011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4007986" y="2313470"/>
                <a:ext cx="380011" cy="380011"/>
              </a:xfrm>
              <a:prstGeom prst="rect">
                <a:avLst/>
              </a:prstGeom>
              <a:grpFill/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2715491" y="2753967"/>
                <a:ext cx="380011" cy="380011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3147472" y="2753967"/>
                <a:ext cx="380011" cy="380011"/>
              </a:xfrm>
              <a:prstGeom prst="rect">
                <a:avLst/>
              </a:prstGeom>
              <a:grpFill/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3579453" y="2753966"/>
                <a:ext cx="380011" cy="380011"/>
              </a:xfrm>
              <a:prstGeom prst="rect">
                <a:avLst/>
              </a:prstGeom>
              <a:grpFill/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4011434" y="2753966"/>
                <a:ext cx="380011" cy="380011"/>
              </a:xfrm>
              <a:prstGeom prst="rect">
                <a:avLst/>
              </a:prstGeom>
              <a:grpFill/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2280062" y="3192246"/>
                <a:ext cx="380011" cy="38001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2712043" y="3190029"/>
                <a:ext cx="380011" cy="380011"/>
              </a:xfrm>
              <a:prstGeom prst="rect">
                <a:avLst/>
              </a:prstGeom>
              <a:grpFill/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3144024" y="3190029"/>
                <a:ext cx="380011" cy="380011"/>
              </a:xfrm>
              <a:prstGeom prst="rect">
                <a:avLst/>
              </a:prstGeom>
              <a:grpFill/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2280061" y="3629416"/>
                <a:ext cx="380011" cy="380011"/>
              </a:xfrm>
              <a:prstGeom prst="rect">
                <a:avLst/>
              </a:prstGeom>
              <a:grpFill/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3576005" y="3190028"/>
                <a:ext cx="380011" cy="380011"/>
              </a:xfrm>
              <a:prstGeom prst="rect">
                <a:avLst/>
              </a:prstGeom>
              <a:grpFill/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4007986" y="3190028"/>
                <a:ext cx="380011" cy="38001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2715491" y="3630525"/>
                <a:ext cx="380011" cy="38001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147472" y="3630525"/>
                <a:ext cx="380011" cy="380011"/>
              </a:xfrm>
              <a:prstGeom prst="rect">
                <a:avLst/>
              </a:prstGeom>
              <a:grpFill/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579453" y="3630524"/>
                <a:ext cx="380011" cy="380011"/>
              </a:xfrm>
              <a:prstGeom prst="rect">
                <a:avLst/>
              </a:prstGeom>
              <a:grpFill/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4011434" y="3630524"/>
                <a:ext cx="380011" cy="38001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2280061" y="4066098"/>
                <a:ext cx="380011" cy="380011"/>
              </a:xfrm>
              <a:prstGeom prst="rect">
                <a:avLst/>
              </a:prstGeom>
              <a:grpFill/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2715491" y="4067207"/>
                <a:ext cx="380011" cy="380011"/>
              </a:xfrm>
              <a:prstGeom prst="rect">
                <a:avLst/>
              </a:prstGeom>
              <a:grpFill/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3147472" y="4067207"/>
                <a:ext cx="380011" cy="38001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3579453" y="4067206"/>
                <a:ext cx="380011" cy="380011"/>
              </a:xfrm>
              <a:prstGeom prst="rect">
                <a:avLst/>
              </a:prstGeom>
              <a:grpFill/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4011434" y="4067206"/>
                <a:ext cx="380011" cy="380011"/>
              </a:xfrm>
              <a:prstGeom prst="rect">
                <a:avLst/>
              </a:prstGeom>
              <a:grpFill/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Oval 8"/>
            <p:cNvSpPr/>
            <p:nvPr/>
          </p:nvSpPr>
          <p:spPr>
            <a:xfrm>
              <a:off x="1007555" y="1985973"/>
              <a:ext cx="2819117" cy="2819117"/>
            </a:xfrm>
            <a:prstGeom prst="ellipse">
              <a:avLst/>
            </a:prstGeom>
            <a:noFill/>
            <a:ln w="28575">
              <a:solidFill>
                <a:schemeClr val="accent6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3" name="Content Placeholder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999" y="1247940"/>
            <a:ext cx="2762002" cy="228881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726" y="1384589"/>
            <a:ext cx="2450925" cy="2377440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1003772" y="3785218"/>
            <a:ext cx="7166451" cy="2661459"/>
          </a:xfrm>
          <a:prstGeom prst="rect">
            <a:avLst/>
          </a:prstGeom>
          <a:noFill/>
          <a:ln w="28575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/>
          <p:cNvCxnSpPr>
            <a:endCxn id="43" idx="1"/>
          </p:cNvCxnSpPr>
          <p:nvPr/>
        </p:nvCxnSpPr>
        <p:spPr>
          <a:xfrm flipV="1">
            <a:off x="2590800" y="2392348"/>
            <a:ext cx="600199" cy="243527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endCxn id="44" idx="1"/>
          </p:cNvCxnSpPr>
          <p:nvPr/>
        </p:nvCxnSpPr>
        <p:spPr>
          <a:xfrm>
            <a:off x="5759532" y="2312347"/>
            <a:ext cx="525194" cy="260962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2798243" y="3531142"/>
            <a:ext cx="3577519" cy="40011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Accumulated Data of Entire Run</a:t>
            </a:r>
            <a:endParaRPr lang="en-US" sz="2000" b="1" dirty="0"/>
          </a:p>
        </p:txBody>
      </p:sp>
      <p:sp>
        <p:nvSpPr>
          <p:cNvPr id="54" name="Oval 53"/>
          <p:cNvSpPr/>
          <p:nvPr/>
        </p:nvSpPr>
        <p:spPr>
          <a:xfrm>
            <a:off x="1154612" y="1701113"/>
            <a:ext cx="929143" cy="913269"/>
          </a:xfrm>
          <a:prstGeom prst="ellipse">
            <a:avLst/>
          </a:prstGeom>
          <a:noFill/>
          <a:ln w="28575">
            <a:solidFill>
              <a:schemeClr val="accent5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720314" y="2068584"/>
            <a:ext cx="611785" cy="601333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1113666" y="2076641"/>
            <a:ext cx="1179679" cy="1159524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121865" y="2815596"/>
            <a:ext cx="2839239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5"/>
                </a:solidFill>
              </a:rPr>
              <a:t>Hough Transform Algorithm</a:t>
            </a:r>
            <a:endParaRPr lang="en-US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67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Radius (in each event) Distribution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A1372-FC88-2249-8213-D342ABE37AD4}" type="datetime1">
              <a:rPr lang="en-US" smtClean="0"/>
              <a:t>10/9/16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Cheuk-Ping Wong (GSU)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28B0-E87C-2C4E-8191-107DAFE0325D}" type="slidenum">
              <a:rPr lang="en-US" smtClean="0"/>
              <a:t>33</a:t>
            </a:fld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4630194" y="1203283"/>
            <a:ext cx="4499951" cy="3974359"/>
            <a:chOff x="5170113" y="1305093"/>
            <a:chExt cx="3129148" cy="2942304"/>
          </a:xfrm>
        </p:grpSpPr>
        <p:grpSp>
          <p:nvGrpSpPr>
            <p:cNvPr id="28" name="Group 27"/>
            <p:cNvGrpSpPr/>
            <p:nvPr/>
          </p:nvGrpSpPr>
          <p:grpSpPr>
            <a:xfrm>
              <a:off x="5170113" y="1305093"/>
              <a:ext cx="3129148" cy="2942304"/>
              <a:chOff x="5581402" y="1399312"/>
              <a:chExt cx="3129148" cy="2942304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5695475" y="1755762"/>
                <a:ext cx="857725" cy="857725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7498463" y="1755763"/>
                <a:ext cx="857725" cy="857725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5695164" y="3275949"/>
                <a:ext cx="857725" cy="857725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7508450" y="3275949"/>
                <a:ext cx="857725" cy="857725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Arrow Connector 17"/>
              <p:cNvCxnSpPr/>
              <p:nvPr/>
            </p:nvCxnSpPr>
            <p:spPr>
              <a:xfrm flipV="1">
                <a:off x="5581402" y="2992583"/>
                <a:ext cx="312914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 flipV="1">
                <a:off x="7035861" y="1399312"/>
                <a:ext cx="0" cy="294230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Oval 22"/>
              <p:cNvSpPr/>
              <p:nvPr/>
            </p:nvSpPr>
            <p:spPr>
              <a:xfrm>
                <a:off x="5973054" y="1878794"/>
                <a:ext cx="2105468" cy="2105468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7708752" y="2124948"/>
                <a:ext cx="338448" cy="338448"/>
                <a:chOff x="1767875" y="2087034"/>
                <a:chExt cx="338448" cy="338448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cxnSp>
              <p:nvCxnSpPr>
                <p:cNvPr id="21" name="Straight Connector 20"/>
                <p:cNvCxnSpPr/>
                <p:nvPr/>
              </p:nvCxnSpPr>
              <p:spPr>
                <a:xfrm rot="2700000">
                  <a:off x="1767875" y="2256258"/>
                  <a:ext cx="338448" cy="0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 rot="18900000" flipV="1">
                  <a:off x="1767875" y="2251888"/>
                  <a:ext cx="338448" cy="0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" name="Straight Arrow Connector 24"/>
              <p:cNvCxnSpPr/>
              <p:nvPr/>
            </p:nvCxnSpPr>
            <p:spPr>
              <a:xfrm flipV="1">
                <a:off x="7498463" y="2292880"/>
                <a:ext cx="382004" cy="320609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>
                <a:off x="7089470" y="2170142"/>
                <a:ext cx="640454" cy="2962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 smtClean="0">
                    <a:solidFill>
                      <a:schemeClr val="accent2"/>
                    </a:solidFill>
                  </a:rPr>
                  <a:t>r</a:t>
                </a:r>
                <a:r>
                  <a:rPr lang="en-US" sz="2000" b="1" baseline="-25000" dirty="0" err="1" smtClean="0">
                    <a:solidFill>
                      <a:schemeClr val="accent2"/>
                    </a:solidFill>
                  </a:rPr>
                  <a:t>expected</a:t>
                </a:r>
                <a:endParaRPr lang="en-US" sz="2000" b="1" baseline="-25000" dirty="0">
                  <a:solidFill>
                    <a:schemeClr val="accent2"/>
                  </a:solidFill>
                </a:endParaRPr>
              </a:p>
            </p:txBody>
          </p:sp>
        </p:grpSp>
        <p:cxnSp>
          <p:nvCxnSpPr>
            <p:cNvPr id="30" name="Straight Arrow Connector 29"/>
            <p:cNvCxnSpPr/>
            <p:nvPr/>
          </p:nvCxnSpPr>
          <p:spPr>
            <a:xfrm flipV="1">
              <a:off x="6624572" y="2504114"/>
              <a:ext cx="472589" cy="379096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6861156" y="2608451"/>
              <a:ext cx="9717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50"/>
                  </a:solidFill>
                </a:rPr>
                <a:t>3.54mm</a:t>
              </a:r>
              <a:endParaRPr lang="en-US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763036" y="5507593"/>
            <a:ext cx="6240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r</a:t>
            </a:r>
            <a:r>
              <a:rPr lang="en-US" b="1" baseline="-25000" dirty="0" err="1" smtClean="0"/>
              <a:t>expected</a:t>
            </a:r>
            <a:r>
              <a:rPr lang="en-US" b="1" baseline="-25000" dirty="0" smtClean="0"/>
              <a:t> </a:t>
            </a:r>
            <a:r>
              <a:rPr lang="en-US" b="1" dirty="0" smtClean="0"/>
              <a:t>=18.7-3.54 (</a:t>
            </a:r>
            <a:r>
              <a:rPr lang="en-US" b="1" dirty="0"/>
              <a:t>gap) ±0.60 </a:t>
            </a:r>
            <a:r>
              <a:rPr lang="en-US" b="1" dirty="0" smtClean="0"/>
              <a:t>±3 (half of single pixel size)</a:t>
            </a:r>
          </a:p>
          <a:p>
            <a:r>
              <a:rPr lang="en-US" b="1" dirty="0"/>
              <a:t> </a:t>
            </a:r>
            <a:r>
              <a:rPr lang="en-US" b="1" dirty="0" smtClean="0"/>
              <a:t>            =15.2 ±3.6mm</a:t>
            </a:r>
            <a:endParaRPr lang="en-US" sz="3600" b="1" dirty="0">
              <a:solidFill>
                <a:schemeClr val="accent6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40379" y="1742782"/>
            <a:ext cx="4138400" cy="2952159"/>
            <a:chOff x="433600" y="3462693"/>
            <a:chExt cx="4138400" cy="2952159"/>
          </a:xfrm>
        </p:grpSpPr>
        <p:sp>
          <p:nvSpPr>
            <p:cNvPr id="42" name="Rectangle 41"/>
            <p:cNvSpPr/>
            <p:nvPr/>
          </p:nvSpPr>
          <p:spPr>
            <a:xfrm>
              <a:off x="457200" y="3462693"/>
              <a:ext cx="4114800" cy="28720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33600" y="5891632"/>
              <a:ext cx="4138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en-US" sz="1400" dirty="0" smtClean="0"/>
                <a:t>Radius of each photon hit from simulation result. 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1400" dirty="0" smtClean="0"/>
                <a:t>No Q.E. applied</a:t>
              </a:r>
              <a:endParaRPr lang="en-US" sz="1400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600" y="3514154"/>
              <a:ext cx="3088399" cy="245057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2095993" y="4233905"/>
              <a:ext cx="17347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r≈18.7±0.60 mm</a:t>
              </a:r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509121" y="1373906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mtClean="0"/>
              <a:t>Sensor 1</a:t>
            </a:r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918478" y="1376588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Sensor 2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7520770" y="4866087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Sensor 4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4918478" y="4863584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Sensor 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915488" y="5178843"/>
            <a:ext cx="10873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Not on scale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0490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60" y="2001739"/>
            <a:ext cx="7558644" cy="4083671"/>
          </a:xfr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Weight Functions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F4A04-645B-8849-9609-8FC9E0DC9A8A}" type="datetime1">
              <a:rPr lang="en-US" smtClean="0"/>
              <a:t>10/9/16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Cheuk-Ping Wong (GSU)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28B0-E87C-2C4E-8191-107DAFE0325D}" type="slidenum">
              <a:rPr lang="en-US" smtClean="0"/>
              <a:t>34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07660" y="1373305"/>
                <a:ext cx="2924903" cy="7243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𝑾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𝒄𝒆𝒏𝒕𝒆𝒓</m:t>
                          </m:r>
                        </m:sub>
                      </m:sSub>
                      <m:r>
                        <a:rPr lang="en-US" b="1" i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unc>
                        <m:funcPr>
                          <m:ctrlPr>
                            <a:rPr lang="en-US" b="1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uncPr>
                        <m:fName>
                          <m:r>
                            <a:rPr lang="en-US" b="1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𝒆𝒙𝒑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1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b="1" i="1">
                                      <a:solidFill>
                                        <a:schemeClr val="tx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b="1" i="1">
                                          <a:solidFill>
                                            <a:schemeClr val="tx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>
                                          <a:solidFill>
                                            <a:schemeClr val="tx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𝒂</m:t>
                                      </m:r>
                                    </m:e>
                                    <m:sup>
                                      <m:r>
                                        <a:rPr lang="en-US" b="1" i="1">
                                          <a:solidFill>
                                            <a:schemeClr val="tx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r>
                                    <a:rPr lang="en-US" b="1" i="1">
                                      <a:solidFill>
                                        <a:schemeClr val="tx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b="1" i="1">
                                          <a:solidFill>
                                            <a:schemeClr val="tx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>
                                          <a:solidFill>
                                            <a:schemeClr val="tx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𝒃</m:t>
                                      </m:r>
                                    </m:e>
                                    <m:sup>
                                      <m:r>
                                        <a:rPr lang="en-US" b="1" i="1">
                                          <a:solidFill>
                                            <a:schemeClr val="tx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b="1" i="1">
                                      <a:solidFill>
                                        <a:schemeClr val="tx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𝟐</m:t>
                                  </m:r>
                                  <m:r>
                                    <a:rPr lang="en-US" b="1" i="1">
                                      <a:solidFill>
                                        <a:schemeClr val="tx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×</m:t>
                                  </m:r>
                                  <m:sSup>
                                    <m:sSupPr>
                                      <m:ctrlPr>
                                        <a:rPr lang="en-US" b="1" i="1">
                                          <a:solidFill>
                                            <a:schemeClr val="tx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>
                                          <a:solidFill>
                                            <a:schemeClr val="tx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𝟑</m:t>
                                      </m:r>
                                    </m:e>
                                    <m:sup>
                                      <m:r>
                                        <a:rPr lang="en-US" b="1" i="1">
                                          <a:solidFill>
                                            <a:schemeClr val="tx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b="1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660" y="1373305"/>
                <a:ext cx="2924903" cy="72436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3934897" y="1333097"/>
                <a:ext cx="2896947" cy="7243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accent2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𝑾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accent2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𝒓</m:t>
                          </m:r>
                        </m:sub>
                      </m:sSub>
                      <m:r>
                        <a:rPr lang="en-US" b="1" i="1">
                          <a:solidFill>
                            <a:schemeClr val="accent2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unc>
                        <m:funcPr>
                          <m:ctrlPr>
                            <a:rPr lang="en-US" b="1" i="1">
                              <a:solidFill>
                                <a:schemeClr val="accent2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uncPr>
                        <m:fName>
                          <m:r>
                            <a:rPr lang="en-US" b="1" i="1">
                              <a:solidFill>
                                <a:schemeClr val="accent2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𝒆𝒙𝒑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1" i="1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b="1" i="1">
                                      <a:solidFill>
                                        <a:schemeClr val="accent2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b="1" i="1">
                                          <a:solidFill>
                                            <a:schemeClr val="accent2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b="1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1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𝒓</m:t>
                                          </m:r>
                                          <m:r>
                                            <a:rPr lang="en-US" b="1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b="1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𝟏𝟓</m:t>
                                          </m:r>
                                          <m:r>
                                            <a:rPr lang="en-US" b="1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.</m:t>
                                          </m:r>
                                          <m:r>
                                            <a:rPr lang="en-US" b="1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𝟐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b="1" i="1">
                                          <a:solidFill>
                                            <a:schemeClr val="accent2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b="1" i="1">
                                      <a:solidFill>
                                        <a:schemeClr val="accent2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𝟐</m:t>
                                  </m:r>
                                  <m:r>
                                    <a:rPr lang="en-US" b="1" i="1">
                                      <a:solidFill>
                                        <a:schemeClr val="accent2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×</m:t>
                                  </m:r>
                                  <m:sSup>
                                    <m:sSupPr>
                                      <m:ctrlPr>
                                        <a:rPr lang="en-US" b="1" i="1">
                                          <a:solidFill>
                                            <a:schemeClr val="accent2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>
                                          <a:solidFill>
                                            <a:schemeClr val="accent2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𝟑</m:t>
                                      </m:r>
                                      <m:r>
                                        <a:rPr lang="en-US" b="1" i="1">
                                          <a:solidFill>
                                            <a:schemeClr val="accent2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.</m:t>
                                      </m:r>
                                      <m:r>
                                        <a:rPr lang="en-US" b="1" i="1">
                                          <a:solidFill>
                                            <a:schemeClr val="accent2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𝟔</m:t>
                                      </m:r>
                                    </m:e>
                                    <m:sup>
                                      <m:r>
                                        <a:rPr lang="en-US" b="1" i="1">
                                          <a:solidFill>
                                            <a:schemeClr val="accent2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b="1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4897" y="1333097"/>
                <a:ext cx="2896947" cy="72436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6019800" y="5719701"/>
            <a:ext cx="2424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√(a</a:t>
            </a:r>
            <a:r>
              <a:rPr lang="en-US" baseline="30000" dirty="0" smtClean="0">
                <a:solidFill>
                  <a:schemeClr val="accent1"/>
                </a:solidFill>
              </a:rPr>
              <a:t>2</a:t>
            </a:r>
            <a:r>
              <a:rPr lang="en-US" dirty="0" smtClean="0">
                <a:solidFill>
                  <a:schemeClr val="accent1"/>
                </a:solidFill>
              </a:rPr>
              <a:t>+b</a:t>
            </a:r>
            <a:r>
              <a:rPr lang="en-US" baseline="30000" dirty="0" smtClean="0">
                <a:solidFill>
                  <a:schemeClr val="accent1"/>
                </a:solidFill>
              </a:rPr>
              <a:t>2</a:t>
            </a:r>
            <a:r>
              <a:rPr lang="en-US" dirty="0" smtClean="0">
                <a:solidFill>
                  <a:schemeClr val="accent1"/>
                </a:solidFill>
              </a:rPr>
              <a:t>) (mm) </a:t>
            </a:r>
            <a:r>
              <a:rPr lang="en-US" dirty="0" smtClean="0"/>
              <a:t>/ </a:t>
            </a:r>
            <a:r>
              <a:rPr lang="en-US" dirty="0">
                <a:solidFill>
                  <a:schemeClr val="accent2"/>
                </a:solidFill>
              </a:rPr>
              <a:t>r (mm</a:t>
            </a:r>
            <a:r>
              <a:rPr lang="en-US" dirty="0" smtClean="0">
                <a:solidFill>
                  <a:schemeClr val="accent2"/>
                </a:solidFill>
              </a:rPr>
              <a:t>)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3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Center Position (</a:t>
            </a:r>
            <a:r>
              <a:rPr lang="en-US" dirty="0" err="1" smtClean="0"/>
              <a:t>a,b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Beam Test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F4A04-645B-8849-9609-8FC9E0DC9A8A}" type="datetime1">
              <a:rPr lang="en-US" smtClean="0"/>
              <a:t>10/9/16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Cheuk-Ping Wong (GSU)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28B0-E87C-2C4E-8191-107DAFE0325D}" type="slidenum">
              <a:rPr lang="en-US" smtClean="0"/>
              <a:t>35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727795" y="1974540"/>
            <a:ext cx="959006" cy="635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2"/>
          <a:stretch/>
        </p:blipFill>
        <p:spPr>
          <a:xfrm>
            <a:off x="457200" y="2511706"/>
            <a:ext cx="4040188" cy="35728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5"/>
          <a:stretch/>
        </p:blipFill>
        <p:spPr>
          <a:xfrm>
            <a:off x="4497388" y="2500132"/>
            <a:ext cx="3943392" cy="3626030"/>
          </a:xfrm>
        </p:spPr>
      </p:pic>
      <p:sp>
        <p:nvSpPr>
          <p:cNvPr id="15" name="Rectangle 14"/>
          <p:cNvSpPr/>
          <p:nvPr/>
        </p:nvSpPr>
        <p:spPr>
          <a:xfrm>
            <a:off x="7488820" y="2292350"/>
            <a:ext cx="1197980" cy="5318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28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Hadron Products Kinematic in EIC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45" y="1553901"/>
            <a:ext cx="7092909" cy="445335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A1372-FC88-2249-8213-D342ABE37AD4}" type="datetime1">
              <a:rPr lang="en-US" smtClean="0"/>
              <a:t>10/9/16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Cheuk-Ping Wong (GSU)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28B0-E87C-2C4E-8191-107DAFE0325D}" type="slidenum">
              <a:rPr lang="en-US" smtClean="0"/>
              <a:t>4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718599" y="5822594"/>
            <a:ext cx="901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rapidity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-381964" y="2688506"/>
            <a:ext cx="263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Final hadron energy (</a:t>
            </a:r>
            <a:r>
              <a:rPr lang="en-US" dirty="0" err="1" smtClean="0"/>
              <a:t>GeV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00" y="4593078"/>
            <a:ext cx="22669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Modular RICH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9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638"/>
            <a:ext cx="8229600" cy="585152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6000" dirty="0"/>
              <a:t>Prototype and Beam </a:t>
            </a:r>
            <a:r>
              <a:rPr lang="en-US" sz="6000" dirty="0" smtClean="0"/>
              <a:t>Test</a:t>
            </a:r>
            <a:endParaRPr lang="en-US" sz="6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A1372-FC88-2249-8213-D342ABE37AD4}" type="datetime1">
              <a:rPr lang="en-US" smtClean="0"/>
              <a:t>10/9/16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Cheuk-Ping Wong (GSU)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28B0-E87C-2C4E-8191-107DAFE0325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90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Design of 1</a:t>
            </a:r>
            <a:r>
              <a:rPr lang="en-US" baseline="30000" dirty="0" smtClean="0"/>
              <a:t>st</a:t>
            </a:r>
            <a:r>
              <a:rPr lang="en-US" dirty="0" smtClean="0"/>
              <a:t> Modular RICH Prototype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7638"/>
            <a:ext cx="9144000" cy="4938712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A1372-FC88-2249-8213-D342ABE37AD4}" type="datetime1">
              <a:rPr lang="en-US" smtClean="0"/>
              <a:t>10/9/16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Cheuk-Ping Wong (GSU)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28B0-E87C-2C4E-8191-107DAFE0325D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" r="3121"/>
          <a:stretch/>
        </p:blipFill>
        <p:spPr>
          <a:xfrm>
            <a:off x="4827852" y="2080112"/>
            <a:ext cx="4237002" cy="36805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1323342">
            <a:off x="5901654" y="4856471"/>
            <a:ext cx="8616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</a:rPr>
              <a:t>Aerogel</a:t>
            </a:r>
            <a:endParaRPr lang="en-US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21356495">
            <a:off x="4741159" y="5095808"/>
            <a:ext cx="1465586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LeftDown"/>
              <a:lightRig rig="threePt" dir="t"/>
            </a:scene3d>
          </a:bodyPr>
          <a:lstStyle/>
          <a:p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Acrylic box</a:t>
            </a:r>
            <a:endParaRPr lang="en-US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21431340">
            <a:off x="7296135" y="5044447"/>
            <a:ext cx="1508680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BottomLeft"/>
              <a:lightRig rig="threePt" dir="t"/>
            </a:scene3d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Hollow space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3558586">
            <a:off x="5744385" y="3664889"/>
            <a:ext cx="1360761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2Left"/>
              <a:lightRig rig="threePt" dir="t"/>
            </a:scene3d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Fresnel lens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5400000">
            <a:off x="7481177" y="3883064"/>
            <a:ext cx="2177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Sensor and readout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596614">
            <a:off x="6891125" y="2695757"/>
            <a:ext cx="87025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TopUp"/>
              <a:lightRig rig="threePt" dir="t"/>
            </a:scene3d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mirror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596614">
            <a:off x="6971013" y="4706989"/>
            <a:ext cx="962230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TopUp"/>
              <a:lightRig rig="threePt" dir="t"/>
            </a:scene3d>
          </a:bodyPr>
          <a:lstStyle/>
          <a:p>
            <a:r>
              <a:rPr lang="en-US" b="1" smtClean="0">
                <a:solidFill>
                  <a:srgbClr val="FFFF00"/>
                </a:solidFill>
              </a:rPr>
              <a:t>mirror</a:t>
            </a:r>
            <a:endParaRPr lang="en-US" b="1" dirty="0">
              <a:solidFill>
                <a:srgbClr val="FFFF00"/>
              </a:solidFill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2202528"/>
              </p:ext>
            </p:extLst>
          </p:nvPr>
        </p:nvGraphicFramePr>
        <p:xfrm>
          <a:off x="239372" y="1944296"/>
          <a:ext cx="5231130" cy="2682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25989"/>
                <a:gridCol w="380514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9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Aerogel</a:t>
                      </a:r>
                      <a:endParaRPr lang="en-US" sz="19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Thickness = 3.3cm</a:t>
                      </a:r>
                    </a:p>
                    <a:p>
                      <a:r>
                        <a:rPr lang="en-US" sz="19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Refractive index n = 1.03</a:t>
                      </a:r>
                      <a:endParaRPr lang="en-US" sz="19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Fresnel Lens</a:t>
                      </a:r>
                      <a:endParaRPr lang="en-US" sz="19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262 grooves</a:t>
                      </a:r>
                    </a:p>
                    <a:p>
                      <a:r>
                        <a:rPr lang="en-US" sz="19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Focal length f = 7.62cm</a:t>
                      </a:r>
                      <a:endParaRPr lang="en-US" sz="19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b="1" dirty="0" smtClean="0">
                          <a:solidFill>
                            <a:srgbClr val="FFFF00"/>
                          </a:solidFill>
                        </a:rPr>
                        <a:t>Mirror set</a:t>
                      </a:r>
                      <a:endParaRPr lang="en-US" sz="19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dirty="0" smtClean="0">
                          <a:solidFill>
                            <a:srgbClr val="FFFF00"/>
                          </a:solidFill>
                        </a:rPr>
                        <a:t>On four sides:</a:t>
                      </a:r>
                      <a:br>
                        <a:rPr lang="en-US" sz="1900" b="1" dirty="0" smtClean="0">
                          <a:solidFill>
                            <a:srgbClr val="FFFF00"/>
                          </a:solidFill>
                        </a:rPr>
                      </a:br>
                      <a:r>
                        <a:rPr lang="en-US" sz="1900" b="1" dirty="0" smtClean="0">
                          <a:solidFill>
                            <a:srgbClr val="FFFF00"/>
                          </a:solidFill>
                        </a:rPr>
                        <a:t>top, bottom, left and right</a:t>
                      </a:r>
                      <a:endParaRPr lang="en-US" sz="19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b="1" dirty="0" smtClean="0">
                          <a:solidFill>
                            <a:srgbClr val="FF0000"/>
                          </a:solidFill>
                        </a:rPr>
                        <a:t>Sensor</a:t>
                      </a:r>
                      <a:r>
                        <a:rPr lang="en-US" sz="1900" b="1" baseline="0" dirty="0" smtClean="0">
                          <a:solidFill>
                            <a:srgbClr val="FF0000"/>
                          </a:solidFill>
                        </a:rPr>
                        <a:t> plane</a:t>
                      </a:r>
                      <a:endParaRPr lang="en-US" sz="19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dirty="0" smtClean="0">
                          <a:solidFill>
                            <a:srgbClr val="FF0000"/>
                          </a:solidFill>
                        </a:rPr>
                        <a:t>Effective</a:t>
                      </a:r>
                      <a:r>
                        <a:rPr lang="en-US" sz="1900" b="1" baseline="0" dirty="0" smtClean="0">
                          <a:solidFill>
                            <a:srgbClr val="FF0000"/>
                          </a:solidFill>
                        </a:rPr>
                        <a:t> area = 9.6cm x 9.6cm</a:t>
                      </a:r>
                    </a:p>
                    <a:p>
                      <a:r>
                        <a:rPr lang="en-US" sz="1900" b="1" baseline="0" dirty="0" smtClean="0">
                          <a:solidFill>
                            <a:srgbClr val="FF0000"/>
                          </a:solidFill>
                        </a:rPr>
                        <a:t>Pixel size = 6mm x 6mm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317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Lens Based Design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Advantages of lens-based design:</a:t>
            </a:r>
          </a:p>
          <a:p>
            <a:pPr marL="342900" lvl="1" indent="-342900" algn="just">
              <a:buFont typeface="Arial"/>
              <a:buChar char="•"/>
            </a:pPr>
            <a:r>
              <a:rPr lang="en-US" dirty="0"/>
              <a:t>Transform circle plane image to a ring </a:t>
            </a:r>
            <a:r>
              <a:rPr lang="en-US" dirty="0" smtClean="0"/>
              <a:t>image</a:t>
            </a:r>
            <a:br>
              <a:rPr lang="en-US" dirty="0" smtClean="0"/>
            </a:b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Sharper </a:t>
            </a:r>
            <a:r>
              <a:rPr lang="en-US" dirty="0">
                <a:sym typeface="Wingdings"/>
              </a:rPr>
              <a:t>signal</a:t>
            </a:r>
          </a:p>
          <a:p>
            <a:pPr marL="342900" lvl="1" indent="-342900" algn="just">
              <a:buFont typeface="Arial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sym typeface="Wingdings"/>
              </a:rPr>
              <a:t>For all incident particles that move parallel to the z axis of the detector, the ring which is off center will be shifted toward to the center of the sensor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sym typeface="Wingdings"/>
              </a:rPr>
              <a:t>plane</a:t>
            </a:r>
            <a:endParaRPr lang="en-US" dirty="0">
              <a:solidFill>
                <a:schemeClr val="bg1">
                  <a:lumMod val="50000"/>
                </a:schemeClr>
              </a:solidFill>
              <a:sym typeface="Wingding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A1372-FC88-2249-8213-D342ABE37AD4}" type="datetime1">
              <a:rPr lang="en-US" smtClean="0"/>
              <a:pPr/>
              <a:t>10/9/16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Cheuk-Ping Wong (GSU)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28B0-E87C-2C4E-8191-107DAFE0325D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495800" y="1300083"/>
            <a:ext cx="4038600" cy="4933490"/>
            <a:chOff x="4495800" y="1307767"/>
            <a:chExt cx="4038600" cy="4933490"/>
          </a:xfrm>
        </p:grpSpPr>
        <p:grpSp>
          <p:nvGrpSpPr>
            <p:cNvPr id="76" name="Group 75"/>
            <p:cNvGrpSpPr/>
            <p:nvPr/>
          </p:nvGrpSpPr>
          <p:grpSpPr>
            <a:xfrm>
              <a:off x="4495800" y="1307767"/>
              <a:ext cx="4038600" cy="4933490"/>
              <a:chOff x="499210" y="1261167"/>
              <a:chExt cx="4038600" cy="4933490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1196508" y="1261167"/>
                <a:ext cx="2735428" cy="2776442"/>
                <a:chOff x="178658" y="2068729"/>
                <a:chExt cx="3434140" cy="3485628"/>
              </a:xfrm>
            </p:grpSpPr>
            <p:grpSp>
              <p:nvGrpSpPr>
                <p:cNvPr id="45" name="Group 44"/>
                <p:cNvGrpSpPr/>
                <p:nvPr/>
              </p:nvGrpSpPr>
              <p:grpSpPr>
                <a:xfrm>
                  <a:off x="178658" y="2068729"/>
                  <a:ext cx="3434140" cy="3485628"/>
                  <a:chOff x="178658" y="2068729"/>
                  <a:chExt cx="3434140" cy="3485628"/>
                </a:xfrm>
              </p:grpSpPr>
              <p:grpSp>
                <p:nvGrpSpPr>
                  <p:cNvPr id="49" name="Group 48"/>
                  <p:cNvGrpSpPr/>
                  <p:nvPr/>
                </p:nvGrpSpPr>
                <p:grpSpPr>
                  <a:xfrm>
                    <a:off x="178658" y="2068729"/>
                    <a:ext cx="3434140" cy="3485628"/>
                    <a:chOff x="178658" y="2068729"/>
                    <a:chExt cx="3434140" cy="3485628"/>
                  </a:xfrm>
                </p:grpSpPr>
                <p:cxnSp>
                  <p:nvCxnSpPr>
                    <p:cNvPr id="54" name="Straight Arrow Connector 53"/>
                    <p:cNvCxnSpPr/>
                    <p:nvPr/>
                  </p:nvCxnSpPr>
                  <p:spPr>
                    <a:xfrm>
                      <a:off x="1862448" y="2456216"/>
                      <a:ext cx="0" cy="2743200"/>
                    </a:xfrm>
                    <a:prstGeom prst="straightConnector1">
                      <a:avLst/>
                    </a:prstGeom>
                    <a:ln w="57150">
                      <a:solidFill>
                        <a:schemeClr val="accent5"/>
                      </a:solidFill>
                      <a:headEnd type="stealth" w="lg" len="lg"/>
                      <a:tailEnd type="stealth" w="lg" len="lg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Straight Connector 54"/>
                    <p:cNvCxnSpPr/>
                    <p:nvPr/>
                  </p:nvCxnSpPr>
                  <p:spPr>
                    <a:xfrm flipV="1">
                      <a:off x="579914" y="3826626"/>
                      <a:ext cx="3032884" cy="1190"/>
                    </a:xfrm>
                    <a:prstGeom prst="line">
                      <a:avLst/>
                    </a:prstGeom>
                    <a:ln w="15875">
                      <a:solidFill>
                        <a:schemeClr val="tx1"/>
                      </a:solidFill>
                      <a:headEnd type="none" w="med" len="med"/>
                      <a:tailEnd type="triangle" w="med" len="med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Straight Connector 55"/>
                    <p:cNvCxnSpPr/>
                    <p:nvPr/>
                  </p:nvCxnSpPr>
                  <p:spPr>
                    <a:xfrm>
                      <a:off x="2825340" y="2456216"/>
                      <a:ext cx="0" cy="2743200"/>
                    </a:xfrm>
                    <a:prstGeom prst="line">
                      <a:avLst/>
                    </a:prstGeom>
                    <a:ln>
                      <a:solidFill>
                        <a:schemeClr val="accent2">
                          <a:lumMod val="75000"/>
                        </a:schemeClr>
                      </a:solidFill>
                      <a:prstDash val="dash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7" name="TextBox 56"/>
                    <p:cNvSpPr txBox="1"/>
                    <p:nvPr/>
                  </p:nvSpPr>
                  <p:spPr>
                    <a:xfrm>
                      <a:off x="1583338" y="5185025"/>
                      <a:ext cx="56457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5"/>
                          </a:solidFill>
                        </a:rPr>
                        <a:t>lens</a:t>
                      </a:r>
                      <a:endParaRPr lang="en-US" dirty="0">
                        <a:solidFill>
                          <a:schemeClr val="accent5"/>
                        </a:solidFill>
                      </a:endParaRPr>
                    </a:p>
                  </p:txBody>
                </p:sp>
                <p:sp>
                  <p:nvSpPr>
                    <p:cNvPr id="58" name="TextBox 57"/>
                    <p:cNvSpPr txBox="1"/>
                    <p:nvPr/>
                  </p:nvSpPr>
                  <p:spPr>
                    <a:xfrm>
                      <a:off x="2196319" y="2068729"/>
                      <a:ext cx="1244187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Focal plane</a:t>
                      </a:r>
                    </a:p>
                  </p:txBody>
                </p:sp>
                <p:cxnSp>
                  <p:nvCxnSpPr>
                    <p:cNvPr id="59" name="Straight Arrow Connector 58"/>
                    <p:cNvCxnSpPr/>
                    <p:nvPr/>
                  </p:nvCxnSpPr>
                  <p:spPr>
                    <a:xfrm flipV="1">
                      <a:off x="579914" y="2922755"/>
                      <a:ext cx="1282534" cy="905061"/>
                    </a:xfrm>
                    <a:prstGeom prst="straightConnector1">
                      <a:avLst/>
                    </a:prstGeom>
                    <a:ln>
                      <a:solidFill>
                        <a:schemeClr val="bg2">
                          <a:lumMod val="75000"/>
                        </a:schemeClr>
                      </a:solidFill>
                      <a:tailEnd type="triangl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Straight Arrow Connector 59"/>
                    <p:cNvCxnSpPr/>
                    <p:nvPr/>
                  </p:nvCxnSpPr>
                  <p:spPr>
                    <a:xfrm flipV="1">
                      <a:off x="1246134" y="2892448"/>
                      <a:ext cx="1927723" cy="1380083"/>
                    </a:xfrm>
                    <a:prstGeom prst="straightConnector1">
                      <a:avLst/>
                    </a:prstGeom>
                    <a:ln>
                      <a:solidFill>
                        <a:schemeClr val="accent6"/>
                      </a:solidFill>
                      <a:tailEnd type="triangl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" name="Straight Arrow Connector 60"/>
                    <p:cNvCxnSpPr/>
                    <p:nvPr/>
                  </p:nvCxnSpPr>
                  <p:spPr>
                    <a:xfrm flipV="1">
                      <a:off x="919195" y="3185941"/>
                      <a:ext cx="950181" cy="648442"/>
                    </a:xfrm>
                    <a:prstGeom prst="straightConnector1">
                      <a:avLst/>
                    </a:prstGeom>
                    <a:ln>
                      <a:solidFill>
                        <a:schemeClr val="bg2">
                          <a:lumMod val="75000"/>
                        </a:schemeClr>
                      </a:solidFill>
                      <a:tailEnd type="triangl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" name="Straight Arrow Connector 61"/>
                    <p:cNvCxnSpPr/>
                    <p:nvPr/>
                  </p:nvCxnSpPr>
                  <p:spPr>
                    <a:xfrm flipV="1">
                      <a:off x="1299651" y="3449127"/>
                      <a:ext cx="562225" cy="378689"/>
                    </a:xfrm>
                    <a:prstGeom prst="straightConnector1">
                      <a:avLst/>
                    </a:prstGeom>
                    <a:ln>
                      <a:solidFill>
                        <a:schemeClr val="bg2">
                          <a:lumMod val="75000"/>
                        </a:schemeClr>
                      </a:solidFill>
                      <a:tailEnd type="triangl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Straight Arrow Connector 62"/>
                    <p:cNvCxnSpPr/>
                    <p:nvPr/>
                  </p:nvCxnSpPr>
                  <p:spPr>
                    <a:xfrm>
                      <a:off x="578518" y="3812199"/>
                      <a:ext cx="1282534" cy="905061"/>
                    </a:xfrm>
                    <a:prstGeom prst="straightConnector1">
                      <a:avLst/>
                    </a:prstGeom>
                    <a:ln>
                      <a:solidFill>
                        <a:schemeClr val="bg2">
                          <a:lumMod val="75000"/>
                        </a:schemeClr>
                      </a:solidFill>
                      <a:tailEnd type="triangl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4" name="Straight Arrow Connector 63"/>
                    <p:cNvCxnSpPr/>
                    <p:nvPr/>
                  </p:nvCxnSpPr>
                  <p:spPr>
                    <a:xfrm>
                      <a:off x="926066" y="3834383"/>
                      <a:ext cx="950181" cy="648442"/>
                    </a:xfrm>
                    <a:prstGeom prst="straightConnector1">
                      <a:avLst/>
                    </a:prstGeom>
                    <a:ln>
                      <a:solidFill>
                        <a:schemeClr val="bg2">
                          <a:lumMod val="75000"/>
                        </a:schemeClr>
                      </a:solidFill>
                      <a:tailEnd type="triangl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" name="Straight Arrow Connector 64"/>
                    <p:cNvCxnSpPr/>
                    <p:nvPr/>
                  </p:nvCxnSpPr>
                  <p:spPr>
                    <a:xfrm>
                      <a:off x="1305698" y="3826626"/>
                      <a:ext cx="562225" cy="378689"/>
                    </a:xfrm>
                    <a:prstGeom prst="straightConnector1">
                      <a:avLst/>
                    </a:prstGeom>
                    <a:ln>
                      <a:solidFill>
                        <a:schemeClr val="bg2">
                          <a:lumMod val="75000"/>
                        </a:schemeClr>
                      </a:solidFill>
                      <a:tailEnd type="triangl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6" name="Straight Arrow Connector 65"/>
                    <p:cNvCxnSpPr/>
                    <p:nvPr/>
                  </p:nvCxnSpPr>
                  <p:spPr>
                    <a:xfrm>
                      <a:off x="1861052" y="2937183"/>
                      <a:ext cx="955964" cy="197232"/>
                    </a:xfrm>
                    <a:prstGeom prst="straightConnector1">
                      <a:avLst/>
                    </a:prstGeom>
                    <a:ln>
                      <a:solidFill>
                        <a:schemeClr val="bg2">
                          <a:lumMod val="75000"/>
                        </a:schemeClr>
                      </a:solidFill>
                      <a:tailEnd type="triangl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7" name="Straight Arrow Connector 66"/>
                    <p:cNvCxnSpPr/>
                    <p:nvPr/>
                  </p:nvCxnSpPr>
                  <p:spPr>
                    <a:xfrm flipV="1">
                      <a:off x="1873337" y="3140948"/>
                      <a:ext cx="936808" cy="52783"/>
                    </a:xfrm>
                    <a:prstGeom prst="straightConnector1">
                      <a:avLst/>
                    </a:prstGeom>
                    <a:ln>
                      <a:solidFill>
                        <a:schemeClr val="bg2">
                          <a:lumMod val="75000"/>
                        </a:schemeClr>
                      </a:solidFill>
                      <a:tailEnd type="triangl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Straight Arrow Connector 67"/>
                    <p:cNvCxnSpPr/>
                    <p:nvPr/>
                  </p:nvCxnSpPr>
                  <p:spPr>
                    <a:xfrm flipV="1">
                      <a:off x="1861052" y="3152570"/>
                      <a:ext cx="962861" cy="303125"/>
                    </a:xfrm>
                    <a:prstGeom prst="straightConnector1">
                      <a:avLst/>
                    </a:prstGeom>
                    <a:ln>
                      <a:solidFill>
                        <a:schemeClr val="bg2">
                          <a:lumMod val="75000"/>
                        </a:schemeClr>
                      </a:solidFill>
                      <a:tailEnd type="triangl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Straight Arrow Connector 68"/>
                    <p:cNvCxnSpPr/>
                    <p:nvPr/>
                  </p:nvCxnSpPr>
                  <p:spPr>
                    <a:xfrm>
                      <a:off x="1861052" y="4202802"/>
                      <a:ext cx="955964" cy="299643"/>
                    </a:xfrm>
                    <a:prstGeom prst="straightConnector1">
                      <a:avLst/>
                    </a:prstGeom>
                    <a:ln>
                      <a:solidFill>
                        <a:schemeClr val="bg2">
                          <a:lumMod val="75000"/>
                        </a:schemeClr>
                      </a:solidFill>
                      <a:tailEnd type="triangl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" name="Straight Arrow Connector 69"/>
                    <p:cNvCxnSpPr/>
                    <p:nvPr/>
                  </p:nvCxnSpPr>
                  <p:spPr>
                    <a:xfrm>
                      <a:off x="1867923" y="4477576"/>
                      <a:ext cx="942222" cy="18382"/>
                    </a:xfrm>
                    <a:prstGeom prst="straightConnector1">
                      <a:avLst/>
                    </a:prstGeom>
                    <a:ln>
                      <a:solidFill>
                        <a:schemeClr val="bg2">
                          <a:lumMod val="75000"/>
                        </a:schemeClr>
                      </a:solidFill>
                      <a:tailEnd type="triangl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1" name="Straight Arrow Connector 70"/>
                    <p:cNvCxnSpPr/>
                    <p:nvPr/>
                  </p:nvCxnSpPr>
                  <p:spPr>
                    <a:xfrm flipV="1">
                      <a:off x="1861052" y="4502446"/>
                      <a:ext cx="955964" cy="200962"/>
                    </a:xfrm>
                    <a:prstGeom prst="straightConnector1">
                      <a:avLst/>
                    </a:prstGeom>
                    <a:ln>
                      <a:solidFill>
                        <a:schemeClr val="bg2">
                          <a:lumMod val="75000"/>
                        </a:schemeClr>
                      </a:solidFill>
                      <a:tailEnd type="triangl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2" name="TextBox 71"/>
                    <p:cNvSpPr txBox="1"/>
                    <p:nvPr/>
                  </p:nvSpPr>
                  <p:spPr>
                    <a:xfrm rot="19519261">
                      <a:off x="178658" y="3145899"/>
                      <a:ext cx="1793904" cy="34775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200" b="1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Cherenkov photons</a:t>
                      </a:r>
                      <a:endParaRPr lang="en-US" sz="12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p:txBody>
                </p:sp>
              </p:grpSp>
              <p:sp>
                <p:nvSpPr>
                  <p:cNvPr id="50" name="Arc 49"/>
                  <p:cNvSpPr/>
                  <p:nvPr/>
                </p:nvSpPr>
                <p:spPr>
                  <a:xfrm>
                    <a:off x="1419226" y="3725250"/>
                    <a:ext cx="114300" cy="208575"/>
                  </a:xfrm>
                  <a:prstGeom prst="arc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" name="Arc 50"/>
                  <p:cNvSpPr/>
                  <p:nvPr/>
                </p:nvSpPr>
                <p:spPr>
                  <a:xfrm>
                    <a:off x="1981451" y="3715817"/>
                    <a:ext cx="114300" cy="208575"/>
                  </a:xfrm>
                  <a:prstGeom prst="arc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2040813" y="3540584"/>
                    <a:ext cx="30809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mtClean="0"/>
                      <a:t>θ</a:t>
                    </a:r>
                    <a:endParaRPr lang="en-US" dirty="0"/>
                  </a:p>
                </p:txBody>
              </p:sp>
              <p:sp>
                <p:nvSpPr>
                  <p:cNvPr id="53" name="TextBox 52"/>
                  <p:cNvSpPr txBox="1"/>
                  <p:nvPr/>
                </p:nvSpPr>
                <p:spPr>
                  <a:xfrm>
                    <a:off x="1477442" y="3545433"/>
                    <a:ext cx="30809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err="1" smtClean="0"/>
                      <a:t>θ</a:t>
                    </a:r>
                    <a:endParaRPr lang="en-US" dirty="0"/>
                  </a:p>
                </p:txBody>
              </p:sp>
            </p:grpSp>
            <p:sp>
              <p:nvSpPr>
                <p:cNvPr id="46" name="TextBox 45"/>
                <p:cNvSpPr txBox="1"/>
                <p:nvPr/>
              </p:nvSpPr>
              <p:spPr>
                <a:xfrm>
                  <a:off x="2792650" y="3291408"/>
                  <a:ext cx="32467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accent2"/>
                      </a:solidFill>
                    </a:rPr>
                    <a:t>r</a:t>
                  </a:r>
                  <a:endParaRPr lang="en-US" b="1" dirty="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2194862" y="4793805"/>
                  <a:ext cx="25840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/>
                    <a:t>f</a:t>
                  </a:r>
                  <a:endParaRPr lang="en-US" b="1" dirty="0"/>
                </a:p>
              </p:txBody>
            </p:sp>
            <p:cxnSp>
              <p:nvCxnSpPr>
                <p:cNvPr id="48" name="Straight Arrow Connector 47"/>
                <p:cNvCxnSpPr/>
                <p:nvPr/>
              </p:nvCxnSpPr>
              <p:spPr>
                <a:xfrm flipV="1">
                  <a:off x="1861052" y="4834759"/>
                  <a:ext cx="955964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73" name="Content Placeholder 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9210" y="4093446"/>
                <a:ext cx="4038600" cy="2101211"/>
              </a:xfrm>
              <a:prstGeom prst="rect">
                <a:avLst/>
              </a:prstGeom>
            </p:spPr>
          </p:pic>
          <p:sp>
            <p:nvSpPr>
              <p:cNvPr id="74" name="TextBox 73"/>
              <p:cNvSpPr txBox="1"/>
              <p:nvPr/>
            </p:nvSpPr>
            <p:spPr>
              <a:xfrm>
                <a:off x="726543" y="4037609"/>
                <a:ext cx="16035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w/ </a:t>
                </a:r>
                <a:r>
                  <a:rPr lang="en-US" smtClean="0"/>
                  <a:t>Fresnel lens</a:t>
                </a:r>
                <a:endParaRPr lang="en-US"/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2676551" y="4022494"/>
                <a:ext cx="17214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mtClean="0"/>
                  <a:t>w/o Fresnel lens</a:t>
                </a:r>
                <a:endParaRPr lang="en-US"/>
              </a:p>
            </p:txBody>
          </p:sp>
        </p:grpSp>
        <p:sp>
          <p:nvSpPr>
            <p:cNvPr id="110" name="TextBox 109"/>
            <p:cNvSpPr txBox="1"/>
            <p:nvPr/>
          </p:nvSpPr>
          <p:spPr>
            <a:xfrm>
              <a:off x="7302422" y="2681748"/>
              <a:ext cx="11979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Incident particle</a:t>
              </a:r>
              <a:endParaRPr lang="en-US" sz="12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789523" y="1301322"/>
            <a:ext cx="4042269" cy="5031876"/>
            <a:chOff x="4789523" y="1301322"/>
            <a:chExt cx="4042269" cy="5031876"/>
          </a:xfrm>
        </p:grpSpPr>
        <p:grpSp>
          <p:nvGrpSpPr>
            <p:cNvPr id="109" name="Group 108"/>
            <p:cNvGrpSpPr/>
            <p:nvPr/>
          </p:nvGrpSpPr>
          <p:grpSpPr>
            <a:xfrm>
              <a:off x="4789523" y="1301322"/>
              <a:ext cx="4042269" cy="5031876"/>
              <a:chOff x="525461" y="1233140"/>
              <a:chExt cx="4042269" cy="5031876"/>
            </a:xfrm>
          </p:grpSpPr>
          <p:grpSp>
            <p:nvGrpSpPr>
              <p:cNvPr id="77" name="Group 76"/>
              <p:cNvGrpSpPr/>
              <p:nvPr/>
            </p:nvGrpSpPr>
            <p:grpSpPr>
              <a:xfrm>
                <a:off x="973531" y="1233140"/>
                <a:ext cx="2689108" cy="2803526"/>
                <a:chOff x="232743" y="2068729"/>
                <a:chExt cx="3380055" cy="3515408"/>
              </a:xfrm>
            </p:grpSpPr>
            <p:grpSp>
              <p:nvGrpSpPr>
                <p:cNvPr id="78" name="Group 77"/>
                <p:cNvGrpSpPr/>
                <p:nvPr/>
              </p:nvGrpSpPr>
              <p:grpSpPr>
                <a:xfrm>
                  <a:off x="232743" y="2068729"/>
                  <a:ext cx="3380055" cy="3515408"/>
                  <a:chOff x="232743" y="2068729"/>
                  <a:chExt cx="3380055" cy="3515408"/>
                </a:xfrm>
              </p:grpSpPr>
              <p:grpSp>
                <p:nvGrpSpPr>
                  <p:cNvPr id="82" name="Group 81"/>
                  <p:cNvGrpSpPr/>
                  <p:nvPr/>
                </p:nvGrpSpPr>
                <p:grpSpPr>
                  <a:xfrm>
                    <a:off x="232743" y="2068729"/>
                    <a:ext cx="3380055" cy="3515408"/>
                    <a:chOff x="232743" y="2068729"/>
                    <a:chExt cx="3380055" cy="3515408"/>
                  </a:xfrm>
                </p:grpSpPr>
                <p:cxnSp>
                  <p:nvCxnSpPr>
                    <p:cNvPr id="87" name="Straight Arrow Connector 86"/>
                    <p:cNvCxnSpPr/>
                    <p:nvPr/>
                  </p:nvCxnSpPr>
                  <p:spPr>
                    <a:xfrm>
                      <a:off x="1862449" y="2456217"/>
                      <a:ext cx="6927" cy="2913474"/>
                    </a:xfrm>
                    <a:prstGeom prst="straightConnector1">
                      <a:avLst/>
                    </a:prstGeom>
                    <a:ln w="57150">
                      <a:solidFill>
                        <a:schemeClr val="accent5"/>
                      </a:solidFill>
                      <a:headEnd type="stealth" w="lg" len="lg"/>
                      <a:tailEnd type="stealth" w="lg" len="lg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8" name="Straight Connector 87"/>
                    <p:cNvCxnSpPr/>
                    <p:nvPr/>
                  </p:nvCxnSpPr>
                  <p:spPr>
                    <a:xfrm flipV="1">
                      <a:off x="579914" y="3826626"/>
                      <a:ext cx="3032884" cy="1190"/>
                    </a:xfrm>
                    <a:prstGeom prst="line">
                      <a:avLst/>
                    </a:prstGeom>
                    <a:ln w="15875">
                      <a:solidFill>
                        <a:schemeClr val="accent5"/>
                      </a:solidFill>
                      <a:prstDash val="lgDash"/>
                      <a:headEnd type="none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" name="Straight Connector 88"/>
                    <p:cNvCxnSpPr/>
                    <p:nvPr/>
                  </p:nvCxnSpPr>
                  <p:spPr>
                    <a:xfrm>
                      <a:off x="2825340" y="2456216"/>
                      <a:ext cx="0" cy="2743200"/>
                    </a:xfrm>
                    <a:prstGeom prst="line">
                      <a:avLst/>
                    </a:prstGeom>
                    <a:ln>
                      <a:solidFill>
                        <a:schemeClr val="accent2">
                          <a:lumMod val="75000"/>
                        </a:schemeClr>
                      </a:solidFill>
                      <a:prstDash val="dash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0" name="TextBox 89"/>
                    <p:cNvSpPr txBox="1"/>
                    <p:nvPr/>
                  </p:nvSpPr>
                  <p:spPr>
                    <a:xfrm>
                      <a:off x="1583338" y="5214805"/>
                      <a:ext cx="56457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5"/>
                          </a:solidFill>
                        </a:rPr>
                        <a:t>lens</a:t>
                      </a:r>
                      <a:endParaRPr lang="en-US" dirty="0">
                        <a:solidFill>
                          <a:schemeClr val="accent5"/>
                        </a:solidFill>
                      </a:endParaRPr>
                    </a:p>
                  </p:txBody>
                </p:sp>
                <p:sp>
                  <p:nvSpPr>
                    <p:cNvPr id="91" name="TextBox 90"/>
                    <p:cNvSpPr txBox="1"/>
                    <p:nvPr/>
                  </p:nvSpPr>
                  <p:spPr>
                    <a:xfrm>
                      <a:off x="2196319" y="2068729"/>
                      <a:ext cx="1244187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Focal plane</a:t>
                      </a:r>
                    </a:p>
                  </p:txBody>
                </p:sp>
                <p:cxnSp>
                  <p:nvCxnSpPr>
                    <p:cNvPr id="92" name="Straight Arrow Connector 91"/>
                    <p:cNvCxnSpPr/>
                    <p:nvPr/>
                  </p:nvCxnSpPr>
                  <p:spPr>
                    <a:xfrm flipV="1">
                      <a:off x="579914" y="3203893"/>
                      <a:ext cx="1282534" cy="905061"/>
                    </a:xfrm>
                    <a:prstGeom prst="straightConnector1">
                      <a:avLst/>
                    </a:prstGeom>
                    <a:ln>
                      <a:solidFill>
                        <a:schemeClr val="bg2">
                          <a:lumMod val="75000"/>
                        </a:schemeClr>
                      </a:solidFill>
                      <a:tailEnd type="triangl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" name="Straight Arrow Connector 92"/>
                    <p:cNvCxnSpPr/>
                    <p:nvPr/>
                  </p:nvCxnSpPr>
                  <p:spPr>
                    <a:xfrm flipV="1">
                      <a:off x="1246134" y="2882487"/>
                      <a:ext cx="1927723" cy="1380083"/>
                    </a:xfrm>
                    <a:prstGeom prst="straightConnector1">
                      <a:avLst/>
                    </a:prstGeom>
                    <a:ln>
                      <a:solidFill>
                        <a:schemeClr val="accent6"/>
                      </a:solidFill>
                      <a:tailEnd type="triangl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" name="Straight Arrow Connector 93"/>
                    <p:cNvCxnSpPr/>
                    <p:nvPr/>
                  </p:nvCxnSpPr>
                  <p:spPr>
                    <a:xfrm flipV="1">
                      <a:off x="919195" y="3467080"/>
                      <a:ext cx="950181" cy="648442"/>
                    </a:xfrm>
                    <a:prstGeom prst="straightConnector1">
                      <a:avLst/>
                    </a:prstGeom>
                    <a:ln>
                      <a:solidFill>
                        <a:schemeClr val="bg2">
                          <a:lumMod val="75000"/>
                        </a:schemeClr>
                      </a:solidFill>
                      <a:tailEnd type="triangl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" name="Straight Arrow Connector 94"/>
                    <p:cNvCxnSpPr/>
                    <p:nvPr/>
                  </p:nvCxnSpPr>
                  <p:spPr>
                    <a:xfrm flipV="1">
                      <a:off x="1299651" y="3730267"/>
                      <a:ext cx="562225" cy="378689"/>
                    </a:xfrm>
                    <a:prstGeom prst="straightConnector1">
                      <a:avLst/>
                    </a:prstGeom>
                    <a:ln>
                      <a:solidFill>
                        <a:schemeClr val="bg2">
                          <a:lumMod val="75000"/>
                        </a:schemeClr>
                      </a:solidFill>
                      <a:tailEnd type="triangl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" name="Straight Arrow Connector 95"/>
                    <p:cNvCxnSpPr/>
                    <p:nvPr/>
                  </p:nvCxnSpPr>
                  <p:spPr>
                    <a:xfrm>
                      <a:off x="578518" y="4101010"/>
                      <a:ext cx="1282534" cy="905061"/>
                    </a:xfrm>
                    <a:prstGeom prst="straightConnector1">
                      <a:avLst/>
                    </a:prstGeom>
                    <a:ln>
                      <a:solidFill>
                        <a:schemeClr val="bg2">
                          <a:lumMod val="75000"/>
                        </a:schemeClr>
                      </a:solidFill>
                      <a:tailEnd type="triangl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7" name="Straight Arrow Connector 96"/>
                    <p:cNvCxnSpPr/>
                    <p:nvPr/>
                  </p:nvCxnSpPr>
                  <p:spPr>
                    <a:xfrm>
                      <a:off x="926066" y="4123191"/>
                      <a:ext cx="950181" cy="648442"/>
                    </a:xfrm>
                    <a:prstGeom prst="straightConnector1">
                      <a:avLst/>
                    </a:prstGeom>
                    <a:ln>
                      <a:solidFill>
                        <a:schemeClr val="bg2">
                          <a:lumMod val="75000"/>
                        </a:schemeClr>
                      </a:solidFill>
                      <a:tailEnd type="triangl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" name="Straight Arrow Connector 97"/>
                    <p:cNvCxnSpPr/>
                    <p:nvPr/>
                  </p:nvCxnSpPr>
                  <p:spPr>
                    <a:xfrm>
                      <a:off x="1305698" y="4115430"/>
                      <a:ext cx="562225" cy="378689"/>
                    </a:xfrm>
                    <a:prstGeom prst="straightConnector1">
                      <a:avLst/>
                    </a:prstGeom>
                    <a:ln>
                      <a:solidFill>
                        <a:schemeClr val="bg2">
                          <a:lumMod val="75000"/>
                        </a:schemeClr>
                      </a:solidFill>
                      <a:tailEnd type="triangl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9" name="Straight Arrow Connector 98"/>
                    <p:cNvCxnSpPr/>
                    <p:nvPr/>
                  </p:nvCxnSpPr>
                  <p:spPr>
                    <a:xfrm flipV="1">
                      <a:off x="1861052" y="3122742"/>
                      <a:ext cx="962861" cy="86505"/>
                    </a:xfrm>
                    <a:prstGeom prst="straightConnector1">
                      <a:avLst/>
                    </a:prstGeom>
                    <a:ln>
                      <a:solidFill>
                        <a:schemeClr val="bg2">
                          <a:lumMod val="75000"/>
                        </a:schemeClr>
                      </a:solidFill>
                      <a:tailEnd type="triangl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0" name="Straight Arrow Connector 99"/>
                    <p:cNvCxnSpPr/>
                    <p:nvPr/>
                  </p:nvCxnSpPr>
                  <p:spPr>
                    <a:xfrm flipV="1">
                      <a:off x="1873337" y="3122742"/>
                      <a:ext cx="943679" cy="343059"/>
                    </a:xfrm>
                    <a:prstGeom prst="straightConnector1">
                      <a:avLst/>
                    </a:prstGeom>
                    <a:ln>
                      <a:solidFill>
                        <a:schemeClr val="bg2">
                          <a:lumMod val="75000"/>
                        </a:schemeClr>
                      </a:solidFill>
                      <a:tailEnd type="triangl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1" name="Straight Arrow Connector 100"/>
                    <p:cNvCxnSpPr/>
                    <p:nvPr/>
                  </p:nvCxnSpPr>
                  <p:spPr>
                    <a:xfrm flipV="1">
                      <a:off x="1861052" y="3122742"/>
                      <a:ext cx="962861" cy="605025"/>
                    </a:xfrm>
                    <a:prstGeom prst="straightConnector1">
                      <a:avLst/>
                    </a:prstGeom>
                    <a:ln>
                      <a:solidFill>
                        <a:schemeClr val="bg2">
                          <a:lumMod val="75000"/>
                        </a:schemeClr>
                      </a:solidFill>
                      <a:tailEnd type="triangl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2" name="Straight Arrow Connector 101"/>
                    <p:cNvCxnSpPr/>
                    <p:nvPr/>
                  </p:nvCxnSpPr>
                  <p:spPr>
                    <a:xfrm>
                      <a:off x="1861052" y="4487299"/>
                      <a:ext cx="969762" cy="26223"/>
                    </a:xfrm>
                    <a:prstGeom prst="straightConnector1">
                      <a:avLst/>
                    </a:prstGeom>
                    <a:ln>
                      <a:solidFill>
                        <a:schemeClr val="bg2">
                          <a:lumMod val="75000"/>
                        </a:schemeClr>
                      </a:solidFill>
                      <a:tailEnd type="triangl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3" name="Straight Arrow Connector 102"/>
                    <p:cNvCxnSpPr/>
                    <p:nvPr/>
                  </p:nvCxnSpPr>
                  <p:spPr>
                    <a:xfrm flipV="1">
                      <a:off x="1867923" y="4513416"/>
                      <a:ext cx="955990" cy="248654"/>
                    </a:xfrm>
                    <a:prstGeom prst="straightConnector1">
                      <a:avLst/>
                    </a:prstGeom>
                    <a:ln>
                      <a:solidFill>
                        <a:schemeClr val="bg2">
                          <a:lumMod val="75000"/>
                        </a:schemeClr>
                      </a:solidFill>
                      <a:tailEnd type="triangl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4" name="Straight Arrow Connector 103"/>
                    <p:cNvCxnSpPr/>
                    <p:nvPr/>
                  </p:nvCxnSpPr>
                  <p:spPr>
                    <a:xfrm flipV="1">
                      <a:off x="1861052" y="4508539"/>
                      <a:ext cx="962861" cy="479364"/>
                    </a:xfrm>
                    <a:prstGeom prst="straightConnector1">
                      <a:avLst/>
                    </a:prstGeom>
                    <a:ln>
                      <a:solidFill>
                        <a:schemeClr val="bg2">
                          <a:lumMod val="75000"/>
                        </a:schemeClr>
                      </a:solidFill>
                      <a:tailEnd type="triangl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05" name="TextBox 104"/>
                    <p:cNvSpPr txBox="1"/>
                    <p:nvPr/>
                  </p:nvSpPr>
                  <p:spPr>
                    <a:xfrm rot="19519261">
                      <a:off x="232743" y="3343988"/>
                      <a:ext cx="1796067" cy="34733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2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Cherenkov photons</a:t>
                      </a:r>
                      <a:endParaRPr lang="en-US" sz="12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p:txBody>
                </p:sp>
              </p:grpSp>
              <p:sp>
                <p:nvSpPr>
                  <p:cNvPr id="83" name="Arc 82"/>
                  <p:cNvSpPr/>
                  <p:nvPr/>
                </p:nvSpPr>
                <p:spPr>
                  <a:xfrm>
                    <a:off x="1419226" y="3725250"/>
                    <a:ext cx="114300" cy="208575"/>
                  </a:xfrm>
                  <a:prstGeom prst="arc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Arc 83"/>
                  <p:cNvSpPr/>
                  <p:nvPr/>
                </p:nvSpPr>
                <p:spPr>
                  <a:xfrm>
                    <a:off x="1981451" y="3715817"/>
                    <a:ext cx="114300" cy="208575"/>
                  </a:xfrm>
                  <a:prstGeom prst="arc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TextBox 84"/>
                  <p:cNvSpPr txBox="1"/>
                  <p:nvPr/>
                </p:nvSpPr>
                <p:spPr>
                  <a:xfrm>
                    <a:off x="2040813" y="3540584"/>
                    <a:ext cx="30809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mtClean="0"/>
                      <a:t>θ</a:t>
                    </a:r>
                    <a:endParaRPr lang="en-US" dirty="0"/>
                  </a:p>
                </p:txBody>
              </p:sp>
              <p:sp>
                <p:nvSpPr>
                  <p:cNvPr id="86" name="TextBox 85"/>
                  <p:cNvSpPr txBox="1"/>
                  <p:nvPr/>
                </p:nvSpPr>
                <p:spPr>
                  <a:xfrm>
                    <a:off x="1477442" y="3545433"/>
                    <a:ext cx="30809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err="1" smtClean="0"/>
                      <a:t>θ</a:t>
                    </a:r>
                    <a:endParaRPr lang="en-US" dirty="0"/>
                  </a:p>
                </p:txBody>
              </p:sp>
            </p:grpSp>
            <p:sp>
              <p:nvSpPr>
                <p:cNvPr id="79" name="TextBox 78"/>
                <p:cNvSpPr txBox="1"/>
                <p:nvPr/>
              </p:nvSpPr>
              <p:spPr>
                <a:xfrm>
                  <a:off x="2792650" y="3291408"/>
                  <a:ext cx="32467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accent2"/>
                      </a:solidFill>
                    </a:rPr>
                    <a:t>r</a:t>
                  </a:r>
                  <a:endParaRPr lang="en-US" b="1" dirty="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>
                <a:xfrm>
                  <a:off x="2194862" y="4793805"/>
                  <a:ext cx="25840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/>
                    <a:t>f</a:t>
                  </a:r>
                  <a:endParaRPr lang="en-US" b="1" dirty="0"/>
                </a:p>
              </p:txBody>
            </p:sp>
            <p:cxnSp>
              <p:nvCxnSpPr>
                <p:cNvPr id="81" name="Straight Arrow Connector 80"/>
                <p:cNvCxnSpPr/>
                <p:nvPr/>
              </p:nvCxnSpPr>
              <p:spPr>
                <a:xfrm flipV="1">
                  <a:off x="1861052" y="4834759"/>
                  <a:ext cx="955964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06" name="Picture 10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5461" y="4161896"/>
                <a:ext cx="4042269" cy="2103120"/>
              </a:xfrm>
              <a:prstGeom prst="rect">
                <a:avLst/>
              </a:prstGeom>
            </p:spPr>
          </p:pic>
          <p:sp>
            <p:nvSpPr>
              <p:cNvPr id="107" name="TextBox 106"/>
              <p:cNvSpPr txBox="1"/>
              <p:nvPr/>
            </p:nvSpPr>
            <p:spPr>
              <a:xfrm>
                <a:off x="726543" y="4037609"/>
                <a:ext cx="16035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w/ </a:t>
                </a:r>
                <a:r>
                  <a:rPr lang="en-US" smtClean="0"/>
                  <a:t>Fresnel lens</a:t>
                </a:r>
                <a:endParaRPr lang="en-US"/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2664850" y="4036666"/>
                <a:ext cx="17214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mtClean="0"/>
                  <a:t>w/o Fresnel lens</a:t>
                </a:r>
                <a:endParaRPr lang="en-US"/>
              </a:p>
            </p:txBody>
          </p:sp>
        </p:grpSp>
        <p:cxnSp>
          <p:nvCxnSpPr>
            <p:cNvPr id="111" name="Straight Connector 110"/>
            <p:cNvCxnSpPr/>
            <p:nvPr/>
          </p:nvCxnSpPr>
          <p:spPr>
            <a:xfrm flipV="1">
              <a:off x="5512685" y="2915177"/>
              <a:ext cx="2415813" cy="948"/>
            </a:xfrm>
            <a:prstGeom prst="line">
              <a:avLst/>
            </a:prstGeom>
            <a:ln w="15875"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/>
            <p:cNvSpPr txBox="1"/>
            <p:nvPr/>
          </p:nvSpPr>
          <p:spPr>
            <a:xfrm>
              <a:off x="7302394" y="2877348"/>
              <a:ext cx="11979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Incident particle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9138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Prototype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A1372-FC88-2249-8213-D342ABE37AD4}" type="datetime1">
              <a:rPr lang="en-US" smtClean="0"/>
              <a:t>10/9/16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Cheuk-Ping Wong (GSU)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28B0-E87C-2C4E-8191-107DAFE0325D}" type="slidenum">
              <a:rPr lang="en-US" smtClean="0"/>
              <a:t>8</a:t>
            </a:fld>
            <a:endParaRPr lang="en-US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43" y="1417638"/>
            <a:ext cx="7428513" cy="4938712"/>
          </a:xfrm>
          <a:prstGeom prst="rect">
            <a:avLst/>
          </a:prstGeom>
        </p:spPr>
      </p:pic>
      <p:sp>
        <p:nvSpPr>
          <p:cNvPr id="31" name="Freeform 30"/>
          <p:cNvSpPr/>
          <p:nvPr/>
        </p:nvSpPr>
        <p:spPr>
          <a:xfrm>
            <a:off x="847788" y="1762188"/>
            <a:ext cx="1915509" cy="1774299"/>
          </a:xfrm>
          <a:custGeom>
            <a:avLst/>
            <a:gdLst>
              <a:gd name="connsiteX0" fmla="*/ 0 w 1962024"/>
              <a:gd name="connsiteY0" fmla="*/ 1102125 h 1774299"/>
              <a:gd name="connsiteX1" fmla="*/ 1277738 w 1962024"/>
              <a:gd name="connsiteY1" fmla="*/ 0 h 1774299"/>
              <a:gd name="connsiteX2" fmla="*/ 1962024 w 1962024"/>
              <a:gd name="connsiteY2" fmla="*/ 224058 h 1774299"/>
              <a:gd name="connsiteX3" fmla="*/ 308837 w 1962024"/>
              <a:gd name="connsiteY3" fmla="*/ 1774299 h 1774299"/>
              <a:gd name="connsiteX4" fmla="*/ 12111 w 1962024"/>
              <a:gd name="connsiteY4" fmla="*/ 1683465 h 1774299"/>
              <a:gd name="connsiteX5" fmla="*/ 0 w 1962024"/>
              <a:gd name="connsiteY5" fmla="*/ 1102125 h 1774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62024" h="1774299">
                <a:moveTo>
                  <a:pt x="0" y="1102125"/>
                </a:moveTo>
                <a:lnTo>
                  <a:pt x="1277738" y="0"/>
                </a:lnTo>
                <a:lnTo>
                  <a:pt x="1962024" y="224058"/>
                </a:lnTo>
                <a:lnTo>
                  <a:pt x="308837" y="1774299"/>
                </a:lnTo>
                <a:lnTo>
                  <a:pt x="12111" y="1683465"/>
                </a:lnTo>
                <a:cubicBezTo>
                  <a:pt x="10093" y="1491703"/>
                  <a:pt x="8074" y="1299942"/>
                  <a:pt x="0" y="1102125"/>
                </a:cubicBezTo>
                <a:close/>
              </a:path>
            </a:pathLst>
          </a:custGeom>
          <a:noFill/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 rot="20886942">
            <a:off x="1130892" y="2281483"/>
            <a:ext cx="1332684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TopUp"/>
              <a:lightRig rig="threePt" dir="t"/>
            </a:scene3d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Aerogel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1220875" y="2029767"/>
            <a:ext cx="2898949" cy="2019720"/>
          </a:xfrm>
          <a:custGeom>
            <a:avLst/>
            <a:gdLst>
              <a:gd name="connsiteX0" fmla="*/ 0 w 2939143"/>
              <a:gd name="connsiteY0" fmla="*/ 1537398 h 2049864"/>
              <a:gd name="connsiteX1" fmla="*/ 1637882 w 2939143"/>
              <a:gd name="connsiteY1" fmla="*/ 0 h 2049864"/>
              <a:gd name="connsiteX2" fmla="*/ 2939143 w 2939143"/>
              <a:gd name="connsiteY2" fmla="*/ 401934 h 2049864"/>
              <a:gd name="connsiteX3" fmla="*/ 1381649 w 2939143"/>
              <a:gd name="connsiteY3" fmla="*/ 2049864 h 2049864"/>
              <a:gd name="connsiteX4" fmla="*/ 0 w 2939143"/>
              <a:gd name="connsiteY4" fmla="*/ 1537398 h 204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9143" h="2049864">
                <a:moveTo>
                  <a:pt x="0" y="1537398"/>
                </a:moveTo>
                <a:lnTo>
                  <a:pt x="1637882" y="0"/>
                </a:lnTo>
                <a:lnTo>
                  <a:pt x="2939143" y="401934"/>
                </a:lnTo>
                <a:lnTo>
                  <a:pt x="1381649" y="2049864"/>
                </a:lnTo>
                <a:lnTo>
                  <a:pt x="0" y="1537398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 rot="20727076">
            <a:off x="1673935" y="2496537"/>
            <a:ext cx="2129987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TopUp"/>
              <a:lightRig rig="threePt" dir="t"/>
            </a:scene3d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Fresnel Lens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&amp;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Mirror Set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 rot="20405570">
            <a:off x="3540904" y="2889110"/>
            <a:ext cx="3320130" cy="206210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TopUp"/>
              <a:lightRig rig="threePt" dir="t"/>
            </a:scene3d>
            <a:sp3d contourW="12700">
              <a:contourClr>
                <a:schemeClr val="bg1"/>
              </a:contourClr>
            </a:sp3d>
          </a:bodyPr>
          <a:lstStyle/>
          <a:p>
            <a:pPr algn="ctr"/>
            <a:r>
              <a:rPr lang="en-US" sz="3200" b="1" dirty="0" smtClean="0">
                <a:ln w="3175">
                  <a:noFill/>
                </a:ln>
                <a:solidFill>
                  <a:schemeClr val="bg1"/>
                </a:solidFill>
              </a:rPr>
              <a:t>Photon Sensor</a:t>
            </a:r>
          </a:p>
          <a:p>
            <a:pPr algn="ctr"/>
            <a:r>
              <a:rPr lang="en-US" sz="3200" b="1" dirty="0" smtClean="0">
                <a:ln w="3175">
                  <a:noFill/>
                </a:ln>
                <a:solidFill>
                  <a:schemeClr val="bg1"/>
                </a:solidFill>
              </a:rPr>
              <a:t>&amp;</a:t>
            </a:r>
          </a:p>
          <a:p>
            <a:pPr algn="ctr"/>
            <a:r>
              <a:rPr lang="en-US" sz="3200" b="1" dirty="0" smtClean="0">
                <a:ln w="3175">
                  <a:noFill/>
                </a:ln>
                <a:solidFill>
                  <a:schemeClr val="bg1"/>
                </a:solidFill>
              </a:rPr>
              <a:t>Readout Electronics</a:t>
            </a:r>
            <a:endParaRPr lang="en-US" sz="3200" b="1" dirty="0">
              <a:ln w="3175"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41" name="Freeform 40"/>
          <p:cNvSpPr/>
          <p:nvPr/>
        </p:nvSpPr>
        <p:spPr>
          <a:xfrm>
            <a:off x="2642260" y="2422566"/>
            <a:ext cx="4975761" cy="3057896"/>
          </a:xfrm>
          <a:custGeom>
            <a:avLst/>
            <a:gdLst>
              <a:gd name="connsiteX0" fmla="*/ 0 w 4975761"/>
              <a:gd name="connsiteY0" fmla="*/ 1668483 h 3057896"/>
              <a:gd name="connsiteX1" fmla="*/ 1514104 w 4975761"/>
              <a:gd name="connsiteY1" fmla="*/ 0 h 3057896"/>
              <a:gd name="connsiteX2" fmla="*/ 4975761 w 4975761"/>
              <a:gd name="connsiteY2" fmla="*/ 1128156 h 3057896"/>
              <a:gd name="connsiteX3" fmla="*/ 3901044 w 4975761"/>
              <a:gd name="connsiteY3" fmla="*/ 3057896 h 3057896"/>
              <a:gd name="connsiteX4" fmla="*/ 0 w 4975761"/>
              <a:gd name="connsiteY4" fmla="*/ 1668483 h 305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5761" h="3057896">
                <a:moveTo>
                  <a:pt x="0" y="1668483"/>
                </a:moveTo>
                <a:lnTo>
                  <a:pt x="1514104" y="0"/>
                </a:lnTo>
                <a:lnTo>
                  <a:pt x="4975761" y="1128156"/>
                </a:lnTo>
                <a:lnTo>
                  <a:pt x="3901044" y="3057896"/>
                </a:lnTo>
                <a:lnTo>
                  <a:pt x="0" y="1668483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6" t="10742" r="12749" b="507"/>
          <a:stretch/>
        </p:blipFill>
        <p:spPr>
          <a:xfrm rot="5400000">
            <a:off x="5879502" y="613022"/>
            <a:ext cx="2743200" cy="2743200"/>
          </a:xfrm>
          <a:prstGeom prst="ellipse">
            <a:avLst/>
          </a:prstGeom>
          <a:ln>
            <a:solidFill>
              <a:schemeClr val="bg1"/>
            </a:solidFill>
          </a:ln>
          <a:effectLst/>
        </p:spPr>
      </p:pic>
      <p:sp>
        <p:nvSpPr>
          <p:cNvPr id="43" name="Freeform 42"/>
          <p:cNvSpPr/>
          <p:nvPr/>
        </p:nvSpPr>
        <p:spPr>
          <a:xfrm>
            <a:off x="2410691" y="1479725"/>
            <a:ext cx="3479470" cy="360950"/>
          </a:xfrm>
          <a:custGeom>
            <a:avLst/>
            <a:gdLst>
              <a:gd name="connsiteX0" fmla="*/ 0 w 3479470"/>
              <a:gd name="connsiteY0" fmla="*/ 360950 h 360950"/>
              <a:gd name="connsiteX1" fmla="*/ 2256312 w 3479470"/>
              <a:gd name="connsiteY1" fmla="*/ 40317 h 360950"/>
              <a:gd name="connsiteX2" fmla="*/ 3479470 w 3479470"/>
              <a:gd name="connsiteY2" fmla="*/ 4691 h 360950"/>
              <a:gd name="connsiteX3" fmla="*/ 3479470 w 3479470"/>
              <a:gd name="connsiteY3" fmla="*/ 4691 h 360950"/>
              <a:gd name="connsiteX4" fmla="*/ 3479470 w 3479470"/>
              <a:gd name="connsiteY4" fmla="*/ 4691 h 360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470" h="360950">
                <a:moveTo>
                  <a:pt x="0" y="360950"/>
                </a:moveTo>
                <a:cubicBezTo>
                  <a:pt x="838200" y="230321"/>
                  <a:pt x="1676400" y="99693"/>
                  <a:pt x="2256312" y="40317"/>
                </a:cubicBezTo>
                <a:cubicBezTo>
                  <a:pt x="2836224" y="-19059"/>
                  <a:pt x="3479470" y="4691"/>
                  <a:pt x="3479470" y="4691"/>
                </a:cubicBezTo>
                <a:lnTo>
                  <a:pt x="3479470" y="4691"/>
                </a:lnTo>
                <a:lnTo>
                  <a:pt x="3479470" y="4691"/>
                </a:lnTo>
              </a:path>
            </a:pathLst>
          </a:custGeom>
          <a:noFill/>
          <a:ln w="38100">
            <a:solidFill>
              <a:schemeClr val="bg1"/>
            </a:solidFill>
            <a:tailEnd type="stealth" w="lg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" t="41897" r="53990" b="4697"/>
          <a:stretch/>
        </p:blipFill>
        <p:spPr>
          <a:xfrm rot="5400000">
            <a:off x="602425" y="4000168"/>
            <a:ext cx="2743200" cy="2743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6" t="1771" r="16117" b="5259"/>
          <a:stretch/>
        </p:blipFill>
        <p:spPr>
          <a:xfrm>
            <a:off x="5877174" y="629382"/>
            <a:ext cx="2743200" cy="2743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46" name="Freeform 45"/>
          <p:cNvSpPr/>
          <p:nvPr/>
        </p:nvSpPr>
        <p:spPr>
          <a:xfrm>
            <a:off x="3313216" y="1642749"/>
            <a:ext cx="2553194" cy="554186"/>
          </a:xfrm>
          <a:custGeom>
            <a:avLst/>
            <a:gdLst>
              <a:gd name="connsiteX0" fmla="*/ 0 w 2553194"/>
              <a:gd name="connsiteY0" fmla="*/ 688769 h 688769"/>
              <a:gd name="connsiteX1" fmla="*/ 1341911 w 2553194"/>
              <a:gd name="connsiteY1" fmla="*/ 130629 h 688769"/>
              <a:gd name="connsiteX2" fmla="*/ 2553194 w 2553194"/>
              <a:gd name="connsiteY2" fmla="*/ 0 h 688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3194" h="688769">
                <a:moveTo>
                  <a:pt x="0" y="688769"/>
                </a:moveTo>
                <a:cubicBezTo>
                  <a:pt x="458189" y="467096"/>
                  <a:pt x="916379" y="245424"/>
                  <a:pt x="1341911" y="130629"/>
                </a:cubicBezTo>
                <a:cubicBezTo>
                  <a:pt x="1767443" y="15834"/>
                  <a:pt x="2553194" y="0"/>
                  <a:pt x="2553194" y="0"/>
                </a:cubicBezTo>
              </a:path>
            </a:pathLst>
          </a:custGeom>
          <a:noFill/>
          <a:ln w="38100">
            <a:solidFill>
              <a:schemeClr val="bg1"/>
            </a:solidFill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1130121" y="3681351"/>
            <a:ext cx="318669" cy="546265"/>
          </a:xfrm>
          <a:custGeom>
            <a:avLst/>
            <a:gdLst>
              <a:gd name="connsiteX0" fmla="*/ 318669 w 318669"/>
              <a:gd name="connsiteY0" fmla="*/ 0 h 546265"/>
              <a:gd name="connsiteX1" fmla="*/ 21785 w 318669"/>
              <a:gd name="connsiteY1" fmla="*/ 213755 h 546265"/>
              <a:gd name="connsiteX2" fmla="*/ 45536 w 318669"/>
              <a:gd name="connsiteY2" fmla="*/ 546265 h 546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8669" h="546265">
                <a:moveTo>
                  <a:pt x="318669" y="0"/>
                </a:moveTo>
                <a:cubicBezTo>
                  <a:pt x="192988" y="61355"/>
                  <a:pt x="67307" y="122711"/>
                  <a:pt x="21785" y="213755"/>
                </a:cubicBezTo>
                <a:cubicBezTo>
                  <a:pt x="-23737" y="304799"/>
                  <a:pt x="10899" y="425532"/>
                  <a:pt x="45536" y="546265"/>
                </a:cubicBezTo>
              </a:path>
            </a:pathLst>
          </a:custGeom>
          <a:noFill/>
          <a:ln w="38100">
            <a:solidFill>
              <a:schemeClr val="bg1"/>
            </a:solidFill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9" t="847" r="28003" b="18503"/>
          <a:stretch/>
        </p:blipFill>
        <p:spPr>
          <a:xfrm>
            <a:off x="5887938" y="629382"/>
            <a:ext cx="2743200" cy="2743200"/>
          </a:xfrm>
          <a:prstGeom prst="ellipse">
            <a:avLst/>
          </a:prstGeom>
          <a:ln>
            <a:solidFill>
              <a:schemeClr val="bg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0" t="9037" r="358" b="9627"/>
          <a:stretch/>
        </p:blipFill>
        <p:spPr>
          <a:xfrm>
            <a:off x="602425" y="4000168"/>
            <a:ext cx="2743200" cy="2743200"/>
          </a:xfrm>
          <a:prstGeom prst="ellipse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906052" y="645998"/>
            <a:ext cx="685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Front</a:t>
            </a:r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682073" y="4067173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</a:t>
            </a:r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4916384" y="2101932"/>
            <a:ext cx="914400" cy="570016"/>
          </a:xfrm>
          <a:custGeom>
            <a:avLst/>
            <a:gdLst>
              <a:gd name="connsiteX0" fmla="*/ 0 w 914400"/>
              <a:gd name="connsiteY0" fmla="*/ 570016 h 570016"/>
              <a:gd name="connsiteX1" fmla="*/ 320634 w 914400"/>
              <a:gd name="connsiteY1" fmla="*/ 273133 h 570016"/>
              <a:gd name="connsiteX2" fmla="*/ 914400 w 914400"/>
              <a:gd name="connsiteY2" fmla="*/ 0 h 57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570016">
                <a:moveTo>
                  <a:pt x="0" y="570016"/>
                </a:moveTo>
                <a:cubicBezTo>
                  <a:pt x="84117" y="469076"/>
                  <a:pt x="168234" y="368136"/>
                  <a:pt x="320634" y="273133"/>
                </a:cubicBezTo>
                <a:cubicBezTo>
                  <a:pt x="473034" y="178130"/>
                  <a:pt x="693717" y="89065"/>
                  <a:pt x="914400" y="0"/>
                </a:cubicBezTo>
              </a:path>
            </a:pathLst>
          </a:custGeom>
          <a:noFill/>
          <a:ln w="38100">
            <a:solidFill>
              <a:schemeClr val="bg1"/>
            </a:solidFill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313217" y="4513168"/>
            <a:ext cx="370310" cy="399818"/>
          </a:xfrm>
          <a:custGeom>
            <a:avLst/>
            <a:gdLst>
              <a:gd name="connsiteX0" fmla="*/ 1543792 w 1543792"/>
              <a:gd name="connsiteY0" fmla="*/ 0 h 712520"/>
              <a:gd name="connsiteX1" fmla="*/ 1021278 w 1543792"/>
              <a:gd name="connsiteY1" fmla="*/ 439387 h 712520"/>
              <a:gd name="connsiteX2" fmla="*/ 0 w 1543792"/>
              <a:gd name="connsiteY2" fmla="*/ 712520 h 71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3792" h="712520">
                <a:moveTo>
                  <a:pt x="1543792" y="0"/>
                </a:moveTo>
                <a:cubicBezTo>
                  <a:pt x="1411184" y="160317"/>
                  <a:pt x="1278577" y="320634"/>
                  <a:pt x="1021278" y="439387"/>
                </a:cubicBezTo>
                <a:cubicBezTo>
                  <a:pt x="763979" y="558140"/>
                  <a:pt x="0" y="712520"/>
                  <a:pt x="0" y="712520"/>
                </a:cubicBezTo>
              </a:path>
            </a:pathLst>
          </a:custGeom>
          <a:noFill/>
          <a:ln w="38100">
            <a:solidFill>
              <a:schemeClr val="bg1"/>
            </a:solidFill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7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2" grpId="0"/>
      <p:bldP spid="32" grpId="1"/>
      <p:bldP spid="37" grpId="0" animBg="1"/>
      <p:bldP spid="37" grpId="1" animBg="1"/>
      <p:bldP spid="38" grpId="0"/>
      <p:bldP spid="38" grpId="1"/>
      <p:bldP spid="40" grpId="0"/>
      <p:bldP spid="41" grpId="0" animBg="1"/>
      <p:bldP spid="43" grpId="0" animBg="1"/>
      <p:bldP spid="43" grpId="1" animBg="1"/>
      <p:bldP spid="46" grpId="0" animBg="1"/>
      <p:bldP spid="46" grpId="1" animBg="1"/>
      <p:bldP spid="47" grpId="0" animBg="1"/>
      <p:bldP spid="47" grpId="1" animBg="1"/>
      <p:bldP spid="7" grpId="0"/>
      <p:bldP spid="23" grpId="0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</a:t>
            </a:r>
            <a:r>
              <a:rPr lang="en-US" dirty="0" smtClean="0"/>
              <a:t>Test Setup at </a:t>
            </a:r>
            <a:r>
              <a:rPr lang="en-US" dirty="0" err="1" smtClean="0"/>
              <a:t>Fermilab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59862" y="4349530"/>
            <a:ext cx="8791844" cy="2004844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MTest</a:t>
            </a:r>
            <a:r>
              <a:rPr lang="en-US" dirty="0" smtClean="0"/>
              <a:t> facility at </a:t>
            </a:r>
            <a:r>
              <a:rPr lang="en-US" dirty="0" err="1" smtClean="0"/>
              <a:t>Fermilab</a:t>
            </a:r>
            <a:endParaRPr lang="en-US" dirty="0" smtClean="0"/>
          </a:p>
          <a:p>
            <a:pPr lvl="1"/>
            <a:r>
              <a:rPr lang="en-US" dirty="0" smtClean="0"/>
              <a:t>120 </a:t>
            </a:r>
            <a:r>
              <a:rPr lang="en-US" dirty="0" err="1" smtClean="0"/>
              <a:t>GeV</a:t>
            </a:r>
            <a:r>
              <a:rPr lang="en-US" dirty="0" smtClean="0"/>
              <a:t> primary proton beam</a:t>
            </a:r>
          </a:p>
          <a:p>
            <a:pPr lvl="1"/>
            <a:r>
              <a:rPr lang="en-US" dirty="0" smtClean="0"/>
              <a:t>Low energy (down to 1 </a:t>
            </a:r>
            <a:r>
              <a:rPr lang="en-US" dirty="0" err="1" smtClean="0"/>
              <a:t>GeV</a:t>
            </a:r>
            <a:r>
              <a:rPr lang="en-US" dirty="0" smtClean="0"/>
              <a:t>) secondary </a:t>
            </a:r>
            <a:r>
              <a:rPr lang="en-US" dirty="0" err="1" smtClean="0"/>
              <a:t>pions</a:t>
            </a:r>
            <a:r>
              <a:rPr lang="en-US" dirty="0" smtClean="0"/>
              <a:t>, </a:t>
            </a:r>
            <a:r>
              <a:rPr lang="en-US" dirty="0" err="1" smtClean="0"/>
              <a:t>muons</a:t>
            </a:r>
            <a:r>
              <a:rPr lang="en-US" dirty="0" smtClean="0"/>
              <a:t> and electrons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B522-D4B1-1449-8B63-DF241CC458B7}" type="datetime1">
              <a:rPr lang="en-US" smtClean="0"/>
              <a:t>10/9/16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Cheuk-Ping Wong (GSU)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28B0-E87C-2C4E-8191-107DAFE0325D}" type="slidenum">
              <a:rPr lang="en-US" smtClean="0"/>
              <a:t>9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8"/>
          <a:stretch/>
        </p:blipFill>
        <p:spPr>
          <a:xfrm>
            <a:off x="159862" y="1512888"/>
            <a:ext cx="4064000" cy="272710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814876">
            <a:off x="276666" y="2301869"/>
            <a:ext cx="1319592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Beam pipe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46905" y="1648897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mRICH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2667004" y="2009995"/>
            <a:ext cx="711200" cy="535611"/>
          </a:xfrm>
          <a:custGeom>
            <a:avLst/>
            <a:gdLst>
              <a:gd name="connsiteX0" fmla="*/ 558800 w 569778"/>
              <a:gd name="connsiteY0" fmla="*/ 0 h 558800"/>
              <a:gd name="connsiteX1" fmla="*/ 495300 w 569778"/>
              <a:gd name="connsiteY1" fmla="*/ 241300 h 558800"/>
              <a:gd name="connsiteX2" fmla="*/ 0 w 569778"/>
              <a:gd name="connsiteY2" fmla="*/ 5588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778" h="558800">
                <a:moveTo>
                  <a:pt x="558800" y="0"/>
                </a:moveTo>
                <a:cubicBezTo>
                  <a:pt x="573616" y="74083"/>
                  <a:pt x="588433" y="148167"/>
                  <a:pt x="495300" y="241300"/>
                </a:cubicBezTo>
                <a:cubicBezTo>
                  <a:pt x="402167" y="334433"/>
                  <a:pt x="0" y="558800"/>
                  <a:pt x="0" y="558800"/>
                </a:cubicBez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675971" y="2364059"/>
            <a:ext cx="1166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M6 facility</a:t>
            </a:r>
            <a:endParaRPr lang="en-US" dirty="0"/>
          </a:p>
        </p:txBody>
      </p:sp>
      <p:pic>
        <p:nvPicPr>
          <p:cNvPr id="16" name="Content Placeholder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8" t="14261" r="1" b="16652"/>
          <a:stretch/>
        </p:blipFill>
        <p:spPr>
          <a:xfrm>
            <a:off x="4313268" y="1511951"/>
            <a:ext cx="4643868" cy="27280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21501" y="3868686"/>
            <a:ext cx="1403333" cy="36933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Mtest</a:t>
            </a:r>
            <a:r>
              <a:rPr lang="en-US" dirty="0" smtClean="0"/>
              <a:t> facility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247009" y="3868686"/>
            <a:ext cx="1704697" cy="36933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mtClean="0"/>
              <a:t>Beam test setup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28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6631</TotalTime>
  <Words>1211</Words>
  <Application>Microsoft Macintosh PowerPoint</Application>
  <PresentationFormat>On-screen Show (4:3)</PresentationFormat>
  <Paragraphs>418</Paragraphs>
  <Slides>35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Calibri</vt:lpstr>
      <vt:lpstr>Cambria Math</vt:lpstr>
      <vt:lpstr>Wingdings</vt:lpstr>
      <vt:lpstr>Arial</vt:lpstr>
      <vt:lpstr>Default Theme</vt:lpstr>
      <vt:lpstr>Performance Study of  a Prototype Modular RICH Detector for EIC Experiments</vt:lpstr>
      <vt:lpstr>Outline</vt:lpstr>
      <vt:lpstr>Electron Ion Collider (EIC)</vt:lpstr>
      <vt:lpstr>Hadron Products Kinematic in EIC</vt:lpstr>
      <vt:lpstr>PowerPoint Presentation</vt:lpstr>
      <vt:lpstr>Design of 1st Modular RICH Prototype</vt:lpstr>
      <vt:lpstr>Lens Based Design</vt:lpstr>
      <vt:lpstr>1st Prototype</vt:lpstr>
      <vt:lpstr>Beam Test Setup at Fermilab</vt:lpstr>
      <vt:lpstr>Beam Test Setup</vt:lpstr>
      <vt:lpstr>Beam Test Configurations</vt:lpstr>
      <vt:lpstr>PowerPoint Presentation</vt:lpstr>
      <vt:lpstr>Ring Finder Analysis</vt:lpstr>
      <vt:lpstr>Cherenkov Ring Image Reconstruction</vt:lpstr>
      <vt:lpstr>Cherenkov Ring Radius</vt:lpstr>
      <vt:lpstr>Cherenkov Ring Radius</vt:lpstr>
      <vt:lpstr>Number of Cherenkov Photons per Event</vt:lpstr>
      <vt:lpstr>Number of Cherenkov Photons per Event</vt:lpstr>
      <vt:lpstr>Summary</vt:lpstr>
      <vt:lpstr>PowerPoint Presentation</vt:lpstr>
      <vt:lpstr>Simulation Study</vt:lpstr>
      <vt:lpstr>Next Prototype</vt:lpstr>
      <vt:lpstr>eRD14 Collaborators</vt:lpstr>
      <vt:lpstr>PowerPoint Presentation</vt:lpstr>
      <vt:lpstr>Cherenkov Ring Size from Simulation</vt:lpstr>
      <vt:lpstr>Cherenkov ring radius from different refractive indice of aerogel</vt:lpstr>
      <vt:lpstr>Desired Pixel Size</vt:lpstr>
      <vt:lpstr>Details of Detector Setup</vt:lpstr>
      <vt:lpstr>Internal Reflection inside Glass Window</vt:lpstr>
      <vt:lpstr>Event Display Comparison</vt:lpstr>
      <vt:lpstr>Event Display Comparison</vt:lpstr>
      <vt:lpstr>Ring Finder Analysis Procedure</vt:lpstr>
      <vt:lpstr>Radius (in each event) Distribution</vt:lpstr>
      <vt:lpstr>Weight Functions</vt:lpstr>
      <vt:lpstr>Center Position (a,b)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EIC User Group Meeting at Argonne July 2016</dc:title>
  <dc:creator>Cheuk-Ping Wong</dc:creator>
  <cp:lastModifiedBy>Cheuk-Ping Wong</cp:lastModifiedBy>
  <cp:revision>454</cp:revision>
  <dcterms:created xsi:type="dcterms:W3CDTF">2016-06-08T13:50:25Z</dcterms:created>
  <dcterms:modified xsi:type="dcterms:W3CDTF">2016-10-09T21:35:23Z</dcterms:modified>
</cp:coreProperties>
</file>