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6"/>
  </p:notesMasterIdLst>
  <p:sldIdLst>
    <p:sldId id="309" r:id="rId5"/>
    <p:sldId id="38882" r:id="rId6"/>
    <p:sldId id="38874" r:id="rId7"/>
    <p:sldId id="38858" r:id="rId8"/>
    <p:sldId id="38859" r:id="rId9"/>
    <p:sldId id="38871" r:id="rId10"/>
    <p:sldId id="38876" r:id="rId11"/>
    <p:sldId id="38886" r:id="rId12"/>
    <p:sldId id="38879" r:id="rId13"/>
    <p:sldId id="38881" r:id="rId14"/>
    <p:sldId id="38877" r:id="rId15"/>
    <p:sldId id="38878" r:id="rId16"/>
    <p:sldId id="38888" r:id="rId17"/>
    <p:sldId id="38887" r:id="rId18"/>
    <p:sldId id="38883" r:id="rId19"/>
    <p:sldId id="38884" r:id="rId20"/>
    <p:sldId id="38857" r:id="rId21"/>
    <p:sldId id="38860" r:id="rId22"/>
    <p:sldId id="38875" r:id="rId23"/>
    <p:sldId id="38885" r:id="rId24"/>
    <p:sldId id="388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FF6720-4B9F-2721-E108-69622687FF56}" name="Lancon, Eric" initials="EL" userId="S::elancon@bnl.gov::99ce055a-68d0-4033-8e07-a08c2a896ef5" providerId="AD"/>
  <p188:author id="{9C72C873-F5B5-7F8F-CD5F-1934AAAADB79}" name="Amber Boehnlein" initials="AB" userId="S::amber_jlab.org#ext#@brookhavenlab.onmicrosoft.com::a341d27f-b6ac-4dc9-89c2-ca15ac77522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BA0"/>
    <a:srgbClr val="778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4"/>
    <p:restoredTop sz="94620"/>
  </p:normalViewPr>
  <p:slideViewPr>
    <p:cSldViewPr snapToGrid="0">
      <p:cViewPr varScale="1">
        <p:scale>
          <a:sx n="114" d="100"/>
          <a:sy n="114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A46DE6-C6DF-4778-914F-3EB401273F32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0FC60C-4147-4A7A-B4BB-A2406124052D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21000">
              <a:srgbClr val="527BCB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en-US" sz="2000" dirty="0"/>
            <a:t>Oversight for </a:t>
          </a:r>
          <a:r>
            <a:rPr lang="en-US" sz="2000" dirty="0" err="1"/>
            <a:t>ePIC</a:t>
          </a:r>
          <a:r>
            <a:rPr lang="en-US" sz="2000" dirty="0"/>
            <a:t> software and computing designs and execution to provide assurance functions for the host labs and DOE.</a:t>
          </a:r>
        </a:p>
      </dgm:t>
    </dgm:pt>
    <dgm:pt modelId="{2E6FD05E-F3AD-413D-8990-C5D52A87AB58}" type="parTrans" cxnId="{56AB440E-3C8C-4D0C-9D6D-3ACC952C2C31}">
      <dgm:prSet/>
      <dgm:spPr/>
      <dgm:t>
        <a:bodyPr/>
        <a:lstStyle/>
        <a:p>
          <a:endParaRPr lang="en-US"/>
        </a:p>
      </dgm:t>
    </dgm:pt>
    <dgm:pt modelId="{DFB3A231-E0E3-48FC-BB2E-88EC1C16724D}" type="sibTrans" cxnId="{56AB440E-3C8C-4D0C-9D6D-3ACC952C2C31}">
      <dgm:prSet/>
      <dgm:spPr/>
      <dgm:t>
        <a:bodyPr/>
        <a:lstStyle/>
        <a:p>
          <a:endParaRPr lang="en-US"/>
        </a:p>
      </dgm:t>
    </dgm:pt>
    <dgm:pt modelId="{40131308-E827-4DF0-A405-194249CBDDD0}">
      <dgm:prSet custT="1"/>
      <dgm:spPr/>
      <dgm:t>
        <a:bodyPr/>
        <a:lstStyle/>
        <a:p>
          <a:r>
            <a:rPr lang="en-US" sz="2000"/>
            <a:t>Provisioning and operating standard infrastructure solutions consistent with supported lab infrastructures and community best practices.</a:t>
          </a:r>
        </a:p>
      </dgm:t>
    </dgm:pt>
    <dgm:pt modelId="{2F51F7DE-2276-4EF3-9657-8877E75EFAE9}" type="parTrans" cxnId="{B0D62FB8-7101-4F0A-BB72-77A87C7BA119}">
      <dgm:prSet/>
      <dgm:spPr/>
      <dgm:t>
        <a:bodyPr/>
        <a:lstStyle/>
        <a:p>
          <a:endParaRPr lang="en-US"/>
        </a:p>
      </dgm:t>
    </dgm:pt>
    <dgm:pt modelId="{6A3B200D-C724-4D3B-AA69-F97970BCD7F0}" type="sibTrans" cxnId="{B0D62FB8-7101-4F0A-BB72-77A87C7BA119}">
      <dgm:prSet/>
      <dgm:spPr/>
      <dgm:t>
        <a:bodyPr/>
        <a:lstStyle/>
        <a:p>
          <a:endParaRPr lang="en-US"/>
        </a:p>
      </dgm:t>
    </dgm:pt>
    <dgm:pt modelId="{F7F226E0-AC85-45CF-B66A-7F8006F7FA86}">
      <dgm:prSet custT="1"/>
      <dgm:spPr/>
      <dgm:t>
        <a:bodyPr/>
        <a:lstStyle/>
        <a:p>
          <a:r>
            <a:rPr lang="en-US" sz="2000" dirty="0"/>
            <a:t>Support for the EIC International Computing Organization.</a:t>
          </a:r>
        </a:p>
      </dgm:t>
    </dgm:pt>
    <dgm:pt modelId="{A2A3A1C7-7EE8-4A05-B941-DE9DEDCA1A43}" type="parTrans" cxnId="{FC4847C3-5161-4454-B8AE-63C7E68D62A0}">
      <dgm:prSet/>
      <dgm:spPr/>
      <dgm:t>
        <a:bodyPr/>
        <a:lstStyle/>
        <a:p>
          <a:endParaRPr lang="en-US"/>
        </a:p>
      </dgm:t>
    </dgm:pt>
    <dgm:pt modelId="{F0B76C1C-95D3-4C19-BB5B-F26E0CEADFA4}" type="sibTrans" cxnId="{FC4847C3-5161-4454-B8AE-63C7E68D62A0}">
      <dgm:prSet/>
      <dgm:spPr/>
      <dgm:t>
        <a:bodyPr/>
        <a:lstStyle/>
        <a:p>
          <a:endParaRPr lang="en-US"/>
        </a:p>
      </dgm:t>
    </dgm:pt>
    <dgm:pt modelId="{E23BDE02-602A-467A-BADA-4CD96D755FF9}">
      <dgm:prSet custT="1"/>
      <dgm:spPr/>
      <dgm:t>
        <a:bodyPr/>
        <a:lstStyle/>
        <a:p>
          <a:r>
            <a:rPr lang="en-US" sz="2000"/>
            <a:t>Interface for local resources and policies at the respective labs.</a:t>
          </a:r>
        </a:p>
      </dgm:t>
    </dgm:pt>
    <dgm:pt modelId="{AECD3F1E-E3BC-4CCE-827C-CCEE7ABC4557}" type="parTrans" cxnId="{35A475A1-072D-4C1C-9C9F-A22B12F1EF98}">
      <dgm:prSet/>
      <dgm:spPr/>
      <dgm:t>
        <a:bodyPr/>
        <a:lstStyle/>
        <a:p>
          <a:endParaRPr lang="en-US"/>
        </a:p>
      </dgm:t>
    </dgm:pt>
    <dgm:pt modelId="{96A6CFAF-4E86-4A88-9323-85258FFF7E0D}" type="sibTrans" cxnId="{35A475A1-072D-4C1C-9C9F-A22B12F1EF98}">
      <dgm:prSet/>
      <dgm:spPr/>
      <dgm:t>
        <a:bodyPr/>
        <a:lstStyle/>
        <a:p>
          <a:endParaRPr lang="en-US"/>
        </a:p>
      </dgm:t>
    </dgm:pt>
    <dgm:pt modelId="{7D2B776B-6983-4DC8-B7C9-1DCEFF031AD4}">
      <dgm:prSet custT="1"/>
      <dgm:spPr/>
      <dgm:t>
        <a:bodyPr/>
        <a:lstStyle/>
        <a:p>
          <a:r>
            <a:rPr lang="en-US" sz="2000" dirty="0"/>
            <a:t>On-going computing operations in support of the accelerator and detector design and construction.</a:t>
          </a:r>
        </a:p>
      </dgm:t>
    </dgm:pt>
    <dgm:pt modelId="{94483915-CEB8-443C-8504-BDA8FA36DFB7}" type="parTrans" cxnId="{C2D36A52-CF2D-41B7-A43B-670C607627E7}">
      <dgm:prSet/>
      <dgm:spPr/>
      <dgm:t>
        <a:bodyPr/>
        <a:lstStyle/>
        <a:p>
          <a:endParaRPr lang="en-US"/>
        </a:p>
      </dgm:t>
    </dgm:pt>
    <dgm:pt modelId="{6A1D9258-DCDE-4D12-985B-03C461EC4565}" type="sibTrans" cxnId="{C2D36A52-CF2D-41B7-A43B-670C607627E7}">
      <dgm:prSet/>
      <dgm:spPr/>
      <dgm:t>
        <a:bodyPr/>
        <a:lstStyle/>
        <a:p>
          <a:endParaRPr lang="en-US"/>
        </a:p>
      </dgm:t>
    </dgm:pt>
    <dgm:pt modelId="{4D292019-9159-4865-8354-2AFB895F63ED}">
      <dgm:prSet custT="1"/>
      <dgm:spPr/>
      <dgm:t>
        <a:bodyPr/>
        <a:lstStyle/>
        <a:p>
          <a:pPr>
            <a:buNone/>
          </a:pPr>
          <a:r>
            <a:rPr lang="en-US" sz="1700" dirty="0"/>
            <a:t>Operational support functions for:</a:t>
          </a:r>
        </a:p>
      </dgm:t>
    </dgm:pt>
    <dgm:pt modelId="{1E7213BC-6485-44E1-BFB7-61EF1909389E}" type="parTrans" cxnId="{36F29336-BD56-4A5F-9761-4064CB41A68D}">
      <dgm:prSet/>
      <dgm:spPr/>
      <dgm:t>
        <a:bodyPr/>
        <a:lstStyle/>
        <a:p>
          <a:endParaRPr lang="en-US"/>
        </a:p>
      </dgm:t>
    </dgm:pt>
    <dgm:pt modelId="{4936DCD6-51EC-4ABD-9F13-5C98C4008344}" type="sibTrans" cxnId="{36F29336-BD56-4A5F-9761-4064CB41A68D}">
      <dgm:prSet/>
      <dgm:spPr/>
      <dgm:t>
        <a:bodyPr/>
        <a:lstStyle/>
        <a:p>
          <a:endParaRPr lang="en-US"/>
        </a:p>
      </dgm:t>
    </dgm:pt>
    <dgm:pt modelId="{48C74B5F-54D7-4E63-8712-0CE566FA2515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Experimental data curation.</a:t>
          </a:r>
        </a:p>
      </dgm:t>
    </dgm:pt>
    <dgm:pt modelId="{28B9A48D-76C2-4FB0-ACC0-ACF43C38AF63}" type="parTrans" cxnId="{308B6AD6-D390-4C93-8F91-85D7425A2828}">
      <dgm:prSet/>
      <dgm:spPr/>
      <dgm:t>
        <a:bodyPr/>
        <a:lstStyle/>
        <a:p>
          <a:endParaRPr lang="en-US"/>
        </a:p>
      </dgm:t>
    </dgm:pt>
    <dgm:pt modelId="{29CFF02D-284B-48F2-AD7F-CE94075B3104}" type="sibTrans" cxnId="{308B6AD6-D390-4C93-8F91-85D7425A2828}">
      <dgm:prSet/>
      <dgm:spPr/>
      <dgm:t>
        <a:bodyPr/>
        <a:lstStyle/>
        <a:p>
          <a:endParaRPr lang="en-US"/>
        </a:p>
      </dgm:t>
    </dgm:pt>
    <dgm:pt modelId="{E2BF1040-4BBA-4547-B053-E2710DCBBB89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/>
            <a:t>First-pass processing.</a:t>
          </a:r>
        </a:p>
      </dgm:t>
    </dgm:pt>
    <dgm:pt modelId="{206F13D7-C7EB-4368-B962-3E5A5CDD93E9}" type="parTrans" cxnId="{324FC224-25C9-498E-BD2C-271E54325F70}">
      <dgm:prSet/>
      <dgm:spPr/>
      <dgm:t>
        <a:bodyPr/>
        <a:lstStyle/>
        <a:p>
          <a:endParaRPr lang="en-US"/>
        </a:p>
      </dgm:t>
    </dgm:pt>
    <dgm:pt modelId="{899DF380-78DB-4C70-8767-E2D0CF154382}" type="sibTrans" cxnId="{324FC224-25C9-498E-BD2C-271E54325F70}">
      <dgm:prSet/>
      <dgm:spPr/>
      <dgm:t>
        <a:bodyPr/>
        <a:lstStyle/>
        <a:p>
          <a:endParaRPr lang="en-US"/>
        </a:p>
      </dgm:t>
    </dgm:pt>
    <dgm:pt modelId="{2A7E54AD-DB84-4624-B8CF-82047FCE1531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Data analysis.</a:t>
          </a:r>
        </a:p>
      </dgm:t>
    </dgm:pt>
    <dgm:pt modelId="{66ADD936-0613-4E53-A15A-535E5F53AB60}" type="parTrans" cxnId="{BD6F1333-2156-4454-AC47-600C0129AAC2}">
      <dgm:prSet/>
      <dgm:spPr/>
      <dgm:t>
        <a:bodyPr/>
        <a:lstStyle/>
        <a:p>
          <a:endParaRPr lang="en-US"/>
        </a:p>
      </dgm:t>
    </dgm:pt>
    <dgm:pt modelId="{46178F75-44AC-42F4-BD34-2FCC80709D60}" type="sibTrans" cxnId="{BD6F1333-2156-4454-AC47-600C0129AAC2}">
      <dgm:prSet/>
      <dgm:spPr/>
      <dgm:t>
        <a:bodyPr/>
        <a:lstStyle/>
        <a:p>
          <a:endParaRPr lang="en-US"/>
        </a:p>
      </dgm:t>
    </dgm:pt>
    <dgm:pt modelId="{9F87EF06-8701-4C6C-BFD0-7FDBE0BFE947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Support of collaboration(s) and users.</a:t>
          </a:r>
        </a:p>
      </dgm:t>
    </dgm:pt>
    <dgm:pt modelId="{26B175EE-C225-4D1F-BC72-761963CABDE9}" type="parTrans" cxnId="{C31BD90C-3511-4B38-90DE-F7E07580763F}">
      <dgm:prSet/>
      <dgm:spPr/>
      <dgm:t>
        <a:bodyPr/>
        <a:lstStyle/>
        <a:p>
          <a:endParaRPr lang="en-US"/>
        </a:p>
      </dgm:t>
    </dgm:pt>
    <dgm:pt modelId="{DC00F891-40DB-4E36-BB28-04394CEAAE1F}" type="sibTrans" cxnId="{C31BD90C-3511-4B38-90DE-F7E07580763F}">
      <dgm:prSet/>
      <dgm:spPr/>
      <dgm:t>
        <a:bodyPr/>
        <a:lstStyle/>
        <a:p>
          <a:endParaRPr lang="en-US"/>
        </a:p>
      </dgm:t>
    </dgm:pt>
    <dgm:pt modelId="{5D85CE33-55CD-479B-89E7-4EBB39A50079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en-US" sz="1500" dirty="0"/>
            <a:t>Accelerator and detector simulations .</a:t>
          </a:r>
        </a:p>
      </dgm:t>
    </dgm:pt>
    <dgm:pt modelId="{84234AF3-92F3-4AFA-A106-2240D9A46A65}" type="parTrans" cxnId="{4947FA34-93B7-4790-968A-DE6CB0E5B473}">
      <dgm:prSet/>
      <dgm:spPr/>
      <dgm:t>
        <a:bodyPr/>
        <a:lstStyle/>
        <a:p>
          <a:endParaRPr lang="en-US"/>
        </a:p>
      </dgm:t>
    </dgm:pt>
    <dgm:pt modelId="{2181C2B8-1037-423F-BE45-9038B3DA9041}" type="sibTrans" cxnId="{4947FA34-93B7-4790-968A-DE6CB0E5B473}">
      <dgm:prSet/>
      <dgm:spPr/>
      <dgm:t>
        <a:bodyPr/>
        <a:lstStyle/>
        <a:p>
          <a:endParaRPr lang="en-US"/>
        </a:p>
      </dgm:t>
    </dgm:pt>
    <dgm:pt modelId="{1F8BD6C4-BCB4-8143-957F-2F6FE23BBD0F}" type="pres">
      <dgm:prSet presAssocID="{78A46DE6-C6DF-4778-914F-3EB401273F32}" presName="diagram" presStyleCnt="0">
        <dgm:presLayoutVars>
          <dgm:dir/>
          <dgm:resizeHandles val="exact"/>
        </dgm:presLayoutVars>
      </dgm:prSet>
      <dgm:spPr/>
    </dgm:pt>
    <dgm:pt modelId="{F1C2D8CB-24CC-BB42-8289-43C5052585DE}" type="pres">
      <dgm:prSet presAssocID="{B90FC60C-4147-4A7A-B4BB-A2406124052D}" presName="node" presStyleLbl="node1" presStyleIdx="0" presStyleCnt="6">
        <dgm:presLayoutVars>
          <dgm:bulletEnabled val="1"/>
        </dgm:presLayoutVars>
      </dgm:prSet>
      <dgm:spPr/>
    </dgm:pt>
    <dgm:pt modelId="{29B201B3-0464-8A4D-A1CF-47DD27740224}" type="pres">
      <dgm:prSet presAssocID="{DFB3A231-E0E3-48FC-BB2E-88EC1C16724D}" presName="sibTrans" presStyleCnt="0"/>
      <dgm:spPr/>
    </dgm:pt>
    <dgm:pt modelId="{85A26164-8ABF-294B-8E82-D654B7B41917}" type="pres">
      <dgm:prSet presAssocID="{40131308-E827-4DF0-A405-194249CBDDD0}" presName="node" presStyleLbl="node1" presStyleIdx="1" presStyleCnt="6">
        <dgm:presLayoutVars>
          <dgm:bulletEnabled val="1"/>
        </dgm:presLayoutVars>
      </dgm:prSet>
      <dgm:spPr/>
    </dgm:pt>
    <dgm:pt modelId="{2047E355-1E39-5F4D-915A-F9BAE1AC50C6}" type="pres">
      <dgm:prSet presAssocID="{6A3B200D-C724-4D3B-AA69-F97970BCD7F0}" presName="sibTrans" presStyleCnt="0"/>
      <dgm:spPr/>
    </dgm:pt>
    <dgm:pt modelId="{DB813FB6-FB1B-B341-8EAF-349056CFADB8}" type="pres">
      <dgm:prSet presAssocID="{F7F226E0-AC85-45CF-B66A-7F8006F7FA86}" presName="node" presStyleLbl="node1" presStyleIdx="2" presStyleCnt="6">
        <dgm:presLayoutVars>
          <dgm:bulletEnabled val="1"/>
        </dgm:presLayoutVars>
      </dgm:prSet>
      <dgm:spPr/>
    </dgm:pt>
    <dgm:pt modelId="{BCA38330-A63B-EC40-A2C8-8062F86CC69B}" type="pres">
      <dgm:prSet presAssocID="{F0B76C1C-95D3-4C19-BB5B-F26E0CEADFA4}" presName="sibTrans" presStyleCnt="0"/>
      <dgm:spPr/>
    </dgm:pt>
    <dgm:pt modelId="{A366E3C9-7BD3-7049-8757-EFFCC1C52B32}" type="pres">
      <dgm:prSet presAssocID="{E23BDE02-602A-467A-BADA-4CD96D755FF9}" presName="node" presStyleLbl="node1" presStyleIdx="3" presStyleCnt="6">
        <dgm:presLayoutVars>
          <dgm:bulletEnabled val="1"/>
        </dgm:presLayoutVars>
      </dgm:prSet>
      <dgm:spPr/>
    </dgm:pt>
    <dgm:pt modelId="{FC44AB64-960D-CA4D-A623-F6A0ECA51C0A}" type="pres">
      <dgm:prSet presAssocID="{96A6CFAF-4E86-4A88-9323-85258FFF7E0D}" presName="sibTrans" presStyleCnt="0"/>
      <dgm:spPr/>
    </dgm:pt>
    <dgm:pt modelId="{9E4D552D-3900-E34D-80E1-F092D8E4EAA8}" type="pres">
      <dgm:prSet presAssocID="{7D2B776B-6983-4DC8-B7C9-1DCEFF031AD4}" presName="node" presStyleLbl="node1" presStyleIdx="4" presStyleCnt="6">
        <dgm:presLayoutVars>
          <dgm:bulletEnabled val="1"/>
        </dgm:presLayoutVars>
      </dgm:prSet>
      <dgm:spPr/>
    </dgm:pt>
    <dgm:pt modelId="{2F40DEFF-A3AA-7343-8582-1003752E8506}" type="pres">
      <dgm:prSet presAssocID="{6A1D9258-DCDE-4D12-985B-03C461EC4565}" presName="sibTrans" presStyleCnt="0"/>
      <dgm:spPr/>
    </dgm:pt>
    <dgm:pt modelId="{30F89B1B-8C07-EC47-929B-FB1ECC3D5A51}" type="pres">
      <dgm:prSet presAssocID="{4D292019-9159-4865-8354-2AFB895F63ED}" presName="node" presStyleLbl="node1" presStyleIdx="5" presStyleCnt="6">
        <dgm:presLayoutVars>
          <dgm:bulletEnabled val="1"/>
        </dgm:presLayoutVars>
      </dgm:prSet>
      <dgm:spPr/>
    </dgm:pt>
  </dgm:ptLst>
  <dgm:cxnLst>
    <dgm:cxn modelId="{C31BD90C-3511-4B38-90DE-F7E07580763F}" srcId="{4D292019-9159-4865-8354-2AFB895F63ED}" destId="{9F87EF06-8701-4C6C-BFD0-7FDBE0BFE947}" srcOrd="3" destOrd="0" parTransId="{26B175EE-C225-4D1F-BC72-761963CABDE9}" sibTransId="{DC00F891-40DB-4E36-BB28-04394CEAAE1F}"/>
    <dgm:cxn modelId="{56AB440E-3C8C-4D0C-9D6D-3ACC952C2C31}" srcId="{78A46DE6-C6DF-4778-914F-3EB401273F32}" destId="{B90FC60C-4147-4A7A-B4BB-A2406124052D}" srcOrd="0" destOrd="0" parTransId="{2E6FD05E-F3AD-413D-8990-C5D52A87AB58}" sibTransId="{DFB3A231-E0E3-48FC-BB2E-88EC1C16724D}"/>
    <dgm:cxn modelId="{71CBC912-E329-C842-AE89-5F14A95DAD0D}" type="presOf" srcId="{4D292019-9159-4865-8354-2AFB895F63ED}" destId="{30F89B1B-8C07-EC47-929B-FB1ECC3D5A51}" srcOrd="0" destOrd="0" presId="urn:microsoft.com/office/officeart/2005/8/layout/default"/>
    <dgm:cxn modelId="{5CD2F51B-E002-D740-A162-4C3E73DD58CE}" type="presOf" srcId="{40131308-E827-4DF0-A405-194249CBDDD0}" destId="{85A26164-8ABF-294B-8E82-D654B7B41917}" srcOrd="0" destOrd="0" presId="urn:microsoft.com/office/officeart/2005/8/layout/default"/>
    <dgm:cxn modelId="{324FC224-25C9-498E-BD2C-271E54325F70}" srcId="{4D292019-9159-4865-8354-2AFB895F63ED}" destId="{E2BF1040-4BBA-4547-B053-E2710DCBBB89}" srcOrd="1" destOrd="0" parTransId="{206F13D7-C7EB-4368-B962-3E5A5CDD93E9}" sibTransId="{899DF380-78DB-4C70-8767-E2D0CF154382}"/>
    <dgm:cxn modelId="{B01B362D-CFD6-F447-A7BD-CFD5A85408D6}" type="presOf" srcId="{B90FC60C-4147-4A7A-B4BB-A2406124052D}" destId="{F1C2D8CB-24CC-BB42-8289-43C5052585DE}" srcOrd="0" destOrd="0" presId="urn:microsoft.com/office/officeart/2005/8/layout/default"/>
    <dgm:cxn modelId="{BD6F1333-2156-4454-AC47-600C0129AAC2}" srcId="{4D292019-9159-4865-8354-2AFB895F63ED}" destId="{2A7E54AD-DB84-4624-B8CF-82047FCE1531}" srcOrd="2" destOrd="0" parTransId="{66ADD936-0613-4E53-A15A-535E5F53AB60}" sibTransId="{46178F75-44AC-42F4-BD34-2FCC80709D60}"/>
    <dgm:cxn modelId="{4947FA34-93B7-4790-968A-DE6CB0E5B473}" srcId="{4D292019-9159-4865-8354-2AFB895F63ED}" destId="{5D85CE33-55CD-479B-89E7-4EBB39A50079}" srcOrd="4" destOrd="0" parTransId="{84234AF3-92F3-4AFA-A106-2240D9A46A65}" sibTransId="{2181C2B8-1037-423F-BE45-9038B3DA9041}"/>
    <dgm:cxn modelId="{36F29336-BD56-4A5F-9761-4064CB41A68D}" srcId="{78A46DE6-C6DF-4778-914F-3EB401273F32}" destId="{4D292019-9159-4865-8354-2AFB895F63ED}" srcOrd="5" destOrd="0" parTransId="{1E7213BC-6485-44E1-BFB7-61EF1909389E}" sibTransId="{4936DCD6-51EC-4ABD-9F13-5C98C4008344}"/>
    <dgm:cxn modelId="{C2D36A52-CF2D-41B7-A43B-670C607627E7}" srcId="{78A46DE6-C6DF-4778-914F-3EB401273F32}" destId="{7D2B776B-6983-4DC8-B7C9-1DCEFF031AD4}" srcOrd="4" destOrd="0" parTransId="{94483915-CEB8-443C-8504-BDA8FA36DFB7}" sibTransId="{6A1D9258-DCDE-4D12-985B-03C461EC4565}"/>
    <dgm:cxn modelId="{0CD59658-43D5-894B-824D-261A1B6BF06B}" type="presOf" srcId="{E23BDE02-602A-467A-BADA-4CD96D755FF9}" destId="{A366E3C9-7BD3-7049-8757-EFFCC1C52B32}" srcOrd="0" destOrd="0" presId="urn:microsoft.com/office/officeart/2005/8/layout/default"/>
    <dgm:cxn modelId="{A2409C5C-75F6-BC42-A336-103A2A1E26C4}" type="presOf" srcId="{7D2B776B-6983-4DC8-B7C9-1DCEFF031AD4}" destId="{9E4D552D-3900-E34D-80E1-F092D8E4EAA8}" srcOrd="0" destOrd="0" presId="urn:microsoft.com/office/officeart/2005/8/layout/default"/>
    <dgm:cxn modelId="{83C3465E-278D-2F49-AA01-57393F0F8A2A}" type="presOf" srcId="{9F87EF06-8701-4C6C-BFD0-7FDBE0BFE947}" destId="{30F89B1B-8C07-EC47-929B-FB1ECC3D5A51}" srcOrd="0" destOrd="4" presId="urn:microsoft.com/office/officeart/2005/8/layout/default"/>
    <dgm:cxn modelId="{E56C6A6E-4611-334B-9981-11F0EFBF3AC8}" type="presOf" srcId="{48C74B5F-54D7-4E63-8712-0CE566FA2515}" destId="{30F89B1B-8C07-EC47-929B-FB1ECC3D5A51}" srcOrd="0" destOrd="1" presId="urn:microsoft.com/office/officeart/2005/8/layout/default"/>
    <dgm:cxn modelId="{46475F85-4A3A-D641-818C-91C90A91E44A}" type="presOf" srcId="{F7F226E0-AC85-45CF-B66A-7F8006F7FA86}" destId="{DB813FB6-FB1B-B341-8EAF-349056CFADB8}" srcOrd="0" destOrd="0" presId="urn:microsoft.com/office/officeart/2005/8/layout/default"/>
    <dgm:cxn modelId="{93F08599-A4FE-8548-8FA7-24D2FDC342C6}" type="presOf" srcId="{E2BF1040-4BBA-4547-B053-E2710DCBBB89}" destId="{30F89B1B-8C07-EC47-929B-FB1ECC3D5A51}" srcOrd="0" destOrd="2" presId="urn:microsoft.com/office/officeart/2005/8/layout/default"/>
    <dgm:cxn modelId="{D9088C99-8948-844A-B846-EDA84E347A1D}" type="presOf" srcId="{78A46DE6-C6DF-4778-914F-3EB401273F32}" destId="{1F8BD6C4-BCB4-8143-957F-2F6FE23BBD0F}" srcOrd="0" destOrd="0" presId="urn:microsoft.com/office/officeart/2005/8/layout/default"/>
    <dgm:cxn modelId="{35A475A1-072D-4C1C-9C9F-A22B12F1EF98}" srcId="{78A46DE6-C6DF-4778-914F-3EB401273F32}" destId="{E23BDE02-602A-467A-BADA-4CD96D755FF9}" srcOrd="3" destOrd="0" parTransId="{AECD3F1E-E3BC-4CCE-827C-CCEE7ABC4557}" sibTransId="{96A6CFAF-4E86-4A88-9323-85258FFF7E0D}"/>
    <dgm:cxn modelId="{0B0851AF-D874-5A4F-A9E3-9C109B541DA3}" type="presOf" srcId="{5D85CE33-55CD-479B-89E7-4EBB39A50079}" destId="{30F89B1B-8C07-EC47-929B-FB1ECC3D5A51}" srcOrd="0" destOrd="5" presId="urn:microsoft.com/office/officeart/2005/8/layout/default"/>
    <dgm:cxn modelId="{D198D0B4-7A82-4147-ABA5-D1D4A4CB7E88}" type="presOf" srcId="{2A7E54AD-DB84-4624-B8CF-82047FCE1531}" destId="{30F89B1B-8C07-EC47-929B-FB1ECC3D5A51}" srcOrd="0" destOrd="3" presId="urn:microsoft.com/office/officeart/2005/8/layout/default"/>
    <dgm:cxn modelId="{B0D62FB8-7101-4F0A-BB72-77A87C7BA119}" srcId="{78A46DE6-C6DF-4778-914F-3EB401273F32}" destId="{40131308-E827-4DF0-A405-194249CBDDD0}" srcOrd="1" destOrd="0" parTransId="{2F51F7DE-2276-4EF3-9657-8877E75EFAE9}" sibTransId="{6A3B200D-C724-4D3B-AA69-F97970BCD7F0}"/>
    <dgm:cxn modelId="{FC4847C3-5161-4454-B8AE-63C7E68D62A0}" srcId="{78A46DE6-C6DF-4778-914F-3EB401273F32}" destId="{F7F226E0-AC85-45CF-B66A-7F8006F7FA86}" srcOrd="2" destOrd="0" parTransId="{A2A3A1C7-7EE8-4A05-B941-DE9DEDCA1A43}" sibTransId="{F0B76C1C-95D3-4C19-BB5B-F26E0CEADFA4}"/>
    <dgm:cxn modelId="{308B6AD6-D390-4C93-8F91-85D7425A2828}" srcId="{4D292019-9159-4865-8354-2AFB895F63ED}" destId="{48C74B5F-54D7-4E63-8712-0CE566FA2515}" srcOrd="0" destOrd="0" parTransId="{28B9A48D-76C2-4FB0-ACC0-ACF43C38AF63}" sibTransId="{29CFF02D-284B-48F2-AD7F-CE94075B3104}"/>
    <dgm:cxn modelId="{E33EC484-BF03-F440-8F3D-A2ACBFF51862}" type="presParOf" srcId="{1F8BD6C4-BCB4-8143-957F-2F6FE23BBD0F}" destId="{F1C2D8CB-24CC-BB42-8289-43C5052585DE}" srcOrd="0" destOrd="0" presId="urn:microsoft.com/office/officeart/2005/8/layout/default"/>
    <dgm:cxn modelId="{F110E6C4-563E-D345-AD70-F36BB60907D2}" type="presParOf" srcId="{1F8BD6C4-BCB4-8143-957F-2F6FE23BBD0F}" destId="{29B201B3-0464-8A4D-A1CF-47DD27740224}" srcOrd="1" destOrd="0" presId="urn:microsoft.com/office/officeart/2005/8/layout/default"/>
    <dgm:cxn modelId="{C13FF909-9F63-7046-BFCA-34A8B3A0AE34}" type="presParOf" srcId="{1F8BD6C4-BCB4-8143-957F-2F6FE23BBD0F}" destId="{85A26164-8ABF-294B-8E82-D654B7B41917}" srcOrd="2" destOrd="0" presId="urn:microsoft.com/office/officeart/2005/8/layout/default"/>
    <dgm:cxn modelId="{755A7CCE-4BAE-3741-A659-7B953D52FE5F}" type="presParOf" srcId="{1F8BD6C4-BCB4-8143-957F-2F6FE23BBD0F}" destId="{2047E355-1E39-5F4D-915A-F9BAE1AC50C6}" srcOrd="3" destOrd="0" presId="urn:microsoft.com/office/officeart/2005/8/layout/default"/>
    <dgm:cxn modelId="{5D8D8705-0734-E745-9281-80CEF1485FD3}" type="presParOf" srcId="{1F8BD6C4-BCB4-8143-957F-2F6FE23BBD0F}" destId="{DB813FB6-FB1B-B341-8EAF-349056CFADB8}" srcOrd="4" destOrd="0" presId="urn:microsoft.com/office/officeart/2005/8/layout/default"/>
    <dgm:cxn modelId="{B2A6BCAA-B623-D945-B3BF-77F806A3ADC1}" type="presParOf" srcId="{1F8BD6C4-BCB4-8143-957F-2F6FE23BBD0F}" destId="{BCA38330-A63B-EC40-A2C8-8062F86CC69B}" srcOrd="5" destOrd="0" presId="urn:microsoft.com/office/officeart/2005/8/layout/default"/>
    <dgm:cxn modelId="{2902C2E8-D250-9746-A45B-75A653125209}" type="presParOf" srcId="{1F8BD6C4-BCB4-8143-957F-2F6FE23BBD0F}" destId="{A366E3C9-7BD3-7049-8757-EFFCC1C52B32}" srcOrd="6" destOrd="0" presId="urn:microsoft.com/office/officeart/2005/8/layout/default"/>
    <dgm:cxn modelId="{7605AEDC-EB61-E24C-8DA4-6392E80F869F}" type="presParOf" srcId="{1F8BD6C4-BCB4-8143-957F-2F6FE23BBD0F}" destId="{FC44AB64-960D-CA4D-A623-F6A0ECA51C0A}" srcOrd="7" destOrd="0" presId="urn:microsoft.com/office/officeart/2005/8/layout/default"/>
    <dgm:cxn modelId="{D536054C-24B2-7B44-B7F4-FFC085CFFBA3}" type="presParOf" srcId="{1F8BD6C4-BCB4-8143-957F-2F6FE23BBD0F}" destId="{9E4D552D-3900-E34D-80E1-F092D8E4EAA8}" srcOrd="8" destOrd="0" presId="urn:microsoft.com/office/officeart/2005/8/layout/default"/>
    <dgm:cxn modelId="{60579DA3-8DFA-0948-885F-D207A79533D3}" type="presParOf" srcId="{1F8BD6C4-BCB4-8143-957F-2F6FE23BBD0F}" destId="{2F40DEFF-A3AA-7343-8582-1003752E8506}" srcOrd="9" destOrd="0" presId="urn:microsoft.com/office/officeart/2005/8/layout/default"/>
    <dgm:cxn modelId="{B6D5C108-92C8-1A43-891C-11DCDEA2199D}" type="presParOf" srcId="{1F8BD6C4-BCB4-8143-957F-2F6FE23BBD0F}" destId="{30F89B1B-8C07-EC47-929B-FB1ECC3D5A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2D8CB-24CC-BB42-8289-43C5052585DE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21000">
              <a:srgbClr val="527BCB"/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Oversight for </a:t>
          </a:r>
          <a:r>
            <a:rPr lang="en-US" sz="2000" kern="1200" dirty="0" err="1"/>
            <a:t>ePIC</a:t>
          </a:r>
          <a:r>
            <a:rPr lang="en-US" sz="2000" kern="1200" dirty="0"/>
            <a:t> software and computing designs and execution to provide assurance functions for the host labs and DOE.</a:t>
          </a:r>
        </a:p>
      </dsp:txBody>
      <dsp:txXfrm>
        <a:off x="0" y="39687"/>
        <a:ext cx="3286125" cy="1971675"/>
      </dsp:txXfrm>
    </dsp:sp>
    <dsp:sp modelId="{85A26164-8ABF-294B-8E82-D654B7B41917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Provisioning and operating standard infrastructure solutions consistent with supported lab infrastructures and community best practices.</a:t>
          </a:r>
        </a:p>
      </dsp:txBody>
      <dsp:txXfrm>
        <a:off x="3614737" y="39687"/>
        <a:ext cx="3286125" cy="1971675"/>
      </dsp:txXfrm>
    </dsp:sp>
    <dsp:sp modelId="{DB813FB6-FB1B-B341-8EAF-349056CFADB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 for the EIC International Computing Organization.</a:t>
          </a:r>
        </a:p>
      </dsp:txBody>
      <dsp:txXfrm>
        <a:off x="7229475" y="39687"/>
        <a:ext cx="3286125" cy="1971675"/>
      </dsp:txXfrm>
    </dsp:sp>
    <dsp:sp modelId="{A366E3C9-7BD3-7049-8757-EFFCC1C52B32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Interface for local resources and policies at the respective labs.</a:t>
          </a:r>
        </a:p>
      </dsp:txBody>
      <dsp:txXfrm>
        <a:off x="0" y="2339975"/>
        <a:ext cx="3286125" cy="1971675"/>
      </dsp:txXfrm>
    </dsp:sp>
    <dsp:sp modelId="{9E4D552D-3900-E34D-80E1-F092D8E4EAA8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On-going computing operations in support of the accelerator and detector design and construction.</a:t>
          </a:r>
        </a:p>
      </dsp:txBody>
      <dsp:txXfrm>
        <a:off x="3614737" y="2339975"/>
        <a:ext cx="3286125" cy="1971675"/>
      </dsp:txXfrm>
    </dsp:sp>
    <dsp:sp modelId="{30F89B1B-8C07-EC47-929B-FB1ECC3D5A51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Operational support functions for: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Experimental data curation.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/>
            <a:t>First-pass processing.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Data analysis.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Support of collaboration(s) and users.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ü"/>
          </a:pPr>
          <a:r>
            <a:rPr lang="en-US" sz="1500" kern="1200" dirty="0"/>
            <a:t>Accelerator and detector simulations .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November 11,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November 11, 2024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Author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Agenda Topics Covered: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299301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Eric Lancon 03/07/2024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>
            <a:noAutofit/>
          </a:bodyPr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5B4E5A-46BB-47A2-A8E6-78B26CF663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92" y="6438703"/>
            <a:ext cx="1426464" cy="357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CF0DF-32B2-431C-AAD7-4E41CE684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92" y="6438703"/>
            <a:ext cx="1426464" cy="357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8D029-96AC-CFDF-D9BD-1EA96AFC91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92" y="6438703"/>
            <a:ext cx="1426464" cy="3575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November 11,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6" r:id="rId11"/>
    <p:sldLayoutId id="214748367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23813/" TargetMode="External"/><Relationship Id="rId2" Type="http://schemas.openxmlformats.org/officeDocument/2006/relationships/hyperlink" Target="https://indico.bnl.gov/event/23813/page/628-review-char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bnl.gov/event/23813/timetable/?view=standar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ZYUYyTVhZeqyk1xj4t1-T1FehpLk2qUv70LGTV4q4TU/edit?usp=sharin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5072/attachments/57750/99459/ECSJI%20-%20BNL%20JLab%20Agreement%20-%20Final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04468" y="1420726"/>
            <a:ext cx="10583064" cy="170848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3600" dirty="0"/>
              <a:t>International Computing Model and Governance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91938" y="6350308"/>
            <a:ext cx="3208124" cy="365125"/>
          </a:xfrm>
        </p:spPr>
        <p:txBody>
          <a:bodyPr/>
          <a:lstStyle/>
          <a:p>
            <a:pPr algn="ctr"/>
            <a:r>
              <a:rPr lang="en-US" sz="1400" dirty="0"/>
              <a:t>EIC-RRB November  12, 2024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926172" y="4779373"/>
            <a:ext cx="2334210" cy="946207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Amber Boehnlein</a:t>
            </a:r>
          </a:p>
          <a:p>
            <a:pPr algn="ctr">
              <a:spcBef>
                <a:spcPts val="600"/>
              </a:spcBef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amber@jlab.org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CD1A1D1-6581-4E67-BCF7-3EC56BDFA097}"/>
              </a:ext>
            </a:extLst>
          </p:cNvPr>
          <p:cNvSpPr txBox="1">
            <a:spLocks/>
          </p:cNvSpPr>
          <p:nvPr/>
        </p:nvSpPr>
        <p:spPr>
          <a:xfrm>
            <a:off x="1932944" y="4779374"/>
            <a:ext cx="2482898" cy="946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Alexei Klimentov</a:t>
            </a:r>
          </a:p>
          <a:p>
            <a:pPr algn="ctr">
              <a:spcBef>
                <a:spcPts val="600"/>
              </a:spcBef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aak@bnl.gov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3F6561-C48D-4EB6-8B38-46D32287C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809" y="3547062"/>
            <a:ext cx="3953121" cy="1280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5C749A-0336-4D68-BC76-EDE5192E7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593" y="3728792"/>
            <a:ext cx="3657600" cy="91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0816-0F0D-18D9-7277-87A45D636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ePIC</a:t>
            </a:r>
            <a:r>
              <a:rPr lang="en-US" dirty="0"/>
              <a:t> Computing Model and ECSJI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3CAB-AACA-B639-4457-C49749BDB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92" y="906835"/>
            <a:ext cx="11285837" cy="538169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FF0000"/>
                </a:solidFill>
              </a:rPr>
              <a:t>Computing and Software Advisory Committee </a:t>
            </a:r>
            <a:r>
              <a:rPr lang="en-US" sz="2800" dirty="0"/>
              <a:t>(ECSAC)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ECSAC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is chartered to propose advice, guidance, and counsel on the strategy and objectives of the Institute and of the EIC International Computing Organization. </a:t>
            </a: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ECSAC has members from US Laboratories, US Universities and International Laboratories (CERN, GSI)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Computing Model and ECSJI  review by ECSAC was held in September  2024, this was the second review, the first one was held in October 2023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Review charge 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link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Review timetable 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link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, and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agenda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Review recommendations</a:t>
            </a:r>
          </a:p>
          <a:p>
            <a:pPr lvl="2">
              <a:spcBef>
                <a:spcPts val="1200"/>
              </a:spcBef>
            </a:pP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sz="2000" i="1" dirty="0">
                <a:latin typeface="Arial" panose="020B0604020202020204" pitchFamily="34" charset="0"/>
              </a:rPr>
              <a:t>eview highlights </a:t>
            </a:r>
            <a:r>
              <a:rPr lang="en-US" sz="2000" i="1" dirty="0">
                <a:latin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2000" i="1" dirty="0">
                <a:latin typeface="Arial" panose="020B0604020202020204" pitchFamily="34" charset="0"/>
              </a:rPr>
              <a:t>next talk by Markus </a:t>
            </a:r>
            <a:r>
              <a:rPr lang="en-US" sz="2000" i="1" dirty="0" err="1">
                <a:latin typeface="Arial" panose="020B0604020202020204" pitchFamily="34" charset="0"/>
              </a:rPr>
              <a:t>Diefenthaler</a:t>
            </a:r>
            <a:r>
              <a:rPr lang="en-US" sz="2000" i="1" dirty="0">
                <a:latin typeface="Arial" panose="020B0604020202020204" pitchFamily="34" charset="0"/>
              </a:rPr>
              <a:t> (for </a:t>
            </a:r>
            <a:r>
              <a:rPr lang="en-US" sz="2000" i="1" dirty="0" err="1">
                <a:latin typeface="Arial" panose="020B0604020202020204" pitchFamily="34" charset="0"/>
              </a:rPr>
              <a:t>ePIC</a:t>
            </a:r>
            <a:r>
              <a:rPr lang="en-US" sz="2000" i="1" dirty="0">
                <a:latin typeface="Arial" panose="020B0604020202020204" pitchFamily="34" charset="0"/>
              </a:rPr>
              <a:t> SW&amp;C and ECSJI)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F2566-F9B2-2CE1-7C40-B7F7E3E61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FE62-EBEB-D292-DBA6-79AEC087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Computing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D779-D66F-3BFC-7471-75D16D23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31" y="879568"/>
            <a:ext cx="11285837" cy="5381694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International Computing Organization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(EICO)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establishment of EICO is in progress and it is done together with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ePIC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the international partners involved in the EIC.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The EICO is led by the Institute's co-directors and administered by the ECSJI. Its purpose is to provide computing resources and infrastructure to the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collaboration and potentially address other computing needs related to the EIC.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Management board composition : Reps from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and International Partners </a:t>
            </a:r>
          </a:p>
          <a:p>
            <a:pPr lvl="3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EICO Management Board  p</a:t>
            </a:r>
            <a:r>
              <a:rPr lang="en-US" sz="1800" dirty="0"/>
              <a:t>rovides the main technical directions for EIC Computing Technical Activity Areas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organizes AHM and other meetings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defines activity areas and technical forums</a:t>
            </a:r>
          </a:p>
          <a:p>
            <a:pPr lvl="2"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EICO collects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requirements, produce accounting reports and supervises SLA </a:t>
            </a:r>
          </a:p>
          <a:p>
            <a:pPr lvl="3">
              <a:spcBef>
                <a:spcPts val="1200"/>
              </a:spcBef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 monitoring of resources will be done by ECSJI and reported to the computing council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371600" lvl="3" indent="0">
              <a:spcBef>
                <a:spcPts val="1200"/>
              </a:spcBef>
              <a:buNone/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132E2-CFFB-2FA0-326E-4B942DF3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18706-0A70-E675-86BA-346D2E28BD1D}"/>
              </a:ext>
            </a:extLst>
          </p:cNvPr>
          <p:cNvSpPr txBox="1"/>
          <p:nvPr/>
        </p:nvSpPr>
        <p:spPr>
          <a:xfrm>
            <a:off x="9723864" y="4003288"/>
            <a:ext cx="62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LHC </a:t>
            </a:r>
          </a:p>
        </p:txBody>
      </p:sp>
    </p:spTree>
    <p:extLst>
      <p:ext uri="{BB962C8B-B14F-4D97-AF65-F5344CB8AC3E}">
        <p14:creationId xmlns:p14="http://schemas.microsoft.com/office/powerpoint/2010/main" val="153530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792E4-AE12-FF83-5E2F-D9E5824A0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5D6DA-2A1B-F310-DBD9-940922D3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Computing Organization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B8D0-3F5E-BB2D-E3AA-465ABFDE0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1" y="1095532"/>
            <a:ext cx="7214581" cy="466693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July-August 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primary scientist(s) and/or contact(s) from a funding partner involved in the EIC  were contacted (many thanks to Rolf Ent)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i="1" dirty="0"/>
              <a:t> If you are interested in being a partner in providing computing resources for the EIC, we would like you to nominate a computing contact.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i="1" dirty="0"/>
              <a:t>These computing contacts would work with Amber </a:t>
            </a:r>
            <a:r>
              <a:rPr lang="en-US" sz="1600" i="1" dirty="0" err="1"/>
              <a:t>Boehnlein</a:t>
            </a:r>
            <a:r>
              <a:rPr lang="en-US" sz="1600" i="1" dirty="0"/>
              <a:t> and Alexei Klimentov to gather and distil input on how we can best integrate funding partners into the </a:t>
            </a:r>
            <a:r>
              <a:rPr lang="en-US" sz="1600" i="1" dirty="0" err="1"/>
              <a:t>ePIC</a:t>
            </a:r>
            <a:r>
              <a:rPr lang="en-US" sz="1600" i="1" dirty="0"/>
              <a:t> computing model, and to develop a strategy on how best to integrate computing and detector contributions for oversight by an RRB.</a:t>
            </a:r>
            <a:endParaRPr lang="en-US" sz="18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August-September : the initial list of topics and preparatory meetings, including F2F meetings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September 26-27 :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SW&amp;C &amp; ECSJI review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October 15, EICO kick-off meeting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CF3AC-5408-5981-85C6-3E82A844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1B61A-C56F-7B6A-FB88-E46BB4ED8238}"/>
              </a:ext>
            </a:extLst>
          </p:cNvPr>
          <p:cNvSpPr txBox="1"/>
          <p:nvPr/>
        </p:nvSpPr>
        <p:spPr>
          <a:xfrm>
            <a:off x="9723864" y="4003288"/>
            <a:ext cx="62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LHC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4BC10F-4F96-D5D2-A8FE-AFE7F55F44D4}"/>
              </a:ext>
            </a:extLst>
          </p:cNvPr>
          <p:cNvSpPr txBox="1"/>
          <p:nvPr/>
        </p:nvSpPr>
        <p:spPr>
          <a:xfrm>
            <a:off x="7466831" y="1486312"/>
            <a:ext cx="472516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buFont typeface="+mj-lt"/>
              <a:buAutoNum type="arabicPeriod"/>
            </a:pPr>
            <a:r>
              <a:rPr lang="en-US" sz="1800" b="1" i="0" u="none" strike="noStrike" dirty="0">
                <a:solidFill>
                  <a:srgbClr val="38761D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1" i="0" u="none" strike="noStrike" dirty="0">
                <a:solidFill>
                  <a:srgbClr val="38761D"/>
                </a:solidFill>
                <a:effectLst/>
                <a:latin typeface="Arial" panose="020B0604020202020204" pitchFamily="34" charset="0"/>
              </a:rPr>
              <a:t>Canada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Wouter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Deconinck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(Manitoba)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Czech Rep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38761D"/>
                </a:solidFill>
                <a:effectLst/>
                <a:latin typeface="Arial" panose="020B0604020202020204" pitchFamily="34" charset="0"/>
              </a:rPr>
              <a:t>France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Carlos Munoz Camacho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Francesco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Bossu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(IN2P3 &amp; IRFU) 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India 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Israel 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38761D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1" i="0" u="none" strike="noStrike" dirty="0">
                <a:solidFill>
                  <a:srgbClr val="38761D"/>
                </a:solidFill>
                <a:effectLst/>
                <a:latin typeface="Arial" panose="020B0604020202020204" pitchFamily="34" charset="0"/>
              </a:rPr>
              <a:t>Italy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Andrea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Bressan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(Trieste),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Domenico Elia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(Bari)  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38761D"/>
                </a:solidFill>
                <a:effectLst/>
                <a:latin typeface="Arial" panose="020B0604020202020204" pitchFamily="34" charset="0"/>
              </a:rPr>
              <a:t>Japan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Taku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Gunji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(Tokyo)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Korea </a:t>
            </a:r>
          </a:p>
          <a:p>
            <a:pPr algn="l" rtl="0" fontAlgn="base"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38761D"/>
                </a:solidFill>
                <a:effectLst/>
                <a:latin typeface="Arial" panose="020B0604020202020204" pitchFamily="34" charset="0"/>
              </a:rPr>
              <a:t>Taiwan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Eric Yen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from Academia Sinica Grid Center (ASGC)</a:t>
            </a:r>
          </a:p>
          <a:p>
            <a:pPr algn="l" rtl="0" fontAlgn="base">
              <a:spcAft>
                <a:spcPts val="800"/>
              </a:spcAft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rgbClr val="38761D"/>
                </a:solidFill>
                <a:effectLst/>
                <a:latin typeface="Arial" panose="020B0604020202020204" pitchFamily="34" charset="0"/>
              </a:rPr>
              <a:t>UK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contact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Peter Jones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(Birmingham)) and 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one </a:t>
            </a:r>
            <a:r>
              <a:rPr lang="en-US" sz="16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GridPP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contact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Roger Jones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(Lancaster)).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Have had preparatory meetings including Jon Hays (IRIS), Pete Clarke 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</a:rPr>
              <a:t>and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Dave Britton (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GridPP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and Roger Jones</a:t>
            </a:r>
            <a:r>
              <a:rPr lang="en-US" sz="16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(Lancaster, </a:t>
            </a:r>
            <a:r>
              <a:rPr lang="en-US" sz="16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GridPP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/ATLAS rep.).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198F9-F2E6-9E6F-0D25-B65D96064DC9}"/>
              </a:ext>
            </a:extLst>
          </p:cNvPr>
          <p:cNvSpPr txBox="1"/>
          <p:nvPr/>
        </p:nvSpPr>
        <p:spPr>
          <a:xfrm>
            <a:off x="7828156" y="1008423"/>
            <a:ext cx="349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Countries and Computing Contacts</a:t>
            </a:r>
          </a:p>
        </p:txBody>
      </p:sp>
    </p:spTree>
    <p:extLst>
      <p:ext uri="{BB962C8B-B14F-4D97-AF65-F5344CB8AC3E}">
        <p14:creationId xmlns:p14="http://schemas.microsoft.com/office/powerpoint/2010/main" val="3975594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0ADF4-443A-73C3-A902-5EE1CA478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4BD1-E8D9-3AE8-1A5E-BECBE8B4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International Computing Organization Timeline.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ABC8E-52A8-62FA-7E48-94C54D27B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886372"/>
            <a:ext cx="12065875" cy="538169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October-November : EICO topical weekly meetings (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notes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streaming model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Echelon2 roles and responsibilities / number of Echelon2 sites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Archival requirements to Echelon2 sites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Opportunistic and pledge resources (and pledges definition)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Transition from opportunistic to dedicated resources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EICO Management Board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ECSJI and ECSAC relations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ECSJI and EICO relations</a:t>
            </a:r>
          </a:p>
          <a:p>
            <a:pPr lvl="1">
              <a:spcBef>
                <a:spcPts val="1200"/>
              </a:spcBef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ePIC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computing needs (Nov 19, 2024)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…and computing shares per country 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starting from simulation and design activities through to eventual running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Some topics for EICO charter</a:t>
            </a:r>
          </a:p>
          <a:p>
            <a:pPr lvl="2"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New institutes in EICO, pledges and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MoUs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US University clusters</a:t>
            </a:r>
          </a:p>
          <a:p>
            <a:pPr lvl="2">
              <a:spcBef>
                <a:spcPts val="1200"/>
              </a:spcBef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2E17A-FAB0-0F71-4A44-95827F99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0A4D9-EAC7-DEC0-9CC2-E447139D2B3C}"/>
              </a:ext>
            </a:extLst>
          </p:cNvPr>
          <p:cNvSpPr txBox="1"/>
          <p:nvPr/>
        </p:nvSpPr>
        <p:spPr>
          <a:xfrm>
            <a:off x="9723864" y="4003288"/>
            <a:ext cx="62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LHC </a:t>
            </a:r>
          </a:p>
        </p:txBody>
      </p:sp>
    </p:spTree>
    <p:extLst>
      <p:ext uri="{BB962C8B-B14F-4D97-AF65-F5344CB8AC3E}">
        <p14:creationId xmlns:p14="http://schemas.microsoft.com/office/powerpoint/2010/main" val="71778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A43E6-7B7A-5D53-1316-E2619964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E26A8-B284-06D4-32B4-2AA97B9C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75BC4B-7CE5-240A-C1BE-EE955B1BC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622349"/>
              </p:ext>
            </p:extLst>
          </p:nvPr>
        </p:nvGraphicFramePr>
        <p:xfrm>
          <a:off x="0" y="0"/>
          <a:ext cx="12192000" cy="683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685">
                  <a:extLst>
                    <a:ext uri="{9D8B030D-6E8A-4147-A177-3AD203B41FA5}">
                      <a16:colId xmlns:a16="http://schemas.microsoft.com/office/drawing/2014/main" val="3045809689"/>
                    </a:ext>
                  </a:extLst>
                </a:gridCol>
                <a:gridCol w="9459148">
                  <a:extLst>
                    <a:ext uri="{9D8B030D-6E8A-4147-A177-3AD203B41FA5}">
                      <a16:colId xmlns:a16="http://schemas.microsoft.com/office/drawing/2014/main" val="1957203897"/>
                    </a:ext>
                  </a:extLst>
                </a:gridCol>
                <a:gridCol w="2044167">
                  <a:extLst>
                    <a:ext uri="{9D8B030D-6E8A-4147-A177-3AD203B41FA5}">
                      <a16:colId xmlns:a16="http://schemas.microsoft.com/office/drawing/2014/main" val="862339206"/>
                    </a:ext>
                  </a:extLst>
                </a:gridCol>
              </a:tblGrid>
              <a:tr h="30091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ECSJI and EICO Timeline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BNL and TJNAF Jointly Leading Process to Select Project Detector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463211"/>
                  </a:ext>
                </a:extLst>
              </a:tr>
              <a:tr h="414175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ECSJI created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Autumn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4008569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ECSAC established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2414576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ECSJI SW&amp;C review by ECSAC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7296475"/>
                  </a:ext>
                </a:extLst>
              </a:tr>
              <a:tr h="414175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u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streaming model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4877198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 to set up EICO (identify possible international partners)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4466170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ECSJI SW&amp;C review by ECSAC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7331757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EICO charter  discussion : ECSJI ;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; EICO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42377951"/>
                  </a:ext>
                </a:extLst>
              </a:tr>
              <a:tr h="879212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2025-26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200" dirty="0"/>
                        <a:t>Establish EICO Management Board</a:t>
                      </a:r>
                    </a:p>
                    <a:p>
                      <a:pPr lvl="0"/>
                      <a:r>
                        <a:rPr lang="en-US" sz="1200" dirty="0"/>
                        <a:t>Write  the EICO Charter</a:t>
                      </a:r>
                    </a:p>
                    <a:p>
                      <a:pPr lvl="0"/>
                      <a:r>
                        <a:rPr lang="en-US" sz="1200" dirty="0"/>
                        <a:t>Work on agreements legal content, Identify signing authorities in various countries</a:t>
                      </a:r>
                    </a:p>
                    <a:p>
                      <a:pPr lvl="0"/>
                      <a:r>
                        <a:rPr lang="en-US" sz="1200" dirty="0"/>
                        <a:t>Establish accounting mechanism for contributions to EIC computing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Winter’25</a:t>
                      </a:r>
                    </a:p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Spring’25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4943433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 planning for short and long-term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2025-2026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46286075"/>
                  </a:ext>
                </a:extLst>
              </a:tr>
              <a:tr h="3248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streaming model refinement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Summer’25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02420548"/>
                  </a:ext>
                </a:extLst>
              </a:tr>
              <a:tr h="324896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ECSJI SW&amp;C review by ECSAC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October’25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0296686"/>
                  </a:ext>
                </a:extLst>
              </a:tr>
              <a:tr h="297915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2027-28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 agreements legal content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April’27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7012101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agreements signing process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Fall’27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8630591"/>
                  </a:ext>
                </a:extLst>
              </a:tr>
              <a:tr h="477065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ECSJI review by ECSAC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Data and Networking Data Challenges (including international partners)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October’27 </a:t>
                      </a:r>
                    </a:p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2027-28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70284600"/>
                  </a:ext>
                </a:extLst>
              </a:tr>
              <a:tr h="477065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2029-32</a:t>
                      </a:r>
                    </a:p>
                  </a:txBody>
                  <a:tcPr marL="68580" marR="68580" marT="34290" marB="34290" vert="vert270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Agreements are signed</a:t>
                      </a:r>
                    </a:p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ePIC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ECSJI review by ECSAC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</a:p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October’29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9443779"/>
                  </a:ext>
                </a:extLst>
              </a:tr>
              <a:tr h="297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Echelon0, 1, 2 Data Challenges (aligned with DAQ challenges)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2030-2031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6343542"/>
                  </a:ext>
                </a:extLst>
              </a:tr>
              <a:tr h="477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Dress rehearsal</a:t>
                      </a:r>
                    </a:p>
                    <a:p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μ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Commissioning Runs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 2031</a:t>
                      </a:r>
                    </a:p>
                    <a:p>
                      <a:pPr algn="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Q2-Q4 2032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735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769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C6EA3-8BB4-ACD4-F835-DCC96D4BB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International Computing Organization 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7EC5-02DE-CB61-CBE6-F218C9F9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818911"/>
            <a:ext cx="11809141" cy="5381694"/>
          </a:xfrm>
        </p:spPr>
        <p:txBody>
          <a:bodyPr/>
          <a:lstStyle/>
          <a:p>
            <a:r>
              <a:rPr lang="en-US" sz="1800" dirty="0"/>
              <a:t>ECSJI and </a:t>
            </a:r>
            <a:r>
              <a:rPr lang="en-US" sz="1800" dirty="0" err="1"/>
              <a:t>ePIC</a:t>
            </a:r>
            <a:r>
              <a:rPr lang="en-US" sz="1800" dirty="0"/>
              <a:t> management are collaborating with international partners for writing EICO charter. </a:t>
            </a:r>
          </a:p>
          <a:p>
            <a:pPr lvl="1"/>
            <a:r>
              <a:rPr lang="en-US" sz="1600" dirty="0"/>
              <a:t>In Jul-Sep contacted  international partners in 10 countries</a:t>
            </a:r>
          </a:p>
          <a:p>
            <a:pPr lvl="2"/>
            <a:r>
              <a:rPr lang="en-US" sz="1400" dirty="0"/>
              <a:t>Representatives from 6 countries are actively participating in EICO meetings</a:t>
            </a:r>
          </a:p>
          <a:p>
            <a:pPr lvl="3"/>
            <a:r>
              <a:rPr lang="en-US" sz="1200" dirty="0"/>
              <a:t>Strong overlap with LHC computing centers in many countries</a:t>
            </a:r>
          </a:p>
          <a:p>
            <a:pPr lvl="2"/>
            <a:r>
              <a:rPr lang="en-US" sz="1400" dirty="0"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Computing centers of Canada, Italy, Japan and UK were already included in large-scale simulation efforts for the EIC. </a:t>
            </a:r>
            <a:endParaRPr lang="en-US" sz="1400" dirty="0"/>
          </a:p>
          <a:p>
            <a:r>
              <a:rPr lang="en-US" sz="1800" dirty="0"/>
              <a:t>Regular ECSJI, EICO and </a:t>
            </a:r>
            <a:r>
              <a:rPr lang="en-US" sz="1800" dirty="0" err="1"/>
              <a:t>ePIC</a:t>
            </a:r>
            <a:r>
              <a:rPr lang="en-US" sz="1800" dirty="0"/>
              <a:t> SW&amp;C Coordination meetings started in October after SW&amp;C review</a:t>
            </a:r>
          </a:p>
          <a:p>
            <a:r>
              <a:rPr lang="en-US" sz="1800" dirty="0"/>
              <a:t>The following points will be discussed  at the next meetings:</a:t>
            </a:r>
          </a:p>
          <a:p>
            <a:pPr lvl="1"/>
            <a:r>
              <a:rPr lang="en-US" sz="1400" dirty="0"/>
              <a:t>Organization of funding for Nuclear Physics computing at the national level.</a:t>
            </a:r>
          </a:p>
          <a:p>
            <a:pPr lvl="1"/>
            <a:r>
              <a:rPr lang="en-US" sz="1400" dirty="0"/>
              <a:t>Structure of computing for the EIC and for </a:t>
            </a:r>
            <a:r>
              <a:rPr lang="en-US" sz="1400" dirty="0" err="1"/>
              <a:t>ePIC</a:t>
            </a:r>
            <a:r>
              <a:rPr lang="en-US" sz="1400" dirty="0"/>
              <a:t> within each respective country.</a:t>
            </a:r>
          </a:p>
          <a:p>
            <a:pPr lvl="1"/>
            <a:r>
              <a:rPr lang="en-US" sz="1400" dirty="0"/>
              <a:t>Existing support and commitment for EIC computing.</a:t>
            </a:r>
          </a:p>
          <a:p>
            <a:pPr lvl="1"/>
            <a:r>
              <a:rPr lang="en-US" sz="1400" dirty="0"/>
              <a:t>Schedule and the specified level of contribution for formalizing contributions to EIC computing through agreements.</a:t>
            </a:r>
          </a:p>
          <a:p>
            <a:pPr lvl="1"/>
            <a:r>
              <a:rPr lang="en-US" sz="1400" dirty="0" err="1"/>
              <a:t>ePIC</a:t>
            </a:r>
            <a:r>
              <a:rPr lang="en-US" sz="1400" dirty="0"/>
              <a:t> Computing Model</a:t>
            </a:r>
          </a:p>
          <a:p>
            <a:pPr lvl="1"/>
            <a:r>
              <a:rPr lang="en-US" sz="1400" dirty="0"/>
              <a:t>EICO charter</a:t>
            </a:r>
          </a:p>
          <a:p>
            <a:r>
              <a:rPr lang="en-US" sz="1800" dirty="0"/>
              <a:t>The ECSJI may apply for observer status to the WLCG</a:t>
            </a:r>
          </a:p>
          <a:p>
            <a:pPr lvl="2"/>
            <a:r>
              <a:rPr lang="en-US" sz="1400" dirty="0"/>
              <a:t>It was discussed with WLCG and WLCG is in favor of this</a:t>
            </a:r>
          </a:p>
          <a:p>
            <a:pPr lvl="3"/>
            <a:r>
              <a:rPr lang="en-US" sz="1200" dirty="0"/>
              <a:t>ECSJI can get observer/partner  status at WLCG</a:t>
            </a:r>
          </a:p>
          <a:p>
            <a:pPr lvl="3"/>
            <a:r>
              <a:rPr lang="en-US" sz="1200" dirty="0"/>
              <a:t>Evolution of the WLCG towards a federation of autonomous computing institutes (LHC, DUNE, Belle II, EIC, SKA,…) is under discussion [WLCG long-term strategy and evolution was discussed at DESY meeting in May 2024]</a:t>
            </a:r>
          </a:p>
          <a:p>
            <a:pPr lvl="2"/>
            <a:r>
              <a:rPr lang="en-US" sz="1400" dirty="0"/>
              <a:t>Utilization of WLCG network infrastructure by EIC computing is one of the topics to be addressed </a:t>
            </a:r>
          </a:p>
          <a:p>
            <a:r>
              <a:rPr lang="en-US" sz="1800" dirty="0">
                <a:solidFill>
                  <a:srgbClr val="FF0000"/>
                </a:solidFill>
              </a:rPr>
              <a:t>Follow-up discussions will be aligned with the EIC-RRB cadence</a:t>
            </a:r>
            <a:endParaRPr lang="en-US" sz="1800" dirty="0">
              <a:effectLst/>
              <a:highlight>
                <a:srgbClr val="FFFFFF"/>
              </a:highlight>
              <a:latin typeface="ArialMT"/>
            </a:endParaRPr>
          </a:p>
          <a:p>
            <a:endParaRPr lang="en-US" sz="18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1371600" lvl="3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2A802-D1FB-20C4-98D8-F917EB91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0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E82C-B912-11E4-D059-FA2D96EC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the Discussion and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ADA9-A0E1-A806-B02B-B1B7A8BD5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RRB vision for EIC computing and governance</a:t>
            </a: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 relationships with the RRB, EICO, and ECSJI</a:t>
            </a:r>
            <a:endParaRPr lang="en-US" dirty="0"/>
          </a:p>
          <a:p>
            <a:pPr lvl="1"/>
            <a:r>
              <a:rPr lang="en-US" dirty="0"/>
              <a:t>Computing Resources Scrutiny Group</a:t>
            </a:r>
          </a:p>
          <a:p>
            <a:pPr lvl="2"/>
            <a:r>
              <a:rPr lang="en-US" dirty="0"/>
              <a:t>WLCG </a:t>
            </a:r>
            <a:r>
              <a:rPr lang="en-US" dirty="0">
                <a:hlinkClick r:id="rId2" action="ppaction://hlinksldjump"/>
              </a:rPr>
              <a:t>C-RSG mandate</a:t>
            </a:r>
            <a:endParaRPr lang="en-US" dirty="0"/>
          </a:p>
          <a:p>
            <a:r>
              <a:rPr lang="en-US" dirty="0"/>
              <a:t>ECSAC recommendations (SW&amp;C review in September 2024)</a:t>
            </a:r>
          </a:p>
          <a:p>
            <a:pPr lvl="1"/>
            <a:r>
              <a:rPr lang="en-US" dirty="0"/>
              <a:t>US Universities computing resources and their participation in Echelon2</a:t>
            </a:r>
          </a:p>
          <a:p>
            <a:pPr lvl="2"/>
            <a:r>
              <a:rPr lang="en-US" dirty="0"/>
              <a:t>ECSJI role to manage joint funding in this case</a:t>
            </a:r>
          </a:p>
          <a:p>
            <a:pPr lvl="1"/>
            <a:r>
              <a:rPr lang="en-US" dirty="0"/>
              <a:t>Short- and long term staffing needs</a:t>
            </a:r>
          </a:p>
          <a:p>
            <a:pPr lvl="2"/>
            <a:r>
              <a:rPr lang="en-US" dirty="0"/>
              <a:t>Dedicated SW&amp;C effort </a:t>
            </a:r>
          </a:p>
          <a:p>
            <a:r>
              <a:rPr lang="en-US" dirty="0"/>
              <a:t>Topics to be addressed in EICO charter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4CC9C-9144-2FEA-FE12-D37164F51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7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3C793-B02B-32D2-5C90-E171319D2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sz="1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6AC34-9C51-FD47-7C4C-1777969F138B}"/>
              </a:ext>
            </a:extLst>
          </p:cNvPr>
          <p:cNvSpPr txBox="1"/>
          <p:nvPr/>
        </p:nvSpPr>
        <p:spPr>
          <a:xfrm>
            <a:off x="924910" y="231228"/>
            <a:ext cx="2442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2996880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6968189-C5CE-5895-9A12-F495D9C47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EIC Computing and Software Joint Institute was created fall of 2023</a:t>
            </a:r>
          </a:p>
        </p:txBody>
      </p:sp>
      <p:pic>
        <p:nvPicPr>
          <p:cNvPr id="16" name="Content Placeholder 15" descr="A document with text on it&#10;&#10;Description automatically generated">
            <a:extLst>
              <a:ext uri="{FF2B5EF4-FFF2-40B4-BE49-F238E27FC236}">
                <a16:creationId xmlns:a16="http://schemas.microsoft.com/office/drawing/2014/main" id="{0AF560FB-4FFE-A796-7221-0D6A8814B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32967" y="1039943"/>
            <a:ext cx="4158528" cy="5381625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BE7F5-D637-588A-B537-B931B56A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F4B85EC6-F8D5-D04C-B107-CDFB781F410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7475"/>
            <a:ext cx="5224463" cy="31115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7" name="Picture 16" descr="A close-up of a document&#10;&#10;Description automatically generated">
            <a:extLst>
              <a:ext uri="{FF2B5EF4-FFF2-40B4-BE49-F238E27FC236}">
                <a16:creationId xmlns:a16="http://schemas.microsoft.com/office/drawing/2014/main" id="{F9FDE5C9-22A6-AEF3-86F9-0649CE56F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" r="-2" b="23092"/>
          <a:stretch/>
        </p:blipFill>
        <p:spPr>
          <a:xfrm>
            <a:off x="5859463" y="1039943"/>
            <a:ext cx="5492873" cy="5381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7077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b="0" dirty="0"/>
              <a:t>The primary technical responsibilities of host Labs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1894C0A-1F2E-58E5-8DB3-909F1957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BA94074-3F18-7C8A-43F1-349EF7D60C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38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22D6-CB67-ECB6-FDDF-97771A4E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F283-A598-3A8C-79E2-6E06E3719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challenges of EIC Computing</a:t>
            </a:r>
          </a:p>
          <a:p>
            <a:r>
              <a:rPr lang="en-US" dirty="0"/>
              <a:t>EIC Software and Computing Joint Institute (ECSJI*) : scope and responsibilities</a:t>
            </a:r>
          </a:p>
          <a:p>
            <a:r>
              <a:rPr lang="en-US" dirty="0"/>
              <a:t>May 2024 RRB recommendation</a:t>
            </a:r>
          </a:p>
          <a:p>
            <a:r>
              <a:rPr lang="en-US" dirty="0"/>
              <a:t>EIC International Computing Organization timeline and status </a:t>
            </a:r>
          </a:p>
          <a:p>
            <a:r>
              <a:rPr lang="en-US" dirty="0" err="1"/>
              <a:t>ePIC</a:t>
            </a:r>
            <a:r>
              <a:rPr lang="en-US" dirty="0"/>
              <a:t> </a:t>
            </a:r>
            <a:r>
              <a:rPr lang="en-US" dirty="0" err="1"/>
              <a:t>Software&amp;Computing</a:t>
            </a:r>
            <a:r>
              <a:rPr lang="en-US" dirty="0"/>
              <a:t> and ECSJI review by the EIC Computing and Software Advisory Committee (September 26-27, 2024)</a:t>
            </a:r>
          </a:p>
          <a:p>
            <a:r>
              <a:rPr lang="en-US" dirty="0"/>
              <a:t>Open questions and topics for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AB823-5430-73FC-FB58-16B4BF7B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6448E-65CB-D9CC-6D3A-440E64D03C74}"/>
              </a:ext>
            </a:extLst>
          </p:cNvPr>
          <p:cNvSpPr txBox="1"/>
          <p:nvPr/>
        </p:nvSpPr>
        <p:spPr>
          <a:xfrm>
            <a:off x="8366233" y="5978417"/>
            <a:ext cx="354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baseline="30000" dirty="0"/>
              <a:t>* </a:t>
            </a:r>
            <a:r>
              <a:rPr lang="en-US" i="1" dirty="0">
                <a:hlinkClick r:id="rId2" action="ppaction://hlinksldjump"/>
              </a:rPr>
              <a:t>List</a:t>
            </a:r>
            <a:r>
              <a:rPr lang="en-US" i="1" dirty="0"/>
              <a:t> of abbreviations and glossary</a:t>
            </a:r>
          </a:p>
        </p:txBody>
      </p:sp>
    </p:spTree>
    <p:extLst>
      <p:ext uri="{BB962C8B-B14F-4D97-AF65-F5344CB8AC3E}">
        <p14:creationId xmlns:p14="http://schemas.microsoft.com/office/powerpoint/2010/main" val="240806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05DC-2AA4-7B20-0E8B-67CB3285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WLCG Computing Resources Scrutiny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114A8-33E1-8169-03C8-2020D3E4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The purpose of the C-RSG is to inform the decisions of the Computing Resources Review Board (C-RRB) for the LHC experiments.</a:t>
            </a:r>
          </a:p>
          <a:p>
            <a:pPr algn="l"/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According to the WLCG, MoU the starting point of the scrutiny is the request information presented at the spring C-RRB meeting and any guidance that the C-RRB cares to give.  From that moment the CRSG enters into a sustained dialogue with each experiment seeking to understand to what extent the computing resource requests are well motivated. The recommendations are presented in the RRB autumn meeting.</a:t>
            </a:r>
          </a:p>
          <a:p>
            <a:pPr marL="0" indent="0" algn="l">
              <a:buNone/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Every year the CRSG should scrutinize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The resource accounting figures for the preceding year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The use the experiments made of these resources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The overall request for resources for every experiment for the following year and forecasts for the subsequent two years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The CRSG shall also examine the match between the refereed requests and  the pledges from the Institutions.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sourcesans-regular"/>
              </a:rPr>
              <a:t>The CRSG shall make recommendations concerning apparent under-funding This is the first time that such an independent and detailed scrutiny of the computing yearly request is carried out.</a:t>
            </a:r>
          </a:p>
          <a:p>
            <a:pPr algn="l"/>
            <a:r>
              <a:rPr lang="en-US" sz="2000" b="0" i="0" u="none" strike="noStrike" dirty="0">
                <a:solidFill>
                  <a:srgbClr val="333333"/>
                </a:solidFill>
                <a:effectLst/>
                <a:latin typeface="opensans-bold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A90F5-F056-1C25-4BBD-6950C9B7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2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53FC6-ED47-6D18-CDFD-C78F79C8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 and Abbreviations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07629-44ED-1808-5EDD-CD4BD882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AHM – All Hands Meeting</a:t>
            </a:r>
          </a:p>
          <a:p>
            <a:r>
              <a:rPr lang="en-US" sz="16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AI4EIC --- Artificial Intelligence for the Electron Ion Collider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CM – Computing Model</a:t>
            </a:r>
            <a:endParaRPr lang="en-US" sz="1600" b="0" i="0" u="none" strike="noStrike" dirty="0"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E0, E1, E2 – Echelon0, 1, 2 sites according to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ePIC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computing model</a:t>
            </a:r>
            <a:endParaRPr lang="en-US" sz="1600" dirty="0"/>
          </a:p>
          <a:p>
            <a:r>
              <a:rPr lang="en-US" sz="1600" dirty="0"/>
              <a:t>ECC  - EIC Computing Council</a:t>
            </a:r>
          </a:p>
          <a:p>
            <a:r>
              <a:rPr lang="en-US" sz="1600" dirty="0"/>
              <a:t>ECSAC – EIC Computing and Software Advisory Committee</a:t>
            </a:r>
          </a:p>
          <a:p>
            <a:r>
              <a:rPr lang="en-US" sz="1600" dirty="0"/>
              <a:t>EICO – EIC International Computing Organization</a:t>
            </a:r>
          </a:p>
          <a:p>
            <a:r>
              <a:rPr lang="en-US" sz="1600" dirty="0"/>
              <a:t>ESCJI – EIC Software and Computing Joint Institute</a:t>
            </a:r>
          </a:p>
          <a:p>
            <a:r>
              <a:rPr lang="en-US" sz="1600" dirty="0"/>
              <a:t>HL-LHC – High Luminosity LHC Run</a:t>
            </a:r>
          </a:p>
          <a:p>
            <a:r>
              <a:rPr lang="en-US" sz="1600" dirty="0"/>
              <a:t>I&amp;I – installation and integration</a:t>
            </a:r>
          </a:p>
          <a:p>
            <a:r>
              <a:rPr lang="en-US" sz="1600" dirty="0"/>
              <a:t>IKC – in-kind contribution</a:t>
            </a:r>
          </a:p>
          <a:p>
            <a:r>
              <a:rPr lang="en-US" sz="1600" dirty="0"/>
              <a:t>OSG - Open Science Grid (NSF supported computing consortium)</a:t>
            </a:r>
          </a:p>
          <a:p>
            <a:r>
              <a:rPr lang="en-US" sz="1600" dirty="0"/>
              <a:t>SLA – Service Level Agreement</a:t>
            </a:r>
          </a:p>
          <a:p>
            <a:r>
              <a:rPr lang="en-US" sz="1600" dirty="0"/>
              <a:t>SW&amp;C – Software and </a:t>
            </a:r>
            <a:r>
              <a:rPr lang="en-US" sz="1600" dirty="0" err="1"/>
              <a:t>Computng</a:t>
            </a:r>
            <a:endParaRPr lang="en-US" sz="1600" dirty="0"/>
          </a:p>
          <a:p>
            <a:r>
              <a:rPr lang="en-US" sz="1600" dirty="0"/>
              <a:t>WLCG – World LHC Computing Grid</a:t>
            </a:r>
            <a:endParaRPr lang="en-US" sz="1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22ECA-238A-E381-E27D-3B80D01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3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3A2C5-F2BA-489F-690E-9D27DFF6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EIC Computing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55728-45B3-0C81-C3EA-601EED6C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66" y="718038"/>
            <a:ext cx="11471141" cy="5381694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FF0000"/>
                </a:solidFill>
              </a:rPr>
              <a:t>The EIC Computing and Software are unique in a number of important respects* </a:t>
            </a:r>
          </a:p>
          <a:p>
            <a:pPr marL="0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globally distributed computing,  streaming computing model, two host Labs are symmetric peers for post-E0  processing, …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FF0000"/>
                </a:solidFill>
              </a:rPr>
              <a:t>processing,…)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2AF46-7AD8-A670-39F3-F0AF29D1B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 picture containing brick, building material&#10;&#10;Description automatically generated">
            <a:extLst>
              <a:ext uri="{FF2B5EF4-FFF2-40B4-BE49-F238E27FC236}">
                <a16:creationId xmlns:a16="http://schemas.microsoft.com/office/drawing/2014/main" id="{6166F445-9656-AEC1-0902-46CBDC7F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8" y="1456622"/>
            <a:ext cx="1777658" cy="3240185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C29818D-424C-EFFA-2A36-9BEC72F5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118" y="0"/>
            <a:ext cx="2174442" cy="21046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3B5F86-424B-F2CC-A363-77D9505C2356}"/>
              </a:ext>
            </a:extLst>
          </p:cNvPr>
          <p:cNvSpPr txBox="1"/>
          <p:nvPr/>
        </p:nvSpPr>
        <p:spPr>
          <a:xfrm>
            <a:off x="1959484" y="3679106"/>
            <a:ext cx="1553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EIC Project</a:t>
            </a:r>
          </a:p>
          <a:p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EC4F0-ACDA-F189-ECF1-1FC6C8E3CC4F}"/>
              </a:ext>
            </a:extLst>
          </p:cNvPr>
          <p:cNvSpPr txBox="1"/>
          <p:nvPr/>
        </p:nvSpPr>
        <p:spPr>
          <a:xfrm>
            <a:off x="1883096" y="1478836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ePIC</a:t>
            </a:r>
            <a:r>
              <a:rPr lang="en-US" sz="2400" b="1" dirty="0">
                <a:solidFill>
                  <a:srgbClr val="7030A0"/>
                </a:solidFill>
              </a:rPr>
              <a:t> Collaboration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494892-7A54-4470-E31C-F50452651D12}"/>
              </a:ext>
            </a:extLst>
          </p:cNvPr>
          <p:cNvSpPr txBox="1"/>
          <p:nvPr/>
        </p:nvSpPr>
        <p:spPr>
          <a:xfrm>
            <a:off x="1959484" y="2717230"/>
            <a:ext cx="20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BA0"/>
                </a:solidFill>
              </a:rPr>
              <a:t>Two Host Labs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EF791C-F10B-2A07-448C-A2DB2C0E6CBF}"/>
              </a:ext>
            </a:extLst>
          </p:cNvPr>
          <p:cNvSpPr/>
          <p:nvPr/>
        </p:nvSpPr>
        <p:spPr>
          <a:xfrm>
            <a:off x="1905660" y="4071791"/>
            <a:ext cx="3306346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Computing is not part of the EIC project.</a:t>
            </a:r>
            <a:b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But it needs simulations (e.g. , computing) for its detector (and accelerator) optimization.</a:t>
            </a:r>
          </a:p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It is needed today.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781525-CA4E-6AEB-B727-9D6E9FE612EF}"/>
              </a:ext>
            </a:extLst>
          </p:cNvPr>
          <p:cNvSpPr/>
          <p:nvPr/>
        </p:nvSpPr>
        <p:spPr>
          <a:xfrm>
            <a:off x="2007588" y="3137009"/>
            <a:ext cx="302438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Need to support Echelon0 &amp; Echelon1/2 </a:t>
            </a:r>
          </a:p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Computing and Users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A0EBFA-5046-07ED-DE96-DC897D83B0B3}"/>
              </a:ext>
            </a:extLst>
          </p:cNvPr>
          <p:cNvSpPr/>
          <p:nvPr/>
        </p:nvSpPr>
        <p:spPr>
          <a:xfrm>
            <a:off x="2056059" y="1911532"/>
            <a:ext cx="2401829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ea typeface="Cambria" panose="02040503050406030204" pitchFamily="18" charset="0"/>
                <a:cs typeface="Arial" panose="020B0604020202020204" pitchFamily="34" charset="0"/>
              </a:rPr>
              <a:t>Effectively elaborates streaming model. Needs computing for simulation and  services (today)</a:t>
            </a:r>
          </a:p>
        </p:txBody>
      </p:sp>
      <p:pic>
        <p:nvPicPr>
          <p:cNvPr id="22" name="Picture 21" descr="A picture containing container, box, bin&#10;&#10;Description automatically generated">
            <a:extLst>
              <a:ext uri="{FF2B5EF4-FFF2-40B4-BE49-F238E27FC236}">
                <a16:creationId xmlns:a16="http://schemas.microsoft.com/office/drawing/2014/main" id="{9E04BF67-F0D7-E212-88D6-1D99342B6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9996" y="4207965"/>
            <a:ext cx="1490361" cy="1385159"/>
          </a:xfrm>
          <a:prstGeom prst="rect">
            <a:avLst/>
          </a:prstGeom>
        </p:spPr>
      </p:pic>
      <p:pic>
        <p:nvPicPr>
          <p:cNvPr id="24" name="Picture 23" descr="A picture containing stationary, envelope, businesscard&#10;&#10;Description automatically generated">
            <a:extLst>
              <a:ext uri="{FF2B5EF4-FFF2-40B4-BE49-F238E27FC236}">
                <a16:creationId xmlns:a16="http://schemas.microsoft.com/office/drawing/2014/main" id="{CF9C4710-52AF-1DD6-B039-58CDB1D1A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010" y="1402808"/>
            <a:ext cx="1311510" cy="1613472"/>
          </a:xfrm>
          <a:prstGeom prst="rect">
            <a:avLst/>
          </a:prstGeom>
        </p:spPr>
      </p:pic>
      <p:pic>
        <p:nvPicPr>
          <p:cNvPr id="26" name="Picture 25" descr="Shape, square&#10;&#10;Description automatically generated">
            <a:extLst>
              <a:ext uri="{FF2B5EF4-FFF2-40B4-BE49-F238E27FC236}">
                <a16:creationId xmlns:a16="http://schemas.microsoft.com/office/drawing/2014/main" id="{6D1B5ABE-BA8C-E234-118E-EF0142CFE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9419" y="2957362"/>
            <a:ext cx="1311510" cy="125060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6C51E2-FF19-FA68-BE01-D5E8FF81F296}"/>
              </a:ext>
            </a:extLst>
          </p:cNvPr>
          <p:cNvSpPr txBox="1"/>
          <p:nvPr/>
        </p:nvSpPr>
        <p:spPr>
          <a:xfrm>
            <a:off x="195933" y="5020182"/>
            <a:ext cx="6694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The EIC Project: </a:t>
            </a:r>
            <a:r>
              <a:rPr lang="en-US" dirty="0"/>
              <a:t> machine and the detector will be ready on time</a:t>
            </a:r>
          </a:p>
          <a:p>
            <a:r>
              <a:rPr lang="en-US" dirty="0"/>
              <a:t>DAQ is part of the project, Computing and Software (services) are not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2F8861-4E7B-3A66-ABED-6AA5D4B76AA4}"/>
              </a:ext>
            </a:extLst>
          </p:cNvPr>
          <p:cNvSpPr txBox="1"/>
          <p:nvPr/>
        </p:nvSpPr>
        <p:spPr>
          <a:xfrm>
            <a:off x="887216" y="5629290"/>
            <a:ext cx="759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ePIC</a:t>
            </a:r>
            <a:r>
              <a:rPr lang="en-US" dirty="0">
                <a:solidFill>
                  <a:srgbClr val="7030A0"/>
                </a:solidFill>
              </a:rPr>
              <a:t> Collaboration :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/>
              <a:t> Organize collaboration effort and requirements, define </a:t>
            </a:r>
          </a:p>
          <a:p>
            <a:r>
              <a:rPr lang="en-US" dirty="0"/>
              <a:t>a computing model, work in close contact with ECSJI and international partners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BED9D8-07A1-3ABC-85AF-81DD8A5D6D71}"/>
              </a:ext>
            </a:extLst>
          </p:cNvPr>
          <p:cNvSpPr txBox="1"/>
          <p:nvPr/>
        </p:nvSpPr>
        <p:spPr>
          <a:xfrm>
            <a:off x="6287429" y="1478836"/>
            <a:ext cx="24528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  EIC computing components </a:t>
            </a:r>
          </a:p>
          <a:p>
            <a:r>
              <a:rPr lang="en-US" dirty="0"/>
              <a:t>are independent and</a:t>
            </a:r>
          </a:p>
          <a:p>
            <a:r>
              <a:rPr lang="en-US" dirty="0"/>
              <a:t> inconsistent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83E38-4C2D-59C5-AB58-79CAC15D9294}"/>
              </a:ext>
            </a:extLst>
          </p:cNvPr>
          <p:cNvSpPr txBox="1"/>
          <p:nvPr/>
        </p:nvSpPr>
        <p:spPr>
          <a:xfrm>
            <a:off x="7105615" y="2941339"/>
            <a:ext cx="17399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EIC computing components are coherent, but with grey areas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072F1E-44CE-86B3-B47E-79535221531A}"/>
              </a:ext>
            </a:extLst>
          </p:cNvPr>
          <p:cNvSpPr txBox="1"/>
          <p:nvPr/>
        </p:nvSpPr>
        <p:spPr>
          <a:xfrm>
            <a:off x="8470357" y="5113470"/>
            <a:ext cx="2015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EIC computing </a:t>
            </a:r>
          </a:p>
          <a:p>
            <a:r>
              <a:rPr lang="en-US" dirty="0"/>
              <a:t>components evolve</a:t>
            </a:r>
          </a:p>
          <a:p>
            <a:r>
              <a:rPr lang="en-US" dirty="0"/>
              <a:t> independently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D55F1A2-4974-7029-B692-D8A7C2080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44757"/>
            <a:ext cx="325120" cy="359144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B35CE604-547B-7F16-B72F-DF6FA0945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2779" y="2885015"/>
            <a:ext cx="325120" cy="359144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B1DA830C-E7EE-295D-F6B9-D1A2A0F7A0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3694" y="5077491"/>
            <a:ext cx="325120" cy="3591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4EDA0B7-5F0D-A050-F3AC-4AF1DB182E71}"/>
              </a:ext>
            </a:extLst>
          </p:cNvPr>
          <p:cNvSpPr txBox="1"/>
          <p:nvPr/>
        </p:nvSpPr>
        <p:spPr>
          <a:xfrm>
            <a:off x="8931660" y="1956159"/>
            <a:ext cx="32728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9BA0"/>
                </a:solidFill>
              </a:rPr>
              <a:t>EIC Computing &amp; Software Joint Institute (ECSJI) </a:t>
            </a:r>
            <a:r>
              <a:rPr lang="en-US" dirty="0"/>
              <a:t>aims to provide efficient support for EIC computing and proposes an </a:t>
            </a:r>
            <a:r>
              <a:rPr lang="en-US" dirty="0" err="1"/>
              <a:t>organisation</a:t>
            </a:r>
            <a:r>
              <a:rPr lang="en-US" dirty="0"/>
              <a:t> that ensures robust support for EIC experiments, accelerator simulations and theorists in computing and software, while </a:t>
            </a:r>
            <a:r>
              <a:rPr lang="en-US" dirty="0" err="1"/>
              <a:t>recognising</a:t>
            </a:r>
            <a:r>
              <a:rPr lang="en-US" dirty="0"/>
              <a:t>  </a:t>
            </a:r>
            <a:r>
              <a:rPr lang="en-US" dirty="0" err="1"/>
              <a:t>organisational</a:t>
            </a:r>
            <a:r>
              <a:rPr lang="en-US" dirty="0"/>
              <a:t> differences at host laboratories.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03E6DE-4650-5212-CA37-1897EF6D1FE7}"/>
              </a:ext>
            </a:extLst>
          </p:cNvPr>
          <p:cNvSpPr txBox="1"/>
          <p:nvPr/>
        </p:nvSpPr>
        <p:spPr>
          <a:xfrm>
            <a:off x="10840511" y="6036800"/>
            <a:ext cx="1178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Markus talk</a:t>
            </a:r>
          </a:p>
        </p:txBody>
      </p:sp>
      <p:pic>
        <p:nvPicPr>
          <p:cNvPr id="19" name="Picture 18" descr="A blue sign with white arrow&#10;&#10;Description automatically generated">
            <a:extLst>
              <a:ext uri="{FF2B5EF4-FFF2-40B4-BE49-F238E27FC236}">
                <a16:creationId xmlns:a16="http://schemas.microsoft.com/office/drawing/2014/main" id="{B7DA467D-6295-D349-C713-DCD521F5CE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2807" y="1478836"/>
            <a:ext cx="516287" cy="53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13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and Software Joint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Brookhaven National Laboratory and Thomas Jefferson National Accelerator Facility, as Electron-Ion Collider host labs, have established a collaborative entity, the </a:t>
            </a:r>
            <a:r>
              <a:rPr lang="en-US" sz="2000" b="1" dirty="0">
                <a:solidFill>
                  <a:srgbClr val="FF0000"/>
                </a:solidFill>
              </a:rPr>
              <a:t>EIC Computing and Software Joint Institute </a:t>
            </a:r>
            <a:r>
              <a:rPr lang="en-US" sz="2000" dirty="0"/>
              <a:t>(</a:t>
            </a:r>
            <a:r>
              <a:rPr lang="en-US" sz="2000" b="1" dirty="0"/>
              <a:t>ECSJI</a:t>
            </a:r>
            <a:r>
              <a:rPr lang="en-US" sz="2000" dirty="0"/>
              <a:t>). The Institute reports to the host Labs and the host Labs delegate functions to ECSJI (for instance, organize SW&amp;C review)</a:t>
            </a:r>
          </a:p>
          <a:p>
            <a:pPr lvl="1"/>
            <a:r>
              <a:rPr lang="en-US" sz="1800" dirty="0"/>
              <a:t>This joint institute is designed to support the computing and software needs and activities of the EIC.</a:t>
            </a:r>
          </a:p>
          <a:p>
            <a:pPr lvl="1"/>
            <a:r>
              <a:rPr lang="en-US" sz="1800" dirty="0"/>
              <a:t>The Institute  was created fall of 2023</a:t>
            </a:r>
            <a:endParaRPr lang="en-US" sz="2000" dirty="0"/>
          </a:p>
          <a:p>
            <a:r>
              <a:rPr lang="en-US" sz="2000" dirty="0"/>
              <a:t>ECSJI leverages </a:t>
            </a:r>
            <a:r>
              <a:rPr lang="en-US" sz="2000" b="1" dirty="0"/>
              <a:t>complementary expertise at the two labs </a:t>
            </a:r>
            <a:r>
              <a:rPr lang="en-US" sz="2000" dirty="0"/>
              <a:t>and provides needed visibility to the respective lab management and stakeholders. </a:t>
            </a:r>
          </a:p>
          <a:p>
            <a:pPr lvl="1"/>
            <a:r>
              <a:rPr lang="en-US" sz="1800" i="1" dirty="0"/>
              <a:t>The advantages of such a structure also include increased reliability and availability of resources for the </a:t>
            </a:r>
            <a:r>
              <a:rPr lang="en-US" sz="1800" i="1" dirty="0" err="1"/>
              <a:t>ePIC</a:t>
            </a:r>
            <a:r>
              <a:rPr lang="en-US" sz="1800" i="1" dirty="0"/>
              <a:t> collaboration and other future collaborations. </a:t>
            </a:r>
            <a:endParaRPr lang="en-US" sz="2000" dirty="0"/>
          </a:p>
          <a:p>
            <a:r>
              <a:rPr lang="en-US" sz="2000" dirty="0"/>
              <a:t>The success of the EIC, an international scientific endeavor, will benefit from contributions from international partners towards its computing effort. </a:t>
            </a:r>
          </a:p>
          <a:p>
            <a:r>
              <a:rPr lang="en-US" sz="2000" dirty="0"/>
              <a:t>To facilitate efficient coordination, the Institute will administer the EIC International Computing Organization (EICO), which will include all the contributors to the EIC computing effort.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5AADA-CC6B-8C2B-ED82-BFB5DB458AB5}"/>
              </a:ext>
            </a:extLst>
          </p:cNvPr>
          <p:cNvSpPr txBox="1"/>
          <p:nvPr/>
        </p:nvSpPr>
        <p:spPr>
          <a:xfrm>
            <a:off x="9784833" y="5978417"/>
            <a:ext cx="1912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ECSJI charter (</a:t>
            </a:r>
            <a:r>
              <a:rPr lang="en-US" i="1" dirty="0">
                <a:hlinkClick r:id="rId2"/>
              </a:rPr>
              <a:t>link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3672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ESCJI :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Institute will provide for EIC computing and software matters: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A single entity to interface with the EIC project, the </a:t>
            </a:r>
            <a:r>
              <a:rPr lang="en-US" dirty="0" err="1"/>
              <a:t>ePIC</a:t>
            </a:r>
            <a:r>
              <a:rPr lang="en-US" dirty="0"/>
              <a:t> collaboration, theoreticians, and future collaborators.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Execution of host lab responsibilities (</a:t>
            </a:r>
            <a:r>
              <a:rPr lang="en-US" dirty="0">
                <a:hlinkClick r:id="rId2" action="ppaction://hlinksldjump"/>
              </a:rPr>
              <a:t>link</a:t>
            </a:r>
            <a:r>
              <a:rPr lang="en-US" dirty="0"/>
              <a:t>). 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Maintenance of service level agreements and statements of work outlining the host labs’ contribution to the </a:t>
            </a:r>
            <a:r>
              <a:rPr lang="en-US" dirty="0" err="1"/>
              <a:t>ePIC</a:t>
            </a:r>
            <a:r>
              <a:rPr lang="en-US" dirty="0"/>
              <a:t> collaboration concerning computing resources, services, and personnel assigned to work on </a:t>
            </a:r>
            <a:r>
              <a:rPr lang="en-US" dirty="0" err="1"/>
              <a:t>ePIC</a:t>
            </a:r>
            <a:r>
              <a:rPr lang="en-US" dirty="0"/>
              <a:t> computing and software deliverables.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arenR"/>
            </a:pPr>
            <a:r>
              <a:rPr lang="en-US" dirty="0"/>
              <a:t>A coordinating body for interacting with international partners, providing computing resources as in-kind contributions, including: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Assessing resources.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Managing the agreements with the sites delivering resources (including service levels).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Facilitating and assessing the delivery against the agreements.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4CA9F-7EDA-1C30-9063-EB7D2F8E489C}"/>
              </a:ext>
            </a:extLst>
          </p:cNvPr>
          <p:cNvSpPr txBox="1"/>
          <p:nvPr/>
        </p:nvSpPr>
        <p:spPr>
          <a:xfrm>
            <a:off x="1891862" y="5853545"/>
            <a:ext cx="8100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The scope may evolve over time and the organization of the institute as well</a:t>
            </a:r>
          </a:p>
        </p:txBody>
      </p:sp>
    </p:spTree>
    <p:extLst>
      <p:ext uri="{BB962C8B-B14F-4D97-AF65-F5344CB8AC3E}">
        <p14:creationId xmlns:p14="http://schemas.microsoft.com/office/powerpoint/2010/main" val="119173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Organization &amp; Governance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8B42FB5-9B90-A631-9FE2-C3437AF06C25}"/>
              </a:ext>
            </a:extLst>
          </p:cNvPr>
          <p:cNvSpPr/>
          <p:nvPr/>
        </p:nvSpPr>
        <p:spPr>
          <a:xfrm>
            <a:off x="439454" y="1334313"/>
            <a:ext cx="2154620" cy="10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EIC Project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[&amp; EIC Committees]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5058690-FF63-3779-5ECC-B8F9335538F8}"/>
              </a:ext>
            </a:extLst>
          </p:cNvPr>
          <p:cNvSpPr/>
          <p:nvPr/>
        </p:nvSpPr>
        <p:spPr>
          <a:xfrm>
            <a:off x="9195865" y="1392625"/>
            <a:ext cx="2365272" cy="105103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EIC Resources Review Board</a:t>
            </a: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6556AA-C72D-BA6A-A447-D272DD1B8B3A}"/>
              </a:ext>
            </a:extLst>
          </p:cNvPr>
          <p:cNvSpPr/>
          <p:nvPr/>
        </p:nvSpPr>
        <p:spPr>
          <a:xfrm>
            <a:off x="3917739" y="2703409"/>
            <a:ext cx="3798659" cy="24244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EIC Computing &amp; Software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 Joint Institute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3D5F7E-4C4B-436F-90A7-8A7DFA18BF48}"/>
              </a:ext>
            </a:extLst>
          </p:cNvPr>
          <p:cNvSpPr/>
          <p:nvPr/>
        </p:nvSpPr>
        <p:spPr>
          <a:xfrm>
            <a:off x="3917739" y="1417651"/>
            <a:ext cx="3899337" cy="66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EIC Computing Council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9312DA-E0B2-BA14-0FB6-4EA1FA4616DD}"/>
              </a:ext>
            </a:extLst>
          </p:cNvPr>
          <p:cNvSpPr/>
          <p:nvPr/>
        </p:nvSpPr>
        <p:spPr>
          <a:xfrm>
            <a:off x="8938792" y="3843664"/>
            <a:ext cx="2315939" cy="125022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EIC International Computing Organization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70DC34-4698-1AA9-36BF-BCED8BCF52CC}"/>
              </a:ext>
            </a:extLst>
          </p:cNvPr>
          <p:cNvSpPr/>
          <p:nvPr/>
        </p:nvSpPr>
        <p:spPr>
          <a:xfrm>
            <a:off x="988931" y="3057024"/>
            <a:ext cx="1870842" cy="9240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Computing &amp; Software Advisory Committee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E0F514-66D0-9D48-9B2A-F76E325A0876}"/>
              </a:ext>
            </a:extLst>
          </p:cNvPr>
          <p:cNvSpPr/>
          <p:nvPr/>
        </p:nvSpPr>
        <p:spPr>
          <a:xfrm>
            <a:off x="9168303" y="4993466"/>
            <a:ext cx="2693611" cy="5301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EICO Management Board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0C8BE1-2A6F-2517-6C9D-CAA25BC40F78}"/>
              </a:ext>
            </a:extLst>
          </p:cNvPr>
          <p:cNvSpPr/>
          <p:nvPr/>
        </p:nvSpPr>
        <p:spPr>
          <a:xfrm>
            <a:off x="4476073" y="1756654"/>
            <a:ext cx="2837792" cy="27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BNL and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JLab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Mgmt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en-US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ePIC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spokesperson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4F5508-90E7-2011-D3B8-D98088991447}"/>
              </a:ext>
            </a:extLst>
          </p:cNvPr>
          <p:cNvSpPr txBox="1"/>
          <p:nvPr/>
        </p:nvSpPr>
        <p:spPr>
          <a:xfrm>
            <a:off x="1454557" y="3944847"/>
            <a:ext cx="2151187" cy="20026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M.Al-Turany</a:t>
            </a:r>
            <a:r>
              <a:rPr lang="en-US" sz="1200" dirty="0">
                <a:effectLst/>
              </a:rPr>
              <a:t> (GSI)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D.Brown</a:t>
            </a:r>
            <a:r>
              <a:rPr lang="en-US" sz="1200" dirty="0">
                <a:effectLst/>
              </a:rPr>
              <a:t> (LBNL)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S.Campana</a:t>
            </a:r>
            <a:r>
              <a:rPr lang="en-US" sz="1200" dirty="0">
                <a:effectLst/>
              </a:rPr>
              <a:t> (CERN)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rgbClr val="FF0000"/>
                </a:solidFill>
                <a:effectLst/>
              </a:rPr>
              <a:t>V.Martinez-Outchoorn</a:t>
            </a:r>
            <a:r>
              <a:rPr lang="en-US" sz="1200" dirty="0">
                <a:solidFill>
                  <a:srgbClr val="FF0000"/>
                </a:solidFill>
                <a:effectLst/>
              </a:rPr>
              <a:t> (UMass</a:t>
            </a:r>
            <a:r>
              <a:rPr lang="en-US" sz="1200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P.Mato</a:t>
            </a:r>
            <a:r>
              <a:rPr lang="en-US" sz="1200" dirty="0">
                <a:effectLst/>
              </a:rPr>
              <a:t> (CERN)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C.Paus</a:t>
            </a:r>
            <a:r>
              <a:rPr lang="en-US" sz="1200" dirty="0">
                <a:effectLst/>
              </a:rPr>
              <a:t> (MIT)  </a:t>
            </a:r>
          </a:p>
          <a:p>
            <a:pPr>
              <a:lnSpc>
                <a:spcPct val="150000"/>
              </a:lnSpc>
            </a:pPr>
            <a:r>
              <a:rPr lang="en-US" sz="1200" dirty="0" err="1">
                <a:effectLst/>
              </a:rPr>
              <a:t>F.Wuerthwein</a:t>
            </a:r>
            <a:r>
              <a:rPr lang="en-US" sz="1200" dirty="0">
                <a:effectLst/>
              </a:rPr>
              <a:t> (UCSD) </a:t>
            </a:r>
            <a:endParaRPr lang="en-U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B1AF7F-276B-F85D-5B05-21AE13B2E7AB}"/>
              </a:ext>
            </a:extLst>
          </p:cNvPr>
          <p:cNvSpPr/>
          <p:nvPr/>
        </p:nvSpPr>
        <p:spPr>
          <a:xfrm>
            <a:off x="9411897" y="2095069"/>
            <a:ext cx="2012731" cy="273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Funding Agencies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110D08-93DD-6190-337F-C7537F697F80}"/>
              </a:ext>
            </a:extLst>
          </p:cNvPr>
          <p:cNvSpPr/>
          <p:nvPr/>
        </p:nvSpPr>
        <p:spPr>
          <a:xfrm>
            <a:off x="9168304" y="5762027"/>
            <a:ext cx="2693610" cy="42520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Activity areas &amp; Forums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FFD3B4-4D62-7A3D-99CB-A1DAB94E4F32}"/>
              </a:ext>
            </a:extLst>
          </p:cNvPr>
          <p:cNvSpPr txBox="1"/>
          <p:nvPr/>
        </p:nvSpPr>
        <p:spPr>
          <a:xfrm>
            <a:off x="5229201" y="4312272"/>
            <a:ext cx="1752196" cy="61773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/>
              <a:t>A.Boehnlein</a:t>
            </a:r>
            <a:r>
              <a:rPr lang="en-US" sz="1200" dirty="0"/>
              <a:t> (</a:t>
            </a:r>
            <a:r>
              <a:rPr lang="en-US" sz="1200" dirty="0" err="1"/>
              <a:t>JLab</a:t>
            </a:r>
            <a:r>
              <a:rPr lang="en-US" sz="1200" dirty="0"/>
              <a:t>)</a:t>
            </a:r>
            <a:r>
              <a:rPr lang="en-US" sz="1200" dirty="0">
                <a:effectLst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200" dirty="0" err="1"/>
              <a:t>A.Klimentov</a:t>
            </a:r>
            <a:r>
              <a:rPr lang="en-US" sz="1200" dirty="0"/>
              <a:t>* (BNL)</a:t>
            </a:r>
            <a:endParaRPr lang="en-US" sz="1200" dirty="0">
              <a:effectLst/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09A8147C-5431-B868-35E1-7BB22ECE42F2}"/>
              </a:ext>
            </a:extLst>
          </p:cNvPr>
          <p:cNvSpPr/>
          <p:nvPr/>
        </p:nvSpPr>
        <p:spPr>
          <a:xfrm>
            <a:off x="5709223" y="2099220"/>
            <a:ext cx="185746" cy="6041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49ECA1-3944-4043-5E48-034796E38F85}"/>
              </a:ext>
            </a:extLst>
          </p:cNvPr>
          <p:cNvSpPr/>
          <p:nvPr/>
        </p:nvSpPr>
        <p:spPr>
          <a:xfrm>
            <a:off x="4229731" y="5127811"/>
            <a:ext cx="3174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proposed governance structure designed to facilitate communication, coordination, escalation of issues, and conflict resolution. </a:t>
            </a:r>
            <a:endParaRPr lang="en-US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C0609D-46D2-8569-A3D7-180717E6EECE}"/>
              </a:ext>
            </a:extLst>
          </p:cNvPr>
          <p:cNvSpPr txBox="1"/>
          <p:nvPr/>
        </p:nvSpPr>
        <p:spPr>
          <a:xfrm>
            <a:off x="3352289" y="6136446"/>
            <a:ext cx="49295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/>
              <a:t>*) </a:t>
            </a:r>
            <a:r>
              <a:rPr lang="en-US" sz="1050" i="1" dirty="0" err="1"/>
              <a:t>A.Klimentov</a:t>
            </a:r>
            <a:r>
              <a:rPr lang="en-US" sz="1050" i="1" dirty="0"/>
              <a:t> took over from </a:t>
            </a:r>
            <a:r>
              <a:rPr lang="en-US" sz="1050" i="1" dirty="0" err="1"/>
              <a:t>E.Lancon</a:t>
            </a:r>
            <a:r>
              <a:rPr lang="en-US" sz="1050" i="1" dirty="0"/>
              <a:t>  in April’24</a:t>
            </a:r>
          </a:p>
          <a:p>
            <a:r>
              <a:rPr lang="en-US" sz="1050" i="1" dirty="0"/>
              <a:t>Many thanks to Eric for his excellent work and his crucial role in setting up the Institute</a:t>
            </a:r>
            <a:r>
              <a:rPr lang="en-US" sz="1000" i="1" dirty="0"/>
              <a:t>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CB3BAB5-D010-6E33-4D03-C84928B22E93}"/>
              </a:ext>
            </a:extLst>
          </p:cNvPr>
          <p:cNvSpPr/>
          <p:nvPr/>
        </p:nvSpPr>
        <p:spPr>
          <a:xfrm>
            <a:off x="4714017" y="3251145"/>
            <a:ext cx="2215312" cy="6456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</a:t>
            </a:r>
            <a:r>
              <a:rPr lang="en-US" dirty="0"/>
              <a:t>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D0A726-6CDA-A716-10B5-6F0EAA2D3B0F}"/>
              </a:ext>
            </a:extLst>
          </p:cNvPr>
          <p:cNvSpPr/>
          <p:nvPr/>
        </p:nvSpPr>
        <p:spPr>
          <a:xfrm>
            <a:off x="5229201" y="3934303"/>
            <a:ext cx="2340540" cy="34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ECSJI co-directors</a:t>
            </a:r>
          </a:p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[nominated by BNL and JLAB]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31A841-B8B2-1EC1-F7E9-BECA601E3BA6}"/>
              </a:ext>
            </a:extLst>
          </p:cNvPr>
          <p:cNvSpPr/>
          <p:nvPr/>
        </p:nvSpPr>
        <p:spPr>
          <a:xfrm>
            <a:off x="9498390" y="5377011"/>
            <a:ext cx="2593034" cy="34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ePIC</a:t>
            </a:r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(Experiments) &amp; Computing Centers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A2754E-DF1A-AAE6-6123-8F3A4E6B698C}"/>
              </a:ext>
            </a:extLst>
          </p:cNvPr>
          <p:cNvSpPr/>
          <p:nvPr/>
        </p:nvSpPr>
        <p:spPr>
          <a:xfrm>
            <a:off x="9473855" y="6111236"/>
            <a:ext cx="2617569" cy="340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Technical Experts and Areas Coordinators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226E3-279A-5B8D-6C13-6DE6FA7762BE}"/>
              </a:ext>
            </a:extLst>
          </p:cNvPr>
          <p:cNvSpPr/>
          <p:nvPr/>
        </p:nvSpPr>
        <p:spPr>
          <a:xfrm>
            <a:off x="77294" y="4807711"/>
            <a:ext cx="890867" cy="8385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164BEE-5448-FAC5-EB2F-7CA64AC13A45}"/>
              </a:ext>
            </a:extLst>
          </p:cNvPr>
          <p:cNvSpPr/>
          <p:nvPr/>
        </p:nvSpPr>
        <p:spPr>
          <a:xfrm>
            <a:off x="60942" y="5775641"/>
            <a:ext cx="876328" cy="6086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TBD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13EA11FA-7709-8E95-2386-D144179E28CD}"/>
              </a:ext>
            </a:extLst>
          </p:cNvPr>
          <p:cNvSpPr/>
          <p:nvPr/>
        </p:nvSpPr>
        <p:spPr>
          <a:xfrm>
            <a:off x="7817076" y="1700768"/>
            <a:ext cx="1351227" cy="1839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8C4AEB24-C128-ADBF-AEE3-42011E72E571}"/>
              </a:ext>
            </a:extLst>
          </p:cNvPr>
          <p:cNvSpPr/>
          <p:nvPr/>
        </p:nvSpPr>
        <p:spPr>
          <a:xfrm>
            <a:off x="2566512" y="1700768"/>
            <a:ext cx="1351227" cy="1839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53339B6-0B6D-5A63-CD0A-13D154DF81DA}"/>
              </a:ext>
            </a:extLst>
          </p:cNvPr>
          <p:cNvCxnSpPr>
            <a:cxnSpLocks/>
          </p:cNvCxnSpPr>
          <p:nvPr/>
        </p:nvCxnSpPr>
        <p:spPr>
          <a:xfrm>
            <a:off x="6929329" y="3751444"/>
            <a:ext cx="2009464" cy="765273"/>
          </a:xfrm>
          <a:prstGeom prst="bentConnector3">
            <a:avLst/>
          </a:prstGeom>
          <a:ln w="73025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84A825-6F17-B895-77A8-D99539E7FB08}"/>
              </a:ext>
            </a:extLst>
          </p:cNvPr>
          <p:cNvCxnSpPr>
            <a:cxnSpLocks/>
          </p:cNvCxnSpPr>
          <p:nvPr/>
        </p:nvCxnSpPr>
        <p:spPr>
          <a:xfrm flipH="1">
            <a:off x="2847971" y="3573306"/>
            <a:ext cx="1866046" cy="0"/>
          </a:xfrm>
          <a:prstGeom prst="straightConnector1">
            <a:avLst/>
          </a:prstGeom>
          <a:ln w="73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2C34B60-2F5A-F68C-CCF3-0C2021CA7D20}"/>
              </a:ext>
            </a:extLst>
          </p:cNvPr>
          <p:cNvSpPr/>
          <p:nvPr/>
        </p:nvSpPr>
        <p:spPr>
          <a:xfrm>
            <a:off x="9245268" y="2912057"/>
            <a:ext cx="2009464" cy="861157"/>
          </a:xfrm>
          <a:prstGeom prst="roundRect">
            <a:avLst/>
          </a:prstGeom>
          <a:solidFill>
            <a:srgbClr val="778C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ePIC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SW&amp;Computing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E740704-3244-6A65-84A1-66B8276449B3}"/>
              </a:ext>
            </a:extLst>
          </p:cNvPr>
          <p:cNvCxnSpPr>
            <a:cxnSpLocks/>
          </p:cNvCxnSpPr>
          <p:nvPr/>
        </p:nvCxnSpPr>
        <p:spPr>
          <a:xfrm flipH="1">
            <a:off x="6903171" y="3422155"/>
            <a:ext cx="2365272" cy="0"/>
          </a:xfrm>
          <a:prstGeom prst="straightConnector1">
            <a:avLst/>
          </a:prstGeom>
          <a:ln w="730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Down Arrow 40">
            <a:extLst>
              <a:ext uri="{FF2B5EF4-FFF2-40B4-BE49-F238E27FC236}">
                <a16:creationId xmlns:a16="http://schemas.microsoft.com/office/drawing/2014/main" id="{6529F3B9-B52D-D9C4-650C-8C28CCBCECFB}"/>
              </a:ext>
            </a:extLst>
          </p:cNvPr>
          <p:cNvSpPr/>
          <p:nvPr/>
        </p:nvSpPr>
        <p:spPr>
          <a:xfrm rot="10800000">
            <a:off x="10064254" y="2424941"/>
            <a:ext cx="185746" cy="4871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59CBBE8-7E9B-B75B-7C9F-394FC6E6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959" y="4332341"/>
            <a:ext cx="771204" cy="68158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FC4D20-840D-8DAE-59E6-673F587CD209}"/>
              </a:ext>
            </a:extLst>
          </p:cNvPr>
          <p:cNvSpPr txBox="1"/>
          <p:nvPr/>
        </p:nvSpPr>
        <p:spPr>
          <a:xfrm>
            <a:off x="1447312" y="6005641"/>
            <a:ext cx="1394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>
                <a:solidFill>
                  <a:srgbClr val="FF0000"/>
                </a:solidFill>
              </a:rPr>
              <a:t>in red </a:t>
            </a:r>
            <a:r>
              <a:rPr lang="en-US" sz="1100" i="1" dirty="0"/>
              <a:t>– new member</a:t>
            </a:r>
          </a:p>
        </p:txBody>
      </p:sp>
    </p:spTree>
    <p:extLst>
      <p:ext uri="{BB962C8B-B14F-4D97-AF65-F5344CB8AC3E}">
        <p14:creationId xmlns:p14="http://schemas.microsoft.com/office/powerpoint/2010/main" val="383882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4530-56B9-A9B4-BA19-F1F9B58E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Organization &amp; Governance.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8A0E-54D9-7B40-23D9-666922F9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738153"/>
            <a:ext cx="11413950" cy="5562286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Computing Council </a:t>
            </a:r>
            <a:r>
              <a:rPr lang="en-US" sz="2400" dirty="0"/>
              <a:t>(ECC)</a:t>
            </a:r>
          </a:p>
          <a:p>
            <a:pPr lvl="1"/>
            <a:r>
              <a:rPr lang="en-US" dirty="0"/>
              <a:t>Review the ECSJI strategic direction and support leadership in managing effective interfaces of the ECSJI to the EIC project and </a:t>
            </a:r>
            <a:r>
              <a:rPr lang="en-US" dirty="0" err="1"/>
              <a:t>ePIC</a:t>
            </a:r>
            <a:r>
              <a:rPr lang="en-US" dirty="0"/>
              <a:t> collaboration. </a:t>
            </a:r>
          </a:p>
          <a:p>
            <a:pPr lvl="1"/>
            <a:r>
              <a:rPr lang="en-US" dirty="0"/>
              <a:t>Authority: Approve the ECSJI strategic direction, leadership changes, annual budgets, resource allocations, and performance milestones.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The Institute Management </a:t>
            </a:r>
            <a:r>
              <a:rPr lang="en-US" sz="2000" dirty="0"/>
              <a:t>[two co-directors, each nominated by one lab]</a:t>
            </a:r>
          </a:p>
          <a:p>
            <a:pPr lvl="1"/>
            <a:r>
              <a:rPr lang="en-US" sz="1800" dirty="0"/>
              <a:t>ECSJI co-directors have regular meetings with host labs management</a:t>
            </a:r>
          </a:p>
          <a:p>
            <a:pPr lvl="2"/>
            <a:r>
              <a:rPr lang="en-US" sz="1600" dirty="0"/>
              <a:t>To discuss how Computing and Software activities (</a:t>
            </a:r>
            <a:r>
              <a:rPr lang="en-US" sz="1600" dirty="0" err="1"/>
              <a:t>personpower</a:t>
            </a:r>
            <a:r>
              <a:rPr lang="en-US" sz="1600" dirty="0"/>
              <a:t> and resources) are supported by Labs</a:t>
            </a:r>
          </a:p>
          <a:p>
            <a:pPr lvl="1"/>
            <a:r>
              <a:rPr lang="en-US" sz="1800" dirty="0"/>
              <a:t>ECSJI co-directors have regular meetings with </a:t>
            </a:r>
            <a:r>
              <a:rPr lang="en-US" sz="1800" dirty="0" err="1"/>
              <a:t>ePIC</a:t>
            </a:r>
            <a:r>
              <a:rPr lang="en-US" sz="1800" dirty="0"/>
              <a:t> (spokesperson and deputy, SW&amp;C coordinator) and EIC Management </a:t>
            </a:r>
            <a:r>
              <a:rPr lang="en-US" sz="1800" dirty="0">
                <a:latin typeface="Arial" panose="020B0604020202020204" pitchFamily="34" charset="0"/>
              </a:rPr>
              <a:t>(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Co-Associate Directors for the EIC Experimental Program</a:t>
            </a:r>
            <a:r>
              <a:rPr lang="en-US" sz="1800" dirty="0">
                <a:effectLst/>
                <a:latin typeface="Arial" panose="020B0604020202020204" pitchFamily="34" charset="0"/>
              </a:rPr>
              <a:t>) </a:t>
            </a:r>
            <a:endParaRPr lang="en-US" sz="1800" dirty="0">
              <a:latin typeface="Arial" panose="020B0604020202020204" pitchFamily="34" charset="0"/>
            </a:endParaRPr>
          </a:p>
          <a:p>
            <a:pPr lvl="2"/>
            <a:r>
              <a:rPr lang="en-US" sz="1600" dirty="0"/>
              <a:t>Typically, bi-weekly – address host Labs &lt; == &gt; </a:t>
            </a:r>
            <a:r>
              <a:rPr lang="en-US" sz="1600" dirty="0" err="1"/>
              <a:t>ePIC</a:t>
            </a:r>
            <a:r>
              <a:rPr lang="en-US" sz="1600" dirty="0"/>
              <a:t> and host Labs &lt; == &gt; EIC project issues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Duties and accountability: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The management is responsible for organizing the Institute to deliver defined responsibilities.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The management will maintain a multi-year operation plan for the host labs, providing matrixed staff members to support activities.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Institute management will provide a yearly report to the host labs’ management.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sz="2400" dirty="0"/>
          </a:p>
          <a:p>
            <a:pPr marL="457200" lvl="1" indent="0">
              <a:spcBef>
                <a:spcPts val="1200"/>
              </a:spcBef>
              <a:buNone/>
            </a:pPr>
            <a:endParaRPr lang="en-US" sz="1600" dirty="0"/>
          </a:p>
          <a:p>
            <a:pPr lvl="1">
              <a:spcBef>
                <a:spcPts val="1200"/>
              </a:spcBef>
            </a:pPr>
            <a:endParaRPr lang="en-US" sz="1800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36E9E-10BD-A087-0398-7083B1C6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8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4530-56B9-A9B4-BA19-F1F9B58E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Computing Organization &amp; Governance. Cont’d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B8A0E-54D9-7B40-23D9-666922F9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738152"/>
            <a:ext cx="11413950" cy="572918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/>
              <a:t>May – November 2024 activities</a:t>
            </a:r>
          </a:p>
          <a:p>
            <a:pPr lvl="1">
              <a:spcBef>
                <a:spcPts val="1200"/>
              </a:spcBef>
            </a:pPr>
            <a:r>
              <a:rPr lang="en-US" sz="1600" dirty="0" err="1"/>
              <a:t>SW&amp;Computing</a:t>
            </a:r>
            <a:r>
              <a:rPr lang="en-US" sz="1600" dirty="0"/>
              <a:t> review was organized (September 2024)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Presented EIC computing at BNL EIC experimental project dependencies review (August 2024)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Work closely with Echelon0 (DAQ) and </a:t>
            </a:r>
            <a:r>
              <a:rPr lang="en-US" sz="1600" dirty="0" err="1"/>
              <a:t>ePIC</a:t>
            </a:r>
            <a:r>
              <a:rPr lang="en-US" sz="1600" dirty="0"/>
              <a:t> SW&amp;C on computing and networking matters 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Discussion(s) with WLCG Management about coherent steps and EIC – (HL) LHC computing  organization</a:t>
            </a:r>
          </a:p>
          <a:p>
            <a:pPr lvl="1"/>
            <a:r>
              <a:rPr lang="en-US" sz="1600" dirty="0"/>
              <a:t>ECSJI co-director(s) have been invited to participate in </a:t>
            </a:r>
            <a:r>
              <a:rPr lang="en-US" sz="1600" dirty="0" err="1"/>
              <a:t>ePIC</a:t>
            </a:r>
            <a:r>
              <a:rPr lang="en-US" sz="1600" dirty="0"/>
              <a:t>/EIC topical meetings</a:t>
            </a:r>
            <a:endParaRPr lang="en-US" sz="1400" dirty="0"/>
          </a:p>
          <a:p>
            <a:pPr lvl="2"/>
            <a:r>
              <a:rPr lang="en-US" sz="1300" dirty="0"/>
              <a:t>Collaborative tools development for the experiment and EIC project</a:t>
            </a:r>
          </a:p>
          <a:p>
            <a:pPr lvl="2"/>
            <a:r>
              <a:rPr lang="en-US" sz="1300" dirty="0" err="1"/>
              <a:t>ePIC</a:t>
            </a:r>
            <a:r>
              <a:rPr lang="en-US" sz="1300" dirty="0"/>
              <a:t> data streaming model</a:t>
            </a:r>
          </a:p>
          <a:p>
            <a:pPr lvl="2"/>
            <a:r>
              <a:rPr lang="en-US" sz="1300" dirty="0"/>
              <a:t>AI/ML for EIC</a:t>
            </a:r>
          </a:p>
          <a:p>
            <a:pPr lvl="2"/>
            <a:r>
              <a:rPr lang="en-US" sz="1300" dirty="0"/>
              <a:t>DAQ computing, networking and streaming model</a:t>
            </a:r>
          </a:p>
          <a:p>
            <a:pPr marL="914400" lvl="2" indent="0">
              <a:buNone/>
            </a:pPr>
            <a:r>
              <a:rPr lang="en-US" sz="1400" i="1" dirty="0">
                <a:solidFill>
                  <a:srgbClr val="FF0000"/>
                </a:solidFill>
              </a:rPr>
              <a:t>Positive SW developments and coordination between </a:t>
            </a:r>
            <a:r>
              <a:rPr lang="en-US" sz="1400" i="1" dirty="0" err="1">
                <a:solidFill>
                  <a:srgbClr val="FF0000"/>
                </a:solidFill>
              </a:rPr>
              <a:t>ePIC</a:t>
            </a:r>
            <a:r>
              <a:rPr lang="en-US" sz="1400" i="1" dirty="0">
                <a:solidFill>
                  <a:srgbClr val="FF0000"/>
                </a:solidFill>
              </a:rPr>
              <a:t> SW&amp;C and ECSJI</a:t>
            </a:r>
            <a:endParaRPr lang="en-US" sz="1600" dirty="0">
              <a:solidFill>
                <a:srgbClr val="FF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1600" dirty="0"/>
              <a:t>Establishing EICO (next slides)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FY’25 Priorities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EICO Charter (ready by the next RRB)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EICO Management Board composition and EICO technical activity areas and forums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International Computing integration : pledge and opportunistic  resources</a:t>
            </a:r>
          </a:p>
          <a:p>
            <a:pPr lvl="1">
              <a:spcBef>
                <a:spcPts val="1200"/>
              </a:spcBef>
            </a:pPr>
            <a:r>
              <a:rPr lang="en-US" sz="1600" dirty="0"/>
              <a:t>FY’24 SW&amp;C review recommendations and organize FY’25 SW&amp;C review with focus on technical decisions and timeline for </a:t>
            </a:r>
            <a:r>
              <a:rPr lang="en-US" sz="1600" dirty="0" err="1"/>
              <a:t>ePIC</a:t>
            </a:r>
            <a:r>
              <a:rPr lang="en-US" sz="1600" dirty="0"/>
              <a:t> computing model implementation</a:t>
            </a:r>
            <a:endParaRPr lang="en-US" sz="1400" dirty="0"/>
          </a:p>
          <a:p>
            <a:pPr lvl="3">
              <a:spcBef>
                <a:spcPts val="1200"/>
              </a:spcBef>
            </a:pPr>
            <a:endParaRPr lang="en-US" sz="1100" dirty="0"/>
          </a:p>
          <a:p>
            <a:pPr lvl="1">
              <a:spcBef>
                <a:spcPts val="1200"/>
              </a:spcBef>
            </a:pPr>
            <a:endParaRPr lang="en-US" sz="1200" dirty="0"/>
          </a:p>
          <a:p>
            <a:pPr marL="457200" lvl="1" indent="0">
              <a:spcBef>
                <a:spcPts val="1200"/>
              </a:spcBef>
              <a:buNone/>
            </a:pPr>
            <a:endParaRPr lang="en-US" sz="1200" dirty="0"/>
          </a:p>
          <a:p>
            <a:pPr lvl="1">
              <a:spcBef>
                <a:spcPts val="1200"/>
              </a:spcBef>
            </a:pPr>
            <a:endParaRPr lang="en-US" sz="1400" b="1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36E9E-10BD-A087-0398-7083B1C6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3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9F50-82F5-F5C7-77C5-844AE7B06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 2024 RRB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E59E-6A60-ED5A-2BB4-5AB4F08E9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8" y="966055"/>
            <a:ext cx="11477012" cy="5381694"/>
          </a:xfrm>
        </p:spPr>
        <p:txBody>
          <a:bodyPr/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Echelon 1 is funded by DOE-NP; Echelon 2 &amp; 3 are extraordinary and IKC. Develop mechanism to determine needs and what the pledges will be. 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</a:rPr>
              <a:t>Under discussion by EICO, ECSJI and </a:t>
            </a:r>
            <a:r>
              <a:rPr lang="en-US" sz="2400" dirty="0" err="1">
                <a:latin typeface="Arial" panose="020B0604020202020204" pitchFamily="34" charset="0"/>
              </a:rPr>
              <a:t>ePIC</a:t>
            </a:r>
            <a:r>
              <a:rPr lang="en-US" sz="2400" dirty="0">
                <a:latin typeface="Arial" panose="020B0604020202020204" pitchFamily="34" charset="0"/>
              </a:rPr>
              <a:t> SW&amp;C Coordination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b="0" i="0" u="none" strike="noStrike" dirty="0">
                <a:effectLst/>
                <a:latin typeface="Arial" panose="020B0604020202020204" pitchFamily="34" charset="0"/>
              </a:rPr>
              <a:t>Topical discussion </a:t>
            </a:r>
            <a:r>
              <a:rPr lang="en-US" sz="2000" dirty="0">
                <a:latin typeface="Arial" panose="020B0604020202020204" pitchFamily="34" charset="0"/>
              </a:rPr>
              <a:t>next week (Nov 19, 2024)</a:t>
            </a:r>
            <a:endParaRPr lang="en-US" sz="2000" b="0" i="0" u="none" strike="noStrike" dirty="0">
              <a:effectLst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International Funding agencies will look into their existing computing infrastructure and its alignment with EIC Echelon 2.  </a:t>
            </a:r>
            <a:endParaRPr lang="en-US" sz="2800" b="0" i="0" u="none" strike="noStrike" dirty="0">
              <a:solidFill>
                <a:srgbClr val="FFC000"/>
              </a:solidFill>
              <a:effectLst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RRB develops its vision for EIC computing and governance.  </a:t>
            </a: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Clarify the relationships with the RRB, EICO, and ECSJI.</a:t>
            </a:r>
            <a:endParaRPr lang="en-US" sz="2800" b="0" i="0" u="none" strike="noStrike" dirty="0">
              <a:solidFill>
                <a:srgbClr val="000000"/>
              </a:solidFill>
              <a:effectLst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Establish EICO by the next RRB. </a:t>
            </a:r>
            <a:endParaRPr lang="en-US" sz="2800" b="0" i="0" u="none" strike="noStrike" dirty="0">
              <a:solidFill>
                <a:srgbClr val="FFC000"/>
              </a:solidFill>
              <a:effectLst/>
            </a:endParaRPr>
          </a:p>
          <a:p>
            <a:pPr marL="342900" indent="-342900" algn="l" rtl="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Review of </a:t>
            </a:r>
            <a:r>
              <a:rPr lang="en-US" sz="2400" b="0" i="0" u="none" strike="noStrike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ePIC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computing model will be scheduled by next fall before </a:t>
            </a:r>
            <a:r>
              <a:rPr lang="en-US" sz="2400" b="0" i="0" kern="1200" baseline="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next </a:t>
            </a:r>
            <a:r>
              <a:rPr lang="en-US" sz="24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RRB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Further development of an overall governance structure (RRB, EICJI, computing, experiment, EIC project). Develop task force to prioritize outreach action proposals and working group to develop communication strategies</a:t>
            </a:r>
            <a:br>
              <a:rPr lang="en-US" sz="28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DA2E6-DB03-35AC-8A7F-662FC6B12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A283E-BF64-4284-D77B-2994858AD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353" y="1063549"/>
            <a:ext cx="653376" cy="577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6C4C57-0457-3487-613D-BF2D0DF6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4353" y="4834285"/>
            <a:ext cx="960166" cy="960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C656B-A981-7DF0-2499-FB393DBDC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353" y="2304929"/>
            <a:ext cx="653376" cy="577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B29EFC-42E1-FFD3-BBC7-BA1D184FE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353" y="3721677"/>
            <a:ext cx="653376" cy="57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46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ffersonLab_Widescreen" id="{7B6BC214-CE7D-5C48-9BF6-77FBFE1E69EC}" vid="{7428E7A7-0EE4-AE4F-9C3B-0381D78A7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8C6F3143F384AAF8BCD10EB7B8E8F" ma:contentTypeVersion="6" ma:contentTypeDescription="Create a new document." ma:contentTypeScope="" ma:versionID="e5a81fa7cca057ffd6626261e9c2e507">
  <xsd:schema xmlns:xsd="http://www.w3.org/2001/XMLSchema" xmlns:xs="http://www.w3.org/2001/XMLSchema" xmlns:p="http://schemas.microsoft.com/office/2006/metadata/properties" xmlns:ns2="e4ab640d-d1a7-41cb-b248-52d149f1c7d5" xmlns:ns3="12fce16f-a975-4559-8c88-f7bfd7ba4a7c" targetNamespace="http://schemas.microsoft.com/office/2006/metadata/properties" ma:root="true" ma:fieldsID="a5ca428d353a153dddff8f7800a6ed14" ns2:_="" ns3:_="">
    <xsd:import namespace="e4ab640d-d1a7-41cb-b248-52d149f1c7d5"/>
    <xsd:import namespace="12fce16f-a975-4559-8c88-f7bfd7ba4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b640d-d1a7-41cb-b248-52d149f1c7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ce16f-a975-4559-8c88-f7bfd7ba4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4AC21-AE6A-49D0-9897-9B103CAD7D60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12fce16f-a975-4559-8c88-f7bfd7ba4a7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4ab640d-d1a7-41cb-b248-52d149f1c7d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A30ED9-0493-4C4E-A546-E8E87B32EE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D8B5C4-C067-4CD2-82BF-C850BF945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b640d-d1a7-41cb-b248-52d149f1c7d5"/>
    <ds:schemaRef ds:uri="12fce16f-a975-4559-8c88-f7bfd7ba4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JeffersonLab_Widescreen</Template>
  <TotalTime>29824</TotalTime>
  <Words>2927</Words>
  <Application>Microsoft Macintosh PowerPoint</Application>
  <PresentationFormat>Widescreen</PresentationFormat>
  <Paragraphs>342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PingFangSC-Regular</vt:lpstr>
      <vt:lpstr>.PingFangSC-Regular</vt:lpstr>
      <vt:lpstr>Arial</vt:lpstr>
      <vt:lpstr>ArialMT</vt:lpstr>
      <vt:lpstr>Calibri</vt:lpstr>
      <vt:lpstr>Cambria</vt:lpstr>
      <vt:lpstr>Helvetica</vt:lpstr>
      <vt:lpstr>opensans-bold</vt:lpstr>
      <vt:lpstr>Roboto</vt:lpstr>
      <vt:lpstr>sourcesans-regular</vt:lpstr>
      <vt:lpstr>Times New Roman</vt:lpstr>
      <vt:lpstr>Wingdings</vt:lpstr>
      <vt:lpstr>Office Theme</vt:lpstr>
      <vt:lpstr>International Computing Model and Governance</vt:lpstr>
      <vt:lpstr>Session Outlook</vt:lpstr>
      <vt:lpstr>EIC Computing Challenges</vt:lpstr>
      <vt:lpstr>EIC Computing and Software Joint Institute</vt:lpstr>
      <vt:lpstr>ESCJI : Scope</vt:lpstr>
      <vt:lpstr>EIC Computing Organization &amp; Governance</vt:lpstr>
      <vt:lpstr>EIC Computing Organization &amp; Governance. </vt:lpstr>
      <vt:lpstr>EIC Computing Organization &amp; Governance. Cont’d </vt:lpstr>
      <vt:lpstr>May 2024 RRB Recommendations</vt:lpstr>
      <vt:lpstr>ePIC Computing Model and ECSJI Review</vt:lpstr>
      <vt:lpstr>International Computing Organization</vt:lpstr>
      <vt:lpstr>International Computing Organization Timeline</vt:lpstr>
      <vt:lpstr>International Computing Organization Timeline. Cont’d</vt:lpstr>
      <vt:lpstr>PowerPoint Presentation</vt:lpstr>
      <vt:lpstr>EIC International Computing Organization  Status</vt:lpstr>
      <vt:lpstr>Topics for the Discussion and Open Questions</vt:lpstr>
      <vt:lpstr>PowerPoint Presentation</vt:lpstr>
      <vt:lpstr>The EIC Computing and Software Joint Institute was created fall of 2023</vt:lpstr>
      <vt:lpstr>The primary technical responsibilities of host Labs</vt:lpstr>
      <vt:lpstr>WLCG Computing Resources Scrutiny Group</vt:lpstr>
      <vt:lpstr>Glossary and Abbreviations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DeVasher</dc:creator>
  <cp:lastModifiedBy>Klimentov, Alexei</cp:lastModifiedBy>
  <cp:revision>102</cp:revision>
  <cp:lastPrinted>2023-10-12T19:59:47Z</cp:lastPrinted>
  <dcterms:created xsi:type="dcterms:W3CDTF">2023-10-11T15:21:55Z</dcterms:created>
  <dcterms:modified xsi:type="dcterms:W3CDTF">2024-11-12T10:02:52Z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0x0101009758C6F3143F384AAF8BCD10EB7B8E8F</vt:lpwstr>
  </property>
</Properties>
</file>