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4" r:id="rId9"/>
    <p:sldId id="385" r:id="rId10"/>
    <p:sldId id="388" r:id="rId11"/>
    <p:sldId id="391" r:id="rId12"/>
    <p:sldId id="39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2"/>
  </p:normalViewPr>
  <p:slideViewPr>
    <p:cSldViewPr snapToGrid="0">
      <p:cViewPr varScale="1">
        <p:scale>
          <a:sx n="102" d="100"/>
          <a:sy n="102" d="100"/>
        </p:scale>
        <p:origin x="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B9D11-788B-B543-B94A-1240D8378934}" type="datetimeFigureOut">
              <a:rPr lang="en-US" smtClean="0"/>
              <a:t>8/8/24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EC084-8B3C-354C-B7F3-78220474F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25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tight, loose, cleanup, MP2/MP3, break (1&amp;2), shrink, extend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A43B2-515E-B441-A0B4-F0285B9937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59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</a:t>
            </a:r>
            <a:r>
              <a:rPr lang="en-US" dirty="0" err="1"/>
              <a:t>strengen</a:t>
            </a:r>
            <a:r>
              <a:rPr lang="en-US" dirty="0"/>
              <a:t> HF? ”</a:t>
            </a:r>
            <a:r>
              <a:rPr lang="en-US" dirty="0" err="1"/>
              <a:t>Wiener_tight_V</a:t>
            </a:r>
            <a:r>
              <a:rPr lang="en-US" dirty="0"/>
              <a:t>” // hack for APA1 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A43B2-515E-B441-A0B4-F0285B9937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39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57F0C-2E66-3019-C9AC-B8B7EC0615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92A395-40B5-5EF9-1AF6-73CC42EE5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AB74B-B551-A84F-1779-65C1DB5CF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ADF3C-A408-3D40-AEA5-3FC300EB159F}" type="datetime1">
              <a:rPr lang="en-US" smtClean="0"/>
              <a:t>8/8/24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69C85-411A-8B85-0A69-9B352592B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B175B-EDD5-22FD-35F7-46760806E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C654-86DB-D44A-B390-F4772E6D4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49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E6BF3-76B0-3651-D5EB-532EBAD88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808CA-9C31-E7A8-CE33-95FAD9D43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A2F9C-345F-EF6E-87DD-795556C6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EA4D-8F74-E246-B1E4-168CF59EEFD8}" type="datetime1">
              <a:rPr lang="en-US" smtClean="0"/>
              <a:t>8/8/24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01323-D3E1-9F15-7A17-FC7837002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42FA0-3B02-64E7-7CCA-52408A47F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C654-86DB-D44A-B390-F4772E6D4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4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8CD93F-883F-D2D1-52D0-BB04166E82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3D71C9-C3AC-30A3-025D-8E4C3D65D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5F28D-7FAE-99C1-3661-7B1E1270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085E-16C4-9E44-9D79-A1E6041CB948}" type="datetime1">
              <a:rPr lang="en-US" smtClean="0"/>
              <a:t>8/8/24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5161A-EAE3-2616-ECD3-2BCC49AA6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E2668-FDBD-4FFD-E56A-48AA24B51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C654-86DB-D44A-B390-F4772E6D4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1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8D62E-8FA5-EFE3-B5D8-041EEEEC5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73031-8209-4C1A-A67B-1A60D3A09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F51A7-579F-2BBB-9684-92445AC84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1B83-E744-6549-962B-BF869DFE4EF5}" type="datetime1">
              <a:rPr lang="en-US" smtClean="0"/>
              <a:t>8/8/24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AD327-F7B9-DA9B-B8DD-54E144C36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E8A5C-251A-456B-96E5-FB8551F34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C654-86DB-D44A-B390-F4772E6D4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96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23B4B-4731-44A1-CAAC-4D446BC6A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919B54-0466-D2E8-D07A-E9A8FD1B0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09FEF-F546-07B7-8DEE-5D5B3F8F7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B436-B9E5-0248-8675-CF7A010A3715}" type="datetime1">
              <a:rPr lang="en-US" smtClean="0"/>
              <a:t>8/8/24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ACCAC-521D-2D59-FF0E-00E3232C1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665BD-F156-7265-F470-41B218241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C654-86DB-D44A-B390-F4772E6D4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3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C7091-926A-F8DC-E5C0-F1AAA713C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80D3E-0C06-A783-2915-23444CCAA8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54495E-A5F7-4F2F-B47C-A36967236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C753E-284C-8E93-CC43-6D1CEE765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AA6C-BC53-DD48-89AF-AD7694B3D3B7}" type="datetime1">
              <a:rPr lang="en-US" smtClean="0"/>
              <a:t>8/8/24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FA2E1-C207-3F56-B55F-7E45734B4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C72A56-C170-1223-3FAD-9C97243A9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C654-86DB-D44A-B390-F4772E6D4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7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A6868-D2CD-E509-3D9E-ED75A5C6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71D77-4C5A-6620-65A9-3F6E5CEC0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7AD6CA-692A-318F-A819-93C5383F5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CD80FC-77E3-6820-1627-01640C0267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698D60-8E1E-9364-30B8-7EC2C172E3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576269-B9A5-56CA-C3EA-D99FC999C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59B2-C872-D04D-8F1C-D8E6909171AA}" type="datetime1">
              <a:rPr lang="en-US" smtClean="0"/>
              <a:t>8/8/24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06C7B1-E6E2-2040-199C-948FBEA3A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6BB002-A0C0-6EA1-3626-AEC58664C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C654-86DB-D44A-B390-F4772E6D4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12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4D5B1-75DF-2ED1-1BC9-7F0BD6372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42810D-DE06-C290-377F-AF61D4D1D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42E55-0F8B-D147-A446-6A03057FAC71}" type="datetime1">
              <a:rPr lang="en-US" smtClean="0"/>
              <a:t>8/8/24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39629A-B6DC-C257-7F9C-85FF42CD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1CE28-7AA7-FDAF-7DA0-147AAE9AD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C654-86DB-D44A-B390-F4772E6D4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4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730037-14BF-942E-7C8F-4C0BC0A7D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69EF-65E8-E442-8AA4-7F5AD601970A}" type="datetime1">
              <a:rPr lang="en-US" smtClean="0"/>
              <a:t>8/8/24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BE66B3-8B6C-396F-7E25-F063E407F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EC11F-65F0-8230-B946-6B6C4FB24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C654-86DB-D44A-B390-F4772E6D4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8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595E1-DB58-0B4F-2880-A33F1A9E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65049-9E7E-8F72-0800-938CF58C6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788EB-DFBE-9DBB-111D-614D40DFB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4394F2-C738-BFFF-38D2-376F61969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DA5C-686F-B240-80B9-F13A66FE9DEA}" type="datetime1">
              <a:rPr lang="en-US" smtClean="0"/>
              <a:t>8/8/24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9279B9-0114-134F-8900-82FF6D087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AD31F-D0B9-0BD0-FDC5-29DE8A13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C654-86DB-D44A-B390-F4772E6D4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5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6EC5A-4108-125C-CFAB-9E2E47F5E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E2C6AF-D073-2AA9-4F2B-3DA9EB02A9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1D6B59-D67C-F2DD-FBCD-AA2FBEBF5F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40BA25-A5D8-52E2-58E7-01DF0D3C0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9261-B1D5-344C-90EC-E3055B81DC00}" type="datetime1">
              <a:rPr lang="en-US" smtClean="0"/>
              <a:t>8/8/24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0521F9-80D8-B804-17E2-DB4190B01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CA0FFE-BBA2-06DA-DD7B-0EA89452C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C654-86DB-D44A-B390-F4772E6D4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6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8378CF-66AA-A2CF-7BC1-B72C2AB08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576E7-2D9C-15CE-FA90-D2D4D5CA7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506AD-EBC1-D733-307F-FDDE62E27D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72BE8D-B2EA-0048-B1A7-A50F2CDF0121}" type="datetime1">
              <a:rPr lang="en-US" smtClean="0"/>
              <a:t>8/8/24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467B7-7657-B913-F18C-D6656CB03C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5239A-1A4B-ECE7-2BA5-7DE477EE1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89C654-86DB-D44A-B390-F4772E6D4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9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WireCell/wire-cell-toolkit/issues/322" TargetMode="External"/><Relationship Id="rId2" Type="http://schemas.openxmlformats.org/officeDocument/2006/relationships/hyperlink" Target="https://github.com/WireCell/wire-cell-toolkit/blob/master/sigproc/src/OmnibusSigProc.cx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4E6A8-C630-FE2E-ED44-BAC285DE3C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Signal Processing Adjustment in PDHD APA1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95C52-2219-336B-B5E0-2C9F1DB084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Wenqiang Gu, </a:t>
            </a:r>
            <a:r>
              <a:rPr lang="en-US" dirty="0" err="1"/>
              <a:t>Xuyang</a:t>
            </a:r>
            <a:r>
              <a:rPr lang="en-US" dirty="0"/>
              <a:t> 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AED77-0484-CF20-3C90-5F9F8A1C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C654-86DB-D44A-B390-F4772E6D47E0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66856-944C-5695-3277-D768E2654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Wire-Cell General Meeting, Aug 8th</a:t>
            </a:r>
          </a:p>
        </p:txBody>
      </p:sp>
    </p:spTree>
    <p:extLst>
      <p:ext uri="{BB962C8B-B14F-4D97-AF65-F5344CB8AC3E}">
        <p14:creationId xmlns:p14="http://schemas.microsoft.com/office/powerpoint/2010/main" val="2374198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425AE2-6BFB-B316-42A7-CFADD705C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65" y="372408"/>
            <a:ext cx="4931252" cy="49122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FD9E4B-5D8D-DFCB-E3C4-B71948470366}"/>
              </a:ext>
            </a:extLst>
          </p:cNvPr>
          <p:cNvSpPr txBox="1"/>
          <p:nvPr/>
        </p:nvSpPr>
        <p:spPr>
          <a:xfrm>
            <a:off x="1894873" y="5903259"/>
            <a:ext cx="1667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MicroBooNE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5CDD1D-DA0E-D882-DA98-8E469263C9EF}"/>
              </a:ext>
            </a:extLst>
          </p:cNvPr>
          <p:cNvSpPr txBox="1"/>
          <p:nvPr/>
        </p:nvSpPr>
        <p:spPr>
          <a:xfrm>
            <a:off x="7476564" y="2969786"/>
            <a:ext cx="267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PDHD APA1 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7C285F-C259-C540-766D-661547C9EDE1}"/>
              </a:ext>
            </a:extLst>
          </p:cNvPr>
          <p:cNvSpPr txBox="1"/>
          <p:nvPr/>
        </p:nvSpPr>
        <p:spPr>
          <a:xfrm>
            <a:off x="7391772" y="5984321"/>
            <a:ext cx="267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PDHD APA1 U</a:t>
            </a:r>
          </a:p>
        </p:txBody>
      </p:sp>
      <p:pic>
        <p:nvPicPr>
          <p:cNvPr id="7" name="Picture 6" descr="A graph with a line graph&#10;&#10;Description automatically generated">
            <a:extLst>
              <a:ext uri="{FF2B5EF4-FFF2-40B4-BE49-F238E27FC236}">
                <a16:creationId xmlns:a16="http://schemas.microsoft.com/office/drawing/2014/main" id="{52E0C06F-EF14-2A3E-FBBE-E9D06EA12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60" y="3577542"/>
            <a:ext cx="2117393" cy="21410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39ECFC-C466-5C9F-AD8D-1808FEEBF62E}"/>
              </a:ext>
            </a:extLst>
          </p:cNvPr>
          <p:cNvSpPr txBox="1"/>
          <p:nvPr/>
        </p:nvSpPr>
        <p:spPr>
          <a:xfrm>
            <a:off x="6736976" y="3709809"/>
            <a:ext cx="1836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tight LF</a:t>
            </a:r>
          </a:p>
          <a:p>
            <a:r>
              <a:rPr lang="en-US" dirty="0"/>
              <a:t>(𝛕 = 0.014/0.06)</a:t>
            </a:r>
          </a:p>
        </p:txBody>
      </p:sp>
      <p:pic>
        <p:nvPicPr>
          <p:cNvPr id="10" name="Picture 9" descr="A graph with a line graph&#10;&#10;Description automatically generated">
            <a:extLst>
              <a:ext uri="{FF2B5EF4-FFF2-40B4-BE49-F238E27FC236}">
                <a16:creationId xmlns:a16="http://schemas.microsoft.com/office/drawing/2014/main" id="{D44FCFE4-28E6-201C-D507-E45F33ECC9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9755" y="3621540"/>
            <a:ext cx="1992779" cy="20970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C85AE3-4E23-A979-C7DF-0C7B18FBCA93}"/>
              </a:ext>
            </a:extLst>
          </p:cNvPr>
          <p:cNvSpPr txBox="1"/>
          <p:nvPr/>
        </p:nvSpPr>
        <p:spPr>
          <a:xfrm>
            <a:off x="9726144" y="3712288"/>
            <a:ext cx="1223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loose LF</a:t>
            </a:r>
          </a:p>
          <a:p>
            <a:r>
              <a:rPr lang="en-US" dirty="0"/>
              <a:t>(𝛕 = 0.002)</a:t>
            </a:r>
          </a:p>
          <a:p>
            <a:endParaRPr lang="en-US" dirty="0"/>
          </a:p>
        </p:txBody>
      </p:sp>
      <p:pic>
        <p:nvPicPr>
          <p:cNvPr id="13" name="Picture 12" descr="A graph of a sound wave&#10;&#10;Description automatically generated">
            <a:extLst>
              <a:ext uri="{FF2B5EF4-FFF2-40B4-BE49-F238E27FC236}">
                <a16:creationId xmlns:a16="http://schemas.microsoft.com/office/drawing/2014/main" id="{C5C32DBD-17D7-49EE-49E3-6317D7AFB2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8902" y="604952"/>
            <a:ext cx="2185956" cy="20824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12C942B-952D-E5FC-9C92-A0F5EC678395}"/>
              </a:ext>
            </a:extLst>
          </p:cNvPr>
          <p:cNvSpPr txBox="1"/>
          <p:nvPr/>
        </p:nvSpPr>
        <p:spPr>
          <a:xfrm>
            <a:off x="6736976" y="611873"/>
            <a:ext cx="1992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tight LF</a:t>
            </a:r>
          </a:p>
          <a:p>
            <a:r>
              <a:rPr lang="en-US" dirty="0"/>
              <a:t>(𝛕 = 0.014/0.06)</a:t>
            </a:r>
          </a:p>
        </p:txBody>
      </p:sp>
      <p:pic>
        <p:nvPicPr>
          <p:cNvPr id="16" name="Picture 15" descr="A graph of a sound wave&#10;&#10;Description automatically generated">
            <a:extLst>
              <a:ext uri="{FF2B5EF4-FFF2-40B4-BE49-F238E27FC236}">
                <a16:creationId xmlns:a16="http://schemas.microsoft.com/office/drawing/2014/main" id="{44A7372A-D55D-7245-F766-97889C0298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545" y="611873"/>
            <a:ext cx="2148989" cy="202776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16F5EB9-F3B4-5276-A0B9-8B779682CF08}"/>
              </a:ext>
            </a:extLst>
          </p:cNvPr>
          <p:cNvSpPr txBox="1"/>
          <p:nvPr/>
        </p:nvSpPr>
        <p:spPr>
          <a:xfrm>
            <a:off x="9674933" y="575312"/>
            <a:ext cx="1223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loose LF</a:t>
            </a:r>
          </a:p>
          <a:p>
            <a:r>
              <a:rPr lang="en-US" dirty="0"/>
              <a:t>(𝛕 = 0.002)</a:t>
            </a:r>
          </a:p>
        </p:txBody>
      </p:sp>
    </p:spTree>
    <p:extLst>
      <p:ext uri="{BB962C8B-B14F-4D97-AF65-F5344CB8AC3E}">
        <p14:creationId xmlns:p14="http://schemas.microsoft.com/office/powerpoint/2010/main" val="221986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09B201-5DD2-C39F-BB66-9793C54BAB81}"/>
              </a:ext>
            </a:extLst>
          </p:cNvPr>
          <p:cNvSpPr txBox="1"/>
          <p:nvPr/>
        </p:nvSpPr>
        <p:spPr>
          <a:xfrm>
            <a:off x="0" y="210688"/>
            <a:ext cx="60982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hf("</a:t>
            </a:r>
            <a:r>
              <a:rPr lang="en-US" dirty="0" err="1"/>
              <a:t>Wiener_tight_V</a:t>
            </a:r>
            <a:r>
              <a:rPr lang="en-US" dirty="0"/>
              <a:t>", {</a:t>
            </a:r>
          </a:p>
          <a:p>
            <a:r>
              <a:rPr lang="en-US" dirty="0"/>
              <a:t>    sigma: 0.1596568 * </a:t>
            </a:r>
            <a:r>
              <a:rPr lang="en-US" dirty="0" err="1"/>
              <a:t>wc.megahertz</a:t>
            </a:r>
            <a:r>
              <a:rPr lang="en-US" dirty="0"/>
              <a:t>,</a:t>
            </a:r>
          </a:p>
          <a:p>
            <a:r>
              <a:rPr lang="en-US" dirty="0"/>
              <a:t>    power: 4.36125 }),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40B98E-5DE9-2492-453F-E863E371AFE9}"/>
              </a:ext>
            </a:extLst>
          </p:cNvPr>
          <p:cNvSpPr txBox="1"/>
          <p:nvPr/>
        </p:nvSpPr>
        <p:spPr>
          <a:xfrm>
            <a:off x="3930861" y="195328"/>
            <a:ext cx="5906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itchFamily="2" charset="2"/>
              <a:buChar char="Þ"/>
            </a:pPr>
            <a:r>
              <a:rPr lang="en-US" b="1" dirty="0"/>
              <a:t>sigma: 0.05 MHz</a:t>
            </a:r>
          </a:p>
          <a:p>
            <a:r>
              <a:rPr lang="en-US" b="1" dirty="0"/>
              <a:t>(Just a quick check, not optimized, need to recalculate with a data-driven noise model)</a:t>
            </a:r>
          </a:p>
        </p:txBody>
      </p:sp>
      <p:pic>
        <p:nvPicPr>
          <p:cNvPr id="7" name="Picture 6" descr="A graph of a number of lines&#10;&#10;Description automatically generated with medium confidence">
            <a:extLst>
              <a:ext uri="{FF2B5EF4-FFF2-40B4-BE49-F238E27FC236}">
                <a16:creationId xmlns:a16="http://schemas.microsoft.com/office/drawing/2014/main" id="{83CAB209-0C51-739E-0E16-99F24AB7B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8816"/>
            <a:ext cx="2771898" cy="2785035"/>
          </a:xfrm>
          <a:prstGeom prst="rect">
            <a:avLst/>
          </a:prstGeom>
        </p:spPr>
      </p:pic>
      <p:pic>
        <p:nvPicPr>
          <p:cNvPr id="9" name="Picture 8" descr="A graph with blue lines&#10;&#10;Description automatically generated">
            <a:extLst>
              <a:ext uri="{FF2B5EF4-FFF2-40B4-BE49-F238E27FC236}">
                <a16:creationId xmlns:a16="http://schemas.microsoft.com/office/drawing/2014/main" id="{BA75D372-5E98-0BAC-9AA9-EF568586F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6750"/>
            <a:ext cx="2075168" cy="19822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3051E1-2F0A-88E5-9374-27BF5344D585}"/>
              </a:ext>
            </a:extLst>
          </p:cNvPr>
          <p:cNvSpPr txBox="1"/>
          <p:nvPr/>
        </p:nvSpPr>
        <p:spPr>
          <a:xfrm>
            <a:off x="1156447" y="1546412"/>
            <a:ext cx="1398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tight LF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FE22-2333-E6C0-F214-3C6329824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8563" y="1446750"/>
            <a:ext cx="2066103" cy="19357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6EC429D-0675-3B6E-C23B-59620E8B6585}"/>
              </a:ext>
            </a:extLst>
          </p:cNvPr>
          <p:cNvSpPr txBox="1"/>
          <p:nvPr/>
        </p:nvSpPr>
        <p:spPr>
          <a:xfrm>
            <a:off x="3231614" y="1546412"/>
            <a:ext cx="1398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loose LF</a:t>
            </a:r>
          </a:p>
        </p:txBody>
      </p:sp>
      <p:pic>
        <p:nvPicPr>
          <p:cNvPr id="15" name="Picture 14" descr="A graph of a line&#10;&#10;Description automatically generated with medium confidence">
            <a:extLst>
              <a:ext uri="{FF2B5EF4-FFF2-40B4-BE49-F238E27FC236}">
                <a16:creationId xmlns:a16="http://schemas.microsoft.com/office/drawing/2014/main" id="{9F41820F-FD70-3CD6-66AD-F096E1D7DC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3902" y="3733888"/>
            <a:ext cx="2679700" cy="2628900"/>
          </a:xfrm>
          <a:prstGeom prst="rect">
            <a:avLst/>
          </a:prstGeom>
        </p:spPr>
      </p:pic>
      <p:pic>
        <p:nvPicPr>
          <p:cNvPr id="17" name="Picture 16" descr="A graph of a graph of a line&#10;&#10;Description automatically generated with medium confidence">
            <a:extLst>
              <a:ext uri="{FF2B5EF4-FFF2-40B4-BE49-F238E27FC236}">
                <a16:creationId xmlns:a16="http://schemas.microsoft.com/office/drawing/2014/main" id="{2FCBD9B6-5E52-D81F-58E1-D0EABFADE9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5606" y="3733888"/>
            <a:ext cx="2667000" cy="2654300"/>
          </a:xfrm>
          <a:prstGeom prst="rect">
            <a:avLst/>
          </a:prstGeom>
        </p:spPr>
      </p:pic>
      <p:pic>
        <p:nvPicPr>
          <p:cNvPr id="19" name="Picture 18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0069A8AB-C97A-C14F-36EF-E7E07B453F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9314" y="1017216"/>
            <a:ext cx="2667000" cy="2641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F6232B-F78C-BDC0-A857-96F37D908B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4414" y="3733888"/>
            <a:ext cx="2501900" cy="2565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B1187C-ED73-9E9A-38DD-E65191CF9B8C}"/>
              </a:ext>
            </a:extLst>
          </p:cNvPr>
          <p:cNvSpPr txBox="1"/>
          <p:nvPr/>
        </p:nvSpPr>
        <p:spPr>
          <a:xfrm>
            <a:off x="9548193" y="1377977"/>
            <a:ext cx="1972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r_th_factor</a:t>
            </a:r>
            <a:r>
              <a:rPr lang="en-US" b="1" dirty="0"/>
              <a:t>: 0.5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0934E5-2BC9-167D-560E-14E1C7A649D5}"/>
              </a:ext>
            </a:extLst>
          </p:cNvPr>
          <p:cNvSpPr txBox="1"/>
          <p:nvPr/>
        </p:nvSpPr>
        <p:spPr>
          <a:xfrm>
            <a:off x="9740934" y="4118656"/>
            <a:ext cx="1972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r_th_factor</a:t>
            </a:r>
            <a:r>
              <a:rPr lang="en-US" b="1" dirty="0"/>
              <a:t>: 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F4090E6-57CC-1F39-DDE8-979AEC28AE82}"/>
              </a:ext>
            </a:extLst>
          </p:cNvPr>
          <p:cNvSpPr/>
          <p:nvPr/>
        </p:nvSpPr>
        <p:spPr>
          <a:xfrm>
            <a:off x="9071069" y="3943844"/>
            <a:ext cx="414057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5A75606-C01C-DEC7-B6EF-0129EFEAA826}"/>
              </a:ext>
            </a:extLst>
          </p:cNvPr>
          <p:cNvSpPr/>
          <p:nvPr/>
        </p:nvSpPr>
        <p:spPr>
          <a:xfrm>
            <a:off x="10762433" y="5208972"/>
            <a:ext cx="414057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4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0B5FF-40C9-0EEF-0758-828E39D9A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3019"/>
            <a:ext cx="10515600" cy="54049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Proposed a light-weight solution for properly treating the induction-W plane in </a:t>
            </a:r>
            <a:r>
              <a:rPr lang="en-US" dirty="0" err="1"/>
              <a:t>ProtoDUNE</a:t>
            </a:r>
            <a:r>
              <a:rPr lang="en-US" dirty="0"/>
              <a:t> HD’s APA1</a:t>
            </a:r>
          </a:p>
          <a:p>
            <a:pPr lvl="1"/>
            <a:r>
              <a:rPr lang="en-US" dirty="0"/>
              <a:t>The minor change would be limited to PDHD with a protection, e.g.,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Plan to optimize the signal processing for PDHD</a:t>
            </a:r>
          </a:p>
          <a:p>
            <a:pPr lvl="1"/>
            <a:r>
              <a:rPr lang="en-US" dirty="0"/>
              <a:t>Recalculate Wiener filter with a data-driven noise model</a:t>
            </a:r>
          </a:p>
          <a:p>
            <a:pPr lvl="1"/>
            <a:r>
              <a:rPr lang="en-US" dirty="0"/>
              <a:t>Optimize with various thresholds for ROI determination</a:t>
            </a:r>
          </a:p>
          <a:p>
            <a:pPr lvl="1"/>
            <a:r>
              <a:rPr lang="en-US" dirty="0"/>
              <a:t>Further Optimize with DNN ROI</a:t>
            </a:r>
          </a:p>
          <a:p>
            <a:pPr lvl="1"/>
            <a:r>
              <a:rPr lang="en-US" dirty="0"/>
              <a:t>Need to understand the </a:t>
            </a:r>
            <a:r>
              <a:rPr lang="en-US" dirty="0" err="1"/>
              <a:t>SigProc</a:t>
            </a:r>
            <a:r>
              <a:rPr lang="en-US" dirty="0"/>
              <a:t> efficiency/bias with simulation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56302FB-30C2-4848-57C6-4BB56E2A2E4B}"/>
              </a:ext>
            </a:extLst>
          </p:cNvPr>
          <p:cNvSpPr/>
          <p:nvPr/>
        </p:nvSpPr>
        <p:spPr>
          <a:xfrm>
            <a:off x="1728592" y="2657998"/>
            <a:ext cx="8026400" cy="1938992"/>
          </a:xfrm>
          <a:prstGeom prst="roundRect">
            <a:avLst>
              <a:gd name="adj" fmla="val 6187"/>
            </a:avLst>
          </a:prstGeom>
          <a:solidFill>
            <a:srgbClr val="F9DB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6ED377-1D2A-4327-CA65-23E95DA04B59}"/>
              </a:ext>
            </a:extLst>
          </p:cNvPr>
          <p:cNvSpPr txBox="1"/>
          <p:nvPr/>
        </p:nvSpPr>
        <p:spPr>
          <a:xfrm>
            <a:off x="1828800" y="2607925"/>
            <a:ext cx="8128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bool </a:t>
            </a:r>
            <a:r>
              <a:rPr lang="en-US" sz="12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m_load_fr_with_plane_ident</a:t>
            </a: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12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// configurable, default false</a:t>
            </a:r>
          </a:p>
          <a:p>
            <a:r>
              <a:rPr lang="en-US" sz="12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Array::</a:t>
            </a:r>
            <a:r>
              <a:rPr lang="en-US" sz="12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array_xxf</a:t>
            </a:r>
            <a:r>
              <a:rPr lang="en-US" sz="12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2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sz="12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m_load_fr_with_plane_ident</a:t>
            </a:r>
            <a:r>
              <a:rPr lang="en-US" sz="12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2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// Load correct field responses for swapped V&amp;W planes in PDHD APA1. See: </a:t>
            </a:r>
          </a:p>
          <a:p>
            <a:r>
              <a:rPr lang="en-US" sz="12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// https://</a:t>
            </a:r>
            <a:r>
              <a:rPr lang="en-US" sz="12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github.com</a:t>
            </a:r>
            <a:r>
              <a:rPr lang="en-US" sz="12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WireCell</a:t>
            </a:r>
            <a:r>
              <a:rPr lang="en-US" sz="12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/wire-cell-toolkit/issues/322</a:t>
            </a:r>
          </a:p>
          <a:p>
            <a:r>
              <a:rPr lang="en-US" sz="12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2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2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Response::</a:t>
            </a:r>
            <a:r>
              <a:rPr lang="en-US" sz="12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as_array</a:t>
            </a:r>
            <a:r>
              <a:rPr lang="en-US" sz="12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(*(</a:t>
            </a:r>
            <a:r>
              <a:rPr lang="en-US" sz="12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fravg.plane</a:t>
            </a:r>
            <a:r>
              <a:rPr lang="en-US" sz="12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iplane</a:t>
            </a:r>
            <a:r>
              <a:rPr lang="en-US" sz="12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)), </a:t>
            </a:r>
            <a:r>
              <a:rPr lang="en-US" sz="12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fine_nwires</a:t>
            </a:r>
            <a:r>
              <a:rPr lang="en-US" sz="12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2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fine_nticks</a:t>
            </a:r>
            <a:r>
              <a:rPr lang="en-US" sz="12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2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2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 {</a:t>
            </a:r>
          </a:p>
          <a:p>
            <a:r>
              <a:rPr lang="en-US" sz="12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2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2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Response::</a:t>
            </a:r>
            <a:r>
              <a:rPr lang="en-US" sz="12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as_array</a:t>
            </a:r>
            <a:r>
              <a:rPr lang="en-US" sz="12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fravg.planes</a:t>
            </a:r>
            <a:r>
              <a:rPr lang="en-US" sz="12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2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iplane</a:t>
            </a:r>
            <a:r>
              <a:rPr lang="en-US" sz="12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en-US" sz="12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fine_nwires</a:t>
            </a:r>
            <a:r>
              <a:rPr lang="en-US" sz="12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2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fine_nticks</a:t>
            </a:r>
            <a:r>
              <a:rPr lang="en-US" sz="12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2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76B2E1-5461-7D8B-AF97-61CAEA812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9907"/>
          </a:xfrm>
        </p:spPr>
        <p:txBody>
          <a:bodyPr/>
          <a:lstStyle/>
          <a:p>
            <a:r>
              <a:rPr lang="en-US" dirty="0"/>
              <a:t>Summary and plan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1E475F-104F-C710-7494-94038408B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C654-86DB-D44A-B390-F4772E6D47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10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61FE8-47EB-518A-FAA2-433216660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404A5-B4A1-DD55-740C-ABD1EF0C6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14419"/>
            <a:ext cx="11124156" cy="1192186"/>
          </a:xfrm>
        </p:spPr>
        <p:txBody>
          <a:bodyPr>
            <a:normAutofit fontScale="92500"/>
          </a:bodyPr>
          <a:lstStyle/>
          <a:p>
            <a:r>
              <a:rPr lang="en-US" dirty="0"/>
              <a:t>Field response (FR) was recalculated for APA1</a:t>
            </a:r>
          </a:p>
          <a:p>
            <a:r>
              <a:rPr lang="en-US" dirty="0"/>
              <a:t>Signal processing in APA1 improved with a lower tight-ROI </a:t>
            </a:r>
            <a:r>
              <a:rPr lang="en-US" dirty="0" err="1"/>
              <a:t>thres</a:t>
            </a:r>
            <a:r>
              <a:rPr lang="en-US" dirty="0"/>
              <a:t>. (2.5 </a:t>
            </a:r>
            <a:r>
              <a:rPr lang="en-US" dirty="0" err="1"/>
              <a:t>r.m.s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680EB-EF2B-5FEE-C2C5-BB983CCE6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C654-86DB-D44A-B390-F4772E6D47E0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EAB521-3D96-758B-F742-0375F5B19C03}"/>
              </a:ext>
            </a:extLst>
          </p:cNvPr>
          <p:cNvGrpSpPr/>
          <p:nvPr/>
        </p:nvGrpSpPr>
        <p:grpSpPr>
          <a:xfrm>
            <a:off x="225368" y="1428995"/>
            <a:ext cx="7828771" cy="3732798"/>
            <a:chOff x="4108436" y="1704568"/>
            <a:chExt cx="7828771" cy="3732798"/>
          </a:xfrm>
        </p:grpSpPr>
        <p:pic>
          <p:nvPicPr>
            <p:cNvPr id="6" name="Picture 5" descr="A graph of a function&#10;&#10;Description automatically generated">
              <a:extLst>
                <a:ext uri="{FF2B5EF4-FFF2-40B4-BE49-F238E27FC236}">
                  <a16:creationId xmlns:a16="http://schemas.microsoft.com/office/drawing/2014/main" id="{D8AC8FEB-E43D-169A-9E4A-F1E257E7A5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814"/>
            <a:stretch/>
          </p:blipFill>
          <p:spPr>
            <a:xfrm>
              <a:off x="8115307" y="2090451"/>
              <a:ext cx="3821900" cy="3346913"/>
            </a:xfrm>
            <a:prstGeom prst="rect">
              <a:avLst/>
            </a:prstGeom>
          </p:spPr>
        </p:pic>
        <p:pic>
          <p:nvPicPr>
            <p:cNvPr id="7" name="Picture 6" descr="A graph of a graph&#10;&#10;Description automatically generated">
              <a:extLst>
                <a:ext uri="{FF2B5EF4-FFF2-40B4-BE49-F238E27FC236}">
                  <a16:creationId xmlns:a16="http://schemas.microsoft.com/office/drawing/2014/main" id="{59A13EF0-56E9-F5F1-1E08-A32ECF916A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814"/>
            <a:stretch/>
          </p:blipFill>
          <p:spPr>
            <a:xfrm>
              <a:off x="4108436" y="2090453"/>
              <a:ext cx="3774292" cy="334691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CD17D1-90BB-C0AB-1D49-F9BFCD6EC805}"/>
                </a:ext>
              </a:extLst>
            </p:cNvPr>
            <p:cNvSpPr txBox="1"/>
            <p:nvPr/>
          </p:nvSpPr>
          <p:spPr>
            <a:xfrm>
              <a:off x="4736220" y="3437148"/>
              <a:ext cx="2304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max current: 2.3E-4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8D31D92-B2AA-32F7-C5BE-00BEAECB6C5D}"/>
                </a:ext>
              </a:extLst>
            </p:cNvPr>
            <p:cNvCxnSpPr>
              <a:cxnSpLocks/>
            </p:cNvCxnSpPr>
            <p:nvPr/>
          </p:nvCxnSpPr>
          <p:spPr>
            <a:xfrm>
              <a:off x="6638794" y="3806480"/>
              <a:ext cx="0" cy="89924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081F47D-B6C9-E780-F550-F42CBD3ED0E6}"/>
                </a:ext>
              </a:extLst>
            </p:cNvPr>
            <p:cNvSpPr txBox="1"/>
            <p:nvPr/>
          </p:nvSpPr>
          <p:spPr>
            <a:xfrm>
              <a:off x="8977302" y="4271631"/>
              <a:ext cx="2304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max current: 1.9E-5</a:t>
              </a:r>
            </a:p>
          </p:txBody>
        </p:sp>
        <p:pic>
          <p:nvPicPr>
            <p:cNvPr id="11" name="Picture 10" descr="A graph with a line graph&#10;&#10;Description automatically generated">
              <a:extLst>
                <a:ext uri="{FF2B5EF4-FFF2-40B4-BE49-F238E27FC236}">
                  <a16:creationId xmlns:a16="http://schemas.microsoft.com/office/drawing/2014/main" id="{73303332-0104-D9A8-014F-8DA7FEE92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8497" y="2345277"/>
              <a:ext cx="1589933" cy="1474998"/>
            </a:xfrm>
            <a:prstGeom prst="rect">
              <a:avLst/>
            </a:prstGeom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3D9EBAD-C703-7202-FFF2-19C1A37E09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95562" y="2993721"/>
              <a:ext cx="0" cy="112289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8F9568A-967F-C63C-68FF-18F0699D112A}"/>
                </a:ext>
              </a:extLst>
            </p:cNvPr>
            <p:cNvSpPr txBox="1"/>
            <p:nvPr/>
          </p:nvSpPr>
          <p:spPr>
            <a:xfrm>
              <a:off x="5619891" y="1721119"/>
              <a:ext cx="101890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V plane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A99BDDD-7B94-D840-245B-4CB7B6537D00}"/>
                </a:ext>
              </a:extLst>
            </p:cNvPr>
            <p:cNvSpPr txBox="1"/>
            <p:nvPr/>
          </p:nvSpPr>
          <p:spPr>
            <a:xfrm>
              <a:off x="9793463" y="1704568"/>
              <a:ext cx="12446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W plane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55070C7-F69C-4749-07DD-923524632F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095"/>
          <a:stretch/>
        </p:blipFill>
        <p:spPr>
          <a:xfrm>
            <a:off x="8015993" y="447875"/>
            <a:ext cx="2617620" cy="2364673"/>
          </a:xfrm>
          <a:prstGeom prst="rect">
            <a:avLst/>
          </a:prstGeom>
        </p:spPr>
      </p:pic>
      <p:pic>
        <p:nvPicPr>
          <p:cNvPr id="16" name="Content Placeholder 5" descr="A graph with different colored lines&#10;&#10;Description automatically generated">
            <a:extLst>
              <a:ext uri="{FF2B5EF4-FFF2-40B4-BE49-F238E27FC236}">
                <a16:creationId xmlns:a16="http://schemas.microsoft.com/office/drawing/2014/main" id="{EF6D1CC0-A0CE-7AB0-B434-F844215A536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838"/>
          <a:stretch/>
        </p:blipFill>
        <p:spPr>
          <a:xfrm>
            <a:off x="9530652" y="2760008"/>
            <a:ext cx="2719346" cy="2512070"/>
          </a:xfrm>
          <a:prstGeom prst="rect">
            <a:avLst/>
          </a:prstGeom>
        </p:spPr>
      </p:pic>
      <p:sp>
        <p:nvSpPr>
          <p:cNvPr id="17" name="Bent Arrow 16">
            <a:extLst>
              <a:ext uri="{FF2B5EF4-FFF2-40B4-BE49-F238E27FC236}">
                <a16:creationId xmlns:a16="http://schemas.microsoft.com/office/drawing/2014/main" id="{EE1CB5CC-CDD4-373B-72DF-ED6E10299BF6}"/>
              </a:ext>
            </a:extLst>
          </p:cNvPr>
          <p:cNvSpPr/>
          <p:nvPr/>
        </p:nvSpPr>
        <p:spPr>
          <a:xfrm flipV="1">
            <a:off x="8645994" y="2800755"/>
            <a:ext cx="763991" cy="801340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C65565-F211-4E6B-C96E-EF225EDB5621}"/>
              </a:ext>
            </a:extLst>
          </p:cNvPr>
          <p:cNvSpPr txBox="1"/>
          <p:nvPr/>
        </p:nvSpPr>
        <p:spPr>
          <a:xfrm>
            <a:off x="8313606" y="3602095"/>
            <a:ext cx="1467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Update FR + tight ROI threshold</a:t>
            </a:r>
          </a:p>
        </p:txBody>
      </p:sp>
    </p:spTree>
    <p:extLst>
      <p:ext uri="{BB962C8B-B14F-4D97-AF65-F5344CB8AC3E}">
        <p14:creationId xmlns:p14="http://schemas.microsoft.com/office/powerpoint/2010/main" val="1135261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597CC-E2CC-B4A5-C203-FEF668529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 for improving </a:t>
            </a:r>
            <a:r>
              <a:rPr lang="en-US" dirty="0" err="1"/>
              <a:t>SigProc</a:t>
            </a:r>
            <a:r>
              <a:rPr lang="en-US" dirty="0"/>
              <a:t> in APA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E5AA1-FBA3-B8A2-463E-5CC80C08B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17457" cy="4667250"/>
          </a:xfrm>
        </p:spPr>
        <p:txBody>
          <a:bodyPr>
            <a:normAutofit/>
          </a:bodyPr>
          <a:lstStyle/>
          <a:p>
            <a:r>
              <a:rPr lang="en-US" dirty="0"/>
              <a:t>Correct workflow of induction and collection for APA 1</a:t>
            </a:r>
          </a:p>
          <a:p>
            <a:pPr lvl="1"/>
            <a:r>
              <a:rPr lang="en-US" dirty="0"/>
              <a:t>V view: </a:t>
            </a:r>
            <a:r>
              <a:rPr lang="en-US" dirty="0" err="1"/>
              <a:t>iplane</a:t>
            </a:r>
            <a:r>
              <a:rPr lang="en-US" dirty="0"/>
              <a:t>=1, but collection</a:t>
            </a:r>
          </a:p>
          <a:p>
            <a:pPr lvl="1"/>
            <a:r>
              <a:rPr lang="en-US" dirty="0"/>
              <a:t>W view: </a:t>
            </a:r>
            <a:r>
              <a:rPr lang="en-US" dirty="0" err="1"/>
              <a:t>iplane</a:t>
            </a:r>
            <a:r>
              <a:rPr lang="en-US" dirty="0"/>
              <a:t>=2, but induction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Recalculate Wiener filter for ROI finding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Need a data-driven noise model</a:t>
            </a:r>
          </a:p>
          <a:p>
            <a:pPr lvl="1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Adjust thresholds for tight/loose ROI and ROI refinement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B6AFD-103A-9B11-B953-0D2E9E2BC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C654-86DB-D44A-B390-F4772E6D47E0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D2822E-6E0C-E888-0647-6EE1FEE192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22"/>
          <a:stretch/>
        </p:blipFill>
        <p:spPr>
          <a:xfrm>
            <a:off x="6760028" y="3054511"/>
            <a:ext cx="5417457" cy="33278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73A46F-D615-5AC2-75A7-8A7606D4206C}"/>
              </a:ext>
            </a:extLst>
          </p:cNvPr>
          <p:cNvSpPr txBox="1"/>
          <p:nvPr/>
        </p:nvSpPr>
        <p:spPr>
          <a:xfrm>
            <a:off x="6883399" y="6308209"/>
            <a:ext cx="45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Ultra Bold" panose="020B0A02020104020203" pitchFamily="34" charset="77"/>
              </a:rPr>
              <a:t>Wire-Cell’s </a:t>
            </a:r>
            <a:r>
              <a:rPr lang="en-US" dirty="0" err="1">
                <a:latin typeface="Gill Sans Ultra Bold" panose="020B0A02020104020203" pitchFamily="34" charset="77"/>
              </a:rPr>
              <a:t>SigProc</a:t>
            </a:r>
            <a:r>
              <a:rPr lang="en-US" dirty="0">
                <a:latin typeface="Gill Sans Ultra Bold" panose="020B0A02020104020203" pitchFamily="34" charset="77"/>
              </a:rPr>
              <a:t> workflow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6BC815-B99E-D723-651D-3D3454B19ECD}"/>
              </a:ext>
            </a:extLst>
          </p:cNvPr>
          <p:cNvSpPr txBox="1"/>
          <p:nvPr/>
        </p:nvSpPr>
        <p:spPr>
          <a:xfrm>
            <a:off x="7228113" y="2028970"/>
            <a:ext cx="2080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Ultra Bold" panose="020B0A02020104020203" pitchFamily="34" charset="77"/>
              </a:rPr>
              <a:t>Today’s topic</a:t>
            </a:r>
          </a:p>
        </p:txBody>
      </p:sp>
      <p:sp>
        <p:nvSpPr>
          <p:cNvPr id="10" name="Striped Right Arrow 9">
            <a:extLst>
              <a:ext uri="{FF2B5EF4-FFF2-40B4-BE49-F238E27FC236}">
                <a16:creationId xmlns:a16="http://schemas.microsoft.com/office/drawing/2014/main" id="{AA4293D8-1C7E-9B1C-01A2-451D02F0410D}"/>
              </a:ext>
            </a:extLst>
          </p:cNvPr>
          <p:cNvSpPr/>
          <p:nvPr/>
        </p:nvSpPr>
        <p:spPr>
          <a:xfrm>
            <a:off x="6007100" y="1829008"/>
            <a:ext cx="1001485" cy="769257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71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42B37-313C-CB72-E71F-A011340BC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Ind./col. separation in OmnibusSigProc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9FE58-DD59-3DD8-B614-A000321B4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/>
          </a:bodyPr>
          <a:lstStyle/>
          <a:p>
            <a:r>
              <a:rPr lang="en-US" dirty="0" err="1"/>
              <a:t>SigProc</a:t>
            </a:r>
            <a:r>
              <a:rPr lang="en-US" dirty="0"/>
              <a:t> is done per anode plane within </a:t>
            </a:r>
            <a:r>
              <a:rPr lang="en-US" dirty="0">
                <a:hlinkClick r:id="rId2"/>
              </a:rPr>
              <a:t>OmnibusSigProc</a:t>
            </a:r>
            <a:r>
              <a:rPr lang="en-US" dirty="0"/>
              <a:t>, plane IDs are used at many components:</a:t>
            </a:r>
          </a:p>
          <a:p>
            <a:pPr lvl="1"/>
            <a:r>
              <a:rPr lang="en-US" dirty="0" err="1"/>
              <a:t>OspChan</a:t>
            </a:r>
            <a:r>
              <a:rPr lang="en-US" dirty="0"/>
              <a:t>::plane, </a:t>
            </a:r>
            <a:r>
              <a:rPr lang="en-US" dirty="0" err="1"/>
              <a:t>m_r_data</a:t>
            </a:r>
            <a:r>
              <a:rPr lang="en-US" dirty="0"/>
              <a:t>[</a:t>
            </a:r>
            <a:r>
              <a:rPr lang="en-US" dirty="0" err="1"/>
              <a:t>iplane</a:t>
            </a:r>
            <a:r>
              <a:rPr lang="en-US" dirty="0"/>
              <a:t>], </a:t>
            </a:r>
            <a:r>
              <a:rPr lang="en-US" dirty="0" err="1"/>
              <a:t>FieldReponse</a:t>
            </a:r>
            <a:r>
              <a:rPr lang="en-US" dirty="0"/>
              <a:t>::planes[</a:t>
            </a:r>
            <a:r>
              <a:rPr lang="en-US" dirty="0" err="1"/>
              <a:t>iplane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Separation of loose / tight ROI finding, e.g. `if (</a:t>
            </a:r>
            <a:r>
              <a:rPr lang="en-US" dirty="0" err="1"/>
              <a:t>iplane</a:t>
            </a:r>
            <a:r>
              <a:rPr lang="en-US" dirty="0"/>
              <a:t>!=2) …`</a:t>
            </a:r>
          </a:p>
          <a:p>
            <a:pPr lvl="1"/>
            <a:r>
              <a:rPr lang="en-US" dirty="0"/>
              <a:t>Member functions of </a:t>
            </a:r>
            <a:r>
              <a:rPr lang="en-US" dirty="0" err="1"/>
              <a:t>ROI_formation</a:t>
            </a:r>
            <a:r>
              <a:rPr lang="en-US" dirty="0"/>
              <a:t>, </a:t>
            </a:r>
            <a:r>
              <a:rPr lang="en-US" dirty="0" err="1"/>
              <a:t>ROI_refinement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Productive discussion: </a:t>
            </a:r>
            <a:r>
              <a:rPr lang="en-US" dirty="0">
                <a:hlinkClick r:id="rId3"/>
              </a:rPr>
              <a:t>https://github.com/WireCell/wire-cell-toolkit/issues/322</a:t>
            </a:r>
            <a:endParaRPr lang="en-US" dirty="0"/>
          </a:p>
          <a:p>
            <a:endParaRPr lang="en-US" dirty="0"/>
          </a:p>
          <a:p>
            <a:r>
              <a:rPr lang="en-US" dirty="0"/>
              <a:t>Conclusion: it would be a heavy refactorization if we want to rewrite the ind./col. separation entirely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17AC4B-E401-62B4-6ADF-CD76DB32A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C654-86DB-D44A-B390-F4772E6D47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10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1F198-A3BB-80F2-0D73-C20751AF0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light-weight solution: swap V &amp; 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48CD8-F1C1-601F-8D84-198D31955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915"/>
            <a:ext cx="10515600" cy="1320942"/>
          </a:xfrm>
        </p:spPr>
        <p:txBody>
          <a:bodyPr>
            <a:normAutofit/>
          </a:bodyPr>
          <a:lstStyle/>
          <a:p>
            <a:r>
              <a:rPr lang="en-US" dirty="0"/>
              <a:t>Inside </a:t>
            </a:r>
            <a:r>
              <a:rPr lang="en-US" dirty="0" err="1"/>
              <a:t>OmnibusSigproc</a:t>
            </a:r>
            <a:r>
              <a:rPr lang="en-US" dirty="0"/>
              <a:t>, we can hack the problem by </a:t>
            </a:r>
          </a:p>
          <a:p>
            <a:pPr lvl="1"/>
            <a:r>
              <a:rPr lang="en-US" dirty="0"/>
              <a:t>Swapping two planes’ order (V &amp; W) in the wire geometry JSON for APA1</a:t>
            </a:r>
          </a:p>
          <a:p>
            <a:pPr lvl="1"/>
            <a:r>
              <a:rPr lang="en-US" dirty="0"/>
              <a:t>Swapping plane ident label in the field response JSON for APA1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CEA3A-0791-1E85-FF83-20A628D33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C654-86DB-D44A-B390-F4772E6D47E0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3A1D102A-AF5E-F8F7-8A8D-E1BBB5C02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62" y="2804999"/>
            <a:ext cx="1583017" cy="3461657"/>
          </a:xfrm>
          <a:prstGeom prst="rect">
            <a:avLst/>
          </a:prstGeom>
        </p:spPr>
      </p:pic>
      <p:pic>
        <p:nvPicPr>
          <p:cNvPr id="6" name="Picture 5" descr="A screen shot of a computer code&#10;&#10;Description automatically generated">
            <a:extLst>
              <a:ext uri="{FF2B5EF4-FFF2-40B4-BE49-F238E27FC236}">
                <a16:creationId xmlns:a16="http://schemas.microsoft.com/office/drawing/2014/main" id="{BAF9817D-FDE2-C5E8-CA1B-C8C05F639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217" y="2850243"/>
            <a:ext cx="1954909" cy="3461657"/>
          </a:xfrm>
          <a:prstGeom prst="rect">
            <a:avLst/>
          </a:prstGeom>
        </p:spPr>
      </p:pic>
      <p:sp>
        <p:nvSpPr>
          <p:cNvPr id="7" name="Striped Right Arrow 6">
            <a:extLst>
              <a:ext uri="{FF2B5EF4-FFF2-40B4-BE49-F238E27FC236}">
                <a16:creationId xmlns:a16="http://schemas.microsoft.com/office/drawing/2014/main" id="{A7AD14E0-01A7-C3A4-B528-181588D5BEDB}"/>
              </a:ext>
            </a:extLst>
          </p:cNvPr>
          <p:cNvSpPr/>
          <p:nvPr/>
        </p:nvSpPr>
        <p:spPr>
          <a:xfrm>
            <a:off x="1820796" y="4001294"/>
            <a:ext cx="435429" cy="595086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F4521D-C8AF-B8CA-34F0-E509CFC134A2}"/>
              </a:ext>
            </a:extLst>
          </p:cNvPr>
          <p:cNvSpPr txBox="1"/>
          <p:nvPr/>
        </p:nvSpPr>
        <p:spPr>
          <a:xfrm>
            <a:off x="757517" y="6404287"/>
            <a:ext cx="332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Ultra Bold" panose="020B0A02020104020203" pitchFamily="34" charset="77"/>
              </a:rPr>
              <a:t>Wire Geometry JSON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761766-BC76-0377-2150-036818285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939" y="2804999"/>
            <a:ext cx="6572048" cy="2123621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035F75C-DC55-366C-9DE5-D75688C76DB1}"/>
              </a:ext>
            </a:extLst>
          </p:cNvPr>
          <p:cNvSpPr/>
          <p:nvPr/>
        </p:nvSpPr>
        <p:spPr>
          <a:xfrm>
            <a:off x="4926638" y="4132717"/>
            <a:ext cx="4339772" cy="3322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B5856A-EB04-4A8D-DB0A-344B6ED2BC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254" t="5501" r="9088" b="85254"/>
          <a:stretch/>
        </p:blipFill>
        <p:spPr>
          <a:xfrm>
            <a:off x="4804229" y="5282116"/>
            <a:ext cx="6346758" cy="3918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43FC5D-6117-27C0-E7A2-A9A82845CA06}"/>
              </a:ext>
            </a:extLst>
          </p:cNvPr>
          <p:cNvSpPr txBox="1"/>
          <p:nvPr/>
        </p:nvSpPr>
        <p:spPr>
          <a:xfrm>
            <a:off x="4737174" y="6123543"/>
            <a:ext cx="6830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PlaneResponse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FieldReponse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 plane(int ) </a:t>
            </a: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C678B193-D58E-4F0A-5C84-8C6A3869ACFB}"/>
              </a:ext>
            </a:extLst>
          </p:cNvPr>
          <p:cNvSpPr/>
          <p:nvPr/>
        </p:nvSpPr>
        <p:spPr>
          <a:xfrm flipV="1">
            <a:off x="7443121" y="5674002"/>
            <a:ext cx="696686" cy="49803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riped Right Arrow 19">
            <a:extLst>
              <a:ext uri="{FF2B5EF4-FFF2-40B4-BE49-F238E27FC236}">
                <a16:creationId xmlns:a16="http://schemas.microsoft.com/office/drawing/2014/main" id="{87D6B8E5-EFDF-AD4C-07EE-33466D8D143F}"/>
              </a:ext>
            </a:extLst>
          </p:cNvPr>
          <p:cNvSpPr/>
          <p:nvPr/>
        </p:nvSpPr>
        <p:spPr>
          <a:xfrm>
            <a:off x="4412527" y="3989898"/>
            <a:ext cx="435429" cy="595086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23DB52-E599-D55D-CC85-B7401199ED5B}"/>
              </a:ext>
            </a:extLst>
          </p:cNvPr>
          <p:cNvSpPr txBox="1"/>
          <p:nvPr/>
        </p:nvSpPr>
        <p:spPr>
          <a:xfrm>
            <a:off x="8152512" y="5775098"/>
            <a:ext cx="3776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Ultra Bold" panose="020B0A02020104020203" pitchFamily="34" charset="77"/>
              </a:rPr>
              <a:t>Replace w/ a function call</a:t>
            </a:r>
          </a:p>
        </p:txBody>
      </p:sp>
    </p:spTree>
    <p:extLst>
      <p:ext uri="{BB962C8B-B14F-4D97-AF65-F5344CB8AC3E}">
        <p14:creationId xmlns:p14="http://schemas.microsoft.com/office/powerpoint/2010/main" val="1591561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AC18C-86E6-E840-8957-10B90E33C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9314" y="195958"/>
            <a:ext cx="3849913" cy="970159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Comparison of </a:t>
            </a:r>
            <a:r>
              <a:rPr lang="en-US" dirty="0" err="1"/>
              <a:t>SigProc</a:t>
            </a:r>
            <a:r>
              <a:rPr lang="en-US" dirty="0"/>
              <a:t>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70DAB-7A91-B754-37A3-1513F09D9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1247" y="1901373"/>
            <a:ext cx="3207980" cy="4505797"/>
          </a:xfrm>
        </p:spPr>
        <p:txBody>
          <a:bodyPr>
            <a:normAutofit/>
          </a:bodyPr>
          <a:lstStyle/>
          <a:p>
            <a:r>
              <a:rPr lang="en-US" dirty="0"/>
              <a:t>Consistent </a:t>
            </a:r>
            <a:r>
              <a:rPr lang="en-US" dirty="0" err="1"/>
              <a:t>SigProc</a:t>
            </a:r>
            <a:r>
              <a:rPr lang="en-US" dirty="0"/>
              <a:t> result after swapping</a:t>
            </a:r>
          </a:p>
          <a:p>
            <a:endParaRPr lang="en-US" dirty="0"/>
          </a:p>
          <a:p>
            <a:r>
              <a:rPr lang="en-US" dirty="0"/>
              <a:t>Do not expect identical or better result as we will optimize it later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29F33-7A13-38FD-1962-638107A92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C654-86DB-D44A-B390-F4772E6D47E0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A graph showing a blue and orange line&#10;&#10;Description automatically generated with medium confidence">
            <a:extLst>
              <a:ext uri="{FF2B5EF4-FFF2-40B4-BE49-F238E27FC236}">
                <a16:creationId xmlns:a16="http://schemas.microsoft.com/office/drawing/2014/main" id="{C96A865B-E7F1-F6EB-2F92-FBCE4089B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3" y="297649"/>
            <a:ext cx="3567212" cy="2934432"/>
          </a:xfrm>
          <a:prstGeom prst="rect">
            <a:avLst/>
          </a:prstGeom>
        </p:spPr>
      </p:pic>
      <p:pic>
        <p:nvPicPr>
          <p:cNvPr id="6" name="Picture 5" descr="A graph showing blue lines&#10;&#10;Description automatically generated">
            <a:extLst>
              <a:ext uri="{FF2B5EF4-FFF2-40B4-BE49-F238E27FC236}">
                <a16:creationId xmlns:a16="http://schemas.microsoft.com/office/drawing/2014/main" id="{D02B15BF-8BB4-945D-C343-E91F247AB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755" y="297649"/>
            <a:ext cx="3518569" cy="2934432"/>
          </a:xfrm>
          <a:prstGeom prst="rect">
            <a:avLst/>
          </a:prstGeom>
        </p:spPr>
      </p:pic>
      <p:pic>
        <p:nvPicPr>
          <p:cNvPr id="7" name="Picture 6" descr="A graph with blue lines and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6406493D-80EB-08F0-56DD-0A9BC0AAD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75" y="3357091"/>
            <a:ext cx="3486782" cy="3050082"/>
          </a:xfrm>
          <a:prstGeom prst="rect">
            <a:avLst/>
          </a:prstGeom>
        </p:spPr>
      </p:pic>
      <p:pic>
        <p:nvPicPr>
          <p:cNvPr id="8" name="Picture 7" descr="A graph with blue lines and numbers&#10;&#10;Description automatically generated with medium confidence">
            <a:extLst>
              <a:ext uri="{FF2B5EF4-FFF2-40B4-BE49-F238E27FC236}">
                <a16:creationId xmlns:a16="http://schemas.microsoft.com/office/drawing/2014/main" id="{2F943477-7B27-98F7-1A1E-9D6AEC2AA7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4197" y="3358713"/>
            <a:ext cx="3431684" cy="299763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74791F-8898-A58A-174F-977AEB59D84B}"/>
              </a:ext>
            </a:extLst>
          </p:cNvPr>
          <p:cNvCxnSpPr>
            <a:cxnSpLocks/>
          </p:cNvCxnSpPr>
          <p:nvPr/>
        </p:nvCxnSpPr>
        <p:spPr>
          <a:xfrm flipH="1">
            <a:off x="80975" y="3232081"/>
            <a:ext cx="795836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80CC811-0632-5943-68DD-A6CFC6306E01}"/>
              </a:ext>
            </a:extLst>
          </p:cNvPr>
          <p:cNvSpPr txBox="1"/>
          <p:nvPr/>
        </p:nvSpPr>
        <p:spPr>
          <a:xfrm>
            <a:off x="7085880" y="4223657"/>
            <a:ext cx="1524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Ultra Bold" panose="020B0A02020104020203" pitchFamily="34" charset="77"/>
              </a:rPr>
              <a:t>Swapped V &amp; 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9B9DEC-5F29-4E3D-EEBB-4D7C7A6C2AA2}"/>
              </a:ext>
            </a:extLst>
          </p:cNvPr>
          <p:cNvSpPr txBox="1"/>
          <p:nvPr/>
        </p:nvSpPr>
        <p:spPr>
          <a:xfrm>
            <a:off x="7085879" y="1643901"/>
            <a:ext cx="1524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Ultra Bold" panose="020B0A02020104020203" pitchFamily="34" charset="77"/>
              </a:rPr>
              <a:t>Default</a:t>
            </a:r>
          </a:p>
        </p:txBody>
      </p:sp>
    </p:spTree>
    <p:extLst>
      <p:ext uri="{BB962C8B-B14F-4D97-AF65-F5344CB8AC3E}">
        <p14:creationId xmlns:p14="http://schemas.microsoft.com/office/powerpoint/2010/main" val="1682375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EFD2193-A600-2253-2B03-048E854E5F81}"/>
              </a:ext>
            </a:extLst>
          </p:cNvPr>
          <p:cNvSpPr/>
          <p:nvPr/>
        </p:nvSpPr>
        <p:spPr>
          <a:xfrm>
            <a:off x="7678056" y="185738"/>
            <a:ext cx="3939067" cy="662782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85FE28-36A2-3B55-9BE9-08B61328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46946-96B7-BC0C-BD5F-840A7EA54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 err="1"/>
              <a:t>ImpactPlaneResponse</a:t>
            </a:r>
            <a:r>
              <a:rPr lang="en-US" dirty="0"/>
              <a:t> class loads FR with a function call of plane ident number, which is externally configured from </a:t>
            </a:r>
            <a:r>
              <a:rPr lang="en-US" b="1" dirty="0" err="1"/>
              <a:t>tools.jsonnet</a:t>
            </a:r>
            <a:r>
              <a:rPr lang="en-US" dirty="0"/>
              <a:t>.  So we can bypass the index problem with a proper configuration</a:t>
            </a:r>
          </a:p>
          <a:p>
            <a:r>
              <a:rPr lang="en-US" dirty="0"/>
              <a:t>However, </a:t>
            </a:r>
            <a:r>
              <a:rPr lang="en-US" b="1" dirty="0"/>
              <a:t>`</a:t>
            </a:r>
            <a:r>
              <a:rPr lang="en-US" b="1" dirty="0" err="1"/>
              <a:t>WirePlaneId</a:t>
            </a:r>
            <a:r>
              <a:rPr lang="en-US" b="1" dirty="0"/>
              <a:t>::index()` </a:t>
            </a:r>
            <a:r>
              <a:rPr lang="en-US" dirty="0"/>
              <a:t>is widely used in other places, the swapped W in APA1 would have </a:t>
            </a:r>
            <a:r>
              <a:rPr lang="en-US" b="1" dirty="0"/>
              <a:t>index() == 1</a:t>
            </a:r>
          </a:p>
          <a:p>
            <a:pPr lvl="1"/>
            <a:r>
              <a:rPr lang="en-US" dirty="0"/>
              <a:t>Many of those returned value of index() would be used commonly without a separation of APAs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52BA7-2E72-7E55-2591-E0380B751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C654-86DB-D44A-B390-F4772E6D47E0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A3998A-88E6-C359-AA85-AF91DEA8A9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036"/>
          <a:stretch/>
        </p:blipFill>
        <p:spPr>
          <a:xfrm>
            <a:off x="460829" y="5316659"/>
            <a:ext cx="4822120" cy="5740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35A26D-4D24-1C6E-F1AF-B5A9E39FFC8D}"/>
              </a:ext>
            </a:extLst>
          </p:cNvPr>
          <p:cNvSpPr txBox="1"/>
          <p:nvPr/>
        </p:nvSpPr>
        <p:spPr>
          <a:xfrm>
            <a:off x="874486" y="6077507"/>
            <a:ext cx="3994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Gill Sans Ultra Bold" panose="020B0A02020104020203" pitchFamily="34" charset="77"/>
              </a:rPr>
              <a:t>ImapctPlaneResponse.cxx</a:t>
            </a:r>
            <a:endParaRPr lang="en-US" dirty="0">
              <a:latin typeface="Gill Sans Ultra Bold" panose="020B0A02020104020203" pitchFamily="34" charset="77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413D8B4-F6A0-9DDF-97E3-D4284FBDB4F1}"/>
              </a:ext>
            </a:extLst>
          </p:cNvPr>
          <p:cNvGrpSpPr/>
          <p:nvPr/>
        </p:nvGrpSpPr>
        <p:grpSpPr>
          <a:xfrm>
            <a:off x="5660320" y="4979645"/>
            <a:ext cx="6070851" cy="924379"/>
            <a:chOff x="5019726" y="3429001"/>
            <a:chExt cx="6070851" cy="92437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8148976-C938-ACF5-A3C4-7E65F0F188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60394"/>
            <a:stretch/>
          </p:blipFill>
          <p:spPr>
            <a:xfrm>
              <a:off x="5019726" y="3429001"/>
              <a:ext cx="6070851" cy="635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E30173F-4279-92FB-CFAE-862CFF0E8A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1951"/>
            <a:stretch/>
          </p:blipFill>
          <p:spPr>
            <a:xfrm>
              <a:off x="5019726" y="4064001"/>
              <a:ext cx="6070851" cy="289379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7D57582-BB96-0A53-321A-43FD65428E5E}"/>
              </a:ext>
            </a:extLst>
          </p:cNvPr>
          <p:cNvSpPr txBox="1"/>
          <p:nvPr/>
        </p:nvSpPr>
        <p:spPr>
          <a:xfrm>
            <a:off x="6176082" y="6077507"/>
            <a:ext cx="3414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Gill Sans Ultra Bold" panose="020B0A02020104020203" pitchFamily="34" charset="77"/>
              </a:rPr>
              <a:t>Digitizer.cxx</a:t>
            </a:r>
            <a:endParaRPr lang="en-US" dirty="0">
              <a:latin typeface="Gill Sans Ultra Bold" panose="020B0A02020104020203" pitchFamily="34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449613-0D30-39F9-492C-8138C54A8125}"/>
              </a:ext>
            </a:extLst>
          </p:cNvPr>
          <p:cNvSpPr txBox="1"/>
          <p:nvPr/>
        </p:nvSpPr>
        <p:spPr>
          <a:xfrm>
            <a:off x="7621032" y="230188"/>
            <a:ext cx="4053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Caveat: Please limit the V&amp;W swapping trick to within OmnibusSigProc.</a:t>
            </a:r>
          </a:p>
        </p:txBody>
      </p:sp>
    </p:spTree>
    <p:extLst>
      <p:ext uri="{BB962C8B-B14F-4D97-AF65-F5344CB8AC3E}">
        <p14:creationId xmlns:p14="http://schemas.microsoft.com/office/powerpoint/2010/main" val="1119961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597CC-E2CC-B4A5-C203-FEF668529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 for improving </a:t>
            </a:r>
            <a:r>
              <a:rPr lang="en-US" dirty="0" err="1"/>
              <a:t>SigProc</a:t>
            </a:r>
            <a:r>
              <a:rPr lang="en-US" dirty="0"/>
              <a:t> in APA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E5AA1-FBA3-B8A2-463E-5CC80C08B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17457" cy="4667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Correct workflow of induction and collection for APA 1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V view: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iplane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=1, but collection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 view: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iplane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=2, but induction</a:t>
            </a:r>
          </a:p>
          <a:p>
            <a:pPr lvl="1"/>
            <a:endParaRPr lang="en-US" dirty="0"/>
          </a:p>
          <a:p>
            <a:r>
              <a:rPr lang="en-US" dirty="0"/>
              <a:t>Recalculate Wiener filter for ROI finding</a:t>
            </a:r>
          </a:p>
          <a:p>
            <a:pPr lvl="1"/>
            <a:r>
              <a:rPr lang="en-US" dirty="0"/>
              <a:t>Need a data-driven noise model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Adjust thresholds for tight/loose ROI and ROI refinement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B6AFD-103A-9B11-B953-0D2E9E2BC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C654-86DB-D44A-B390-F4772E6D47E0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D2822E-6E0C-E888-0647-6EE1FEE192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22"/>
          <a:stretch/>
        </p:blipFill>
        <p:spPr>
          <a:xfrm>
            <a:off x="6760028" y="3054511"/>
            <a:ext cx="5417457" cy="33278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73A46F-D615-5AC2-75A7-8A7606D4206C}"/>
              </a:ext>
            </a:extLst>
          </p:cNvPr>
          <p:cNvSpPr txBox="1"/>
          <p:nvPr/>
        </p:nvSpPr>
        <p:spPr>
          <a:xfrm>
            <a:off x="6883399" y="6308209"/>
            <a:ext cx="45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Ultra Bold" panose="020B0A02020104020203" pitchFamily="34" charset="77"/>
              </a:rPr>
              <a:t>Wire-Cell’s </a:t>
            </a:r>
            <a:r>
              <a:rPr lang="en-US" dirty="0" err="1">
                <a:latin typeface="Gill Sans Ultra Bold" panose="020B0A02020104020203" pitchFamily="34" charset="77"/>
              </a:rPr>
              <a:t>SigProc</a:t>
            </a:r>
            <a:r>
              <a:rPr lang="en-US" dirty="0">
                <a:latin typeface="Gill Sans Ultra Bold" panose="020B0A02020104020203" pitchFamily="34" charset="77"/>
              </a:rPr>
              <a:t> workflow</a:t>
            </a:r>
          </a:p>
        </p:txBody>
      </p:sp>
    </p:spTree>
    <p:extLst>
      <p:ext uri="{BB962C8B-B14F-4D97-AF65-F5344CB8AC3E}">
        <p14:creationId xmlns:p14="http://schemas.microsoft.com/office/powerpoint/2010/main" val="2309264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aph of a line&#10;&#10;Description automatically generated with medium confidence">
            <a:extLst>
              <a:ext uri="{FF2B5EF4-FFF2-40B4-BE49-F238E27FC236}">
                <a16:creationId xmlns:a16="http://schemas.microsoft.com/office/drawing/2014/main" id="{7CCF1C4B-7DB3-E87C-AD78-94333A600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02" y="377696"/>
            <a:ext cx="2873004" cy="25745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D6CFD2-AC1D-0387-F682-70AB9DE20544}"/>
              </a:ext>
            </a:extLst>
          </p:cNvPr>
          <p:cNvSpPr txBox="1"/>
          <p:nvPr/>
        </p:nvSpPr>
        <p:spPr>
          <a:xfrm>
            <a:off x="851461" y="151663"/>
            <a:ext cx="200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Raw ( W in APA1)</a:t>
            </a:r>
          </a:p>
        </p:txBody>
      </p:sp>
      <p:pic>
        <p:nvPicPr>
          <p:cNvPr id="11" name="Picture 10" descr="A chart of a blue and yellow color&#10;&#10;Description automatically generated with medium confidence">
            <a:extLst>
              <a:ext uri="{FF2B5EF4-FFF2-40B4-BE49-F238E27FC236}">
                <a16:creationId xmlns:a16="http://schemas.microsoft.com/office/drawing/2014/main" id="{A8E38BAF-AECE-B6F2-9C9C-80A89F848E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378"/>
          <a:stretch/>
        </p:blipFill>
        <p:spPr>
          <a:xfrm>
            <a:off x="9413756" y="377696"/>
            <a:ext cx="2708785" cy="2484219"/>
          </a:xfrm>
          <a:prstGeom prst="rect">
            <a:avLst/>
          </a:prstGeom>
        </p:spPr>
      </p:pic>
      <p:pic>
        <p:nvPicPr>
          <p:cNvPr id="14" name="Picture 13" descr="A chart with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86E8BC77-09D6-A818-C972-E3CC974F67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435"/>
          <a:stretch/>
        </p:blipFill>
        <p:spPr>
          <a:xfrm>
            <a:off x="9506470" y="3672114"/>
            <a:ext cx="2616071" cy="2333716"/>
          </a:xfrm>
          <a:prstGeom prst="rect">
            <a:avLst/>
          </a:prstGeom>
        </p:spPr>
      </p:pic>
      <p:pic>
        <p:nvPicPr>
          <p:cNvPr id="16" name="Picture 15" descr="A graph of a graph of a number of lines&#10;&#10;Description automatically generated with medium confidence">
            <a:extLst>
              <a:ext uri="{FF2B5EF4-FFF2-40B4-BE49-F238E27FC236}">
                <a16:creationId xmlns:a16="http://schemas.microsoft.com/office/drawing/2014/main" id="{04ADAD63-326B-7108-1517-BB6718B781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258"/>
          <a:stretch/>
        </p:blipFill>
        <p:spPr>
          <a:xfrm>
            <a:off x="3454551" y="520994"/>
            <a:ext cx="2708717" cy="2418829"/>
          </a:xfrm>
          <a:prstGeom prst="rect">
            <a:avLst/>
          </a:prstGeom>
        </p:spPr>
      </p:pic>
      <p:pic>
        <p:nvPicPr>
          <p:cNvPr id="18" name="Picture 17" descr="A graph of a graph of a number of lines&#10;&#10;Description automatically generated with medium confidence">
            <a:extLst>
              <a:ext uri="{FF2B5EF4-FFF2-40B4-BE49-F238E27FC236}">
                <a16:creationId xmlns:a16="http://schemas.microsoft.com/office/drawing/2014/main" id="{E819D259-FCB1-88A0-DB0F-D5F9993E83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587"/>
          <a:stretch/>
        </p:blipFill>
        <p:spPr>
          <a:xfrm>
            <a:off x="6492396" y="443085"/>
            <a:ext cx="2630552" cy="2418829"/>
          </a:xfrm>
          <a:prstGeom prst="rect">
            <a:avLst/>
          </a:prstGeom>
        </p:spPr>
      </p:pic>
      <p:pic>
        <p:nvPicPr>
          <p:cNvPr id="20" name="Picture 19" descr="A graph showing a sound wave&#10;&#10;Description automatically generated">
            <a:extLst>
              <a:ext uri="{FF2B5EF4-FFF2-40B4-BE49-F238E27FC236}">
                <a16:creationId xmlns:a16="http://schemas.microsoft.com/office/drawing/2014/main" id="{0F1EBC45-26F6-DD48-26BD-7B4E5458BB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2872" y="2961611"/>
            <a:ext cx="2560076" cy="1755804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014F7A0-A8F7-7184-A01C-27F8E883B7E7}"/>
              </a:ext>
            </a:extLst>
          </p:cNvPr>
          <p:cNvCxnSpPr>
            <a:cxnSpLocks/>
          </p:cNvCxnSpPr>
          <p:nvPr/>
        </p:nvCxnSpPr>
        <p:spPr>
          <a:xfrm flipH="1" flipV="1">
            <a:off x="8218967" y="520995"/>
            <a:ext cx="37720" cy="214256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Down Arrow 26">
            <a:extLst>
              <a:ext uri="{FF2B5EF4-FFF2-40B4-BE49-F238E27FC236}">
                <a16:creationId xmlns:a16="http://schemas.microsoft.com/office/drawing/2014/main" id="{83384A9E-B7D8-784F-EDC8-359E319A5563}"/>
              </a:ext>
            </a:extLst>
          </p:cNvPr>
          <p:cNvSpPr/>
          <p:nvPr/>
        </p:nvSpPr>
        <p:spPr>
          <a:xfrm>
            <a:off x="7964359" y="2861914"/>
            <a:ext cx="254608" cy="39181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A70265-3E8C-3666-2952-B192B6FB1B11}"/>
              </a:ext>
            </a:extLst>
          </p:cNvPr>
          <p:cNvSpPr txBox="1"/>
          <p:nvPr/>
        </p:nvSpPr>
        <p:spPr>
          <a:xfrm>
            <a:off x="357600" y="3425916"/>
            <a:ext cx="58217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Cleanup ROIs</a:t>
            </a:r>
            <a:r>
              <a:rPr lang="en-US" dirty="0"/>
              <a:t>: to ensure bin content inside ROIs is above threshold (</a:t>
            </a:r>
            <a:r>
              <a:rPr lang="en-US" dirty="0" err="1"/>
              <a:t>th_factor</a:t>
            </a:r>
            <a:r>
              <a:rPr lang="en-US" dirty="0"/>
              <a:t>=3)</a:t>
            </a:r>
          </a:p>
          <a:p>
            <a:pPr marL="285750" indent="-285750">
              <a:buFontTx/>
              <a:buChar char="-"/>
            </a:pPr>
            <a:r>
              <a:rPr lang="en-US" dirty="0"/>
              <a:t>Loose ROIs are clustered according to connectivity info</a:t>
            </a:r>
          </a:p>
          <a:p>
            <a:pPr marL="285750" indent="-285750">
              <a:buFontTx/>
              <a:buChar char="-"/>
            </a:pPr>
            <a:r>
              <a:rPr lang="en-US" dirty="0"/>
              <a:t>A loose ROI cluster is removed if none of its loose ROIs contain tight ROIs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C3C837-7553-AA20-AD53-30BE174A5D9E}"/>
              </a:ext>
            </a:extLst>
          </p:cNvPr>
          <p:cNvSpPr txBox="1"/>
          <p:nvPr/>
        </p:nvSpPr>
        <p:spPr>
          <a:xfrm>
            <a:off x="348452" y="5414334"/>
            <a:ext cx="8011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 appears that broken tracks emerge at the stage of Cleanup ROIs, but the Wiener Filter is not suitable in the </a:t>
            </a:r>
            <a:r>
              <a:rPr lang="en-US" sz="2400" b="1" dirty="0" err="1"/>
              <a:t>decon</a:t>
            </a:r>
            <a:r>
              <a:rPr lang="en-US" sz="2400" b="1" dirty="0"/>
              <a:t> result with loose/tight LF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5DB934-3B66-1346-2465-FB845E9FDA84}"/>
              </a:ext>
            </a:extLst>
          </p:cNvPr>
          <p:cNvSpPr txBox="1"/>
          <p:nvPr/>
        </p:nvSpPr>
        <p:spPr>
          <a:xfrm>
            <a:off x="4354395" y="168735"/>
            <a:ext cx="1886857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Tight LF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0BE444-BC52-1C95-DF6C-DBB49448C760}"/>
              </a:ext>
            </a:extLst>
          </p:cNvPr>
          <p:cNvSpPr txBox="1"/>
          <p:nvPr/>
        </p:nvSpPr>
        <p:spPr>
          <a:xfrm>
            <a:off x="7294398" y="151663"/>
            <a:ext cx="1886857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Loose LF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8E69F1-AA98-EAFB-2CB2-7003951FC43C}"/>
              </a:ext>
            </a:extLst>
          </p:cNvPr>
          <p:cNvSpPr txBox="1"/>
          <p:nvPr/>
        </p:nvSpPr>
        <p:spPr>
          <a:xfrm>
            <a:off x="10176094" y="77077"/>
            <a:ext cx="1886857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Cleanup ROIs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972D14-39B1-A555-8F0E-2812772FB55C}"/>
              </a:ext>
            </a:extLst>
          </p:cNvPr>
          <p:cNvSpPr txBox="1"/>
          <p:nvPr/>
        </p:nvSpPr>
        <p:spPr>
          <a:xfrm>
            <a:off x="9947543" y="3302783"/>
            <a:ext cx="1886857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Break ROIs</a:t>
            </a:r>
          </a:p>
        </p:txBody>
      </p:sp>
    </p:spTree>
    <p:extLst>
      <p:ext uri="{BB962C8B-B14F-4D97-AF65-F5344CB8AC3E}">
        <p14:creationId xmlns:p14="http://schemas.microsoft.com/office/powerpoint/2010/main" val="3088676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901</Words>
  <Application>Microsoft Macintosh PowerPoint</Application>
  <PresentationFormat>Widescreen</PresentationFormat>
  <Paragraphs>127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Courier New</vt:lpstr>
      <vt:lpstr>Gill Sans Ultra Bold</vt:lpstr>
      <vt:lpstr>Symbol</vt:lpstr>
      <vt:lpstr>Office Theme</vt:lpstr>
      <vt:lpstr>Signal Processing Adjustment in PDHD APA1</vt:lpstr>
      <vt:lpstr>Recap</vt:lpstr>
      <vt:lpstr>Plans for improving SigProc in APA 1 </vt:lpstr>
      <vt:lpstr>Ind./col. separation in OmnibusSigProc</vt:lpstr>
      <vt:lpstr>A light-weight solution: swap V &amp; W</vt:lpstr>
      <vt:lpstr>Comparison of SigProc results</vt:lpstr>
      <vt:lpstr>Impact on simulation</vt:lpstr>
      <vt:lpstr>Plans for improving SigProc in APA 1 </vt:lpstr>
      <vt:lpstr>PowerPoint Presentation</vt:lpstr>
      <vt:lpstr>PowerPoint Presentation</vt:lpstr>
      <vt:lpstr>PowerPoint Presentation</vt:lpstr>
      <vt:lpstr>Summary and 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Gu, Wenqiang</dc:creator>
  <cp:lastModifiedBy>Gu, Wenqiang</cp:lastModifiedBy>
  <cp:revision>11</cp:revision>
  <dcterms:created xsi:type="dcterms:W3CDTF">2024-08-08T15:01:23Z</dcterms:created>
  <dcterms:modified xsi:type="dcterms:W3CDTF">2024-08-08T16:47:51Z</dcterms:modified>
</cp:coreProperties>
</file>