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313" r:id="rId3"/>
    <p:sldId id="314" r:id="rId4"/>
    <p:sldId id="315" r:id="rId5"/>
    <p:sldId id="304" r:id="rId6"/>
    <p:sldId id="316" r:id="rId7"/>
    <p:sldId id="318" r:id="rId8"/>
    <p:sldId id="321" r:id="rId9"/>
    <p:sldId id="310" r:id="rId10"/>
    <p:sldId id="311" r:id="rId11"/>
    <p:sldId id="306" r:id="rId12"/>
    <p:sldId id="305" r:id="rId13"/>
    <p:sldId id="317" r:id="rId14"/>
    <p:sldId id="312" r:id="rId15"/>
    <p:sldId id="308" r:id="rId16"/>
    <p:sldId id="320" r:id="rId17"/>
    <p:sldId id="319" r:id="rId18"/>
    <p:sldId id="307" r:id="rId19"/>
    <p:sldId id="288" r:id="rId20"/>
    <p:sldId id="291" r:id="rId21"/>
    <p:sldId id="300" r:id="rId22"/>
    <p:sldId id="289" r:id="rId23"/>
    <p:sldId id="293" r:id="rId24"/>
    <p:sldId id="294" r:id="rId25"/>
    <p:sldId id="296" r:id="rId26"/>
    <p:sldId id="295" r:id="rId27"/>
    <p:sldId id="297" r:id="rId28"/>
    <p:sldId id="303" r:id="rId29"/>
    <p:sldId id="301" r:id="rId30"/>
    <p:sldId id="299" r:id="rId31"/>
    <p:sldId id="264" r:id="rId32"/>
    <p:sldId id="302" r:id="rId33"/>
    <p:sldId id="298" r:id="rId34"/>
    <p:sldId id="292" r:id="rId35"/>
    <p:sldId id="257" r:id="rId36"/>
    <p:sldId id="258" r:id="rId37"/>
    <p:sldId id="259" r:id="rId38"/>
    <p:sldId id="260" r:id="rId39"/>
    <p:sldId id="261" r:id="rId40"/>
    <p:sldId id="263" r:id="rId41"/>
    <p:sldId id="265" r:id="rId42"/>
    <p:sldId id="262" r:id="rId43"/>
    <p:sldId id="266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282" r:id="rId60"/>
    <p:sldId id="283" r:id="rId61"/>
    <p:sldId id="284" r:id="rId62"/>
    <p:sldId id="285" r:id="rId63"/>
    <p:sldId id="286" r:id="rId64"/>
    <p:sldId id="287" r:id="rId6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gBCijPvvg5s+b69rRwR7nAPz/s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AF2DD3-6D2A-40BB-841C-81AC2486B6E5}">
  <a:tblStyle styleId="{FFAF2DD3-6D2A-40BB-841C-81AC2486B6E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CF3E6"/>
          </a:solidFill>
        </a:fill>
      </a:tcStyle>
    </a:wholeTbl>
    <a:band1H>
      <a:tcTxStyle/>
      <a:tcStyle>
        <a:tcBdr/>
        <a:fill>
          <a:solidFill>
            <a:srgbClr val="D6E6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6E6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6"/>
    <p:restoredTop sz="94932"/>
  </p:normalViewPr>
  <p:slideViewPr>
    <p:cSldViewPr snapToGrid="0">
      <p:cViewPr varScale="1">
        <p:scale>
          <a:sx n="161" d="100"/>
          <a:sy n="161" d="100"/>
        </p:scale>
        <p:origin x="408" y="184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ad884a7d4e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ad884a7d4e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84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ad884a7d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2ad884a7d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ad884a7d4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2ad884a7d4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906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A">
  <p:cSld name="*Cover Option A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  <a:defRPr sz="18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31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77314" y="408441"/>
            <a:ext cx="1786846" cy="6437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1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" name="Google Shape;20;p31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line of text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Bottom horizontal">
  <p:cSld name="*TWO IMAGES - Bottom horizontal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40"/>
          <p:cNvSpPr txBox="1">
            <a:spLocks noGrp="1"/>
          </p:cNvSpPr>
          <p:nvPr>
            <p:ph type="body" idx="1"/>
          </p:nvPr>
        </p:nvSpPr>
        <p:spPr>
          <a:xfrm>
            <a:off x="457201" y="1016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body" idx="2"/>
          </p:nvPr>
        </p:nvSpPr>
        <p:spPr>
          <a:xfrm>
            <a:off x="457200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body" idx="3"/>
          </p:nvPr>
        </p:nvSpPr>
        <p:spPr>
          <a:xfrm>
            <a:off x="4716215" y="1408347"/>
            <a:ext cx="4114800" cy="128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>
            <a:spLocks noGrp="1"/>
          </p:cNvSpPr>
          <p:nvPr>
            <p:ph type="pic" idx="4"/>
          </p:nvPr>
        </p:nvSpPr>
        <p:spPr>
          <a:xfrm>
            <a:off x="464146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40"/>
          <p:cNvSpPr>
            <a:spLocks noGrp="1"/>
          </p:cNvSpPr>
          <p:nvPr>
            <p:ph type="pic" idx="5"/>
          </p:nvPr>
        </p:nvSpPr>
        <p:spPr>
          <a:xfrm>
            <a:off x="4730864" y="2711336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6" name="Google Shape;96;p4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0"/>
          <p:cNvSpPr txBox="1">
            <a:spLocks noGrp="1"/>
          </p:cNvSpPr>
          <p:nvPr>
            <p:ph type="body" idx="6"/>
          </p:nvPr>
        </p:nvSpPr>
        <p:spPr>
          <a:xfrm>
            <a:off x="476266" y="4434669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body" idx="7"/>
          </p:nvPr>
        </p:nvSpPr>
        <p:spPr>
          <a:xfrm>
            <a:off x="4750290" y="4444194"/>
            <a:ext cx="3995723" cy="35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200"/>
              <a:buNone/>
              <a:defRPr sz="12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LRG IMAGES - top horizontal">
  <p:cSld name="*TWO LRG IMAGES - top horizontal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41"/>
          <p:cNvSpPr txBox="1">
            <a:spLocks noGrp="1"/>
          </p:cNvSpPr>
          <p:nvPr>
            <p:ph type="body" idx="1"/>
          </p:nvPr>
        </p:nvSpPr>
        <p:spPr>
          <a:xfrm>
            <a:off x="488732" y="4106864"/>
            <a:ext cx="4114800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1"/>
          <p:cNvSpPr txBox="1">
            <a:spLocks noGrp="1"/>
          </p:cNvSpPr>
          <p:nvPr>
            <p:ph type="body" idx="2"/>
          </p:nvPr>
        </p:nvSpPr>
        <p:spPr>
          <a:xfrm>
            <a:off x="4716216" y="4106864"/>
            <a:ext cx="4097585" cy="68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41"/>
          <p:cNvSpPr>
            <a:spLocks noGrp="1"/>
          </p:cNvSpPr>
          <p:nvPr>
            <p:ph type="pic" idx="3"/>
          </p:nvPr>
        </p:nvSpPr>
        <p:spPr>
          <a:xfrm>
            <a:off x="495679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5" name="Google Shape;105;p41"/>
          <p:cNvSpPr>
            <a:spLocks noGrp="1"/>
          </p:cNvSpPr>
          <p:nvPr>
            <p:ph type="pic" idx="4"/>
          </p:nvPr>
        </p:nvSpPr>
        <p:spPr>
          <a:xfrm>
            <a:off x="4709050" y="1420813"/>
            <a:ext cx="4023360" cy="26860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6" name="Google Shape;106;p4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1"/>
          <p:cNvSpPr txBox="1">
            <a:spLocks noGrp="1"/>
          </p:cNvSpPr>
          <p:nvPr>
            <p:ph type="body" idx="5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TWO images">
  <p:cSld name="*PICS/caption - TWO image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2"/>
          <p:cNvSpPr>
            <a:spLocks noGrp="1"/>
          </p:cNvSpPr>
          <p:nvPr>
            <p:ph type="pic" idx="2"/>
          </p:nvPr>
        </p:nvSpPr>
        <p:spPr>
          <a:xfrm>
            <a:off x="676630" y="1417046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1" name="Google Shape;111;p42"/>
          <p:cNvSpPr txBox="1">
            <a:spLocks noGrp="1"/>
          </p:cNvSpPr>
          <p:nvPr>
            <p:ph type="body" idx="1"/>
          </p:nvPr>
        </p:nvSpPr>
        <p:spPr>
          <a:xfrm>
            <a:off x="676630" y="4256434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4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body" idx="3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>
            <a:spLocks noGrp="1"/>
          </p:cNvSpPr>
          <p:nvPr>
            <p:ph type="pic" idx="4"/>
          </p:nvPr>
        </p:nvSpPr>
        <p:spPr>
          <a:xfrm>
            <a:off x="4765130" y="1416462"/>
            <a:ext cx="3790374" cy="280811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6" name="Google Shape;116;p42"/>
          <p:cNvSpPr txBox="1">
            <a:spLocks noGrp="1"/>
          </p:cNvSpPr>
          <p:nvPr>
            <p:ph type="body" idx="5"/>
          </p:nvPr>
        </p:nvSpPr>
        <p:spPr>
          <a:xfrm>
            <a:off x="4765130" y="4255850"/>
            <a:ext cx="3840480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">
  <p:cSld name="*THREE IMAGE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64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body" idx="2"/>
          </p:nvPr>
        </p:nvSpPr>
        <p:spPr>
          <a:xfrm>
            <a:off x="495879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body" idx="3"/>
          </p:nvPr>
        </p:nvSpPr>
        <p:spPr>
          <a:xfrm>
            <a:off x="3381086" y="2854960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43"/>
          <p:cNvSpPr>
            <a:spLocks noGrp="1"/>
          </p:cNvSpPr>
          <p:nvPr>
            <p:ph type="pic" idx="4"/>
          </p:nvPr>
        </p:nvSpPr>
        <p:spPr>
          <a:xfrm>
            <a:off x="503079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4" name="Google Shape;124;p43"/>
          <p:cNvSpPr>
            <a:spLocks noGrp="1"/>
          </p:cNvSpPr>
          <p:nvPr>
            <p:ph type="pic" idx="5"/>
          </p:nvPr>
        </p:nvSpPr>
        <p:spPr>
          <a:xfrm>
            <a:off x="3388286" y="1415695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5" name="Google Shape;125;p43"/>
          <p:cNvSpPr txBox="1">
            <a:spLocks noGrp="1"/>
          </p:cNvSpPr>
          <p:nvPr>
            <p:ph type="body" idx="6"/>
          </p:nvPr>
        </p:nvSpPr>
        <p:spPr>
          <a:xfrm>
            <a:off x="6261696" y="2856834"/>
            <a:ext cx="2465584" cy="160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3"/>
          <p:cNvSpPr>
            <a:spLocks noGrp="1"/>
          </p:cNvSpPr>
          <p:nvPr>
            <p:ph type="pic" idx="7"/>
          </p:nvPr>
        </p:nvSpPr>
        <p:spPr>
          <a:xfrm>
            <a:off x="6268896" y="1417569"/>
            <a:ext cx="2361244" cy="136543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7" name="Google Shape;127;p43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s/bullets - FOUR Images">
  <p:cSld name="*PICS/captions/bullets - FOUR Image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4"/>
          <p:cNvSpPr>
            <a:spLocks noGrp="1"/>
          </p:cNvSpPr>
          <p:nvPr>
            <p:ph type="pic" idx="2"/>
          </p:nvPr>
        </p:nvSpPr>
        <p:spPr>
          <a:xfrm>
            <a:off x="218127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1" name="Google Shape;131;p44"/>
          <p:cNvSpPr>
            <a:spLocks noGrp="1"/>
          </p:cNvSpPr>
          <p:nvPr>
            <p:ph type="pic" idx="3"/>
          </p:nvPr>
        </p:nvSpPr>
        <p:spPr>
          <a:xfrm>
            <a:off x="2453235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2" name="Google Shape;132;p44"/>
          <p:cNvSpPr>
            <a:spLocks noGrp="1"/>
          </p:cNvSpPr>
          <p:nvPr>
            <p:ph type="pic" idx="4"/>
          </p:nvPr>
        </p:nvSpPr>
        <p:spPr>
          <a:xfrm>
            <a:off x="4688341" y="1418980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3" name="Google Shape;133;p44"/>
          <p:cNvSpPr>
            <a:spLocks noGrp="1"/>
          </p:cNvSpPr>
          <p:nvPr>
            <p:ph type="pic" idx="5"/>
          </p:nvPr>
        </p:nvSpPr>
        <p:spPr>
          <a:xfrm>
            <a:off x="6906022" y="1418980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4" name="Google Shape;134;p44"/>
          <p:cNvSpPr txBox="1">
            <a:spLocks noGrp="1"/>
          </p:cNvSpPr>
          <p:nvPr>
            <p:ph type="body" idx="1"/>
          </p:nvPr>
        </p:nvSpPr>
        <p:spPr>
          <a:xfrm>
            <a:off x="469900" y="3672521"/>
            <a:ext cx="8434552" cy="108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5560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▪"/>
              <a:defRPr sz="2000">
                <a:solidFill>
                  <a:srgbClr val="000000"/>
                </a:solidFill>
              </a:defRPr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 sz="2000">
                <a:solidFill>
                  <a:srgbClr val="000000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 sz="2000">
                <a:solidFill>
                  <a:srgbClr val="0000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4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44"/>
          <p:cNvSpPr txBox="1">
            <a:spLocks noGrp="1"/>
          </p:cNvSpPr>
          <p:nvPr>
            <p:ph type="body" idx="6"/>
          </p:nvPr>
        </p:nvSpPr>
        <p:spPr>
          <a:xfrm>
            <a:off x="218128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44"/>
          <p:cNvSpPr txBox="1">
            <a:spLocks noGrp="1"/>
          </p:cNvSpPr>
          <p:nvPr>
            <p:ph type="body" idx="7"/>
          </p:nvPr>
        </p:nvSpPr>
        <p:spPr>
          <a:xfrm>
            <a:off x="2442595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44"/>
          <p:cNvSpPr txBox="1">
            <a:spLocks noGrp="1"/>
          </p:cNvSpPr>
          <p:nvPr>
            <p:ph type="body" idx="8"/>
          </p:nvPr>
        </p:nvSpPr>
        <p:spPr>
          <a:xfrm>
            <a:off x="4681064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44"/>
          <p:cNvSpPr txBox="1">
            <a:spLocks noGrp="1"/>
          </p:cNvSpPr>
          <p:nvPr>
            <p:ph type="body" idx="9"/>
          </p:nvPr>
        </p:nvSpPr>
        <p:spPr>
          <a:xfrm>
            <a:off x="6905532" y="3127171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 b="0">
                <a:solidFill>
                  <a:srgbClr val="000000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" name="Google Shape;142;p44"/>
          <p:cNvSpPr txBox="1">
            <a:spLocks noGrp="1"/>
          </p:cNvSpPr>
          <p:nvPr>
            <p:ph type="body" idx="13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PICS/caption - FOUR images">
  <p:cSld name="*PICS/caption - FOUR image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45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4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5"/>
          <p:cNvSpPr>
            <a:spLocks noGrp="1"/>
          </p:cNvSpPr>
          <p:nvPr>
            <p:ph type="pic" idx="2"/>
          </p:nvPr>
        </p:nvSpPr>
        <p:spPr>
          <a:xfrm>
            <a:off x="487437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9" name="Google Shape;149;p45"/>
          <p:cNvSpPr txBox="1">
            <a:spLocks noGrp="1"/>
          </p:cNvSpPr>
          <p:nvPr>
            <p:ph type="body" idx="3"/>
          </p:nvPr>
        </p:nvSpPr>
        <p:spPr>
          <a:xfrm>
            <a:off x="487437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5"/>
          <p:cNvSpPr>
            <a:spLocks noGrp="1"/>
          </p:cNvSpPr>
          <p:nvPr>
            <p:ph type="pic" idx="4"/>
          </p:nvPr>
        </p:nvSpPr>
        <p:spPr>
          <a:xfrm>
            <a:off x="4912432" y="1420813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1" name="Google Shape;151;p45"/>
          <p:cNvSpPr txBox="1">
            <a:spLocks noGrp="1"/>
          </p:cNvSpPr>
          <p:nvPr>
            <p:ph type="body" idx="5"/>
          </p:nvPr>
        </p:nvSpPr>
        <p:spPr>
          <a:xfrm>
            <a:off x="4912432" y="2822383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5"/>
          <p:cNvSpPr>
            <a:spLocks noGrp="1"/>
          </p:cNvSpPr>
          <p:nvPr>
            <p:ph type="pic" idx="6"/>
          </p:nvPr>
        </p:nvSpPr>
        <p:spPr>
          <a:xfrm>
            <a:off x="487437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3" name="Google Shape;153;p45"/>
          <p:cNvSpPr txBox="1">
            <a:spLocks noGrp="1"/>
          </p:cNvSpPr>
          <p:nvPr>
            <p:ph type="body" idx="7"/>
          </p:nvPr>
        </p:nvSpPr>
        <p:spPr>
          <a:xfrm>
            <a:off x="487437" y="4502674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5"/>
          <p:cNvSpPr>
            <a:spLocks noGrp="1"/>
          </p:cNvSpPr>
          <p:nvPr>
            <p:ph type="pic" idx="8"/>
          </p:nvPr>
        </p:nvSpPr>
        <p:spPr>
          <a:xfrm>
            <a:off x="4912432" y="3097650"/>
            <a:ext cx="3790374" cy="138342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5" name="Google Shape;155;p45"/>
          <p:cNvSpPr txBox="1">
            <a:spLocks noGrp="1"/>
          </p:cNvSpPr>
          <p:nvPr>
            <p:ph type="body" idx="9"/>
          </p:nvPr>
        </p:nvSpPr>
        <p:spPr>
          <a:xfrm>
            <a:off x="4912432" y="4505517"/>
            <a:ext cx="3840480" cy="2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Font typeface="Noto Sans Symbols"/>
              <a:buNone/>
              <a:defRPr sz="1200" b="0" cap="none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harts, Graphs, Tables">
  <p:cSld name="*Charts, Graphs, Table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6"/>
          <p:cNvSpPr txBox="1">
            <a:spLocks noGrp="1"/>
          </p:cNvSpPr>
          <p:nvPr>
            <p:ph type="body" idx="1"/>
          </p:nvPr>
        </p:nvSpPr>
        <p:spPr>
          <a:xfrm>
            <a:off x="457201" y="1417579"/>
            <a:ext cx="8372901" cy="302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4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46"/>
          <p:cNvSpPr txBox="1">
            <a:spLocks noGrp="1"/>
          </p:cNvSpPr>
          <p:nvPr>
            <p:ph type="body" idx="2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46"/>
          <p:cNvSpPr txBox="1">
            <a:spLocks noGrp="1"/>
          </p:cNvSpPr>
          <p:nvPr>
            <p:ph type="body" idx="3"/>
          </p:nvPr>
        </p:nvSpPr>
        <p:spPr>
          <a:xfrm>
            <a:off x="443573" y="4457863"/>
            <a:ext cx="3711039" cy="24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50"/>
              <a:buNone/>
              <a:defRPr sz="105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losing slide">
  <p:cSld name="*Closing slid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7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7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7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47"/>
          <p:cNvSpPr txBox="1"/>
          <p:nvPr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Suggested closing statement (optional):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START WITH YES.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END WITH THANK YOU.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 YOU HAVE ANY BIG QUESTIONS?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Video">
  <p:cSld name="*Video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8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 txBox="1">
            <a:spLocks noGrp="1"/>
          </p:cNvSpPr>
          <p:nvPr>
            <p:ph type="title"/>
          </p:nvPr>
        </p:nvSpPr>
        <p:spPr>
          <a:xfrm>
            <a:off x="457201" y="386954"/>
            <a:ext cx="8372901" cy="60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">
  <p:cSld name="*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B">
  <p:cSld name="*Cover Option B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50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4545002"/>
            <a:ext cx="1557337" cy="5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0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0"/>
          <p:cNvSpPr txBox="1">
            <a:spLocks noGrp="1"/>
          </p:cNvSpPr>
          <p:nvPr>
            <p:ph type="body" idx="1"/>
          </p:nvPr>
        </p:nvSpPr>
        <p:spPr>
          <a:xfrm>
            <a:off x="0" y="-20265"/>
            <a:ext cx="9144000" cy="4508954"/>
          </a:xfrm>
          <a:prstGeom prst="rect">
            <a:avLst/>
          </a:prstGeom>
          <a:solidFill>
            <a:schemeClr val="accent2">
              <a:alpha val="84705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50"/>
          <p:cNvSpPr>
            <a:spLocks noGrp="1"/>
          </p:cNvSpPr>
          <p:nvPr>
            <p:ph type="pic" idx="2"/>
          </p:nvPr>
        </p:nvSpPr>
        <p:spPr>
          <a:xfrm>
            <a:off x="4863726" y="1266825"/>
            <a:ext cx="4280275" cy="202996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7" name="Google Shape;177;p50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4863724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0"/>
          <p:cNvSpPr txBox="1">
            <a:spLocks noGrp="1"/>
          </p:cNvSpPr>
          <p:nvPr>
            <p:ph type="body" idx="3"/>
          </p:nvPr>
        </p:nvSpPr>
        <p:spPr>
          <a:xfrm>
            <a:off x="1" y="153714"/>
            <a:ext cx="5851526" cy="969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74300" bIns="457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0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50"/>
          <p:cNvSpPr txBox="1">
            <a:spLocks noGrp="1"/>
          </p:cNvSpPr>
          <p:nvPr>
            <p:ph type="body" idx="5"/>
          </p:nvPr>
        </p:nvSpPr>
        <p:spPr>
          <a:xfrm>
            <a:off x="469901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50"/>
          <p:cNvSpPr txBox="1">
            <a:spLocks noGrp="1"/>
          </p:cNvSpPr>
          <p:nvPr>
            <p:ph type="body" idx="6"/>
          </p:nvPr>
        </p:nvSpPr>
        <p:spPr>
          <a:xfrm>
            <a:off x="3417372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50"/>
          <p:cNvSpPr txBox="1">
            <a:spLocks noGrp="1"/>
          </p:cNvSpPr>
          <p:nvPr>
            <p:ph type="body" idx="7"/>
          </p:nvPr>
        </p:nvSpPr>
        <p:spPr>
          <a:xfrm>
            <a:off x="3417372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0"/>
          <p:cNvSpPr txBox="1">
            <a:spLocks noGrp="1"/>
          </p:cNvSpPr>
          <p:nvPr>
            <p:ph type="body" idx="8"/>
          </p:nvPr>
        </p:nvSpPr>
        <p:spPr>
          <a:xfrm>
            <a:off x="6360197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50"/>
          <p:cNvSpPr txBox="1">
            <a:spLocks noGrp="1"/>
          </p:cNvSpPr>
          <p:nvPr>
            <p:ph type="body" idx="9"/>
          </p:nvPr>
        </p:nvSpPr>
        <p:spPr>
          <a:xfrm>
            <a:off x="6360197" y="3720288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50"/>
          <p:cNvSpPr txBox="1">
            <a:spLocks noGrp="1"/>
          </p:cNvSpPr>
          <p:nvPr>
            <p:ph type="body" idx="1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5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C">
  <p:cSld name="*Cover Option C"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51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82331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1"/>
          <p:cNvSpPr txBox="1">
            <a:spLocks noGrp="1"/>
          </p:cNvSpPr>
          <p:nvPr>
            <p:ph type="body" idx="1"/>
          </p:nvPr>
        </p:nvSpPr>
        <p:spPr>
          <a:xfrm>
            <a:off x="469901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1"/>
          <p:cNvSpPr txBox="1">
            <a:spLocks noGrp="1"/>
          </p:cNvSpPr>
          <p:nvPr>
            <p:ph type="body" idx="2"/>
          </p:nvPr>
        </p:nvSpPr>
        <p:spPr>
          <a:xfrm>
            <a:off x="469901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51"/>
          <p:cNvSpPr txBox="1">
            <a:spLocks noGrp="1"/>
          </p:cNvSpPr>
          <p:nvPr>
            <p:ph type="body" idx="3"/>
          </p:nvPr>
        </p:nvSpPr>
        <p:spPr>
          <a:xfrm>
            <a:off x="3417372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51"/>
          <p:cNvSpPr txBox="1">
            <a:spLocks noGrp="1"/>
          </p:cNvSpPr>
          <p:nvPr>
            <p:ph type="body" idx="4"/>
          </p:nvPr>
        </p:nvSpPr>
        <p:spPr>
          <a:xfrm>
            <a:off x="3417372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51"/>
          <p:cNvSpPr>
            <a:spLocks noGrp="1"/>
          </p:cNvSpPr>
          <p:nvPr>
            <p:ph type="pic" idx="5"/>
          </p:nvPr>
        </p:nvSpPr>
        <p:spPr>
          <a:xfrm>
            <a:off x="218127" y="674681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5" name="Google Shape;195;p51"/>
          <p:cNvSpPr txBox="1">
            <a:spLocks noGrp="1"/>
          </p:cNvSpPr>
          <p:nvPr>
            <p:ph type="title"/>
          </p:nvPr>
        </p:nvSpPr>
        <p:spPr>
          <a:xfrm>
            <a:off x="469900" y="2794775"/>
            <a:ext cx="8452904" cy="6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1"/>
          <p:cNvSpPr txBox="1">
            <a:spLocks noGrp="1"/>
          </p:cNvSpPr>
          <p:nvPr>
            <p:ph type="body" idx="6"/>
          </p:nvPr>
        </p:nvSpPr>
        <p:spPr>
          <a:xfrm>
            <a:off x="6360197" y="3709174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51"/>
          <p:cNvSpPr txBox="1">
            <a:spLocks noGrp="1"/>
          </p:cNvSpPr>
          <p:nvPr>
            <p:ph type="body" idx="7"/>
          </p:nvPr>
        </p:nvSpPr>
        <p:spPr>
          <a:xfrm>
            <a:off x="6360197" y="399225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51"/>
          <p:cNvSpPr txBox="1">
            <a:spLocks noGrp="1"/>
          </p:cNvSpPr>
          <p:nvPr>
            <p:ph type="body" idx="8"/>
          </p:nvPr>
        </p:nvSpPr>
        <p:spPr>
          <a:xfrm>
            <a:off x="469900" y="344193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9"/>
          </p:nvPr>
        </p:nvSpPr>
        <p:spPr>
          <a:xfrm>
            <a:off x="2" y="674680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5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13"/>
          </p:nvPr>
        </p:nvSpPr>
        <p:spPr>
          <a:xfrm>
            <a:off x="503238" y="300961"/>
            <a:ext cx="5984648" cy="33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 cap="none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14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3" name="Google Shape;20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Cover Option D">
  <p:cSld name="*Cover Option D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52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7976" y="170633"/>
            <a:ext cx="1557337" cy="56102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2"/>
          <p:cNvSpPr txBox="1">
            <a:spLocks noGrp="1"/>
          </p:cNvSpPr>
          <p:nvPr>
            <p:ph type="body" idx="1"/>
          </p:nvPr>
        </p:nvSpPr>
        <p:spPr>
          <a:xfrm>
            <a:off x="469901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2"/>
          <p:cNvSpPr txBox="1">
            <a:spLocks noGrp="1"/>
          </p:cNvSpPr>
          <p:nvPr>
            <p:ph type="body" idx="2"/>
          </p:nvPr>
        </p:nvSpPr>
        <p:spPr>
          <a:xfrm>
            <a:off x="469901" y="3719301"/>
            <a:ext cx="269287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52"/>
          <p:cNvSpPr txBox="1">
            <a:spLocks noGrp="1"/>
          </p:cNvSpPr>
          <p:nvPr>
            <p:ph type="body" idx="3"/>
          </p:nvPr>
        </p:nvSpPr>
        <p:spPr>
          <a:xfrm>
            <a:off x="3417372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4"/>
          </p:nvPr>
        </p:nvSpPr>
        <p:spPr>
          <a:xfrm>
            <a:off x="3417372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52"/>
          <p:cNvSpPr>
            <a:spLocks noGrp="1"/>
          </p:cNvSpPr>
          <p:nvPr>
            <p:ph type="pic" idx="5"/>
          </p:nvPr>
        </p:nvSpPr>
        <p:spPr>
          <a:xfrm>
            <a:off x="218127" y="1261205"/>
            <a:ext cx="8925874" cy="207115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1" name="Google Shape;211;p52"/>
          <p:cNvSpPr txBox="1">
            <a:spLocks noGrp="1"/>
          </p:cNvSpPr>
          <p:nvPr>
            <p:ph type="title"/>
          </p:nvPr>
        </p:nvSpPr>
        <p:spPr>
          <a:xfrm>
            <a:off x="469901" y="82770"/>
            <a:ext cx="6776128" cy="83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>
                <a:solidFill>
                  <a:srgbClr val="23242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6"/>
          </p:nvPr>
        </p:nvSpPr>
        <p:spPr>
          <a:xfrm>
            <a:off x="6360197" y="3436223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 b="1" cap="none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7"/>
          </p:nvPr>
        </p:nvSpPr>
        <p:spPr>
          <a:xfrm>
            <a:off x="6360197" y="3719301"/>
            <a:ext cx="2692871" cy="56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body" idx="8"/>
          </p:nvPr>
        </p:nvSpPr>
        <p:spPr>
          <a:xfrm>
            <a:off x="469900" y="922195"/>
            <a:ext cx="8484914" cy="24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b="1">
                <a:solidFill>
                  <a:schemeClr val="accent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body" idx="9"/>
          </p:nvPr>
        </p:nvSpPr>
        <p:spPr>
          <a:xfrm>
            <a:off x="2" y="1261204"/>
            <a:ext cx="224589" cy="20711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2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  <a:defRPr sz="1400">
                <a:solidFill>
                  <a:srgbClr val="47484A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8" name="Google Shape;21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ull Frame">
  <p:cSld name="*Pic - Full Frame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3"/>
          <p:cNvSpPr>
            <a:spLocks noGrp="1"/>
          </p:cNvSpPr>
          <p:nvPr>
            <p:ph type="pic" idx="2"/>
          </p:nvPr>
        </p:nvSpPr>
        <p:spPr>
          <a:xfrm>
            <a:off x="218127" y="6978"/>
            <a:ext cx="8925873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1" name="Google Shape;221;p53"/>
          <p:cNvSpPr txBox="1">
            <a:spLocks noGrp="1"/>
          </p:cNvSpPr>
          <p:nvPr>
            <p:ph type="body" idx="1"/>
          </p:nvPr>
        </p:nvSpPr>
        <p:spPr>
          <a:xfrm>
            <a:off x="0" y="3581400"/>
            <a:ext cx="9144000" cy="1562100"/>
          </a:xfrm>
          <a:prstGeom prst="rect">
            <a:avLst/>
          </a:prstGeom>
          <a:solidFill>
            <a:schemeClr val="dk2">
              <a:alpha val="90980"/>
            </a:schemeClr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title"/>
          </p:nvPr>
        </p:nvSpPr>
        <p:spPr>
          <a:xfrm>
            <a:off x="469901" y="3782231"/>
            <a:ext cx="8321040" cy="103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53"/>
          <p:cNvSpPr txBox="1">
            <a:spLocks noGrp="1"/>
          </p:cNvSpPr>
          <p:nvPr>
            <p:ph type="body" idx="3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ONE Image">
  <p:cSld name="*Pic - ONE Image"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4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body" idx="2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4"/>
          <p:cNvSpPr>
            <a:spLocks noGrp="1"/>
          </p:cNvSpPr>
          <p:nvPr>
            <p:ph type="pic" idx="3"/>
          </p:nvPr>
        </p:nvSpPr>
        <p:spPr>
          <a:xfrm>
            <a:off x="218127" y="-1"/>
            <a:ext cx="8925873" cy="274201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0" name="Google Shape;230;p54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54"/>
          <p:cNvSpPr txBox="1">
            <a:spLocks noGrp="1"/>
          </p:cNvSpPr>
          <p:nvPr>
            <p:ph type="body" idx="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WO images">
  <p:cSld name="*Pic - TWO images"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5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55"/>
          <p:cNvSpPr>
            <a:spLocks noGrp="1"/>
          </p:cNvSpPr>
          <p:nvPr>
            <p:ph type="pic" idx="2"/>
          </p:nvPr>
        </p:nvSpPr>
        <p:spPr>
          <a:xfrm>
            <a:off x="218127" y="0"/>
            <a:ext cx="4480560" cy="274796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7" name="Google Shape;237;p55"/>
          <p:cNvSpPr>
            <a:spLocks noGrp="1"/>
          </p:cNvSpPr>
          <p:nvPr>
            <p:ph type="pic" idx="3"/>
          </p:nvPr>
        </p:nvSpPr>
        <p:spPr>
          <a:xfrm>
            <a:off x="4682525" y="0"/>
            <a:ext cx="4480560" cy="2747963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8" name="Google Shape;238;p55"/>
          <p:cNvSpPr txBox="1">
            <a:spLocks noGrp="1"/>
          </p:cNvSpPr>
          <p:nvPr>
            <p:ph type="title"/>
          </p:nvPr>
        </p:nvSpPr>
        <p:spPr>
          <a:xfrm>
            <a:off x="469900" y="3255513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55"/>
          <p:cNvSpPr txBox="1">
            <a:spLocks noGrp="1"/>
          </p:cNvSpPr>
          <p:nvPr>
            <p:ph type="body" idx="4"/>
          </p:nvPr>
        </p:nvSpPr>
        <p:spPr>
          <a:xfrm>
            <a:off x="469900" y="388411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5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55"/>
          <p:cNvSpPr txBox="1">
            <a:spLocks noGrp="1"/>
          </p:cNvSpPr>
          <p:nvPr>
            <p:ph type="body" idx="5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5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THREE Images">
  <p:cSld name="*Pic - THREE Image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6"/>
          <p:cNvSpPr txBox="1">
            <a:spLocks noGrp="1"/>
          </p:cNvSpPr>
          <p:nvPr>
            <p:ph type="body" idx="1"/>
          </p:nvPr>
        </p:nvSpPr>
        <p:spPr>
          <a:xfrm>
            <a:off x="0" y="2742091"/>
            <a:ext cx="9144000" cy="2401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56"/>
          <p:cNvSpPr>
            <a:spLocks noGrp="1"/>
          </p:cNvSpPr>
          <p:nvPr>
            <p:ph type="pic" idx="2"/>
          </p:nvPr>
        </p:nvSpPr>
        <p:spPr>
          <a:xfrm>
            <a:off x="218127" y="0"/>
            <a:ext cx="29900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6" name="Google Shape;246;p56"/>
          <p:cNvSpPr>
            <a:spLocks noGrp="1"/>
          </p:cNvSpPr>
          <p:nvPr>
            <p:ph type="pic" idx="3"/>
          </p:nvPr>
        </p:nvSpPr>
        <p:spPr>
          <a:xfrm>
            <a:off x="3194237" y="0"/>
            <a:ext cx="2990088" cy="27552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56"/>
          <p:cNvSpPr>
            <a:spLocks noGrp="1"/>
          </p:cNvSpPr>
          <p:nvPr>
            <p:ph type="pic" idx="4"/>
          </p:nvPr>
        </p:nvSpPr>
        <p:spPr>
          <a:xfrm>
            <a:off x="6186112" y="0"/>
            <a:ext cx="2957888" cy="27552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48" name="Google Shape;248;p56"/>
          <p:cNvSpPr txBox="1">
            <a:spLocks noGrp="1"/>
          </p:cNvSpPr>
          <p:nvPr>
            <p:ph type="body" idx="5"/>
          </p:nvPr>
        </p:nvSpPr>
        <p:spPr>
          <a:xfrm>
            <a:off x="469900" y="3893639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56"/>
          <p:cNvSpPr txBox="1">
            <a:spLocks noGrp="1"/>
          </p:cNvSpPr>
          <p:nvPr>
            <p:ph type="title"/>
          </p:nvPr>
        </p:nvSpPr>
        <p:spPr>
          <a:xfrm>
            <a:off x="469900" y="3265038"/>
            <a:ext cx="8674100" cy="590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body" idx="6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Pic - FOUR Images">
  <p:cSld name="*Pic - FOUR Images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>
            <a:spLocks noGrp="1"/>
          </p:cNvSpPr>
          <p:nvPr>
            <p:ph type="pic" idx="2"/>
          </p:nvPr>
        </p:nvSpPr>
        <p:spPr>
          <a:xfrm>
            <a:off x="218127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6" name="Google Shape;256;p57"/>
          <p:cNvSpPr>
            <a:spLocks noGrp="1"/>
          </p:cNvSpPr>
          <p:nvPr>
            <p:ph type="pic" idx="3"/>
          </p:nvPr>
        </p:nvSpPr>
        <p:spPr>
          <a:xfrm>
            <a:off x="2453235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7" name="Google Shape;257;p57"/>
          <p:cNvSpPr>
            <a:spLocks noGrp="1"/>
          </p:cNvSpPr>
          <p:nvPr>
            <p:ph type="pic" idx="4"/>
          </p:nvPr>
        </p:nvSpPr>
        <p:spPr>
          <a:xfrm>
            <a:off x="4688341" y="1240631"/>
            <a:ext cx="2240280" cy="167871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58" name="Google Shape;258;p57"/>
          <p:cNvSpPr>
            <a:spLocks noGrp="1"/>
          </p:cNvSpPr>
          <p:nvPr>
            <p:ph type="pic" idx="5"/>
          </p:nvPr>
        </p:nvSpPr>
        <p:spPr>
          <a:xfrm>
            <a:off x="6906022" y="1240631"/>
            <a:ext cx="2240280" cy="167871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59" name="Google Shape;259;p57"/>
          <p:cNvSpPr txBox="1">
            <a:spLocks noGrp="1"/>
          </p:cNvSpPr>
          <p:nvPr>
            <p:ph type="body" idx="6"/>
          </p:nvPr>
        </p:nvSpPr>
        <p:spPr>
          <a:xfrm>
            <a:off x="469900" y="3484064"/>
            <a:ext cx="8434552" cy="135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810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5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body" idx="7"/>
          </p:nvPr>
        </p:nvSpPr>
        <p:spPr>
          <a:xfrm>
            <a:off x="218128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7"/>
          <p:cNvSpPr txBox="1">
            <a:spLocks noGrp="1"/>
          </p:cNvSpPr>
          <p:nvPr>
            <p:ph type="body" idx="8"/>
          </p:nvPr>
        </p:nvSpPr>
        <p:spPr>
          <a:xfrm>
            <a:off x="2442595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57"/>
          <p:cNvSpPr txBox="1">
            <a:spLocks noGrp="1"/>
          </p:cNvSpPr>
          <p:nvPr>
            <p:ph type="body" idx="9"/>
          </p:nvPr>
        </p:nvSpPr>
        <p:spPr>
          <a:xfrm>
            <a:off x="4681064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57"/>
          <p:cNvSpPr txBox="1">
            <a:spLocks noGrp="1"/>
          </p:cNvSpPr>
          <p:nvPr>
            <p:ph type="body" idx="13"/>
          </p:nvPr>
        </p:nvSpPr>
        <p:spPr>
          <a:xfrm>
            <a:off x="6905532" y="2948823"/>
            <a:ext cx="2238469" cy="358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5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57"/>
          <p:cNvSpPr txBox="1">
            <a:spLocks noGrp="1"/>
          </p:cNvSpPr>
          <p:nvPr>
            <p:ph type="ftr" idx="11"/>
          </p:nvPr>
        </p:nvSpPr>
        <p:spPr>
          <a:xfrm>
            <a:off x="0" y="-1"/>
            <a:ext cx="228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57"/>
          <p:cNvSpPr txBox="1">
            <a:spLocks noGrp="1"/>
          </p:cNvSpPr>
          <p:nvPr>
            <p:ph type="body" idx="14"/>
          </p:nvPr>
        </p:nvSpPr>
        <p:spPr>
          <a:xfrm>
            <a:off x="0" y="-2"/>
            <a:ext cx="228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  <a:defRPr sz="1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5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9">
  <p:cSld name="*Title and Content_9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ad884a7d4e_0_360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2ad884a7d4e_0_360"/>
          <p:cNvSpPr/>
          <p:nvPr/>
        </p:nvSpPr>
        <p:spPr>
          <a:xfrm>
            <a:off x="7864225" y="4760400"/>
            <a:ext cx="1113600" cy="32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ad884a7d4e_0_360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*Section Break">
  <p:cSld name="*Section Brea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3" descr="C:\Users\amiesen\Desktop\anlrgbppt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9754" y="4562475"/>
            <a:ext cx="1540844" cy="55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3" descr="aerial view of Argonne with APS in front 5730-00068.jpg"/>
          <p:cNvPicPr preferRelativeResize="0"/>
          <p:nvPr/>
        </p:nvPicPr>
        <p:blipFill rotWithShape="1">
          <a:blip r:embed="rId3">
            <a:alphaModFix/>
          </a:blip>
          <a:srcRect t="10681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0" y="-10684"/>
            <a:ext cx="9143999" cy="4499372"/>
          </a:xfrm>
          <a:prstGeom prst="rect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7200" tIns="0" rIns="0" bIns="457200" anchor="ctr" anchorCtr="0">
            <a:no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" name="Google Shape;4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21" y="4702076"/>
            <a:ext cx="2046368" cy="26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Only">
  <p:cSld name="*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title"/>
          </p:nvPr>
        </p:nvSpPr>
        <p:spPr>
          <a:xfrm>
            <a:off x="457201" y="36790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">
  <p:cSld name="*Columns-TW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body" idx="1"/>
          </p:nvPr>
        </p:nvSpPr>
        <p:spPr>
          <a:xfrm>
            <a:off x="457201" y="1030288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2"/>
          </p:nvPr>
        </p:nvSpPr>
        <p:spPr>
          <a:xfrm>
            <a:off x="457200" y="1428723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3"/>
          </p:nvPr>
        </p:nvSpPr>
        <p:spPr>
          <a:xfrm>
            <a:off x="4700588" y="1418007"/>
            <a:ext cx="4023360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 w/boxed heads">
  <p:cSld name="*Columns-TWO w/boxed head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 txBox="1">
            <a:spLocks noGrp="1"/>
          </p:cNvSpPr>
          <p:nvPr>
            <p:ph type="body" idx="1"/>
          </p:nvPr>
        </p:nvSpPr>
        <p:spPr>
          <a:xfrm>
            <a:off x="46089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2"/>
          </p:nvPr>
        </p:nvSpPr>
        <p:spPr>
          <a:xfrm>
            <a:off x="4714875" y="1840702"/>
            <a:ext cx="4114800" cy="287691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3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5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cap="none">
                <a:solidFill>
                  <a:schemeClr val="lt1"/>
                </a:solidFill>
              </a:defRPr>
            </a:lvl1pPr>
            <a:lvl2pPr marL="914400" lvl="1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  <a:defRPr sz="14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200"/>
              <a:buChar char="»"/>
              <a:defRPr sz="12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Vertical">
  <p:cSld name="*TWO IMAGES - Vertical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body" idx="1"/>
          </p:nvPr>
        </p:nvSpPr>
        <p:spPr>
          <a:xfrm>
            <a:off x="4503575" y="1417872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495680" y="1417871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4" name="Google Shape;64;p37"/>
          <p:cNvSpPr>
            <a:spLocks noGrp="1"/>
          </p:cNvSpPr>
          <p:nvPr>
            <p:ph type="pic" idx="3"/>
          </p:nvPr>
        </p:nvSpPr>
        <p:spPr>
          <a:xfrm>
            <a:off x="495680" y="3203316"/>
            <a:ext cx="3729481" cy="156588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5" name="Google Shape;65;p3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body" idx="4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body" idx="5"/>
          </p:nvPr>
        </p:nvSpPr>
        <p:spPr>
          <a:xfrm>
            <a:off x="4503575" y="3193094"/>
            <a:ext cx="4319750" cy="154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7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HREE IMAGES - vertical">
  <p:cSld name="*THREE IMAGES - vertical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body" idx="1"/>
          </p:nvPr>
        </p:nvSpPr>
        <p:spPr>
          <a:xfrm>
            <a:off x="3045309" y="1451045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>
            <a:spLocks noGrp="1"/>
          </p:cNvSpPr>
          <p:nvPr>
            <p:ph type="pic" idx="2"/>
          </p:nvPr>
        </p:nvSpPr>
        <p:spPr>
          <a:xfrm>
            <a:off x="489394" y="1442711"/>
            <a:ext cx="2023746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3" name="Google Shape;73;p38"/>
          <p:cNvSpPr>
            <a:spLocks noGrp="1"/>
          </p:cNvSpPr>
          <p:nvPr>
            <p:ph type="pic" idx="3"/>
          </p:nvPr>
        </p:nvSpPr>
        <p:spPr>
          <a:xfrm>
            <a:off x="487015" y="262020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4" name="Google Shape;74;p3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body" idx="4"/>
          </p:nvPr>
        </p:nvSpPr>
        <p:spPr>
          <a:xfrm>
            <a:off x="457201" y="102896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5"/>
          </p:nvPr>
        </p:nvSpPr>
        <p:spPr>
          <a:xfrm>
            <a:off x="3045309" y="2630976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>
            <a:spLocks noGrp="1"/>
          </p:cNvSpPr>
          <p:nvPr>
            <p:ph type="pic" idx="6"/>
          </p:nvPr>
        </p:nvSpPr>
        <p:spPr>
          <a:xfrm>
            <a:off x="487014" y="3807136"/>
            <a:ext cx="2028507" cy="89010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8" name="Google Shape;78;p38"/>
          <p:cNvSpPr txBox="1">
            <a:spLocks noGrp="1"/>
          </p:cNvSpPr>
          <p:nvPr>
            <p:ph type="body" idx="7"/>
          </p:nvPr>
        </p:nvSpPr>
        <p:spPr>
          <a:xfrm>
            <a:off x="3045309" y="3794491"/>
            <a:ext cx="5814912" cy="977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600"/>
              <a:buChar char="»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WO IMAGES - top horizontal">
  <p:cSld name="*TWO IMAGES - top horizontal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body" idx="1"/>
          </p:nvPr>
        </p:nvSpPr>
        <p:spPr>
          <a:xfrm>
            <a:off x="457201" y="1019437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5A2"/>
              </a:buClr>
              <a:buSzPts val="2000"/>
              <a:buNone/>
              <a:defRPr sz="2000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body" idx="2"/>
          </p:nvPr>
        </p:nvSpPr>
        <p:spPr>
          <a:xfrm>
            <a:off x="488732" y="3141637"/>
            <a:ext cx="4114800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9"/>
          <p:cNvSpPr txBox="1">
            <a:spLocks noGrp="1"/>
          </p:cNvSpPr>
          <p:nvPr>
            <p:ph type="body" idx="3"/>
          </p:nvPr>
        </p:nvSpPr>
        <p:spPr>
          <a:xfrm>
            <a:off x="4716216" y="3141637"/>
            <a:ext cx="4097585" cy="159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  <a:defRPr sz="1800"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  <a:defRPr sz="18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9"/>
          <p:cNvSpPr>
            <a:spLocks noGrp="1"/>
          </p:cNvSpPr>
          <p:nvPr>
            <p:ph type="pic" idx="4"/>
          </p:nvPr>
        </p:nvSpPr>
        <p:spPr>
          <a:xfrm>
            <a:off x="495679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6" name="Google Shape;86;p39"/>
          <p:cNvSpPr>
            <a:spLocks noGrp="1"/>
          </p:cNvSpPr>
          <p:nvPr>
            <p:ph type="pic" idx="5"/>
          </p:nvPr>
        </p:nvSpPr>
        <p:spPr>
          <a:xfrm>
            <a:off x="4709050" y="1417871"/>
            <a:ext cx="4023360" cy="1714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7" name="Google Shape;87;p3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Instructions on replacing a current image: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Select and delete image and click the icon to insert a different image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the crop tool to position the image within the shape.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 descr="C:\Users\amiesen\Desktop\anlrgbpptlogo.png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8111490" y="4799992"/>
            <a:ext cx="775768" cy="2794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30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3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57201" y="4827084"/>
            <a:ext cx="1418753" cy="1804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0473/timetable/#20240110.detailed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arxiv.org/abs/1801.03088" TargetMode="Externa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61104/contributions/4503088/attachments/2307335/3925673/20210911_CHUNG_AMS100-TOF_v2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10090016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10090016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24127/contributions/93833/attachments/56075/95953/%5B20240725%5D%5BEICUG%5D%5BePIC%20Lehigh%5D%20dRICH%20SiPM%20and%20electronics%20integration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"/>
          <p:cNvSpPr txBox="1">
            <a:spLocks noGrp="1"/>
          </p:cNvSpPr>
          <p:nvPr>
            <p:ph type="body" idx="1"/>
          </p:nvPr>
        </p:nvSpPr>
        <p:spPr>
          <a:xfrm>
            <a:off x="468796" y="574696"/>
            <a:ext cx="5685350" cy="30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800"/>
              <a:buNone/>
            </a:pPr>
            <a:endParaRPr/>
          </a:p>
        </p:txBody>
      </p:sp>
      <p:sp>
        <p:nvSpPr>
          <p:cNvPr id="278" name="Google Shape;278;p1"/>
          <p:cNvSpPr txBox="1">
            <a:spLocks noGrp="1"/>
          </p:cNvSpPr>
          <p:nvPr>
            <p:ph type="title"/>
          </p:nvPr>
        </p:nvSpPr>
        <p:spPr>
          <a:xfrm>
            <a:off x="1" y="1266825"/>
            <a:ext cx="922351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200" tIns="0" rIns="91425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dirty="0" err="1"/>
              <a:t>SiPM</a:t>
            </a:r>
            <a:r>
              <a:rPr lang="en-US" dirty="0"/>
              <a:t> Noise Simulation</a:t>
            </a:r>
            <a:endParaRPr dirty="0"/>
          </a:p>
        </p:txBody>
      </p:sp>
      <p:sp>
        <p:nvSpPr>
          <p:cNvPr id="279" name="Google Shape;279;p1"/>
          <p:cNvSpPr txBox="1">
            <a:spLocks noGrp="1"/>
          </p:cNvSpPr>
          <p:nvPr>
            <p:ph type="body" idx="3"/>
          </p:nvPr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00"/>
              <a:buNone/>
            </a:pPr>
            <a:r>
              <a:rPr lang="en-US"/>
              <a:t>y</a:t>
            </a:r>
            <a:endParaRPr/>
          </a:p>
        </p:txBody>
      </p:sp>
      <p:sp>
        <p:nvSpPr>
          <p:cNvPr id="280" name="Google Shape;280;p1"/>
          <p:cNvSpPr txBox="1">
            <a:spLocks noGrp="1"/>
          </p:cNvSpPr>
          <p:nvPr>
            <p:ph type="body" idx="4"/>
          </p:nvPr>
        </p:nvSpPr>
        <p:spPr>
          <a:xfrm>
            <a:off x="469901" y="3437210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</a:pPr>
            <a:r>
              <a:rPr lang="en-US" dirty="0"/>
              <a:t>HENRY KLEST</a:t>
            </a:r>
            <a:endParaRPr dirty="0"/>
          </a:p>
        </p:txBody>
      </p:sp>
      <p:sp>
        <p:nvSpPr>
          <p:cNvPr id="283" name="Google Shape;283;p1"/>
          <p:cNvSpPr txBox="1">
            <a:spLocks noGrp="1"/>
          </p:cNvSpPr>
          <p:nvPr>
            <p:ph type="body" idx="13"/>
          </p:nvPr>
        </p:nvSpPr>
        <p:spPr>
          <a:xfrm>
            <a:off x="6360197" y="4570711"/>
            <a:ext cx="2692872" cy="38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None/>
            </a:pPr>
            <a:endParaRPr/>
          </a:p>
        </p:txBody>
      </p:sp>
      <p:grpSp>
        <p:nvGrpSpPr>
          <p:cNvPr id="284" name="Google Shape;284;p1"/>
          <p:cNvGrpSpPr/>
          <p:nvPr/>
        </p:nvGrpSpPr>
        <p:grpSpPr>
          <a:xfrm>
            <a:off x="5623559" y="3720288"/>
            <a:ext cx="3460282" cy="1423212"/>
            <a:chOff x="6610149" y="4217512"/>
            <a:chExt cx="2473692" cy="925988"/>
          </a:xfrm>
        </p:grpSpPr>
        <p:pic>
          <p:nvPicPr>
            <p:cNvPr id="285" name="Google Shape;285;p1" descr="Bic (company) - Wikipedia"/>
            <p:cNvPicPr preferRelativeResize="0"/>
            <p:nvPr/>
          </p:nvPicPr>
          <p:blipFill rotWithShape="1">
            <a:blip r:embed="rId3">
              <a:alphaModFix/>
            </a:blip>
            <a:srcRect r="8138"/>
            <a:stretch/>
          </p:blipFill>
          <p:spPr>
            <a:xfrm>
              <a:off x="6610149" y="4217512"/>
              <a:ext cx="2473692" cy="925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" descr="Atomic nucleus - Wikipedi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99320" y="4229709"/>
              <a:ext cx="388879" cy="3888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"/>
            <p:cNvSpPr/>
            <p:nvPr/>
          </p:nvSpPr>
          <p:spPr>
            <a:xfrm rot="1719341">
              <a:off x="7754431" y="4431952"/>
              <a:ext cx="187947" cy="441113"/>
            </a:xfrm>
            <a:prstGeom prst="rect">
              <a:avLst/>
            </a:prstGeom>
            <a:solidFill>
              <a:srgbClr val="F49831"/>
            </a:solidFill>
            <a:ln w="9525" cap="flat" cmpd="sng">
              <a:solidFill>
                <a:srgbClr val="F49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4983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 rot="1719341">
              <a:off x="7711376" y="4513256"/>
              <a:ext cx="187947" cy="441113"/>
            </a:xfrm>
            <a:prstGeom prst="rect">
              <a:avLst/>
            </a:prstGeom>
            <a:solidFill>
              <a:srgbClr val="F49831"/>
            </a:solidFill>
            <a:ln w="9525" cap="flat" cmpd="sng">
              <a:solidFill>
                <a:srgbClr val="F49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4983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 rot="1719341">
              <a:off x="7746407" y="4516167"/>
              <a:ext cx="187947" cy="441113"/>
            </a:xfrm>
            <a:prstGeom prst="rect">
              <a:avLst/>
            </a:prstGeom>
            <a:solidFill>
              <a:srgbClr val="F49831"/>
            </a:solidFill>
            <a:ln w="9525" cap="flat" cmpd="sng">
              <a:solidFill>
                <a:srgbClr val="F498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4983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 rot="825591">
              <a:off x="7648617" y="4508852"/>
              <a:ext cx="419617" cy="520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0" cap="none">
                  <a:solidFill>
                    <a:srgbClr val="232425"/>
                  </a:solidFill>
                  <a:latin typeface="Arial"/>
                  <a:ea typeface="Arial"/>
                  <a:cs typeface="Arial"/>
                  <a:sym typeface="Arial"/>
                </a:rPr>
                <a:t>P</a:t>
              </a:r>
              <a:endParaRPr/>
            </a:p>
          </p:txBody>
        </p:sp>
      </p:grpSp>
      <p:sp>
        <p:nvSpPr>
          <p:cNvPr id="291" name="Google Shape;291;p1"/>
          <p:cNvSpPr txBox="1"/>
          <p:nvPr/>
        </p:nvSpPr>
        <p:spPr>
          <a:xfrm>
            <a:off x="6760563" y="4981641"/>
            <a:ext cx="172387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copyright infringement is my own ☺</a:t>
            </a: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0;p1">
            <a:extLst>
              <a:ext uri="{FF2B5EF4-FFF2-40B4-BE49-F238E27FC236}">
                <a16:creationId xmlns:a16="http://schemas.microsoft.com/office/drawing/2014/main" id="{E003F732-5FA0-3C23-632B-455451B7227D}"/>
              </a:ext>
            </a:extLst>
          </p:cNvPr>
          <p:cNvSpPr txBox="1">
            <a:spLocks/>
          </p:cNvSpPr>
          <p:nvPr/>
        </p:nvSpPr>
        <p:spPr>
          <a:xfrm>
            <a:off x="3468284" y="4711991"/>
            <a:ext cx="2692871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Noto Sans Symbols"/>
              <a:buNone/>
              <a:defRPr sz="1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dirty="0"/>
              <a:t>Aug. 9,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F5D41AFB-0E9A-273C-AD14-5B7A51748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88" y="508930"/>
            <a:ext cx="3775742" cy="210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5B430-D079-7B7C-5BB7-93ACBD0C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875" y="-184330"/>
            <a:ext cx="8372901" cy="621711"/>
          </a:xfrm>
        </p:spPr>
        <p:txBody>
          <a:bodyPr/>
          <a:lstStyle/>
          <a:p>
            <a:r>
              <a:rPr lang="en-US" dirty="0"/>
              <a:t>Baseline – 12 x 12 mm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573D-F1C3-D69F-B149-7C32790ED2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BD61A0-3B8A-E836-C60D-32BE58042BAE}"/>
              </a:ext>
            </a:extLst>
          </p:cNvPr>
          <p:cNvSpPr txBox="1"/>
          <p:nvPr/>
        </p:nvSpPr>
        <p:spPr>
          <a:xfrm>
            <a:off x="7182667" y="1272200"/>
            <a:ext cx="149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3EAE65-8444-AC9B-57A0-60FBF72B8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1" y="126657"/>
            <a:ext cx="3422734" cy="2331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E49B4-CAA1-BFBF-662B-20E28D2F8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21" y="2685534"/>
            <a:ext cx="3608687" cy="2457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C04368-8205-759F-B20C-E21A76356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676" y="2571750"/>
            <a:ext cx="3734603" cy="2543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5E1EA-A41C-F3C2-6B35-EF84E9C23BBA}"/>
              </a:ext>
            </a:extLst>
          </p:cNvPr>
          <p:cNvSpPr txBox="1"/>
          <p:nvPr/>
        </p:nvSpPr>
        <p:spPr>
          <a:xfrm>
            <a:off x="5793105" y="3871300"/>
            <a:ext cx="2390864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12x12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annealing factor 10</a:t>
            </a:r>
          </a:p>
        </p:txBody>
      </p:sp>
    </p:spTree>
    <p:extLst>
      <p:ext uri="{BB962C8B-B14F-4D97-AF65-F5344CB8AC3E}">
        <p14:creationId xmlns:p14="http://schemas.microsoft.com/office/powerpoint/2010/main" val="2257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F3EA87-6CCF-AA8D-093E-7369AE7C0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38" y="2571750"/>
            <a:ext cx="3775742" cy="2571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E2FAE9-C186-9A5B-F864-A4349934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581488"/>
            <a:ext cx="3761444" cy="25620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6DB8-C924-B6C5-AD8F-A940965FA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797485"/>
            <a:ext cx="8372901" cy="16477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D291F-2110-4C2A-2DA8-0033792556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69CFB083-33C6-8C7A-1ACA-C0C1E1244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38" y="-91110"/>
            <a:ext cx="4524668" cy="2714801"/>
          </a:xfrm>
          <a:prstGeom prst="rect">
            <a:avLst/>
          </a:prstGeom>
        </p:spPr>
      </p:pic>
      <p:pic>
        <p:nvPicPr>
          <p:cNvPr id="9" name="Picture 8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83FD5CFF-E412-2069-A35D-7CCA2BF8E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332" y="-91110"/>
            <a:ext cx="4524668" cy="2714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71B1BD-FB61-71BD-52FC-D9B28575BCE2}"/>
              </a:ext>
            </a:extLst>
          </p:cNvPr>
          <p:cNvSpPr txBox="1"/>
          <p:nvPr/>
        </p:nvSpPr>
        <p:spPr>
          <a:xfrm>
            <a:off x="1246174" y="3896700"/>
            <a:ext cx="239086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6x6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No annealing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58E3-EE49-9D58-67BA-ED749D465364}"/>
              </a:ext>
            </a:extLst>
          </p:cNvPr>
          <p:cNvSpPr txBox="1"/>
          <p:nvPr/>
        </p:nvSpPr>
        <p:spPr>
          <a:xfrm>
            <a:off x="5780977" y="3896700"/>
            <a:ext cx="239086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6x12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No annealing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75FAF-3781-EBC0-56CE-26827097B1C7}"/>
              </a:ext>
            </a:extLst>
          </p:cNvPr>
          <p:cNvSpPr txBox="1"/>
          <p:nvPr/>
        </p:nvSpPr>
        <p:spPr>
          <a:xfrm>
            <a:off x="2441606" y="795394"/>
            <a:ext cx="185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9511D-8E76-2537-AA0C-A595D3727478}"/>
              </a:ext>
            </a:extLst>
          </p:cNvPr>
          <p:cNvSpPr txBox="1"/>
          <p:nvPr/>
        </p:nvSpPr>
        <p:spPr>
          <a:xfrm>
            <a:off x="7133957" y="828788"/>
            <a:ext cx="185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5823E-62FC-79E2-113A-A30EB35E237B}"/>
              </a:ext>
            </a:extLst>
          </p:cNvPr>
          <p:cNvSpPr txBox="1"/>
          <p:nvPr/>
        </p:nvSpPr>
        <p:spPr>
          <a:xfrm>
            <a:off x="7292150" y="3104836"/>
            <a:ext cx="264255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MIP 2.5 “</a:t>
            </a:r>
            <a:r>
              <a:rPr lang="en-US" baseline="-25000" dirty="0" err="1"/>
              <a:t>σ</a:t>
            </a:r>
            <a:r>
              <a:rPr lang="en-US" baseline="-25000" dirty="0"/>
              <a:t>” above 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8DF21F-22A3-8C23-12C2-1495815BAFE0}"/>
              </a:ext>
            </a:extLst>
          </p:cNvPr>
          <p:cNvSpPr txBox="1"/>
          <p:nvPr/>
        </p:nvSpPr>
        <p:spPr>
          <a:xfrm>
            <a:off x="2501572" y="3069028"/>
            <a:ext cx="264255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MIP 1.7 “</a:t>
            </a:r>
            <a:r>
              <a:rPr lang="en-US" baseline="-25000" dirty="0" err="1"/>
              <a:t>σ</a:t>
            </a:r>
            <a:r>
              <a:rPr lang="en-US" baseline="-25000" dirty="0"/>
              <a:t>” above noise</a:t>
            </a:r>
          </a:p>
        </p:txBody>
      </p:sp>
    </p:spTree>
    <p:extLst>
      <p:ext uri="{BB962C8B-B14F-4D97-AF65-F5344CB8AC3E}">
        <p14:creationId xmlns:p14="http://schemas.microsoft.com/office/powerpoint/2010/main" val="1302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36DB8-C924-B6C5-AD8F-A940965FA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797485"/>
            <a:ext cx="8372901" cy="16477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D291F-2110-4C2A-2DA8-0033792556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69CFB083-33C6-8C7A-1ACA-C0C1E1244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38" y="-91110"/>
            <a:ext cx="4524668" cy="2714801"/>
          </a:xfrm>
          <a:prstGeom prst="rect">
            <a:avLst/>
          </a:prstGeom>
        </p:spPr>
      </p:pic>
      <p:pic>
        <p:nvPicPr>
          <p:cNvPr id="9" name="Picture 8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83FD5CFF-E412-2069-A35D-7CCA2BF8E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332" y="-91110"/>
            <a:ext cx="4524668" cy="271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8BDE00-84FC-8009-516D-F24A84B01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479" y="2545866"/>
            <a:ext cx="3813743" cy="2597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14FE5C-FAA7-A089-B6AA-E756EBD9B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78" y="2545866"/>
            <a:ext cx="3813743" cy="25976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71B1BD-FB61-71BD-52FC-D9B28575BCE2}"/>
              </a:ext>
            </a:extLst>
          </p:cNvPr>
          <p:cNvSpPr txBox="1"/>
          <p:nvPr/>
        </p:nvSpPr>
        <p:spPr>
          <a:xfrm>
            <a:off x="1643767" y="3060880"/>
            <a:ext cx="264255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6x6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annealing factor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58E3-EE49-9D58-67BA-ED749D465364}"/>
              </a:ext>
            </a:extLst>
          </p:cNvPr>
          <p:cNvSpPr txBox="1"/>
          <p:nvPr/>
        </p:nvSpPr>
        <p:spPr>
          <a:xfrm>
            <a:off x="6079668" y="2883684"/>
            <a:ext cx="264255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6x12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annealing factor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A5A04A-2213-17D4-DF0A-A7F513CAA207}"/>
              </a:ext>
            </a:extLst>
          </p:cNvPr>
          <p:cNvSpPr txBox="1"/>
          <p:nvPr/>
        </p:nvSpPr>
        <p:spPr>
          <a:xfrm>
            <a:off x="2441606" y="795394"/>
            <a:ext cx="185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22FDE-DE4C-BE32-5A02-BCDDF9A9C827}"/>
              </a:ext>
            </a:extLst>
          </p:cNvPr>
          <p:cNvSpPr txBox="1"/>
          <p:nvPr/>
        </p:nvSpPr>
        <p:spPr>
          <a:xfrm>
            <a:off x="7133957" y="828788"/>
            <a:ext cx="185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827728-828D-BCBB-FA2B-2F2910A4DF72}"/>
              </a:ext>
            </a:extLst>
          </p:cNvPr>
          <p:cNvSpPr txBox="1"/>
          <p:nvPr/>
        </p:nvSpPr>
        <p:spPr>
          <a:xfrm>
            <a:off x="2193639" y="3494921"/>
            <a:ext cx="264255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MIP 9.1 “</a:t>
            </a:r>
            <a:r>
              <a:rPr lang="en-US" baseline="-25000" dirty="0" err="1"/>
              <a:t>σ</a:t>
            </a:r>
            <a:r>
              <a:rPr lang="en-US" baseline="-25000" dirty="0"/>
              <a:t>” above noise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295DCC-7AD6-869C-3844-BF574316B0E0}"/>
              </a:ext>
            </a:extLst>
          </p:cNvPr>
          <p:cNvSpPr txBox="1"/>
          <p:nvPr/>
        </p:nvSpPr>
        <p:spPr>
          <a:xfrm>
            <a:off x="6950361" y="3447335"/>
            <a:ext cx="264255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MIP 12.9 “</a:t>
            </a:r>
            <a:r>
              <a:rPr lang="en-US" baseline="-25000" dirty="0" err="1"/>
              <a:t>σ</a:t>
            </a:r>
            <a:r>
              <a:rPr lang="en-US" baseline="-25000" dirty="0"/>
              <a:t>” above noise</a:t>
            </a:r>
          </a:p>
        </p:txBody>
      </p:sp>
    </p:spTree>
    <p:extLst>
      <p:ext uri="{BB962C8B-B14F-4D97-AF65-F5344CB8AC3E}">
        <p14:creationId xmlns:p14="http://schemas.microsoft.com/office/powerpoint/2010/main" val="24668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18968F-4325-1B4B-43D3-E989046BA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80" y="2677125"/>
            <a:ext cx="3624260" cy="2423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FF34A-08B9-3A1C-CA71-5D30F654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239" y="-29871"/>
            <a:ext cx="8372901" cy="621711"/>
          </a:xfrm>
        </p:spPr>
        <p:txBody>
          <a:bodyPr/>
          <a:lstStyle/>
          <a:p>
            <a:r>
              <a:rPr lang="en-US" dirty="0"/>
              <a:t>To go even further…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75D5A-BCC3-5476-87E6-F350BF8F6D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772B9-E3C6-1D26-1C47-8C622422F958}"/>
              </a:ext>
            </a:extLst>
          </p:cNvPr>
          <p:cNvSpPr txBox="1"/>
          <p:nvPr/>
        </p:nvSpPr>
        <p:spPr>
          <a:xfrm>
            <a:off x="820804" y="4039862"/>
            <a:ext cx="264255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3x12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annealing factor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951C7-6681-42F1-F7D8-0C29E9DF69FB}"/>
              </a:ext>
            </a:extLst>
          </p:cNvPr>
          <p:cNvSpPr txBox="1"/>
          <p:nvPr/>
        </p:nvSpPr>
        <p:spPr>
          <a:xfrm>
            <a:off x="1438765" y="4462985"/>
            <a:ext cx="264255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MIP 5.3 “</a:t>
            </a:r>
            <a:r>
              <a:rPr lang="en-US" baseline="-25000" dirty="0" err="1"/>
              <a:t>σ</a:t>
            </a:r>
            <a:r>
              <a:rPr lang="en-US" baseline="-25000" dirty="0"/>
              <a:t>” above noise</a:t>
            </a:r>
          </a:p>
        </p:txBody>
      </p:sp>
      <p:pic>
        <p:nvPicPr>
          <p:cNvPr id="9" name="Picture 8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D1544AE8-ECC8-25E7-07C3-7B7EC54E9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4"/>
          <a:stretch/>
        </p:blipFill>
        <p:spPr>
          <a:xfrm>
            <a:off x="313898" y="-116159"/>
            <a:ext cx="4524668" cy="2662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8242C-FC58-65A0-BE1B-DEB3F244B266}"/>
              </a:ext>
            </a:extLst>
          </p:cNvPr>
          <p:cNvSpPr txBox="1"/>
          <p:nvPr/>
        </p:nvSpPr>
        <p:spPr>
          <a:xfrm>
            <a:off x="2828523" y="803738"/>
            <a:ext cx="185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DF0BFA-DE1B-8D7C-C377-D51BEC8E13BF}"/>
              </a:ext>
            </a:extLst>
          </p:cNvPr>
          <p:cNvSpPr/>
          <p:nvPr/>
        </p:nvSpPr>
        <p:spPr>
          <a:xfrm>
            <a:off x="5048600" y="2589572"/>
            <a:ext cx="1003135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4C4EA3-F1C2-5F53-EDD2-A373D0E948AD}"/>
              </a:ext>
            </a:extLst>
          </p:cNvPr>
          <p:cNvSpPr/>
          <p:nvPr/>
        </p:nvSpPr>
        <p:spPr>
          <a:xfrm>
            <a:off x="6060828" y="2591552"/>
            <a:ext cx="1004357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BD6DC0-CF6C-9810-C87B-59D0F7127BEE}"/>
              </a:ext>
            </a:extLst>
          </p:cNvPr>
          <p:cNvSpPr/>
          <p:nvPr/>
        </p:nvSpPr>
        <p:spPr>
          <a:xfrm>
            <a:off x="6060828" y="3214122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64678-443E-BE4D-EF4D-CAA2C93E4590}"/>
              </a:ext>
            </a:extLst>
          </p:cNvPr>
          <p:cNvSpPr/>
          <p:nvPr/>
        </p:nvSpPr>
        <p:spPr>
          <a:xfrm>
            <a:off x="5048435" y="3215596"/>
            <a:ext cx="1003300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750185-E60E-485B-0CF1-E1571C1C5865}"/>
              </a:ext>
            </a:extLst>
          </p:cNvPr>
          <p:cNvSpPr/>
          <p:nvPr/>
        </p:nvSpPr>
        <p:spPr>
          <a:xfrm>
            <a:off x="5049380" y="3841274"/>
            <a:ext cx="1003135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C6CDAC-1445-C4C8-9A33-0990E48D5CBD}"/>
              </a:ext>
            </a:extLst>
          </p:cNvPr>
          <p:cNvSpPr/>
          <p:nvPr/>
        </p:nvSpPr>
        <p:spPr>
          <a:xfrm>
            <a:off x="6061608" y="3843254"/>
            <a:ext cx="1004357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C4592F-E093-5743-1424-D16FFB3BA158}"/>
              </a:ext>
            </a:extLst>
          </p:cNvPr>
          <p:cNvSpPr/>
          <p:nvPr/>
        </p:nvSpPr>
        <p:spPr>
          <a:xfrm>
            <a:off x="6061608" y="4465824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05364A-F13A-8CEF-CAB8-B06FA81D550D}"/>
              </a:ext>
            </a:extLst>
          </p:cNvPr>
          <p:cNvSpPr/>
          <p:nvPr/>
        </p:nvSpPr>
        <p:spPr>
          <a:xfrm>
            <a:off x="5049215" y="4467298"/>
            <a:ext cx="1003300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09E22A-4111-F840-B03F-3C4DD8F31F81}"/>
              </a:ext>
            </a:extLst>
          </p:cNvPr>
          <p:cNvSpPr/>
          <p:nvPr/>
        </p:nvSpPr>
        <p:spPr>
          <a:xfrm>
            <a:off x="7080115" y="2586775"/>
            <a:ext cx="1003135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9D5ADE-52E6-C1A5-E578-0575BB6906B9}"/>
              </a:ext>
            </a:extLst>
          </p:cNvPr>
          <p:cNvSpPr/>
          <p:nvPr/>
        </p:nvSpPr>
        <p:spPr>
          <a:xfrm>
            <a:off x="8092343" y="2588755"/>
            <a:ext cx="1004357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33B6E0-9C68-4328-B32E-FC2755692DF2}"/>
              </a:ext>
            </a:extLst>
          </p:cNvPr>
          <p:cNvSpPr/>
          <p:nvPr/>
        </p:nvSpPr>
        <p:spPr>
          <a:xfrm>
            <a:off x="8092343" y="3211325"/>
            <a:ext cx="1003300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9A451-2CA3-550D-A163-B5660A55A5F4}"/>
              </a:ext>
            </a:extLst>
          </p:cNvPr>
          <p:cNvSpPr/>
          <p:nvPr/>
        </p:nvSpPr>
        <p:spPr>
          <a:xfrm>
            <a:off x="7079950" y="3212799"/>
            <a:ext cx="1003300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BCFDE3-E8B6-8CC6-3C67-96AFEDEA49CE}"/>
              </a:ext>
            </a:extLst>
          </p:cNvPr>
          <p:cNvSpPr/>
          <p:nvPr/>
        </p:nvSpPr>
        <p:spPr>
          <a:xfrm>
            <a:off x="7076952" y="3844683"/>
            <a:ext cx="1003135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B39E682-193A-4217-01C2-7361F7C7FE38}"/>
              </a:ext>
            </a:extLst>
          </p:cNvPr>
          <p:cNvSpPr/>
          <p:nvPr/>
        </p:nvSpPr>
        <p:spPr>
          <a:xfrm>
            <a:off x="8089180" y="3846663"/>
            <a:ext cx="1004357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8C0559-6A6C-1B77-1E7A-4CB33735D1EC}"/>
              </a:ext>
            </a:extLst>
          </p:cNvPr>
          <p:cNvSpPr/>
          <p:nvPr/>
        </p:nvSpPr>
        <p:spPr>
          <a:xfrm>
            <a:off x="8089180" y="4469233"/>
            <a:ext cx="1003300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0C14DBD-482B-BD81-FEB5-7193C7D72287}"/>
              </a:ext>
            </a:extLst>
          </p:cNvPr>
          <p:cNvSpPr/>
          <p:nvPr/>
        </p:nvSpPr>
        <p:spPr>
          <a:xfrm>
            <a:off x="7076787" y="4470707"/>
            <a:ext cx="1003300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FCF84B-25EE-5BA7-1FFB-2E6B8604165F}"/>
              </a:ext>
            </a:extLst>
          </p:cNvPr>
          <p:cNvCxnSpPr>
            <a:cxnSpLocks/>
          </p:cNvCxnSpPr>
          <p:nvPr/>
        </p:nvCxnSpPr>
        <p:spPr>
          <a:xfrm flipV="1">
            <a:off x="6051735" y="2510769"/>
            <a:ext cx="790959" cy="2970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F37155B-EF1F-A361-A59E-B30139F5020E}"/>
              </a:ext>
            </a:extLst>
          </p:cNvPr>
          <p:cNvCxnSpPr/>
          <p:nvPr/>
        </p:nvCxnSpPr>
        <p:spPr>
          <a:xfrm>
            <a:off x="5048435" y="2331308"/>
            <a:ext cx="40440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17D132-A645-8BD1-2A85-C63EE6676AF8}"/>
              </a:ext>
            </a:extLst>
          </p:cNvPr>
          <p:cNvCxnSpPr>
            <a:cxnSpLocks/>
          </p:cNvCxnSpPr>
          <p:nvPr/>
        </p:nvCxnSpPr>
        <p:spPr>
          <a:xfrm>
            <a:off x="4790657" y="2510769"/>
            <a:ext cx="9943" cy="26327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A7933F4-0EE3-7523-B611-3BAFF43B63B7}"/>
              </a:ext>
            </a:extLst>
          </p:cNvPr>
          <p:cNvSpPr txBox="1"/>
          <p:nvPr/>
        </p:nvSpPr>
        <p:spPr>
          <a:xfrm>
            <a:off x="4286320" y="3841274"/>
            <a:ext cx="601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D435F5-6315-6DD4-4F87-A71FC3B9AF69}"/>
              </a:ext>
            </a:extLst>
          </p:cNvPr>
          <p:cNvSpPr txBox="1"/>
          <p:nvPr/>
        </p:nvSpPr>
        <p:spPr>
          <a:xfrm>
            <a:off x="7243212" y="2346874"/>
            <a:ext cx="601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723243A-2E47-69FE-442A-D1685B2A7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F1FA6B3-C2E7-DB4B-842E-BEA54D4ECF5C}"/>
              </a:ext>
            </a:extLst>
          </p:cNvPr>
          <p:cNvSpPr txBox="1">
            <a:spLocks/>
          </p:cNvSpPr>
          <p:nvPr/>
        </p:nvSpPr>
        <p:spPr>
          <a:xfrm>
            <a:off x="4790657" y="686567"/>
            <a:ext cx="4301823" cy="102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Note that this case will only really be true for field-off runs of the collider</a:t>
            </a:r>
          </a:p>
          <a:p>
            <a:pPr lvl="1"/>
            <a:r>
              <a:rPr lang="en-US" sz="1600"/>
              <a:t>Cosmics will rarely hit in the “aligned” orientation</a:t>
            </a:r>
            <a:endParaRPr lang="en-US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570237-1205-3FAC-4B2C-5FB3BC79DFBC}"/>
              </a:ext>
            </a:extLst>
          </p:cNvPr>
          <p:cNvCxnSpPr>
            <a:cxnSpLocks/>
          </p:cNvCxnSpPr>
          <p:nvPr/>
        </p:nvCxnSpPr>
        <p:spPr>
          <a:xfrm>
            <a:off x="4461933" y="3060880"/>
            <a:ext cx="4834467" cy="11385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6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FF34A-08B9-3A1C-CA71-5D30F654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239" y="-29871"/>
            <a:ext cx="8372901" cy="621711"/>
          </a:xfrm>
        </p:spPr>
        <p:txBody>
          <a:bodyPr/>
          <a:lstStyle/>
          <a:p>
            <a:r>
              <a:rPr lang="en-US" dirty="0"/>
              <a:t>To go even further…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7E008-B747-ED6D-9FF5-4251169F7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0657" y="686567"/>
            <a:ext cx="4301823" cy="1027445"/>
          </a:xfrm>
        </p:spPr>
        <p:txBody>
          <a:bodyPr/>
          <a:lstStyle/>
          <a:p>
            <a:r>
              <a:rPr lang="en-US" dirty="0"/>
              <a:t>Note that this case will only really be true for field-off runs of the collider</a:t>
            </a:r>
          </a:p>
          <a:p>
            <a:pPr lvl="1"/>
            <a:r>
              <a:rPr lang="en-US" sz="1600" dirty="0" err="1"/>
              <a:t>Cosmics</a:t>
            </a:r>
            <a:r>
              <a:rPr lang="en-US" sz="1600" dirty="0"/>
              <a:t> will rarely hit in the “aligned” 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75D5A-BCC3-5476-87E6-F350BF8F6D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C90D7-8850-AD31-138C-064DE6B4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78" y="2545866"/>
            <a:ext cx="3813743" cy="2597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772B9-E3C6-1D26-1C47-8C622422F958}"/>
              </a:ext>
            </a:extLst>
          </p:cNvPr>
          <p:cNvSpPr txBox="1"/>
          <p:nvPr/>
        </p:nvSpPr>
        <p:spPr>
          <a:xfrm>
            <a:off x="1643767" y="3060880"/>
            <a:ext cx="264255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3x12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annealing factor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951C7-6681-42F1-F7D8-0C29E9DF69FB}"/>
              </a:ext>
            </a:extLst>
          </p:cNvPr>
          <p:cNvSpPr txBox="1"/>
          <p:nvPr/>
        </p:nvSpPr>
        <p:spPr>
          <a:xfrm>
            <a:off x="2193639" y="3494921"/>
            <a:ext cx="2642554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-25000" dirty="0"/>
              <a:t>MIP 18.9 “</a:t>
            </a:r>
            <a:r>
              <a:rPr lang="en-US" baseline="-25000" dirty="0" err="1"/>
              <a:t>σ</a:t>
            </a:r>
            <a:r>
              <a:rPr lang="en-US" baseline="-25000" dirty="0"/>
              <a:t>” above noise</a:t>
            </a:r>
          </a:p>
        </p:txBody>
      </p:sp>
      <p:pic>
        <p:nvPicPr>
          <p:cNvPr id="9" name="Picture 8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D1544AE8-ECC8-25E7-07C3-7B7EC54E9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44"/>
          <a:stretch/>
        </p:blipFill>
        <p:spPr>
          <a:xfrm>
            <a:off x="313898" y="-116159"/>
            <a:ext cx="4524668" cy="2662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48242C-FC58-65A0-BE1B-DEB3F244B266}"/>
              </a:ext>
            </a:extLst>
          </p:cNvPr>
          <p:cNvSpPr txBox="1"/>
          <p:nvPr/>
        </p:nvSpPr>
        <p:spPr>
          <a:xfrm>
            <a:off x="2828523" y="803738"/>
            <a:ext cx="185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DF0BFA-DE1B-8D7C-C377-D51BEC8E13BF}"/>
              </a:ext>
            </a:extLst>
          </p:cNvPr>
          <p:cNvSpPr/>
          <p:nvPr/>
        </p:nvSpPr>
        <p:spPr>
          <a:xfrm>
            <a:off x="5048600" y="2589572"/>
            <a:ext cx="1003135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4C4EA3-F1C2-5F53-EDD2-A373D0E948AD}"/>
              </a:ext>
            </a:extLst>
          </p:cNvPr>
          <p:cNvSpPr/>
          <p:nvPr/>
        </p:nvSpPr>
        <p:spPr>
          <a:xfrm>
            <a:off x="6060828" y="2591552"/>
            <a:ext cx="1004357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BD6DC0-CF6C-9810-C87B-59D0F7127BEE}"/>
              </a:ext>
            </a:extLst>
          </p:cNvPr>
          <p:cNvSpPr/>
          <p:nvPr/>
        </p:nvSpPr>
        <p:spPr>
          <a:xfrm>
            <a:off x="6060828" y="3214122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A64678-443E-BE4D-EF4D-CAA2C93E4590}"/>
              </a:ext>
            </a:extLst>
          </p:cNvPr>
          <p:cNvSpPr/>
          <p:nvPr/>
        </p:nvSpPr>
        <p:spPr>
          <a:xfrm>
            <a:off x="5048435" y="3215596"/>
            <a:ext cx="1003300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750185-E60E-485B-0CF1-E1571C1C5865}"/>
              </a:ext>
            </a:extLst>
          </p:cNvPr>
          <p:cNvSpPr/>
          <p:nvPr/>
        </p:nvSpPr>
        <p:spPr>
          <a:xfrm>
            <a:off x="5049380" y="3841274"/>
            <a:ext cx="1003135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C6CDAC-1445-C4C8-9A33-0990E48D5CBD}"/>
              </a:ext>
            </a:extLst>
          </p:cNvPr>
          <p:cNvSpPr/>
          <p:nvPr/>
        </p:nvSpPr>
        <p:spPr>
          <a:xfrm>
            <a:off x="6061608" y="3843254"/>
            <a:ext cx="1004357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EC4592F-E093-5743-1424-D16FFB3BA158}"/>
              </a:ext>
            </a:extLst>
          </p:cNvPr>
          <p:cNvSpPr/>
          <p:nvPr/>
        </p:nvSpPr>
        <p:spPr>
          <a:xfrm>
            <a:off x="6061608" y="4465824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A05364A-F13A-8CEF-CAB8-B06FA81D550D}"/>
              </a:ext>
            </a:extLst>
          </p:cNvPr>
          <p:cNvSpPr/>
          <p:nvPr/>
        </p:nvSpPr>
        <p:spPr>
          <a:xfrm>
            <a:off x="5049215" y="4467298"/>
            <a:ext cx="1003300" cy="62171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E09E22A-4111-F840-B03F-3C4DD8F31F81}"/>
              </a:ext>
            </a:extLst>
          </p:cNvPr>
          <p:cNvSpPr/>
          <p:nvPr/>
        </p:nvSpPr>
        <p:spPr>
          <a:xfrm>
            <a:off x="7080115" y="2586775"/>
            <a:ext cx="1003135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9D5ADE-52E6-C1A5-E578-0575BB6906B9}"/>
              </a:ext>
            </a:extLst>
          </p:cNvPr>
          <p:cNvSpPr/>
          <p:nvPr/>
        </p:nvSpPr>
        <p:spPr>
          <a:xfrm>
            <a:off x="8092343" y="2588755"/>
            <a:ext cx="1004357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533B6E0-9C68-4328-B32E-FC2755692DF2}"/>
              </a:ext>
            </a:extLst>
          </p:cNvPr>
          <p:cNvSpPr/>
          <p:nvPr/>
        </p:nvSpPr>
        <p:spPr>
          <a:xfrm>
            <a:off x="8092343" y="3211325"/>
            <a:ext cx="1003300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9A451-2CA3-550D-A163-B5660A55A5F4}"/>
              </a:ext>
            </a:extLst>
          </p:cNvPr>
          <p:cNvSpPr/>
          <p:nvPr/>
        </p:nvSpPr>
        <p:spPr>
          <a:xfrm>
            <a:off x="7079950" y="3212799"/>
            <a:ext cx="1003300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DBCFDE3-E8B6-8CC6-3C67-96AFEDEA49CE}"/>
              </a:ext>
            </a:extLst>
          </p:cNvPr>
          <p:cNvSpPr/>
          <p:nvPr/>
        </p:nvSpPr>
        <p:spPr>
          <a:xfrm>
            <a:off x="7076952" y="3844683"/>
            <a:ext cx="1003135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B39E682-193A-4217-01C2-7361F7C7FE38}"/>
              </a:ext>
            </a:extLst>
          </p:cNvPr>
          <p:cNvSpPr/>
          <p:nvPr/>
        </p:nvSpPr>
        <p:spPr>
          <a:xfrm>
            <a:off x="8089180" y="3846663"/>
            <a:ext cx="1004357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8C0559-6A6C-1B77-1E7A-4CB33735D1EC}"/>
              </a:ext>
            </a:extLst>
          </p:cNvPr>
          <p:cNvSpPr/>
          <p:nvPr/>
        </p:nvSpPr>
        <p:spPr>
          <a:xfrm>
            <a:off x="8089180" y="4469233"/>
            <a:ext cx="1003300" cy="621711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0C14DBD-482B-BD81-FEB5-7193C7D72287}"/>
              </a:ext>
            </a:extLst>
          </p:cNvPr>
          <p:cNvSpPr/>
          <p:nvPr/>
        </p:nvSpPr>
        <p:spPr>
          <a:xfrm>
            <a:off x="7076787" y="4470707"/>
            <a:ext cx="1003300" cy="6217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FCF84B-25EE-5BA7-1FFB-2E6B8604165F}"/>
              </a:ext>
            </a:extLst>
          </p:cNvPr>
          <p:cNvCxnSpPr>
            <a:cxnSpLocks/>
          </p:cNvCxnSpPr>
          <p:nvPr/>
        </p:nvCxnSpPr>
        <p:spPr>
          <a:xfrm flipV="1">
            <a:off x="6051735" y="2510769"/>
            <a:ext cx="790959" cy="29708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F37155B-EF1F-A361-A59E-B30139F5020E}"/>
              </a:ext>
            </a:extLst>
          </p:cNvPr>
          <p:cNvCxnSpPr/>
          <p:nvPr/>
        </p:nvCxnSpPr>
        <p:spPr>
          <a:xfrm>
            <a:off x="5048435" y="2331308"/>
            <a:ext cx="404404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017D132-A645-8BD1-2A85-C63EE6676AF8}"/>
              </a:ext>
            </a:extLst>
          </p:cNvPr>
          <p:cNvCxnSpPr>
            <a:cxnSpLocks/>
          </p:cNvCxnSpPr>
          <p:nvPr/>
        </p:nvCxnSpPr>
        <p:spPr>
          <a:xfrm>
            <a:off x="4790657" y="2510769"/>
            <a:ext cx="9943" cy="26327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A7933F4-0EE3-7523-B611-3BAFF43B63B7}"/>
              </a:ext>
            </a:extLst>
          </p:cNvPr>
          <p:cNvSpPr txBox="1"/>
          <p:nvPr/>
        </p:nvSpPr>
        <p:spPr>
          <a:xfrm>
            <a:off x="4286320" y="3841274"/>
            <a:ext cx="601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D435F5-6315-6DD4-4F87-A71FC3B9AF69}"/>
              </a:ext>
            </a:extLst>
          </p:cNvPr>
          <p:cNvSpPr txBox="1"/>
          <p:nvPr/>
        </p:nvSpPr>
        <p:spPr>
          <a:xfrm>
            <a:off x="7243212" y="2346874"/>
            <a:ext cx="601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0DB4FB4-F610-9538-A9AD-43D9F214EFD3}"/>
              </a:ext>
            </a:extLst>
          </p:cNvPr>
          <p:cNvCxnSpPr>
            <a:cxnSpLocks/>
          </p:cNvCxnSpPr>
          <p:nvPr/>
        </p:nvCxnSpPr>
        <p:spPr>
          <a:xfrm>
            <a:off x="4461933" y="3060880"/>
            <a:ext cx="4834467" cy="11385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4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3C06-8E59-F845-E362-4652BFB0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06" y="-95415"/>
            <a:ext cx="8372901" cy="62171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2865B-3729-EC8B-9027-2081E7E5C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013" y="475299"/>
            <a:ext cx="8686800" cy="3317082"/>
          </a:xfrm>
        </p:spPr>
        <p:txBody>
          <a:bodyPr/>
          <a:lstStyle/>
          <a:p>
            <a:r>
              <a:rPr lang="en-US" dirty="0"/>
              <a:t>If the annealing factor of 10 can be achieved, all schemes seem acceptable</a:t>
            </a:r>
          </a:p>
          <a:p>
            <a:pPr lvl="1"/>
            <a:r>
              <a:rPr lang="en-US" dirty="0"/>
              <a:t>If not, the 12 mm x 12 mm and 6 mm x 6 mm are in trouble, 6 mm x 12 mm looks okay still</a:t>
            </a:r>
          </a:p>
          <a:p>
            <a:pPr lvl="1"/>
            <a:r>
              <a:rPr lang="en-US" dirty="0"/>
              <a:t>The 6x12 mm option provides decent headroom at little cost </a:t>
            </a:r>
          </a:p>
          <a:p>
            <a:pPr lvl="2"/>
            <a:r>
              <a:rPr lang="en-US" sz="1500" dirty="0"/>
              <a:t>Requires individual 6x6mm </a:t>
            </a:r>
            <a:r>
              <a:rPr lang="en-US" sz="1500" dirty="0" err="1"/>
              <a:t>SiPMs</a:t>
            </a:r>
            <a:r>
              <a:rPr lang="en-US" sz="1500" dirty="0"/>
              <a:t> and not arrays</a:t>
            </a:r>
          </a:p>
          <a:p>
            <a:r>
              <a:rPr lang="en-US" dirty="0"/>
              <a:t>Caveats</a:t>
            </a:r>
          </a:p>
          <a:p>
            <a:pPr lvl="1"/>
            <a:r>
              <a:rPr lang="en-US" dirty="0"/>
              <a:t>We assumed as our strawman an average of 8 </a:t>
            </a:r>
            <a:r>
              <a:rPr lang="en-US" dirty="0" err="1"/>
              <a:t>p.e.</a:t>
            </a:r>
            <a:r>
              <a:rPr lang="en-US" dirty="0"/>
              <a:t> for the MIP</a:t>
            </a:r>
          </a:p>
          <a:p>
            <a:pPr lvl="2"/>
            <a:r>
              <a:rPr lang="en-US" sz="1500" dirty="0"/>
              <a:t>Single-clad Kuraray was something like 6.4 </a:t>
            </a:r>
            <a:r>
              <a:rPr lang="en-US" sz="1500" dirty="0" err="1"/>
              <a:t>p.e.</a:t>
            </a:r>
            <a:r>
              <a:rPr lang="en-US" sz="1500" dirty="0"/>
              <a:t> on average in Maria’s previous sims, </a:t>
            </a:r>
            <a:r>
              <a:rPr lang="en-US" sz="1500" dirty="0" err="1"/>
              <a:t>Luxium</a:t>
            </a:r>
            <a:r>
              <a:rPr lang="en-US" sz="1500" dirty="0"/>
              <a:t> was 5.1 </a:t>
            </a:r>
            <a:r>
              <a:rPr lang="en-US" sz="1500" dirty="0" err="1"/>
              <a:t>p.e.</a:t>
            </a:r>
            <a:endParaRPr lang="en-US" sz="1500" dirty="0"/>
          </a:p>
          <a:p>
            <a:pPr lvl="2"/>
            <a:r>
              <a:rPr lang="en-US" sz="1500" dirty="0"/>
              <a:t>Tegan’s light guide studies suggest we gain more from the silicone cookie than we assumed at that time</a:t>
            </a:r>
          </a:p>
          <a:p>
            <a:pPr lvl="2"/>
            <a:r>
              <a:rPr lang="en-US" sz="1500" dirty="0"/>
              <a:t>6.4 would be okay for the 2x1 split</a:t>
            </a:r>
          </a:p>
          <a:p>
            <a:pPr lvl="1"/>
            <a:r>
              <a:rPr lang="en-US" dirty="0"/>
              <a:t>No investigation of splitting effect on signal shape!</a:t>
            </a:r>
          </a:p>
          <a:p>
            <a:pPr lvl="2"/>
            <a:r>
              <a:rPr lang="en-US" sz="1500" dirty="0"/>
              <a:t>For fixed external circuitry, the smaller arrays will have faster signals (</a:t>
            </a:r>
            <a:r>
              <a:rPr lang="en-US" sz="1500" dirty="0" err="1"/>
              <a:t>SiPM</a:t>
            </a:r>
            <a:r>
              <a:rPr lang="en-US" sz="1500" dirty="0"/>
              <a:t> capacitance)</a:t>
            </a:r>
          </a:p>
          <a:p>
            <a:pPr lvl="2"/>
            <a:r>
              <a:rPr lang="en-US" sz="1500" dirty="0"/>
              <a:t>This will reduce their sigma somewhat, but shorter signals will have fewer useful ADC samples in HGCROC</a:t>
            </a:r>
          </a:p>
          <a:p>
            <a:pPr lvl="2"/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84A0E-5505-2D89-2822-C554EF1D7D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F782-FC8A-5B24-0160-1BEE5943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0D72-6633-FD4D-AB55-EA70B8B4C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53CCA-F055-AAB4-8CC1-E8A34595614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82B3D-1C0B-13EB-B3CD-ACED991B91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6113-792C-4842-B166-EF9D5B52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F7CBA-15EE-9629-E29C-9A99DB174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50957B-1F79-6D14-119C-AA312ADC561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9A927-B295-BDEF-9414-3AFEC3EA55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CECF6-EA1A-EB9B-91D6-806DEC11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5359"/>
            <a:ext cx="7772400" cy="459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867D-0A7D-A718-3FE3-8CC6F773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Backup (January)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E1F1D-58B0-1E01-CB5D-A9F3CCCB9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15F5E-E876-ABC9-3C41-25D5EE0995F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55552-1416-99A6-021A-A16FA9BFC9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AF3F-9634-0943-1A04-794F6EE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916"/>
            <a:ext cx="8372901" cy="621711"/>
          </a:xfrm>
        </p:spPr>
        <p:txBody>
          <a:bodyPr/>
          <a:lstStyle/>
          <a:p>
            <a:r>
              <a:rPr lang="en-US" dirty="0"/>
              <a:t>Dark Currents from INFN Measurements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5CE93-58F0-8ACC-1C6E-EF2479CE9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9" y="624572"/>
            <a:ext cx="8372901" cy="3317082"/>
          </a:xfrm>
        </p:spPr>
        <p:txBody>
          <a:bodyPr/>
          <a:lstStyle/>
          <a:p>
            <a:r>
              <a:rPr lang="en-US" dirty="0"/>
              <a:t>Scale currents by gain &amp; </a:t>
            </a:r>
            <a:r>
              <a:rPr lang="en-US" dirty="0" err="1"/>
              <a:t>q</a:t>
            </a:r>
            <a:r>
              <a:rPr lang="en-US" baseline="-25000" dirty="0" err="1"/>
              <a:t>e</a:t>
            </a:r>
            <a:r>
              <a:rPr lang="en-US" dirty="0"/>
              <a:t> to get a dark count rate</a:t>
            </a:r>
          </a:p>
          <a:p>
            <a:pPr lvl="1"/>
            <a:r>
              <a:rPr lang="en-US" dirty="0"/>
              <a:t>This is a bit naïve, but Roberto indicated it should be alright</a:t>
            </a:r>
          </a:p>
          <a:p>
            <a:r>
              <a:rPr lang="en-US" dirty="0"/>
              <a:t>Order of magnitude increase after 1E9 1 MeV </a:t>
            </a:r>
            <a:r>
              <a:rPr lang="en-US" dirty="0" err="1"/>
              <a:t>neq</a:t>
            </a:r>
            <a:r>
              <a:rPr lang="en-US" dirty="0"/>
              <a:t> dose</a:t>
            </a:r>
          </a:p>
          <a:p>
            <a:pPr lvl="1"/>
            <a:r>
              <a:rPr lang="en-US" dirty="0"/>
              <a:t>Our conservative estimate of dose for lifetime of experiment was 3E10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27233-29E9-1027-289D-F4FB410960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7B8A3-6689-295D-1A71-2CE9534A8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1905781"/>
            <a:ext cx="3715604" cy="3200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041690-DC01-1A9A-0F02-1A44CA147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399" y="1905781"/>
            <a:ext cx="4435062" cy="318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8374D-335E-E3E3-B86A-980F98D7A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25" t="62473" r="3298" b="14574"/>
          <a:stretch/>
        </p:blipFill>
        <p:spPr>
          <a:xfrm>
            <a:off x="2854495" y="3912042"/>
            <a:ext cx="93030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E69D-5EE9-F1AC-C757-D0370B0D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86466"/>
            <a:ext cx="8372901" cy="621711"/>
          </a:xfrm>
        </p:spPr>
        <p:txBody>
          <a:bodyPr/>
          <a:lstStyle/>
          <a:p>
            <a:r>
              <a:rPr lang="en-US" dirty="0"/>
              <a:t>The Challenge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69B54-E8E6-922E-08AC-9DB0B7420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666941"/>
            <a:ext cx="7994820" cy="3317082"/>
          </a:xfrm>
        </p:spPr>
        <p:txBody>
          <a:bodyPr/>
          <a:lstStyle/>
          <a:p>
            <a:r>
              <a:rPr lang="en-US" dirty="0" err="1"/>
              <a:t>SiPMs</a:t>
            </a:r>
            <a:r>
              <a:rPr lang="en-US" dirty="0"/>
              <a:t> are noisy</a:t>
            </a:r>
          </a:p>
          <a:p>
            <a:pPr lvl="1"/>
            <a:r>
              <a:rPr lang="en-US" dirty="0"/>
              <a:t>Single-photon signals at O(MHz)</a:t>
            </a:r>
          </a:p>
          <a:p>
            <a:pPr lvl="1"/>
            <a:r>
              <a:rPr lang="en-US" dirty="0"/>
              <a:t>Even worse once irradiated</a:t>
            </a:r>
          </a:p>
          <a:p>
            <a:pPr lvl="1"/>
            <a:endParaRPr lang="en-US" dirty="0"/>
          </a:p>
          <a:p>
            <a:r>
              <a:rPr lang="en-US" dirty="0"/>
              <a:t>Since the </a:t>
            </a:r>
            <a:r>
              <a:rPr lang="en-US" dirty="0" err="1"/>
              <a:t>SciFi</a:t>
            </a:r>
            <a:r>
              <a:rPr lang="en-US" dirty="0"/>
              <a:t> readout is longitudinally segmented, calibration of individual channels can be challenging</a:t>
            </a:r>
          </a:p>
          <a:p>
            <a:pPr lvl="1"/>
            <a:endParaRPr lang="en-US" dirty="0"/>
          </a:p>
          <a:p>
            <a:r>
              <a:rPr lang="en-US" dirty="0"/>
              <a:t>The MIP peak provides an ideal signal to use for a channel-by-channel calibration</a:t>
            </a:r>
          </a:p>
          <a:p>
            <a:endParaRPr lang="en-US" dirty="0"/>
          </a:p>
          <a:p>
            <a:r>
              <a:rPr lang="en-US" dirty="0"/>
              <a:t>Want to keep the signal amplitude of the MIP above the noise floor from the </a:t>
            </a:r>
            <a:r>
              <a:rPr lang="en-US" dirty="0" err="1"/>
              <a:t>SiPMs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426B2-12C1-4E3E-53FA-1C04CCCB52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B125-BCA1-A1A9-7B97-7350F33B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HGCROC Signals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5E105-C785-18C3-B71B-AB3A319D27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EEBE9-221D-A5B4-BBB7-018E54811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" y="1393370"/>
            <a:ext cx="4817477" cy="27807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72E11-C707-13FA-5648-DEE5D4F35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1375" y="499892"/>
            <a:ext cx="4040387" cy="3266565"/>
          </a:xfrm>
        </p:spPr>
        <p:txBody>
          <a:bodyPr/>
          <a:lstStyle/>
          <a:p>
            <a:r>
              <a:rPr lang="en-US" dirty="0"/>
              <a:t>Pulse from charge injection tests on HGCROC</a:t>
            </a:r>
          </a:p>
          <a:p>
            <a:pPr lvl="1"/>
            <a:r>
              <a:rPr lang="en-US" dirty="0"/>
              <a:t>Kindly supplied by Norbert</a:t>
            </a:r>
          </a:p>
          <a:p>
            <a:pPr lvl="1"/>
            <a:r>
              <a:rPr lang="en-US" dirty="0"/>
              <a:t>Digitized much faster than HGCROC actually digitizes</a:t>
            </a:r>
          </a:p>
          <a:p>
            <a:pPr lvl="1"/>
            <a:r>
              <a:rPr lang="en-US" dirty="0"/>
              <a:t>Landau fit</a:t>
            </a:r>
          </a:p>
          <a:p>
            <a:pPr lvl="1"/>
            <a:r>
              <a:rPr lang="en-US" dirty="0"/>
              <a:t>Peak set to 1 photoelectron</a:t>
            </a:r>
          </a:p>
          <a:p>
            <a:r>
              <a:rPr lang="en-US" dirty="0"/>
              <a:t>For now, I just do the stupid thing and throw these distributions with the frequency of the DCR</a:t>
            </a:r>
          </a:p>
          <a:p>
            <a:r>
              <a:rPr lang="en-US" dirty="0"/>
              <a:t>The reality of how often we will see hits from noise will depend on what ADC value we call a “hit” </a:t>
            </a:r>
          </a:p>
        </p:txBody>
      </p:sp>
    </p:spTree>
    <p:extLst>
      <p:ext uri="{BB962C8B-B14F-4D97-AF65-F5344CB8AC3E}">
        <p14:creationId xmlns:p14="http://schemas.microsoft.com/office/powerpoint/2010/main" val="13204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AAEB6-205A-28BE-05D1-2296EC38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372901" cy="621711"/>
          </a:xfrm>
        </p:spPr>
        <p:txBody>
          <a:bodyPr/>
          <a:lstStyle/>
          <a:p>
            <a:r>
              <a:rPr lang="en-US" dirty="0"/>
              <a:t>Waveforms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B24B1-1A1C-A3EF-1CB4-23038FE17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350" y="751657"/>
            <a:ext cx="4648199" cy="3317082"/>
          </a:xfrm>
        </p:spPr>
        <p:txBody>
          <a:bodyPr/>
          <a:lstStyle/>
          <a:p>
            <a:r>
              <a:rPr lang="en-US" dirty="0"/>
              <a:t>Created by Monte Carlo which throws Landau distributions with parameters taken from the HGCROC charge injection signal at different time slices with probability defined by the DCR</a:t>
            </a:r>
          </a:p>
          <a:p>
            <a:r>
              <a:rPr lang="en-US" dirty="0"/>
              <a:t>Crosstalk produces pulses 2x or 3x as high as the standard single-photon pulse</a:t>
            </a:r>
          </a:p>
          <a:p>
            <a:pPr lvl="1"/>
            <a:r>
              <a:rPr lang="en-US" dirty="0"/>
              <a:t>Here a 7% crosstalk probability is assumed for both S14160 and S13360</a:t>
            </a:r>
          </a:p>
          <a:p>
            <a:pPr lvl="1"/>
            <a:r>
              <a:rPr lang="en-US" dirty="0"/>
              <a:t>Final crosstalk numbers will depend on the optical coupling to the lightguide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43A0E0-89C2-5B63-3232-E9883C29EC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043639-8DC3-987A-766C-A8684063B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485" y="1334394"/>
            <a:ext cx="3727568" cy="21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E45C-E568-2B9A-D7E1-B39D5FC0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29722"/>
            <a:ext cx="5070533" cy="621711"/>
          </a:xfrm>
        </p:spPr>
        <p:txBody>
          <a:bodyPr/>
          <a:lstStyle/>
          <a:p>
            <a:r>
              <a:rPr lang="en-US" dirty="0"/>
              <a:t>Temperature Dependence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ED4E6-F1E9-E41A-D504-597CB3C27C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10" name="AutoShape 2" descr="preview url image">
            <a:extLst>
              <a:ext uri="{FF2B5EF4-FFF2-40B4-BE49-F238E27FC236}">
                <a16:creationId xmlns:a16="http://schemas.microsoft.com/office/drawing/2014/main" id="{3EA58B90-DD38-58F9-DE31-82ED25EFC7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B6324E0E-85A6-16A9-2A03-31AA8EDE11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637E4B-C10F-5B12-1D0E-73E00BFE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379" y="615637"/>
            <a:ext cx="3845521" cy="22196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629199-B118-0F6A-A039-798705134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335" y="610494"/>
            <a:ext cx="3727568" cy="2151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E74164-0DDC-4F9B-8C5F-510A09FF3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335" y="2839114"/>
            <a:ext cx="3845522" cy="2219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37BC23-34EA-5148-5CD9-AC66CCC06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80" y="2888937"/>
            <a:ext cx="3845521" cy="2219693"/>
          </a:xfrm>
          <a:prstGeom prst="rect">
            <a:avLst/>
          </a:prstGeom>
        </p:spPr>
      </p:pic>
      <p:pic>
        <p:nvPicPr>
          <p:cNvPr id="1036" name="Picture 12" descr="Thumbs Up Emoji Images – Browse 13,294 Stock Photos, Vectors ...">
            <a:extLst>
              <a:ext uri="{FF2B5EF4-FFF2-40B4-BE49-F238E27FC236}">
                <a16:creationId xmlns:a16="http://schemas.microsoft.com/office/drawing/2014/main" id="{FC8CF67F-E4DE-295C-1F5F-60F42A5D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35448"/>
            <a:ext cx="1405149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EDC4514-1F18-4E11-5139-AE2C3157C5CB}"/>
              </a:ext>
            </a:extLst>
          </p:cNvPr>
          <p:cNvSpPr txBox="1"/>
          <p:nvPr/>
        </p:nvSpPr>
        <p:spPr>
          <a:xfrm>
            <a:off x="247651" y="876300"/>
            <a:ext cx="1197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sensors look reasonably good before irradiation, could easily set a threshold at 4 or 5 </a:t>
            </a:r>
            <a:r>
              <a:rPr lang="en-US" dirty="0" err="1"/>
              <a:t>p.e.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E45C-E568-2B9A-D7E1-B39D5FC03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38" y="-101775"/>
            <a:ext cx="3370995" cy="621711"/>
          </a:xfrm>
        </p:spPr>
        <p:txBody>
          <a:bodyPr/>
          <a:lstStyle/>
          <a:p>
            <a:r>
              <a:rPr lang="en-US" dirty="0"/>
              <a:t>Radiation Damage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72DD5-4DC4-FFD9-D653-FDA7A482A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349" y="599064"/>
            <a:ext cx="1484048" cy="3317082"/>
          </a:xfrm>
        </p:spPr>
        <p:txBody>
          <a:bodyPr/>
          <a:lstStyle/>
          <a:p>
            <a:pPr marL="114300" indent="0">
              <a:buNone/>
            </a:pPr>
            <a:r>
              <a:rPr lang="en-US" sz="1200" dirty="0"/>
              <a:t>0 °C not cool enough to save the MIP for either </a:t>
            </a:r>
            <a:r>
              <a:rPr lang="en-US" sz="1200" dirty="0" err="1"/>
              <a:t>SiPM</a:t>
            </a:r>
            <a:r>
              <a:rPr lang="en-US" sz="1200" dirty="0"/>
              <a:t> after 1E9 1 MeV </a:t>
            </a:r>
            <a:r>
              <a:rPr lang="en-US" sz="1200" dirty="0" err="1"/>
              <a:t>neq</a:t>
            </a:r>
            <a:r>
              <a:rPr lang="en-US" sz="1200" dirty="0"/>
              <a:t> dose</a:t>
            </a:r>
          </a:p>
          <a:p>
            <a:pPr marL="114300" indent="0">
              <a:buNone/>
            </a:pPr>
            <a:endParaRPr lang="en-US" sz="1200" dirty="0"/>
          </a:p>
          <a:p>
            <a:pPr marL="114300" indent="0">
              <a:buNone/>
            </a:pPr>
            <a:r>
              <a:rPr lang="en-US" sz="1200" dirty="0"/>
              <a:t>This assumes that the dark </a:t>
            </a:r>
            <a:r>
              <a:rPr lang="en-US" sz="1200" i="1" dirty="0"/>
              <a:t>current </a:t>
            </a:r>
            <a:r>
              <a:rPr lang="en-US" sz="1200" dirty="0"/>
              <a:t>produced by irradiation translates directly into dark </a:t>
            </a:r>
            <a:r>
              <a:rPr lang="en-US" sz="1200" i="1" dirty="0"/>
              <a:t>counts</a:t>
            </a:r>
            <a:r>
              <a:rPr lang="en-US" sz="1200" dirty="0"/>
              <a:t>, which is the </a:t>
            </a:r>
            <a:r>
              <a:rPr lang="en-US" sz="1200" b="1" dirty="0"/>
              <a:t>worst case </a:t>
            </a:r>
            <a:r>
              <a:rPr lang="en-US" sz="1200" dirty="0"/>
              <a:t>scenario</a:t>
            </a:r>
          </a:p>
          <a:p>
            <a:pPr marL="114300" indent="0">
              <a:buNone/>
            </a:pPr>
            <a:endParaRPr lang="en-US" sz="1200" dirty="0"/>
          </a:p>
          <a:p>
            <a:pPr marL="114300" indent="0">
              <a:buNone/>
            </a:pPr>
            <a:r>
              <a:rPr lang="en-US" sz="1200" dirty="0"/>
              <a:t>Keep in mind that this represents only ~1/30</a:t>
            </a:r>
            <a:r>
              <a:rPr lang="en-US" sz="1200" baseline="30000" dirty="0"/>
              <a:t>th</a:t>
            </a:r>
            <a:r>
              <a:rPr lang="en-US" sz="1200" dirty="0"/>
              <a:t> of the 10-year expected dose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ED4E6-F1E9-E41A-D504-597CB3C27C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sp>
        <p:nvSpPr>
          <p:cNvPr id="10" name="AutoShape 2" descr="preview url image">
            <a:extLst>
              <a:ext uri="{FF2B5EF4-FFF2-40B4-BE49-F238E27FC236}">
                <a16:creationId xmlns:a16="http://schemas.microsoft.com/office/drawing/2014/main" id="{3EA58B90-DD38-58F9-DE31-82ED25EFC7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B6324E0E-85A6-16A9-2A03-31AA8EDE11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ED0AF-C37A-3384-2331-B484C459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598" y="2996235"/>
            <a:ext cx="3731153" cy="2153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5CF899-C563-B6C8-3818-169B27F58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597" y="773993"/>
            <a:ext cx="3731153" cy="2153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5A86E-7DA9-7E1C-85C8-9837046E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068" y="783861"/>
            <a:ext cx="3700932" cy="2136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9CFE6-AD81-CF40-0CEC-AA9619B5F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069" y="3013679"/>
            <a:ext cx="3700932" cy="2136234"/>
          </a:xfrm>
          <a:prstGeom prst="rect">
            <a:avLst/>
          </a:prstGeom>
        </p:spPr>
      </p:pic>
      <p:pic>
        <p:nvPicPr>
          <p:cNvPr id="2050" name="Picture 2" descr="Face Screaming in Fear Emoji (U+1F631)">
            <a:extLst>
              <a:ext uri="{FF2B5EF4-FFF2-40B4-BE49-F238E27FC236}">
                <a16:creationId xmlns:a16="http://schemas.microsoft.com/office/drawing/2014/main" id="{A80A58CA-1E63-9FAE-0EC1-C49FFEE1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466" y="174625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5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8734-63E4-2BFE-2848-76DA77FA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378" y="480011"/>
            <a:ext cx="6505723" cy="500077"/>
          </a:xfrm>
        </p:spPr>
        <p:txBody>
          <a:bodyPr/>
          <a:lstStyle/>
          <a:p>
            <a:r>
              <a:rPr lang="en-US" dirty="0"/>
              <a:t>-30 </a:t>
            </a:r>
            <a:r>
              <a:rPr lang="en-US" sz="2800" dirty="0"/>
              <a:t>°C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2F4A1-AA4D-96CF-10C3-1BC85BE72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928" y="521316"/>
            <a:ext cx="1795210" cy="4076084"/>
          </a:xfrm>
        </p:spPr>
        <p:txBody>
          <a:bodyPr/>
          <a:lstStyle/>
          <a:p>
            <a:pPr marL="114300" indent="0">
              <a:buNone/>
            </a:pPr>
            <a:r>
              <a:rPr lang="en-US" sz="1400" dirty="0"/>
              <a:t>Looks acceptable, as expected since -30C is the nominal temperature for the single-photon counting in the </a:t>
            </a:r>
            <a:r>
              <a:rPr lang="en-US" sz="1400" dirty="0" err="1"/>
              <a:t>dRICH</a:t>
            </a:r>
            <a:endParaRPr lang="en-US" sz="1400" dirty="0"/>
          </a:p>
          <a:p>
            <a:pPr marL="114300" indent="0">
              <a:buNone/>
            </a:pPr>
            <a:endParaRPr lang="en-US" sz="600" dirty="0"/>
          </a:p>
          <a:p>
            <a:pPr marL="114300" indent="0">
              <a:buNone/>
            </a:pPr>
            <a:r>
              <a:rPr lang="en-US" sz="1400" dirty="0"/>
              <a:t>DCR is an exponential function of temperature</a:t>
            </a:r>
          </a:p>
          <a:p>
            <a:pPr marL="114300" indent="0">
              <a:buNone/>
            </a:pPr>
            <a:endParaRPr lang="en-US" sz="600" dirty="0"/>
          </a:p>
          <a:p>
            <a:pPr marL="114300" indent="0">
              <a:buNone/>
            </a:pPr>
            <a:r>
              <a:rPr lang="en-US" sz="1400" dirty="0"/>
              <a:t>Integration of sub-zero cooling would likely be very challenging, but in principle possible since the </a:t>
            </a:r>
            <a:r>
              <a:rPr lang="en-US" sz="1400" dirty="0" err="1"/>
              <a:t>dRICH</a:t>
            </a:r>
            <a:r>
              <a:rPr lang="en-US" sz="1400" dirty="0"/>
              <a:t> is already doing 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5FDE9-6119-0C26-2443-5703FF9FBF3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324378" y="1083236"/>
            <a:ext cx="6505723" cy="30146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5E386-339D-430E-A1B3-FB361C1E049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445356" y="4882116"/>
            <a:ext cx="355243" cy="110326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005FCA-3184-3536-A509-7DDBA537C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752" y="3070519"/>
            <a:ext cx="3591348" cy="2072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0F4AE-79C0-5396-F8F2-25EFE75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467" y="3070519"/>
            <a:ext cx="3591346" cy="2072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C9742-4F3B-99BD-8FAE-8815E9B8D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03" y="476250"/>
            <a:ext cx="3579965" cy="2066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DFA2A-525B-9AA0-E9DB-E7069ED67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850" y="488900"/>
            <a:ext cx="3542491" cy="2044780"/>
          </a:xfrm>
          <a:prstGeom prst="rect">
            <a:avLst/>
          </a:prstGeom>
        </p:spPr>
      </p:pic>
      <p:sp>
        <p:nvSpPr>
          <p:cNvPr id="10" name="Google Shape;417;p8">
            <a:extLst>
              <a:ext uri="{FF2B5EF4-FFF2-40B4-BE49-F238E27FC236}">
                <a16:creationId xmlns:a16="http://schemas.microsoft.com/office/drawing/2014/main" id="{7BF8EF78-F0D2-ACCD-0BBD-E612AFFF90F6}"/>
              </a:ext>
            </a:extLst>
          </p:cNvPr>
          <p:cNvSpPr txBox="1">
            <a:spLocks/>
          </p:cNvSpPr>
          <p:nvPr/>
        </p:nvSpPr>
        <p:spPr>
          <a:xfrm>
            <a:off x="385549" y="-170914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Sub-Zero</a:t>
            </a:r>
          </a:p>
        </p:txBody>
      </p:sp>
      <p:pic>
        <p:nvPicPr>
          <p:cNvPr id="3074" name="Picture 2" descr="Mens Mortal Kombat Subzero Costume - Walmart.com">
            <a:extLst>
              <a:ext uri="{FF2B5EF4-FFF2-40B4-BE49-F238E27FC236}">
                <a16:creationId xmlns:a16="http://schemas.microsoft.com/office/drawing/2014/main" id="{255A8491-9599-D5EA-9570-7E82F21C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84" y="0"/>
            <a:ext cx="392963" cy="50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9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D376-547B-DA5A-E8D5-6D480B45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784" y="-24540"/>
            <a:ext cx="8372901" cy="621711"/>
          </a:xfrm>
        </p:spPr>
        <p:txBody>
          <a:bodyPr/>
          <a:lstStyle/>
          <a:p>
            <a:r>
              <a:rPr lang="en-US" dirty="0"/>
              <a:t>Threshold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0BC8C-9BF0-24FE-96E6-D8A5D0612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622" y="675974"/>
            <a:ext cx="2782543" cy="3317082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HGCROC will report information whenever the analog input is above a threshold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Given HGCROC pulse shapes, seems that something like ~15 MHz could be a reasonable goal for maximum DCR</a:t>
            </a:r>
          </a:p>
          <a:p>
            <a:pPr lvl="1"/>
            <a:r>
              <a:rPr lang="en-US" sz="1400" dirty="0"/>
              <a:t>In 100 </a:t>
            </a:r>
            <a:r>
              <a:rPr lang="en-US" sz="1400" dirty="0" err="1"/>
              <a:t>μs</a:t>
            </a:r>
            <a:r>
              <a:rPr lang="en-US" sz="1400" dirty="0"/>
              <a:t>, expect analog signal above a 5 </a:t>
            </a:r>
            <a:r>
              <a:rPr lang="en-US" sz="1400" dirty="0" err="1"/>
              <a:t>N</a:t>
            </a:r>
            <a:r>
              <a:rPr lang="en-US" sz="1400" baseline="-25000" dirty="0" err="1"/>
              <a:t>pe</a:t>
            </a:r>
            <a:r>
              <a:rPr lang="en-US" sz="1400" dirty="0"/>
              <a:t> threshold ~0.05% of the time 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EC535-F412-332A-C7E3-E8A9583784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78032-8F16-F4F4-CF01-0BBEBFB4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368" y="573066"/>
            <a:ext cx="3051632" cy="1761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B7228-E7DE-000B-C64A-F34674584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36" y="2375464"/>
            <a:ext cx="3049925" cy="1760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A860E-AF30-C111-D053-44679BB18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611" y="575304"/>
            <a:ext cx="3047756" cy="1759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899A23-FCC1-D8CD-00B4-AD414224A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273" y="2378357"/>
            <a:ext cx="3049925" cy="17604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1DD3BA-264A-E647-36A0-F054F0E7788B}"/>
              </a:ext>
            </a:extLst>
          </p:cNvPr>
          <p:cNvSpPr/>
          <p:nvPr/>
        </p:nvSpPr>
        <p:spPr>
          <a:xfrm>
            <a:off x="4343400" y="644546"/>
            <a:ext cx="990600" cy="29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3307C-DE91-9CFF-8DF2-E01384710CEA}"/>
              </a:ext>
            </a:extLst>
          </p:cNvPr>
          <p:cNvSpPr/>
          <p:nvPr/>
        </p:nvSpPr>
        <p:spPr>
          <a:xfrm>
            <a:off x="7326967" y="648211"/>
            <a:ext cx="990600" cy="295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11E756-B514-ECC6-3385-9EE116351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0054" y="2782957"/>
            <a:ext cx="1603195" cy="9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C1520F-6871-8CAB-D567-9454BCD71797}"/>
              </a:ext>
            </a:extLst>
          </p:cNvPr>
          <p:cNvSpPr/>
          <p:nvPr/>
        </p:nvSpPr>
        <p:spPr>
          <a:xfrm>
            <a:off x="6813550" y="952500"/>
            <a:ext cx="1797050" cy="10541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24D376-547B-DA5A-E8D5-6D480B45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9111"/>
            <a:ext cx="8372901" cy="621711"/>
          </a:xfrm>
        </p:spPr>
        <p:txBody>
          <a:bodyPr/>
          <a:lstStyle/>
          <a:p>
            <a:r>
              <a:rPr lang="en-US" dirty="0"/>
              <a:t>Summing Channels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0BC8C-9BF0-24FE-96E6-D8A5D0612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97" y="536188"/>
            <a:ext cx="5784403" cy="3317082"/>
          </a:xfrm>
        </p:spPr>
        <p:txBody>
          <a:bodyPr/>
          <a:lstStyle/>
          <a:p>
            <a:r>
              <a:rPr lang="en-US" dirty="0"/>
              <a:t>How can we reach 15 MHz?</a:t>
            </a:r>
          </a:p>
          <a:p>
            <a:pPr lvl="1"/>
            <a:r>
              <a:rPr lang="en-US" dirty="0"/>
              <a:t>What matters for keeping the MIP is that there are less than 15 MHz of noise in the area that the MIP photons are hitting</a:t>
            </a:r>
          </a:p>
          <a:p>
            <a:r>
              <a:rPr lang="en-US" dirty="0"/>
              <a:t>Splitting the 4x4 array into four optically isolated 2x2 arrays could ~half the noise on the MIP</a:t>
            </a:r>
          </a:p>
          <a:p>
            <a:pPr lvl="1"/>
            <a:r>
              <a:rPr lang="en-US" dirty="0"/>
              <a:t>Set thresholds at ~ ¼ the value of the 4x4 array</a:t>
            </a:r>
          </a:p>
          <a:p>
            <a:pPr lvl="1"/>
            <a:r>
              <a:rPr lang="en-US" dirty="0"/>
              <a:t>Four light guides covering smaller areas</a:t>
            </a:r>
          </a:p>
          <a:p>
            <a:pPr lvl="1"/>
            <a:r>
              <a:rPr lang="en-US" dirty="0"/>
              <a:t>Unlike a shower, the MIP energy deposit in the </a:t>
            </a:r>
            <a:r>
              <a:rPr lang="en-US" dirty="0" err="1"/>
              <a:t>SciFi</a:t>
            </a:r>
            <a:r>
              <a:rPr lang="en-US" dirty="0"/>
              <a:t> can be approximated as a line</a:t>
            </a:r>
          </a:p>
          <a:p>
            <a:pPr lvl="2"/>
            <a:r>
              <a:rPr lang="en-US" dirty="0"/>
              <a:t>Will typically send all its photons to ~two of the four </a:t>
            </a:r>
            <a:r>
              <a:rPr lang="en-US" dirty="0" err="1"/>
              <a:t>SiPMs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Half the surface area of active </a:t>
            </a:r>
            <a:r>
              <a:rPr lang="en-US" dirty="0" err="1"/>
              <a:t>SiPM</a:t>
            </a:r>
            <a:r>
              <a:rPr lang="en-US" dirty="0"/>
              <a:t> means half the noise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EC535-F412-332A-C7E3-E8A9583784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EDD47D-69F0-BC3E-8B20-CAD43D94E737}"/>
              </a:ext>
            </a:extLst>
          </p:cNvPr>
          <p:cNvSpPr/>
          <p:nvPr/>
        </p:nvSpPr>
        <p:spPr>
          <a:xfrm>
            <a:off x="7073900" y="1066800"/>
            <a:ext cx="1244600" cy="8191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74BE6A-24C2-51E7-6EB5-A89DDFF08254}"/>
              </a:ext>
            </a:extLst>
          </p:cNvPr>
          <p:cNvCxnSpPr/>
          <p:nvPr/>
        </p:nvCxnSpPr>
        <p:spPr>
          <a:xfrm flipV="1">
            <a:off x="7251700" y="368300"/>
            <a:ext cx="831850" cy="210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9D2A24C-D7B2-9B40-9882-6B96C33DEE43}"/>
              </a:ext>
            </a:extLst>
          </p:cNvPr>
          <p:cNvSpPr/>
          <p:nvPr/>
        </p:nvSpPr>
        <p:spPr>
          <a:xfrm>
            <a:off x="6731000" y="3143250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C2076F-43B2-C7FA-DE0A-6F5E9AFDC141}"/>
              </a:ext>
            </a:extLst>
          </p:cNvPr>
          <p:cNvSpPr/>
          <p:nvPr/>
        </p:nvSpPr>
        <p:spPr>
          <a:xfrm>
            <a:off x="6890210" y="3212536"/>
            <a:ext cx="694865" cy="483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99A882-F4E8-BB49-45DF-7B259AED2C46}"/>
              </a:ext>
            </a:extLst>
          </p:cNvPr>
          <p:cNvSpPr/>
          <p:nvPr/>
        </p:nvSpPr>
        <p:spPr>
          <a:xfrm>
            <a:off x="7744285" y="3149009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6DC26-54A2-8881-E41F-82DFCCA9D155}"/>
              </a:ext>
            </a:extLst>
          </p:cNvPr>
          <p:cNvSpPr/>
          <p:nvPr/>
        </p:nvSpPr>
        <p:spPr>
          <a:xfrm>
            <a:off x="7903495" y="3218295"/>
            <a:ext cx="694865" cy="483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37B764-09F6-2ED5-121E-E55BBD1A49AF}"/>
              </a:ext>
            </a:extLst>
          </p:cNvPr>
          <p:cNvSpPr/>
          <p:nvPr/>
        </p:nvSpPr>
        <p:spPr>
          <a:xfrm>
            <a:off x="7756525" y="3783984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640B05-02F1-EE23-2FB0-9AC206290DD8}"/>
              </a:ext>
            </a:extLst>
          </p:cNvPr>
          <p:cNvSpPr/>
          <p:nvPr/>
        </p:nvSpPr>
        <p:spPr>
          <a:xfrm>
            <a:off x="7915735" y="3853270"/>
            <a:ext cx="694865" cy="483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582E04-DF03-654D-9947-65EB30E1D1A4}"/>
              </a:ext>
            </a:extLst>
          </p:cNvPr>
          <p:cNvSpPr/>
          <p:nvPr/>
        </p:nvSpPr>
        <p:spPr>
          <a:xfrm>
            <a:off x="6743240" y="3769274"/>
            <a:ext cx="1003300" cy="6217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9255C-3C1C-9FA5-D756-F04774936CA8}"/>
              </a:ext>
            </a:extLst>
          </p:cNvPr>
          <p:cNvSpPr/>
          <p:nvPr/>
        </p:nvSpPr>
        <p:spPr>
          <a:xfrm>
            <a:off x="6902450" y="3838560"/>
            <a:ext cx="694865" cy="48313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C58E12-1413-7C90-7ED9-ACFE65418A98}"/>
              </a:ext>
            </a:extLst>
          </p:cNvPr>
          <p:cNvCxnSpPr>
            <a:cxnSpLocks/>
          </p:cNvCxnSpPr>
          <p:nvPr/>
        </p:nvCxnSpPr>
        <p:spPr>
          <a:xfrm flipV="1">
            <a:off x="7169150" y="2527300"/>
            <a:ext cx="746585" cy="2139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7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63D4-DCF2-E3E7-F2C9-52FA98FD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12419"/>
            <a:ext cx="8372901" cy="621711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78D99-C8FB-0ADE-4BEA-060744E24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549" y="672461"/>
            <a:ext cx="4707151" cy="3317082"/>
          </a:xfrm>
        </p:spPr>
        <p:txBody>
          <a:bodyPr/>
          <a:lstStyle/>
          <a:p>
            <a:r>
              <a:rPr lang="en-US" dirty="0"/>
              <a:t>Even with splitting readout channels from 4x4 summed to 2x2 summed, can’t reach 15 MHz for irradiated </a:t>
            </a:r>
            <a:r>
              <a:rPr lang="en-US" dirty="0" err="1"/>
              <a:t>SiPMs</a:t>
            </a:r>
            <a:r>
              <a:rPr lang="en-US" dirty="0"/>
              <a:t> even at </a:t>
            </a:r>
            <a:r>
              <a:rPr lang="en-US" sz="1800" dirty="0"/>
              <a:t>0 °C</a:t>
            </a:r>
          </a:p>
          <a:p>
            <a:pPr lvl="1"/>
            <a:r>
              <a:rPr lang="en-US" sz="1400" dirty="0"/>
              <a:t>1x1 channels? 5760*16 = 92k readout channels</a:t>
            </a:r>
          </a:p>
          <a:p>
            <a:r>
              <a:rPr lang="en-US" dirty="0"/>
              <a:t>Effects of annealing between runs not considered</a:t>
            </a:r>
          </a:p>
          <a:p>
            <a:pPr lvl="1"/>
            <a:r>
              <a:rPr lang="en-US" sz="1400" dirty="0"/>
              <a:t>Time heals all wounds</a:t>
            </a:r>
          </a:p>
          <a:p>
            <a:pPr lvl="1"/>
            <a:r>
              <a:rPr lang="en-US" sz="1400" dirty="0"/>
              <a:t>Some studies show 1 month of sitting at room temp. after proton irradiation can decrease dark current by a factor of 2</a:t>
            </a:r>
          </a:p>
          <a:p>
            <a:r>
              <a:rPr lang="en-US" dirty="0"/>
              <a:t>Or do as Craig Woody said and use the MIP to cross-calibrate in the early stages of the experiment, then trust that calibration once the MIP is below threshold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B6018-6233-8AAB-69D5-20DD9D2057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3FC71-7340-3A3C-7A40-376BC6ED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152400"/>
            <a:ext cx="3949700" cy="236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D6EC8-D042-5E22-C3A6-7D16457E9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2406253"/>
            <a:ext cx="4000500" cy="2400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D6E2FC-5C6D-0249-4336-6B6233DD2D88}"/>
              </a:ext>
            </a:extLst>
          </p:cNvPr>
          <p:cNvSpPr/>
          <p:nvPr/>
        </p:nvSpPr>
        <p:spPr>
          <a:xfrm>
            <a:off x="8001000" y="279400"/>
            <a:ext cx="82550" cy="9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3A4BCE-0553-D319-F313-9ECC3D06BFDB}"/>
              </a:ext>
            </a:extLst>
          </p:cNvPr>
          <p:cNvSpPr/>
          <p:nvPr/>
        </p:nvSpPr>
        <p:spPr>
          <a:xfrm>
            <a:off x="8039100" y="2546350"/>
            <a:ext cx="82550" cy="9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726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AE857-4B35-B27D-678A-B91C436C1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9131" y="4021796"/>
            <a:ext cx="2700083" cy="207919"/>
          </a:xfrm>
        </p:spPr>
        <p:txBody>
          <a:bodyPr/>
          <a:lstStyle/>
          <a:p>
            <a:pPr marL="114300" indent="0">
              <a:buNone/>
            </a:pPr>
            <a:r>
              <a:rPr lang="en-US" sz="1400" dirty="0"/>
              <a:t>Per channel, expect 0.6% of samples to be above a 5 </a:t>
            </a:r>
            <a:r>
              <a:rPr lang="en-US" sz="1400" dirty="0" err="1"/>
              <a:t>p.e.</a:t>
            </a:r>
            <a:r>
              <a:rPr lang="en-US" sz="1400" dirty="0"/>
              <a:t> threshold (0.24 MHz)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FC41E-BA00-FC3F-E1E7-2F36ED9732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31114" y="102752"/>
            <a:ext cx="8357154" cy="374786"/>
          </a:xfrm>
        </p:spPr>
        <p:txBody>
          <a:bodyPr/>
          <a:lstStyle/>
          <a:p>
            <a:r>
              <a:rPr lang="en-US" dirty="0"/>
              <a:t>Fraction of time spent above a threshold of N</a:t>
            </a:r>
            <a:r>
              <a:rPr lang="en-US" baseline="-25000" dirty="0"/>
              <a:t>SPE</a:t>
            </a:r>
            <a:r>
              <a:rPr lang="en-US" dirty="0"/>
              <a:t> (1 </a:t>
            </a:r>
            <a:r>
              <a:rPr lang="en-US" dirty="0" err="1"/>
              <a:t>ms</a:t>
            </a:r>
            <a:r>
              <a:rPr lang="en-US" dirty="0"/>
              <a:t> simulated)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5CF1E-1314-0C33-23EC-19BBFD4DAF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659836-FC33-E0C7-7328-F4215FD6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25" y="1634257"/>
            <a:ext cx="3945075" cy="2387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B8CA4-DA0F-6840-853B-31922498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833" y="1872035"/>
            <a:ext cx="1576435" cy="654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43043-F960-2DD1-893A-D7355A7FC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35" y="557044"/>
            <a:ext cx="2190025" cy="9433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E368BB-23B6-AB48-E1E2-D3AA95B5F141}"/>
              </a:ext>
            </a:extLst>
          </p:cNvPr>
          <p:cNvSpPr/>
          <p:nvPr/>
        </p:nvSpPr>
        <p:spPr>
          <a:xfrm>
            <a:off x="8675207" y="1894343"/>
            <a:ext cx="82550" cy="9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EC406-DF61-8A9E-105F-F56A2C13F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49" y="1634257"/>
            <a:ext cx="3669616" cy="22506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1A672-B6F5-2BA2-F4A2-8884E986D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1147" y="557044"/>
            <a:ext cx="1986095" cy="943395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BAF3D33-884B-8981-8E8E-278484BCB0B3}"/>
              </a:ext>
            </a:extLst>
          </p:cNvPr>
          <p:cNvSpPr txBox="1">
            <a:spLocks/>
          </p:cNvSpPr>
          <p:nvPr/>
        </p:nvSpPr>
        <p:spPr>
          <a:xfrm>
            <a:off x="1094015" y="3917836"/>
            <a:ext cx="2700083" cy="20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Noto Sans Symbols"/>
              <a:buNone/>
            </a:pPr>
            <a:r>
              <a:rPr lang="en-US" sz="1400" dirty="0"/>
              <a:t>Per channel, expect 11% of samples to be above a 5 </a:t>
            </a:r>
            <a:r>
              <a:rPr lang="en-US" sz="1400" dirty="0" err="1"/>
              <a:t>p.e.</a:t>
            </a:r>
            <a:r>
              <a:rPr lang="en-US" sz="1400" dirty="0"/>
              <a:t> threshold (4.4 MHz)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42D898-8DED-129E-7362-A956DC05DC29}"/>
              </a:ext>
            </a:extLst>
          </p:cNvPr>
          <p:cNvSpPr txBox="1">
            <a:spLocks/>
          </p:cNvSpPr>
          <p:nvPr/>
        </p:nvSpPr>
        <p:spPr>
          <a:xfrm>
            <a:off x="3259649" y="4506350"/>
            <a:ext cx="2700083" cy="20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Noto Sans Symbols"/>
              <a:buNone/>
            </a:pPr>
            <a:r>
              <a:rPr lang="en-US" sz="1400" dirty="0"/>
              <a:t>Ignoring time binning effects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883371-C95D-6844-C1DE-EC81A895F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740" y="1789331"/>
            <a:ext cx="996358" cy="4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FC41E-BA00-FC3F-E1E7-2F36ED9732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78510" y="75151"/>
            <a:ext cx="2890563" cy="374786"/>
          </a:xfrm>
        </p:spPr>
        <p:txBody>
          <a:bodyPr/>
          <a:lstStyle/>
          <a:p>
            <a:r>
              <a:rPr lang="en-US" dirty="0"/>
              <a:t>2x2 array in 100 </a:t>
            </a:r>
            <a:r>
              <a:rPr lang="en-US" dirty="0" err="1"/>
              <a:t>μs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5CF1E-1314-0C33-23EC-19BBFD4DAF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18B9122-CA73-668E-4AD2-658A210E7D96}"/>
              </a:ext>
            </a:extLst>
          </p:cNvPr>
          <p:cNvSpPr txBox="1">
            <a:spLocks/>
          </p:cNvSpPr>
          <p:nvPr/>
        </p:nvSpPr>
        <p:spPr>
          <a:xfrm>
            <a:off x="200734" y="640168"/>
            <a:ext cx="5003168" cy="207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HGCROC sends 32 bits/hit</a:t>
            </a:r>
          </a:p>
          <a:p>
            <a:r>
              <a:rPr lang="en-US" sz="1600" dirty="0"/>
              <a:t>Currently each HGCROC has 2 x 1.28 Gbps links</a:t>
            </a:r>
          </a:p>
          <a:p>
            <a:r>
              <a:rPr lang="en-US" sz="1600" dirty="0"/>
              <a:t>Max hit rate above threshold: 80 MHz for all channels on that HGCROC</a:t>
            </a:r>
          </a:p>
          <a:p>
            <a:r>
              <a:rPr lang="en-US" sz="1600" dirty="0"/>
              <a:t>Anticipate 60 Channels/HGCROC</a:t>
            </a:r>
          </a:p>
          <a:p>
            <a:r>
              <a:rPr lang="en-US" sz="1600" dirty="0"/>
              <a:t>Max hit rate of ~1.3 MHz/channel can be passed on by HGCROC</a:t>
            </a:r>
          </a:p>
          <a:p>
            <a:pPr lvl="1"/>
            <a:r>
              <a:rPr lang="en-US" sz="1400" dirty="0"/>
              <a:t>For irradiated S13360 with readout split into 2x2, expect total DCR/channel of 12.7 MHz, want a threshold at ~2-3 SPE</a:t>
            </a:r>
          </a:p>
          <a:p>
            <a:pPr lvl="2"/>
            <a:r>
              <a:rPr lang="en-US" sz="1400" dirty="0"/>
              <a:t>Above 2 PE 10% of the time ~ 4 MHz</a:t>
            </a:r>
          </a:p>
          <a:p>
            <a:pPr lvl="2"/>
            <a:r>
              <a:rPr lang="en-US" sz="1400" dirty="0"/>
              <a:t>above 3 PE 2% of the time ~ 0.8 MHz</a:t>
            </a:r>
          </a:p>
          <a:p>
            <a:pPr lvl="2"/>
            <a:r>
              <a:rPr lang="en-US" sz="1400" dirty="0"/>
              <a:t>Cross-talk has much larger effect on operation at lower thresholds</a:t>
            </a:r>
          </a:p>
          <a:p>
            <a:pPr lvl="1"/>
            <a:r>
              <a:rPr lang="en-US" sz="1400" dirty="0"/>
              <a:t>Rate/channel situation is slightly worse for split readout due to cross-talk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16CA4A-1F16-B971-98D7-CE96A33E1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16" y="-24458"/>
            <a:ext cx="4162597" cy="621711"/>
          </a:xfrm>
        </p:spPr>
        <p:txBody>
          <a:bodyPr/>
          <a:lstStyle/>
          <a:p>
            <a:r>
              <a:rPr lang="en-US" dirty="0"/>
              <a:t>HGCROC Bandwidth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77CEF-919E-D617-53CE-75DEBCF3E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167" y="1683249"/>
            <a:ext cx="3739988" cy="2264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484B42-F0E0-7140-8646-1CB4AA46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71" y="455931"/>
            <a:ext cx="2185666" cy="1123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D1C719-E7ED-EDEE-2A99-4DB7964E3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80" y="1878926"/>
            <a:ext cx="1225459" cy="4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E69D-5EE9-F1AC-C757-D0370B0D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86466"/>
            <a:ext cx="8372901" cy="621711"/>
          </a:xfrm>
        </p:spPr>
        <p:txBody>
          <a:bodyPr/>
          <a:lstStyle/>
          <a:p>
            <a:r>
              <a:rPr lang="en-US" dirty="0"/>
              <a:t>The Mitigation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69B54-E8E6-922E-08AC-9DB0B7420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666941"/>
            <a:ext cx="8464376" cy="3317082"/>
          </a:xfrm>
        </p:spPr>
        <p:txBody>
          <a:bodyPr/>
          <a:lstStyle/>
          <a:p>
            <a:r>
              <a:rPr lang="en-US" dirty="0"/>
              <a:t>Reduce the </a:t>
            </a:r>
            <a:r>
              <a:rPr lang="en-US" dirty="0" err="1"/>
              <a:t>SiPM</a:t>
            </a:r>
            <a:r>
              <a:rPr lang="en-US" dirty="0"/>
              <a:t> noise per channel, or increase the MIP signal per channel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426B2-12C1-4E3E-53FA-1C04CCCB52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C62272-735B-C4CC-E5A5-261EE2759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685437"/>
              </p:ext>
            </p:extLst>
          </p:nvPr>
        </p:nvGraphicFramePr>
        <p:xfrm>
          <a:off x="325395" y="1471620"/>
          <a:ext cx="4475205" cy="2656840"/>
        </p:xfrm>
        <a:graphic>
          <a:graphicData uri="http://schemas.openxmlformats.org/drawingml/2006/table">
            <a:tbl>
              <a:tblPr firstRow="1" bandRow="1">
                <a:tableStyleId>{FFAF2DD3-6D2A-40BB-841C-81AC2486B6E5}</a:tableStyleId>
              </a:tblPr>
              <a:tblGrid>
                <a:gridCol w="1491735">
                  <a:extLst>
                    <a:ext uri="{9D8B030D-6E8A-4147-A177-3AD203B41FA5}">
                      <a16:colId xmlns:a16="http://schemas.microsoft.com/office/drawing/2014/main" val="1427009370"/>
                    </a:ext>
                  </a:extLst>
                </a:gridCol>
                <a:gridCol w="1491735">
                  <a:extLst>
                    <a:ext uri="{9D8B030D-6E8A-4147-A177-3AD203B41FA5}">
                      <a16:colId xmlns:a16="http://schemas.microsoft.com/office/drawing/2014/main" val="3910619857"/>
                    </a:ext>
                  </a:extLst>
                </a:gridCol>
                <a:gridCol w="1491735">
                  <a:extLst>
                    <a:ext uri="{9D8B030D-6E8A-4147-A177-3AD203B41FA5}">
                      <a16:colId xmlns:a16="http://schemas.microsoft.com/office/drawing/2014/main" val="3564783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Noise Reduction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48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S13 vs. S14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Easy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Less Noise = Worse PDE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99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Reduce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Strong noise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Hard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1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Replace </a:t>
                      </a:r>
                      <a:r>
                        <a:rPr lang="en-US" sz="1200" dirty="0" err="1"/>
                        <a:t>SiPMs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Fresh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545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Anneal </a:t>
                      </a:r>
                      <a:r>
                        <a:rPr lang="en-US" sz="1200" dirty="0" err="1"/>
                        <a:t>SiPMs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Undo radiation damage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Hard integration(?)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111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Smaller readout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Better granularity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MIP shrinks too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2449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490DE88-F3CC-D4A2-3BD3-C8E6CAB46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319492"/>
                  </p:ext>
                </p:extLst>
              </p:nvPr>
            </p:nvGraphicFramePr>
            <p:xfrm>
              <a:off x="4932407" y="1471619"/>
              <a:ext cx="4120977" cy="2656838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1373659">
                      <a:extLst>
                        <a:ext uri="{9D8B030D-6E8A-4147-A177-3AD203B41FA5}">
                          <a16:colId xmlns:a16="http://schemas.microsoft.com/office/drawing/2014/main" val="1427009370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910619857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564783371"/>
                        </a:ext>
                      </a:extLst>
                    </a:gridCol>
                  </a:tblGrid>
                  <a:tr h="66289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MIP Improvement Option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7483253"/>
                      </a:ext>
                    </a:extLst>
                  </a:tr>
                  <a:tr h="66289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S13 vs. S14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Easy integration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More PDE = More Noise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545979"/>
                      </a:ext>
                    </a:extLst>
                  </a:tr>
                  <a:tr h="384058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Silicone Cookie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Easy integration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1111767"/>
                      </a:ext>
                    </a:extLst>
                  </a:tr>
                  <a:tr h="47349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Better </a:t>
                          </a:r>
                          <a:r>
                            <a:rPr lang="en-US" sz="1200" dirty="0" err="1"/>
                            <a:t>SciFis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Less attenuation, 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$$$$$$$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930469"/>
                      </a:ext>
                    </a:extLst>
                  </a:tr>
                  <a:tr h="47349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Larger readout channels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Noise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∝</m:t>
                              </m:r>
                            </m:oMath>
                          </a14:m>
                          <a:r>
                            <a:rPr lang="en-US" sz="1200" dirty="0"/>
                            <a:t> SiPM Area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95939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490DE88-F3CC-D4A2-3BD3-C8E6CAB46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319492"/>
                  </p:ext>
                </p:extLst>
              </p:nvPr>
            </p:nvGraphicFramePr>
            <p:xfrm>
              <a:off x="4932407" y="1471619"/>
              <a:ext cx="4120977" cy="2656838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1373659">
                      <a:extLst>
                        <a:ext uri="{9D8B030D-6E8A-4147-A177-3AD203B41FA5}">
                          <a16:colId xmlns:a16="http://schemas.microsoft.com/office/drawing/2014/main" val="1427009370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910619857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564783371"/>
                        </a:ext>
                      </a:extLst>
                    </a:gridCol>
                  </a:tblGrid>
                  <a:tr h="66289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MIP Improvement Option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7483253"/>
                      </a:ext>
                    </a:extLst>
                  </a:tr>
                  <a:tr h="662894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S13 vs. S14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Easy integration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More PDE = More Noise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545979"/>
                      </a:ext>
                    </a:extLst>
                  </a:tr>
                  <a:tr h="384058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Silicone Cookie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Easy integration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1111767"/>
                      </a:ext>
                    </a:extLst>
                  </a:tr>
                  <a:tr h="47349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Better </a:t>
                          </a:r>
                          <a:r>
                            <a:rPr lang="en-US" sz="1200" dirty="0" err="1"/>
                            <a:t>SciFis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Less attenuation, 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$$$$$$$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930469"/>
                      </a:ext>
                    </a:extLst>
                  </a:tr>
                  <a:tr h="47349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Larger readout channels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4630" t="-460526" r="-4630" b="-13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95939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557EDEB-730B-0217-1174-723AF156F0E3}"/>
              </a:ext>
            </a:extLst>
          </p:cNvPr>
          <p:cNvSpPr txBox="1"/>
          <p:nvPr/>
        </p:nvSpPr>
        <p:spPr>
          <a:xfrm>
            <a:off x="1592357" y="4403068"/>
            <a:ext cx="6194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detail on these, see </a:t>
            </a:r>
            <a:r>
              <a:rPr lang="en-US" dirty="0">
                <a:hlinkClick r:id="rId3"/>
              </a:rPr>
              <a:t>our session in the Jan. collaboration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7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B015-EBAD-70CB-BB8F-46C66D4E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61AAB-8934-9667-0B59-09DF4B76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052746"/>
            <a:ext cx="7111999" cy="3317082"/>
          </a:xfrm>
        </p:spPr>
        <p:txBody>
          <a:bodyPr/>
          <a:lstStyle/>
          <a:p>
            <a:r>
              <a:rPr lang="en-US" dirty="0"/>
              <a:t>With measurements from INFN and HGCROC signals, made some first estimates for what waveforms will look like</a:t>
            </a:r>
          </a:p>
          <a:p>
            <a:r>
              <a:rPr lang="en-US" dirty="0"/>
              <a:t>Irradiated sensors very likely to lose the MIP without intervention</a:t>
            </a:r>
          </a:p>
          <a:p>
            <a:pPr lvl="1"/>
            <a:r>
              <a:rPr lang="en-US" dirty="0"/>
              <a:t>Additional cooling</a:t>
            </a:r>
          </a:p>
          <a:p>
            <a:pPr lvl="1"/>
            <a:r>
              <a:rPr lang="en-US" dirty="0"/>
              <a:t>Annealing</a:t>
            </a:r>
          </a:p>
          <a:p>
            <a:pPr lvl="1"/>
            <a:r>
              <a:rPr lang="en-US" dirty="0"/>
              <a:t>Further splitting of channels</a:t>
            </a:r>
          </a:p>
          <a:p>
            <a:r>
              <a:rPr lang="en-US" dirty="0"/>
              <a:t>Caveats: </a:t>
            </a:r>
          </a:p>
          <a:p>
            <a:pPr lvl="1"/>
            <a:r>
              <a:rPr lang="en-US" dirty="0"/>
              <a:t>Dark Current to DCR conversion</a:t>
            </a:r>
          </a:p>
          <a:p>
            <a:pPr lvl="1"/>
            <a:r>
              <a:rPr lang="en-US" dirty="0"/>
              <a:t>Pulse shapes will depend on how many </a:t>
            </a:r>
            <a:r>
              <a:rPr lang="en-US" dirty="0" err="1"/>
              <a:t>SiPMs</a:t>
            </a:r>
            <a:r>
              <a:rPr lang="en-US" dirty="0"/>
              <a:t> are ganged together</a:t>
            </a:r>
          </a:p>
          <a:p>
            <a:pPr lvl="1"/>
            <a:r>
              <a:rPr lang="en-US" dirty="0"/>
              <a:t>No room-temperature annealing effect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355D6-6851-D731-911C-6E2338AB79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dirty="0"/>
              <a:t>BACKUP</a:t>
            </a:r>
            <a:endParaRPr dirty="0"/>
          </a:p>
        </p:txBody>
      </p:sp>
      <p:sp>
        <p:nvSpPr>
          <p:cNvPr id="418" name="Google Shape;418;p8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419" name="Google Shape;419;p8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420" name="Google Shape;420;p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2C513-0292-03F5-81F4-D5081FFA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HGCROC ADC Resolution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9DB4A-3D64-8E29-3F64-0D856ADAD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138002"/>
            <a:ext cx="8372901" cy="3317082"/>
          </a:xfrm>
        </p:spPr>
        <p:txBody>
          <a:bodyPr/>
          <a:lstStyle/>
          <a:p>
            <a:r>
              <a:rPr lang="en-US" dirty="0"/>
              <a:t>Resolution of 0.4 </a:t>
            </a:r>
            <a:r>
              <a:rPr lang="en-US" dirty="0" err="1"/>
              <a:t>fC</a:t>
            </a:r>
            <a:r>
              <a:rPr lang="en-US" dirty="0"/>
              <a:t> ~ 2500 electrons</a:t>
            </a:r>
          </a:p>
          <a:p>
            <a:r>
              <a:rPr lang="en-US" dirty="0"/>
              <a:t>Much smaller than the signal from a single SPAD firing in the </a:t>
            </a:r>
            <a:r>
              <a:rPr lang="en-US" dirty="0" err="1"/>
              <a:t>SiPM</a:t>
            </a:r>
            <a:endParaRPr lang="en-US" dirty="0"/>
          </a:p>
          <a:p>
            <a:pPr lvl="1"/>
            <a:r>
              <a:rPr lang="en-US" dirty="0"/>
              <a:t>S13360 Gain 1.7E6</a:t>
            </a:r>
          </a:p>
          <a:p>
            <a:pPr lvl="1"/>
            <a:r>
              <a:rPr lang="en-US" dirty="0"/>
              <a:t>S14160 Gain 2.5E6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3362F-B257-72C0-F5AC-9870BE7962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A71D-0CD7-E6CA-92DC-0A5C2BF8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E8A3A-9961-A7CB-9738-082DA9747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D16BC-45BF-42E9-BE21-054DA84F716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AF3B8-1AC2-DB29-3965-D4B765A402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876C6-7743-9ABE-0E12-B32C9BD5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25" y="67049"/>
            <a:ext cx="5590055" cy="465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63124-1B49-172B-CB1A-FD22F424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A20BF-1A48-6DB5-E213-7C47080AD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CEFD0-1CA1-3D15-1FAF-FA7ADF81B49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A7C41-3299-DB34-DCD4-AB82169C53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9633D-7FF9-ED25-7590-0B2F3AA6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905" y="539379"/>
            <a:ext cx="5016500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D97B4-0657-8D64-04E6-70ADFAD1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830" y="655064"/>
            <a:ext cx="5016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"/>
          <p:cNvSpPr txBox="1">
            <a:spLocks noGrp="1"/>
          </p:cNvSpPr>
          <p:nvPr>
            <p:ph type="title"/>
          </p:nvPr>
        </p:nvSpPr>
        <p:spPr>
          <a:xfrm>
            <a:off x="457201" y="1726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CONSIDERATIONS</a:t>
            </a:r>
            <a:endParaRPr/>
          </a:p>
        </p:txBody>
      </p:sp>
      <p:sp>
        <p:nvSpPr>
          <p:cNvPr id="297" name="Google Shape;297;p2"/>
          <p:cNvSpPr txBox="1">
            <a:spLocks noGrp="1"/>
          </p:cNvSpPr>
          <p:nvPr>
            <p:ph type="body" idx="1"/>
          </p:nvPr>
        </p:nvSpPr>
        <p:spPr>
          <a:xfrm>
            <a:off x="457201" y="761751"/>
            <a:ext cx="4906210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Photon detection efficiency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Noise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Low dark count rate necessary to see small signals from e.g. MIPs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Low crosstalk &amp; afterpulsing preferable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Pulse shape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Fast rise time for z-position resolution</a:t>
            </a:r>
            <a:endParaRPr/>
          </a:p>
          <a:p>
            <a:pPr marL="803275" lvl="2" indent="-187325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•"/>
            </a:pPr>
            <a:r>
              <a:rPr lang="en-US" sz="1400"/>
              <a:t>Time-projection Calorimeter (TPC)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Short tail to reduce signal pileup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Consistent over time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Proportional to N</a:t>
            </a:r>
            <a:r>
              <a:rPr lang="en-US" sz="1400" baseline="-25000"/>
              <a:t>pe</a:t>
            </a:r>
            <a:endParaRPr sz="1400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Consider the performance in the BIC of Hamamatsu S13660 and S14160 Series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Biggest challenge is seeing the MIP at midrapidity, use this as a benchmark</a:t>
            </a:r>
            <a:endParaRPr/>
          </a:p>
          <a:p>
            <a:pPr marL="173038" lvl="0" indent="-841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400"/>
              <a:buNone/>
            </a:pPr>
            <a:endParaRPr sz="1400"/>
          </a:p>
        </p:txBody>
      </p:sp>
      <p:sp>
        <p:nvSpPr>
          <p:cNvPr id="298" name="Google Shape;298;p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299" name="Google Shape;299;p2" descr="What is an SiPM and how does it work? | Hamamatsu Photoni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3221" y="2919931"/>
            <a:ext cx="3032582" cy="213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4821" y="220815"/>
            <a:ext cx="2790982" cy="2323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"/>
          <p:cNvSpPr txBox="1">
            <a:spLocks noGrp="1"/>
          </p:cNvSpPr>
          <p:nvPr>
            <p:ph type="title"/>
          </p:nvPr>
        </p:nvSpPr>
        <p:spPr>
          <a:xfrm>
            <a:off x="457201" y="-198429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PDE</a:t>
            </a:r>
            <a:endParaRPr/>
          </a:p>
        </p:txBody>
      </p:sp>
      <p:sp>
        <p:nvSpPr>
          <p:cNvPr id="306" name="Google Shape;306;p3"/>
          <p:cNvSpPr txBox="1">
            <a:spLocks noGrp="1"/>
          </p:cNvSpPr>
          <p:nvPr>
            <p:ph type="body" idx="1"/>
          </p:nvPr>
        </p:nvSpPr>
        <p:spPr>
          <a:xfrm>
            <a:off x="301986" y="489035"/>
            <a:ext cx="4005842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PDE important to minimize statistical error on energy measurement &amp; maximize efficiency for small signals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50 micron pixel size chosen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Trade off between geometric efficiency &amp; saturation point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Relevant wavelengths determined by emission spectrum of scintillating fibers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400"/>
              <a:buChar char="–"/>
            </a:pPr>
            <a:r>
              <a:rPr lang="en-US" sz="1400"/>
              <a:t>Both SiPMs peak in PDE near the emission peak around 450 nm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 b="1"/>
              <a:t>S14160 peaks at ~50% PDE</a:t>
            </a:r>
            <a:endParaRPr b="1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 b="1"/>
              <a:t>S13360 peaks at ~40% PDE</a:t>
            </a:r>
            <a:endParaRPr b="1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In PDE, S14160 series wins</a:t>
            </a:r>
            <a:endParaRPr/>
          </a:p>
        </p:txBody>
      </p:sp>
      <p:sp>
        <p:nvSpPr>
          <p:cNvPr id="307" name="Google Shape;307;p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308" name="Google Shape;3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2267" y="2278222"/>
            <a:ext cx="2544256" cy="2515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3849" y="2338410"/>
            <a:ext cx="2561301" cy="246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"/>
          <p:cNvPicPr preferRelativeResize="0"/>
          <p:nvPr/>
        </p:nvPicPr>
        <p:blipFill rotWithShape="1">
          <a:blip r:embed="rId5">
            <a:alphaModFix/>
          </a:blip>
          <a:srcRect b="8184"/>
          <a:stretch/>
        </p:blipFill>
        <p:spPr>
          <a:xfrm>
            <a:off x="4458730" y="23869"/>
            <a:ext cx="3375665" cy="207658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"/>
          <p:cNvSpPr txBox="1"/>
          <p:nvPr/>
        </p:nvSpPr>
        <p:spPr>
          <a:xfrm>
            <a:off x="7370870" y="2050960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S14160</a:t>
            </a:r>
            <a:endParaRPr/>
          </a:p>
        </p:txBody>
      </p:sp>
      <p:sp>
        <p:nvSpPr>
          <p:cNvPr id="312" name="Google Shape;312;p3"/>
          <p:cNvSpPr txBox="1"/>
          <p:nvPr/>
        </p:nvSpPr>
        <p:spPr>
          <a:xfrm>
            <a:off x="5165290" y="2053874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S13360</a:t>
            </a:r>
            <a:endParaRPr/>
          </a:p>
        </p:txBody>
      </p:sp>
      <p:sp>
        <p:nvSpPr>
          <p:cNvPr id="313" name="Google Shape;313;p3"/>
          <p:cNvSpPr txBox="1"/>
          <p:nvPr/>
        </p:nvSpPr>
        <p:spPr>
          <a:xfrm>
            <a:off x="6095708" y="342975"/>
            <a:ext cx="19219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Kuraray Fiber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"/>
          <p:cNvSpPr txBox="1">
            <a:spLocks noGrp="1"/>
          </p:cNvSpPr>
          <p:nvPr>
            <p:ph type="title"/>
          </p:nvPr>
        </p:nvSpPr>
        <p:spPr>
          <a:xfrm>
            <a:off x="457201" y="1726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NOISE</a:t>
            </a:r>
            <a:endParaRPr/>
          </a:p>
        </p:txBody>
      </p:sp>
      <p:sp>
        <p:nvSpPr>
          <p:cNvPr id="319" name="Google Shape;319;p4"/>
          <p:cNvSpPr txBox="1">
            <a:spLocks noGrp="1"/>
          </p:cNvSpPr>
          <p:nvPr>
            <p:ph type="body" idx="1"/>
          </p:nvPr>
        </p:nvSpPr>
        <p:spPr>
          <a:xfrm>
            <a:off x="457201" y="761751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Dark count rate (DCR) determines threshold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MIPs at midrapidity will generate 3-6 N</a:t>
            </a:r>
            <a:r>
              <a:rPr lang="en-US" baseline="-25000"/>
              <a:t>pe</a:t>
            </a:r>
            <a:r>
              <a:rPr lang="en-US"/>
              <a:t> on average</a:t>
            </a:r>
            <a:endParaRPr/>
          </a:p>
          <a:p>
            <a:pPr marL="803275" lvl="2" indent="-187325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Would be good to have threshold slightly below MIP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 DCR above a few 10s of MHz will endanger the MIP</a:t>
            </a:r>
            <a:endParaRPr/>
          </a:p>
        </p:txBody>
      </p:sp>
      <p:sp>
        <p:nvSpPr>
          <p:cNvPr id="320" name="Google Shape;320;p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pic>
        <p:nvPicPr>
          <p:cNvPr id="321" name="Google Shape;3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988" y="3423590"/>
            <a:ext cx="2851957" cy="171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748" y="3444044"/>
            <a:ext cx="2890041" cy="170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1427" y="3440222"/>
            <a:ext cx="2963238" cy="17032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4" name="Google Shape;324;p4"/>
          <p:cNvGraphicFramePr/>
          <p:nvPr/>
        </p:nvGraphicFramePr>
        <p:xfrm>
          <a:off x="4643651" y="61687"/>
          <a:ext cx="4299300" cy="1259870"/>
        </p:xfrm>
        <a:graphic>
          <a:graphicData uri="http://schemas.openxmlformats.org/drawingml/2006/table">
            <a:tbl>
              <a:tblPr firstRow="1" bandRow="1">
                <a:noFill/>
                <a:tableStyleId>{FFAF2DD3-6D2A-40BB-841C-81AC2486B6E5}</a:tableStyleId>
              </a:tblPr>
              <a:tblGrid>
                <a:gridCol w="14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Specification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S13360-3050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(3x3 mm)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S14160-3050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(3x3 mm)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DCR (Typ.)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500 kHz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 MHz***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Crosstalk (%)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5" name="Google Shape;325;p4"/>
          <p:cNvSpPr txBox="1"/>
          <p:nvPr/>
        </p:nvSpPr>
        <p:spPr>
          <a:xfrm>
            <a:off x="5037220" y="1265458"/>
            <a:ext cx="37399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*** Estimated, differing values in literature</a:t>
            </a:r>
            <a:endParaRPr/>
          </a:p>
        </p:txBody>
      </p:sp>
      <p:sp>
        <p:nvSpPr>
          <p:cNvPr id="326" name="Google Shape;326;p4"/>
          <p:cNvSpPr txBox="1"/>
          <p:nvPr/>
        </p:nvSpPr>
        <p:spPr>
          <a:xfrm>
            <a:off x="4643651" y="1598900"/>
            <a:ext cx="3979517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Signal will gang 1.2 cm x 1.2 cm area (16 3x3 mm or 4 6x6 mm)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DCR for one BIC channel will be ~16x value in table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Plan to test S14160 SiPMs at ANL &amp; Regina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"/>
          <p:cNvPicPr preferRelativeResize="0"/>
          <p:nvPr/>
        </p:nvPicPr>
        <p:blipFill rotWithShape="1">
          <a:blip r:embed="rId3">
            <a:alphaModFix/>
          </a:blip>
          <a:srcRect l="1" r="652"/>
          <a:stretch/>
        </p:blipFill>
        <p:spPr>
          <a:xfrm>
            <a:off x="3184931" y="3331975"/>
            <a:ext cx="2969919" cy="18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"/>
          <p:cNvSpPr txBox="1">
            <a:spLocks noGrp="1"/>
          </p:cNvSpPr>
          <p:nvPr>
            <p:ph type="title"/>
          </p:nvPr>
        </p:nvSpPr>
        <p:spPr>
          <a:xfrm>
            <a:off x="457201" y="1726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PULSE SHAPE</a:t>
            </a:r>
            <a:endParaRPr/>
          </a:p>
        </p:txBody>
      </p:sp>
      <p:sp>
        <p:nvSpPr>
          <p:cNvPr id="333" name="Google Shape;333;p5"/>
          <p:cNvSpPr txBox="1">
            <a:spLocks noGrp="1"/>
          </p:cNvSpPr>
          <p:nvPr>
            <p:ph type="body" idx="1"/>
          </p:nvPr>
        </p:nvSpPr>
        <p:spPr>
          <a:xfrm>
            <a:off x="457201" y="761751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Fast rise time improves position resolution in z-direction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If not limited by other factors like readout or scintillation decay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Fast fall time reduces pileup of signals (and dark counts)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Shape will depend heavily on the readout circuit</a:t>
            </a:r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sldNum" idx="12"/>
          </p:nvPr>
        </p:nvSpPr>
        <p:spPr>
          <a:xfrm>
            <a:off x="4502258" y="5027984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335" name="Google Shape;33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1203" y="3287429"/>
            <a:ext cx="3026044" cy="18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5"/>
          <p:cNvPicPr preferRelativeResize="0"/>
          <p:nvPr/>
        </p:nvPicPr>
        <p:blipFill rotWithShape="1">
          <a:blip r:embed="rId5">
            <a:alphaModFix/>
          </a:blip>
          <a:srcRect r="1209"/>
          <a:stretch/>
        </p:blipFill>
        <p:spPr>
          <a:xfrm>
            <a:off x="226475" y="3292520"/>
            <a:ext cx="2989423" cy="183371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"/>
          <p:cNvSpPr txBox="1"/>
          <p:nvPr/>
        </p:nvSpPr>
        <p:spPr>
          <a:xfrm>
            <a:off x="4730858" y="83953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 i="1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Appears</a:t>
            </a: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 that S14160 has fast rise time, slower fall time than S13360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Challenging to compare between papers due to differences in readout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Will soon compare the two in an identical setup at ANL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Should converge on a reasonable target for these parameters based on physics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Keeping the MIP, low energy ɣ </a:t>
            </a:r>
            <a:endParaRPr/>
          </a:p>
        </p:txBody>
      </p:sp>
      <p:sp>
        <p:nvSpPr>
          <p:cNvPr id="338" name="Google Shape;338;p5"/>
          <p:cNvSpPr txBox="1"/>
          <p:nvPr/>
        </p:nvSpPr>
        <p:spPr>
          <a:xfrm>
            <a:off x="3742841" y="3696346"/>
            <a:ext cx="2293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“Nominal” fall time</a:t>
            </a:r>
            <a:endParaRPr/>
          </a:p>
        </p:txBody>
      </p:sp>
      <p:sp>
        <p:nvSpPr>
          <p:cNvPr id="339" name="Google Shape;339;p5"/>
          <p:cNvSpPr txBox="1"/>
          <p:nvPr/>
        </p:nvSpPr>
        <p:spPr>
          <a:xfrm>
            <a:off x="6784514" y="3707583"/>
            <a:ext cx="2293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“long” fall time</a:t>
            </a:r>
            <a:endParaRPr/>
          </a:p>
        </p:txBody>
      </p:sp>
      <p:sp>
        <p:nvSpPr>
          <p:cNvPr id="340" name="Google Shape;340;p5"/>
          <p:cNvSpPr txBox="1"/>
          <p:nvPr/>
        </p:nvSpPr>
        <p:spPr>
          <a:xfrm>
            <a:off x="924217" y="3696346"/>
            <a:ext cx="229374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“Short” fall time</a:t>
            </a:r>
            <a:endParaRPr/>
          </a:p>
        </p:txBody>
      </p:sp>
      <p:sp>
        <p:nvSpPr>
          <p:cNvPr id="341" name="Google Shape;341;p5"/>
          <p:cNvSpPr txBox="1"/>
          <p:nvPr/>
        </p:nvSpPr>
        <p:spPr>
          <a:xfrm>
            <a:off x="7980100" y="3789375"/>
            <a:ext cx="1045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32425"/>
                </a:solidFill>
              </a:rPr>
              <a:t>Similar to HGCROC Default</a:t>
            </a:r>
            <a:endParaRPr sz="1200">
              <a:solidFill>
                <a:srgbClr val="23242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347" name="Google Shape;34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56" y="0"/>
            <a:ext cx="62707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"/>
          <p:cNvSpPr txBox="1">
            <a:spLocks noGrp="1"/>
          </p:cNvSpPr>
          <p:nvPr>
            <p:ph type="body" idx="1"/>
          </p:nvPr>
        </p:nvSpPr>
        <p:spPr>
          <a:xfrm>
            <a:off x="5890261" y="486326"/>
            <a:ext cx="83729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r>
              <a:rPr lang="en-US"/>
              <a:t>S13360       S14160</a:t>
            </a:r>
            <a:endParaRPr/>
          </a:p>
        </p:txBody>
      </p:sp>
      <p:sp>
        <p:nvSpPr>
          <p:cNvPr id="349" name="Google Shape;349;p6"/>
          <p:cNvSpPr txBox="1"/>
          <p:nvPr/>
        </p:nvSpPr>
        <p:spPr>
          <a:xfrm>
            <a:off x="6050280" y="809744"/>
            <a:ext cx="7132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</p:txBody>
      </p:sp>
      <p:sp>
        <p:nvSpPr>
          <p:cNvPr id="350" name="Google Shape;350;p6"/>
          <p:cNvSpPr txBox="1"/>
          <p:nvPr/>
        </p:nvSpPr>
        <p:spPr>
          <a:xfrm>
            <a:off x="7290861" y="809744"/>
            <a:ext cx="7132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</p:txBody>
      </p:sp>
      <p:sp>
        <p:nvSpPr>
          <p:cNvPr id="351" name="Google Shape;351;p6"/>
          <p:cNvSpPr txBox="1"/>
          <p:nvPr/>
        </p:nvSpPr>
        <p:spPr>
          <a:xfrm>
            <a:off x="6057900" y="1152644"/>
            <a:ext cx="7132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</p:txBody>
      </p:sp>
      <p:sp>
        <p:nvSpPr>
          <p:cNvPr id="352" name="Google Shape;352;p6"/>
          <p:cNvSpPr txBox="1"/>
          <p:nvPr/>
        </p:nvSpPr>
        <p:spPr>
          <a:xfrm>
            <a:off x="7298481" y="1152644"/>
            <a:ext cx="71323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✅</a:t>
            </a:r>
            <a:endParaRPr/>
          </a:p>
        </p:txBody>
      </p:sp>
      <p:grpSp>
        <p:nvGrpSpPr>
          <p:cNvPr id="353" name="Google Shape;353;p6"/>
          <p:cNvGrpSpPr/>
          <p:nvPr/>
        </p:nvGrpSpPr>
        <p:grpSpPr>
          <a:xfrm>
            <a:off x="6060328" y="1418366"/>
            <a:ext cx="1968305" cy="369332"/>
            <a:chOff x="6050280" y="1398270"/>
            <a:chExt cx="1968305" cy="369332"/>
          </a:xfrm>
        </p:grpSpPr>
        <p:sp>
          <p:nvSpPr>
            <p:cNvPr id="354" name="Google Shape;354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55" name="Google Shape;355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56" name="Google Shape;356;p6"/>
          <p:cNvGrpSpPr/>
          <p:nvPr/>
        </p:nvGrpSpPr>
        <p:grpSpPr>
          <a:xfrm>
            <a:off x="6062005" y="1661198"/>
            <a:ext cx="1968305" cy="369332"/>
            <a:chOff x="6050280" y="1398270"/>
            <a:chExt cx="1968305" cy="369332"/>
          </a:xfrm>
        </p:grpSpPr>
        <p:sp>
          <p:nvSpPr>
            <p:cNvPr id="357" name="Google Shape;357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58" name="Google Shape;358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59" name="Google Shape;359;p6"/>
          <p:cNvGrpSpPr/>
          <p:nvPr/>
        </p:nvGrpSpPr>
        <p:grpSpPr>
          <a:xfrm>
            <a:off x="6062004" y="1902359"/>
            <a:ext cx="1968305" cy="369332"/>
            <a:chOff x="6050280" y="1398270"/>
            <a:chExt cx="1968305" cy="369332"/>
          </a:xfrm>
        </p:grpSpPr>
        <p:sp>
          <p:nvSpPr>
            <p:cNvPr id="360" name="Google Shape;360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❌</a:t>
              </a:r>
              <a:endParaRPr/>
            </a:p>
          </p:txBody>
        </p:sp>
        <p:sp>
          <p:nvSpPr>
            <p:cNvPr id="361" name="Google Shape;361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62" name="Google Shape;362;p6"/>
          <p:cNvGrpSpPr/>
          <p:nvPr/>
        </p:nvGrpSpPr>
        <p:grpSpPr>
          <a:xfrm>
            <a:off x="6063678" y="2155243"/>
            <a:ext cx="1968305" cy="369332"/>
            <a:chOff x="6050280" y="1398270"/>
            <a:chExt cx="1968305" cy="369332"/>
          </a:xfrm>
        </p:grpSpPr>
        <p:sp>
          <p:nvSpPr>
            <p:cNvPr id="363" name="Google Shape;363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~</a:t>
              </a:r>
              <a:endParaRPr/>
            </a:p>
          </p:txBody>
        </p:sp>
        <p:sp>
          <p:nvSpPr>
            <p:cNvPr id="364" name="Google Shape;364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65" name="Google Shape;365;p6"/>
          <p:cNvGrpSpPr/>
          <p:nvPr/>
        </p:nvGrpSpPr>
        <p:grpSpPr>
          <a:xfrm>
            <a:off x="6073727" y="2476788"/>
            <a:ext cx="2277670" cy="646512"/>
            <a:chOff x="6050280" y="1398270"/>
            <a:chExt cx="2277670" cy="646512"/>
          </a:xfrm>
        </p:grpSpPr>
        <p:sp>
          <p:nvSpPr>
            <p:cNvPr id="366" name="Google Shape;366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67" name="Google Shape;367;p6"/>
            <p:cNvSpPr txBox="1"/>
            <p:nvPr/>
          </p:nvSpPr>
          <p:spPr>
            <a:xfrm>
              <a:off x="7290850" y="1398282"/>
              <a:ext cx="10371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❌❓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6"/>
          <p:cNvGrpSpPr/>
          <p:nvPr/>
        </p:nvGrpSpPr>
        <p:grpSpPr>
          <a:xfrm>
            <a:off x="6065353" y="2769866"/>
            <a:ext cx="1968305" cy="369332"/>
            <a:chOff x="6050280" y="1398270"/>
            <a:chExt cx="1968305" cy="369332"/>
          </a:xfrm>
        </p:grpSpPr>
        <p:sp>
          <p:nvSpPr>
            <p:cNvPr id="369" name="Google Shape;369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❌</a:t>
              </a:r>
              <a:endParaRPr/>
            </a:p>
          </p:txBody>
        </p:sp>
        <p:sp>
          <p:nvSpPr>
            <p:cNvPr id="370" name="Google Shape;370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71" name="Google Shape;371;p6"/>
          <p:cNvGrpSpPr/>
          <p:nvPr/>
        </p:nvGrpSpPr>
        <p:grpSpPr>
          <a:xfrm>
            <a:off x="6067030" y="3042843"/>
            <a:ext cx="1968305" cy="369332"/>
            <a:chOff x="6050280" y="1398270"/>
            <a:chExt cx="1968305" cy="369332"/>
          </a:xfrm>
        </p:grpSpPr>
        <p:sp>
          <p:nvSpPr>
            <p:cNvPr id="372" name="Google Shape;372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73" name="Google Shape;373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74" name="Google Shape;374;p6"/>
          <p:cNvGrpSpPr/>
          <p:nvPr/>
        </p:nvGrpSpPr>
        <p:grpSpPr>
          <a:xfrm>
            <a:off x="6068704" y="3295727"/>
            <a:ext cx="1968305" cy="369332"/>
            <a:chOff x="6050280" y="1398270"/>
            <a:chExt cx="1968305" cy="369332"/>
          </a:xfrm>
        </p:grpSpPr>
        <p:sp>
          <p:nvSpPr>
            <p:cNvPr id="375" name="Google Shape;375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76" name="Google Shape;376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77" name="Google Shape;377;p6"/>
          <p:cNvGrpSpPr/>
          <p:nvPr/>
        </p:nvGrpSpPr>
        <p:grpSpPr>
          <a:xfrm>
            <a:off x="6058656" y="3767995"/>
            <a:ext cx="1968305" cy="369332"/>
            <a:chOff x="6050280" y="1398270"/>
            <a:chExt cx="1968305" cy="369332"/>
          </a:xfrm>
        </p:grpSpPr>
        <p:sp>
          <p:nvSpPr>
            <p:cNvPr id="378" name="Google Shape;378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79" name="Google Shape;379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80" name="Google Shape;380;p6"/>
          <p:cNvGrpSpPr/>
          <p:nvPr/>
        </p:nvGrpSpPr>
        <p:grpSpPr>
          <a:xfrm>
            <a:off x="6058656" y="4039302"/>
            <a:ext cx="1968305" cy="369332"/>
            <a:chOff x="6050280" y="1398270"/>
            <a:chExt cx="1968305" cy="369332"/>
          </a:xfrm>
        </p:grpSpPr>
        <p:sp>
          <p:nvSpPr>
            <p:cNvPr id="381" name="Google Shape;381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82" name="Google Shape;382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83" name="Google Shape;383;p6"/>
          <p:cNvGrpSpPr/>
          <p:nvPr/>
        </p:nvGrpSpPr>
        <p:grpSpPr>
          <a:xfrm>
            <a:off x="6058658" y="4290509"/>
            <a:ext cx="1968305" cy="369332"/>
            <a:chOff x="6050280" y="1398270"/>
            <a:chExt cx="1968305" cy="369332"/>
          </a:xfrm>
        </p:grpSpPr>
        <p:sp>
          <p:nvSpPr>
            <p:cNvPr id="384" name="Google Shape;384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85" name="Google Shape;385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  <p:grpSp>
        <p:nvGrpSpPr>
          <p:cNvPr id="386" name="Google Shape;386;p6"/>
          <p:cNvGrpSpPr/>
          <p:nvPr/>
        </p:nvGrpSpPr>
        <p:grpSpPr>
          <a:xfrm>
            <a:off x="6058658" y="4551771"/>
            <a:ext cx="1968305" cy="369332"/>
            <a:chOff x="6050280" y="1398270"/>
            <a:chExt cx="1968305" cy="369332"/>
          </a:xfrm>
        </p:grpSpPr>
        <p:sp>
          <p:nvSpPr>
            <p:cNvPr id="387" name="Google Shape;387;p6"/>
            <p:cNvSpPr txBox="1"/>
            <p:nvPr/>
          </p:nvSpPr>
          <p:spPr>
            <a:xfrm>
              <a:off x="6050280" y="1398270"/>
              <a:ext cx="4455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  <p:sp>
          <p:nvSpPr>
            <p:cNvPr id="388" name="Google Shape;388;p6"/>
            <p:cNvSpPr txBox="1"/>
            <p:nvPr/>
          </p:nvSpPr>
          <p:spPr>
            <a:xfrm>
              <a:off x="7290861" y="1398270"/>
              <a:ext cx="7277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✅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0E69D-5EE9-F1AC-C757-D0370B0D2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86466"/>
            <a:ext cx="8372901" cy="621711"/>
          </a:xfrm>
        </p:spPr>
        <p:txBody>
          <a:bodyPr/>
          <a:lstStyle/>
          <a:p>
            <a:r>
              <a:rPr lang="en-US" dirty="0"/>
              <a:t>The Mitigation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69B54-E8E6-922E-08AC-9DB0B7420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666941"/>
            <a:ext cx="8464376" cy="3317082"/>
          </a:xfrm>
        </p:spPr>
        <p:txBody>
          <a:bodyPr/>
          <a:lstStyle/>
          <a:p>
            <a:r>
              <a:rPr lang="en-US" dirty="0"/>
              <a:t>Reduce the </a:t>
            </a:r>
            <a:r>
              <a:rPr lang="en-US" dirty="0" err="1"/>
              <a:t>SiPM</a:t>
            </a:r>
            <a:r>
              <a:rPr lang="en-US" dirty="0"/>
              <a:t> noise per channel, or increase the MIP signal per channel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426B2-12C1-4E3E-53FA-1C04CCCB52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C62272-735B-C4CC-E5A5-261EE2759428}"/>
              </a:ext>
            </a:extLst>
          </p:cNvPr>
          <p:cNvGraphicFramePr>
            <a:graphicFrameLocks noGrp="1"/>
          </p:cNvGraphicFramePr>
          <p:nvPr/>
        </p:nvGraphicFramePr>
        <p:xfrm>
          <a:off x="325395" y="1471620"/>
          <a:ext cx="4475205" cy="2656840"/>
        </p:xfrm>
        <a:graphic>
          <a:graphicData uri="http://schemas.openxmlformats.org/drawingml/2006/table">
            <a:tbl>
              <a:tblPr firstRow="1" bandRow="1">
                <a:tableStyleId>{FFAF2DD3-6D2A-40BB-841C-81AC2486B6E5}</a:tableStyleId>
              </a:tblPr>
              <a:tblGrid>
                <a:gridCol w="1491735">
                  <a:extLst>
                    <a:ext uri="{9D8B030D-6E8A-4147-A177-3AD203B41FA5}">
                      <a16:colId xmlns:a16="http://schemas.microsoft.com/office/drawing/2014/main" val="1427009370"/>
                    </a:ext>
                  </a:extLst>
                </a:gridCol>
                <a:gridCol w="1491735">
                  <a:extLst>
                    <a:ext uri="{9D8B030D-6E8A-4147-A177-3AD203B41FA5}">
                      <a16:colId xmlns:a16="http://schemas.microsoft.com/office/drawing/2014/main" val="3910619857"/>
                    </a:ext>
                  </a:extLst>
                </a:gridCol>
                <a:gridCol w="1491735">
                  <a:extLst>
                    <a:ext uri="{9D8B030D-6E8A-4147-A177-3AD203B41FA5}">
                      <a16:colId xmlns:a16="http://schemas.microsoft.com/office/drawing/2014/main" val="3564783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Noise Reduction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48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S13 vs. S14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Easy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Less Noise = Worse PDE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99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Reduce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Strong noise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Hard 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17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Replace </a:t>
                      </a:r>
                      <a:r>
                        <a:rPr lang="en-US" sz="1200" dirty="0" err="1"/>
                        <a:t>SiPMs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Fresh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545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Anneal </a:t>
                      </a:r>
                      <a:r>
                        <a:rPr lang="en-US" sz="1200" dirty="0" err="1"/>
                        <a:t>SiPMs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Undo radiation damage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Hard integration(?)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111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Smaller readout channels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Better granularity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MIP shrinks too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2449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490DE88-F3CC-D4A2-3BD3-C8E6CAB46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960543"/>
                  </p:ext>
                </p:extLst>
              </p:nvPr>
            </p:nvGraphicFramePr>
            <p:xfrm>
              <a:off x="4932407" y="1471619"/>
              <a:ext cx="4120977" cy="2644100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1373659">
                      <a:extLst>
                        <a:ext uri="{9D8B030D-6E8A-4147-A177-3AD203B41FA5}">
                          <a16:colId xmlns:a16="http://schemas.microsoft.com/office/drawing/2014/main" val="1427009370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910619857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564783371"/>
                        </a:ext>
                      </a:extLst>
                    </a:gridCol>
                  </a:tblGrid>
                  <a:tr h="65971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MIP Improvement Option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7483253"/>
                      </a:ext>
                    </a:extLst>
                  </a:tr>
                  <a:tr h="65971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S13 vs. S14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Easy integration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More PDE = More Noise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545979"/>
                      </a:ext>
                    </a:extLst>
                  </a:tr>
                  <a:tr h="38221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Silicone Cookie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Easy integration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1111767"/>
                      </a:ext>
                    </a:extLst>
                  </a:tr>
                  <a:tr h="47122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Better </a:t>
                          </a:r>
                          <a:r>
                            <a:rPr lang="en-US" sz="1200" dirty="0" err="1"/>
                            <a:t>SciFis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Less attenuation, 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$$$$$$$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930469"/>
                      </a:ext>
                    </a:extLst>
                  </a:tr>
                  <a:tr h="47122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Larger readout channels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Noise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∝</m:t>
                              </m:r>
                            </m:oMath>
                          </a14:m>
                          <a:r>
                            <a:rPr lang="en-US" sz="1200" dirty="0"/>
                            <a:t> SiPM Area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95939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490DE88-F3CC-D4A2-3BD3-C8E6CAB46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960543"/>
                  </p:ext>
                </p:extLst>
              </p:nvPr>
            </p:nvGraphicFramePr>
            <p:xfrm>
              <a:off x="4932407" y="1471619"/>
              <a:ext cx="4120977" cy="2644100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1373659">
                      <a:extLst>
                        <a:ext uri="{9D8B030D-6E8A-4147-A177-3AD203B41FA5}">
                          <a16:colId xmlns:a16="http://schemas.microsoft.com/office/drawing/2014/main" val="1427009370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910619857"/>
                        </a:ext>
                      </a:extLst>
                    </a:gridCol>
                    <a:gridCol w="1373659">
                      <a:extLst>
                        <a:ext uri="{9D8B030D-6E8A-4147-A177-3AD203B41FA5}">
                          <a16:colId xmlns:a16="http://schemas.microsoft.com/office/drawing/2014/main" val="3564783371"/>
                        </a:ext>
                      </a:extLst>
                    </a:gridCol>
                  </a:tblGrid>
                  <a:tr h="65971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MIP Improvement Option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Pro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Con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67483253"/>
                      </a:ext>
                    </a:extLst>
                  </a:tr>
                  <a:tr h="65971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S13 vs. S14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Easy integration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More PDE = More Noise</a:t>
                          </a:r>
                        </a:p>
                        <a:p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59545979"/>
                      </a:ext>
                    </a:extLst>
                  </a:tr>
                  <a:tr h="38221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Silicone Cookie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Easy integration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1111767"/>
                      </a:ext>
                    </a:extLst>
                  </a:tr>
                  <a:tr h="47122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Better </a:t>
                          </a:r>
                          <a:r>
                            <a:rPr lang="en-US" sz="1200" dirty="0" err="1"/>
                            <a:t>SciFis</a:t>
                          </a:r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Less attenuation, 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$$$$$$$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0930469"/>
                      </a:ext>
                    </a:extLst>
                  </a:tr>
                  <a:tr h="471226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Larger readout channels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More light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4630" t="-472973" r="-4630" b="-135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95939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21DFC1C-3B46-6EF6-A505-87F116C714A5}"/>
              </a:ext>
            </a:extLst>
          </p:cNvPr>
          <p:cNvSpPr/>
          <p:nvPr/>
        </p:nvSpPr>
        <p:spPr>
          <a:xfrm>
            <a:off x="285226" y="3598877"/>
            <a:ext cx="8808440" cy="62078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5C9AF-06CE-3559-582A-E30E72DA1732}"/>
              </a:ext>
            </a:extLst>
          </p:cNvPr>
          <p:cNvSpPr txBox="1"/>
          <p:nvPr/>
        </p:nvSpPr>
        <p:spPr>
          <a:xfrm>
            <a:off x="2776756" y="4370664"/>
            <a:ext cx="3615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investigate these options a bit more…</a:t>
            </a:r>
          </a:p>
        </p:txBody>
      </p:sp>
    </p:spTree>
    <p:extLst>
      <p:ext uri="{BB962C8B-B14F-4D97-AF65-F5344CB8AC3E}">
        <p14:creationId xmlns:p14="http://schemas.microsoft.com/office/powerpoint/2010/main" val="33990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"/>
          <p:cNvSpPr txBox="1">
            <a:spLocks noGrp="1"/>
          </p:cNvSpPr>
          <p:nvPr>
            <p:ph type="title"/>
          </p:nvPr>
        </p:nvSpPr>
        <p:spPr>
          <a:xfrm>
            <a:off x="457201" y="15105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OPEN/DISCUSSION QUESTIONS</a:t>
            </a:r>
            <a:endParaRPr/>
          </a:p>
        </p:txBody>
      </p:sp>
      <p:sp>
        <p:nvSpPr>
          <p:cNvPr id="411" name="Google Shape;411;p7"/>
          <p:cNvSpPr txBox="1">
            <a:spLocks noGrp="1"/>
          </p:cNvSpPr>
          <p:nvPr>
            <p:ph type="body" idx="1"/>
          </p:nvPr>
        </p:nvSpPr>
        <p:spPr>
          <a:xfrm>
            <a:off x="544665" y="515637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 dirty="0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 dirty="0"/>
              <a:t>What DCR can we really tolerate?</a:t>
            </a:r>
          </a:p>
          <a:p>
            <a:pPr marL="630238" lvl="1" indent="-173038">
              <a:spcBef>
                <a:spcPts val="600"/>
              </a:spcBef>
              <a:buChar char="▪"/>
            </a:pPr>
            <a:r>
              <a:rPr lang="en-US" dirty="0"/>
              <a:t>Depends on signal shape, shorter fall time better</a:t>
            </a:r>
          </a:p>
          <a:p>
            <a:pPr marL="630238" lvl="1" indent="-173038">
              <a:spcBef>
                <a:spcPts val="600"/>
              </a:spcBef>
              <a:buChar char="▪"/>
            </a:pPr>
            <a:r>
              <a:rPr lang="en-US" dirty="0"/>
              <a:t>With HGCROC-length signals, 10 MHz too large if threshold is 3 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endParaRPr dirty="0"/>
          </a:p>
          <a:p>
            <a:pPr marL="520700" lvl="1" indent="-1222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 dirty="0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 dirty="0"/>
              <a:t>Do we want to actively temperature control the </a:t>
            </a:r>
            <a:r>
              <a:rPr lang="en-US" dirty="0" err="1"/>
              <a:t>SiPMs</a:t>
            </a:r>
            <a:r>
              <a:rPr lang="en-US" dirty="0"/>
              <a:t>?</a:t>
            </a:r>
            <a:endParaRPr dirty="0"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 dirty="0"/>
              <a:t>Maintain a constant DCR by decreasing temp as rad damage accumulates</a:t>
            </a:r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 dirty="0"/>
              <a:t>More effective with S13360 series than S14160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 dirty="0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 dirty="0"/>
              <a:t>If we go with the S13360 series, how can we compensate the loss in PDE?</a:t>
            </a:r>
            <a:endParaRPr dirty="0"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 dirty="0"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 dirty="0"/>
              <a:t>Does the lower operating voltage of the S14160 series benefit us?</a:t>
            </a:r>
            <a:endParaRPr dirty="0"/>
          </a:p>
        </p:txBody>
      </p:sp>
      <p:sp>
        <p:nvSpPr>
          <p:cNvPr id="412" name="Google Shape;412;p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427" name="Google Shape;427;p9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428" name="Google Shape;428;p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429" name="Google Shape;42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60" y="363789"/>
            <a:ext cx="4290932" cy="307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1915" y="358378"/>
            <a:ext cx="4622086" cy="3317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ad884a7d4e_0_724"/>
          <p:cNvSpPr txBox="1">
            <a:spLocks noGrp="1"/>
          </p:cNvSpPr>
          <p:nvPr>
            <p:ph type="title" idx="4294967295"/>
          </p:nvPr>
        </p:nvSpPr>
        <p:spPr>
          <a:xfrm>
            <a:off x="311700" y="106350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PDE: GlueX SiPM Parameters</a:t>
            </a:r>
            <a:endParaRPr/>
          </a:p>
        </p:txBody>
      </p:sp>
      <p:pic>
        <p:nvPicPr>
          <p:cNvPr id="394" name="Google Shape;394;g2ad884a7d4e_0_724"/>
          <p:cNvPicPr preferRelativeResize="0"/>
          <p:nvPr/>
        </p:nvPicPr>
        <p:blipFill rotWithShape="1">
          <a:blip r:embed="rId3">
            <a:alphaModFix/>
          </a:blip>
          <a:srcRect b="1448"/>
          <a:stretch/>
        </p:blipFill>
        <p:spPr>
          <a:xfrm>
            <a:off x="311700" y="796825"/>
            <a:ext cx="3640100" cy="40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ad884a7d4e_0_724"/>
          <p:cNvSpPr txBox="1"/>
          <p:nvPr/>
        </p:nvSpPr>
        <p:spPr>
          <a:xfrm>
            <a:off x="4290900" y="1029288"/>
            <a:ext cx="45483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chemeClr val="dk2"/>
                </a:solidFill>
              </a:rPr>
              <a:t>The Hamamatsu specification sheets provide the recommended operating voltage for a nominal gain of 7.5 × 10</a:t>
            </a:r>
            <a:r>
              <a:rPr lang="en-US" sz="1300" i="1" baseline="30000">
                <a:solidFill>
                  <a:schemeClr val="dk2"/>
                </a:solidFill>
              </a:rPr>
              <a:t>5</a:t>
            </a:r>
            <a:r>
              <a:rPr lang="en-US" sz="1300" i="1">
                <a:solidFill>
                  <a:schemeClr val="dk2"/>
                </a:solidFill>
              </a:rPr>
              <a:t> , although our measurements indicate lower gains (Fig. 4a). We determined that this operational voltage on average corresponds to 0.9 V above breakdown; to obtain our setting </a:t>
            </a:r>
            <a:r>
              <a:rPr lang="en-US" sz="1300" i="1">
                <a:solidFill>
                  <a:schemeClr val="dk2"/>
                </a:solidFill>
                <a:highlight>
                  <a:srgbClr val="EAD1DC"/>
                </a:highlight>
              </a:rPr>
              <a:t>at an overvoltage of 1.4 V</a:t>
            </a:r>
            <a:r>
              <a:rPr lang="en-US" sz="1300" i="1">
                <a:solidFill>
                  <a:schemeClr val="dk2"/>
                </a:solidFill>
              </a:rPr>
              <a:t>, we added 0.5 V and then adjusted for temperature.</a:t>
            </a:r>
            <a:endParaRPr sz="13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</a:endParaRPr>
          </a:p>
        </p:txBody>
      </p:sp>
      <p:cxnSp>
        <p:nvCxnSpPr>
          <p:cNvPr id="396" name="Google Shape;396;g2ad884a7d4e_0_724"/>
          <p:cNvCxnSpPr/>
          <p:nvPr/>
        </p:nvCxnSpPr>
        <p:spPr>
          <a:xfrm>
            <a:off x="3548575" y="1211950"/>
            <a:ext cx="0" cy="9309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7" name="Google Shape;397;g2ad884a7d4e_0_724"/>
          <p:cNvCxnSpPr/>
          <p:nvPr/>
        </p:nvCxnSpPr>
        <p:spPr>
          <a:xfrm rot="10800000">
            <a:off x="2569275" y="1187700"/>
            <a:ext cx="937800" cy="21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8" name="Google Shape;398;g2ad884a7d4e_0_724"/>
          <p:cNvCxnSpPr/>
          <p:nvPr/>
        </p:nvCxnSpPr>
        <p:spPr>
          <a:xfrm>
            <a:off x="3124125" y="1493125"/>
            <a:ext cx="0" cy="6255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99" name="Google Shape;399;g2ad884a7d4e_0_724"/>
          <p:cNvCxnSpPr/>
          <p:nvPr/>
        </p:nvCxnSpPr>
        <p:spPr>
          <a:xfrm rot="10800000">
            <a:off x="2579025" y="1466150"/>
            <a:ext cx="545100" cy="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400" name="Google Shape;400;g2ad884a7d4e_0_724"/>
          <p:cNvCxnSpPr/>
          <p:nvPr/>
        </p:nvCxnSpPr>
        <p:spPr>
          <a:xfrm flipH="1">
            <a:off x="2603275" y="795025"/>
            <a:ext cx="1279800" cy="35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1" name="Google Shape;401;g2ad884a7d4e_0_724"/>
          <p:cNvSpPr txBox="1"/>
          <p:nvPr/>
        </p:nvSpPr>
        <p:spPr>
          <a:xfrm>
            <a:off x="3806875" y="591425"/>
            <a:ext cx="17259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highlight>
                  <a:srgbClr val="EAD1DC"/>
                </a:highlight>
              </a:rPr>
              <a:t>PDE ~33%</a:t>
            </a:r>
            <a:endParaRPr>
              <a:highlight>
                <a:srgbClr val="EAD1DC"/>
              </a:highlight>
            </a:endParaRPr>
          </a:p>
        </p:txBody>
      </p:sp>
      <p:pic>
        <p:nvPicPr>
          <p:cNvPr id="402" name="Google Shape;402;g2ad884a7d4e_0_7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607" y="2538600"/>
            <a:ext cx="2516028" cy="22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2ad884a7d4e_0_724"/>
          <p:cNvSpPr txBox="1"/>
          <p:nvPr/>
        </p:nvSpPr>
        <p:spPr>
          <a:xfrm>
            <a:off x="6471763" y="4739325"/>
            <a:ext cx="179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https://arxiv.org/abs/1801.03088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04" name="Google Shape;404;g2ad884a7d4e_0_724"/>
          <p:cNvSpPr txBox="1"/>
          <p:nvPr/>
        </p:nvSpPr>
        <p:spPr>
          <a:xfrm>
            <a:off x="4257888" y="2845650"/>
            <a:ext cx="1758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</a:rPr>
              <a:t>Hamamatsu Multi-Pixel Photon Counter (MPPC) S12045(X): </a:t>
            </a:r>
            <a:endParaRPr sz="11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2"/>
                </a:solidFill>
              </a:rPr>
              <a:t>16 x 3600 pixels (50 um)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05" name="Google Shape;405;g2ad884a7d4e_0_724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63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ad884a7d4e_0_0"/>
          <p:cNvSpPr txBox="1">
            <a:spLocks noGrp="1"/>
          </p:cNvSpPr>
          <p:nvPr>
            <p:ph type="title" idx="4294967295"/>
          </p:nvPr>
        </p:nvSpPr>
        <p:spPr>
          <a:xfrm>
            <a:off x="466201" y="-31047"/>
            <a:ext cx="8373000" cy="62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Pixel Size and Number of Pixels</a:t>
            </a:r>
            <a:endParaRPr/>
          </a:p>
        </p:txBody>
      </p:sp>
      <p:sp>
        <p:nvSpPr>
          <p:cNvPr id="436" name="Google Shape;436;g2ad884a7d4e_0_0"/>
          <p:cNvSpPr txBox="1"/>
          <p:nvPr/>
        </p:nvSpPr>
        <p:spPr>
          <a:xfrm>
            <a:off x="428100" y="1030025"/>
            <a:ext cx="843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g2ad884a7d4e_0_0"/>
          <p:cNvSpPr txBox="1">
            <a:spLocks noGrp="1"/>
          </p:cNvSpPr>
          <p:nvPr>
            <p:ph type="body" idx="4294967295"/>
          </p:nvPr>
        </p:nvSpPr>
        <p:spPr>
          <a:xfrm>
            <a:off x="457201" y="655318"/>
            <a:ext cx="8373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 sz="1800" b="0">
                <a:solidFill>
                  <a:srgbClr val="1C1C1C"/>
                </a:solidFill>
              </a:rPr>
              <a:t>Defined by </a:t>
            </a:r>
            <a:r>
              <a:rPr lang="en-US" sz="1800">
                <a:solidFill>
                  <a:schemeClr val="accent2"/>
                </a:solidFill>
              </a:rPr>
              <a:t>photoelectron statistics</a:t>
            </a:r>
            <a:r>
              <a:rPr lang="en-US" sz="1800" b="0">
                <a:solidFill>
                  <a:srgbClr val="1C1C1C"/>
                </a:solidFill>
              </a:rPr>
              <a:t> and </a:t>
            </a:r>
            <a:r>
              <a:rPr lang="en-US">
                <a:solidFill>
                  <a:srgbClr val="00609C"/>
                </a:solidFill>
              </a:rPr>
              <a:t>energy range</a:t>
            </a:r>
            <a:r>
              <a:rPr lang="en-US" sz="1800" b="0">
                <a:solidFill>
                  <a:srgbClr val="1C1C1C"/>
                </a:solidFill>
              </a:rPr>
              <a:t> to be measured</a:t>
            </a:r>
            <a:endParaRPr sz="1800" b="0">
              <a:solidFill>
                <a:srgbClr val="1C1C1C"/>
              </a:solidFill>
            </a:endParaRPr>
          </a:p>
        </p:txBody>
      </p:sp>
      <p:sp>
        <p:nvSpPr>
          <p:cNvPr id="438" name="Google Shape;438;g2ad884a7d4e_0_0"/>
          <p:cNvSpPr txBox="1"/>
          <p:nvPr/>
        </p:nvSpPr>
        <p:spPr>
          <a:xfrm>
            <a:off x="385500" y="919475"/>
            <a:ext cx="8373000" cy="1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Energy measurement ranges </a:t>
            </a:r>
            <a:r>
              <a:rPr lang="en-US" sz="1200" b="1">
                <a:solidFill>
                  <a:schemeClr val="hlink"/>
                </a:solidFill>
              </a:rPr>
              <a:t>in BECal</a:t>
            </a:r>
            <a:r>
              <a:rPr lang="en-US" sz="1200" b="1"/>
              <a:t>:</a:t>
            </a:r>
            <a:endParaRPr sz="1200" b="1"/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SzPts val="1200"/>
              <a:buChar char="●"/>
            </a:pPr>
            <a:r>
              <a:rPr lang="en-US" sz="1200" i="1"/>
              <a:t>Shall provide photon measurements up to 10 GeV</a:t>
            </a:r>
            <a:r>
              <a:rPr lang="en-US" sz="1200"/>
              <a:t> (</a:t>
            </a:r>
            <a:r>
              <a:rPr lang="en-US" sz="800"/>
              <a:t>F-DET-ECAL-BAR.2</a:t>
            </a:r>
            <a:r>
              <a:rPr lang="en-US" sz="1200">
                <a:solidFill>
                  <a:schemeClr val="hlink"/>
                </a:solidFill>
              </a:rPr>
              <a:t>) </a:t>
            </a:r>
            <a:r>
              <a:rPr lang="en-US" sz="1200" i="1">
                <a:solidFill>
                  <a:schemeClr val="hlink"/>
                </a:solidFill>
              </a:rPr>
              <a:t>and down to 100 MeV</a:t>
            </a:r>
            <a:r>
              <a:rPr lang="en-US" sz="1200">
                <a:solidFill>
                  <a:schemeClr val="hlink"/>
                </a:solidFill>
              </a:rPr>
              <a:t> (</a:t>
            </a:r>
            <a:r>
              <a:rPr lang="en-US" sz="800"/>
              <a:t>F-DET-ECAL.9</a:t>
            </a:r>
            <a:r>
              <a:rPr lang="en-US" sz="1200">
                <a:solidFill>
                  <a:schemeClr val="hlink"/>
                </a:solidFill>
              </a:rPr>
              <a:t>)</a:t>
            </a:r>
            <a:endParaRPr sz="1200">
              <a:solidFill>
                <a:schemeClr val="hlink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SzPts val="1200"/>
              <a:buChar char="●"/>
            </a:pPr>
            <a:r>
              <a:rPr lang="en-US" sz="1200" i="1"/>
              <a:t>Shall provide electron ID up to 50 GeV and down to 1 GeV and below</a:t>
            </a:r>
            <a:r>
              <a:rPr lang="en-US" sz="1200"/>
              <a:t> </a:t>
            </a:r>
            <a:r>
              <a:rPr lang="en-US" sz="1200">
                <a:solidFill>
                  <a:schemeClr val="hlink"/>
                </a:solidFill>
              </a:rPr>
              <a:t>(</a:t>
            </a:r>
            <a:r>
              <a:rPr lang="en-US" sz="800"/>
              <a:t>F-DET-ECAL-BAR.1</a:t>
            </a:r>
            <a:r>
              <a:rPr lang="en-US" sz="1200">
                <a:solidFill>
                  <a:schemeClr val="hlink"/>
                </a:solidFill>
              </a:rPr>
              <a:t>)</a:t>
            </a:r>
            <a:endParaRPr sz="800"/>
          </a:p>
          <a:p>
            <a:pPr marL="914400" lvl="1" indent="-304800" algn="l" rtl="0">
              <a:spcBef>
                <a:spcPts val="400"/>
              </a:spcBef>
              <a:spcAft>
                <a:spcPts val="0"/>
              </a:spcAft>
              <a:buSzPts val="1200"/>
              <a:buChar char="○"/>
            </a:pPr>
            <a:r>
              <a:rPr lang="en-US" sz="1200"/>
              <a:t>Electron energy measurement needed for e/π separation only (straightforward at high energies)</a:t>
            </a:r>
            <a:endParaRPr sz="1200"/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Reasonable performance for MIPs needed for calibration and for muon ID</a:t>
            </a:r>
            <a:endParaRPr sz="1200"/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/>
              <a:t>Largest energy deposit occurs for particles at large </a:t>
            </a:r>
            <a:r>
              <a:rPr lang="en-US" sz="1100">
                <a:solidFill>
                  <a:schemeClr val="hlink"/>
                </a:solidFill>
              </a:rPr>
              <a:t>η</a:t>
            </a:r>
            <a:r>
              <a:rPr lang="en-US" sz="1200"/>
              <a:t> (steep angle) where the pathlength in a cell is maximal and the attenuation is minimal.</a:t>
            </a:r>
            <a:endParaRPr sz="1300"/>
          </a:p>
        </p:txBody>
      </p:sp>
      <p:grpSp>
        <p:nvGrpSpPr>
          <p:cNvPr id="439" name="Google Shape;439;g2ad884a7d4e_0_0"/>
          <p:cNvGrpSpPr/>
          <p:nvPr/>
        </p:nvGrpSpPr>
        <p:grpSpPr>
          <a:xfrm>
            <a:off x="6037052" y="2670400"/>
            <a:ext cx="2934397" cy="2290924"/>
            <a:chOff x="6037052" y="2554450"/>
            <a:chExt cx="2934397" cy="2290924"/>
          </a:xfrm>
        </p:grpSpPr>
        <p:pic>
          <p:nvPicPr>
            <p:cNvPr id="440" name="Google Shape;440;g2ad884a7d4e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37052" y="2554450"/>
              <a:ext cx="2934397" cy="22909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1" name="Google Shape;441;g2ad884a7d4e_0_0"/>
            <p:cNvCxnSpPr/>
            <p:nvPr/>
          </p:nvCxnSpPr>
          <p:spPr>
            <a:xfrm>
              <a:off x="8401050" y="3769050"/>
              <a:ext cx="0" cy="638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42" name="Google Shape;442;g2ad884a7d4e_0_0"/>
            <p:cNvSpPr txBox="1"/>
            <p:nvPr/>
          </p:nvSpPr>
          <p:spPr>
            <a:xfrm>
              <a:off x="7686675" y="3399750"/>
              <a:ext cx="94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13.5 GeV</a:t>
              </a:r>
              <a:endParaRPr sz="1200"/>
            </a:p>
          </p:txBody>
        </p:sp>
      </p:grpSp>
      <p:grpSp>
        <p:nvGrpSpPr>
          <p:cNvPr id="443" name="Google Shape;443;g2ad884a7d4e_0_0"/>
          <p:cNvGrpSpPr/>
          <p:nvPr/>
        </p:nvGrpSpPr>
        <p:grpSpPr>
          <a:xfrm>
            <a:off x="457199" y="2746600"/>
            <a:ext cx="3086301" cy="2210124"/>
            <a:chOff x="457199" y="2630650"/>
            <a:chExt cx="3086301" cy="2210124"/>
          </a:xfrm>
        </p:grpSpPr>
        <p:pic>
          <p:nvPicPr>
            <p:cNvPr id="444" name="Google Shape;444;g2ad884a7d4e_0_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199" y="2630650"/>
              <a:ext cx="3086301" cy="22101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5" name="Google Shape;445;g2ad884a7d4e_0_0"/>
            <p:cNvCxnSpPr/>
            <p:nvPr/>
          </p:nvCxnSpPr>
          <p:spPr>
            <a:xfrm>
              <a:off x="2962275" y="3686250"/>
              <a:ext cx="0" cy="638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46" name="Google Shape;446;g2ad884a7d4e_0_0"/>
            <p:cNvSpPr txBox="1"/>
            <p:nvPr/>
          </p:nvSpPr>
          <p:spPr>
            <a:xfrm>
              <a:off x="2343150" y="3393150"/>
              <a:ext cx="94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4.3 GeV</a:t>
              </a:r>
              <a:endParaRPr sz="1200"/>
            </a:p>
          </p:txBody>
        </p:sp>
      </p:grpSp>
      <p:sp>
        <p:nvSpPr>
          <p:cNvPr id="447" name="Google Shape;447;g2ad884a7d4e_0_0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grpSp>
        <p:nvGrpSpPr>
          <p:cNvPr id="448" name="Google Shape;448;g2ad884a7d4e_0_0"/>
          <p:cNvGrpSpPr/>
          <p:nvPr/>
        </p:nvGrpSpPr>
        <p:grpSpPr>
          <a:xfrm>
            <a:off x="3376825" y="2744800"/>
            <a:ext cx="2745101" cy="2142126"/>
            <a:chOff x="3376825" y="2628850"/>
            <a:chExt cx="2745101" cy="2142126"/>
          </a:xfrm>
        </p:grpSpPr>
        <p:pic>
          <p:nvPicPr>
            <p:cNvPr id="449" name="Google Shape;449;g2ad884a7d4e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76825" y="2628850"/>
              <a:ext cx="2745101" cy="21421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0" name="Google Shape;450;g2ad884a7d4e_0_0"/>
            <p:cNvCxnSpPr/>
            <p:nvPr/>
          </p:nvCxnSpPr>
          <p:spPr>
            <a:xfrm>
              <a:off x="5614975" y="3686250"/>
              <a:ext cx="0" cy="638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51" name="Google Shape;451;g2ad884a7d4e_0_0"/>
            <p:cNvSpPr txBox="1"/>
            <p:nvPr/>
          </p:nvSpPr>
          <p:spPr>
            <a:xfrm>
              <a:off x="4995850" y="3393150"/>
              <a:ext cx="94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7.1 GeV</a:t>
              </a:r>
              <a:endParaRPr sz="1200"/>
            </a:p>
          </p:txBody>
        </p:sp>
      </p:grpSp>
      <p:sp>
        <p:nvSpPr>
          <p:cNvPr id="452" name="Google Shape;452;g2ad884a7d4e_0_0"/>
          <p:cNvSpPr txBox="1"/>
          <p:nvPr/>
        </p:nvSpPr>
        <p:spPr>
          <a:xfrm>
            <a:off x="796350" y="3028500"/>
            <a:ext cx="2462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ePIC GEANT4 simulation</a:t>
            </a:r>
            <a:br>
              <a:rPr lang="en-US" sz="1100"/>
            </a:br>
            <a:r>
              <a:rPr lang="en-US" sz="1100"/>
              <a:t>10 GeV photons at η ~ -1.7</a:t>
            </a:r>
            <a:endParaRPr sz="1100"/>
          </a:p>
        </p:txBody>
      </p:sp>
      <p:sp>
        <p:nvSpPr>
          <p:cNvPr id="453" name="Google Shape;453;g2ad884a7d4e_0_0"/>
          <p:cNvSpPr txBox="1"/>
          <p:nvPr/>
        </p:nvSpPr>
        <p:spPr>
          <a:xfrm>
            <a:off x="3712650" y="3028500"/>
            <a:ext cx="2162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ePIC GEANT4 simulation</a:t>
            </a:r>
            <a:br>
              <a:rPr lang="en-US" sz="1100"/>
            </a:br>
            <a:r>
              <a:rPr lang="en-US" sz="1100"/>
              <a:t>19 GeV electrons at η ~ -1.7</a:t>
            </a:r>
            <a:endParaRPr sz="1100"/>
          </a:p>
        </p:txBody>
      </p:sp>
      <p:sp>
        <p:nvSpPr>
          <p:cNvPr id="454" name="Google Shape;454;g2ad884a7d4e_0_0"/>
          <p:cNvSpPr txBox="1"/>
          <p:nvPr/>
        </p:nvSpPr>
        <p:spPr>
          <a:xfrm>
            <a:off x="6328650" y="2977900"/>
            <a:ext cx="2162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ePIC GEANT4 simulation</a:t>
            </a:r>
            <a:br>
              <a:rPr lang="en-US" sz="1100"/>
            </a:br>
            <a:r>
              <a:rPr lang="en-US" sz="1100"/>
              <a:t>50 GeV electrons at η ~ 1.4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accent2"/>
                </a:solidFill>
              </a:rPr>
              <a:t>extreme case</a:t>
            </a:r>
            <a:endParaRPr sz="1100" i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ad884a7d4e_0_23"/>
          <p:cNvSpPr txBox="1">
            <a:spLocks noGrp="1"/>
          </p:cNvSpPr>
          <p:nvPr>
            <p:ph type="title" idx="4294967295"/>
          </p:nvPr>
        </p:nvSpPr>
        <p:spPr>
          <a:xfrm>
            <a:off x="466201" y="-31047"/>
            <a:ext cx="8373000" cy="62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Photoelectron statistics</a:t>
            </a:r>
            <a:endParaRPr/>
          </a:p>
        </p:txBody>
      </p:sp>
      <p:sp>
        <p:nvSpPr>
          <p:cNvPr id="460" name="Google Shape;460;g2ad884a7d4e_0_23"/>
          <p:cNvSpPr txBox="1"/>
          <p:nvPr/>
        </p:nvSpPr>
        <p:spPr>
          <a:xfrm>
            <a:off x="428100" y="1030025"/>
            <a:ext cx="843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424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1" name="Google Shape;461;g2ad884a7d4e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050" y="409575"/>
            <a:ext cx="2948976" cy="199666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2ad884a7d4e_0_23"/>
          <p:cNvSpPr txBox="1"/>
          <p:nvPr/>
        </p:nvSpPr>
        <p:spPr>
          <a:xfrm>
            <a:off x="5948529" y="112790"/>
            <a:ext cx="26763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2023 Hall D, Baby BCal, 3.9 GeV e</a:t>
            </a:r>
            <a:r>
              <a:rPr lang="en-US" sz="1200" baseline="30000"/>
              <a:t>+</a:t>
            </a:r>
            <a:br>
              <a:rPr lang="en-US"/>
            </a:br>
            <a:endParaRPr sz="1200"/>
          </a:p>
        </p:txBody>
      </p:sp>
      <p:sp>
        <p:nvSpPr>
          <p:cNvPr id="463" name="Google Shape;463;g2ad884a7d4e_0_23"/>
          <p:cNvSpPr txBox="1"/>
          <p:nvPr/>
        </p:nvSpPr>
        <p:spPr>
          <a:xfrm>
            <a:off x="6067425" y="630550"/>
            <a:ext cx="133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1000 phe/GeV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 side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not corrected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for 29 cm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atten.</a:t>
            </a:r>
            <a:endParaRPr sz="1200"/>
          </a:p>
        </p:txBody>
      </p:sp>
      <p:sp>
        <p:nvSpPr>
          <p:cNvPr id="464" name="Google Shape;464;g2ad884a7d4e_0_23"/>
          <p:cNvSpPr txBox="1"/>
          <p:nvPr/>
        </p:nvSpPr>
        <p:spPr>
          <a:xfrm>
            <a:off x="361475" y="590550"/>
            <a:ext cx="535830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From our 2023 Hall D tests using GlueX SiPMs and double-clad Kuraray fibers: </a:t>
            </a:r>
            <a:r>
              <a:rPr lang="en-US" sz="1200" b="1"/>
              <a:t>1000 phe/GeV </a:t>
            </a:r>
            <a:r>
              <a:rPr lang="en-US" sz="1200"/>
              <a:t>per side for showers at the center of the Baby BCAL prototype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sz="1200"/>
              <a:t>Corrected for attenuation: </a:t>
            </a:r>
            <a:r>
              <a:rPr lang="en-US" sz="1200" b="1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1077 phe/GeV</a:t>
            </a:r>
            <a:r>
              <a:rPr lang="en-US" sz="12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*</a:t>
            </a:r>
            <a:r>
              <a:rPr lang="en-US" sz="1200" b="1"/>
              <a:t> </a:t>
            </a:r>
            <a:r>
              <a:rPr lang="en-US" sz="1200"/>
              <a:t>per side </a:t>
            </a:r>
            <a:endParaRPr sz="12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/>
              <a:t>We can scale these results for the </a:t>
            </a:r>
            <a:r>
              <a:rPr lang="en-US" sz="1200" b="1"/>
              <a:t>ePIC Barrel ECal*: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 sz="1200"/>
              <a:t>x 1.5 factor improvement in </a:t>
            </a:r>
            <a:r>
              <a:rPr lang="en-US" sz="1200" b="1"/>
              <a:t>SiPM photon detection efficiency</a:t>
            </a:r>
            <a:endParaRPr sz="1200">
              <a:solidFill>
                <a:srgbClr val="2424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Roboto"/>
              <a:buChar char="-"/>
            </a:pPr>
            <a:r>
              <a:rPr lang="en-US" sz="1200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x 1.16 factor to account for</a:t>
            </a:r>
            <a:r>
              <a:rPr lang="en-US" sz="1200" b="1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better optical coupling</a:t>
            </a:r>
            <a:endParaRPr sz="1200">
              <a:solidFill>
                <a:srgbClr val="2424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200"/>
              <a:buFont typeface="Roboto"/>
              <a:buChar char="-"/>
            </a:pPr>
            <a:r>
              <a:rPr lang="en-US" sz="1200">
                <a:solidFill>
                  <a:schemeClr val="hlink"/>
                </a:solidFill>
              </a:rPr>
              <a:t>x 0.69 reduction accounting for </a:t>
            </a:r>
            <a:r>
              <a:rPr lang="en-US" sz="1200" b="1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single-clad</a:t>
            </a:r>
            <a:r>
              <a:rPr lang="en-US" sz="1200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Kuraray fibers</a:t>
            </a:r>
            <a:endParaRPr sz="1200">
              <a:solidFill>
                <a:srgbClr val="2424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This gives ~ </a:t>
            </a:r>
            <a:r>
              <a:rPr lang="en-US" sz="1200" b="1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1239 phe/GeV</a:t>
            </a:r>
            <a:r>
              <a:rPr lang="en-US" sz="1200">
                <a:solidFill>
                  <a:srgbClr val="2424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per side (fully corrected for attenuation)</a:t>
            </a:r>
            <a:endParaRPr sz="1200"/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 b="1">
                <a:solidFill>
                  <a:schemeClr val="hlink"/>
                </a:solidFill>
              </a:rPr>
              <a:t>10 GeV ɣ at η ~ -1.7:  </a:t>
            </a:r>
            <a:r>
              <a:rPr lang="en-US" sz="1200">
                <a:solidFill>
                  <a:schemeClr val="hlink"/>
                </a:solidFill>
              </a:rPr>
              <a:t>5560 phe → </a:t>
            </a:r>
            <a:r>
              <a:rPr lang="en-US" sz="1200" b="1">
                <a:solidFill>
                  <a:schemeClr val="hlink"/>
                </a:solidFill>
              </a:rPr>
              <a:t>9.8 % max SiPM occupancy</a:t>
            </a:r>
            <a:endParaRPr sz="1200" b="1">
              <a:solidFill>
                <a:schemeClr val="hlink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 b="1">
                <a:solidFill>
                  <a:schemeClr val="hlink"/>
                </a:solidFill>
              </a:rPr>
              <a:t>19 GeV e</a:t>
            </a:r>
            <a:r>
              <a:rPr lang="en-US" sz="1200" b="1" baseline="30000">
                <a:solidFill>
                  <a:schemeClr val="hlink"/>
                </a:solidFill>
              </a:rPr>
              <a:t>-</a:t>
            </a:r>
            <a:r>
              <a:rPr lang="en-US" sz="1200" b="1">
                <a:solidFill>
                  <a:schemeClr val="hlink"/>
                </a:solidFill>
              </a:rPr>
              <a:t> at η ~ -1.7: </a:t>
            </a:r>
            <a:r>
              <a:rPr lang="en-US" sz="1200">
                <a:solidFill>
                  <a:schemeClr val="hlink"/>
                </a:solidFill>
              </a:rPr>
              <a:t>9181 phe → </a:t>
            </a:r>
            <a:r>
              <a:rPr lang="en-US" sz="1200" b="1">
                <a:solidFill>
                  <a:schemeClr val="hlink"/>
                </a:solidFill>
              </a:rPr>
              <a:t>16.1 % max SiPM occupancy</a:t>
            </a:r>
            <a:endParaRPr sz="1200" b="1">
              <a:solidFill>
                <a:schemeClr val="hlink"/>
              </a:solidFill>
            </a:endParaRPr>
          </a:p>
          <a:p>
            <a:pPr marL="457200" lvl="0" indent="-304800" algn="l" rtl="0">
              <a:spcBef>
                <a:spcPts val="400"/>
              </a:spcBef>
              <a:spcAft>
                <a:spcPts val="400"/>
              </a:spcAft>
              <a:buSzPts val="1200"/>
              <a:buChar char="●"/>
            </a:pPr>
            <a:r>
              <a:rPr lang="en-US" sz="1200" b="1"/>
              <a:t>50 GeV e</a:t>
            </a:r>
            <a:r>
              <a:rPr lang="en-US" sz="1200" b="1" baseline="30000"/>
              <a:t>-</a:t>
            </a:r>
            <a:r>
              <a:rPr lang="en-US" sz="1200"/>
              <a:t> </a:t>
            </a:r>
            <a:r>
              <a:rPr lang="en-US" sz="1200" b="1"/>
              <a:t>at η ~ 1.4 (most extreme case): </a:t>
            </a:r>
            <a:r>
              <a:rPr lang="en-US" sz="1200"/>
              <a:t>17456 phe → </a:t>
            </a:r>
            <a:r>
              <a:rPr lang="en-US" sz="1200" b="1">
                <a:solidFill>
                  <a:schemeClr val="hlink"/>
                </a:solidFill>
              </a:rPr>
              <a:t>30.1% max SiPM occupancy</a:t>
            </a:r>
            <a:endParaRPr/>
          </a:p>
        </p:txBody>
      </p:sp>
      <p:sp>
        <p:nvSpPr>
          <p:cNvPr id="465" name="Google Shape;465;g2ad884a7d4e_0_23"/>
          <p:cNvSpPr txBox="1"/>
          <p:nvPr/>
        </p:nvSpPr>
        <p:spPr>
          <a:xfrm>
            <a:off x="279250" y="4605675"/>
            <a:ext cx="431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* </a:t>
            </a:r>
            <a:r>
              <a:rPr lang="en-US" sz="1100"/>
              <a:t>See backup slide for the attenuation length measurement and 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extraction of those factors</a:t>
            </a:r>
            <a:endParaRPr sz="1100"/>
          </a:p>
        </p:txBody>
      </p:sp>
      <p:pic>
        <p:nvPicPr>
          <p:cNvPr id="466" name="Google Shape;466;g2ad884a7d4e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9775" y="2577350"/>
            <a:ext cx="2948974" cy="23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2ad884a7d4e_0_23"/>
          <p:cNvSpPr txBox="1"/>
          <p:nvPr/>
        </p:nvSpPr>
        <p:spPr>
          <a:xfrm>
            <a:off x="6183719" y="2394000"/>
            <a:ext cx="34527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2008 Hall B beam test, photons </a:t>
            </a:r>
            <a:br>
              <a:rPr lang="en-US" sz="1200"/>
            </a:br>
            <a:endParaRPr sz="1200"/>
          </a:p>
        </p:txBody>
      </p:sp>
      <p:sp>
        <p:nvSpPr>
          <p:cNvPr id="468" name="Google Shape;468;g2ad884a7d4e_0_23"/>
          <p:cNvSpPr txBox="1"/>
          <p:nvPr/>
        </p:nvSpPr>
        <p:spPr>
          <a:xfrm>
            <a:off x="6281750" y="2730800"/>
            <a:ext cx="20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660 phe/GeV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 side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not corrected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for 195 cm atten.</a:t>
            </a:r>
            <a:endParaRPr sz="1200"/>
          </a:p>
        </p:txBody>
      </p:sp>
      <p:sp>
        <p:nvSpPr>
          <p:cNvPr id="469" name="Google Shape;469;g2ad884a7d4e_0_23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470" name="Google Shape;470;g2ad884a7d4e_0_23"/>
          <p:cNvSpPr txBox="1"/>
          <p:nvPr/>
        </p:nvSpPr>
        <p:spPr>
          <a:xfrm>
            <a:off x="361475" y="3606575"/>
            <a:ext cx="5232300" cy="9747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Well below the region where large nonlinearities in the SiPM response are expected in almost all cases.</a:t>
            </a:r>
            <a:endParaRPr sz="1200"/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1200"/>
              <a:t>Small non-linear effects possible for some ultra-high energy electrons, which is acceptable (e-π separation straightforward).</a:t>
            </a:r>
            <a:endParaRPr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0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476" name="Google Shape;476;p10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477" name="Google Shape;477;p10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478" name="Google Shape;478;p1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479" name="Google Shape;4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2232" y="1702716"/>
            <a:ext cx="3681246" cy="3440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1"/>
          <p:cNvSpPr txBox="1">
            <a:spLocks noGrp="1"/>
          </p:cNvSpPr>
          <p:nvPr>
            <p:ph type="title"/>
          </p:nvPr>
        </p:nvSpPr>
        <p:spPr>
          <a:xfrm>
            <a:off x="457201" y="1726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NOISE</a:t>
            </a:r>
            <a:endParaRPr/>
          </a:p>
        </p:txBody>
      </p:sp>
      <p:sp>
        <p:nvSpPr>
          <p:cNvPr id="485" name="Google Shape;485;p11"/>
          <p:cNvSpPr txBox="1">
            <a:spLocks noGrp="1"/>
          </p:cNvSpPr>
          <p:nvPr>
            <p:ph type="body" idx="1"/>
          </p:nvPr>
        </p:nvSpPr>
        <p:spPr>
          <a:xfrm>
            <a:off x="457201" y="761751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Dark count rate (DCR) determines threshold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MIPs at midrapidity will generate 3-6 N</a:t>
            </a:r>
            <a:r>
              <a:rPr lang="en-US" baseline="-25000"/>
              <a:t>pe</a:t>
            </a:r>
            <a:r>
              <a:rPr lang="en-US"/>
              <a:t> on average</a:t>
            </a:r>
            <a:endParaRPr/>
          </a:p>
          <a:p>
            <a:pPr marL="803275" lvl="2" indent="-187325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Would be good to have threshold slightly below MIP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 DCR above a few 10s of MHz will endanger the MIP</a:t>
            </a:r>
            <a:endParaRPr/>
          </a:p>
        </p:txBody>
      </p:sp>
      <p:sp>
        <p:nvSpPr>
          <p:cNvPr id="486" name="Google Shape;486;p1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pic>
        <p:nvPicPr>
          <p:cNvPr id="487" name="Google Shape;4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988" y="3423590"/>
            <a:ext cx="2851957" cy="171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454" y="3444044"/>
            <a:ext cx="2890041" cy="170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1427" y="3440222"/>
            <a:ext cx="2963238" cy="170327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0" name="Google Shape;490;p11"/>
          <p:cNvGraphicFramePr/>
          <p:nvPr/>
        </p:nvGraphicFramePr>
        <p:xfrm>
          <a:off x="4643651" y="61687"/>
          <a:ext cx="4299300" cy="1259870"/>
        </p:xfrm>
        <a:graphic>
          <a:graphicData uri="http://schemas.openxmlformats.org/drawingml/2006/table">
            <a:tbl>
              <a:tblPr firstRow="1" bandRow="1">
                <a:noFill/>
                <a:tableStyleId>{FFAF2DD3-6D2A-40BB-841C-81AC2486B6E5}</a:tableStyleId>
              </a:tblPr>
              <a:tblGrid>
                <a:gridCol w="14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Specification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S13360-3050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(3x3 mm)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S14160-3050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(3x3 mm)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DCR (Typ.)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500 kHz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1 MHz***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Crosstalk (%)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7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1" name="Google Shape;491;p11"/>
          <p:cNvSpPr txBox="1"/>
          <p:nvPr/>
        </p:nvSpPr>
        <p:spPr>
          <a:xfrm>
            <a:off x="5037220" y="1265458"/>
            <a:ext cx="37399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*** Differing values in literature</a:t>
            </a:r>
            <a:endParaRPr/>
          </a:p>
        </p:txBody>
      </p:sp>
      <p:sp>
        <p:nvSpPr>
          <p:cNvPr id="492" name="Google Shape;492;p11"/>
          <p:cNvSpPr txBox="1"/>
          <p:nvPr/>
        </p:nvSpPr>
        <p:spPr>
          <a:xfrm>
            <a:off x="4736969" y="1598900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Signal will gang 1.2 cm x 1.2 cm area (16 3x3 mm or 4 6x6 mm)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DCR for one BIC channel will be ~16x value in table</a:t>
            </a:r>
            <a:endParaRPr/>
          </a:p>
          <a:p>
            <a:pPr marL="173038" marR="0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Plan to test S14160 SiPMs at ANL &amp; Regina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pic>
        <p:nvPicPr>
          <p:cNvPr id="498" name="Google Shape;4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5328" y="2868096"/>
            <a:ext cx="3385739" cy="227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8260" y="592692"/>
            <a:ext cx="3385739" cy="227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20793" y="2952205"/>
            <a:ext cx="3511602" cy="2191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3726" y="595837"/>
            <a:ext cx="3511602" cy="231431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2"/>
          <p:cNvSpPr txBox="1"/>
          <p:nvPr/>
        </p:nvSpPr>
        <p:spPr>
          <a:xfrm>
            <a:off x="2781946" y="151058"/>
            <a:ext cx="2766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S13360-3050 (3x3 mm)</a:t>
            </a:r>
            <a:endParaRPr/>
          </a:p>
        </p:txBody>
      </p:sp>
      <p:sp>
        <p:nvSpPr>
          <p:cNvPr id="503" name="Google Shape;503;p12"/>
          <p:cNvSpPr txBox="1"/>
          <p:nvPr/>
        </p:nvSpPr>
        <p:spPr>
          <a:xfrm>
            <a:off x="6004973" y="161318"/>
            <a:ext cx="27664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S14160-3050 (3x3 mm)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3"/>
          <p:cNvSpPr txBox="1">
            <a:spLocks noGrp="1"/>
          </p:cNvSpPr>
          <p:nvPr>
            <p:ph type="title"/>
          </p:nvPr>
        </p:nvSpPr>
        <p:spPr>
          <a:xfrm>
            <a:off x="457200" y="65522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PULSE SHAPE</a:t>
            </a:r>
            <a:endParaRPr/>
          </a:p>
        </p:txBody>
      </p:sp>
      <p:sp>
        <p:nvSpPr>
          <p:cNvPr id="509" name="Google Shape;509;p13"/>
          <p:cNvSpPr txBox="1">
            <a:spLocks noGrp="1"/>
          </p:cNvSpPr>
          <p:nvPr>
            <p:ph type="body" idx="1"/>
          </p:nvPr>
        </p:nvSpPr>
        <p:spPr>
          <a:xfrm>
            <a:off x="457199" y="750620"/>
            <a:ext cx="3417377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Pulse shape strongly defined by how signals are handled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S14160 has faster rise time, slower fall time</a:t>
            </a:r>
            <a:endParaRPr/>
          </a:p>
        </p:txBody>
      </p:sp>
      <p:sp>
        <p:nvSpPr>
          <p:cNvPr id="510" name="Google Shape;510;p1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pic>
        <p:nvPicPr>
          <p:cNvPr id="511" name="Google Shape;5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200" y="2479729"/>
            <a:ext cx="2704910" cy="266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7487" y="2729293"/>
            <a:ext cx="3422614" cy="233830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3"/>
          <p:cNvSpPr txBox="1"/>
          <p:nvPr/>
        </p:nvSpPr>
        <p:spPr>
          <a:xfrm>
            <a:off x="4401517" y="748597"/>
            <a:ext cx="4602998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Larger SiPMs (6x6 mm) have ~2x longer fall times due to capacitance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Can we mitigate this in our ganging scheme?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457201" y="17263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NOISE</a:t>
            </a:r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body" idx="1"/>
          </p:nvPr>
        </p:nvSpPr>
        <p:spPr>
          <a:xfrm>
            <a:off x="457201" y="761751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Dark count rate (DCR) determines threshold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MIPs at midrapidity will generate 3-6 N</a:t>
            </a:r>
            <a:r>
              <a:rPr lang="en-US" baseline="-25000"/>
              <a:t>pe</a:t>
            </a:r>
            <a:r>
              <a:rPr lang="en-US"/>
              <a:t> on average</a:t>
            </a:r>
            <a:endParaRPr/>
          </a:p>
          <a:p>
            <a:pPr marL="803275" lvl="2" indent="-187325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Would be good to have threshold slightly below MIP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 DCR above a few 10s of MHz at the readout will swamp the MIP</a:t>
            </a:r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pic>
        <p:nvPicPr>
          <p:cNvPr id="521" name="Google Shape;5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988" y="3423590"/>
            <a:ext cx="2851957" cy="171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454" y="3444044"/>
            <a:ext cx="2890041" cy="170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1427" y="3440222"/>
            <a:ext cx="2963238" cy="170327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4"/>
          <p:cNvSpPr txBox="1"/>
          <p:nvPr/>
        </p:nvSpPr>
        <p:spPr>
          <a:xfrm>
            <a:off x="4988564" y="585039"/>
            <a:ext cx="388619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Literature seems divided on noise characteristics of S14160 series</a:t>
            </a:r>
            <a:endParaRPr/>
          </a:p>
          <a:p>
            <a:pPr marL="520700" marR="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</a:pPr>
            <a:r>
              <a:rPr lang="en-US"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Plan to test S14160 SiPMs at ANL &amp; Regina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E543-1CB1-3F28-8D1C-0C572792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97404"/>
            <a:ext cx="8372901" cy="621711"/>
          </a:xfrm>
        </p:spPr>
        <p:txBody>
          <a:bodyPr/>
          <a:lstStyle/>
          <a:p>
            <a:r>
              <a:rPr lang="en-US" dirty="0"/>
              <a:t>Readout Channel Splitting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364E7-640F-1DFC-C8AB-D7C220745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592" y="15051"/>
            <a:ext cx="8563233" cy="3317082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r>
              <a:rPr lang="en-US" dirty="0"/>
              <a:t>Investigate the effect of splitting our current 1.2 x 1.2 cm</a:t>
            </a:r>
            <a:r>
              <a:rPr lang="en-US" baseline="30000" dirty="0"/>
              <a:t>2</a:t>
            </a:r>
            <a:r>
              <a:rPr lang="en-US" dirty="0"/>
              <a:t> channels into 2 or 4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11A21-386B-110A-666F-6E9DF169A30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471600" y="4851350"/>
            <a:ext cx="329000" cy="141092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744D09-55CA-880C-C32D-6207972D107C}"/>
              </a:ext>
            </a:extLst>
          </p:cNvPr>
          <p:cNvSpPr/>
          <p:nvPr/>
        </p:nvSpPr>
        <p:spPr>
          <a:xfrm>
            <a:off x="5848870" y="1747963"/>
            <a:ext cx="721854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E66CA-C9BE-DFB6-BD10-57D37C380A7B}"/>
              </a:ext>
            </a:extLst>
          </p:cNvPr>
          <p:cNvSpPr/>
          <p:nvPr/>
        </p:nvSpPr>
        <p:spPr>
          <a:xfrm>
            <a:off x="6573111" y="1749943"/>
            <a:ext cx="722733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C269B-20A2-AEEA-F2E3-F6092BB60C16}"/>
              </a:ext>
            </a:extLst>
          </p:cNvPr>
          <p:cNvSpPr/>
          <p:nvPr/>
        </p:nvSpPr>
        <p:spPr>
          <a:xfrm>
            <a:off x="6572813" y="2372513"/>
            <a:ext cx="721973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18C2A-AB38-3251-E181-65B42BD4B6F6}"/>
              </a:ext>
            </a:extLst>
          </p:cNvPr>
          <p:cNvSpPr/>
          <p:nvPr/>
        </p:nvSpPr>
        <p:spPr>
          <a:xfrm>
            <a:off x="5848750" y="2373987"/>
            <a:ext cx="721973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37FEF2-646F-B4D6-79D9-5BE49D67546A}"/>
              </a:ext>
            </a:extLst>
          </p:cNvPr>
          <p:cNvSpPr/>
          <p:nvPr/>
        </p:nvSpPr>
        <p:spPr>
          <a:xfrm>
            <a:off x="5849650" y="2999665"/>
            <a:ext cx="721854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AABF23-6613-8DDB-90AB-1BC976942872}"/>
              </a:ext>
            </a:extLst>
          </p:cNvPr>
          <p:cNvSpPr/>
          <p:nvPr/>
        </p:nvSpPr>
        <p:spPr>
          <a:xfrm>
            <a:off x="6573891" y="3001645"/>
            <a:ext cx="722733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ED3B3C-EC24-CFA0-579D-42D339C53C76}"/>
              </a:ext>
            </a:extLst>
          </p:cNvPr>
          <p:cNvSpPr/>
          <p:nvPr/>
        </p:nvSpPr>
        <p:spPr>
          <a:xfrm>
            <a:off x="6573593" y="3624215"/>
            <a:ext cx="721973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96120B-22F1-6C4B-492B-BB3F4C0FF840}"/>
              </a:ext>
            </a:extLst>
          </p:cNvPr>
          <p:cNvSpPr/>
          <p:nvPr/>
        </p:nvSpPr>
        <p:spPr>
          <a:xfrm>
            <a:off x="5849530" y="3625689"/>
            <a:ext cx="721973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D89E1A-D4EE-ADFF-65E7-266E54E60D90}"/>
              </a:ext>
            </a:extLst>
          </p:cNvPr>
          <p:cNvSpPr/>
          <p:nvPr/>
        </p:nvSpPr>
        <p:spPr>
          <a:xfrm>
            <a:off x="7303725" y="1745166"/>
            <a:ext cx="721854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79F90E-7ADC-B13F-9A0D-850106BBC181}"/>
              </a:ext>
            </a:extLst>
          </p:cNvPr>
          <p:cNvSpPr/>
          <p:nvPr/>
        </p:nvSpPr>
        <p:spPr>
          <a:xfrm>
            <a:off x="8036212" y="1747146"/>
            <a:ext cx="722733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8BA4D4-8A1B-0CD6-6D38-D5019EA7237D}"/>
              </a:ext>
            </a:extLst>
          </p:cNvPr>
          <p:cNvSpPr/>
          <p:nvPr/>
        </p:nvSpPr>
        <p:spPr>
          <a:xfrm>
            <a:off x="8035914" y="2369716"/>
            <a:ext cx="721973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9C09B5-CADC-8331-827C-36B48DD2EDEE}"/>
              </a:ext>
            </a:extLst>
          </p:cNvPr>
          <p:cNvSpPr/>
          <p:nvPr/>
        </p:nvSpPr>
        <p:spPr>
          <a:xfrm>
            <a:off x="7303605" y="2371190"/>
            <a:ext cx="721973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10BC3D-7347-3CFE-7AFC-94611CCD53FA}"/>
              </a:ext>
            </a:extLst>
          </p:cNvPr>
          <p:cNvSpPr/>
          <p:nvPr/>
        </p:nvSpPr>
        <p:spPr>
          <a:xfrm>
            <a:off x="7300562" y="3003074"/>
            <a:ext cx="721854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2E0F77-0EDE-2F78-14BE-CF67FB3AFDA5}"/>
              </a:ext>
            </a:extLst>
          </p:cNvPr>
          <p:cNvSpPr/>
          <p:nvPr/>
        </p:nvSpPr>
        <p:spPr>
          <a:xfrm>
            <a:off x="8033049" y="3005054"/>
            <a:ext cx="722733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258F2A-5353-C508-B5FE-205703DD8DBF}"/>
              </a:ext>
            </a:extLst>
          </p:cNvPr>
          <p:cNvSpPr/>
          <p:nvPr/>
        </p:nvSpPr>
        <p:spPr>
          <a:xfrm>
            <a:off x="8032751" y="3627624"/>
            <a:ext cx="721973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42AB89-4EE4-3534-0649-95C59BA153E8}"/>
              </a:ext>
            </a:extLst>
          </p:cNvPr>
          <p:cNvSpPr/>
          <p:nvPr/>
        </p:nvSpPr>
        <p:spPr>
          <a:xfrm>
            <a:off x="7300442" y="3629098"/>
            <a:ext cx="721973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29B378-9076-B05D-EC1D-B746A17572D8}"/>
              </a:ext>
            </a:extLst>
          </p:cNvPr>
          <p:cNvCxnSpPr>
            <a:cxnSpLocks/>
          </p:cNvCxnSpPr>
          <p:nvPr/>
        </p:nvCxnSpPr>
        <p:spPr>
          <a:xfrm>
            <a:off x="5777847" y="1511617"/>
            <a:ext cx="29100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48256B-A84B-1D0D-90C7-10C2D55B5BFC}"/>
              </a:ext>
            </a:extLst>
          </p:cNvPr>
          <p:cNvCxnSpPr>
            <a:cxnSpLocks/>
          </p:cNvCxnSpPr>
          <p:nvPr/>
        </p:nvCxnSpPr>
        <p:spPr>
          <a:xfrm>
            <a:off x="5690290" y="1923197"/>
            <a:ext cx="0" cy="23965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FC34A16-2D80-4FF0-8B8E-2EC6DA544EFC}"/>
              </a:ext>
            </a:extLst>
          </p:cNvPr>
          <p:cNvSpPr txBox="1"/>
          <p:nvPr/>
        </p:nvSpPr>
        <p:spPr>
          <a:xfrm>
            <a:off x="5098224" y="3011540"/>
            <a:ext cx="746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28BA-E565-22AD-F594-6613791AC16C}"/>
              </a:ext>
            </a:extLst>
          </p:cNvPr>
          <p:cNvSpPr txBox="1"/>
          <p:nvPr/>
        </p:nvSpPr>
        <p:spPr>
          <a:xfrm>
            <a:off x="7100263" y="1282191"/>
            <a:ext cx="87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432520D-620B-00ED-9781-F758A4735B70}"/>
              </a:ext>
            </a:extLst>
          </p:cNvPr>
          <p:cNvSpPr txBox="1">
            <a:spLocks/>
          </p:cNvSpPr>
          <p:nvPr/>
        </p:nvSpPr>
        <p:spPr>
          <a:xfrm>
            <a:off x="186327" y="711175"/>
            <a:ext cx="4871565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DCR scales as </a:t>
            </a:r>
            <a:r>
              <a:rPr lang="en-US" dirty="0" err="1"/>
              <a:t>SiPM</a:t>
            </a:r>
            <a:r>
              <a:rPr lang="en-US" dirty="0"/>
              <a:t> area while MIP signal scales as path length</a:t>
            </a:r>
          </a:p>
          <a:p>
            <a:pPr lvl="1"/>
            <a:r>
              <a:rPr lang="en-US" sz="1600" dirty="0"/>
              <a:t>Splitting in four reduces DCR by a factor of 4, signal by a factor of 2</a:t>
            </a:r>
          </a:p>
          <a:p>
            <a:pPr lvl="1"/>
            <a:r>
              <a:rPr lang="en-US" sz="1600" dirty="0"/>
              <a:t>Splitting in two reduces DCR by a factor of 2, keeps MIP signal ~ the same</a:t>
            </a:r>
          </a:p>
          <a:p>
            <a:r>
              <a:rPr lang="en-US" dirty="0"/>
              <a:t>DCR is </a:t>
            </a:r>
            <a:r>
              <a:rPr lang="en-US" i="1" dirty="0"/>
              <a:t>not</a:t>
            </a:r>
            <a:r>
              <a:rPr lang="en-US" dirty="0"/>
              <a:t> linearly proportional to where can you set your threshold, needs to be simulated!</a:t>
            </a:r>
          </a:p>
          <a:p>
            <a:pPr lvl="1"/>
            <a:r>
              <a:rPr lang="en-US" sz="1600" dirty="0"/>
              <a:t>DCR proportional to mean of pedestal, but we need to know the sigma!</a:t>
            </a:r>
          </a:p>
          <a:p>
            <a:r>
              <a:rPr lang="en-US" dirty="0"/>
              <a:t>Additional benefits of smaller channels:</a:t>
            </a:r>
          </a:p>
          <a:p>
            <a:pPr lvl="1"/>
            <a:r>
              <a:rPr lang="en-US" sz="1600" dirty="0"/>
              <a:t>Reduces pulse size going into HGCROC</a:t>
            </a:r>
          </a:p>
          <a:p>
            <a:pPr lvl="1"/>
            <a:r>
              <a:rPr lang="en-US" sz="1600" dirty="0"/>
              <a:t>Improves granularity for e/pi separation</a:t>
            </a:r>
          </a:p>
          <a:p>
            <a:pPr lvl="1"/>
            <a:r>
              <a:rPr lang="en-US" sz="1600" dirty="0"/>
              <a:t>Reduces needed light guide length (?)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1DEB94-A4AB-1BF2-7566-D4B65CA7F7CF}"/>
              </a:ext>
            </a:extLst>
          </p:cNvPr>
          <p:cNvSpPr txBox="1"/>
          <p:nvPr/>
        </p:nvSpPr>
        <p:spPr>
          <a:xfrm>
            <a:off x="5098224" y="918836"/>
            <a:ext cx="4168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Splitting in two = sum orange + blue and </a:t>
            </a:r>
            <a:r>
              <a:rPr lang="en-US" sz="1200" dirty="0" err="1"/>
              <a:t>green+purple</a:t>
            </a:r>
            <a:endParaRPr lang="en-US" sz="12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5B0E42-D8D9-1802-C20F-A7B7FC21E56D}"/>
              </a:ext>
            </a:extLst>
          </p:cNvPr>
          <p:cNvCxnSpPr>
            <a:cxnSpLocks/>
          </p:cNvCxnSpPr>
          <p:nvPr/>
        </p:nvCxnSpPr>
        <p:spPr>
          <a:xfrm flipV="1">
            <a:off x="6623464" y="1528412"/>
            <a:ext cx="666345" cy="3027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77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5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WAVEFORMS</a:t>
            </a:r>
            <a:endParaRPr/>
          </a:p>
        </p:txBody>
      </p:sp>
      <p:sp>
        <p:nvSpPr>
          <p:cNvPr id="530" name="Google Shape;530;p15"/>
          <p:cNvSpPr txBox="1">
            <a:spLocks noGrp="1"/>
          </p:cNvSpPr>
          <p:nvPr>
            <p:ph type="body" idx="1"/>
          </p:nvPr>
        </p:nvSpPr>
        <p:spPr>
          <a:xfrm>
            <a:off x="457202" y="1408346"/>
            <a:ext cx="4740206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Parameterize S14161 waveform based on presentation from AMS-100 (</a:t>
            </a:r>
            <a:r>
              <a:rPr lang="en-US" u="sng">
                <a:solidFill>
                  <a:srgbClr val="00487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/>
              <a:t>)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Exponential rise and exponential fall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Different time constants</a:t>
            </a:r>
            <a:endParaRPr/>
          </a:p>
          <a:p>
            <a:pPr marL="520700" lvl="1" indent="-1222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Pulse height around 0.045 mV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Take this as 1 Npe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531" name="Google Shape;531;p15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532" name="Google Shape;532;p1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pic>
        <p:nvPicPr>
          <p:cNvPr id="533" name="Google Shape;53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5309826" y="2710658"/>
            <a:ext cx="3721756" cy="24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53250" y="-8561"/>
            <a:ext cx="3825476" cy="3019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6"/>
          <p:cNvSpPr txBox="1">
            <a:spLocks noGrp="1"/>
          </p:cNvSpPr>
          <p:nvPr>
            <p:ph type="title"/>
          </p:nvPr>
        </p:nvSpPr>
        <p:spPr>
          <a:xfrm>
            <a:off x="468776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WAVEFORMS</a:t>
            </a:r>
            <a:endParaRPr/>
          </a:p>
        </p:txBody>
      </p:sp>
      <p:sp>
        <p:nvSpPr>
          <p:cNvPr id="540" name="Google Shape;540;p16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541" name="Google Shape;54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466352" y="1022477"/>
            <a:ext cx="5199713" cy="342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7596" y="497711"/>
            <a:ext cx="5513836" cy="435281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6"/>
          <p:cNvSpPr txBox="1">
            <a:spLocks noGrp="1"/>
          </p:cNvSpPr>
          <p:nvPr>
            <p:ph type="body" idx="1"/>
          </p:nvPr>
        </p:nvSpPr>
        <p:spPr>
          <a:xfrm>
            <a:off x="468776" y="760164"/>
            <a:ext cx="186930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Agreement not good but also not so terrible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Tail a bit wider in the data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Good enough for now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7"/>
          <p:cNvSpPr txBox="1">
            <a:spLocks noGrp="1"/>
          </p:cNvSpPr>
          <p:nvPr>
            <p:ph type="title"/>
          </p:nvPr>
        </p:nvSpPr>
        <p:spPr>
          <a:xfrm>
            <a:off x="468776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WAVEFORMS</a:t>
            </a:r>
            <a:endParaRPr/>
          </a:p>
        </p:txBody>
      </p:sp>
      <p:sp>
        <p:nvSpPr>
          <p:cNvPr id="549" name="Google Shape;549;p1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pic>
        <p:nvPicPr>
          <p:cNvPr id="550" name="Google Shape;5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2466352" y="1022477"/>
            <a:ext cx="5199713" cy="3427083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7"/>
          <p:cNvSpPr txBox="1">
            <a:spLocks noGrp="1"/>
          </p:cNvSpPr>
          <p:nvPr>
            <p:ph type="body" idx="1"/>
          </p:nvPr>
        </p:nvSpPr>
        <p:spPr>
          <a:xfrm>
            <a:off x="468776" y="760164"/>
            <a:ext cx="186930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Agreement not good but also not so terrible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Tail a bit wider in the data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Good enough for now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pic>
        <p:nvPicPr>
          <p:cNvPr id="552" name="Google Shape;55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6034" y="752480"/>
            <a:ext cx="5501768" cy="4300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8"/>
          <p:cNvSpPr txBox="1">
            <a:spLocks noGrp="1"/>
          </p:cNvSpPr>
          <p:nvPr>
            <p:ph type="title"/>
          </p:nvPr>
        </p:nvSpPr>
        <p:spPr>
          <a:xfrm>
            <a:off x="468776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WAVEFORMS</a:t>
            </a:r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body" idx="1"/>
          </p:nvPr>
        </p:nvSpPr>
        <p:spPr>
          <a:xfrm>
            <a:off x="468776" y="760164"/>
            <a:ext cx="1869309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Agreement not good but also not so terrible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Tail a bit wider in the data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Good enough for now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pic>
        <p:nvPicPr>
          <p:cNvPr id="560" name="Google Shape;56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174697" y="885317"/>
            <a:ext cx="5117616" cy="323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4631" y="554547"/>
            <a:ext cx="5501768" cy="4300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9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567" name="Google Shape;567;p19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568" name="Google Shape;568;p19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569" name="Google Shape;569;p1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pic>
        <p:nvPicPr>
          <p:cNvPr id="570" name="Google Shape;5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692" y="0"/>
            <a:ext cx="752861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6245" y="-155581"/>
            <a:ext cx="7772400" cy="4695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"/>
          <p:cNvSpPr txBox="1">
            <a:spLocks noGrp="1"/>
          </p:cNvSpPr>
          <p:nvPr>
            <p:ph type="title"/>
          </p:nvPr>
        </p:nvSpPr>
        <p:spPr>
          <a:xfrm>
            <a:off x="468776" y="-15979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WAVEFORMS</a:t>
            </a:r>
            <a:endParaRPr/>
          </a:p>
        </p:txBody>
      </p:sp>
      <p:sp>
        <p:nvSpPr>
          <p:cNvPr id="577" name="Google Shape;577;p20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sp>
        <p:nvSpPr>
          <p:cNvPr id="578" name="Google Shape;578;p20"/>
          <p:cNvSpPr txBox="1">
            <a:spLocks noGrp="1"/>
          </p:cNvSpPr>
          <p:nvPr>
            <p:ph type="body" idx="1"/>
          </p:nvPr>
        </p:nvSpPr>
        <p:spPr>
          <a:xfrm>
            <a:off x="329099" y="532928"/>
            <a:ext cx="3340075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Monte Carlo throwing signals with expected rate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32 MHz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1 microsecond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Crosstalk probability of 7% included (should it be, or is it included in the number from Hamamatsu?)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Up to two crosstalk hits </a:t>
            </a:r>
            <a:endParaRPr/>
          </a:p>
          <a:p>
            <a:pPr marL="803275" lvl="2" indent="-187325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3 and greater is a less than 1% effect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Line drawn at 3 * single photoelectron peak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pic>
        <p:nvPicPr>
          <p:cNvPr id="579" name="Google Shape;5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6349" y="869668"/>
            <a:ext cx="5624695" cy="3404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1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HITS IN HGCROC WINDOW</a:t>
            </a:r>
            <a:endParaRPr/>
          </a:p>
        </p:txBody>
      </p:sp>
      <p:sp>
        <p:nvSpPr>
          <p:cNvPr id="585" name="Google Shape;585;p21"/>
          <p:cNvSpPr txBox="1">
            <a:spLocks noGrp="1"/>
          </p:cNvSpPr>
          <p:nvPr>
            <p:ph type="body" idx="1"/>
          </p:nvPr>
        </p:nvSpPr>
        <p:spPr>
          <a:xfrm>
            <a:off x="457201" y="1095830"/>
            <a:ext cx="2986810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Take 25 ns window of HGCROC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Poissonian distribution with a mean of 0.8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25 ns * 32 MHz</a:t>
            </a: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If threshold is set to 3 * SPE pulse height, 4% of time bins will be triggered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4% of the channels of the detector will be active in ToT mode at any given time</a:t>
            </a:r>
            <a:endParaRPr/>
          </a:p>
        </p:txBody>
      </p:sp>
      <p:sp>
        <p:nvSpPr>
          <p:cNvPr id="586" name="Google Shape;586;p21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pic>
        <p:nvPicPr>
          <p:cNvPr id="587" name="Google Shape;5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4011" y="1328576"/>
            <a:ext cx="5612615" cy="339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2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pic>
        <p:nvPicPr>
          <p:cNvPr id="593" name="Google Shape;59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665" y="1210438"/>
            <a:ext cx="3289730" cy="389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2"/>
          <p:cNvPicPr preferRelativeResize="0"/>
          <p:nvPr/>
        </p:nvPicPr>
        <p:blipFill rotWithShape="1">
          <a:blip r:embed="rId4">
            <a:alphaModFix/>
          </a:blip>
          <a:srcRect l="8699" r="4824"/>
          <a:stretch/>
        </p:blipFill>
        <p:spPr>
          <a:xfrm>
            <a:off x="3107261" y="1210438"/>
            <a:ext cx="2844801" cy="389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5133" y="1227372"/>
            <a:ext cx="3257550" cy="3856862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22"/>
          <p:cNvSpPr txBox="1">
            <a:spLocks noGrp="1"/>
          </p:cNvSpPr>
          <p:nvPr>
            <p:ph type="body" idx="1"/>
          </p:nvPr>
        </p:nvSpPr>
        <p:spPr>
          <a:xfrm>
            <a:off x="252899" y="151058"/>
            <a:ext cx="8400034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Threshold of 3 p.e. likely excluded if DCR reaches 100 MHz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This also poses an issue because we can’t get around it with timing cuts in the same way as the dRICH, the detector could have a signal at any time</a:t>
            </a:r>
            <a:endParaRPr/>
          </a:p>
          <a:p>
            <a:pPr marL="803275" lvl="2" indent="-187325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•"/>
            </a:pPr>
            <a:r>
              <a:rPr lang="en-US"/>
              <a:t>Bunch crossings every 10 ns, shorter than light propagation time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1" name="Google Shape;601;p23"/>
          <p:cNvGraphicFramePr/>
          <p:nvPr/>
        </p:nvGraphicFramePr>
        <p:xfrm>
          <a:off x="385762" y="151058"/>
          <a:ext cx="8372550" cy="3688150"/>
        </p:xfrm>
        <a:graphic>
          <a:graphicData uri="http://schemas.openxmlformats.org/drawingml/2006/table">
            <a:tbl>
              <a:tblPr firstRow="1" bandRow="1">
                <a:noFill/>
                <a:tableStyleId>{FFAF2DD3-6D2A-40BB-841C-81AC2486B6E5}</a:tableStyleId>
              </a:tblPr>
              <a:tblGrid>
                <a:gridCol w="139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Threshold (p.e.)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Prob. Above threshold @ 1 MHz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Prob. Above threshold @ 10 MHz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Prob. Above threshold @ 30 MHz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Prob. Above threshold @ 50 MHz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/>
                        <a:t>Prob. Above threshold @ 100 MHz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0.01%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29%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69%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99%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0.0005%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0.3%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36%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94%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0.04%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1.7%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14%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79%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0.005%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0.2%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57%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0%*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0.03%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1.1%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35%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0%*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0.005%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0.4%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17%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02" name="Google Shape;602;p23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sp>
        <p:nvSpPr>
          <p:cNvPr id="603" name="Google Shape;603;p23"/>
          <p:cNvSpPr txBox="1"/>
          <p:nvPr/>
        </p:nvSpPr>
        <p:spPr>
          <a:xfrm>
            <a:off x="806824" y="4034118"/>
            <a:ext cx="37113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Numerical uncertainty of 0.03%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4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609" name="Google Shape;609;p24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610" name="Google Shape;610;p24"/>
          <p:cNvSpPr txBox="1">
            <a:spLocks noGrp="1"/>
          </p:cNvSpPr>
          <p:nvPr>
            <p:ph type="body" idx="2"/>
          </p:nvPr>
        </p:nvSpPr>
        <p:spPr>
          <a:xfrm>
            <a:off x="457201" y="1009912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/>
          </a:p>
        </p:txBody>
      </p:sp>
      <p:sp>
        <p:nvSpPr>
          <p:cNvPr id="611" name="Google Shape;611;p24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pic>
        <p:nvPicPr>
          <p:cNvPr id="612" name="Google Shape;6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898" y="2710585"/>
            <a:ext cx="4114800" cy="2432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0E543-1CB1-3F28-8D1C-0C572792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97404"/>
            <a:ext cx="8372901" cy="621711"/>
          </a:xfrm>
        </p:spPr>
        <p:txBody>
          <a:bodyPr/>
          <a:lstStyle/>
          <a:p>
            <a:r>
              <a:rPr lang="en-US" dirty="0"/>
              <a:t>Readout Channel Splitting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364E7-640F-1DFC-C8AB-D7C220745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592" y="15051"/>
            <a:ext cx="8563233" cy="3317082"/>
          </a:xfrm>
        </p:spPr>
        <p:txBody>
          <a:bodyPr/>
          <a:lstStyle/>
          <a:p>
            <a:pPr marL="114300" indent="0">
              <a:buNone/>
            </a:pPr>
            <a:endParaRPr lang="en-US" dirty="0"/>
          </a:p>
          <a:p>
            <a:r>
              <a:rPr lang="en-US" dirty="0"/>
              <a:t>Investigate the effect of splitting our current 1.2 x 1.2 cm</a:t>
            </a:r>
            <a:r>
              <a:rPr lang="en-US" baseline="30000" dirty="0"/>
              <a:t>2</a:t>
            </a:r>
            <a:r>
              <a:rPr lang="en-US" dirty="0"/>
              <a:t> channels into 2 or 4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11A21-386B-110A-666F-6E9DF169A30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471600" y="4851350"/>
            <a:ext cx="329000" cy="141092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744D09-55CA-880C-C32D-6207972D107C}"/>
              </a:ext>
            </a:extLst>
          </p:cNvPr>
          <p:cNvSpPr/>
          <p:nvPr/>
        </p:nvSpPr>
        <p:spPr>
          <a:xfrm>
            <a:off x="5848870" y="1747963"/>
            <a:ext cx="721854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E66CA-C9BE-DFB6-BD10-57D37C380A7B}"/>
              </a:ext>
            </a:extLst>
          </p:cNvPr>
          <p:cNvSpPr/>
          <p:nvPr/>
        </p:nvSpPr>
        <p:spPr>
          <a:xfrm>
            <a:off x="6573111" y="1749943"/>
            <a:ext cx="722733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77C269B-20A2-AEEA-F2E3-F6092BB60C16}"/>
              </a:ext>
            </a:extLst>
          </p:cNvPr>
          <p:cNvSpPr/>
          <p:nvPr/>
        </p:nvSpPr>
        <p:spPr>
          <a:xfrm>
            <a:off x="6572813" y="2372513"/>
            <a:ext cx="721973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E18C2A-AB38-3251-E181-65B42BD4B6F6}"/>
              </a:ext>
            </a:extLst>
          </p:cNvPr>
          <p:cNvSpPr/>
          <p:nvPr/>
        </p:nvSpPr>
        <p:spPr>
          <a:xfrm>
            <a:off x="5848750" y="2373987"/>
            <a:ext cx="721973" cy="63953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37FEF2-646F-B4D6-79D9-5BE49D67546A}"/>
              </a:ext>
            </a:extLst>
          </p:cNvPr>
          <p:cNvSpPr/>
          <p:nvPr/>
        </p:nvSpPr>
        <p:spPr>
          <a:xfrm>
            <a:off x="5849650" y="2999665"/>
            <a:ext cx="721854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AABF23-6613-8DDB-90AB-1BC976942872}"/>
              </a:ext>
            </a:extLst>
          </p:cNvPr>
          <p:cNvSpPr/>
          <p:nvPr/>
        </p:nvSpPr>
        <p:spPr>
          <a:xfrm>
            <a:off x="6573891" y="3001645"/>
            <a:ext cx="722733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ED3B3C-EC24-CFA0-579D-42D339C53C76}"/>
              </a:ext>
            </a:extLst>
          </p:cNvPr>
          <p:cNvSpPr/>
          <p:nvPr/>
        </p:nvSpPr>
        <p:spPr>
          <a:xfrm>
            <a:off x="6573593" y="3624215"/>
            <a:ext cx="721973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96120B-22F1-6C4B-492B-BB3F4C0FF840}"/>
              </a:ext>
            </a:extLst>
          </p:cNvPr>
          <p:cNvSpPr/>
          <p:nvPr/>
        </p:nvSpPr>
        <p:spPr>
          <a:xfrm>
            <a:off x="5849530" y="3625689"/>
            <a:ext cx="721973" cy="63953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D89E1A-D4EE-ADFF-65E7-266E54E60D90}"/>
              </a:ext>
            </a:extLst>
          </p:cNvPr>
          <p:cNvSpPr/>
          <p:nvPr/>
        </p:nvSpPr>
        <p:spPr>
          <a:xfrm>
            <a:off x="7303725" y="1745166"/>
            <a:ext cx="721854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79F90E-7ADC-B13F-9A0D-850106BBC181}"/>
              </a:ext>
            </a:extLst>
          </p:cNvPr>
          <p:cNvSpPr/>
          <p:nvPr/>
        </p:nvSpPr>
        <p:spPr>
          <a:xfrm>
            <a:off x="8036212" y="1747146"/>
            <a:ext cx="722733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8BA4D4-8A1B-0CD6-6D38-D5019EA7237D}"/>
              </a:ext>
            </a:extLst>
          </p:cNvPr>
          <p:cNvSpPr/>
          <p:nvPr/>
        </p:nvSpPr>
        <p:spPr>
          <a:xfrm>
            <a:off x="8035914" y="2369716"/>
            <a:ext cx="721973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9C09B5-CADC-8331-827C-36B48DD2EDEE}"/>
              </a:ext>
            </a:extLst>
          </p:cNvPr>
          <p:cNvSpPr/>
          <p:nvPr/>
        </p:nvSpPr>
        <p:spPr>
          <a:xfrm>
            <a:off x="7303605" y="2371190"/>
            <a:ext cx="721973" cy="63953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10BC3D-7347-3CFE-7AFC-94611CCD53FA}"/>
              </a:ext>
            </a:extLst>
          </p:cNvPr>
          <p:cNvSpPr/>
          <p:nvPr/>
        </p:nvSpPr>
        <p:spPr>
          <a:xfrm>
            <a:off x="7300562" y="3003074"/>
            <a:ext cx="721854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2E0F77-0EDE-2F78-14BE-CF67FB3AFDA5}"/>
              </a:ext>
            </a:extLst>
          </p:cNvPr>
          <p:cNvSpPr/>
          <p:nvPr/>
        </p:nvSpPr>
        <p:spPr>
          <a:xfrm>
            <a:off x="8033049" y="3005054"/>
            <a:ext cx="722733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258F2A-5353-C508-B5FE-205703DD8DBF}"/>
              </a:ext>
            </a:extLst>
          </p:cNvPr>
          <p:cNvSpPr/>
          <p:nvPr/>
        </p:nvSpPr>
        <p:spPr>
          <a:xfrm>
            <a:off x="8032751" y="3627624"/>
            <a:ext cx="721973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42AB89-4EE4-3534-0649-95C59BA153E8}"/>
              </a:ext>
            </a:extLst>
          </p:cNvPr>
          <p:cNvSpPr/>
          <p:nvPr/>
        </p:nvSpPr>
        <p:spPr>
          <a:xfrm>
            <a:off x="7300442" y="3629098"/>
            <a:ext cx="721973" cy="63953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29B378-9076-B05D-EC1D-B746A17572D8}"/>
              </a:ext>
            </a:extLst>
          </p:cNvPr>
          <p:cNvCxnSpPr>
            <a:cxnSpLocks/>
          </p:cNvCxnSpPr>
          <p:nvPr/>
        </p:nvCxnSpPr>
        <p:spPr>
          <a:xfrm>
            <a:off x="5777847" y="1511617"/>
            <a:ext cx="291008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F48256B-A84B-1D0D-90C7-10C2D55B5BFC}"/>
              </a:ext>
            </a:extLst>
          </p:cNvPr>
          <p:cNvCxnSpPr>
            <a:cxnSpLocks/>
          </p:cNvCxnSpPr>
          <p:nvPr/>
        </p:nvCxnSpPr>
        <p:spPr>
          <a:xfrm>
            <a:off x="5690290" y="1923197"/>
            <a:ext cx="0" cy="23965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FC34A16-2D80-4FF0-8B8E-2EC6DA544EFC}"/>
              </a:ext>
            </a:extLst>
          </p:cNvPr>
          <p:cNvSpPr txBox="1"/>
          <p:nvPr/>
        </p:nvSpPr>
        <p:spPr>
          <a:xfrm>
            <a:off x="5098224" y="3011540"/>
            <a:ext cx="746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28BA-E565-22AD-F594-6613791AC16C}"/>
              </a:ext>
            </a:extLst>
          </p:cNvPr>
          <p:cNvSpPr txBox="1"/>
          <p:nvPr/>
        </p:nvSpPr>
        <p:spPr>
          <a:xfrm>
            <a:off x="7100263" y="1282191"/>
            <a:ext cx="87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12 mm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4432520D-620B-00ED-9781-F758A4735B70}"/>
              </a:ext>
            </a:extLst>
          </p:cNvPr>
          <p:cNvSpPr txBox="1">
            <a:spLocks/>
          </p:cNvSpPr>
          <p:nvPr/>
        </p:nvSpPr>
        <p:spPr>
          <a:xfrm>
            <a:off x="186327" y="711175"/>
            <a:ext cx="4871565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DCR scales as </a:t>
            </a:r>
            <a:r>
              <a:rPr lang="en-US" dirty="0" err="1"/>
              <a:t>SiPM</a:t>
            </a:r>
            <a:r>
              <a:rPr lang="en-US" dirty="0"/>
              <a:t> area while MIP signal scales as path length</a:t>
            </a:r>
          </a:p>
          <a:p>
            <a:pPr lvl="1"/>
            <a:r>
              <a:rPr lang="en-US" sz="1600" dirty="0"/>
              <a:t>Splitting in four reduces DCR by a factor of 4, signal by a factor of 2</a:t>
            </a:r>
          </a:p>
          <a:p>
            <a:pPr lvl="1"/>
            <a:r>
              <a:rPr lang="en-US" sz="1600" dirty="0"/>
              <a:t>Splitting in two reduces DCR by a factor of 2, keeps MIP signal ~ the same</a:t>
            </a:r>
          </a:p>
          <a:p>
            <a:r>
              <a:rPr lang="en-US" dirty="0"/>
              <a:t>DCR is </a:t>
            </a:r>
            <a:r>
              <a:rPr lang="en-US" i="1" dirty="0"/>
              <a:t>not</a:t>
            </a:r>
            <a:r>
              <a:rPr lang="en-US" dirty="0"/>
              <a:t> linearly proportional to where can you set your threshold, needs to be simulated!</a:t>
            </a:r>
          </a:p>
          <a:p>
            <a:pPr lvl="1"/>
            <a:r>
              <a:rPr lang="en-US" sz="1600" dirty="0"/>
              <a:t>DCR proportional to mean of pedestal, but we need to know the sigma!</a:t>
            </a:r>
          </a:p>
          <a:p>
            <a:r>
              <a:rPr lang="en-US" dirty="0"/>
              <a:t>Additional benefits of smaller channels:</a:t>
            </a:r>
          </a:p>
          <a:p>
            <a:pPr lvl="1"/>
            <a:r>
              <a:rPr lang="en-US" sz="1600" dirty="0"/>
              <a:t>Reduces pulse size going into HGCROC</a:t>
            </a:r>
          </a:p>
          <a:p>
            <a:pPr lvl="1"/>
            <a:r>
              <a:rPr lang="en-US" sz="1600" dirty="0"/>
              <a:t>Improves granularity for e/pi separation</a:t>
            </a:r>
          </a:p>
          <a:p>
            <a:pPr lvl="1"/>
            <a:r>
              <a:rPr lang="en-US" sz="1600" dirty="0"/>
              <a:t>Reduces needed light guide length (?)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1DEB94-A4AB-1BF2-7566-D4B65CA7F7CF}"/>
              </a:ext>
            </a:extLst>
          </p:cNvPr>
          <p:cNvSpPr txBox="1"/>
          <p:nvPr/>
        </p:nvSpPr>
        <p:spPr>
          <a:xfrm>
            <a:off x="5098224" y="918836"/>
            <a:ext cx="4168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Splitting in two = sum orange + blue and </a:t>
            </a:r>
            <a:r>
              <a:rPr lang="en-US" sz="1200" dirty="0" err="1"/>
              <a:t>green+purple</a:t>
            </a:r>
            <a:endParaRPr lang="en-US" sz="12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5B0E42-D8D9-1802-C20F-A7B7FC21E56D}"/>
              </a:ext>
            </a:extLst>
          </p:cNvPr>
          <p:cNvCxnSpPr>
            <a:cxnSpLocks/>
          </p:cNvCxnSpPr>
          <p:nvPr/>
        </p:nvCxnSpPr>
        <p:spPr>
          <a:xfrm flipV="1">
            <a:off x="6623464" y="1528412"/>
            <a:ext cx="666345" cy="3027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2192E1A-E339-53DC-512F-0E47BDAFEBBD}"/>
              </a:ext>
            </a:extLst>
          </p:cNvPr>
          <p:cNvSpPr/>
          <p:nvPr/>
        </p:nvSpPr>
        <p:spPr>
          <a:xfrm>
            <a:off x="313898" y="3749879"/>
            <a:ext cx="4610440" cy="1048624"/>
          </a:xfrm>
          <a:prstGeom prst="rect">
            <a:avLst/>
          </a:prstGeom>
          <a:solidFill>
            <a:srgbClr val="00B050">
              <a:alpha val="4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8F727-8F0F-AAA7-622C-31D16E2DC5C1}"/>
              </a:ext>
            </a:extLst>
          </p:cNvPr>
          <p:cNvSpPr txBox="1"/>
          <p:nvPr/>
        </p:nvSpPr>
        <p:spPr>
          <a:xfrm>
            <a:off x="5002153" y="4639271"/>
            <a:ext cx="2535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probably worth a whole other talk…</a:t>
            </a:r>
          </a:p>
        </p:txBody>
      </p:sp>
    </p:spTree>
    <p:extLst>
      <p:ext uri="{BB962C8B-B14F-4D97-AF65-F5344CB8AC3E}">
        <p14:creationId xmlns:p14="http://schemas.microsoft.com/office/powerpoint/2010/main" val="12400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5"/>
          <p:cNvSpPr txBox="1">
            <a:spLocks noGrp="1"/>
          </p:cNvSpPr>
          <p:nvPr>
            <p:ph type="title"/>
          </p:nvPr>
        </p:nvSpPr>
        <p:spPr>
          <a:xfrm>
            <a:off x="385549" y="-66534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TEMPERATURE DEPENDENCE</a:t>
            </a:r>
            <a:endParaRPr/>
          </a:p>
        </p:txBody>
      </p:sp>
      <p:sp>
        <p:nvSpPr>
          <p:cNvPr id="618" name="Google Shape;618;p25"/>
          <p:cNvSpPr txBox="1">
            <a:spLocks noGrp="1"/>
          </p:cNvSpPr>
          <p:nvPr>
            <p:ph type="body" idx="1"/>
          </p:nvPr>
        </p:nvSpPr>
        <p:spPr>
          <a:xfrm>
            <a:off x="372071" y="759462"/>
            <a:ext cx="3651812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Conventional wisdom is that DCR is halved for every decrease of 10° C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“Single-channel” here refers to 1/16 of a 4x4 array (S14161-6050HS-04)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DCR numbers for ganged array should be 16x higher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To reach the ~4 MHz of GlueX with S14161-6050HS-04, need to go to -20° C or lower</a:t>
            </a:r>
            <a:endParaRPr/>
          </a:p>
        </p:txBody>
      </p:sp>
      <p:sp>
        <p:nvSpPr>
          <p:cNvPr id="619" name="Google Shape;619;p25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pic>
        <p:nvPicPr>
          <p:cNvPr id="620" name="Google Shape;62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3883" y="1600807"/>
            <a:ext cx="5120117" cy="293216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5"/>
          <p:cNvSpPr txBox="1"/>
          <p:nvPr/>
        </p:nvSpPr>
        <p:spPr>
          <a:xfrm>
            <a:off x="4109013" y="1027190"/>
            <a:ext cx="50349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 irradiation of SiPM arrays for POLAR-2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6"/>
          <p:cNvSpPr txBox="1">
            <a:spLocks noGrp="1"/>
          </p:cNvSpPr>
          <p:nvPr>
            <p:ph type="title"/>
          </p:nvPr>
        </p:nvSpPr>
        <p:spPr>
          <a:xfrm>
            <a:off x="457201" y="0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TEMPERATURE DEPENDENCE</a:t>
            </a:r>
            <a:endParaRPr/>
          </a:p>
        </p:txBody>
      </p:sp>
      <p:sp>
        <p:nvSpPr>
          <p:cNvPr id="627" name="Google Shape;627;p26"/>
          <p:cNvSpPr txBox="1">
            <a:spLocks noGrp="1"/>
          </p:cNvSpPr>
          <p:nvPr>
            <p:ph type="body" idx="1"/>
          </p:nvPr>
        </p:nvSpPr>
        <p:spPr>
          <a:xfrm>
            <a:off x="457201" y="663765"/>
            <a:ext cx="857105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The authors of this paper report that DCR of the S14161 is 60% higher than S13361 at 25° C, and a factor of 5 higher at -20° C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The DCR of the S14161 is apparently a much slower function of temperature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This is bad, because it renders less effective the only handle we have over the DCR 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On the flip side, probably the DCR increases less if we go above 25° C…</a:t>
            </a:r>
            <a:endParaRPr/>
          </a:p>
        </p:txBody>
      </p:sp>
      <p:sp>
        <p:nvSpPr>
          <p:cNvPr id="628" name="Google Shape;628;p26"/>
          <p:cNvSpPr txBox="1">
            <a:spLocks noGrp="1"/>
          </p:cNvSpPr>
          <p:nvPr>
            <p:ph type="sldNum" idx="12"/>
          </p:nvPr>
        </p:nvSpPr>
        <p:spPr>
          <a:xfrm>
            <a:off x="7561162" y="4902168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pic>
        <p:nvPicPr>
          <p:cNvPr id="629" name="Google Shape;629;p26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5018843" y="2316661"/>
            <a:ext cx="3893231" cy="212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6"/>
          <p:cNvPicPr preferRelativeResize="0"/>
          <p:nvPr/>
        </p:nvPicPr>
        <p:blipFill rotWithShape="1">
          <a:blip r:embed="rId3">
            <a:alphaModFix/>
          </a:blip>
          <a:srcRect l="50829"/>
          <a:stretch/>
        </p:blipFill>
        <p:spPr>
          <a:xfrm>
            <a:off x="986096" y="2316661"/>
            <a:ext cx="3828564" cy="2124606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26"/>
          <p:cNvSpPr txBox="1"/>
          <p:nvPr/>
        </p:nvSpPr>
        <p:spPr>
          <a:xfrm>
            <a:off x="1927467" y="4476324"/>
            <a:ext cx="66262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such a critical point, should consult an expert (Hamamatsu directly?) to see if this behavior is expected or not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7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RADIATION DAMAGE</a:t>
            </a:r>
            <a:endParaRPr/>
          </a:p>
        </p:txBody>
      </p:sp>
      <p:sp>
        <p:nvSpPr>
          <p:cNvPr id="637" name="Google Shape;637;p27"/>
          <p:cNvSpPr txBox="1">
            <a:spLocks noGrp="1"/>
          </p:cNvSpPr>
          <p:nvPr>
            <p:ph type="body" idx="1"/>
          </p:nvPr>
        </p:nvSpPr>
        <p:spPr>
          <a:xfrm>
            <a:off x="457201" y="1158753"/>
            <a:ext cx="2372810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Pre-radiation DCR around 3 MHz (single channel)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At 3V overvoltage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After ~200 Rad of proton radiation (and two months of waiting), DCR larger by factor of 4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Half our expected dose</a:t>
            </a:r>
            <a:endParaRPr/>
          </a:p>
        </p:txBody>
      </p:sp>
      <p:sp>
        <p:nvSpPr>
          <p:cNvPr id="638" name="Google Shape;638;p27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pic>
        <p:nvPicPr>
          <p:cNvPr id="639" name="Google Shape;6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9583" y="1158753"/>
            <a:ext cx="6201012" cy="3501748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7"/>
          <p:cNvSpPr txBox="1"/>
          <p:nvPr/>
        </p:nvSpPr>
        <p:spPr>
          <a:xfrm>
            <a:off x="4343400" y="789421"/>
            <a:ext cx="50349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Proton irradiation of SiPM arrays for POLAR-2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8"/>
          <p:cNvSpPr txBox="1"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RADIATION DAMAGE</a:t>
            </a:r>
            <a:endParaRPr/>
          </a:p>
        </p:txBody>
      </p:sp>
      <p:sp>
        <p:nvSpPr>
          <p:cNvPr id="646" name="Google Shape;646;p28"/>
          <p:cNvSpPr txBox="1">
            <a:spLocks noGrp="1"/>
          </p:cNvSpPr>
          <p:nvPr>
            <p:ph type="body" idx="1"/>
          </p:nvPr>
        </p:nvSpPr>
        <p:spPr>
          <a:xfrm>
            <a:off x="442733" y="1138383"/>
            <a:ext cx="3767558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1730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If we take the numbers provided in this paper seriously, expect 192 MHz of DCR after 200 Rad of radiation damage at room temperature</a:t>
            </a:r>
            <a:endParaRPr/>
          </a:p>
          <a:p>
            <a:pPr marL="173038" lvl="0" indent="-58737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  <a:p>
            <a:pPr marL="173038" lvl="0" indent="-173038" algn="l" rtl="0">
              <a:spcBef>
                <a:spcPts val="600"/>
              </a:spcBef>
              <a:spcAft>
                <a:spcPts val="0"/>
              </a:spcAft>
              <a:buClr>
                <a:srgbClr val="232425"/>
              </a:buClr>
              <a:buSzPts val="1800"/>
              <a:buChar char="▪"/>
            </a:pPr>
            <a:r>
              <a:rPr lang="en-US"/>
              <a:t>This is clearly too large, likely would swamp the MIP</a:t>
            </a:r>
            <a:endParaRPr/>
          </a:p>
          <a:p>
            <a:pPr marL="520700" lvl="1" indent="-236538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Char char="–"/>
            </a:pPr>
            <a:r>
              <a:rPr lang="en-US"/>
              <a:t>Threshold would need to be set at something like 9 Npe or higher</a:t>
            </a:r>
            <a:endParaRPr/>
          </a:p>
        </p:txBody>
      </p:sp>
      <p:sp>
        <p:nvSpPr>
          <p:cNvPr id="647" name="Google Shape;647;p28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pic>
        <p:nvPicPr>
          <p:cNvPr id="648" name="Google Shape;64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72205"/>
            <a:ext cx="4572000" cy="284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5419" y="2796924"/>
            <a:ext cx="3767558" cy="234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9"/>
          <p:cNvSpPr txBox="1">
            <a:spLocks noGrp="1"/>
          </p:cNvSpPr>
          <p:nvPr>
            <p:ph type="body" idx="1"/>
          </p:nvPr>
        </p:nvSpPr>
        <p:spPr>
          <a:xfrm>
            <a:off x="457201" y="1408346"/>
            <a:ext cx="8372901" cy="331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/>
          <a:p>
            <a:pPr marL="173038" lvl="0" indent="-58737" algn="l" rtl="0"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1800"/>
              <a:buNone/>
            </a:pPr>
            <a:endParaRPr/>
          </a:p>
        </p:txBody>
      </p:sp>
      <p:sp>
        <p:nvSpPr>
          <p:cNvPr id="655" name="Google Shape;655;p29"/>
          <p:cNvSpPr txBox="1">
            <a:spLocks noGrp="1"/>
          </p:cNvSpPr>
          <p:nvPr>
            <p:ph type="body" idx="2"/>
          </p:nvPr>
        </p:nvSpPr>
        <p:spPr>
          <a:xfrm>
            <a:off x="1788288" y="150890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r>
              <a:rPr lang="en-US"/>
              <a:t>S14161</a:t>
            </a:r>
            <a:endParaRPr/>
          </a:p>
        </p:txBody>
      </p:sp>
      <p:sp>
        <p:nvSpPr>
          <p:cNvPr id="656" name="Google Shape;656;p29"/>
          <p:cNvSpPr txBox="1">
            <a:spLocks noGrp="1"/>
          </p:cNvSpPr>
          <p:nvPr>
            <p:ph type="sldNum" idx="12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pic>
        <p:nvPicPr>
          <p:cNvPr id="657" name="Google Shape;65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1" y="699080"/>
            <a:ext cx="3977445" cy="374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9357" y="656767"/>
            <a:ext cx="3860996" cy="378765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29"/>
          <p:cNvSpPr txBox="1"/>
          <p:nvPr/>
        </p:nvSpPr>
        <p:spPr>
          <a:xfrm>
            <a:off x="6142298" y="188365"/>
            <a:ext cx="8372901" cy="37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None/>
            </a:pPr>
            <a:r>
              <a:rPr lang="en-US" sz="20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S13361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8402-FE1A-3807-0DED-894A15DE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-29871"/>
            <a:ext cx="8372901" cy="621711"/>
          </a:xfrm>
        </p:spPr>
        <p:txBody>
          <a:bodyPr/>
          <a:lstStyle/>
          <a:p>
            <a:r>
              <a:rPr lang="en-US" sz="2400" dirty="0"/>
              <a:t>A word on annealing…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650FD-758F-1240-FAD8-65EF9DA76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42" y="804338"/>
            <a:ext cx="3657599" cy="3317082"/>
          </a:xfrm>
        </p:spPr>
        <p:txBody>
          <a:bodyPr/>
          <a:lstStyle/>
          <a:p>
            <a:r>
              <a:rPr lang="en-US" sz="1600" dirty="0"/>
              <a:t>INFN Bologna successfully tested in-situ annealing via forward-bias of the </a:t>
            </a:r>
            <a:r>
              <a:rPr lang="en-US" sz="1600" dirty="0" err="1"/>
              <a:t>SiPM</a:t>
            </a:r>
            <a:endParaRPr lang="en-US" sz="1600" dirty="0"/>
          </a:p>
          <a:p>
            <a:pPr lvl="1"/>
            <a:r>
              <a:rPr lang="en-US" sz="1400" dirty="0"/>
              <a:t>Run a current through the diode until it heats to the desired temperature</a:t>
            </a:r>
          </a:p>
          <a:p>
            <a:r>
              <a:rPr lang="en-US" sz="1600" dirty="0"/>
              <a:t>This provides a convenient alternative to removing the </a:t>
            </a:r>
            <a:r>
              <a:rPr lang="en-US" sz="1600" dirty="0" err="1"/>
              <a:t>SiPMs</a:t>
            </a:r>
            <a:r>
              <a:rPr lang="en-US" sz="1600" dirty="0"/>
              <a:t> from the detector and putting them in an oven!</a:t>
            </a:r>
          </a:p>
          <a:p>
            <a:r>
              <a:rPr lang="en-US" sz="1600" dirty="0"/>
              <a:t>Achieved a factor ~50 (!!!) reduction in dark current after several days of heating at 150° C</a:t>
            </a:r>
          </a:p>
          <a:p>
            <a:pPr lvl="1"/>
            <a:r>
              <a:rPr lang="en-US" sz="1500" b="1" dirty="0"/>
              <a:t>Very</a:t>
            </a:r>
            <a:r>
              <a:rPr lang="en-US" sz="1500" dirty="0"/>
              <a:t> attractive option for us</a:t>
            </a:r>
          </a:p>
          <a:p>
            <a:pPr lvl="1"/>
            <a:r>
              <a:rPr lang="en-US" sz="1500" b="1" dirty="0"/>
              <a:t>IF</a:t>
            </a:r>
            <a:r>
              <a:rPr lang="en-US" sz="1500" dirty="0"/>
              <a:t> we can integrate it in the ESB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F8039-4219-EAB3-C40C-68A6F6C923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AEA65-C8B6-7197-503B-9BE51AB2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742" y="-67735"/>
            <a:ext cx="5202115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460333-D74A-CAF8-31F0-DE23BB6FE568}"/>
                  </a:ext>
                </a:extLst>
              </p:cNvPr>
              <p:cNvSpPr txBox="1"/>
              <p:nvPr/>
            </p:nvSpPr>
            <p:spPr>
              <a:xfrm>
                <a:off x="4701674" y="3059249"/>
                <a:ext cx="2139393" cy="564065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“Fraction of damage”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𝐷𝑎𝑟𝑘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𝐶𝑢𝑟𝑟𝑒𝑛𝑡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𝑃𝑜𝑠𝑡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𝑅𝑎𝑑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𝐷𝑎𝑟𝑘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𝐶𝑢𝑟𝑟𝑒𝑛𝑡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𝑃𝑜𝑠𝑡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𝑅𝑎𝑑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.  &amp; 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𝐴𝑛𝑛𝑒𝑎𝑙𝑖𝑛𝑔</m:t>
                        </m:r>
                      </m:den>
                    </m:f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460333-D74A-CAF8-31F0-DE23BB6FE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674" y="3059249"/>
                <a:ext cx="2139393" cy="564065"/>
              </a:xfrm>
              <a:prstGeom prst="rect">
                <a:avLst/>
              </a:prstGeom>
              <a:blipFill>
                <a:blip r:embed="rId3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1873087-2B37-35FE-A71C-1A2BFD112B51}"/>
              </a:ext>
            </a:extLst>
          </p:cNvPr>
          <p:cNvSpPr txBox="1"/>
          <p:nvPr/>
        </p:nvSpPr>
        <p:spPr>
          <a:xfrm>
            <a:off x="6577716" y="4819927"/>
            <a:ext cx="2370667" cy="30777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Click here for Roberto's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C168-FA74-300F-14A2-9DA0AF7E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54" y="0"/>
            <a:ext cx="8372901" cy="621711"/>
          </a:xfrm>
        </p:spPr>
        <p:txBody>
          <a:bodyPr/>
          <a:lstStyle/>
          <a:p>
            <a:r>
              <a:rPr lang="en-US" dirty="0"/>
              <a:t>Simulation Technique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6812F-F9C0-E5F6-16FD-C482EBB6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9" y="640953"/>
            <a:ext cx="4742954" cy="3317082"/>
          </a:xfrm>
        </p:spPr>
        <p:txBody>
          <a:bodyPr/>
          <a:lstStyle/>
          <a:p>
            <a:r>
              <a:rPr lang="en-US" dirty="0"/>
              <a:t>Throw waveforms at the dark count rates supplied to us by INFN Bologna for S14160-3050 </a:t>
            </a:r>
            <a:r>
              <a:rPr lang="en-US" dirty="0" err="1"/>
              <a:t>SiPMs</a:t>
            </a:r>
            <a:endParaRPr lang="en-US" dirty="0"/>
          </a:p>
          <a:p>
            <a:pPr lvl="1"/>
            <a:r>
              <a:rPr lang="en-US" dirty="0"/>
              <a:t>Various temperatures provided</a:t>
            </a:r>
          </a:p>
          <a:p>
            <a:pPr lvl="1"/>
            <a:r>
              <a:rPr lang="en-US" dirty="0"/>
              <a:t>Both unirradiated and irradiated with 1E9 1 MeV neutron equivalent dose</a:t>
            </a:r>
          </a:p>
          <a:p>
            <a:r>
              <a:rPr lang="en-US" dirty="0"/>
              <a:t>Include the crosstalk numbers supplied by Hamamatsu</a:t>
            </a:r>
          </a:p>
          <a:p>
            <a:pPr lvl="1"/>
            <a:r>
              <a:rPr lang="en-US" dirty="0"/>
              <a:t>This is important to determine the sigma of the noise!</a:t>
            </a:r>
          </a:p>
          <a:p>
            <a:pPr lvl="1"/>
            <a:endParaRPr lang="en-US" dirty="0"/>
          </a:p>
          <a:p>
            <a:r>
              <a:rPr lang="en-US" dirty="0"/>
              <a:t>Focus on irradiated sensors, since this is the concerning case for the MIP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AAF2E0-9303-DFD6-6AF6-8E9E538811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8BE81-6C6F-409F-2281-9F6646C70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470" y="151058"/>
            <a:ext cx="3695591" cy="2655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2C2AE-EC8D-5899-DAB6-C3F06331B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158" y="2772571"/>
            <a:ext cx="3480904" cy="237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99DFFCF8-9EA3-BA3E-B152-2C1D94D95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988" y="508930"/>
            <a:ext cx="3775742" cy="21099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5B430-D079-7B7C-5BB7-93ACBD0C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875" y="-184330"/>
            <a:ext cx="8372901" cy="621711"/>
          </a:xfrm>
        </p:spPr>
        <p:txBody>
          <a:bodyPr/>
          <a:lstStyle/>
          <a:p>
            <a:r>
              <a:rPr lang="en-US" dirty="0"/>
              <a:t>Baseline – 12 x 12 mm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E573D-F1C3-D69F-B149-7C32790ED2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F784-8A89-666C-0C05-5D10016AD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98" y="2560229"/>
            <a:ext cx="3775742" cy="257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5E1EA-A41C-F3C2-6B35-EF84E9C23BBA}"/>
              </a:ext>
            </a:extLst>
          </p:cNvPr>
          <p:cNvSpPr txBox="1"/>
          <p:nvPr/>
        </p:nvSpPr>
        <p:spPr>
          <a:xfrm>
            <a:off x="5883721" y="3620401"/>
            <a:ext cx="239086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12x12 mm</a:t>
            </a:r>
            <a:r>
              <a:rPr lang="en-US" baseline="30000" dirty="0"/>
              <a:t>2</a:t>
            </a:r>
          </a:p>
          <a:p>
            <a:r>
              <a:rPr lang="en-US" baseline="-25000" dirty="0"/>
              <a:t>S14, 5°C, 1E9 Irradiated, No annealing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B1C4B-077B-961B-FC5D-262A1AD6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18" y="115030"/>
            <a:ext cx="3589945" cy="2445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979E54-0166-92FB-5469-AFC87BB82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50" y="2505358"/>
            <a:ext cx="3888480" cy="26485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BD61A0-3B8A-E836-C60D-32BE58042BAE}"/>
              </a:ext>
            </a:extLst>
          </p:cNvPr>
          <p:cNvSpPr txBox="1"/>
          <p:nvPr/>
        </p:nvSpPr>
        <p:spPr>
          <a:xfrm>
            <a:off x="7182667" y="1272200"/>
            <a:ext cx="149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Strawman MIP</a:t>
            </a:r>
          </a:p>
          <a:p>
            <a:r>
              <a:rPr lang="en-US" dirty="0"/>
              <a:t>&lt;</a:t>
            </a:r>
            <a:r>
              <a:rPr lang="en-US" dirty="0" err="1"/>
              <a:t>N</a:t>
            </a:r>
            <a:r>
              <a:rPr lang="en-US" baseline="-25000" dirty="0" err="1"/>
              <a:t>pe</a:t>
            </a:r>
            <a:r>
              <a:rPr lang="en-US" dirty="0"/>
              <a:t>&gt; = 8</a:t>
            </a:r>
          </a:p>
        </p:txBody>
      </p:sp>
    </p:spTree>
    <p:extLst>
      <p:ext uri="{BB962C8B-B14F-4D97-AF65-F5344CB8AC3E}">
        <p14:creationId xmlns:p14="http://schemas.microsoft.com/office/powerpoint/2010/main" val="19925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6586</TotalTime>
  <Words>3989</Words>
  <Application>Microsoft Macintosh PowerPoint</Application>
  <PresentationFormat>On-screen Show (16:9)</PresentationFormat>
  <Paragraphs>654</Paragraphs>
  <Slides>64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Roboto</vt:lpstr>
      <vt:lpstr>Cambria Math</vt:lpstr>
      <vt:lpstr>Calibri</vt:lpstr>
      <vt:lpstr>Arial</vt:lpstr>
      <vt:lpstr>Noto Sans Symbols</vt:lpstr>
      <vt:lpstr>presentation_16x9</vt:lpstr>
      <vt:lpstr>SiPM Noise Simulation</vt:lpstr>
      <vt:lpstr>The Challenge</vt:lpstr>
      <vt:lpstr>The Mitigation Strategies</vt:lpstr>
      <vt:lpstr>The Mitigation Strategies</vt:lpstr>
      <vt:lpstr>Readout Channel Splitting</vt:lpstr>
      <vt:lpstr>Readout Channel Splitting</vt:lpstr>
      <vt:lpstr>A word on annealing…</vt:lpstr>
      <vt:lpstr>Simulation Technique</vt:lpstr>
      <vt:lpstr>Baseline – 12 x 12 mm2</vt:lpstr>
      <vt:lpstr>Baseline – 12 x 12 mm2</vt:lpstr>
      <vt:lpstr>PowerPoint Presentation</vt:lpstr>
      <vt:lpstr>PowerPoint Presentation</vt:lpstr>
      <vt:lpstr>To go even further…</vt:lpstr>
      <vt:lpstr>To go even further…</vt:lpstr>
      <vt:lpstr>Conclusions</vt:lpstr>
      <vt:lpstr>Backup</vt:lpstr>
      <vt:lpstr>PowerPoint Presentation</vt:lpstr>
      <vt:lpstr>Backup Backup (January)</vt:lpstr>
      <vt:lpstr>Dark Currents from INFN Measurements</vt:lpstr>
      <vt:lpstr>HGCROC Signals</vt:lpstr>
      <vt:lpstr>Waveforms</vt:lpstr>
      <vt:lpstr>Temperature Dependence</vt:lpstr>
      <vt:lpstr>Radiation Damage</vt:lpstr>
      <vt:lpstr>-30 °C </vt:lpstr>
      <vt:lpstr>Threshold</vt:lpstr>
      <vt:lpstr>Summing Channels</vt:lpstr>
      <vt:lpstr>Discussion</vt:lpstr>
      <vt:lpstr>PowerPoint Presentation</vt:lpstr>
      <vt:lpstr>HGCROC Bandwidth</vt:lpstr>
      <vt:lpstr>Conclusion</vt:lpstr>
      <vt:lpstr>BACKUP</vt:lpstr>
      <vt:lpstr>HGCROC ADC Resolution</vt:lpstr>
      <vt:lpstr>PowerPoint Presentation</vt:lpstr>
      <vt:lpstr>PowerPoint Presentation</vt:lpstr>
      <vt:lpstr>CONSIDERATIONS</vt:lpstr>
      <vt:lpstr>PDE</vt:lpstr>
      <vt:lpstr>NOISE</vt:lpstr>
      <vt:lpstr>PULSE SHAPE</vt:lpstr>
      <vt:lpstr>PowerPoint Presentation</vt:lpstr>
      <vt:lpstr>OPEN/DISCUSSION QUESTIONS</vt:lpstr>
      <vt:lpstr>PowerPoint Presentation</vt:lpstr>
      <vt:lpstr>PDE: GlueX SiPM Parameters</vt:lpstr>
      <vt:lpstr>Pixel Size and Number of Pixels</vt:lpstr>
      <vt:lpstr>Photoelectron statistics</vt:lpstr>
      <vt:lpstr>PowerPoint Presentation</vt:lpstr>
      <vt:lpstr>NOISE</vt:lpstr>
      <vt:lpstr>PowerPoint Presentation</vt:lpstr>
      <vt:lpstr>PULSE SHAPE</vt:lpstr>
      <vt:lpstr>NOISE</vt:lpstr>
      <vt:lpstr>WAVEFORMS</vt:lpstr>
      <vt:lpstr>WAVEFORMS</vt:lpstr>
      <vt:lpstr>WAVEFORMS</vt:lpstr>
      <vt:lpstr>WAVEFORMS</vt:lpstr>
      <vt:lpstr>PowerPoint Presentation</vt:lpstr>
      <vt:lpstr>WAVEFORMS</vt:lpstr>
      <vt:lpstr>HITS IN HGCROC WINDOW</vt:lpstr>
      <vt:lpstr>PowerPoint Presentation</vt:lpstr>
      <vt:lpstr>PowerPoint Presentation</vt:lpstr>
      <vt:lpstr>PowerPoint Presentation</vt:lpstr>
      <vt:lpstr>TEMPERATURE DEPENDENCE</vt:lpstr>
      <vt:lpstr>TEMPERATURE DEPENDENCE</vt:lpstr>
      <vt:lpstr>RADIATION DAMAGE</vt:lpstr>
      <vt:lpstr>RADIATION DAMAGE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SIPM CHOICE INTRO</dc:title>
  <dc:creator>Klest, Henry</dc:creator>
  <cp:lastModifiedBy>Klest, Henry</cp:lastModifiedBy>
  <cp:revision>13</cp:revision>
  <dcterms:created xsi:type="dcterms:W3CDTF">2023-12-11T17:56:10Z</dcterms:created>
  <dcterms:modified xsi:type="dcterms:W3CDTF">2024-08-09T13:37:15Z</dcterms:modified>
</cp:coreProperties>
</file>