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394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4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8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9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1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4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13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817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085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1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5AE4-163A-022E-61CB-69840AAC9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1421928"/>
          </a:xfrm>
        </p:spPr>
        <p:txBody>
          <a:bodyPr/>
          <a:lstStyle/>
          <a:p>
            <a:r>
              <a:rPr lang="en-US" dirty="0"/>
              <a:t>DOE Guide 420.2-1B</a:t>
            </a:r>
            <a:br>
              <a:rPr lang="en-US" dirty="0"/>
            </a:br>
            <a:r>
              <a:rPr lang="en-US" dirty="0"/>
              <a:t>Building a Guide for the Future of Accelerator Safety under DOE O 420.2D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FF1E6-78C5-7BC9-CF67-2B1308F57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Jacob Platfoot</a:t>
            </a:r>
          </a:p>
          <a:p>
            <a:r>
              <a:rPr lang="en-US" dirty="0"/>
              <a:t>Accelerator Safety Program Lead, ORNL</a:t>
            </a:r>
          </a:p>
        </p:txBody>
      </p:sp>
    </p:spTree>
    <p:extLst>
      <p:ext uri="{BB962C8B-B14F-4D97-AF65-F5344CB8AC3E}">
        <p14:creationId xmlns:p14="http://schemas.microsoft.com/office/powerpoint/2010/main" val="217787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DAA9-3F5D-890B-3F19-F0D9BD8C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E09A-D68D-9E83-FE96-F5C650D7A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Briefly describe the process that will produce a revision to the Guide reflecting DOE O 420.2D</a:t>
            </a:r>
          </a:p>
          <a:p>
            <a:r>
              <a:rPr lang="en-US" dirty="0"/>
              <a:t>Discuss the actions and initiatives that have already been taken and how they interface with the process</a:t>
            </a:r>
          </a:p>
          <a:p>
            <a:r>
              <a:rPr lang="en-US" dirty="0"/>
              <a:t>Develop expectations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00321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C761-94E5-313C-2C4F-79B2D59B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Directives Process – Run by Office of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6CEED-2756-F30C-8FF4-986A883A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57" y="1896243"/>
            <a:ext cx="10498015" cy="962159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9B6A1598-2A3C-BB3C-77B9-DD92B3412DE5}"/>
              </a:ext>
            </a:extLst>
          </p:cNvPr>
          <p:cNvSpPr/>
          <p:nvPr/>
        </p:nvSpPr>
        <p:spPr>
          <a:xfrm rot="5400000">
            <a:off x="2858921" y="2217881"/>
            <a:ext cx="335902" cy="1673252"/>
          </a:xfrm>
          <a:prstGeom prst="rightBrac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E50DA-0A64-7EA8-4630-967059DF2744}"/>
              </a:ext>
            </a:extLst>
          </p:cNvPr>
          <p:cNvSpPr txBox="1"/>
          <p:nvPr/>
        </p:nvSpPr>
        <p:spPr>
          <a:xfrm>
            <a:off x="1854917" y="3250612"/>
            <a:ext cx="234391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We are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A3963-CA7D-7199-75C8-0E78DD10C60F}"/>
              </a:ext>
            </a:extLst>
          </p:cNvPr>
          <p:cNvSpPr txBox="1"/>
          <p:nvPr/>
        </p:nvSpPr>
        <p:spPr>
          <a:xfrm>
            <a:off x="4932403" y="6412864"/>
            <a:ext cx="64796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From https://www.directives.doe.gov/directives_process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B9E5C-6356-42EA-4F77-A5197134F237}"/>
              </a:ext>
            </a:extLst>
          </p:cNvPr>
          <p:cNvSpPr txBox="1"/>
          <p:nvPr/>
        </p:nvSpPr>
        <p:spPr>
          <a:xfrm>
            <a:off x="5426627" y="3340004"/>
            <a:ext cx="333777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This is where 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the writing is done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587D80D-DCDD-04F7-6C4E-E8F033ADA5C4}"/>
              </a:ext>
            </a:extLst>
          </p:cNvPr>
          <p:cNvSpPr/>
          <p:nvPr/>
        </p:nvSpPr>
        <p:spPr>
          <a:xfrm rot="10800000">
            <a:off x="3949509" y="2074352"/>
            <a:ext cx="2946400" cy="1685096"/>
          </a:xfrm>
          <a:prstGeom prst="arc">
            <a:avLst/>
          </a:prstGeom>
          <a:ln w="28575">
            <a:solidFill>
              <a:srgbClr val="FF0000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7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A5346C-07EC-BE1E-90B2-B4AA14D0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happened over the past year?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4B44F2-5B7D-47F6-D31A-DF9676AFD887}"/>
              </a:ext>
            </a:extLst>
          </p:cNvPr>
          <p:cNvGrpSpPr/>
          <p:nvPr/>
        </p:nvGrpSpPr>
        <p:grpSpPr>
          <a:xfrm>
            <a:off x="1833963" y="1013051"/>
            <a:ext cx="8221944" cy="5292090"/>
            <a:chOff x="959371" y="893485"/>
            <a:chExt cx="8221944" cy="52920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1870F33-E4F0-AC89-250B-3F053D48F4BD}"/>
                </a:ext>
              </a:extLst>
            </p:cNvPr>
            <p:cNvGrpSpPr/>
            <p:nvPr/>
          </p:nvGrpSpPr>
          <p:grpSpPr>
            <a:xfrm>
              <a:off x="973416" y="893485"/>
              <a:ext cx="8099041" cy="5292090"/>
              <a:chOff x="973416" y="893485"/>
              <a:chExt cx="8099041" cy="529209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0E53630-FADB-77E9-0A36-E9F2D2D3A719}"/>
                  </a:ext>
                </a:extLst>
              </p:cNvPr>
              <p:cNvSpPr/>
              <p:nvPr/>
            </p:nvSpPr>
            <p:spPr>
              <a:xfrm>
                <a:off x="973416" y="893485"/>
                <a:ext cx="5520690" cy="529209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A267DB-3A75-DAEE-0B8E-3E1EC7669CAE}"/>
                  </a:ext>
                </a:extLst>
              </p:cNvPr>
              <p:cNvSpPr/>
              <p:nvPr/>
            </p:nvSpPr>
            <p:spPr>
              <a:xfrm>
                <a:off x="3551767" y="893485"/>
                <a:ext cx="5520690" cy="529209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CB97C-53C7-63D5-AB05-930217809A8B}"/>
                </a:ext>
              </a:extLst>
            </p:cNvPr>
            <p:cNvSpPr txBox="1"/>
            <p:nvPr/>
          </p:nvSpPr>
          <p:spPr>
            <a:xfrm>
              <a:off x="3181547" y="5684113"/>
              <a:ext cx="1029449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rgbClr val="0070C0"/>
                  </a:solidFill>
                  <a:latin typeface="+mn-lt"/>
                </a:rPr>
                <a:t>Federal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077B4E-001B-8ACA-63DC-E1DD67F9A2B0}"/>
                </a:ext>
              </a:extLst>
            </p:cNvPr>
            <p:cNvSpPr txBox="1"/>
            <p:nvPr/>
          </p:nvSpPr>
          <p:spPr>
            <a:xfrm>
              <a:off x="5687756" y="5680217"/>
              <a:ext cx="1415772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Contractor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DA9E2E-BA5A-199D-F5A4-E1D480D627D2}"/>
                </a:ext>
              </a:extLst>
            </p:cNvPr>
            <p:cNvSpPr txBox="1"/>
            <p:nvPr/>
          </p:nvSpPr>
          <p:spPr>
            <a:xfrm rot="20282762">
              <a:off x="1827261" y="1159032"/>
              <a:ext cx="2467342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Collaborated 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among offices to 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identify IPT members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05D922-943A-EA4D-96BA-61BFD91E97DA}"/>
                </a:ext>
              </a:extLst>
            </p:cNvPr>
            <p:cNvSpPr txBox="1"/>
            <p:nvPr/>
          </p:nvSpPr>
          <p:spPr>
            <a:xfrm rot="20282762">
              <a:off x="959371" y="2258787"/>
              <a:ext cx="3433953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Developed Accelerator SME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qualification standards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34BA57-6FDB-55B1-A404-DB5EF1657698}"/>
                </a:ext>
              </a:extLst>
            </p:cNvPr>
            <p:cNvSpPr txBox="1"/>
            <p:nvPr/>
          </p:nvSpPr>
          <p:spPr>
            <a:xfrm rot="20282762">
              <a:off x="1030306" y="3132493"/>
              <a:ext cx="2311851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Developed memo 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to DRB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33587F-D03F-36AF-6989-E992C4000286}"/>
                </a:ext>
              </a:extLst>
            </p:cNvPr>
            <p:cNvSpPr txBox="1"/>
            <p:nvPr/>
          </p:nvSpPr>
          <p:spPr>
            <a:xfrm rot="20282762">
              <a:off x="1442863" y="3665757"/>
              <a:ext cx="2242922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Engaged with site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implementation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of 420.2D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09DFCE-F258-3C53-9360-C9C0354A8793}"/>
                </a:ext>
              </a:extLst>
            </p:cNvPr>
            <p:cNvSpPr txBox="1"/>
            <p:nvPr/>
          </p:nvSpPr>
          <p:spPr>
            <a:xfrm rot="1320000">
              <a:off x="5799027" y="1342834"/>
              <a:ext cx="2690160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Implemented and 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applied 420.2D at sites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DFDBE3-24D2-2B71-BC46-1B11619EF27C}"/>
                </a:ext>
              </a:extLst>
            </p:cNvPr>
            <p:cNvSpPr txBox="1"/>
            <p:nvPr/>
          </p:nvSpPr>
          <p:spPr>
            <a:xfrm rot="1320000">
              <a:off x="6365931" y="3469883"/>
              <a:ext cx="267893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Performed lots of ARRs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3F2E5D-A878-4357-1392-8F0CD81F834B}"/>
                </a:ext>
              </a:extLst>
            </p:cNvPr>
            <p:cNvSpPr txBox="1"/>
            <p:nvPr/>
          </p:nvSpPr>
          <p:spPr>
            <a:xfrm rot="1320000">
              <a:off x="6370930" y="2849954"/>
              <a:ext cx="2810385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Up-Converted formerly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exempt devices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7DC193-8CB9-4CA5-DBC2-F626C76771D5}"/>
                </a:ext>
              </a:extLst>
            </p:cNvPr>
            <p:cNvSpPr txBox="1"/>
            <p:nvPr/>
          </p:nvSpPr>
          <p:spPr>
            <a:xfrm rot="1320000">
              <a:off x="6696149" y="3934031"/>
              <a:ext cx="2018501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Integrated RGD 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programs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4C2BC4-5BE8-C9E2-1C9F-C26C72D90B70}"/>
                </a:ext>
              </a:extLst>
            </p:cNvPr>
            <p:cNvSpPr txBox="1"/>
            <p:nvPr/>
          </p:nvSpPr>
          <p:spPr>
            <a:xfrm rot="1320000">
              <a:off x="6025776" y="2139838"/>
              <a:ext cx="2845651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Initiated programmatic 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reviews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9B1A57-3528-1B7E-6EA1-2AFB65A2A414}"/>
                </a:ext>
              </a:extLst>
            </p:cNvPr>
            <p:cNvSpPr txBox="1"/>
            <p:nvPr/>
          </p:nvSpPr>
          <p:spPr>
            <a:xfrm>
              <a:off x="3899052" y="2068431"/>
              <a:ext cx="2236510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Assembled teams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to work Guide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EF5FC4-2997-A3BF-274D-9460038EDD87}"/>
                </a:ext>
              </a:extLst>
            </p:cNvPr>
            <p:cNvSpPr txBox="1"/>
            <p:nvPr/>
          </p:nvSpPr>
          <p:spPr>
            <a:xfrm>
              <a:off x="3733142" y="2673542"/>
              <a:ext cx="2568331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Weekly meetings to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review existing Guide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against 420.2D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6C40E-98EF-C184-CD9D-5F5F82992E0C}"/>
                </a:ext>
              </a:extLst>
            </p:cNvPr>
            <p:cNvSpPr txBox="1"/>
            <p:nvPr/>
          </p:nvSpPr>
          <p:spPr>
            <a:xfrm>
              <a:off x="3731539" y="3543224"/>
              <a:ext cx="2571537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First draft revisions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to the existing Guide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6171DC-3E99-CBE0-ED95-46197F4BBBB7}"/>
                </a:ext>
              </a:extLst>
            </p:cNvPr>
            <p:cNvSpPr txBox="1"/>
            <p:nvPr/>
          </p:nvSpPr>
          <p:spPr>
            <a:xfrm>
              <a:off x="3696272" y="4195251"/>
              <a:ext cx="2642070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Develop new content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for 420.2D changes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26DA09-31F5-D39F-1BED-6085AACE501C}"/>
              </a:ext>
            </a:extLst>
          </p:cNvPr>
          <p:cNvSpPr txBox="1"/>
          <p:nvPr/>
        </p:nvSpPr>
        <p:spPr>
          <a:xfrm>
            <a:off x="5195234" y="5263812"/>
            <a:ext cx="139333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o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n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8891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88BD-E541-7986-4199-2839B137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8626D6-0971-C0E0-82DD-AF6C536873A1}"/>
              </a:ext>
            </a:extLst>
          </p:cNvPr>
          <p:cNvGrpSpPr/>
          <p:nvPr/>
        </p:nvGrpSpPr>
        <p:grpSpPr>
          <a:xfrm>
            <a:off x="1393466" y="1176876"/>
            <a:ext cx="4164923" cy="4768646"/>
            <a:chOff x="388816" y="1176876"/>
            <a:chExt cx="4164923" cy="47686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6AF2DF-2A79-959F-3BD1-B3F1AFFBBB97}"/>
                </a:ext>
              </a:extLst>
            </p:cNvPr>
            <p:cNvSpPr txBox="1"/>
            <p:nvPr/>
          </p:nvSpPr>
          <p:spPr>
            <a:xfrm>
              <a:off x="986736" y="5086608"/>
              <a:ext cx="3158237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latin typeface="+mn-lt"/>
                </a:rPr>
                <a:t>Working on revisions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442EC3-3F70-0628-5BF9-89C68182B808}"/>
                </a:ext>
              </a:extLst>
            </p:cNvPr>
            <p:cNvSpPr txBox="1"/>
            <p:nvPr/>
          </p:nvSpPr>
          <p:spPr>
            <a:xfrm>
              <a:off x="969905" y="5520790"/>
              <a:ext cx="319189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latin typeface="+mn-lt"/>
                </a:rPr>
                <a:t>Writing new content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5F2164-1E20-DE59-4227-9EFFCE312CA2}"/>
                </a:ext>
              </a:extLst>
            </p:cNvPr>
            <p:cNvSpPr txBox="1"/>
            <p:nvPr/>
          </p:nvSpPr>
          <p:spPr>
            <a:xfrm>
              <a:off x="388816" y="4652426"/>
              <a:ext cx="416492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+mn-lt"/>
                </a:rPr>
                <a:t>Discussing with colleagues</a:t>
              </a:r>
            </a:p>
          </p:txBody>
        </p:sp>
        <p:pic>
          <p:nvPicPr>
            <p:cNvPr id="12" name="Picture 11" descr="Green color on the traffic light">
              <a:extLst>
                <a:ext uri="{FF2B5EF4-FFF2-40B4-BE49-F238E27FC236}">
                  <a16:creationId xmlns:a16="http://schemas.microsoft.com/office/drawing/2014/main" id="{C9A7BDA1-0530-3049-643B-034C46BE7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35" y="1176876"/>
              <a:ext cx="3277400" cy="218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078539-2A31-0A02-3ECD-BCB2F9AB5580}"/>
                </a:ext>
              </a:extLst>
            </p:cNvPr>
            <p:cNvSpPr txBox="1"/>
            <p:nvPr/>
          </p:nvSpPr>
          <p:spPr>
            <a:xfrm>
              <a:off x="622052" y="3885846"/>
              <a:ext cx="3887604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+mn-lt"/>
                </a:rPr>
                <a:t>Reading, Understanding,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+mn-lt"/>
                </a:rPr>
                <a:t>And Using the Order</a:t>
              </a:r>
            </a:p>
          </p:txBody>
        </p:sp>
      </p:grpSp>
      <p:pic>
        <p:nvPicPr>
          <p:cNvPr id="15" name="Picture 14" descr="Small plant growing on soil">
            <a:extLst>
              <a:ext uri="{FF2B5EF4-FFF2-40B4-BE49-F238E27FC236}">
                <a16:creationId xmlns:a16="http://schemas.microsoft.com/office/drawing/2014/main" id="{F14EC576-112A-A5CE-DDD4-92881CE5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4" b="1513"/>
          <a:stretch/>
        </p:blipFill>
        <p:spPr>
          <a:xfrm>
            <a:off x="6795547" y="1176876"/>
            <a:ext cx="3801534" cy="2094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3DF5C2-A2B0-52AD-E651-07E04219ACF5}"/>
              </a:ext>
            </a:extLst>
          </p:cNvPr>
          <p:cNvSpPr txBox="1"/>
          <p:nvPr/>
        </p:nvSpPr>
        <p:spPr>
          <a:xfrm>
            <a:off x="7461841" y="3885846"/>
            <a:ext cx="24689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Establish the IPT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3E9D6-8FE1-5A16-B7B4-F826AF7AE923}"/>
              </a:ext>
            </a:extLst>
          </p:cNvPr>
          <p:cNvSpPr txBox="1"/>
          <p:nvPr/>
        </p:nvSpPr>
        <p:spPr>
          <a:xfrm>
            <a:off x="6406264" y="4370343"/>
            <a:ext cx="458010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Build expectations at the sites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outside of this 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7E08A-A2E5-DBCF-5638-A65552755580}"/>
              </a:ext>
            </a:extLst>
          </p:cNvPr>
          <p:cNvSpPr txBox="1"/>
          <p:nvPr/>
        </p:nvSpPr>
        <p:spPr>
          <a:xfrm>
            <a:off x="6086465" y="5233614"/>
            <a:ext cx="521969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Develop paths of communication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+mn-lt"/>
              </a:rPr>
              <a:t>IPT ↔ Community</a:t>
            </a:r>
          </a:p>
        </p:txBody>
      </p:sp>
    </p:spTree>
    <p:extLst>
      <p:ext uri="{BB962C8B-B14F-4D97-AF65-F5344CB8AC3E}">
        <p14:creationId xmlns:p14="http://schemas.microsoft.com/office/powerpoint/2010/main" val="321414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A8E3-3CF2-0C91-B21C-5C3A9C04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Discussion!</a:t>
            </a:r>
          </a:p>
        </p:txBody>
      </p:sp>
      <p:pic>
        <p:nvPicPr>
          <p:cNvPr id="17" name="Picture 16" descr="Vintage movie ending frame">
            <a:extLst>
              <a:ext uri="{FF2B5EF4-FFF2-40B4-BE49-F238E27FC236}">
                <a16:creationId xmlns:a16="http://schemas.microsoft.com/office/drawing/2014/main" id="{7247CFCE-B684-0192-4490-E2E15F28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91" y="1424574"/>
            <a:ext cx="6103817" cy="47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2018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SNS 16x9</Template>
  <TotalTime>5650</TotalTime>
  <Words>227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Century Gothic</vt:lpstr>
      <vt:lpstr>ORNL</vt:lpstr>
      <vt:lpstr>DOE Guide 420.2-1B Building a Guide for the Future of Accelerator Safety under DOE O 420.2D</vt:lpstr>
      <vt:lpstr>Purpose</vt:lpstr>
      <vt:lpstr>DOE Directives Process – Run by Office of Management</vt:lpstr>
      <vt:lpstr>What has happened over the past year?</vt:lpstr>
      <vt:lpstr>Where do we go from here?</vt:lpstr>
      <vt:lpstr>Questions and Discussion!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Platfoot, Jacob</dc:creator>
  <cp:lastModifiedBy>Platfoot, Jacob</cp:lastModifiedBy>
  <cp:revision>7</cp:revision>
  <dcterms:created xsi:type="dcterms:W3CDTF">2024-09-30T15:45:55Z</dcterms:created>
  <dcterms:modified xsi:type="dcterms:W3CDTF">2024-10-04T14:23:16Z</dcterms:modified>
</cp:coreProperties>
</file>