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1" r:id="rId2"/>
    <p:sldId id="280" r:id="rId3"/>
    <p:sldId id="278" r:id="rId4"/>
    <p:sldId id="28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815F7-38D9-4988-BC00-AA6C5B980F79}" v="1" dt="2024-10-08T11:03:2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90" d="100"/>
          <a:sy n="90" d="100"/>
        </p:scale>
        <p:origin x="9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85575-B346-45AA-AA62-66EAF3E33AA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2E48B-0CC4-4BB2-B5E3-77544F7FBBCD}" type="slidenum">
              <a:rPr lang="en-US" smtClean="0"/>
              <a:t>‹#›</a:t>
            </a:fld>
            <a:endParaRPr lang="en-US"/>
          </a:p>
        </p:txBody>
      </p:sp>
    </p:spTree>
    <p:extLst>
      <p:ext uri="{BB962C8B-B14F-4D97-AF65-F5344CB8AC3E}">
        <p14:creationId xmlns:p14="http://schemas.microsoft.com/office/powerpoint/2010/main" val="88463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5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1411969786"/>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86889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34978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171574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698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4293658703"/>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62414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86404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72694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70137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62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43419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633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39279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07E7B-059C-4D01-A343-FB96A51850B7}"/>
              </a:ext>
            </a:extLst>
          </p:cNvPr>
          <p:cNvSpPr>
            <a:spLocks noGrp="1"/>
          </p:cNvSpPr>
          <p:nvPr>
            <p:ph type="ctrTitle"/>
          </p:nvPr>
        </p:nvSpPr>
        <p:spPr>
          <a:xfrm>
            <a:off x="813173" y="2356556"/>
            <a:ext cx="10334625" cy="1947460"/>
          </a:xfrm>
        </p:spPr>
        <p:txBody>
          <a:bodyPr>
            <a:normAutofit fontScale="90000"/>
          </a:bodyPr>
          <a:lstStyle/>
          <a:p>
            <a:pPr algn="ctr"/>
            <a:r>
              <a:rPr lang="en-US" dirty="0"/>
              <a:t>Welcome to the 2024 Accelerator Safety Workshop</a:t>
            </a:r>
          </a:p>
        </p:txBody>
      </p:sp>
      <p:sp>
        <p:nvSpPr>
          <p:cNvPr id="4" name="Slide Number Placeholder 3">
            <a:extLst>
              <a:ext uri="{FF2B5EF4-FFF2-40B4-BE49-F238E27FC236}">
                <a16:creationId xmlns:a16="http://schemas.microsoft.com/office/drawing/2014/main" id="{C045D986-51E9-4D74-87CE-12A8A9DF5F16}"/>
              </a:ext>
            </a:extLst>
          </p:cNvPr>
          <p:cNvSpPr>
            <a:spLocks noGrp="1"/>
          </p:cNvSpPr>
          <p:nvPr>
            <p:ph type="sldNum" sz="quarter" idx="4294967295"/>
          </p:nvPr>
        </p:nvSpPr>
        <p:spPr>
          <a:xfrm>
            <a:off x="11760200" y="6316663"/>
            <a:ext cx="431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57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CD38-4286-6949-8655-A4882759F9B8}"/>
              </a:ext>
            </a:extLst>
          </p:cNvPr>
          <p:cNvSpPr>
            <a:spLocks noGrp="1"/>
          </p:cNvSpPr>
          <p:nvPr>
            <p:ph type="title"/>
          </p:nvPr>
        </p:nvSpPr>
        <p:spPr/>
        <p:txBody>
          <a:bodyPr/>
          <a:lstStyle/>
          <a:p>
            <a:r>
              <a:rPr lang="en-US" dirty="0"/>
              <a:t>Emergencies</a:t>
            </a:r>
          </a:p>
        </p:txBody>
      </p:sp>
      <p:sp>
        <p:nvSpPr>
          <p:cNvPr id="3" name="Content Placeholder 2">
            <a:extLst>
              <a:ext uri="{FF2B5EF4-FFF2-40B4-BE49-F238E27FC236}">
                <a16:creationId xmlns:a16="http://schemas.microsoft.com/office/drawing/2014/main" id="{68DAE81B-4ECD-94E0-95B8-D388DE105172}"/>
              </a:ext>
            </a:extLst>
          </p:cNvPr>
          <p:cNvSpPr>
            <a:spLocks noGrp="1"/>
          </p:cNvSpPr>
          <p:nvPr>
            <p:ph idx="1"/>
          </p:nvPr>
        </p:nvSpPr>
        <p:spPr>
          <a:xfrm>
            <a:off x="571500" y="1463041"/>
            <a:ext cx="11049000" cy="4569770"/>
          </a:xfrm>
        </p:spPr>
        <p:txBody>
          <a:bodyPr>
            <a:normAutofit/>
          </a:bodyPr>
          <a:lstStyle/>
          <a:p>
            <a:pPr marL="0" marR="0" lvl="0" indent="0">
              <a:lnSpc>
                <a:spcPct val="107000"/>
              </a:lnSpc>
              <a:spcBef>
                <a:spcPts val="0"/>
              </a:spcBef>
              <a:spcAft>
                <a:spcPts val="800"/>
              </a:spcAft>
            </a:pPr>
            <a:r>
              <a:rPr lang="en-US" sz="1800" b="1" dirty="0">
                <a:effectLst/>
                <a:latin typeface="Segoe UI" panose="020B0502040204020203" pitchFamily="34" charset="0"/>
                <a:ea typeface="Aptos" panose="020B0004020202020204" pitchFamily="34" charset="0"/>
                <a:cs typeface="Times New Roman" panose="02020603050405020304" pitchFamily="18" charset="0"/>
              </a:rPr>
              <a:t>How to Report an Emergency </a:t>
            </a:r>
            <a:r>
              <a:rPr lang="en-US" sz="1800" dirty="0">
                <a:effectLst/>
                <a:latin typeface="Segoe UI" panose="020B0502040204020203"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Segoe UI" panose="020B0502040204020203" pitchFamily="34" charset="0"/>
                <a:ea typeface="Aptos" panose="020B0004020202020204" pitchFamily="34" charset="0"/>
                <a:cs typeface="Times New Roman" panose="02020603050405020304" pitchFamily="18" charset="0"/>
              </a:rPr>
              <a:t>Laboratory phone: </a:t>
            </a:r>
            <a:r>
              <a:rPr lang="en-US" sz="1800" dirty="0">
                <a:effectLst/>
                <a:latin typeface="Segoe UI" panose="020B0502040204020203" pitchFamily="34" charset="0"/>
                <a:ea typeface="Aptos" panose="020B0004020202020204" pitchFamily="34" charset="0"/>
                <a:cs typeface="Times New Roman" panose="02020603050405020304" pitchFamily="18" charset="0"/>
              </a:rPr>
              <a:t>Call Ext. 2222, or 911</a:t>
            </a:r>
            <a:r>
              <a:rPr lang="en-US" sz="1800" b="1" dirty="0">
                <a:effectLst/>
                <a:latin typeface="Segoe UI" panose="020B0502040204020203"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Segoe UI" panose="020B0502040204020203" pitchFamily="34" charset="0"/>
                <a:ea typeface="Aptos" panose="020B0004020202020204" pitchFamily="34" charset="0"/>
                <a:cs typeface="Times New Roman" panose="02020603050405020304" pitchFamily="18" charset="0"/>
              </a:rPr>
              <a:t>Cell phone: </a:t>
            </a:r>
            <a:r>
              <a:rPr lang="en-US" sz="1800" dirty="0">
                <a:effectLst/>
                <a:latin typeface="Segoe UI" panose="020B0502040204020203" pitchFamily="34" charset="0"/>
                <a:ea typeface="Aptos" panose="020B0004020202020204" pitchFamily="34" charset="0"/>
                <a:cs typeface="Times New Roman" panose="02020603050405020304" pitchFamily="18" charset="0"/>
              </a:rPr>
              <a:t>(631) 344-2222  (911 from cell phones go to Suffolk County and are routed back to the Laboratory)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Segoe UI" panose="020B0502040204020203" pitchFamily="34" charset="0"/>
                <a:ea typeface="Aptos" panose="020B0004020202020204" pitchFamily="34" charset="0"/>
                <a:cs typeface="Times New Roman" panose="02020603050405020304" pitchFamily="18" charset="0"/>
              </a:rPr>
              <a:t>Sitewide Emergency Notification System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egoe UI" panose="020B0502040204020203" pitchFamily="34" charset="0"/>
                <a:ea typeface="Aptos" panose="020B0004020202020204" pitchFamily="34" charset="0"/>
                <a:cs typeface="Times New Roman" panose="02020603050405020304" pitchFamily="18" charset="0"/>
              </a:rPr>
              <a:t>Steady siren – Exit the room and report to your indoor assembly area</a:t>
            </a:r>
          </a:p>
          <a:p>
            <a:pPr marL="342900" marR="0" lvl="0" indent="-342900">
              <a:lnSpc>
                <a:spcPct val="107000"/>
              </a:lnSpc>
              <a:spcBef>
                <a:spcPts val="0"/>
              </a:spcBef>
              <a:spcAft>
                <a:spcPts val="0"/>
              </a:spcAft>
              <a:buFont typeface="+mj-lt"/>
              <a:buAutoNum type="arabicPeriod"/>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egoe UI" panose="020B0502040204020203" pitchFamily="34" charset="0"/>
                <a:ea typeface="Aptos" panose="020B0004020202020204" pitchFamily="34" charset="0"/>
                <a:cs typeface="Times New Roman" panose="02020603050405020304" pitchFamily="18" charset="0"/>
              </a:rPr>
              <a:t> Intermittent siren - Follow instructions from the Lab’s emergency/security forces to evacuate the site.</a:t>
            </a:r>
          </a:p>
          <a:p>
            <a:pPr marL="342900" marR="0" lvl="0" indent="-342900">
              <a:lnSpc>
                <a:spcPct val="107000"/>
              </a:lnSpc>
              <a:spcBef>
                <a:spcPts val="0"/>
              </a:spcBef>
              <a:spcAft>
                <a:spcPts val="0"/>
              </a:spcAft>
              <a:buFont typeface="+mj-lt"/>
              <a:buAutoNum type="arabicPeriod"/>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Segoe UI" panose="020B0502040204020203" pitchFamily="34" charset="0"/>
                <a:ea typeface="Aptos" panose="020B0004020202020204" pitchFamily="34" charset="0"/>
                <a:cs typeface="Times New Roman" panose="02020603050405020304" pitchFamily="18" charset="0"/>
              </a:rPr>
              <a:t>Building Alarm Bell:  Evacuate building, report to the outdoor assembly area, and follow instructions from the Local Emergency Coordinator (LEC).  The emergency exits of the lecture hall are located at the front and rear of the room.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B4A9762-B59C-D47B-F376-2953AA19D126}"/>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Tree>
    <p:extLst>
      <p:ext uri="{BB962C8B-B14F-4D97-AF65-F5344CB8AC3E}">
        <p14:creationId xmlns:p14="http://schemas.microsoft.com/office/powerpoint/2010/main" val="44903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43096-B94C-19E1-02B5-DC7F037E6F6D}"/>
              </a:ext>
            </a:extLst>
          </p:cNvPr>
          <p:cNvSpPr>
            <a:spLocks noGrp="1"/>
          </p:cNvSpPr>
          <p:nvPr>
            <p:ph idx="1"/>
          </p:nvPr>
        </p:nvSpPr>
        <p:spPr>
          <a:xfrm>
            <a:off x="571500" y="379102"/>
            <a:ext cx="11034889" cy="6204578"/>
          </a:xfrm>
        </p:spPr>
        <p:txBody>
          <a:bodyPr vert="horz" lIns="91440" tIns="45720" rIns="91440" bIns="45720" rtlCol="0" anchor="t">
            <a:normAutofit/>
          </a:bodyPr>
          <a:lstStyle/>
          <a:p>
            <a:pPr marL="0" marR="0" lvl="0" indent="0">
              <a:lnSpc>
                <a:spcPct val="107000"/>
              </a:lnSpc>
              <a:spcBef>
                <a:spcPts val="0"/>
              </a:spcBef>
              <a:spcAft>
                <a:spcPts val="0"/>
              </a:spcAft>
            </a:pPr>
            <a:r>
              <a:rPr lang="en-US" sz="2400" b="1" dirty="0">
                <a:effectLst/>
                <a:latin typeface="Segoe UI" panose="020B0502040204020203" pitchFamily="34" charset="0"/>
                <a:ea typeface="Aptos" panose="020B0004020202020204" pitchFamily="34" charset="0"/>
                <a:cs typeface="Times New Roman" panose="02020603050405020304" pitchFamily="18" charset="0"/>
              </a:rPr>
              <a:t>Lunch and Refreshments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Aptos" panose="020B0004020202020204" pitchFamily="34" charset="0"/>
                <a:cs typeface="Times New Roman" panose="02020603050405020304" pitchFamily="18" charset="0"/>
              </a:rPr>
              <a:t>If you registered with the option for lunch and refreshments, then you will have received an identification lanyard with a </a:t>
            </a:r>
            <a:r>
              <a:rPr lang="en-US" sz="2400" b="1" dirty="0">
                <a:solidFill>
                  <a:srgbClr val="FF0000"/>
                </a:solidFill>
                <a:effectLst/>
                <a:latin typeface="Segoe UI" panose="020B0502040204020203" pitchFamily="34" charset="0"/>
                <a:ea typeface="Aptos" panose="020B0004020202020204" pitchFamily="34" charset="0"/>
                <a:cs typeface="Times New Roman" panose="02020603050405020304" pitchFamily="18" charset="0"/>
              </a:rPr>
              <a:t>RED sticker</a:t>
            </a:r>
            <a:r>
              <a:rPr lang="en-US" sz="2400" dirty="0">
                <a:effectLst/>
                <a:latin typeface="Segoe UI" panose="020B0502040204020203" pitchFamily="34" charset="0"/>
                <a:ea typeface="Aptos" panose="020B0004020202020204" pitchFamily="34" charset="0"/>
                <a:cs typeface="Times New Roman" panose="02020603050405020304" pitchFamily="18" charset="0"/>
              </a:rPr>
              <a:t> entitling you to lunch and other refreshments.  </a:t>
            </a:r>
            <a:r>
              <a:rPr lang="en-US" sz="2400" dirty="0">
                <a:effectLst/>
                <a:latin typeface="Aptos" panose="020B0004020202020204" pitchFamily="34" charset="0"/>
                <a:ea typeface="Aptos" panose="020B0004020202020204" pitchFamily="34" charset="0"/>
                <a:cs typeface="Times New Roman" panose="02020603050405020304" pitchFamily="18" charset="0"/>
              </a:rPr>
              <a:t> </a:t>
            </a:r>
            <a:r>
              <a:rPr lang="en-US" sz="2400" dirty="0">
                <a:effectLst/>
                <a:latin typeface="Segoe UI" panose="020B0502040204020203" pitchFamily="34" charset="0"/>
                <a:ea typeface="Aptos" panose="020B0004020202020204" pitchFamily="34" charset="0"/>
                <a:cs typeface="Times New Roman" panose="02020603050405020304" pitchFamily="18" charset="0"/>
              </a:rPr>
              <a:t>The lunches will be in a specially designated location in the cafeteria. You will need your red labeled lanyard to gain access.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2400" dirty="0">
                <a:effectLst/>
                <a:latin typeface="Segoe UI" panose="020B0502040204020203"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0"/>
              </a:spcAft>
            </a:pP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Aptos" panose="020B0004020202020204" pitchFamily="34" charset="0"/>
                <a:cs typeface="Times New Roman" panose="02020603050405020304" pitchFamily="18" charset="0"/>
              </a:rPr>
              <a:t>If you registered for the workshop sessions only, you will have received an identification lanyard with a </a:t>
            </a:r>
            <a:r>
              <a:rPr lang="en-US" sz="2400" b="1" dirty="0">
                <a:solidFill>
                  <a:srgbClr val="0070C0"/>
                </a:solidFill>
                <a:effectLst/>
                <a:latin typeface="Segoe UI" panose="020B0502040204020203" pitchFamily="34" charset="0"/>
                <a:ea typeface="Aptos" panose="020B0004020202020204" pitchFamily="34" charset="0"/>
                <a:cs typeface="Times New Roman" panose="02020603050405020304" pitchFamily="18" charset="0"/>
              </a:rPr>
              <a:t>BLUE sticker</a:t>
            </a:r>
            <a:r>
              <a:rPr lang="en-US" sz="2400" dirty="0">
                <a:solidFill>
                  <a:srgbClr val="000000"/>
                </a:solidFill>
                <a:effectLst/>
                <a:latin typeface="Segoe UI" panose="020B0502040204020203" pitchFamily="34" charset="0"/>
                <a:ea typeface="Aptos" panose="020B0004020202020204" pitchFamily="34" charset="0"/>
                <a:cs typeface="Times New Roman" panose="02020603050405020304" pitchFamily="18" charset="0"/>
              </a:rPr>
              <a:t>.  This entitles you to only coffee at the beginning of the day.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2400" dirty="0">
                <a:effectLst/>
                <a:latin typeface="Segoe UI" panose="020B0502040204020203" pitchFamily="34" charset="0"/>
                <a:ea typeface="Aptos" panose="020B0004020202020204" pitchFamily="34" charset="0"/>
                <a:cs typeface="Times New Roman" panose="02020603050405020304" pitchFamily="18" charset="0"/>
              </a:rPr>
              <a:t>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Segoe UI" panose="020B0502040204020203" pitchFamily="34" charset="0"/>
                <a:ea typeface="Aptos" panose="020B0004020202020204" pitchFamily="34" charset="0"/>
                <a:cs typeface="Times New Roman" panose="02020603050405020304" pitchFamily="18" charset="0"/>
              </a:rPr>
              <a:t>Lunch can be also purchased at the </a:t>
            </a:r>
            <a:r>
              <a:rPr lang="en-US" dirty="0" err="1">
                <a:effectLst/>
                <a:latin typeface="Segoe UI" panose="020B0502040204020203" pitchFamily="34" charset="0"/>
                <a:ea typeface="Aptos" panose="020B0004020202020204" pitchFamily="34" charset="0"/>
                <a:cs typeface="Times New Roman" panose="02020603050405020304" pitchFamily="18" charset="0"/>
              </a:rPr>
              <a:t>Berkner</a:t>
            </a:r>
            <a:r>
              <a:rPr lang="en-US" dirty="0">
                <a:effectLst/>
                <a:latin typeface="Segoe UI" panose="020B0502040204020203" pitchFamily="34" charset="0"/>
                <a:ea typeface="Aptos" panose="020B0004020202020204" pitchFamily="34" charset="0"/>
                <a:cs typeface="Times New Roman" panose="02020603050405020304" pitchFamily="18" charset="0"/>
              </a:rPr>
              <a:t> Cafeteria for those without the red sticker.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20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800"/>
              </a:spcAft>
            </a:pPr>
            <a:r>
              <a:rPr lang="en-US" sz="20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cs typeface="Arial" panose="020B0604020202020204"/>
            </a:endParaRPr>
          </a:p>
        </p:txBody>
      </p:sp>
      <p:sp>
        <p:nvSpPr>
          <p:cNvPr id="4" name="Slide Number Placeholder 3">
            <a:extLst>
              <a:ext uri="{FF2B5EF4-FFF2-40B4-BE49-F238E27FC236}">
                <a16:creationId xmlns:a16="http://schemas.microsoft.com/office/drawing/2014/main" id="{AED7619E-C8E8-CE8F-AA24-AA51431159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84ED1FE7-4D85-397C-3E1A-EAF7E191141E}"/>
              </a:ext>
            </a:extLst>
          </p:cNvPr>
          <p:cNvSpPr txBox="1">
            <a:spLocks/>
          </p:cNvSpPr>
          <p:nvPr/>
        </p:nvSpPr>
        <p:spPr>
          <a:xfrm>
            <a:off x="672414" y="379102"/>
            <a:ext cx="10515600" cy="892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56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43096-B94C-19E1-02B5-DC7F037E6F6D}"/>
              </a:ext>
            </a:extLst>
          </p:cNvPr>
          <p:cNvSpPr>
            <a:spLocks noGrp="1"/>
          </p:cNvSpPr>
          <p:nvPr>
            <p:ph idx="1"/>
          </p:nvPr>
        </p:nvSpPr>
        <p:spPr>
          <a:xfrm>
            <a:off x="571500" y="379102"/>
            <a:ext cx="11034889" cy="6204578"/>
          </a:xfrm>
        </p:spPr>
        <p:txBody>
          <a:bodyPr vert="horz" lIns="91440" tIns="45720" rIns="91440" bIns="45720" rtlCol="0" anchor="t">
            <a:normAutofit/>
          </a:bodyPr>
          <a:lstStyle/>
          <a:p>
            <a:pPr marL="0" marR="0">
              <a:spcBef>
                <a:spcPts val="0"/>
              </a:spcBef>
              <a:spcAft>
                <a:spcPts val="800"/>
              </a:spcAft>
            </a:pPr>
            <a:r>
              <a:rPr lang="en-US" sz="20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800"/>
              </a:spcAft>
            </a:pPr>
            <a:r>
              <a:rPr lang="en-US" sz="20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cs typeface="Arial" panose="020B0604020202020204"/>
            </a:endParaRPr>
          </a:p>
        </p:txBody>
      </p:sp>
      <p:sp>
        <p:nvSpPr>
          <p:cNvPr id="4" name="Slide Number Placeholder 3">
            <a:extLst>
              <a:ext uri="{FF2B5EF4-FFF2-40B4-BE49-F238E27FC236}">
                <a16:creationId xmlns:a16="http://schemas.microsoft.com/office/drawing/2014/main" id="{AED7619E-C8E8-CE8F-AA24-AA51431159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84ED1FE7-4D85-397C-3E1A-EAF7E191141E}"/>
              </a:ext>
            </a:extLst>
          </p:cNvPr>
          <p:cNvSpPr txBox="1">
            <a:spLocks/>
          </p:cNvSpPr>
          <p:nvPr/>
        </p:nvSpPr>
        <p:spPr>
          <a:xfrm>
            <a:off x="672414" y="379102"/>
            <a:ext cx="10515600" cy="892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endParaRPr lang="en-US" dirty="0">
              <a:latin typeface="Arial" panose="020B060402020202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5218D703-F63A-7EC4-EBBC-5FFEA103EEB9}"/>
              </a:ext>
            </a:extLst>
          </p:cNvPr>
          <p:cNvGraphicFramePr>
            <a:graphicFrameLocks noChangeAspect="1"/>
          </p:cNvGraphicFramePr>
          <p:nvPr>
            <p:extLst>
              <p:ext uri="{D42A27DB-BD31-4B8C-83A1-F6EECF244321}">
                <p14:modId xmlns:p14="http://schemas.microsoft.com/office/powerpoint/2010/main" val="4180786958"/>
              </p:ext>
            </p:extLst>
          </p:nvPr>
        </p:nvGraphicFramePr>
        <p:xfrm>
          <a:off x="2222529" y="206170"/>
          <a:ext cx="4928076" cy="6377510"/>
        </p:xfrm>
        <a:graphic>
          <a:graphicData uri="http://schemas.openxmlformats.org/presentationml/2006/ole">
            <mc:AlternateContent xmlns:mc="http://schemas.openxmlformats.org/markup-compatibility/2006">
              <mc:Choice xmlns:v="urn:schemas-microsoft-com:vml" Requires="v">
                <p:oleObj name="Acrobat Document" r:id="rId2" imgW="2914400" imgH="3771525" progId="Acrobat.Document.2020">
                  <p:embed/>
                </p:oleObj>
              </mc:Choice>
              <mc:Fallback>
                <p:oleObj name="Acrobat Document" r:id="rId2" imgW="2914400" imgH="3771525" progId="Acrobat.Document.2020">
                  <p:embed/>
                  <p:pic>
                    <p:nvPicPr>
                      <p:cNvPr id="0" name=""/>
                      <p:cNvPicPr/>
                      <p:nvPr/>
                    </p:nvPicPr>
                    <p:blipFill>
                      <a:blip r:embed="rId3"/>
                      <a:stretch>
                        <a:fillRect/>
                      </a:stretch>
                    </p:blipFill>
                    <p:spPr>
                      <a:xfrm>
                        <a:off x="2222529" y="206170"/>
                        <a:ext cx="4928076" cy="6377510"/>
                      </a:xfrm>
                      <a:prstGeom prst="rect">
                        <a:avLst/>
                      </a:prstGeom>
                    </p:spPr>
                  </p:pic>
                </p:oleObj>
              </mc:Fallback>
            </mc:AlternateContent>
          </a:graphicData>
        </a:graphic>
      </p:graphicFrame>
      <p:pic>
        <p:nvPicPr>
          <p:cNvPr id="8" name="Picture 7" descr="Text, letter&#10;&#10;Description automatically generated">
            <a:extLst>
              <a:ext uri="{FF2B5EF4-FFF2-40B4-BE49-F238E27FC236}">
                <a16:creationId xmlns:a16="http://schemas.microsoft.com/office/drawing/2014/main" id="{B655290A-0095-1788-5786-94E63B21988A}"/>
              </a:ext>
            </a:extLst>
          </p:cNvPr>
          <p:cNvPicPr>
            <a:picLocks noChangeAspect="1"/>
          </p:cNvPicPr>
          <p:nvPr/>
        </p:nvPicPr>
        <p:blipFill>
          <a:blip r:embed="rId4">
            <a:extLst>
              <a:ext uri="{28A0092B-C50C-407E-A947-70E740481C1C}">
                <a14:useLocalDpi xmlns:a14="http://schemas.microsoft.com/office/drawing/2010/main" val="0"/>
              </a:ext>
            </a:extLst>
          </a:blip>
          <a:srcRect l="47858" t="77829" r="46764" b="17827"/>
          <a:stretch/>
        </p:blipFill>
        <p:spPr>
          <a:xfrm>
            <a:off x="7944405" y="2078366"/>
            <a:ext cx="2684285" cy="2806050"/>
          </a:xfrm>
          <a:prstGeom prst="rect">
            <a:avLst/>
          </a:prstGeom>
        </p:spPr>
      </p:pic>
    </p:spTree>
    <p:extLst>
      <p:ext uri="{BB962C8B-B14F-4D97-AF65-F5344CB8AC3E}">
        <p14:creationId xmlns:p14="http://schemas.microsoft.com/office/powerpoint/2010/main" val="2764460786"/>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244</Words>
  <Application>Microsoft Office PowerPoint</Application>
  <PresentationFormat>Widescreen</PresentationFormat>
  <Paragraphs>27</Paragraphs>
  <Slides>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2" baseType="lpstr">
      <vt:lpstr>Aptos</vt:lpstr>
      <vt:lpstr>Arial</vt:lpstr>
      <vt:lpstr>Calibri</vt:lpstr>
      <vt:lpstr>Courier New</vt:lpstr>
      <vt:lpstr>Segoe UI</vt:lpstr>
      <vt:lpstr>Symbol</vt:lpstr>
      <vt:lpstr>BNL</vt:lpstr>
      <vt:lpstr>Adobe Acrobat Document</vt:lpstr>
      <vt:lpstr>Welcome to the 2024 Accelerator Safety Workshop</vt:lpstr>
      <vt:lpstr>Emergencies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Harling, Sean</dc:creator>
  <cp:lastModifiedBy>Mason, Bryan</cp:lastModifiedBy>
  <cp:revision>3</cp:revision>
  <dcterms:created xsi:type="dcterms:W3CDTF">2023-10-13T20:08:08Z</dcterms:created>
  <dcterms:modified xsi:type="dcterms:W3CDTF">2024-10-08T11:27:00Z</dcterms:modified>
</cp:coreProperties>
</file>