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16"/>
  </p:notesMasterIdLst>
  <p:handoutMasterIdLst>
    <p:handoutMasterId r:id="rId17"/>
  </p:handoutMasterIdLst>
  <p:sldIdLst>
    <p:sldId id="298" r:id="rId6"/>
    <p:sldId id="514" r:id="rId7"/>
    <p:sldId id="518" r:id="rId8"/>
    <p:sldId id="528" r:id="rId9"/>
    <p:sldId id="525" r:id="rId10"/>
    <p:sldId id="526" r:id="rId11"/>
    <p:sldId id="516" r:id="rId12"/>
    <p:sldId id="527" r:id="rId13"/>
    <p:sldId id="517" r:id="rId14"/>
    <p:sldId id="513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EA9A34F0-6CCC-41B8-8D79-1BCCD6485EE7}">
          <p14:sldIdLst>
            <p14:sldId id="298"/>
            <p14:sldId id="514"/>
            <p14:sldId id="518"/>
            <p14:sldId id="528"/>
            <p14:sldId id="525"/>
            <p14:sldId id="526"/>
            <p14:sldId id="516"/>
            <p14:sldId id="527"/>
            <p14:sldId id="517"/>
            <p14:sldId id="5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B5DE8C-F1EE-7992-80F5-9222EFA2DB9C}" name="Jessica Malo" initials="JM" userId="S::jmalo@services.fnal.gov::7502db98-b414-462d-bc8a-d5fbe473fb86" providerId="AD"/>
  <p188:author id="{58B980EF-094E-B038-D0D7-4B53A00CECBD}" name="Madelyn Schoell" initials="MS" userId="S::maddiew@services.fnal.gov::c910991d-6c94-4e05-a020-c698ebee31c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FFFF00"/>
    <a:srgbClr val="50504E"/>
    <a:srgbClr val="4E4E4E"/>
    <a:srgbClr val="404040"/>
    <a:srgbClr val="004C97"/>
    <a:srgbClr val="63666A"/>
    <a:srgbClr val="99D6EA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85546" autoAdjust="0"/>
  </p:normalViewPr>
  <p:slideViewPr>
    <p:cSldViewPr snapToGrid="0" snapToObjects="1" showGuides="1">
      <p:cViewPr varScale="1">
        <p:scale>
          <a:sx n="66" d="100"/>
          <a:sy n="66" d="100"/>
        </p:scale>
        <p:origin x="53" y="20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335652-96DC-4ECA-88AB-1BBB68FCACB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B98CB-F149-48BE-BFD1-30A62AD3380A}">
      <dgm:prSet phldrT="[Text]"/>
      <dgm:spPr/>
      <dgm:t>
        <a:bodyPr/>
        <a:lstStyle/>
        <a:p>
          <a:r>
            <a:rPr lang="en-US" dirty="0"/>
            <a:t>2D Update</a:t>
          </a:r>
        </a:p>
      </dgm:t>
    </dgm:pt>
    <dgm:pt modelId="{3010FD70-2AF7-40D1-A967-77F29015997D}" type="parTrans" cxnId="{D2734BED-A05E-4468-A5D3-12563E53EA57}">
      <dgm:prSet/>
      <dgm:spPr/>
      <dgm:t>
        <a:bodyPr/>
        <a:lstStyle/>
        <a:p>
          <a:endParaRPr lang="en-US"/>
        </a:p>
      </dgm:t>
    </dgm:pt>
    <dgm:pt modelId="{1C5116B5-7B0D-460E-AEDC-835396EA02AE}" type="sibTrans" cxnId="{D2734BED-A05E-4468-A5D3-12563E53EA57}">
      <dgm:prSet/>
      <dgm:spPr/>
      <dgm:t>
        <a:bodyPr/>
        <a:lstStyle/>
        <a:p>
          <a:endParaRPr lang="en-US"/>
        </a:p>
      </dgm:t>
    </dgm:pt>
    <dgm:pt modelId="{B83D32BE-5E5A-46A8-9F8D-1B0C91CA78B5}">
      <dgm:prSet phldrT="[Text]"/>
      <dgm:spPr/>
      <dgm:t>
        <a:bodyPr/>
        <a:lstStyle/>
        <a:p>
          <a:r>
            <a:rPr lang="en-US" dirty="0"/>
            <a:t>FY23 PEMP Notable</a:t>
          </a:r>
        </a:p>
      </dgm:t>
    </dgm:pt>
    <dgm:pt modelId="{1B784F77-DBE3-48F9-A3DC-F21EC6D86FC3}" type="parTrans" cxnId="{5FC0F728-7D4F-417C-BCB8-5CDCEA98A75E}">
      <dgm:prSet/>
      <dgm:spPr/>
      <dgm:t>
        <a:bodyPr/>
        <a:lstStyle/>
        <a:p>
          <a:endParaRPr lang="en-US"/>
        </a:p>
      </dgm:t>
    </dgm:pt>
    <dgm:pt modelId="{51F4A6B9-5548-4332-AF61-A8169F15D263}" type="sibTrans" cxnId="{5FC0F728-7D4F-417C-BCB8-5CDCEA98A75E}">
      <dgm:prSet/>
      <dgm:spPr/>
      <dgm:t>
        <a:bodyPr/>
        <a:lstStyle/>
        <a:p>
          <a:endParaRPr lang="en-US"/>
        </a:p>
      </dgm:t>
    </dgm:pt>
    <dgm:pt modelId="{E0E56E70-C79B-42C3-AD93-22035D63B2A7}">
      <dgm:prSet phldrT="[Text]"/>
      <dgm:spPr/>
      <dgm:t>
        <a:bodyPr/>
        <a:lstStyle/>
        <a:p>
          <a:r>
            <a:rPr lang="en-US" dirty="0"/>
            <a:t>FSO ASE Comments</a:t>
          </a:r>
        </a:p>
      </dgm:t>
    </dgm:pt>
    <dgm:pt modelId="{CA89331F-65CA-4D21-95FA-C5FEADF9821E}" type="parTrans" cxnId="{07F2BECB-8A6F-427E-A943-BEA05083AEC4}">
      <dgm:prSet/>
      <dgm:spPr/>
      <dgm:t>
        <a:bodyPr/>
        <a:lstStyle/>
        <a:p>
          <a:endParaRPr lang="en-US"/>
        </a:p>
      </dgm:t>
    </dgm:pt>
    <dgm:pt modelId="{A0741370-3807-4E80-B606-AED6C8911DF4}" type="sibTrans" cxnId="{07F2BECB-8A6F-427E-A943-BEA05083AEC4}">
      <dgm:prSet/>
      <dgm:spPr/>
      <dgm:t>
        <a:bodyPr/>
        <a:lstStyle/>
        <a:p>
          <a:endParaRPr lang="en-US"/>
        </a:p>
      </dgm:t>
    </dgm:pt>
    <dgm:pt modelId="{A2C47400-98D1-4AB6-96B5-6CD13EAE381F}" type="pres">
      <dgm:prSet presAssocID="{D9335652-96DC-4ECA-88AB-1BBB68FCACB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A8C9E8B-4A29-42B6-8222-4220D5FDB342}" type="pres">
      <dgm:prSet presAssocID="{861B98CB-F149-48BE-BFD1-30A62AD3380A}" presName="horFlow" presStyleCnt="0"/>
      <dgm:spPr/>
    </dgm:pt>
    <dgm:pt modelId="{20CD07AB-83DD-4CC3-A360-3D8B06C85FBC}" type="pres">
      <dgm:prSet presAssocID="{861B98CB-F149-48BE-BFD1-30A62AD3380A}" presName="bigChev" presStyleLbl="node1" presStyleIdx="0" presStyleCnt="3"/>
      <dgm:spPr/>
    </dgm:pt>
    <dgm:pt modelId="{D17BE1EE-1FBD-443A-BB70-5F6FC1632C2F}" type="pres">
      <dgm:prSet presAssocID="{861B98CB-F149-48BE-BFD1-30A62AD3380A}" presName="vSp" presStyleCnt="0"/>
      <dgm:spPr/>
    </dgm:pt>
    <dgm:pt modelId="{40E0B98E-1EAC-4E94-9820-B3B3086FDFDC}" type="pres">
      <dgm:prSet presAssocID="{B83D32BE-5E5A-46A8-9F8D-1B0C91CA78B5}" presName="horFlow" presStyleCnt="0"/>
      <dgm:spPr/>
    </dgm:pt>
    <dgm:pt modelId="{854861F2-50DB-46AF-B9E8-A8DC72019787}" type="pres">
      <dgm:prSet presAssocID="{B83D32BE-5E5A-46A8-9F8D-1B0C91CA78B5}" presName="bigChev" presStyleLbl="node1" presStyleIdx="1" presStyleCnt="3"/>
      <dgm:spPr/>
    </dgm:pt>
    <dgm:pt modelId="{DEB4642F-48FC-441D-B53B-0790C1C283D9}" type="pres">
      <dgm:prSet presAssocID="{B83D32BE-5E5A-46A8-9F8D-1B0C91CA78B5}" presName="vSp" presStyleCnt="0"/>
      <dgm:spPr/>
    </dgm:pt>
    <dgm:pt modelId="{1EF6D214-E403-4F3F-B062-A7962CE7CBFF}" type="pres">
      <dgm:prSet presAssocID="{E0E56E70-C79B-42C3-AD93-22035D63B2A7}" presName="horFlow" presStyleCnt="0"/>
      <dgm:spPr/>
    </dgm:pt>
    <dgm:pt modelId="{38D59F86-C434-4F88-9E00-FFA5D2EC02FB}" type="pres">
      <dgm:prSet presAssocID="{E0E56E70-C79B-42C3-AD93-22035D63B2A7}" presName="bigChev" presStyleLbl="node1" presStyleIdx="2" presStyleCnt="3"/>
      <dgm:spPr/>
    </dgm:pt>
  </dgm:ptLst>
  <dgm:cxnLst>
    <dgm:cxn modelId="{5FC0F728-7D4F-417C-BCB8-5CDCEA98A75E}" srcId="{D9335652-96DC-4ECA-88AB-1BBB68FCACBF}" destId="{B83D32BE-5E5A-46A8-9F8D-1B0C91CA78B5}" srcOrd="1" destOrd="0" parTransId="{1B784F77-DBE3-48F9-A3DC-F21EC6D86FC3}" sibTransId="{51F4A6B9-5548-4332-AF61-A8169F15D263}"/>
    <dgm:cxn modelId="{DCCE0C71-FDE3-4DA2-9C1B-FA7A384BB158}" type="presOf" srcId="{D9335652-96DC-4ECA-88AB-1BBB68FCACBF}" destId="{A2C47400-98D1-4AB6-96B5-6CD13EAE381F}" srcOrd="0" destOrd="0" presId="urn:microsoft.com/office/officeart/2005/8/layout/lProcess3"/>
    <dgm:cxn modelId="{F4715773-3BB3-450B-B8F4-31F351C0FCE1}" type="presOf" srcId="{E0E56E70-C79B-42C3-AD93-22035D63B2A7}" destId="{38D59F86-C434-4F88-9E00-FFA5D2EC02FB}" srcOrd="0" destOrd="0" presId="urn:microsoft.com/office/officeart/2005/8/layout/lProcess3"/>
    <dgm:cxn modelId="{2F7E8385-4CA5-481B-9F7E-97C84D3DCB9F}" type="presOf" srcId="{B83D32BE-5E5A-46A8-9F8D-1B0C91CA78B5}" destId="{854861F2-50DB-46AF-B9E8-A8DC72019787}" srcOrd="0" destOrd="0" presId="urn:microsoft.com/office/officeart/2005/8/layout/lProcess3"/>
    <dgm:cxn modelId="{07F2BECB-8A6F-427E-A943-BEA05083AEC4}" srcId="{D9335652-96DC-4ECA-88AB-1BBB68FCACBF}" destId="{E0E56E70-C79B-42C3-AD93-22035D63B2A7}" srcOrd="2" destOrd="0" parTransId="{CA89331F-65CA-4D21-95FA-C5FEADF9821E}" sibTransId="{A0741370-3807-4E80-B606-AED6C8911DF4}"/>
    <dgm:cxn modelId="{D2734BED-A05E-4468-A5D3-12563E53EA57}" srcId="{D9335652-96DC-4ECA-88AB-1BBB68FCACBF}" destId="{861B98CB-F149-48BE-BFD1-30A62AD3380A}" srcOrd="0" destOrd="0" parTransId="{3010FD70-2AF7-40D1-A967-77F29015997D}" sibTransId="{1C5116B5-7B0D-460E-AEDC-835396EA02AE}"/>
    <dgm:cxn modelId="{972A91FB-35B5-4AD9-8AEA-F0C551362FB7}" type="presOf" srcId="{861B98CB-F149-48BE-BFD1-30A62AD3380A}" destId="{20CD07AB-83DD-4CC3-A360-3D8B06C85FBC}" srcOrd="0" destOrd="0" presId="urn:microsoft.com/office/officeart/2005/8/layout/lProcess3"/>
    <dgm:cxn modelId="{8ADEBF50-5444-4DF2-904E-9B62A076DA4E}" type="presParOf" srcId="{A2C47400-98D1-4AB6-96B5-6CD13EAE381F}" destId="{DA8C9E8B-4A29-42B6-8222-4220D5FDB342}" srcOrd="0" destOrd="0" presId="urn:microsoft.com/office/officeart/2005/8/layout/lProcess3"/>
    <dgm:cxn modelId="{C42DD121-5710-40AA-803E-790D532F9582}" type="presParOf" srcId="{DA8C9E8B-4A29-42B6-8222-4220D5FDB342}" destId="{20CD07AB-83DD-4CC3-A360-3D8B06C85FBC}" srcOrd="0" destOrd="0" presId="urn:microsoft.com/office/officeart/2005/8/layout/lProcess3"/>
    <dgm:cxn modelId="{3BAFC526-1F07-42B5-ADF1-3E932A40E1AC}" type="presParOf" srcId="{A2C47400-98D1-4AB6-96B5-6CD13EAE381F}" destId="{D17BE1EE-1FBD-443A-BB70-5F6FC1632C2F}" srcOrd="1" destOrd="0" presId="urn:microsoft.com/office/officeart/2005/8/layout/lProcess3"/>
    <dgm:cxn modelId="{DBE05F8F-2937-4042-B819-9AB02FF8DC81}" type="presParOf" srcId="{A2C47400-98D1-4AB6-96B5-6CD13EAE381F}" destId="{40E0B98E-1EAC-4E94-9820-B3B3086FDFDC}" srcOrd="2" destOrd="0" presId="urn:microsoft.com/office/officeart/2005/8/layout/lProcess3"/>
    <dgm:cxn modelId="{5468AE0F-0487-4F41-9ED0-D9045F7AFD08}" type="presParOf" srcId="{40E0B98E-1EAC-4E94-9820-B3B3086FDFDC}" destId="{854861F2-50DB-46AF-B9E8-A8DC72019787}" srcOrd="0" destOrd="0" presId="urn:microsoft.com/office/officeart/2005/8/layout/lProcess3"/>
    <dgm:cxn modelId="{8776CF39-5F3E-43E6-9EB1-47EDE491A4A0}" type="presParOf" srcId="{A2C47400-98D1-4AB6-96B5-6CD13EAE381F}" destId="{DEB4642F-48FC-441D-B53B-0790C1C283D9}" srcOrd="3" destOrd="0" presId="urn:microsoft.com/office/officeart/2005/8/layout/lProcess3"/>
    <dgm:cxn modelId="{8E360494-9C85-4832-A0CB-12D9A02DB7EF}" type="presParOf" srcId="{A2C47400-98D1-4AB6-96B5-6CD13EAE381F}" destId="{1EF6D214-E403-4F3F-B062-A7962CE7CBFF}" srcOrd="4" destOrd="0" presId="urn:microsoft.com/office/officeart/2005/8/layout/lProcess3"/>
    <dgm:cxn modelId="{4443FB28-9E50-4BAB-B800-0ED2B54BA072}" type="presParOf" srcId="{1EF6D214-E403-4F3F-B062-A7962CE7CBFF}" destId="{38D59F86-C434-4F88-9E00-FFA5D2EC02F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A11B19-B754-4097-A8CF-FB9C6E4C48E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008897-9BBD-40FA-8021-561EE05226C7}">
      <dgm:prSet phldrT="[Text]"/>
      <dgm:spPr/>
      <dgm:t>
        <a:bodyPr/>
        <a:lstStyle/>
        <a:p>
          <a:pPr algn="ctr"/>
          <a:r>
            <a:rPr lang="en-US" dirty="0"/>
            <a:t>Let’s figure this out together</a:t>
          </a:r>
        </a:p>
      </dgm:t>
    </dgm:pt>
    <dgm:pt modelId="{812CB400-2CDC-4D1B-8A73-A8BD8A61F4FD}" type="parTrans" cxnId="{1C3045A6-E575-46DE-8DE8-F3F23F147D39}">
      <dgm:prSet/>
      <dgm:spPr/>
      <dgm:t>
        <a:bodyPr/>
        <a:lstStyle/>
        <a:p>
          <a:endParaRPr lang="en-US"/>
        </a:p>
      </dgm:t>
    </dgm:pt>
    <dgm:pt modelId="{044F561C-08BF-4034-9932-E48CA1F133FF}" type="sibTrans" cxnId="{1C3045A6-E575-46DE-8DE8-F3F23F147D39}">
      <dgm:prSet/>
      <dgm:spPr/>
      <dgm:t>
        <a:bodyPr/>
        <a:lstStyle/>
        <a:p>
          <a:endParaRPr lang="en-US"/>
        </a:p>
      </dgm:t>
    </dgm:pt>
    <dgm:pt modelId="{F13DBDAD-3F03-48D3-B800-5ADE08B17300}">
      <dgm:prSet phldrT="[Text]"/>
      <dgm:spPr/>
      <dgm:t>
        <a:bodyPr/>
        <a:lstStyle/>
        <a:p>
          <a:pPr algn="ctr"/>
          <a:r>
            <a:rPr lang="en-US" dirty="0"/>
            <a:t>Let’s do this together</a:t>
          </a:r>
        </a:p>
      </dgm:t>
    </dgm:pt>
    <dgm:pt modelId="{0749EF4B-39E7-4C42-8FCA-E65FDFF5E761}" type="parTrans" cxnId="{04EC0F54-C831-45EA-A841-0F9397484ADE}">
      <dgm:prSet/>
      <dgm:spPr/>
      <dgm:t>
        <a:bodyPr/>
        <a:lstStyle/>
        <a:p>
          <a:endParaRPr lang="en-US"/>
        </a:p>
      </dgm:t>
    </dgm:pt>
    <dgm:pt modelId="{F97DE6ED-6D9F-4D0B-8E87-B800105221A2}" type="sibTrans" cxnId="{04EC0F54-C831-45EA-A841-0F9397484ADE}">
      <dgm:prSet/>
      <dgm:spPr/>
      <dgm:t>
        <a:bodyPr/>
        <a:lstStyle/>
        <a:p>
          <a:endParaRPr lang="en-US"/>
        </a:p>
      </dgm:t>
    </dgm:pt>
    <dgm:pt modelId="{34739A22-3B2C-4737-88EA-B229B554D123}">
      <dgm:prSet phldrT="[Text]"/>
      <dgm:spPr/>
      <dgm:t>
        <a:bodyPr/>
        <a:lstStyle/>
        <a:p>
          <a:pPr algn="ctr"/>
          <a:r>
            <a:rPr lang="en-US" dirty="0"/>
            <a:t>We did it together!</a:t>
          </a:r>
        </a:p>
      </dgm:t>
    </dgm:pt>
    <dgm:pt modelId="{5773C701-18A7-4256-9ED4-E0D3F63B4640}" type="parTrans" cxnId="{E3C9229B-5F29-43EA-9CB5-71DE0F565B4F}">
      <dgm:prSet/>
      <dgm:spPr/>
      <dgm:t>
        <a:bodyPr/>
        <a:lstStyle/>
        <a:p>
          <a:endParaRPr lang="en-US"/>
        </a:p>
      </dgm:t>
    </dgm:pt>
    <dgm:pt modelId="{3EA720BF-EE85-497B-BF24-01CCBF078BA4}" type="sibTrans" cxnId="{E3C9229B-5F29-43EA-9CB5-71DE0F565B4F}">
      <dgm:prSet/>
      <dgm:spPr/>
      <dgm:t>
        <a:bodyPr/>
        <a:lstStyle/>
        <a:p>
          <a:endParaRPr lang="en-US"/>
        </a:p>
      </dgm:t>
    </dgm:pt>
    <dgm:pt modelId="{F38FE4FD-8B75-4C80-A588-8F7FFD5DC379}" type="pres">
      <dgm:prSet presAssocID="{67A11B19-B754-4097-A8CF-FB9C6E4C48E7}" presName="outerComposite" presStyleCnt="0">
        <dgm:presLayoutVars>
          <dgm:chMax val="5"/>
          <dgm:dir/>
          <dgm:resizeHandles val="exact"/>
        </dgm:presLayoutVars>
      </dgm:prSet>
      <dgm:spPr/>
    </dgm:pt>
    <dgm:pt modelId="{AAE0E0E6-3014-41E6-9F16-5EA610235C8A}" type="pres">
      <dgm:prSet presAssocID="{67A11B19-B754-4097-A8CF-FB9C6E4C48E7}" presName="dummyMaxCanvas" presStyleCnt="0">
        <dgm:presLayoutVars/>
      </dgm:prSet>
      <dgm:spPr/>
    </dgm:pt>
    <dgm:pt modelId="{AAC22D38-BCF0-4D19-9A9F-3C7D1FCAC56C}" type="pres">
      <dgm:prSet presAssocID="{67A11B19-B754-4097-A8CF-FB9C6E4C48E7}" presName="ThreeNodes_1" presStyleLbl="node1" presStyleIdx="0" presStyleCnt="3">
        <dgm:presLayoutVars>
          <dgm:bulletEnabled val="1"/>
        </dgm:presLayoutVars>
      </dgm:prSet>
      <dgm:spPr/>
    </dgm:pt>
    <dgm:pt modelId="{88D92F64-158D-4249-9656-FDAE9FDEEA37}" type="pres">
      <dgm:prSet presAssocID="{67A11B19-B754-4097-A8CF-FB9C6E4C48E7}" presName="ThreeNodes_2" presStyleLbl="node1" presStyleIdx="1" presStyleCnt="3">
        <dgm:presLayoutVars>
          <dgm:bulletEnabled val="1"/>
        </dgm:presLayoutVars>
      </dgm:prSet>
      <dgm:spPr/>
    </dgm:pt>
    <dgm:pt modelId="{D68911B4-456B-4F6A-A883-9ACD2046F577}" type="pres">
      <dgm:prSet presAssocID="{67A11B19-B754-4097-A8CF-FB9C6E4C48E7}" presName="ThreeNodes_3" presStyleLbl="node1" presStyleIdx="2" presStyleCnt="3">
        <dgm:presLayoutVars>
          <dgm:bulletEnabled val="1"/>
        </dgm:presLayoutVars>
      </dgm:prSet>
      <dgm:spPr/>
    </dgm:pt>
    <dgm:pt modelId="{C62BA79C-3C1B-4D06-B78C-A17638309B28}" type="pres">
      <dgm:prSet presAssocID="{67A11B19-B754-4097-A8CF-FB9C6E4C48E7}" presName="ThreeConn_1-2" presStyleLbl="fgAccFollowNode1" presStyleIdx="0" presStyleCnt="2">
        <dgm:presLayoutVars>
          <dgm:bulletEnabled val="1"/>
        </dgm:presLayoutVars>
      </dgm:prSet>
      <dgm:spPr/>
    </dgm:pt>
    <dgm:pt modelId="{799CF3A7-A813-44BF-B527-04D02C80BD0F}" type="pres">
      <dgm:prSet presAssocID="{67A11B19-B754-4097-A8CF-FB9C6E4C48E7}" presName="ThreeConn_2-3" presStyleLbl="fgAccFollowNode1" presStyleIdx="1" presStyleCnt="2">
        <dgm:presLayoutVars>
          <dgm:bulletEnabled val="1"/>
        </dgm:presLayoutVars>
      </dgm:prSet>
      <dgm:spPr/>
    </dgm:pt>
    <dgm:pt modelId="{EFAE84A0-9250-4C64-BF8F-4EC6BCB88FDA}" type="pres">
      <dgm:prSet presAssocID="{67A11B19-B754-4097-A8CF-FB9C6E4C48E7}" presName="ThreeNodes_1_text" presStyleLbl="node1" presStyleIdx="2" presStyleCnt="3">
        <dgm:presLayoutVars>
          <dgm:bulletEnabled val="1"/>
        </dgm:presLayoutVars>
      </dgm:prSet>
      <dgm:spPr/>
    </dgm:pt>
    <dgm:pt modelId="{D5B0EA99-F97D-4452-957A-C21E633FE64C}" type="pres">
      <dgm:prSet presAssocID="{67A11B19-B754-4097-A8CF-FB9C6E4C48E7}" presName="ThreeNodes_2_text" presStyleLbl="node1" presStyleIdx="2" presStyleCnt="3">
        <dgm:presLayoutVars>
          <dgm:bulletEnabled val="1"/>
        </dgm:presLayoutVars>
      </dgm:prSet>
      <dgm:spPr/>
    </dgm:pt>
    <dgm:pt modelId="{C6101180-ECA5-4E40-9F84-7CA7E1EE65AF}" type="pres">
      <dgm:prSet presAssocID="{67A11B19-B754-4097-A8CF-FB9C6E4C48E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288250C-D818-4AEE-BD02-1DF9B6DF0DEA}" type="presOf" srcId="{34739A22-3B2C-4737-88EA-B229B554D123}" destId="{D68911B4-456B-4F6A-A883-9ACD2046F577}" srcOrd="0" destOrd="0" presId="urn:microsoft.com/office/officeart/2005/8/layout/vProcess5"/>
    <dgm:cxn modelId="{BD20032D-EFB4-4C32-A8E1-404CA0347DCD}" type="presOf" srcId="{67A11B19-B754-4097-A8CF-FB9C6E4C48E7}" destId="{F38FE4FD-8B75-4C80-A588-8F7FFD5DC379}" srcOrd="0" destOrd="0" presId="urn:microsoft.com/office/officeart/2005/8/layout/vProcess5"/>
    <dgm:cxn modelId="{46AC9D65-29CF-4A15-9ACD-4CF2E80F0500}" type="presOf" srcId="{FA008897-9BBD-40FA-8021-561EE05226C7}" destId="{AAC22D38-BCF0-4D19-9A9F-3C7D1FCAC56C}" srcOrd="0" destOrd="0" presId="urn:microsoft.com/office/officeart/2005/8/layout/vProcess5"/>
    <dgm:cxn modelId="{AB86DC6C-5BA1-497F-861E-8930B25FD1E3}" type="presOf" srcId="{F13DBDAD-3F03-48D3-B800-5ADE08B17300}" destId="{88D92F64-158D-4249-9656-FDAE9FDEEA37}" srcOrd="0" destOrd="0" presId="urn:microsoft.com/office/officeart/2005/8/layout/vProcess5"/>
    <dgm:cxn modelId="{16299073-42B0-4AFD-B96C-EF19B3741E5F}" type="presOf" srcId="{F13DBDAD-3F03-48D3-B800-5ADE08B17300}" destId="{D5B0EA99-F97D-4452-957A-C21E633FE64C}" srcOrd="1" destOrd="0" presId="urn:microsoft.com/office/officeart/2005/8/layout/vProcess5"/>
    <dgm:cxn modelId="{04EC0F54-C831-45EA-A841-0F9397484ADE}" srcId="{67A11B19-B754-4097-A8CF-FB9C6E4C48E7}" destId="{F13DBDAD-3F03-48D3-B800-5ADE08B17300}" srcOrd="1" destOrd="0" parTransId="{0749EF4B-39E7-4C42-8FCA-E65FDFF5E761}" sibTransId="{F97DE6ED-6D9F-4D0B-8E87-B800105221A2}"/>
    <dgm:cxn modelId="{A7C6598A-ED4E-4F8A-8D7E-014D290FA7FE}" type="presOf" srcId="{044F561C-08BF-4034-9932-E48CA1F133FF}" destId="{C62BA79C-3C1B-4D06-B78C-A17638309B28}" srcOrd="0" destOrd="0" presId="urn:microsoft.com/office/officeart/2005/8/layout/vProcess5"/>
    <dgm:cxn modelId="{73CE518F-02D6-4899-B221-3977380DBE16}" type="presOf" srcId="{FA008897-9BBD-40FA-8021-561EE05226C7}" destId="{EFAE84A0-9250-4C64-BF8F-4EC6BCB88FDA}" srcOrd="1" destOrd="0" presId="urn:microsoft.com/office/officeart/2005/8/layout/vProcess5"/>
    <dgm:cxn modelId="{E3C9229B-5F29-43EA-9CB5-71DE0F565B4F}" srcId="{67A11B19-B754-4097-A8CF-FB9C6E4C48E7}" destId="{34739A22-3B2C-4737-88EA-B229B554D123}" srcOrd="2" destOrd="0" parTransId="{5773C701-18A7-4256-9ED4-E0D3F63B4640}" sibTransId="{3EA720BF-EE85-497B-BF24-01CCBF078BA4}"/>
    <dgm:cxn modelId="{1C3045A6-E575-46DE-8DE8-F3F23F147D39}" srcId="{67A11B19-B754-4097-A8CF-FB9C6E4C48E7}" destId="{FA008897-9BBD-40FA-8021-561EE05226C7}" srcOrd="0" destOrd="0" parTransId="{812CB400-2CDC-4D1B-8A73-A8BD8A61F4FD}" sibTransId="{044F561C-08BF-4034-9932-E48CA1F133FF}"/>
    <dgm:cxn modelId="{C2202BCE-E18B-4369-A051-90CA49CEC367}" type="presOf" srcId="{F97DE6ED-6D9F-4D0B-8E87-B800105221A2}" destId="{799CF3A7-A813-44BF-B527-04D02C80BD0F}" srcOrd="0" destOrd="0" presId="urn:microsoft.com/office/officeart/2005/8/layout/vProcess5"/>
    <dgm:cxn modelId="{9C36FDF1-F2BC-4710-AABD-C7CBB173A1A3}" type="presOf" srcId="{34739A22-3B2C-4737-88EA-B229B554D123}" destId="{C6101180-ECA5-4E40-9F84-7CA7E1EE65AF}" srcOrd="1" destOrd="0" presId="urn:microsoft.com/office/officeart/2005/8/layout/vProcess5"/>
    <dgm:cxn modelId="{37A7B22E-53C6-4E91-B26B-AA706A63493B}" type="presParOf" srcId="{F38FE4FD-8B75-4C80-A588-8F7FFD5DC379}" destId="{AAE0E0E6-3014-41E6-9F16-5EA610235C8A}" srcOrd="0" destOrd="0" presId="urn:microsoft.com/office/officeart/2005/8/layout/vProcess5"/>
    <dgm:cxn modelId="{197F3DEF-7739-423D-8BE8-C6777705B0C2}" type="presParOf" srcId="{F38FE4FD-8B75-4C80-A588-8F7FFD5DC379}" destId="{AAC22D38-BCF0-4D19-9A9F-3C7D1FCAC56C}" srcOrd="1" destOrd="0" presId="urn:microsoft.com/office/officeart/2005/8/layout/vProcess5"/>
    <dgm:cxn modelId="{45126BB5-6DC5-4CAA-B182-53BA7E9B501C}" type="presParOf" srcId="{F38FE4FD-8B75-4C80-A588-8F7FFD5DC379}" destId="{88D92F64-158D-4249-9656-FDAE9FDEEA37}" srcOrd="2" destOrd="0" presId="urn:microsoft.com/office/officeart/2005/8/layout/vProcess5"/>
    <dgm:cxn modelId="{958C5E21-2342-4149-B74C-B4B3C954C972}" type="presParOf" srcId="{F38FE4FD-8B75-4C80-A588-8F7FFD5DC379}" destId="{D68911B4-456B-4F6A-A883-9ACD2046F577}" srcOrd="3" destOrd="0" presId="urn:microsoft.com/office/officeart/2005/8/layout/vProcess5"/>
    <dgm:cxn modelId="{87BB4F69-B4C5-4E5D-831A-9249C0592DCC}" type="presParOf" srcId="{F38FE4FD-8B75-4C80-A588-8F7FFD5DC379}" destId="{C62BA79C-3C1B-4D06-B78C-A17638309B28}" srcOrd="4" destOrd="0" presId="urn:microsoft.com/office/officeart/2005/8/layout/vProcess5"/>
    <dgm:cxn modelId="{51B8069D-DA0B-4C8E-B542-2023A9D45E0B}" type="presParOf" srcId="{F38FE4FD-8B75-4C80-A588-8F7FFD5DC379}" destId="{799CF3A7-A813-44BF-B527-04D02C80BD0F}" srcOrd="5" destOrd="0" presId="urn:microsoft.com/office/officeart/2005/8/layout/vProcess5"/>
    <dgm:cxn modelId="{823BCC49-CB39-49B0-B48A-9BE10B653BDA}" type="presParOf" srcId="{F38FE4FD-8B75-4C80-A588-8F7FFD5DC379}" destId="{EFAE84A0-9250-4C64-BF8F-4EC6BCB88FDA}" srcOrd="6" destOrd="0" presId="urn:microsoft.com/office/officeart/2005/8/layout/vProcess5"/>
    <dgm:cxn modelId="{4F6D1DD1-E51F-4D9B-9060-C3AC6B5DE386}" type="presParOf" srcId="{F38FE4FD-8B75-4C80-A588-8F7FFD5DC379}" destId="{D5B0EA99-F97D-4452-957A-C21E633FE64C}" srcOrd="7" destOrd="0" presId="urn:microsoft.com/office/officeart/2005/8/layout/vProcess5"/>
    <dgm:cxn modelId="{79FAA2CB-3FCF-42AD-A4F9-A6B4415BC269}" type="presParOf" srcId="{F38FE4FD-8B75-4C80-A588-8F7FFD5DC379}" destId="{C6101180-ECA5-4E40-9F84-7CA7E1EE65A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D07AB-83DD-4CC3-A360-3D8B06C85FBC}">
      <dsp:nvSpPr>
        <dsp:cNvPr id="0" name=""/>
        <dsp:cNvSpPr/>
      </dsp:nvSpPr>
      <dsp:spPr>
        <a:xfrm>
          <a:off x="243892" y="397"/>
          <a:ext cx="3855615" cy="15422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0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2D Update</a:t>
          </a:r>
        </a:p>
      </dsp:txBody>
      <dsp:txXfrm>
        <a:off x="1015015" y="397"/>
        <a:ext cx="2313369" cy="1542246"/>
      </dsp:txXfrm>
    </dsp:sp>
    <dsp:sp modelId="{854861F2-50DB-46AF-B9E8-A8DC72019787}">
      <dsp:nvSpPr>
        <dsp:cNvPr id="0" name=""/>
        <dsp:cNvSpPr/>
      </dsp:nvSpPr>
      <dsp:spPr>
        <a:xfrm>
          <a:off x="243892" y="1758558"/>
          <a:ext cx="3855615" cy="15422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0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FY23 PEMP Notable</a:t>
          </a:r>
        </a:p>
      </dsp:txBody>
      <dsp:txXfrm>
        <a:off x="1015015" y="1758558"/>
        <a:ext cx="2313369" cy="1542246"/>
      </dsp:txXfrm>
    </dsp:sp>
    <dsp:sp modelId="{38D59F86-C434-4F88-9E00-FFA5D2EC02FB}">
      <dsp:nvSpPr>
        <dsp:cNvPr id="0" name=""/>
        <dsp:cNvSpPr/>
      </dsp:nvSpPr>
      <dsp:spPr>
        <a:xfrm>
          <a:off x="243892" y="3516719"/>
          <a:ext cx="3855615" cy="15422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0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FSO ASE Comments</a:t>
          </a:r>
        </a:p>
      </dsp:txBody>
      <dsp:txXfrm>
        <a:off x="1015015" y="3516719"/>
        <a:ext cx="2313369" cy="1542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22D38-BCF0-4D19-9A9F-3C7D1FCAC56C}">
      <dsp:nvSpPr>
        <dsp:cNvPr id="0" name=""/>
        <dsp:cNvSpPr/>
      </dsp:nvSpPr>
      <dsp:spPr>
        <a:xfrm>
          <a:off x="0" y="0"/>
          <a:ext cx="4841666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Let’s figure this out together</a:t>
          </a:r>
        </a:p>
      </dsp:txBody>
      <dsp:txXfrm>
        <a:off x="35709" y="35709"/>
        <a:ext cx="3526054" cy="1147782"/>
      </dsp:txXfrm>
    </dsp:sp>
    <dsp:sp modelId="{88D92F64-158D-4249-9656-FDAE9FDEEA37}">
      <dsp:nvSpPr>
        <dsp:cNvPr id="0" name=""/>
        <dsp:cNvSpPr/>
      </dsp:nvSpPr>
      <dsp:spPr>
        <a:xfrm>
          <a:off x="427205" y="1422399"/>
          <a:ext cx="4841666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Let’s do this together</a:t>
          </a:r>
        </a:p>
      </dsp:txBody>
      <dsp:txXfrm>
        <a:off x="462914" y="1458108"/>
        <a:ext cx="3550562" cy="1147782"/>
      </dsp:txXfrm>
    </dsp:sp>
    <dsp:sp modelId="{D68911B4-456B-4F6A-A883-9ACD2046F577}">
      <dsp:nvSpPr>
        <dsp:cNvPr id="0" name=""/>
        <dsp:cNvSpPr/>
      </dsp:nvSpPr>
      <dsp:spPr>
        <a:xfrm>
          <a:off x="854411" y="2844799"/>
          <a:ext cx="4841666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We did it together!</a:t>
          </a:r>
        </a:p>
      </dsp:txBody>
      <dsp:txXfrm>
        <a:off x="890120" y="2880508"/>
        <a:ext cx="3550562" cy="1147782"/>
      </dsp:txXfrm>
    </dsp:sp>
    <dsp:sp modelId="{C62BA79C-3C1B-4D06-B78C-A17638309B28}">
      <dsp:nvSpPr>
        <dsp:cNvPr id="0" name=""/>
        <dsp:cNvSpPr/>
      </dsp:nvSpPr>
      <dsp:spPr>
        <a:xfrm>
          <a:off x="4049186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227494" y="924560"/>
        <a:ext cx="435864" cy="596341"/>
      </dsp:txXfrm>
    </dsp:sp>
    <dsp:sp modelId="{799CF3A7-A813-44BF-B527-04D02C80BD0F}">
      <dsp:nvSpPr>
        <dsp:cNvPr id="0" name=""/>
        <dsp:cNvSpPr/>
      </dsp:nvSpPr>
      <dsp:spPr>
        <a:xfrm>
          <a:off x="4476392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654700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42F55E-5880-DFDC-1269-28EDE5F7EF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860" y="808129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Schoell | DOE O 420.2D Implementation, Fermilab's perspective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Schoell | DOE O 420.2D Implementation, Fermilab's perspective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Schoell | DOE O 420.2D Implementation, Fermilab's perspective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ED135D-5C29-B729-A5F1-BCAB25D95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7C3AF8-3A11-7294-17A4-8CA21B169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8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6D4CD9-E6FD-C338-F1B5-149A3CE7F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0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2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Schoell | DOE O 420.2D Implementation, Fermilab's perspective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Schoell | DOE O 420.2D Implementation, Fermilab's perspective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Schoell | DOE O 420.2D Implementation, Fermilab's perspective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Schoell | DOE O 420.2D Implementation, Fermilab's perspective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7" r:id="rId2"/>
    <p:sldLayoutId id="2147484129" r:id="rId3"/>
    <p:sldLayoutId id="2147484130" r:id="rId4"/>
    <p:sldLayoutId id="2147484132" r:id="rId5"/>
    <p:sldLayoutId id="2147484131" r:id="rId6"/>
    <p:sldLayoutId id="2147484104" r:id="rId7"/>
    <p:sldLayoutId id="2147484105" r:id="rId8"/>
    <p:sldLayoutId id="2147484120" r:id="rId9"/>
    <p:sldLayoutId id="2147484103" r:id="rId10"/>
    <p:sldLayoutId id="2147484122" r:id="rId11"/>
    <p:sldLayoutId id="2147484116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8D1A4E-38F7-4F5D-3065-EB05097081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924" y="5181600"/>
            <a:ext cx="8499231" cy="1311413"/>
          </a:xfrm>
        </p:spPr>
        <p:txBody>
          <a:bodyPr/>
          <a:lstStyle/>
          <a:p>
            <a:r>
              <a:rPr lang="en-US" dirty="0"/>
              <a:t>Maddie Schoell</a:t>
            </a:r>
          </a:p>
          <a:p>
            <a:r>
              <a:rPr lang="en-US" dirty="0"/>
              <a:t>2024 Accelerator Safety Workshop</a:t>
            </a:r>
          </a:p>
          <a:p>
            <a:r>
              <a:rPr lang="en-US" dirty="0"/>
              <a:t>October 8-10,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1FCF2-48C5-F8E5-9F86-06D4C51547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DOE O 420.2D Implementation </a:t>
            </a:r>
          </a:p>
          <a:p>
            <a:r>
              <a:rPr lang="en-US" sz="2400" dirty="0"/>
              <a:t>from Fermilab’s perspective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DE843-1F66-2316-9205-75302FCED156}"/>
              </a:ext>
            </a:extLst>
          </p:cNvPr>
          <p:cNvSpPr txBox="1"/>
          <p:nvPr/>
        </p:nvSpPr>
        <p:spPr>
          <a:xfrm>
            <a:off x="0" y="-21361"/>
            <a:ext cx="67502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FERMILAB-SLIDES-24-0258-ESH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38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9AA510-FB3F-7A76-BA75-61EBF0945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3266511"/>
          </a:xfrm>
        </p:spPr>
        <p:txBody>
          <a:bodyPr/>
          <a:lstStyle/>
          <a:p>
            <a:pPr algn="ctr"/>
            <a:r>
              <a:rPr lang="en-US" sz="3600" dirty="0"/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36B97-21B4-1899-18E2-E4D7AC8D60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43922-AC87-1FAF-0FEC-D032056A7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DOE O 420.2D Implementation, Fermilab's perspective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1B608-9770-77EF-317E-ED19F92E6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0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320BE7-34C7-DCFF-AD31-22659FE64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Fermilab’s Implementation Plan</a:t>
            </a:r>
          </a:p>
          <a:p>
            <a:r>
              <a:rPr lang="en-US" dirty="0"/>
              <a:t>Community Engagement and Sharing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3670A9-DA60-31BB-11D5-E043D4B94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8B317-600D-4C27-F761-C5111AC09A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03C27-F705-D511-AB21-95D284FAB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DOE O 420.2D Implementation, Fermilab's perspective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A0B61-D35D-B691-98B0-BB10E23B3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39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B09D67A-9A8D-227B-B00F-2D560059E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39882"/>
              </p:ext>
            </p:extLst>
          </p:nvPr>
        </p:nvGraphicFramePr>
        <p:xfrm>
          <a:off x="228601" y="971550"/>
          <a:ext cx="43434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5B8BD6F-FD6B-6588-5D19-9EEBE7777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Fermilab’s Implementation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5EB40-4C01-2332-FE3C-BD9584A1B8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55FB9-D9FC-5E67-56F7-CE784198C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DOE O 420.2D Implementation, Fermilab's perspective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7832D-9699-0ED8-1217-EBD070B29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AEB32E41-0E4F-B2ED-EE37-170BD9DEFC8A}"/>
              </a:ext>
            </a:extLst>
          </p:cNvPr>
          <p:cNvSpPr txBox="1">
            <a:spLocks/>
          </p:cNvSpPr>
          <p:nvPr/>
        </p:nvSpPr>
        <p:spPr>
          <a:xfrm>
            <a:off x="4454013" y="971551"/>
            <a:ext cx="4447100" cy="161433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Test Stand RGDs now accelerators</a:t>
            </a:r>
          </a:p>
          <a:p>
            <a:r>
              <a:rPr lang="en-US" sz="1600" dirty="0"/>
              <a:t>Update SAD to include unmitigated and mitigated risk discussion</a:t>
            </a:r>
          </a:p>
          <a:p>
            <a:r>
              <a:rPr lang="en-US" sz="1600" dirty="0"/>
              <a:t>USI Process: include RGD and obtain FSO approval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76F41409-68CF-8D1B-07A4-14334CFF8E68}"/>
              </a:ext>
            </a:extLst>
          </p:cNvPr>
          <p:cNvSpPr txBox="1">
            <a:spLocks/>
          </p:cNvSpPr>
          <p:nvPr/>
        </p:nvSpPr>
        <p:spPr>
          <a:xfrm>
            <a:off x="4454013" y="2900540"/>
            <a:ext cx="4447100" cy="102680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“Update and externally validate, an updated ASE and SAD to reflect the requirements in DOE O 420.2D, the current configuration, and a consistent authorized operating limit.”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011F6610-DDC7-E28F-CE43-D8E89530276C}"/>
              </a:ext>
            </a:extLst>
          </p:cNvPr>
          <p:cNvSpPr txBox="1">
            <a:spLocks/>
          </p:cNvSpPr>
          <p:nvPr/>
        </p:nvSpPr>
        <p:spPr>
          <a:xfrm>
            <a:off x="4454013" y="4305376"/>
            <a:ext cx="4447100" cy="161433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Implement Credited Controls for ODH</a:t>
            </a:r>
          </a:p>
          <a:p>
            <a:r>
              <a:rPr lang="en-US" sz="1600" dirty="0"/>
              <a:t>Include Risk Matrices in SAD</a:t>
            </a:r>
          </a:p>
          <a:p>
            <a:r>
              <a:rPr lang="en-US" sz="1600" dirty="0"/>
              <a:t>Updates to ASE: </a:t>
            </a:r>
          </a:p>
          <a:p>
            <a:pPr lvl="1">
              <a:spcBef>
                <a:spcPts val="0"/>
              </a:spcBef>
            </a:pPr>
            <a:r>
              <a:rPr lang="en-US" sz="1000" dirty="0"/>
              <a:t>explicitly list out all required shielding, rad monitors</a:t>
            </a:r>
          </a:p>
          <a:p>
            <a:pPr lvl="1">
              <a:spcBef>
                <a:spcPts val="0"/>
              </a:spcBef>
            </a:pPr>
            <a:r>
              <a:rPr lang="en-US" sz="1000" dirty="0"/>
              <a:t>Specify applicability, basis, requirements, and response to violations	</a:t>
            </a:r>
          </a:p>
          <a:p>
            <a:r>
              <a:rPr lang="en-US" sz="1600" dirty="0"/>
              <a:t>Include analysis in ASE, don’t reference another document</a:t>
            </a:r>
          </a:p>
        </p:txBody>
      </p:sp>
    </p:spTree>
    <p:extLst>
      <p:ext uri="{BB962C8B-B14F-4D97-AF65-F5344CB8AC3E}">
        <p14:creationId xmlns:p14="http://schemas.microsoft.com/office/powerpoint/2010/main" val="2606773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DEFC17-F894-FC03-B3ED-D1E1A7661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Fermilab completed the updates to the USI Program, RGD Program, and SAD Chapters/ASEs and commissioned an independent Accelerator Readiness Review (ARR) in Aug 2023</a:t>
            </a:r>
          </a:p>
          <a:p>
            <a:pPr lvl="1"/>
            <a:r>
              <a:rPr lang="en-US" sz="2000" dirty="0"/>
              <a:t>Updates included new consistent templates, expanded risk tables, and additional Credited Controls (i.e., ODH)</a:t>
            </a:r>
          </a:p>
          <a:p>
            <a:pPr lvl="1"/>
            <a:r>
              <a:rPr lang="en-US" sz="2000" dirty="0"/>
              <a:t>ARR to determine if the SADs and ASEs met 420.2D requirements</a:t>
            </a:r>
          </a:p>
          <a:p>
            <a:r>
              <a:rPr lang="en-US" sz="2000" dirty="0"/>
              <a:t>The ARR generally concluded that Fermilab had appropriately updated the SADs and ASEs in accordance with DOE O 420.2D</a:t>
            </a:r>
          </a:p>
          <a:p>
            <a:pPr lvl="1"/>
            <a:r>
              <a:rPr lang="en-US" sz="2000" dirty="0"/>
              <a:t>The ARR had additional recommendations that needed to be addressed</a:t>
            </a:r>
          </a:p>
          <a:p>
            <a:pPr lvl="1"/>
            <a:r>
              <a:rPr lang="en-US" sz="2000" dirty="0"/>
              <a:t>FSO also had additional comments related to the updated ASE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4B6227-717E-AFD2-EC39-C220B8DE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Fermilab’s Implementation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5F89D-208F-0A83-3C19-9111DD49B9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F0BE8-2382-650F-4ED4-5BAA9CA99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DOE O 420.2D Implementation, Fermilab's perspective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BDB41-AD0B-770E-666B-C2F140322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C55FB-378C-1ED8-935D-63F994A07D11}"/>
              </a:ext>
            </a:extLst>
          </p:cNvPr>
          <p:cNvSpPr txBox="1"/>
          <p:nvPr/>
        </p:nvSpPr>
        <p:spPr>
          <a:xfrm>
            <a:off x="242887" y="5054996"/>
            <a:ext cx="8807327" cy="101566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Following the ARR, the Laboratory Director required completion and independent verification of SAD/ASE updates before resuming main accelerator complex operations</a:t>
            </a:r>
          </a:p>
        </p:txBody>
      </p:sp>
    </p:spTree>
    <p:extLst>
      <p:ext uri="{BB962C8B-B14F-4D97-AF65-F5344CB8AC3E}">
        <p14:creationId xmlns:p14="http://schemas.microsoft.com/office/powerpoint/2010/main" val="27762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F079D7-B9F6-DD03-E34C-855BED6EC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55800"/>
            <a:ext cx="8672513" cy="5059363"/>
          </a:xfrm>
        </p:spPr>
        <p:txBody>
          <a:bodyPr/>
          <a:lstStyle/>
          <a:p>
            <a:r>
              <a:rPr lang="en-US" dirty="0"/>
              <a:t>New formal SAD/ASE Project Team established</a:t>
            </a:r>
          </a:p>
          <a:p>
            <a:pPr lvl="1"/>
            <a:r>
              <a:rPr lang="en-US" dirty="0"/>
              <a:t>Deputy COO as Project Director, helped with communications between Team and Senior Leadership/FSO</a:t>
            </a:r>
          </a:p>
          <a:p>
            <a:pPr lvl="1"/>
            <a:r>
              <a:rPr lang="en-US" dirty="0"/>
              <a:t>New MCI analysis methodology developed, each accelerator segment performed new analysis</a:t>
            </a:r>
          </a:p>
          <a:p>
            <a:pPr lvl="1"/>
            <a:r>
              <a:rPr lang="en-US" dirty="0"/>
              <a:t>Update USI Program</a:t>
            </a:r>
          </a:p>
          <a:p>
            <a:pPr lvl="1"/>
            <a:r>
              <a:rPr lang="en-US" dirty="0"/>
              <a:t>New phased review approach:</a:t>
            </a:r>
          </a:p>
          <a:p>
            <a:pPr lvl="2"/>
            <a:r>
              <a:rPr lang="en-US" dirty="0"/>
              <a:t>Sequential IRRs of each segment of the Fermilab Main Accelerator focused only on MCI, SAD and ASE</a:t>
            </a:r>
          </a:p>
          <a:p>
            <a:pPr lvl="2"/>
            <a:r>
              <a:rPr lang="en-US" dirty="0"/>
              <a:t>After successful IRR, FSO authorized resumption of operation of associated segment</a:t>
            </a:r>
          </a:p>
          <a:p>
            <a:pPr lvl="2"/>
            <a:r>
              <a:rPr lang="en-US" dirty="0"/>
              <a:t>Full ARR of entire main accelerator after all IRRs complete</a:t>
            </a:r>
          </a:p>
          <a:p>
            <a:pPr lvl="2"/>
            <a:r>
              <a:rPr lang="en-US" dirty="0"/>
              <a:t>After ARR of main accelerator, continue IRR/ARR process for Test Stand Accelerators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42E306-0BCD-ACA8-AEAE-8E5D08971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Fermilab’s Implementation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FF69A-1BF7-0214-43BE-281C3A7243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EF30A-C648-CC65-694D-ACA568BDC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DOE O 420.2D Implementation, Fermilab's perspective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D322E-461E-79FF-BA52-C55AD6C92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125E09-A588-0C77-F073-668ACE43A867}"/>
              </a:ext>
            </a:extLst>
          </p:cNvPr>
          <p:cNvSpPr/>
          <p:nvPr/>
        </p:nvSpPr>
        <p:spPr>
          <a:xfrm>
            <a:off x="924232" y="2271252"/>
            <a:ext cx="7806813" cy="71775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FCCBEB-9EB4-5557-E19A-76C680918B37}"/>
              </a:ext>
            </a:extLst>
          </p:cNvPr>
          <p:cNvSpPr txBox="1"/>
          <p:nvPr/>
        </p:nvSpPr>
        <p:spPr>
          <a:xfrm>
            <a:off x="5582029" y="2941092"/>
            <a:ext cx="335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Biggest lift to complete IRRs/ARRs</a:t>
            </a:r>
          </a:p>
        </p:txBody>
      </p:sp>
    </p:spTree>
    <p:extLst>
      <p:ext uri="{BB962C8B-B14F-4D97-AF65-F5344CB8AC3E}">
        <p14:creationId xmlns:p14="http://schemas.microsoft.com/office/powerpoint/2010/main" val="94650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6F5FD3F-CFF0-C92E-EA35-38C6969B4D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38840"/>
              </p:ext>
            </p:extLst>
          </p:nvPr>
        </p:nvGraphicFramePr>
        <p:xfrm>
          <a:off x="228600" y="971550"/>
          <a:ext cx="86868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0385">
                  <a:extLst>
                    <a:ext uri="{9D8B030D-6E8A-4147-A177-3AD203B41FA5}">
                      <a16:colId xmlns:a16="http://schemas.microsoft.com/office/drawing/2014/main" val="1075042370"/>
                    </a:ext>
                  </a:extLst>
                </a:gridCol>
                <a:gridCol w="1840523">
                  <a:extLst>
                    <a:ext uri="{9D8B030D-6E8A-4147-A177-3AD203B41FA5}">
                      <a16:colId xmlns:a16="http://schemas.microsoft.com/office/drawing/2014/main" val="3172883303"/>
                    </a:ext>
                  </a:extLst>
                </a:gridCol>
                <a:gridCol w="1078523">
                  <a:extLst>
                    <a:ext uri="{9D8B030D-6E8A-4147-A177-3AD203B41FA5}">
                      <a16:colId xmlns:a16="http://schemas.microsoft.com/office/drawing/2014/main" val="1574840605"/>
                    </a:ext>
                  </a:extLst>
                </a:gridCol>
                <a:gridCol w="2397369">
                  <a:extLst>
                    <a:ext uri="{9D8B030D-6E8A-4147-A177-3AD203B41FA5}">
                      <a16:colId xmlns:a16="http://schemas.microsoft.com/office/drawing/2014/main" val="4121767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Accelerator Facility / Accelerator / Segment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989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Common Information, Support Facilities, Fermilab Main Accelerator: Linac &amp; MTA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IRR 1a – 11/29/2023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600" dirty="0"/>
                        <a:t>ARR 1 – 3/19/2024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3"/>
                          </a:solidFill>
                        </a:rPr>
                        <a:t>Approved 1/11/2024</a:t>
                      </a:r>
                    </a:p>
                    <a:p>
                      <a:r>
                        <a:rPr lang="en-US" sz="1600" dirty="0"/>
                        <a:t>Also approved USI Program 1/11/2024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Fermilab Main Accelerator: Booster, 8 GeV, BNB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IRR 1b – 1/9/2024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3"/>
                          </a:solidFill>
                        </a:rPr>
                        <a:t>Approved 3/7/2024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270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Fermilab Main Accelerator: Main Injector, NuMI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IRR 1b – 1/9/2024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3"/>
                          </a:solidFill>
                        </a:rPr>
                        <a:t>Approved 3/7/2024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279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Fermilab Main Accelerator: Muon Campus, Switchyard, Meson, Neutrino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IRR 1c – 1/23/2024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3"/>
                          </a:solidFill>
                        </a:rPr>
                        <a:t>Approved 3/28/2024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55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Test Stand Accelerators: CMTS1, PIP2IT, VTS, STC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IRR 3 – 5/14/2024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ARR 3 – 6/11/2024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3"/>
                          </a:solidFill>
                        </a:rPr>
                        <a:t>Approved 6/26/2024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690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FAST Accelerator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IRR 2 – 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ARR 2 – TBD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Undergoing facility modifications, IRR/ARR dependent on work completion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78220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858939B-9432-BC1E-7EC5-9514DAF1C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Fermilab’s Implementation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64E6C-13CE-E859-98F7-B97466BAA4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2E9FB-85C7-04AC-7C2B-82938634C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DOE O 420.2D Implementation, Fermilab's perspective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97A1E-3B6F-D6BC-03B3-D6D3EA91D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42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6CBF63-ECF6-7C66-B636-FE8DCEBA7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 Assist Visits helped us understand:</a:t>
            </a:r>
          </a:p>
          <a:p>
            <a:pPr lvl="1"/>
            <a:r>
              <a:rPr lang="en-US" dirty="0"/>
              <a:t>How to interpret the new definition of accelerators</a:t>
            </a:r>
          </a:p>
          <a:p>
            <a:pPr lvl="1"/>
            <a:r>
              <a:rPr lang="en-US" dirty="0"/>
              <a:t>What this meant for test stands</a:t>
            </a:r>
          </a:p>
          <a:p>
            <a:pPr lvl="1"/>
            <a:r>
              <a:rPr lang="en-US" dirty="0"/>
              <a:t>What worked well at other Labs and how that might help improve something at our own Lab</a:t>
            </a:r>
          </a:p>
          <a:p>
            <a:r>
              <a:rPr lang="en-US" dirty="0"/>
              <a:t>Monthly community calls</a:t>
            </a:r>
          </a:p>
          <a:p>
            <a:pPr lvl="1"/>
            <a:r>
              <a:rPr lang="en-US" dirty="0"/>
              <a:t>Continued discussions on implementation plan</a:t>
            </a:r>
          </a:p>
          <a:p>
            <a:pPr lvl="1"/>
            <a:r>
              <a:rPr lang="en-US" dirty="0"/>
              <a:t>Guidance on how to address areas still in questions: DT generators, ODH</a:t>
            </a:r>
          </a:p>
          <a:p>
            <a:pPr lvl="1"/>
            <a:r>
              <a:rPr lang="en-US" dirty="0"/>
              <a:t>Sharing resources, scheduling reviews/obtaining reviewers, sharing program documents</a:t>
            </a:r>
          </a:p>
          <a:p>
            <a:pPr lvl="1"/>
            <a:r>
              <a:rPr lang="en-US" dirty="0"/>
              <a:t>Sharing and bringing home best practices and lessons learned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C58FA8-5E96-1F79-71DC-ED9A7D879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Engagement and Sharing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71D17-76E8-CE26-7BA3-2B1F5F01CC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B97AB-75B8-2A53-109B-6F3E73D78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DOE O 420.2D Implementation, Fermilab's perspective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CEEF0-C86A-AF49-323A-8B82B1B23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177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6CBF63-ECF6-7C66-B636-FE8DCEBA7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Lab is unique </a:t>
            </a:r>
            <a:r>
              <a:rPr lang="en-US" dirty="0">
                <a:sym typeface="Wingdings" panose="05000000000000000000" pitchFamily="2" charset="2"/>
              </a:rPr>
              <a:t> implementation approaches varied</a:t>
            </a:r>
          </a:p>
          <a:p>
            <a:pPr lvl="1"/>
            <a:r>
              <a:rPr lang="en-US" dirty="0" err="1">
                <a:highlight>
                  <a:srgbClr val="FFFF00"/>
                </a:highlight>
              </a:rPr>
              <a:t>Xx</a:t>
            </a:r>
            <a:r>
              <a:rPr lang="en-US" dirty="0"/>
              <a:t> Labs had some kind of extension approved</a:t>
            </a:r>
          </a:p>
          <a:p>
            <a:pPr lvl="1"/>
            <a:r>
              <a:rPr lang="en-US" dirty="0"/>
              <a:t>Different methods of finalizing implementation used:</a:t>
            </a:r>
          </a:p>
          <a:p>
            <a:pPr lvl="2"/>
            <a:r>
              <a:rPr lang="en-US" dirty="0"/>
              <a:t>ARR(s)</a:t>
            </a:r>
          </a:p>
          <a:p>
            <a:pPr lvl="2"/>
            <a:r>
              <a:rPr lang="en-US" dirty="0"/>
              <a:t>ASO Program Element review</a:t>
            </a:r>
          </a:p>
          <a:p>
            <a:pPr lvl="2"/>
            <a:r>
              <a:rPr lang="en-US" dirty="0"/>
              <a:t>Via OIAIs / site office approvals (no external reviews)</a:t>
            </a:r>
          </a:p>
          <a:p>
            <a:pPr lvl="1"/>
            <a:r>
              <a:rPr lang="en-US" dirty="0"/>
              <a:t>Inventory of accelerators managed under ASO shifted, and by different amounts</a:t>
            </a:r>
          </a:p>
          <a:p>
            <a:pPr lvl="2"/>
            <a:r>
              <a:rPr lang="en-US" dirty="0"/>
              <a:t>One lab reduced their inventory by 1</a:t>
            </a:r>
          </a:p>
          <a:p>
            <a:pPr lvl="2"/>
            <a:r>
              <a:rPr lang="en-US" dirty="0"/>
              <a:t>One lab increased their inventory by ~100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C58FA8-5E96-1F79-71DC-ED9A7D879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Engagement and Sharing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71D17-76E8-CE26-7BA3-2B1F5F01CC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B97AB-75B8-2A53-109B-6F3E73D78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DOE O 420.2D Implementation, Fermilab's perspective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CEEF0-C86A-AF49-323A-8B82B1B23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6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6CBF63-ECF6-7C66-B636-FE8DCEBA7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u="sng" dirty="0"/>
              <a:t>Real comradery amongst our community that you don’t see in many other places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C58FA8-5E96-1F79-71DC-ED9A7D879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Engagement and Sharing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71D17-76E8-CE26-7BA3-2B1F5F01CC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B97AB-75B8-2A53-109B-6F3E73D78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Schoell | DOE O 420.2D Implementation, Fermilab's perspective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CEEF0-C86A-AF49-323A-8B82B1B23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Graphic 7" descr="Group outline">
            <a:extLst>
              <a:ext uri="{FF2B5EF4-FFF2-40B4-BE49-F238E27FC236}">
                <a16:creationId xmlns:a16="http://schemas.microsoft.com/office/drawing/2014/main" id="{377D5DF8-A985-34D4-5F6B-DDB9DA4B8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4884" y="1879917"/>
            <a:ext cx="2925097" cy="2925097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33F3FC0-CE08-9079-872E-F26BD57251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2956982"/>
              </p:ext>
            </p:extLst>
          </p:nvPr>
        </p:nvGraphicFramePr>
        <p:xfrm>
          <a:off x="429419" y="1966913"/>
          <a:ext cx="569607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1886316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celerator Safety Program Overview_ARR 1" id="{741561C6-F7CE-46D5-BAF8-88599B086B43}" vid="{74537864-4880-433B-A6D7-874EF1690B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5E6438C41BFD47ACE8933FA0781970" ma:contentTypeVersion="5" ma:contentTypeDescription="Create a new document." ma:contentTypeScope="" ma:versionID="c173e0ba13ebaf8c8a1118b66d06b47c">
  <xsd:schema xmlns:xsd="http://www.w3.org/2001/XMLSchema" xmlns:xs="http://www.w3.org/2001/XMLSchema" xmlns:p="http://schemas.microsoft.com/office/2006/metadata/properties" xmlns:ns2="c8a0c449-bc3f-4023-b6f3-9ae146c0e873" xmlns:ns3="ea507627-4d5f-4363-8732-6d518adc749c" targetNamespace="http://schemas.microsoft.com/office/2006/metadata/properties" ma:root="true" ma:fieldsID="487c099c7994ee6a800a51941d7ffc4d" ns2:_="" ns3:_="">
    <xsd:import namespace="c8a0c449-bc3f-4023-b6f3-9ae146c0e873"/>
    <xsd:import namespace="ea507627-4d5f-4363-8732-6d518adc749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Comments" minOccurs="0"/>
                <xsd:element ref="ns3:HOLD_x0020_for_x0020_edits_x0020_from_x003a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0c449-bc3f-4023-b6f3-9ae146c0e87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07627-4d5f-4363-8732-6d518adc749c" elementFormDefault="qualified">
    <xsd:import namespace="http://schemas.microsoft.com/office/2006/documentManagement/types"/>
    <xsd:import namespace="http://schemas.microsoft.com/office/infopath/2007/PartnerControls"/>
    <xsd:element name="Comments" ma:index="13" nillable="true" ma:displayName="Comments" ma:internalName="Comments">
      <xsd:simpleType>
        <xsd:restriction base="dms:Text">
          <xsd:maxLength value="255"/>
        </xsd:restriction>
      </xsd:simpleType>
    </xsd:element>
    <xsd:element name="HOLD_x0020_for_x0020_edits_x0020_from_x003a_" ma:index="14" nillable="true" ma:displayName="HOLD for edits from:" ma:list="UserInfo" ma:SharePointGroup="0" ma:internalName="HOLD_x0020_for_x0020_edits_x0020_from_x003a_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8a0c449-bc3f-4023-b6f3-9ae146c0e873">MKRZARSQM56R-1466480915-4246</_dlc_DocId>
    <_dlc_DocIdUrl xmlns="c8a0c449-bc3f-4023-b6f3-9ae146c0e873">
      <Url>https://fermipoint.fnal.gov/org/eshq/ASD/_layouts/15/DocIdRedir.aspx?ID=MKRZARSQM56R-1466480915-4246</Url>
      <Description>MKRZARSQM56R-1466480915-4246</Description>
    </_dlc_DocIdUrl>
    <SharedWithUsers xmlns="c8a0c449-bc3f-4023-b6f3-9ae146c0e873">
      <UserInfo>
        <DisplayName>Jessica Malo</DisplayName>
        <AccountId>1423</AccountId>
        <AccountType/>
      </UserInfo>
      <UserInfo>
        <DisplayName>Matthew Quinn</DisplayName>
        <AccountId>213</AccountId>
        <AccountType/>
      </UserInfo>
      <UserInfo>
        <DisplayName>Mary E Convery</DisplayName>
        <AccountId>703</AccountId>
        <AccountType/>
      </UserInfo>
      <UserInfo>
        <DisplayName>Marc Clay</DisplayName>
        <AccountId>1401</AccountId>
        <AccountType/>
      </UserInfo>
    </SharedWithUsers>
    <Comments xmlns="ea507627-4d5f-4363-8732-6d518adc749c" xsi:nil="true"/>
    <HOLD_x0020_for_x0020_edits_x0020_from_x003a_ xmlns="ea507627-4d5f-4363-8732-6d518adc749c">
      <UserInfo>
        <DisplayName/>
        <AccountId xsi:nil="true"/>
        <AccountType/>
      </UserInfo>
    </HOLD_x0020_for_x0020_edits_x0020_from_x003a_>
  </documentManagement>
</p:properties>
</file>

<file path=customXml/itemProps1.xml><?xml version="1.0" encoding="utf-8"?>
<ds:datastoreItem xmlns:ds="http://schemas.openxmlformats.org/officeDocument/2006/customXml" ds:itemID="{C1B94491-F7EA-4DF4-8D5D-AD4BE44B5B8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ACEE5BC-AE62-408C-9A60-9ACA694169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5FAD0B-2222-42C6-9945-BC5E6810F2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a0c449-bc3f-4023-b6f3-9ae146c0e873"/>
    <ds:schemaRef ds:uri="ea507627-4d5f-4363-8732-6d518adc74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329A64B-B2DD-4EB4-ACC5-E2A27401EB11}">
  <ds:schemaRefs>
    <ds:schemaRef ds:uri="http://purl.org/dc/terms/"/>
    <ds:schemaRef ds:uri="ea507627-4d5f-4363-8732-6d518adc749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c8a0c449-bc3f-4023-b6f3-9ae146c0e87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Accelerator Safety Program Overview_ARR 1</Template>
  <TotalTime>11852</TotalTime>
  <Words>790</Words>
  <Application>Microsoft Office PowerPoint</Application>
  <PresentationFormat>On-screen Show (4:3)</PresentationFormat>
  <Paragraphs>122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</vt:lpstr>
      <vt:lpstr>Times New Roman</vt:lpstr>
      <vt:lpstr>Wingdings</vt:lpstr>
      <vt:lpstr>Fermilab_PPT_090815</vt:lpstr>
      <vt:lpstr>PowerPoint Presentation</vt:lpstr>
      <vt:lpstr>Outline</vt:lpstr>
      <vt:lpstr>Fermilab’s Implementation</vt:lpstr>
      <vt:lpstr>Fermilab’s Implementation</vt:lpstr>
      <vt:lpstr>Fermilab’s Implementation Plan</vt:lpstr>
      <vt:lpstr>Fermilab’s Implementation Plan</vt:lpstr>
      <vt:lpstr>Community Engagement and Sharing</vt:lpstr>
      <vt:lpstr>Community Engagement and Sharing</vt:lpstr>
      <vt:lpstr>Community Engagement and Sharing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Malo</dc:creator>
  <cp:lastModifiedBy>Madelyn Schoell</cp:lastModifiedBy>
  <cp:revision>11</cp:revision>
  <cp:lastPrinted>2014-01-20T19:40:21Z</cp:lastPrinted>
  <dcterms:created xsi:type="dcterms:W3CDTF">2024-03-14T14:00:50Z</dcterms:created>
  <dcterms:modified xsi:type="dcterms:W3CDTF">2024-10-02T21:24:41Z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0x0101005E5E6438C41BFD47ACE8933FA0781970</vt:lpwstr>
  </property>
  <property fmtid="{D5CDD505-2E9C-101B-9397-08002B2CF9AE}" pid="3" name="_dlc_DocIdItemGuid">
    <vt:lpwstr>bf1e6c4d-7d3a-4ca4-bc25-2919b421b362</vt:lpwstr>
  </property>
</Properties>
</file>