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76" r:id="rId4"/>
    <p:sldId id="273" r:id="rId5"/>
    <p:sldId id="275" r:id="rId6"/>
    <p:sldId id="265" r:id="rId7"/>
    <p:sldId id="267" r:id="rId8"/>
    <p:sldId id="266" r:id="rId9"/>
    <p:sldId id="268" r:id="rId10"/>
    <p:sldId id="270" r:id="rId11"/>
    <p:sldId id="272" r:id="rId12"/>
  </p:sldIdLst>
  <p:sldSz cx="12192000" cy="6858000"/>
  <p:notesSz cx="6858000" cy="9144000"/>
  <p:custShowLst>
    <p:custShow name="Theme 1" id="0">
      <p:sldLst/>
    </p:custShow>
    <p:custShow name="Theme 2" id="1">
      <p:sldLst/>
    </p:custShow>
    <p:custShow name="Theme 3" id="2">
      <p:sldLst/>
    </p:custShow>
    <p:custShow name="Theme 4" id="3">
      <p:sldLst/>
    </p:custShow>
    <p:custShow name="Theme 5" id="4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D"/>
    <a:srgbClr val="CC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0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A94F1-B156-9144-8D78-3DBD9704ABE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0DF0-692B-A449-9257-8D810EAE7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0DF0-692B-A449-9257-8D810EAE7B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0DF0-692B-A449-9257-8D810EAE7B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7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3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6A4B-411C-C703-11B0-C61F5E42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1D041-BC79-384E-B5D4-D37063BF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7827-1F8C-861C-F3C7-D1BFB8C5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928-F94F-0C4D-A05A-5AAA126573E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FA91B-F020-85CB-D8B7-B9818D9C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F15E6-533D-EE3B-143A-38844936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2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8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15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88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3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1392A7DF-E92A-E94C-85CB-2B541317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2C8610-2C1B-81D3-E51A-3C17671A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0334625" cy="1947460"/>
          </a:xfrm>
        </p:spPr>
        <p:txBody>
          <a:bodyPr>
            <a:noAutofit/>
          </a:bodyPr>
          <a:lstStyle/>
          <a:p>
            <a:r>
              <a:rPr lang="en-US" sz="4400" dirty="0"/>
              <a:t>BNL Peer Review for Operational Advancement (</a:t>
            </a:r>
            <a:r>
              <a:rPr lang="en-US" sz="4400" dirty="0" err="1"/>
              <a:t>PROActive</a:t>
            </a:r>
            <a:r>
              <a:rPr lang="en-US" sz="4400" dirty="0"/>
              <a:t>) Review: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30F552-AA62-F916-7887-7A9AF4046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/>
          <a:lstStyle/>
          <a:p>
            <a:r>
              <a:rPr lang="en-US" dirty="0"/>
              <a:t>October 8, 2024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4F60F8-94D8-F5B3-D581-953149779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/>
          <a:lstStyle/>
          <a:p>
            <a:r>
              <a:rPr lang="en-US" dirty="0"/>
              <a:t>Sharon Kohler, BSA Associate Lab Director, ESH</a:t>
            </a:r>
          </a:p>
          <a:p>
            <a:r>
              <a:rPr lang="en-US" dirty="0"/>
              <a:t>Sean Tabone, BHSO Operations Division Director</a:t>
            </a:r>
          </a:p>
        </p:txBody>
      </p:sp>
    </p:spTree>
    <p:extLst>
      <p:ext uri="{BB962C8B-B14F-4D97-AF65-F5344CB8AC3E}">
        <p14:creationId xmlns:p14="http://schemas.microsoft.com/office/powerpoint/2010/main" val="165318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01764-0908-4773-B299-E839EA341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DD16-C410-CBEE-9E8B-FA8034C1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PROActive</a:t>
            </a:r>
            <a:r>
              <a:rPr lang="en-US"/>
              <a:t> Theme 5</a:t>
            </a:r>
            <a:br>
              <a:rPr lang="en-US"/>
            </a:br>
            <a:r>
              <a:rPr lang="en-US"/>
              <a:t>High-Level Responses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8BCD7B-5BD8-8532-EB92-A954B21D48C6}"/>
              </a:ext>
            </a:extLst>
          </p:cNvPr>
          <p:cNvSpPr txBox="1">
            <a:spLocks/>
          </p:cNvSpPr>
          <p:nvPr/>
        </p:nvSpPr>
        <p:spPr>
          <a:xfrm>
            <a:off x="573516" y="1828870"/>
            <a:ext cx="11474898" cy="3830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Process Complexity and Efficiency</a:t>
            </a:r>
            <a:endParaRPr lang="en-US" sz="2400" b="1">
              <a:cs typeface="Arial"/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QMO work with Senior Leadership to possibly reinvigorate the use of Human &amp; Operational Improvement (HOP) principles across the institution. 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F&amp;O workflow processes to be streamlined to reduce complexity.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Developing a process to engage the Operations Council to better identify key issues for Senior Leadership based on data.</a:t>
            </a:r>
          </a:p>
          <a:p>
            <a:pPr marL="914400" lvl="1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kern="0">
                <a:latin typeface="Arial"/>
                <a:cs typeface="Arial"/>
              </a:rPr>
              <a:t>PPQM will work with Senior Leadership to review the set of Lab-wide Committees (starting with CAS committees) and make changes as needed</a:t>
            </a:r>
          </a:p>
          <a:p>
            <a:pPr marL="914400" lvl="1" indent="-457200">
              <a:buClr>
                <a:srgbClr val="00B050"/>
              </a:buClr>
              <a:buFont typeface="Wingdings" pitchFamily="2" charset="2"/>
              <a:buChar char="ü"/>
            </a:pPr>
            <a:endParaRPr lang="en-US" kern="0">
              <a:cs typeface="Arial" panose="020B0604020202020204"/>
            </a:endParaRPr>
          </a:p>
          <a:p>
            <a:pPr marL="1371600" lvl="2" indent="-457200"/>
            <a:endParaRPr lang="en-US" sz="24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070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86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12CD67-18FB-BC9B-C409-A313AFA0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PROActive</a:t>
            </a:r>
            <a:r>
              <a:rPr lang="en-US" dirty="0"/>
              <a:t> Review</a:t>
            </a:r>
            <a:br>
              <a:rPr lang="en-US" dirty="0"/>
            </a:br>
            <a:r>
              <a:rPr lang="en-US" sz="3200" dirty="0"/>
              <a:t>Office of Science Peer Review </a:t>
            </a:r>
            <a:br>
              <a:rPr lang="en-US" sz="3200" dirty="0"/>
            </a:br>
            <a:r>
              <a:rPr lang="en-US" sz="3200" dirty="0"/>
              <a:t>for Operational Advancement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57DE3-9BE0-1FAB-9E3E-86576E97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82" y="112339"/>
            <a:ext cx="4069344" cy="4773426"/>
          </a:xfrm>
          <a:prstGeom prst="rect">
            <a:avLst/>
          </a:prstGeom>
          <a:noFill/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CB90EF-A483-3335-09C8-A3D470791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7583" y="2286000"/>
            <a:ext cx="3615421" cy="420687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45F97E-4407-91B6-0E18-4E0C67490341}"/>
              </a:ext>
            </a:extLst>
          </p:cNvPr>
          <p:cNvSpPr txBox="1"/>
          <p:nvPr/>
        </p:nvSpPr>
        <p:spPr>
          <a:xfrm>
            <a:off x="571500" y="1943474"/>
            <a:ext cx="6063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focus theme in each “cycle” of peer reviews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High-Hazard Energy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 Site Office Manager and Chief Operating Officer determine review charge/scope, size and composition of review team, timing and duration of the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committee to be comprised of skilled laboratory practitioners with participation of SC federal staff, </a:t>
            </a:r>
            <a:br>
              <a:rPr lang="en-US" dirty="0"/>
            </a:br>
            <a:r>
              <a:rPr lang="en-US" dirty="0"/>
              <a:t>as necessary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Engagements are not intended to be “compliance reviews” and therefore NO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Reviews identify observations, opportunities for improvement and lessons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Accountability for follow-up rests with the Site Office and Lab Management</a:t>
            </a:r>
          </a:p>
        </p:txBody>
      </p:sp>
    </p:spTree>
    <p:extLst>
      <p:ext uri="{BB962C8B-B14F-4D97-AF65-F5344CB8AC3E}">
        <p14:creationId xmlns:p14="http://schemas.microsoft.com/office/powerpoint/2010/main" val="356199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E3A98C5-AEC9-372D-ADA8-FDCF207D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BNL </a:t>
            </a:r>
            <a:r>
              <a:rPr lang="en-US" sz="3600" dirty="0" err="1"/>
              <a:t>PROActive</a:t>
            </a:r>
            <a:r>
              <a:rPr lang="en-US" sz="3600" dirty="0"/>
              <a:t> Review</a:t>
            </a:r>
            <a:br>
              <a:rPr lang="en-US" sz="3600" dirty="0"/>
            </a:br>
            <a:r>
              <a:rPr lang="en-US" sz="3600" dirty="0"/>
              <a:t>November 2023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E2913A-A0E0-E436-EC94-E70DD41FEDEE}"/>
              </a:ext>
            </a:extLst>
          </p:cNvPr>
          <p:cNvGrpSpPr/>
          <p:nvPr/>
        </p:nvGrpSpPr>
        <p:grpSpPr>
          <a:xfrm>
            <a:off x="1221498" y="2111108"/>
            <a:ext cx="3941056" cy="3899782"/>
            <a:chOff x="1283989" y="2680874"/>
            <a:chExt cx="3267800" cy="348404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E9E410E-BFB4-CDBA-105B-50D40B500556}"/>
                </a:ext>
              </a:extLst>
            </p:cNvPr>
            <p:cNvSpPr/>
            <p:nvPr/>
          </p:nvSpPr>
          <p:spPr>
            <a:xfrm>
              <a:off x="1294347" y="2680874"/>
              <a:ext cx="2544027" cy="504969"/>
            </a:xfrm>
            <a:custGeom>
              <a:avLst/>
              <a:gdLst>
                <a:gd name="connsiteX0" fmla="*/ 0 w 584894"/>
                <a:gd name="connsiteY0" fmla="*/ 0 h 390124"/>
                <a:gd name="connsiteX1" fmla="*/ 584894 w 584894"/>
                <a:gd name="connsiteY1" fmla="*/ 0 h 390124"/>
                <a:gd name="connsiteX2" fmla="*/ 584894 w 584894"/>
                <a:gd name="connsiteY2" fmla="*/ 390124 h 390124"/>
                <a:gd name="connsiteX3" fmla="*/ 0 w 584894"/>
                <a:gd name="connsiteY3" fmla="*/ 390124 h 390124"/>
                <a:gd name="connsiteX4" fmla="*/ 0 w 584894"/>
                <a:gd name="connsiteY4" fmla="*/ 0 h 3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894" h="390124">
                  <a:moveTo>
                    <a:pt x="0" y="0"/>
                  </a:moveTo>
                  <a:lnTo>
                    <a:pt x="584894" y="0"/>
                  </a:lnTo>
                  <a:lnTo>
                    <a:pt x="584894" y="390124"/>
                  </a:lnTo>
                  <a:lnTo>
                    <a:pt x="0" y="390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BE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spcFirstLastPara="0" vert="horz" wrap="square" lIns="93583" tIns="35560" rIns="35560" bIns="35560" numCol="1" spcCol="1270" anchor="ctr" anchorCtr="0">
              <a:noAutofit/>
            </a:bodyPr>
            <a:lstStyle/>
            <a:p>
              <a:pPr marL="0" marR="0" lvl="0" indent="0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 practices and behaviors 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the field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EB3642-D94C-05C0-4D85-C79720F4A9E8}"/>
                </a:ext>
              </a:extLst>
            </p:cNvPr>
            <p:cNvSpPr/>
            <p:nvPr/>
          </p:nvSpPr>
          <p:spPr>
            <a:xfrm>
              <a:off x="1283993" y="3200896"/>
              <a:ext cx="2544027" cy="442344"/>
            </a:xfrm>
            <a:custGeom>
              <a:avLst/>
              <a:gdLst>
                <a:gd name="connsiteX0" fmla="*/ 0 w 584894"/>
                <a:gd name="connsiteY0" fmla="*/ 0 h 390124"/>
                <a:gd name="connsiteX1" fmla="*/ 584894 w 584894"/>
                <a:gd name="connsiteY1" fmla="*/ 0 h 390124"/>
                <a:gd name="connsiteX2" fmla="*/ 584894 w 584894"/>
                <a:gd name="connsiteY2" fmla="*/ 390124 h 390124"/>
                <a:gd name="connsiteX3" fmla="*/ 0 w 584894"/>
                <a:gd name="connsiteY3" fmla="*/ 390124 h 390124"/>
                <a:gd name="connsiteX4" fmla="*/ 0 w 584894"/>
                <a:gd name="connsiteY4" fmla="*/ 0 h 3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894" h="390124">
                  <a:moveTo>
                    <a:pt x="0" y="0"/>
                  </a:moveTo>
                  <a:lnTo>
                    <a:pt x="584894" y="0"/>
                  </a:lnTo>
                  <a:lnTo>
                    <a:pt x="584894" y="390124"/>
                  </a:lnTo>
                  <a:lnTo>
                    <a:pt x="0" y="390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BE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spcFirstLastPara="0" vert="horz" wrap="square" lIns="93583" tIns="35560" rIns="35560" bIns="35560" numCol="1" spcCol="1270" anchor="ctr" anchorCtr="0">
              <a:noAutofit/>
            </a:bodyPr>
            <a:lstStyle/>
            <a:p>
              <a:pPr marL="0" marR="0" lvl="0" indent="0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Hazardous energy control </a:t>
              </a:r>
            </a:p>
            <a:p>
              <a:pPr marL="0" marR="0" lvl="0" indent="0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safety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0F8C31-61BE-7E74-C36F-081506C744C1}"/>
                </a:ext>
              </a:extLst>
            </p:cNvPr>
            <p:cNvGrpSpPr/>
            <p:nvPr/>
          </p:nvGrpSpPr>
          <p:grpSpPr>
            <a:xfrm>
              <a:off x="1283989" y="3677332"/>
              <a:ext cx="2544028" cy="1000937"/>
              <a:chOff x="3305478" y="2094380"/>
              <a:chExt cx="2544028" cy="120104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71187BD-F01D-AA7D-8681-3CE69298BB4B}"/>
                  </a:ext>
                </a:extLst>
              </p:cNvPr>
              <p:cNvSpPr/>
              <p:nvPr/>
            </p:nvSpPr>
            <p:spPr>
              <a:xfrm>
                <a:off x="3305479" y="2094380"/>
                <a:ext cx="2544027" cy="513803"/>
              </a:xfrm>
              <a:custGeom>
                <a:avLst/>
                <a:gdLst>
                  <a:gd name="connsiteX0" fmla="*/ 0 w 584894"/>
                  <a:gd name="connsiteY0" fmla="*/ 0 h 390124"/>
                  <a:gd name="connsiteX1" fmla="*/ 584894 w 584894"/>
                  <a:gd name="connsiteY1" fmla="*/ 0 h 390124"/>
                  <a:gd name="connsiteX2" fmla="*/ 584894 w 584894"/>
                  <a:gd name="connsiteY2" fmla="*/ 390124 h 390124"/>
                  <a:gd name="connsiteX3" fmla="*/ 0 w 584894"/>
                  <a:gd name="connsiteY3" fmla="*/ 390124 h 390124"/>
                  <a:gd name="connsiteX4" fmla="*/ 0 w 584894"/>
                  <a:gd name="connsiteY4" fmla="*/ 0 h 39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94" h="390124">
                    <a:moveTo>
                      <a:pt x="0" y="0"/>
                    </a:moveTo>
                    <a:lnTo>
                      <a:pt x="584894" y="0"/>
                    </a:lnTo>
                    <a:lnTo>
                      <a:pt x="584894" y="390124"/>
                    </a:lnTo>
                    <a:lnTo>
                      <a:pt x="0" y="390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6BE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alpha val="9000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93583" tIns="35560" rIns="35560" bIns="35560" numCol="1" spcCol="1270" anchor="ctr" anchorCtr="0">
                <a:noAutofit/>
              </a:bodyPr>
              <a:lstStyle/>
              <a:p>
                <a:pPr marL="0" marR="0" lvl="0" indent="0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High risk work activities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15B010F-303E-9BFB-C613-BCA2DDF08328}"/>
                  </a:ext>
                </a:extLst>
              </p:cNvPr>
              <p:cNvSpPr/>
              <p:nvPr/>
            </p:nvSpPr>
            <p:spPr>
              <a:xfrm>
                <a:off x="3305478" y="2621434"/>
                <a:ext cx="2544027" cy="673989"/>
              </a:xfrm>
              <a:custGeom>
                <a:avLst/>
                <a:gdLst>
                  <a:gd name="connsiteX0" fmla="*/ 0 w 584894"/>
                  <a:gd name="connsiteY0" fmla="*/ 0 h 390124"/>
                  <a:gd name="connsiteX1" fmla="*/ 584894 w 584894"/>
                  <a:gd name="connsiteY1" fmla="*/ 0 h 390124"/>
                  <a:gd name="connsiteX2" fmla="*/ 584894 w 584894"/>
                  <a:gd name="connsiteY2" fmla="*/ 390124 h 390124"/>
                  <a:gd name="connsiteX3" fmla="*/ 0 w 584894"/>
                  <a:gd name="connsiteY3" fmla="*/ 390124 h 390124"/>
                  <a:gd name="connsiteX4" fmla="*/ 0 w 584894"/>
                  <a:gd name="connsiteY4" fmla="*/ 0 h 39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94" h="390124">
                    <a:moveTo>
                      <a:pt x="0" y="0"/>
                    </a:moveTo>
                    <a:lnTo>
                      <a:pt x="584894" y="0"/>
                    </a:lnTo>
                    <a:lnTo>
                      <a:pt x="584894" y="390124"/>
                    </a:lnTo>
                    <a:lnTo>
                      <a:pt x="0" y="390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6BE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alpha val="9000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93583" tIns="35560" rIns="35560" bIns="35560" numCol="1" spcCol="1270" anchor="ctr" anchorCtr="0">
                <a:noAutofit/>
              </a:bodyPr>
              <a:lstStyle/>
              <a:p>
                <a:pPr marL="0" marR="0" lvl="0" indent="0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Safety culture/management engagement &amp; field presence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8D7C65-0AA6-845C-049E-6D90423CF92C}"/>
                </a:ext>
              </a:extLst>
            </p:cNvPr>
            <p:cNvGrpSpPr/>
            <p:nvPr/>
          </p:nvGrpSpPr>
          <p:grpSpPr>
            <a:xfrm>
              <a:off x="1283990" y="4718128"/>
              <a:ext cx="2554384" cy="1446791"/>
              <a:chOff x="3315280" y="3485400"/>
              <a:chExt cx="2554384" cy="137546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5E7D725-202A-E139-0581-7BDA8294ADE1}"/>
                  </a:ext>
                </a:extLst>
              </p:cNvPr>
              <p:cNvSpPr/>
              <p:nvPr/>
            </p:nvSpPr>
            <p:spPr>
              <a:xfrm>
                <a:off x="3315280" y="3485400"/>
                <a:ext cx="2544027" cy="411926"/>
              </a:xfrm>
              <a:custGeom>
                <a:avLst/>
                <a:gdLst>
                  <a:gd name="connsiteX0" fmla="*/ 0 w 584894"/>
                  <a:gd name="connsiteY0" fmla="*/ 0 h 390124"/>
                  <a:gd name="connsiteX1" fmla="*/ 584894 w 584894"/>
                  <a:gd name="connsiteY1" fmla="*/ 0 h 390124"/>
                  <a:gd name="connsiteX2" fmla="*/ 584894 w 584894"/>
                  <a:gd name="connsiteY2" fmla="*/ 390124 h 390124"/>
                  <a:gd name="connsiteX3" fmla="*/ 0 w 584894"/>
                  <a:gd name="connsiteY3" fmla="*/ 390124 h 390124"/>
                  <a:gd name="connsiteX4" fmla="*/ 0 w 584894"/>
                  <a:gd name="connsiteY4" fmla="*/ 0 h 39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94" h="390124">
                    <a:moveTo>
                      <a:pt x="0" y="0"/>
                    </a:moveTo>
                    <a:lnTo>
                      <a:pt x="584894" y="0"/>
                    </a:lnTo>
                    <a:lnTo>
                      <a:pt x="584894" y="390124"/>
                    </a:lnTo>
                    <a:lnTo>
                      <a:pt x="0" y="390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6BE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alpha val="9000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93583" tIns="35560" rIns="35560" bIns="35560" numCol="1" spcCol="1270" anchor="ctr" anchorCtr="0">
                <a:noAutofit/>
              </a:bodyPr>
              <a:lstStyle/>
              <a:p>
                <a:pPr marL="0" marR="0" lvl="0" indent="0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Work planning and control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7BC8486-BA65-2CCA-7F9D-B0ECE8C54E1D}"/>
                  </a:ext>
                </a:extLst>
              </p:cNvPr>
              <p:cNvSpPr/>
              <p:nvPr/>
            </p:nvSpPr>
            <p:spPr>
              <a:xfrm>
                <a:off x="3325637" y="3924898"/>
                <a:ext cx="2544027" cy="600790"/>
              </a:xfrm>
              <a:custGeom>
                <a:avLst/>
                <a:gdLst>
                  <a:gd name="connsiteX0" fmla="*/ 0 w 584894"/>
                  <a:gd name="connsiteY0" fmla="*/ 0 h 390124"/>
                  <a:gd name="connsiteX1" fmla="*/ 584894 w 584894"/>
                  <a:gd name="connsiteY1" fmla="*/ 0 h 390124"/>
                  <a:gd name="connsiteX2" fmla="*/ 584894 w 584894"/>
                  <a:gd name="connsiteY2" fmla="*/ 390124 h 390124"/>
                  <a:gd name="connsiteX3" fmla="*/ 0 w 584894"/>
                  <a:gd name="connsiteY3" fmla="*/ 390124 h 390124"/>
                  <a:gd name="connsiteX4" fmla="*/ 0 w 584894"/>
                  <a:gd name="connsiteY4" fmla="*/ 0 h 39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94" h="390124">
                    <a:moveTo>
                      <a:pt x="0" y="0"/>
                    </a:moveTo>
                    <a:lnTo>
                      <a:pt x="584894" y="0"/>
                    </a:lnTo>
                    <a:lnTo>
                      <a:pt x="584894" y="390124"/>
                    </a:lnTo>
                    <a:lnTo>
                      <a:pt x="0" y="390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6BE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alpha val="9000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93583" tIns="35560" rIns="35560" bIns="35560" numCol="1" spcCol="1270" anchor="ctr" anchorCtr="0">
                <a:noAutofit/>
              </a:bodyPr>
              <a:lstStyle/>
              <a:p>
                <a:pPr marL="0" marR="0" lvl="0" indent="0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Collider-Accelerator Operations, Facilities &amp; Operations, Construction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A67206D-FD92-952E-FCBE-53C61096B139}"/>
                  </a:ext>
                </a:extLst>
              </p:cNvPr>
              <p:cNvSpPr/>
              <p:nvPr/>
            </p:nvSpPr>
            <p:spPr>
              <a:xfrm>
                <a:off x="3329768" y="4563582"/>
                <a:ext cx="2539896" cy="297279"/>
              </a:xfrm>
              <a:custGeom>
                <a:avLst/>
                <a:gdLst>
                  <a:gd name="connsiteX0" fmla="*/ 0 w 584894"/>
                  <a:gd name="connsiteY0" fmla="*/ 0 h 390124"/>
                  <a:gd name="connsiteX1" fmla="*/ 584894 w 584894"/>
                  <a:gd name="connsiteY1" fmla="*/ 0 h 390124"/>
                  <a:gd name="connsiteX2" fmla="*/ 584894 w 584894"/>
                  <a:gd name="connsiteY2" fmla="*/ 390124 h 390124"/>
                  <a:gd name="connsiteX3" fmla="*/ 0 w 584894"/>
                  <a:gd name="connsiteY3" fmla="*/ 390124 h 390124"/>
                  <a:gd name="connsiteX4" fmla="*/ 0 w 584894"/>
                  <a:gd name="connsiteY4" fmla="*/ 0 h 39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94" h="390124">
                    <a:moveTo>
                      <a:pt x="0" y="0"/>
                    </a:moveTo>
                    <a:lnTo>
                      <a:pt x="584894" y="0"/>
                    </a:lnTo>
                    <a:lnTo>
                      <a:pt x="584894" y="390124"/>
                    </a:lnTo>
                    <a:lnTo>
                      <a:pt x="0" y="390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6BE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alpha val="9000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93583" tIns="35560" rIns="35560" bIns="35560" numCol="1" spcCol="1270" anchor="ctr" anchorCtr="0">
                <a:noAutofit/>
              </a:bodyPr>
              <a:lstStyle/>
              <a:p>
                <a:pPr marL="0" marR="0" lvl="0" indent="0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Institutional learning</a:t>
                </a: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E0F546-45FC-D462-DA67-36E7F4817DBB}"/>
                </a:ext>
              </a:extLst>
            </p:cNvPr>
            <p:cNvSpPr/>
            <p:nvPr/>
          </p:nvSpPr>
          <p:spPr>
            <a:xfrm>
              <a:off x="3485899" y="3185843"/>
              <a:ext cx="1065890" cy="1065890"/>
            </a:xfrm>
            <a:custGeom>
              <a:avLst/>
              <a:gdLst>
                <a:gd name="connsiteX0" fmla="*/ 0 w 389929"/>
                <a:gd name="connsiteY0" fmla="*/ 194965 h 389929"/>
                <a:gd name="connsiteX1" fmla="*/ 194965 w 389929"/>
                <a:gd name="connsiteY1" fmla="*/ 0 h 389929"/>
                <a:gd name="connsiteX2" fmla="*/ 389930 w 389929"/>
                <a:gd name="connsiteY2" fmla="*/ 194965 h 389929"/>
                <a:gd name="connsiteX3" fmla="*/ 194965 w 389929"/>
                <a:gd name="connsiteY3" fmla="*/ 389930 h 389929"/>
                <a:gd name="connsiteX4" fmla="*/ 0 w 389929"/>
                <a:gd name="connsiteY4" fmla="*/ 194965 h 38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929" h="389929">
                  <a:moveTo>
                    <a:pt x="0" y="194965"/>
                  </a:moveTo>
                  <a:cubicBezTo>
                    <a:pt x="0" y="87289"/>
                    <a:pt x="87289" y="0"/>
                    <a:pt x="194965" y="0"/>
                  </a:cubicBezTo>
                  <a:cubicBezTo>
                    <a:pt x="302641" y="0"/>
                    <a:pt x="389930" y="87289"/>
                    <a:pt x="389930" y="194965"/>
                  </a:cubicBezTo>
                  <a:cubicBezTo>
                    <a:pt x="389930" y="302641"/>
                    <a:pt x="302641" y="389930"/>
                    <a:pt x="194965" y="389930"/>
                  </a:cubicBezTo>
                  <a:cubicBezTo>
                    <a:pt x="87289" y="389930"/>
                    <a:pt x="0" y="302641"/>
                    <a:pt x="0" y="194965"/>
                  </a:cubicBezTo>
                  <a:close/>
                </a:path>
              </a:pathLst>
            </a:custGeom>
            <a:solidFill>
              <a:srgbClr val="0076BE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Review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focus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D7959-3128-CAF8-2B3B-FFD0E452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41" y="2814430"/>
            <a:ext cx="3795450" cy="403070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3BD2B5-E17E-7892-52C7-70BACAB4DF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11017"/>
          <a:stretch/>
        </p:blipFill>
        <p:spPr>
          <a:xfrm>
            <a:off x="6022955" y="365125"/>
            <a:ext cx="4227207" cy="4425298"/>
          </a:xfrm>
          <a:noFill/>
        </p:spPr>
      </p:pic>
    </p:spTree>
    <p:extLst>
      <p:ext uri="{BB962C8B-B14F-4D97-AF65-F5344CB8AC3E}">
        <p14:creationId xmlns:p14="http://schemas.microsoft.com/office/powerpoint/2010/main" val="419048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4196-D492-71E7-0C97-7650C2A0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8" y="232569"/>
            <a:ext cx="7177541" cy="1018007"/>
          </a:xfrm>
        </p:spPr>
        <p:txBody>
          <a:bodyPr/>
          <a:lstStyle/>
          <a:p>
            <a:r>
              <a:rPr lang="en-US" dirty="0"/>
              <a:t>BNL </a:t>
            </a:r>
            <a:r>
              <a:rPr lang="en-US" dirty="0" err="1"/>
              <a:t>PROActive</a:t>
            </a:r>
            <a:r>
              <a:rPr lang="en-US" dirty="0"/>
              <a:t> Review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E7FF4-FA1C-22FC-6A97-AE61EDBC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329" y="1454670"/>
            <a:ext cx="7243483" cy="48736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Jimmy Stone – Leader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ORNL,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Former Director Facilities &amp; Operations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Andy Erickson	    LANL, Program Director Utilities &amp; Infrastructure	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 Gearhart	    ORNL, Director Environment, Safety, Health, &amp; Quality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 Green	   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DOE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SSO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Safety Engineer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Boris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Ilinets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   SLAC, Chief Electrical Engineer, Facilities &amp; Operations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 Jeffers	    FNAL, Director Facilities &amp; Operations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Mike Masters	    ORNL, Senior Mission Support, Facilities &amp; Operations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Mike Pierce	    ORNL, Division Director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Reactors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 Powell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	    ORNL, Former Director ESH&amp;Q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Russ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Sawvel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   AMES, Occupational Safety Specialist, Electrical AHJ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Jim Serafin	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ORNL, Division Director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Facilities Management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Mike Stafford	    ORNL, Division Director Nuclea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r &amp; Radiological Protection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Rae Sharp-Geiger	    LANL, Chief Operating Officer Physical Sciences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Melkie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Tega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Electrical Engineer,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Office of Safety &amp; Security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 Weaver	    ORNL, Director Facilities &amp; Operations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y Wetzel	    PPPL, Safety Engineer</a:t>
            </a:r>
          </a:p>
          <a:p>
            <a:endParaRPr lang="en-US" sz="9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28ADEF2-3392-80A9-C58E-1A4C902D43DA}"/>
              </a:ext>
            </a:extLst>
          </p:cNvPr>
          <p:cNvSpPr txBox="1"/>
          <p:nvPr/>
        </p:nvSpPr>
        <p:spPr>
          <a:xfrm>
            <a:off x="470648" y="2443907"/>
            <a:ext cx="3953434" cy="2639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BNL </a:t>
            </a:r>
            <a:r>
              <a:rPr lang="en-US" b="1" i="1" dirty="0" err="1"/>
              <a:t>PROActive</a:t>
            </a:r>
            <a:r>
              <a:rPr lang="en-US" b="1" i="1" dirty="0"/>
              <a:t> Review </a:t>
            </a:r>
            <a:r>
              <a:rPr lang="en-US" i="1" dirty="0"/>
              <a:t>Team provided </a:t>
            </a:r>
            <a:r>
              <a:rPr lang="en-US" b="1" i="1" dirty="0"/>
              <a:t>Significant Value:</a:t>
            </a:r>
            <a:br>
              <a:rPr lang="en-US" b="1" i="1" dirty="0"/>
            </a:br>
            <a:endParaRPr lang="en-US" b="1" i="1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i="1" dirty="0"/>
              <a:t>Engaged </a:t>
            </a:r>
            <a:r>
              <a:rPr lang="en-US" i="1" dirty="0"/>
              <a:t>with more than </a:t>
            </a:r>
            <a:r>
              <a:rPr lang="en-US" b="1" i="1" dirty="0"/>
              <a:t>300 staff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i="1" dirty="0"/>
              <a:t>Diverse viewpoints </a:t>
            </a:r>
            <a:r>
              <a:rPr lang="en-US" i="1" dirty="0"/>
              <a:t>presented by an experienced team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i="1" dirty="0"/>
              <a:t>Expansion of network </a:t>
            </a:r>
            <a:r>
              <a:rPr lang="en-US" i="1" dirty="0"/>
              <a:t>- made us aware of additional people and resources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08EC7A-6599-AAFF-736B-A2F6852BE8E4}"/>
              </a:ext>
            </a:extLst>
          </p:cNvPr>
          <p:cNvCxnSpPr>
            <a:cxnSpLocks/>
          </p:cNvCxnSpPr>
          <p:nvPr/>
        </p:nvCxnSpPr>
        <p:spPr>
          <a:xfrm>
            <a:off x="578224" y="3166782"/>
            <a:ext cx="36979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5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B83446-C2CF-B322-6E95-58B0BB39CF2F}"/>
              </a:ext>
            </a:extLst>
          </p:cNvPr>
          <p:cNvSpPr/>
          <p:nvPr/>
        </p:nvSpPr>
        <p:spPr>
          <a:xfrm>
            <a:off x="5091953" y="625288"/>
            <a:ext cx="6733147" cy="60127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D137C-D437-BA0A-C9C2-662A9436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52165" cy="1600200"/>
          </a:xfrm>
        </p:spPr>
        <p:txBody>
          <a:bodyPr/>
          <a:lstStyle/>
          <a:p>
            <a:r>
              <a:rPr lang="en-US" dirty="0"/>
              <a:t>Observations: Overarching Themes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6DA52-0C21-B105-A970-B3EAADC74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9431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800" dirty="0"/>
              <a:t>BNL </a:t>
            </a:r>
            <a:r>
              <a:rPr lang="en-US" sz="1800" b="1" i="1" dirty="0" err="1"/>
              <a:t>PROActive</a:t>
            </a:r>
            <a:r>
              <a:rPr lang="en-US" sz="1800" dirty="0"/>
              <a:t> Review team defined overarching themes with 1 or 2 slides with additional context and examples for each theme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A42E2B-C9F9-8846-7EEC-CA64937633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7600" y="987425"/>
            <a:ext cx="6667500" cy="536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The new Leadership Team has a unique opportunity to make substantive improvements to several long-standing Laboratory challenges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While the transition to nuclear operations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for isotope production is widely recognized as a challenging high priority, an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institutional resource loaded project plan does not yet exist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Change management is a sitewide challenge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Space &amp; infrastructure not being managed as strategic Laboratory asset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Overly complex processes reduce efficiency of getting work done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2F3CDD-7060-C054-9F9C-6D6CA8A05C7A}"/>
              </a:ext>
            </a:extLst>
          </p:cNvPr>
          <p:cNvCxnSpPr>
            <a:cxnSpLocks/>
          </p:cNvCxnSpPr>
          <p:nvPr/>
        </p:nvCxnSpPr>
        <p:spPr>
          <a:xfrm>
            <a:off x="939052" y="2057400"/>
            <a:ext cx="400946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9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2F87-842E-3C76-312F-A7CBFE85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PROActive</a:t>
            </a:r>
            <a:r>
              <a:rPr lang="en-US" sz="4000"/>
              <a:t> Theme 1</a:t>
            </a:r>
            <a:br>
              <a:rPr lang="en-US" sz="4000"/>
            </a:br>
            <a:r>
              <a:rPr lang="en-US" sz="4000"/>
              <a:t>High-Level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0E71-FD3D-7309-F0F3-60EA8C3B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11344053" cy="4207185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600" b="1"/>
              <a:t>New Leadership has Opportunity to Address Long-Standing Challenges</a:t>
            </a:r>
          </a:p>
          <a:p>
            <a:pPr lvl="1"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400"/>
              <a:t>Strategic Retreat – Vision, Priorities</a:t>
            </a:r>
          </a:p>
          <a:p>
            <a:pPr lvl="2"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600"/>
              <a:t>Each ALD presented top two (Infrastructure investments, Accelerator Safety, Nuclear, Future of Work, Operational Efficiency, Recruiting)</a:t>
            </a:r>
          </a:p>
          <a:p>
            <a:pPr lvl="1"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400"/>
              <a:t>Additional Key Staffing –  Planning, Performance and Quality Management Director, CAD Chief Operations Officer</a:t>
            </a:r>
          </a:p>
          <a:p>
            <a:pPr lvl="1"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400"/>
              <a:t>ESH, F&amp;O “Strengths, Weaknesses, Opportunities, and Threats” (SWOT) analysis and critical staffing plan</a:t>
            </a:r>
          </a:p>
          <a:p>
            <a:pPr lvl="1"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400"/>
              <a:t>Conduct  CAD workshop to discuss and break down stovepipes and inconsistent processes/procedures</a:t>
            </a:r>
          </a:p>
          <a:p>
            <a:pPr lvl="1"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400"/>
              <a:t>Evaluate deployed staffing model for ESH, Quality, and ESH Manager roles</a:t>
            </a:r>
          </a:p>
          <a:p>
            <a:pPr marL="914400" lvl="1" indent="-457200">
              <a:lnSpc>
                <a:spcPct val="12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5799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4BBE0-6128-45DB-8149-64F2E7985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C63D-8A2F-6F8B-AEDF-8886A5F9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PROActive</a:t>
            </a:r>
            <a:r>
              <a:rPr lang="en-US" sz="4000"/>
              <a:t> Theme 2</a:t>
            </a:r>
            <a:br>
              <a:rPr lang="en-US" sz="4000"/>
            </a:br>
            <a:r>
              <a:rPr lang="en-US" sz="4000"/>
              <a:t>High-Level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26E4-2598-B8B7-8C5B-885E5ABB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10974877" cy="42071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/>
              <a:t>Transition to Nuclear Operations for Isotope Production </a:t>
            </a:r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/>
              <a:t>Establish Nuclear Safety Division and staffing</a:t>
            </a:r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/>
              <a:t>Structure of Nuclear program and staffing plan including matrixed functions</a:t>
            </a:r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/>
              <a:t>Charge a committee with implementation </a:t>
            </a:r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/>
              <a:t>Create and publish a transition dashboard (continue to evolve)</a:t>
            </a:r>
            <a:endParaRPr lang="en-US"/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/>
              <a:t>Create an Advisory Board</a:t>
            </a:r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/>
              <a:t>Regular Senior Leadership briefings</a:t>
            </a:r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/>
              <a:t>Created War Room – ALDs</a:t>
            </a:r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/>
              <a:t>Live Dashboard - access to all stakeholders so one source of info</a:t>
            </a:r>
            <a:endParaRPr lang="en-US" sz="2800">
              <a:cs typeface="Arial"/>
            </a:endParaRPr>
          </a:p>
          <a:p>
            <a:pPr marL="917575" lvl="1" indent="-460375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800">
                <a:cs typeface="Arial"/>
              </a:rPr>
              <a:t>Created a detailed project plan for phase 1</a:t>
            </a:r>
          </a:p>
          <a:p>
            <a:pPr marL="457200" lvl="1" indent="0">
              <a:buClr>
                <a:srgbClr val="000000"/>
              </a:buClr>
              <a:buNone/>
            </a:pPr>
            <a:endParaRPr lang="en-US" sz="2800">
              <a:cs typeface="Arial"/>
            </a:endParaRPr>
          </a:p>
          <a:p>
            <a:pPr marL="457200" lvl="1" indent="0">
              <a:buClr>
                <a:srgbClr val="00B050"/>
              </a:buClr>
              <a:buNone/>
            </a:pPr>
            <a:endParaRPr lang="en-US" sz="2800">
              <a:cs typeface="Arial"/>
            </a:endParaRPr>
          </a:p>
          <a:p>
            <a:pPr marL="914400" lvl="1" indent="-457200"/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26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DCCCF-09A7-EC7C-92D2-68294ABD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C249-6087-E2F6-3275-E64BE136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PROActive</a:t>
            </a:r>
            <a:r>
              <a:rPr lang="en-US"/>
              <a:t> Theme 3</a:t>
            </a:r>
            <a:br>
              <a:rPr lang="en-US"/>
            </a:br>
            <a:r>
              <a:rPr lang="en-US"/>
              <a:t>High-Level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D2F7-7C1B-F59C-71E7-44D39D4DD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72463"/>
            <a:ext cx="11040140" cy="41540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/>
              <a:t>Change Management Challenges (also identified in Accelerator Assist Visit)</a:t>
            </a:r>
          </a:p>
          <a:p>
            <a:pPr marL="914400" lvl="1" indent="-457200">
              <a:buClr>
                <a:srgbClr val="00B050"/>
              </a:buClr>
              <a:buFont typeface="Wingdings" pitchFamily="2" charset="2"/>
              <a:buChar char="ü"/>
            </a:pPr>
            <a:endParaRPr lang="en-US">
              <a:latin typeface="Arial"/>
              <a:cs typeface="Arial"/>
            </a:endParaRPr>
          </a:p>
          <a:p>
            <a:pPr marL="914400" lvl="1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>
                <a:latin typeface="Arial"/>
                <a:cs typeface="Arial"/>
              </a:rPr>
              <a:t>Assigned an </a:t>
            </a:r>
            <a:r>
              <a:rPr lang="en-US" sz="2400" kern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Interim PPQM Director</a:t>
            </a:r>
            <a:endParaRPr lang="en-US">
              <a:latin typeface="Arial"/>
              <a:cs typeface="Arial"/>
            </a:endParaRPr>
          </a:p>
          <a:p>
            <a:pPr marL="914400" lvl="1" indent="-4572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Realigned Office of Institutional Improvement and Change Management to be better aligned with institutional risks and priorities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/>
              <a:t>Change Management</a:t>
            </a:r>
          </a:p>
          <a:p>
            <a:pPr marL="1371600" lvl="2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/>
              <a:t>Consulting with Change practitioners at other Labs</a:t>
            </a:r>
            <a:endParaRPr lang="en-US">
              <a:cs typeface="Arial" panose="020B0604020202020204"/>
            </a:endParaRPr>
          </a:p>
          <a:p>
            <a:pPr marL="1371600" lvl="2" indent="-457200"/>
            <a:r>
              <a:rPr lang="en-US"/>
              <a:t>Change Management discussion as part of CAS workshop </a:t>
            </a:r>
          </a:p>
          <a:p>
            <a:pPr marL="1371600" lvl="2" indent="-457200"/>
            <a:r>
              <a:rPr lang="en-US"/>
              <a:t>Utilize the Battelle CoP to aide in strengthening BNL’s Change Management processes.</a:t>
            </a:r>
          </a:p>
        </p:txBody>
      </p:sp>
    </p:spTree>
    <p:extLst>
      <p:ext uri="{BB962C8B-B14F-4D97-AF65-F5344CB8AC3E}">
        <p14:creationId xmlns:p14="http://schemas.microsoft.com/office/powerpoint/2010/main" val="7153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73880-97F2-0232-6439-34B0DC55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CEAE-51F4-1D1C-3532-9B65E571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PROActive</a:t>
            </a:r>
            <a:r>
              <a:rPr lang="en-US"/>
              <a:t> Theme 4</a:t>
            </a:r>
            <a:br>
              <a:rPr lang="en-US"/>
            </a:br>
            <a:r>
              <a:rPr lang="en-US"/>
              <a:t>High-Level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8EE5-6058-9D63-0774-A497477B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/>
              <a:t>Space and Infrastructure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Develop an approach to increase space funding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Identify and address critical resource needs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Assign work based on mission need priorities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Create space planning strategy based on refreshed staff hybrid/remote work expectations </a:t>
            </a:r>
          </a:p>
        </p:txBody>
      </p:sp>
    </p:spTree>
    <p:extLst>
      <p:ext uri="{BB962C8B-B14F-4D97-AF65-F5344CB8AC3E}">
        <p14:creationId xmlns:p14="http://schemas.microsoft.com/office/powerpoint/2010/main" val="22145406"/>
      </p:ext>
    </p:extLst>
  </p:cSld>
  <p:clrMapOvr>
    <a:masterClrMapping/>
  </p:clrMapOvr>
</p:sld>
</file>

<file path=ppt/theme/theme1.xml><?xml version="1.0" encoding="utf-8"?>
<a:theme xmlns:a="http://schemas.openxmlformats.org/drawingml/2006/main" name="BNLThemeWide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ThemeWide" id="{04FDC168-A303-5F42-8817-BBF658835328}" vid="{B8D0DC63-8703-5448-AA70-E0CBBF267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BNLThemeWide</Template>
  <TotalTime>273</TotalTime>
  <Words>891</Words>
  <Application>Microsoft Office PowerPoint</Application>
  <PresentationFormat>Widescreen</PresentationFormat>
  <Paragraphs>95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5</vt:i4>
      </vt:variant>
    </vt:vector>
  </HeadingPairs>
  <TitlesOfParts>
    <vt:vector size="22" baseType="lpstr">
      <vt:lpstr>Aptos</vt:lpstr>
      <vt:lpstr>Arial</vt:lpstr>
      <vt:lpstr>Arial,Sans-Serif</vt:lpstr>
      <vt:lpstr>Calibri</vt:lpstr>
      <vt:lpstr>Wingdings</vt:lpstr>
      <vt:lpstr>BNLThemeWide</vt:lpstr>
      <vt:lpstr>BNL Peer Review for Operational Advancement (PROActive) Review:</vt:lpstr>
      <vt:lpstr>PROActive Review Office of Science Peer Review  for Operational Advancement</vt:lpstr>
      <vt:lpstr>BNL PROActive Review November 2023</vt:lpstr>
      <vt:lpstr>BNL PROActive Review Team</vt:lpstr>
      <vt:lpstr>Observations: Overarching Themes</vt:lpstr>
      <vt:lpstr>PROActive Theme 1 High-Level Response</vt:lpstr>
      <vt:lpstr>PROActive Theme 2 High-Level Responses</vt:lpstr>
      <vt:lpstr>PROActive Theme 3 High-Level Responses</vt:lpstr>
      <vt:lpstr>PROActive Theme 4 High-Level Responses</vt:lpstr>
      <vt:lpstr>PROActive Theme 5 High-Level Responses</vt:lpstr>
      <vt:lpstr>PowerPoint Presentation</vt:lpstr>
      <vt:lpstr>Theme 1</vt:lpstr>
      <vt:lpstr>Theme 2</vt:lpstr>
      <vt:lpstr>Theme 3</vt:lpstr>
      <vt:lpstr>Theme 4</vt:lpstr>
      <vt:lpstr>Theme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Review: Path Forward</dc:title>
  <dc:creator>Puglin, Nicole</dc:creator>
  <cp:lastModifiedBy>Kohler, Sharon</cp:lastModifiedBy>
  <cp:revision>67</cp:revision>
  <dcterms:created xsi:type="dcterms:W3CDTF">2024-01-24T15:27:44Z</dcterms:created>
  <dcterms:modified xsi:type="dcterms:W3CDTF">2024-10-03T13:41:30Z</dcterms:modified>
</cp:coreProperties>
</file>