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3"/>
  </p:notesMasterIdLst>
  <p:handoutMasterIdLst>
    <p:handoutMasterId r:id="rId14"/>
  </p:handoutMasterIdLst>
  <p:sldIdLst>
    <p:sldId id="1443" r:id="rId2"/>
    <p:sldId id="1592" r:id="rId3"/>
    <p:sldId id="1591" r:id="rId4"/>
    <p:sldId id="1594" r:id="rId5"/>
    <p:sldId id="1599" r:id="rId6"/>
    <p:sldId id="1593" r:id="rId7"/>
    <p:sldId id="1595" r:id="rId8"/>
    <p:sldId id="1600" r:id="rId9"/>
    <p:sldId id="1601" r:id="rId10"/>
    <p:sldId id="1597" r:id="rId11"/>
    <p:sldId id="1598" r:id="rId12"/>
  </p:sldIdLst>
  <p:sldSz cx="9144000" cy="5143500" type="screen16x9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708" userDrawn="1">
          <p15:clr>
            <a:srgbClr val="A4A3A4"/>
          </p15:clr>
        </p15:guide>
        <p15:guide id="4" orient="horz" pos="900" userDrawn="1">
          <p15:clr>
            <a:srgbClr val="A4A3A4"/>
          </p15:clr>
        </p15:guide>
        <p15:guide id="5" pos="144" userDrawn="1">
          <p15:clr>
            <a:srgbClr val="A4A3A4"/>
          </p15:clr>
        </p15:guide>
        <p15:guide id="6" orient="horz" pos="1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5235CC-C45C-3E36-7D5E-0F0720D2A0A9}" name="Furlanetto, Mike" initials="FM" userId="S::203247@win.lanl.gov::a92b768a-742f-4799-a391-3ca5e423891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p-Geiger, Raeanna Racine" initials="SRR" lastIdx="1" clrIdx="0">
    <p:extLst>
      <p:ext uri="{19B8F6BF-5375-455C-9EA6-DF929625EA0E}">
        <p15:presenceInfo xmlns:p15="http://schemas.microsoft.com/office/powerpoint/2012/main" userId="S-1-5-21-1229272821-838170752-1417001333-153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8D"/>
    <a:srgbClr val="D4AC02"/>
    <a:srgbClr val="F0D915"/>
    <a:srgbClr val="FFCC00"/>
    <a:srgbClr val="FF66FF"/>
    <a:srgbClr val="09198D"/>
    <a:srgbClr val="0054A6"/>
    <a:srgbClr val="00854A"/>
    <a:srgbClr val="F5821F"/>
    <a:srgbClr val="005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35" autoAdjust="0"/>
    <p:restoredTop sz="95806" autoAdjust="0"/>
  </p:normalViewPr>
  <p:slideViewPr>
    <p:cSldViewPr snapToGrid="0" snapToObjects="1">
      <p:cViewPr varScale="1">
        <p:scale>
          <a:sx n="105" d="100"/>
          <a:sy n="105" d="100"/>
        </p:scale>
        <p:origin x="907" y="62"/>
      </p:cViewPr>
      <p:guideLst>
        <p:guide orient="horz" pos="1524"/>
        <p:guide pos="2880"/>
        <p:guide orient="horz" pos="708"/>
        <p:guide orient="horz" pos="900"/>
        <p:guide pos="144"/>
        <p:guide orient="horz" pos="1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420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4C33F20-97B7-48EE-893E-332C675CF023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r>
              <a:rPr lang="en-US" dirty="0"/>
              <a:t>Los Alamos National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A3DA938-9C0B-3841-966A-9297D5C049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0931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FCFAE71-A250-4707-A92E-F20745E8E9F5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r>
              <a:rPr lang="en-US" dirty="0"/>
              <a:t>Los Alamos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B4268CE-33B7-7549-BEF6-7F438D74AB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8391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7D0B92-5163-374B-9A2A-758D208E72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20065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38555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1137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67517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BFF676-7A9A-E040-9AC6-E94B1CE6E6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7C9C03-F303-5B4C-AF22-77D7F1067741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22568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91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09551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1pPr>
            <a:lvl2pPr marL="457200" indent="-227013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88975" indent="-231775">
              <a:buFont typeface="System Font Regular"/>
              <a:buChar char="–"/>
              <a:defRPr>
                <a:solidFill>
                  <a:schemeClr val="bg1"/>
                </a:solidFill>
              </a:defRPr>
            </a:lvl3pPr>
            <a:lvl4pPr marL="914400" indent="-227013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476518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lvl1pPr>
            <a:lvl2pPr marL="457200" indent="-227013">
              <a:buFont typeface="Arial" panose="020B0604020202020204" pitchFamily="34" charset="0"/>
              <a:buChar char="•"/>
              <a:defRPr/>
            </a:lvl2pPr>
            <a:lvl3pPr marL="688975" indent="-231775">
              <a:buFont typeface="System Font Regular"/>
              <a:buChar char="–"/>
              <a:defRPr/>
            </a:lvl3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lvl1pPr>
            <a:lvl2pPr marL="457200" indent="-227013">
              <a:buFont typeface="Arial" panose="020B0604020202020204" pitchFamily="34" charset="0"/>
              <a:buChar char="•"/>
              <a:defRPr/>
            </a:lvl2pPr>
            <a:lvl3pPr marL="688975" indent="-231775">
              <a:buFont typeface="System Font Regular"/>
              <a:buChar char="–"/>
              <a:defRPr/>
            </a:lvl3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90744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6163511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240915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>
          <p15:clr>
            <a:srgbClr val="FBAE40"/>
          </p15:clr>
        </p15:guide>
        <p15:guide id="2" pos="4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131652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1907702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24324"/>
            <a:ext cx="9144000" cy="36731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"/>
            <a:ext cx="7772400" cy="1225021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288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0" y="2848866"/>
            <a:ext cx="3543300" cy="546217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11448" indent="0">
              <a:buNone/>
              <a:defRPr sz="2160" b="1">
                <a:solidFill>
                  <a:schemeClr val="tx1"/>
                </a:solidFill>
              </a:defRPr>
            </a:lvl2pPr>
            <a:lvl3pPr marL="822894" indent="0">
              <a:buNone/>
              <a:defRPr sz="2160" b="1">
                <a:solidFill>
                  <a:schemeClr val="tx1"/>
                </a:solidFill>
              </a:defRPr>
            </a:lvl3pPr>
            <a:lvl4pPr marL="1234342" indent="0">
              <a:buNone/>
              <a:defRPr sz="2160" b="1">
                <a:solidFill>
                  <a:schemeClr val="tx1"/>
                </a:solidFill>
              </a:defRPr>
            </a:lvl4pPr>
            <a:lvl5pPr marL="1645789" indent="0">
              <a:buNone/>
              <a:defRPr sz="216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presenter(s)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3395670"/>
            <a:ext cx="3543300" cy="564444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62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224325"/>
            <a:ext cx="7772400" cy="816681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160">
                <a:solidFill>
                  <a:schemeClr val="tx1"/>
                </a:solidFill>
              </a:defRPr>
            </a:lvl1pPr>
            <a:lvl2pPr marL="411448" indent="0" algn="r">
              <a:buNone/>
              <a:defRPr sz="3240"/>
            </a:lvl2pPr>
            <a:lvl3pPr marL="822894" indent="0" algn="r">
              <a:buNone/>
              <a:defRPr sz="3240"/>
            </a:lvl3pPr>
            <a:lvl4pPr marL="1234342" indent="0" algn="r">
              <a:buNone/>
              <a:defRPr sz="3240"/>
            </a:lvl4pPr>
            <a:lvl5pPr marL="1645789" indent="0" algn="r">
              <a:buNone/>
              <a:defRPr sz="324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9" y="4897442"/>
            <a:ext cx="1947333" cy="237068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72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LA-UR# 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4572000" y="4490238"/>
            <a:ext cx="4572000" cy="416443"/>
            <a:chOff x="4572000" y="5026384"/>
            <a:chExt cx="4572000" cy="462714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94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8229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Managed by Triad National Security, LLC for the U.S. Department of Energy’s NNSA</a:t>
              </a:r>
            </a:p>
          </p:txBody>
        </p:sp>
        <p:pic>
          <p:nvPicPr>
            <p:cNvPr id="21" name="Picture 20" descr="NNSA_80%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27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8ED1D8-83AD-6749-9080-3FD272A4D45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91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4325"/>
            <a:ext cx="8229600" cy="667512"/>
          </a:xfr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7C3974-9E9A-C544-8342-A6E9E4278D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671" y="3044321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A17FDC44-F950-DC48-8454-BFDF785BD13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97816" y="3041668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5C591F30-F1E1-A54E-BF1F-D276C13935B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11063" y="3041668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D2B23C9D-7C26-3345-9BB0-EE80A4882A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1419" y="3041668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2F5EC857-A3DE-E947-93D5-788BE6B813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76589" y="3041668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2A641F97-C668-3F4A-BC45-90265B3AF4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03643" y="3041668"/>
            <a:ext cx="1098805" cy="1289264"/>
          </a:xfrm>
        </p:spPr>
        <p:txBody>
          <a:bodyPr lIns="0" tIns="0" rIns="0" bIns="0"/>
          <a:lstStyle>
            <a:lvl1pPr marL="91440" marR="0" indent="-9144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section summary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AAA82B3-C28E-1643-B3C3-E443796547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71" y="4709551"/>
            <a:ext cx="256079" cy="256079"/>
          </a:xfrm>
          <a:prstGeom prst="rect">
            <a:avLst/>
          </a:prstGeom>
        </p:spPr>
      </p:pic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92533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10/7/2024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0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TOC or Agenda">
    <p:bg>
      <p:bgPr>
        <a:solidFill>
          <a:srgbClr val="0919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4700"/>
            <a:ext cx="8229600" cy="667512"/>
          </a:xfr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DB4E90-94E0-C342-BEA8-78F1F15C884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950500"/>
            <a:ext cx="8229600" cy="3397611"/>
          </a:xfrm>
        </p:spPr>
        <p:txBody>
          <a:bodyPr lIns="0" tIns="0" rIns="0" bIns="0"/>
          <a:lstStyle>
            <a:lvl1pPr marL="285750" marR="0" indent="-284163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+mj-lt"/>
              <a:buAutoNum type="arabicPeriod"/>
              <a:tabLst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3736">
              <a:lnSpc>
                <a:spcPct val="150000"/>
              </a:lnSpc>
              <a:spcBef>
                <a:spcPts val="600"/>
              </a:spcBef>
              <a:buSzPct val="85000"/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3736">
              <a:lnSpc>
                <a:spcPct val="150000"/>
              </a:lnSpc>
              <a:spcBef>
                <a:spcPts val="600"/>
              </a:spcBef>
              <a:buSzPct val="85000"/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add section title</a:t>
            </a:r>
          </a:p>
          <a:p>
            <a:pPr lvl="0"/>
            <a:r>
              <a:rPr lang="en-US" dirty="0"/>
              <a:t>Click to add section title</a:t>
            </a:r>
          </a:p>
          <a:p>
            <a:pPr lvl="0"/>
            <a:r>
              <a:rPr lang="en-US" dirty="0"/>
              <a:t>Click to add section title</a:t>
            </a:r>
          </a:p>
          <a:p>
            <a:pPr lvl="0"/>
            <a:r>
              <a:rPr lang="en-US" dirty="0"/>
              <a:t>Click to add section title</a:t>
            </a:r>
          </a:p>
          <a:p>
            <a:pPr lvl="0"/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076886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10/7/2024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75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lvl1pPr>
            <a:lvl2pPr marL="457200" indent="-227013">
              <a:buFont typeface="Arial" panose="020B0604020202020204" pitchFamily="34" charset="0"/>
              <a:buChar char="•"/>
              <a:defRPr/>
            </a:lvl2pPr>
            <a:lvl3pPr marL="688975" indent="-231775">
              <a:buFont typeface="System Font Regular"/>
              <a:buChar char="–"/>
              <a:defRPr/>
            </a:lvl3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72072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647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950500"/>
            <a:ext cx="8229600" cy="3563748"/>
          </a:xfrm>
        </p:spPr>
        <p:txBody>
          <a:bodyPr wrap="square"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lvl1pPr>
            <a:lvl2pPr marL="457200" indent="-227013">
              <a:buFont typeface="Arial" panose="020B0604020202020204" pitchFamily="34" charset="0"/>
              <a:buChar char="•"/>
              <a:defRPr/>
            </a:lvl2pPr>
            <a:lvl3pPr marL="688975" indent="-231775">
              <a:buFont typeface="System Font Regular"/>
              <a:buChar char="–"/>
              <a:defRPr/>
            </a:lvl3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526893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lvl1pPr>
            <a:lvl2pPr marL="457200" indent="-227013">
              <a:buFont typeface="Arial" panose="020B0604020202020204" pitchFamily="34" charset="0"/>
              <a:buChar char="•"/>
              <a:defRPr/>
            </a:lvl2pPr>
            <a:lvl3pPr marL="688975" indent="-231775">
              <a:buFont typeface="System Font Regular"/>
              <a:buChar char="–"/>
              <a:defRPr/>
            </a:lvl3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009978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448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91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709551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1pPr>
            <a:lvl2pPr marL="457200" indent="-227013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88975" indent="-231775">
              <a:buFont typeface="System Font Regular"/>
              <a:buChar char="–"/>
              <a:defRPr>
                <a:solidFill>
                  <a:schemeClr val="bg1"/>
                </a:solidFill>
              </a:defRPr>
            </a:lvl3pPr>
            <a:lvl4pPr marL="914400" indent="-227013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23988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  <a:lvl4pPr marL="914400" indent="-227013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4678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47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50500"/>
            <a:ext cx="8229600" cy="3650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153830-993A-EA40-9154-58ECEB8F479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42" y="4818118"/>
            <a:ext cx="919519" cy="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6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9198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685800" rtl="0" eaLnBrk="1" latinLnBrk="0" hangingPunct="1">
        <a:lnSpc>
          <a:spcPct val="90000"/>
        </a:lnSpc>
        <a:spcBef>
          <a:spcPts val="75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System Font Regular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AA25-5B37-434B-9A50-EDC3D8B55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71" y="1354564"/>
            <a:ext cx="4783485" cy="1169551"/>
          </a:xfrm>
        </p:spPr>
        <p:txBody>
          <a:bodyPr anchor="ctr">
            <a:normAutofit/>
          </a:bodyPr>
          <a:lstStyle/>
          <a:p>
            <a:r>
              <a:rPr lang="en-US" sz="1800" dirty="0">
                <a:effectLst/>
                <a:latin typeface="Aptos" panose="020F0502020204030204" pitchFamily="34" charset="0"/>
                <a:ea typeface="Aptos" panose="020F0502020204030204" pitchFamily="34" charset="0"/>
                <a:cs typeface="Aptos" panose="020F0502020204030204" pitchFamily="34" charset="0"/>
              </a:rPr>
              <a:t>Safety Basis - Overview of Contractor Authorization Basis Document Review Process &amp; Experiences</a:t>
            </a:r>
            <a:endParaRPr lang="en-US" sz="3200" b="1" dirty="0">
              <a:effectLst>
                <a:outerShdw blurRad="508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947F3-53BA-864C-BA08-7ED14FDC3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35" y="2696856"/>
            <a:ext cx="3982193" cy="13941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Mark Gulley</a:t>
            </a:r>
          </a:p>
          <a:p>
            <a:r>
              <a:rPr lang="en-US" dirty="0"/>
              <a:t>Accelerator Operations &amp; Technology Division</a:t>
            </a:r>
          </a:p>
          <a:p>
            <a:r>
              <a:rPr lang="en-US" dirty="0"/>
              <a:t>Deputy Division Leader for Operations</a:t>
            </a:r>
          </a:p>
          <a:p>
            <a:endParaRPr lang="en-US" dirty="0"/>
          </a:p>
          <a:p>
            <a:r>
              <a:rPr lang="en-US" dirty="0"/>
              <a:t>Co-contributors: Jeremy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Conlin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Joe Dabney, Greg Smith, Sarah White, Tim Orr, Debbie Trujillo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8B9BC-067D-A448-8B68-46EAFA744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634" y="4431601"/>
            <a:ext cx="2714105" cy="319799"/>
          </a:xfrm>
        </p:spPr>
        <p:txBody>
          <a:bodyPr/>
          <a:lstStyle/>
          <a:p>
            <a:r>
              <a:rPr lang="en-US" dirty="0"/>
              <a:t>October 9, 2024     LA-UR-24-30778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DB5A03-99C5-0940-9A32-9954F89F4B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D33AA-F0A3-5348-861C-F6439A3C6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4267CD-0855-1843-8875-A47A74F6CBF1}"/>
              </a:ext>
            </a:extLst>
          </p:cNvPr>
          <p:cNvSpPr txBox="1"/>
          <p:nvPr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34DC30-D517-43DA-9B62-DF0D9F4AC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088" y="1524000"/>
            <a:ext cx="3879229" cy="2907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8C4DFE-D934-E742-A337-DECC4E955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053" y="1"/>
            <a:ext cx="1122947" cy="1083436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71672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994940-AA28-59A3-DB5E-F82F9285AF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process is being planned and updated on a weekly basis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53A8F-4DE0-F3D5-CD36-97B2639AE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543" y="711371"/>
            <a:ext cx="6307137" cy="407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62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94F4A1-2DF3-2090-D8AD-CE98B4BBD0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D7383-7267-4D2E-0DCB-F85B70AF7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Solidifying the Implementation Plan is ongoing right now.</a:t>
            </a:r>
          </a:p>
          <a:p>
            <a:endParaRPr lang="en-US" dirty="0"/>
          </a:p>
          <a:p>
            <a:r>
              <a:rPr lang="en-US" dirty="0"/>
              <a:t>ASE and SAD for both the Microtron and K15 are drafted and under review.</a:t>
            </a:r>
          </a:p>
          <a:p>
            <a:r>
              <a:rPr lang="en-US" dirty="0"/>
              <a:t>Many documents under the ASO are based on the documentation that was being used under the RGD requirements. </a:t>
            </a:r>
          </a:p>
          <a:p>
            <a:r>
              <a:rPr lang="en-US" dirty="0"/>
              <a:t>Walk-downs uncovered areas that should be re-assessed as we move from RGD-space to ASO-space. (What are “industry-standards” vs requirements?)</a:t>
            </a:r>
          </a:p>
          <a:p>
            <a:endParaRPr lang="en-US" dirty="0"/>
          </a:p>
          <a:p>
            <a:r>
              <a:rPr lang="en-US" dirty="0"/>
              <a:t>Despite LANL’s institutional experience, we are still working to figure out how to use varied areas of expertise spread throughout different organizations to construct a “new” 420.2D-compliant small facility (that has been there for many years). </a:t>
            </a:r>
          </a:p>
        </p:txBody>
      </p:sp>
    </p:spTree>
    <p:extLst>
      <p:ext uri="{BB962C8B-B14F-4D97-AF65-F5344CB8AC3E}">
        <p14:creationId xmlns:p14="http://schemas.microsoft.com/office/powerpoint/2010/main" val="123578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7C205E-7328-8FF1-7029-7BF28D2F28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Los Alamos National Laboratory (LANL)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C161A-6AB3-AA9C-9203-417BECFFFD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0114" y="950500"/>
            <a:ext cx="8382000" cy="3563748"/>
          </a:xfrm>
        </p:spPr>
        <p:txBody>
          <a:bodyPr/>
          <a:lstStyle/>
          <a:p>
            <a:r>
              <a:rPr lang="en-US" dirty="0"/>
              <a:t>LANL is one of three labs that falls under the National Nuclear Security Administration (NNSA).</a:t>
            </a:r>
          </a:p>
          <a:p>
            <a:r>
              <a:rPr lang="en-US" dirty="0"/>
              <a:t>While we have two major 420.2D accelerators at LANL, they are part of a much larger lab organization with multiple missions and numerous internal interactions.</a:t>
            </a:r>
          </a:p>
          <a:p>
            <a:endParaRPr lang="en-US" dirty="0"/>
          </a:p>
          <a:p>
            <a:r>
              <a:rPr lang="en-US" dirty="0"/>
              <a:t>As an example, LANL has an institutional Safety Basis Division, which, along with working on the various Nuclear Facilities, is the institutional owner for safety basis documentation for the lab’s accelerator facilities. </a:t>
            </a:r>
          </a:p>
          <a:p>
            <a:endParaRPr lang="en-US" dirty="0"/>
          </a:p>
          <a:p>
            <a:r>
              <a:rPr lang="en-US" dirty="0"/>
              <a:t>The impact of moving from 420.2C to 420.2D compliance for both LANSCE and DARHT is not onerous.</a:t>
            </a:r>
          </a:p>
        </p:txBody>
      </p:sp>
    </p:spTree>
    <p:extLst>
      <p:ext uri="{BB962C8B-B14F-4D97-AF65-F5344CB8AC3E}">
        <p14:creationId xmlns:p14="http://schemas.microsoft.com/office/powerpoint/2010/main" val="122255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F2AE84-76EA-6AE4-0E9E-CFBF9BB3B3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F7E"/>
              </a:buClr>
              <a:buSzPts val="2400"/>
              <a:buNone/>
            </a:pPr>
            <a:r>
              <a:rPr lang="en-US" dirty="0"/>
              <a:t>LANSCE and DARHT – Established Accelerators with Mature Safety Bases Processes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93EB5-074B-2827-1ACC-9D8436174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325" y="1415242"/>
            <a:ext cx="4657501" cy="2313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9D1FE-4F6E-9A6F-EC67-55F843DD0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34" b="14965"/>
          <a:stretch/>
        </p:blipFill>
        <p:spPr>
          <a:xfrm>
            <a:off x="196891" y="1415242"/>
            <a:ext cx="4124922" cy="23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3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17B5BB-A78A-9BB2-2DF9-89F31F6F8E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LANL went from 2 to 4 accelerators with 420.2D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2B75A-AC12-0D5E-749A-7BA9B5AE5D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110004020202020204"/>
                <a:ea typeface="Aptos" panose="02110004020202020204"/>
                <a:cs typeface="Aptos" panose="02110004020202020204"/>
              </a:rPr>
              <a:t>At LANL, we have two small accelerators that fell under the RGD requirements prior to 420.2D.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tos" panose="02110004020202020204"/>
                <a:ea typeface="Aptos" panose="02110004020202020204"/>
                <a:cs typeface="Aptos" panose="02110004020202020204"/>
              </a:rPr>
              <a:t>I</a:t>
            </a:r>
            <a:r>
              <a:rPr lang="en-US" sz="1800" dirty="0">
                <a:effectLst/>
                <a:latin typeface="Aptos" panose="02110004020202020204"/>
                <a:ea typeface="Aptos" panose="02110004020202020204"/>
                <a:cs typeface="Aptos" panose="02110004020202020204"/>
              </a:rPr>
              <a:t>nstitutionally we’re getting them set up as 420.2D accelerators (SAD, ASE, other requirements).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110004020202020204"/>
                <a:ea typeface="Aptos" panose="02110004020202020204"/>
                <a:cs typeface="Aptos" panose="02110004020202020204"/>
              </a:rPr>
              <a:t>This is taking time and effort to wrap our collective heads around; despite having LANSCE and DARHT, all the small accelerators were below the ASO requirements (so we are on the learning curve for a new safety basis process for a small machine beyond RGD requirements).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110004020202020204"/>
                <a:ea typeface="Aptos" panose="02110004020202020204"/>
                <a:cs typeface="Aptos" panose="02110004020202020204"/>
              </a:rPr>
              <a:t>We institutionally are having to sort this out with our field office and our Safety Basis organization.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ptos" panose="02110004020202020204"/>
                <a:ea typeface="Aptos" panose="02110004020202020204"/>
                <a:cs typeface="Aptos" panose="02110004020202020204"/>
              </a:rPr>
              <a:t>The </a:t>
            </a:r>
            <a:r>
              <a:rPr lang="en-US" sz="1800" dirty="0">
                <a:effectLst/>
                <a:latin typeface="Aptos" panose="02110004020202020204"/>
                <a:ea typeface="Aptos" panose="02110004020202020204"/>
                <a:cs typeface="Aptos" panose="02110004020202020204"/>
              </a:rPr>
              <a:t>LANL organization owning these two machines is not one of our historical “formal” accelerator operations orgs.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81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8ED61E-7697-E075-1237-EBD944F9A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Microtron and K15 are the two smaller machines that now fall under 420.2D.</a:t>
            </a:r>
          </a:p>
        </p:txBody>
      </p:sp>
      <p:pic>
        <p:nvPicPr>
          <p:cNvPr id="7" name="Picture 6" descr="A diagram of a circular object with a blue ball and black lines&#10;&#10;Description automatically generated">
            <a:extLst>
              <a:ext uri="{FF2B5EF4-FFF2-40B4-BE49-F238E27FC236}">
                <a16:creationId xmlns:a16="http://schemas.microsoft.com/office/drawing/2014/main" id="{2B903E1A-C055-5897-E53F-FAC7C981D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4" y="933856"/>
            <a:ext cx="3459843" cy="3459843"/>
          </a:xfrm>
          <a:prstGeom prst="rect">
            <a:avLst/>
          </a:prstGeom>
        </p:spPr>
      </p:pic>
      <p:pic>
        <p:nvPicPr>
          <p:cNvPr id="9" name="Picture 8" descr="A large grey box with a door open&#10;&#10;Description automatically generated">
            <a:extLst>
              <a:ext uri="{FF2B5EF4-FFF2-40B4-BE49-F238E27FC236}">
                <a16:creationId xmlns:a16="http://schemas.microsoft.com/office/drawing/2014/main" id="{9A21C634-5C36-C229-23DF-8DE2C41D2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751" y="1777999"/>
            <a:ext cx="4966085" cy="3312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5C5B52-0F5F-D7DD-B3AC-5F43E7768A01}"/>
              </a:ext>
            </a:extLst>
          </p:cNvPr>
          <p:cNvSpPr txBox="1"/>
          <p:nvPr/>
        </p:nvSpPr>
        <p:spPr>
          <a:xfrm>
            <a:off x="5548995" y="1401410"/>
            <a:ext cx="29028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Typical “K15” type machine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A73E790-0927-18D6-77E8-81D0E684A342}"/>
              </a:ext>
            </a:extLst>
          </p:cNvPr>
          <p:cNvCxnSpPr/>
          <p:nvPr/>
        </p:nvCxnSpPr>
        <p:spPr>
          <a:xfrm flipH="1">
            <a:off x="7946571" y="1777999"/>
            <a:ext cx="232229" cy="46445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AA138BF-38D4-BAA4-CCE7-153E38F4CCA4}"/>
              </a:ext>
            </a:extLst>
          </p:cNvPr>
          <p:cNvSpPr txBox="1"/>
          <p:nvPr/>
        </p:nvSpPr>
        <p:spPr>
          <a:xfrm>
            <a:off x="490769" y="4393699"/>
            <a:ext cx="18968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Typical microtron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091DB0-8DC1-3AE8-EF68-D588D98D1BC9}"/>
              </a:ext>
            </a:extLst>
          </p:cNvPr>
          <p:cNvCxnSpPr>
            <a:cxnSpLocks/>
          </p:cNvCxnSpPr>
          <p:nvPr/>
        </p:nvCxnSpPr>
        <p:spPr>
          <a:xfrm flipV="1">
            <a:off x="490769" y="3947886"/>
            <a:ext cx="358317" cy="44581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71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D9EDF2-4776-9672-E32E-F2D76422A8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650" y="144789"/>
            <a:ext cx="8229600" cy="669156"/>
          </a:xfrm>
        </p:spPr>
        <p:txBody>
          <a:bodyPr/>
          <a:lstStyle/>
          <a:p>
            <a:r>
              <a:rPr lang="en-US" dirty="0"/>
              <a:t>The different organizations associated with accelerators cross numerous boundaries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CBD63-FBD1-6849-0FC4-D568EB13F88D}"/>
              </a:ext>
            </a:extLst>
          </p:cNvPr>
          <p:cNvSpPr txBox="1"/>
          <p:nvPr/>
        </p:nvSpPr>
        <p:spPr>
          <a:xfrm>
            <a:off x="3266674" y="1066026"/>
            <a:ext cx="20240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Laboratory Director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25AF23-E5A9-092F-315D-678EB0D3601D}"/>
              </a:ext>
            </a:extLst>
          </p:cNvPr>
          <p:cNvSpPr txBox="1"/>
          <p:nvPr/>
        </p:nvSpPr>
        <p:spPr>
          <a:xfrm>
            <a:off x="1005509" y="1786017"/>
            <a:ext cx="10001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S, T &amp; 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B179B-1C79-3D56-F968-60FA4B946390}"/>
              </a:ext>
            </a:extLst>
          </p:cNvPr>
          <p:cNvSpPr txBox="1"/>
          <p:nvPr/>
        </p:nvSpPr>
        <p:spPr>
          <a:xfrm>
            <a:off x="3478948" y="1750019"/>
            <a:ext cx="11559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Weapons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8C314-1504-BD4B-034F-1271D2A4D8B3}"/>
              </a:ext>
            </a:extLst>
          </p:cNvPr>
          <p:cNvSpPr txBox="1"/>
          <p:nvPr/>
        </p:nvSpPr>
        <p:spPr>
          <a:xfrm>
            <a:off x="6581037" y="1786017"/>
            <a:ext cx="12647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Operations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2F6AE-9F9E-F1E5-F83E-72D4B57C63F9}"/>
              </a:ext>
            </a:extLst>
          </p:cNvPr>
          <p:cNvSpPr txBox="1"/>
          <p:nvPr/>
        </p:nvSpPr>
        <p:spPr>
          <a:xfrm>
            <a:off x="1281281" y="3045222"/>
            <a:ext cx="9318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LANSCE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A18178-5544-D953-6964-EB7B4225D452}"/>
              </a:ext>
            </a:extLst>
          </p:cNvPr>
          <p:cNvSpPr txBox="1"/>
          <p:nvPr/>
        </p:nvSpPr>
        <p:spPr>
          <a:xfrm>
            <a:off x="2012551" y="4043877"/>
            <a:ext cx="13446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Microtron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6031A-0F79-597D-243E-C7D30CD6E8E7}"/>
              </a:ext>
            </a:extLst>
          </p:cNvPr>
          <p:cNvSpPr txBox="1"/>
          <p:nvPr/>
        </p:nvSpPr>
        <p:spPr>
          <a:xfrm>
            <a:off x="3434218" y="3348364"/>
            <a:ext cx="9318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DARHT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CF7C3E-818E-6D20-A29F-8E8E3F456126}"/>
              </a:ext>
            </a:extLst>
          </p:cNvPr>
          <p:cNvSpPr txBox="1"/>
          <p:nvPr/>
        </p:nvSpPr>
        <p:spPr>
          <a:xfrm>
            <a:off x="7163081" y="3270603"/>
            <a:ext cx="13446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Safety Basis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F6DE2E-CFB9-0474-0792-F0CB22AC9DD4}"/>
              </a:ext>
            </a:extLst>
          </p:cNvPr>
          <p:cNvSpPr txBox="1"/>
          <p:nvPr/>
        </p:nvSpPr>
        <p:spPr>
          <a:xfrm>
            <a:off x="5688409" y="3674545"/>
            <a:ext cx="6012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K15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8147F-2887-2750-869B-095FF965340E}"/>
              </a:ext>
            </a:extLst>
          </p:cNvPr>
          <p:cNvSpPr txBox="1"/>
          <p:nvPr/>
        </p:nvSpPr>
        <p:spPr>
          <a:xfrm>
            <a:off x="3669054" y="4137976"/>
            <a:ext cx="15414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ASD - Scorpius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A4A78-F601-1EB0-457A-4C5EEA8D9A3A}"/>
              </a:ext>
            </a:extLst>
          </p:cNvPr>
          <p:cNvSpPr txBox="1"/>
          <p:nvPr/>
        </p:nvSpPr>
        <p:spPr>
          <a:xfrm>
            <a:off x="443534" y="3414009"/>
            <a:ext cx="5932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8DC858-E2DF-215B-8A4D-547DA63B0C35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7424905" y="2144554"/>
            <a:ext cx="410482" cy="112604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1F1F7A-EA19-C982-CE37-488726B04818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3782271" y="2103839"/>
            <a:ext cx="117878" cy="124452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277C10-F525-3060-321B-A8724D9EF583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684857" y="2103839"/>
            <a:ext cx="1002000" cy="194003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11A49A-A7A8-6E71-9E25-20CB84078924}"/>
              </a:ext>
            </a:extLst>
          </p:cNvPr>
          <p:cNvCxnSpPr>
            <a:cxnSpLocks/>
          </p:cNvCxnSpPr>
          <p:nvPr/>
        </p:nvCxnSpPr>
        <p:spPr>
          <a:xfrm flipH="1" flipV="1">
            <a:off x="4278705" y="2103839"/>
            <a:ext cx="586080" cy="206525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86DEE4-6BF3-7083-383B-7461865FBD77}"/>
              </a:ext>
            </a:extLst>
          </p:cNvPr>
          <p:cNvCxnSpPr>
            <a:cxnSpLocks/>
          </p:cNvCxnSpPr>
          <p:nvPr/>
        </p:nvCxnSpPr>
        <p:spPr>
          <a:xfrm flipH="1" flipV="1">
            <a:off x="4522447" y="2119351"/>
            <a:ext cx="1371203" cy="155519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5C747D-320F-FB71-5E62-30EFE70F8DD9}"/>
              </a:ext>
            </a:extLst>
          </p:cNvPr>
          <p:cNvCxnSpPr>
            <a:cxnSpLocks/>
          </p:cNvCxnSpPr>
          <p:nvPr/>
        </p:nvCxnSpPr>
        <p:spPr>
          <a:xfrm flipV="1">
            <a:off x="742154" y="2155349"/>
            <a:ext cx="591684" cy="125920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A2ECB9-51C2-2106-CF7B-28B2FCD7496A}"/>
              </a:ext>
            </a:extLst>
          </p:cNvPr>
          <p:cNvCxnSpPr>
            <a:cxnSpLocks/>
          </p:cNvCxnSpPr>
          <p:nvPr/>
        </p:nvCxnSpPr>
        <p:spPr>
          <a:xfrm flipH="1" flipV="1">
            <a:off x="1669991" y="2155349"/>
            <a:ext cx="93324" cy="88987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2803980-52CD-B1B9-E5DA-5F3FA2B2B446}"/>
              </a:ext>
            </a:extLst>
          </p:cNvPr>
          <p:cNvCxnSpPr>
            <a:cxnSpLocks/>
          </p:cNvCxnSpPr>
          <p:nvPr/>
        </p:nvCxnSpPr>
        <p:spPr>
          <a:xfrm flipV="1">
            <a:off x="1996081" y="1453952"/>
            <a:ext cx="1663785" cy="53246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741A4BC-8C53-3AC8-B6B9-A7E99FE6F99A}"/>
              </a:ext>
            </a:extLst>
          </p:cNvPr>
          <p:cNvCxnSpPr>
            <a:cxnSpLocks/>
          </p:cNvCxnSpPr>
          <p:nvPr/>
        </p:nvCxnSpPr>
        <p:spPr>
          <a:xfrm flipV="1">
            <a:off x="4056060" y="1423838"/>
            <a:ext cx="0" cy="33271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25A2EEA-DCC0-EA2D-F6AF-63896EA89088}"/>
              </a:ext>
            </a:extLst>
          </p:cNvPr>
          <p:cNvCxnSpPr>
            <a:cxnSpLocks/>
          </p:cNvCxnSpPr>
          <p:nvPr/>
        </p:nvCxnSpPr>
        <p:spPr>
          <a:xfrm flipH="1" flipV="1">
            <a:off x="4986505" y="1453952"/>
            <a:ext cx="1603039" cy="51673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4B29A9A-881B-1072-0971-BC2E67E7D8B3}"/>
              </a:ext>
            </a:extLst>
          </p:cNvPr>
          <p:cNvSpPr txBox="1"/>
          <p:nvPr/>
        </p:nvSpPr>
        <p:spPr>
          <a:xfrm>
            <a:off x="6717274" y="3859211"/>
            <a:ext cx="13446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Radiation Protection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3597EBC-DB14-AC48-3204-8C47D9DAFE99}"/>
              </a:ext>
            </a:extLst>
          </p:cNvPr>
          <p:cNvCxnSpPr>
            <a:cxnSpLocks/>
          </p:cNvCxnSpPr>
          <p:nvPr/>
        </p:nvCxnSpPr>
        <p:spPr>
          <a:xfrm flipV="1">
            <a:off x="6887877" y="2144554"/>
            <a:ext cx="159657" cy="171465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43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5924E2-F058-91B4-E3AD-1719118A69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LANL USI process is institutionally owned and managed (and has been for some time)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5E8CE-4E51-C79C-228C-56B200638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3188"/>
            <a:ext cx="4804932" cy="3561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11AC0-F3FD-BF45-2CCA-F99F6A634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628" y="1795081"/>
            <a:ext cx="4546012" cy="30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79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5924E2-F058-91B4-E3AD-1719118A69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LANL Safety Basis Division also has a procedure for Safety Basis Document Review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986DC-7204-AEA4-1355-23184D211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49" y="1306189"/>
            <a:ext cx="4897830" cy="253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63CA56-2A05-2025-2066-15436A57C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686" y="1430834"/>
            <a:ext cx="4826185" cy="344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79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456DEC-63CC-C954-48BE-E6125DD98C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This process is checklist-driven, including checklists for a SAD and 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D5F717-EE07-BC79-0F47-C2E7235AF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961" y="1711732"/>
            <a:ext cx="4853039" cy="3107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B0A4B-6791-2960-54C9-F87EBF4E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060"/>
            <a:ext cx="5001337" cy="270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34391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9453</TotalTime>
  <Words>535</Words>
  <Application>Microsoft Office PowerPoint</Application>
  <PresentationFormat>On-screen Show (16:9)</PresentationFormat>
  <Paragraphs>53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Acumin Pro</vt:lpstr>
      <vt:lpstr>Aptos</vt:lpstr>
      <vt:lpstr>Arial</vt:lpstr>
      <vt:lpstr>Calibri</vt:lpstr>
      <vt:lpstr>Courier New</vt:lpstr>
      <vt:lpstr>System Font Regular</vt:lpstr>
      <vt:lpstr>Wingdings</vt:lpstr>
      <vt:lpstr>Main</vt:lpstr>
      <vt:lpstr>Safety Basis - Overview of Contractor Authorization Basis Document Review Process &amp; Experiences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LANL’s slide template!</dc:title>
  <dc:creator>Microsoft Office User</dc:creator>
  <cp:lastModifiedBy>Gulley, Mark Shannon</cp:lastModifiedBy>
  <cp:revision>891</cp:revision>
  <cp:lastPrinted>2022-05-12T15:44:20Z</cp:lastPrinted>
  <dcterms:created xsi:type="dcterms:W3CDTF">2020-10-15T15:53:54Z</dcterms:created>
  <dcterms:modified xsi:type="dcterms:W3CDTF">2024-10-07T16:16:01Z</dcterms:modified>
</cp:coreProperties>
</file>