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206_9B06352E.xml" ContentType="application/vnd.ms-powerpoint.comments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5"/>
  </p:sldMasterIdLst>
  <p:notesMasterIdLst>
    <p:notesMasterId r:id="rId20"/>
  </p:notesMasterIdLst>
  <p:handoutMasterIdLst>
    <p:handoutMasterId r:id="rId21"/>
  </p:handoutMasterIdLst>
  <p:sldIdLst>
    <p:sldId id="298" r:id="rId6"/>
    <p:sldId id="518" r:id="rId7"/>
    <p:sldId id="532" r:id="rId8"/>
    <p:sldId id="297" r:id="rId9"/>
    <p:sldId id="394" r:id="rId10"/>
    <p:sldId id="539" r:id="rId11"/>
    <p:sldId id="529" r:id="rId12"/>
    <p:sldId id="533" r:id="rId13"/>
    <p:sldId id="534" r:id="rId14"/>
    <p:sldId id="535" r:id="rId15"/>
    <p:sldId id="396" r:id="rId16"/>
    <p:sldId id="536" r:id="rId17"/>
    <p:sldId id="537" r:id="rId18"/>
    <p:sldId id="513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EA9A34F0-6CCC-41B8-8D79-1BCCD6485EE7}">
          <p14:sldIdLst>
            <p14:sldId id="298"/>
            <p14:sldId id="518"/>
            <p14:sldId id="532"/>
            <p14:sldId id="297"/>
            <p14:sldId id="394"/>
            <p14:sldId id="539"/>
            <p14:sldId id="529"/>
            <p14:sldId id="533"/>
            <p14:sldId id="534"/>
            <p14:sldId id="535"/>
            <p14:sldId id="396"/>
            <p14:sldId id="536"/>
            <p14:sldId id="537"/>
            <p14:sldId id="5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EB5DE8C-F1EE-7992-80F5-9222EFA2DB9C}" name="Jessica Malo" initials="JM" userId="S::jmalo@services.fnal.gov::7502db98-b414-462d-bc8a-d5fbe473fb86" providerId="AD"/>
  <p188:author id="{58B980EF-094E-B038-D0D7-4B53A00CECBD}" name="Madelyn Schoell" initials="MS" userId="S::maddiew@services.fnal.gov::c910991d-6c94-4e05-a020-c698ebee31c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50"/>
    <a:srgbClr val="FFFF00"/>
    <a:srgbClr val="50504E"/>
    <a:srgbClr val="4E4E4E"/>
    <a:srgbClr val="404040"/>
    <a:srgbClr val="004C97"/>
    <a:srgbClr val="63666A"/>
    <a:srgbClr val="99D6EA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85546" autoAdjust="0"/>
  </p:normalViewPr>
  <p:slideViewPr>
    <p:cSldViewPr snapToGrid="0" snapToObjects="1" showGuides="1">
      <p:cViewPr varScale="1">
        <p:scale>
          <a:sx n="73" d="100"/>
          <a:sy n="73" d="100"/>
        </p:scale>
        <p:origin x="1877" y="91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omments/modernComment_206_9B06352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EE4937B-DFA9-44F6-B304-DD0FE1054D47}" authorId="{58B980EF-094E-B038-D0D7-4B53A00CECBD}" created="2024-09-24T16:33:00.90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600875310" sldId="518"/>
      <ac:spMk id="2" creationId="{F88BA9B7-CB38-2285-E07F-1A46E17A4843}"/>
      <ac:txMk cp="0" len="59">
        <ac:context len="87" hash="1481287646"/>
      </ac:txMk>
    </ac:txMkLst>
    <p188:pos x="7233745" y="247650"/>
    <p188:txBody>
      <a:bodyPr/>
      <a:lstStyle/>
      <a:p>
        <a:r>
          <a:rPr lang="en-US"/>
          <a:t>Jess</a:t>
        </a:r>
      </a:p>
    </p188:txBody>
  </p188:cm>
  <p188:cm id="{12BEDE08-46C3-440F-B1AC-CC3102E1544A}" authorId="{58B980EF-094E-B038-D0D7-4B53A00CECBD}" created="2024-09-24T16:33:05.95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600875310" sldId="518"/>
      <ac:spMk id="2" creationId="{F88BA9B7-CB38-2285-E07F-1A46E17A4843}"/>
      <ac:txMk cp="60" len="26">
        <ac:context len="87" hash="1481287646"/>
      </ac:txMk>
    </ac:txMkLst>
    <p188:pos x="4164724" y="972864"/>
    <p188:txBody>
      <a:bodyPr/>
      <a:lstStyle/>
      <a:p>
        <a:r>
          <a:rPr lang="en-US"/>
          <a:t>Maddie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9/25/2024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9/25/2024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05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42F55E-5880-DFDC-1269-28EDE5F7EF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860" y="808129"/>
            <a:ext cx="918972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Malo &amp; Schoell | Hazard Assessment Methodology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96DF85D-9E15-6943-AE30-0ED88E91D4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5FCF3-4E2F-704F-BE1D-3307737332FD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10/2024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Malo &amp; Schoell | Hazard Assessment Methodology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195FC8E-A302-604F-B566-3B477A1532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4A72-F504-5545-BC7E-7E2B7738B172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Malo &amp; Schoell | Hazard Assessment Methodology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B79370FC-E149-604A-B4F3-08DEA3D84B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6FF585D-DDCF-264A-ADC6-3B99862B509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9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ED135D-5C29-B729-A5F1-BCAB25D951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17011"/>
            <a:ext cx="918972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0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7C3AF8-3A11-7294-17A4-8CA21B169D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82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6D4CD9-E6FD-C338-F1B5-149A3CE7FF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03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23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Malo &amp; Schoell | Hazard Assessment Methodology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10/2024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Malo &amp; Schoell | Hazard Assessment Methodology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DA16756-E255-8B4F-A3A1-3BBDD1DB05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E78866-2134-CA4E-800C-6577038C03A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10/2024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Malo &amp; Schoell | Hazard Assessment Methodology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277B28-07F0-1A40-A152-F179A1370D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C5D535-9066-B247-8A94-392C689516EB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10/2024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Malo &amp; Schoell | Hazard Assessment Methodology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7" r:id="rId2"/>
    <p:sldLayoutId id="2147484129" r:id="rId3"/>
    <p:sldLayoutId id="2147484130" r:id="rId4"/>
    <p:sldLayoutId id="2147484132" r:id="rId5"/>
    <p:sldLayoutId id="2147484131" r:id="rId6"/>
    <p:sldLayoutId id="2147484104" r:id="rId7"/>
    <p:sldLayoutId id="2147484105" r:id="rId8"/>
    <p:sldLayoutId id="2147484120" r:id="rId9"/>
    <p:sldLayoutId id="2147484103" r:id="rId10"/>
    <p:sldLayoutId id="2147484122" r:id="rId11"/>
    <p:sldLayoutId id="2147484116" r:id="rId12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206_9B06352E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ndards.doe.gov/standards-documents/1100/1163-bhdbk-2020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8D1A4E-38F7-4F5D-3065-EB05097081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Jessica Malo &amp; Maddie Schoell</a:t>
            </a:r>
          </a:p>
          <a:p>
            <a:r>
              <a:rPr lang="en-US" dirty="0"/>
              <a:t>2024 Accelerator Safety Workshop</a:t>
            </a:r>
          </a:p>
          <a:p>
            <a:r>
              <a:rPr lang="en-US" dirty="0"/>
              <a:t>October 8-10, 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1FCF2-48C5-F8E5-9F86-06D4C51547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Hazard Assessment Methodology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DBC74B-4B41-C421-C65A-B77507521CD4}"/>
              </a:ext>
            </a:extLst>
          </p:cNvPr>
          <p:cNvSpPr txBox="1"/>
          <p:nvPr/>
        </p:nvSpPr>
        <p:spPr>
          <a:xfrm>
            <a:off x="0" y="-21361"/>
            <a:ext cx="7885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FERMILAB-SLIDES-24-0257-ESH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638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AC10A2-A27C-7150-4F48-017EFCF61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dirty="0"/>
              <a:t>Develop Standard NASH Risk Matrix Tables</a:t>
            </a:r>
          </a:p>
          <a:p>
            <a:pPr marL="857250" lvl="1" indent="-457200"/>
            <a:r>
              <a:rPr lang="en-US" sz="2000" dirty="0"/>
              <a:t>Conducted a 3-day workshop with all ESH Subject Matter Experts and representatives for each accelerator facility</a:t>
            </a:r>
          </a:p>
          <a:p>
            <a:pPr marL="857250" lvl="1" indent="-457200"/>
            <a:r>
              <a:rPr lang="en-US" sz="2000" dirty="0"/>
              <a:t>Identified which of the NASH hazards were common, and which were more facility-specific</a:t>
            </a:r>
          </a:p>
          <a:p>
            <a:pPr marL="1257300" lvl="2" indent="-457200"/>
            <a:r>
              <a:rPr lang="en-US" sz="1400" dirty="0"/>
              <a:t>All NASH radiological hazards too unique, individual tables needed</a:t>
            </a:r>
          </a:p>
          <a:p>
            <a:pPr marL="1257300" lvl="2" indent="-457200"/>
            <a:r>
              <a:rPr lang="en-US" sz="1400" dirty="0"/>
              <a:t>All other hazards use generally the same approach throughout the Lab, worth developing common Risk Matrix Table</a:t>
            </a:r>
          </a:p>
          <a:p>
            <a:pPr marL="857250" lvl="1" indent="-457200"/>
            <a:r>
              <a:rPr lang="en-US" sz="2000" dirty="0"/>
              <a:t>Everyone worked together to develop 30 Common NASH Risk Matrix Tables</a:t>
            </a:r>
          </a:p>
          <a:p>
            <a:pPr marL="1257300" lvl="2" indent="-457200"/>
            <a:r>
              <a:rPr lang="en-US" sz="1400" dirty="0"/>
              <a:t>10 hazard groups from HID, 32 individual hazards, 3 receptors per hazard</a:t>
            </a:r>
          </a:p>
          <a:p>
            <a:pPr marL="1257300" lvl="2" indent="-457200"/>
            <a:r>
              <a:rPr lang="en-US" sz="1400" dirty="0"/>
              <a:t>Resulted in 30 separate tables, with ~100 hazard/receptor combinations analyzed</a:t>
            </a:r>
          </a:p>
          <a:p>
            <a:pPr marL="857250" lvl="1" indent="-457200"/>
            <a:r>
              <a:rPr lang="en-US" sz="2000" dirty="0">
                <a:ea typeface="ＭＳ Ｐゴシック"/>
              </a:rPr>
              <a:t>Good opportunity for ES&amp;H to glean facility-level experiences and capture them within these common risk tables. Also good for Line Organization to understand ESH Programs in more detail.</a:t>
            </a: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0F956D-FCA0-1BD7-FD21-621435583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at Fermilab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CE08A-FE00-C4FB-6CF8-E53104F23DD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67874-77EC-5D2B-4C86-DD3C27D262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Malo &amp; Schoell | Hazard Assessment Methodology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9CFEA-321F-C6D9-5013-B6EF93A3E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843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E47980-F932-7067-E775-54904605F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at Fermilab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5EF9C-64B1-BCF7-6A60-BA6C511C04A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CD9FC-EB64-318D-BDCE-587B8F8A09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Malo &amp; Schoell | Hazard Assessment Methodology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9A0B9-4003-7ADB-8394-B1DAE931BE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4E16ADF1-8129-634D-8455-62551C6A1D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2554" y="977105"/>
            <a:ext cx="6907773" cy="492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11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AC10A2-A27C-7150-4F48-017EFCF61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/>
              <a:t>Each accelerator facility reviews Standard NASH Risk Matrix tables</a:t>
            </a:r>
          </a:p>
          <a:p>
            <a:pPr lvl="1"/>
            <a:r>
              <a:rPr lang="en-US" dirty="0"/>
              <a:t>If the hazard is addressed fully by the Common NASH Risk Matrix table, the individual SAD Chapter will refer to the Common NASH Risk Matrix Table</a:t>
            </a:r>
          </a:p>
          <a:p>
            <a:pPr lvl="1"/>
            <a:r>
              <a:rPr lang="en-US" dirty="0"/>
              <a:t>If the hazard is unique or not fully covered by the Common NASH  Risk Matrix table, the individual SAD Chapter will evaluate that hazard within its own Risk Matrix Table</a:t>
            </a:r>
          </a:p>
          <a:p>
            <a:pPr marL="857250" lvl="1" indent="-457200">
              <a:buFont typeface="+mj-lt"/>
              <a:buAutoNum type="arabicPeriod" startAt="3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0F956D-FCA0-1BD7-FD21-621435583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at Fermilab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CE08A-FE00-C4FB-6CF8-E53104F23DD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67874-77EC-5D2B-4C86-DD3C27D262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Malo &amp; Schoell | Hazard Assessment Methodology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9CFEA-321F-C6D9-5013-B6EF93A3E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274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AC10A2-A27C-7150-4F48-017EFCF61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dirty="0"/>
              <a:t>Incorporation into the SAD</a:t>
            </a:r>
          </a:p>
          <a:p>
            <a:pPr marL="857250" lvl="1" indent="-457200"/>
            <a:r>
              <a:rPr lang="en-US" dirty="0"/>
              <a:t>Fermilab has one large, modular SAD</a:t>
            </a:r>
          </a:p>
          <a:p>
            <a:pPr marL="1257300" lvl="2" indent="-457200"/>
            <a:r>
              <a:rPr lang="en-US" dirty="0"/>
              <a:t>Each accelerator facility, and accelerator or accelerator segment has its own Chapter</a:t>
            </a:r>
          </a:p>
          <a:p>
            <a:pPr marL="1257300" lvl="2" indent="-457200"/>
            <a:r>
              <a:rPr lang="en-US" dirty="0"/>
              <a:t>NASH Common Risk Matrix table is an Appendix to the SAD</a:t>
            </a:r>
          </a:p>
          <a:p>
            <a:pPr marL="857250" lvl="1" indent="-457200"/>
            <a:r>
              <a:rPr lang="en-US" dirty="0"/>
              <a:t>Each SAD Chapter has its own Hazard ID Table</a:t>
            </a:r>
          </a:p>
          <a:p>
            <a:pPr marL="857250" lvl="1" indent="-457200"/>
            <a:r>
              <a:rPr lang="en-US" dirty="0"/>
              <a:t>In the body of the SAD, each identified hazard is discussed</a:t>
            </a:r>
          </a:p>
          <a:p>
            <a:pPr marL="1257300" lvl="2" indent="-457200"/>
            <a:r>
              <a:rPr lang="en-US" dirty="0"/>
              <a:t>Reason for the hazard</a:t>
            </a:r>
          </a:p>
          <a:p>
            <a:pPr marL="1257300" lvl="2" indent="-457200"/>
            <a:r>
              <a:rPr lang="en-US" dirty="0"/>
              <a:t>Baseline and residual risk</a:t>
            </a:r>
          </a:p>
          <a:p>
            <a:pPr marL="1257300" lvl="2" indent="-457200"/>
            <a:r>
              <a:rPr lang="en-US" dirty="0"/>
              <a:t>Whether it follows the Common NASH table, or has its own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0F956D-FCA0-1BD7-FD21-621435583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at Fermilab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CE08A-FE00-C4FB-6CF8-E53104F23DD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67874-77EC-5D2B-4C86-DD3C27D262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Malo &amp; Schoell | Hazard Assessment Methodology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9CFEA-321F-C6D9-5013-B6EF93A3E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62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9AA510-FB3F-7A76-BA75-61EBF0945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3266511"/>
          </a:xfrm>
        </p:spPr>
        <p:txBody>
          <a:bodyPr/>
          <a:lstStyle/>
          <a:p>
            <a:pPr algn="ctr"/>
            <a:r>
              <a:rPr lang="en-US" sz="3600" dirty="0"/>
              <a:t>Questions?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36B97-21B4-1899-18E2-E4D7AC8D601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43922-AC87-1FAF-0FEC-D032056A72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Malo &amp; Schoell | Hazard Assessment Methodology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1B608-9770-77EF-317E-ED19F92E6A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808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8BA9B7-CB38-2285-E07F-1A46E17A4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Non-Accelerator Specific Hazard (NASH) Analysis Methodology</a:t>
            </a:r>
          </a:p>
          <a:p>
            <a:r>
              <a:rPr lang="en-US" dirty="0"/>
              <a:t>Implementation at Fermilab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366FE5-958C-804C-2B35-F09206500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28750-15FF-E627-9D8E-87357B46BA0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0B2DE-C946-00F5-368A-48CADF3989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Malo &amp; Schoell | Hazard Assessment Methodology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DAE88-6607-059B-FA54-8FA066650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87531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6FDE1F-FE0B-93A4-AF90-840312C52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r>
              <a:rPr lang="en-US" dirty="0"/>
              <a:t>During major overhaul of Fermilab SAD during DOE O 420.02D implementation, also incorporated new, standardized hazard assessment methodology for non-accelerator specific hazards (NASH)</a:t>
            </a:r>
          </a:p>
          <a:p>
            <a:pPr lvl="1"/>
            <a:r>
              <a:rPr lang="en-US" dirty="0"/>
              <a:t>Use </a:t>
            </a:r>
            <a:r>
              <a:rPr lang="en-US" dirty="0">
                <a:hlinkClick r:id="rId2"/>
              </a:rPr>
              <a:t>DOE-HDBK-1163-0020 </a:t>
            </a:r>
            <a:r>
              <a:rPr lang="en-US" i="1" dirty="0">
                <a:hlinkClick r:id="rId2"/>
              </a:rPr>
              <a:t>Integration of Hazard Analyses</a:t>
            </a:r>
            <a:endParaRPr lang="en-US" i="1" dirty="0"/>
          </a:p>
          <a:p>
            <a:r>
              <a:rPr lang="en-US" dirty="0"/>
              <a:t>Community accepted process for performing risk assessments</a:t>
            </a:r>
          </a:p>
          <a:p>
            <a:r>
              <a:rPr lang="en-US" dirty="0"/>
              <a:t>Analyzes hazards for three receptors</a:t>
            </a:r>
          </a:p>
          <a:p>
            <a:pPr lvl="1"/>
            <a:r>
              <a:rPr lang="en-US" dirty="0">
                <a:ea typeface="ＭＳ Ｐゴシック"/>
              </a:rPr>
              <a:t>Facility Worker (the worker actively performing the work)</a:t>
            </a:r>
          </a:p>
          <a:p>
            <a:pPr lvl="1"/>
            <a:r>
              <a:rPr lang="en-US" dirty="0">
                <a:ea typeface="ＭＳ Ｐゴシック"/>
              </a:rPr>
              <a:t>Co-located Worker (the worker in the vicinity of the work, but not actively participating)</a:t>
            </a:r>
          </a:p>
          <a:p>
            <a:pPr lvl="1"/>
            <a:r>
              <a:rPr lang="en-US" dirty="0">
                <a:ea typeface="ＭＳ Ｐゴシック"/>
              </a:rPr>
              <a:t>Members of public (due to Fermilab open campus, must involve the public onsite).</a:t>
            </a:r>
          </a:p>
          <a:p>
            <a:endParaRPr lang="en-US" dirty="0"/>
          </a:p>
          <a:p>
            <a:pPr lvl="1"/>
            <a:endParaRPr lang="en-US" dirty="0">
              <a:ea typeface="ＭＳ Ｐゴシック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E642C6-F17A-36B7-B21B-9E6244D53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NASH Analysis Methodology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BC45D-4B19-5954-3C21-1DF11F7A5A0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C31E8-E9EB-70C0-5D52-B218911E56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Malo &amp; Schoell | Hazard Assessment Methodology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54AC2-0006-D71C-D20F-310B7356C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3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6FDE1F-FE0B-93A4-AF90-840312C52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49" y="899663"/>
            <a:ext cx="8672513" cy="5059363"/>
          </a:xfrm>
        </p:spPr>
        <p:txBody>
          <a:bodyPr lIns="0" tIns="0" rIns="0" bIns="0" anchor="t"/>
          <a:lstStyle/>
          <a:p>
            <a:endParaRPr lang="en-US">
              <a:ea typeface="ＭＳ Ｐゴシック"/>
            </a:endParaRPr>
          </a:p>
          <a:p>
            <a:pPr lvl="2"/>
            <a:endParaRPr lang="en-US">
              <a:ea typeface="ＭＳ Ｐゴシック"/>
            </a:endParaRPr>
          </a:p>
          <a:p>
            <a:pPr lvl="1"/>
            <a:endParaRPr lang="en-US">
              <a:ea typeface="ＭＳ Ｐゴシック"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E642C6-F17A-36B7-B21B-9E6244D53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NASH Analysis Methodology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BC45D-4B19-5954-3C21-1DF11F7A5A0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C31E8-E9EB-70C0-5D52-B218911E56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Malo &amp; Schoell | Hazard Assessment Methodology</a:t>
            </a:r>
            <a:endParaRPr lang="en-US" b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875D0D-334F-B5E0-9372-A3A8A29788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89" r="254" b="-336"/>
          <a:stretch/>
        </p:blipFill>
        <p:spPr>
          <a:xfrm>
            <a:off x="382438" y="1821252"/>
            <a:ext cx="7655146" cy="37576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AAD0EA-59F5-F9D3-89F0-9B772866B98A}"/>
              </a:ext>
            </a:extLst>
          </p:cNvPr>
          <p:cNvSpPr txBox="1"/>
          <p:nvPr/>
        </p:nvSpPr>
        <p:spPr>
          <a:xfrm>
            <a:off x="6669858" y="5718593"/>
            <a:ext cx="180379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/>
              </a:rPr>
              <a:t>Residual Risk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95E2A9-672B-2352-442D-2F0DF87CCA77}"/>
              </a:ext>
            </a:extLst>
          </p:cNvPr>
          <p:cNvSpPr txBox="1"/>
          <p:nvPr/>
        </p:nvSpPr>
        <p:spPr>
          <a:xfrm>
            <a:off x="4337541" y="956761"/>
            <a:ext cx="148749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Calibri"/>
              </a:rPr>
              <a:t>Reduce </a:t>
            </a:r>
            <a:endParaRPr lang="en-US" sz="1800"/>
          </a:p>
          <a:p>
            <a:pPr algn="ctr"/>
            <a:r>
              <a:rPr lang="en-US" sz="1800">
                <a:latin typeface="Calibri"/>
              </a:rPr>
              <a:t>Event</a:t>
            </a:r>
          </a:p>
          <a:p>
            <a:pPr algn="ctr"/>
            <a:r>
              <a:rPr lang="en-US" sz="1800">
                <a:latin typeface="Calibri"/>
              </a:rPr>
              <a:t>Likelihood</a:t>
            </a:r>
            <a:endParaRPr lang="en-US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0B1B8C-B633-2714-F2BF-2E3902702CEC}"/>
              </a:ext>
            </a:extLst>
          </p:cNvPr>
          <p:cNvSpPr txBox="1"/>
          <p:nvPr/>
        </p:nvSpPr>
        <p:spPr>
          <a:xfrm>
            <a:off x="6139531" y="1569563"/>
            <a:ext cx="203383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Calibri"/>
              </a:rPr>
              <a:t>Reduce</a:t>
            </a:r>
            <a:endParaRPr lang="en-US" sz="1800"/>
          </a:p>
          <a:p>
            <a:pPr algn="ctr"/>
            <a:r>
              <a:rPr lang="en-US" sz="1800">
                <a:latin typeface="Calibri"/>
              </a:rPr>
              <a:t>Event</a:t>
            </a:r>
          </a:p>
          <a:p>
            <a:pPr algn="ctr"/>
            <a:r>
              <a:rPr lang="en-US" sz="1800">
                <a:latin typeface="Calibri"/>
              </a:rPr>
              <a:t>Consequences</a:t>
            </a:r>
            <a:endParaRPr lang="en-US" sz="1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B894CE-3DE9-6E32-11E0-1FCAD1C84B40}"/>
              </a:ext>
            </a:extLst>
          </p:cNvPr>
          <p:cNvSpPr txBox="1"/>
          <p:nvPr/>
        </p:nvSpPr>
        <p:spPr>
          <a:xfrm>
            <a:off x="6919782" y="4006138"/>
            <a:ext cx="215703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>
                <a:latin typeface="Calibri"/>
              </a:rPr>
              <a:t>Facility Workers</a:t>
            </a:r>
            <a:endParaRPr lang="en-US" sz="1600"/>
          </a:p>
          <a:p>
            <a:pPr marL="285750" indent="-285750">
              <a:buFont typeface="Arial"/>
              <a:buChar char="•"/>
            </a:pPr>
            <a:r>
              <a:rPr lang="en-US" sz="1600">
                <a:latin typeface="Calibri"/>
              </a:rPr>
              <a:t>Co-Located Workers</a:t>
            </a:r>
          </a:p>
          <a:p>
            <a:pPr marL="285750" indent="-285750">
              <a:buFont typeface="Arial"/>
              <a:buChar char="•"/>
            </a:pPr>
            <a:r>
              <a:rPr lang="en-US" sz="1600">
                <a:latin typeface="Calibri"/>
              </a:rPr>
              <a:t>Public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63077A81-FA71-B21F-823C-A3A265309BBB}"/>
              </a:ext>
            </a:extLst>
          </p:cNvPr>
          <p:cNvSpPr/>
          <p:nvPr/>
        </p:nvSpPr>
        <p:spPr>
          <a:xfrm rot="3420000">
            <a:off x="4188371" y="1085586"/>
            <a:ext cx="153764" cy="96838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941A8490-8DDD-EC3C-FB95-B7E495194831}"/>
              </a:ext>
            </a:extLst>
          </p:cNvPr>
          <p:cNvSpPr/>
          <p:nvPr/>
        </p:nvSpPr>
        <p:spPr>
          <a:xfrm rot="3840000">
            <a:off x="6905502" y="2168428"/>
            <a:ext cx="153764" cy="96838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6AE758-1D97-102F-CCE8-9AACE3796B88}"/>
              </a:ext>
            </a:extLst>
          </p:cNvPr>
          <p:cNvSpPr txBox="1"/>
          <p:nvPr/>
        </p:nvSpPr>
        <p:spPr>
          <a:xfrm>
            <a:off x="587698" y="776287"/>
            <a:ext cx="148749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Calibri"/>
              </a:rPr>
              <a:t>Hazard/Risk identified by facility</a:t>
            </a:r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C9BAF7D8-23EF-E636-D096-49E6D9E457AD}"/>
              </a:ext>
            </a:extLst>
          </p:cNvPr>
          <p:cNvSpPr/>
          <p:nvPr/>
        </p:nvSpPr>
        <p:spPr>
          <a:xfrm>
            <a:off x="1200528" y="1717243"/>
            <a:ext cx="254027" cy="47709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485C3-76FB-1B8B-D16D-2B5AAAE457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33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69D5FF-F359-082D-C711-D12036100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>
                <a:cs typeface="Helvetica"/>
              </a:rPr>
              <a:t>NASH Analysis Methodology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8FFB2-6675-D7E0-21F9-AEC20EF0FB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FBF2B-CB74-8F14-DBD7-E62585755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Malo &amp; Schoell | Hazard Assessment Methodology</a:t>
            </a:r>
            <a:endParaRPr lang="en-US" b="1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9A38ACD-E65A-EA5F-980D-A85D69188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238703"/>
            <a:ext cx="8686201" cy="3833276"/>
          </a:xfrm>
        </p:spPr>
        <p:txBody>
          <a:bodyPr lIns="0" tIns="0" rIns="0" bIns="0" anchor="t"/>
          <a:lstStyle/>
          <a:p>
            <a:pPr marL="0" indent="0">
              <a:buNone/>
            </a:pP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/>
              <a:t>Describe the hazard/hazard event: "Potential exposure to </a:t>
            </a:r>
            <a:r>
              <a:rPr lang="en-US" sz="2000" dirty="0" err="1"/>
              <a:t>xyz</a:t>
            </a:r>
            <a:r>
              <a:rPr lang="en-US" sz="2000" dirty="0"/>
              <a:t>" to worker (or to co-located worker, or to member of public).</a:t>
            </a:r>
          </a:p>
          <a:p>
            <a:pPr marL="457200" indent="-457200">
              <a:buAutoNum type="arabicPeriod"/>
            </a:pPr>
            <a:r>
              <a:rPr lang="en-US" sz="2000" dirty="0"/>
              <a:t>What is the baseline qualitative risk?</a:t>
            </a:r>
          </a:p>
          <a:p>
            <a:pPr marL="857250" lvl="1" indent="-457200">
              <a:buAutoNum type="arabicPeriod"/>
            </a:pPr>
            <a:r>
              <a:rPr lang="en-US" sz="1600" dirty="0"/>
              <a:t>What is baseline likelihood of exposure event? (Anticipated, Unlikely, Extremely Unlikely, Beyond Extremely Unlikely)</a:t>
            </a:r>
          </a:p>
          <a:p>
            <a:pPr marL="857250" lvl="1" indent="-457200">
              <a:buAutoNum type="arabicPeriod"/>
            </a:pPr>
            <a:r>
              <a:rPr lang="en-US" sz="1600" dirty="0"/>
              <a:t>What is baseline consequence of exposure event? (High, Moderate, Low, Negligible)</a:t>
            </a:r>
          </a:p>
          <a:p>
            <a:pPr marL="457200" indent="-457200">
              <a:buAutoNum type="arabicPeriod"/>
            </a:pPr>
            <a:r>
              <a:rPr lang="en-US" sz="2000" dirty="0"/>
              <a:t>What preventive and mitigative measures can we use to reduce risks caused by this exposure event?</a:t>
            </a:r>
          </a:p>
          <a:p>
            <a:pPr marL="457200" indent="-457200">
              <a:buAutoNum type="arabicPeriod"/>
            </a:pPr>
            <a:r>
              <a:rPr lang="en-US" sz="2000" dirty="0"/>
              <a:t>What is the residual qualitative risk?</a:t>
            </a:r>
          </a:p>
          <a:p>
            <a:pPr marL="457200" indent="-457200">
              <a:buAutoNum type="arabicPeriod"/>
            </a:pPr>
            <a:endParaRPr lang="en-US" sz="2000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7829FFE-C5D7-BC8A-289E-2F127C815D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757913"/>
              </p:ext>
            </p:extLst>
          </p:nvPr>
        </p:nvGraphicFramePr>
        <p:xfrm>
          <a:off x="150574" y="882460"/>
          <a:ext cx="8919562" cy="1533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741">
                  <a:extLst>
                    <a:ext uri="{9D8B030D-6E8A-4147-A177-3AD203B41FA5}">
                      <a16:colId xmlns:a16="http://schemas.microsoft.com/office/drawing/2014/main" val="3972125462"/>
                    </a:ext>
                  </a:extLst>
                </a:gridCol>
                <a:gridCol w="2117800">
                  <a:extLst>
                    <a:ext uri="{9D8B030D-6E8A-4147-A177-3AD203B41FA5}">
                      <a16:colId xmlns:a16="http://schemas.microsoft.com/office/drawing/2014/main" val="1817655614"/>
                    </a:ext>
                  </a:extLst>
                </a:gridCol>
                <a:gridCol w="915805">
                  <a:extLst>
                    <a:ext uri="{9D8B030D-6E8A-4147-A177-3AD203B41FA5}">
                      <a16:colId xmlns:a16="http://schemas.microsoft.com/office/drawing/2014/main" val="3640946563"/>
                    </a:ext>
                  </a:extLst>
                </a:gridCol>
                <a:gridCol w="4006649">
                  <a:extLst>
                    <a:ext uri="{9D8B030D-6E8A-4147-A177-3AD203B41FA5}">
                      <a16:colId xmlns:a16="http://schemas.microsoft.com/office/drawing/2014/main" val="3473225649"/>
                    </a:ext>
                  </a:extLst>
                </a:gridCol>
                <a:gridCol w="858567">
                  <a:extLst>
                    <a:ext uri="{9D8B030D-6E8A-4147-A177-3AD203B41FA5}">
                      <a16:colId xmlns:a16="http://schemas.microsoft.com/office/drawing/2014/main" val="228690786"/>
                    </a:ext>
                  </a:extLst>
                </a:gridCol>
              </a:tblGrid>
              <a:tr h="79345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effectLst/>
                        </a:rPr>
                        <a:t>Hazard</a:t>
                      </a:r>
                      <a:endParaRPr lang="en-US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rgbClr val="002060"/>
                          </a:solidFill>
                          <a:effectLst/>
                        </a:rPr>
                        <a:t>Hazard Description</a:t>
                      </a:r>
                      <a:endParaRPr lang="en-US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</a:rPr>
                        <a:t>Baseline Qualitative Risk</a:t>
                      </a:r>
                      <a:br>
                        <a:rPr lang="en-US" sz="1000" dirty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</a:rPr>
                        <a:t>(without controls)</a:t>
                      </a:r>
                      <a:endParaRPr lang="en-US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</a:rPr>
                        <a:t>Preventative (P)/</a:t>
                      </a:r>
                      <a:endParaRPr lang="en-US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</a:rPr>
                        <a:t>Mitigative (M)</a:t>
                      </a:r>
                      <a:endParaRPr lang="en-US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effectLst/>
                        </a:rPr>
                        <a:t>Residual</a:t>
                      </a:r>
                      <a:endParaRPr lang="en-US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effectLst/>
                        </a:rPr>
                        <a:t>Qualitative Risk (with controls)</a:t>
                      </a:r>
                      <a:endParaRPr lang="en-US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1981904"/>
                  </a:ext>
                </a:extLst>
              </a:tr>
              <a:tr h="739664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Lead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Hazard: </a:t>
                      </a:r>
                    </a:p>
                    <a:p>
                      <a:r>
                        <a:rPr lang="en-US" sz="1200" dirty="0">
                          <a:effectLst/>
                        </a:rPr>
                        <a:t>"Potential {worker, co-located worker, or public} exposure to XYZ."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200" dirty="0">
                          <a:effectLst/>
                        </a:rPr>
                        <a:t>L:  A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200" dirty="0">
                          <a:effectLst/>
                        </a:rPr>
                        <a:t>C:  M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200" dirty="0">
                          <a:effectLst/>
                        </a:rPr>
                        <a:t>R:  II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3050" marR="0" indent="-27305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P-preventive measure #1</a:t>
                      </a:r>
                    </a:p>
                    <a:p>
                      <a:pPr marL="273050" marR="0" lvl="0" indent="-27305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M- mitigative measure #1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200" dirty="0">
                          <a:effectLst/>
                        </a:rPr>
                        <a:t>L: U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200" dirty="0">
                          <a:effectLst/>
                        </a:rPr>
                        <a:t>C: L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200" dirty="0">
                          <a:effectLst/>
                        </a:rPr>
                        <a:t>R: III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6326086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ABF0EE-12ED-317B-ADFD-9E8FA99607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432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AC10A2-A27C-7150-4F48-017EFCF61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DOE-HDBK-1163-2020 provides information on how to determine baseline likelihood and consequence for each hazard type.</a:t>
            </a:r>
          </a:p>
          <a:p>
            <a:pPr marL="400050" lvl="1" indent="0">
              <a:buNone/>
            </a:pPr>
            <a:r>
              <a:rPr lang="en-US" sz="1800" i="1" dirty="0"/>
              <a:t>We took that information and created easy to use legends for each hazard type.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0F956D-FCA0-1BD7-FD21-621435583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NASH Analysis Methodology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CE08A-FE00-C4FB-6CF8-E53104F23DD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67874-77EC-5D2B-4C86-DD3C27D262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Malo &amp; Schoell | Hazard Assessment Methodology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9CFEA-321F-C6D9-5013-B6EF93A3E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14792C3-8511-AF42-029A-51F8A88F44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22250" y="3297473"/>
            <a:ext cx="8672513" cy="211902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FFBFDD3-3260-9C59-828C-A5F344FC9F7D}"/>
              </a:ext>
            </a:extLst>
          </p:cNvPr>
          <p:cNvSpPr/>
          <p:nvPr/>
        </p:nvSpPr>
        <p:spPr>
          <a:xfrm>
            <a:off x="0" y="3205317"/>
            <a:ext cx="2458065" cy="131752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57552F6-B01F-C6E4-8736-87EBDFF3D695}"/>
              </a:ext>
            </a:extLst>
          </p:cNvPr>
          <p:cNvSpPr/>
          <p:nvPr/>
        </p:nvSpPr>
        <p:spPr>
          <a:xfrm>
            <a:off x="2458065" y="4098976"/>
            <a:ext cx="4011561" cy="131752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45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E47980-F932-7067-E775-54904605F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Risk Matrix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5EF9C-64B1-BCF7-6A60-BA6C511C04A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CD9FC-EB64-318D-BDCE-587B8F8A09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Malo &amp; Schoell | Hazard Assessment Methodology</a:t>
            </a:r>
            <a:endParaRPr lang="en-US" b="1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14792C3-8511-AF42-029A-51F8A88F44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9753" t="8581" b="44431"/>
          <a:stretch/>
        </p:blipFill>
        <p:spPr>
          <a:xfrm>
            <a:off x="303988" y="1636452"/>
            <a:ext cx="8715348" cy="3308097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7092DD-9B4C-2A46-0F6D-62A52C979102}"/>
              </a:ext>
            </a:extLst>
          </p:cNvPr>
          <p:cNvSpPr txBox="1"/>
          <p:nvPr/>
        </p:nvSpPr>
        <p:spPr>
          <a:xfrm>
            <a:off x="1691242" y="4944549"/>
            <a:ext cx="5606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Excerpts from Appendix C – Non-Accelerator Specific Hazards Risk Matrix Tables</a:t>
            </a:r>
            <a:endParaRPr lang="en-US" i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9A0B9-4003-7ADB-8394-B1DAE931BE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0FA10F-CDAE-B256-1181-585CDA986563}"/>
              </a:ext>
            </a:extLst>
          </p:cNvPr>
          <p:cNvSpPr txBox="1"/>
          <p:nvPr/>
        </p:nvSpPr>
        <p:spPr>
          <a:xfrm>
            <a:off x="519081" y="5431754"/>
            <a:ext cx="8285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Risk Levels I and II are not acceptable, require controls to be put in place.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3F3A74-6E87-0282-49B3-89085BEEE882}"/>
              </a:ext>
            </a:extLst>
          </p:cNvPr>
          <p:cNvCxnSpPr/>
          <p:nvPr/>
        </p:nvCxnSpPr>
        <p:spPr>
          <a:xfrm>
            <a:off x="4572000" y="1288026"/>
            <a:ext cx="398206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6A339F8-7A42-DB0A-6A0C-068EEF583F37}"/>
              </a:ext>
            </a:extLst>
          </p:cNvPr>
          <p:cNvCxnSpPr>
            <a:cxnSpLocks/>
          </p:cNvCxnSpPr>
          <p:nvPr/>
        </p:nvCxnSpPr>
        <p:spPr>
          <a:xfrm>
            <a:off x="2895600" y="2898058"/>
            <a:ext cx="0" cy="17403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3FF368B-3CDD-FDA0-CAA3-0C2F5A737118}"/>
              </a:ext>
            </a:extLst>
          </p:cNvPr>
          <p:cNvSpPr txBox="1"/>
          <p:nvPr/>
        </p:nvSpPr>
        <p:spPr>
          <a:xfrm>
            <a:off x="4572000" y="845574"/>
            <a:ext cx="3873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accent4"/>
                </a:solidFill>
              </a:rPr>
              <a:t>Move across 1 bin for every “P” control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9D9FD0-7C02-AA5A-22F9-549B35594ABB}"/>
              </a:ext>
            </a:extLst>
          </p:cNvPr>
          <p:cNvSpPr txBox="1"/>
          <p:nvPr/>
        </p:nvSpPr>
        <p:spPr>
          <a:xfrm>
            <a:off x="519081" y="3898490"/>
            <a:ext cx="2273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accent4"/>
                </a:solidFill>
              </a:rPr>
              <a:t>Move down 1 bin for every “M” control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92F430-E544-41C6-D8A8-95D879C6C58B}"/>
              </a:ext>
            </a:extLst>
          </p:cNvPr>
          <p:cNvSpPr txBox="1"/>
          <p:nvPr/>
        </p:nvSpPr>
        <p:spPr>
          <a:xfrm>
            <a:off x="519081" y="5812371"/>
            <a:ext cx="8285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Risk Levels III and IV are acceptable.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B99A65A-3872-EBF2-3119-99D83A670CD4}"/>
              </a:ext>
            </a:extLst>
          </p:cNvPr>
          <p:cNvSpPr/>
          <p:nvPr/>
        </p:nvSpPr>
        <p:spPr>
          <a:xfrm>
            <a:off x="4318704" y="2734282"/>
            <a:ext cx="365760" cy="36576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42FB14-0E51-7EC9-97C6-0856D040A497}"/>
              </a:ext>
            </a:extLst>
          </p:cNvPr>
          <p:cNvSpPr txBox="1"/>
          <p:nvPr/>
        </p:nvSpPr>
        <p:spPr>
          <a:xfrm>
            <a:off x="3755922" y="2936207"/>
            <a:ext cx="22732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accent4"/>
                </a:solidFill>
              </a:rPr>
              <a:t>baseline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576244F-3DB5-58A9-DBCF-FE7EA28EE8B1}"/>
              </a:ext>
            </a:extLst>
          </p:cNvPr>
          <p:cNvCxnSpPr>
            <a:cxnSpLocks/>
          </p:cNvCxnSpPr>
          <p:nvPr/>
        </p:nvCxnSpPr>
        <p:spPr>
          <a:xfrm flipV="1">
            <a:off x="4684464" y="2898058"/>
            <a:ext cx="9494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6DB7AB-A773-0178-5DED-F90ABC94F90B}"/>
              </a:ext>
            </a:extLst>
          </p:cNvPr>
          <p:cNvCxnSpPr>
            <a:cxnSpLocks/>
          </p:cNvCxnSpPr>
          <p:nvPr/>
        </p:nvCxnSpPr>
        <p:spPr>
          <a:xfrm>
            <a:off x="5968181" y="2852583"/>
            <a:ext cx="0" cy="11528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283E8175-B58A-7387-3A34-3D87C3E85EC6}"/>
              </a:ext>
            </a:extLst>
          </p:cNvPr>
          <p:cNvSpPr/>
          <p:nvPr/>
        </p:nvSpPr>
        <p:spPr>
          <a:xfrm>
            <a:off x="5446106" y="3731420"/>
            <a:ext cx="457200" cy="457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5D90BD-82F4-6608-7CD6-F67633DDF1F5}"/>
              </a:ext>
            </a:extLst>
          </p:cNvPr>
          <p:cNvSpPr txBox="1"/>
          <p:nvPr/>
        </p:nvSpPr>
        <p:spPr>
          <a:xfrm>
            <a:off x="4903205" y="4064919"/>
            <a:ext cx="22732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accent4"/>
                </a:solidFill>
              </a:rPr>
              <a:t>residual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EFF741-7924-CC72-9052-C93F9D2F3845}"/>
              </a:ext>
            </a:extLst>
          </p:cNvPr>
          <p:cNvSpPr txBox="1"/>
          <p:nvPr/>
        </p:nvSpPr>
        <p:spPr>
          <a:xfrm>
            <a:off x="5169789" y="2666457"/>
            <a:ext cx="3749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accent4"/>
                </a:solidFill>
              </a:rPr>
              <a:t>1 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DFD41B9-ACC9-E647-4429-DC03EAF7C1C1}"/>
              </a:ext>
            </a:extLst>
          </p:cNvPr>
          <p:cNvSpPr txBox="1"/>
          <p:nvPr/>
        </p:nvSpPr>
        <p:spPr>
          <a:xfrm>
            <a:off x="5922285" y="3298194"/>
            <a:ext cx="4490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accent4"/>
                </a:solidFill>
              </a:rPr>
              <a:t>2 M</a:t>
            </a:r>
          </a:p>
        </p:txBody>
      </p:sp>
    </p:spTree>
    <p:extLst>
      <p:ext uri="{BB962C8B-B14F-4D97-AF65-F5344CB8AC3E}">
        <p14:creationId xmlns:p14="http://schemas.microsoft.com/office/powerpoint/2010/main" val="44880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  <p:bldP spid="17" grpId="0" animBg="1"/>
      <p:bldP spid="18" grpId="0"/>
      <p:bldP spid="23" grpId="0" animBg="1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AC10A2-A27C-7150-4F48-017EFCF61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Identify hazards for all accelerator facilities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Develop Standard NASH Risk Matrix Tables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Each accelerator facility reviews Standard NASH Risk Matrix tables</a:t>
            </a:r>
          </a:p>
          <a:p>
            <a:pPr marL="857250" lvl="1" indent="-457200"/>
            <a:r>
              <a:rPr lang="en-US" dirty="0"/>
              <a:t>Confirms they follow standard controls – no further action</a:t>
            </a:r>
          </a:p>
          <a:p>
            <a:pPr marL="857250" lvl="1" indent="-457200"/>
            <a:r>
              <a:rPr lang="en-US" dirty="0"/>
              <a:t>Confirms they utilize different controls – must perform individual NASH Risk Matrix for that facility for that hazard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Incorporation into the SAD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0F956D-FCA0-1BD7-FD21-621435583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at Fermilab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CE08A-FE00-C4FB-6CF8-E53104F23DD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67874-77EC-5D2B-4C86-DD3C27D262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Malo &amp; Schoell | Hazard Assessment Methodology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9CFEA-321F-C6D9-5013-B6EF93A3E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02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AC10A2-A27C-7150-4F48-017EFCF61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4643588" cy="50593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Identify hazards for all accelerator facilities</a:t>
            </a:r>
          </a:p>
          <a:p>
            <a:pPr marL="857250" lvl="1" indent="-457200"/>
            <a:r>
              <a:rPr lang="en-US" dirty="0"/>
              <a:t>All existing SAD Chapters were reviewed for the identified hazards</a:t>
            </a:r>
          </a:p>
          <a:p>
            <a:pPr marL="857250" lvl="1" indent="-457200"/>
            <a:r>
              <a:rPr lang="en-US" dirty="0"/>
              <a:t>A common Hazard Identification Tale developed</a:t>
            </a:r>
          </a:p>
          <a:p>
            <a:pPr marL="857250" lvl="1" indent="-457200"/>
            <a:r>
              <a:rPr lang="en-US" dirty="0"/>
              <a:t>Each facility then checked off hazards applicable to them</a:t>
            </a:r>
          </a:p>
          <a:p>
            <a:pPr marL="1257300" lvl="2" indent="-457200"/>
            <a:r>
              <a:rPr lang="en-US" dirty="0"/>
              <a:t>Ensured all hazards were considered and confirmed present or not present. Nothing “forgotten”.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0F956D-FCA0-1BD7-FD21-621435583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at Fermilab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CE08A-FE00-C4FB-6CF8-E53104F23DD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67874-77EC-5D2B-4C86-DD3C27D262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Malo &amp; Schoell | Hazard Assessment Methodology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9CFEA-321F-C6D9-5013-B6EF93A3E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BB3EF3-6469-B672-1686-4142950A21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70" t="2046" r="4494" b="1699"/>
          <a:stretch/>
        </p:blipFill>
        <p:spPr>
          <a:xfrm>
            <a:off x="4872188" y="1815332"/>
            <a:ext cx="4043212" cy="337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1429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ccelerator Safety Program Overview_ARR 1" id="{741561C6-F7CE-46D5-BAF8-88599B086B43}" vid="{74537864-4880-433B-A6D7-874EF1690B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8a0c449-bc3f-4023-b6f3-9ae146c0e873">MKRZARSQM56R-1466480915-4162</_dlc_DocId>
    <_dlc_DocIdUrl xmlns="c8a0c449-bc3f-4023-b6f3-9ae146c0e873">
      <Url>https://fermipoint.fnal.gov/org/eshq/ASD/_layouts/15/DocIdRedir.aspx?ID=MKRZARSQM56R-1466480915-4162</Url>
      <Description>MKRZARSQM56R-1466480915-4162</Description>
    </_dlc_DocIdUrl>
    <SharedWithUsers xmlns="c8a0c449-bc3f-4023-b6f3-9ae146c0e873">
      <UserInfo>
        <DisplayName>Jessica Malo</DisplayName>
        <AccountId>1423</AccountId>
        <AccountType/>
      </UserInfo>
      <UserInfo>
        <DisplayName>Matthew Quinn</DisplayName>
        <AccountId>213</AccountId>
        <AccountType/>
      </UserInfo>
      <UserInfo>
        <DisplayName>Mary E Convery</DisplayName>
        <AccountId>703</AccountId>
        <AccountType/>
      </UserInfo>
      <UserInfo>
        <DisplayName>Marc Clay</DisplayName>
        <AccountId>1401</AccountId>
        <AccountType/>
      </UserInfo>
    </SharedWithUsers>
    <Comments xmlns="ea507627-4d5f-4363-8732-6d518adc749c" xsi:nil="true"/>
    <HOLD_x0020_for_x0020_edits_x0020_from_x003a_ xmlns="ea507627-4d5f-4363-8732-6d518adc749c">
      <UserInfo>
        <DisplayName/>
        <AccountId xsi:nil="true"/>
        <AccountType/>
      </UserInfo>
    </HOLD_x0020_for_x0020_edits_x0020_from_x003a_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5E6438C41BFD47ACE8933FA0781970" ma:contentTypeVersion="5" ma:contentTypeDescription="Create a new document." ma:contentTypeScope="" ma:versionID="c173e0ba13ebaf8c8a1118b66d06b47c">
  <xsd:schema xmlns:xsd="http://www.w3.org/2001/XMLSchema" xmlns:xs="http://www.w3.org/2001/XMLSchema" xmlns:p="http://schemas.microsoft.com/office/2006/metadata/properties" xmlns:ns2="c8a0c449-bc3f-4023-b6f3-9ae146c0e873" xmlns:ns3="ea507627-4d5f-4363-8732-6d518adc749c" targetNamespace="http://schemas.microsoft.com/office/2006/metadata/properties" ma:root="true" ma:fieldsID="487c099c7994ee6a800a51941d7ffc4d" ns2:_="" ns3:_="">
    <xsd:import namespace="c8a0c449-bc3f-4023-b6f3-9ae146c0e873"/>
    <xsd:import namespace="ea507627-4d5f-4363-8732-6d518adc749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Comments" minOccurs="0"/>
                <xsd:element ref="ns3:HOLD_x0020_for_x0020_edits_x0020_from_x003a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a0c449-bc3f-4023-b6f3-9ae146c0e87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507627-4d5f-4363-8732-6d518adc749c" elementFormDefault="qualified">
    <xsd:import namespace="http://schemas.microsoft.com/office/2006/documentManagement/types"/>
    <xsd:import namespace="http://schemas.microsoft.com/office/infopath/2007/PartnerControls"/>
    <xsd:element name="Comments" ma:index="13" nillable="true" ma:displayName="Comments" ma:internalName="Comments">
      <xsd:simpleType>
        <xsd:restriction base="dms:Text">
          <xsd:maxLength value="255"/>
        </xsd:restriction>
      </xsd:simpleType>
    </xsd:element>
    <xsd:element name="HOLD_x0020_for_x0020_edits_x0020_from_x003a_" ma:index="14" nillable="true" ma:displayName="HOLD for edits from:" ma:list="UserInfo" ma:SharePointGroup="0" ma:internalName="HOLD_x0020_for_x0020_edits_x0020_from_x003a_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B94491-F7EA-4DF4-8D5D-AD4BE44B5B8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329A64B-B2DD-4EB4-ACC5-E2A27401EB11}">
  <ds:schemaRefs>
    <ds:schemaRef ds:uri="http://purl.org/dc/terms/"/>
    <ds:schemaRef ds:uri="ea507627-4d5f-4363-8732-6d518adc749c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c8a0c449-bc3f-4023-b6f3-9ae146c0e87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85FAD0B-2222-42C6-9945-BC5E6810F2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a0c449-bc3f-4023-b6f3-9ae146c0e873"/>
    <ds:schemaRef ds:uri="ea507627-4d5f-4363-8732-6d518adc74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ACEE5BC-AE62-408C-9A60-9ACA694169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Accelerator Safety Program Overview_ARR 1</Template>
  <TotalTime>4439</TotalTime>
  <Words>925</Words>
  <Application>Microsoft Office PowerPoint</Application>
  <PresentationFormat>On-screen Show (4:3)</PresentationFormat>
  <Paragraphs>151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ＭＳ Ｐゴシック</vt:lpstr>
      <vt:lpstr>Arial</vt:lpstr>
      <vt:lpstr>Calibri</vt:lpstr>
      <vt:lpstr>Helvetica</vt:lpstr>
      <vt:lpstr>Times New Roman</vt:lpstr>
      <vt:lpstr>Fermilab_PPT_090815</vt:lpstr>
      <vt:lpstr>PowerPoint Presentation</vt:lpstr>
      <vt:lpstr>Outline</vt:lpstr>
      <vt:lpstr>NASH Analysis Methodology</vt:lpstr>
      <vt:lpstr>NASH Analysis Methodology</vt:lpstr>
      <vt:lpstr>NASH Analysis Methodology</vt:lpstr>
      <vt:lpstr>NASH Analysis Methodology</vt:lpstr>
      <vt:lpstr>The Risk Matrix</vt:lpstr>
      <vt:lpstr>Implementation at Fermilab</vt:lpstr>
      <vt:lpstr>Implementation at Fermilab</vt:lpstr>
      <vt:lpstr>Implementation at Fermilab</vt:lpstr>
      <vt:lpstr>Implementation at Fermilab</vt:lpstr>
      <vt:lpstr>Implementation at Fermilab</vt:lpstr>
      <vt:lpstr>Implementation at Fermilab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Malo</dc:creator>
  <cp:lastModifiedBy>Madelyn Schoell</cp:lastModifiedBy>
  <cp:revision>10</cp:revision>
  <cp:lastPrinted>2014-01-20T19:40:21Z</cp:lastPrinted>
  <dcterms:created xsi:type="dcterms:W3CDTF">2024-03-14T14:00:50Z</dcterms:created>
  <dcterms:modified xsi:type="dcterms:W3CDTF">2024-09-25T15:47:38Z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0x0101005E5E6438C41BFD47ACE8933FA0781970</vt:lpwstr>
  </property>
  <property fmtid="{D5CDD505-2E9C-101B-9397-08002B2CF9AE}" pid="3" name="_dlc_DocIdItemGuid">
    <vt:lpwstr>dafc1656-b304-4a2b-a5a2-79d98c434d64</vt:lpwstr>
  </property>
</Properties>
</file>