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3159" r:id="rId3"/>
    <p:sldId id="3141" r:id="rId4"/>
    <p:sldId id="3160" r:id="rId5"/>
    <p:sldId id="3137" r:id="rId6"/>
    <p:sldId id="3164" r:id="rId7"/>
    <p:sldId id="3168" r:id="rId8"/>
    <p:sldId id="3161" r:id="rId9"/>
    <p:sldId id="3166" r:id="rId10"/>
    <p:sldId id="3169" r:id="rId11"/>
    <p:sldId id="3165" r:id="rId12"/>
    <p:sldId id="257" r:id="rId13"/>
    <p:sldId id="3174" r:id="rId14"/>
    <p:sldId id="3175" r:id="rId15"/>
    <p:sldId id="3173" r:id="rId1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48" autoAdjust="0"/>
  </p:normalViewPr>
  <p:slideViewPr>
    <p:cSldViewPr snapToGrid="0">
      <p:cViewPr varScale="1">
        <p:scale>
          <a:sx n="146" d="100"/>
          <a:sy n="146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C9D39FF-F868-4B2C-A7CB-C77E9016063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6DEDC53-52B8-4A60-AA8F-DB06B54C1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8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current transducers are used to measure dipole current. A redundant set in the opposite polarity make the same measurement for the B Chain.</a:t>
            </a:r>
          </a:p>
          <a:p>
            <a:r>
              <a:rPr lang="en-US" dirty="0"/>
              <a:t>Once the beam is setup the dipole has very little change for the energy match and is stable for long periods of time.</a:t>
            </a:r>
          </a:p>
          <a:p>
            <a:r>
              <a:rPr lang="en-US" dirty="0"/>
              <a:t>The PLC calculates the beam energy and determines the beam charge that will exceed the beam power threshold.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88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beam charge is averaged over 56 seconds. The additional 4 seconds of propagation time to allow the beam to terminate by the PPS.</a:t>
            </a:r>
          </a:p>
          <a:p>
            <a:r>
              <a:rPr lang="en-US" dirty="0"/>
              <a:t>System information is sent to EPICS from a Mailbox PLC which acts as a firewall between the isolated PPS network and the Controls System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MPS function is implemented in the PSI (Protection System Interface)</a:t>
            </a:r>
          </a:p>
          <a:p>
            <a:pPr lvl="1"/>
            <a:r>
              <a:rPr lang="en-US" dirty="0"/>
              <a:t>The ADC (Analog to Digital Converter) receives beam current from the FCT {Fast Current Transformer)</a:t>
            </a:r>
          </a:p>
          <a:p>
            <a:pPr lvl="1"/>
            <a:r>
              <a:rPr lang="en-US" dirty="0"/>
              <a:t>The timing system provides a trigger to capture beam pulses.</a:t>
            </a:r>
          </a:p>
          <a:p>
            <a:pPr lvl="1"/>
            <a:r>
              <a:rPr lang="en-US" dirty="0"/>
              <a:t>Beam charge is averaged over 10 seconds and an MPS fault is triggered if the beam charge threshold is exceeded</a:t>
            </a:r>
          </a:p>
          <a:p>
            <a:r>
              <a:rPr lang="en-US" dirty="0"/>
              <a:t>EPICS IOC runs in the CPU</a:t>
            </a:r>
          </a:p>
          <a:p>
            <a:pPr lvl="1"/>
            <a:r>
              <a:rPr lang="en-US" dirty="0"/>
              <a:t>The beam charge threshold is set in the CPU and read by the PSI.</a:t>
            </a:r>
          </a:p>
          <a:p>
            <a:pPr lvl="1"/>
            <a:r>
              <a:rPr lang="en-US" dirty="0"/>
              <a:t>PSI supplies data to the EPICS IOC running in the CPU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51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7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credited controls are shaded in blue.</a:t>
            </a:r>
          </a:p>
          <a:p>
            <a:r>
              <a:rPr lang="en-US" dirty="0"/>
              <a:t>The MPS is in grey, as is the DPU clone that resides on the PSI board.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6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Beam power delivered to the SNS Target is regulated by a Credited Engineered Control and Machine Protection System.</a:t>
            </a:r>
          </a:p>
          <a:p>
            <a:r>
              <a:rPr lang="en-US" sz="1300" dirty="0"/>
              <a:t>Dipole magnet current is measured and beam energy is calculated.</a:t>
            </a:r>
          </a:p>
          <a:p>
            <a:r>
              <a:rPr lang="en-US" sz="1300" dirty="0"/>
              <a:t>Beam charge is measured with Fast Current Transformers (FCTs) upstream of the beam target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5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Credited Engineering Control and Machine Protection System live in the same MicroTCA (</a:t>
            </a:r>
            <a:r>
              <a:rPr lang="en-US" dirty="0" err="1"/>
              <a:t>uTCA</a:t>
            </a:r>
            <a:r>
              <a:rPr lang="en-US" dirty="0"/>
              <a:t>) crate.</a:t>
            </a:r>
          </a:p>
          <a:p>
            <a:r>
              <a:rPr lang="en-US" dirty="0"/>
              <a:t>Both systems are redundant.</a:t>
            </a:r>
          </a:p>
          <a:p>
            <a:r>
              <a:rPr lang="en-US" dirty="0"/>
              <a:t>The integration allows both systems to analyze the same analog transducer data for beam charge.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1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Charge is measured by a Fast Current Transformer (FCT) which is conditioned in the Analog Front End (AFE).</a:t>
            </a:r>
          </a:p>
          <a:p>
            <a:r>
              <a:rPr lang="en-US" dirty="0"/>
              <a:t>Current to the DH13 dipole is measured with six Direct Current – Current Transformers (DCCT)</a:t>
            </a:r>
          </a:p>
          <a:p>
            <a:r>
              <a:rPr lang="en-US" dirty="0"/>
              <a:t>Three oriented in the positive direction, three in the negative direction, for triple redundant voting. </a:t>
            </a:r>
          </a:p>
          <a:p>
            <a:r>
              <a:rPr lang="en-US" dirty="0"/>
              <a:t>This allows for continued operation with a failed sensor.</a:t>
            </a:r>
          </a:p>
          <a:p>
            <a:r>
              <a:rPr lang="en-US" dirty="0"/>
              <a:t>The Beam energy is calculated from the dipole current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2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88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BPLS hardware is housed in two racks. The slow rack contains the hardware to calculate beam energy.</a:t>
            </a:r>
          </a:p>
          <a:p>
            <a:r>
              <a:rPr lang="en-US" dirty="0"/>
              <a:t>The fast rack measures beam charge.</a:t>
            </a:r>
          </a:p>
          <a:p>
            <a:r>
              <a:rPr lang="en-US" dirty="0" err="1"/>
              <a:t>uTCA</a:t>
            </a:r>
            <a:r>
              <a:rPr lang="en-US" dirty="0"/>
              <a:t> stands for Micro Telecommunications Computing Architecture, which is an industry standard for FPGA controls.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9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EDC53-52B8-4A60-AA8F-DB06B54C15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5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3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016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87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7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76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459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567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82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9248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443386"/>
            <a:ext cx="11523520" cy="419541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8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268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19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76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2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2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9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3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ASW 2024</a:t>
            </a:r>
          </a:p>
        </p:txBody>
      </p:sp>
    </p:spTree>
    <p:extLst>
      <p:ext uri="{BB962C8B-B14F-4D97-AF65-F5344CB8AC3E}">
        <p14:creationId xmlns:p14="http://schemas.microsoft.com/office/powerpoint/2010/main" val="28923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7FE6-B85D-A2DA-A537-1DD77AD1F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Technical Systems that Support the SAD</a:t>
            </a:r>
            <a:br>
              <a:rPr lang="en-US" dirty="0"/>
            </a:br>
            <a:r>
              <a:rPr lang="en-US" dirty="0"/>
              <a:t>Beam Power Limiting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195EE-8656-B8C1-2BC7-013399078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696789"/>
            <a:ext cx="5440514" cy="1344767"/>
          </a:xfrm>
        </p:spPr>
        <p:txBody>
          <a:bodyPr/>
          <a:lstStyle/>
          <a:p>
            <a:r>
              <a:rPr lang="en-US" dirty="0"/>
              <a:t>Patrick Bong</a:t>
            </a:r>
          </a:p>
          <a:p>
            <a:r>
              <a:rPr lang="en-US" dirty="0"/>
              <a:t>ORNL SNS Protection Systems Group</a:t>
            </a:r>
          </a:p>
          <a:p>
            <a:endParaRPr lang="en-US" dirty="0"/>
          </a:p>
        </p:txBody>
      </p:sp>
      <p:pic>
        <p:nvPicPr>
          <p:cNvPr id="5" name="Picture 4" descr="A machine with a large cylinder&#10;&#10;Description automatically generated with medium confidence">
            <a:extLst>
              <a:ext uri="{FF2B5EF4-FFF2-40B4-BE49-F238E27FC236}">
                <a16:creationId xmlns:a16="http://schemas.microsoft.com/office/drawing/2014/main" id="{5237FCA9-2B81-0524-6083-6B126A96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19" y="2308424"/>
            <a:ext cx="5333647" cy="30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1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1F7DEC-5B78-0A58-B992-7B620DAE7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34" y="2252625"/>
            <a:ext cx="5668911" cy="3429000"/>
          </a:xfrm>
          <a:prstGeom prst="rect">
            <a:avLst/>
          </a:prstGeom>
        </p:spPr>
      </p:pic>
      <p:pic>
        <p:nvPicPr>
          <p:cNvPr id="5" name="Picture 4" descr="A diagram of a number&#10;&#10;Description automatically generated">
            <a:extLst>
              <a:ext uri="{FF2B5EF4-FFF2-40B4-BE49-F238E27FC236}">
                <a16:creationId xmlns:a16="http://schemas.microsoft.com/office/drawing/2014/main" id="{281102C3-C593-F405-8E93-B8D868541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6" y="2407242"/>
            <a:ext cx="4701315" cy="155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7D13A3-405B-C3D5-CDE3-EA207467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1421928"/>
          </a:xfrm>
        </p:spPr>
        <p:txBody>
          <a:bodyPr/>
          <a:lstStyle/>
          <a:p>
            <a:r>
              <a:rPr lang="en-US" dirty="0"/>
              <a:t>The slow Programmable Logic Controller (PLC) calculates the beam energy and beam charge threshold.</a:t>
            </a:r>
          </a:p>
        </p:txBody>
      </p:sp>
    </p:spTree>
    <p:extLst>
      <p:ext uri="{BB962C8B-B14F-4D97-AF65-F5344CB8AC3E}">
        <p14:creationId xmlns:p14="http://schemas.microsoft.com/office/powerpoint/2010/main" val="130460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27FD-3EF6-307A-34D6-A6566FD8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1421928"/>
          </a:xfrm>
        </p:spPr>
        <p:txBody>
          <a:bodyPr/>
          <a:lstStyle/>
          <a:p>
            <a:r>
              <a:rPr lang="en-US" dirty="0"/>
              <a:t>The PLC communicates the beam charge threshold to the DPU. The DPU signals a trip if the threshold is exceeded.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5BF98-20E2-2E5C-2DE5-B6D60AEA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930" y="1696248"/>
            <a:ext cx="6425202" cy="45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88A874-A615-B1E5-1EEB-F71F541D1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445" y="1777284"/>
            <a:ext cx="6730718" cy="4692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F87A17-0CA9-2878-F0C7-AB041FA7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1421928"/>
          </a:xfrm>
        </p:spPr>
        <p:txBody>
          <a:bodyPr/>
          <a:lstStyle/>
          <a:p>
            <a:r>
              <a:rPr lang="en-US" dirty="0"/>
              <a:t>The MPS (Machine Protection System) averages the beam charge over 10 seconds and inhibits the beam if the average exceeds the threshold.</a:t>
            </a:r>
          </a:p>
        </p:txBody>
      </p:sp>
    </p:spTree>
    <p:extLst>
      <p:ext uri="{BB962C8B-B14F-4D97-AF65-F5344CB8AC3E}">
        <p14:creationId xmlns:p14="http://schemas.microsoft.com/office/powerpoint/2010/main" val="3796958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F357CD-5004-4FBE-3A55-ACD33C67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978729"/>
          </a:xfrm>
        </p:spPr>
        <p:txBody>
          <a:bodyPr/>
          <a:lstStyle/>
          <a:p>
            <a:r>
              <a:rPr lang="en-US" dirty="0"/>
              <a:t>Diagnostics show some variation in pulse-to-pulse charge. The BPLS unit for charge is counts.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8EE4A-9C77-86A4-8F17-F753EF3A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58" y="1480781"/>
            <a:ext cx="9888883" cy="50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0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6E1D-55D6-7571-72A7-F718FC42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978729"/>
          </a:xfrm>
        </p:spPr>
        <p:txBody>
          <a:bodyPr/>
          <a:lstStyle/>
          <a:p>
            <a:r>
              <a:rPr lang="en-US" dirty="0"/>
              <a:t>EPICS displays the error between the average beam power and the individual calculations.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8085B-9843-3BDE-081A-9D6BDE673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42" y="1413138"/>
            <a:ext cx="11202962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8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0892-5972-08C5-DDFB-AB3871F0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9248" cy="978729"/>
          </a:xfrm>
        </p:spPr>
        <p:txBody>
          <a:bodyPr/>
          <a:lstStyle/>
          <a:p>
            <a:r>
              <a:rPr lang="en-US" dirty="0"/>
              <a:t>The calibrated components of the BPLS provide a highly accurate measurement of beam power to the target.</a:t>
            </a:r>
          </a:p>
        </p:txBody>
      </p:sp>
      <p:pic>
        <p:nvPicPr>
          <p:cNvPr id="5" name="Content Placeholder 4" descr="A machine with black wires&#10;&#10;Description automatically generated">
            <a:extLst>
              <a:ext uri="{FF2B5EF4-FFF2-40B4-BE49-F238E27FC236}">
                <a16:creationId xmlns:a16="http://schemas.microsoft.com/office/drawing/2014/main" id="{700E03E4-4836-192B-6808-4EECA24B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4" y="1806964"/>
            <a:ext cx="4572000" cy="3429000"/>
          </a:xfrm>
        </p:spPr>
      </p:pic>
      <p:pic>
        <p:nvPicPr>
          <p:cNvPr id="7" name="Picture 6" descr="A metal cone shaped object on a table&#10;&#10;Description automatically generated">
            <a:extLst>
              <a:ext uri="{FF2B5EF4-FFF2-40B4-BE49-F238E27FC236}">
                <a16:creationId xmlns:a16="http://schemas.microsoft.com/office/drawing/2014/main" id="{27CB26F7-DA84-725A-95A3-3BE04088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3" y="1806964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ABE0A-631A-ACE6-0465-D210A4415106}"/>
              </a:ext>
            </a:extLst>
          </p:cNvPr>
          <p:cNvSpPr txBox="1"/>
          <p:nvPr/>
        </p:nvSpPr>
        <p:spPr>
          <a:xfrm>
            <a:off x="838493" y="5389808"/>
            <a:ext cx="426751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DCCT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Direct Current – Current Transformers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As installed (without cover)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6FC5A-3FEB-580F-1283-E84DBD12C5AF}"/>
              </a:ext>
            </a:extLst>
          </p:cNvPr>
          <p:cNvSpPr txBox="1"/>
          <p:nvPr/>
        </p:nvSpPr>
        <p:spPr>
          <a:xfrm>
            <a:off x="6876503" y="5389808"/>
            <a:ext cx="3544561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FCT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Fast Current Transformer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Shown in calibration chamber</a:t>
            </a:r>
          </a:p>
        </p:txBody>
      </p:sp>
    </p:spTree>
    <p:extLst>
      <p:ext uri="{BB962C8B-B14F-4D97-AF65-F5344CB8AC3E}">
        <p14:creationId xmlns:p14="http://schemas.microsoft.com/office/powerpoint/2010/main" val="125458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DC89-D20F-CEBF-C8EA-5C79555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BPLS Team:                               Special Thanks To: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A44E7B-13A9-5CB1-47A6-E67CBD21F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929" y="912255"/>
            <a:ext cx="5486400" cy="4963106"/>
          </a:xfrm>
        </p:spPr>
        <p:txBody>
          <a:bodyPr/>
          <a:lstStyle/>
          <a:p>
            <a:r>
              <a:rPr lang="en-US" dirty="0"/>
              <a:t>Trent Allison 			Osprey DCS</a:t>
            </a:r>
          </a:p>
          <a:p>
            <a:r>
              <a:rPr lang="en-US" dirty="0"/>
              <a:t>Charlotte Barbier		ITER </a:t>
            </a:r>
          </a:p>
          <a:p>
            <a:r>
              <a:rPr lang="en-US" dirty="0"/>
              <a:t>Miljko Bobrek			ORNL</a:t>
            </a:r>
          </a:p>
          <a:p>
            <a:r>
              <a:rPr lang="en-US" dirty="0"/>
              <a:t>Patrick Bong			ORNL</a:t>
            </a:r>
          </a:p>
          <a:p>
            <a:r>
              <a:rPr lang="en-US" dirty="0"/>
              <a:t>Nick Evans			ORNL</a:t>
            </a:r>
          </a:p>
          <a:p>
            <a:r>
              <a:rPr lang="en-US" dirty="0"/>
              <a:t>Kay Kasemir			ORNL</a:t>
            </a:r>
          </a:p>
          <a:p>
            <a:r>
              <a:rPr lang="en-US" dirty="0"/>
              <a:t>Kelly Mahoney		ORNL</a:t>
            </a:r>
          </a:p>
          <a:p>
            <a:r>
              <a:rPr lang="en-US" dirty="0"/>
              <a:t>Tommy  Michaelides		ORNL</a:t>
            </a:r>
          </a:p>
          <a:p>
            <a:r>
              <a:rPr lang="en-US" dirty="0"/>
              <a:t>Yugang Tan			ORNL</a:t>
            </a:r>
          </a:p>
          <a:p>
            <a:r>
              <a:rPr lang="en-US" dirty="0"/>
              <a:t>Karen White			ORNL</a:t>
            </a:r>
          </a:p>
          <a:p>
            <a:r>
              <a:rPr lang="en-US" dirty="0"/>
              <a:t>Dave Willis			ORNL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342F13D-F54F-A888-8632-511E339899E3}"/>
              </a:ext>
            </a:extLst>
          </p:cNvPr>
          <p:cNvSpPr txBox="1">
            <a:spLocks/>
          </p:cNvSpPr>
          <p:nvPr/>
        </p:nvSpPr>
        <p:spPr bwMode="auto">
          <a:xfrm>
            <a:off x="6096000" y="912255"/>
            <a:ext cx="5486400" cy="4963106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227013" indent="-227013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E9ADD5-6A0C-13A2-3DE2-DD4473FCC72B}"/>
              </a:ext>
            </a:extLst>
          </p:cNvPr>
          <p:cNvGraphicFramePr>
            <a:graphicFrameLocks noGrp="1"/>
          </p:cNvGraphicFramePr>
          <p:nvPr/>
        </p:nvGraphicFramePr>
        <p:xfrm>
          <a:off x="6268203" y="1098155"/>
          <a:ext cx="5141994" cy="595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997">
                  <a:extLst>
                    <a:ext uri="{9D8B030D-6E8A-4147-A177-3AD203B41FA5}">
                      <a16:colId xmlns:a16="http://schemas.microsoft.com/office/drawing/2014/main" val="3815771634"/>
                    </a:ext>
                  </a:extLst>
                </a:gridCol>
                <a:gridCol w="2570997">
                  <a:extLst>
                    <a:ext uri="{9D8B030D-6E8A-4147-A177-3AD203B41FA5}">
                      <a16:colId xmlns:a16="http://schemas.microsoft.com/office/drawing/2014/main" val="3055373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Ashwini Aher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Austin Bullman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Eric Breeding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Steve Crawford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Doug Curry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Ken Fowkes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Tena Graben-Galyon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Alan Justice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Jeff Killian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Tim Lessard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Robert Morton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endParaRPr lang="en-US" sz="1800" b="0" kern="1200" baseline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endParaRPr lang="en-US" sz="1800" b="0" kern="1200" baseline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Syd Murray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Jacob Platfoot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Chuck Roberts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Bryan Robertson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Melanie Smith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Richard Schwartz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Steve Sherwood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Rob Tennille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Andy Webster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SNS Operations</a:t>
                      </a:r>
                    </a:p>
                    <a:p>
                      <a:pPr marL="227013" marR="0" lvl="0" indent="-227013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Century Gothic" panose="020B0502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SNS PPU Project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531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39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D053-0A77-BA84-00D0-ED27C311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421928"/>
          </a:xfrm>
        </p:spPr>
        <p:txBody>
          <a:bodyPr/>
          <a:lstStyle/>
          <a:p>
            <a:r>
              <a:rPr lang="en-US" dirty="0"/>
              <a:t>Beam power delivered to the target must be regulated to keep the beam power under the Accelerator Safety Envelope limit.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DF244-6BF6-7632-355F-07F78F060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00" y="3335156"/>
            <a:ext cx="11430000" cy="2560907"/>
          </a:xfrm>
        </p:spPr>
        <p:txBody>
          <a:bodyPr/>
          <a:lstStyle/>
          <a:p>
            <a:r>
              <a:rPr lang="en-US" dirty="0"/>
              <a:t>ASE -  When beam is directed to the Target, beam power shall not exceed the nominal 2MW limit by more than 10%, averaged over any 1-minute period (56 seconds).</a:t>
            </a:r>
          </a:p>
          <a:p>
            <a:r>
              <a:rPr lang="en-US" dirty="0"/>
              <a:t>Machine Protection – Beam power shall remain below 2.05 MW averaged over 10 seconds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FF401-EB10-EEF4-E4CD-56B810A14C3C}"/>
              </a:ext>
            </a:extLst>
          </p:cNvPr>
          <p:cNvSpPr txBox="1"/>
          <p:nvPr/>
        </p:nvSpPr>
        <p:spPr>
          <a:xfrm>
            <a:off x="2441029" y="1915537"/>
            <a:ext cx="730994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Problem:  Proton Power Upgrade doubled the facility beam power from 1.4 MW to 2.8 MW</a:t>
            </a:r>
          </a:p>
        </p:txBody>
      </p:sp>
    </p:spTree>
    <p:extLst>
      <p:ext uri="{BB962C8B-B14F-4D97-AF65-F5344CB8AC3E}">
        <p14:creationId xmlns:p14="http://schemas.microsoft.com/office/powerpoint/2010/main" val="373987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8AE8AF-276F-696B-6929-FFAD59F05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Beam power to the target is regulated by the Beam Power Limiting System.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B4B707-F245-3296-F6FC-FAEC5BD6E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799" y="1253049"/>
            <a:ext cx="7001399" cy="54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9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EE02-7B7A-904D-89D7-E15B0DFA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509248" cy="535531"/>
          </a:xfrm>
        </p:spPr>
        <p:txBody>
          <a:bodyPr/>
          <a:lstStyle/>
          <a:p>
            <a:r>
              <a:rPr lang="en-US" dirty="0"/>
              <a:t>The BPLS is an integrated PPS and MPS solution.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3C3D6DE-4B3A-2546-7391-49065884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5774" y="1222079"/>
            <a:ext cx="8840451" cy="46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E2C94A-D38C-32BE-5302-45090111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835" y="1588130"/>
            <a:ext cx="6087531" cy="4029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9592F-8F69-334B-09F5-1EC77B1E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Beam power is calculated from the beam charge and beam energy.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DF043-85D4-C0A8-8834-510CDB3643DD}"/>
              </a:ext>
            </a:extLst>
          </p:cNvPr>
          <p:cNvSpPr txBox="1"/>
          <p:nvPr/>
        </p:nvSpPr>
        <p:spPr>
          <a:xfrm>
            <a:off x="1210614" y="2408349"/>
            <a:ext cx="264687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n-lt"/>
              </a:rPr>
              <a:t>Beam 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795A0-B8D5-04E5-2780-F5B1FE93A0B2}"/>
              </a:ext>
            </a:extLst>
          </p:cNvPr>
          <p:cNvSpPr txBox="1"/>
          <p:nvPr/>
        </p:nvSpPr>
        <p:spPr>
          <a:xfrm>
            <a:off x="1210614" y="4254321"/>
            <a:ext cx="249459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n-lt"/>
              </a:rPr>
              <a:t>Beam Energy</a:t>
            </a:r>
          </a:p>
        </p:txBody>
      </p:sp>
    </p:spTree>
    <p:extLst>
      <p:ext uri="{BB962C8B-B14F-4D97-AF65-F5344CB8AC3E}">
        <p14:creationId xmlns:p14="http://schemas.microsoft.com/office/powerpoint/2010/main" val="322111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92DD-F085-168E-E1AA-795F35CA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vs. Slow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0E7F3-ACF9-DFAF-C2B0-85E155FD4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– Beam Charge</a:t>
            </a:r>
          </a:p>
          <a:p>
            <a:pPr lvl="1"/>
            <a:r>
              <a:rPr lang="en-US" dirty="0"/>
              <a:t>Pulse to pulse measurement</a:t>
            </a:r>
          </a:p>
          <a:p>
            <a:pPr lvl="1"/>
            <a:r>
              <a:rPr lang="en-US" dirty="0"/>
              <a:t>Rolling average over 10 seconds (MPS) and 56 seconds (PPS)</a:t>
            </a:r>
          </a:p>
          <a:p>
            <a:pPr lvl="1"/>
            <a:r>
              <a:rPr lang="en-US" dirty="0"/>
              <a:t>Performed in FPGA (Field Programmable Gate Array)</a:t>
            </a:r>
          </a:p>
          <a:p>
            <a:r>
              <a:rPr lang="en-US" dirty="0"/>
              <a:t>Slow – Beam Power</a:t>
            </a:r>
          </a:p>
          <a:p>
            <a:pPr lvl="1"/>
            <a:r>
              <a:rPr lang="en-US" dirty="0"/>
              <a:t>Calculated from dipole current</a:t>
            </a:r>
          </a:p>
          <a:p>
            <a:pPr lvl="1"/>
            <a:r>
              <a:rPr lang="en-US" dirty="0"/>
              <a:t>Beam charge threshold calculation</a:t>
            </a:r>
          </a:p>
          <a:p>
            <a:pPr lvl="1"/>
            <a:r>
              <a:rPr lang="en-US" dirty="0"/>
              <a:t>Performed in PLC (Programmable Logic Controller)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3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BC786AA0-2E7B-6E44-BB8E-1F14BD6E8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712" r="14712"/>
          <a:stretch/>
        </p:blipFill>
        <p:spPr>
          <a:xfrm rot="-60000">
            <a:off x="8121417" y="567837"/>
            <a:ext cx="2254155" cy="6217920"/>
          </a:xfrm>
          <a:prstGeom prst="rect">
            <a:avLst/>
          </a:prstGeom>
        </p:spPr>
      </p:pic>
      <p:pic>
        <p:nvPicPr>
          <p:cNvPr id="10" name="Picture 9" descr="A machine with a screen&#10;&#10;Description automatically generated">
            <a:extLst>
              <a:ext uri="{FF2B5EF4-FFF2-40B4-BE49-F238E27FC236}">
                <a16:creationId xmlns:a16="http://schemas.microsoft.com/office/drawing/2014/main" id="{6A591A34-CE8B-AFA9-20C7-1DFF32A51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" r="-4434"/>
          <a:stretch/>
        </p:blipFill>
        <p:spPr>
          <a:xfrm rot="60000">
            <a:off x="2866845" y="576510"/>
            <a:ext cx="1869768" cy="6217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2B2C3-21DE-C1C1-AA7B-B7550CCF177A}"/>
              </a:ext>
            </a:extLst>
          </p:cNvPr>
          <p:cNvSpPr/>
          <p:nvPr/>
        </p:nvSpPr>
        <p:spPr>
          <a:xfrm>
            <a:off x="2685913" y="496340"/>
            <a:ext cx="235812" cy="630936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E5F2F-61A8-2AF5-4186-FDCB5D4AF858}"/>
              </a:ext>
            </a:extLst>
          </p:cNvPr>
          <p:cNvSpPr/>
          <p:nvPr/>
        </p:nvSpPr>
        <p:spPr>
          <a:xfrm>
            <a:off x="8341713" y="548640"/>
            <a:ext cx="235812" cy="630936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DECED4-44CA-1DC4-3236-85A630F59793}"/>
              </a:ext>
            </a:extLst>
          </p:cNvPr>
          <p:cNvSpPr/>
          <p:nvPr/>
        </p:nvSpPr>
        <p:spPr>
          <a:xfrm>
            <a:off x="10311755" y="500912"/>
            <a:ext cx="235812" cy="630936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292C4-83A4-C9B0-E5D5-97126FC2285C}"/>
              </a:ext>
            </a:extLst>
          </p:cNvPr>
          <p:cNvSpPr txBox="1"/>
          <p:nvPr/>
        </p:nvSpPr>
        <p:spPr>
          <a:xfrm>
            <a:off x="3009328" y="186872"/>
            <a:ext cx="158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+mn-lt"/>
              </a:rPr>
              <a:t>Slow - PLC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8FB2A-2A00-BE4B-AFDF-0790D4BA7DE1}"/>
              </a:ext>
            </a:extLst>
          </p:cNvPr>
          <p:cNvSpPr txBox="1"/>
          <p:nvPr/>
        </p:nvSpPr>
        <p:spPr>
          <a:xfrm>
            <a:off x="8577525" y="184785"/>
            <a:ext cx="173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Fast - FPGA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23AEEF-30E0-2AB3-ED66-3EC8A4AD7B76}"/>
              </a:ext>
            </a:extLst>
          </p:cNvPr>
          <p:cNvSpPr txBox="1"/>
          <p:nvPr/>
        </p:nvSpPr>
        <p:spPr>
          <a:xfrm>
            <a:off x="5351369" y="1210443"/>
            <a:ext cx="29129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Long Haul Cables to FCT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1C212D-E5FF-E7A7-1359-FE0E1B5723CA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264346" y="1381259"/>
            <a:ext cx="7108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0E719C-6F11-DACA-758E-8B9FA38AFA80}"/>
              </a:ext>
            </a:extLst>
          </p:cNvPr>
          <p:cNvSpPr txBox="1"/>
          <p:nvPr/>
        </p:nvSpPr>
        <p:spPr>
          <a:xfrm>
            <a:off x="5556072" y="1776667"/>
            <a:ext cx="26372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Pulse Voltage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D1634-847E-EB55-123E-9B73E1B8278D}"/>
              </a:ext>
            </a:extLst>
          </p:cNvPr>
          <p:cNvSpPr txBox="1"/>
          <p:nvPr/>
        </p:nvSpPr>
        <p:spPr>
          <a:xfrm>
            <a:off x="5832874" y="2309037"/>
            <a:ext cx="21098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Analog Front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816B0-A522-1054-EFAC-0AA84C2DECF5}"/>
              </a:ext>
            </a:extLst>
          </p:cNvPr>
          <p:cNvSpPr txBox="1"/>
          <p:nvPr/>
        </p:nvSpPr>
        <p:spPr>
          <a:xfrm>
            <a:off x="5888151" y="2963054"/>
            <a:ext cx="19030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latin typeface="+mn-lt"/>
              </a:rPr>
              <a:t>μTCA</a:t>
            </a:r>
            <a:r>
              <a:rPr lang="en-US" dirty="0">
                <a:latin typeface="+mn-lt"/>
              </a:rPr>
              <a:t> DPU / PSI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3E343-A3E6-1F68-D2B9-FE35C038234C}"/>
              </a:ext>
            </a:extLst>
          </p:cNvPr>
          <p:cNvSpPr txBox="1"/>
          <p:nvPr/>
        </p:nvSpPr>
        <p:spPr>
          <a:xfrm>
            <a:off x="5567539" y="3845780"/>
            <a:ext cx="26372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Pulse Voltage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4A016-FC6F-F166-7AC2-A271D5FFE4DE}"/>
              </a:ext>
            </a:extLst>
          </p:cNvPr>
          <p:cNvSpPr txBox="1"/>
          <p:nvPr/>
        </p:nvSpPr>
        <p:spPr>
          <a:xfrm>
            <a:off x="5672911" y="4293018"/>
            <a:ext cx="21098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Analog Front 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B5CF5-959D-A899-C256-D59A08EACDAF}"/>
              </a:ext>
            </a:extLst>
          </p:cNvPr>
          <p:cNvSpPr txBox="1"/>
          <p:nvPr/>
        </p:nvSpPr>
        <p:spPr>
          <a:xfrm>
            <a:off x="5632073" y="5966664"/>
            <a:ext cx="25106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Temperature Control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F7EF2C-0CDB-23E0-2CE2-0CBF4A7BC91F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8193332" y="1938153"/>
            <a:ext cx="662247" cy="93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F5993F-FF1E-D6EA-A4B7-1CAE5834CDDA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942747" y="2479853"/>
            <a:ext cx="969277" cy="17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8356E4-0B90-2762-AFF0-4B7886D54A2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7791237" y="3129076"/>
            <a:ext cx="1273869" cy="47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A642E7-EB98-03AD-DB05-6CE28A9D7B0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204799" y="4016596"/>
            <a:ext cx="75102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628BFA-F735-AFF7-FBB2-020F790A7A5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782784" y="4457160"/>
            <a:ext cx="1129240" cy="6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0DE72B-5F48-BDBF-AC7D-4A4C1CA24473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7879197" y="5201585"/>
            <a:ext cx="12133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FF5FBF8-9956-FB57-E151-2C1D1BF670A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8142697" y="6137480"/>
            <a:ext cx="11188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B61ECE2-15A2-34D5-9A23-32283320D353}"/>
              </a:ext>
            </a:extLst>
          </p:cNvPr>
          <p:cNvSpPr txBox="1"/>
          <p:nvPr/>
        </p:nvSpPr>
        <p:spPr>
          <a:xfrm>
            <a:off x="1691415" y="3763290"/>
            <a:ext cx="6062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HMI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34F17D-74DC-E34F-9CDC-91BD36906CB9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2297671" y="3933964"/>
            <a:ext cx="1316046" cy="1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19E89C6-7C0C-51A8-0530-2DDE5B08E398}"/>
              </a:ext>
            </a:extLst>
          </p:cNvPr>
          <p:cNvSpPr/>
          <p:nvPr/>
        </p:nvSpPr>
        <p:spPr>
          <a:xfrm>
            <a:off x="5347528" y="1712648"/>
            <a:ext cx="2912977" cy="175517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28D6DF-7A4B-CB89-2A4E-10C61755CF9D}"/>
              </a:ext>
            </a:extLst>
          </p:cNvPr>
          <p:cNvSpPr/>
          <p:nvPr/>
        </p:nvSpPr>
        <p:spPr>
          <a:xfrm>
            <a:off x="5356292" y="3763290"/>
            <a:ext cx="2912977" cy="175517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9B9F10-33C2-4CCA-F226-B5532DB26D8F}"/>
              </a:ext>
            </a:extLst>
          </p:cNvPr>
          <p:cNvSpPr txBox="1"/>
          <p:nvPr/>
        </p:nvSpPr>
        <p:spPr>
          <a:xfrm>
            <a:off x="5305146" y="3163233"/>
            <a:ext cx="3561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6992D3-BE23-BE21-5366-A223A399C127}"/>
              </a:ext>
            </a:extLst>
          </p:cNvPr>
          <p:cNvSpPr txBox="1"/>
          <p:nvPr/>
        </p:nvSpPr>
        <p:spPr>
          <a:xfrm>
            <a:off x="5305146" y="5201585"/>
            <a:ext cx="3177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8F314E-2F9A-D333-1B73-41121222CAF1}"/>
              </a:ext>
            </a:extLst>
          </p:cNvPr>
          <p:cNvSpPr txBox="1"/>
          <p:nvPr/>
        </p:nvSpPr>
        <p:spPr>
          <a:xfrm>
            <a:off x="5976111" y="5030769"/>
            <a:ext cx="19030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latin typeface="+mn-lt"/>
              </a:rPr>
              <a:t>μTCA</a:t>
            </a:r>
            <a:r>
              <a:rPr lang="en-US" dirty="0">
                <a:latin typeface="+mn-lt"/>
              </a:rPr>
              <a:t> DPU / PSI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D0F23B-93B7-0341-E250-30511479F630}"/>
              </a:ext>
            </a:extLst>
          </p:cNvPr>
          <p:cNvSpPr txBox="1"/>
          <p:nvPr/>
        </p:nvSpPr>
        <p:spPr>
          <a:xfrm>
            <a:off x="994382" y="2963054"/>
            <a:ext cx="171553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Safety PLC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DCCT Analog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D78438D-0C63-E8DD-983A-8E5EF7A60ED9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2709916" y="3258520"/>
            <a:ext cx="7210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69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87284-E6B5-EBC3-4437-9B29C5BDA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64" y="2392251"/>
            <a:ext cx="4616274" cy="339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81336-0258-3CD2-5063-6A74725E6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026" y="2555891"/>
            <a:ext cx="4988818" cy="194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552AE9-341A-98C8-CBF1-C0781C75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865126"/>
          </a:xfrm>
        </p:spPr>
        <p:txBody>
          <a:bodyPr/>
          <a:lstStyle/>
          <a:p>
            <a:r>
              <a:rPr lang="en-US" dirty="0"/>
              <a:t>The fast Digital Processing Unit (DPU) integrates the beam pulse to get beam charge. Beam charge is averaged over 56 seconds for the Credited Engineering Control (CEC).</a:t>
            </a:r>
          </a:p>
        </p:txBody>
      </p:sp>
    </p:spTree>
    <p:extLst>
      <p:ext uri="{BB962C8B-B14F-4D97-AF65-F5344CB8AC3E}">
        <p14:creationId xmlns:p14="http://schemas.microsoft.com/office/powerpoint/2010/main" val="3962205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-template-16x9-180808.potx" id="{948004BD-85DB-41D5-9C05-DD7767FF0C8A}" vid="{941619AD-9E23-4275-86E8-996DFB1046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725</TotalTime>
  <Words>984</Words>
  <Application>Microsoft Office PowerPoint</Application>
  <PresentationFormat>Widescreen</PresentationFormat>
  <Paragraphs>130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ORNL</vt:lpstr>
      <vt:lpstr>Technical Systems that Support the SAD Beam Power Limiting System</vt:lpstr>
      <vt:lpstr>BPLS Team:                               Special Thanks To:</vt:lpstr>
      <vt:lpstr>Beam power delivered to the target must be regulated to keep the beam power under the Accelerator Safety Envelope limit.</vt:lpstr>
      <vt:lpstr>Beam power to the target is regulated by the Beam Power Limiting System.</vt:lpstr>
      <vt:lpstr>The BPLS is an integrated PPS and MPS solution.</vt:lpstr>
      <vt:lpstr>Beam power is calculated from the beam charge and beam energy.</vt:lpstr>
      <vt:lpstr>Fast vs. Slow Calculations</vt:lpstr>
      <vt:lpstr>PowerPoint Presentation</vt:lpstr>
      <vt:lpstr>The fast Digital Processing Unit (DPU) integrates the beam pulse to get beam charge. Beam charge is averaged over 56 seconds for the Credited Engineering Control (CEC).</vt:lpstr>
      <vt:lpstr>The slow Programmable Logic Controller (PLC) calculates the beam energy and beam charge threshold.</vt:lpstr>
      <vt:lpstr>The PLC communicates the beam charge threshold to the DPU. The DPU signals a trip if the threshold is exceeded.</vt:lpstr>
      <vt:lpstr>The MPS (Machine Protection System) averages the beam charge over 10 seconds and inhibits the beam if the average exceeds the threshold.</vt:lpstr>
      <vt:lpstr>Diagnostics show some variation in pulse-to-pulse charge. The BPLS unit for charge is counts.</vt:lpstr>
      <vt:lpstr>EPICS displays the error between the average beam power and the individual calculations.</vt:lpstr>
      <vt:lpstr>The calibrated components of the BPLS provide a highly accurate measurement of beam power to the target.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Spallation Neutron Source Beam Power Limiting System (BPLS)</dc:title>
  <dc:creator>Bong, Patrick</dc:creator>
  <cp:lastModifiedBy>Bong, Patrick</cp:lastModifiedBy>
  <cp:revision>29</cp:revision>
  <cp:lastPrinted>2024-09-18T12:59:14Z</cp:lastPrinted>
  <dcterms:created xsi:type="dcterms:W3CDTF">2024-09-03T13:46:15Z</dcterms:created>
  <dcterms:modified xsi:type="dcterms:W3CDTF">2024-09-23T13:41:54Z</dcterms:modified>
</cp:coreProperties>
</file>