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4"/>
    <p:sldMasterId id="2147483650" r:id="rId5"/>
    <p:sldMasterId id="2147483649" r:id="rId6"/>
  </p:sldMasterIdLst>
  <p:notesMasterIdLst>
    <p:notesMasterId r:id="rId25"/>
  </p:notesMasterIdLst>
  <p:handoutMasterIdLst>
    <p:handoutMasterId r:id="rId26"/>
  </p:handoutMasterIdLst>
  <p:sldIdLst>
    <p:sldId id="687" r:id="rId7"/>
    <p:sldId id="738" r:id="rId8"/>
    <p:sldId id="750" r:id="rId9"/>
    <p:sldId id="754" r:id="rId10"/>
    <p:sldId id="753" r:id="rId11"/>
    <p:sldId id="755" r:id="rId12"/>
    <p:sldId id="760" r:id="rId13"/>
    <p:sldId id="747" r:id="rId14"/>
    <p:sldId id="751" r:id="rId15"/>
    <p:sldId id="756" r:id="rId16"/>
    <p:sldId id="757" r:id="rId17"/>
    <p:sldId id="759" r:id="rId18"/>
    <p:sldId id="758" r:id="rId19"/>
    <p:sldId id="761" r:id="rId20"/>
    <p:sldId id="762" r:id="rId21"/>
    <p:sldId id="752" r:id="rId22"/>
    <p:sldId id="749" r:id="rId23"/>
    <p:sldId id="748" r:id="rId24"/>
  </p:sldIdLst>
  <p:sldSz cx="9144000" cy="6858000" type="letter"/>
  <p:notesSz cx="7010400" cy="9296400"/>
  <p:defaultTextStyle>
    <a:defPPr>
      <a:defRPr lang="en-US"/>
    </a:defPPr>
    <a:lvl1pPr algn="l" rtl="0" eaLnBrk="0" fontAlgn="base" hangingPunct="0">
      <a:spcBef>
        <a:spcPct val="0"/>
      </a:spcBef>
      <a:spcAft>
        <a:spcPct val="0"/>
      </a:spcAft>
      <a:defRPr sz="20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0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0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0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000" b="1" kern="1200">
        <a:solidFill>
          <a:schemeClr val="tx1"/>
        </a:solidFill>
        <a:latin typeface="Times New Roman" pitchFamily="18" charset="0"/>
        <a:ea typeface="+mn-ea"/>
        <a:cs typeface="+mn-cs"/>
      </a:defRPr>
    </a:lvl5pPr>
    <a:lvl6pPr marL="2286000" algn="l" defTabSz="914400" rtl="0" eaLnBrk="1" latinLnBrk="0" hangingPunct="1">
      <a:defRPr sz="2000" b="1" kern="1200">
        <a:solidFill>
          <a:schemeClr val="tx1"/>
        </a:solidFill>
        <a:latin typeface="Times New Roman" pitchFamily="18" charset="0"/>
        <a:ea typeface="+mn-ea"/>
        <a:cs typeface="+mn-cs"/>
      </a:defRPr>
    </a:lvl6pPr>
    <a:lvl7pPr marL="2743200" algn="l" defTabSz="914400" rtl="0" eaLnBrk="1" latinLnBrk="0" hangingPunct="1">
      <a:defRPr sz="2000" b="1" kern="1200">
        <a:solidFill>
          <a:schemeClr val="tx1"/>
        </a:solidFill>
        <a:latin typeface="Times New Roman" pitchFamily="18" charset="0"/>
        <a:ea typeface="+mn-ea"/>
        <a:cs typeface="+mn-cs"/>
      </a:defRPr>
    </a:lvl7pPr>
    <a:lvl8pPr marL="3200400" algn="l" defTabSz="914400" rtl="0" eaLnBrk="1" latinLnBrk="0" hangingPunct="1">
      <a:defRPr sz="2000" b="1" kern="1200">
        <a:solidFill>
          <a:schemeClr val="tx1"/>
        </a:solidFill>
        <a:latin typeface="Times New Roman" pitchFamily="18" charset="0"/>
        <a:ea typeface="+mn-ea"/>
        <a:cs typeface="+mn-cs"/>
      </a:defRPr>
    </a:lvl8pPr>
    <a:lvl9pPr marL="3657600" algn="l" defTabSz="914400" rtl="0" eaLnBrk="1" latinLnBrk="0" hangingPunct="1">
      <a:defRPr sz="20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70">
          <p15:clr>
            <a:srgbClr val="A4A3A4"/>
          </p15:clr>
        </p15:guide>
        <p15:guide id="2" orient="horz" pos="477">
          <p15:clr>
            <a:srgbClr val="A4A3A4"/>
          </p15:clr>
        </p15:guide>
        <p15:guide id="3" orient="horz" pos="154">
          <p15:clr>
            <a:srgbClr val="A4A3A4"/>
          </p15:clr>
        </p15:guide>
        <p15:guide id="4" orient="horz" pos="543">
          <p15:clr>
            <a:srgbClr val="A4A3A4"/>
          </p15:clr>
        </p15:guide>
        <p15:guide id="5" orient="horz" pos="2964">
          <p15:clr>
            <a:srgbClr val="A4A3A4"/>
          </p15:clr>
        </p15:guide>
        <p15:guide id="6" orient="horz" pos="725">
          <p15:clr>
            <a:srgbClr val="A4A3A4"/>
          </p15:clr>
        </p15:guide>
        <p15:guide id="7" pos="5248">
          <p15:clr>
            <a:srgbClr val="A4A3A4"/>
          </p15:clr>
        </p15:guide>
        <p15:guide id="8" pos="283">
          <p15:clr>
            <a:srgbClr val="A4A3A4"/>
          </p15:clr>
        </p15:guide>
        <p15:guide id="9" pos="286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49EB230-0383-907F-383C-1FC936394996}" name="Atkinson, Scott A" initials="SA" userId="S::Scott.Atkinson@Science.doe.gov::77f7cb5f-8a58-470f-8efc-26271644cd1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A51E39"/>
    <a:srgbClr val="99CCFF"/>
    <a:srgbClr val="006600"/>
    <a:srgbClr val="000099"/>
    <a:srgbClr val="CC3300"/>
    <a:srgbClr val="0000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5ADD3A-9AE2-4D50-9099-F4BA988D3BDD}" v="2" dt="2024-10-03T19:24:07.1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6247" autoAdjust="0"/>
  </p:normalViewPr>
  <p:slideViewPr>
    <p:cSldViewPr snapToGrid="0">
      <p:cViewPr varScale="1">
        <p:scale>
          <a:sx n="79" d="100"/>
          <a:sy n="79" d="100"/>
        </p:scale>
        <p:origin x="1662" y="78"/>
      </p:cViewPr>
      <p:guideLst>
        <p:guide orient="horz" pos="2170"/>
        <p:guide orient="horz" pos="477"/>
        <p:guide orient="horz" pos="154"/>
        <p:guide orient="horz" pos="543"/>
        <p:guide orient="horz" pos="2964"/>
        <p:guide orient="horz" pos="725"/>
        <p:guide pos="5248"/>
        <p:guide pos="283"/>
        <p:guide pos="286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notesViewPr>
    <p:cSldViewPr snapToGrid="0">
      <p:cViewPr varScale="1">
        <p:scale>
          <a:sx n="55" d="100"/>
          <a:sy n="55" d="100"/>
        </p:scale>
        <p:origin x="-1818" y="-102"/>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s, Tracy" userId="65e5aacc-0790-4eb9-9d14-7829f987df86" providerId="ADAL" clId="{515ADD3A-9AE2-4D50-9099-F4BA988D3BDD}"/>
    <pc:docChg chg="undo custSel delSld modSld sldOrd">
      <pc:chgData name="Sims, Tracy" userId="65e5aacc-0790-4eb9-9d14-7829f987df86" providerId="ADAL" clId="{515ADD3A-9AE2-4D50-9099-F4BA988D3BDD}" dt="2024-10-03T20:57:13.670" v="101" actId="20577"/>
      <pc:docMkLst>
        <pc:docMk/>
      </pc:docMkLst>
      <pc:sldChg chg="modSp mod">
        <pc:chgData name="Sims, Tracy" userId="65e5aacc-0790-4eb9-9d14-7829f987df86" providerId="ADAL" clId="{515ADD3A-9AE2-4D50-9099-F4BA988D3BDD}" dt="2024-10-03T19:19:39.831" v="18" actId="20577"/>
        <pc:sldMkLst>
          <pc:docMk/>
          <pc:sldMk cId="3572279012" sldId="687"/>
        </pc:sldMkLst>
        <pc:spChg chg="mod">
          <ac:chgData name="Sims, Tracy" userId="65e5aacc-0790-4eb9-9d14-7829f987df86" providerId="ADAL" clId="{515ADD3A-9AE2-4D50-9099-F4BA988D3BDD}" dt="2024-10-03T19:19:39.831" v="18" actId="20577"/>
          <ac:spMkLst>
            <pc:docMk/>
            <pc:sldMk cId="3572279012" sldId="687"/>
            <ac:spMk id="2" creationId="{00000000-0000-0000-0000-000000000000}"/>
          </ac:spMkLst>
        </pc:spChg>
      </pc:sldChg>
      <pc:sldChg chg="del">
        <pc:chgData name="Sims, Tracy" userId="65e5aacc-0790-4eb9-9d14-7829f987df86" providerId="ADAL" clId="{515ADD3A-9AE2-4D50-9099-F4BA988D3BDD}" dt="2024-10-03T19:07:12.809" v="0" actId="2696"/>
        <pc:sldMkLst>
          <pc:docMk/>
          <pc:sldMk cId="807141017" sldId="723"/>
        </pc:sldMkLst>
      </pc:sldChg>
      <pc:sldChg chg="addSp delSp modSp mod">
        <pc:chgData name="Sims, Tracy" userId="65e5aacc-0790-4eb9-9d14-7829f987df86" providerId="ADAL" clId="{515ADD3A-9AE2-4D50-9099-F4BA988D3BDD}" dt="2024-10-03T19:42:22.435" v="53" actId="20577"/>
        <pc:sldMkLst>
          <pc:docMk/>
          <pc:sldMk cId="292801420" sldId="738"/>
        </pc:sldMkLst>
        <pc:spChg chg="mod">
          <ac:chgData name="Sims, Tracy" userId="65e5aacc-0790-4eb9-9d14-7829f987df86" providerId="ADAL" clId="{515ADD3A-9AE2-4D50-9099-F4BA988D3BDD}" dt="2024-10-03T19:42:22.435" v="53" actId="20577"/>
          <ac:spMkLst>
            <pc:docMk/>
            <pc:sldMk cId="292801420" sldId="738"/>
            <ac:spMk id="2" creationId="{00000000-0000-0000-0000-000000000000}"/>
          </ac:spMkLst>
        </pc:spChg>
        <pc:spChg chg="add del mod">
          <ac:chgData name="Sims, Tracy" userId="65e5aacc-0790-4eb9-9d14-7829f987df86" providerId="ADAL" clId="{515ADD3A-9AE2-4D50-9099-F4BA988D3BDD}" dt="2024-10-03T19:23:33.459" v="49" actId="21"/>
          <ac:spMkLst>
            <pc:docMk/>
            <pc:sldMk cId="292801420" sldId="738"/>
            <ac:spMk id="3" creationId="{4921CA52-010B-58C9-FC32-DFEA3C554434}"/>
          </ac:spMkLst>
        </pc:spChg>
        <pc:spChg chg="add mod">
          <ac:chgData name="Sims, Tracy" userId="65e5aacc-0790-4eb9-9d14-7829f987df86" providerId="ADAL" clId="{515ADD3A-9AE2-4D50-9099-F4BA988D3BDD}" dt="2024-10-03T19:24:07.138" v="50"/>
          <ac:spMkLst>
            <pc:docMk/>
            <pc:sldMk cId="292801420" sldId="738"/>
            <ac:spMk id="4" creationId="{D858DE7E-439C-E642-5C68-F7BC42840239}"/>
          </ac:spMkLst>
        </pc:spChg>
      </pc:sldChg>
      <pc:sldChg chg="modSp mod ord">
        <pc:chgData name="Sims, Tracy" userId="65e5aacc-0790-4eb9-9d14-7829f987df86" providerId="ADAL" clId="{515ADD3A-9AE2-4D50-9099-F4BA988D3BDD}" dt="2024-10-03T20:28:52.231" v="94"/>
        <pc:sldMkLst>
          <pc:docMk/>
          <pc:sldMk cId="3557022360" sldId="749"/>
        </pc:sldMkLst>
        <pc:spChg chg="mod">
          <ac:chgData name="Sims, Tracy" userId="65e5aacc-0790-4eb9-9d14-7829f987df86" providerId="ADAL" clId="{515ADD3A-9AE2-4D50-9099-F4BA988D3BDD}" dt="2024-10-03T20:01:07.240" v="76" actId="113"/>
          <ac:spMkLst>
            <pc:docMk/>
            <pc:sldMk cId="3557022360" sldId="749"/>
            <ac:spMk id="7" creationId="{8C9ABD1D-A022-7CE1-FED0-AB5EA91E19C6}"/>
          </ac:spMkLst>
        </pc:spChg>
      </pc:sldChg>
      <pc:sldChg chg="modSp mod">
        <pc:chgData name="Sims, Tracy" userId="65e5aacc-0790-4eb9-9d14-7829f987df86" providerId="ADAL" clId="{515ADD3A-9AE2-4D50-9099-F4BA988D3BDD}" dt="2024-10-03T19:58:16.422" v="73" actId="6549"/>
        <pc:sldMkLst>
          <pc:docMk/>
          <pc:sldMk cId="3227781359" sldId="750"/>
        </pc:sldMkLst>
        <pc:spChg chg="mod">
          <ac:chgData name="Sims, Tracy" userId="65e5aacc-0790-4eb9-9d14-7829f987df86" providerId="ADAL" clId="{515ADD3A-9AE2-4D50-9099-F4BA988D3BDD}" dt="2024-10-03T19:58:16.422" v="73" actId="6549"/>
          <ac:spMkLst>
            <pc:docMk/>
            <pc:sldMk cId="3227781359" sldId="750"/>
            <ac:spMk id="7" creationId="{8C9ABD1D-A022-7CE1-FED0-AB5EA91E19C6}"/>
          </ac:spMkLst>
        </pc:spChg>
      </pc:sldChg>
      <pc:sldChg chg="modSp mod ord">
        <pc:chgData name="Sims, Tracy" userId="65e5aacc-0790-4eb9-9d14-7829f987df86" providerId="ADAL" clId="{515ADD3A-9AE2-4D50-9099-F4BA988D3BDD}" dt="2024-10-03T20:29:40.269" v="97" actId="113"/>
        <pc:sldMkLst>
          <pc:docMk/>
          <pc:sldMk cId="3998170651" sldId="752"/>
        </pc:sldMkLst>
        <pc:spChg chg="mod">
          <ac:chgData name="Sims, Tracy" userId="65e5aacc-0790-4eb9-9d14-7829f987df86" providerId="ADAL" clId="{515ADD3A-9AE2-4D50-9099-F4BA988D3BDD}" dt="2024-10-03T20:29:40.269" v="97" actId="113"/>
          <ac:spMkLst>
            <pc:docMk/>
            <pc:sldMk cId="3998170651" sldId="752"/>
            <ac:spMk id="7" creationId="{8C9ABD1D-A022-7CE1-FED0-AB5EA91E19C6}"/>
          </ac:spMkLst>
        </pc:spChg>
      </pc:sldChg>
      <pc:sldChg chg="modSp mod">
        <pc:chgData name="Sims, Tracy" userId="65e5aacc-0790-4eb9-9d14-7829f987df86" providerId="ADAL" clId="{515ADD3A-9AE2-4D50-9099-F4BA988D3BDD}" dt="2024-10-03T19:57:14.275" v="57" actId="20577"/>
        <pc:sldMkLst>
          <pc:docMk/>
          <pc:sldMk cId="2368893282" sldId="755"/>
        </pc:sldMkLst>
        <pc:spChg chg="mod">
          <ac:chgData name="Sims, Tracy" userId="65e5aacc-0790-4eb9-9d14-7829f987df86" providerId="ADAL" clId="{515ADD3A-9AE2-4D50-9099-F4BA988D3BDD}" dt="2024-10-03T19:57:14.275" v="57" actId="20577"/>
          <ac:spMkLst>
            <pc:docMk/>
            <pc:sldMk cId="2368893282" sldId="755"/>
            <ac:spMk id="7" creationId="{8C9ABD1D-A022-7CE1-FED0-AB5EA91E19C6}"/>
          </ac:spMkLst>
        </pc:spChg>
      </pc:sldChg>
      <pc:sldChg chg="modSp mod ord">
        <pc:chgData name="Sims, Tracy" userId="65e5aacc-0790-4eb9-9d14-7829f987df86" providerId="ADAL" clId="{515ADD3A-9AE2-4D50-9099-F4BA988D3BDD}" dt="2024-10-03T20:57:13.670" v="101" actId="20577"/>
        <pc:sldMkLst>
          <pc:docMk/>
          <pc:sldMk cId="1506061564" sldId="761"/>
        </pc:sldMkLst>
        <pc:spChg chg="mod">
          <ac:chgData name="Sims, Tracy" userId="65e5aacc-0790-4eb9-9d14-7829f987df86" providerId="ADAL" clId="{515ADD3A-9AE2-4D50-9099-F4BA988D3BDD}" dt="2024-10-03T20:57:13.670" v="101" actId="20577"/>
          <ac:spMkLst>
            <pc:docMk/>
            <pc:sldMk cId="1506061564" sldId="761"/>
            <ac:spMk id="7" creationId="{8C9ABD1D-A022-7CE1-FED0-AB5EA91E19C6}"/>
          </ac:spMkLst>
        </pc:spChg>
      </pc:sldChg>
      <pc:sldChg chg="ord">
        <pc:chgData name="Sims, Tracy" userId="65e5aacc-0790-4eb9-9d14-7829f987df86" providerId="ADAL" clId="{515ADD3A-9AE2-4D50-9099-F4BA988D3BDD}" dt="2024-10-03T20:29:20.326" v="96"/>
        <pc:sldMkLst>
          <pc:docMk/>
          <pc:sldMk cId="205051247" sldId="76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2082" name="Rectangle 2"/>
          <p:cNvSpPr>
            <a:spLocks noGrp="1" noChangeArrowheads="1"/>
          </p:cNvSpPr>
          <p:nvPr>
            <p:ph type="hdr" sz="quarter"/>
          </p:nvPr>
        </p:nvSpPr>
        <p:spPr bwMode="auto">
          <a:xfrm>
            <a:off x="1" y="1"/>
            <a:ext cx="3038475" cy="465137"/>
          </a:xfrm>
          <a:prstGeom prst="rect">
            <a:avLst/>
          </a:prstGeom>
          <a:noFill/>
          <a:ln w="9525">
            <a:noFill/>
            <a:miter lim="800000"/>
            <a:headEnd/>
            <a:tailEnd/>
          </a:ln>
          <a:effectLst/>
        </p:spPr>
        <p:txBody>
          <a:bodyPr vert="horz" wrap="square" lIns="91408" tIns="45703" rIns="91408" bIns="45703" numCol="1" anchor="t" anchorCtr="0" compatLnSpc="1">
            <a:prstTxWarp prst="textNoShape">
              <a:avLst/>
            </a:prstTxWarp>
          </a:bodyPr>
          <a:lstStyle>
            <a:lvl1pPr defTabSz="914405">
              <a:defRPr sz="1200" b="0" dirty="0"/>
            </a:lvl1pPr>
          </a:lstStyle>
          <a:p>
            <a:pPr>
              <a:defRPr/>
            </a:pPr>
            <a:endParaRPr lang="en-US" dirty="0"/>
          </a:p>
        </p:txBody>
      </p:sp>
      <p:sp>
        <p:nvSpPr>
          <p:cNvPr id="302083" name="Rectangle 3"/>
          <p:cNvSpPr>
            <a:spLocks noGrp="1" noChangeArrowheads="1"/>
          </p:cNvSpPr>
          <p:nvPr>
            <p:ph type="dt" sz="quarter" idx="1"/>
          </p:nvPr>
        </p:nvSpPr>
        <p:spPr bwMode="auto">
          <a:xfrm>
            <a:off x="3970339" y="1"/>
            <a:ext cx="3038475" cy="465137"/>
          </a:xfrm>
          <a:prstGeom prst="rect">
            <a:avLst/>
          </a:prstGeom>
          <a:noFill/>
          <a:ln w="9525">
            <a:noFill/>
            <a:miter lim="800000"/>
            <a:headEnd/>
            <a:tailEnd/>
          </a:ln>
          <a:effectLst/>
        </p:spPr>
        <p:txBody>
          <a:bodyPr vert="horz" wrap="square" lIns="91408" tIns="45703" rIns="91408" bIns="45703" numCol="1" anchor="t" anchorCtr="0" compatLnSpc="1">
            <a:prstTxWarp prst="textNoShape">
              <a:avLst/>
            </a:prstTxWarp>
          </a:bodyPr>
          <a:lstStyle>
            <a:lvl1pPr algn="r" defTabSz="914405">
              <a:defRPr sz="1200" b="0" dirty="0"/>
            </a:lvl1pPr>
          </a:lstStyle>
          <a:p>
            <a:pPr>
              <a:defRPr/>
            </a:pPr>
            <a:endParaRPr lang="en-US" dirty="0"/>
          </a:p>
        </p:txBody>
      </p:sp>
      <p:sp>
        <p:nvSpPr>
          <p:cNvPr id="302084" name="Rectangle 4"/>
          <p:cNvSpPr>
            <a:spLocks noGrp="1" noChangeArrowheads="1"/>
          </p:cNvSpPr>
          <p:nvPr>
            <p:ph type="ftr" sz="quarter" idx="2"/>
          </p:nvPr>
        </p:nvSpPr>
        <p:spPr bwMode="auto">
          <a:xfrm>
            <a:off x="1" y="8829676"/>
            <a:ext cx="3038475" cy="465137"/>
          </a:xfrm>
          <a:prstGeom prst="rect">
            <a:avLst/>
          </a:prstGeom>
          <a:noFill/>
          <a:ln w="9525">
            <a:noFill/>
            <a:miter lim="800000"/>
            <a:headEnd/>
            <a:tailEnd/>
          </a:ln>
          <a:effectLst/>
        </p:spPr>
        <p:txBody>
          <a:bodyPr vert="horz" wrap="square" lIns="91408" tIns="45703" rIns="91408" bIns="45703" numCol="1" anchor="b" anchorCtr="0" compatLnSpc="1">
            <a:prstTxWarp prst="textNoShape">
              <a:avLst/>
            </a:prstTxWarp>
          </a:bodyPr>
          <a:lstStyle>
            <a:lvl1pPr defTabSz="914405">
              <a:defRPr sz="1200" b="0" dirty="0"/>
            </a:lvl1pPr>
          </a:lstStyle>
          <a:p>
            <a:pPr>
              <a:defRPr/>
            </a:pPr>
            <a:endParaRPr lang="en-US" dirty="0"/>
          </a:p>
        </p:txBody>
      </p:sp>
      <p:sp>
        <p:nvSpPr>
          <p:cNvPr id="302085" name="Rectangle 5"/>
          <p:cNvSpPr>
            <a:spLocks noGrp="1" noChangeArrowheads="1"/>
          </p:cNvSpPr>
          <p:nvPr>
            <p:ph type="sldNum" sz="quarter" idx="3"/>
          </p:nvPr>
        </p:nvSpPr>
        <p:spPr bwMode="auto">
          <a:xfrm>
            <a:off x="3970339" y="8829676"/>
            <a:ext cx="3038475" cy="465137"/>
          </a:xfrm>
          <a:prstGeom prst="rect">
            <a:avLst/>
          </a:prstGeom>
          <a:noFill/>
          <a:ln w="9525">
            <a:noFill/>
            <a:miter lim="800000"/>
            <a:headEnd/>
            <a:tailEnd/>
          </a:ln>
          <a:effectLst/>
        </p:spPr>
        <p:txBody>
          <a:bodyPr vert="horz" wrap="square" lIns="91408" tIns="45703" rIns="91408" bIns="45703" numCol="1" anchor="b" anchorCtr="0" compatLnSpc="1">
            <a:prstTxWarp prst="textNoShape">
              <a:avLst/>
            </a:prstTxWarp>
          </a:bodyPr>
          <a:lstStyle>
            <a:lvl1pPr algn="r" defTabSz="914405">
              <a:defRPr sz="1200" b="0"/>
            </a:lvl1pPr>
          </a:lstStyle>
          <a:p>
            <a:pPr>
              <a:defRPr/>
            </a:pPr>
            <a:fld id="{273349C7-8EE7-4816-BEB7-D59A90106013}" type="slidenum">
              <a:rPr lang="en-US"/>
              <a:pPr>
                <a:defRPr/>
              </a:pPr>
              <a:t>‹#›</a:t>
            </a:fld>
            <a:endParaRPr lang="en-US" dirty="0"/>
          </a:p>
        </p:txBody>
      </p:sp>
    </p:spTree>
    <p:extLst>
      <p:ext uri="{BB962C8B-B14F-4D97-AF65-F5344CB8AC3E}">
        <p14:creationId xmlns:p14="http://schemas.microsoft.com/office/powerpoint/2010/main" val="1728926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1" y="1"/>
            <a:ext cx="3038475" cy="465137"/>
          </a:xfrm>
          <a:prstGeom prst="rect">
            <a:avLst/>
          </a:prstGeom>
          <a:noFill/>
          <a:ln w="9525">
            <a:noFill/>
            <a:miter lim="800000"/>
            <a:headEnd/>
            <a:tailEnd/>
          </a:ln>
          <a:effectLst/>
        </p:spPr>
        <p:txBody>
          <a:bodyPr vert="horz" wrap="square" lIns="93144" tIns="46572" rIns="93144" bIns="46572" numCol="1" anchor="t" anchorCtr="0" compatLnSpc="1">
            <a:prstTxWarp prst="textNoShape">
              <a:avLst/>
            </a:prstTxWarp>
          </a:bodyPr>
          <a:lstStyle>
            <a:lvl1pPr defTabSz="931989">
              <a:defRPr sz="1200" b="0" dirty="0"/>
            </a:lvl1pPr>
          </a:lstStyle>
          <a:p>
            <a:pPr>
              <a:defRPr/>
            </a:pPr>
            <a:endParaRPr lang="en-US" dirty="0"/>
          </a:p>
        </p:txBody>
      </p:sp>
      <p:sp>
        <p:nvSpPr>
          <p:cNvPr id="68611" name="Rectangle 3"/>
          <p:cNvSpPr>
            <a:spLocks noGrp="1" noChangeArrowheads="1"/>
          </p:cNvSpPr>
          <p:nvPr>
            <p:ph type="dt" idx="1"/>
          </p:nvPr>
        </p:nvSpPr>
        <p:spPr bwMode="auto">
          <a:xfrm>
            <a:off x="3970339" y="1"/>
            <a:ext cx="3038475" cy="465137"/>
          </a:xfrm>
          <a:prstGeom prst="rect">
            <a:avLst/>
          </a:prstGeom>
          <a:noFill/>
          <a:ln w="9525">
            <a:noFill/>
            <a:miter lim="800000"/>
            <a:headEnd/>
            <a:tailEnd/>
          </a:ln>
          <a:effectLst/>
        </p:spPr>
        <p:txBody>
          <a:bodyPr vert="horz" wrap="square" lIns="93144" tIns="46572" rIns="93144" bIns="46572" numCol="1" anchor="t" anchorCtr="0" compatLnSpc="1">
            <a:prstTxWarp prst="textNoShape">
              <a:avLst/>
            </a:prstTxWarp>
          </a:bodyPr>
          <a:lstStyle>
            <a:lvl1pPr algn="r" defTabSz="931989">
              <a:defRPr sz="1200" b="0" dirty="0"/>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1182688" y="696913"/>
            <a:ext cx="4645025" cy="3484562"/>
          </a:xfrm>
          <a:prstGeom prst="rect">
            <a:avLst/>
          </a:prstGeom>
          <a:noFill/>
          <a:ln w="9525">
            <a:solidFill>
              <a:srgbClr val="000000"/>
            </a:solidFill>
            <a:miter lim="800000"/>
            <a:headEnd/>
            <a:tailEnd/>
          </a:ln>
        </p:spPr>
      </p:sp>
      <p:sp>
        <p:nvSpPr>
          <p:cNvPr id="68613" name="Rectangle 5"/>
          <p:cNvSpPr>
            <a:spLocks noGrp="1" noChangeArrowheads="1"/>
          </p:cNvSpPr>
          <p:nvPr>
            <p:ph type="body" sz="quarter" idx="3"/>
          </p:nvPr>
        </p:nvSpPr>
        <p:spPr bwMode="auto">
          <a:xfrm>
            <a:off x="701675" y="4416426"/>
            <a:ext cx="5607050" cy="4183063"/>
          </a:xfrm>
          <a:prstGeom prst="rect">
            <a:avLst/>
          </a:prstGeom>
          <a:noFill/>
          <a:ln w="9525">
            <a:noFill/>
            <a:miter lim="800000"/>
            <a:headEnd/>
            <a:tailEnd/>
          </a:ln>
          <a:effectLst/>
        </p:spPr>
        <p:txBody>
          <a:bodyPr vert="horz" wrap="square" lIns="93144" tIns="46572" rIns="93144" bIns="46572"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8614" name="Rectangle 6"/>
          <p:cNvSpPr>
            <a:spLocks noGrp="1" noChangeArrowheads="1"/>
          </p:cNvSpPr>
          <p:nvPr>
            <p:ph type="ftr" sz="quarter" idx="4"/>
          </p:nvPr>
        </p:nvSpPr>
        <p:spPr bwMode="auto">
          <a:xfrm>
            <a:off x="1" y="8829676"/>
            <a:ext cx="3038475" cy="465137"/>
          </a:xfrm>
          <a:prstGeom prst="rect">
            <a:avLst/>
          </a:prstGeom>
          <a:noFill/>
          <a:ln w="9525">
            <a:noFill/>
            <a:miter lim="800000"/>
            <a:headEnd/>
            <a:tailEnd/>
          </a:ln>
          <a:effectLst/>
        </p:spPr>
        <p:txBody>
          <a:bodyPr vert="horz" wrap="square" lIns="93144" tIns="46572" rIns="93144" bIns="46572" numCol="1" anchor="b" anchorCtr="0" compatLnSpc="1">
            <a:prstTxWarp prst="textNoShape">
              <a:avLst/>
            </a:prstTxWarp>
          </a:bodyPr>
          <a:lstStyle>
            <a:lvl1pPr defTabSz="931989">
              <a:defRPr sz="1200" b="0" dirty="0"/>
            </a:lvl1pPr>
          </a:lstStyle>
          <a:p>
            <a:pPr>
              <a:defRPr/>
            </a:pPr>
            <a:endParaRPr lang="en-US" dirty="0"/>
          </a:p>
        </p:txBody>
      </p:sp>
      <p:sp>
        <p:nvSpPr>
          <p:cNvPr id="68615" name="Rectangle 7"/>
          <p:cNvSpPr>
            <a:spLocks noGrp="1" noChangeArrowheads="1"/>
          </p:cNvSpPr>
          <p:nvPr>
            <p:ph type="sldNum" sz="quarter" idx="5"/>
          </p:nvPr>
        </p:nvSpPr>
        <p:spPr bwMode="auto">
          <a:xfrm>
            <a:off x="3970339" y="8829676"/>
            <a:ext cx="3038475" cy="465137"/>
          </a:xfrm>
          <a:prstGeom prst="rect">
            <a:avLst/>
          </a:prstGeom>
          <a:noFill/>
          <a:ln w="9525">
            <a:noFill/>
            <a:miter lim="800000"/>
            <a:headEnd/>
            <a:tailEnd/>
          </a:ln>
          <a:effectLst/>
        </p:spPr>
        <p:txBody>
          <a:bodyPr vert="horz" wrap="square" lIns="93144" tIns="46572" rIns="93144" bIns="46572" numCol="1" anchor="b" anchorCtr="0" compatLnSpc="1">
            <a:prstTxWarp prst="textNoShape">
              <a:avLst/>
            </a:prstTxWarp>
          </a:bodyPr>
          <a:lstStyle>
            <a:lvl1pPr algn="r" defTabSz="931989">
              <a:defRPr sz="1200" b="0"/>
            </a:lvl1pPr>
          </a:lstStyle>
          <a:p>
            <a:pPr>
              <a:defRPr/>
            </a:pPr>
            <a:fld id="{7B8F0D09-1953-4C1B-9F14-24B66E89296C}" type="slidenum">
              <a:rPr lang="en-US"/>
              <a:pPr>
                <a:defRPr/>
              </a:pPr>
              <a:t>‹#›</a:t>
            </a:fld>
            <a:endParaRPr lang="en-US" dirty="0"/>
          </a:p>
        </p:txBody>
      </p:sp>
    </p:spTree>
    <p:extLst>
      <p:ext uri="{BB962C8B-B14F-4D97-AF65-F5344CB8AC3E}">
        <p14:creationId xmlns:p14="http://schemas.microsoft.com/office/powerpoint/2010/main" val="22805961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1</a:t>
            </a:fld>
            <a:endParaRPr lang="en-US" dirty="0"/>
          </a:p>
        </p:txBody>
      </p:sp>
    </p:spTree>
    <p:extLst>
      <p:ext uri="{BB962C8B-B14F-4D97-AF65-F5344CB8AC3E}">
        <p14:creationId xmlns:p14="http://schemas.microsoft.com/office/powerpoint/2010/main" val="2988216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10</a:t>
            </a:fld>
            <a:endParaRPr lang="en-US" dirty="0"/>
          </a:p>
        </p:txBody>
      </p:sp>
    </p:spTree>
    <p:extLst>
      <p:ext uri="{BB962C8B-B14F-4D97-AF65-F5344CB8AC3E}">
        <p14:creationId xmlns:p14="http://schemas.microsoft.com/office/powerpoint/2010/main" val="22859163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11</a:t>
            </a:fld>
            <a:endParaRPr lang="en-US" dirty="0"/>
          </a:p>
        </p:txBody>
      </p:sp>
    </p:spTree>
    <p:extLst>
      <p:ext uri="{BB962C8B-B14F-4D97-AF65-F5344CB8AC3E}">
        <p14:creationId xmlns:p14="http://schemas.microsoft.com/office/powerpoint/2010/main" val="3734022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12</a:t>
            </a:fld>
            <a:endParaRPr lang="en-US" dirty="0"/>
          </a:p>
        </p:txBody>
      </p:sp>
    </p:spTree>
    <p:extLst>
      <p:ext uri="{BB962C8B-B14F-4D97-AF65-F5344CB8AC3E}">
        <p14:creationId xmlns:p14="http://schemas.microsoft.com/office/powerpoint/2010/main" val="2648369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13</a:t>
            </a:fld>
            <a:endParaRPr lang="en-US" dirty="0"/>
          </a:p>
        </p:txBody>
      </p:sp>
    </p:spTree>
    <p:extLst>
      <p:ext uri="{BB962C8B-B14F-4D97-AF65-F5344CB8AC3E}">
        <p14:creationId xmlns:p14="http://schemas.microsoft.com/office/powerpoint/2010/main" val="15797650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14</a:t>
            </a:fld>
            <a:endParaRPr lang="en-US" dirty="0"/>
          </a:p>
        </p:txBody>
      </p:sp>
    </p:spTree>
    <p:extLst>
      <p:ext uri="{BB962C8B-B14F-4D97-AF65-F5344CB8AC3E}">
        <p14:creationId xmlns:p14="http://schemas.microsoft.com/office/powerpoint/2010/main" val="952129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15</a:t>
            </a:fld>
            <a:endParaRPr lang="en-US" dirty="0"/>
          </a:p>
        </p:txBody>
      </p:sp>
    </p:spTree>
    <p:extLst>
      <p:ext uri="{BB962C8B-B14F-4D97-AF65-F5344CB8AC3E}">
        <p14:creationId xmlns:p14="http://schemas.microsoft.com/office/powerpoint/2010/main" val="4717040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16</a:t>
            </a:fld>
            <a:endParaRPr lang="en-US" dirty="0"/>
          </a:p>
        </p:txBody>
      </p:sp>
    </p:spTree>
    <p:extLst>
      <p:ext uri="{BB962C8B-B14F-4D97-AF65-F5344CB8AC3E}">
        <p14:creationId xmlns:p14="http://schemas.microsoft.com/office/powerpoint/2010/main" val="902263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17</a:t>
            </a:fld>
            <a:endParaRPr lang="en-US" dirty="0"/>
          </a:p>
        </p:txBody>
      </p:sp>
    </p:spTree>
    <p:extLst>
      <p:ext uri="{BB962C8B-B14F-4D97-AF65-F5344CB8AC3E}">
        <p14:creationId xmlns:p14="http://schemas.microsoft.com/office/powerpoint/2010/main" val="35266839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18</a:t>
            </a:fld>
            <a:endParaRPr lang="en-US" dirty="0"/>
          </a:p>
        </p:txBody>
      </p:sp>
    </p:spTree>
    <p:extLst>
      <p:ext uri="{BB962C8B-B14F-4D97-AF65-F5344CB8AC3E}">
        <p14:creationId xmlns:p14="http://schemas.microsoft.com/office/powerpoint/2010/main" val="3427967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2</a:t>
            </a:fld>
            <a:endParaRPr lang="en-US" dirty="0"/>
          </a:p>
        </p:txBody>
      </p:sp>
    </p:spTree>
    <p:extLst>
      <p:ext uri="{BB962C8B-B14F-4D97-AF65-F5344CB8AC3E}">
        <p14:creationId xmlns:p14="http://schemas.microsoft.com/office/powerpoint/2010/main" val="3555258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3</a:t>
            </a:fld>
            <a:endParaRPr lang="en-US" dirty="0"/>
          </a:p>
        </p:txBody>
      </p:sp>
    </p:spTree>
    <p:extLst>
      <p:ext uri="{BB962C8B-B14F-4D97-AF65-F5344CB8AC3E}">
        <p14:creationId xmlns:p14="http://schemas.microsoft.com/office/powerpoint/2010/main" val="3334845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4</a:t>
            </a:fld>
            <a:endParaRPr lang="en-US" dirty="0"/>
          </a:p>
        </p:txBody>
      </p:sp>
    </p:spTree>
    <p:extLst>
      <p:ext uri="{BB962C8B-B14F-4D97-AF65-F5344CB8AC3E}">
        <p14:creationId xmlns:p14="http://schemas.microsoft.com/office/powerpoint/2010/main" val="1066956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5</a:t>
            </a:fld>
            <a:endParaRPr lang="en-US" dirty="0"/>
          </a:p>
        </p:txBody>
      </p:sp>
    </p:spTree>
    <p:extLst>
      <p:ext uri="{BB962C8B-B14F-4D97-AF65-F5344CB8AC3E}">
        <p14:creationId xmlns:p14="http://schemas.microsoft.com/office/powerpoint/2010/main" val="599318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6</a:t>
            </a:fld>
            <a:endParaRPr lang="en-US" dirty="0"/>
          </a:p>
        </p:txBody>
      </p:sp>
    </p:spTree>
    <p:extLst>
      <p:ext uri="{BB962C8B-B14F-4D97-AF65-F5344CB8AC3E}">
        <p14:creationId xmlns:p14="http://schemas.microsoft.com/office/powerpoint/2010/main" val="3654991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7</a:t>
            </a:fld>
            <a:endParaRPr lang="en-US" dirty="0"/>
          </a:p>
        </p:txBody>
      </p:sp>
    </p:spTree>
    <p:extLst>
      <p:ext uri="{BB962C8B-B14F-4D97-AF65-F5344CB8AC3E}">
        <p14:creationId xmlns:p14="http://schemas.microsoft.com/office/powerpoint/2010/main" val="542423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8</a:t>
            </a:fld>
            <a:endParaRPr lang="en-US" dirty="0"/>
          </a:p>
        </p:txBody>
      </p:sp>
    </p:spTree>
    <p:extLst>
      <p:ext uri="{BB962C8B-B14F-4D97-AF65-F5344CB8AC3E}">
        <p14:creationId xmlns:p14="http://schemas.microsoft.com/office/powerpoint/2010/main" val="2415537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B8F0D09-1953-4C1B-9F14-24B66E89296C}" type="slidenum">
              <a:rPr lang="en-US" smtClean="0"/>
              <a:pPr>
                <a:defRPr/>
              </a:pPr>
              <a:t>9</a:t>
            </a:fld>
            <a:endParaRPr lang="en-US" dirty="0"/>
          </a:p>
        </p:txBody>
      </p:sp>
    </p:spTree>
    <p:extLst>
      <p:ext uri="{BB962C8B-B14F-4D97-AF65-F5344CB8AC3E}">
        <p14:creationId xmlns:p14="http://schemas.microsoft.com/office/powerpoint/2010/main" val="1543039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Title 1"/>
          <p:cNvSpPr>
            <a:spLocks noGrp="1"/>
          </p:cNvSpPr>
          <p:nvPr>
            <p:ph type="ctrTitle"/>
          </p:nvPr>
        </p:nvSpPr>
        <p:spPr>
          <a:xfrm>
            <a:off x="685800" y="2130425"/>
            <a:ext cx="7772400" cy="1470025"/>
          </a:xfrm>
        </p:spPr>
        <p:txBody>
          <a:bodyPr/>
          <a:lstStyle/>
          <a:p>
            <a:r>
              <a:rPr lang="en-US" dirty="0"/>
              <a:t>Contractor Assurance</a:t>
            </a:r>
            <a:br>
              <a:rPr lang="en-US" dirty="0"/>
            </a:br>
            <a:endParaRPr lang="en-US" dirty="0"/>
          </a:p>
        </p:txBody>
      </p:sp>
      <p:sp>
        <p:nvSpPr>
          <p:cNvPr id="9" name="Subtitle 2"/>
          <p:cNvSpPr>
            <a:spLocks noGrp="1"/>
          </p:cNvSpPr>
          <p:nvPr>
            <p:ph type="subTitle" idx="1" hasCustomPrompt="1"/>
          </p:nvPr>
        </p:nvSpPr>
        <p:spPr>
          <a:xfrm>
            <a:off x="1371600" y="3886200"/>
            <a:ext cx="6400800" cy="1752600"/>
          </a:xfrm>
        </p:spPr>
        <p:txBody>
          <a:bodyPr/>
          <a:lstStyle>
            <a:lvl1pPr marL="0" indent="0">
              <a:buNone/>
              <a:defRPr/>
            </a:lvl1pPr>
          </a:lstStyle>
          <a:p>
            <a:r>
              <a:rPr lang="en-US" dirty="0"/>
              <a:t>		Is it Effective?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47638"/>
            <a:ext cx="2057400" cy="5978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47638"/>
            <a:ext cx="6019800" cy="5978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CA6C64A-6BDE-4AFB-B28C-3615683D5D5C}"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9A5080A-B134-4351-B1D6-1554C4AA24F5}"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C79D2A0-91DD-4086-8484-8709E9BC8E26}"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57FD3FF-0C91-4EC0-A65A-5DB115745A2E}"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48ECA05D-A379-4D78-B2C3-51AD4D8B15CC}"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B87AA9A6-D520-4548-B38D-44EF2E6B1160}"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A5031B97-B1FE-4EB2-8AFF-34F7AB029D2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FEB865E-9C68-4774-BCB9-E0A3E49FE212}"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831B535-1D9C-4B13-B703-D30A1FB661AA}"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CFA8EB9-4931-41B5-BE8B-E9CDFA12A5EF}"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476712A-FA0D-493D-BD3A-386217F0AB38}"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D394F91-709D-442C-B978-70210BB43590}" type="slidenum">
              <a:rPr lang="en-US"/>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E22AB91-B063-4B3A-9A6C-62FBF3CB084D}" type="slidenum">
              <a:rPr lang="en-US"/>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D033F19-092F-4F68-813F-F08503BF0885}" type="slidenum">
              <a:rPr lang="en-US"/>
              <a:pPr>
                <a:defRPr/>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BA4CCE5-6EA6-4919-8260-10364655D0FE}" type="slidenum">
              <a:rPr lang="en-US"/>
              <a:pPr>
                <a:defRPr/>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F769502F-F305-4B47-9D0B-871FB84660AE}" type="slidenum">
              <a:rPr lang="en-US"/>
              <a:pPr>
                <a:defRPr/>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7936D02C-BCFA-40B8-9CB7-0413D0DC24A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30970926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B2F59D5B-A5F6-4981-8493-19DA34601A13}" type="slidenum">
              <a:rPr lang="en-US"/>
              <a:pPr>
                <a:defRPr/>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3C37801-0984-42AA-847D-DF35A2EB04F5}" type="slidenum">
              <a:rPr lang="en-US"/>
              <a:pPr>
                <a:defRPr/>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21DAD33-C799-4602-B0DE-11DD91DC95AE}" type="slidenum">
              <a:rPr lang="en-US"/>
              <a:pPr>
                <a:defRPr/>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07733D9-369D-4C8F-91DC-CE182590393E}" type="slidenum">
              <a:rPr lang="en-US"/>
              <a:pPr>
                <a:defRPr/>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87756BA-0E68-4ABC-B674-264AFB0799A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08213" y="147638"/>
            <a:ext cx="6478587" cy="1143000"/>
          </a:xfrm>
          <a:prstGeom prst="rect">
            <a:avLst/>
          </a:prstGeom>
          <a:noFill/>
          <a:ln w="9525">
            <a:noFill/>
            <a:miter lim="800000"/>
            <a:headEnd/>
            <a:tailEnd/>
          </a:ln>
        </p:spPr>
        <p:txBody>
          <a:bodyPr vert="horz" wrap="square" lIns="84216" tIns="42108" rIns="84216" bIns="4210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84216" tIns="42108" rIns="84216" bIns="4210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61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84216" tIns="42108" rIns="84216" bIns="42108" numCol="1" anchor="t" anchorCtr="0" compatLnSpc="1">
            <a:prstTxWarp prst="textNoShape">
              <a:avLst/>
            </a:prstTxWarp>
          </a:bodyPr>
          <a:lstStyle>
            <a:lvl1pPr>
              <a:defRPr sz="1300" b="0" dirty="0" smtClean="0"/>
            </a:lvl1pPr>
          </a:lstStyle>
          <a:p>
            <a:pPr>
              <a:defRPr/>
            </a:pPr>
            <a:endParaRPr lang="en-US" dirty="0"/>
          </a:p>
        </p:txBody>
      </p:sp>
      <p:sp>
        <p:nvSpPr>
          <p:cNvPr id="136197" name="Rectangle 5"/>
          <p:cNvSpPr>
            <a:spLocks noGrp="1" noChangeArrowheads="1"/>
          </p:cNvSpPr>
          <p:nvPr>
            <p:ph type="ftr" sz="quarter" idx="3"/>
          </p:nvPr>
        </p:nvSpPr>
        <p:spPr bwMode="auto">
          <a:xfrm>
            <a:off x="3124200" y="6381750"/>
            <a:ext cx="2895600" cy="476250"/>
          </a:xfrm>
          <a:prstGeom prst="rect">
            <a:avLst/>
          </a:prstGeom>
          <a:noFill/>
          <a:ln w="9525">
            <a:noFill/>
            <a:miter lim="800000"/>
            <a:headEnd/>
            <a:tailEnd/>
          </a:ln>
          <a:effectLst/>
        </p:spPr>
        <p:txBody>
          <a:bodyPr vert="horz" wrap="square" lIns="84216" tIns="42108" rIns="84216" bIns="42108" numCol="1" anchor="t" anchorCtr="0" compatLnSpc="1">
            <a:prstTxWarp prst="textNoShape">
              <a:avLst/>
            </a:prstTxWarp>
          </a:bodyPr>
          <a:lstStyle>
            <a:lvl1pPr algn="ctr">
              <a:defRPr sz="1300" b="0" dirty="0" smtClean="0"/>
            </a:lvl1pPr>
          </a:lstStyle>
          <a:p>
            <a:pPr>
              <a:defRPr/>
            </a:pPr>
            <a:endParaRPr lang="en-US" dirty="0"/>
          </a:p>
        </p:txBody>
      </p:sp>
      <p:sp>
        <p:nvSpPr>
          <p:cNvPr id="136202" name="Line 10"/>
          <p:cNvSpPr>
            <a:spLocks noChangeShapeType="1"/>
          </p:cNvSpPr>
          <p:nvPr/>
        </p:nvSpPr>
        <p:spPr bwMode="auto">
          <a:xfrm flipV="1">
            <a:off x="1008063" y="987425"/>
            <a:ext cx="7675562" cy="0"/>
          </a:xfrm>
          <a:prstGeom prst="line">
            <a:avLst/>
          </a:prstGeom>
          <a:noFill/>
          <a:ln w="38100">
            <a:solidFill>
              <a:srgbClr val="FFCC00"/>
            </a:solidFill>
            <a:round/>
            <a:headEnd/>
            <a:tailEnd/>
          </a:ln>
          <a:effectLst>
            <a:prstShdw prst="shdw17" dist="17961" dir="2700000">
              <a:srgbClr val="C0C0C0"/>
            </a:prstShdw>
          </a:effectLst>
        </p:spPr>
        <p:txBody>
          <a:bodyPr/>
          <a:lstStyle/>
          <a:p>
            <a:pPr>
              <a:defRPr/>
            </a:pPr>
            <a:endParaRPr lang="en-US" dirty="0"/>
          </a:p>
        </p:txBody>
      </p:sp>
      <p:sp>
        <p:nvSpPr>
          <p:cNvPr id="136207" name="Rectangle 15"/>
          <p:cNvSpPr>
            <a:spLocks noChangeArrowheads="1"/>
          </p:cNvSpPr>
          <p:nvPr/>
        </p:nvSpPr>
        <p:spPr bwMode="auto">
          <a:xfrm>
            <a:off x="8791575" y="6553200"/>
            <a:ext cx="333375" cy="244475"/>
          </a:xfrm>
          <a:prstGeom prst="rect">
            <a:avLst/>
          </a:prstGeom>
          <a:noFill/>
          <a:ln w="9525">
            <a:noFill/>
            <a:miter lim="800000"/>
            <a:headEnd/>
            <a:tailEnd/>
          </a:ln>
          <a:effectLst/>
        </p:spPr>
        <p:txBody>
          <a:bodyPr>
            <a:spAutoFit/>
          </a:bodyPr>
          <a:lstStyle/>
          <a:p>
            <a:pPr defTabSz="841375">
              <a:defRPr/>
            </a:pPr>
            <a:fld id="{B631EE7E-0484-4171-8561-A9FC23B4A25B}" type="slidenum">
              <a:rPr lang="en-US" sz="1000" b="0"/>
              <a:pPr defTabSz="841375">
                <a:defRPr/>
              </a:pPr>
              <a:t>‹#›</a:t>
            </a:fld>
            <a:endParaRPr lang="en-US" sz="1000" b="0" dirty="0"/>
          </a:p>
        </p:txBody>
      </p:sp>
      <p:sp>
        <p:nvSpPr>
          <p:cNvPr id="136210" name="Rectangle 18"/>
          <p:cNvSpPr>
            <a:spLocks noChangeArrowheads="1"/>
          </p:cNvSpPr>
          <p:nvPr/>
        </p:nvSpPr>
        <p:spPr bwMode="auto">
          <a:xfrm>
            <a:off x="1919288" y="6553200"/>
            <a:ext cx="5257800" cy="304800"/>
          </a:xfrm>
          <a:prstGeom prst="rect">
            <a:avLst/>
          </a:prstGeom>
          <a:noFill/>
          <a:ln w="9525">
            <a:noFill/>
            <a:miter lim="800000"/>
            <a:headEnd/>
            <a:tailEnd/>
          </a:ln>
          <a:effectLst/>
        </p:spPr>
        <p:txBody>
          <a:bodyPr lIns="84216" tIns="42108" rIns="84216" bIns="42108"/>
          <a:lstStyle/>
          <a:p>
            <a:pPr algn="ctr" defTabSz="841375" eaLnBrk="1" hangingPunct="1">
              <a:defRPr/>
            </a:pPr>
            <a:r>
              <a:rPr lang="en-US" sz="1200" dirty="0">
                <a:solidFill>
                  <a:srgbClr val="006600"/>
                </a:solidFill>
                <a:latin typeface="Arial" charset="0"/>
              </a:rPr>
              <a:t>Oak Ridge Office</a:t>
            </a:r>
          </a:p>
        </p:txBody>
      </p:sp>
      <p:sp>
        <p:nvSpPr>
          <p:cNvPr id="136211" name="Freeform 19"/>
          <p:cNvSpPr>
            <a:spLocks/>
          </p:cNvSpPr>
          <p:nvPr/>
        </p:nvSpPr>
        <p:spPr bwMode="auto">
          <a:xfrm>
            <a:off x="5514975" y="6675438"/>
            <a:ext cx="3248025" cy="1587"/>
          </a:xfrm>
          <a:custGeom>
            <a:avLst/>
            <a:gdLst/>
            <a:ahLst/>
            <a:cxnLst>
              <a:cxn ang="0">
                <a:pos x="0" y="1"/>
              </a:cxn>
              <a:cxn ang="0">
                <a:pos x="2046" y="0"/>
              </a:cxn>
            </a:cxnLst>
            <a:rect l="0" t="0" r="r" b="b"/>
            <a:pathLst>
              <a:path w="2046" h="1">
                <a:moveTo>
                  <a:pt x="0" y="1"/>
                </a:moveTo>
                <a:lnTo>
                  <a:pt x="2046" y="0"/>
                </a:lnTo>
              </a:path>
            </a:pathLst>
          </a:custGeom>
          <a:noFill/>
          <a:ln w="38100">
            <a:solidFill>
              <a:srgbClr val="FFCC00"/>
            </a:solidFill>
            <a:round/>
            <a:headEnd/>
            <a:tailEnd/>
          </a:ln>
          <a:effectLst>
            <a:prstShdw prst="shdw17" dist="17961" dir="2700000">
              <a:srgbClr val="C0C0C0"/>
            </a:prstShdw>
          </a:effectLst>
        </p:spPr>
        <p:txBody>
          <a:bodyPr/>
          <a:lstStyle/>
          <a:p>
            <a:pPr>
              <a:defRPr/>
            </a:pPr>
            <a:endParaRPr lang="en-US" dirty="0"/>
          </a:p>
        </p:txBody>
      </p:sp>
      <p:sp>
        <p:nvSpPr>
          <p:cNvPr id="136213" name="Freeform 21"/>
          <p:cNvSpPr>
            <a:spLocks/>
          </p:cNvSpPr>
          <p:nvPr/>
        </p:nvSpPr>
        <p:spPr bwMode="auto">
          <a:xfrm>
            <a:off x="341313" y="6669088"/>
            <a:ext cx="3248025" cy="1587"/>
          </a:xfrm>
          <a:custGeom>
            <a:avLst/>
            <a:gdLst/>
            <a:ahLst/>
            <a:cxnLst>
              <a:cxn ang="0">
                <a:pos x="0" y="1"/>
              </a:cxn>
              <a:cxn ang="0">
                <a:pos x="2046" y="0"/>
              </a:cxn>
            </a:cxnLst>
            <a:rect l="0" t="0" r="r" b="b"/>
            <a:pathLst>
              <a:path w="2046" h="1">
                <a:moveTo>
                  <a:pt x="0" y="1"/>
                </a:moveTo>
                <a:lnTo>
                  <a:pt x="2046" y="0"/>
                </a:lnTo>
              </a:path>
            </a:pathLst>
          </a:custGeom>
          <a:noFill/>
          <a:ln w="38100">
            <a:solidFill>
              <a:srgbClr val="FFCC00"/>
            </a:solidFill>
            <a:round/>
            <a:headEnd/>
            <a:tailEnd/>
          </a:ln>
          <a:effectLst>
            <a:prstShdw prst="shdw17" dist="17961" dir="2700000">
              <a:srgbClr val="C0C0C0"/>
            </a:prstShdw>
          </a:effectLst>
        </p:spPr>
        <p:txBody>
          <a:bodyPr/>
          <a:lstStyle/>
          <a:p>
            <a:pPr>
              <a:defRPr/>
            </a:pPr>
            <a:endParaRPr lang="en-US" dirty="0"/>
          </a:p>
        </p:txBody>
      </p:sp>
      <p:sp>
        <p:nvSpPr>
          <p:cNvPr id="136214" name="Text Box 22"/>
          <p:cNvSpPr txBox="1">
            <a:spLocks noChangeArrowheads="1"/>
          </p:cNvSpPr>
          <p:nvPr/>
        </p:nvSpPr>
        <p:spPr bwMode="auto">
          <a:xfrm>
            <a:off x="904875" y="393700"/>
            <a:ext cx="1701800" cy="1087438"/>
          </a:xfrm>
          <a:prstGeom prst="rect">
            <a:avLst/>
          </a:prstGeom>
          <a:noFill/>
          <a:ln w="9525">
            <a:noFill/>
            <a:miter lim="800000"/>
            <a:headEnd/>
            <a:tailEnd/>
          </a:ln>
        </p:spPr>
        <p:txBody>
          <a:bodyPr/>
          <a:lstStyle/>
          <a:p>
            <a:pPr>
              <a:defRPr/>
            </a:pPr>
            <a:r>
              <a:rPr lang="en-US" sz="900" dirty="0">
                <a:solidFill>
                  <a:srgbClr val="006600"/>
                </a:solidFill>
                <a:latin typeface="Arial" charset="0"/>
              </a:rPr>
              <a:t>U.S. DEPARTMENT OF</a:t>
            </a:r>
          </a:p>
          <a:p>
            <a:pPr>
              <a:defRPr/>
            </a:pPr>
            <a:r>
              <a:rPr lang="en-US" sz="2400" dirty="0">
                <a:solidFill>
                  <a:srgbClr val="006600"/>
                </a:solidFill>
                <a:latin typeface="Arial" charset="0"/>
              </a:rPr>
              <a:t>ENERGY</a:t>
            </a:r>
          </a:p>
          <a:p>
            <a:pPr>
              <a:defRPr/>
            </a:pPr>
            <a:endParaRPr lang="en-US" sz="800" b="0" dirty="0">
              <a:solidFill>
                <a:srgbClr val="006600"/>
              </a:solidFill>
              <a:latin typeface="Arial" charset="0"/>
            </a:endParaRPr>
          </a:p>
          <a:p>
            <a:pPr>
              <a:defRPr/>
            </a:pPr>
            <a:r>
              <a:rPr lang="en-US" sz="1400" b="0" dirty="0">
                <a:solidFill>
                  <a:srgbClr val="006600"/>
                </a:solidFill>
                <a:latin typeface="Arial" charset="0"/>
              </a:rPr>
              <a:t>Office of Science</a:t>
            </a:r>
            <a:endParaRPr lang="en-US" sz="1400" dirty="0"/>
          </a:p>
        </p:txBody>
      </p:sp>
      <p:pic>
        <p:nvPicPr>
          <p:cNvPr id="1036" name="Picture 23" descr="NEW_DOE_Logo"/>
          <p:cNvPicPr>
            <a:picLocks noChangeAspect="1" noChangeArrowheads="1"/>
          </p:cNvPicPr>
          <p:nvPr/>
        </p:nvPicPr>
        <p:blipFill>
          <a:blip r:embed="rId14" cstate="print"/>
          <a:srcRect/>
          <a:stretch>
            <a:fillRect/>
          </a:stretch>
        </p:blipFill>
        <p:spPr bwMode="auto">
          <a:xfrm>
            <a:off x="254000" y="411163"/>
            <a:ext cx="658813" cy="658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85"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xStyles>
    <p:titleStyle>
      <a:lvl1pPr algn="ctr" defTabSz="841375" rtl="0" eaLnBrk="0" fontAlgn="base" hangingPunct="0">
        <a:spcBef>
          <a:spcPct val="0"/>
        </a:spcBef>
        <a:spcAft>
          <a:spcPct val="0"/>
        </a:spcAft>
        <a:defRPr sz="2800">
          <a:solidFill>
            <a:srgbClr val="000066"/>
          </a:solidFill>
          <a:latin typeface="+mj-lt"/>
          <a:ea typeface="+mj-ea"/>
          <a:cs typeface="+mj-cs"/>
        </a:defRPr>
      </a:lvl1pPr>
      <a:lvl2pPr algn="ctr" defTabSz="841375" rtl="0" eaLnBrk="0" fontAlgn="base" hangingPunct="0">
        <a:spcBef>
          <a:spcPct val="0"/>
        </a:spcBef>
        <a:spcAft>
          <a:spcPct val="0"/>
        </a:spcAft>
        <a:defRPr sz="2800">
          <a:solidFill>
            <a:srgbClr val="000066"/>
          </a:solidFill>
          <a:latin typeface="Arial" charset="0"/>
        </a:defRPr>
      </a:lvl2pPr>
      <a:lvl3pPr algn="ctr" defTabSz="841375" rtl="0" eaLnBrk="0" fontAlgn="base" hangingPunct="0">
        <a:spcBef>
          <a:spcPct val="0"/>
        </a:spcBef>
        <a:spcAft>
          <a:spcPct val="0"/>
        </a:spcAft>
        <a:defRPr sz="2800">
          <a:solidFill>
            <a:srgbClr val="000066"/>
          </a:solidFill>
          <a:latin typeface="Arial" charset="0"/>
        </a:defRPr>
      </a:lvl3pPr>
      <a:lvl4pPr algn="ctr" defTabSz="841375" rtl="0" eaLnBrk="0" fontAlgn="base" hangingPunct="0">
        <a:spcBef>
          <a:spcPct val="0"/>
        </a:spcBef>
        <a:spcAft>
          <a:spcPct val="0"/>
        </a:spcAft>
        <a:defRPr sz="2800">
          <a:solidFill>
            <a:srgbClr val="000066"/>
          </a:solidFill>
          <a:latin typeface="Arial" charset="0"/>
        </a:defRPr>
      </a:lvl4pPr>
      <a:lvl5pPr algn="ctr" defTabSz="841375" rtl="0" eaLnBrk="0" fontAlgn="base" hangingPunct="0">
        <a:spcBef>
          <a:spcPct val="0"/>
        </a:spcBef>
        <a:spcAft>
          <a:spcPct val="0"/>
        </a:spcAft>
        <a:defRPr sz="2800">
          <a:solidFill>
            <a:srgbClr val="000066"/>
          </a:solidFill>
          <a:latin typeface="Arial" charset="0"/>
        </a:defRPr>
      </a:lvl5pPr>
      <a:lvl6pPr marL="457200" algn="ctr" defTabSz="841375" rtl="0" fontAlgn="base">
        <a:spcBef>
          <a:spcPct val="0"/>
        </a:spcBef>
        <a:spcAft>
          <a:spcPct val="0"/>
        </a:spcAft>
        <a:defRPr sz="2800">
          <a:solidFill>
            <a:srgbClr val="000066"/>
          </a:solidFill>
          <a:latin typeface="Arial" charset="0"/>
        </a:defRPr>
      </a:lvl6pPr>
      <a:lvl7pPr marL="914400" algn="ctr" defTabSz="841375" rtl="0" fontAlgn="base">
        <a:spcBef>
          <a:spcPct val="0"/>
        </a:spcBef>
        <a:spcAft>
          <a:spcPct val="0"/>
        </a:spcAft>
        <a:defRPr sz="2800">
          <a:solidFill>
            <a:srgbClr val="000066"/>
          </a:solidFill>
          <a:latin typeface="Arial" charset="0"/>
        </a:defRPr>
      </a:lvl7pPr>
      <a:lvl8pPr marL="1371600" algn="ctr" defTabSz="841375" rtl="0" fontAlgn="base">
        <a:spcBef>
          <a:spcPct val="0"/>
        </a:spcBef>
        <a:spcAft>
          <a:spcPct val="0"/>
        </a:spcAft>
        <a:defRPr sz="2800">
          <a:solidFill>
            <a:srgbClr val="000066"/>
          </a:solidFill>
          <a:latin typeface="Arial" charset="0"/>
        </a:defRPr>
      </a:lvl8pPr>
      <a:lvl9pPr marL="1828800" algn="ctr" defTabSz="841375" rtl="0" fontAlgn="base">
        <a:spcBef>
          <a:spcPct val="0"/>
        </a:spcBef>
        <a:spcAft>
          <a:spcPct val="0"/>
        </a:spcAft>
        <a:defRPr sz="2800">
          <a:solidFill>
            <a:srgbClr val="000066"/>
          </a:solidFill>
          <a:latin typeface="Arial" charset="0"/>
        </a:defRPr>
      </a:lvl9pPr>
    </p:titleStyle>
    <p:bodyStyle>
      <a:lvl1pPr marL="315913" indent="-315913" algn="l" defTabSz="841375" rtl="0" eaLnBrk="0" fontAlgn="base" hangingPunct="0">
        <a:spcBef>
          <a:spcPct val="20000"/>
        </a:spcBef>
        <a:spcAft>
          <a:spcPct val="0"/>
        </a:spcAft>
        <a:buChar char="•"/>
        <a:defRPr sz="2900">
          <a:solidFill>
            <a:schemeClr val="tx1"/>
          </a:solidFill>
          <a:latin typeface="+mn-lt"/>
          <a:ea typeface="+mn-ea"/>
          <a:cs typeface="+mn-cs"/>
        </a:defRPr>
      </a:lvl1pPr>
      <a:lvl2pPr marL="684213" indent="-263525" algn="l" defTabSz="841375" rtl="0" eaLnBrk="0" fontAlgn="base" hangingPunct="0">
        <a:spcBef>
          <a:spcPct val="20000"/>
        </a:spcBef>
        <a:spcAft>
          <a:spcPct val="0"/>
        </a:spcAft>
        <a:buChar char="–"/>
        <a:defRPr sz="2600">
          <a:solidFill>
            <a:schemeClr val="tx1"/>
          </a:solidFill>
          <a:latin typeface="+mn-lt"/>
        </a:defRPr>
      </a:lvl2pPr>
      <a:lvl3pPr marL="1052513" indent="-211138" algn="l" defTabSz="841375" rtl="0" eaLnBrk="0" fontAlgn="base" hangingPunct="0">
        <a:spcBef>
          <a:spcPct val="20000"/>
        </a:spcBef>
        <a:spcAft>
          <a:spcPct val="0"/>
        </a:spcAft>
        <a:buChar char="•"/>
        <a:defRPr sz="2200">
          <a:solidFill>
            <a:schemeClr val="tx1"/>
          </a:solidFill>
          <a:latin typeface="+mn-lt"/>
        </a:defRPr>
      </a:lvl3pPr>
      <a:lvl4pPr marL="1473200" indent="-209550" algn="l" defTabSz="841375" rtl="0" eaLnBrk="0" fontAlgn="base" hangingPunct="0">
        <a:spcBef>
          <a:spcPct val="20000"/>
        </a:spcBef>
        <a:spcAft>
          <a:spcPct val="0"/>
        </a:spcAft>
        <a:buChar char="–"/>
        <a:defRPr>
          <a:solidFill>
            <a:schemeClr val="tx1"/>
          </a:solidFill>
          <a:latin typeface="+mn-lt"/>
        </a:defRPr>
      </a:lvl4pPr>
      <a:lvl5pPr marL="1895475" indent="-211138" algn="l" defTabSz="841375" rtl="0" eaLnBrk="0" fontAlgn="base" hangingPunct="0">
        <a:spcBef>
          <a:spcPct val="20000"/>
        </a:spcBef>
        <a:spcAft>
          <a:spcPct val="0"/>
        </a:spcAft>
        <a:buChar char="»"/>
        <a:defRPr>
          <a:solidFill>
            <a:schemeClr val="tx1"/>
          </a:solidFill>
          <a:latin typeface="+mn-lt"/>
        </a:defRPr>
      </a:lvl5pPr>
      <a:lvl6pPr marL="2352675" indent="-211138" algn="l" defTabSz="841375" rtl="0" fontAlgn="base">
        <a:spcBef>
          <a:spcPct val="20000"/>
        </a:spcBef>
        <a:spcAft>
          <a:spcPct val="0"/>
        </a:spcAft>
        <a:buChar char="»"/>
        <a:defRPr>
          <a:solidFill>
            <a:schemeClr val="tx1"/>
          </a:solidFill>
          <a:latin typeface="+mn-lt"/>
        </a:defRPr>
      </a:lvl6pPr>
      <a:lvl7pPr marL="2809875" indent="-211138" algn="l" defTabSz="841375" rtl="0" fontAlgn="base">
        <a:spcBef>
          <a:spcPct val="20000"/>
        </a:spcBef>
        <a:spcAft>
          <a:spcPct val="0"/>
        </a:spcAft>
        <a:buChar char="»"/>
        <a:defRPr>
          <a:solidFill>
            <a:schemeClr val="tx1"/>
          </a:solidFill>
          <a:latin typeface="+mn-lt"/>
        </a:defRPr>
      </a:lvl7pPr>
      <a:lvl8pPr marL="3267075" indent="-211138" algn="l" defTabSz="841375" rtl="0" fontAlgn="base">
        <a:spcBef>
          <a:spcPct val="20000"/>
        </a:spcBef>
        <a:spcAft>
          <a:spcPct val="0"/>
        </a:spcAft>
        <a:buChar char="»"/>
        <a:defRPr>
          <a:solidFill>
            <a:schemeClr val="tx1"/>
          </a:solidFill>
          <a:latin typeface="+mn-lt"/>
        </a:defRPr>
      </a:lvl8pPr>
      <a:lvl9pPr marL="3724275" indent="-211138" algn="l" defTabSz="841375"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84216" tIns="42108" rIns="84216" bIns="4210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84216" tIns="42108" rIns="84216" bIns="4210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54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84216" tIns="42108" rIns="84216" bIns="42108" numCol="1" anchor="t" anchorCtr="0" compatLnSpc="1">
            <a:prstTxWarp prst="textNoShape">
              <a:avLst/>
            </a:prstTxWarp>
          </a:bodyPr>
          <a:lstStyle>
            <a:lvl1pPr>
              <a:defRPr sz="1300" b="0" dirty="0" smtClean="0"/>
            </a:lvl1pPr>
          </a:lstStyle>
          <a:p>
            <a:pPr>
              <a:defRPr/>
            </a:pPr>
            <a:endParaRPr lang="en-US" dirty="0"/>
          </a:p>
        </p:txBody>
      </p:sp>
      <p:sp>
        <p:nvSpPr>
          <p:cNvPr id="1054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84216" tIns="42108" rIns="84216" bIns="42108" numCol="1" anchor="t" anchorCtr="0" compatLnSpc="1">
            <a:prstTxWarp prst="textNoShape">
              <a:avLst/>
            </a:prstTxWarp>
          </a:bodyPr>
          <a:lstStyle>
            <a:lvl1pPr algn="ctr">
              <a:defRPr sz="1300" b="0" dirty="0" smtClean="0"/>
            </a:lvl1pPr>
          </a:lstStyle>
          <a:p>
            <a:pPr>
              <a:defRPr/>
            </a:pPr>
            <a:endParaRPr lang="en-US" dirty="0"/>
          </a:p>
        </p:txBody>
      </p:sp>
      <p:sp>
        <p:nvSpPr>
          <p:cNvPr id="1054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84216" tIns="42108" rIns="84216" bIns="42108" numCol="1" anchor="t" anchorCtr="0" compatLnSpc="1">
            <a:prstTxWarp prst="textNoShape">
              <a:avLst/>
            </a:prstTxWarp>
          </a:bodyPr>
          <a:lstStyle>
            <a:lvl1pPr algn="r">
              <a:defRPr sz="1300" b="0" smtClean="0"/>
            </a:lvl1pPr>
          </a:lstStyle>
          <a:p>
            <a:pPr>
              <a:defRPr/>
            </a:pPr>
            <a:fld id="{B2D5EAC8-0AC7-4E87-9641-CFCA4F3DCC0E}"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841375" rtl="0" eaLnBrk="0" fontAlgn="base" hangingPunct="0">
        <a:spcBef>
          <a:spcPct val="0"/>
        </a:spcBef>
        <a:spcAft>
          <a:spcPct val="0"/>
        </a:spcAft>
        <a:defRPr sz="2800">
          <a:solidFill>
            <a:schemeClr val="tx2"/>
          </a:solidFill>
          <a:latin typeface="+mj-lt"/>
          <a:ea typeface="+mj-ea"/>
          <a:cs typeface="+mj-cs"/>
        </a:defRPr>
      </a:lvl1pPr>
      <a:lvl2pPr algn="ctr" defTabSz="841375" rtl="0" eaLnBrk="0" fontAlgn="base" hangingPunct="0">
        <a:spcBef>
          <a:spcPct val="0"/>
        </a:spcBef>
        <a:spcAft>
          <a:spcPct val="0"/>
        </a:spcAft>
        <a:defRPr sz="2800">
          <a:solidFill>
            <a:schemeClr val="tx2"/>
          </a:solidFill>
          <a:latin typeface="Arial" charset="0"/>
        </a:defRPr>
      </a:lvl2pPr>
      <a:lvl3pPr algn="ctr" defTabSz="841375" rtl="0" eaLnBrk="0" fontAlgn="base" hangingPunct="0">
        <a:spcBef>
          <a:spcPct val="0"/>
        </a:spcBef>
        <a:spcAft>
          <a:spcPct val="0"/>
        </a:spcAft>
        <a:defRPr sz="2800">
          <a:solidFill>
            <a:schemeClr val="tx2"/>
          </a:solidFill>
          <a:latin typeface="Arial" charset="0"/>
        </a:defRPr>
      </a:lvl3pPr>
      <a:lvl4pPr algn="ctr" defTabSz="841375" rtl="0" eaLnBrk="0" fontAlgn="base" hangingPunct="0">
        <a:spcBef>
          <a:spcPct val="0"/>
        </a:spcBef>
        <a:spcAft>
          <a:spcPct val="0"/>
        </a:spcAft>
        <a:defRPr sz="2800">
          <a:solidFill>
            <a:schemeClr val="tx2"/>
          </a:solidFill>
          <a:latin typeface="Arial" charset="0"/>
        </a:defRPr>
      </a:lvl4pPr>
      <a:lvl5pPr algn="ctr" defTabSz="841375" rtl="0" eaLnBrk="0" fontAlgn="base" hangingPunct="0">
        <a:spcBef>
          <a:spcPct val="0"/>
        </a:spcBef>
        <a:spcAft>
          <a:spcPct val="0"/>
        </a:spcAft>
        <a:defRPr sz="2800">
          <a:solidFill>
            <a:schemeClr val="tx2"/>
          </a:solidFill>
          <a:latin typeface="Arial" charset="0"/>
        </a:defRPr>
      </a:lvl5pPr>
      <a:lvl6pPr marL="457200" algn="ctr" defTabSz="841375" rtl="0" fontAlgn="base">
        <a:spcBef>
          <a:spcPct val="0"/>
        </a:spcBef>
        <a:spcAft>
          <a:spcPct val="0"/>
        </a:spcAft>
        <a:defRPr sz="2800">
          <a:solidFill>
            <a:schemeClr val="tx2"/>
          </a:solidFill>
          <a:latin typeface="Arial" charset="0"/>
        </a:defRPr>
      </a:lvl6pPr>
      <a:lvl7pPr marL="914400" algn="ctr" defTabSz="841375" rtl="0" fontAlgn="base">
        <a:spcBef>
          <a:spcPct val="0"/>
        </a:spcBef>
        <a:spcAft>
          <a:spcPct val="0"/>
        </a:spcAft>
        <a:defRPr sz="2800">
          <a:solidFill>
            <a:schemeClr val="tx2"/>
          </a:solidFill>
          <a:latin typeface="Arial" charset="0"/>
        </a:defRPr>
      </a:lvl7pPr>
      <a:lvl8pPr marL="1371600" algn="ctr" defTabSz="841375" rtl="0" fontAlgn="base">
        <a:spcBef>
          <a:spcPct val="0"/>
        </a:spcBef>
        <a:spcAft>
          <a:spcPct val="0"/>
        </a:spcAft>
        <a:defRPr sz="2800">
          <a:solidFill>
            <a:schemeClr val="tx2"/>
          </a:solidFill>
          <a:latin typeface="Arial" charset="0"/>
        </a:defRPr>
      </a:lvl8pPr>
      <a:lvl9pPr marL="1828800" algn="ctr" defTabSz="841375" rtl="0" fontAlgn="base">
        <a:spcBef>
          <a:spcPct val="0"/>
        </a:spcBef>
        <a:spcAft>
          <a:spcPct val="0"/>
        </a:spcAft>
        <a:defRPr sz="2800">
          <a:solidFill>
            <a:schemeClr val="tx2"/>
          </a:solidFill>
          <a:latin typeface="Arial" charset="0"/>
        </a:defRPr>
      </a:lvl9pPr>
    </p:titleStyle>
    <p:bodyStyle>
      <a:lvl1pPr marL="315913" indent="-315913" algn="l" defTabSz="841375" rtl="0" eaLnBrk="0" fontAlgn="base" hangingPunct="0">
        <a:spcBef>
          <a:spcPct val="20000"/>
        </a:spcBef>
        <a:spcAft>
          <a:spcPct val="0"/>
        </a:spcAft>
        <a:buChar char="•"/>
        <a:defRPr sz="2900">
          <a:solidFill>
            <a:schemeClr val="tx1"/>
          </a:solidFill>
          <a:latin typeface="+mn-lt"/>
          <a:ea typeface="+mn-ea"/>
          <a:cs typeface="+mn-cs"/>
        </a:defRPr>
      </a:lvl1pPr>
      <a:lvl2pPr marL="684213" indent="-263525" algn="l" defTabSz="841375" rtl="0" eaLnBrk="0" fontAlgn="base" hangingPunct="0">
        <a:spcBef>
          <a:spcPct val="20000"/>
        </a:spcBef>
        <a:spcAft>
          <a:spcPct val="0"/>
        </a:spcAft>
        <a:buChar char="–"/>
        <a:defRPr sz="2600">
          <a:solidFill>
            <a:schemeClr val="tx1"/>
          </a:solidFill>
          <a:latin typeface="+mn-lt"/>
        </a:defRPr>
      </a:lvl2pPr>
      <a:lvl3pPr marL="1052513" indent="-211138" algn="l" defTabSz="841375" rtl="0" eaLnBrk="0" fontAlgn="base" hangingPunct="0">
        <a:spcBef>
          <a:spcPct val="20000"/>
        </a:spcBef>
        <a:spcAft>
          <a:spcPct val="0"/>
        </a:spcAft>
        <a:buChar char="•"/>
        <a:defRPr sz="2200">
          <a:solidFill>
            <a:schemeClr val="tx1"/>
          </a:solidFill>
          <a:latin typeface="+mn-lt"/>
        </a:defRPr>
      </a:lvl3pPr>
      <a:lvl4pPr marL="1473200" indent="-209550" algn="l" defTabSz="841375" rtl="0" eaLnBrk="0" fontAlgn="base" hangingPunct="0">
        <a:spcBef>
          <a:spcPct val="20000"/>
        </a:spcBef>
        <a:spcAft>
          <a:spcPct val="0"/>
        </a:spcAft>
        <a:buChar char="–"/>
        <a:defRPr>
          <a:solidFill>
            <a:schemeClr val="tx1"/>
          </a:solidFill>
          <a:latin typeface="+mn-lt"/>
        </a:defRPr>
      </a:lvl4pPr>
      <a:lvl5pPr marL="1895475" indent="-211138" algn="l" defTabSz="841375" rtl="0" eaLnBrk="0" fontAlgn="base" hangingPunct="0">
        <a:spcBef>
          <a:spcPct val="20000"/>
        </a:spcBef>
        <a:spcAft>
          <a:spcPct val="0"/>
        </a:spcAft>
        <a:buChar char="»"/>
        <a:defRPr>
          <a:solidFill>
            <a:schemeClr val="tx1"/>
          </a:solidFill>
          <a:latin typeface="+mn-lt"/>
        </a:defRPr>
      </a:lvl5pPr>
      <a:lvl6pPr marL="2352675" indent="-211138" algn="l" defTabSz="841375" rtl="0" fontAlgn="base">
        <a:spcBef>
          <a:spcPct val="20000"/>
        </a:spcBef>
        <a:spcAft>
          <a:spcPct val="0"/>
        </a:spcAft>
        <a:buChar char="»"/>
        <a:defRPr>
          <a:solidFill>
            <a:schemeClr val="tx1"/>
          </a:solidFill>
          <a:latin typeface="+mn-lt"/>
        </a:defRPr>
      </a:lvl6pPr>
      <a:lvl7pPr marL="2809875" indent="-211138" algn="l" defTabSz="841375" rtl="0" fontAlgn="base">
        <a:spcBef>
          <a:spcPct val="20000"/>
        </a:spcBef>
        <a:spcAft>
          <a:spcPct val="0"/>
        </a:spcAft>
        <a:buChar char="»"/>
        <a:defRPr>
          <a:solidFill>
            <a:schemeClr val="tx1"/>
          </a:solidFill>
          <a:latin typeface="+mn-lt"/>
        </a:defRPr>
      </a:lvl7pPr>
      <a:lvl8pPr marL="3267075" indent="-211138" algn="l" defTabSz="841375" rtl="0" fontAlgn="base">
        <a:spcBef>
          <a:spcPct val="20000"/>
        </a:spcBef>
        <a:spcAft>
          <a:spcPct val="0"/>
        </a:spcAft>
        <a:buChar char="»"/>
        <a:defRPr>
          <a:solidFill>
            <a:schemeClr val="tx1"/>
          </a:solidFill>
          <a:latin typeface="+mn-lt"/>
        </a:defRPr>
      </a:lvl8pPr>
      <a:lvl9pPr marL="3724275" indent="-211138" algn="l" defTabSz="841375"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84216" tIns="42108" rIns="84216" bIns="4210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84216" tIns="42108" rIns="84216" bIns="42108" numCol="1" anchor="t" anchorCtr="0" compatLnSpc="1">
            <a:prstTxWarp prst="textNoShape">
              <a:avLst/>
            </a:prstTxWarp>
          </a:bodyPr>
          <a:lstStyle>
            <a:lvl1pPr>
              <a:defRPr sz="1300" b="0" dirty="0" smtClean="0"/>
            </a:lvl1pPr>
          </a:lstStyle>
          <a:p>
            <a:pPr>
              <a:defRPr/>
            </a:pPr>
            <a:endParaRPr lang="en-US" dirty="0"/>
          </a:p>
        </p:txBody>
      </p:sp>
      <p:sp>
        <p:nvSpPr>
          <p:cNvPr id="1034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84216" tIns="42108" rIns="84216" bIns="42108" numCol="1" anchor="t" anchorCtr="0" compatLnSpc="1">
            <a:prstTxWarp prst="textNoShape">
              <a:avLst/>
            </a:prstTxWarp>
          </a:bodyPr>
          <a:lstStyle>
            <a:lvl1pPr algn="ctr">
              <a:defRPr sz="1300" b="0" dirty="0" smtClean="0"/>
            </a:lvl1pPr>
          </a:lstStyle>
          <a:p>
            <a:pPr>
              <a:defRPr/>
            </a:pPr>
            <a:endParaRPr lang="en-US" dirty="0"/>
          </a:p>
        </p:txBody>
      </p:sp>
      <p:sp>
        <p:nvSpPr>
          <p:cNvPr id="1034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84216" tIns="42108" rIns="84216" bIns="42108" numCol="1" anchor="t" anchorCtr="0" compatLnSpc="1">
            <a:prstTxWarp prst="textNoShape">
              <a:avLst/>
            </a:prstTxWarp>
          </a:bodyPr>
          <a:lstStyle>
            <a:lvl1pPr algn="r">
              <a:defRPr sz="1300" b="0" smtClean="0"/>
            </a:lvl1pPr>
          </a:lstStyle>
          <a:p>
            <a:pPr>
              <a:defRPr/>
            </a:pPr>
            <a:fld id="{DBD9B098-6C92-4A75-AA19-B58D89E19CBC}" type="slidenum">
              <a:rPr lang="en-US"/>
              <a:pPr>
                <a:defRPr/>
              </a:pPr>
              <a:t>‹#›</a:t>
            </a:fld>
            <a:endParaRPr lang="en-US" dirty="0"/>
          </a:p>
        </p:txBody>
      </p:sp>
      <p:sp>
        <p:nvSpPr>
          <p:cNvPr id="103433" name="Rectangle 9"/>
          <p:cNvSpPr>
            <a:spLocks noChangeArrowheads="1"/>
          </p:cNvSpPr>
          <p:nvPr/>
        </p:nvSpPr>
        <p:spPr bwMode="auto">
          <a:xfrm>
            <a:off x="8810625" y="6553200"/>
            <a:ext cx="333375" cy="244475"/>
          </a:xfrm>
          <a:prstGeom prst="rect">
            <a:avLst/>
          </a:prstGeom>
          <a:noFill/>
          <a:ln w="9525">
            <a:noFill/>
            <a:miter lim="800000"/>
            <a:headEnd/>
            <a:tailEnd/>
          </a:ln>
          <a:effectLst/>
        </p:spPr>
        <p:txBody>
          <a:bodyPr>
            <a:spAutoFit/>
          </a:bodyPr>
          <a:lstStyle/>
          <a:p>
            <a:pPr defTabSz="841375">
              <a:defRPr/>
            </a:pPr>
            <a:fld id="{9D9FD80E-B4EB-4929-A44F-55E161833439}" type="slidenum">
              <a:rPr lang="en-US" sz="1000" b="0"/>
              <a:pPr defTabSz="841375">
                <a:defRPr/>
              </a:pPr>
              <a:t>‹#›</a:t>
            </a:fld>
            <a:endParaRPr lang="en-US" sz="1000" b="0" dirty="0"/>
          </a:p>
        </p:txBody>
      </p:sp>
      <p:sp>
        <p:nvSpPr>
          <p:cNvPr id="103438" name="Rectangle 14"/>
          <p:cNvSpPr>
            <a:spLocks noChangeArrowheads="1"/>
          </p:cNvSpPr>
          <p:nvPr/>
        </p:nvSpPr>
        <p:spPr bwMode="auto">
          <a:xfrm>
            <a:off x="225425" y="44450"/>
            <a:ext cx="1354138" cy="222250"/>
          </a:xfrm>
          <a:prstGeom prst="rect">
            <a:avLst/>
          </a:prstGeom>
          <a:noFill/>
          <a:ln w="6350">
            <a:noFill/>
            <a:miter lim="800000"/>
            <a:headEnd/>
            <a:tailEnd/>
          </a:ln>
          <a:effectLst/>
        </p:spPr>
        <p:txBody>
          <a:bodyPr wrap="none" lIns="84216" tIns="42108" rIns="84216" bIns="42108">
            <a:spAutoFit/>
          </a:bodyPr>
          <a:lstStyle/>
          <a:p>
            <a:pPr algn="ctr" defTabSz="841375">
              <a:defRPr/>
            </a:pPr>
            <a:r>
              <a:rPr lang="en-US" sz="900" i="1" dirty="0">
                <a:solidFill>
                  <a:schemeClr val="accent2"/>
                </a:solidFill>
                <a:latin typeface="Arial Narrow" pitchFamily="34" charset="0"/>
              </a:rPr>
              <a:t>U.S. Department of Energy</a:t>
            </a:r>
            <a:endParaRPr lang="en-US" sz="900" i="1" dirty="0">
              <a:solidFill>
                <a:srgbClr val="0000FF"/>
              </a:solidFill>
              <a:latin typeface="Arial Narrow" pitchFamily="34" charset="0"/>
            </a:endParaRPr>
          </a:p>
        </p:txBody>
      </p:sp>
      <p:pic>
        <p:nvPicPr>
          <p:cNvPr id="3080" name="Picture 15" descr="SClogo-1"/>
          <p:cNvPicPr>
            <a:picLocks noChangeAspect="1" noChangeArrowheads="1"/>
          </p:cNvPicPr>
          <p:nvPr/>
        </p:nvPicPr>
        <p:blipFill>
          <a:blip r:embed="rId13" cstate="print"/>
          <a:srcRect/>
          <a:stretch>
            <a:fillRect/>
          </a:stretch>
        </p:blipFill>
        <p:spPr bwMode="auto">
          <a:xfrm>
            <a:off x="304800" y="238125"/>
            <a:ext cx="1162050" cy="647700"/>
          </a:xfrm>
          <a:prstGeom prst="rect">
            <a:avLst/>
          </a:prstGeom>
          <a:noFill/>
          <a:ln w="9525">
            <a:noFill/>
            <a:miter lim="800000"/>
            <a:headEnd/>
            <a:tailEnd/>
          </a:ln>
        </p:spPr>
      </p:pic>
      <p:sp>
        <p:nvSpPr>
          <p:cNvPr id="103440" name="Text Box 16"/>
          <p:cNvSpPr txBox="1">
            <a:spLocks noChangeArrowheads="1"/>
          </p:cNvSpPr>
          <p:nvPr/>
        </p:nvSpPr>
        <p:spPr bwMode="auto">
          <a:xfrm>
            <a:off x="190500" y="873125"/>
            <a:ext cx="1095375" cy="222250"/>
          </a:xfrm>
          <a:prstGeom prst="rect">
            <a:avLst/>
          </a:prstGeom>
          <a:noFill/>
          <a:ln w="6350">
            <a:noFill/>
            <a:miter lim="800000"/>
            <a:headEnd/>
            <a:tailEnd/>
          </a:ln>
          <a:effectLst/>
        </p:spPr>
        <p:txBody>
          <a:bodyPr wrap="none" lIns="84216" tIns="42108" rIns="84216" bIns="42108">
            <a:spAutoFit/>
          </a:bodyPr>
          <a:lstStyle/>
          <a:p>
            <a:pPr defTabSz="841375">
              <a:defRPr/>
            </a:pPr>
            <a:r>
              <a:rPr lang="en-US" sz="900" i="1" dirty="0">
                <a:solidFill>
                  <a:schemeClr val="accent2"/>
                </a:solidFill>
                <a:latin typeface="Arial" charset="0"/>
              </a:rPr>
              <a:t>Office of Science</a:t>
            </a:r>
            <a:endParaRPr lang="en-US" sz="900" i="1" dirty="0">
              <a:solidFill>
                <a:srgbClr val="0000FF"/>
              </a:solidFill>
              <a:latin typeface="Arial" charset="0"/>
            </a:endParaRPr>
          </a:p>
        </p:txBody>
      </p:sp>
      <p:sp>
        <p:nvSpPr>
          <p:cNvPr id="103441" name="Line 17"/>
          <p:cNvSpPr>
            <a:spLocks noChangeShapeType="1"/>
          </p:cNvSpPr>
          <p:nvPr/>
        </p:nvSpPr>
        <p:spPr bwMode="auto">
          <a:xfrm flipV="1">
            <a:off x="1349375" y="1014413"/>
            <a:ext cx="7191375" cy="1587"/>
          </a:xfrm>
          <a:prstGeom prst="line">
            <a:avLst/>
          </a:prstGeom>
          <a:noFill/>
          <a:ln w="38100">
            <a:solidFill>
              <a:srgbClr val="FF6600"/>
            </a:solidFill>
            <a:round/>
            <a:headEnd/>
            <a:tailEnd/>
          </a:ln>
          <a:effectLst>
            <a:prstShdw prst="shdw17" dist="17961" dir="2700000">
              <a:srgbClr val="C0C0C0"/>
            </a:prstShdw>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841375" rtl="0" eaLnBrk="0" fontAlgn="base" hangingPunct="0">
        <a:spcBef>
          <a:spcPct val="0"/>
        </a:spcBef>
        <a:spcAft>
          <a:spcPct val="0"/>
        </a:spcAft>
        <a:defRPr sz="4100">
          <a:solidFill>
            <a:schemeClr val="tx2"/>
          </a:solidFill>
          <a:latin typeface="+mj-lt"/>
          <a:ea typeface="+mj-ea"/>
          <a:cs typeface="+mj-cs"/>
        </a:defRPr>
      </a:lvl1pPr>
      <a:lvl2pPr algn="ctr" defTabSz="841375" rtl="0" eaLnBrk="0" fontAlgn="base" hangingPunct="0">
        <a:spcBef>
          <a:spcPct val="0"/>
        </a:spcBef>
        <a:spcAft>
          <a:spcPct val="0"/>
        </a:spcAft>
        <a:defRPr sz="4100">
          <a:solidFill>
            <a:schemeClr val="tx2"/>
          </a:solidFill>
          <a:latin typeface="Arial" charset="0"/>
        </a:defRPr>
      </a:lvl2pPr>
      <a:lvl3pPr algn="ctr" defTabSz="841375" rtl="0" eaLnBrk="0" fontAlgn="base" hangingPunct="0">
        <a:spcBef>
          <a:spcPct val="0"/>
        </a:spcBef>
        <a:spcAft>
          <a:spcPct val="0"/>
        </a:spcAft>
        <a:defRPr sz="4100">
          <a:solidFill>
            <a:schemeClr val="tx2"/>
          </a:solidFill>
          <a:latin typeface="Arial" charset="0"/>
        </a:defRPr>
      </a:lvl3pPr>
      <a:lvl4pPr algn="ctr" defTabSz="841375" rtl="0" eaLnBrk="0" fontAlgn="base" hangingPunct="0">
        <a:spcBef>
          <a:spcPct val="0"/>
        </a:spcBef>
        <a:spcAft>
          <a:spcPct val="0"/>
        </a:spcAft>
        <a:defRPr sz="4100">
          <a:solidFill>
            <a:schemeClr val="tx2"/>
          </a:solidFill>
          <a:latin typeface="Arial" charset="0"/>
        </a:defRPr>
      </a:lvl4pPr>
      <a:lvl5pPr algn="ctr" defTabSz="841375" rtl="0" eaLnBrk="0" fontAlgn="base" hangingPunct="0">
        <a:spcBef>
          <a:spcPct val="0"/>
        </a:spcBef>
        <a:spcAft>
          <a:spcPct val="0"/>
        </a:spcAft>
        <a:defRPr sz="4100">
          <a:solidFill>
            <a:schemeClr val="tx2"/>
          </a:solidFill>
          <a:latin typeface="Arial" charset="0"/>
        </a:defRPr>
      </a:lvl5pPr>
      <a:lvl6pPr marL="457200" algn="ctr" defTabSz="841375" rtl="0" fontAlgn="base">
        <a:spcBef>
          <a:spcPct val="0"/>
        </a:spcBef>
        <a:spcAft>
          <a:spcPct val="0"/>
        </a:spcAft>
        <a:defRPr sz="4100">
          <a:solidFill>
            <a:schemeClr val="tx2"/>
          </a:solidFill>
          <a:latin typeface="Arial" charset="0"/>
        </a:defRPr>
      </a:lvl6pPr>
      <a:lvl7pPr marL="914400" algn="ctr" defTabSz="841375" rtl="0" fontAlgn="base">
        <a:spcBef>
          <a:spcPct val="0"/>
        </a:spcBef>
        <a:spcAft>
          <a:spcPct val="0"/>
        </a:spcAft>
        <a:defRPr sz="4100">
          <a:solidFill>
            <a:schemeClr val="tx2"/>
          </a:solidFill>
          <a:latin typeface="Arial" charset="0"/>
        </a:defRPr>
      </a:lvl7pPr>
      <a:lvl8pPr marL="1371600" algn="ctr" defTabSz="841375" rtl="0" fontAlgn="base">
        <a:spcBef>
          <a:spcPct val="0"/>
        </a:spcBef>
        <a:spcAft>
          <a:spcPct val="0"/>
        </a:spcAft>
        <a:defRPr sz="4100">
          <a:solidFill>
            <a:schemeClr val="tx2"/>
          </a:solidFill>
          <a:latin typeface="Arial" charset="0"/>
        </a:defRPr>
      </a:lvl8pPr>
      <a:lvl9pPr marL="1828800" algn="ctr" defTabSz="841375" rtl="0" fontAlgn="base">
        <a:spcBef>
          <a:spcPct val="0"/>
        </a:spcBef>
        <a:spcAft>
          <a:spcPct val="0"/>
        </a:spcAft>
        <a:defRPr sz="4100">
          <a:solidFill>
            <a:schemeClr val="tx2"/>
          </a:solidFill>
          <a:latin typeface="Arial" charset="0"/>
        </a:defRPr>
      </a:lvl9pPr>
    </p:titleStyle>
    <p:bodyStyle>
      <a:lvl1pPr marL="315913" indent="-315913" algn="l" defTabSz="841375" rtl="0" eaLnBrk="0" fontAlgn="base" hangingPunct="0">
        <a:spcBef>
          <a:spcPct val="20000"/>
        </a:spcBef>
        <a:spcAft>
          <a:spcPct val="0"/>
        </a:spcAft>
        <a:buChar char="•"/>
        <a:defRPr sz="2900">
          <a:solidFill>
            <a:schemeClr val="tx1"/>
          </a:solidFill>
          <a:latin typeface="+mn-lt"/>
          <a:ea typeface="+mn-ea"/>
          <a:cs typeface="+mn-cs"/>
        </a:defRPr>
      </a:lvl1pPr>
      <a:lvl2pPr marL="684213" indent="-263525" algn="l" defTabSz="841375" rtl="0" eaLnBrk="0" fontAlgn="base" hangingPunct="0">
        <a:spcBef>
          <a:spcPct val="20000"/>
        </a:spcBef>
        <a:spcAft>
          <a:spcPct val="0"/>
        </a:spcAft>
        <a:buChar char="–"/>
        <a:defRPr sz="2600">
          <a:solidFill>
            <a:schemeClr val="tx1"/>
          </a:solidFill>
          <a:latin typeface="+mn-lt"/>
        </a:defRPr>
      </a:lvl2pPr>
      <a:lvl3pPr marL="1052513" indent="-211138" algn="l" defTabSz="841375" rtl="0" eaLnBrk="0" fontAlgn="base" hangingPunct="0">
        <a:spcBef>
          <a:spcPct val="20000"/>
        </a:spcBef>
        <a:spcAft>
          <a:spcPct val="0"/>
        </a:spcAft>
        <a:buChar char="•"/>
        <a:defRPr sz="2200">
          <a:solidFill>
            <a:schemeClr val="tx1"/>
          </a:solidFill>
          <a:latin typeface="+mn-lt"/>
        </a:defRPr>
      </a:lvl3pPr>
      <a:lvl4pPr marL="1473200" indent="-209550" algn="l" defTabSz="841375" rtl="0" eaLnBrk="0" fontAlgn="base" hangingPunct="0">
        <a:spcBef>
          <a:spcPct val="20000"/>
        </a:spcBef>
        <a:spcAft>
          <a:spcPct val="0"/>
        </a:spcAft>
        <a:buChar char="–"/>
        <a:defRPr>
          <a:solidFill>
            <a:schemeClr val="tx1"/>
          </a:solidFill>
          <a:latin typeface="+mn-lt"/>
        </a:defRPr>
      </a:lvl4pPr>
      <a:lvl5pPr marL="1895475" indent="-211138" algn="l" defTabSz="841375" rtl="0" eaLnBrk="0" fontAlgn="base" hangingPunct="0">
        <a:spcBef>
          <a:spcPct val="20000"/>
        </a:spcBef>
        <a:spcAft>
          <a:spcPct val="0"/>
        </a:spcAft>
        <a:buChar char="»"/>
        <a:defRPr>
          <a:solidFill>
            <a:schemeClr val="tx1"/>
          </a:solidFill>
          <a:latin typeface="+mn-lt"/>
        </a:defRPr>
      </a:lvl5pPr>
      <a:lvl6pPr marL="2352675" indent="-211138" algn="l" defTabSz="841375" rtl="0" fontAlgn="base">
        <a:spcBef>
          <a:spcPct val="20000"/>
        </a:spcBef>
        <a:spcAft>
          <a:spcPct val="0"/>
        </a:spcAft>
        <a:buChar char="»"/>
        <a:defRPr>
          <a:solidFill>
            <a:schemeClr val="tx1"/>
          </a:solidFill>
          <a:latin typeface="+mn-lt"/>
        </a:defRPr>
      </a:lvl6pPr>
      <a:lvl7pPr marL="2809875" indent="-211138" algn="l" defTabSz="841375" rtl="0" fontAlgn="base">
        <a:spcBef>
          <a:spcPct val="20000"/>
        </a:spcBef>
        <a:spcAft>
          <a:spcPct val="0"/>
        </a:spcAft>
        <a:buChar char="»"/>
        <a:defRPr>
          <a:solidFill>
            <a:schemeClr val="tx1"/>
          </a:solidFill>
          <a:latin typeface="+mn-lt"/>
        </a:defRPr>
      </a:lvl7pPr>
      <a:lvl8pPr marL="3267075" indent="-211138" algn="l" defTabSz="841375" rtl="0" fontAlgn="base">
        <a:spcBef>
          <a:spcPct val="20000"/>
        </a:spcBef>
        <a:spcAft>
          <a:spcPct val="0"/>
        </a:spcAft>
        <a:buChar char="»"/>
        <a:defRPr>
          <a:solidFill>
            <a:schemeClr val="tx1"/>
          </a:solidFill>
          <a:latin typeface="+mn-lt"/>
        </a:defRPr>
      </a:lvl8pPr>
      <a:lvl9pPr marL="3724275" indent="-211138" algn="l" defTabSz="841375"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hyperlink" Target="mailto:tracy.sims@science.doe.gov"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203" y="1792941"/>
            <a:ext cx="8710644" cy="4647426"/>
          </a:xfrm>
          <a:prstGeom prst="rect">
            <a:avLst/>
          </a:prstGeom>
        </p:spPr>
        <p:txBody>
          <a:bodyPr wrap="square" lIns="91440" tIns="45720" rIns="91440" bIns="45720" anchor="t">
            <a:spAutoFit/>
          </a:bodyPr>
          <a:lstStyle/>
          <a:p>
            <a:pPr marR="8890" algn="ctr"/>
            <a:r>
              <a:rPr lang="en-US" dirty="0">
                <a:latin typeface="Calibri" panose="020F0502020204030204" pitchFamily="34" charset="0"/>
                <a:cs typeface="Calibri" panose="020F0502020204030204" pitchFamily="34" charset="0"/>
              </a:rPr>
              <a:t>2024 Accelerator Safety Workshop </a:t>
            </a:r>
          </a:p>
          <a:p>
            <a:pPr marR="8890" algn="ctr"/>
            <a:endParaRPr lang="en-US" dirty="0">
              <a:latin typeface="Calibri" panose="020F0502020204030204" pitchFamily="34" charset="0"/>
              <a:cs typeface="Calibri" panose="020F0502020204030204" pitchFamily="34" charset="0"/>
            </a:endParaRPr>
          </a:p>
          <a:p>
            <a:pPr marR="8890" algn="ctr"/>
            <a:endParaRPr lang="en-US" dirty="0">
              <a:latin typeface="Calibri" panose="020F0502020204030204" pitchFamily="34" charset="0"/>
              <a:cs typeface="Calibri" panose="020F0502020204030204" pitchFamily="34" charset="0"/>
            </a:endParaRPr>
          </a:p>
          <a:p>
            <a:pPr marR="8890" algn="ctr"/>
            <a:r>
              <a:rPr lang="en-US" sz="3600" dirty="0">
                <a:latin typeface="Calibri" panose="020F0502020204030204" pitchFamily="34" charset="0"/>
                <a:cs typeface="Calibri" panose="020F0502020204030204" pitchFamily="34" charset="0"/>
              </a:rPr>
              <a:t>Software Quality Assurance</a:t>
            </a:r>
            <a:endParaRPr lang="en-US" sz="1800" dirty="0">
              <a:latin typeface="Calibri" panose="020F0502020204030204" pitchFamily="34" charset="0"/>
              <a:cs typeface="Calibri" panose="020F0502020204030204" pitchFamily="34" charset="0"/>
            </a:endParaRPr>
          </a:p>
          <a:p>
            <a:pPr marR="8890" algn="ctr"/>
            <a:endParaRPr lang="en-US" dirty="0">
              <a:latin typeface="Calibri" panose="020F0502020204030204" pitchFamily="34" charset="0"/>
              <a:cs typeface="Calibri" panose="020F0502020204030204" pitchFamily="34" charset="0"/>
            </a:endParaRPr>
          </a:p>
          <a:p>
            <a:pPr marR="8890" algn="ctr"/>
            <a:endParaRPr lang="en-US" dirty="0">
              <a:latin typeface="Calibri" panose="020F0502020204030204" pitchFamily="34" charset="0"/>
              <a:cs typeface="Calibri" panose="020F0502020204030204" pitchFamily="34" charset="0"/>
            </a:endParaRPr>
          </a:p>
          <a:p>
            <a:pPr marR="8890" algn="ctr"/>
            <a:r>
              <a:rPr lang="en-US" dirty="0">
                <a:latin typeface="Calibri" panose="020F0502020204030204" pitchFamily="34" charset="0"/>
                <a:cs typeface="Calibri" panose="020F0502020204030204" pitchFamily="34" charset="0"/>
              </a:rPr>
              <a:t>Tracy Sims</a:t>
            </a:r>
          </a:p>
          <a:p>
            <a:pPr marR="8890" algn="ctr"/>
            <a:r>
              <a:rPr lang="en-US" dirty="0">
                <a:latin typeface="Calibri" panose="020F0502020204030204" pitchFamily="34" charset="0"/>
                <a:cs typeface="Calibri" panose="020F0502020204030204" pitchFamily="34" charset="0"/>
              </a:rPr>
              <a:t>Quality Assurance Engineer</a:t>
            </a:r>
          </a:p>
          <a:p>
            <a:pPr marR="8890" algn="ctr"/>
            <a:r>
              <a:rPr lang="en-US" dirty="0">
                <a:latin typeface="Calibri" panose="020F0502020204030204" pitchFamily="34" charset="0"/>
                <a:cs typeface="Calibri" panose="020F0502020204030204" pitchFamily="34" charset="0"/>
              </a:rPr>
              <a:t>DOE Office of Science (SC), HQ Office of Safety and Security (OSS)</a:t>
            </a:r>
          </a:p>
          <a:p>
            <a:pPr marR="8890" algn="ctr"/>
            <a:endParaRPr lang="en-US" dirty="0">
              <a:latin typeface="Calibri" panose="020F0502020204030204" pitchFamily="34" charset="0"/>
              <a:cs typeface="Calibri" panose="020F0502020204030204" pitchFamily="34" charset="0"/>
            </a:endParaRPr>
          </a:p>
          <a:p>
            <a:pPr marR="8890" algn="ctr"/>
            <a:endParaRPr lang="en-US" dirty="0">
              <a:latin typeface="Calibri" panose="020F0502020204030204" pitchFamily="34" charset="0"/>
              <a:cs typeface="Calibri" panose="020F0502020204030204" pitchFamily="34" charset="0"/>
            </a:endParaRPr>
          </a:p>
          <a:p>
            <a:pPr marR="8890" algn="ctr"/>
            <a:endParaRPr lang="en-US" dirty="0">
              <a:latin typeface="Calibri" panose="020F0502020204030204" pitchFamily="34" charset="0"/>
              <a:cs typeface="Calibri" panose="020F0502020204030204" pitchFamily="34" charset="0"/>
            </a:endParaRPr>
          </a:p>
          <a:p>
            <a:pPr marR="8890" algn="ctr"/>
            <a:endParaRPr lang="en-US" dirty="0">
              <a:latin typeface="Calibri" panose="020F0502020204030204" pitchFamily="34" charset="0"/>
              <a:cs typeface="Calibri" panose="020F0502020204030204" pitchFamily="34" charset="0"/>
            </a:endParaRPr>
          </a:p>
          <a:p>
            <a:pPr marR="8890" algn="ctr"/>
            <a:r>
              <a:rPr lang="en-US" dirty="0">
                <a:latin typeface="Calibri" panose="020F0502020204030204" pitchFamily="34" charset="0"/>
                <a:cs typeface="Calibri" panose="020F0502020204030204" pitchFamily="34" charset="0"/>
              </a:rPr>
              <a:t>09 October 2024</a:t>
            </a:r>
            <a:endParaRPr lang="en-US" dirty="0">
              <a:cs typeface="Times New Roman" pitchFamily="18" charset="0"/>
            </a:endParaRPr>
          </a:p>
        </p:txBody>
      </p:sp>
      <p:sp>
        <p:nvSpPr>
          <p:cNvPr id="4" name="Rectangle 3"/>
          <p:cNvSpPr/>
          <p:nvPr/>
        </p:nvSpPr>
        <p:spPr>
          <a:xfrm>
            <a:off x="2263806" y="189815"/>
            <a:ext cx="6409676" cy="400110"/>
          </a:xfrm>
          <a:prstGeom prst="rect">
            <a:avLst/>
          </a:prstGeom>
        </p:spPr>
        <p:txBody>
          <a:bodyPr wrap="square">
            <a:spAutoFit/>
          </a:bodyPr>
          <a:lstStyle/>
          <a:p>
            <a:pPr algn="ctr"/>
            <a:endParaRPr lang="en-US" dirty="0">
              <a:latin typeface="Calibri" panose="020F0502020204030204" pitchFamily="34" charset="0"/>
            </a:endParaRPr>
          </a:p>
        </p:txBody>
      </p:sp>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Tree>
    <p:extLst>
      <p:ext uri="{BB962C8B-B14F-4D97-AF65-F5344CB8AC3E}">
        <p14:creationId xmlns:p14="http://schemas.microsoft.com/office/powerpoint/2010/main" val="35722790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361" y="1345376"/>
            <a:ext cx="8455278" cy="5139869"/>
          </a:xfrm>
          <a:prstGeom prst="rect">
            <a:avLst/>
          </a:prstGeom>
        </p:spPr>
        <p:txBody>
          <a:bodyPr wrap="square" lIns="91440" tIns="45720" rIns="91440" bIns="45720" anchor="t">
            <a:spAutoFit/>
          </a:bodyPr>
          <a:lstStyle/>
          <a:p>
            <a:pPr algn="l"/>
            <a:r>
              <a:rPr lang="en-US" sz="2200" b="1" i="1" u="sng" strike="noStrike" baseline="0" dirty="0">
                <a:latin typeface="Calibri" panose="020F0502020204030204" pitchFamily="34" charset="0"/>
                <a:cs typeface="Calibri" panose="020F0502020204030204" pitchFamily="34" charset="0"/>
              </a:rPr>
              <a:t>Custom developed software </a:t>
            </a:r>
            <a:r>
              <a:rPr lang="en-US" sz="2200" b="0" i="0" u="none" strike="noStrike" baseline="0" dirty="0">
                <a:latin typeface="Calibri" panose="020F0502020204030204" pitchFamily="34" charset="0"/>
                <a:cs typeface="Calibri" panose="020F0502020204030204" pitchFamily="34" charset="0"/>
              </a:rPr>
              <a:t>is built specifically for a DOE application or to support the same function for a related government organization. It may be developed by DOE or one of its management and operating (M&amp;O) contractors or contracted with a qualified software company through the procurement process. </a:t>
            </a:r>
            <a:r>
              <a:rPr lang="en-US" sz="2200" i="0" u="none" strike="noStrike" baseline="0" dirty="0">
                <a:latin typeface="Calibri" panose="020F0502020204030204" pitchFamily="34" charset="0"/>
                <a:cs typeface="Calibri" panose="020F0502020204030204" pitchFamily="34" charset="0"/>
              </a:rPr>
              <a:t>Examples of custom developed software includes material inventory and tracking database applications, </a:t>
            </a:r>
            <a:r>
              <a:rPr lang="en-US" sz="2200" b="0" i="0" u="none" strike="noStrike" baseline="0" dirty="0">
                <a:latin typeface="Calibri" panose="020F0502020204030204" pitchFamily="34" charset="0"/>
                <a:cs typeface="Calibri" panose="020F0502020204030204" pitchFamily="34" charset="0"/>
              </a:rPr>
              <a:t>accident consequence applications, control system applications, and embedded custom developed software that controls a hardware device.</a:t>
            </a:r>
          </a:p>
          <a:p>
            <a:pPr algn="l"/>
            <a:endParaRPr lang="en-US" sz="2200" b="0" i="0" u="none" strike="noStrike" baseline="0" dirty="0">
              <a:latin typeface="Calibri" panose="020F0502020204030204" pitchFamily="34" charset="0"/>
              <a:cs typeface="Calibri" panose="020F0502020204030204" pitchFamily="34" charset="0"/>
            </a:endParaRPr>
          </a:p>
          <a:p>
            <a:pPr algn="l"/>
            <a:r>
              <a:rPr lang="en-US" sz="2200" b="1" i="1" u="sng" strike="noStrike" baseline="0" dirty="0">
                <a:latin typeface="Calibri" panose="020F0502020204030204" pitchFamily="34" charset="0"/>
                <a:cs typeface="Calibri" panose="020F0502020204030204" pitchFamily="34" charset="0"/>
              </a:rPr>
              <a:t>Configurable software </a:t>
            </a:r>
            <a:r>
              <a:rPr lang="en-US" sz="2200" b="0" i="0" u="none" strike="noStrike" baseline="0" dirty="0">
                <a:latin typeface="Calibri" panose="020F0502020204030204" pitchFamily="34" charset="0"/>
                <a:cs typeface="Calibri" panose="020F0502020204030204" pitchFamily="34" charset="0"/>
              </a:rPr>
              <a:t>is commercially available software or firmware that allows the user to modify the structure and functioning of the software in a limited way to suit user needs. </a:t>
            </a:r>
            <a:r>
              <a:rPr lang="en-US" sz="2200" i="0" u="none" strike="noStrike" baseline="0" dirty="0">
                <a:latin typeface="Calibri" panose="020F0502020204030204" pitchFamily="34" charset="0"/>
                <a:cs typeface="Calibri" panose="020F0502020204030204" pitchFamily="34" charset="0"/>
              </a:rPr>
              <a:t>An example is software associated with PLCs</a:t>
            </a:r>
            <a:r>
              <a:rPr lang="en-US" sz="2200" b="0" i="0" u="none" strike="noStrike" baseline="0" dirty="0">
                <a:latin typeface="Calibri" panose="020F0502020204030204" pitchFamily="34" charset="0"/>
                <a:cs typeface="Calibri" panose="020F0502020204030204" pitchFamily="34" charset="0"/>
              </a:rPr>
              <a:t>.</a:t>
            </a:r>
          </a:p>
          <a:p>
            <a:pPr algn="l"/>
            <a:endParaRPr lang="en-US" dirty="0">
              <a:cs typeface="Times New Roman" pitchFamily="18" charset="0"/>
            </a:endParaRPr>
          </a:p>
        </p:txBody>
      </p:sp>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8" name="TextBox 7">
            <a:extLst>
              <a:ext uri="{FF2B5EF4-FFF2-40B4-BE49-F238E27FC236}">
                <a16:creationId xmlns:a16="http://schemas.microsoft.com/office/drawing/2014/main" id="{5DE71948-C128-49EB-CCF2-7B4F28425DA9}"/>
              </a:ext>
            </a:extLst>
          </p:cNvPr>
          <p:cNvSpPr txBox="1"/>
          <p:nvPr/>
        </p:nvSpPr>
        <p:spPr>
          <a:xfrm>
            <a:off x="3339966" y="286029"/>
            <a:ext cx="4917626" cy="523220"/>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DOE G 414.1-4 – SSW Types p. 1</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047934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361" y="1326714"/>
            <a:ext cx="8455278" cy="5109091"/>
          </a:xfrm>
          <a:prstGeom prst="rect">
            <a:avLst/>
          </a:prstGeom>
        </p:spPr>
        <p:txBody>
          <a:bodyPr wrap="square" lIns="91440" tIns="45720" rIns="91440" bIns="45720" anchor="t">
            <a:spAutoFit/>
          </a:bodyPr>
          <a:lstStyle/>
          <a:p>
            <a:pPr algn="l"/>
            <a:r>
              <a:rPr lang="en-US" sz="2400" b="1" i="1" u="sng" strike="noStrike" baseline="0" dirty="0">
                <a:latin typeface="Calibri" panose="020F0502020204030204" pitchFamily="34" charset="0"/>
                <a:cs typeface="Calibri" panose="020F0502020204030204" pitchFamily="34" charset="0"/>
              </a:rPr>
              <a:t>Acquired software </a:t>
            </a:r>
            <a:r>
              <a:rPr lang="en-US" sz="2400" b="0" i="0" u="none" strike="noStrike" baseline="0" dirty="0">
                <a:latin typeface="Calibri" panose="020F0502020204030204" pitchFamily="34" charset="0"/>
                <a:cs typeface="Calibri" panose="020F0502020204030204" pitchFamily="34" charset="0"/>
              </a:rPr>
              <a:t>is generally supplied through basic procurements, two-party agreements, or other contractual arrangements. Acquired software includes </a:t>
            </a:r>
            <a:r>
              <a:rPr lang="en-US" sz="2400" i="0" u="none" strike="noStrike" baseline="0" dirty="0">
                <a:latin typeface="Calibri" panose="020F0502020204030204" pitchFamily="34" charset="0"/>
                <a:cs typeface="Calibri" panose="020F0502020204030204" pitchFamily="34" charset="0"/>
              </a:rPr>
              <a:t>commercial off-the-shelf (COTS) software,</a:t>
            </a:r>
            <a:r>
              <a:rPr lang="en-US" sz="2400" b="0" i="0" u="none" strike="noStrike" baseline="0" dirty="0">
                <a:latin typeface="Calibri" panose="020F0502020204030204" pitchFamily="34" charset="0"/>
                <a:cs typeface="Calibri" panose="020F0502020204030204" pitchFamily="34" charset="0"/>
              </a:rPr>
              <a:t> such as operating systems, database management systems, compilers, software development tools, and commercial calculational software and spreadsheet tools (e.g., Mathsoft’s MathCad and </a:t>
            </a:r>
            <a:r>
              <a:rPr lang="en-US" sz="2400" i="0" u="none" strike="noStrike" baseline="0" dirty="0">
                <a:latin typeface="Calibri" panose="020F0502020204030204" pitchFamily="34" charset="0"/>
                <a:cs typeface="Calibri" panose="020F0502020204030204" pitchFamily="34" charset="0"/>
              </a:rPr>
              <a:t>Microsoft’s Excel</a:t>
            </a:r>
            <a:r>
              <a:rPr lang="en-US" sz="2400" b="0" i="0" u="none" strike="noStrike" baseline="0" dirty="0">
                <a:latin typeface="Calibri" panose="020F0502020204030204" pitchFamily="34" charset="0"/>
                <a:cs typeface="Calibri" panose="020F0502020204030204" pitchFamily="34" charset="0"/>
              </a:rPr>
              <a:t>). Downloadable software that is available at no cost to the user (referred to as </a:t>
            </a:r>
            <a:r>
              <a:rPr lang="en-US" sz="2400" i="0" u="none" strike="noStrike" baseline="0" dirty="0">
                <a:latin typeface="Calibri" panose="020F0502020204030204" pitchFamily="34" charset="0"/>
                <a:cs typeface="Calibri" panose="020F0502020204030204" pitchFamily="34" charset="0"/>
              </a:rPr>
              <a:t>freeware</a:t>
            </a:r>
            <a:r>
              <a:rPr lang="en-US" sz="2400" b="0" i="0" u="none" strike="noStrike" baseline="0" dirty="0">
                <a:latin typeface="Calibri" panose="020F0502020204030204" pitchFamily="34" charset="0"/>
                <a:cs typeface="Calibri" panose="020F0502020204030204" pitchFamily="34" charset="0"/>
              </a:rPr>
              <a:t>) is also considered acquired software. </a:t>
            </a:r>
            <a:r>
              <a:rPr lang="en-US" sz="2400" i="0" u="none" strike="noStrike" baseline="0" dirty="0">
                <a:latin typeface="Calibri" panose="020F0502020204030204" pitchFamily="34" charset="0"/>
                <a:cs typeface="Calibri" panose="020F0502020204030204" pitchFamily="34" charset="0"/>
              </a:rPr>
              <a:t>Firmware</a:t>
            </a:r>
            <a:r>
              <a:rPr lang="en-US" sz="2400" b="0" i="0" u="none" strike="noStrike" baseline="0" dirty="0">
                <a:latin typeface="Calibri" panose="020F0502020204030204" pitchFamily="34" charset="0"/>
                <a:cs typeface="Calibri" panose="020F0502020204030204" pitchFamily="34" charset="0"/>
              </a:rPr>
              <a:t> is acquired software. Firmware is usually provided by a hardware supplier through the procurement process and cannot be modified after receipt.</a:t>
            </a:r>
          </a:p>
          <a:p>
            <a:pPr algn="l"/>
            <a:endParaRPr lang="en-US" sz="1800" b="0" i="0" u="none" strike="noStrike" baseline="0" dirty="0">
              <a:latin typeface="Calibri" panose="020F0502020204030204" pitchFamily="34" charset="0"/>
              <a:cs typeface="Calibri" panose="020F0502020204030204" pitchFamily="34" charset="0"/>
            </a:endParaRPr>
          </a:p>
          <a:p>
            <a:pPr algn="l"/>
            <a:endParaRPr lang="en-US" dirty="0">
              <a:cs typeface="Times New Roman" pitchFamily="18" charset="0"/>
            </a:endParaRPr>
          </a:p>
        </p:txBody>
      </p:sp>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8" name="TextBox 7">
            <a:extLst>
              <a:ext uri="{FF2B5EF4-FFF2-40B4-BE49-F238E27FC236}">
                <a16:creationId xmlns:a16="http://schemas.microsoft.com/office/drawing/2014/main" id="{5DE71948-C128-49EB-CCF2-7B4F28425DA9}"/>
              </a:ext>
            </a:extLst>
          </p:cNvPr>
          <p:cNvSpPr txBox="1"/>
          <p:nvPr/>
        </p:nvSpPr>
        <p:spPr>
          <a:xfrm>
            <a:off x="3339966" y="286029"/>
            <a:ext cx="4889634" cy="523220"/>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DOE G 414.1-4 – SSW Types p. 2</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366689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361" y="1326714"/>
            <a:ext cx="8455278" cy="5570756"/>
          </a:xfrm>
          <a:prstGeom prst="rect">
            <a:avLst/>
          </a:prstGeom>
        </p:spPr>
        <p:txBody>
          <a:bodyPr wrap="square" lIns="91440" tIns="45720" rIns="91440" bIns="45720" anchor="t">
            <a:spAutoFit/>
          </a:bodyPr>
          <a:lstStyle/>
          <a:p>
            <a:pPr algn="l"/>
            <a:r>
              <a:rPr lang="en-US" sz="2400" b="1" i="1" u="sng" strike="noStrike" baseline="0" dirty="0">
                <a:latin typeface="Calibri" panose="020F0502020204030204" pitchFamily="34" charset="0"/>
                <a:cs typeface="Calibri" panose="020F0502020204030204" pitchFamily="34" charset="0"/>
              </a:rPr>
              <a:t>Utility calculation software</a:t>
            </a:r>
            <a:r>
              <a:rPr lang="en-US" sz="2400" b="1" i="1" u="none" strike="noStrike" baseline="0" dirty="0">
                <a:latin typeface="Calibri" panose="020F0502020204030204" pitchFamily="34" charset="0"/>
                <a:cs typeface="Calibri" panose="020F0502020204030204" pitchFamily="34" charset="0"/>
              </a:rPr>
              <a:t> </a:t>
            </a:r>
            <a:r>
              <a:rPr lang="en-US" sz="2400" i="0" u="none" strike="noStrike" baseline="0" dirty="0">
                <a:latin typeface="Calibri" panose="020F0502020204030204" pitchFamily="34" charset="0"/>
                <a:cs typeface="Calibri" panose="020F0502020204030204" pitchFamily="34" charset="0"/>
              </a:rPr>
              <a:t>typically uses COTS spreadsheet applications </a:t>
            </a:r>
            <a:r>
              <a:rPr lang="en-US" sz="2400" b="0" i="0" u="none" strike="noStrike" baseline="0" dirty="0">
                <a:latin typeface="Calibri" panose="020F0502020204030204" pitchFamily="34" charset="0"/>
                <a:cs typeface="Calibri" panose="020F0502020204030204" pitchFamily="34" charset="0"/>
              </a:rPr>
              <a:t>as a foundation and user developed algorithms or data structures to create simple software products. The utility calculation software within the scope of this document is used frequently to perform calculations associated with the design of an SSC. Utility software that is used with high frequency may be labeled as custom software and may justify the same safety SQA work activities as custom developed software. </a:t>
            </a:r>
            <a:r>
              <a:rPr lang="en-US" sz="2400" i="0" u="none" strike="noStrike" baseline="0" dirty="0">
                <a:latin typeface="Calibri" panose="020F0502020204030204" pitchFamily="34" charset="0"/>
                <a:cs typeface="Calibri" panose="020F0502020204030204" pitchFamily="34" charset="0"/>
              </a:rPr>
              <a:t>With utility calculation software, it is important to recognize the difference between QA of the algorithms, macros, and logic that perform the calculations versus QA of the COTS software itself. </a:t>
            </a:r>
            <a:r>
              <a:rPr lang="en-US" sz="2400" b="0" i="0" u="none" strike="noStrike" baseline="0" dirty="0">
                <a:latin typeface="Calibri" panose="020F0502020204030204" pitchFamily="34" charset="0"/>
                <a:cs typeface="Calibri" panose="020F0502020204030204" pitchFamily="34" charset="0"/>
              </a:rPr>
              <a:t>Utility calculation software includes the associated data sets, configuration information, and test cases for validation and/or calibration.</a:t>
            </a:r>
          </a:p>
          <a:p>
            <a:pPr algn="l"/>
            <a:endParaRPr lang="en-US" dirty="0">
              <a:cs typeface="Times New Roman" pitchFamily="18" charset="0"/>
            </a:endParaRPr>
          </a:p>
        </p:txBody>
      </p:sp>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8" name="TextBox 7">
            <a:extLst>
              <a:ext uri="{FF2B5EF4-FFF2-40B4-BE49-F238E27FC236}">
                <a16:creationId xmlns:a16="http://schemas.microsoft.com/office/drawing/2014/main" id="{5DE71948-C128-49EB-CCF2-7B4F28425DA9}"/>
              </a:ext>
            </a:extLst>
          </p:cNvPr>
          <p:cNvSpPr txBox="1"/>
          <p:nvPr/>
        </p:nvSpPr>
        <p:spPr>
          <a:xfrm>
            <a:off x="3339965" y="286029"/>
            <a:ext cx="4898965" cy="523220"/>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DOE G 414.1-4 – SSW Types p. 3</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18430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361" y="1326714"/>
            <a:ext cx="8455278" cy="3416320"/>
          </a:xfrm>
          <a:prstGeom prst="rect">
            <a:avLst/>
          </a:prstGeom>
        </p:spPr>
        <p:txBody>
          <a:bodyPr wrap="square" lIns="91440" tIns="45720" rIns="91440" bIns="45720" anchor="t">
            <a:spAutoFit/>
          </a:bodyPr>
          <a:lstStyle/>
          <a:p>
            <a:pPr algn="l"/>
            <a:r>
              <a:rPr lang="en-US" sz="2400" b="1" i="1" u="sng" strike="noStrike" baseline="0" dirty="0">
                <a:latin typeface="Calibri" panose="020F0502020204030204" pitchFamily="34" charset="0"/>
                <a:cs typeface="Calibri" panose="020F0502020204030204" pitchFamily="34" charset="0"/>
              </a:rPr>
              <a:t>Commercial design and analysis software </a:t>
            </a:r>
            <a:r>
              <a:rPr lang="en-US" sz="2400" b="0" i="0" u="none" strike="noStrike" baseline="0" dirty="0">
                <a:latin typeface="Calibri" panose="020F0502020204030204" pitchFamily="34" charset="0"/>
                <a:cs typeface="Calibri" panose="020F0502020204030204" pitchFamily="34" charset="0"/>
              </a:rPr>
              <a:t>is used in conjunction with design and analysis services provided to DOE from a commercial contractor. </a:t>
            </a:r>
            <a:r>
              <a:rPr lang="en-US" sz="2400" i="0" u="none" strike="noStrike" baseline="0" dirty="0">
                <a:latin typeface="Calibri" panose="020F0502020204030204" pitchFamily="34" charset="0"/>
                <a:cs typeface="Calibri" panose="020F0502020204030204" pitchFamily="34" charset="0"/>
              </a:rPr>
              <a:t>An example would be where DOE or an M&amp;O contractor contracts for specified design services support. </a:t>
            </a:r>
            <a:r>
              <a:rPr lang="en-US" sz="2400" b="0" i="0" u="none" strike="noStrike" baseline="0" dirty="0">
                <a:latin typeface="Calibri" panose="020F0502020204030204" pitchFamily="34" charset="0"/>
                <a:cs typeface="Calibri" panose="020F0502020204030204" pitchFamily="34" charset="0"/>
              </a:rPr>
              <a:t>The design service provider uses its independently developed or acquired software without DOE involvement or support. DOE then receives a completed design. Procurement contracts can be enhanced to require that the software used in the design or analysis services meet the requirements in DOE O 414.1C.</a:t>
            </a:r>
            <a:endParaRPr lang="en-US" sz="240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8" name="TextBox 7">
            <a:extLst>
              <a:ext uri="{FF2B5EF4-FFF2-40B4-BE49-F238E27FC236}">
                <a16:creationId xmlns:a16="http://schemas.microsoft.com/office/drawing/2014/main" id="{5DE71948-C128-49EB-CCF2-7B4F28425DA9}"/>
              </a:ext>
            </a:extLst>
          </p:cNvPr>
          <p:cNvSpPr txBox="1"/>
          <p:nvPr/>
        </p:nvSpPr>
        <p:spPr>
          <a:xfrm>
            <a:off x="3339966" y="286029"/>
            <a:ext cx="4889634" cy="523220"/>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DOE G 414.1-4 – SSW Types p. 4</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71912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7" name="TextBox 6">
            <a:extLst>
              <a:ext uri="{FF2B5EF4-FFF2-40B4-BE49-F238E27FC236}">
                <a16:creationId xmlns:a16="http://schemas.microsoft.com/office/drawing/2014/main" id="{8C9ABD1D-A022-7CE1-FED0-AB5EA91E19C6}"/>
              </a:ext>
            </a:extLst>
          </p:cNvPr>
          <p:cNvSpPr txBox="1"/>
          <p:nvPr/>
        </p:nvSpPr>
        <p:spPr>
          <a:xfrm>
            <a:off x="548639" y="1349910"/>
            <a:ext cx="8035523" cy="4708981"/>
          </a:xfrm>
          <a:prstGeom prst="rect">
            <a:avLst/>
          </a:prstGeom>
          <a:noFill/>
        </p:spPr>
        <p:txBody>
          <a:bodyPr wrap="square">
            <a:spAutoFit/>
          </a:bodyPr>
          <a:lstStyle/>
          <a:p>
            <a:endParaRPr lang="en-US" b="0" i="0" dirty="0">
              <a:solidFill>
                <a:srgbClr val="292929"/>
              </a:solidFill>
              <a:effectLst/>
              <a:latin typeface="Karla" pitchFamily="2" charset="0"/>
            </a:endParaRPr>
          </a:p>
          <a:p>
            <a:r>
              <a:rPr lang="en-US" i="0" dirty="0">
                <a:solidFill>
                  <a:srgbClr val="292929"/>
                </a:solidFill>
                <a:effectLst/>
                <a:latin typeface="Calibri" panose="020F0502020204030204" pitchFamily="34" charset="0"/>
                <a:cs typeface="Calibri" panose="020F0502020204030204" pitchFamily="34" charset="0"/>
              </a:rPr>
              <a:t>The Department of Energy (DOE) maintains a list of "toolbox" codes that have been evaluated against DOE Safety Software Quality Assurance (SSQA) requirements of DOE O 414.1D, Quality Assurance and the safety software guidance in DOE G 414.1-4, Safety Software Guide, Appendix B, Procedure for Adding or Revising Software to or Deleting Software from the </a:t>
            </a:r>
            <a:r>
              <a:rPr lang="en-US" i="0" u="sng" dirty="0">
                <a:solidFill>
                  <a:srgbClr val="292929"/>
                </a:solidFill>
                <a:effectLst/>
                <a:latin typeface="Calibri" panose="020F0502020204030204" pitchFamily="34" charset="0"/>
                <a:cs typeface="Calibri" panose="020F0502020204030204" pitchFamily="34" charset="0"/>
              </a:rPr>
              <a:t>DOE Safety Software Central Registry </a:t>
            </a:r>
            <a:r>
              <a:rPr lang="en-US" i="0" dirty="0">
                <a:solidFill>
                  <a:srgbClr val="292929"/>
                </a:solidFill>
                <a:effectLst/>
                <a:latin typeface="Calibri" panose="020F0502020204030204" pitchFamily="34" charset="0"/>
                <a:cs typeface="Calibri" panose="020F0502020204030204" pitchFamily="34" charset="0"/>
              </a:rPr>
              <a:t>and accepted as “toolbox codes”. </a:t>
            </a:r>
          </a:p>
          <a:p>
            <a:endParaRPr lang="en-US" b="0" dirty="0">
              <a:solidFill>
                <a:srgbClr val="292929"/>
              </a:solidFill>
              <a:latin typeface="Calibri" panose="020F0502020204030204" pitchFamily="34" charset="0"/>
              <a:cs typeface="Calibri" panose="020F0502020204030204" pitchFamily="34" charset="0"/>
            </a:endParaRPr>
          </a:p>
          <a:p>
            <a:r>
              <a:rPr lang="en-US" b="0" i="0" dirty="0">
                <a:solidFill>
                  <a:srgbClr val="292929"/>
                </a:solidFill>
                <a:effectLst/>
                <a:latin typeface="Calibri" panose="020F0502020204030204" pitchFamily="34" charset="0"/>
                <a:cs typeface="Calibri" panose="020F0502020204030204" pitchFamily="34" charset="0"/>
              </a:rPr>
              <a:t>The toolbox codes are used by DOE contractors to perform calculations and to develop data used to establish the safety basis for DOE nuclear facilities and their operation, and to support the variety of safety analyses and safety evaluations developed for these facilities. The following is a list of specific versions of toolbox codes that comprise the DOE Safety Software Central Registry.</a:t>
            </a:r>
            <a:endParaRPr lang="en-US" i="0" u="none" strike="noStrike" baseline="0" dirty="0">
              <a:solidFill>
                <a:srgbClr val="FF0000"/>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5DE71948-C128-49EB-CCF2-7B4F28425DA9}"/>
              </a:ext>
            </a:extLst>
          </p:cNvPr>
          <p:cNvSpPr txBox="1"/>
          <p:nvPr/>
        </p:nvSpPr>
        <p:spPr>
          <a:xfrm>
            <a:off x="3437011" y="34761"/>
            <a:ext cx="5804034" cy="954107"/>
          </a:xfrm>
          <a:prstGeom prst="rect">
            <a:avLst/>
          </a:prstGeom>
          <a:noFill/>
        </p:spPr>
        <p:txBody>
          <a:bodyPr wrap="square" rtlCol="0">
            <a:spAutoFit/>
          </a:bodyPr>
          <a:lstStyle/>
          <a:p>
            <a:r>
              <a:rPr lang="en-US" sz="2800" i="0" u="none" strike="noStrike" baseline="0" dirty="0">
                <a:solidFill>
                  <a:srgbClr val="000000"/>
                </a:solidFill>
                <a:latin typeface="Calibri" panose="020F0502020204030204" pitchFamily="34" charset="0"/>
                <a:cs typeface="Calibri" panose="020F0502020204030204" pitchFamily="34" charset="0"/>
              </a:rPr>
              <a:t>Safety Software Central Registry – “Toolbox Codes”</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060615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8" name="TextBox 7">
            <a:extLst>
              <a:ext uri="{FF2B5EF4-FFF2-40B4-BE49-F238E27FC236}">
                <a16:creationId xmlns:a16="http://schemas.microsoft.com/office/drawing/2014/main" id="{5DE71948-C128-49EB-CCF2-7B4F28425DA9}"/>
              </a:ext>
            </a:extLst>
          </p:cNvPr>
          <p:cNvSpPr txBox="1"/>
          <p:nvPr/>
        </p:nvSpPr>
        <p:spPr>
          <a:xfrm>
            <a:off x="3437011" y="34761"/>
            <a:ext cx="5804034" cy="954107"/>
          </a:xfrm>
          <a:prstGeom prst="rect">
            <a:avLst/>
          </a:prstGeom>
          <a:noFill/>
        </p:spPr>
        <p:txBody>
          <a:bodyPr wrap="square" rtlCol="0">
            <a:spAutoFit/>
          </a:bodyPr>
          <a:lstStyle/>
          <a:p>
            <a:r>
              <a:rPr lang="en-US" sz="2800" i="0" u="none" strike="noStrike" baseline="0" dirty="0">
                <a:solidFill>
                  <a:srgbClr val="000000"/>
                </a:solidFill>
                <a:latin typeface="Calibri" panose="020F0502020204030204" pitchFamily="34" charset="0"/>
                <a:cs typeface="Calibri" panose="020F0502020204030204" pitchFamily="34" charset="0"/>
              </a:rPr>
              <a:t>Safety Software Central Registry – “Toolbox Codes”</a:t>
            </a:r>
            <a:endParaRPr lang="en-US" sz="2000" dirty="0">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AC1CD796-728F-0F36-C7ED-44E2F0F6B728}"/>
              </a:ext>
            </a:extLst>
          </p:cNvPr>
          <p:cNvPicPr>
            <a:picLocks noChangeAspect="1"/>
          </p:cNvPicPr>
          <p:nvPr/>
        </p:nvPicPr>
        <p:blipFill>
          <a:blip r:embed="rId3"/>
          <a:stretch>
            <a:fillRect/>
          </a:stretch>
        </p:blipFill>
        <p:spPr>
          <a:xfrm>
            <a:off x="285995" y="1250301"/>
            <a:ext cx="6018145" cy="5319021"/>
          </a:xfrm>
          <a:prstGeom prst="rect">
            <a:avLst/>
          </a:prstGeom>
        </p:spPr>
      </p:pic>
      <p:sp>
        <p:nvSpPr>
          <p:cNvPr id="4" name="TextBox 3">
            <a:extLst>
              <a:ext uri="{FF2B5EF4-FFF2-40B4-BE49-F238E27FC236}">
                <a16:creationId xmlns:a16="http://schemas.microsoft.com/office/drawing/2014/main" id="{C8DD7EB8-97B7-3E93-3AF3-B7EF3A90748E}"/>
              </a:ext>
            </a:extLst>
          </p:cNvPr>
          <p:cNvSpPr txBox="1"/>
          <p:nvPr/>
        </p:nvSpPr>
        <p:spPr>
          <a:xfrm>
            <a:off x="6615404" y="1474237"/>
            <a:ext cx="2183363" cy="5355312"/>
          </a:xfrm>
          <a:prstGeom prst="rect">
            <a:avLst/>
          </a:prstGeom>
          <a:noFill/>
        </p:spPr>
        <p:txBody>
          <a:bodyPr wrap="square" rtlCol="0">
            <a:spAutoFit/>
          </a:bodyPr>
          <a:lstStyle/>
          <a:p>
            <a:endParaRPr lang="en-US" sz="1200" b="0" i="0" dirty="0">
              <a:solidFill>
                <a:srgbClr val="292929"/>
              </a:solidFill>
              <a:effectLst/>
              <a:latin typeface="Karla" pitchFamily="2" charset="0"/>
            </a:endParaRPr>
          </a:p>
          <a:p>
            <a:endParaRPr lang="en-US" sz="1200" b="0" dirty="0">
              <a:solidFill>
                <a:srgbClr val="292929"/>
              </a:solidFill>
              <a:latin typeface="Karla" pitchFamily="2" charset="0"/>
            </a:endParaRPr>
          </a:p>
          <a:p>
            <a:r>
              <a:rPr lang="en-US" sz="1200" b="0" i="0" dirty="0">
                <a:solidFill>
                  <a:srgbClr val="292929"/>
                </a:solidFill>
                <a:effectLst/>
                <a:latin typeface="Karla" pitchFamily="2" charset="0"/>
              </a:rPr>
              <a:t>atmospheric dispersion model</a:t>
            </a:r>
          </a:p>
          <a:p>
            <a:endParaRPr lang="en-US" sz="1200" b="0" dirty="0">
              <a:solidFill>
                <a:srgbClr val="292929"/>
              </a:solidFill>
              <a:latin typeface="Karla" pitchFamily="2" charset="0"/>
            </a:endParaRPr>
          </a:p>
          <a:p>
            <a:r>
              <a:rPr lang="en-US" sz="1100" b="0" i="0" dirty="0">
                <a:solidFill>
                  <a:srgbClr val="292929"/>
                </a:solidFill>
                <a:effectLst/>
                <a:latin typeface="Karla" pitchFamily="2" charset="0"/>
              </a:rPr>
              <a:t>simulate the impact of past or potential fires and smoke in a specific building environment</a:t>
            </a:r>
            <a:endParaRPr lang="en-US" sz="1200" b="0" i="0" dirty="0">
              <a:solidFill>
                <a:srgbClr val="292929"/>
              </a:solidFill>
              <a:effectLst/>
              <a:latin typeface="Karla" pitchFamily="2" charset="0"/>
            </a:endParaRPr>
          </a:p>
          <a:p>
            <a:endParaRPr lang="en-US" sz="1200" b="0" dirty="0">
              <a:solidFill>
                <a:srgbClr val="292929"/>
              </a:solidFill>
              <a:latin typeface="Karla" pitchFamily="2" charset="0"/>
            </a:endParaRPr>
          </a:p>
          <a:p>
            <a:r>
              <a:rPr lang="en-US" sz="1100" b="0" i="0" dirty="0">
                <a:solidFill>
                  <a:srgbClr val="292929"/>
                </a:solidFill>
                <a:effectLst/>
                <a:latin typeface="Karla" pitchFamily="2" charset="0"/>
              </a:rPr>
              <a:t>evaluate the atmospheric release of toxic substances</a:t>
            </a:r>
            <a:endParaRPr lang="en-US" sz="1200" b="0" i="0" dirty="0">
              <a:solidFill>
                <a:srgbClr val="292929"/>
              </a:solidFill>
              <a:effectLst/>
              <a:latin typeface="Karla" pitchFamily="2" charset="0"/>
            </a:endParaRPr>
          </a:p>
          <a:p>
            <a:endParaRPr lang="en-US" sz="1200" b="0" dirty="0">
              <a:solidFill>
                <a:srgbClr val="292929"/>
              </a:solidFill>
              <a:latin typeface="Karla" pitchFamily="2" charset="0"/>
            </a:endParaRPr>
          </a:p>
          <a:p>
            <a:r>
              <a:rPr lang="en-US" sz="1100" b="0" i="0" dirty="0">
                <a:solidFill>
                  <a:srgbClr val="292929"/>
                </a:solidFill>
                <a:effectLst/>
                <a:latin typeface="Karla" pitchFamily="2" charset="0"/>
              </a:rPr>
              <a:t>environmental dosimetry computer code</a:t>
            </a:r>
          </a:p>
          <a:p>
            <a:endParaRPr lang="en-US" sz="1100" b="0" dirty="0">
              <a:solidFill>
                <a:srgbClr val="292929"/>
              </a:solidFill>
              <a:latin typeface="Karla" pitchFamily="2" charset="0"/>
            </a:endParaRPr>
          </a:p>
          <a:p>
            <a:r>
              <a:rPr lang="en-US" sz="1050" b="0" i="0" dirty="0">
                <a:solidFill>
                  <a:srgbClr val="292929"/>
                </a:solidFill>
                <a:effectLst/>
                <a:latin typeface="Karla" pitchFamily="2" charset="0"/>
              </a:rPr>
              <a:t>safety-analysis of Department of Energy (DOE) facilities handling nuclear material</a:t>
            </a:r>
          </a:p>
          <a:p>
            <a:endParaRPr lang="en-US" sz="1050" b="0" dirty="0">
              <a:solidFill>
                <a:srgbClr val="292929"/>
              </a:solidFill>
              <a:latin typeface="Karla" pitchFamily="2" charset="0"/>
            </a:endParaRPr>
          </a:p>
          <a:p>
            <a:r>
              <a:rPr lang="en-US" sz="1050" b="0" i="0" dirty="0">
                <a:solidFill>
                  <a:srgbClr val="292929"/>
                </a:solidFill>
                <a:effectLst/>
                <a:latin typeface="Karla" pitchFamily="2" charset="0"/>
              </a:rPr>
              <a:t>implement the International Commission on Radiological Protection (ICRP) Publications</a:t>
            </a:r>
          </a:p>
          <a:p>
            <a:endParaRPr lang="en-US" sz="1050" b="0" dirty="0">
              <a:solidFill>
                <a:srgbClr val="292929"/>
              </a:solidFill>
              <a:latin typeface="Karla" pitchFamily="2" charset="0"/>
            </a:endParaRPr>
          </a:p>
          <a:p>
            <a:r>
              <a:rPr lang="en-US" sz="1050" b="0" i="0" dirty="0">
                <a:solidFill>
                  <a:srgbClr val="292929"/>
                </a:solidFill>
                <a:effectLst/>
                <a:latin typeface="Karla" pitchFamily="2" charset="0"/>
              </a:rPr>
              <a:t>evaluates doses/health risks from accidental atmospheric releases of radio nuclides</a:t>
            </a:r>
          </a:p>
          <a:p>
            <a:endParaRPr lang="en-US" sz="1100" b="0" dirty="0">
              <a:solidFill>
                <a:srgbClr val="292929"/>
              </a:solidFill>
              <a:latin typeface="Karla" pitchFamily="2" charset="0"/>
            </a:endParaRPr>
          </a:p>
          <a:p>
            <a:r>
              <a:rPr lang="en-US" sz="1050" b="0" i="0" dirty="0">
                <a:solidFill>
                  <a:srgbClr val="292929"/>
                </a:solidFill>
                <a:effectLst/>
                <a:latin typeface="Karla" pitchFamily="2" charset="0"/>
              </a:rPr>
              <a:t>model the progression of accidents in light water reactor nuclear power plants</a:t>
            </a:r>
            <a:endParaRPr lang="en-US" sz="1100" b="0" dirty="0">
              <a:solidFill>
                <a:srgbClr val="292929"/>
              </a:solidFill>
              <a:latin typeface="Karla" pitchFamily="2" charset="0"/>
            </a:endParaRPr>
          </a:p>
          <a:p>
            <a:endParaRPr lang="en-US" sz="1200" dirty="0"/>
          </a:p>
        </p:txBody>
      </p:sp>
    </p:spTree>
    <p:extLst>
      <p:ext uri="{BB962C8B-B14F-4D97-AF65-F5344CB8AC3E}">
        <p14:creationId xmlns:p14="http://schemas.microsoft.com/office/powerpoint/2010/main" val="2050512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361" y="1326714"/>
            <a:ext cx="8455278" cy="2369880"/>
          </a:xfrm>
          <a:prstGeom prst="rect">
            <a:avLst/>
          </a:prstGeom>
        </p:spPr>
        <p:txBody>
          <a:bodyPr wrap="square" lIns="91440" tIns="45720" rIns="91440" bIns="45720" anchor="t">
            <a:spAutoFit/>
          </a:bodyPr>
          <a:lstStyle/>
          <a:p>
            <a:pPr algn="ctr"/>
            <a:r>
              <a:rPr lang="en-US" sz="2400" b="0" i="0" u="none" strike="noStrike" baseline="0" dirty="0">
                <a:solidFill>
                  <a:srgbClr val="000000"/>
                </a:solidFill>
                <a:latin typeface="Calibri" panose="020F0502020204030204" pitchFamily="34" charset="0"/>
                <a:cs typeface="Calibri" panose="020F0502020204030204" pitchFamily="34" charset="0"/>
              </a:rPr>
              <a:t>       </a:t>
            </a:r>
            <a:endParaRPr lang="en-US" b="0" i="0" u="none" strike="noStrike" baseline="0" dirty="0">
              <a:solidFill>
                <a:srgbClr val="000000"/>
              </a:solidFill>
              <a:latin typeface="Calibri" panose="020F0502020204030204" pitchFamily="34" charset="0"/>
              <a:cs typeface="Calibri" panose="020F0502020204030204" pitchFamily="34" charset="0"/>
            </a:endParaRPr>
          </a:p>
          <a:p>
            <a:pPr algn="l"/>
            <a:endParaRPr lang="en-US" b="0" i="0" u="none" strike="noStrike" baseline="0" dirty="0">
              <a:solidFill>
                <a:srgbClr val="000000"/>
              </a:solidFill>
              <a:cs typeface="Times New Roman" panose="02020603050405020304" pitchFamily="18" charset="0"/>
            </a:endParaRPr>
          </a:p>
          <a:p>
            <a:pPr algn="l"/>
            <a:endParaRPr lang="en-US" sz="2400" b="0" i="0" u="none" strike="noStrike" baseline="0" dirty="0">
              <a:solidFill>
                <a:srgbClr val="000000"/>
              </a:solidFill>
              <a:cs typeface="Times New Roman" panose="02020603050405020304" pitchFamily="18" charset="0"/>
            </a:endParaRPr>
          </a:p>
          <a:p>
            <a:endParaRPr lang="en-US" b="0" dirty="0">
              <a:solidFill>
                <a:srgbClr val="000000"/>
              </a:solidFill>
              <a:cs typeface="Times New Roman" panose="02020603050405020304" pitchFamily="18" charset="0"/>
            </a:endParaRPr>
          </a:p>
          <a:p>
            <a:pPr marR="8890"/>
            <a:endParaRPr lang="en-US" dirty="0">
              <a:cs typeface="Times New Roman" pitchFamily="18" charset="0"/>
            </a:endParaRPr>
          </a:p>
          <a:p>
            <a:pPr marR="8890"/>
            <a:endParaRPr lang="en-US" dirty="0">
              <a:cs typeface="Times New Roman" pitchFamily="18" charset="0"/>
            </a:endParaRPr>
          </a:p>
          <a:p>
            <a:pPr marL="285750" marR="8890" indent="-285750">
              <a:buFont typeface="Arial" panose="020B0604020202020204" pitchFamily="34" charset="0"/>
              <a:buChar char="•"/>
            </a:pPr>
            <a:endParaRPr lang="en-US" dirty="0">
              <a:cs typeface="Times New Roman" pitchFamily="18" charset="0"/>
            </a:endParaRPr>
          </a:p>
        </p:txBody>
      </p:sp>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7" name="TextBox 6">
            <a:extLst>
              <a:ext uri="{FF2B5EF4-FFF2-40B4-BE49-F238E27FC236}">
                <a16:creationId xmlns:a16="http://schemas.microsoft.com/office/drawing/2014/main" id="{8C9ABD1D-A022-7CE1-FED0-AB5EA91E19C6}"/>
              </a:ext>
            </a:extLst>
          </p:cNvPr>
          <p:cNvSpPr txBox="1"/>
          <p:nvPr/>
        </p:nvSpPr>
        <p:spPr>
          <a:xfrm>
            <a:off x="548640" y="1326714"/>
            <a:ext cx="8046720" cy="5016758"/>
          </a:xfrm>
          <a:prstGeom prst="rect">
            <a:avLst/>
          </a:prstGeom>
          <a:noFill/>
        </p:spPr>
        <p:txBody>
          <a:bodyPr wrap="square">
            <a:spAutoFit/>
          </a:bodyPr>
          <a:lstStyle/>
          <a:p>
            <a:r>
              <a:rPr lang="en-US" dirty="0">
                <a:latin typeface="Calibri" panose="020F0502020204030204" pitchFamily="34" charset="0"/>
                <a:cs typeface="Calibri" panose="020F0502020204030204" pitchFamily="34" charset="0"/>
              </a:rPr>
              <a:t>Since 2002, DOE has struggled to maintain this software registry, leading to the use of outdated software for safety-related calculations. DOE’s use of outdated safety software reduces the assurance that calculations provide reliable results.</a:t>
            </a:r>
            <a:endParaRPr lang="en-US" b="0" dirty="0">
              <a:solidFill>
                <a:srgbClr val="000000"/>
              </a:solidFill>
              <a:latin typeface="Calibri" panose="020F0502020204030204" pitchFamily="34" charset="0"/>
              <a:cs typeface="Calibri" panose="020F0502020204030204" pitchFamily="34" charset="0"/>
            </a:endParaRPr>
          </a:p>
          <a:p>
            <a:endParaRPr lang="en-US" b="0" dirty="0">
              <a:solidFill>
                <a:srgbClr val="000000"/>
              </a:solidFill>
              <a:latin typeface="Calibri" panose="020F0502020204030204" pitchFamily="34" charset="0"/>
              <a:cs typeface="Calibri" panose="020F0502020204030204" pitchFamily="34" charset="0"/>
            </a:endParaRPr>
          </a:p>
          <a:p>
            <a:r>
              <a:rPr lang="en-US" b="0" dirty="0">
                <a:latin typeface="Calibri" panose="020F0502020204030204" pitchFamily="34" charset="0"/>
                <a:cs typeface="Calibri" panose="020F0502020204030204" pitchFamily="34" charset="0"/>
              </a:rPr>
              <a:t>DOE is aware of this challenge and is considering changes to the Central Registry. As part of this effort, DOE solicited and recently received input from the Energy Facility Contractors Group (EFCOG) regarding possible changes to the Central Registry. The Board encourages DOE to make improvements in a timely manner while being mindful of the overall purpose of </a:t>
            </a:r>
            <a:r>
              <a:rPr lang="en-US" dirty="0">
                <a:latin typeface="Calibri" panose="020F0502020204030204" pitchFamily="34" charset="0"/>
                <a:cs typeface="Calibri" panose="020F0502020204030204" pitchFamily="34" charset="0"/>
              </a:rPr>
              <a:t>the Board’s Recommendation 2002-1</a:t>
            </a:r>
            <a:r>
              <a:rPr lang="en-US" b="0" dirty="0">
                <a:latin typeface="Calibri" panose="020F0502020204030204" pitchFamily="34" charset="0"/>
                <a:cs typeface="Calibri" panose="020F0502020204030204" pitchFamily="34" charset="0"/>
              </a:rPr>
              <a:t>, which is still pertinent. In particular, the Board advises DOE to continue a centralized approach, while enacting changes to make the software registry more sustainable.</a:t>
            </a:r>
          </a:p>
          <a:p>
            <a:endParaRPr lang="en-US" b="0" i="0" u="none" strike="noStrike" baseline="0" dirty="0">
              <a:solidFill>
                <a:srgbClr val="000000"/>
              </a:solidFill>
              <a:latin typeface="Calibri" panose="020F0502020204030204" pitchFamily="34" charset="0"/>
              <a:cs typeface="Calibri" panose="020F0502020204030204" pitchFamily="34" charset="0"/>
            </a:endParaRPr>
          </a:p>
          <a:p>
            <a:r>
              <a:rPr lang="en-US" b="0" dirty="0">
                <a:solidFill>
                  <a:srgbClr val="000000"/>
                </a:solidFill>
                <a:latin typeface="Calibri" panose="020F0502020204030204" pitchFamily="34" charset="0"/>
                <a:cs typeface="Calibri" panose="020F0502020204030204" pitchFamily="34" charset="0"/>
              </a:rPr>
              <a:t>Many of the codes have updated versions that are being used by DOE’s Contractors, and different versions are being used by different Contractors.</a:t>
            </a:r>
            <a:endParaRPr lang="en-US" b="0" i="0" u="none" strike="noStrike" baseline="0" dirty="0">
              <a:solidFill>
                <a:srgbClr val="00000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D35C600E-EEB9-28B8-A65D-71DC2C037ADA}"/>
              </a:ext>
            </a:extLst>
          </p:cNvPr>
          <p:cNvSpPr txBox="1"/>
          <p:nvPr/>
        </p:nvSpPr>
        <p:spPr>
          <a:xfrm>
            <a:off x="2939143" y="-18662"/>
            <a:ext cx="5656217" cy="954107"/>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Safety Software and the DNFSB, the</a:t>
            </a:r>
          </a:p>
          <a:p>
            <a:r>
              <a:rPr lang="en-US" sz="2800" i="0" u="none" strike="noStrike" baseline="0" dirty="0">
                <a:solidFill>
                  <a:srgbClr val="000000"/>
                </a:solidFill>
                <a:latin typeface="Calibri" panose="020F0502020204030204" pitchFamily="34" charset="0"/>
                <a:cs typeface="Calibri" panose="020F0502020204030204" pitchFamily="34" charset="0"/>
              </a:rPr>
              <a:t>Safety Software Central Registry</a:t>
            </a: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981706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7" name="TextBox 6">
            <a:extLst>
              <a:ext uri="{FF2B5EF4-FFF2-40B4-BE49-F238E27FC236}">
                <a16:creationId xmlns:a16="http://schemas.microsoft.com/office/drawing/2014/main" id="{8C9ABD1D-A022-7CE1-FED0-AB5EA91E19C6}"/>
              </a:ext>
            </a:extLst>
          </p:cNvPr>
          <p:cNvSpPr txBox="1"/>
          <p:nvPr/>
        </p:nvSpPr>
        <p:spPr>
          <a:xfrm>
            <a:off x="548640" y="1349910"/>
            <a:ext cx="8046720" cy="5016758"/>
          </a:xfrm>
          <a:prstGeom prst="rect">
            <a:avLst/>
          </a:prstGeom>
          <a:noFill/>
        </p:spPr>
        <p:txBody>
          <a:bodyPr wrap="square">
            <a:spAutoFit/>
          </a:bodyPr>
          <a:lstStyle/>
          <a:p>
            <a:r>
              <a:rPr lang="en-US" b="0" i="0" u="none" strike="noStrike" baseline="0" dirty="0">
                <a:solidFill>
                  <a:srgbClr val="000000"/>
                </a:solidFill>
                <a:latin typeface="Calibri" panose="020F0502020204030204" pitchFamily="34" charset="0"/>
                <a:cs typeface="Calibri" panose="020F0502020204030204" pitchFamily="34" charset="0"/>
              </a:rPr>
              <a:t>Defense Nuclear Facilities Safety Board (DNFSB) letter to DOE in 2022</a:t>
            </a:r>
          </a:p>
          <a:p>
            <a:endParaRPr lang="en-US" b="0" i="0" u="none" strike="noStrike" baseline="0" dirty="0">
              <a:solidFill>
                <a:srgbClr val="000000"/>
              </a:solidFill>
              <a:latin typeface="Calibri" panose="020F0502020204030204" pitchFamily="34" charset="0"/>
              <a:cs typeface="Calibri" panose="020F0502020204030204" pitchFamily="34" charset="0"/>
            </a:endParaRPr>
          </a:p>
          <a:p>
            <a:r>
              <a:rPr lang="en-US" b="0" dirty="0">
                <a:latin typeface="Calibri" panose="020F0502020204030204" pitchFamily="34" charset="0"/>
                <a:cs typeface="Calibri" panose="020F0502020204030204" pitchFamily="34" charset="0"/>
              </a:rPr>
              <a:t>Twenty years ago, the Defense Nuclear Facilities Safety Board (Board) issued </a:t>
            </a:r>
            <a:r>
              <a:rPr lang="en-US" dirty="0">
                <a:latin typeface="Calibri" panose="020F0502020204030204" pitchFamily="34" charset="0"/>
                <a:cs typeface="Calibri" panose="020F0502020204030204" pitchFamily="34" charset="0"/>
              </a:rPr>
              <a:t>Recommendation 2002-1, Quality Assurance for Safety-Related Software</a:t>
            </a:r>
            <a:r>
              <a:rPr lang="en-US" b="0" dirty="0">
                <a:latin typeface="Calibri" panose="020F0502020204030204" pitchFamily="34" charset="0"/>
                <a:cs typeface="Calibri" panose="020F0502020204030204" pitchFamily="34" charset="0"/>
              </a:rPr>
              <a:t>. As the Board noted in its Recommendation, “DOE and its contractors use many codes to evaluate the consequences of potential accidents. Safety controls and their functional classifications are often based on these evaluations. The robustness and reliability of many structures, systems, and components (SSCs) throughout DOE’s defense nuclear complex depend on the quality of the software used to analyze and to guide these decisions, the quality of the software used to design or develop controls, and proficiency in use of the software.”</a:t>
            </a:r>
          </a:p>
          <a:p>
            <a:endParaRPr lang="en-US" b="0" i="0" u="none" strike="noStrike" baseline="0" dirty="0">
              <a:solidFill>
                <a:srgbClr val="000000"/>
              </a:solidFill>
              <a:latin typeface="Calibri" panose="020F0502020204030204" pitchFamily="34" charset="0"/>
              <a:cs typeface="Calibri" panose="020F0502020204030204" pitchFamily="34" charset="0"/>
            </a:endParaRPr>
          </a:p>
          <a:p>
            <a:r>
              <a:rPr lang="en-US" b="0" dirty="0">
                <a:latin typeface="Calibri" panose="020F0502020204030204" pitchFamily="34" charset="0"/>
                <a:cs typeface="Calibri" panose="020F0502020204030204" pitchFamily="34" charset="0"/>
              </a:rPr>
              <a:t>As an important part of its response, the Department of Energy (DOE) created the </a:t>
            </a:r>
            <a:r>
              <a:rPr lang="en-US" dirty="0">
                <a:latin typeface="Calibri" panose="020F0502020204030204" pitchFamily="34" charset="0"/>
                <a:cs typeface="Calibri" panose="020F0502020204030204" pitchFamily="34" charset="0"/>
              </a:rPr>
              <a:t>Safety Software Central Registry</a:t>
            </a:r>
            <a:r>
              <a:rPr lang="en-US" b="0" dirty="0">
                <a:latin typeface="Calibri" panose="020F0502020204030204" pitchFamily="34" charset="0"/>
                <a:cs typeface="Calibri" panose="020F0502020204030204" pitchFamily="34" charset="0"/>
              </a:rPr>
              <a:t>, which provides enhanced assurance of the quality of commonly used safety software.</a:t>
            </a:r>
            <a:endParaRPr lang="en-US" b="0" i="0" u="none" strike="noStrike" baseline="0" dirty="0">
              <a:solidFill>
                <a:srgbClr val="000000"/>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5DE71948-C128-49EB-CCF2-7B4F28425DA9}"/>
              </a:ext>
            </a:extLst>
          </p:cNvPr>
          <p:cNvSpPr txBox="1"/>
          <p:nvPr/>
        </p:nvSpPr>
        <p:spPr>
          <a:xfrm>
            <a:off x="2895835" y="34761"/>
            <a:ext cx="5804034" cy="954107"/>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Safety Software and the DNFSB, the</a:t>
            </a:r>
          </a:p>
          <a:p>
            <a:r>
              <a:rPr lang="en-US" sz="2800" i="0" u="none" strike="noStrike" baseline="0" dirty="0">
                <a:solidFill>
                  <a:srgbClr val="000000"/>
                </a:solidFill>
                <a:latin typeface="Calibri" panose="020F0502020204030204" pitchFamily="34" charset="0"/>
                <a:cs typeface="Calibri" panose="020F0502020204030204" pitchFamily="34" charset="0"/>
              </a:rPr>
              <a:t>Safety Software Central Registry</a:t>
            </a: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570223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3" name="Rectangle 2">
            <a:extLst>
              <a:ext uri="{FF2B5EF4-FFF2-40B4-BE49-F238E27FC236}">
                <a16:creationId xmlns:a16="http://schemas.microsoft.com/office/drawing/2014/main" id="{927684E9-103F-314A-6295-E3BA4503D411}"/>
              </a:ext>
            </a:extLst>
          </p:cNvPr>
          <p:cNvSpPr/>
          <p:nvPr/>
        </p:nvSpPr>
        <p:spPr>
          <a:xfrm>
            <a:off x="498472" y="1416600"/>
            <a:ext cx="8455278" cy="677108"/>
          </a:xfrm>
          <a:prstGeom prst="rect">
            <a:avLst/>
          </a:prstGeom>
        </p:spPr>
        <p:txBody>
          <a:bodyPr wrap="square" lIns="91440" tIns="45720" rIns="91440" bIns="45720" anchor="t">
            <a:spAutoFit/>
          </a:bodyPr>
          <a:lstStyle/>
          <a:p>
            <a:endParaRPr lang="en-US" i="1" dirty="0">
              <a:cs typeface="Times New Roman" pitchFamily="18" charset="0"/>
            </a:endParaRPr>
          </a:p>
          <a:p>
            <a:endParaRPr lang="en-US" sz="1800" b="0" dirty="0">
              <a:solidFill>
                <a:srgbClr val="000000"/>
              </a:solidFill>
            </a:endParaRPr>
          </a:p>
        </p:txBody>
      </p:sp>
      <p:sp>
        <p:nvSpPr>
          <p:cNvPr id="6" name="TextBox 5">
            <a:extLst>
              <a:ext uri="{FF2B5EF4-FFF2-40B4-BE49-F238E27FC236}">
                <a16:creationId xmlns:a16="http://schemas.microsoft.com/office/drawing/2014/main" id="{8AE95D89-2D9A-0BB8-CEAA-FE9B5F6442F2}"/>
              </a:ext>
            </a:extLst>
          </p:cNvPr>
          <p:cNvSpPr txBox="1"/>
          <p:nvPr/>
        </p:nvSpPr>
        <p:spPr>
          <a:xfrm>
            <a:off x="1537257" y="4681618"/>
            <a:ext cx="6377708" cy="1754326"/>
          </a:xfrm>
          <a:prstGeom prst="rect">
            <a:avLst/>
          </a:prstGeom>
          <a:noFill/>
        </p:spPr>
        <p:txBody>
          <a:bodyPr wrap="none" rtlCol="0">
            <a:spAutoFit/>
          </a:bodyPr>
          <a:lstStyle/>
          <a:p>
            <a:pPr marL="0" marR="0">
              <a:spcBef>
                <a:spcPts val="0"/>
              </a:spcBef>
              <a:spcAft>
                <a:spcPts val="0"/>
              </a:spcAft>
            </a:pPr>
            <a:r>
              <a:rPr lang="en-US" sz="1800" b="1" dirty="0">
                <a:solidFill>
                  <a:srgbClr val="002060"/>
                </a:solidFill>
                <a:effectLst/>
                <a:latin typeface="Calibri" panose="020F0502020204030204" pitchFamily="34" charset="0"/>
                <a:ea typeface="Calibri" panose="020F0502020204030204" pitchFamily="34" charset="0"/>
              </a:rPr>
              <a:t>Quentin Tracy Sims | </a:t>
            </a:r>
            <a:r>
              <a:rPr lang="en-US" sz="1800" b="1" dirty="0">
                <a:solidFill>
                  <a:srgbClr val="003366"/>
                </a:solidFill>
                <a:effectLst/>
                <a:latin typeface="Calibri" panose="020F0502020204030204" pitchFamily="34" charset="0"/>
                <a:ea typeface="Calibri" panose="020F0502020204030204" pitchFamily="34" charset="0"/>
              </a:rPr>
              <a:t>Quality Assurance Engineer</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4D4D4D"/>
                </a:solidFill>
                <a:effectLst/>
                <a:latin typeface="Calibri" panose="020F0502020204030204" pitchFamily="34" charset="0"/>
                <a:ea typeface="Calibri" panose="020F0502020204030204" pitchFamily="34" charset="0"/>
              </a:rPr>
              <a:t>U.S. Department of Energy | </a:t>
            </a:r>
            <a:r>
              <a:rPr lang="en-US" sz="1800" dirty="0">
                <a:effectLst/>
                <a:latin typeface="Calibri" panose="020F0502020204030204" pitchFamily="34" charset="0"/>
                <a:ea typeface="Calibri" panose="020F0502020204030204" pitchFamily="34" charset="0"/>
              </a:rPr>
              <a:t>Office of Safety and Security (OSS)</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9800 S Cass Ave | Lemont, IL 60439</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Work Cell: 630-728-8824</a:t>
            </a:r>
            <a:r>
              <a:rPr lang="en-US" sz="1800" b="1"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t>
            </a:r>
            <a:r>
              <a:rPr lang="en-US" sz="1800" b="1"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Personal Cell: 708-217-5712</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Email: </a:t>
            </a:r>
            <a:r>
              <a:rPr lang="en-US" sz="1800" u="sng" dirty="0">
                <a:solidFill>
                  <a:srgbClr val="002060"/>
                </a:solidFill>
                <a:effectLst/>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tracy.sims@science.doe.gov</a:t>
            </a:r>
            <a:endParaRPr lang="en-US" sz="1800" dirty="0">
              <a:solidFill>
                <a:srgbClr val="002060"/>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Radiological Assistance Program, Region 5 – Federal Team Leader</a:t>
            </a:r>
            <a:endParaRPr lang="en-US" dirty="0">
              <a:highlight>
                <a:srgbClr val="FFFF00"/>
              </a:highlight>
            </a:endParaRPr>
          </a:p>
        </p:txBody>
      </p:sp>
      <p:sp>
        <p:nvSpPr>
          <p:cNvPr id="2" name="TextBox 1">
            <a:extLst>
              <a:ext uri="{FF2B5EF4-FFF2-40B4-BE49-F238E27FC236}">
                <a16:creationId xmlns:a16="http://schemas.microsoft.com/office/drawing/2014/main" id="{9DC9BE88-E7F3-5D55-2D53-369D2060B614}"/>
              </a:ext>
            </a:extLst>
          </p:cNvPr>
          <p:cNvSpPr txBox="1"/>
          <p:nvPr/>
        </p:nvSpPr>
        <p:spPr>
          <a:xfrm>
            <a:off x="789140" y="1416600"/>
            <a:ext cx="7528142" cy="1077218"/>
          </a:xfrm>
          <a:prstGeom prst="rect">
            <a:avLst/>
          </a:prstGeom>
          <a:noFill/>
        </p:spPr>
        <p:txBody>
          <a:bodyPr wrap="square" rtlCol="0">
            <a:spAutoFit/>
          </a:bodyPr>
          <a:lstStyle/>
          <a:p>
            <a:endParaRPr lang="en-US" sz="2400" b="0" dirty="0">
              <a:cs typeface="Times New Roman" pitchFamily="18" charset="0"/>
            </a:endParaRPr>
          </a:p>
          <a:p>
            <a:r>
              <a:rPr lang="en-US" sz="4000" dirty="0">
                <a:latin typeface="Calibri" panose="020F0502020204030204" pitchFamily="34" charset="0"/>
                <a:cs typeface="Calibri" panose="020F0502020204030204" pitchFamily="34" charset="0"/>
              </a:rPr>
              <a:t>		Any Questions?</a:t>
            </a:r>
          </a:p>
        </p:txBody>
      </p:sp>
    </p:spTree>
    <p:extLst>
      <p:ext uri="{BB962C8B-B14F-4D97-AF65-F5344CB8AC3E}">
        <p14:creationId xmlns:p14="http://schemas.microsoft.com/office/powerpoint/2010/main" val="24336601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6234" y="1430388"/>
            <a:ext cx="8539663" cy="5170646"/>
          </a:xfrm>
          <a:prstGeom prst="rect">
            <a:avLst/>
          </a:prstGeom>
        </p:spPr>
        <p:txBody>
          <a:bodyPr wrap="square" lIns="91440" tIns="45720" rIns="91440" bIns="45720" anchor="t">
            <a:spAutoFit/>
          </a:bodyPr>
          <a:lstStyle/>
          <a:p>
            <a:pPr marR="8890"/>
            <a:endParaRPr lang="en-US" dirty="0">
              <a:latin typeface="Calibri" panose="020F0502020204030204" pitchFamily="34" charset="0"/>
              <a:cs typeface="Calibri" panose="020F0502020204030204" pitchFamily="34" charset="0"/>
            </a:endParaRPr>
          </a:p>
          <a:p>
            <a:pPr marR="8890"/>
            <a:r>
              <a:rPr lang="en-US" dirty="0">
                <a:latin typeface="Calibri" panose="020F0502020204030204" pitchFamily="34" charset="0"/>
                <a:cs typeface="Calibri" panose="020F0502020204030204" pitchFamily="34" charset="0"/>
              </a:rPr>
              <a:t>Orders and Guides</a:t>
            </a:r>
          </a:p>
          <a:p>
            <a:pPr marL="914400" marR="8890" lvl="1" indent="-457200">
              <a:buFont typeface="Arial" panose="020B0604020202020204" pitchFamily="34" charset="0"/>
              <a:buChar char="•"/>
            </a:pPr>
            <a:r>
              <a:rPr lang="en-US" b="0" dirty="0">
                <a:highlight>
                  <a:srgbClr val="00FF00"/>
                </a:highlight>
                <a:latin typeface="Calibri" panose="020F0502020204030204" pitchFamily="34" charset="0"/>
                <a:cs typeface="Calibri" panose="020F0502020204030204" pitchFamily="34" charset="0"/>
              </a:rPr>
              <a:t>DOE O 414.1D, </a:t>
            </a:r>
            <a:r>
              <a:rPr lang="en-US" b="0" i="1" dirty="0">
                <a:highlight>
                  <a:srgbClr val="00FF00"/>
                </a:highlight>
                <a:latin typeface="Calibri" panose="020F0502020204030204" pitchFamily="34" charset="0"/>
                <a:cs typeface="Calibri" panose="020F0502020204030204" pitchFamily="34" charset="0"/>
              </a:rPr>
              <a:t>Quality Assurance</a:t>
            </a:r>
          </a:p>
          <a:p>
            <a:pPr marL="914400" marR="8890" lvl="1" indent="-457200">
              <a:buFont typeface="Arial" panose="020B0604020202020204" pitchFamily="34" charset="0"/>
              <a:buChar char="•"/>
            </a:pPr>
            <a:r>
              <a:rPr lang="en-US" b="0" dirty="0">
                <a:latin typeface="Calibri" panose="020F0502020204030204" pitchFamily="34" charset="0"/>
                <a:cs typeface="Calibri" panose="020F0502020204030204" pitchFamily="34" charset="0"/>
              </a:rPr>
              <a:t>DOE G 414.1-1C, </a:t>
            </a:r>
            <a:r>
              <a:rPr lang="en-US" b="0" i="1" dirty="0">
                <a:latin typeface="Calibri" panose="020F0502020204030204" pitchFamily="34" charset="0"/>
                <a:cs typeface="Calibri" panose="020F0502020204030204" pitchFamily="34" charset="0"/>
              </a:rPr>
              <a:t>Management and Independent Assessments Guide</a:t>
            </a:r>
          </a:p>
          <a:p>
            <a:pPr marL="914400" marR="8890" lvl="1" indent="-457200">
              <a:buFont typeface="Arial" panose="020B0604020202020204" pitchFamily="34" charset="0"/>
              <a:buChar char="•"/>
            </a:pPr>
            <a:r>
              <a:rPr lang="en-US" b="0" dirty="0">
                <a:latin typeface="Calibri" panose="020F0502020204030204" pitchFamily="34" charset="0"/>
                <a:cs typeface="Calibri" panose="020F0502020204030204" pitchFamily="34" charset="0"/>
              </a:rPr>
              <a:t>DOE G 414.1-2B, </a:t>
            </a:r>
            <a:r>
              <a:rPr lang="en-US" b="0" i="1" dirty="0">
                <a:latin typeface="Calibri" panose="020F0502020204030204" pitchFamily="34" charset="0"/>
                <a:cs typeface="Calibri" panose="020F0502020204030204" pitchFamily="34" charset="0"/>
              </a:rPr>
              <a:t>Quality Assurance Program Guide</a:t>
            </a:r>
          </a:p>
          <a:p>
            <a:pPr marL="914400" marR="8890" lvl="1" indent="-457200">
              <a:buFont typeface="Arial" panose="020B0604020202020204" pitchFamily="34" charset="0"/>
              <a:buChar char="•"/>
            </a:pPr>
            <a:r>
              <a:rPr lang="en-US" b="0" dirty="0">
                <a:highlight>
                  <a:srgbClr val="00FF00"/>
                </a:highlight>
                <a:latin typeface="Calibri" panose="020F0502020204030204" pitchFamily="34" charset="0"/>
                <a:cs typeface="Calibri" panose="020F0502020204030204" pitchFamily="34" charset="0"/>
              </a:rPr>
              <a:t>DOE G 414.1-4, </a:t>
            </a:r>
            <a:r>
              <a:rPr lang="en-US" b="0" i="1" dirty="0">
                <a:highlight>
                  <a:srgbClr val="00FF00"/>
                </a:highlight>
                <a:latin typeface="Calibri" panose="020F0502020204030204" pitchFamily="34" charset="0"/>
                <a:cs typeface="Calibri" panose="020F0502020204030204" pitchFamily="34" charset="0"/>
              </a:rPr>
              <a:t>Safety Software Guide for Use with 10 CFR830, Subpart A, and DOE O 414.1D Quality Assurance</a:t>
            </a:r>
          </a:p>
          <a:p>
            <a:pPr marR="8890">
              <a:spcBef>
                <a:spcPts val="600"/>
              </a:spcBef>
            </a:pPr>
            <a:r>
              <a:rPr lang="en-US" dirty="0">
                <a:latin typeface="Calibri" panose="020F0502020204030204" pitchFamily="34" charset="0"/>
                <a:cs typeface="Calibri" panose="020F0502020204030204" pitchFamily="34" charset="0"/>
              </a:rPr>
              <a:t>Technical Standards for Software</a:t>
            </a:r>
          </a:p>
          <a:p>
            <a:pPr marL="800100" marR="8890" lvl="1" indent="-342900">
              <a:spcBef>
                <a:spcPts val="0"/>
              </a:spcBef>
              <a:buFont typeface="Arial" panose="020B0604020202020204" pitchFamily="34" charset="0"/>
              <a:buChar char="•"/>
            </a:pPr>
            <a:r>
              <a:rPr lang="en-US" b="0" dirty="0">
                <a:latin typeface="Calibri" panose="020F0502020204030204" pitchFamily="34" charset="0"/>
                <a:cs typeface="Calibri" panose="020F0502020204030204" pitchFamily="34" charset="0"/>
              </a:rPr>
              <a:t>DOE STD-1150-2013, </a:t>
            </a:r>
            <a:r>
              <a:rPr lang="en-US" b="0" i="1" dirty="0">
                <a:latin typeface="Calibri" panose="020F0502020204030204" pitchFamily="34" charset="0"/>
                <a:cs typeface="Calibri" panose="020F0502020204030204" pitchFamily="34" charset="0"/>
              </a:rPr>
              <a:t>Quality Assurance Functional Area Quality Standard</a:t>
            </a:r>
          </a:p>
          <a:p>
            <a:pPr marL="800100" marR="8890" lvl="1" indent="-342900">
              <a:spcBef>
                <a:spcPts val="0"/>
              </a:spcBef>
              <a:buFont typeface="Arial" panose="020B0604020202020204" pitchFamily="34" charset="0"/>
              <a:buChar char="•"/>
            </a:pPr>
            <a:r>
              <a:rPr lang="en-US" b="0" dirty="0">
                <a:highlight>
                  <a:srgbClr val="FFFF00"/>
                </a:highlight>
                <a:latin typeface="Calibri" panose="020F0502020204030204" pitchFamily="34" charset="0"/>
                <a:cs typeface="Calibri" panose="020F0502020204030204" pitchFamily="34" charset="0"/>
              </a:rPr>
              <a:t>DOE STD-1172, </a:t>
            </a:r>
            <a:r>
              <a:rPr lang="en-US" b="0" i="1" dirty="0">
                <a:highlight>
                  <a:srgbClr val="FFFF00"/>
                </a:highlight>
                <a:latin typeface="Calibri" panose="020F0502020204030204" pitchFamily="34" charset="0"/>
                <a:cs typeface="Calibri" panose="020F0502020204030204" pitchFamily="34" charset="0"/>
              </a:rPr>
              <a:t>Safety Software Quality Assurance Functional Area Quality Standard</a:t>
            </a:r>
          </a:p>
          <a:p>
            <a:pPr marR="8890">
              <a:spcBef>
                <a:spcPts val="600"/>
              </a:spcBef>
            </a:pPr>
            <a:r>
              <a:rPr lang="en-US" dirty="0">
                <a:latin typeface="Calibri" panose="020F0502020204030204" pitchFamily="34" charset="0"/>
                <a:cs typeface="Calibri" panose="020F0502020204030204" pitchFamily="34" charset="0"/>
              </a:rPr>
              <a:t>Related</a:t>
            </a:r>
          </a:p>
          <a:p>
            <a:pPr marL="742950" lvl="1" indent="-285750">
              <a:spcBef>
                <a:spcPts val="0"/>
              </a:spcBef>
              <a:buFont typeface="Arial" panose="020B0604020202020204" pitchFamily="34" charset="0"/>
              <a:buChar char="•"/>
              <a:tabLst>
                <a:tab pos="347663" algn="l"/>
                <a:tab pos="1944688" algn="l"/>
              </a:tabLst>
            </a:pPr>
            <a:r>
              <a:rPr lang="en-US" b="0" i="0" u="none" strike="noStrike" baseline="0" dirty="0">
                <a:solidFill>
                  <a:srgbClr val="000000"/>
                </a:solidFill>
                <a:latin typeface="Calibri" panose="020F0502020204030204" pitchFamily="34" charset="0"/>
                <a:cs typeface="Calibri" panose="020F0502020204030204" pitchFamily="34" charset="0"/>
              </a:rPr>
              <a:t>10 Code of Federal Regulations (CFR) 830, Subpart A </a:t>
            </a:r>
          </a:p>
          <a:p>
            <a:pPr marL="742950" lvl="1" indent="-285750">
              <a:spcBef>
                <a:spcPts val="0"/>
              </a:spcBef>
              <a:buFont typeface="Arial" panose="020B0604020202020204" pitchFamily="34" charset="0"/>
              <a:buChar char="•"/>
              <a:tabLst>
                <a:tab pos="347663" algn="l"/>
                <a:tab pos="1944688" algn="l"/>
              </a:tabLst>
            </a:pPr>
            <a:r>
              <a:rPr lang="en-US" b="0" i="0" u="none" strike="noStrike" baseline="0" dirty="0">
                <a:solidFill>
                  <a:srgbClr val="000000"/>
                </a:solidFill>
                <a:latin typeface="Calibri" panose="020F0502020204030204" pitchFamily="34" charset="0"/>
                <a:cs typeface="Calibri" panose="020F0502020204030204" pitchFamily="34" charset="0"/>
              </a:rPr>
              <a:t>DOE O 226.1B, </a:t>
            </a:r>
            <a:r>
              <a:rPr lang="en-US" b="0" i="1" u="none" strike="noStrike" baseline="0" dirty="0">
                <a:solidFill>
                  <a:srgbClr val="000000"/>
                </a:solidFill>
                <a:latin typeface="Calibri" panose="020F0502020204030204" pitchFamily="34" charset="0"/>
                <a:cs typeface="Calibri" panose="020F0502020204030204" pitchFamily="34" charset="0"/>
              </a:rPr>
              <a:t>Implementation of Department of Energy Oversight Policy</a:t>
            </a:r>
            <a:endParaRPr lang="en-US" b="0" i="1" dirty="0">
              <a:latin typeface="Calibri" panose="020F0502020204030204" pitchFamily="34" charset="0"/>
              <a:cs typeface="Calibri" panose="020F0502020204030204" pitchFamily="34" charset="0"/>
            </a:endParaRPr>
          </a:p>
          <a:p>
            <a:pPr marL="457200" marR="8890" indent="-457200">
              <a:buAutoNum type="arabicPeriod"/>
            </a:pPr>
            <a:endParaRPr lang="en-US" b="0" dirty="0">
              <a:cs typeface="Times New Roman" pitchFamily="18" charset="0"/>
            </a:endParaRPr>
          </a:p>
          <a:p>
            <a:pPr marL="457200" marR="8890" indent="-457200">
              <a:buAutoNum type="arabicPeriod"/>
            </a:pPr>
            <a:endParaRPr lang="en-US" b="0" dirty="0">
              <a:cs typeface="Times New Roman" pitchFamily="18" charset="0"/>
            </a:endParaRPr>
          </a:p>
        </p:txBody>
      </p:sp>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4" name="Rectangle 3">
            <a:extLst>
              <a:ext uri="{FF2B5EF4-FFF2-40B4-BE49-F238E27FC236}">
                <a16:creationId xmlns:a16="http://schemas.microsoft.com/office/drawing/2014/main" id="{D858DE7E-439C-E642-5C68-F7BC42840239}"/>
              </a:ext>
            </a:extLst>
          </p:cNvPr>
          <p:cNvSpPr/>
          <p:nvPr/>
        </p:nvSpPr>
        <p:spPr>
          <a:xfrm>
            <a:off x="2099420" y="206043"/>
            <a:ext cx="6506698" cy="584775"/>
          </a:xfrm>
          <a:prstGeom prst="rect">
            <a:avLst/>
          </a:prstGeom>
        </p:spPr>
        <p:txBody>
          <a:bodyPr wrap="square">
            <a:spAutoFit/>
          </a:bodyPr>
          <a:lstStyle/>
          <a:p>
            <a:pPr algn="ctr"/>
            <a:r>
              <a:rPr lang="en-US" sz="3200" dirty="0">
                <a:solidFill>
                  <a:prstClr val="black"/>
                </a:solidFill>
                <a:latin typeface="Calibri" panose="020F0502020204030204" pitchFamily="34" charset="0"/>
                <a:cs typeface="Calibri" panose="020F0502020204030204" pitchFamily="34" charset="0"/>
              </a:rPr>
              <a:t>Quality Assurance Directives</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28014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361" y="1326714"/>
            <a:ext cx="8455278" cy="2369880"/>
          </a:xfrm>
          <a:prstGeom prst="rect">
            <a:avLst/>
          </a:prstGeom>
        </p:spPr>
        <p:txBody>
          <a:bodyPr wrap="square" lIns="91440" tIns="45720" rIns="91440" bIns="45720" anchor="t">
            <a:spAutoFit/>
          </a:bodyPr>
          <a:lstStyle/>
          <a:p>
            <a:pPr algn="ctr"/>
            <a:r>
              <a:rPr lang="en-US" sz="2400" b="0" i="0" u="none" strike="noStrike" baseline="0" dirty="0">
                <a:solidFill>
                  <a:srgbClr val="000000"/>
                </a:solidFill>
                <a:latin typeface="Calibri" panose="020F0502020204030204" pitchFamily="34" charset="0"/>
                <a:cs typeface="Calibri" panose="020F0502020204030204" pitchFamily="34" charset="0"/>
              </a:rPr>
              <a:t>       </a:t>
            </a:r>
            <a:endParaRPr lang="en-US" b="0" i="0" u="none" strike="noStrike" baseline="0" dirty="0">
              <a:solidFill>
                <a:srgbClr val="000000"/>
              </a:solidFill>
              <a:latin typeface="Calibri" panose="020F0502020204030204" pitchFamily="34" charset="0"/>
              <a:cs typeface="Calibri" panose="020F0502020204030204" pitchFamily="34" charset="0"/>
            </a:endParaRPr>
          </a:p>
          <a:p>
            <a:pPr algn="l"/>
            <a:endParaRPr lang="en-US" b="0" i="0" u="none" strike="noStrike" baseline="0" dirty="0">
              <a:solidFill>
                <a:srgbClr val="000000"/>
              </a:solidFill>
              <a:cs typeface="Times New Roman" panose="02020603050405020304" pitchFamily="18" charset="0"/>
            </a:endParaRPr>
          </a:p>
          <a:p>
            <a:pPr algn="l"/>
            <a:endParaRPr lang="en-US" sz="2400" b="0" i="0" u="none" strike="noStrike" baseline="0" dirty="0">
              <a:solidFill>
                <a:srgbClr val="000000"/>
              </a:solidFill>
              <a:cs typeface="Times New Roman" panose="02020603050405020304" pitchFamily="18" charset="0"/>
            </a:endParaRPr>
          </a:p>
          <a:p>
            <a:endParaRPr lang="en-US" b="0" dirty="0">
              <a:solidFill>
                <a:srgbClr val="000000"/>
              </a:solidFill>
              <a:cs typeface="Times New Roman" panose="02020603050405020304" pitchFamily="18" charset="0"/>
            </a:endParaRPr>
          </a:p>
          <a:p>
            <a:pPr marR="8890"/>
            <a:endParaRPr lang="en-US" dirty="0">
              <a:cs typeface="Times New Roman" pitchFamily="18" charset="0"/>
            </a:endParaRPr>
          </a:p>
          <a:p>
            <a:pPr marR="8890"/>
            <a:endParaRPr lang="en-US" dirty="0">
              <a:cs typeface="Times New Roman" pitchFamily="18" charset="0"/>
            </a:endParaRPr>
          </a:p>
          <a:p>
            <a:pPr marL="285750" marR="8890" indent="-285750">
              <a:buFont typeface="Arial" panose="020B0604020202020204" pitchFamily="34" charset="0"/>
              <a:buChar char="•"/>
            </a:pPr>
            <a:endParaRPr lang="en-US" dirty="0">
              <a:cs typeface="Times New Roman" pitchFamily="18" charset="0"/>
            </a:endParaRPr>
          </a:p>
        </p:txBody>
      </p:sp>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7" name="TextBox 6">
            <a:extLst>
              <a:ext uri="{FF2B5EF4-FFF2-40B4-BE49-F238E27FC236}">
                <a16:creationId xmlns:a16="http://schemas.microsoft.com/office/drawing/2014/main" id="{8C9ABD1D-A022-7CE1-FED0-AB5EA91E19C6}"/>
              </a:ext>
            </a:extLst>
          </p:cNvPr>
          <p:cNvSpPr txBox="1"/>
          <p:nvPr/>
        </p:nvSpPr>
        <p:spPr>
          <a:xfrm>
            <a:off x="548640" y="1326714"/>
            <a:ext cx="8046720" cy="4893647"/>
          </a:xfrm>
          <a:prstGeom prst="rect">
            <a:avLst/>
          </a:prstGeom>
          <a:noFill/>
        </p:spPr>
        <p:txBody>
          <a:bodyPr wrap="square">
            <a:spAutoFit/>
          </a:bodyPr>
          <a:lstStyle/>
          <a:p>
            <a:pPr algn="l"/>
            <a:r>
              <a:rPr lang="en-US" sz="2400" i="0" u="sng" strike="noStrike" baseline="0" dirty="0">
                <a:latin typeface="Calibri" panose="020F0502020204030204" pitchFamily="34" charset="0"/>
                <a:cs typeface="Calibri" panose="020F0502020204030204" pitchFamily="34" charset="0"/>
              </a:rPr>
              <a:t>DOE O 414.1D Definition:  </a:t>
            </a:r>
            <a:r>
              <a:rPr lang="en-US" sz="2400" b="0" i="0" u="none" strike="noStrike" baseline="0" dirty="0">
                <a:latin typeface="Calibri" panose="020F0502020204030204" pitchFamily="34" charset="0"/>
                <a:cs typeface="Calibri" panose="020F0502020204030204" pitchFamily="34" charset="0"/>
              </a:rPr>
              <a:t>Software</a:t>
            </a:r>
            <a:r>
              <a:rPr lang="en-US" sz="2400" b="0" dirty="0">
                <a:latin typeface="Calibri" panose="020F0502020204030204" pitchFamily="34" charset="0"/>
                <a:cs typeface="Calibri" panose="020F0502020204030204" pitchFamily="34" charset="0"/>
              </a:rPr>
              <a:t> is</a:t>
            </a:r>
            <a:r>
              <a:rPr lang="en-US" sz="2400" b="0" i="0" u="none" strike="noStrike" baseline="0" dirty="0">
                <a:latin typeface="Calibri" panose="020F0502020204030204" pitchFamily="34" charset="0"/>
                <a:cs typeface="Calibri" panose="020F0502020204030204" pitchFamily="34" charset="0"/>
              </a:rPr>
              <a:t> </a:t>
            </a:r>
            <a:r>
              <a:rPr lang="en-US" sz="2400" b="0" dirty="0">
                <a:latin typeface="Calibri" panose="020F0502020204030204" pitchFamily="34" charset="0"/>
                <a:cs typeface="Calibri" panose="020F0502020204030204" pitchFamily="34" charset="0"/>
              </a:rPr>
              <a:t>co</a:t>
            </a:r>
            <a:r>
              <a:rPr lang="en-US" sz="2400" b="0" i="0" u="none" strike="noStrike" baseline="0" dirty="0">
                <a:latin typeface="Calibri" panose="020F0502020204030204" pitchFamily="34" charset="0"/>
                <a:cs typeface="Calibri" panose="020F0502020204030204" pitchFamily="34" charset="0"/>
              </a:rPr>
              <a:t>mputer programs and associated documentation and data pertaining to the operation of a computer system.</a:t>
            </a:r>
            <a:endParaRPr lang="en-US" sz="3200" b="0" dirty="0">
              <a:solidFill>
                <a:srgbClr val="000000"/>
              </a:solidFill>
              <a:latin typeface="Calibri" panose="020F0502020204030204" pitchFamily="34" charset="0"/>
              <a:cs typeface="Calibri" panose="020F0502020204030204" pitchFamily="34" charset="0"/>
            </a:endParaRPr>
          </a:p>
          <a:p>
            <a:endParaRPr lang="en-US" sz="2400" b="0" dirty="0">
              <a:solidFill>
                <a:srgbClr val="000000"/>
              </a:solidFill>
              <a:latin typeface="Calibri" panose="020F0502020204030204" pitchFamily="34" charset="0"/>
              <a:cs typeface="Calibri" panose="020F0502020204030204" pitchFamily="34" charset="0"/>
            </a:endParaRPr>
          </a:p>
          <a:p>
            <a:r>
              <a:rPr lang="en-US" sz="2400" i="1" dirty="0">
                <a:solidFill>
                  <a:srgbClr val="000000"/>
                </a:solidFill>
                <a:latin typeface="Calibri" panose="020F0502020204030204" pitchFamily="34" charset="0"/>
                <a:cs typeface="Calibri" panose="020F0502020204030204" pitchFamily="34" charset="0"/>
              </a:rPr>
              <a:t>Software is kind of a mystery.  </a:t>
            </a:r>
            <a:r>
              <a:rPr lang="en-US" sz="2400" b="0" dirty="0">
                <a:solidFill>
                  <a:srgbClr val="000000"/>
                </a:solidFill>
                <a:latin typeface="Calibri" panose="020F0502020204030204" pitchFamily="34" charset="0"/>
                <a:cs typeface="Calibri" panose="020F0502020204030204" pitchFamily="34" charset="0"/>
              </a:rPr>
              <a:t>It is the hardest part of QA for people to understand because it is not a physical thing per se and there is </a:t>
            </a:r>
            <a:r>
              <a:rPr lang="en-US" sz="2400" b="0" u="sng" dirty="0">
                <a:solidFill>
                  <a:srgbClr val="000000"/>
                </a:solidFill>
                <a:latin typeface="Calibri" panose="020F0502020204030204" pitchFamily="34" charset="0"/>
                <a:cs typeface="Calibri" panose="020F0502020204030204" pitchFamily="34" charset="0"/>
              </a:rPr>
              <a:t>Software </a:t>
            </a:r>
            <a:r>
              <a:rPr lang="en-US" sz="2400" b="0" dirty="0">
                <a:solidFill>
                  <a:srgbClr val="000000"/>
                </a:solidFill>
                <a:latin typeface="Calibri" panose="020F0502020204030204" pitchFamily="34" charset="0"/>
                <a:cs typeface="Calibri" panose="020F0502020204030204" pitchFamily="34" charset="0"/>
              </a:rPr>
              <a:t>(SQA) and </a:t>
            </a:r>
            <a:r>
              <a:rPr lang="en-US" sz="2400" b="0" u="sng" dirty="0">
                <a:solidFill>
                  <a:srgbClr val="000000"/>
                </a:solidFill>
                <a:latin typeface="Calibri" panose="020F0502020204030204" pitchFamily="34" charset="0"/>
                <a:cs typeface="Calibri" panose="020F0502020204030204" pitchFamily="34" charset="0"/>
              </a:rPr>
              <a:t>Safety Software (SSQA)</a:t>
            </a:r>
            <a:r>
              <a:rPr lang="en-US" sz="2400" b="0" dirty="0">
                <a:solidFill>
                  <a:srgbClr val="000000"/>
                </a:solidFill>
                <a:latin typeface="Calibri" panose="020F0502020204030204" pitchFamily="34" charset="0"/>
                <a:cs typeface="Calibri" panose="020F0502020204030204" pitchFamily="34" charset="0"/>
              </a:rPr>
              <a:t>. </a:t>
            </a:r>
          </a:p>
          <a:p>
            <a:endParaRPr lang="en-US" sz="2400" b="0" dirty="0">
              <a:solidFill>
                <a:srgbClr val="000000"/>
              </a:solidFill>
              <a:latin typeface="Calibri" panose="020F0502020204030204" pitchFamily="34" charset="0"/>
              <a:cs typeface="Calibri" panose="020F0502020204030204" pitchFamily="34" charset="0"/>
            </a:endParaRPr>
          </a:p>
          <a:p>
            <a:r>
              <a:rPr lang="en-US" sz="2400" b="0" i="0" u="sng" strike="noStrike" baseline="0" dirty="0">
                <a:solidFill>
                  <a:srgbClr val="000000"/>
                </a:solidFill>
                <a:latin typeface="Calibri" panose="020F0502020204030204" pitchFamily="34" charset="0"/>
                <a:cs typeface="Calibri" panose="020F0502020204030204" pitchFamily="34" charset="0"/>
              </a:rPr>
              <a:t>ALL</a:t>
            </a:r>
            <a:r>
              <a:rPr lang="en-US" sz="2400" b="0" i="0" u="none" strike="noStrike" baseline="0" dirty="0">
                <a:solidFill>
                  <a:srgbClr val="000000"/>
                </a:solidFill>
                <a:latin typeface="Calibri" panose="020F0502020204030204" pitchFamily="34" charset="0"/>
                <a:cs typeface="Calibri" panose="020F0502020204030204" pitchFamily="34" charset="0"/>
              </a:rPr>
              <a:t> Software is considered an item, just like any other physical thing, so it must comply with all ten of the requirements (called Criteria) in Attachment 2 of the DOE O 414.1D Quality Assurance order (we discussed these requirements in the previous QA presentation)</a:t>
            </a:r>
          </a:p>
        </p:txBody>
      </p:sp>
      <p:sp>
        <p:nvSpPr>
          <p:cNvPr id="8" name="TextBox 7">
            <a:extLst>
              <a:ext uri="{FF2B5EF4-FFF2-40B4-BE49-F238E27FC236}">
                <a16:creationId xmlns:a16="http://schemas.microsoft.com/office/drawing/2014/main" id="{5DE71948-C128-49EB-CCF2-7B4F28425DA9}"/>
              </a:ext>
            </a:extLst>
          </p:cNvPr>
          <p:cNvSpPr txBox="1"/>
          <p:nvPr/>
        </p:nvSpPr>
        <p:spPr>
          <a:xfrm>
            <a:off x="3850367" y="175195"/>
            <a:ext cx="1648556" cy="523220"/>
          </a:xfrm>
          <a:prstGeom prst="rect">
            <a:avLst/>
          </a:prstGeom>
          <a:noFill/>
        </p:spPr>
        <p:txBody>
          <a:bodyPr wrap="square" rtlCol="0">
            <a:spAutoFit/>
          </a:bodyPr>
          <a:lstStyle/>
          <a:p>
            <a:r>
              <a:rPr lang="en-US" sz="2800" i="0" u="none" strike="noStrike" baseline="0" dirty="0">
                <a:solidFill>
                  <a:srgbClr val="000000"/>
                </a:solidFill>
                <a:latin typeface="Calibri" panose="020F0502020204030204" pitchFamily="34" charset="0"/>
                <a:cs typeface="Calibri" panose="020F0502020204030204" pitchFamily="34" charset="0"/>
              </a:rPr>
              <a:t>SQA facts</a:t>
            </a:r>
          </a:p>
        </p:txBody>
      </p:sp>
    </p:spTree>
    <p:extLst>
      <p:ext uri="{BB962C8B-B14F-4D97-AF65-F5344CB8AC3E}">
        <p14:creationId xmlns:p14="http://schemas.microsoft.com/office/powerpoint/2010/main" val="32277813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361" y="1326714"/>
            <a:ext cx="8455278" cy="2369880"/>
          </a:xfrm>
          <a:prstGeom prst="rect">
            <a:avLst/>
          </a:prstGeom>
        </p:spPr>
        <p:txBody>
          <a:bodyPr wrap="square" lIns="91440" tIns="45720" rIns="91440" bIns="45720" anchor="t">
            <a:spAutoFit/>
          </a:bodyPr>
          <a:lstStyle/>
          <a:p>
            <a:pPr algn="ctr"/>
            <a:r>
              <a:rPr lang="en-US" sz="2400" b="0" i="0" u="none" strike="noStrike" baseline="0" dirty="0">
                <a:solidFill>
                  <a:srgbClr val="000000"/>
                </a:solidFill>
                <a:latin typeface="Calibri" panose="020F0502020204030204" pitchFamily="34" charset="0"/>
                <a:cs typeface="Calibri" panose="020F0502020204030204" pitchFamily="34" charset="0"/>
              </a:rPr>
              <a:t>       </a:t>
            </a:r>
            <a:endParaRPr lang="en-US" b="0" i="0" u="none" strike="noStrike" baseline="0" dirty="0">
              <a:solidFill>
                <a:srgbClr val="000000"/>
              </a:solidFill>
              <a:latin typeface="Calibri" panose="020F0502020204030204" pitchFamily="34" charset="0"/>
              <a:cs typeface="Calibri" panose="020F0502020204030204" pitchFamily="34" charset="0"/>
            </a:endParaRPr>
          </a:p>
          <a:p>
            <a:pPr algn="l"/>
            <a:endParaRPr lang="en-US" b="0" i="0" u="none" strike="noStrike" baseline="0" dirty="0">
              <a:solidFill>
                <a:srgbClr val="000000"/>
              </a:solidFill>
              <a:cs typeface="Times New Roman" panose="02020603050405020304" pitchFamily="18" charset="0"/>
            </a:endParaRPr>
          </a:p>
          <a:p>
            <a:pPr algn="l"/>
            <a:endParaRPr lang="en-US" sz="2400" b="0" i="0" u="none" strike="noStrike" baseline="0" dirty="0">
              <a:solidFill>
                <a:srgbClr val="000000"/>
              </a:solidFill>
              <a:cs typeface="Times New Roman" panose="02020603050405020304" pitchFamily="18" charset="0"/>
            </a:endParaRPr>
          </a:p>
          <a:p>
            <a:endParaRPr lang="en-US" b="0" dirty="0">
              <a:solidFill>
                <a:srgbClr val="000000"/>
              </a:solidFill>
              <a:cs typeface="Times New Roman" panose="02020603050405020304" pitchFamily="18" charset="0"/>
            </a:endParaRPr>
          </a:p>
          <a:p>
            <a:pPr marR="8890"/>
            <a:endParaRPr lang="en-US" dirty="0">
              <a:cs typeface="Times New Roman" pitchFamily="18" charset="0"/>
            </a:endParaRPr>
          </a:p>
          <a:p>
            <a:pPr marR="8890"/>
            <a:endParaRPr lang="en-US" dirty="0">
              <a:cs typeface="Times New Roman" pitchFamily="18" charset="0"/>
            </a:endParaRPr>
          </a:p>
          <a:p>
            <a:pPr marL="285750" marR="8890" indent="-285750">
              <a:buFont typeface="Arial" panose="020B0604020202020204" pitchFamily="34" charset="0"/>
              <a:buChar char="•"/>
            </a:pPr>
            <a:endParaRPr lang="en-US" dirty="0">
              <a:cs typeface="Times New Roman" pitchFamily="18" charset="0"/>
            </a:endParaRPr>
          </a:p>
        </p:txBody>
      </p:sp>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7" name="TextBox 6">
            <a:extLst>
              <a:ext uri="{FF2B5EF4-FFF2-40B4-BE49-F238E27FC236}">
                <a16:creationId xmlns:a16="http://schemas.microsoft.com/office/drawing/2014/main" id="{8C9ABD1D-A022-7CE1-FED0-AB5EA91E19C6}"/>
              </a:ext>
            </a:extLst>
          </p:cNvPr>
          <p:cNvSpPr txBox="1"/>
          <p:nvPr/>
        </p:nvSpPr>
        <p:spPr>
          <a:xfrm>
            <a:off x="641069" y="1475170"/>
            <a:ext cx="8046720" cy="4154984"/>
          </a:xfrm>
          <a:prstGeom prst="rect">
            <a:avLst/>
          </a:prstGeom>
          <a:noFill/>
        </p:spPr>
        <p:txBody>
          <a:bodyPr wrap="square">
            <a:spAutoFit/>
          </a:bodyPr>
          <a:lstStyle/>
          <a:p>
            <a:r>
              <a:rPr lang="en-US" sz="2400" b="0" dirty="0">
                <a:solidFill>
                  <a:srgbClr val="000000"/>
                </a:solidFill>
                <a:latin typeface="Calibri" panose="020F0502020204030204" pitchFamily="34" charset="0"/>
                <a:cs typeface="Calibri" panose="020F0502020204030204" pitchFamily="34" charset="0"/>
              </a:rPr>
              <a:t>DOE O 414.1D, Attachment 4 contains additional requirements for “safety” software that is used in </a:t>
            </a:r>
            <a:r>
              <a:rPr lang="en-US" sz="2400" b="0" u="sng" dirty="0">
                <a:solidFill>
                  <a:srgbClr val="000000"/>
                </a:solidFill>
                <a:latin typeface="Calibri" panose="020F0502020204030204" pitchFamily="34" charset="0"/>
                <a:cs typeface="Calibri" panose="020F0502020204030204" pitchFamily="34" charset="0"/>
              </a:rPr>
              <a:t>nuclear facilities</a:t>
            </a:r>
            <a:r>
              <a:rPr lang="en-US" sz="2400" b="0" dirty="0">
                <a:solidFill>
                  <a:srgbClr val="000000"/>
                </a:solidFill>
                <a:latin typeface="Calibri" panose="020F0502020204030204" pitchFamily="34" charset="0"/>
                <a:cs typeface="Calibri" panose="020F0502020204030204" pitchFamily="34" charset="0"/>
              </a:rPr>
              <a:t> that are categorized as follows:</a:t>
            </a:r>
          </a:p>
          <a:p>
            <a:endParaRPr lang="en-US" sz="2400" b="0" dirty="0">
              <a:solidFill>
                <a:srgbClr val="000000"/>
              </a:solidFill>
              <a:latin typeface="Calibri" panose="020F0502020204030204" pitchFamily="34" charset="0"/>
              <a:cs typeface="Calibri" panose="020F0502020204030204" pitchFamily="34" charset="0"/>
            </a:endParaRPr>
          </a:p>
          <a:p>
            <a:endParaRPr lang="en-US" sz="2400" b="0" dirty="0">
              <a:solidFill>
                <a:srgbClr val="000000"/>
              </a:solidFill>
              <a:latin typeface="Calibri" panose="020F0502020204030204" pitchFamily="34" charset="0"/>
              <a:cs typeface="Calibri" panose="020F0502020204030204" pitchFamily="34" charset="0"/>
            </a:endParaRPr>
          </a:p>
          <a:p>
            <a:endParaRPr lang="en-US" sz="2400" b="0" dirty="0">
              <a:solidFill>
                <a:srgbClr val="000000"/>
              </a:solidFill>
              <a:latin typeface="Calibri" panose="020F0502020204030204" pitchFamily="34" charset="0"/>
              <a:cs typeface="Calibri" panose="020F0502020204030204" pitchFamily="34" charset="0"/>
            </a:endParaRPr>
          </a:p>
          <a:p>
            <a:endParaRPr lang="en-US" sz="2400" b="0" dirty="0">
              <a:solidFill>
                <a:srgbClr val="000000"/>
              </a:solidFill>
              <a:latin typeface="Calibri" panose="020F0502020204030204" pitchFamily="34" charset="0"/>
              <a:cs typeface="Calibri" panose="020F0502020204030204" pitchFamily="34" charset="0"/>
            </a:endParaRPr>
          </a:p>
          <a:p>
            <a:endParaRPr lang="en-US" sz="2400" b="0" dirty="0">
              <a:solidFill>
                <a:srgbClr val="000000"/>
              </a:solidFill>
              <a:latin typeface="Calibri" panose="020F0502020204030204" pitchFamily="34" charset="0"/>
              <a:cs typeface="Calibri" panose="020F0502020204030204" pitchFamily="34" charset="0"/>
            </a:endParaRPr>
          </a:p>
          <a:p>
            <a:endParaRPr lang="en-US" sz="2400" b="0" dirty="0">
              <a:solidFill>
                <a:srgbClr val="000000"/>
              </a:solidFill>
              <a:latin typeface="Calibri" panose="020F0502020204030204" pitchFamily="34" charset="0"/>
              <a:cs typeface="Calibri" panose="020F0502020204030204" pitchFamily="34" charset="0"/>
            </a:endParaRPr>
          </a:p>
          <a:p>
            <a:endParaRPr lang="en-US" sz="2400" b="0" dirty="0">
              <a:solidFill>
                <a:srgbClr val="000000"/>
              </a:solidFill>
              <a:latin typeface="Calibri" panose="020F0502020204030204" pitchFamily="34" charset="0"/>
              <a:cs typeface="Calibri" panose="020F0502020204030204" pitchFamily="34" charset="0"/>
            </a:endParaRPr>
          </a:p>
          <a:p>
            <a:endParaRPr lang="en-US" sz="2400" b="0" i="0" u="none" strike="noStrike" baseline="0" dirty="0">
              <a:solidFill>
                <a:srgbClr val="000000"/>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5DE71948-C128-49EB-CCF2-7B4F28425DA9}"/>
              </a:ext>
            </a:extLst>
          </p:cNvPr>
          <p:cNvSpPr txBox="1"/>
          <p:nvPr/>
        </p:nvSpPr>
        <p:spPr>
          <a:xfrm>
            <a:off x="2685449" y="100039"/>
            <a:ext cx="5804034" cy="523220"/>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Attachment 4 – DOE Nuclear Facilities</a:t>
            </a:r>
            <a:endParaRPr lang="en-US" sz="2000" dirty="0">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C7D0856F-4B8A-5295-65E6-B17E0548DB66}"/>
              </a:ext>
            </a:extLst>
          </p:cNvPr>
          <p:cNvPicPr>
            <a:picLocks noChangeAspect="1"/>
          </p:cNvPicPr>
          <p:nvPr/>
        </p:nvPicPr>
        <p:blipFill>
          <a:blip r:embed="rId3"/>
          <a:stretch>
            <a:fillRect/>
          </a:stretch>
        </p:blipFill>
        <p:spPr>
          <a:xfrm>
            <a:off x="190174" y="2743200"/>
            <a:ext cx="8789626" cy="3188919"/>
          </a:xfrm>
          <a:prstGeom prst="rect">
            <a:avLst/>
          </a:prstGeom>
        </p:spPr>
      </p:pic>
    </p:spTree>
    <p:extLst>
      <p:ext uri="{BB962C8B-B14F-4D97-AF65-F5344CB8AC3E}">
        <p14:creationId xmlns:p14="http://schemas.microsoft.com/office/powerpoint/2010/main" val="37745034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361" y="1351766"/>
            <a:ext cx="8455278" cy="4231928"/>
          </a:xfrm>
          <a:prstGeom prst="rect">
            <a:avLst/>
          </a:prstGeom>
        </p:spPr>
        <p:txBody>
          <a:bodyPr wrap="square" lIns="91440" tIns="45720" rIns="91440" bIns="45720" anchor="t">
            <a:spAutoFit/>
          </a:bodyPr>
          <a:lstStyle/>
          <a:p>
            <a:pPr algn="l"/>
            <a:r>
              <a:rPr lang="en-US" sz="2400" b="0" dirty="0">
                <a:solidFill>
                  <a:srgbClr val="000000"/>
                </a:solidFill>
                <a:latin typeface="Calibri" panose="020F0502020204030204" pitchFamily="34" charset="0"/>
                <a:cs typeface="Calibri" panose="020F0502020204030204" pitchFamily="34" charset="0"/>
              </a:rPr>
              <a:t>And </a:t>
            </a:r>
            <a:r>
              <a:rPr lang="en-US" sz="2400" b="0" i="0" u="none" strike="noStrike" baseline="0" dirty="0">
                <a:solidFill>
                  <a:srgbClr val="000000"/>
                </a:solidFill>
                <a:latin typeface="Calibri" panose="020F0502020204030204" pitchFamily="34" charset="0"/>
                <a:cs typeface="Calibri" panose="020F0502020204030204" pitchFamily="34" charset="0"/>
              </a:rPr>
              <a:t>here is the initial text for Safety Software in Attachment 4.</a:t>
            </a:r>
          </a:p>
          <a:p>
            <a:pPr algn="l"/>
            <a:endParaRPr lang="en-US" sz="2400" b="0" dirty="0">
              <a:solidFill>
                <a:srgbClr val="000000"/>
              </a:solidFill>
              <a:latin typeface="Calibri" panose="020F0502020204030204" pitchFamily="34" charset="0"/>
              <a:cs typeface="Calibri" panose="020F0502020204030204" pitchFamily="34" charset="0"/>
            </a:endParaRPr>
          </a:p>
          <a:p>
            <a:r>
              <a:rPr lang="en-US" sz="2400" dirty="0">
                <a:solidFill>
                  <a:srgbClr val="000000"/>
                </a:solidFill>
                <a:latin typeface="Calibri" panose="020F0502020204030204" pitchFamily="34" charset="0"/>
                <a:cs typeface="Calibri" panose="020F0502020204030204" pitchFamily="34" charset="0"/>
              </a:rPr>
              <a:t>Purpose</a:t>
            </a:r>
          </a:p>
          <a:p>
            <a:pPr lvl="1"/>
            <a:r>
              <a:rPr lang="en-US" sz="2400" b="0" i="0" u="none" strike="noStrike" baseline="0" dirty="0">
                <a:solidFill>
                  <a:srgbClr val="000000"/>
                </a:solidFill>
                <a:latin typeface="Calibri" panose="020F0502020204030204" pitchFamily="34" charset="0"/>
                <a:cs typeface="Calibri" panose="020F0502020204030204" pitchFamily="34" charset="0"/>
              </a:rPr>
              <a:t>a. Prescribe the safety software quality assurance (SSQA) requirements for DOE nuclear facilities. </a:t>
            </a:r>
          </a:p>
          <a:p>
            <a:pPr lvl="1">
              <a:spcBef>
                <a:spcPts val="600"/>
              </a:spcBef>
            </a:pPr>
            <a:r>
              <a:rPr lang="en-US" sz="2400" b="0" i="0" u="none" strike="noStrike" baseline="0" dirty="0">
                <a:solidFill>
                  <a:srgbClr val="000000"/>
                </a:solidFill>
                <a:latin typeface="Calibri" panose="020F0502020204030204" pitchFamily="34" charset="0"/>
                <a:cs typeface="Calibri" panose="020F0502020204030204" pitchFamily="34" charset="0"/>
              </a:rPr>
              <a:t>b. Software, other than safety software as defined in this Order, is not subject to requirements in this Attachment </a:t>
            </a:r>
          </a:p>
          <a:p>
            <a:endParaRPr lang="en-US" sz="2400" b="0" dirty="0">
              <a:solidFill>
                <a:srgbClr val="000000"/>
              </a:solidFill>
              <a:latin typeface="Calibri" panose="020F0502020204030204" pitchFamily="34" charset="0"/>
              <a:cs typeface="Calibri" panose="020F0502020204030204" pitchFamily="34" charset="0"/>
            </a:endParaRPr>
          </a:p>
          <a:p>
            <a:pPr lvl="1"/>
            <a:r>
              <a:rPr lang="en-US" sz="2400" b="0" i="0" u="none" strike="noStrike" baseline="0" dirty="0">
                <a:solidFill>
                  <a:srgbClr val="000000"/>
                </a:solidFill>
                <a:latin typeface="Calibri" panose="020F0502020204030204" pitchFamily="34" charset="0"/>
                <a:cs typeface="Calibri" panose="020F0502020204030204" pitchFamily="34" charset="0"/>
              </a:rPr>
              <a:t>(4) Using the consensus standard selected and the grading levels established and approved above, select and implement applicable SSQA work activities</a:t>
            </a:r>
          </a:p>
        </p:txBody>
      </p:sp>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8" name="TextBox 7">
            <a:extLst>
              <a:ext uri="{FF2B5EF4-FFF2-40B4-BE49-F238E27FC236}">
                <a16:creationId xmlns:a16="http://schemas.microsoft.com/office/drawing/2014/main" id="{5DE71948-C128-49EB-CCF2-7B4F28425DA9}"/>
              </a:ext>
            </a:extLst>
          </p:cNvPr>
          <p:cNvSpPr txBox="1"/>
          <p:nvPr/>
        </p:nvSpPr>
        <p:spPr>
          <a:xfrm>
            <a:off x="2773131" y="188343"/>
            <a:ext cx="5804034" cy="523220"/>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Safety Software Quality Assurance</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9962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7" name="TextBox 6">
            <a:extLst>
              <a:ext uri="{FF2B5EF4-FFF2-40B4-BE49-F238E27FC236}">
                <a16:creationId xmlns:a16="http://schemas.microsoft.com/office/drawing/2014/main" id="{8C9ABD1D-A022-7CE1-FED0-AB5EA91E19C6}"/>
              </a:ext>
            </a:extLst>
          </p:cNvPr>
          <p:cNvSpPr txBox="1"/>
          <p:nvPr/>
        </p:nvSpPr>
        <p:spPr>
          <a:xfrm>
            <a:off x="752919" y="1527130"/>
            <a:ext cx="8046720" cy="4524315"/>
          </a:xfrm>
          <a:prstGeom prst="rect">
            <a:avLst/>
          </a:prstGeom>
          <a:noFill/>
        </p:spPr>
        <p:txBody>
          <a:bodyPr wrap="square">
            <a:spAutoFit/>
          </a:bodyPr>
          <a:lstStyle/>
          <a:p>
            <a:pPr algn="l"/>
            <a:r>
              <a:rPr lang="en-US" sz="2400" b="0" dirty="0">
                <a:latin typeface="Calibri" panose="020F0502020204030204" pitchFamily="34" charset="0"/>
                <a:cs typeface="Calibri" panose="020F0502020204030204" pitchFamily="34" charset="0"/>
              </a:rPr>
              <a:t>Attachment 4 presents</a:t>
            </a:r>
            <a:r>
              <a:rPr lang="en-US" sz="2400" b="0" i="0" u="none" strike="noStrike" baseline="0" dirty="0">
                <a:latin typeface="Calibri" panose="020F0502020204030204" pitchFamily="34" charset="0"/>
                <a:cs typeface="Calibri" panose="020F0502020204030204" pitchFamily="34" charset="0"/>
              </a:rPr>
              <a:t> the ten Software Work Activities</a:t>
            </a:r>
          </a:p>
          <a:p>
            <a:pPr marL="914400" lvl="1" indent="-457200">
              <a:buFont typeface="+mj-lt"/>
              <a:buAutoNum type="arabicPeriod"/>
            </a:pPr>
            <a:r>
              <a:rPr lang="en-US" sz="2400" b="0" i="0" u="none" strike="noStrike" baseline="0" dirty="0">
                <a:latin typeface="Calibri" panose="020F0502020204030204" pitchFamily="34" charset="0"/>
                <a:cs typeface="Calibri" panose="020F0502020204030204" pitchFamily="34" charset="0"/>
              </a:rPr>
              <a:t>Software project management and quality planning.</a:t>
            </a:r>
          </a:p>
          <a:p>
            <a:pPr marL="914400" lvl="1" indent="-457200">
              <a:buFont typeface="+mj-lt"/>
              <a:buAutoNum type="arabicPeriod"/>
            </a:pPr>
            <a:r>
              <a:rPr lang="en-US" sz="2400" b="0" i="0" u="none" strike="noStrike" baseline="0" dirty="0">
                <a:latin typeface="Calibri" panose="020F0502020204030204" pitchFamily="34" charset="0"/>
                <a:cs typeface="Calibri" panose="020F0502020204030204" pitchFamily="34" charset="0"/>
              </a:rPr>
              <a:t>Software risk management.</a:t>
            </a:r>
          </a:p>
          <a:p>
            <a:pPr marL="914400" lvl="1" indent="-457200">
              <a:buFont typeface="+mj-lt"/>
              <a:buAutoNum type="arabicPeriod"/>
            </a:pPr>
            <a:r>
              <a:rPr lang="en-US" sz="2400" b="0" i="0" u="none" strike="noStrike" baseline="0" dirty="0">
                <a:latin typeface="Calibri" panose="020F0502020204030204" pitchFamily="34" charset="0"/>
                <a:cs typeface="Calibri" panose="020F0502020204030204" pitchFamily="34" charset="0"/>
              </a:rPr>
              <a:t>Software configuration management (SCM).</a:t>
            </a:r>
          </a:p>
          <a:p>
            <a:pPr marL="914400" lvl="1" indent="-457200">
              <a:buFont typeface="+mj-lt"/>
              <a:buAutoNum type="arabicPeriod"/>
            </a:pPr>
            <a:r>
              <a:rPr lang="en-US" sz="2400" b="0" i="0" u="none" strike="noStrike" baseline="0" dirty="0">
                <a:latin typeface="Calibri" panose="020F0502020204030204" pitchFamily="34" charset="0"/>
                <a:cs typeface="Calibri" panose="020F0502020204030204" pitchFamily="34" charset="0"/>
              </a:rPr>
              <a:t>Procurement and supplier management.</a:t>
            </a:r>
          </a:p>
          <a:p>
            <a:pPr marL="914400" lvl="1" indent="-457200">
              <a:buFont typeface="+mj-lt"/>
              <a:buAutoNum type="arabicPeriod"/>
            </a:pPr>
            <a:r>
              <a:rPr lang="en-US" sz="2400" b="0" i="0" u="none" strike="noStrike" baseline="0" dirty="0">
                <a:latin typeface="Calibri" panose="020F0502020204030204" pitchFamily="34" charset="0"/>
                <a:cs typeface="Calibri" panose="020F0502020204030204" pitchFamily="34" charset="0"/>
              </a:rPr>
              <a:t>Software requirements identification and management.</a:t>
            </a:r>
          </a:p>
          <a:p>
            <a:pPr marL="914400" lvl="1" indent="-457200">
              <a:buFont typeface="+mj-lt"/>
              <a:buAutoNum type="arabicPeriod"/>
            </a:pPr>
            <a:r>
              <a:rPr lang="en-US" sz="2400" b="0" i="0" u="none" strike="noStrike" baseline="0" dirty="0">
                <a:latin typeface="Calibri" panose="020F0502020204030204" pitchFamily="34" charset="0"/>
                <a:cs typeface="Calibri" panose="020F0502020204030204" pitchFamily="34" charset="0"/>
              </a:rPr>
              <a:t>Software design and implementation.</a:t>
            </a:r>
          </a:p>
          <a:p>
            <a:pPr marL="914400" lvl="1" indent="-457200">
              <a:buFont typeface="+mj-lt"/>
              <a:buAutoNum type="arabicPeriod"/>
            </a:pPr>
            <a:r>
              <a:rPr lang="en-US" sz="2400" b="0" i="0" u="none" strike="noStrike" baseline="0" dirty="0">
                <a:latin typeface="Calibri" panose="020F0502020204030204" pitchFamily="34" charset="0"/>
                <a:cs typeface="Calibri" panose="020F0502020204030204" pitchFamily="34" charset="0"/>
              </a:rPr>
              <a:t>Software safety.</a:t>
            </a:r>
          </a:p>
          <a:p>
            <a:pPr marL="914400" lvl="1" indent="-457200">
              <a:buFont typeface="+mj-lt"/>
              <a:buAutoNum type="arabicPeriod"/>
            </a:pPr>
            <a:r>
              <a:rPr lang="en-US" sz="2400" b="0" i="0" u="none" strike="noStrike" baseline="0" dirty="0">
                <a:latin typeface="Calibri" panose="020F0502020204030204" pitchFamily="34" charset="0"/>
                <a:cs typeface="Calibri" panose="020F0502020204030204" pitchFamily="34" charset="0"/>
              </a:rPr>
              <a:t>Validation and Verification (V&amp;V – see next slide).</a:t>
            </a:r>
          </a:p>
          <a:p>
            <a:pPr marL="914400" lvl="1" indent="-457200">
              <a:buFont typeface="+mj-lt"/>
              <a:buAutoNum type="arabicPeriod"/>
            </a:pPr>
            <a:r>
              <a:rPr lang="en-US" sz="2400" b="0" i="0" u="none" strike="noStrike" baseline="0" dirty="0">
                <a:latin typeface="Calibri" panose="020F0502020204030204" pitchFamily="34" charset="0"/>
                <a:cs typeface="Calibri" panose="020F0502020204030204" pitchFamily="34" charset="0"/>
              </a:rPr>
              <a:t>Problem reporting and corrective action.</a:t>
            </a:r>
          </a:p>
          <a:p>
            <a:pPr marL="914400" lvl="1" indent="-457200">
              <a:buFont typeface="+mj-lt"/>
              <a:buAutoNum type="arabicPeriod"/>
            </a:pPr>
            <a:r>
              <a:rPr lang="en-US" sz="2400" b="0" i="0" u="none" strike="noStrike" baseline="0" dirty="0">
                <a:latin typeface="Calibri" panose="020F0502020204030204" pitchFamily="34" charset="0"/>
                <a:cs typeface="Calibri" panose="020F0502020204030204" pitchFamily="34" charset="0"/>
              </a:rPr>
              <a:t>Training of personnel in the design, development, use, and evaluation of safety software.</a:t>
            </a:r>
            <a:endParaRPr lang="en-US" sz="2400" dirty="0">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5DE71948-C128-49EB-CCF2-7B4F28425DA9}"/>
              </a:ext>
            </a:extLst>
          </p:cNvPr>
          <p:cNvSpPr txBox="1"/>
          <p:nvPr/>
        </p:nvSpPr>
        <p:spPr>
          <a:xfrm>
            <a:off x="3339966" y="286029"/>
            <a:ext cx="5804034" cy="523220"/>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Attachment 4 – SW Work Activities</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688932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7" name="TextBox 6">
            <a:extLst>
              <a:ext uri="{FF2B5EF4-FFF2-40B4-BE49-F238E27FC236}">
                <a16:creationId xmlns:a16="http://schemas.microsoft.com/office/drawing/2014/main" id="{8C9ABD1D-A022-7CE1-FED0-AB5EA91E19C6}"/>
              </a:ext>
            </a:extLst>
          </p:cNvPr>
          <p:cNvSpPr txBox="1"/>
          <p:nvPr/>
        </p:nvSpPr>
        <p:spPr>
          <a:xfrm>
            <a:off x="548640" y="1481708"/>
            <a:ext cx="8046720" cy="4832092"/>
          </a:xfrm>
          <a:prstGeom prst="rect">
            <a:avLst/>
          </a:prstGeom>
          <a:noFill/>
        </p:spPr>
        <p:txBody>
          <a:bodyPr wrap="square">
            <a:spAutoFit/>
          </a:bodyPr>
          <a:lstStyle/>
          <a:p>
            <a:pPr algn="l"/>
            <a:r>
              <a:rPr lang="en-US" sz="2200" i="0" strike="noStrike" baseline="0" dirty="0">
                <a:latin typeface="Calibri" panose="020F0502020204030204" pitchFamily="34" charset="0"/>
                <a:cs typeface="Calibri" panose="020F0502020204030204" pitchFamily="34" charset="0"/>
              </a:rPr>
              <a:t>The V&amp;V process and related documentation for software are defined and maintained to ensure that:</a:t>
            </a:r>
          </a:p>
          <a:p>
            <a:pPr marL="342900" indent="-342900" algn="l">
              <a:buFont typeface="+mj-lt"/>
              <a:buAutoNum type="arabicPeriod"/>
            </a:pPr>
            <a:r>
              <a:rPr lang="en-US" sz="2200" b="0" i="0" u="none" strike="noStrike" baseline="0" dirty="0">
                <a:latin typeface="Calibri" panose="020F0502020204030204" pitchFamily="34" charset="0"/>
                <a:cs typeface="Calibri" panose="020F0502020204030204" pitchFamily="34" charset="0"/>
              </a:rPr>
              <a:t>the software correctly performs all its intended functions, and that </a:t>
            </a:r>
          </a:p>
          <a:p>
            <a:pPr marL="342900" indent="-342900" algn="l">
              <a:buFont typeface="+mj-lt"/>
              <a:buAutoNum type="arabicPeriod"/>
            </a:pPr>
            <a:r>
              <a:rPr lang="en-US" sz="2200" b="0" i="0" u="none" strike="noStrike" baseline="0" dirty="0">
                <a:latin typeface="Calibri" panose="020F0502020204030204" pitchFamily="34" charset="0"/>
                <a:cs typeface="Calibri" panose="020F0502020204030204" pitchFamily="34" charset="0"/>
              </a:rPr>
              <a:t>the software does not perform any adverse unintended function.</a:t>
            </a:r>
          </a:p>
          <a:p>
            <a:pPr algn="l"/>
            <a:endParaRPr lang="en-US" sz="2200" b="0" dirty="0">
              <a:latin typeface="Calibri" panose="020F0502020204030204" pitchFamily="34" charset="0"/>
              <a:cs typeface="Calibri" panose="020F0502020204030204" pitchFamily="34" charset="0"/>
            </a:endParaRPr>
          </a:p>
          <a:p>
            <a:pPr algn="l"/>
            <a:r>
              <a:rPr lang="en-US" sz="2200" i="0" strike="noStrike" baseline="0" dirty="0">
                <a:latin typeface="Calibri" panose="020F0502020204030204" pitchFamily="34" charset="0"/>
                <a:cs typeface="Calibri" panose="020F0502020204030204" pitchFamily="34" charset="0"/>
              </a:rPr>
              <a:t>V&amp;V is the largest area within the SQA work activities. </a:t>
            </a:r>
          </a:p>
          <a:p>
            <a:pPr marL="342900" indent="-342900" algn="l">
              <a:buFont typeface="Arial" panose="020B0604020202020204" pitchFamily="34" charset="0"/>
              <a:buChar char="•"/>
            </a:pPr>
            <a:r>
              <a:rPr lang="en-US" sz="2200" b="0" i="0" u="none" strike="noStrike" baseline="0" dirty="0">
                <a:latin typeface="Calibri" panose="020F0502020204030204" pitchFamily="34" charset="0"/>
                <a:cs typeface="Calibri" panose="020F0502020204030204" pitchFamily="34" charset="0"/>
              </a:rPr>
              <a:t>Verification is performed throughout the life-cycle of the safety software (the software produces reasonable results for a representative sample of inputs or test cases,)</a:t>
            </a:r>
          </a:p>
          <a:p>
            <a:pPr marL="285750" indent="-285750" algn="l">
              <a:buFont typeface="Arial" panose="020B0604020202020204" pitchFamily="34" charset="0"/>
              <a:buChar char="•"/>
            </a:pPr>
            <a:r>
              <a:rPr lang="en-US" sz="2200" b="0" i="0" u="none" strike="noStrike" baseline="0" dirty="0">
                <a:latin typeface="Calibri" panose="020F0502020204030204" pitchFamily="34" charset="0"/>
                <a:cs typeface="Calibri" panose="020F0502020204030204" pitchFamily="34" charset="0"/>
              </a:rPr>
              <a:t>Validation activities are performed at the end of the software development or acquisition processes to ensure the software meets the intended requirements (the software does what it is supposed to do).</a:t>
            </a:r>
            <a:endParaRPr lang="en-US" sz="2200" dirty="0">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5DE71948-C128-49EB-CCF2-7B4F28425DA9}"/>
              </a:ext>
            </a:extLst>
          </p:cNvPr>
          <p:cNvSpPr txBox="1"/>
          <p:nvPr/>
        </p:nvSpPr>
        <p:spPr>
          <a:xfrm>
            <a:off x="3339966" y="286029"/>
            <a:ext cx="5804034" cy="523220"/>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Attachment 4 – Safety Software</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752272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361" y="1326714"/>
            <a:ext cx="8455278" cy="2369880"/>
          </a:xfrm>
          <a:prstGeom prst="rect">
            <a:avLst/>
          </a:prstGeom>
        </p:spPr>
        <p:txBody>
          <a:bodyPr wrap="square" lIns="91440" tIns="45720" rIns="91440" bIns="45720" anchor="t">
            <a:spAutoFit/>
          </a:bodyPr>
          <a:lstStyle/>
          <a:p>
            <a:pPr algn="ctr"/>
            <a:r>
              <a:rPr lang="en-US" sz="2400" b="0" i="0" u="none" strike="noStrike" baseline="0" dirty="0">
                <a:solidFill>
                  <a:srgbClr val="000000"/>
                </a:solidFill>
                <a:latin typeface="Calibri" panose="020F0502020204030204" pitchFamily="34" charset="0"/>
                <a:cs typeface="Calibri" panose="020F0502020204030204" pitchFamily="34" charset="0"/>
              </a:rPr>
              <a:t>       </a:t>
            </a:r>
            <a:endParaRPr lang="en-US" b="0" i="0" u="none" strike="noStrike" baseline="0" dirty="0">
              <a:solidFill>
                <a:srgbClr val="000000"/>
              </a:solidFill>
              <a:latin typeface="Calibri" panose="020F0502020204030204" pitchFamily="34" charset="0"/>
              <a:cs typeface="Calibri" panose="020F0502020204030204" pitchFamily="34" charset="0"/>
            </a:endParaRPr>
          </a:p>
          <a:p>
            <a:pPr algn="l"/>
            <a:endParaRPr lang="en-US" b="0" i="0" u="none" strike="noStrike" baseline="0" dirty="0">
              <a:solidFill>
                <a:srgbClr val="000000"/>
              </a:solidFill>
              <a:cs typeface="Times New Roman" panose="02020603050405020304" pitchFamily="18" charset="0"/>
            </a:endParaRPr>
          </a:p>
          <a:p>
            <a:pPr algn="l"/>
            <a:endParaRPr lang="en-US" sz="2400" b="0" i="0" u="none" strike="noStrike" baseline="0" dirty="0">
              <a:solidFill>
                <a:srgbClr val="000000"/>
              </a:solidFill>
              <a:cs typeface="Times New Roman" panose="02020603050405020304" pitchFamily="18" charset="0"/>
            </a:endParaRPr>
          </a:p>
          <a:p>
            <a:endParaRPr lang="en-US" b="0" dirty="0">
              <a:solidFill>
                <a:srgbClr val="000000"/>
              </a:solidFill>
              <a:cs typeface="Times New Roman" panose="02020603050405020304" pitchFamily="18" charset="0"/>
            </a:endParaRPr>
          </a:p>
          <a:p>
            <a:pPr marR="8890"/>
            <a:endParaRPr lang="en-US" dirty="0">
              <a:cs typeface="Times New Roman" pitchFamily="18" charset="0"/>
            </a:endParaRPr>
          </a:p>
          <a:p>
            <a:pPr marR="8890"/>
            <a:endParaRPr lang="en-US" dirty="0">
              <a:cs typeface="Times New Roman" pitchFamily="18" charset="0"/>
            </a:endParaRPr>
          </a:p>
          <a:p>
            <a:pPr marL="285750" marR="8890" indent="-285750">
              <a:buFont typeface="Arial" panose="020B0604020202020204" pitchFamily="34" charset="0"/>
              <a:buChar char="•"/>
            </a:pPr>
            <a:endParaRPr lang="en-US" dirty="0">
              <a:cs typeface="Times New Roman" pitchFamily="18" charset="0"/>
            </a:endParaRPr>
          </a:p>
        </p:txBody>
      </p:sp>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7" name="TextBox 6">
            <a:extLst>
              <a:ext uri="{FF2B5EF4-FFF2-40B4-BE49-F238E27FC236}">
                <a16:creationId xmlns:a16="http://schemas.microsoft.com/office/drawing/2014/main" id="{8C9ABD1D-A022-7CE1-FED0-AB5EA91E19C6}"/>
              </a:ext>
            </a:extLst>
          </p:cNvPr>
          <p:cNvSpPr txBox="1"/>
          <p:nvPr/>
        </p:nvSpPr>
        <p:spPr>
          <a:xfrm>
            <a:off x="616017" y="1838425"/>
            <a:ext cx="8046720" cy="3370153"/>
          </a:xfrm>
          <a:prstGeom prst="rect">
            <a:avLst/>
          </a:prstGeom>
          <a:noFill/>
        </p:spPr>
        <p:txBody>
          <a:bodyPr wrap="square">
            <a:spAutoFit/>
          </a:bodyPr>
          <a:lstStyle/>
          <a:p>
            <a:r>
              <a:rPr lang="en-US" b="0" i="0" u="none" strike="noStrike" baseline="0" dirty="0">
                <a:solidFill>
                  <a:srgbClr val="000000"/>
                </a:solidFill>
                <a:latin typeface="Calibri" panose="020F0502020204030204" pitchFamily="34" charset="0"/>
                <a:cs typeface="Calibri" panose="020F0502020204030204" pitchFamily="34" charset="0"/>
              </a:rPr>
              <a:t>SSQA work activities </a:t>
            </a:r>
          </a:p>
          <a:p>
            <a:pPr lvl="1">
              <a:spcBef>
                <a:spcPts val="600"/>
              </a:spcBef>
            </a:pPr>
            <a:r>
              <a:rPr lang="en-US" b="0" i="0" u="none" strike="noStrike" baseline="0" dirty="0">
                <a:solidFill>
                  <a:srgbClr val="000000"/>
                </a:solidFill>
                <a:latin typeface="Calibri" panose="020F0502020204030204" pitchFamily="34" charset="0"/>
                <a:cs typeface="Calibri" panose="020F0502020204030204" pitchFamily="34" charset="0"/>
              </a:rPr>
              <a:t>(d) Procurement and supplier management </a:t>
            </a:r>
          </a:p>
          <a:p>
            <a:pPr lvl="1">
              <a:spcBef>
                <a:spcPts val="600"/>
              </a:spcBef>
            </a:pPr>
            <a:r>
              <a:rPr lang="en-US" b="0" i="0" u="none" strike="noStrike" baseline="0" dirty="0">
                <a:solidFill>
                  <a:srgbClr val="000000"/>
                </a:solidFill>
                <a:latin typeface="Calibri" panose="020F0502020204030204" pitchFamily="34" charset="0"/>
                <a:cs typeface="Calibri" panose="020F0502020204030204" pitchFamily="34" charset="0"/>
              </a:rPr>
              <a:t>(e) Software requirements identification and management </a:t>
            </a:r>
          </a:p>
          <a:p>
            <a:pPr lvl="1">
              <a:spcBef>
                <a:spcPts val="600"/>
              </a:spcBef>
            </a:pPr>
            <a:r>
              <a:rPr lang="en-US" b="0" i="0" u="none" strike="noStrike" baseline="0" dirty="0">
                <a:solidFill>
                  <a:srgbClr val="000000"/>
                </a:solidFill>
                <a:latin typeface="Calibri" panose="020F0502020204030204" pitchFamily="34" charset="0"/>
                <a:cs typeface="Calibri" panose="020F0502020204030204" pitchFamily="34" charset="0"/>
              </a:rPr>
              <a:t>(f) Software design and implementation </a:t>
            </a:r>
          </a:p>
          <a:p>
            <a:pPr lvl="1">
              <a:spcBef>
                <a:spcPts val="600"/>
              </a:spcBef>
            </a:pPr>
            <a:r>
              <a:rPr lang="en-US" b="0" i="0" u="none" strike="noStrike" baseline="0" dirty="0">
                <a:solidFill>
                  <a:srgbClr val="000000"/>
                </a:solidFill>
                <a:latin typeface="Calibri" panose="020F0502020204030204" pitchFamily="34" charset="0"/>
                <a:cs typeface="Calibri" panose="020F0502020204030204" pitchFamily="34" charset="0"/>
              </a:rPr>
              <a:t>(g) Software safety analysis and safety design methods </a:t>
            </a:r>
          </a:p>
          <a:p>
            <a:pPr lvl="1">
              <a:spcBef>
                <a:spcPts val="600"/>
              </a:spcBef>
            </a:pPr>
            <a:r>
              <a:rPr lang="en-US" b="0" i="0" u="none" strike="noStrike" baseline="0" dirty="0">
                <a:solidFill>
                  <a:srgbClr val="000000"/>
                </a:solidFill>
                <a:latin typeface="Calibri" panose="020F0502020204030204" pitchFamily="34" charset="0"/>
                <a:cs typeface="Calibri" panose="020F0502020204030204" pitchFamily="34" charset="0"/>
              </a:rPr>
              <a:t>(h) Software verification and validation </a:t>
            </a:r>
          </a:p>
          <a:p>
            <a:pPr lvl="1">
              <a:spcBef>
                <a:spcPts val="600"/>
              </a:spcBef>
            </a:pPr>
            <a:r>
              <a:rPr lang="en-US" b="0" i="0" u="none" strike="noStrike" baseline="0" dirty="0">
                <a:solidFill>
                  <a:srgbClr val="000000"/>
                </a:solidFill>
                <a:latin typeface="Calibri" panose="020F0502020204030204" pitchFamily="34" charset="0"/>
                <a:cs typeface="Calibri" panose="020F0502020204030204" pitchFamily="34" charset="0"/>
              </a:rPr>
              <a:t>(i) Problem reporting and corrective action </a:t>
            </a:r>
          </a:p>
          <a:p>
            <a:pPr lvl="1">
              <a:spcBef>
                <a:spcPts val="600"/>
              </a:spcBef>
            </a:pPr>
            <a:r>
              <a:rPr lang="en-US" b="0" i="0" u="none" strike="noStrike" baseline="0" dirty="0">
                <a:solidFill>
                  <a:srgbClr val="000000"/>
                </a:solidFill>
                <a:latin typeface="Calibri" panose="020F0502020204030204" pitchFamily="34" charset="0"/>
                <a:cs typeface="Calibri" panose="020F0502020204030204" pitchFamily="34" charset="0"/>
              </a:rPr>
              <a:t>(j) Training of personnel in the design, development, use, and evaluation of safety software </a:t>
            </a:r>
            <a:endParaRPr lang="en-US" dirty="0">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9769A863-4DC8-2C92-D8AE-F0A29349DDD6}"/>
              </a:ext>
            </a:extLst>
          </p:cNvPr>
          <p:cNvPicPr>
            <a:picLocks noChangeAspect="1"/>
          </p:cNvPicPr>
          <p:nvPr/>
        </p:nvPicPr>
        <p:blipFill>
          <a:blip r:embed="rId3"/>
          <a:stretch>
            <a:fillRect/>
          </a:stretch>
        </p:blipFill>
        <p:spPr>
          <a:xfrm>
            <a:off x="0" y="314944"/>
            <a:ext cx="9144000" cy="6228111"/>
          </a:xfrm>
          <a:prstGeom prst="rect">
            <a:avLst/>
          </a:prstGeom>
        </p:spPr>
      </p:pic>
    </p:spTree>
    <p:extLst>
      <p:ext uri="{BB962C8B-B14F-4D97-AF65-F5344CB8AC3E}">
        <p14:creationId xmlns:p14="http://schemas.microsoft.com/office/powerpoint/2010/main" val="33847211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361" y="1326714"/>
            <a:ext cx="8455278" cy="5032147"/>
          </a:xfrm>
          <a:prstGeom prst="rect">
            <a:avLst/>
          </a:prstGeom>
        </p:spPr>
        <p:txBody>
          <a:bodyPr wrap="square" lIns="91440" tIns="45720" rIns="91440" bIns="45720" anchor="t">
            <a:spAutoFit/>
          </a:bodyPr>
          <a:lstStyle/>
          <a:p>
            <a:pPr algn="l"/>
            <a:r>
              <a:rPr lang="en-US" sz="1800" b="0" i="1" u="none" strike="noStrike" baseline="0" dirty="0">
                <a:latin typeface="Calibri" panose="020F0502020204030204" pitchFamily="34" charset="0"/>
                <a:cs typeface="Calibri" panose="020F0502020204030204" pitchFamily="34" charset="0"/>
              </a:rPr>
              <a:t>Safety Software </a:t>
            </a:r>
            <a:r>
              <a:rPr lang="en-US" sz="1800" b="0" i="0" u="none" strike="noStrike" baseline="0" dirty="0">
                <a:latin typeface="Calibri" panose="020F0502020204030204" pitchFamily="34" charset="0"/>
                <a:cs typeface="Calibri" panose="020F0502020204030204" pitchFamily="34" charset="0"/>
              </a:rPr>
              <a:t>includes safety system software, safety and hazard analysis software and design software, and safety management and administrative control software.</a:t>
            </a:r>
          </a:p>
          <a:p>
            <a:pPr marL="285750" indent="-285750" algn="l">
              <a:spcBef>
                <a:spcPts val="600"/>
              </a:spcBef>
              <a:buFont typeface="Arial" panose="020B0604020202020204" pitchFamily="34" charset="0"/>
              <a:buChar char="•"/>
            </a:pPr>
            <a:r>
              <a:rPr lang="en-US" sz="1800" i="1" u="sng" strike="noStrike" baseline="0" dirty="0">
                <a:latin typeface="Calibri" panose="020F0502020204030204" pitchFamily="34" charset="0"/>
                <a:cs typeface="Calibri" panose="020F0502020204030204" pitchFamily="34" charset="0"/>
              </a:rPr>
              <a:t>Safety system software (SSS) </a:t>
            </a:r>
            <a:r>
              <a:rPr lang="en-US" sz="1800" b="0" i="0" u="none" strike="noStrike" baseline="0" dirty="0">
                <a:latin typeface="Calibri" panose="020F0502020204030204" pitchFamily="34" charset="0"/>
                <a:cs typeface="Calibri" panose="020F0502020204030204" pitchFamily="34" charset="0"/>
              </a:rPr>
              <a:t>is software for a nuclear facility that performs a safety function as part of an SSC and is cited in either (1) a DOE approved documented safety analysis or (2) an approved hazard analysis per DOE P 450.4 </a:t>
            </a:r>
            <a:r>
              <a:rPr lang="en-US" sz="1800" b="0" i="1" u="none" strike="noStrike" baseline="0" dirty="0">
                <a:latin typeface="Calibri" panose="020F0502020204030204" pitchFamily="34" charset="0"/>
                <a:cs typeface="Calibri" panose="020F0502020204030204" pitchFamily="34" charset="0"/>
              </a:rPr>
              <a:t>Safety Management System Policy, </a:t>
            </a:r>
            <a:r>
              <a:rPr lang="en-US" sz="1800" b="0" i="0" u="none" strike="noStrike" baseline="0" dirty="0">
                <a:latin typeface="Calibri" panose="020F0502020204030204" pitchFamily="34" charset="0"/>
                <a:cs typeface="Calibri" panose="020F0502020204030204" pitchFamily="34" charset="0"/>
              </a:rPr>
              <a:t>dated 10-15-96, and the DEAR clause.</a:t>
            </a:r>
          </a:p>
          <a:p>
            <a:pPr marL="285750" indent="-285750" algn="l">
              <a:spcBef>
                <a:spcPts val="600"/>
              </a:spcBef>
              <a:buFont typeface="Arial" panose="020B0604020202020204" pitchFamily="34" charset="0"/>
              <a:buChar char="•"/>
            </a:pPr>
            <a:r>
              <a:rPr lang="en-US" sz="1800" i="1" u="sng" strike="noStrike" baseline="0" dirty="0">
                <a:latin typeface="Calibri" panose="020F0502020204030204" pitchFamily="34" charset="0"/>
                <a:cs typeface="Calibri" panose="020F0502020204030204" pitchFamily="34" charset="0"/>
              </a:rPr>
              <a:t>Safety and hazard analysis software and design software (SHAD) </a:t>
            </a:r>
            <a:r>
              <a:rPr lang="en-US" sz="1800" b="0" i="0" u="none" strike="noStrike" baseline="0" dirty="0">
                <a:latin typeface="Calibri" panose="020F0502020204030204" pitchFamily="34" charset="0"/>
                <a:cs typeface="Calibri" panose="020F0502020204030204" pitchFamily="34" charset="0"/>
              </a:rPr>
              <a:t>is software that is used to classify, design, or analyze nuclear facilities. This software is not part of an SSC but helps to ensure the proper accident or hazards analysis of nuclear facilities or an SSC that performs a safety function.</a:t>
            </a:r>
          </a:p>
          <a:p>
            <a:pPr marL="285750" indent="-285750" algn="l">
              <a:spcBef>
                <a:spcPts val="600"/>
              </a:spcBef>
              <a:buFont typeface="Arial" panose="020B0604020202020204" pitchFamily="34" charset="0"/>
              <a:buChar char="•"/>
            </a:pPr>
            <a:r>
              <a:rPr lang="en-US" sz="1800" i="1" u="sng" strike="noStrike" baseline="0" dirty="0">
                <a:latin typeface="Calibri" panose="020F0502020204030204" pitchFamily="34" charset="0"/>
                <a:cs typeface="Calibri" panose="020F0502020204030204" pitchFamily="34" charset="0"/>
              </a:rPr>
              <a:t>Safety management and administrative controls software (SMACS) </a:t>
            </a:r>
            <a:r>
              <a:rPr lang="en-US" sz="1800" b="0" i="0" u="none" strike="noStrike" baseline="0" dirty="0">
                <a:latin typeface="Calibri" panose="020F0502020204030204" pitchFamily="34" charset="0"/>
                <a:cs typeface="Calibri" panose="020F0502020204030204" pitchFamily="34" charset="0"/>
              </a:rPr>
              <a:t>is software that performs a hazard control function in support of nuclear facility or radiological safety management programs or Technical Safety Requirements or other software that performs a control function necessary to provide adequate protection from nuclear facility or radiological hazards. This software supports eliminating, limiting, or mitigating nuclear hazards to workers, the public, or the environment as addressed in 10 CFR 830, 10 CFR 835, and the DEAR ISMS clause.</a:t>
            </a:r>
            <a:endParaRPr lang="en-US"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CCA83437-7BE8-0FE8-AB26-DC68BBFD8515}"/>
              </a:ext>
            </a:extLst>
          </p:cNvPr>
          <p:cNvSpPr txBox="1"/>
          <p:nvPr/>
        </p:nvSpPr>
        <p:spPr>
          <a:xfrm>
            <a:off x="3624943" y="6569323"/>
            <a:ext cx="2373086" cy="253916"/>
          </a:xfrm>
          <a:prstGeom prst="rect">
            <a:avLst/>
          </a:prstGeom>
          <a:solidFill>
            <a:schemeClr val="bg1"/>
          </a:solidFill>
        </p:spPr>
        <p:txBody>
          <a:bodyPr wrap="square" rtlCol="0">
            <a:spAutoFit/>
          </a:bodyPr>
          <a:lstStyle/>
          <a:p>
            <a:r>
              <a:rPr lang="en-US" sz="1050" dirty="0">
                <a:solidFill>
                  <a:schemeClr val="accent1">
                    <a:lumMod val="75000"/>
                  </a:schemeClr>
                </a:solidFill>
              </a:rPr>
              <a:t>       Office of Safety and Security</a:t>
            </a:r>
          </a:p>
        </p:txBody>
      </p:sp>
      <p:sp>
        <p:nvSpPr>
          <p:cNvPr id="8" name="TextBox 7">
            <a:extLst>
              <a:ext uri="{FF2B5EF4-FFF2-40B4-BE49-F238E27FC236}">
                <a16:creationId xmlns:a16="http://schemas.microsoft.com/office/drawing/2014/main" id="{5DE71948-C128-49EB-CCF2-7B4F28425DA9}"/>
              </a:ext>
            </a:extLst>
          </p:cNvPr>
          <p:cNvSpPr txBox="1"/>
          <p:nvPr/>
        </p:nvSpPr>
        <p:spPr>
          <a:xfrm>
            <a:off x="3339966" y="286029"/>
            <a:ext cx="4814478" cy="523220"/>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DOE G 414.1-4 – SSW Category</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793195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2_Custom Desig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Document_x0020_Type xmlns="80332758-0BF3-4223-B10E-599EBE686776">Reference doc for IG Audit</Document_x0020_Type>
    <LBNL_x0020_ARRA_x0020_ID xmlns="80332758-0BF3-4223-B10E-599EBE686776" xsi:nil="true"/>
    <Funding_x0020_Added xmlns="80332758-0BF3-4223-B10E-599EBE686776" xsi:nil="true"/>
    <Mod_x0020__x0023_ xmlns="80332758-0BF3-4223-B10E-599EBE686776">OIG ARRA Prep Briefing 5_19_2011</Mod_x0020__x0023_>
    <WAS_x0020__x0023_ xmlns="80332758-0bf3-4223-b10e-599ebe686776" xsi:nil="true"/>
    <Report_x0020_Date xmlns="80332758-0BF3-4223-B10E-599EBE686776">2011-05-19T05:00:00+00:00</Report_x0020_Date>
    <Other_x0020_Funding_x0020_Notes xmlns="80332758-0BF3-4223-B10E-599EBE686776" xsi:nil="true"/>
    <WAS_x0020_Title xmlns="80332758-0bf3-4223-b10e-599ebe686776" xsi:nil="true"/>
    <Date_x0020_Signed_x0020_BSO_x0020_CO xmlns="80332758-0BF3-4223-B10E-599EBE68677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DB46CBAD51CA5429C2F312965BF2A84" ma:contentTypeVersion="70" ma:contentTypeDescription="Create a new document." ma:contentTypeScope="" ma:versionID="646bf3939f1a56e516b40110e109cbb5">
  <xsd:schema xmlns:xsd="http://www.w3.org/2001/XMLSchema" xmlns:p="http://schemas.microsoft.com/office/2006/metadata/properties" xmlns:ns2="80332758-0BF3-4223-B10E-599EBE686776" xmlns:ns3="80332758-0bf3-4223-b10e-599ebe686776" targetNamespace="http://schemas.microsoft.com/office/2006/metadata/properties" ma:root="true" ma:fieldsID="2ed696b2f1ccb808d1f129100a4177c6" ns2:_="" ns3:_="">
    <xsd:import namespace="80332758-0BF3-4223-B10E-599EBE686776"/>
    <xsd:import namespace="80332758-0bf3-4223-b10e-599ebe686776"/>
    <xsd:element name="properties">
      <xsd:complexType>
        <xsd:sequence>
          <xsd:element name="documentManagement">
            <xsd:complexType>
              <xsd:all>
                <xsd:element ref="ns2:LBNL_x0020_ARRA_x0020_ID" minOccurs="0"/>
                <xsd:element ref="ns2:Document_x0020_Type" minOccurs="0"/>
                <xsd:element ref="ns2:Report_x0020_Date" minOccurs="0"/>
                <xsd:element ref="ns2:Date_x0020_Signed_x0020_BSO_x0020_CO" minOccurs="0"/>
                <xsd:element ref="ns2:Funding_x0020_Added" minOccurs="0"/>
                <xsd:element ref="ns2:Other_x0020_Funding_x0020_Notes" minOccurs="0"/>
                <xsd:element ref="ns2:Mod_x0020__x0023_" minOccurs="0"/>
                <xsd:element ref="ns3:WAS_x0020_Title" minOccurs="0"/>
                <xsd:element ref="ns3:WAS_x0020__x0023_" minOccurs="0"/>
              </xsd:all>
            </xsd:complexType>
          </xsd:element>
        </xsd:sequence>
      </xsd:complexType>
    </xsd:element>
  </xsd:schema>
  <xsd:schema xmlns:xsd="http://www.w3.org/2001/XMLSchema" xmlns:dms="http://schemas.microsoft.com/office/2006/documentManagement/types" targetNamespace="80332758-0BF3-4223-B10E-599EBE686776" elementFormDefault="qualified">
    <xsd:import namespace="http://schemas.microsoft.com/office/2006/documentManagement/types"/>
    <xsd:element name="LBNL_x0020_ARRA_x0020_ID" ma:index="8" nillable="true" ma:displayName="LBNL ARRA ID" ma:format="Dropdown" ma:internalName="LBNL_x0020_ARRA_x0020_ID" ma:readOnly="false">
      <xsd:simpleType>
        <xsd:union memberTypes="dms:Text">
          <xsd:simpleType>
            <xsd:restriction base="dms:Choice">
              <xsd:enumeration value="DE09000001"/>
              <xsd:enumeration value="DE09000002"/>
              <xsd:enumeration value="DE09000003"/>
              <xsd:enumeration value="DE09000004"/>
              <xsd:enumeration value="DE09000005"/>
              <xsd:enumeration value="DE09000006"/>
              <xsd:enumeration value="DE09000007"/>
              <xsd:enumeration value="DE09000008"/>
              <xsd:enumeration value="DE09000009"/>
              <xsd:enumeration value="DE09000010"/>
              <xsd:enumeration value="DE09000011"/>
              <xsd:enumeration value="DE09000012"/>
              <xsd:enumeration value="DE09000013"/>
              <xsd:enumeration value="DE09000014"/>
              <xsd:enumeration value="DE09000015"/>
              <xsd:enumeration value="DE09000016"/>
              <xsd:enumeration value="DE09000017"/>
              <xsd:enumeration value="DE09000018"/>
              <xsd:enumeration value="DE09000019"/>
              <xsd:enumeration value="DE09000020"/>
              <xsd:enumeration value="DE09000021"/>
              <xsd:enumeration value="DE09000022"/>
              <xsd:enumeration value="DE09000023"/>
              <xsd:enumeration value="DE09000024"/>
              <xsd:enumeration value="DE09000025"/>
              <xsd:enumeration value="DE09000026"/>
              <xsd:enumeration value="DE09000027"/>
              <xsd:enumeration value="DE09000028"/>
              <xsd:enumeration value="DE09000029"/>
              <xsd:enumeration value="DE09000030"/>
              <xsd:enumeration value="DE09000031"/>
              <xsd:enumeration value="DE09000032"/>
              <xsd:enumeration value="DE09000033"/>
              <xsd:enumeration value="DE09000034"/>
              <xsd:enumeration value="DE09000035"/>
              <xsd:enumeration value="DE09000036"/>
              <xsd:enumeration value="DE09000037"/>
              <xsd:enumeration value="DE09000038"/>
              <xsd:enumeration value="DE09000039"/>
              <xsd:enumeration value="DE09000040"/>
              <xsd:enumeration value="DE09000041"/>
              <xsd:enumeration value="DE09000042"/>
              <xsd:enumeration value="DE09000043"/>
              <xsd:enumeration value="DE09000044"/>
              <xsd:enumeration value="DE09000045"/>
              <xsd:enumeration value="DE09000046"/>
              <xsd:enumeration value="DE09000047"/>
              <xsd:enumeration value="DE09000048"/>
              <xsd:enumeration value="DE09000049"/>
              <xsd:enumeration value="DE09000050"/>
              <xsd:enumeration value="DE09000051"/>
              <xsd:enumeration value="DE09000052"/>
              <xsd:enumeration value="DE09000053"/>
              <xsd:enumeration value="DE09000054"/>
              <xsd:enumeration value="DE09000055"/>
              <xsd:enumeration value="DE09000056"/>
              <xsd:enumeration value="DE09000057"/>
              <xsd:enumeration value="DE09000058"/>
              <xsd:enumeration value="DE09000058A"/>
              <xsd:enumeration value="DE09000059"/>
              <xsd:enumeration value="DE09000060"/>
              <xsd:enumeration value="DE09000061"/>
              <xsd:enumeration value="DE09000062"/>
              <xsd:enumeration value="LB09006214"/>
              <xsd:enumeration value="WFO04473"/>
              <xsd:enumeration value="WFO05166A"/>
              <xsd:enumeration value="1234"/>
            </xsd:restriction>
          </xsd:simpleType>
        </xsd:union>
      </xsd:simpleType>
    </xsd:element>
    <xsd:element name="Document_x0020_Type" ma:index="9" nillable="true" ma:displayName="Document Type" ma:format="Dropdown" ma:internalName="Document_x0020_Type" ma:readOnly="false">
      <xsd:simpleType>
        <xsd:restriction base="dms:Choice">
          <xsd:enumeration value="ARRA IG Reports"/>
          <xsd:enumeration value="ARRA Mod"/>
          <xsd:enumeration value="ARRA Supporting Document"/>
          <xsd:enumeration value="ARRA WAS"/>
          <xsd:enumeration value="CH ARRA Systems Review"/>
          <xsd:enumeration value="DOE Guidance"/>
          <xsd:enumeration value="FEDReporting.gov"/>
          <xsd:enumeration value="LBNL Self-Assessments"/>
          <xsd:enumeration value="NEPA"/>
          <xsd:enumeration value="Oversight Report"/>
          <xsd:enumeration value="Reference doc for IG Audit"/>
          <xsd:enumeration value="SC ARRA Report"/>
          <xsd:enumeration value="Steering Committee Report"/>
          <xsd:enumeration value="Surveillance Report"/>
        </xsd:restriction>
      </xsd:simpleType>
    </xsd:element>
    <xsd:element name="Report_x0020_Date" ma:index="10" nillable="true" ma:displayName="Report Date" ma:format="DateOnly" ma:internalName="Report_x0020_Date" ma:readOnly="false">
      <xsd:simpleType>
        <xsd:restriction base="dms:DateTime"/>
      </xsd:simpleType>
    </xsd:element>
    <xsd:element name="Date_x0020_Signed_x0020_BSO_x0020_CO" ma:index="11" nillable="true" ma:displayName="Date Signed BSO CO" ma:format="DateOnly" ma:internalName="Date_x0020_Signed_x0020_BSO_x0020_CO" ma:readOnly="false">
      <xsd:simpleType>
        <xsd:restriction base="dms:DateTime"/>
      </xsd:simpleType>
    </xsd:element>
    <xsd:element name="Funding_x0020_Added" ma:index="12" nillable="true" ma:displayName="Funding Added" ma:decimals="0" ma:description="NOTE for Mod Entry:  Please input $0 if there is no funding added for this Mod.  A blank will cause an error in the calculation steps." ma:LCID="1033" ma:internalName="Funding_x0020_Added" ma:readOnly="false">
      <xsd:simpleType>
        <xsd:restriction base="dms:Currency"/>
      </xsd:simpleType>
    </xsd:element>
    <xsd:element name="Other_x0020_Funding_x0020_Notes" ma:index="13" nillable="true" ma:displayName="Other Funding Notes" ma:internalName="Other_x0020_Funding_x0020_Notes" ma:readOnly="false">
      <xsd:simpleType>
        <xsd:restriction base="dms:Note"/>
      </xsd:simpleType>
    </xsd:element>
    <xsd:element name="Mod_x0020__x0023_" ma:index="14" nillable="true" ma:displayName="Mod #" ma:description="NOTE ARRA Mod Entry: To avoid duplicate Mod# values please input (or copy and paste) the value specified in the &quot;Name&quot; field." ma:internalName="Mod_x0020__x0023_" ma:readOnly="false">
      <xsd:simpleType>
        <xsd:restriction base="dms:Text"/>
      </xsd:simpleType>
    </xsd:element>
  </xsd:schema>
  <xsd:schema xmlns:xsd="http://www.w3.org/2001/XMLSchema" xmlns:dms="http://schemas.microsoft.com/office/2006/documentManagement/types" targetNamespace="80332758-0bf3-4223-b10e-599ebe686776" elementFormDefault="qualified">
    <xsd:import namespace="http://schemas.microsoft.com/office/2006/documentManagement/types"/>
    <xsd:element name="WAS_x0020_Title" ma:index="16" nillable="true" ma:displayName="WAS Title" ma:internalName="WAS_x0020_Title">
      <xsd:simpleType>
        <xsd:restriction base="dms:Text">
          <xsd:maxLength value="255"/>
        </xsd:restriction>
      </xsd:simpleType>
    </xsd:element>
    <xsd:element name="WAS_x0020__x0023_" ma:index="17" nillable="true" ma:displayName="WAS #" ma:internalName="WAS_x0020__x0023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C9C45B-7704-41CD-B5E1-6A1DF28F0879}">
  <ds:schemaRefs>
    <ds:schemaRef ds:uri="80332758-0bf3-4223-b10e-599ebe686776"/>
    <ds:schemaRef ds:uri="http://schemas.microsoft.com/office/2006/documentManagement/types"/>
    <ds:schemaRef ds:uri="80332758-0BF3-4223-B10E-599EBE686776"/>
    <ds:schemaRef ds:uri="http://purl.org/dc/elements/1.1/"/>
    <ds:schemaRef ds:uri="http://purl.org/dc/terms/"/>
    <ds:schemaRef ds:uri="http://schemas.openxmlformats.org/package/2006/metadata/core-properties"/>
    <ds:schemaRef ds:uri="http://purl.org/dc/dcmitype/"/>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2E5AD065-8238-42DA-A48F-3881B86E91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332758-0BF3-4223-B10E-599EBE686776"/>
    <ds:schemaRef ds:uri="80332758-0bf3-4223-b10e-599ebe686776"/>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F0040A72-C0AC-4577-B911-4078578F50F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21139</TotalTime>
  <Words>2130</Words>
  <Application>Microsoft Office PowerPoint</Application>
  <PresentationFormat>Letter Paper (8.5x11 in)</PresentationFormat>
  <Paragraphs>193</Paragraphs>
  <Slides>18</Slides>
  <Notes>18</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18</vt:i4>
      </vt:variant>
    </vt:vector>
  </HeadingPairs>
  <TitlesOfParts>
    <vt:vector size="26" baseType="lpstr">
      <vt:lpstr>Arial</vt:lpstr>
      <vt:lpstr>Arial Narrow</vt:lpstr>
      <vt:lpstr>Calibri</vt:lpstr>
      <vt:lpstr>Karla</vt:lpstr>
      <vt:lpstr>Times New Roman</vt:lpstr>
      <vt:lpstr>2_Custom Design</vt:lpstr>
      <vt:lpstr>1_Custom Design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LBNL Facilities Planning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NRC Presentation</dc:title>
  <dc:creator>Thornton, Sheila G. (CONTR)</dc:creator>
  <cp:lastModifiedBy>Sims, Tracy</cp:lastModifiedBy>
  <cp:revision>787</cp:revision>
  <cp:lastPrinted>2023-06-14T12:27:14Z</cp:lastPrinted>
  <dcterms:created xsi:type="dcterms:W3CDTF">2002-06-07T15:10:57Z</dcterms:created>
  <dcterms:modified xsi:type="dcterms:W3CDTF">2024-10-03T20:57:32Z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0x0101004DB46CBAD51CA5429C2F312965BF2A84</vt:lpwstr>
  </property>
  <property fmtid="{D5CDD505-2E9C-101B-9397-08002B2CF9AE}" pid="3" name="Created By">
    <vt:lpwstr>DOEORO\xms</vt:lpwstr>
  </property>
  <property fmtid="{D5CDD505-2E9C-101B-9397-08002B2CF9AE}" pid="4" name="Modified By">
    <vt:lpwstr>DOEORO\xms</vt:lpwstr>
  </property>
  <property fmtid="{D5CDD505-2E9C-101B-9397-08002B2CF9AE}" pid="5" name="Order">
    <vt:r8>451500</vt:r8>
  </property>
</Properties>
</file>