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499" r:id="rId3"/>
    <p:sldId id="524" r:id="rId4"/>
    <p:sldId id="525" r:id="rId5"/>
    <p:sldId id="500" r:id="rId6"/>
    <p:sldId id="523" r:id="rId7"/>
    <p:sldId id="545" r:id="rId8"/>
    <p:sldId id="547" r:id="rId9"/>
    <p:sldId id="549" r:id="rId10"/>
    <p:sldId id="550" r:id="rId11"/>
    <p:sldId id="551" r:id="rId12"/>
    <p:sldId id="552" r:id="rId13"/>
    <p:sldId id="553" r:id="rId14"/>
    <p:sldId id="554" r:id="rId15"/>
    <p:sldId id="555" r:id="rId16"/>
    <p:sldId id="557" r:id="rId17"/>
    <p:sldId id="55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51"/>
    <p:restoredTop sz="82490"/>
  </p:normalViewPr>
  <p:slideViewPr>
    <p:cSldViewPr snapToGrid="0" snapToObjects="1">
      <p:cViewPr varScale="1">
        <p:scale>
          <a:sx n="110" d="100"/>
          <a:sy n="110" d="100"/>
        </p:scale>
        <p:origin x="2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Pioneering Hadron Electron Nuclear Interaction </a:t>
            </a:r>
            <a:r>
              <a:rPr lang="en-US" dirty="0" err="1"/>
              <a:t>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7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21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42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rookhavenlab.sharepoint.com/:w:/r/sites/AcceleratorDivision/_layouts/15/Doc.aspx?sourcedoc=%7B9091156D-41CD-419C-A659-929A358E8DBA%7D&amp;file=Work%20planning%20guide.docx&amp;action=default&amp;mobileredirect=true" TargetMode="External"/><Relationship Id="rId2" Type="http://schemas.openxmlformats.org/officeDocument/2006/relationships/hyperlink" Target="https://surveys.bnl.gov/TakeSurveyPage.aspx?s=801f6b88f75848ffa5426f0294a6310d&amp;tsid=e025c815aca749ce91c4f771f2463b34&amp;c=en-US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 Planning and Control Elements in Accelerator Maintenance and Operations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October 9</a:t>
            </a:r>
            <a:r>
              <a:rPr lang="en-US" baseline="30000" dirty="0"/>
              <a:t>th</a:t>
            </a:r>
            <a:r>
              <a:rPr lang="en-US" dirty="0"/>
              <a:t> , 2024			ASW2024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Paul Sampson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1DDDD-D2F7-C694-CCFC-5D10F1C3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job: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E35FD-FECE-276D-94CF-4FC975F13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example based on work completed during the latest shutdown. It was to replace a failed feedthrough in a valve-box.</a:t>
            </a:r>
          </a:p>
          <a:p>
            <a:r>
              <a:rPr lang="en-US" dirty="0"/>
              <a:t>Many groups, disciplines and systems involved.</a:t>
            </a:r>
          </a:p>
          <a:p>
            <a:r>
              <a:rPr lang="en-US" dirty="0"/>
              <a:t>Power Supply, Cryogenics, Mechanical, Site Welding, Project Management, Lab and department management, Fire Rescue, Access Controls….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EE8F7-7432-62AF-50F8-C79A312C5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347384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9D87-9384-4558-F734-DDBDFD7C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Planning Steps: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5AA20-345B-630D-E940-D8C2C4EC7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Group meetings to map out plan of action.</a:t>
            </a:r>
          </a:p>
          <a:p>
            <a:r>
              <a:rPr lang="en-US" dirty="0"/>
              <a:t>Set primary contacts for sub jobs</a:t>
            </a:r>
          </a:p>
          <a:p>
            <a:r>
              <a:rPr lang="en-US" dirty="0"/>
              <a:t>Begin safety reviews</a:t>
            </a:r>
          </a:p>
          <a:p>
            <a:r>
              <a:rPr lang="en-US" dirty="0"/>
              <a:t>Define Plans: </a:t>
            </a:r>
          </a:p>
          <a:p>
            <a:r>
              <a:rPr lang="en-US" dirty="0"/>
              <a:t>Burn permits</a:t>
            </a:r>
          </a:p>
          <a:p>
            <a:r>
              <a:rPr lang="en-US" dirty="0"/>
              <a:t>Electrical and Mechanical complex LOTO</a:t>
            </a:r>
          </a:p>
          <a:p>
            <a:r>
              <a:rPr lang="en-US" dirty="0"/>
              <a:t>Confined Space permits</a:t>
            </a:r>
          </a:p>
          <a:p>
            <a:r>
              <a:rPr lang="en-US" dirty="0"/>
              <a:t>Job execution sequence, schedule</a:t>
            </a:r>
          </a:p>
          <a:p>
            <a:r>
              <a:rPr lang="en-US" dirty="0"/>
              <a:t>Gather reference material, Associated OPMs, guides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1CFD3-24DF-5156-7295-822B758F1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7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2B4463-6504-5EC9-590C-F09A4C47E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29" y="112670"/>
            <a:ext cx="7772400" cy="5829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F7FD5D-50B9-DF99-FD83-7BDFFEF60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275589" y="-206173"/>
            <a:ext cx="5588868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13DDD9-5CC5-A7CE-B9D9-5A91BE680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889" y="0"/>
            <a:ext cx="5116711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4076FC-09AF-E164-9B74-1E110A273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911" y="613205"/>
            <a:ext cx="4430241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04726C-C3E3-E9AE-BE6D-06C432E5D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687075" y="-640383"/>
            <a:ext cx="51435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32EB09-BFE1-6590-0201-A21D26AAD4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0688" y="-112670"/>
            <a:ext cx="5153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DECC-329D-5F28-D07B-F67303867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346F8-8124-5E57-164A-696B02881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item review: Department and laboratory level</a:t>
            </a:r>
          </a:p>
          <a:p>
            <a:r>
              <a:rPr lang="en-US" dirty="0"/>
              <a:t>Overall review: Committee of SMEs, Safety, Management</a:t>
            </a:r>
          </a:p>
          <a:p>
            <a:r>
              <a:rPr lang="en-US" dirty="0"/>
              <a:t>Complete Unreviewed Safety Issue (USI) screen, incorporate findings</a:t>
            </a:r>
          </a:p>
          <a:p>
            <a:r>
              <a:rPr lang="en-US" dirty="0"/>
              <a:t>Briefings:</a:t>
            </a:r>
          </a:p>
          <a:p>
            <a:r>
              <a:rPr lang="en-US" dirty="0"/>
              <a:t>Electrical &amp; Mechanical LOTO by Primary Authorized Worker</a:t>
            </a:r>
          </a:p>
          <a:p>
            <a:r>
              <a:rPr lang="en-US" dirty="0"/>
              <a:t>Overall job briefing</a:t>
            </a:r>
          </a:p>
          <a:p>
            <a:r>
              <a:rPr lang="en-US" dirty="0"/>
              <a:t>Hazard labeling:</a:t>
            </a:r>
          </a:p>
          <a:p>
            <a:r>
              <a:rPr lang="en-US" dirty="0"/>
              <a:t>Postings, barrier tape, safety watch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9A487-963C-B8BD-6E3D-7BFCA687F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5D21BE-934F-7352-D3DA-CFDCEA425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641" y="365126"/>
            <a:ext cx="562905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0ED59-A337-6437-A16A-D770F2CEA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-176279"/>
            <a:ext cx="51435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F23130-270B-B5C6-FCF3-2CDD7ADEE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431688" y="-298373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7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EA3E7-1404-57FD-67F3-2006DC125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Scheduling and Execution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017E5-6C49-5303-9F2C-B32A14AFBF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>
            <a:normAutofit/>
          </a:bodyPr>
          <a:lstStyle/>
          <a:p>
            <a:r>
              <a:rPr lang="en-US" dirty="0"/>
              <a:t>Submit Job Request, await approval</a:t>
            </a:r>
          </a:p>
          <a:p>
            <a:r>
              <a:rPr lang="en-US" dirty="0"/>
              <a:t>Line Management approval for job start</a:t>
            </a:r>
          </a:p>
          <a:p>
            <a:r>
              <a:rPr lang="en-US" dirty="0"/>
              <a:t>Start work!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17287-DA2E-EBE3-4E21-23F2A8333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903443"/>
            <a:ext cx="3886200" cy="219570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80CDB-0488-DB71-3031-AFD7EACC9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C6927-1BCA-3174-F9ED-19F1FD11A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51556"/>
            <a:ext cx="7772400" cy="5954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ED80FE-1AD8-BD31-0361-5AFC83139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03831" y="3498981"/>
            <a:ext cx="19518894" cy="22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9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BA16-902E-E763-019C-21C3BE87B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During the work: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5BB9C4-BB95-49A0-4F21-CF3130092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>
            <a:normAutofit/>
          </a:bodyPr>
          <a:lstStyle/>
          <a:p>
            <a:r>
              <a:rPr lang="en-US" dirty="0"/>
              <a:t>Daily Briefings, POD schedule updates.</a:t>
            </a:r>
          </a:p>
          <a:p>
            <a:r>
              <a:rPr lang="en-US" dirty="0"/>
              <a:t>Weekly Updates at the Supervisor’s and Time meetings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A125C4-947E-87B0-B2C6-2D55336D4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43511"/>
            <a:ext cx="3886200" cy="3915566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5338F-AEBE-6998-EC03-590F7524F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80A6C2-3E1C-E0F3-603F-00E0CF88A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11" y="3911975"/>
            <a:ext cx="615806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7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68307E-F4F9-D72B-7186-892159E9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Game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8B96A0-8284-DF07-07CD-515280936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tasks</a:t>
            </a:r>
          </a:p>
          <a:p>
            <a:r>
              <a:rPr lang="en-US" dirty="0"/>
              <a:t>Testing</a:t>
            </a:r>
          </a:p>
          <a:p>
            <a:r>
              <a:rPr lang="en-US" dirty="0"/>
              <a:t>Feedback</a:t>
            </a:r>
          </a:p>
          <a:p>
            <a:r>
              <a:rPr lang="en-US" dirty="0"/>
              <a:t>Closeout</a:t>
            </a:r>
          </a:p>
          <a:p>
            <a:r>
              <a:rPr lang="en-US" dirty="0"/>
              <a:t>Return to service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589DE-D015-D5C7-B85B-CA12A75BA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7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7B92BB-B316-3AAA-E2B5-C5A7B4715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C182B-DB0E-F69D-AEC7-C1BD9467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57111"/>
            <a:ext cx="7772400" cy="4343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51593F-6344-BE25-5B38-2062D10B6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0" y="15240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4D3BB-EEBC-CDB6-2498-3783CDDFF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568B7-6B13-BF28-A72F-E81481406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CAD, work planning is an integral part of safe and efficient operations</a:t>
            </a:r>
          </a:p>
          <a:p>
            <a:r>
              <a:rPr lang="en-US" dirty="0"/>
              <a:t>	All work, large and small, is planned using standardized architecture</a:t>
            </a:r>
          </a:p>
          <a:p>
            <a:r>
              <a:rPr lang="en-US" dirty="0"/>
              <a:t>	Worker engagement and feedback is encouraged and solicited throughout </a:t>
            </a:r>
            <a:r>
              <a:rPr lang="en-US"/>
              <a:t>the process</a:t>
            </a:r>
            <a:endParaRPr lang="en-US" dirty="0"/>
          </a:p>
          <a:p>
            <a:r>
              <a:rPr lang="en-US" dirty="0"/>
              <a:t>	Tools for work planning continue to be improved and developed to better assist work planners in the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FADA1-1405-896A-60B6-08C959FA5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62024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BED7A3-BC84-54C4-3EB8-1C95107AE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882" y="2541806"/>
            <a:ext cx="7750969" cy="1947460"/>
          </a:xfrm>
        </p:spPr>
        <p:txBody>
          <a:bodyPr anchor="t">
            <a:normAutofit/>
          </a:bodyPr>
          <a:lstStyle/>
          <a:p>
            <a:r>
              <a:rPr lang="en-US" dirty="0"/>
              <a:t>Thankyou!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FD55199-6CE6-6828-7A61-C3BC400E7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3B1ACDE-5EED-7E06-DB89-904FAE3548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65DFD89B-4F63-F903-A12E-66B6C03C4FA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91010" y="6316596"/>
            <a:ext cx="32436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294098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E467B-EFC2-5846-9942-DED215BEB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282C2-418D-B6AA-6341-4FE8A907E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and facilities</a:t>
            </a:r>
          </a:p>
          <a:p>
            <a:r>
              <a:rPr lang="en-US" dirty="0"/>
              <a:t>Workforce structure</a:t>
            </a:r>
          </a:p>
          <a:p>
            <a:r>
              <a:rPr lang="en-US" dirty="0"/>
              <a:t>Work planning evolution</a:t>
            </a:r>
          </a:p>
          <a:p>
            <a:r>
              <a:rPr lang="en-US" dirty="0"/>
              <a:t>Example work plans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2EF2C-6D5E-3245-8574-A91071C80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885396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9C647-A06E-137A-53AC-1E05CE4E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B5D78-DD8C-1E1D-563F-02964C93A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Group Leader for the Accelerator Operations Support Group at CAD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Support and maintain scientific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Coordinate all work within the department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FFCAB-9D59-BF88-1624-94007F9AF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784473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76EB8-2D75-9C80-D196-522AB1D3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Complex:</a:t>
            </a:r>
          </a:p>
        </p:txBody>
      </p:sp>
      <p:pic>
        <p:nvPicPr>
          <p:cNvPr id="11" name="Picture 10" descr="An aerial view of a circular structure&#10;&#10;Description automatically generated">
            <a:extLst>
              <a:ext uri="{FF2B5EF4-FFF2-40B4-BE49-F238E27FC236}">
                <a16:creationId xmlns:a16="http://schemas.microsoft.com/office/drawing/2014/main" id="{E2514765-0B3C-FE0A-EBBE-06B24A2082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556" b="-3"/>
          <a:stretch/>
        </p:blipFill>
        <p:spPr>
          <a:xfrm>
            <a:off x="428625" y="1825625"/>
            <a:ext cx="3886200" cy="435133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45CBD-DF55-79C5-3F38-57DCCB5AA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Pre-injectors: EBIS, LINAC, Tandem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Synchrotrons: 3GeV Booster, 30GeV AGS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Collider: 300GeV(CM) RHIC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Facilities: </a:t>
            </a:r>
          </a:p>
          <a:p>
            <a:pPr marL="685800" lvl="1" indent="-342900"/>
            <a:r>
              <a:rPr lang="en-US" dirty="0"/>
              <a:t>Nasa Space Radiation Lab</a:t>
            </a:r>
          </a:p>
          <a:p>
            <a:pPr marL="685800" lvl="1" indent="-342900"/>
            <a:r>
              <a:rPr lang="en-US" dirty="0"/>
              <a:t>Brookhaven Lab Isotope Producer (BLIP)</a:t>
            </a:r>
          </a:p>
          <a:p>
            <a:pPr marL="342900" indent="-342900"/>
            <a:r>
              <a:rPr lang="en-US" sz="2000" dirty="0"/>
              <a:t>RHIC Experiments:</a:t>
            </a:r>
          </a:p>
          <a:p>
            <a:pPr marL="685800" lvl="1" indent="-342900"/>
            <a:r>
              <a:rPr lang="en-US" sz="1600" dirty="0"/>
              <a:t>STAR and sPHENIX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1BDE0-CC85-41A3-45B4-E5A0D2537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61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B608B-5FA8-F54F-AE37-E781A0C5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Work force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CF151-9EA0-5C40-8265-6A18B2891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Technical, engineering and scientific staff at CAD all participate in the work planning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Dedicated trades also at CAD: Electricians, Rigging, Carpentry, Survey, Water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Groups outside of CAD: All other trades, HVAC, Wending, Fire Rescue, Police, Janitorial, Site rigging, Painting, Welding, Carpentry, Modernization Project Office (MPO), Grounds, Health Physics, Contractors…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22076-233B-B341-BDF1-EA4CBCA63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93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21D09-53D8-A50D-A5AC-E2D331A14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Evolution of a workplan: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9C133-40B8-5CC3-96EA-1AAA60045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454923"/>
            <a:ext cx="8286750" cy="4207185"/>
          </a:xfrm>
        </p:spPr>
        <p:txBody>
          <a:bodyPr>
            <a:normAutofit/>
          </a:bodyPr>
          <a:lstStyle/>
          <a:p>
            <a:r>
              <a:rPr lang="en-US" dirty="0"/>
              <a:t>Job definition: What do we need?</a:t>
            </a:r>
          </a:p>
          <a:p>
            <a:r>
              <a:rPr lang="en-US" dirty="0"/>
              <a:t>Scope: What resources will be needed</a:t>
            </a:r>
          </a:p>
          <a:p>
            <a:r>
              <a:rPr lang="en-US" dirty="0"/>
              <a:t>Assignment: Work Control Coordinators, WCC begins the process of managing the job</a:t>
            </a:r>
          </a:p>
          <a:p>
            <a:r>
              <a:rPr lang="en-US" dirty="0"/>
              <a:t>Work Types: </a:t>
            </a:r>
          </a:p>
          <a:p>
            <a:r>
              <a:rPr lang="en-US" dirty="0"/>
              <a:t>Prescribed (Operations Procedure Manual -OPM) </a:t>
            </a:r>
          </a:p>
          <a:p>
            <a:r>
              <a:rPr lang="en-US" dirty="0"/>
              <a:t>Permitted (Enhanced Work Plan- EWP)</a:t>
            </a:r>
          </a:p>
          <a:p>
            <a:r>
              <a:rPr lang="en-US" dirty="0"/>
              <a:t>Worker Planned </a:t>
            </a:r>
          </a:p>
          <a:p>
            <a:r>
              <a:rPr lang="en-US" dirty="0"/>
              <a:t>Outside EWP, MAXIMO (Facilities and Operations –F&amp;O)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AF067-D15C-C237-BDBB-C43A2B5DC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81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35143-06A0-7E3E-756F-7EA42086B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Review process and tools: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82E13-C014-AB6A-2FBC-F20DD64FB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Once defined, a job must be examined to reveal all necessary reviews are generated, permits acquired, permissions granted, etc.</a:t>
            </a:r>
          </a:p>
          <a:p>
            <a:r>
              <a:rPr lang="en-US" sz="2000" dirty="0"/>
              <a:t>Job Screening </a:t>
            </a:r>
            <a:r>
              <a:rPr lang="en-US" sz="2000" dirty="0">
                <a:hlinkClick r:id="rId2"/>
              </a:rPr>
              <a:t>SBMS Tool</a:t>
            </a:r>
            <a:endParaRPr lang="en-US" sz="2000" dirty="0"/>
          </a:p>
          <a:p>
            <a:r>
              <a:rPr lang="en-US" sz="2000" dirty="0"/>
              <a:t>CAD </a:t>
            </a:r>
            <a:r>
              <a:rPr lang="en-US" sz="2000" dirty="0">
                <a:hlinkClick r:id="rId3"/>
              </a:rPr>
              <a:t>Screening Guide tool 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At a minimum, a Job Hazard Analysis (JHA) shall be performed.</a:t>
            </a:r>
          </a:p>
          <a:p>
            <a:r>
              <a:rPr lang="en-US" sz="2000" dirty="0"/>
              <a:t>At CAD, for work 50V or above, an Independent review and electrical briefing is completed by a qualified Independent Electrical Work Reviewer (IEWR).</a:t>
            </a:r>
          </a:p>
          <a:p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668BD6-8788-2797-40DC-92D2EF418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58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37D60-6195-5C07-551C-E6DCF0B37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Approval and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A16DB-D8AC-16BC-CE5A-E537F44C8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a workplan has been screened, reviewed and approved with all necessary parallel plans, permits and other materials assembled, the work gets final review and scheduling:</a:t>
            </a:r>
          </a:p>
          <a:p>
            <a:r>
              <a:rPr lang="en-US" dirty="0"/>
              <a:t>In addition to the work plan at CAD the Job Request System is utilized to complete approval for execution, scheduling, closeout and archiving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ADDC5-C61E-4DAE-C5FD-CB7C6EE3A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197688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88F3-A10D-17D3-B021-461C4D8F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“Simple” Job: Routine controller replacement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92681D-DD24-06A5-C658-194C22F0C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36263" y="1981065"/>
            <a:ext cx="3280892" cy="42068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8E625-B96C-06E5-DA14-E7229E7A9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7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2490A-6D0C-CC38-CCC1-582FF06BE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420" y="49427"/>
            <a:ext cx="4101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560508-B9CB-B7C4-E26B-A1C3BFDE5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5" y="1816296"/>
            <a:ext cx="7772400" cy="4161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60BD10-BFF7-E91C-D8E3-738E2EA10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768" y="1127139"/>
            <a:ext cx="7772400" cy="39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8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24065</TotalTime>
  <Words>678</Words>
  <Application>Microsoft Macintosh PowerPoint</Application>
  <PresentationFormat>On-screen Show (4:3)</PresentationFormat>
  <Paragraphs>108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BNL</vt:lpstr>
      <vt:lpstr>Work Planning and Control Elements in Accelerator Maintenance and Operations </vt:lpstr>
      <vt:lpstr>Outline</vt:lpstr>
      <vt:lpstr>Introduction</vt:lpstr>
      <vt:lpstr>Complex:</vt:lpstr>
      <vt:lpstr>Work force structure</vt:lpstr>
      <vt:lpstr>Evolution of a workplan:</vt:lpstr>
      <vt:lpstr>Review process and tools:</vt:lpstr>
      <vt:lpstr>Approval and Scheduling</vt:lpstr>
      <vt:lpstr>“Simple” Job: Routine controller replacement</vt:lpstr>
      <vt:lpstr>Complex job:</vt:lpstr>
      <vt:lpstr>First Planning Steps:</vt:lpstr>
      <vt:lpstr>Review</vt:lpstr>
      <vt:lpstr>Scheduling and Execution</vt:lpstr>
      <vt:lpstr>During the work:</vt:lpstr>
      <vt:lpstr>End Game</vt:lpstr>
      <vt:lpstr>Summary:</vt:lpstr>
      <vt:lpstr>Thankyou!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CAD Shutdown ‘21 kickoff</dc:title>
  <dc:subject/>
  <dc:creator>Sampson, Paul</dc:creator>
  <cp:keywords/>
  <dc:description/>
  <cp:lastModifiedBy>Sampson, Paul</cp:lastModifiedBy>
  <cp:revision>54</cp:revision>
  <dcterms:created xsi:type="dcterms:W3CDTF">2021-07-06T18:08:33Z</dcterms:created>
  <dcterms:modified xsi:type="dcterms:W3CDTF">2024-10-04T15:19:38Z</dcterms:modified>
  <cp:category/>
</cp:coreProperties>
</file>