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Lst>
  <p:notesMasterIdLst>
    <p:notesMasterId r:id="rId28"/>
  </p:notesMasterIdLst>
  <p:sldIdLst>
    <p:sldId id="2079" r:id="rId5"/>
    <p:sldId id="2080" r:id="rId6"/>
    <p:sldId id="2081" r:id="rId7"/>
    <p:sldId id="2082" r:id="rId8"/>
    <p:sldId id="2083" r:id="rId9"/>
    <p:sldId id="332" r:id="rId10"/>
    <p:sldId id="2084" r:id="rId11"/>
    <p:sldId id="2085" r:id="rId12"/>
    <p:sldId id="2086" r:id="rId13"/>
    <p:sldId id="2087" r:id="rId14"/>
    <p:sldId id="2088" r:id="rId15"/>
    <p:sldId id="2089" r:id="rId16"/>
    <p:sldId id="2063" r:id="rId17"/>
    <p:sldId id="2059" r:id="rId18"/>
    <p:sldId id="2060" r:id="rId19"/>
    <p:sldId id="2058" r:id="rId20"/>
    <p:sldId id="2066" r:id="rId21"/>
    <p:sldId id="2071" r:id="rId22"/>
    <p:sldId id="2070" r:id="rId23"/>
    <p:sldId id="2072" r:id="rId24"/>
    <p:sldId id="2073" r:id="rId25"/>
    <p:sldId id="2078" r:id="rId26"/>
    <p:sldId id="331"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ant Cubbon" initials="GC" lastIdx="2" clrIdx="0">
    <p:extLst>
      <p:ext uri="{19B8F6BF-5375-455C-9EA6-DF929625EA0E}">
        <p15:presenceInfo xmlns:p15="http://schemas.microsoft.com/office/powerpoint/2012/main" userId="S-1-5-21-2461452694-1550732142-1432349340-177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0E444B-1EAB-3538-EEF1-D9CCC7BF3710}" v="2" dt="2024-09-30T21:47:13.797"/>
    <p1510:client id="{2EC865D1-27B3-EA9C-C5E9-B58C5F00490F}" v="2" dt="2024-09-30T21:49:53.669"/>
    <p1510:client id="{6893FB8A-51D2-9419-F35A-1CA9DC8C76B2}" v="4" dt="2024-09-30T21:44:55.743"/>
    <p1510:client id="{8679905D-C800-1694-56F4-659D1A5845D9}" v="2" dt="2024-09-30T21:42:14.641"/>
    <p1510:client id="{F1450FF1-1B45-856C-91AF-0416363CCB93}" v="2" dt="2024-09-30T21:43:40.682"/>
    <p1510:client id="{E607EAEC-E068-DF62-9C91-0CB107908B20}" v="2" dt="2024-09-30T21:43:17.650"/>
    <p1510:client id="{AAAD4482-42A4-37A4-6171-D7302AAD1642}" v="6" dt="2024-09-30T21:49:26.667"/>
    <p1510:client id="{AC1E5BCE-F337-AE06-5E8A-83FFDEDBCE0F}" v="1" dt="2024-10-01T14:16:44.963"/>
    <p1510:client id="{F56AD493-3A2D-B97D-0ACE-338ECDEF0600}" v="1" dt="2024-09-30T21:42:31.9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2" d="100"/>
          <a:sy n="72" d="100"/>
        </p:scale>
        <p:origin x="1098" y="72"/>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09-30T13:23:27.025" idx="2">
    <p:pos x="10" y="10"/>
    <p:text/>
    <p:extLst>
      <p:ext uri="{C676402C-5697-4E1C-873F-D02D1690AC5C}">
        <p15:threadingInfo xmlns:p15="http://schemas.microsoft.com/office/powerpoint/2012/main" timeZoneBias="3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DEF553-26D7-473D-969B-F40ADB8D5C14}" type="datetimeFigureOut">
              <a:rPr lang="en-US" smtClean="0"/>
              <a:t>10/10/2024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FBB323-DCAA-4855-BE5B-9B2D855FDFB2}" type="slidenum">
              <a:rPr lang="en-US" smtClean="0"/>
              <a:t>‹#›</a:t>
            </a:fld>
            <a:endParaRPr lang="en-US"/>
          </a:p>
        </p:txBody>
      </p:sp>
    </p:spTree>
    <p:extLst>
      <p:ext uri="{BB962C8B-B14F-4D97-AF65-F5344CB8AC3E}">
        <p14:creationId xmlns:p14="http://schemas.microsoft.com/office/powerpoint/2010/main" val="1373445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a:t>
            </a:r>
          </a:p>
          <a:p>
            <a:endParaRPr lang="en-US" dirty="0"/>
          </a:p>
          <a:p>
            <a:r>
              <a:rPr lang="en-US" dirty="0"/>
              <a:t>Today’s safety moment will discuss recent changes to our minimum staff complement at CLS</a:t>
            </a:r>
          </a:p>
        </p:txBody>
      </p:sp>
      <p:sp>
        <p:nvSpPr>
          <p:cNvPr id="4" name="Slide Number Placeholder 3"/>
          <p:cNvSpPr>
            <a:spLocks noGrp="1"/>
          </p:cNvSpPr>
          <p:nvPr>
            <p:ph type="sldNum" sz="quarter" idx="5"/>
          </p:nvPr>
        </p:nvSpPr>
        <p:spPr/>
        <p:txBody>
          <a:bodyPr/>
          <a:lstStyle/>
          <a:p>
            <a:fld id="{ABFBB323-DCAA-4855-BE5B-9B2D855FDFB2}" type="slidenum">
              <a:rPr lang="en-US" smtClean="0"/>
              <a:t>1</a:t>
            </a:fld>
            <a:endParaRPr lang="en-US"/>
          </a:p>
        </p:txBody>
      </p:sp>
    </p:spTree>
    <p:extLst>
      <p:ext uri="{BB962C8B-B14F-4D97-AF65-F5344CB8AC3E}">
        <p14:creationId xmlns:p14="http://schemas.microsoft.com/office/powerpoint/2010/main" val="2996586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Operator debate:</a:t>
            </a:r>
          </a:p>
          <a:p>
            <a:pPr marL="171450" indent="-171450">
              <a:buFont typeface="Arial" panose="020B0604020202020204" pitchFamily="34" charset="0"/>
              <a:buChar char="•"/>
            </a:pPr>
            <a:r>
              <a:rPr lang="en-US" dirty="0"/>
              <a:t>‘0’ came from a synchrotron where grad student injected beam in morning then went to classes</a:t>
            </a:r>
          </a:p>
          <a:p>
            <a:pPr marL="171450" indent="-171450">
              <a:buFont typeface="Arial" panose="020B0604020202020204" pitchFamily="34" charset="0"/>
              <a:buChar char="•"/>
            </a:pPr>
            <a:r>
              <a:rPr lang="en-US" dirty="0"/>
              <a:t>Other synchrotrons required 2 operators in control room when operating</a:t>
            </a:r>
          </a:p>
          <a:p>
            <a:pPr marL="171450" indent="-171450">
              <a:buFont typeface="Arial" panose="020B0604020202020204" pitchFamily="34" charset="0"/>
              <a:buChar char="•"/>
            </a:pPr>
            <a:r>
              <a:rPr lang="en-US" dirty="0"/>
              <a:t>Senior Operator – learned to operate during commissioning years</a:t>
            </a:r>
          </a:p>
          <a:p>
            <a:pPr marL="171450" indent="-171450">
              <a:buFont typeface="Arial" panose="020B0604020202020204" pitchFamily="34" charset="0"/>
              <a:buChar char="•"/>
            </a:pPr>
            <a:r>
              <a:rPr lang="en-US" dirty="0"/>
              <a:t>‘volunteer’ was any staff member who took training to perform basic operations (enable RF, inject beam, reset simple issue, how to get help) </a:t>
            </a:r>
          </a:p>
          <a:p>
            <a:pPr marL="628650" lvl="1" indent="-171450">
              <a:buFont typeface="Arial" panose="020B0604020202020204" pitchFamily="34" charset="0"/>
              <a:buChar char="•"/>
            </a:pPr>
            <a:r>
              <a:rPr lang="en-US" dirty="0"/>
              <a:t>Smooth operator t-shirt as humor for reward for being volunteer operator</a:t>
            </a:r>
          </a:p>
          <a:p>
            <a:pPr marL="628650" lvl="1" indent="-171450">
              <a:buFont typeface="Arial" panose="020B0604020202020204" pitchFamily="34" charset="0"/>
              <a:buChar char="•"/>
            </a:pPr>
            <a:r>
              <a:rPr lang="en-US" dirty="0"/>
              <a:t>T-shirt was not actually presented</a:t>
            </a:r>
          </a:p>
          <a:p>
            <a:pPr marL="171450" indent="-171450">
              <a:buFont typeface="Arial" panose="020B0604020202020204" pitchFamily="34" charset="0"/>
              <a:buChar char="•"/>
            </a:pPr>
            <a:endParaRPr lang="en-US" dirty="0"/>
          </a:p>
          <a:p>
            <a:r>
              <a:rPr lang="en-US" dirty="0"/>
              <a:t>Floor Coordinator</a:t>
            </a:r>
          </a:p>
          <a:p>
            <a:pPr marL="171450" indent="-171450">
              <a:buFont typeface="Arial" panose="020B0604020202020204" pitchFamily="34" charset="0"/>
              <a:buChar char="•"/>
            </a:pPr>
            <a:r>
              <a:rPr lang="en-US" dirty="0"/>
              <a:t>2005 Volunteers at first were science staff who were on-site anyway commissioning their beamline</a:t>
            </a:r>
          </a:p>
          <a:p>
            <a:pPr marL="171450" indent="-171450">
              <a:buFont typeface="Arial" panose="020B0604020202020204" pitchFamily="34" charset="0"/>
              <a:buChar char="•"/>
            </a:pPr>
            <a:r>
              <a:rPr lang="en-US" dirty="0"/>
              <a:t>2011:  Casual were student hired to take mostly overnight and weekend shift</a:t>
            </a:r>
          </a:p>
          <a:p>
            <a:pPr marL="171450" indent="-171450">
              <a:buFont typeface="Arial" panose="020B0604020202020204" pitchFamily="34" charset="0"/>
              <a:buChar char="•"/>
            </a:pPr>
            <a:r>
              <a:rPr lang="en-US" dirty="0"/>
              <a:t>2011:  3 full time permanent FC positions added</a:t>
            </a:r>
          </a:p>
          <a:p>
            <a:pPr marL="171450" indent="-171450">
              <a:buFont typeface="Arial" panose="020B0604020202020204" pitchFamily="34" charset="0"/>
              <a:buChar char="•"/>
            </a:pPr>
            <a:r>
              <a:rPr lang="en-US" dirty="0"/>
              <a:t>2016: 4 Permanent FC’s moved to HSE department</a:t>
            </a:r>
          </a:p>
          <a:p>
            <a:pPr marL="171450" indent="-171450">
              <a:buFont typeface="Arial" panose="020B0604020202020204" pitchFamily="34" charset="0"/>
              <a:buChar char="•"/>
            </a:pPr>
            <a:endParaRPr lang="en-US" dirty="0"/>
          </a:p>
          <a:p>
            <a:r>
              <a:rPr lang="en-US" dirty="0"/>
              <a:t>D-Shift Safety – HSE staff only</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BFBB323-DCAA-4855-BE5B-9B2D855FDFB2}" type="slidenum">
              <a:rPr lang="en-US" smtClean="0"/>
              <a:t>8</a:t>
            </a:fld>
            <a:endParaRPr lang="en-US"/>
          </a:p>
        </p:txBody>
      </p:sp>
      <p:sp>
        <p:nvSpPr>
          <p:cNvPr id="5" name="Smiley Face 4">
            <a:extLst>
              <a:ext uri="{FF2B5EF4-FFF2-40B4-BE49-F238E27FC236}">
                <a16:creationId xmlns:a16="http://schemas.microsoft.com/office/drawing/2014/main" id="{474B56BB-C7B7-495F-A91B-03F120A899CF}"/>
              </a:ext>
            </a:extLst>
          </p:cNvPr>
          <p:cNvSpPr/>
          <p:nvPr/>
        </p:nvSpPr>
        <p:spPr>
          <a:xfrm>
            <a:off x="6051014" y="5673686"/>
            <a:ext cx="242371" cy="264405"/>
          </a:xfrm>
          <a:prstGeom prst="smileyFac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4384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mj-lt"/>
              <a:buAutoNum type="arabicPeriod"/>
            </a:pPr>
            <a:r>
              <a:rPr lang="en-US" sz="1200"/>
              <a:t>Lead by example – transparency and accountability</a:t>
            </a:r>
          </a:p>
          <a:p>
            <a:pPr marL="171450" indent="-171450">
              <a:buFont typeface="+mj-lt"/>
              <a:buAutoNum type="arabicPeriod"/>
            </a:pPr>
            <a:r>
              <a:rPr lang="en-US" sz="1200"/>
              <a:t>Communicate regularly</a:t>
            </a:r>
          </a:p>
          <a:p>
            <a:pPr marL="171450" indent="-171450">
              <a:buFont typeface="+mj-lt"/>
              <a:buAutoNum type="arabicPeriod"/>
            </a:pPr>
            <a:r>
              <a:rPr lang="en-US" sz="1200"/>
              <a:t>Ask for improvement ideas</a:t>
            </a:r>
          </a:p>
          <a:p>
            <a:pPr marL="171450" indent="-171450">
              <a:buFont typeface="+mj-lt"/>
              <a:buAutoNum type="arabicPeriod"/>
            </a:pPr>
            <a:r>
              <a:rPr lang="en-US" sz="1200"/>
              <a:t>Empower employees</a:t>
            </a:r>
          </a:p>
          <a:p>
            <a:pPr marL="171450" indent="-171450">
              <a:buFont typeface="+mj-lt"/>
              <a:buAutoNum type="arabicPeriod"/>
            </a:pPr>
            <a:r>
              <a:rPr lang="en-US" sz="1200"/>
              <a:t>Emphasize the importance of small, incremental improvements</a:t>
            </a:r>
          </a:p>
          <a:p>
            <a:pPr marL="171450" indent="-171450">
              <a:buFont typeface="+mj-lt"/>
              <a:buAutoNum type="arabicPeriod"/>
            </a:pPr>
            <a:r>
              <a:rPr lang="en-US" sz="1200"/>
              <a:t>Help share ideas and improvements</a:t>
            </a:r>
          </a:p>
          <a:p>
            <a:pPr marL="171450" indent="-171450">
              <a:buFont typeface="+mj-lt"/>
              <a:buAutoNum type="arabicPeriod"/>
            </a:pPr>
            <a:r>
              <a:rPr lang="en-US" sz="1200"/>
              <a:t>Celebrate the results</a:t>
            </a:r>
          </a:p>
          <a:p>
            <a:pPr marL="171450" indent="-171450">
              <a:buFont typeface="+mj-lt"/>
              <a:buAutoNum type="arabicPeriod"/>
            </a:pPr>
            <a:r>
              <a:rPr lang="en-US" sz="1200"/>
              <a:t>Encourage participation by keeping the methodology simple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https://</a:t>
            </a:r>
            <a:r>
              <a:rPr lang="en-US" err="1"/>
              <a:t>ccitracc.com</a:t>
            </a:r>
            <a:r>
              <a:rPr lang="en-US"/>
              <a:t>/inspire-a-culture-of-continuous-improvement/</a:t>
            </a:r>
          </a:p>
          <a:p>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CA" sz="1800">
                <a:effectLst/>
                <a:latin typeface="AdvEPSTIM"/>
              </a:rPr>
              <a:t>P. Hudson / Safety Science 45 (2007) 697–722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sz="1800">
              <a:effectLst/>
              <a:latin typeface="AdvEPSTIM"/>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CA"/>
              <a:t>https://</a:t>
            </a:r>
            <a:r>
              <a:rPr lang="en-CA" err="1"/>
              <a:t>safetyculture.com</a:t>
            </a:r>
            <a:r>
              <a:rPr lang="en-CA"/>
              <a:t>/topics/continuous-improvement-culture/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a:p>
          <a:p>
            <a:endParaRPr lang="en-US"/>
          </a:p>
        </p:txBody>
      </p:sp>
      <p:sp>
        <p:nvSpPr>
          <p:cNvPr id="4" name="Slide Number Placeholder 3"/>
          <p:cNvSpPr>
            <a:spLocks noGrp="1"/>
          </p:cNvSpPr>
          <p:nvPr>
            <p:ph type="sldNum" sz="quarter" idx="5"/>
          </p:nvPr>
        </p:nvSpPr>
        <p:spPr/>
        <p:txBody>
          <a:bodyPr/>
          <a:lstStyle/>
          <a:p>
            <a:pPr>
              <a:defRPr/>
            </a:pPr>
            <a:fld id="{C3149514-A696-4B80-95DB-732CAF23ADD9}" type="slidenum">
              <a:rPr lang="en-CA" smtClean="0"/>
              <a:pPr>
                <a:defRPr/>
              </a:pPr>
              <a:t>13</a:t>
            </a:fld>
            <a:endParaRPr lang="en-CA"/>
          </a:p>
        </p:txBody>
      </p:sp>
    </p:spTree>
    <p:extLst>
      <p:ext uri="{BB962C8B-B14F-4D97-AF65-F5344CB8AC3E}">
        <p14:creationId xmlns:p14="http://schemas.microsoft.com/office/powerpoint/2010/main" val="415839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CA">
                <a:effectLst/>
                <a:latin typeface="StoneSans"/>
              </a:rPr>
              <a:t>The management system brings together in a planned and integrated manner the processes necessary to satisfy the requirements that must be met to achieve business success and sustainability. </a:t>
            </a:r>
          </a:p>
          <a:p>
            <a:pPr algn="ctr"/>
            <a:r>
              <a:rPr lang="en-CA">
                <a:effectLst/>
                <a:latin typeface="StoneSans"/>
              </a:rPr>
              <a:t>N286-12 - CSA</a:t>
            </a:r>
            <a:endParaRPr lang="en-CA"/>
          </a:p>
          <a:p>
            <a:endParaRPr lang="en-US"/>
          </a:p>
        </p:txBody>
      </p:sp>
      <p:sp>
        <p:nvSpPr>
          <p:cNvPr id="4" name="Slide Number Placeholder 3"/>
          <p:cNvSpPr>
            <a:spLocks noGrp="1"/>
          </p:cNvSpPr>
          <p:nvPr>
            <p:ph type="sldNum" sz="quarter" idx="5"/>
          </p:nvPr>
        </p:nvSpPr>
        <p:spPr/>
        <p:txBody>
          <a:bodyPr/>
          <a:lstStyle/>
          <a:p>
            <a:fld id="{ABFBB323-DCAA-4855-BE5B-9B2D855FDFB2}" type="slidenum">
              <a:rPr lang="en-US" smtClean="0"/>
              <a:t>14</a:t>
            </a:fld>
            <a:endParaRPr lang="en-US"/>
          </a:p>
        </p:txBody>
      </p:sp>
    </p:spTree>
    <p:extLst>
      <p:ext uri="{BB962C8B-B14F-4D97-AF65-F5344CB8AC3E}">
        <p14:creationId xmlns:p14="http://schemas.microsoft.com/office/powerpoint/2010/main" val="1298727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b="0" i="0" u="none" strike="noStrike">
                <a:solidFill>
                  <a:srgbClr val="0D0D0D"/>
                </a:solidFill>
                <a:effectLst/>
                <a:latin typeface="Söhne"/>
              </a:rPr>
              <a:t>CHATGPT  - In summary, the link between a management system and Leader Standard Work is essential for ensuring alignment, effective implementation, continuous improvement, and a feedback loop within an organization. By integrating Leader Standard Work into the management system, organizations can enhance their ability to achieve their strategic objectives, drive operational excellence, and adapt to changing circumstances effectively.</a:t>
            </a:r>
            <a:endParaRPr lang="en-US"/>
          </a:p>
          <a:p>
            <a:endParaRPr lang="en-US"/>
          </a:p>
          <a:p>
            <a:pPr algn="l">
              <a:buFont typeface="+mj-lt"/>
              <a:buAutoNum type="arabicPeriod"/>
            </a:pPr>
            <a:r>
              <a:rPr lang="en-CA" b="0" i="0" u="none" strike="noStrike">
                <a:solidFill>
                  <a:srgbClr val="0D0D0D"/>
                </a:solidFill>
                <a:effectLst/>
                <a:latin typeface="Söhne"/>
              </a:rPr>
              <a:t>Continuous Improvement: Both a management system and Leader Standard Work are essential for fostering a culture of continuous improvement within an organization. The management system establishes the processes and mechanisms for identifying, analyzing, and addressing areas for improvement systematically. Leader Standard Work complements this by facilitating regular Gemba walks, performance reviews, problem-solving sessions, and other activities aimed at driving continuous improvement at the frontline level. Together, they create a dynamic environment where improvement becomes an inherent part of the organization's DNA.</a:t>
            </a:r>
          </a:p>
          <a:p>
            <a:pPr algn="l">
              <a:buFont typeface="+mj-lt"/>
              <a:buAutoNum type="arabicPeriod"/>
            </a:pPr>
            <a:r>
              <a:rPr lang="en-CA" b="0" i="0" u="none" strike="noStrike">
                <a:solidFill>
                  <a:srgbClr val="0D0D0D"/>
                </a:solidFill>
                <a:effectLst/>
                <a:latin typeface="Söhne"/>
              </a:rPr>
              <a:t>Feedback Loop: Leader Standard Work provides leaders with opportunities to gather feedback, monitor performance, and assess the effectiveness of the management system. Through activities such as Gemba walks and performance reviews, leaders can identify gaps, bottlenecks, and areas of improvement within the organization's processes and systems. This feedback loop enables leaders to make informed decisions, refine the management system, and drive sustainable improvement over time.</a:t>
            </a:r>
          </a:p>
          <a:p>
            <a:endParaRPr lang="en-US"/>
          </a:p>
        </p:txBody>
      </p:sp>
      <p:sp>
        <p:nvSpPr>
          <p:cNvPr id="4" name="Slide Number Placeholder 3"/>
          <p:cNvSpPr>
            <a:spLocks noGrp="1"/>
          </p:cNvSpPr>
          <p:nvPr>
            <p:ph type="sldNum" sz="quarter" idx="5"/>
          </p:nvPr>
        </p:nvSpPr>
        <p:spPr/>
        <p:txBody>
          <a:bodyPr/>
          <a:lstStyle/>
          <a:p>
            <a:pPr>
              <a:defRPr/>
            </a:pPr>
            <a:fld id="{C3149514-A696-4B80-95DB-732CAF23ADD9}" type="slidenum">
              <a:rPr lang="en-CA" smtClean="0"/>
              <a:pPr>
                <a:defRPr/>
              </a:pPr>
              <a:t>16</a:t>
            </a:fld>
            <a:endParaRPr lang="en-CA"/>
          </a:p>
        </p:txBody>
      </p:sp>
    </p:spTree>
    <p:extLst>
      <p:ext uri="{BB962C8B-B14F-4D97-AF65-F5344CB8AC3E}">
        <p14:creationId xmlns:p14="http://schemas.microsoft.com/office/powerpoint/2010/main" val="1714139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www.linkedin.com</a:t>
            </a:r>
            <a:r>
              <a:rPr lang="en-US"/>
              <a:t>/pulse/daily-huddle-meetings-rock-</a:t>
            </a:r>
            <a:r>
              <a:rPr lang="en-US" err="1"/>
              <a:t>shannon</a:t>
            </a:r>
            <a:r>
              <a:rPr lang="en-US"/>
              <a:t>-</a:t>
            </a:r>
            <a:r>
              <a:rPr lang="en-US" err="1"/>
              <a:t>barrett</a:t>
            </a:r>
            <a:r>
              <a:rPr lang="en-US"/>
              <a:t>/</a:t>
            </a:r>
          </a:p>
          <a:p>
            <a:endParaRPr lang="en-US"/>
          </a:p>
          <a:p>
            <a:r>
              <a:rPr lang="en-US"/>
              <a:t>https://</a:t>
            </a:r>
            <a:r>
              <a:rPr lang="en-US" err="1"/>
              <a:t>www.notta.ai</a:t>
            </a:r>
            <a:r>
              <a:rPr lang="en-US"/>
              <a:t>/</a:t>
            </a:r>
            <a:r>
              <a:rPr lang="en-US" err="1"/>
              <a:t>en</a:t>
            </a:r>
            <a:r>
              <a:rPr lang="en-US"/>
              <a:t>/blog/one-on-one-meeting-guide</a:t>
            </a:r>
          </a:p>
          <a:p>
            <a:endParaRPr lang="en-US"/>
          </a:p>
          <a:p>
            <a:pPr marL="0" lvl="0" indent="0">
              <a:buNone/>
            </a:pPr>
            <a:r>
              <a:rPr lang="en-CA" sz="1200" kern="100">
                <a:effectLst/>
                <a:latin typeface="Calibri" panose="020F0502020204030204" pitchFamily="34" charset="0"/>
                <a:ea typeface="Calibri" panose="020F0502020204030204" pitchFamily="34" charset="0"/>
                <a:cs typeface="Times New Roman" panose="02020603050405020304" pitchFamily="18" charset="0"/>
              </a:rPr>
              <a:t>Gemba Walks (Purposeful walk abouts)</a:t>
            </a:r>
          </a:p>
          <a:p>
            <a:pPr marL="0" lvl="0" indent="0">
              <a:buNone/>
            </a:pPr>
            <a:r>
              <a:rPr lang="en-CA" sz="1200" kern="100">
                <a:effectLst/>
                <a:latin typeface="Calibri" panose="020F0502020204030204" pitchFamily="34" charset="0"/>
                <a:ea typeface="Calibri" panose="020F0502020204030204" pitchFamily="34" charset="0"/>
                <a:cs typeface="Times New Roman" panose="02020603050405020304" pitchFamily="18" charset="0"/>
              </a:rPr>
              <a:t>Process Reviews</a:t>
            </a:r>
          </a:p>
          <a:p>
            <a:pPr marL="0" lvl="0" indent="0">
              <a:buNone/>
            </a:pPr>
            <a:r>
              <a:rPr lang="en-CA" sz="1200" kern="100">
                <a:latin typeface="Calibri" panose="020F0502020204030204" pitchFamily="34" charset="0"/>
                <a:ea typeface="Calibri" panose="020F0502020204030204" pitchFamily="34" charset="0"/>
                <a:cs typeface="Times New Roman" panose="02020603050405020304" pitchFamily="18" charset="0"/>
              </a:rPr>
              <a:t>Team Meetings</a:t>
            </a:r>
          </a:p>
          <a:p>
            <a:pPr marL="0" lvl="0" indent="0">
              <a:buNone/>
            </a:pPr>
            <a:r>
              <a:rPr lang="en-CA" sz="1200" kern="100">
                <a:effectLst/>
                <a:latin typeface="Calibri" panose="020F0502020204030204" pitchFamily="34" charset="0"/>
                <a:ea typeface="Calibri" panose="020F0502020204030204" pitchFamily="34" charset="0"/>
                <a:cs typeface="Times New Roman" panose="02020603050405020304" pitchFamily="18" charset="0"/>
              </a:rPr>
              <a:t>Performance Meetings</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a:defRPr/>
            </a:pPr>
            <a:fld id="{C3149514-A696-4B80-95DB-732CAF23ADD9}" type="slidenum">
              <a:rPr lang="en-CA" smtClean="0"/>
              <a:pPr>
                <a:defRPr/>
              </a:pPr>
              <a:t>17</a:t>
            </a:fld>
            <a:endParaRPr lang="en-CA"/>
          </a:p>
        </p:txBody>
      </p:sp>
    </p:spTree>
    <p:extLst>
      <p:ext uri="{BB962C8B-B14F-4D97-AF65-F5344CB8AC3E}">
        <p14:creationId xmlns:p14="http://schemas.microsoft.com/office/powerpoint/2010/main" val="26687846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Past, Present, Future, Reliability and Learning </a:t>
            </a:r>
          </a:p>
        </p:txBody>
      </p:sp>
      <p:sp>
        <p:nvSpPr>
          <p:cNvPr id="4" name="Slide Number Placeholder 3"/>
          <p:cNvSpPr>
            <a:spLocks noGrp="1"/>
          </p:cNvSpPr>
          <p:nvPr>
            <p:ph type="sldNum" sz="quarter" idx="5"/>
          </p:nvPr>
        </p:nvSpPr>
        <p:spPr/>
        <p:txBody>
          <a:bodyPr/>
          <a:lstStyle/>
          <a:p>
            <a:pPr>
              <a:defRPr/>
            </a:pPr>
            <a:fld id="{C3149514-A696-4B80-95DB-732CAF23ADD9}" type="slidenum">
              <a:rPr lang="en-CA" smtClean="0"/>
              <a:pPr>
                <a:defRPr/>
              </a:pPr>
              <a:t>18</a:t>
            </a:fld>
            <a:endParaRPr lang="en-CA"/>
          </a:p>
        </p:txBody>
      </p:sp>
    </p:spTree>
    <p:extLst>
      <p:ext uri="{BB962C8B-B14F-4D97-AF65-F5344CB8AC3E}">
        <p14:creationId xmlns:p14="http://schemas.microsoft.com/office/powerpoint/2010/main" val="1186615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Also talk about the SRS info, building a IRS system etc.  </a:t>
            </a:r>
          </a:p>
        </p:txBody>
      </p:sp>
      <p:sp>
        <p:nvSpPr>
          <p:cNvPr id="4" name="Slide Number Placeholder 3"/>
          <p:cNvSpPr>
            <a:spLocks noGrp="1"/>
          </p:cNvSpPr>
          <p:nvPr>
            <p:ph type="sldNum" sz="quarter" idx="5"/>
          </p:nvPr>
        </p:nvSpPr>
        <p:spPr/>
        <p:txBody>
          <a:bodyPr/>
          <a:lstStyle/>
          <a:p>
            <a:fld id="{ABFBB323-DCAA-4855-BE5B-9B2D855FDFB2}" type="slidenum">
              <a:rPr lang="en-US" smtClean="0"/>
              <a:t>21</a:t>
            </a:fld>
            <a:endParaRPr lang="en-US"/>
          </a:p>
        </p:txBody>
      </p:sp>
    </p:spTree>
    <p:extLst>
      <p:ext uri="{BB962C8B-B14F-4D97-AF65-F5344CB8AC3E}">
        <p14:creationId xmlns:p14="http://schemas.microsoft.com/office/powerpoint/2010/main" val="14954224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171450" indent="-171450">
              <a:buFont typeface="Arial" pitchFamily="34" charset="0"/>
              <a:buChar char="•"/>
              <a:defRPr/>
            </a:pPr>
            <a:r>
              <a:rPr lang="en-US" altLang="en-US"/>
              <a:t>Leaders should have their SW with them virtually all the time, whether on a clipboard, printed on a card, in a daily planner etc.</a:t>
            </a:r>
          </a:p>
          <a:p>
            <a:pPr marL="171450" indent="-171450">
              <a:buFont typeface="Arial" pitchFamily="34" charset="0"/>
              <a:buChar char="•"/>
              <a:defRPr/>
            </a:pPr>
            <a:r>
              <a:rPr lang="en-US" altLang="en-US"/>
              <a:t>The leader should note completion of the indicated tasks on the standard work form.  When they are unable to complete a task in sequence, on time, or at all, they should specifically not it and record why.  </a:t>
            </a:r>
          </a:p>
          <a:p>
            <a:pPr marL="171450" indent="-171450">
              <a:buFont typeface="Arial" pitchFamily="34" charset="0"/>
              <a:buChar char="•"/>
              <a:defRPr/>
            </a:pPr>
            <a:r>
              <a:rPr lang="en-US" altLang="en-US"/>
              <a:t>Leaders should use the SW document to record daily notes, observations, requests for follow up etc.  They serve as a communication vehicle for the leaders supervisor.  The leader turns in each day’s document to his/her supervisor who quickly reviews it to pick up any actions requested by the subordinate and note the nature of the subordinate’s response to abnormalities in his/her areas.  Often, “turning in” SW means filing it in a visual display.  This signals completion of SW for that day and makes the docs readily available in a single location for the supervisor to scan quickly.</a:t>
            </a:r>
          </a:p>
          <a:p>
            <a:pPr marL="171450" indent="-171450">
              <a:buFont typeface="Arial" pitchFamily="34" charset="0"/>
              <a:buChar char="•"/>
              <a:defRPr/>
            </a:pPr>
            <a:r>
              <a:rPr lang="en-US" altLang="en-US"/>
              <a:t>As part of the weekly </a:t>
            </a:r>
            <a:r>
              <a:rPr lang="en-US" altLang="en-US" err="1"/>
              <a:t>gemba</a:t>
            </a:r>
            <a:r>
              <a:rPr lang="en-US" altLang="en-US"/>
              <a:t> walk, the Director pulls the managers previous weeks SW for a brief review</a:t>
            </a:r>
          </a:p>
          <a:p>
            <a:pPr lvl="1"/>
            <a:endParaRPr lang="en-US"/>
          </a:p>
          <a:p>
            <a:pPr lvl="0"/>
            <a:r>
              <a:rPr lang="en-US"/>
              <a:t>Barriers:</a:t>
            </a:r>
          </a:p>
          <a:p>
            <a:pPr lvl="1"/>
            <a:r>
              <a:rPr lang="en-US"/>
              <a:t>Capacity</a:t>
            </a:r>
          </a:p>
          <a:p>
            <a:pPr lvl="1"/>
            <a:r>
              <a:rPr lang="en-US"/>
              <a:t>Understanding</a:t>
            </a:r>
          </a:p>
          <a:p>
            <a:pPr lvl="1"/>
            <a:r>
              <a:rPr lang="en-US"/>
              <a:t>Self-Disciple, humility, perseverance, curiosity and willingness (key principles/</a:t>
            </a:r>
            <a:r>
              <a:rPr lang="en-US" err="1"/>
              <a:t>behaviours</a:t>
            </a:r>
            <a:r>
              <a:rPr lang="en-US"/>
              <a:t>)</a:t>
            </a:r>
          </a:p>
          <a:p>
            <a:pPr lvl="1"/>
            <a:endParaRPr lang="en-US"/>
          </a:p>
          <a:p>
            <a:pPr lvl="1"/>
            <a:r>
              <a:rPr lang="en-US"/>
              <a:t>Remember, they all do LSW to some degree already.  Beyond heroes and firefighting to a reliable system based on trust, accountability and safety. </a:t>
            </a:r>
          </a:p>
          <a:p>
            <a:endParaRPr lang="en-US"/>
          </a:p>
        </p:txBody>
      </p:sp>
      <p:sp>
        <p:nvSpPr>
          <p:cNvPr id="4" name="Slide Number Placeholder 3"/>
          <p:cNvSpPr>
            <a:spLocks noGrp="1"/>
          </p:cNvSpPr>
          <p:nvPr>
            <p:ph type="sldNum" sz="quarter" idx="5"/>
          </p:nvPr>
        </p:nvSpPr>
        <p:spPr/>
        <p:txBody>
          <a:bodyPr/>
          <a:lstStyle/>
          <a:p>
            <a:pPr>
              <a:defRPr/>
            </a:pPr>
            <a:fld id="{C3149514-A696-4B80-95DB-732CAF23ADD9}" type="slidenum">
              <a:rPr lang="en-CA" smtClean="0"/>
              <a:pPr>
                <a:defRPr/>
              </a:pPr>
              <a:t>22</a:t>
            </a:fld>
            <a:endParaRPr lang="en-CA"/>
          </a:p>
        </p:txBody>
      </p:sp>
    </p:spTree>
    <p:extLst>
      <p:ext uri="{BB962C8B-B14F-4D97-AF65-F5344CB8AC3E}">
        <p14:creationId xmlns:p14="http://schemas.microsoft.com/office/powerpoint/2010/main" val="1620523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ACDB3CC-F982-40F9-8DD6-BCC9AFBF44BD}" type="datetime1">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F88E988-FB04-AB4E-BE5A-59F242AF7F7A}" type="slidenum">
              <a:rPr lang="en-US" smtClean="0"/>
              <a:t>‹#›</a:t>
            </a:fld>
            <a:endParaRPr lang="en-US"/>
          </a:p>
        </p:txBody>
      </p:sp>
    </p:spTree>
    <p:extLst>
      <p:ext uri="{BB962C8B-B14F-4D97-AF65-F5344CB8AC3E}">
        <p14:creationId xmlns:p14="http://schemas.microsoft.com/office/powerpoint/2010/main" val="172835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8C2560D-EC28-3B41-86E8-18F1CE0113B4}" type="datetimeFigureOut">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723317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8C2560D-EC28-3B41-86E8-18F1CE0113B4}" type="datetimeFigureOut">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417996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8C2560D-EC28-3B41-86E8-18F1CE0113B4}" type="datetimeFigureOut">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220382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A9E7B99-7C3F-4BC3-B7B8-7E1F8C620B24}" type="datetime1">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1AF2B4D-6B12-4EDF-87BB-2B55CECB6611}" type="slidenum">
              <a:rPr lang="en-US" smtClean="0"/>
              <a:pPr/>
              <a:t>‹#›</a:t>
            </a:fld>
            <a:endParaRPr lang="en-US"/>
          </a:p>
        </p:txBody>
      </p:sp>
    </p:spTree>
    <p:extLst>
      <p:ext uri="{BB962C8B-B14F-4D97-AF65-F5344CB8AC3E}">
        <p14:creationId xmlns:p14="http://schemas.microsoft.com/office/powerpoint/2010/main" val="1122394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8C2560D-EC28-3B41-86E8-18F1CE0113B4}" type="datetimeFigureOut">
              <a:rPr lang="en-US" smtClean="0"/>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260594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68C2560D-EC28-3B41-86E8-18F1CE0113B4}" type="datetimeFigureOut">
              <a:rPr lang="en-US" smtClean="0"/>
              <a:t>10/10/2024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486824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68C2560D-EC28-3B41-86E8-18F1CE0113B4}" type="datetimeFigureOut">
              <a:rPr lang="en-US" smtClean="0"/>
              <a:t>10/10/2024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084712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68C2560D-EC28-3B41-86E8-18F1CE0113B4}" type="datetimeFigureOut">
              <a:rPr lang="en-US" smtClean="0"/>
              <a:t>10/10/2024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249224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8C2560D-EC28-3B41-86E8-18F1CE0113B4}" type="datetimeFigureOut">
              <a:rPr lang="en-US" smtClean="0"/>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latinLnBrk="0" hangingPunct="1"/>
            <a:fld id="{2C6B1FF6-39B9-40F5-8B67-33C6354A3D4F}" type="slidenum">
              <a:rPr kumimoji="0" lang="en-US" smtClean="0"/>
              <a:pPr eaLnBrk="1" latinLnBrk="0" hangingPunct="1"/>
              <a:t>‹#›</a:t>
            </a:fld>
            <a:endParaRPr kumimoji="0" lang="en-US">
              <a:solidFill>
                <a:schemeClr val="accent3">
                  <a:shade val="75000"/>
                </a:schemeClr>
              </a:solidFill>
            </a:endParaRPr>
          </a:p>
        </p:txBody>
      </p:sp>
    </p:spTree>
    <p:extLst>
      <p:ext uri="{BB962C8B-B14F-4D97-AF65-F5344CB8AC3E}">
        <p14:creationId xmlns:p14="http://schemas.microsoft.com/office/powerpoint/2010/main" val="1218220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8C2560D-EC28-3B41-86E8-18F1CE0113B4}" type="datetimeFigureOut">
              <a:rPr lang="en-US" smtClean="0"/>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615983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57200" y="6356350"/>
            <a:ext cx="8229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pic>
        <p:nvPicPr>
          <p:cNvPr id="7" name="Picture 6"/>
          <p:cNvPicPr/>
          <p:nvPr userDrawn="1"/>
        </p:nvPicPr>
        <p:blipFill>
          <a:blip r:embed="rId13" cstate="print">
            <a:extLst>
              <a:ext uri="{28A0092B-C50C-407E-A947-70E740481C1C}">
                <a14:useLocalDpi xmlns:a14="http://schemas.microsoft.com/office/drawing/2010/main" val="0"/>
              </a:ext>
            </a:extLst>
          </a:blip>
          <a:stretch>
            <a:fillRect/>
          </a:stretch>
        </p:blipFill>
        <p:spPr>
          <a:xfrm>
            <a:off x="474929" y="6134716"/>
            <a:ext cx="2042160" cy="501650"/>
          </a:xfrm>
          <a:prstGeom prst="rect">
            <a:avLst/>
          </a:prstGeom>
          <a:extLst>
            <a:ext uri="{FAA26D3D-D897-4be2-8F04-BA451C77F1D7}">
              <ma14:placeholderFlag xmlns:ma14="http://schemas.microsoft.com/office/mac/drawingml/2011/main" xmlns=""/>
            </a:ext>
          </a:extLst>
        </p:spPr>
      </p:pic>
      <p:pic>
        <p:nvPicPr>
          <p:cNvPr id="8" name="Picture 7"/>
          <p:cNvPicPr/>
          <p:nvPr userDrawn="1"/>
        </p:nvPicPr>
        <p:blipFill rotWithShape="1">
          <a:blip r:embed="rId14" cstate="print">
            <a:extLst>
              <a:ext uri="{28A0092B-C50C-407E-A947-70E740481C1C}">
                <a14:useLocalDpi xmlns:a14="http://schemas.microsoft.com/office/drawing/2010/main" val="0"/>
              </a:ext>
            </a:extLst>
          </a:blip>
          <a:srcRect l="-1" r="241" b="52748"/>
          <a:stretch/>
        </p:blipFill>
        <p:spPr bwMode="auto">
          <a:xfrm>
            <a:off x="4211261" y="6269653"/>
            <a:ext cx="4667250" cy="381635"/>
          </a:xfrm>
          <a:prstGeom prst="rect">
            <a:avLst/>
          </a:prstGeom>
          <a:ln>
            <a:noFill/>
          </a:ln>
          <a:extLst>
            <a:ext uri="{53640926-AAD7-44d8-BBD7-CCE9431645EC}">
              <a14:shadowObscured xmlns:a14="http://schemas.microsoft.com/office/drawing/2010/main" xmlns=""/>
            </a:ext>
            <a:ext uri="{FAA26D3D-D897-4be2-8F04-BA451C77F1D7}">
              <ma14:placeholderFlag xmlns:ma14="http://schemas.microsoft.com/office/mac/drawingml/2011/main" xmlns=""/>
            </a:ext>
          </a:extLst>
        </p:spPr>
      </p:pic>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57" r:id="rId2"/>
    <p:sldLayoutId id="2147493458" r:id="rId3"/>
    <p:sldLayoutId id="2147493459" r:id="rId4"/>
    <p:sldLayoutId id="2147493460" r:id="rId5"/>
    <p:sldLayoutId id="2147493461" r:id="rId6"/>
    <p:sldLayoutId id="2147493462" r:id="rId7"/>
    <p:sldLayoutId id="2147493463" r:id="rId8"/>
    <p:sldLayoutId id="2147493464" r:id="rId9"/>
    <p:sldLayoutId id="2147493465" r:id="rId10"/>
    <p:sldLayoutId id="214749346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9.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E2BC58-0B48-4A5E-A7B5-C2A8C18F9816}"/>
              </a:ext>
            </a:extLst>
          </p:cNvPr>
          <p:cNvSpPr txBox="1"/>
          <p:nvPr/>
        </p:nvSpPr>
        <p:spPr>
          <a:xfrm>
            <a:off x="44046" y="0"/>
            <a:ext cx="9179085" cy="1200329"/>
          </a:xfrm>
          <a:prstGeom prst="rect">
            <a:avLst/>
          </a:prstGeom>
          <a:noFill/>
        </p:spPr>
        <p:txBody>
          <a:bodyPr wrap="square" rtlCol="0">
            <a:spAutoFit/>
          </a:bodyPr>
          <a:lstStyle/>
          <a:p>
            <a:r>
              <a:rPr lang="en-US" sz="3600" dirty="0"/>
              <a:t>Safety Culture, Work Management, Leadership: Tying it Altogether at the Canadian Light Source!</a:t>
            </a:r>
          </a:p>
        </p:txBody>
      </p:sp>
      <p:sp>
        <p:nvSpPr>
          <p:cNvPr id="7" name="TextBox 6">
            <a:extLst>
              <a:ext uri="{FF2B5EF4-FFF2-40B4-BE49-F238E27FC236}">
                <a16:creationId xmlns:a16="http://schemas.microsoft.com/office/drawing/2014/main" id="{5AD926F5-6227-4C9E-8BD5-800059B169A5}"/>
              </a:ext>
            </a:extLst>
          </p:cNvPr>
          <p:cNvSpPr txBox="1"/>
          <p:nvPr/>
        </p:nvSpPr>
        <p:spPr>
          <a:xfrm>
            <a:off x="474955" y="4965583"/>
            <a:ext cx="3965418" cy="1200329"/>
          </a:xfrm>
          <a:prstGeom prst="rect">
            <a:avLst/>
          </a:prstGeom>
          <a:noFill/>
        </p:spPr>
        <p:txBody>
          <a:bodyPr wrap="square" rtlCol="0">
            <a:spAutoFit/>
          </a:bodyPr>
          <a:lstStyle/>
          <a:p>
            <a:r>
              <a:rPr lang="en-US" b="1" dirty="0"/>
              <a:t>Accelerator Safety Workshop</a:t>
            </a:r>
          </a:p>
          <a:p>
            <a:r>
              <a:rPr lang="en-US" b="1" dirty="0"/>
              <a:t>October 10, 2024</a:t>
            </a:r>
          </a:p>
          <a:p>
            <a:r>
              <a:rPr lang="en-US" b="1" dirty="0"/>
              <a:t>Tim West, Director of Operations</a:t>
            </a:r>
          </a:p>
          <a:p>
            <a:r>
              <a:rPr lang="en-US" b="1" dirty="0"/>
              <a:t>Grant Cubbon, HSE Manager</a:t>
            </a:r>
          </a:p>
        </p:txBody>
      </p:sp>
      <p:pic>
        <p:nvPicPr>
          <p:cNvPr id="8" name="Picture 7">
            <a:extLst>
              <a:ext uri="{FF2B5EF4-FFF2-40B4-BE49-F238E27FC236}">
                <a16:creationId xmlns:a16="http://schemas.microsoft.com/office/drawing/2014/main" id="{027A06D3-D64A-4EEC-8CAE-7A170B2587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0170" y="4853999"/>
            <a:ext cx="1246381" cy="1071888"/>
          </a:xfrm>
          <a:prstGeom prst="rect">
            <a:avLst/>
          </a:prstGeom>
        </p:spPr>
      </p:pic>
      <p:pic>
        <p:nvPicPr>
          <p:cNvPr id="3" name="Picture 2">
            <a:extLst>
              <a:ext uri="{FF2B5EF4-FFF2-40B4-BE49-F238E27FC236}">
                <a16:creationId xmlns:a16="http://schemas.microsoft.com/office/drawing/2014/main" id="{E329F2E9-1923-439D-B61A-12350BBA5560}"/>
              </a:ext>
            </a:extLst>
          </p:cNvPr>
          <p:cNvPicPr>
            <a:picLocks noChangeAspect="1"/>
          </p:cNvPicPr>
          <p:nvPr/>
        </p:nvPicPr>
        <p:blipFill>
          <a:blip r:embed="rId4"/>
          <a:stretch>
            <a:fillRect/>
          </a:stretch>
        </p:blipFill>
        <p:spPr>
          <a:xfrm>
            <a:off x="1786166" y="2313356"/>
            <a:ext cx="4604004" cy="2468461"/>
          </a:xfrm>
          <a:prstGeom prst="rect">
            <a:avLst/>
          </a:prstGeom>
        </p:spPr>
      </p:pic>
    </p:spTree>
    <p:extLst>
      <p:ext uri="{BB962C8B-B14F-4D97-AF65-F5344CB8AC3E}">
        <p14:creationId xmlns:p14="http://schemas.microsoft.com/office/powerpoint/2010/main" val="972166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A589C-42B2-4770-BBDF-EE6E0207FE67}"/>
              </a:ext>
            </a:extLst>
          </p:cNvPr>
          <p:cNvSpPr>
            <a:spLocks noGrp="1"/>
          </p:cNvSpPr>
          <p:nvPr>
            <p:ph type="title"/>
          </p:nvPr>
        </p:nvSpPr>
        <p:spPr/>
        <p:txBody>
          <a:bodyPr/>
          <a:lstStyle/>
          <a:p>
            <a:r>
              <a:rPr lang="en-US" dirty="0"/>
              <a:t>Communication </a:t>
            </a:r>
          </a:p>
        </p:txBody>
      </p:sp>
      <p:sp>
        <p:nvSpPr>
          <p:cNvPr id="3" name="Content Placeholder 2">
            <a:extLst>
              <a:ext uri="{FF2B5EF4-FFF2-40B4-BE49-F238E27FC236}">
                <a16:creationId xmlns:a16="http://schemas.microsoft.com/office/drawing/2014/main" id="{E3E6D3C4-7F0E-4F62-802A-5EAA5ED499B4}"/>
              </a:ext>
            </a:extLst>
          </p:cNvPr>
          <p:cNvSpPr>
            <a:spLocks noGrp="1"/>
          </p:cNvSpPr>
          <p:nvPr>
            <p:ph idx="1"/>
          </p:nvPr>
        </p:nvSpPr>
        <p:spPr>
          <a:xfrm>
            <a:off x="142875" y="1243014"/>
            <a:ext cx="9001125" cy="5614986"/>
          </a:xfrm>
        </p:spPr>
        <p:txBody>
          <a:bodyPr>
            <a:normAutofit/>
          </a:bodyPr>
          <a:lstStyle/>
          <a:p>
            <a:r>
              <a:rPr lang="en-US" dirty="0"/>
              <a:t>Communication of work, change, and safety concerns through:</a:t>
            </a:r>
          </a:p>
          <a:p>
            <a:pPr lvl="1"/>
            <a:r>
              <a:rPr lang="en-US" dirty="0"/>
              <a:t>Daily Tool-Box Meetings</a:t>
            </a:r>
          </a:p>
          <a:p>
            <a:pPr lvl="2"/>
            <a:r>
              <a:rPr lang="en-US" dirty="0"/>
              <a:t>8am, 3:15pm leads + Managers</a:t>
            </a:r>
          </a:p>
          <a:p>
            <a:pPr lvl="1"/>
            <a:r>
              <a:rPr lang="en-US" dirty="0"/>
              <a:t>Signs</a:t>
            </a:r>
          </a:p>
          <a:p>
            <a:pPr lvl="1"/>
            <a:r>
              <a:rPr lang="en-US" dirty="0"/>
              <a:t>‘SLACK’ channels</a:t>
            </a:r>
          </a:p>
          <a:p>
            <a:pPr lvl="1"/>
            <a:r>
              <a:rPr lang="en-US" dirty="0"/>
              <a:t>Reporting Systems</a:t>
            </a:r>
          </a:p>
          <a:p>
            <a:pPr lvl="1"/>
            <a:r>
              <a:rPr lang="en-US" dirty="0"/>
              <a:t>Hallway meetings</a:t>
            </a:r>
          </a:p>
          <a:p>
            <a:pPr lvl="2"/>
            <a:r>
              <a:rPr lang="en-US" dirty="0"/>
              <a:t>Reinforced the message!!!</a:t>
            </a:r>
          </a:p>
        </p:txBody>
      </p:sp>
      <p:pic>
        <p:nvPicPr>
          <p:cNvPr id="4" name="Picture 3">
            <a:extLst>
              <a:ext uri="{FF2B5EF4-FFF2-40B4-BE49-F238E27FC236}">
                <a16:creationId xmlns:a16="http://schemas.microsoft.com/office/drawing/2014/main" id="{88F05C0F-9DE3-4A69-B324-55A6FBBA8EA5}"/>
              </a:ext>
            </a:extLst>
          </p:cNvPr>
          <p:cNvPicPr>
            <a:picLocks noChangeAspect="1"/>
          </p:cNvPicPr>
          <p:nvPr/>
        </p:nvPicPr>
        <p:blipFill>
          <a:blip r:embed="rId2"/>
          <a:stretch>
            <a:fillRect/>
          </a:stretch>
        </p:blipFill>
        <p:spPr>
          <a:xfrm>
            <a:off x="5751476" y="2390489"/>
            <a:ext cx="3097629" cy="1857565"/>
          </a:xfrm>
          <a:prstGeom prst="rect">
            <a:avLst/>
          </a:prstGeom>
        </p:spPr>
      </p:pic>
      <p:pic>
        <p:nvPicPr>
          <p:cNvPr id="5" name="Picture 4">
            <a:extLst>
              <a:ext uri="{FF2B5EF4-FFF2-40B4-BE49-F238E27FC236}">
                <a16:creationId xmlns:a16="http://schemas.microsoft.com/office/drawing/2014/main" id="{55138A5C-358E-4E1C-BCCB-D8808BF6E69E}"/>
              </a:ext>
            </a:extLst>
          </p:cNvPr>
          <p:cNvPicPr>
            <a:picLocks noChangeAspect="1"/>
          </p:cNvPicPr>
          <p:nvPr/>
        </p:nvPicPr>
        <p:blipFill>
          <a:blip r:embed="rId3"/>
          <a:stretch>
            <a:fillRect/>
          </a:stretch>
        </p:blipFill>
        <p:spPr>
          <a:xfrm>
            <a:off x="6263121" y="4345923"/>
            <a:ext cx="2074337" cy="1384839"/>
          </a:xfrm>
          <a:prstGeom prst="rect">
            <a:avLst/>
          </a:prstGeom>
        </p:spPr>
      </p:pic>
      <p:pic>
        <p:nvPicPr>
          <p:cNvPr id="6" name="Picture 5">
            <a:extLst>
              <a:ext uri="{FF2B5EF4-FFF2-40B4-BE49-F238E27FC236}">
                <a16:creationId xmlns:a16="http://schemas.microsoft.com/office/drawing/2014/main" id="{9CC1A508-1DA3-4F63-93A5-46186DA3A5A5}"/>
              </a:ext>
            </a:extLst>
          </p:cNvPr>
          <p:cNvPicPr>
            <a:picLocks noChangeAspect="1"/>
          </p:cNvPicPr>
          <p:nvPr/>
        </p:nvPicPr>
        <p:blipFill>
          <a:blip r:embed="rId4"/>
          <a:stretch>
            <a:fillRect/>
          </a:stretch>
        </p:blipFill>
        <p:spPr>
          <a:xfrm>
            <a:off x="0" y="6187440"/>
            <a:ext cx="9144000" cy="670560"/>
          </a:xfrm>
          <a:prstGeom prst="rect">
            <a:avLst/>
          </a:prstGeom>
        </p:spPr>
      </p:pic>
      <p:pic>
        <p:nvPicPr>
          <p:cNvPr id="7" name="Picture 6">
            <a:extLst>
              <a:ext uri="{FF2B5EF4-FFF2-40B4-BE49-F238E27FC236}">
                <a16:creationId xmlns:a16="http://schemas.microsoft.com/office/drawing/2014/main" id="{214C3563-06B9-48D3-93C8-C8C88756B621}"/>
              </a:ext>
            </a:extLst>
          </p:cNvPr>
          <p:cNvPicPr>
            <a:picLocks noChangeAspect="1"/>
          </p:cNvPicPr>
          <p:nvPr/>
        </p:nvPicPr>
        <p:blipFill>
          <a:blip r:embed="rId5"/>
          <a:stretch>
            <a:fillRect/>
          </a:stretch>
        </p:blipFill>
        <p:spPr>
          <a:xfrm>
            <a:off x="0" y="117016"/>
            <a:ext cx="9144000" cy="7272734"/>
          </a:xfrm>
          <a:prstGeom prst="rect">
            <a:avLst/>
          </a:prstGeom>
        </p:spPr>
      </p:pic>
      <p:sp>
        <p:nvSpPr>
          <p:cNvPr id="8" name="TextBox 7">
            <a:extLst>
              <a:ext uri="{FF2B5EF4-FFF2-40B4-BE49-F238E27FC236}">
                <a16:creationId xmlns:a16="http://schemas.microsoft.com/office/drawing/2014/main" id="{95F9AA34-B750-4747-A54F-87C605CA2989}"/>
              </a:ext>
            </a:extLst>
          </p:cNvPr>
          <p:cNvSpPr txBox="1"/>
          <p:nvPr/>
        </p:nvSpPr>
        <p:spPr>
          <a:xfrm>
            <a:off x="3076209" y="5171324"/>
            <a:ext cx="4238991" cy="1569660"/>
          </a:xfrm>
          <a:prstGeom prst="rect">
            <a:avLst/>
          </a:prstGeom>
          <a:noFill/>
        </p:spPr>
        <p:txBody>
          <a:bodyPr wrap="square" rtlCol="0">
            <a:spAutoFit/>
          </a:bodyPr>
          <a:lstStyle/>
          <a:p>
            <a:pPr algn="ctr"/>
            <a:r>
              <a:rPr lang="en-US" sz="3200" b="1" cap="all" dirty="0">
                <a:solidFill>
                  <a:srgbClr val="00B0F0"/>
                </a:solidFill>
                <a:highlight>
                  <a:srgbClr val="FFFF00"/>
                </a:highlight>
              </a:rPr>
              <a:t>Meeting Room</a:t>
            </a:r>
          </a:p>
          <a:p>
            <a:pPr algn="ctr"/>
            <a:r>
              <a:rPr lang="en-US" sz="3200" b="1" cap="all" dirty="0">
                <a:solidFill>
                  <a:srgbClr val="00B0F0"/>
                </a:solidFill>
                <a:highlight>
                  <a:srgbClr val="FFFF00"/>
                </a:highlight>
              </a:rPr>
              <a:t>(Standing Room Only!)</a:t>
            </a:r>
          </a:p>
        </p:txBody>
      </p:sp>
      <p:pic>
        <p:nvPicPr>
          <p:cNvPr id="9" name="Picture 8">
            <a:extLst>
              <a:ext uri="{FF2B5EF4-FFF2-40B4-BE49-F238E27FC236}">
                <a16:creationId xmlns:a16="http://schemas.microsoft.com/office/drawing/2014/main" id="{D8C6FC65-710A-4A31-8D38-9FF30359158F}"/>
              </a:ext>
            </a:extLst>
          </p:cNvPr>
          <p:cNvPicPr>
            <a:picLocks noChangeAspect="1"/>
          </p:cNvPicPr>
          <p:nvPr/>
        </p:nvPicPr>
        <p:blipFill>
          <a:blip r:embed="rId6"/>
          <a:stretch>
            <a:fillRect/>
          </a:stretch>
        </p:blipFill>
        <p:spPr>
          <a:xfrm>
            <a:off x="5943600" y="685800"/>
            <a:ext cx="3200400" cy="6248365"/>
          </a:xfrm>
          <a:prstGeom prst="rect">
            <a:avLst/>
          </a:prstGeom>
        </p:spPr>
      </p:pic>
    </p:spTree>
    <p:extLst>
      <p:ext uri="{BB962C8B-B14F-4D97-AF65-F5344CB8AC3E}">
        <p14:creationId xmlns:p14="http://schemas.microsoft.com/office/powerpoint/2010/main" val="1622771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7"/>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6" end="6"/>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7" end="7"/>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5CDA0-7B2F-4545-93CF-77A1F3A680F5}"/>
              </a:ext>
            </a:extLst>
          </p:cNvPr>
          <p:cNvSpPr>
            <a:spLocks noGrp="1"/>
          </p:cNvSpPr>
          <p:nvPr>
            <p:ph type="title"/>
          </p:nvPr>
        </p:nvSpPr>
        <p:spPr/>
        <p:txBody>
          <a:bodyPr>
            <a:normAutofit fontScale="90000"/>
          </a:bodyPr>
          <a:lstStyle/>
          <a:p>
            <a:r>
              <a:rPr lang="en-US" dirty="0"/>
              <a:t>CLS </a:t>
            </a:r>
            <a:r>
              <a:rPr lang="en-US" dirty="0" err="1"/>
              <a:t>Linac</a:t>
            </a:r>
            <a:r>
              <a:rPr lang="en-US" dirty="0"/>
              <a:t> Hall</a:t>
            </a:r>
            <a:br>
              <a:rPr lang="en-US" dirty="0"/>
            </a:br>
            <a:r>
              <a:rPr lang="en-US" dirty="0"/>
              <a:t>Before/After</a:t>
            </a:r>
          </a:p>
        </p:txBody>
      </p:sp>
      <p:pic>
        <p:nvPicPr>
          <p:cNvPr id="4" name="Picture 3">
            <a:extLst>
              <a:ext uri="{FF2B5EF4-FFF2-40B4-BE49-F238E27FC236}">
                <a16:creationId xmlns:a16="http://schemas.microsoft.com/office/drawing/2014/main" id="{CCB1AE41-A1F1-43AE-ADA1-862995BD4882}"/>
              </a:ext>
            </a:extLst>
          </p:cNvPr>
          <p:cNvPicPr>
            <a:picLocks noChangeAspect="1"/>
          </p:cNvPicPr>
          <p:nvPr/>
        </p:nvPicPr>
        <p:blipFill>
          <a:blip r:embed="rId2"/>
          <a:stretch>
            <a:fillRect/>
          </a:stretch>
        </p:blipFill>
        <p:spPr>
          <a:xfrm>
            <a:off x="0" y="1417638"/>
            <a:ext cx="5216729" cy="5440362"/>
          </a:xfrm>
          <a:prstGeom prst="rect">
            <a:avLst/>
          </a:prstGeom>
        </p:spPr>
      </p:pic>
      <p:pic>
        <p:nvPicPr>
          <p:cNvPr id="6" name="Picture 5">
            <a:extLst>
              <a:ext uri="{FF2B5EF4-FFF2-40B4-BE49-F238E27FC236}">
                <a16:creationId xmlns:a16="http://schemas.microsoft.com/office/drawing/2014/main" id="{F21E8D6A-067E-4104-84CB-F8000808902C}"/>
              </a:ext>
            </a:extLst>
          </p:cNvPr>
          <p:cNvPicPr>
            <a:picLocks noChangeAspect="1"/>
          </p:cNvPicPr>
          <p:nvPr/>
        </p:nvPicPr>
        <p:blipFill>
          <a:blip r:embed="rId3"/>
          <a:stretch>
            <a:fillRect/>
          </a:stretch>
        </p:blipFill>
        <p:spPr>
          <a:xfrm>
            <a:off x="0" y="1497182"/>
            <a:ext cx="9042096" cy="5086180"/>
          </a:xfrm>
          <a:prstGeom prst="rect">
            <a:avLst/>
          </a:prstGeom>
        </p:spPr>
      </p:pic>
      <p:pic>
        <p:nvPicPr>
          <p:cNvPr id="3" name="Picture 2">
            <a:extLst>
              <a:ext uri="{FF2B5EF4-FFF2-40B4-BE49-F238E27FC236}">
                <a16:creationId xmlns:a16="http://schemas.microsoft.com/office/drawing/2014/main" id="{BA22F16C-3EAD-47C3-89BA-7451E31779D2}"/>
              </a:ext>
            </a:extLst>
          </p:cNvPr>
          <p:cNvPicPr>
            <a:picLocks noChangeAspect="1"/>
          </p:cNvPicPr>
          <p:nvPr/>
        </p:nvPicPr>
        <p:blipFill>
          <a:blip r:embed="rId4"/>
          <a:stretch>
            <a:fillRect/>
          </a:stretch>
        </p:blipFill>
        <p:spPr>
          <a:xfrm>
            <a:off x="6095203" y="2997041"/>
            <a:ext cx="2937596" cy="1675090"/>
          </a:xfrm>
          <a:prstGeom prst="rect">
            <a:avLst/>
          </a:prstGeom>
        </p:spPr>
      </p:pic>
      <p:sp>
        <p:nvSpPr>
          <p:cNvPr id="5" name="TextBox 4">
            <a:extLst>
              <a:ext uri="{FF2B5EF4-FFF2-40B4-BE49-F238E27FC236}">
                <a16:creationId xmlns:a16="http://schemas.microsoft.com/office/drawing/2014/main" id="{965BECE4-95E1-4EC3-943A-ECA6408EA204}"/>
              </a:ext>
            </a:extLst>
          </p:cNvPr>
          <p:cNvSpPr txBox="1"/>
          <p:nvPr/>
        </p:nvSpPr>
        <p:spPr>
          <a:xfrm>
            <a:off x="6654290" y="3290822"/>
            <a:ext cx="1494692" cy="369332"/>
          </a:xfrm>
          <a:prstGeom prst="rect">
            <a:avLst/>
          </a:prstGeom>
          <a:noFill/>
        </p:spPr>
        <p:txBody>
          <a:bodyPr wrap="square" rtlCol="0">
            <a:spAutoFit/>
          </a:bodyPr>
          <a:lstStyle/>
          <a:p>
            <a:r>
              <a:rPr lang="en-US" dirty="0"/>
              <a:t>LINAC</a:t>
            </a:r>
          </a:p>
        </p:txBody>
      </p:sp>
      <p:sp>
        <p:nvSpPr>
          <p:cNvPr id="7" name="TextBox 6">
            <a:extLst>
              <a:ext uri="{FF2B5EF4-FFF2-40B4-BE49-F238E27FC236}">
                <a16:creationId xmlns:a16="http://schemas.microsoft.com/office/drawing/2014/main" id="{143AD950-BB25-49CB-8445-AC66C218D24F}"/>
              </a:ext>
            </a:extLst>
          </p:cNvPr>
          <p:cNvSpPr txBox="1"/>
          <p:nvPr/>
        </p:nvSpPr>
        <p:spPr>
          <a:xfrm>
            <a:off x="8141120" y="3201851"/>
            <a:ext cx="461665" cy="1541043"/>
          </a:xfrm>
          <a:prstGeom prst="rect">
            <a:avLst/>
          </a:prstGeom>
          <a:noFill/>
        </p:spPr>
        <p:txBody>
          <a:bodyPr vert="vert" wrap="square" rtlCol="0">
            <a:spAutoFit/>
          </a:bodyPr>
          <a:lstStyle/>
          <a:p>
            <a:r>
              <a:rPr lang="en-US" dirty="0"/>
              <a:t>To </a:t>
            </a:r>
            <a:r>
              <a:rPr lang="en-US" dirty="0" err="1"/>
              <a:t>Synchroton</a:t>
            </a:r>
            <a:endParaRPr lang="en-US" dirty="0"/>
          </a:p>
        </p:txBody>
      </p:sp>
      <p:sp>
        <p:nvSpPr>
          <p:cNvPr id="8" name="Arrow: Down 7">
            <a:extLst>
              <a:ext uri="{FF2B5EF4-FFF2-40B4-BE49-F238E27FC236}">
                <a16:creationId xmlns:a16="http://schemas.microsoft.com/office/drawing/2014/main" id="{DA16EBC4-0D96-4812-A566-5963FE682CAE}"/>
              </a:ext>
            </a:extLst>
          </p:cNvPr>
          <p:cNvSpPr/>
          <p:nvPr/>
        </p:nvSpPr>
        <p:spPr>
          <a:xfrm>
            <a:off x="8148982" y="4693718"/>
            <a:ext cx="360486" cy="465992"/>
          </a:xfrm>
          <a:prstGeom prst="downArrow">
            <a:avLst>
              <a:gd name="adj1" fmla="val 39024"/>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20255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5"/>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3"/>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8"/>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P spid="8" grpId="0" animBg="1"/>
      <p:bldP spid="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34A1A-BBF8-4210-A7FA-3A4F280A419D}"/>
              </a:ext>
            </a:extLst>
          </p:cNvPr>
          <p:cNvSpPr>
            <a:spLocks noGrp="1"/>
          </p:cNvSpPr>
          <p:nvPr>
            <p:ph type="title"/>
          </p:nvPr>
        </p:nvSpPr>
        <p:spPr>
          <a:xfrm>
            <a:off x="457200" y="274638"/>
            <a:ext cx="7479792" cy="1079086"/>
          </a:xfrm>
        </p:spPr>
        <p:txBody>
          <a:bodyPr/>
          <a:lstStyle/>
          <a:p>
            <a:r>
              <a:rPr lang="en-US" dirty="0"/>
              <a:t>Observations</a:t>
            </a:r>
          </a:p>
        </p:txBody>
      </p:sp>
      <p:sp>
        <p:nvSpPr>
          <p:cNvPr id="3" name="Content Placeholder 2">
            <a:extLst>
              <a:ext uri="{FF2B5EF4-FFF2-40B4-BE49-F238E27FC236}">
                <a16:creationId xmlns:a16="http://schemas.microsoft.com/office/drawing/2014/main" id="{5B959394-0F90-4540-91A5-C4833EE8B4FD}"/>
              </a:ext>
            </a:extLst>
          </p:cNvPr>
          <p:cNvSpPr>
            <a:spLocks noGrp="1"/>
          </p:cNvSpPr>
          <p:nvPr>
            <p:ph idx="1"/>
          </p:nvPr>
        </p:nvSpPr>
        <p:spPr>
          <a:xfrm>
            <a:off x="457200" y="1233182"/>
            <a:ext cx="8229600" cy="4892981"/>
          </a:xfrm>
        </p:spPr>
        <p:txBody>
          <a:bodyPr>
            <a:normAutofit lnSpcReduction="10000"/>
          </a:bodyPr>
          <a:lstStyle/>
          <a:p>
            <a:r>
              <a:rPr lang="en-US" dirty="0"/>
              <a:t>Ongoing safe work practices</a:t>
            </a:r>
          </a:p>
          <a:p>
            <a:pPr lvl="1"/>
            <a:r>
              <a:rPr lang="en-US" dirty="0"/>
              <a:t>105 lost time injury free days</a:t>
            </a:r>
          </a:p>
          <a:p>
            <a:r>
              <a:rPr lang="en-US" dirty="0"/>
              <a:t>Lesson’s learned for future project success</a:t>
            </a:r>
          </a:p>
          <a:p>
            <a:r>
              <a:rPr lang="en-US" dirty="0"/>
              <a:t>Individual growth</a:t>
            </a:r>
          </a:p>
          <a:p>
            <a:endParaRPr lang="en-US" dirty="0"/>
          </a:p>
          <a:p>
            <a:r>
              <a:rPr lang="en-US" dirty="0">
                <a:solidFill>
                  <a:srgbClr val="0070C0"/>
                </a:solidFill>
              </a:rPr>
              <a:t>So what will we get from the project?</a:t>
            </a:r>
          </a:p>
          <a:p>
            <a:pPr lvl="1"/>
            <a:r>
              <a:rPr lang="en-US" dirty="0">
                <a:solidFill>
                  <a:srgbClr val="0070C0"/>
                </a:solidFill>
              </a:rPr>
              <a:t>Growth, improvement, </a:t>
            </a:r>
          </a:p>
          <a:p>
            <a:pPr lvl="1"/>
            <a:r>
              <a:rPr lang="en-US" dirty="0">
                <a:solidFill>
                  <a:srgbClr val="0070C0"/>
                </a:solidFill>
              </a:rPr>
              <a:t>AND……</a:t>
            </a:r>
          </a:p>
          <a:p>
            <a:r>
              <a:rPr lang="en-US" u="sng" dirty="0">
                <a:solidFill>
                  <a:srgbClr val="0070C0"/>
                </a:solidFill>
              </a:rPr>
              <a:t>A new </a:t>
            </a:r>
            <a:r>
              <a:rPr lang="en-US" u="sng" dirty="0" err="1">
                <a:solidFill>
                  <a:srgbClr val="0070C0"/>
                </a:solidFill>
              </a:rPr>
              <a:t>Linac</a:t>
            </a:r>
            <a:r>
              <a:rPr lang="en-US" u="sng" dirty="0">
                <a:solidFill>
                  <a:srgbClr val="0070C0"/>
                </a:solidFill>
              </a:rPr>
              <a:t>!!!</a:t>
            </a:r>
          </a:p>
          <a:p>
            <a:endParaRPr lang="en-US" dirty="0"/>
          </a:p>
        </p:txBody>
      </p:sp>
      <p:pic>
        <p:nvPicPr>
          <p:cNvPr id="4" name="Picture 3">
            <a:extLst>
              <a:ext uri="{FF2B5EF4-FFF2-40B4-BE49-F238E27FC236}">
                <a16:creationId xmlns:a16="http://schemas.microsoft.com/office/drawing/2014/main" id="{3E772D87-E4C4-43E1-9D67-D8947D623DAC}"/>
              </a:ext>
            </a:extLst>
          </p:cNvPr>
          <p:cNvPicPr>
            <a:picLocks noChangeAspect="1"/>
          </p:cNvPicPr>
          <p:nvPr/>
        </p:nvPicPr>
        <p:blipFill>
          <a:blip r:embed="rId2"/>
          <a:stretch>
            <a:fillRect/>
          </a:stretch>
        </p:blipFill>
        <p:spPr>
          <a:xfrm>
            <a:off x="0" y="6126163"/>
            <a:ext cx="9144000" cy="792479"/>
          </a:xfrm>
          <a:prstGeom prst="rect">
            <a:avLst/>
          </a:prstGeom>
        </p:spPr>
      </p:pic>
      <p:pic>
        <p:nvPicPr>
          <p:cNvPr id="7" name="Picture 6">
            <a:extLst>
              <a:ext uri="{FF2B5EF4-FFF2-40B4-BE49-F238E27FC236}">
                <a16:creationId xmlns:a16="http://schemas.microsoft.com/office/drawing/2014/main" id="{F2612456-C28A-463C-996E-38F4DC0DB733}"/>
              </a:ext>
            </a:extLst>
          </p:cNvPr>
          <p:cNvPicPr>
            <a:picLocks noChangeAspect="1"/>
          </p:cNvPicPr>
          <p:nvPr/>
        </p:nvPicPr>
        <p:blipFill>
          <a:blip r:embed="rId3"/>
          <a:stretch>
            <a:fillRect/>
          </a:stretch>
        </p:blipFill>
        <p:spPr>
          <a:xfrm>
            <a:off x="7859409" y="3833146"/>
            <a:ext cx="1249788" cy="1072989"/>
          </a:xfrm>
          <a:prstGeom prst="rect">
            <a:avLst/>
          </a:prstGeom>
        </p:spPr>
      </p:pic>
      <p:pic>
        <p:nvPicPr>
          <p:cNvPr id="6" name="Picture 5">
            <a:extLst>
              <a:ext uri="{FF2B5EF4-FFF2-40B4-BE49-F238E27FC236}">
                <a16:creationId xmlns:a16="http://schemas.microsoft.com/office/drawing/2014/main" id="{A544FB37-3966-4A2C-9855-04ADC8868CA2}"/>
              </a:ext>
            </a:extLst>
          </p:cNvPr>
          <p:cNvPicPr>
            <a:picLocks noChangeAspect="1"/>
          </p:cNvPicPr>
          <p:nvPr/>
        </p:nvPicPr>
        <p:blipFill>
          <a:blip r:embed="rId4"/>
          <a:stretch>
            <a:fillRect/>
          </a:stretch>
        </p:blipFill>
        <p:spPr>
          <a:xfrm>
            <a:off x="6253983" y="274638"/>
            <a:ext cx="2855214" cy="1605564"/>
          </a:xfrm>
          <a:prstGeom prst="rect">
            <a:avLst/>
          </a:prstGeom>
        </p:spPr>
      </p:pic>
    </p:spTree>
    <p:extLst>
      <p:ext uri="{BB962C8B-B14F-4D97-AF65-F5344CB8AC3E}">
        <p14:creationId xmlns:p14="http://schemas.microsoft.com/office/powerpoint/2010/main" val="4113403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E91C4183-B7B1-D849-CAF3-251AC6B687D5}"/>
              </a:ext>
            </a:extLst>
          </p:cNvPr>
          <p:cNvPicPr>
            <a:picLocks noGrp="1" noChangeAspect="1"/>
          </p:cNvPicPr>
          <p:nvPr>
            <p:ph type="pic" idx="1"/>
          </p:nvPr>
        </p:nvPicPr>
        <p:blipFill>
          <a:blip r:embed="rId3"/>
          <a:srcRect l="5194" r="5194"/>
          <a:stretch>
            <a:fillRect/>
          </a:stretch>
        </p:blipFill>
        <p:spPr>
          <a:xfrm>
            <a:off x="753429" y="401033"/>
            <a:ext cx="7261017" cy="5733365"/>
          </a:xfrm>
          <a:prstGeom prst="rect">
            <a:avLst/>
          </a:prstGeom>
        </p:spPr>
      </p:pic>
      <p:sp>
        <p:nvSpPr>
          <p:cNvPr id="8" name="Oval 7">
            <a:extLst>
              <a:ext uri="{FF2B5EF4-FFF2-40B4-BE49-F238E27FC236}">
                <a16:creationId xmlns:a16="http://schemas.microsoft.com/office/drawing/2014/main" id="{00C523A9-32D3-423F-1D9C-155A3100FA58}"/>
              </a:ext>
            </a:extLst>
          </p:cNvPr>
          <p:cNvSpPr/>
          <p:nvPr/>
        </p:nvSpPr>
        <p:spPr>
          <a:xfrm>
            <a:off x="3755940" y="701983"/>
            <a:ext cx="4066113" cy="89614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Oval 8">
            <a:extLst>
              <a:ext uri="{FF2B5EF4-FFF2-40B4-BE49-F238E27FC236}">
                <a16:creationId xmlns:a16="http://schemas.microsoft.com/office/drawing/2014/main" id="{7D2C3C52-80E9-E8B0-DCEF-F29D61E1032A}"/>
              </a:ext>
            </a:extLst>
          </p:cNvPr>
          <p:cNvSpPr/>
          <p:nvPr/>
        </p:nvSpPr>
        <p:spPr>
          <a:xfrm>
            <a:off x="3027839" y="1723498"/>
            <a:ext cx="4066113" cy="89614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Oval 9">
            <a:extLst>
              <a:ext uri="{FF2B5EF4-FFF2-40B4-BE49-F238E27FC236}">
                <a16:creationId xmlns:a16="http://schemas.microsoft.com/office/drawing/2014/main" id="{1370EEDC-517B-1FC5-F70A-20B9E0F09DF7}"/>
              </a:ext>
            </a:extLst>
          </p:cNvPr>
          <p:cNvSpPr/>
          <p:nvPr/>
        </p:nvSpPr>
        <p:spPr>
          <a:xfrm>
            <a:off x="2173010" y="2799292"/>
            <a:ext cx="4066113" cy="896145"/>
          </a:xfrm>
          <a:prstGeom prst="ellipse">
            <a:avLst/>
          </a:prstGeom>
          <a:noFill/>
          <a:ln w="539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itle 3">
            <a:extLst>
              <a:ext uri="{FF2B5EF4-FFF2-40B4-BE49-F238E27FC236}">
                <a16:creationId xmlns:a16="http://schemas.microsoft.com/office/drawing/2014/main" id="{3F5D8D5E-9B5D-FAC1-D9DA-33FAF7BC47AE}"/>
              </a:ext>
            </a:extLst>
          </p:cNvPr>
          <p:cNvSpPr txBox="1">
            <a:spLocks/>
          </p:cNvSpPr>
          <p:nvPr/>
        </p:nvSpPr>
        <p:spPr bwMode="auto">
          <a:xfrm>
            <a:off x="2350880" y="-214589"/>
            <a:ext cx="4066113" cy="62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b" anchorCtr="0" compatLnSpc="1">
            <a:prstTxWarp prst="textNoShape">
              <a:avLst/>
            </a:prstTxWarp>
          </a:bodyPr>
          <a:lstStyle>
            <a:lvl1pPr algn="l" defTabSz="685800" rtl="0" eaLnBrk="0" fontAlgn="base" hangingPunct="0">
              <a:lnSpc>
                <a:spcPct val="90000"/>
              </a:lnSpc>
              <a:spcBef>
                <a:spcPct val="0"/>
              </a:spcBef>
              <a:spcAft>
                <a:spcPct val="0"/>
              </a:spcAft>
              <a:defRPr sz="2400" b="1"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b="1">
                <a:solidFill>
                  <a:srgbClr val="002060"/>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b="1">
                <a:solidFill>
                  <a:srgbClr val="002060"/>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b="1">
                <a:solidFill>
                  <a:srgbClr val="002060"/>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b="1">
                <a:solidFill>
                  <a:srgbClr val="002060"/>
                </a:solidFill>
                <a:latin typeface="Calibri Light" panose="020F0302020204030204" pitchFamily="34" charset="0"/>
              </a:defRPr>
            </a:lvl5pPr>
            <a:lvl6pPr marL="457200" algn="l" defTabSz="685800" rtl="0" fontAlgn="base">
              <a:lnSpc>
                <a:spcPct val="90000"/>
              </a:lnSpc>
              <a:spcBef>
                <a:spcPct val="0"/>
              </a:spcBef>
              <a:spcAft>
                <a:spcPct val="0"/>
              </a:spcAft>
              <a:defRPr sz="3300" b="1">
                <a:solidFill>
                  <a:srgbClr val="002060"/>
                </a:solidFill>
                <a:latin typeface="Calibri Light" panose="020F0302020204030204" pitchFamily="34" charset="0"/>
              </a:defRPr>
            </a:lvl6pPr>
            <a:lvl7pPr marL="914400" algn="l" defTabSz="685800" rtl="0" fontAlgn="base">
              <a:lnSpc>
                <a:spcPct val="90000"/>
              </a:lnSpc>
              <a:spcBef>
                <a:spcPct val="0"/>
              </a:spcBef>
              <a:spcAft>
                <a:spcPct val="0"/>
              </a:spcAft>
              <a:defRPr sz="3300" b="1">
                <a:solidFill>
                  <a:srgbClr val="002060"/>
                </a:solidFill>
                <a:latin typeface="Calibri Light" panose="020F0302020204030204" pitchFamily="34" charset="0"/>
              </a:defRPr>
            </a:lvl7pPr>
            <a:lvl8pPr marL="1371600" algn="l" defTabSz="685800" rtl="0" fontAlgn="base">
              <a:lnSpc>
                <a:spcPct val="90000"/>
              </a:lnSpc>
              <a:spcBef>
                <a:spcPct val="0"/>
              </a:spcBef>
              <a:spcAft>
                <a:spcPct val="0"/>
              </a:spcAft>
              <a:defRPr sz="3300" b="1">
                <a:solidFill>
                  <a:srgbClr val="002060"/>
                </a:solidFill>
                <a:latin typeface="Calibri Light" panose="020F0302020204030204" pitchFamily="34" charset="0"/>
              </a:defRPr>
            </a:lvl8pPr>
            <a:lvl9pPr marL="1828800" algn="l" defTabSz="685800" rtl="0" fontAlgn="base">
              <a:lnSpc>
                <a:spcPct val="90000"/>
              </a:lnSpc>
              <a:spcBef>
                <a:spcPct val="0"/>
              </a:spcBef>
              <a:spcAft>
                <a:spcPct val="0"/>
              </a:spcAft>
              <a:defRPr sz="3300" b="1">
                <a:solidFill>
                  <a:srgbClr val="002060"/>
                </a:solidFill>
                <a:latin typeface="Calibri Light" panose="020F0302020204030204" pitchFamily="34" charset="0"/>
              </a:defRPr>
            </a:lvl9pPr>
          </a:lstStyle>
          <a:p>
            <a:pPr algn="ctr"/>
            <a:r>
              <a:rPr lang="en-US" sz="2800"/>
              <a:t>Culture of Safety</a:t>
            </a:r>
          </a:p>
        </p:txBody>
      </p:sp>
      <p:sp>
        <p:nvSpPr>
          <p:cNvPr id="12" name="TextBox 11">
            <a:extLst>
              <a:ext uri="{FF2B5EF4-FFF2-40B4-BE49-F238E27FC236}">
                <a16:creationId xmlns:a16="http://schemas.microsoft.com/office/drawing/2014/main" id="{53ADBF2C-FA8C-0870-61A2-F93C5BA14ACF}"/>
              </a:ext>
            </a:extLst>
          </p:cNvPr>
          <p:cNvSpPr txBox="1"/>
          <p:nvPr/>
        </p:nvSpPr>
        <p:spPr>
          <a:xfrm>
            <a:off x="1884733" y="6134398"/>
            <a:ext cx="5374533" cy="715581"/>
          </a:xfrm>
          <a:prstGeom prst="rect">
            <a:avLst/>
          </a:prstGeom>
          <a:noFill/>
        </p:spPr>
        <p:txBody>
          <a:bodyPr wrap="square" rtlCol="0">
            <a:spAutoFit/>
          </a:bodyPr>
          <a:lstStyle/>
          <a:p>
            <a:pPr algn="ctr"/>
            <a:r>
              <a:rPr lang="en-US" sz="1350"/>
              <a:t>HSE Culture Ladder</a:t>
            </a:r>
          </a:p>
          <a:p>
            <a:pPr algn="ctr"/>
            <a:r>
              <a:rPr lang="en-CA" sz="1350">
                <a:latin typeface="AdvEPSTIM"/>
              </a:rPr>
              <a:t>P. Hudson / Safety Science 45 (2007) 697–722 </a:t>
            </a:r>
          </a:p>
          <a:p>
            <a:endParaRPr lang="en-US" sz="1350"/>
          </a:p>
        </p:txBody>
      </p:sp>
    </p:spTree>
    <p:extLst>
      <p:ext uri="{BB962C8B-B14F-4D97-AF65-F5344CB8AC3E}">
        <p14:creationId xmlns:p14="http://schemas.microsoft.com/office/powerpoint/2010/main" val="162796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7F02A70-4265-CE49-A056-630D91883F2F}"/>
              </a:ext>
            </a:extLst>
          </p:cNvPr>
          <p:cNvSpPr>
            <a:spLocks noGrp="1"/>
          </p:cNvSpPr>
          <p:nvPr>
            <p:ph type="title"/>
          </p:nvPr>
        </p:nvSpPr>
        <p:spPr>
          <a:xfrm>
            <a:off x="64753" y="733150"/>
            <a:ext cx="4055750" cy="1399032"/>
          </a:xfrm>
          <a:ln>
            <a:solidFill>
              <a:schemeClr val="accent1"/>
            </a:solidFill>
          </a:ln>
        </p:spPr>
        <p:txBody>
          <a:bodyPr>
            <a:normAutofit fontScale="90000"/>
          </a:bodyPr>
          <a:lstStyle/>
          <a:p>
            <a:r>
              <a:rPr lang="en-US" sz="4400"/>
              <a:t>Leadership Philosophy/Style</a:t>
            </a:r>
          </a:p>
        </p:txBody>
      </p:sp>
      <p:sp>
        <p:nvSpPr>
          <p:cNvPr id="5" name="TextBox 4">
            <a:extLst>
              <a:ext uri="{FF2B5EF4-FFF2-40B4-BE49-F238E27FC236}">
                <a16:creationId xmlns:a16="http://schemas.microsoft.com/office/drawing/2014/main" id="{113C8AF2-A795-EA08-DC2D-35BFC9B2C7A3}"/>
              </a:ext>
            </a:extLst>
          </p:cNvPr>
          <p:cNvSpPr txBox="1"/>
          <p:nvPr/>
        </p:nvSpPr>
        <p:spPr>
          <a:xfrm>
            <a:off x="4572000" y="309282"/>
            <a:ext cx="4550777" cy="2246769"/>
          </a:xfrm>
          <a:prstGeom prst="rect">
            <a:avLst/>
          </a:prstGeom>
          <a:noFill/>
        </p:spPr>
        <p:txBody>
          <a:bodyPr wrap="square">
            <a:spAutoFit/>
          </a:bodyPr>
          <a:lstStyle/>
          <a:p>
            <a:pPr marL="800100" lvl="1" indent="-342900">
              <a:buFont typeface="+mj-lt"/>
              <a:buAutoNum type="arabicPeriod"/>
            </a:pPr>
            <a:r>
              <a:rPr lang="en-US" sz="2800"/>
              <a:t>Self-Discipline, </a:t>
            </a:r>
          </a:p>
          <a:p>
            <a:pPr marL="800100" lvl="1" indent="-342900">
              <a:buFont typeface="+mj-lt"/>
              <a:buAutoNum type="arabicPeriod"/>
            </a:pPr>
            <a:r>
              <a:rPr lang="en-US" sz="2800"/>
              <a:t>Humility, </a:t>
            </a:r>
          </a:p>
          <a:p>
            <a:pPr marL="800100" lvl="1" indent="-342900">
              <a:buFont typeface="+mj-lt"/>
              <a:buAutoNum type="arabicPeriod"/>
            </a:pPr>
            <a:r>
              <a:rPr lang="en-US" sz="2800"/>
              <a:t>Perseverance, </a:t>
            </a:r>
          </a:p>
          <a:p>
            <a:pPr marL="800100" lvl="1" indent="-342900">
              <a:buFont typeface="+mj-lt"/>
              <a:buAutoNum type="arabicPeriod"/>
            </a:pPr>
            <a:r>
              <a:rPr lang="en-US" sz="2800"/>
              <a:t>Curiosity and </a:t>
            </a:r>
          </a:p>
          <a:p>
            <a:pPr marL="800100" lvl="1" indent="-342900">
              <a:buFont typeface="+mj-lt"/>
              <a:buAutoNum type="arabicPeriod"/>
            </a:pPr>
            <a:r>
              <a:rPr lang="en-US" sz="2800"/>
              <a:t>Willingness to Change</a:t>
            </a:r>
          </a:p>
        </p:txBody>
      </p:sp>
      <p:sp>
        <p:nvSpPr>
          <p:cNvPr id="7" name="TextBox 6">
            <a:extLst>
              <a:ext uri="{FF2B5EF4-FFF2-40B4-BE49-F238E27FC236}">
                <a16:creationId xmlns:a16="http://schemas.microsoft.com/office/drawing/2014/main" id="{8A0E8E65-552B-D75B-2B72-BF6073FA43F1}"/>
              </a:ext>
            </a:extLst>
          </p:cNvPr>
          <p:cNvSpPr txBox="1"/>
          <p:nvPr/>
        </p:nvSpPr>
        <p:spPr>
          <a:xfrm>
            <a:off x="64753" y="3906459"/>
            <a:ext cx="4055750" cy="1323439"/>
          </a:xfrm>
          <a:prstGeom prst="rect">
            <a:avLst/>
          </a:prstGeom>
          <a:noFill/>
          <a:ln>
            <a:solidFill>
              <a:schemeClr val="accent1"/>
            </a:solidFill>
          </a:ln>
        </p:spPr>
        <p:txBody>
          <a:bodyPr wrap="square">
            <a:spAutoFit/>
          </a:bodyPr>
          <a:lstStyle/>
          <a:p>
            <a:pPr algn="ctr"/>
            <a:r>
              <a:rPr lang="en-US" sz="4000"/>
              <a:t>Management System</a:t>
            </a:r>
          </a:p>
        </p:txBody>
      </p:sp>
      <p:sp>
        <p:nvSpPr>
          <p:cNvPr id="8" name="TextBox 7">
            <a:extLst>
              <a:ext uri="{FF2B5EF4-FFF2-40B4-BE49-F238E27FC236}">
                <a16:creationId xmlns:a16="http://schemas.microsoft.com/office/drawing/2014/main" id="{E45608BC-41CC-0CB8-F142-0B9EFF25C202}"/>
              </a:ext>
            </a:extLst>
          </p:cNvPr>
          <p:cNvSpPr txBox="1"/>
          <p:nvPr/>
        </p:nvSpPr>
        <p:spPr>
          <a:xfrm>
            <a:off x="4894873" y="3641736"/>
            <a:ext cx="4184374" cy="1938992"/>
          </a:xfrm>
          <a:prstGeom prst="rect">
            <a:avLst/>
          </a:prstGeom>
          <a:noFill/>
        </p:spPr>
        <p:txBody>
          <a:bodyPr wrap="square">
            <a:spAutoFit/>
          </a:bodyPr>
          <a:lstStyle/>
          <a:p>
            <a:r>
              <a:rPr lang="en-CA" sz="2400">
                <a:effectLst/>
              </a:rPr>
              <a:t>In a integrated and intentional manner:</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ea typeface="+mn-ea"/>
                <a:cs typeface="Arial" charset="0"/>
              </a:rPr>
              <a:t>Plan, know, control, and improve your business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ea typeface="+mn-ea"/>
                <a:cs typeface="Arial" charset="0"/>
              </a:rPr>
              <a:t>Know and grow your people</a:t>
            </a:r>
            <a:endParaRPr lang="en-CA" sz="2400">
              <a:effectLst/>
            </a:endParaRPr>
          </a:p>
        </p:txBody>
      </p:sp>
    </p:spTree>
    <p:extLst>
      <p:ext uri="{BB962C8B-B14F-4D97-AF65-F5344CB8AC3E}">
        <p14:creationId xmlns:p14="http://schemas.microsoft.com/office/powerpoint/2010/main" val="2522782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FA743FB-8CF4-9CDB-DFB9-E23E68631EFE}"/>
              </a:ext>
            </a:extLst>
          </p:cNvPr>
          <p:cNvSpPr>
            <a:spLocks noGrp="1"/>
          </p:cNvSpPr>
          <p:nvPr>
            <p:ph type="title"/>
          </p:nvPr>
        </p:nvSpPr>
        <p:spPr>
          <a:xfrm>
            <a:off x="457200" y="355600"/>
            <a:ext cx="8229600" cy="1143000"/>
          </a:xfrm>
          <a:ln>
            <a:solidFill>
              <a:schemeClr val="accent1"/>
            </a:solidFill>
          </a:ln>
        </p:spPr>
        <p:txBody>
          <a:bodyPr>
            <a:normAutofit/>
          </a:bodyPr>
          <a:lstStyle/>
          <a:p>
            <a:pPr algn="ctr"/>
            <a:r>
              <a:rPr lang="en-US" sz="4400"/>
              <a:t>Leader Standard Work (LSW) </a:t>
            </a:r>
          </a:p>
        </p:txBody>
      </p:sp>
      <p:pic>
        <p:nvPicPr>
          <p:cNvPr id="5" name="Content Placeholder 3">
            <a:extLst>
              <a:ext uri="{FF2B5EF4-FFF2-40B4-BE49-F238E27FC236}">
                <a16:creationId xmlns:a16="http://schemas.microsoft.com/office/drawing/2014/main" id="{6B002411-8C0C-8D91-CCA0-2B630FC3A694}"/>
              </a:ext>
            </a:extLst>
          </p:cNvPr>
          <p:cNvPicPr>
            <a:picLocks noGrp="1" noChangeAspect="1"/>
          </p:cNvPicPr>
          <p:nvPr>
            <p:ph idx="1"/>
          </p:nvPr>
        </p:nvPicPr>
        <p:blipFill>
          <a:blip r:embed="rId2"/>
          <a:stretch>
            <a:fillRect/>
          </a:stretch>
        </p:blipFill>
        <p:spPr>
          <a:xfrm>
            <a:off x="34133" y="2204864"/>
            <a:ext cx="9036631" cy="2030960"/>
          </a:xfrm>
          <a:prstGeom prst="rect">
            <a:avLst/>
          </a:prstGeom>
        </p:spPr>
      </p:pic>
      <p:sp>
        <p:nvSpPr>
          <p:cNvPr id="6" name="TextBox 5">
            <a:extLst>
              <a:ext uri="{FF2B5EF4-FFF2-40B4-BE49-F238E27FC236}">
                <a16:creationId xmlns:a16="http://schemas.microsoft.com/office/drawing/2014/main" id="{066DCE97-B204-0D63-9FFA-1F9A6F93FDA0}"/>
              </a:ext>
            </a:extLst>
          </p:cNvPr>
          <p:cNvSpPr txBox="1"/>
          <p:nvPr/>
        </p:nvSpPr>
        <p:spPr>
          <a:xfrm>
            <a:off x="6239502" y="4269736"/>
            <a:ext cx="2672591" cy="369332"/>
          </a:xfrm>
          <a:prstGeom prst="rect">
            <a:avLst/>
          </a:prstGeom>
          <a:noFill/>
        </p:spPr>
        <p:txBody>
          <a:bodyPr wrap="none" rtlCol="0">
            <a:spAutoFit/>
          </a:bodyPr>
          <a:lstStyle/>
          <a:p>
            <a:r>
              <a:rPr lang="en-US"/>
              <a:t>Gemba Academy - 2024</a:t>
            </a:r>
          </a:p>
        </p:txBody>
      </p:sp>
    </p:spTree>
    <p:extLst>
      <p:ext uri="{BB962C8B-B14F-4D97-AF65-F5344CB8AC3E}">
        <p14:creationId xmlns:p14="http://schemas.microsoft.com/office/powerpoint/2010/main" val="3468521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ouble impact for common goal, flat vector infographics double impact for common goal, flat vector infographics path merge stock illustrations">
            <a:extLst>
              <a:ext uri="{FF2B5EF4-FFF2-40B4-BE49-F238E27FC236}">
                <a16:creationId xmlns:a16="http://schemas.microsoft.com/office/drawing/2014/main" id="{9E7BCF5D-AF09-077E-5A6D-280F8BCB54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750"/>
          <a:stretch/>
        </p:blipFill>
        <p:spPr bwMode="auto">
          <a:xfrm>
            <a:off x="229004" y="1167445"/>
            <a:ext cx="6656381" cy="452310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B2F3BFE-32BE-60B0-40CF-B0B11121E166}"/>
              </a:ext>
            </a:extLst>
          </p:cNvPr>
          <p:cNvSpPr txBox="1"/>
          <p:nvPr/>
        </p:nvSpPr>
        <p:spPr>
          <a:xfrm>
            <a:off x="229004" y="599154"/>
            <a:ext cx="4612670" cy="523220"/>
          </a:xfrm>
          <a:prstGeom prst="rect">
            <a:avLst/>
          </a:prstGeom>
          <a:noFill/>
        </p:spPr>
        <p:txBody>
          <a:bodyPr wrap="square">
            <a:spAutoFit/>
          </a:bodyPr>
          <a:lstStyle/>
          <a:p>
            <a:pPr lvl="0"/>
            <a:r>
              <a:rPr lang="en-US" sz="2800" b="1"/>
              <a:t>Leadership Philosophy/Style</a:t>
            </a:r>
          </a:p>
        </p:txBody>
      </p:sp>
      <p:sp>
        <p:nvSpPr>
          <p:cNvPr id="6" name="TextBox 5">
            <a:extLst>
              <a:ext uri="{FF2B5EF4-FFF2-40B4-BE49-F238E27FC236}">
                <a16:creationId xmlns:a16="http://schemas.microsoft.com/office/drawing/2014/main" id="{507748AB-DC4C-BE71-A1B8-B467E57D771E}"/>
              </a:ext>
            </a:extLst>
          </p:cNvPr>
          <p:cNvSpPr txBox="1"/>
          <p:nvPr/>
        </p:nvSpPr>
        <p:spPr>
          <a:xfrm>
            <a:off x="229004" y="5680879"/>
            <a:ext cx="3647256" cy="523220"/>
          </a:xfrm>
          <a:prstGeom prst="rect">
            <a:avLst/>
          </a:prstGeom>
          <a:noFill/>
        </p:spPr>
        <p:txBody>
          <a:bodyPr wrap="square">
            <a:spAutoFit/>
          </a:bodyPr>
          <a:lstStyle/>
          <a:p>
            <a:pPr lvl="0"/>
            <a:r>
              <a:rPr lang="en-US" sz="2800" b="1"/>
              <a:t>Management System </a:t>
            </a:r>
          </a:p>
        </p:txBody>
      </p:sp>
      <p:sp>
        <p:nvSpPr>
          <p:cNvPr id="7" name="TextBox 6">
            <a:extLst>
              <a:ext uri="{FF2B5EF4-FFF2-40B4-BE49-F238E27FC236}">
                <a16:creationId xmlns:a16="http://schemas.microsoft.com/office/drawing/2014/main" id="{C4B28BA3-F171-73DD-6676-44396F86EA25}"/>
              </a:ext>
            </a:extLst>
          </p:cNvPr>
          <p:cNvSpPr txBox="1"/>
          <p:nvPr/>
        </p:nvSpPr>
        <p:spPr>
          <a:xfrm>
            <a:off x="229004" y="3144854"/>
            <a:ext cx="4493401" cy="523220"/>
          </a:xfrm>
          <a:prstGeom prst="rect">
            <a:avLst/>
          </a:prstGeom>
          <a:noFill/>
        </p:spPr>
        <p:txBody>
          <a:bodyPr wrap="square">
            <a:spAutoFit/>
          </a:bodyPr>
          <a:lstStyle/>
          <a:p>
            <a:pPr lvl="0"/>
            <a:r>
              <a:rPr lang="en-US" sz="2800" b="1"/>
              <a:t>Leader Standard Work (LSW)</a:t>
            </a:r>
          </a:p>
        </p:txBody>
      </p:sp>
      <p:sp>
        <p:nvSpPr>
          <p:cNvPr id="9" name="TextBox 8">
            <a:extLst>
              <a:ext uri="{FF2B5EF4-FFF2-40B4-BE49-F238E27FC236}">
                <a16:creationId xmlns:a16="http://schemas.microsoft.com/office/drawing/2014/main" id="{B836CD19-F30C-1D2F-CAC3-F7B68D82BE53}"/>
              </a:ext>
            </a:extLst>
          </p:cNvPr>
          <p:cNvSpPr txBox="1"/>
          <p:nvPr/>
        </p:nvSpPr>
        <p:spPr>
          <a:xfrm>
            <a:off x="6885385" y="2498523"/>
            <a:ext cx="2177988" cy="1815882"/>
          </a:xfrm>
          <a:prstGeom prst="rect">
            <a:avLst/>
          </a:prstGeom>
          <a:noFill/>
        </p:spPr>
        <p:txBody>
          <a:bodyPr wrap="square">
            <a:spAutoFit/>
          </a:bodyPr>
          <a:lstStyle/>
          <a:p>
            <a:pPr lvl="0" algn="ctr"/>
            <a:r>
              <a:rPr lang="en-US" sz="2800"/>
              <a:t>Culture of</a:t>
            </a:r>
          </a:p>
          <a:p>
            <a:pPr lvl="0" algn="ctr"/>
            <a:r>
              <a:rPr lang="en-US" sz="2800"/>
              <a:t>Safety &amp; Continuous Improvement</a:t>
            </a:r>
            <a:endParaRPr lang="en-US" sz="2800">
              <a:solidFill>
                <a:srgbClr val="FF0000"/>
              </a:solidFill>
            </a:endParaRPr>
          </a:p>
        </p:txBody>
      </p:sp>
      <p:cxnSp>
        <p:nvCxnSpPr>
          <p:cNvPr id="11" name="Straight Arrow Connector 10">
            <a:extLst>
              <a:ext uri="{FF2B5EF4-FFF2-40B4-BE49-F238E27FC236}">
                <a16:creationId xmlns:a16="http://schemas.microsoft.com/office/drawing/2014/main" id="{12A7461D-96FB-6400-CF14-9AEB283F1BC4}"/>
              </a:ext>
            </a:extLst>
          </p:cNvPr>
          <p:cNvCxnSpPr>
            <a:cxnSpLocks/>
          </p:cNvCxnSpPr>
          <p:nvPr/>
        </p:nvCxnSpPr>
        <p:spPr>
          <a:xfrm>
            <a:off x="5526741" y="3429000"/>
            <a:ext cx="1405938" cy="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EEEB4FC9-613C-4457-E9A3-AB94A8043847}"/>
              </a:ext>
            </a:extLst>
          </p:cNvPr>
          <p:cNvSpPr/>
          <p:nvPr/>
        </p:nvSpPr>
        <p:spPr>
          <a:xfrm>
            <a:off x="6932679" y="5255050"/>
            <a:ext cx="2177988" cy="1481925"/>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And…successful execution of the Strategic Plan! </a:t>
            </a:r>
          </a:p>
        </p:txBody>
      </p:sp>
    </p:spTree>
    <p:extLst>
      <p:ext uri="{BB962C8B-B14F-4D97-AF65-F5344CB8AC3E}">
        <p14:creationId xmlns:p14="http://schemas.microsoft.com/office/powerpoint/2010/main" val="2220001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heckerboard(across)">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heckerboard(across)">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linds(horizontal)">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The Five Types of Gemba Walks | Gemba Academy">
            <a:extLst>
              <a:ext uri="{FF2B5EF4-FFF2-40B4-BE49-F238E27FC236}">
                <a16:creationId xmlns:a16="http://schemas.microsoft.com/office/drawing/2014/main" id="{6303FF82-FF20-D5BF-95C0-7CE0AA76AD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8367" y="2437539"/>
            <a:ext cx="3884928" cy="219066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337E17A-2E16-F36F-FAAE-472A65D88504}"/>
              </a:ext>
            </a:extLst>
          </p:cNvPr>
          <p:cNvSpPr>
            <a:spLocks noGrp="1"/>
          </p:cNvSpPr>
          <p:nvPr>
            <p:ph type="title"/>
          </p:nvPr>
        </p:nvSpPr>
        <p:spPr>
          <a:xfrm>
            <a:off x="-43210" y="0"/>
            <a:ext cx="3417295" cy="1049274"/>
          </a:xfrm>
        </p:spPr>
        <p:txBody>
          <a:bodyPr/>
          <a:lstStyle/>
          <a:p>
            <a:r>
              <a:rPr lang="en-US" sz="2700" b="1"/>
              <a:t>Types of Leader Standard Work </a:t>
            </a:r>
          </a:p>
        </p:txBody>
      </p:sp>
      <p:grpSp>
        <p:nvGrpSpPr>
          <p:cNvPr id="6" name="Group 5">
            <a:extLst>
              <a:ext uri="{FF2B5EF4-FFF2-40B4-BE49-F238E27FC236}">
                <a16:creationId xmlns:a16="http://schemas.microsoft.com/office/drawing/2014/main" id="{417F689A-6EF9-9729-20C4-BC0A229DFA3D}"/>
              </a:ext>
            </a:extLst>
          </p:cNvPr>
          <p:cNvGrpSpPr/>
          <p:nvPr/>
        </p:nvGrpSpPr>
        <p:grpSpPr>
          <a:xfrm>
            <a:off x="4290270" y="86454"/>
            <a:ext cx="4572000" cy="2665112"/>
            <a:chOff x="4041724" y="2600790"/>
            <a:chExt cx="5102276" cy="3334306"/>
          </a:xfrm>
        </p:grpSpPr>
        <p:grpSp>
          <p:nvGrpSpPr>
            <p:cNvPr id="19" name="Group 18">
              <a:extLst>
                <a:ext uri="{FF2B5EF4-FFF2-40B4-BE49-F238E27FC236}">
                  <a16:creationId xmlns:a16="http://schemas.microsoft.com/office/drawing/2014/main" id="{4D45C986-7C48-C115-2D1B-2041209A3434}"/>
                </a:ext>
              </a:extLst>
            </p:cNvPr>
            <p:cNvGrpSpPr/>
            <p:nvPr/>
          </p:nvGrpSpPr>
          <p:grpSpPr>
            <a:xfrm>
              <a:off x="4041724" y="3266982"/>
              <a:ext cx="5102276" cy="2668114"/>
              <a:chOff x="5122684" y="2204864"/>
              <a:chExt cx="6803034" cy="3557485"/>
            </a:xfrm>
          </p:grpSpPr>
          <p:grpSp>
            <p:nvGrpSpPr>
              <p:cNvPr id="10" name="Group 9">
                <a:extLst>
                  <a:ext uri="{FF2B5EF4-FFF2-40B4-BE49-F238E27FC236}">
                    <a16:creationId xmlns:a16="http://schemas.microsoft.com/office/drawing/2014/main" id="{42BAC20D-63A5-3470-7BA7-3B4F815DD877}"/>
                  </a:ext>
                </a:extLst>
              </p:cNvPr>
              <p:cNvGrpSpPr/>
              <p:nvPr/>
            </p:nvGrpSpPr>
            <p:grpSpPr>
              <a:xfrm>
                <a:off x="5122684" y="2204864"/>
                <a:ext cx="6803034" cy="1042394"/>
                <a:chOff x="5122684" y="2204864"/>
                <a:chExt cx="6803034" cy="1042394"/>
              </a:xfrm>
            </p:grpSpPr>
            <p:pic>
              <p:nvPicPr>
                <p:cNvPr id="8194" name="Picture 2" descr="Daily Huddle Meetings that Rock">
                  <a:extLst>
                    <a:ext uri="{FF2B5EF4-FFF2-40B4-BE49-F238E27FC236}">
                      <a16:creationId xmlns:a16="http://schemas.microsoft.com/office/drawing/2014/main" id="{979AACBC-5235-6960-F86C-CC06CE57C5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4812" y="2204864"/>
                  <a:ext cx="1042394" cy="104239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Daily Huddle Meetings that Rock">
                  <a:extLst>
                    <a:ext uri="{FF2B5EF4-FFF2-40B4-BE49-F238E27FC236}">
                      <a16:creationId xmlns:a16="http://schemas.microsoft.com/office/drawing/2014/main" id="{EDC325A1-2A6A-1740-DDDF-133BFA5142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2684" y="2204864"/>
                  <a:ext cx="1042394" cy="104239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aily Huddle Meetings that Rock">
                  <a:extLst>
                    <a:ext uri="{FF2B5EF4-FFF2-40B4-BE49-F238E27FC236}">
                      <a16:creationId xmlns:a16="http://schemas.microsoft.com/office/drawing/2014/main" id="{4188C26F-9E65-AB28-1D96-606F9DB4FE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6940" y="2204864"/>
                  <a:ext cx="1042394" cy="104239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aily Huddle Meetings that Rock">
                  <a:extLst>
                    <a:ext uri="{FF2B5EF4-FFF2-40B4-BE49-F238E27FC236}">
                      <a16:creationId xmlns:a16="http://schemas.microsoft.com/office/drawing/2014/main" id="{8148EC35-6974-E503-03B8-001BF4CC0F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31196" y="2204864"/>
                  <a:ext cx="1042394" cy="104239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aily Huddle Meetings that Rock">
                  <a:extLst>
                    <a:ext uri="{FF2B5EF4-FFF2-40B4-BE49-F238E27FC236}">
                      <a16:creationId xmlns:a16="http://schemas.microsoft.com/office/drawing/2014/main" id="{8F899590-0486-94EB-9E40-319C8DD853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9068" y="2204864"/>
                  <a:ext cx="1042394" cy="10423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aily Huddle Meetings that Rock">
                  <a:extLst>
                    <a:ext uri="{FF2B5EF4-FFF2-40B4-BE49-F238E27FC236}">
                      <a16:creationId xmlns:a16="http://schemas.microsoft.com/office/drawing/2014/main" id="{C2B4D36F-C606-2E1D-EB68-6795FE073D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83324" y="2204864"/>
                  <a:ext cx="1042394" cy="10423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id="{520FB9A8-E743-C2EA-6C26-E6C629824231}"/>
                  </a:ext>
                </a:extLst>
              </p:cNvPr>
              <p:cNvGrpSpPr/>
              <p:nvPr/>
            </p:nvGrpSpPr>
            <p:grpSpPr>
              <a:xfrm>
                <a:off x="6905743" y="3429000"/>
                <a:ext cx="3346650" cy="1042394"/>
                <a:chOff x="8579068" y="3861048"/>
                <a:chExt cx="3346650" cy="1042394"/>
              </a:xfrm>
            </p:grpSpPr>
            <p:pic>
              <p:nvPicPr>
                <p:cNvPr id="11" name="Picture 2" descr="Daily Huddle Meetings that Rock">
                  <a:extLst>
                    <a:ext uri="{FF2B5EF4-FFF2-40B4-BE49-F238E27FC236}">
                      <a16:creationId xmlns:a16="http://schemas.microsoft.com/office/drawing/2014/main" id="{D0AAAA12-6D0F-7E59-8B41-4FB4D1725E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31196" y="3861048"/>
                  <a:ext cx="1042394" cy="104239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aily Huddle Meetings that Rock">
                  <a:extLst>
                    <a:ext uri="{FF2B5EF4-FFF2-40B4-BE49-F238E27FC236}">
                      <a16:creationId xmlns:a16="http://schemas.microsoft.com/office/drawing/2014/main" id="{044F5958-8805-BD35-A8CD-3B51550E6C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9068" y="3861048"/>
                  <a:ext cx="1042394" cy="104239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Daily Huddle Meetings that Rock">
                  <a:extLst>
                    <a:ext uri="{FF2B5EF4-FFF2-40B4-BE49-F238E27FC236}">
                      <a16:creationId xmlns:a16="http://schemas.microsoft.com/office/drawing/2014/main" id="{7023DDBE-393D-6D2B-A019-368833A201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83324" y="3861048"/>
                  <a:ext cx="1042394" cy="1042394"/>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2" descr="Daily Huddle Meetings that Rock">
                <a:extLst>
                  <a:ext uri="{FF2B5EF4-FFF2-40B4-BE49-F238E27FC236}">
                    <a16:creationId xmlns:a16="http://schemas.microsoft.com/office/drawing/2014/main" id="{364B3811-8D80-0F4F-63E9-8CB55EE71A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7871" y="4719955"/>
                <a:ext cx="1042394" cy="1042394"/>
              </a:xfrm>
              <a:prstGeom prst="rect">
                <a:avLst/>
              </a:prstGeom>
              <a:noFill/>
              <a:extLst>
                <a:ext uri="{909E8E84-426E-40DD-AFC4-6F175D3DCCD1}">
                  <a14:hiddenFill xmlns:a14="http://schemas.microsoft.com/office/drawing/2010/main">
                    <a:solidFill>
                      <a:srgbClr val="FFFFFF"/>
                    </a:solidFill>
                  </a14:hiddenFill>
                </a:ext>
              </a:extLst>
            </p:spPr>
          </p:pic>
          <p:sp>
            <p:nvSpPr>
              <p:cNvPr id="15" name="Down Arrow 14">
                <a:extLst>
                  <a:ext uri="{FF2B5EF4-FFF2-40B4-BE49-F238E27FC236}">
                    <a16:creationId xmlns:a16="http://schemas.microsoft.com/office/drawing/2014/main" id="{9C54DAEC-F583-14B9-5EF7-2C4D3C56F339}"/>
                  </a:ext>
                </a:extLst>
              </p:cNvPr>
              <p:cNvSpPr/>
              <p:nvPr/>
            </p:nvSpPr>
            <p:spPr>
              <a:xfrm rot="18709035">
                <a:off x="6583786" y="2992716"/>
                <a:ext cx="304066" cy="295735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Down Arrow 16">
                <a:extLst>
                  <a:ext uri="{FF2B5EF4-FFF2-40B4-BE49-F238E27FC236}">
                    <a16:creationId xmlns:a16="http://schemas.microsoft.com/office/drawing/2014/main" id="{6270F4E5-AD52-3B46-4430-5FC5752A19F9}"/>
                  </a:ext>
                </a:extLst>
              </p:cNvPr>
              <p:cNvSpPr/>
              <p:nvPr/>
            </p:nvSpPr>
            <p:spPr>
              <a:xfrm rot="2875645">
                <a:off x="10256606" y="3002128"/>
                <a:ext cx="304066" cy="295735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0" name="TextBox 19">
              <a:extLst>
                <a:ext uri="{FF2B5EF4-FFF2-40B4-BE49-F238E27FC236}">
                  <a16:creationId xmlns:a16="http://schemas.microsoft.com/office/drawing/2014/main" id="{39E42F15-A91E-F86D-9C37-6478C4F87351}"/>
                </a:ext>
              </a:extLst>
            </p:cNvPr>
            <p:cNvSpPr txBox="1"/>
            <p:nvPr/>
          </p:nvSpPr>
          <p:spPr>
            <a:xfrm>
              <a:off x="5548860" y="2600790"/>
              <a:ext cx="1939955" cy="461665"/>
            </a:xfrm>
            <a:prstGeom prst="rect">
              <a:avLst/>
            </a:prstGeom>
            <a:noFill/>
          </p:spPr>
          <p:txBody>
            <a:bodyPr wrap="none" rtlCol="0">
              <a:spAutoFit/>
            </a:bodyPr>
            <a:lstStyle/>
            <a:p>
              <a:r>
                <a:rPr lang="en-US" sz="2400" b="1"/>
                <a:t>Daily Huddles</a:t>
              </a:r>
            </a:p>
          </p:txBody>
        </p:sp>
      </p:grpSp>
      <p:grpSp>
        <p:nvGrpSpPr>
          <p:cNvPr id="3" name="Group 2">
            <a:extLst>
              <a:ext uri="{FF2B5EF4-FFF2-40B4-BE49-F238E27FC236}">
                <a16:creationId xmlns:a16="http://schemas.microsoft.com/office/drawing/2014/main" id="{0D7EA6D6-EFC4-7B07-97F4-81FE21EF3962}"/>
              </a:ext>
            </a:extLst>
          </p:cNvPr>
          <p:cNvGrpSpPr/>
          <p:nvPr/>
        </p:nvGrpSpPr>
        <p:grpSpPr>
          <a:xfrm>
            <a:off x="136674" y="1089671"/>
            <a:ext cx="3057525" cy="2074012"/>
            <a:chOff x="283878" y="1713072"/>
            <a:chExt cx="3057525" cy="2074012"/>
          </a:xfrm>
        </p:grpSpPr>
        <p:pic>
          <p:nvPicPr>
            <p:cNvPr id="8196" name="Picture 4" descr="Master One-on-One Meetings: The ...">
              <a:extLst>
                <a:ext uri="{FF2B5EF4-FFF2-40B4-BE49-F238E27FC236}">
                  <a16:creationId xmlns:a16="http://schemas.microsoft.com/office/drawing/2014/main" id="{4A0D4F1D-4E23-EFC0-571A-335DFD31EB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878" y="2291659"/>
              <a:ext cx="3057525" cy="149542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D5091593-8D11-F3EA-7888-560552F8C1AF}"/>
                </a:ext>
              </a:extLst>
            </p:cNvPr>
            <p:cNvSpPr txBox="1"/>
            <p:nvPr/>
          </p:nvSpPr>
          <p:spPr>
            <a:xfrm>
              <a:off x="283878" y="1713072"/>
              <a:ext cx="2899896" cy="461665"/>
            </a:xfrm>
            <a:prstGeom prst="rect">
              <a:avLst/>
            </a:prstGeom>
            <a:noFill/>
          </p:spPr>
          <p:txBody>
            <a:bodyPr wrap="none" rtlCol="0">
              <a:spAutoFit/>
            </a:bodyPr>
            <a:lstStyle/>
            <a:p>
              <a:r>
                <a:rPr lang="en-US" sz="2400" b="1"/>
                <a:t>Status Exchange (1:1)</a:t>
              </a:r>
            </a:p>
          </p:txBody>
        </p:sp>
      </p:grpSp>
      <p:pic>
        <p:nvPicPr>
          <p:cNvPr id="23" name="Picture 4">
            <a:extLst>
              <a:ext uri="{FF2B5EF4-FFF2-40B4-BE49-F238E27FC236}">
                <a16:creationId xmlns:a16="http://schemas.microsoft.com/office/drawing/2014/main" id="{CE30431F-1EDA-9D55-0967-6062FFD458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02" y="4340620"/>
            <a:ext cx="4649159" cy="246029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Process Map">
            <a:extLst>
              <a:ext uri="{FF2B5EF4-FFF2-40B4-BE49-F238E27FC236}">
                <a16:creationId xmlns:a16="http://schemas.microsoft.com/office/drawing/2014/main" id="{828EA800-4C98-B5B7-893E-5434719D4938}"/>
              </a:ext>
            </a:extLst>
          </p:cNvPr>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4977342" y="4783005"/>
            <a:ext cx="3884928" cy="122896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2957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linds(horizontal)">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checkerboard(across)">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heckerboard(across)">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checkerboard(across)">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F474C6C7-F9B6-5A6F-CA92-A31D4A7C7F55}"/>
              </a:ext>
            </a:extLst>
          </p:cNvPr>
          <p:cNvSpPr/>
          <p:nvPr/>
        </p:nvSpPr>
        <p:spPr>
          <a:xfrm>
            <a:off x="197513" y="5188122"/>
            <a:ext cx="1823261" cy="76347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a:latin typeface="Calibri" panose="020F0502020204030204" pitchFamily="34" charset="0"/>
                <a:ea typeface="Calibri" panose="020F0502020204030204" pitchFamily="34" charset="0"/>
                <a:cs typeface="Times New Roman" panose="02020603050405020304" pitchFamily="18" charset="0"/>
              </a:rPr>
              <a:t>Integration and Learning</a:t>
            </a:r>
            <a:r>
              <a:rPr lang="en-CA"/>
              <a:t> </a:t>
            </a:r>
            <a:endParaRPr lang="en-US"/>
          </a:p>
        </p:txBody>
      </p:sp>
      <p:sp>
        <p:nvSpPr>
          <p:cNvPr id="14" name="Rectangle 13">
            <a:extLst>
              <a:ext uri="{FF2B5EF4-FFF2-40B4-BE49-F238E27FC236}">
                <a16:creationId xmlns:a16="http://schemas.microsoft.com/office/drawing/2014/main" id="{976A217A-20F7-0AFB-92C5-C2AE81E7F812}"/>
              </a:ext>
            </a:extLst>
          </p:cNvPr>
          <p:cNvSpPr/>
          <p:nvPr/>
        </p:nvSpPr>
        <p:spPr>
          <a:xfrm>
            <a:off x="2087724" y="5250562"/>
            <a:ext cx="2309464" cy="624597"/>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a:latin typeface="Calibri" panose="020F0502020204030204" pitchFamily="34" charset="0"/>
                <a:ea typeface="Calibri" panose="020F0502020204030204" pitchFamily="34" charset="0"/>
                <a:cs typeface="Times New Roman" panose="02020603050405020304" pitchFamily="18" charset="0"/>
              </a:rPr>
              <a:t>Are we responding and improving? </a:t>
            </a:r>
            <a:endParaRPr lang="en-US"/>
          </a:p>
        </p:txBody>
      </p:sp>
      <p:sp>
        <p:nvSpPr>
          <p:cNvPr id="4" name="Rounded Rectangle 3">
            <a:extLst>
              <a:ext uri="{FF2B5EF4-FFF2-40B4-BE49-F238E27FC236}">
                <a16:creationId xmlns:a16="http://schemas.microsoft.com/office/drawing/2014/main" id="{EAB16A43-3122-FAD8-B9EF-6ED4F05109FE}"/>
              </a:ext>
            </a:extLst>
          </p:cNvPr>
          <p:cNvSpPr/>
          <p:nvPr/>
        </p:nvSpPr>
        <p:spPr>
          <a:xfrm>
            <a:off x="197513" y="1235722"/>
            <a:ext cx="1823261" cy="76347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a:latin typeface="Calibri" panose="020F0502020204030204" pitchFamily="34" charset="0"/>
                <a:ea typeface="Calibri" panose="020F0502020204030204" pitchFamily="34" charset="0"/>
                <a:cs typeface="Times New Roman" panose="02020603050405020304" pitchFamily="18" charset="0"/>
              </a:rPr>
              <a:t>Past Harm</a:t>
            </a:r>
            <a:r>
              <a:rPr lang="en-CA"/>
              <a:t> </a:t>
            </a:r>
            <a:endParaRPr lang="en-US"/>
          </a:p>
        </p:txBody>
      </p:sp>
      <p:sp>
        <p:nvSpPr>
          <p:cNvPr id="9" name="Rectangle 8">
            <a:extLst>
              <a:ext uri="{FF2B5EF4-FFF2-40B4-BE49-F238E27FC236}">
                <a16:creationId xmlns:a16="http://schemas.microsoft.com/office/drawing/2014/main" id="{578E73D9-6733-33F6-A57B-083CF5F0AD8F}"/>
              </a:ext>
            </a:extLst>
          </p:cNvPr>
          <p:cNvSpPr/>
          <p:nvPr/>
        </p:nvSpPr>
        <p:spPr>
          <a:xfrm>
            <a:off x="2087724" y="1297003"/>
            <a:ext cx="2309464" cy="624597"/>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a:latin typeface="Calibri" panose="020F0502020204030204" pitchFamily="34" charset="0"/>
                <a:ea typeface="Calibri" panose="020F0502020204030204" pitchFamily="34" charset="0"/>
                <a:cs typeface="Times New Roman" panose="02020603050405020304" pitchFamily="18" charset="0"/>
              </a:rPr>
              <a:t>Has work been safe in the past?</a:t>
            </a:r>
            <a:r>
              <a:rPr lang="en-CA"/>
              <a:t> </a:t>
            </a:r>
            <a:endParaRPr lang="en-US"/>
          </a:p>
        </p:txBody>
      </p:sp>
      <p:sp>
        <p:nvSpPr>
          <p:cNvPr id="24" name="Right Arrow 23">
            <a:extLst>
              <a:ext uri="{FF2B5EF4-FFF2-40B4-BE49-F238E27FC236}">
                <a16:creationId xmlns:a16="http://schemas.microsoft.com/office/drawing/2014/main" id="{185610B7-0FF9-F85E-636D-51F2637BAC1D}"/>
              </a:ext>
            </a:extLst>
          </p:cNvPr>
          <p:cNvSpPr/>
          <p:nvPr/>
        </p:nvSpPr>
        <p:spPr>
          <a:xfrm rot="1927004">
            <a:off x="4563669" y="1734521"/>
            <a:ext cx="972108" cy="216024"/>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ounded Rectangle 4">
            <a:extLst>
              <a:ext uri="{FF2B5EF4-FFF2-40B4-BE49-F238E27FC236}">
                <a16:creationId xmlns:a16="http://schemas.microsoft.com/office/drawing/2014/main" id="{10A809A8-4B2A-9A17-D8A9-90B9860457E3}"/>
              </a:ext>
            </a:extLst>
          </p:cNvPr>
          <p:cNvSpPr/>
          <p:nvPr/>
        </p:nvSpPr>
        <p:spPr>
          <a:xfrm>
            <a:off x="168877" y="4212049"/>
            <a:ext cx="1823261" cy="76347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a:latin typeface="Calibri" panose="020F0502020204030204" pitchFamily="34" charset="0"/>
                <a:ea typeface="Calibri" panose="020F0502020204030204" pitchFamily="34" charset="0"/>
                <a:cs typeface="Times New Roman" panose="02020603050405020304" pitchFamily="18" charset="0"/>
              </a:rPr>
              <a:t>Reliability</a:t>
            </a:r>
            <a:r>
              <a:rPr lang="en-CA"/>
              <a:t> </a:t>
            </a:r>
            <a:endParaRPr lang="en-US"/>
          </a:p>
        </p:txBody>
      </p:sp>
      <p:sp>
        <p:nvSpPr>
          <p:cNvPr id="11" name="Rectangle 10">
            <a:extLst>
              <a:ext uri="{FF2B5EF4-FFF2-40B4-BE49-F238E27FC236}">
                <a16:creationId xmlns:a16="http://schemas.microsoft.com/office/drawing/2014/main" id="{91BC0008-F76D-C94A-E917-8E9AEBB539FD}"/>
              </a:ext>
            </a:extLst>
          </p:cNvPr>
          <p:cNvSpPr/>
          <p:nvPr/>
        </p:nvSpPr>
        <p:spPr>
          <a:xfrm>
            <a:off x="2059088" y="4272088"/>
            <a:ext cx="2309464" cy="624597"/>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a:latin typeface="Calibri" panose="020F0502020204030204" pitchFamily="34" charset="0"/>
                <a:ea typeface="Calibri" panose="020F0502020204030204" pitchFamily="34" charset="0"/>
                <a:cs typeface="Times New Roman" panose="02020603050405020304" pitchFamily="18" charset="0"/>
              </a:rPr>
              <a:t>Are systems/processes reliable?</a:t>
            </a:r>
            <a:r>
              <a:rPr lang="en-CA"/>
              <a:t> </a:t>
            </a:r>
            <a:endParaRPr lang="en-US"/>
          </a:p>
        </p:txBody>
      </p:sp>
      <p:sp>
        <p:nvSpPr>
          <p:cNvPr id="25" name="Right Arrow 24">
            <a:extLst>
              <a:ext uri="{FF2B5EF4-FFF2-40B4-BE49-F238E27FC236}">
                <a16:creationId xmlns:a16="http://schemas.microsoft.com/office/drawing/2014/main" id="{D889ED63-2530-5C02-1247-AB1003C7DB80}"/>
              </a:ext>
            </a:extLst>
          </p:cNvPr>
          <p:cNvSpPr/>
          <p:nvPr/>
        </p:nvSpPr>
        <p:spPr>
          <a:xfrm rot="20900771">
            <a:off x="4562322" y="4446796"/>
            <a:ext cx="972108" cy="216024"/>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ounded Rectangle 5">
            <a:extLst>
              <a:ext uri="{FF2B5EF4-FFF2-40B4-BE49-F238E27FC236}">
                <a16:creationId xmlns:a16="http://schemas.microsoft.com/office/drawing/2014/main" id="{F47A0EDB-8008-90E1-3ADB-848440BB8819}"/>
              </a:ext>
            </a:extLst>
          </p:cNvPr>
          <p:cNvSpPr/>
          <p:nvPr/>
        </p:nvSpPr>
        <p:spPr>
          <a:xfrm>
            <a:off x="178699" y="2219512"/>
            <a:ext cx="1823261" cy="76347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a:latin typeface="Calibri" panose="020F0502020204030204" pitchFamily="34" charset="0"/>
                <a:ea typeface="Calibri" panose="020F0502020204030204" pitchFamily="34" charset="0"/>
                <a:cs typeface="Times New Roman" panose="02020603050405020304" pitchFamily="18" charset="0"/>
              </a:rPr>
              <a:t>Sensitivity to Operations</a:t>
            </a:r>
            <a:r>
              <a:rPr lang="en-CA"/>
              <a:t> </a:t>
            </a:r>
            <a:endParaRPr lang="en-US"/>
          </a:p>
        </p:txBody>
      </p:sp>
      <p:sp>
        <p:nvSpPr>
          <p:cNvPr id="12" name="Rectangle 11">
            <a:extLst>
              <a:ext uri="{FF2B5EF4-FFF2-40B4-BE49-F238E27FC236}">
                <a16:creationId xmlns:a16="http://schemas.microsoft.com/office/drawing/2014/main" id="{D9E1E0C5-FA4D-273F-CA12-3B4BE2B0B4F0}"/>
              </a:ext>
            </a:extLst>
          </p:cNvPr>
          <p:cNvSpPr/>
          <p:nvPr/>
        </p:nvSpPr>
        <p:spPr>
          <a:xfrm>
            <a:off x="2068910" y="2279551"/>
            <a:ext cx="2309464" cy="624597"/>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a:latin typeface="Calibri" panose="020F0502020204030204" pitchFamily="34" charset="0"/>
                <a:ea typeface="Calibri" panose="020F0502020204030204" pitchFamily="34" charset="0"/>
                <a:cs typeface="Times New Roman" panose="02020603050405020304" pitchFamily="18" charset="0"/>
              </a:rPr>
              <a:t>Are workers safe today?</a:t>
            </a:r>
            <a:r>
              <a:rPr lang="en-CA"/>
              <a:t> </a:t>
            </a:r>
            <a:endParaRPr lang="en-US"/>
          </a:p>
        </p:txBody>
      </p:sp>
      <p:sp>
        <p:nvSpPr>
          <p:cNvPr id="27" name="Right Arrow 26">
            <a:extLst>
              <a:ext uri="{FF2B5EF4-FFF2-40B4-BE49-F238E27FC236}">
                <a16:creationId xmlns:a16="http://schemas.microsoft.com/office/drawing/2014/main" id="{4E03E73E-5902-BAFF-DCDB-DB61D3D825F7}"/>
              </a:ext>
            </a:extLst>
          </p:cNvPr>
          <p:cNvSpPr/>
          <p:nvPr/>
        </p:nvSpPr>
        <p:spPr>
          <a:xfrm rot="797426">
            <a:off x="4563668" y="2586817"/>
            <a:ext cx="972108" cy="216024"/>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ounded Rectangle 6">
            <a:extLst>
              <a:ext uri="{FF2B5EF4-FFF2-40B4-BE49-F238E27FC236}">
                <a16:creationId xmlns:a16="http://schemas.microsoft.com/office/drawing/2014/main" id="{A44CFAC7-360A-83EF-4711-0F3D22E94168}"/>
              </a:ext>
            </a:extLst>
          </p:cNvPr>
          <p:cNvSpPr/>
          <p:nvPr/>
        </p:nvSpPr>
        <p:spPr>
          <a:xfrm>
            <a:off x="178699" y="3207391"/>
            <a:ext cx="1823261" cy="76347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a:latin typeface="Calibri" panose="020F0502020204030204" pitchFamily="34" charset="0"/>
                <a:ea typeface="Calibri" panose="020F0502020204030204" pitchFamily="34" charset="0"/>
                <a:cs typeface="Times New Roman" panose="02020603050405020304" pitchFamily="18" charset="0"/>
              </a:rPr>
              <a:t>Anticipation and Preparedness</a:t>
            </a:r>
            <a:r>
              <a:rPr lang="en-CA"/>
              <a:t> </a:t>
            </a:r>
            <a:endParaRPr lang="en-US"/>
          </a:p>
        </p:txBody>
      </p:sp>
      <p:sp>
        <p:nvSpPr>
          <p:cNvPr id="13" name="Rectangle 12">
            <a:extLst>
              <a:ext uri="{FF2B5EF4-FFF2-40B4-BE49-F238E27FC236}">
                <a16:creationId xmlns:a16="http://schemas.microsoft.com/office/drawing/2014/main" id="{A2D6CC14-2A9C-D676-BCA0-9D911967F4FD}"/>
              </a:ext>
            </a:extLst>
          </p:cNvPr>
          <p:cNvSpPr/>
          <p:nvPr/>
        </p:nvSpPr>
        <p:spPr>
          <a:xfrm>
            <a:off x="2068910" y="3267430"/>
            <a:ext cx="2309464" cy="624597"/>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a:latin typeface="Calibri" panose="020F0502020204030204" pitchFamily="34" charset="0"/>
                <a:ea typeface="Calibri" panose="020F0502020204030204" pitchFamily="34" charset="0"/>
                <a:cs typeface="Times New Roman" panose="02020603050405020304" pitchFamily="18" charset="0"/>
              </a:rPr>
              <a:t>Will work be safe in the future?</a:t>
            </a:r>
            <a:r>
              <a:rPr lang="en-CA"/>
              <a:t> </a:t>
            </a:r>
            <a:endParaRPr lang="en-US"/>
          </a:p>
        </p:txBody>
      </p:sp>
      <p:sp>
        <p:nvSpPr>
          <p:cNvPr id="28" name="Right Arrow 27">
            <a:extLst>
              <a:ext uri="{FF2B5EF4-FFF2-40B4-BE49-F238E27FC236}">
                <a16:creationId xmlns:a16="http://schemas.microsoft.com/office/drawing/2014/main" id="{743968CE-4E4A-634F-3137-A2F11FB87BC0}"/>
              </a:ext>
            </a:extLst>
          </p:cNvPr>
          <p:cNvSpPr/>
          <p:nvPr/>
        </p:nvSpPr>
        <p:spPr>
          <a:xfrm>
            <a:off x="4563669" y="3508201"/>
            <a:ext cx="972108" cy="216024"/>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Right Arrow 28">
            <a:extLst>
              <a:ext uri="{FF2B5EF4-FFF2-40B4-BE49-F238E27FC236}">
                <a16:creationId xmlns:a16="http://schemas.microsoft.com/office/drawing/2014/main" id="{05CD6905-728A-BA39-0E27-4A35A26CB411}"/>
              </a:ext>
            </a:extLst>
          </p:cNvPr>
          <p:cNvSpPr/>
          <p:nvPr/>
        </p:nvSpPr>
        <p:spPr>
          <a:xfrm rot="20522003">
            <a:off x="4573152" y="5395225"/>
            <a:ext cx="972108" cy="216024"/>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TextBox 35">
            <a:extLst>
              <a:ext uri="{FF2B5EF4-FFF2-40B4-BE49-F238E27FC236}">
                <a16:creationId xmlns:a16="http://schemas.microsoft.com/office/drawing/2014/main" id="{73EDB795-9E95-C8D5-4A4B-08F8E6B48C16}"/>
              </a:ext>
            </a:extLst>
          </p:cNvPr>
          <p:cNvSpPr txBox="1"/>
          <p:nvPr/>
        </p:nvSpPr>
        <p:spPr>
          <a:xfrm>
            <a:off x="967598" y="499834"/>
            <a:ext cx="2586542" cy="523220"/>
          </a:xfrm>
          <a:prstGeom prst="rect">
            <a:avLst/>
          </a:prstGeom>
          <a:noFill/>
        </p:spPr>
        <p:txBody>
          <a:bodyPr wrap="none" rtlCol="0">
            <a:spAutoFit/>
          </a:bodyPr>
          <a:lstStyle/>
          <a:p>
            <a:r>
              <a:rPr lang="en-US" sz="2800" b="1"/>
              <a:t>Safety  Domains</a:t>
            </a:r>
          </a:p>
        </p:txBody>
      </p:sp>
      <p:sp>
        <p:nvSpPr>
          <p:cNvPr id="2" name="TextBox 1">
            <a:extLst>
              <a:ext uri="{FF2B5EF4-FFF2-40B4-BE49-F238E27FC236}">
                <a16:creationId xmlns:a16="http://schemas.microsoft.com/office/drawing/2014/main" id="{F19A048C-7F5B-96C0-905F-B7D0CD0E96D4}"/>
              </a:ext>
            </a:extLst>
          </p:cNvPr>
          <p:cNvSpPr txBox="1"/>
          <p:nvPr/>
        </p:nvSpPr>
        <p:spPr>
          <a:xfrm>
            <a:off x="6202971" y="2478768"/>
            <a:ext cx="1939955" cy="461665"/>
          </a:xfrm>
          <a:prstGeom prst="rect">
            <a:avLst/>
          </a:prstGeom>
          <a:noFill/>
        </p:spPr>
        <p:txBody>
          <a:bodyPr wrap="none" rtlCol="0">
            <a:spAutoFit/>
          </a:bodyPr>
          <a:lstStyle/>
          <a:p>
            <a:r>
              <a:rPr lang="en-US" sz="2400" b="1"/>
              <a:t>Daily Huddles</a:t>
            </a:r>
          </a:p>
        </p:txBody>
      </p:sp>
      <p:sp>
        <p:nvSpPr>
          <p:cNvPr id="3" name="TextBox 2">
            <a:extLst>
              <a:ext uri="{FF2B5EF4-FFF2-40B4-BE49-F238E27FC236}">
                <a16:creationId xmlns:a16="http://schemas.microsoft.com/office/drawing/2014/main" id="{1FF60892-492E-A134-EF02-2AFB8031CCD0}"/>
              </a:ext>
            </a:extLst>
          </p:cNvPr>
          <p:cNvSpPr txBox="1"/>
          <p:nvPr/>
        </p:nvSpPr>
        <p:spPr>
          <a:xfrm>
            <a:off x="5760074" y="1921601"/>
            <a:ext cx="2899896" cy="461665"/>
          </a:xfrm>
          <a:prstGeom prst="rect">
            <a:avLst/>
          </a:prstGeom>
          <a:noFill/>
        </p:spPr>
        <p:txBody>
          <a:bodyPr wrap="none" rtlCol="0">
            <a:spAutoFit/>
          </a:bodyPr>
          <a:lstStyle/>
          <a:p>
            <a:r>
              <a:rPr lang="en-US" sz="2400" b="1"/>
              <a:t>Status Exchange (1:1)</a:t>
            </a:r>
          </a:p>
        </p:txBody>
      </p:sp>
      <p:sp>
        <p:nvSpPr>
          <p:cNvPr id="10" name="TextBox 9">
            <a:extLst>
              <a:ext uri="{FF2B5EF4-FFF2-40B4-BE49-F238E27FC236}">
                <a16:creationId xmlns:a16="http://schemas.microsoft.com/office/drawing/2014/main" id="{F16736D7-1DC2-C2D4-44F1-BBD3827ED620}"/>
              </a:ext>
            </a:extLst>
          </p:cNvPr>
          <p:cNvSpPr txBox="1"/>
          <p:nvPr/>
        </p:nvSpPr>
        <p:spPr>
          <a:xfrm>
            <a:off x="5349912" y="3035935"/>
            <a:ext cx="3720223" cy="461665"/>
          </a:xfrm>
          <a:prstGeom prst="rect">
            <a:avLst/>
          </a:prstGeom>
          <a:noFill/>
        </p:spPr>
        <p:txBody>
          <a:bodyPr wrap="square" rtlCol="0">
            <a:spAutoFit/>
          </a:bodyPr>
          <a:lstStyle/>
          <a:p>
            <a:pPr algn="ctr"/>
            <a:r>
              <a:rPr lang="en-US" sz="2400" b="1"/>
              <a:t>Gemba Walk</a:t>
            </a:r>
          </a:p>
        </p:txBody>
      </p:sp>
      <p:sp>
        <p:nvSpPr>
          <p:cNvPr id="15" name="TextBox 14">
            <a:extLst>
              <a:ext uri="{FF2B5EF4-FFF2-40B4-BE49-F238E27FC236}">
                <a16:creationId xmlns:a16="http://schemas.microsoft.com/office/drawing/2014/main" id="{D49A2E75-9BFD-E7EC-9D5E-0AC245843FDD}"/>
              </a:ext>
            </a:extLst>
          </p:cNvPr>
          <p:cNvSpPr txBox="1"/>
          <p:nvPr/>
        </p:nvSpPr>
        <p:spPr>
          <a:xfrm>
            <a:off x="5419657" y="3545053"/>
            <a:ext cx="3545643" cy="461665"/>
          </a:xfrm>
          <a:prstGeom prst="rect">
            <a:avLst/>
          </a:prstGeom>
          <a:noFill/>
        </p:spPr>
        <p:txBody>
          <a:bodyPr wrap="square" rtlCol="0">
            <a:spAutoFit/>
          </a:bodyPr>
          <a:lstStyle/>
          <a:p>
            <a:pPr algn="ctr"/>
            <a:r>
              <a:rPr lang="en-US" sz="2400" b="1"/>
              <a:t>Performance Meeting </a:t>
            </a:r>
          </a:p>
        </p:txBody>
      </p:sp>
      <p:sp>
        <p:nvSpPr>
          <p:cNvPr id="16" name="TextBox 15">
            <a:extLst>
              <a:ext uri="{FF2B5EF4-FFF2-40B4-BE49-F238E27FC236}">
                <a16:creationId xmlns:a16="http://schemas.microsoft.com/office/drawing/2014/main" id="{7157AA86-E8EA-D6C9-B889-1B60C6A8F5B8}"/>
              </a:ext>
            </a:extLst>
          </p:cNvPr>
          <p:cNvSpPr txBox="1"/>
          <p:nvPr/>
        </p:nvSpPr>
        <p:spPr>
          <a:xfrm>
            <a:off x="5599098" y="4105409"/>
            <a:ext cx="3221849" cy="461665"/>
          </a:xfrm>
          <a:prstGeom prst="rect">
            <a:avLst/>
          </a:prstGeom>
          <a:noFill/>
        </p:spPr>
        <p:txBody>
          <a:bodyPr wrap="square" rtlCol="0">
            <a:spAutoFit/>
          </a:bodyPr>
          <a:lstStyle/>
          <a:p>
            <a:pPr algn="ctr"/>
            <a:r>
              <a:rPr lang="en-US" sz="2400" b="1"/>
              <a:t>Visual Management</a:t>
            </a:r>
          </a:p>
        </p:txBody>
      </p:sp>
      <p:sp>
        <p:nvSpPr>
          <p:cNvPr id="17" name="TextBox 16">
            <a:extLst>
              <a:ext uri="{FF2B5EF4-FFF2-40B4-BE49-F238E27FC236}">
                <a16:creationId xmlns:a16="http://schemas.microsoft.com/office/drawing/2014/main" id="{8CCBCD06-316E-F33D-9CA5-6C4280213FB7}"/>
              </a:ext>
            </a:extLst>
          </p:cNvPr>
          <p:cNvSpPr txBox="1"/>
          <p:nvPr/>
        </p:nvSpPr>
        <p:spPr>
          <a:xfrm>
            <a:off x="5747156" y="4665765"/>
            <a:ext cx="2925732" cy="461665"/>
          </a:xfrm>
          <a:prstGeom prst="rect">
            <a:avLst/>
          </a:prstGeom>
          <a:noFill/>
        </p:spPr>
        <p:txBody>
          <a:bodyPr wrap="square" rtlCol="0">
            <a:spAutoFit/>
          </a:bodyPr>
          <a:lstStyle/>
          <a:p>
            <a:pPr algn="ctr"/>
            <a:r>
              <a:rPr lang="en-US" sz="2400" b="1"/>
              <a:t>Process Review</a:t>
            </a:r>
          </a:p>
        </p:txBody>
      </p:sp>
      <p:sp>
        <p:nvSpPr>
          <p:cNvPr id="18" name="TextBox 17">
            <a:extLst>
              <a:ext uri="{FF2B5EF4-FFF2-40B4-BE49-F238E27FC236}">
                <a16:creationId xmlns:a16="http://schemas.microsoft.com/office/drawing/2014/main" id="{432647ED-64FD-AE19-F291-5F3571C9C5B0}"/>
              </a:ext>
            </a:extLst>
          </p:cNvPr>
          <p:cNvSpPr txBox="1"/>
          <p:nvPr/>
        </p:nvSpPr>
        <p:spPr>
          <a:xfrm>
            <a:off x="5224578" y="561199"/>
            <a:ext cx="3596369" cy="523220"/>
          </a:xfrm>
          <a:prstGeom prst="rect">
            <a:avLst/>
          </a:prstGeom>
          <a:noFill/>
        </p:spPr>
        <p:txBody>
          <a:bodyPr wrap="none" rtlCol="0">
            <a:spAutoFit/>
          </a:bodyPr>
          <a:lstStyle/>
          <a:p>
            <a:r>
              <a:rPr lang="en-US" sz="2800" b="1"/>
              <a:t>Leader Standard Work </a:t>
            </a:r>
          </a:p>
        </p:txBody>
      </p:sp>
    </p:spTree>
    <p:extLst>
      <p:ext uri="{BB962C8B-B14F-4D97-AF65-F5344CB8AC3E}">
        <p14:creationId xmlns:p14="http://schemas.microsoft.com/office/powerpoint/2010/main" val="424754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linds(horizontal)">
                                      <p:cBhvr>
                                        <p:cTn id="13" dur="500"/>
                                        <p:tgtEl>
                                          <p:spTgt spid="2"/>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linds(horizontal)">
                                      <p:cBhvr>
                                        <p:cTn id="16" dur="500"/>
                                        <p:tgtEl>
                                          <p:spTgt spid="10"/>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linds(horizontal)">
                                      <p:cBhvr>
                                        <p:cTn id="19" dur="500"/>
                                        <p:tgtEl>
                                          <p:spTgt spid="15"/>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linds(horizontal)">
                                      <p:cBhvr>
                                        <p:cTn id="22" dur="500"/>
                                        <p:tgtEl>
                                          <p:spTgt spid="16"/>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linds(horizont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checkerboard(across)">
                                      <p:cBhvr>
                                        <p:cTn id="30" dur="500"/>
                                        <p:tgtEl>
                                          <p:spTgt spid="24"/>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checkerboard(across)">
                                      <p:cBhvr>
                                        <p:cTn id="33" dur="500"/>
                                        <p:tgtEl>
                                          <p:spTgt spid="27"/>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checkerboard(across)">
                                      <p:cBhvr>
                                        <p:cTn id="36" dur="500"/>
                                        <p:tgtEl>
                                          <p:spTgt spid="28"/>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checkerboard(across)">
                                      <p:cBhvr>
                                        <p:cTn id="39" dur="500"/>
                                        <p:tgtEl>
                                          <p:spTgt spid="25"/>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checkerboard(across)">
                                      <p:cBhvr>
                                        <p:cTn id="4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7" grpId="0" animBg="1"/>
      <p:bldP spid="28" grpId="0" animBg="1"/>
      <p:bldP spid="29" grpId="0" animBg="1"/>
      <p:bldP spid="2" grpId="0"/>
      <p:bldP spid="3" grpId="0"/>
      <p:bldP spid="10" grpId="0"/>
      <p:bldP spid="15" grpId="0"/>
      <p:bldP spid="16" grpId="0"/>
      <p:bldP spid="17"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he Five Types of Gemba Walks | Gemba Academy">
            <a:extLst>
              <a:ext uri="{FF2B5EF4-FFF2-40B4-BE49-F238E27FC236}">
                <a16:creationId xmlns:a16="http://schemas.microsoft.com/office/drawing/2014/main" id="{B321AFB3-80D7-6D4A-DDBD-ABFE58DC73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12542"/>
            <a:ext cx="4585472" cy="258569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AF8C470-DAE6-B72D-6578-3DDA6CFEE348}"/>
              </a:ext>
            </a:extLst>
          </p:cNvPr>
          <p:cNvSpPr txBox="1"/>
          <p:nvPr/>
        </p:nvSpPr>
        <p:spPr>
          <a:xfrm>
            <a:off x="4842901" y="1202831"/>
            <a:ext cx="4085946" cy="646331"/>
          </a:xfrm>
          <a:prstGeom prst="rect">
            <a:avLst/>
          </a:prstGeom>
          <a:noFill/>
        </p:spPr>
        <p:txBody>
          <a:bodyPr wrap="square" rtlCol="0">
            <a:spAutoFit/>
          </a:bodyPr>
          <a:lstStyle/>
          <a:p>
            <a:r>
              <a:rPr lang="en-US" b="1"/>
              <a:t>Go see the area and process where an injury occurred</a:t>
            </a:r>
          </a:p>
        </p:txBody>
      </p:sp>
      <p:sp>
        <p:nvSpPr>
          <p:cNvPr id="6" name="TextBox 5">
            <a:extLst>
              <a:ext uri="{FF2B5EF4-FFF2-40B4-BE49-F238E27FC236}">
                <a16:creationId xmlns:a16="http://schemas.microsoft.com/office/drawing/2014/main" id="{F637FE82-DA1C-5FA2-E44A-ED55360DE2DB}"/>
              </a:ext>
            </a:extLst>
          </p:cNvPr>
          <p:cNvSpPr txBox="1"/>
          <p:nvPr/>
        </p:nvSpPr>
        <p:spPr>
          <a:xfrm>
            <a:off x="4842901" y="2012921"/>
            <a:ext cx="4085946" cy="646331"/>
          </a:xfrm>
          <a:prstGeom prst="rect">
            <a:avLst/>
          </a:prstGeom>
          <a:noFill/>
        </p:spPr>
        <p:txBody>
          <a:bodyPr wrap="square" rtlCol="0">
            <a:spAutoFit/>
          </a:bodyPr>
          <a:lstStyle/>
          <a:p>
            <a:r>
              <a:rPr lang="en-US" b="1"/>
              <a:t>Go see the area and process where a safety concern/issue exists</a:t>
            </a:r>
          </a:p>
        </p:txBody>
      </p:sp>
      <p:sp>
        <p:nvSpPr>
          <p:cNvPr id="7" name="TextBox 6">
            <a:extLst>
              <a:ext uri="{FF2B5EF4-FFF2-40B4-BE49-F238E27FC236}">
                <a16:creationId xmlns:a16="http://schemas.microsoft.com/office/drawing/2014/main" id="{09B04EE6-4E14-184D-F6D8-2EF738705350}"/>
              </a:ext>
            </a:extLst>
          </p:cNvPr>
          <p:cNvSpPr txBox="1"/>
          <p:nvPr/>
        </p:nvSpPr>
        <p:spPr>
          <a:xfrm>
            <a:off x="4833626" y="2823011"/>
            <a:ext cx="4085946" cy="923330"/>
          </a:xfrm>
          <a:prstGeom prst="rect">
            <a:avLst/>
          </a:prstGeom>
          <a:noFill/>
        </p:spPr>
        <p:txBody>
          <a:bodyPr wrap="square" rtlCol="0">
            <a:spAutoFit/>
          </a:bodyPr>
          <a:lstStyle/>
          <a:p>
            <a:r>
              <a:rPr lang="en-US" b="1"/>
              <a:t>Go see the area where there a new or upcoming change (process, equipment, etc.)</a:t>
            </a:r>
          </a:p>
        </p:txBody>
      </p:sp>
      <p:sp>
        <p:nvSpPr>
          <p:cNvPr id="8" name="TextBox 7">
            <a:extLst>
              <a:ext uri="{FF2B5EF4-FFF2-40B4-BE49-F238E27FC236}">
                <a16:creationId xmlns:a16="http://schemas.microsoft.com/office/drawing/2014/main" id="{5870E213-C6F8-DBB1-0566-01CE77C37EFB}"/>
              </a:ext>
            </a:extLst>
          </p:cNvPr>
          <p:cNvSpPr txBox="1"/>
          <p:nvPr/>
        </p:nvSpPr>
        <p:spPr>
          <a:xfrm>
            <a:off x="4833626" y="3836694"/>
            <a:ext cx="4085946" cy="923330"/>
          </a:xfrm>
          <a:prstGeom prst="rect">
            <a:avLst/>
          </a:prstGeom>
          <a:noFill/>
        </p:spPr>
        <p:txBody>
          <a:bodyPr wrap="square" rtlCol="0">
            <a:spAutoFit/>
          </a:bodyPr>
          <a:lstStyle/>
          <a:p>
            <a:r>
              <a:rPr lang="en-US" b="1"/>
              <a:t>Go see how a team has worked through a safety problem and made improvements</a:t>
            </a:r>
          </a:p>
        </p:txBody>
      </p:sp>
      <p:sp>
        <p:nvSpPr>
          <p:cNvPr id="9" name="TextBox 8">
            <a:extLst>
              <a:ext uri="{FF2B5EF4-FFF2-40B4-BE49-F238E27FC236}">
                <a16:creationId xmlns:a16="http://schemas.microsoft.com/office/drawing/2014/main" id="{A0C7AB74-FBF7-3B52-B8CA-188125A7A880}"/>
              </a:ext>
            </a:extLst>
          </p:cNvPr>
          <p:cNvSpPr txBox="1"/>
          <p:nvPr/>
        </p:nvSpPr>
        <p:spPr>
          <a:xfrm>
            <a:off x="4842901" y="4850400"/>
            <a:ext cx="4085946" cy="646331"/>
          </a:xfrm>
          <a:prstGeom prst="rect">
            <a:avLst/>
          </a:prstGeom>
          <a:noFill/>
        </p:spPr>
        <p:txBody>
          <a:bodyPr wrap="square" rtlCol="0">
            <a:spAutoFit/>
          </a:bodyPr>
          <a:lstStyle/>
          <a:p>
            <a:r>
              <a:rPr lang="en-US" b="1"/>
              <a:t>Go see why a process isn’t happening the way it is supposed to</a:t>
            </a:r>
          </a:p>
        </p:txBody>
      </p:sp>
      <p:sp>
        <p:nvSpPr>
          <p:cNvPr id="2" name="Title 1">
            <a:extLst>
              <a:ext uri="{FF2B5EF4-FFF2-40B4-BE49-F238E27FC236}">
                <a16:creationId xmlns:a16="http://schemas.microsoft.com/office/drawing/2014/main" id="{95C1FD6D-455F-ACD2-B9E0-BDDE825B72E6}"/>
              </a:ext>
            </a:extLst>
          </p:cNvPr>
          <p:cNvSpPr>
            <a:spLocks noGrp="1"/>
          </p:cNvSpPr>
          <p:nvPr>
            <p:ph type="title"/>
          </p:nvPr>
        </p:nvSpPr>
        <p:spPr>
          <a:xfrm>
            <a:off x="-43210" y="0"/>
            <a:ext cx="3417295" cy="1049274"/>
          </a:xfrm>
        </p:spPr>
        <p:txBody>
          <a:bodyPr>
            <a:normAutofit/>
          </a:bodyPr>
          <a:lstStyle/>
          <a:p>
            <a:r>
              <a:rPr lang="en-US" sz="2700" b="1"/>
              <a:t>Safety Integration into Leader Standard Work </a:t>
            </a:r>
          </a:p>
        </p:txBody>
      </p:sp>
    </p:spTree>
    <p:extLst>
      <p:ext uri="{BB962C8B-B14F-4D97-AF65-F5344CB8AC3E}">
        <p14:creationId xmlns:p14="http://schemas.microsoft.com/office/powerpoint/2010/main" val="2078798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37B0F-4C97-4A40-9364-535D2AC7DCFF}"/>
              </a:ext>
            </a:extLst>
          </p:cNvPr>
          <p:cNvSpPr>
            <a:spLocks noGrp="1"/>
          </p:cNvSpPr>
          <p:nvPr>
            <p:ph type="title"/>
          </p:nvPr>
        </p:nvSpPr>
        <p:spPr/>
        <p:txBody>
          <a:bodyPr/>
          <a:lstStyle/>
          <a:p>
            <a:r>
              <a:rPr lang="en-US" dirty="0"/>
              <a:t>SAFETY</a:t>
            </a:r>
          </a:p>
        </p:txBody>
      </p:sp>
      <p:sp>
        <p:nvSpPr>
          <p:cNvPr id="3" name="Content Placeholder 2">
            <a:extLst>
              <a:ext uri="{FF2B5EF4-FFF2-40B4-BE49-F238E27FC236}">
                <a16:creationId xmlns:a16="http://schemas.microsoft.com/office/drawing/2014/main" id="{71546B33-4621-4310-83C4-CE2E0E3D8B7B}"/>
              </a:ext>
            </a:extLst>
          </p:cNvPr>
          <p:cNvSpPr>
            <a:spLocks noGrp="1"/>
          </p:cNvSpPr>
          <p:nvPr>
            <p:ph idx="1"/>
          </p:nvPr>
        </p:nvSpPr>
        <p:spPr>
          <a:xfrm>
            <a:off x="518747" y="2057399"/>
            <a:ext cx="8229600" cy="4525963"/>
          </a:xfrm>
        </p:spPr>
        <p:txBody>
          <a:bodyPr/>
          <a:lstStyle/>
          <a:p>
            <a:pPr marL="0" indent="0">
              <a:buNone/>
            </a:pPr>
            <a:endParaRPr lang="en-CA" b="1" dirty="0"/>
          </a:p>
          <a:p>
            <a:pPr lvl="1"/>
            <a:r>
              <a:rPr lang="en-CA" dirty="0"/>
              <a:t>a </a:t>
            </a:r>
            <a:r>
              <a:rPr lang="en-CA" b="1" dirty="0"/>
              <a:t>business objective </a:t>
            </a:r>
            <a:r>
              <a:rPr lang="en-CA" dirty="0"/>
              <a:t>directed at preserving and protecting workers, the public, the environment, and assets against harm…</a:t>
            </a:r>
            <a:endParaRPr lang="en-US" dirty="0"/>
          </a:p>
        </p:txBody>
      </p:sp>
      <p:sp>
        <p:nvSpPr>
          <p:cNvPr id="4" name="TextBox 3">
            <a:extLst>
              <a:ext uri="{FF2B5EF4-FFF2-40B4-BE49-F238E27FC236}">
                <a16:creationId xmlns:a16="http://schemas.microsoft.com/office/drawing/2014/main" id="{3FBD5830-713E-4481-A31A-98EAC4B76234}"/>
              </a:ext>
            </a:extLst>
          </p:cNvPr>
          <p:cNvSpPr txBox="1"/>
          <p:nvPr/>
        </p:nvSpPr>
        <p:spPr>
          <a:xfrm>
            <a:off x="1310054" y="2677938"/>
            <a:ext cx="7315199" cy="1200329"/>
          </a:xfrm>
          <a:prstGeom prst="rect">
            <a:avLst/>
          </a:prstGeom>
          <a:noFill/>
        </p:spPr>
        <p:txBody>
          <a:bodyPr wrap="square" rtlCol="0">
            <a:spAutoFit/>
          </a:bodyPr>
          <a:lstStyle/>
          <a:p>
            <a:r>
              <a:rPr lang="en-US" sz="7200" b="1" u="sng" dirty="0">
                <a:solidFill>
                  <a:srgbClr val="FF0000"/>
                </a:solidFill>
              </a:rPr>
              <a:t>business objective</a:t>
            </a:r>
          </a:p>
        </p:txBody>
      </p:sp>
      <p:sp>
        <p:nvSpPr>
          <p:cNvPr id="5" name="Content Placeholder 2">
            <a:extLst>
              <a:ext uri="{FF2B5EF4-FFF2-40B4-BE49-F238E27FC236}">
                <a16:creationId xmlns:a16="http://schemas.microsoft.com/office/drawing/2014/main" id="{5C315E0E-7FE4-465B-A195-221E0FC428C8}"/>
              </a:ext>
            </a:extLst>
          </p:cNvPr>
          <p:cNvSpPr txBox="1">
            <a:spLocks/>
          </p:cNvSpPr>
          <p:nvPr/>
        </p:nvSpPr>
        <p:spPr>
          <a:xfrm>
            <a:off x="518747" y="2057398"/>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CA" b="1" dirty="0"/>
          </a:p>
          <a:p>
            <a:pPr lvl="1"/>
            <a:r>
              <a:rPr lang="en-CA" dirty="0"/>
              <a:t>a </a:t>
            </a:r>
            <a:r>
              <a:rPr lang="en-CA" b="1" dirty="0"/>
              <a:t>business objective </a:t>
            </a:r>
            <a:r>
              <a:rPr lang="en-CA" dirty="0"/>
              <a:t>directed at preserving and protecting workers, the public, the environment, and assets against harm…</a:t>
            </a:r>
            <a:endParaRPr lang="en-US" dirty="0"/>
          </a:p>
        </p:txBody>
      </p:sp>
      <p:sp>
        <p:nvSpPr>
          <p:cNvPr id="6" name="TextBox 5">
            <a:extLst>
              <a:ext uri="{FF2B5EF4-FFF2-40B4-BE49-F238E27FC236}">
                <a16:creationId xmlns:a16="http://schemas.microsoft.com/office/drawing/2014/main" id="{DA6ECB1F-8A9C-4600-B499-3C6481A8E820}"/>
              </a:ext>
            </a:extLst>
          </p:cNvPr>
          <p:cNvSpPr txBox="1"/>
          <p:nvPr/>
        </p:nvSpPr>
        <p:spPr>
          <a:xfrm>
            <a:off x="1441939" y="4466493"/>
            <a:ext cx="7702061" cy="369332"/>
          </a:xfrm>
          <a:prstGeom prst="rect">
            <a:avLst/>
          </a:prstGeom>
          <a:noFill/>
        </p:spPr>
        <p:txBody>
          <a:bodyPr wrap="square" rtlCol="0">
            <a:spAutoFit/>
          </a:bodyPr>
          <a:lstStyle/>
          <a:p>
            <a:r>
              <a:rPr lang="en-US" dirty="0"/>
              <a:t>Canadian Standards Association (CSA) – N286 “Management Systems”</a:t>
            </a:r>
          </a:p>
        </p:txBody>
      </p:sp>
      <p:sp>
        <p:nvSpPr>
          <p:cNvPr id="7" name="TextBox 6">
            <a:extLst>
              <a:ext uri="{FF2B5EF4-FFF2-40B4-BE49-F238E27FC236}">
                <a16:creationId xmlns:a16="http://schemas.microsoft.com/office/drawing/2014/main" id="{25F49E54-36AA-4314-B987-DBFF7AFC0F5C}"/>
              </a:ext>
            </a:extLst>
          </p:cNvPr>
          <p:cNvSpPr txBox="1"/>
          <p:nvPr/>
        </p:nvSpPr>
        <p:spPr>
          <a:xfrm>
            <a:off x="1160586" y="1534179"/>
            <a:ext cx="8132885" cy="646331"/>
          </a:xfrm>
          <a:prstGeom prst="rect">
            <a:avLst/>
          </a:prstGeom>
          <a:noFill/>
        </p:spPr>
        <p:txBody>
          <a:bodyPr wrap="square" rtlCol="0">
            <a:spAutoFit/>
          </a:bodyPr>
          <a:lstStyle/>
          <a:p>
            <a:r>
              <a:rPr lang="en-US" sz="3600" b="1" dirty="0">
                <a:solidFill>
                  <a:srgbClr val="00B050"/>
                </a:solidFill>
              </a:rPr>
              <a:t>Every workplace has a safety culture!</a:t>
            </a:r>
          </a:p>
        </p:txBody>
      </p:sp>
      <p:sp>
        <p:nvSpPr>
          <p:cNvPr id="8" name="TextBox 7">
            <a:extLst>
              <a:ext uri="{FF2B5EF4-FFF2-40B4-BE49-F238E27FC236}">
                <a16:creationId xmlns:a16="http://schemas.microsoft.com/office/drawing/2014/main" id="{5BF07C26-03F7-4AE3-ABA4-7C01D3284C76}"/>
              </a:ext>
            </a:extLst>
          </p:cNvPr>
          <p:cNvSpPr txBox="1"/>
          <p:nvPr/>
        </p:nvSpPr>
        <p:spPr>
          <a:xfrm>
            <a:off x="1208943" y="2738573"/>
            <a:ext cx="6849208" cy="1569660"/>
          </a:xfrm>
          <a:prstGeom prst="rect">
            <a:avLst/>
          </a:prstGeom>
          <a:noFill/>
        </p:spPr>
        <p:txBody>
          <a:bodyPr wrap="square" rtlCol="0">
            <a:spAutoFit/>
          </a:bodyPr>
          <a:lstStyle/>
          <a:p>
            <a:r>
              <a:rPr lang="en-US" sz="3200" dirty="0"/>
              <a:t>Safety Culture – Measure of a business objective based on the behavior of workers</a:t>
            </a:r>
          </a:p>
        </p:txBody>
      </p:sp>
    </p:spTree>
    <p:extLst>
      <p:ext uri="{BB962C8B-B14F-4D97-AF65-F5344CB8AC3E}">
        <p14:creationId xmlns:p14="http://schemas.microsoft.com/office/powerpoint/2010/main" val="3884783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4"/>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5"/>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6"/>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4" grpId="0"/>
      <p:bldP spid="4" grpId="1"/>
      <p:bldP spid="5" grpId="0"/>
      <p:bldP spid="5" grpId="1"/>
      <p:bldP spid="6" grpId="0"/>
      <p:bldP spid="6" grpId="1"/>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AB13C81-D00E-9E26-E8EB-0A318E63B65E}"/>
              </a:ext>
            </a:extLst>
          </p:cNvPr>
          <p:cNvGrpSpPr/>
          <p:nvPr/>
        </p:nvGrpSpPr>
        <p:grpSpPr>
          <a:xfrm>
            <a:off x="251520" y="747810"/>
            <a:ext cx="3348372" cy="2241074"/>
            <a:chOff x="5122684" y="2204864"/>
            <a:chExt cx="6803034" cy="3557485"/>
          </a:xfrm>
        </p:grpSpPr>
        <p:grpSp>
          <p:nvGrpSpPr>
            <p:cNvPr id="7" name="Group 6">
              <a:extLst>
                <a:ext uri="{FF2B5EF4-FFF2-40B4-BE49-F238E27FC236}">
                  <a16:creationId xmlns:a16="http://schemas.microsoft.com/office/drawing/2014/main" id="{A1C0F608-448C-6A10-E2DE-E7A87C69DDFC}"/>
                </a:ext>
              </a:extLst>
            </p:cNvPr>
            <p:cNvGrpSpPr/>
            <p:nvPr/>
          </p:nvGrpSpPr>
          <p:grpSpPr>
            <a:xfrm>
              <a:off x="5122684" y="2204864"/>
              <a:ext cx="6803034" cy="1042394"/>
              <a:chOff x="5122684" y="2204864"/>
              <a:chExt cx="6803034" cy="1042394"/>
            </a:xfrm>
          </p:grpSpPr>
          <p:pic>
            <p:nvPicPr>
              <p:cNvPr id="15" name="Picture 2" descr="Daily Huddle Meetings that Rock">
                <a:extLst>
                  <a:ext uri="{FF2B5EF4-FFF2-40B4-BE49-F238E27FC236}">
                    <a16:creationId xmlns:a16="http://schemas.microsoft.com/office/drawing/2014/main" id="{4CCCC4B4-9678-D81E-0CFE-73BCA1758A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4812" y="2204864"/>
                <a:ext cx="1042394" cy="104239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Daily Huddle Meetings that Rock">
                <a:extLst>
                  <a:ext uri="{FF2B5EF4-FFF2-40B4-BE49-F238E27FC236}">
                    <a16:creationId xmlns:a16="http://schemas.microsoft.com/office/drawing/2014/main" id="{10BC5013-EDCB-C149-1A30-C4CBD73EB3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2684" y="2204864"/>
                <a:ext cx="1042394" cy="104239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Daily Huddle Meetings that Rock">
                <a:extLst>
                  <a:ext uri="{FF2B5EF4-FFF2-40B4-BE49-F238E27FC236}">
                    <a16:creationId xmlns:a16="http://schemas.microsoft.com/office/drawing/2014/main" id="{9C475D71-33C7-4F04-4983-370D7257C3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6940" y="2204864"/>
                <a:ext cx="1042394" cy="104239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Daily Huddle Meetings that Rock">
                <a:extLst>
                  <a:ext uri="{FF2B5EF4-FFF2-40B4-BE49-F238E27FC236}">
                    <a16:creationId xmlns:a16="http://schemas.microsoft.com/office/drawing/2014/main" id="{452A8E39-DD52-2D5F-FE17-70343FFA22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1196" y="2204864"/>
                <a:ext cx="1042394" cy="104239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aily Huddle Meetings that Rock">
                <a:extLst>
                  <a:ext uri="{FF2B5EF4-FFF2-40B4-BE49-F238E27FC236}">
                    <a16:creationId xmlns:a16="http://schemas.microsoft.com/office/drawing/2014/main" id="{2ADF987F-15C1-733D-467F-C6A10F3BE7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9068" y="2204864"/>
                <a:ext cx="1042394" cy="104239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Daily Huddle Meetings that Rock">
                <a:extLst>
                  <a:ext uri="{FF2B5EF4-FFF2-40B4-BE49-F238E27FC236}">
                    <a16:creationId xmlns:a16="http://schemas.microsoft.com/office/drawing/2014/main" id="{58396D2F-DF45-D7F1-DCE6-EABA021D62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3324" y="2204864"/>
                <a:ext cx="1042394" cy="10423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4BD4DB95-AEEF-0AB9-C7F8-A9ACB92D1774}"/>
                </a:ext>
              </a:extLst>
            </p:cNvPr>
            <p:cNvGrpSpPr/>
            <p:nvPr/>
          </p:nvGrpSpPr>
          <p:grpSpPr>
            <a:xfrm>
              <a:off x="6905743" y="3429000"/>
              <a:ext cx="3346650" cy="1042394"/>
              <a:chOff x="8579068" y="3861048"/>
              <a:chExt cx="3346650" cy="1042394"/>
            </a:xfrm>
          </p:grpSpPr>
          <p:pic>
            <p:nvPicPr>
              <p:cNvPr id="12" name="Picture 2" descr="Daily Huddle Meetings that Rock">
                <a:extLst>
                  <a:ext uri="{FF2B5EF4-FFF2-40B4-BE49-F238E27FC236}">
                    <a16:creationId xmlns:a16="http://schemas.microsoft.com/office/drawing/2014/main" id="{B76BA8AD-909A-152E-CE7F-3F8F578828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1196" y="3861048"/>
                <a:ext cx="1042394" cy="104239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Daily Huddle Meetings that Rock">
                <a:extLst>
                  <a:ext uri="{FF2B5EF4-FFF2-40B4-BE49-F238E27FC236}">
                    <a16:creationId xmlns:a16="http://schemas.microsoft.com/office/drawing/2014/main" id="{8BFEF9CA-A548-7462-22B1-74C7264C60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9068" y="3861048"/>
                <a:ext cx="1042394" cy="104239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Daily Huddle Meetings that Rock">
                <a:extLst>
                  <a:ext uri="{FF2B5EF4-FFF2-40B4-BE49-F238E27FC236}">
                    <a16:creationId xmlns:a16="http://schemas.microsoft.com/office/drawing/2014/main" id="{6A906B09-3BE5-8507-B313-F00DA42A64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3324" y="3861048"/>
                <a:ext cx="1042394" cy="1042394"/>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2" descr="Daily Huddle Meetings that Rock">
              <a:extLst>
                <a:ext uri="{FF2B5EF4-FFF2-40B4-BE49-F238E27FC236}">
                  <a16:creationId xmlns:a16="http://schemas.microsoft.com/office/drawing/2014/main" id="{96D3E653-9BA4-2888-DD9F-F8D8425EC0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7871" y="4719955"/>
              <a:ext cx="1042394" cy="1042394"/>
            </a:xfrm>
            <a:prstGeom prst="rect">
              <a:avLst/>
            </a:prstGeom>
            <a:noFill/>
            <a:extLst>
              <a:ext uri="{909E8E84-426E-40DD-AFC4-6F175D3DCCD1}">
                <a14:hiddenFill xmlns:a14="http://schemas.microsoft.com/office/drawing/2010/main">
                  <a:solidFill>
                    <a:srgbClr val="FFFFFF"/>
                  </a:solidFill>
                </a14:hiddenFill>
              </a:ext>
            </a:extLst>
          </p:spPr>
        </p:pic>
        <p:sp>
          <p:nvSpPr>
            <p:cNvPr id="10" name="Down Arrow 9">
              <a:extLst>
                <a:ext uri="{FF2B5EF4-FFF2-40B4-BE49-F238E27FC236}">
                  <a16:creationId xmlns:a16="http://schemas.microsoft.com/office/drawing/2014/main" id="{9E27D4A8-636D-5C2F-9B4D-F0AFA8B9B76E}"/>
                </a:ext>
              </a:extLst>
            </p:cNvPr>
            <p:cNvSpPr/>
            <p:nvPr/>
          </p:nvSpPr>
          <p:spPr>
            <a:xfrm rot="18709035">
              <a:off x="6583785" y="2992716"/>
              <a:ext cx="304066" cy="295735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Down Arrow 10">
              <a:extLst>
                <a:ext uri="{FF2B5EF4-FFF2-40B4-BE49-F238E27FC236}">
                  <a16:creationId xmlns:a16="http://schemas.microsoft.com/office/drawing/2014/main" id="{E417436B-B938-8926-8E0F-2A498074BED1}"/>
                </a:ext>
              </a:extLst>
            </p:cNvPr>
            <p:cNvSpPr/>
            <p:nvPr/>
          </p:nvSpPr>
          <p:spPr>
            <a:xfrm rot="2875645">
              <a:off x="10256606" y="3002128"/>
              <a:ext cx="304066" cy="295735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1" name="TextBox 20">
            <a:extLst>
              <a:ext uri="{FF2B5EF4-FFF2-40B4-BE49-F238E27FC236}">
                <a16:creationId xmlns:a16="http://schemas.microsoft.com/office/drawing/2014/main" id="{01FCF842-3646-0CCA-E6B3-AAD8CA4A5015}"/>
              </a:ext>
            </a:extLst>
          </p:cNvPr>
          <p:cNvSpPr txBox="1"/>
          <p:nvPr/>
        </p:nvSpPr>
        <p:spPr>
          <a:xfrm>
            <a:off x="4193958" y="127767"/>
            <a:ext cx="4698522" cy="4408899"/>
          </a:xfrm>
          <a:prstGeom prst="rect">
            <a:avLst/>
          </a:prstGeom>
          <a:noFill/>
        </p:spPr>
        <p:txBody>
          <a:bodyPr wrap="square" rtlCol="0">
            <a:spAutoFit/>
          </a:bodyPr>
          <a:lstStyle/>
          <a:p>
            <a:r>
              <a:rPr lang="en-US" b="1"/>
              <a:t>Has there been a safety issue in the last 24 hours?</a:t>
            </a:r>
          </a:p>
          <a:p>
            <a:endParaRPr lang="en-US" b="1"/>
          </a:p>
          <a:p>
            <a:r>
              <a:rPr lang="en-US" b="1"/>
              <a:t>What is the work today and are there any safety concerns?</a:t>
            </a:r>
          </a:p>
          <a:p>
            <a:endParaRPr lang="en-US" b="1"/>
          </a:p>
          <a:p>
            <a:r>
              <a:rPr lang="en-US" b="1"/>
              <a:t>Is there any upcoming work or changes that could pose safety risks?</a:t>
            </a:r>
          </a:p>
          <a:p>
            <a:endParaRPr lang="en-US" b="1"/>
          </a:p>
          <a:p>
            <a:r>
              <a:rPr lang="en-US" b="1"/>
              <a:t>Is there any work not happening according to plan?</a:t>
            </a:r>
          </a:p>
          <a:p>
            <a:endParaRPr lang="en-US" b="1"/>
          </a:p>
          <a:p>
            <a:r>
              <a:rPr lang="en-US" b="1"/>
              <a:t>What safety improvements have been made and can be shared?</a:t>
            </a:r>
          </a:p>
          <a:p>
            <a:endParaRPr lang="en-US" sz="1500" b="1"/>
          </a:p>
          <a:p>
            <a:endParaRPr lang="en-US" sz="1350"/>
          </a:p>
        </p:txBody>
      </p:sp>
      <p:sp>
        <p:nvSpPr>
          <p:cNvPr id="2" name="TextBox 1">
            <a:extLst>
              <a:ext uri="{FF2B5EF4-FFF2-40B4-BE49-F238E27FC236}">
                <a16:creationId xmlns:a16="http://schemas.microsoft.com/office/drawing/2014/main" id="{8AFB24F6-86CA-0249-B2F8-64F9E1CF31B2}"/>
              </a:ext>
            </a:extLst>
          </p:cNvPr>
          <p:cNvSpPr txBox="1"/>
          <p:nvPr/>
        </p:nvSpPr>
        <p:spPr>
          <a:xfrm>
            <a:off x="35900" y="4130459"/>
            <a:ext cx="4501966" cy="1241454"/>
          </a:xfrm>
          <a:prstGeom prst="rect">
            <a:avLst/>
          </a:prstGeom>
          <a:solidFill>
            <a:schemeClr val="accent1">
              <a:lumMod val="20000"/>
              <a:lumOff val="80000"/>
            </a:schemeClr>
          </a:solidFill>
          <a:ln>
            <a:solidFill>
              <a:schemeClr val="tx1"/>
            </a:solidFill>
          </a:ln>
        </p:spPr>
        <p:txBody>
          <a:bodyPr wrap="square" rtlCol="0">
            <a:spAutoFit/>
          </a:bodyPr>
          <a:lstStyle/>
          <a:p>
            <a:pPr algn="ctr"/>
            <a:r>
              <a:rPr lang="en-US" sz="2400" b="1"/>
              <a:t>Integrate and overlap across LSW to ensure visibility, accountability, coaching, etc. on safety </a:t>
            </a:r>
          </a:p>
        </p:txBody>
      </p:sp>
      <p:sp>
        <p:nvSpPr>
          <p:cNvPr id="3" name="TextBox 2">
            <a:extLst>
              <a:ext uri="{FF2B5EF4-FFF2-40B4-BE49-F238E27FC236}">
                <a16:creationId xmlns:a16="http://schemas.microsoft.com/office/drawing/2014/main" id="{6CB0BE1B-85D9-808C-90C1-245805BA747A}"/>
              </a:ext>
            </a:extLst>
          </p:cNvPr>
          <p:cNvSpPr txBox="1"/>
          <p:nvPr/>
        </p:nvSpPr>
        <p:spPr>
          <a:xfrm>
            <a:off x="3621979" y="5578020"/>
            <a:ext cx="5270501" cy="830997"/>
          </a:xfrm>
          <a:prstGeom prst="rect">
            <a:avLst/>
          </a:prstGeom>
          <a:solidFill>
            <a:schemeClr val="accent4">
              <a:lumMod val="20000"/>
              <a:lumOff val="80000"/>
            </a:schemeClr>
          </a:solidFill>
          <a:ln>
            <a:solidFill>
              <a:schemeClr val="tx1"/>
            </a:solidFill>
          </a:ln>
        </p:spPr>
        <p:txBody>
          <a:bodyPr wrap="square" rtlCol="0">
            <a:spAutoFit/>
          </a:bodyPr>
          <a:lstStyle/>
          <a:p>
            <a:pPr algn="ctr"/>
            <a:r>
              <a:rPr lang="en-US" sz="2400" b="1"/>
              <a:t>Make it a habit – the normal way of operating / doing work!</a:t>
            </a:r>
          </a:p>
        </p:txBody>
      </p:sp>
    </p:spTree>
    <p:extLst>
      <p:ext uri="{BB962C8B-B14F-4D97-AF65-F5344CB8AC3E}">
        <p14:creationId xmlns:p14="http://schemas.microsoft.com/office/powerpoint/2010/main" val="55130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BC32-15AA-22E9-8E61-E5EDA4516AAD}"/>
              </a:ext>
            </a:extLst>
          </p:cNvPr>
          <p:cNvSpPr>
            <a:spLocks noGrp="1"/>
          </p:cNvSpPr>
          <p:nvPr>
            <p:ph type="title"/>
          </p:nvPr>
        </p:nvSpPr>
        <p:spPr>
          <a:xfrm>
            <a:off x="457199" y="206875"/>
            <a:ext cx="8229600" cy="1143000"/>
          </a:xfrm>
        </p:spPr>
        <p:txBody>
          <a:bodyPr/>
          <a:lstStyle/>
          <a:p>
            <a:r>
              <a:rPr lang="en-US"/>
              <a:t>Integrate Safety Data into LSW</a:t>
            </a:r>
          </a:p>
        </p:txBody>
      </p:sp>
      <p:pic>
        <p:nvPicPr>
          <p:cNvPr id="4" name="Picture 3">
            <a:extLst>
              <a:ext uri="{FF2B5EF4-FFF2-40B4-BE49-F238E27FC236}">
                <a16:creationId xmlns:a16="http://schemas.microsoft.com/office/drawing/2014/main" id="{2BCBBB40-8BBB-1965-9742-CD5CBDFA37DA}"/>
              </a:ext>
            </a:extLst>
          </p:cNvPr>
          <p:cNvPicPr>
            <a:picLocks noChangeAspect="1"/>
          </p:cNvPicPr>
          <p:nvPr/>
        </p:nvPicPr>
        <p:blipFill>
          <a:blip r:embed="rId3"/>
          <a:stretch>
            <a:fillRect/>
          </a:stretch>
        </p:blipFill>
        <p:spPr>
          <a:xfrm>
            <a:off x="122430" y="1417638"/>
            <a:ext cx="8899139" cy="4586059"/>
          </a:xfrm>
          <a:prstGeom prst="rect">
            <a:avLst/>
          </a:prstGeom>
        </p:spPr>
      </p:pic>
      <p:pic>
        <p:nvPicPr>
          <p:cNvPr id="5" name="Picture 4">
            <a:extLst>
              <a:ext uri="{FF2B5EF4-FFF2-40B4-BE49-F238E27FC236}">
                <a16:creationId xmlns:a16="http://schemas.microsoft.com/office/drawing/2014/main" id="{D8AAF57F-559A-59DA-43BB-DDA4350BFCAC}"/>
              </a:ext>
            </a:extLst>
          </p:cNvPr>
          <p:cNvPicPr>
            <a:picLocks noChangeAspect="1"/>
          </p:cNvPicPr>
          <p:nvPr/>
        </p:nvPicPr>
        <p:blipFill>
          <a:blip r:embed="rId4"/>
          <a:stretch>
            <a:fillRect/>
          </a:stretch>
        </p:blipFill>
        <p:spPr>
          <a:xfrm>
            <a:off x="0" y="1282111"/>
            <a:ext cx="9162126" cy="4721586"/>
          </a:xfrm>
          <a:prstGeom prst="rect">
            <a:avLst/>
          </a:prstGeom>
        </p:spPr>
      </p:pic>
    </p:spTree>
    <p:extLst>
      <p:ext uri="{BB962C8B-B14F-4D97-AF65-F5344CB8AC3E}">
        <p14:creationId xmlns:p14="http://schemas.microsoft.com/office/powerpoint/2010/main" val="2492666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49F91-12FF-700F-12A3-F1F326B1FEB7}"/>
              </a:ext>
            </a:extLst>
          </p:cNvPr>
          <p:cNvSpPr>
            <a:spLocks noGrp="1"/>
          </p:cNvSpPr>
          <p:nvPr>
            <p:ph type="title"/>
          </p:nvPr>
        </p:nvSpPr>
        <p:spPr>
          <a:xfrm>
            <a:off x="107758" y="324794"/>
            <a:ext cx="8928483" cy="1049274"/>
          </a:xfrm>
        </p:spPr>
        <p:txBody>
          <a:bodyPr>
            <a:normAutofit fontScale="90000"/>
          </a:bodyPr>
          <a:lstStyle/>
          <a:p>
            <a:r>
              <a:rPr lang="en-US" sz="3300"/>
              <a:t>Implementation Process at Canadian Light Source FY2025 – FY2027 </a:t>
            </a:r>
          </a:p>
        </p:txBody>
      </p:sp>
      <p:sp>
        <p:nvSpPr>
          <p:cNvPr id="3" name="Content Placeholder 2">
            <a:extLst>
              <a:ext uri="{FF2B5EF4-FFF2-40B4-BE49-F238E27FC236}">
                <a16:creationId xmlns:a16="http://schemas.microsoft.com/office/drawing/2014/main" id="{EB7D7B3C-251E-4FD1-1F34-3E17663CCA41}"/>
              </a:ext>
            </a:extLst>
          </p:cNvPr>
          <p:cNvSpPr>
            <a:spLocks noGrp="1"/>
          </p:cNvSpPr>
          <p:nvPr>
            <p:ph idx="1"/>
          </p:nvPr>
        </p:nvSpPr>
        <p:spPr>
          <a:xfrm>
            <a:off x="129640" y="1477835"/>
            <a:ext cx="8229600" cy="3726414"/>
          </a:xfrm>
        </p:spPr>
        <p:txBody>
          <a:bodyPr>
            <a:noAutofit/>
          </a:bodyPr>
          <a:lstStyle/>
          <a:p>
            <a:pPr>
              <a:buFont typeface="+mj-lt"/>
              <a:buAutoNum type="arabicPeriod"/>
            </a:pPr>
            <a:r>
              <a:rPr lang="en-US" sz="2400"/>
              <a:t>Executive Team buy in and ownership</a:t>
            </a:r>
          </a:p>
          <a:p>
            <a:pPr lvl="1"/>
            <a:r>
              <a:rPr lang="en-US" sz="2400"/>
              <a:t>Leaders Teaching Leaders</a:t>
            </a:r>
          </a:p>
          <a:p>
            <a:pPr marL="385763" indent="-385763">
              <a:buFont typeface="+mj-lt"/>
              <a:buAutoNum type="arabicPeriod"/>
            </a:pPr>
            <a:r>
              <a:rPr lang="en-US" sz="2400"/>
              <a:t>Build capacity for leaders to focus on being leaders</a:t>
            </a:r>
          </a:p>
          <a:p>
            <a:pPr lvl="1"/>
            <a:r>
              <a:rPr lang="en-US" sz="2400"/>
              <a:t>No meeting zones, supports, etc.</a:t>
            </a:r>
          </a:p>
          <a:p>
            <a:pPr marL="385763" indent="-385763">
              <a:buFont typeface="+mj-lt"/>
              <a:buAutoNum type="arabicPeriod"/>
            </a:pPr>
            <a:r>
              <a:rPr lang="en-US" sz="2400"/>
              <a:t>Partner with University (</a:t>
            </a:r>
            <a:r>
              <a:rPr lang="en-US" sz="2400" err="1"/>
              <a:t>Usask</a:t>
            </a:r>
            <a:r>
              <a:rPr lang="en-US" sz="2400"/>
              <a:t>) to provide fundamental training</a:t>
            </a:r>
          </a:p>
          <a:p>
            <a:pPr lvl="1"/>
            <a:r>
              <a:rPr lang="en-US" sz="2400"/>
              <a:t>Leadership, Operational Excellence (CI), etc.</a:t>
            </a:r>
          </a:p>
          <a:p>
            <a:pPr marL="385763" indent="-385763">
              <a:buFont typeface="+mj-lt"/>
              <a:buAutoNum type="arabicPeriod"/>
            </a:pPr>
            <a:r>
              <a:rPr lang="en-US" sz="2400"/>
              <a:t>Internal training sessions to align training to LSW</a:t>
            </a:r>
          </a:p>
          <a:p>
            <a:pPr marL="385763" indent="-385763">
              <a:buFont typeface="+mj-lt"/>
              <a:buAutoNum type="arabicPeriod"/>
            </a:pPr>
            <a:r>
              <a:rPr lang="en-US" sz="2400"/>
              <a:t>Coaching of Executive Team</a:t>
            </a:r>
          </a:p>
          <a:p>
            <a:pPr marL="385763" indent="-385763">
              <a:buFont typeface="+mj-lt"/>
              <a:buAutoNum type="arabicPeriod"/>
            </a:pPr>
            <a:r>
              <a:rPr lang="en-US" sz="2400"/>
              <a:t>Scale and spread to Managers (then supervisors)</a:t>
            </a:r>
          </a:p>
        </p:txBody>
      </p:sp>
    </p:spTree>
    <p:extLst>
      <p:ext uri="{BB962C8B-B14F-4D97-AF65-F5344CB8AC3E}">
        <p14:creationId xmlns:p14="http://schemas.microsoft.com/office/powerpoint/2010/main" val="521008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heckerboard(across)">
                                      <p:cBhvr>
                                        <p:cTn id="15" dur="500"/>
                                        <p:tgtEl>
                                          <p:spTgt spid="3">
                                            <p:txEl>
                                              <p:pRg st="2" end="2"/>
                                            </p:txEl>
                                          </p:spTgt>
                                        </p:tgtEl>
                                      </p:cBhvr>
                                    </p:animEffect>
                                  </p:childTnLst>
                                </p:cTn>
                              </p:par>
                              <p:par>
                                <p:cTn id="16" presetID="5" presetClass="entr" presetSubtype="1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checkerboard(across)">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checkerboard(across)">
                                      <p:cBhvr>
                                        <p:cTn id="23" dur="500"/>
                                        <p:tgtEl>
                                          <p:spTgt spid="3">
                                            <p:txEl>
                                              <p:pRg st="4" end="4"/>
                                            </p:txEl>
                                          </p:spTgt>
                                        </p:tgtEl>
                                      </p:cBhvr>
                                    </p:animEffect>
                                  </p:childTnLst>
                                </p:cTn>
                              </p:par>
                              <p:par>
                                <p:cTn id="24" presetID="5" presetClass="entr" presetSubtype="1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checkerboard(across)">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checkerboard(across)">
                                      <p:cBhvr>
                                        <p:cTn id="31" dur="5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checkerboard(across)">
                                      <p:cBhvr>
                                        <p:cTn id="36" dur="500"/>
                                        <p:tgtEl>
                                          <p:spTgt spid="3">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checkerboard(across)">
                                      <p:cBhvr>
                                        <p:cTn id="4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E229B3-DE8E-4E7D-A3B2-CBAC3EAB2AB4}"/>
              </a:ext>
            </a:extLst>
          </p:cNvPr>
          <p:cNvSpPr>
            <a:spLocks noGrp="1"/>
          </p:cNvSpPr>
          <p:nvPr>
            <p:ph idx="1"/>
          </p:nvPr>
        </p:nvSpPr>
        <p:spPr>
          <a:xfrm>
            <a:off x="1999066" y="629020"/>
            <a:ext cx="5145868" cy="1511040"/>
          </a:xfrm>
        </p:spPr>
        <p:txBody>
          <a:bodyPr>
            <a:noAutofit/>
          </a:bodyPr>
          <a:lstStyle/>
          <a:p>
            <a:pPr marL="0" indent="0">
              <a:buNone/>
            </a:pPr>
            <a:r>
              <a:rPr lang="en-US" sz="8000"/>
              <a:t>Thank-you!</a:t>
            </a:r>
          </a:p>
        </p:txBody>
      </p:sp>
      <p:pic>
        <p:nvPicPr>
          <p:cNvPr id="2" name="Picture 1">
            <a:extLst>
              <a:ext uri="{FF2B5EF4-FFF2-40B4-BE49-F238E27FC236}">
                <a16:creationId xmlns:a16="http://schemas.microsoft.com/office/drawing/2014/main" id="{6D88EF5F-1D5B-4D94-A422-0019DBE17D44}"/>
              </a:ext>
            </a:extLst>
          </p:cNvPr>
          <p:cNvPicPr>
            <a:picLocks noChangeAspect="1"/>
          </p:cNvPicPr>
          <p:nvPr/>
        </p:nvPicPr>
        <p:blipFill>
          <a:blip r:embed="rId2"/>
          <a:stretch>
            <a:fillRect/>
          </a:stretch>
        </p:blipFill>
        <p:spPr>
          <a:xfrm>
            <a:off x="508312" y="2039392"/>
            <a:ext cx="7187807" cy="3853006"/>
          </a:xfrm>
          <a:prstGeom prst="rect">
            <a:avLst/>
          </a:prstGeom>
        </p:spPr>
      </p:pic>
    </p:spTree>
    <p:extLst>
      <p:ext uri="{BB962C8B-B14F-4D97-AF65-F5344CB8AC3E}">
        <p14:creationId xmlns:p14="http://schemas.microsoft.com/office/powerpoint/2010/main" val="1166426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5139D-902B-4BDE-8A32-5BDD3FB0E334}"/>
              </a:ext>
            </a:extLst>
          </p:cNvPr>
          <p:cNvSpPr>
            <a:spLocks noGrp="1"/>
          </p:cNvSpPr>
          <p:nvPr>
            <p:ph type="title"/>
          </p:nvPr>
        </p:nvSpPr>
        <p:spPr>
          <a:xfrm>
            <a:off x="1485900" y="392109"/>
            <a:ext cx="6172200" cy="740426"/>
          </a:xfrm>
        </p:spPr>
        <p:txBody>
          <a:bodyPr>
            <a:normAutofit fontScale="90000"/>
          </a:bodyPr>
          <a:lstStyle/>
          <a:p>
            <a:r>
              <a:rPr lang="en-CA" dirty="0"/>
              <a:t>New </a:t>
            </a:r>
            <a:r>
              <a:rPr lang="en-CA" dirty="0" err="1"/>
              <a:t>Linac</a:t>
            </a:r>
            <a:r>
              <a:rPr lang="en-CA" dirty="0"/>
              <a:t> Announcement Reaction</a:t>
            </a:r>
          </a:p>
        </p:txBody>
      </p:sp>
      <p:pic>
        <p:nvPicPr>
          <p:cNvPr id="4" name="Content Placeholder 3">
            <a:extLst>
              <a:ext uri="{FF2B5EF4-FFF2-40B4-BE49-F238E27FC236}">
                <a16:creationId xmlns:a16="http://schemas.microsoft.com/office/drawing/2014/main" id="{6409E8A5-6B68-4058-A4A4-30B8A4B2574E}"/>
              </a:ext>
            </a:extLst>
          </p:cNvPr>
          <p:cNvPicPr>
            <a:picLocks noGrp="1" noChangeAspect="1"/>
          </p:cNvPicPr>
          <p:nvPr>
            <p:ph idx="1"/>
          </p:nvPr>
        </p:nvPicPr>
        <p:blipFill>
          <a:blip r:embed="rId2"/>
          <a:stretch>
            <a:fillRect/>
          </a:stretch>
        </p:blipFill>
        <p:spPr>
          <a:xfrm>
            <a:off x="791307" y="2412037"/>
            <a:ext cx="3987020" cy="2987279"/>
          </a:xfrm>
          <a:prstGeom prst="rect">
            <a:avLst/>
          </a:prstGeom>
        </p:spPr>
      </p:pic>
      <p:sp>
        <p:nvSpPr>
          <p:cNvPr id="5" name="TextBox 4">
            <a:extLst>
              <a:ext uri="{FF2B5EF4-FFF2-40B4-BE49-F238E27FC236}">
                <a16:creationId xmlns:a16="http://schemas.microsoft.com/office/drawing/2014/main" id="{711EB4B0-7D97-4F32-8CC2-5821C3C8A6FD}"/>
              </a:ext>
            </a:extLst>
          </p:cNvPr>
          <p:cNvSpPr txBox="1"/>
          <p:nvPr/>
        </p:nvSpPr>
        <p:spPr>
          <a:xfrm>
            <a:off x="791307" y="1888817"/>
            <a:ext cx="4058841" cy="523220"/>
          </a:xfrm>
          <a:prstGeom prst="rect">
            <a:avLst/>
          </a:prstGeom>
          <a:noFill/>
        </p:spPr>
        <p:txBody>
          <a:bodyPr wrap="square" rtlCol="0">
            <a:spAutoFit/>
          </a:bodyPr>
          <a:lstStyle/>
          <a:p>
            <a:pPr marL="457200" indent="-457200" defTabSz="342900">
              <a:buFont typeface="Arial" panose="020B0604020202020204" pitchFamily="34" charset="0"/>
              <a:buChar char="•"/>
            </a:pPr>
            <a:r>
              <a:rPr lang="en-CA" sz="2800" dirty="0">
                <a:solidFill>
                  <a:prstClr val="black"/>
                </a:solidFill>
                <a:latin typeface="Calibri"/>
              </a:rPr>
              <a:t>Accelerator Physicists</a:t>
            </a:r>
          </a:p>
        </p:txBody>
      </p:sp>
      <p:pic>
        <p:nvPicPr>
          <p:cNvPr id="3" name="Picture 2">
            <a:extLst>
              <a:ext uri="{FF2B5EF4-FFF2-40B4-BE49-F238E27FC236}">
                <a16:creationId xmlns:a16="http://schemas.microsoft.com/office/drawing/2014/main" id="{2831767B-9CC8-4A27-9789-0A7942BB2991}"/>
              </a:ext>
            </a:extLst>
          </p:cNvPr>
          <p:cNvPicPr>
            <a:picLocks noChangeAspect="1"/>
          </p:cNvPicPr>
          <p:nvPr/>
        </p:nvPicPr>
        <p:blipFill>
          <a:blip r:embed="rId3"/>
          <a:stretch>
            <a:fillRect/>
          </a:stretch>
        </p:blipFill>
        <p:spPr>
          <a:xfrm>
            <a:off x="2568497" y="3366214"/>
            <a:ext cx="3456432" cy="1855811"/>
          </a:xfrm>
          <a:prstGeom prst="rect">
            <a:avLst/>
          </a:prstGeom>
          <a:effectLst>
            <a:softEdge rad="63500"/>
          </a:effectLst>
        </p:spPr>
      </p:pic>
      <p:pic>
        <p:nvPicPr>
          <p:cNvPr id="7" name="Picture 6">
            <a:extLst>
              <a:ext uri="{FF2B5EF4-FFF2-40B4-BE49-F238E27FC236}">
                <a16:creationId xmlns:a16="http://schemas.microsoft.com/office/drawing/2014/main" id="{55BC203D-AB9D-449C-B140-BE25680619A0}"/>
              </a:ext>
            </a:extLst>
          </p:cNvPr>
          <p:cNvPicPr>
            <a:picLocks noChangeAspect="1"/>
          </p:cNvPicPr>
          <p:nvPr/>
        </p:nvPicPr>
        <p:blipFill>
          <a:blip r:embed="rId4"/>
          <a:stretch>
            <a:fillRect/>
          </a:stretch>
        </p:blipFill>
        <p:spPr>
          <a:xfrm>
            <a:off x="1491629" y="3025606"/>
            <a:ext cx="4706948" cy="3128695"/>
          </a:xfrm>
          <a:prstGeom prst="rect">
            <a:avLst/>
          </a:prstGeom>
        </p:spPr>
      </p:pic>
      <p:sp>
        <p:nvSpPr>
          <p:cNvPr id="8" name="TextBox 7">
            <a:extLst>
              <a:ext uri="{FF2B5EF4-FFF2-40B4-BE49-F238E27FC236}">
                <a16:creationId xmlns:a16="http://schemas.microsoft.com/office/drawing/2014/main" id="{67EC48AD-6ED3-4F1C-89C9-FE02C2D5918E}"/>
              </a:ext>
            </a:extLst>
          </p:cNvPr>
          <p:cNvSpPr txBox="1"/>
          <p:nvPr/>
        </p:nvSpPr>
        <p:spPr>
          <a:xfrm>
            <a:off x="791307" y="1888817"/>
            <a:ext cx="2321564"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t>Scientists</a:t>
            </a:r>
          </a:p>
        </p:txBody>
      </p:sp>
      <p:sp>
        <p:nvSpPr>
          <p:cNvPr id="10" name="TextBox 9">
            <a:extLst>
              <a:ext uri="{FF2B5EF4-FFF2-40B4-BE49-F238E27FC236}">
                <a16:creationId xmlns:a16="http://schemas.microsoft.com/office/drawing/2014/main" id="{A7480E97-5C08-4615-932A-E6BC319D96C2}"/>
              </a:ext>
            </a:extLst>
          </p:cNvPr>
          <p:cNvSpPr txBox="1"/>
          <p:nvPr/>
        </p:nvSpPr>
        <p:spPr>
          <a:xfrm>
            <a:off x="4981655" y="2412037"/>
            <a:ext cx="3456432" cy="523220"/>
          </a:xfrm>
          <a:prstGeom prst="rect">
            <a:avLst/>
          </a:prstGeom>
          <a:noFill/>
        </p:spPr>
        <p:txBody>
          <a:bodyPr wrap="square" rtlCol="0">
            <a:spAutoFit/>
          </a:bodyPr>
          <a:lstStyle/>
          <a:p>
            <a:pPr defTabSz="342900"/>
            <a:r>
              <a:rPr lang="en-CA" sz="2800" dirty="0">
                <a:solidFill>
                  <a:prstClr val="black"/>
                </a:solidFill>
                <a:latin typeface="Calibri"/>
              </a:rPr>
              <a:t>Better Beam!</a:t>
            </a:r>
          </a:p>
        </p:txBody>
      </p:sp>
      <p:sp>
        <p:nvSpPr>
          <p:cNvPr id="11" name="TextBox 10">
            <a:extLst>
              <a:ext uri="{FF2B5EF4-FFF2-40B4-BE49-F238E27FC236}">
                <a16:creationId xmlns:a16="http://schemas.microsoft.com/office/drawing/2014/main" id="{9222FBFB-ED6F-41B6-BA83-6B889BEF58E6}"/>
              </a:ext>
            </a:extLst>
          </p:cNvPr>
          <p:cNvSpPr txBox="1"/>
          <p:nvPr/>
        </p:nvSpPr>
        <p:spPr>
          <a:xfrm>
            <a:off x="791307" y="1876668"/>
            <a:ext cx="4058841" cy="523220"/>
          </a:xfrm>
          <a:prstGeom prst="rect">
            <a:avLst/>
          </a:prstGeom>
          <a:noFill/>
        </p:spPr>
        <p:txBody>
          <a:bodyPr wrap="square" rtlCol="0">
            <a:spAutoFit/>
          </a:bodyPr>
          <a:lstStyle/>
          <a:p>
            <a:pPr marL="457200" indent="-457200" defTabSz="342900">
              <a:buFont typeface="Arial" panose="020B0604020202020204" pitchFamily="34" charset="0"/>
              <a:buChar char="•"/>
            </a:pPr>
            <a:r>
              <a:rPr lang="en-CA" sz="2800" dirty="0">
                <a:solidFill>
                  <a:prstClr val="black"/>
                </a:solidFill>
                <a:latin typeface="Calibri"/>
              </a:rPr>
              <a:t>Safety Manager</a:t>
            </a:r>
          </a:p>
        </p:txBody>
      </p:sp>
      <p:pic>
        <p:nvPicPr>
          <p:cNvPr id="12" name="Picture 11">
            <a:extLst>
              <a:ext uri="{FF2B5EF4-FFF2-40B4-BE49-F238E27FC236}">
                <a16:creationId xmlns:a16="http://schemas.microsoft.com/office/drawing/2014/main" id="{CAE0A3F0-A9F2-4BDC-98E0-5B8C90335DF4}"/>
              </a:ext>
            </a:extLst>
          </p:cNvPr>
          <p:cNvPicPr>
            <a:picLocks noChangeAspect="1"/>
          </p:cNvPicPr>
          <p:nvPr/>
        </p:nvPicPr>
        <p:blipFill>
          <a:blip r:embed="rId5"/>
          <a:stretch>
            <a:fillRect/>
          </a:stretch>
        </p:blipFill>
        <p:spPr>
          <a:xfrm>
            <a:off x="1297553" y="2771356"/>
            <a:ext cx="4901023" cy="3332744"/>
          </a:xfrm>
          <a:prstGeom prst="rect">
            <a:avLst/>
          </a:prstGeom>
        </p:spPr>
      </p:pic>
      <p:sp>
        <p:nvSpPr>
          <p:cNvPr id="13" name="TextBox 12">
            <a:extLst>
              <a:ext uri="{FF2B5EF4-FFF2-40B4-BE49-F238E27FC236}">
                <a16:creationId xmlns:a16="http://schemas.microsoft.com/office/drawing/2014/main" id="{881AD499-5452-4370-B511-1E7CAFB06209}"/>
              </a:ext>
            </a:extLst>
          </p:cNvPr>
          <p:cNvSpPr txBox="1"/>
          <p:nvPr/>
        </p:nvSpPr>
        <p:spPr>
          <a:xfrm>
            <a:off x="3845103" y="2403801"/>
            <a:ext cx="4901023" cy="523220"/>
          </a:xfrm>
          <a:prstGeom prst="rect">
            <a:avLst/>
          </a:prstGeom>
          <a:noFill/>
        </p:spPr>
        <p:txBody>
          <a:bodyPr wrap="square" rtlCol="0">
            <a:spAutoFit/>
          </a:bodyPr>
          <a:lstStyle/>
          <a:p>
            <a:pPr defTabSz="342900"/>
            <a:r>
              <a:rPr lang="en-CA" sz="2800" dirty="0">
                <a:solidFill>
                  <a:prstClr val="black"/>
                </a:solidFill>
                <a:latin typeface="Calibri"/>
              </a:rPr>
              <a:t>Hazard Assessment and Control</a:t>
            </a:r>
          </a:p>
        </p:txBody>
      </p:sp>
      <p:sp>
        <p:nvSpPr>
          <p:cNvPr id="14" name="TextBox 13">
            <a:extLst>
              <a:ext uri="{FF2B5EF4-FFF2-40B4-BE49-F238E27FC236}">
                <a16:creationId xmlns:a16="http://schemas.microsoft.com/office/drawing/2014/main" id="{999AA681-40D6-4290-A937-6D023ABB7E82}"/>
              </a:ext>
            </a:extLst>
          </p:cNvPr>
          <p:cNvSpPr txBox="1"/>
          <p:nvPr/>
        </p:nvSpPr>
        <p:spPr>
          <a:xfrm>
            <a:off x="4832190" y="2403801"/>
            <a:ext cx="2685698" cy="523220"/>
          </a:xfrm>
          <a:prstGeom prst="rect">
            <a:avLst/>
          </a:prstGeom>
          <a:noFill/>
        </p:spPr>
        <p:txBody>
          <a:bodyPr wrap="square" rtlCol="0">
            <a:spAutoFit/>
          </a:bodyPr>
          <a:lstStyle/>
          <a:p>
            <a:pPr defTabSz="342900"/>
            <a:r>
              <a:rPr lang="en-CA" sz="2800" dirty="0">
                <a:solidFill>
                  <a:prstClr val="black"/>
                </a:solidFill>
                <a:latin typeface="Calibri"/>
              </a:rPr>
              <a:t>Shiny New Toy</a:t>
            </a:r>
          </a:p>
        </p:txBody>
      </p:sp>
      <p:pic>
        <p:nvPicPr>
          <p:cNvPr id="6" name="Picture 5">
            <a:extLst>
              <a:ext uri="{FF2B5EF4-FFF2-40B4-BE49-F238E27FC236}">
                <a16:creationId xmlns:a16="http://schemas.microsoft.com/office/drawing/2014/main" id="{BA9FFE61-0940-48B6-8AF6-2E8C21B4A330}"/>
              </a:ext>
            </a:extLst>
          </p:cNvPr>
          <p:cNvPicPr>
            <a:picLocks noChangeAspect="1"/>
          </p:cNvPicPr>
          <p:nvPr/>
        </p:nvPicPr>
        <p:blipFill>
          <a:blip r:embed="rId6"/>
          <a:stretch>
            <a:fillRect/>
          </a:stretch>
        </p:blipFill>
        <p:spPr>
          <a:xfrm>
            <a:off x="7846446" y="4862821"/>
            <a:ext cx="1249788" cy="1072989"/>
          </a:xfrm>
          <a:prstGeom prst="rect">
            <a:avLst/>
          </a:prstGeom>
        </p:spPr>
      </p:pic>
      <p:pic>
        <p:nvPicPr>
          <p:cNvPr id="9" name="Picture 8">
            <a:extLst>
              <a:ext uri="{FF2B5EF4-FFF2-40B4-BE49-F238E27FC236}">
                <a16:creationId xmlns:a16="http://schemas.microsoft.com/office/drawing/2014/main" id="{CCA96313-9999-48EA-8602-68C2E2E3BAC5}"/>
              </a:ext>
            </a:extLst>
          </p:cNvPr>
          <p:cNvPicPr>
            <a:picLocks noChangeAspect="1"/>
          </p:cNvPicPr>
          <p:nvPr/>
        </p:nvPicPr>
        <p:blipFill>
          <a:blip r:embed="rId7"/>
          <a:stretch>
            <a:fillRect/>
          </a:stretch>
        </p:blipFill>
        <p:spPr>
          <a:xfrm>
            <a:off x="7652371" y="954488"/>
            <a:ext cx="1219306" cy="1219306"/>
          </a:xfrm>
          <a:prstGeom prst="rect">
            <a:avLst/>
          </a:prstGeom>
        </p:spPr>
      </p:pic>
    </p:spTree>
    <p:extLst>
      <p:ext uri="{BB962C8B-B14F-4D97-AF65-F5344CB8AC3E}">
        <p14:creationId xmlns:p14="http://schemas.microsoft.com/office/powerpoint/2010/main" val="3633153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26"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80">
                                          <p:stCondLst>
                                            <p:cond delay="0"/>
                                          </p:stCondLst>
                                        </p:cTn>
                                        <p:tgtEl>
                                          <p:spTgt spid="14"/>
                                        </p:tgtEl>
                                      </p:cBhvr>
                                    </p:animEffect>
                                    <p:anim calcmode="lin" valueType="num">
                                      <p:cBhvr>
                                        <p:cTn id="1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3" dur="26">
                                          <p:stCondLst>
                                            <p:cond delay="650"/>
                                          </p:stCondLst>
                                        </p:cTn>
                                        <p:tgtEl>
                                          <p:spTgt spid="14"/>
                                        </p:tgtEl>
                                      </p:cBhvr>
                                      <p:to x="100000" y="60000"/>
                                    </p:animScale>
                                    <p:animScale>
                                      <p:cBhvr>
                                        <p:cTn id="24" dur="166" decel="50000">
                                          <p:stCondLst>
                                            <p:cond delay="676"/>
                                          </p:stCondLst>
                                        </p:cTn>
                                        <p:tgtEl>
                                          <p:spTgt spid="14"/>
                                        </p:tgtEl>
                                      </p:cBhvr>
                                      <p:to x="100000" y="100000"/>
                                    </p:animScale>
                                    <p:animScale>
                                      <p:cBhvr>
                                        <p:cTn id="25" dur="26">
                                          <p:stCondLst>
                                            <p:cond delay="1312"/>
                                          </p:stCondLst>
                                        </p:cTn>
                                        <p:tgtEl>
                                          <p:spTgt spid="14"/>
                                        </p:tgtEl>
                                      </p:cBhvr>
                                      <p:to x="100000" y="80000"/>
                                    </p:animScale>
                                    <p:animScale>
                                      <p:cBhvr>
                                        <p:cTn id="26" dur="166" decel="50000">
                                          <p:stCondLst>
                                            <p:cond delay="1338"/>
                                          </p:stCondLst>
                                        </p:cTn>
                                        <p:tgtEl>
                                          <p:spTgt spid="14"/>
                                        </p:tgtEl>
                                      </p:cBhvr>
                                      <p:to x="100000" y="100000"/>
                                    </p:animScale>
                                    <p:animScale>
                                      <p:cBhvr>
                                        <p:cTn id="27" dur="26">
                                          <p:stCondLst>
                                            <p:cond delay="1642"/>
                                          </p:stCondLst>
                                        </p:cTn>
                                        <p:tgtEl>
                                          <p:spTgt spid="14"/>
                                        </p:tgtEl>
                                      </p:cBhvr>
                                      <p:to x="100000" y="90000"/>
                                    </p:animScale>
                                    <p:animScale>
                                      <p:cBhvr>
                                        <p:cTn id="28" dur="166" decel="50000">
                                          <p:stCondLst>
                                            <p:cond delay="1668"/>
                                          </p:stCondLst>
                                        </p:cTn>
                                        <p:tgtEl>
                                          <p:spTgt spid="14"/>
                                        </p:tgtEl>
                                      </p:cBhvr>
                                      <p:to x="100000" y="100000"/>
                                    </p:animScale>
                                    <p:animScale>
                                      <p:cBhvr>
                                        <p:cTn id="29" dur="26">
                                          <p:stCondLst>
                                            <p:cond delay="1808"/>
                                          </p:stCondLst>
                                        </p:cTn>
                                        <p:tgtEl>
                                          <p:spTgt spid="14"/>
                                        </p:tgtEl>
                                      </p:cBhvr>
                                      <p:to x="100000" y="95000"/>
                                    </p:animScale>
                                    <p:animScale>
                                      <p:cBhvr>
                                        <p:cTn id="30" dur="166" decel="50000">
                                          <p:stCondLst>
                                            <p:cond delay="1834"/>
                                          </p:stCondLst>
                                        </p:cTn>
                                        <p:tgtEl>
                                          <p:spTgt spid="14"/>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4"/>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4"/>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par>
                                <p:cTn id="47" presetID="26" presetClass="entr" presetSubtype="0"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down)">
                                      <p:cBhvr>
                                        <p:cTn id="49" dur="580">
                                          <p:stCondLst>
                                            <p:cond delay="0"/>
                                          </p:stCondLst>
                                        </p:cTn>
                                        <p:tgtEl>
                                          <p:spTgt spid="10"/>
                                        </p:tgtEl>
                                      </p:cBhvr>
                                    </p:animEffect>
                                    <p:anim calcmode="lin" valueType="num">
                                      <p:cBhvr>
                                        <p:cTn id="5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55" dur="26">
                                          <p:stCondLst>
                                            <p:cond delay="650"/>
                                          </p:stCondLst>
                                        </p:cTn>
                                        <p:tgtEl>
                                          <p:spTgt spid="10"/>
                                        </p:tgtEl>
                                      </p:cBhvr>
                                      <p:to x="100000" y="60000"/>
                                    </p:animScale>
                                    <p:animScale>
                                      <p:cBhvr>
                                        <p:cTn id="56" dur="166" decel="50000">
                                          <p:stCondLst>
                                            <p:cond delay="676"/>
                                          </p:stCondLst>
                                        </p:cTn>
                                        <p:tgtEl>
                                          <p:spTgt spid="10"/>
                                        </p:tgtEl>
                                      </p:cBhvr>
                                      <p:to x="100000" y="100000"/>
                                    </p:animScale>
                                    <p:animScale>
                                      <p:cBhvr>
                                        <p:cTn id="57" dur="26">
                                          <p:stCondLst>
                                            <p:cond delay="1312"/>
                                          </p:stCondLst>
                                        </p:cTn>
                                        <p:tgtEl>
                                          <p:spTgt spid="10"/>
                                        </p:tgtEl>
                                      </p:cBhvr>
                                      <p:to x="100000" y="80000"/>
                                    </p:animScale>
                                    <p:animScale>
                                      <p:cBhvr>
                                        <p:cTn id="58" dur="166" decel="50000">
                                          <p:stCondLst>
                                            <p:cond delay="1338"/>
                                          </p:stCondLst>
                                        </p:cTn>
                                        <p:tgtEl>
                                          <p:spTgt spid="10"/>
                                        </p:tgtEl>
                                      </p:cBhvr>
                                      <p:to x="100000" y="100000"/>
                                    </p:animScale>
                                    <p:animScale>
                                      <p:cBhvr>
                                        <p:cTn id="59" dur="26">
                                          <p:stCondLst>
                                            <p:cond delay="1642"/>
                                          </p:stCondLst>
                                        </p:cTn>
                                        <p:tgtEl>
                                          <p:spTgt spid="10"/>
                                        </p:tgtEl>
                                      </p:cBhvr>
                                      <p:to x="100000" y="90000"/>
                                    </p:animScale>
                                    <p:animScale>
                                      <p:cBhvr>
                                        <p:cTn id="60" dur="166" decel="50000">
                                          <p:stCondLst>
                                            <p:cond delay="1668"/>
                                          </p:stCondLst>
                                        </p:cTn>
                                        <p:tgtEl>
                                          <p:spTgt spid="10"/>
                                        </p:tgtEl>
                                      </p:cBhvr>
                                      <p:to x="100000" y="100000"/>
                                    </p:animScale>
                                    <p:animScale>
                                      <p:cBhvr>
                                        <p:cTn id="61" dur="26">
                                          <p:stCondLst>
                                            <p:cond delay="1808"/>
                                          </p:stCondLst>
                                        </p:cTn>
                                        <p:tgtEl>
                                          <p:spTgt spid="10"/>
                                        </p:tgtEl>
                                      </p:cBhvr>
                                      <p:to x="100000" y="95000"/>
                                    </p:animScale>
                                    <p:animScale>
                                      <p:cBhvr>
                                        <p:cTn id="62" dur="166" decel="50000">
                                          <p:stCondLst>
                                            <p:cond delay="1834"/>
                                          </p:stCondLst>
                                        </p:cTn>
                                        <p:tgtEl>
                                          <p:spTgt spid="10"/>
                                        </p:tgtEl>
                                      </p:cBhvr>
                                      <p:to x="100000" y="100000"/>
                                    </p:animScale>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8"/>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7"/>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10"/>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2"/>
                                        </p:tgtEl>
                                        <p:attrNameLst>
                                          <p:attrName>style.visibility</p:attrName>
                                        </p:attrNameLst>
                                      </p:cBhvr>
                                      <p:to>
                                        <p:strVal val="visible"/>
                                      </p:to>
                                    </p:set>
                                  </p:childTnLst>
                                </p:cTn>
                              </p:par>
                              <p:par>
                                <p:cTn id="79" presetID="26" presetClass="entr" presetSubtype="0" fill="hold" grpId="0" nodeType="with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wipe(down)">
                                      <p:cBhvr>
                                        <p:cTn id="81" dur="580">
                                          <p:stCondLst>
                                            <p:cond delay="0"/>
                                          </p:stCondLst>
                                        </p:cTn>
                                        <p:tgtEl>
                                          <p:spTgt spid="13"/>
                                        </p:tgtEl>
                                      </p:cBhvr>
                                    </p:animEffect>
                                    <p:anim calcmode="lin" valueType="num">
                                      <p:cBhvr>
                                        <p:cTn id="8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8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8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8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8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87" dur="26">
                                          <p:stCondLst>
                                            <p:cond delay="650"/>
                                          </p:stCondLst>
                                        </p:cTn>
                                        <p:tgtEl>
                                          <p:spTgt spid="13"/>
                                        </p:tgtEl>
                                      </p:cBhvr>
                                      <p:to x="100000" y="60000"/>
                                    </p:animScale>
                                    <p:animScale>
                                      <p:cBhvr>
                                        <p:cTn id="88" dur="166" decel="50000">
                                          <p:stCondLst>
                                            <p:cond delay="676"/>
                                          </p:stCondLst>
                                        </p:cTn>
                                        <p:tgtEl>
                                          <p:spTgt spid="13"/>
                                        </p:tgtEl>
                                      </p:cBhvr>
                                      <p:to x="100000" y="100000"/>
                                    </p:animScale>
                                    <p:animScale>
                                      <p:cBhvr>
                                        <p:cTn id="89" dur="26">
                                          <p:stCondLst>
                                            <p:cond delay="1312"/>
                                          </p:stCondLst>
                                        </p:cTn>
                                        <p:tgtEl>
                                          <p:spTgt spid="13"/>
                                        </p:tgtEl>
                                      </p:cBhvr>
                                      <p:to x="100000" y="80000"/>
                                    </p:animScale>
                                    <p:animScale>
                                      <p:cBhvr>
                                        <p:cTn id="90" dur="166" decel="50000">
                                          <p:stCondLst>
                                            <p:cond delay="1338"/>
                                          </p:stCondLst>
                                        </p:cTn>
                                        <p:tgtEl>
                                          <p:spTgt spid="13"/>
                                        </p:tgtEl>
                                      </p:cBhvr>
                                      <p:to x="100000" y="100000"/>
                                    </p:animScale>
                                    <p:animScale>
                                      <p:cBhvr>
                                        <p:cTn id="91" dur="26">
                                          <p:stCondLst>
                                            <p:cond delay="1642"/>
                                          </p:stCondLst>
                                        </p:cTn>
                                        <p:tgtEl>
                                          <p:spTgt spid="13"/>
                                        </p:tgtEl>
                                      </p:cBhvr>
                                      <p:to x="100000" y="90000"/>
                                    </p:animScale>
                                    <p:animScale>
                                      <p:cBhvr>
                                        <p:cTn id="92" dur="166" decel="50000">
                                          <p:stCondLst>
                                            <p:cond delay="1668"/>
                                          </p:stCondLst>
                                        </p:cTn>
                                        <p:tgtEl>
                                          <p:spTgt spid="13"/>
                                        </p:tgtEl>
                                      </p:cBhvr>
                                      <p:to x="100000" y="100000"/>
                                    </p:animScale>
                                    <p:animScale>
                                      <p:cBhvr>
                                        <p:cTn id="93" dur="26">
                                          <p:stCondLst>
                                            <p:cond delay="1808"/>
                                          </p:stCondLst>
                                        </p:cTn>
                                        <p:tgtEl>
                                          <p:spTgt spid="13"/>
                                        </p:tgtEl>
                                      </p:cBhvr>
                                      <p:to x="100000" y="95000"/>
                                    </p:animScale>
                                    <p:animScale>
                                      <p:cBhvr>
                                        <p:cTn id="94" dur="166" decel="50000">
                                          <p:stCondLst>
                                            <p:cond delay="1834"/>
                                          </p:stCondLst>
                                        </p:cTn>
                                        <p:tgtEl>
                                          <p:spTgt spid="13"/>
                                        </p:tgtEl>
                                      </p:cBhvr>
                                      <p:to x="100000" y="100000"/>
                                    </p:animScale>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1" nodeType="clickEffect">
                                  <p:stCondLst>
                                    <p:cond delay="0"/>
                                  </p:stCondLst>
                                  <p:childTnLst>
                                    <p:set>
                                      <p:cBhvr>
                                        <p:cTn id="98" dur="1" fill="hold">
                                          <p:stCondLst>
                                            <p:cond delay="0"/>
                                          </p:stCondLst>
                                        </p:cTn>
                                        <p:tgtEl>
                                          <p:spTgt spid="11"/>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0"/>
                                          </p:stCondLst>
                                        </p:cTn>
                                        <p:tgtEl>
                                          <p:spTgt spid="12"/>
                                        </p:tgtEl>
                                        <p:attrNameLst>
                                          <p:attrName>style.visibility</p:attrName>
                                        </p:attrNameLst>
                                      </p:cBhvr>
                                      <p:to>
                                        <p:strVal val="hidden"/>
                                      </p:to>
                                    </p:set>
                                  </p:childTnLst>
                                </p:cTn>
                              </p:par>
                              <p:par>
                                <p:cTn id="101" presetID="1" presetClass="exit" presetSubtype="0" fill="hold" grpId="1" nodeType="withEffect">
                                  <p:stCondLst>
                                    <p:cond delay="200"/>
                                  </p:stCondLst>
                                  <p:childTnLst>
                                    <p:set>
                                      <p:cBhvr>
                                        <p:cTn id="102" dur="1" fill="hold">
                                          <p:stCondLst>
                                            <p:cond delay="0"/>
                                          </p:stCondLst>
                                        </p:cTn>
                                        <p:tgtEl>
                                          <p:spTgt spid="13"/>
                                        </p:tgtEl>
                                        <p:attrNameLst>
                                          <p:attrName>style.visibility</p:attrName>
                                        </p:attrNameLst>
                                      </p:cBhvr>
                                      <p:to>
                                        <p:strVal val="hidden"/>
                                      </p:to>
                                    </p:set>
                                  </p:childTnLst>
                                </p:cTn>
                              </p:par>
                              <p:par>
                                <p:cTn id="103" presetID="1" presetClass="exit" presetSubtype="0" fill="hold" nodeType="withEffect">
                                  <p:stCondLst>
                                    <p:cond delay="0"/>
                                  </p:stCondLst>
                                  <p:childTnLst>
                                    <p:set>
                                      <p:cBhvr>
                                        <p:cTn id="104"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8" grpId="0"/>
      <p:bldP spid="8" grpId="1"/>
      <p:bldP spid="10" grpId="0"/>
      <p:bldP spid="10" grpId="1"/>
      <p:bldP spid="11" grpId="0"/>
      <p:bldP spid="11" grpId="1"/>
      <p:bldP spid="13" grpId="0"/>
      <p:bldP spid="13" grpId="1"/>
      <p:bldP spid="14" grpId="0"/>
      <p:bldP spid="14"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FEFB5-7D60-4800-B626-30FBC7050F51}"/>
              </a:ext>
            </a:extLst>
          </p:cNvPr>
          <p:cNvSpPr>
            <a:spLocks noGrp="1"/>
          </p:cNvSpPr>
          <p:nvPr>
            <p:ph type="title"/>
          </p:nvPr>
        </p:nvSpPr>
        <p:spPr>
          <a:xfrm>
            <a:off x="457200" y="0"/>
            <a:ext cx="8229600" cy="1143000"/>
          </a:xfrm>
        </p:spPr>
        <p:txBody>
          <a:bodyPr/>
          <a:lstStyle/>
          <a:p>
            <a:r>
              <a:rPr lang="en-US" dirty="0"/>
              <a:t>CLS </a:t>
            </a:r>
            <a:r>
              <a:rPr lang="en-US" dirty="0" err="1"/>
              <a:t>Linac</a:t>
            </a:r>
            <a:r>
              <a:rPr lang="en-US" dirty="0"/>
              <a:t> Replacement Project</a:t>
            </a:r>
          </a:p>
        </p:txBody>
      </p:sp>
      <p:sp>
        <p:nvSpPr>
          <p:cNvPr id="3" name="Content Placeholder 2">
            <a:extLst>
              <a:ext uri="{FF2B5EF4-FFF2-40B4-BE49-F238E27FC236}">
                <a16:creationId xmlns:a16="http://schemas.microsoft.com/office/drawing/2014/main" id="{F88DBF35-37B7-4EED-BF64-E6435C0AA3AC}"/>
              </a:ext>
            </a:extLst>
          </p:cNvPr>
          <p:cNvSpPr>
            <a:spLocks noGrp="1"/>
          </p:cNvSpPr>
          <p:nvPr>
            <p:ph idx="1"/>
          </p:nvPr>
        </p:nvSpPr>
        <p:spPr>
          <a:xfrm>
            <a:off x="457199" y="942975"/>
            <a:ext cx="8443913" cy="5183189"/>
          </a:xfrm>
        </p:spPr>
        <p:txBody>
          <a:bodyPr>
            <a:normAutofit fontScale="92500" lnSpcReduction="10000"/>
          </a:bodyPr>
          <a:lstStyle/>
          <a:p>
            <a:pPr lvl="0"/>
            <a:r>
              <a:rPr lang="en-US" dirty="0"/>
              <a:t>Why Change the </a:t>
            </a:r>
            <a:r>
              <a:rPr lang="en-US" dirty="0" err="1"/>
              <a:t>Linac</a:t>
            </a:r>
            <a:r>
              <a:rPr lang="en-US" dirty="0"/>
              <a:t>???? </a:t>
            </a:r>
          </a:p>
          <a:p>
            <a:pPr lvl="1"/>
            <a:r>
              <a:rPr lang="en-US" dirty="0"/>
              <a:t>Better Beam, Better Reliability!!</a:t>
            </a:r>
          </a:p>
          <a:p>
            <a:r>
              <a:rPr lang="en-US" dirty="0"/>
              <a:t>Change = Opportunity</a:t>
            </a:r>
          </a:p>
          <a:p>
            <a:pPr lvl="1"/>
            <a:r>
              <a:rPr lang="en-US" dirty="0"/>
              <a:t>What else can we get from the project?</a:t>
            </a:r>
          </a:p>
          <a:p>
            <a:pPr lvl="0"/>
            <a:r>
              <a:rPr lang="en-US" dirty="0"/>
              <a:t>Large project touching many departments</a:t>
            </a:r>
          </a:p>
          <a:p>
            <a:pPr lvl="1"/>
            <a:r>
              <a:rPr lang="en-US" dirty="0"/>
              <a:t>Planning and Preparation</a:t>
            </a:r>
          </a:p>
          <a:p>
            <a:pPr lvl="1"/>
            <a:r>
              <a:rPr lang="en-US" dirty="0"/>
              <a:t>Dismantling</a:t>
            </a:r>
          </a:p>
          <a:p>
            <a:pPr lvl="1"/>
            <a:r>
              <a:rPr lang="en-US" dirty="0"/>
              <a:t>Installation</a:t>
            </a:r>
          </a:p>
          <a:p>
            <a:pPr lvl="1"/>
            <a:r>
              <a:rPr lang="en-US" dirty="0"/>
              <a:t>Commissioning/Testing</a:t>
            </a:r>
          </a:p>
          <a:p>
            <a:pPr lvl="1"/>
            <a:r>
              <a:rPr lang="en-US" dirty="0"/>
              <a:t>Reflection of Workplace Culture</a:t>
            </a:r>
          </a:p>
          <a:p>
            <a:pPr lvl="1"/>
            <a:r>
              <a:rPr lang="en-US" dirty="0"/>
              <a:t>Chance to improve and grow</a:t>
            </a:r>
          </a:p>
          <a:p>
            <a:endParaRPr lang="en-US" dirty="0"/>
          </a:p>
        </p:txBody>
      </p:sp>
      <p:pic>
        <p:nvPicPr>
          <p:cNvPr id="4" name="Picture 3">
            <a:extLst>
              <a:ext uri="{FF2B5EF4-FFF2-40B4-BE49-F238E27FC236}">
                <a16:creationId xmlns:a16="http://schemas.microsoft.com/office/drawing/2014/main" id="{BE460AF8-31C9-4CF9-87D2-C8A83BB586D6}"/>
              </a:ext>
            </a:extLst>
          </p:cNvPr>
          <p:cNvPicPr>
            <a:picLocks noChangeAspect="1"/>
          </p:cNvPicPr>
          <p:nvPr/>
        </p:nvPicPr>
        <p:blipFill>
          <a:blip r:embed="rId2"/>
          <a:stretch>
            <a:fillRect/>
          </a:stretch>
        </p:blipFill>
        <p:spPr>
          <a:xfrm>
            <a:off x="5790674" y="3682295"/>
            <a:ext cx="2896126" cy="1154950"/>
          </a:xfrm>
          <a:prstGeom prst="rect">
            <a:avLst/>
          </a:prstGeom>
        </p:spPr>
      </p:pic>
      <p:pic>
        <p:nvPicPr>
          <p:cNvPr id="5" name="Picture 4">
            <a:extLst>
              <a:ext uri="{FF2B5EF4-FFF2-40B4-BE49-F238E27FC236}">
                <a16:creationId xmlns:a16="http://schemas.microsoft.com/office/drawing/2014/main" id="{1024A4AC-C0BF-4D3E-B017-6AF02AA1C89C}"/>
              </a:ext>
            </a:extLst>
          </p:cNvPr>
          <p:cNvPicPr>
            <a:picLocks noChangeAspect="1"/>
          </p:cNvPicPr>
          <p:nvPr/>
        </p:nvPicPr>
        <p:blipFill>
          <a:blip r:embed="rId3"/>
          <a:stretch>
            <a:fillRect/>
          </a:stretch>
        </p:blipFill>
        <p:spPr>
          <a:xfrm>
            <a:off x="7437012" y="5053174"/>
            <a:ext cx="1249788" cy="1072989"/>
          </a:xfrm>
          <a:prstGeom prst="rect">
            <a:avLst/>
          </a:prstGeom>
        </p:spPr>
      </p:pic>
      <p:pic>
        <p:nvPicPr>
          <p:cNvPr id="6" name="Picture 5">
            <a:extLst>
              <a:ext uri="{FF2B5EF4-FFF2-40B4-BE49-F238E27FC236}">
                <a16:creationId xmlns:a16="http://schemas.microsoft.com/office/drawing/2014/main" id="{F75FE7EB-EF3A-449E-8CBE-79DB407F8006}"/>
              </a:ext>
            </a:extLst>
          </p:cNvPr>
          <p:cNvPicPr>
            <a:picLocks noChangeAspect="1"/>
          </p:cNvPicPr>
          <p:nvPr/>
        </p:nvPicPr>
        <p:blipFill>
          <a:blip r:embed="rId4"/>
          <a:stretch>
            <a:fillRect/>
          </a:stretch>
        </p:blipFill>
        <p:spPr>
          <a:xfrm>
            <a:off x="0" y="6188317"/>
            <a:ext cx="9144000" cy="669683"/>
          </a:xfrm>
          <a:prstGeom prst="rect">
            <a:avLst/>
          </a:prstGeom>
        </p:spPr>
      </p:pic>
      <p:pic>
        <p:nvPicPr>
          <p:cNvPr id="7" name="Picture 6">
            <a:extLst>
              <a:ext uri="{FF2B5EF4-FFF2-40B4-BE49-F238E27FC236}">
                <a16:creationId xmlns:a16="http://schemas.microsoft.com/office/drawing/2014/main" id="{0652CA4A-91BB-4173-9F36-5DD9398FD032}"/>
              </a:ext>
            </a:extLst>
          </p:cNvPr>
          <p:cNvPicPr>
            <a:picLocks noChangeAspect="1"/>
          </p:cNvPicPr>
          <p:nvPr/>
        </p:nvPicPr>
        <p:blipFill>
          <a:blip r:embed="rId5"/>
          <a:stretch>
            <a:fillRect/>
          </a:stretch>
        </p:blipFill>
        <p:spPr>
          <a:xfrm>
            <a:off x="6845814" y="1344168"/>
            <a:ext cx="1840986" cy="986856"/>
          </a:xfrm>
          <a:prstGeom prst="rect">
            <a:avLst/>
          </a:prstGeom>
        </p:spPr>
      </p:pic>
    </p:spTree>
    <p:extLst>
      <p:ext uri="{BB962C8B-B14F-4D97-AF65-F5344CB8AC3E}">
        <p14:creationId xmlns:p14="http://schemas.microsoft.com/office/powerpoint/2010/main" val="1341990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1000"/>
                                        <p:tgtEl>
                                          <p:spTgt spid="6"/>
                                        </p:tgtEl>
                                      </p:cBhvr>
                                    </p:animEffect>
                                    <p:anim calcmode="lin" valueType="num">
                                      <p:cBhvr>
                                        <p:cTn id="58" dur="1000" fill="hold"/>
                                        <p:tgtEl>
                                          <p:spTgt spid="6"/>
                                        </p:tgtEl>
                                        <p:attrNameLst>
                                          <p:attrName>ppt_x</p:attrName>
                                        </p:attrNameLst>
                                      </p:cBhvr>
                                      <p:tavLst>
                                        <p:tav tm="0">
                                          <p:val>
                                            <p:strVal val="#ppt_x"/>
                                          </p:val>
                                        </p:tav>
                                        <p:tav tm="100000">
                                          <p:val>
                                            <p:strVal val="#ppt_x"/>
                                          </p:val>
                                        </p:tav>
                                      </p:tavLst>
                                    </p:anim>
                                    <p:anim calcmode="lin" valueType="num">
                                      <p:cBhvr>
                                        <p:cTn id="5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nodeType="clickEffect">
                                  <p:stCondLst>
                                    <p:cond delay="0"/>
                                  </p:stCondLst>
                                  <p:childTnLst>
                                    <p:set>
                                      <p:cBhvr>
                                        <p:cTn id="63"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819C1-1010-46E7-A90E-B8E0938C260F}"/>
              </a:ext>
            </a:extLst>
          </p:cNvPr>
          <p:cNvSpPr>
            <a:spLocks noGrp="1"/>
          </p:cNvSpPr>
          <p:nvPr>
            <p:ph type="title"/>
          </p:nvPr>
        </p:nvSpPr>
        <p:spPr/>
        <p:txBody>
          <a:bodyPr/>
          <a:lstStyle/>
          <a:p>
            <a:r>
              <a:rPr lang="en-US" dirty="0"/>
              <a:t>Like For Like Change</a:t>
            </a:r>
          </a:p>
        </p:txBody>
      </p:sp>
      <p:sp>
        <p:nvSpPr>
          <p:cNvPr id="3" name="Content Placeholder 2">
            <a:extLst>
              <a:ext uri="{FF2B5EF4-FFF2-40B4-BE49-F238E27FC236}">
                <a16:creationId xmlns:a16="http://schemas.microsoft.com/office/drawing/2014/main" id="{1625C07D-3C29-4E35-ACAB-120B97EE6E32}"/>
              </a:ext>
            </a:extLst>
          </p:cNvPr>
          <p:cNvSpPr>
            <a:spLocks noGrp="1"/>
          </p:cNvSpPr>
          <p:nvPr>
            <p:ph idx="1"/>
          </p:nvPr>
        </p:nvSpPr>
        <p:spPr>
          <a:xfrm>
            <a:off x="457199" y="1600200"/>
            <a:ext cx="5187125" cy="4431323"/>
          </a:xfrm>
        </p:spPr>
        <p:txBody>
          <a:bodyPr>
            <a:normAutofit fontScale="92500" lnSpcReduction="20000"/>
          </a:bodyPr>
          <a:lstStyle/>
          <a:p>
            <a:r>
              <a:rPr lang="en-US" dirty="0"/>
              <a:t>250 MeV </a:t>
            </a:r>
            <a:r>
              <a:rPr lang="en-US" dirty="0" err="1"/>
              <a:t>Linac</a:t>
            </a:r>
            <a:endParaRPr lang="en-US" dirty="0"/>
          </a:p>
          <a:p>
            <a:pPr lvl="1"/>
            <a:r>
              <a:rPr lang="en-US" dirty="0"/>
              <a:t>Same location</a:t>
            </a:r>
          </a:p>
          <a:p>
            <a:pPr lvl="1"/>
            <a:r>
              <a:rPr lang="en-US" dirty="0"/>
              <a:t> 1Hz e</a:t>
            </a:r>
            <a:r>
              <a:rPr lang="en-US" baseline="36000" dirty="0"/>
              <a:t>-</a:t>
            </a:r>
            <a:r>
              <a:rPr lang="en-US" dirty="0"/>
              <a:t> Pulse</a:t>
            </a:r>
          </a:p>
          <a:p>
            <a:pPr lvl="1"/>
            <a:r>
              <a:rPr lang="en-US" dirty="0"/>
              <a:t>RF 2856 			3000 Hz</a:t>
            </a:r>
          </a:p>
          <a:p>
            <a:r>
              <a:rPr lang="en-US" dirty="0"/>
              <a:t>Physically shorter </a:t>
            </a:r>
          </a:p>
          <a:p>
            <a:pPr lvl="1"/>
            <a:r>
              <a:rPr lang="en-US" dirty="0"/>
              <a:t>3 sections from 6 sections</a:t>
            </a:r>
          </a:p>
          <a:p>
            <a:r>
              <a:rPr lang="en-US" dirty="0"/>
              <a:t>Like for like safety?</a:t>
            </a:r>
          </a:p>
          <a:p>
            <a:pPr lvl="1"/>
            <a:r>
              <a:rPr lang="en-US" dirty="0"/>
              <a:t>Shielding</a:t>
            </a:r>
          </a:p>
          <a:p>
            <a:pPr lvl="1"/>
            <a:r>
              <a:rPr lang="en-US" dirty="0"/>
              <a:t>Lockup		</a:t>
            </a:r>
          </a:p>
          <a:p>
            <a:pPr lvl="1"/>
            <a:r>
              <a:rPr lang="en-US" dirty="0"/>
              <a:t>Fire Protection	</a:t>
            </a:r>
          </a:p>
          <a:p>
            <a:endParaRPr lang="en-US" dirty="0"/>
          </a:p>
        </p:txBody>
      </p:sp>
      <p:pic>
        <p:nvPicPr>
          <p:cNvPr id="5" name="Picture 4">
            <a:extLst>
              <a:ext uri="{FF2B5EF4-FFF2-40B4-BE49-F238E27FC236}">
                <a16:creationId xmlns:a16="http://schemas.microsoft.com/office/drawing/2014/main" id="{08EAC45B-2F07-41DB-94A1-39B51A1B1B7C}"/>
              </a:ext>
            </a:extLst>
          </p:cNvPr>
          <p:cNvPicPr>
            <a:picLocks noChangeAspect="1"/>
          </p:cNvPicPr>
          <p:nvPr/>
        </p:nvPicPr>
        <p:blipFill>
          <a:blip r:embed="rId2"/>
          <a:stretch>
            <a:fillRect/>
          </a:stretch>
        </p:blipFill>
        <p:spPr>
          <a:xfrm>
            <a:off x="6391671" y="1190739"/>
            <a:ext cx="2752329" cy="2871995"/>
          </a:xfrm>
          <a:prstGeom prst="rect">
            <a:avLst/>
          </a:prstGeom>
        </p:spPr>
      </p:pic>
      <p:sp>
        <p:nvSpPr>
          <p:cNvPr id="6" name="Arrow: Striped Right 5">
            <a:extLst>
              <a:ext uri="{FF2B5EF4-FFF2-40B4-BE49-F238E27FC236}">
                <a16:creationId xmlns:a16="http://schemas.microsoft.com/office/drawing/2014/main" id="{8164D0FB-2FBA-4FD8-A451-7AF5D0CACCF3}"/>
              </a:ext>
            </a:extLst>
          </p:cNvPr>
          <p:cNvSpPr/>
          <p:nvPr/>
        </p:nvSpPr>
        <p:spPr>
          <a:xfrm>
            <a:off x="2719643" y="2818170"/>
            <a:ext cx="662236" cy="386861"/>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miley Face 6">
            <a:extLst>
              <a:ext uri="{FF2B5EF4-FFF2-40B4-BE49-F238E27FC236}">
                <a16:creationId xmlns:a16="http://schemas.microsoft.com/office/drawing/2014/main" id="{50373B16-2891-4EC9-8748-617627B9EE08}"/>
              </a:ext>
            </a:extLst>
          </p:cNvPr>
          <p:cNvSpPr/>
          <p:nvPr/>
        </p:nvSpPr>
        <p:spPr>
          <a:xfrm>
            <a:off x="3601916" y="4618551"/>
            <a:ext cx="260610" cy="246184"/>
          </a:xfrm>
          <a:prstGeom prst="smileyFac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B050"/>
              </a:solidFill>
              <a:highlight>
                <a:srgbClr val="FFFF00"/>
              </a:highlight>
            </a:endParaRPr>
          </a:p>
        </p:txBody>
      </p:sp>
      <p:sp>
        <p:nvSpPr>
          <p:cNvPr id="8" name="Smiley Face 7">
            <a:extLst>
              <a:ext uri="{FF2B5EF4-FFF2-40B4-BE49-F238E27FC236}">
                <a16:creationId xmlns:a16="http://schemas.microsoft.com/office/drawing/2014/main" id="{E1293515-B64A-47E9-8819-05A093B080A8}"/>
              </a:ext>
            </a:extLst>
          </p:cNvPr>
          <p:cNvSpPr/>
          <p:nvPr/>
        </p:nvSpPr>
        <p:spPr>
          <a:xfrm>
            <a:off x="3601916" y="4988173"/>
            <a:ext cx="260610" cy="246184"/>
          </a:xfrm>
          <a:prstGeom prst="smileyFace">
            <a:avLst>
              <a:gd name="adj" fmla="val 4653"/>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B050"/>
              </a:solidFill>
              <a:highlight>
                <a:srgbClr val="FFFF00"/>
              </a:highlight>
            </a:endParaRPr>
          </a:p>
        </p:txBody>
      </p:sp>
      <p:sp>
        <p:nvSpPr>
          <p:cNvPr id="9" name="Smiley Face 8">
            <a:extLst>
              <a:ext uri="{FF2B5EF4-FFF2-40B4-BE49-F238E27FC236}">
                <a16:creationId xmlns:a16="http://schemas.microsoft.com/office/drawing/2014/main" id="{A003F99C-C140-4CBB-8C48-63F974B66BC5}"/>
              </a:ext>
            </a:extLst>
          </p:cNvPr>
          <p:cNvSpPr/>
          <p:nvPr/>
        </p:nvSpPr>
        <p:spPr>
          <a:xfrm>
            <a:off x="3601916" y="5386756"/>
            <a:ext cx="260610" cy="246184"/>
          </a:xfrm>
          <a:prstGeom prst="smileyFac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B050"/>
              </a:solidFill>
              <a:highlight>
                <a:srgbClr val="FFFF00"/>
              </a:highlight>
            </a:endParaRPr>
          </a:p>
        </p:txBody>
      </p:sp>
      <p:pic>
        <p:nvPicPr>
          <p:cNvPr id="10" name="Picture 9">
            <a:extLst>
              <a:ext uri="{FF2B5EF4-FFF2-40B4-BE49-F238E27FC236}">
                <a16:creationId xmlns:a16="http://schemas.microsoft.com/office/drawing/2014/main" id="{71B491A7-37FB-4441-ACEA-391EEDA17E35}"/>
              </a:ext>
            </a:extLst>
          </p:cNvPr>
          <p:cNvPicPr>
            <a:picLocks noChangeAspect="1"/>
          </p:cNvPicPr>
          <p:nvPr/>
        </p:nvPicPr>
        <p:blipFill>
          <a:blip r:embed="rId3"/>
          <a:stretch>
            <a:fillRect/>
          </a:stretch>
        </p:blipFill>
        <p:spPr>
          <a:xfrm>
            <a:off x="4827088" y="4062734"/>
            <a:ext cx="4606493" cy="2626737"/>
          </a:xfrm>
          <a:prstGeom prst="rect">
            <a:avLst/>
          </a:prstGeom>
        </p:spPr>
      </p:pic>
      <p:sp>
        <p:nvSpPr>
          <p:cNvPr id="12" name="TextBox 11">
            <a:extLst>
              <a:ext uri="{FF2B5EF4-FFF2-40B4-BE49-F238E27FC236}">
                <a16:creationId xmlns:a16="http://schemas.microsoft.com/office/drawing/2014/main" id="{1B13B822-4DE1-4AF2-AA27-4DFE0100077F}"/>
              </a:ext>
            </a:extLst>
          </p:cNvPr>
          <p:cNvSpPr txBox="1"/>
          <p:nvPr/>
        </p:nvSpPr>
        <p:spPr>
          <a:xfrm>
            <a:off x="5712010" y="4680069"/>
            <a:ext cx="767643" cy="369332"/>
          </a:xfrm>
          <a:prstGeom prst="rect">
            <a:avLst/>
          </a:prstGeom>
          <a:noFill/>
        </p:spPr>
        <p:txBody>
          <a:bodyPr wrap="square" rtlCol="0">
            <a:spAutoFit/>
          </a:bodyPr>
          <a:lstStyle/>
          <a:p>
            <a:r>
              <a:rPr lang="en-US" b="1" dirty="0"/>
              <a:t>LINAC</a:t>
            </a:r>
          </a:p>
        </p:txBody>
      </p:sp>
      <p:sp>
        <p:nvSpPr>
          <p:cNvPr id="14" name="TextBox 13">
            <a:extLst>
              <a:ext uri="{FF2B5EF4-FFF2-40B4-BE49-F238E27FC236}">
                <a16:creationId xmlns:a16="http://schemas.microsoft.com/office/drawing/2014/main" id="{5369E136-865A-41EB-82F9-A67C443BC875}"/>
              </a:ext>
            </a:extLst>
          </p:cNvPr>
          <p:cNvSpPr txBox="1"/>
          <p:nvPr/>
        </p:nvSpPr>
        <p:spPr>
          <a:xfrm>
            <a:off x="8353753" y="4340743"/>
            <a:ext cx="461665" cy="1541043"/>
          </a:xfrm>
          <a:prstGeom prst="rect">
            <a:avLst/>
          </a:prstGeom>
          <a:noFill/>
        </p:spPr>
        <p:txBody>
          <a:bodyPr vert="vert" wrap="square" rtlCol="0">
            <a:spAutoFit/>
          </a:bodyPr>
          <a:lstStyle/>
          <a:p>
            <a:r>
              <a:rPr lang="en-US" dirty="0"/>
              <a:t>To </a:t>
            </a:r>
            <a:r>
              <a:rPr lang="en-US" dirty="0" err="1"/>
              <a:t>Synchroton</a:t>
            </a:r>
            <a:endParaRPr lang="en-US" dirty="0"/>
          </a:p>
        </p:txBody>
      </p:sp>
      <p:sp>
        <p:nvSpPr>
          <p:cNvPr id="15" name="Arrow: Down 14">
            <a:extLst>
              <a:ext uri="{FF2B5EF4-FFF2-40B4-BE49-F238E27FC236}">
                <a16:creationId xmlns:a16="http://schemas.microsoft.com/office/drawing/2014/main" id="{319CEA3A-F69E-456B-9F6B-D59031F92A80}"/>
              </a:ext>
            </a:extLst>
          </p:cNvPr>
          <p:cNvSpPr/>
          <p:nvPr/>
        </p:nvSpPr>
        <p:spPr>
          <a:xfrm>
            <a:off x="8405471" y="5881786"/>
            <a:ext cx="360486" cy="465992"/>
          </a:xfrm>
          <a:prstGeom prst="downArrow">
            <a:avLst>
              <a:gd name="adj1" fmla="val 39024"/>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08F502A5-CB52-4286-A275-0B2868171888}"/>
              </a:ext>
            </a:extLst>
          </p:cNvPr>
          <p:cNvSpPr txBox="1"/>
          <p:nvPr/>
        </p:nvSpPr>
        <p:spPr>
          <a:xfrm>
            <a:off x="4911957" y="6046179"/>
            <a:ext cx="2367747" cy="369332"/>
          </a:xfrm>
          <a:prstGeom prst="rect">
            <a:avLst/>
          </a:prstGeom>
          <a:noFill/>
        </p:spPr>
        <p:txBody>
          <a:bodyPr wrap="square" rtlCol="0">
            <a:spAutoFit/>
          </a:bodyPr>
          <a:lstStyle/>
          <a:p>
            <a:r>
              <a:rPr lang="en-US" dirty="0"/>
              <a:t>2 Stories Underground</a:t>
            </a:r>
          </a:p>
        </p:txBody>
      </p:sp>
    </p:spTree>
    <p:extLst>
      <p:ext uri="{BB962C8B-B14F-4D97-AF65-F5344CB8AC3E}">
        <p14:creationId xmlns:p14="http://schemas.microsoft.com/office/powerpoint/2010/main" val="3282208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653A2-9C6E-4601-A8B7-48B0CD08A9B4}"/>
              </a:ext>
            </a:extLst>
          </p:cNvPr>
          <p:cNvSpPr>
            <a:spLocks noGrp="1"/>
          </p:cNvSpPr>
          <p:nvPr>
            <p:ph type="title"/>
          </p:nvPr>
        </p:nvSpPr>
        <p:spPr>
          <a:xfrm>
            <a:off x="553914" y="-94639"/>
            <a:ext cx="8229600" cy="1143000"/>
          </a:xfrm>
        </p:spPr>
        <p:txBody>
          <a:bodyPr/>
          <a:lstStyle/>
          <a:p>
            <a:r>
              <a:rPr lang="en-US"/>
              <a:t>Technical Values</a:t>
            </a:r>
          </a:p>
        </p:txBody>
      </p:sp>
      <p:graphicFrame>
        <p:nvGraphicFramePr>
          <p:cNvPr id="4" name="Table 3">
            <a:extLst>
              <a:ext uri="{FF2B5EF4-FFF2-40B4-BE49-F238E27FC236}">
                <a16:creationId xmlns:a16="http://schemas.microsoft.com/office/drawing/2014/main" id="{128C18F7-795D-49AD-B0AD-D08D187B6AE5}"/>
              </a:ext>
            </a:extLst>
          </p:cNvPr>
          <p:cNvGraphicFramePr>
            <a:graphicFrameLocks noGrp="1"/>
          </p:cNvGraphicFramePr>
          <p:nvPr>
            <p:extLst>
              <p:ext uri="{D42A27DB-BD31-4B8C-83A1-F6EECF244321}">
                <p14:modId xmlns:p14="http://schemas.microsoft.com/office/powerpoint/2010/main" val="4224189857"/>
              </p:ext>
            </p:extLst>
          </p:nvPr>
        </p:nvGraphicFramePr>
        <p:xfrm>
          <a:off x="360486" y="835268"/>
          <a:ext cx="8660421" cy="6022729"/>
        </p:xfrm>
        <a:graphic>
          <a:graphicData uri="http://schemas.openxmlformats.org/drawingml/2006/table">
            <a:tbl>
              <a:tblPr firstRow="1" firstCol="1" bandRow="1">
                <a:tableStyleId>{5C22544A-7EE6-4342-B048-85BDC9FD1C3A}</a:tableStyleId>
              </a:tblPr>
              <a:tblGrid>
                <a:gridCol w="3445560">
                  <a:extLst>
                    <a:ext uri="{9D8B030D-6E8A-4147-A177-3AD203B41FA5}">
                      <a16:colId xmlns:a16="http://schemas.microsoft.com/office/drawing/2014/main" val="4134098816"/>
                    </a:ext>
                  </a:extLst>
                </a:gridCol>
                <a:gridCol w="1101731">
                  <a:extLst>
                    <a:ext uri="{9D8B030D-6E8A-4147-A177-3AD203B41FA5}">
                      <a16:colId xmlns:a16="http://schemas.microsoft.com/office/drawing/2014/main" val="248126501"/>
                    </a:ext>
                  </a:extLst>
                </a:gridCol>
                <a:gridCol w="1542424">
                  <a:extLst>
                    <a:ext uri="{9D8B030D-6E8A-4147-A177-3AD203B41FA5}">
                      <a16:colId xmlns:a16="http://schemas.microsoft.com/office/drawing/2014/main" val="64334380"/>
                    </a:ext>
                  </a:extLst>
                </a:gridCol>
                <a:gridCol w="2570706">
                  <a:extLst>
                    <a:ext uri="{9D8B030D-6E8A-4147-A177-3AD203B41FA5}">
                      <a16:colId xmlns:a16="http://schemas.microsoft.com/office/drawing/2014/main" val="118260922"/>
                    </a:ext>
                  </a:extLst>
                </a:gridCol>
              </a:tblGrid>
              <a:tr h="606459">
                <a:tc>
                  <a:txBody>
                    <a:bodyPr/>
                    <a:lstStyle/>
                    <a:p>
                      <a:pPr marL="0" marR="0" algn="ctr" fontAlgn="base">
                        <a:spcBef>
                          <a:spcPts val="1400"/>
                        </a:spcBef>
                        <a:spcAft>
                          <a:spcPts val="0"/>
                        </a:spcAft>
                      </a:pPr>
                      <a:r>
                        <a:rPr lang="en-US" sz="1000">
                          <a:effectLst/>
                        </a:rPr>
                        <a:t>Parameters</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fontAlgn="base">
                        <a:spcBef>
                          <a:spcPts val="1400"/>
                        </a:spcBef>
                        <a:spcAft>
                          <a:spcPts val="0"/>
                        </a:spcAft>
                      </a:pPr>
                      <a:r>
                        <a:rPr lang="en-US" sz="1000">
                          <a:effectLst/>
                        </a:rPr>
                        <a:t>Current LINAC Values</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gn="ctr" fontAlgn="base">
                        <a:spcBef>
                          <a:spcPts val="1400"/>
                        </a:spcBef>
                        <a:spcAft>
                          <a:spcPts val="0"/>
                        </a:spcAft>
                      </a:pPr>
                      <a:r>
                        <a:rPr lang="en-US" sz="1000">
                          <a:effectLst/>
                        </a:rPr>
                        <a:t>Final Design LINAC Values</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gn="ctr" fontAlgn="base">
                        <a:spcBef>
                          <a:spcPts val="1400"/>
                        </a:spcBef>
                        <a:spcAft>
                          <a:spcPts val="0"/>
                        </a:spcAft>
                      </a:pPr>
                      <a:r>
                        <a:rPr lang="en-US" sz="1000">
                          <a:effectLst/>
                        </a:rPr>
                        <a:t>Units</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151672066"/>
                  </a:ext>
                </a:extLst>
              </a:tr>
              <a:tr h="298636">
                <a:tc>
                  <a:txBody>
                    <a:bodyPr/>
                    <a:lstStyle/>
                    <a:p>
                      <a:pPr marL="0" marR="0" algn="just" fontAlgn="base">
                        <a:spcBef>
                          <a:spcPts val="1400"/>
                        </a:spcBef>
                        <a:spcAft>
                          <a:spcPts val="0"/>
                        </a:spcAft>
                      </a:pPr>
                      <a:r>
                        <a:rPr lang="en-US" sz="1000">
                          <a:effectLst/>
                        </a:rPr>
                        <a:t>Accelerator Particles </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fontAlgn="base">
                        <a:spcBef>
                          <a:spcPts val="1400"/>
                        </a:spcBef>
                        <a:spcAft>
                          <a:spcPts val="0"/>
                        </a:spcAft>
                      </a:pPr>
                      <a:r>
                        <a:rPr lang="en-US" sz="1000">
                          <a:effectLst/>
                        </a:rPr>
                        <a:t>electrons</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fontAlgn="base">
                        <a:spcBef>
                          <a:spcPts val="1400"/>
                        </a:spcBef>
                        <a:spcAft>
                          <a:spcPts val="0"/>
                        </a:spcAft>
                      </a:pPr>
                      <a:r>
                        <a:rPr lang="en-US" sz="1000">
                          <a:effectLst/>
                        </a:rPr>
                        <a:t>electrons</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fontAlgn="base">
                        <a:spcBef>
                          <a:spcPts val="1400"/>
                        </a:spcBef>
                        <a:spcAft>
                          <a:spcPts val="0"/>
                        </a:spcAft>
                      </a:pPr>
                      <a:r>
                        <a:rPr lang="en-US" sz="1000">
                          <a:effectLst/>
                        </a:rPr>
                        <a:t>n/a</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973605796"/>
                  </a:ext>
                </a:extLst>
              </a:tr>
              <a:tr h="298636">
                <a:tc>
                  <a:txBody>
                    <a:bodyPr/>
                    <a:lstStyle/>
                    <a:p>
                      <a:pPr marL="0" marR="0" algn="just" fontAlgn="base">
                        <a:spcBef>
                          <a:spcPts val="1400"/>
                        </a:spcBef>
                        <a:spcAft>
                          <a:spcPts val="0"/>
                        </a:spcAft>
                      </a:pPr>
                      <a:r>
                        <a:rPr lang="en-US" sz="1000">
                          <a:effectLst/>
                        </a:rPr>
                        <a:t>Nominal Beam Energy </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fontAlgn="base">
                        <a:spcBef>
                          <a:spcPts val="1400"/>
                        </a:spcBef>
                        <a:spcAft>
                          <a:spcPts val="0"/>
                        </a:spcAft>
                      </a:pPr>
                      <a:r>
                        <a:rPr lang="en-US" sz="1000">
                          <a:effectLst/>
                        </a:rPr>
                        <a:t>250</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fontAlgn="base">
                        <a:spcBef>
                          <a:spcPts val="1400"/>
                        </a:spcBef>
                        <a:spcAft>
                          <a:spcPts val="0"/>
                        </a:spcAft>
                      </a:pPr>
                      <a:r>
                        <a:rPr lang="en-US" sz="1000">
                          <a:effectLst/>
                        </a:rPr>
                        <a:t>250</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fontAlgn="base">
                        <a:spcBef>
                          <a:spcPts val="1400"/>
                        </a:spcBef>
                        <a:spcAft>
                          <a:spcPts val="0"/>
                        </a:spcAft>
                      </a:pPr>
                      <a:r>
                        <a:rPr lang="en-US" sz="1000">
                          <a:effectLst/>
                        </a:rPr>
                        <a:t>MeV</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267481220"/>
                  </a:ext>
                </a:extLst>
              </a:tr>
              <a:tr h="405324">
                <a:tc>
                  <a:txBody>
                    <a:bodyPr/>
                    <a:lstStyle/>
                    <a:p>
                      <a:pPr marL="0" marR="0" algn="just" fontAlgn="base">
                        <a:spcBef>
                          <a:spcPts val="1400"/>
                        </a:spcBef>
                        <a:spcAft>
                          <a:spcPts val="0"/>
                        </a:spcAft>
                      </a:pPr>
                      <a:r>
                        <a:rPr lang="en-US" sz="1000">
                          <a:effectLst/>
                        </a:rPr>
                        <a:t>Minimum Beam Energy in any RF failure mode</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fontAlgn="base">
                        <a:spcBef>
                          <a:spcPts val="1400"/>
                        </a:spcBef>
                        <a:spcAft>
                          <a:spcPts val="0"/>
                        </a:spcAft>
                      </a:pPr>
                      <a:r>
                        <a:rPr lang="en-US" sz="1000">
                          <a:effectLst/>
                        </a:rPr>
                        <a:t>180</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fontAlgn="base">
                        <a:spcBef>
                          <a:spcPts val="1400"/>
                        </a:spcBef>
                        <a:spcAft>
                          <a:spcPts val="0"/>
                        </a:spcAft>
                      </a:pPr>
                      <a:r>
                        <a:rPr lang="en-US" sz="1000">
                          <a:effectLst/>
                        </a:rPr>
                        <a:t>180</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fontAlgn="base">
                        <a:spcBef>
                          <a:spcPts val="1400"/>
                        </a:spcBef>
                        <a:spcAft>
                          <a:spcPts val="0"/>
                        </a:spcAft>
                      </a:pPr>
                      <a:r>
                        <a:rPr lang="en-US" sz="1000">
                          <a:effectLst/>
                        </a:rPr>
                        <a:t>MeV</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589210937"/>
                  </a:ext>
                </a:extLst>
              </a:tr>
              <a:tr h="405324">
                <a:tc>
                  <a:txBody>
                    <a:bodyPr/>
                    <a:lstStyle/>
                    <a:p>
                      <a:pPr marL="0" marR="0" algn="just" fontAlgn="base">
                        <a:spcBef>
                          <a:spcPts val="1400"/>
                        </a:spcBef>
                        <a:spcAft>
                          <a:spcPts val="0"/>
                        </a:spcAft>
                      </a:pPr>
                      <a:r>
                        <a:rPr lang="en-US" sz="1000">
                          <a:solidFill>
                            <a:schemeClr val="tx1"/>
                          </a:solidFill>
                          <a:effectLst/>
                          <a:highlight>
                            <a:srgbClr val="FFFF00"/>
                          </a:highlight>
                        </a:rPr>
                        <a:t>Single Bunch Mode Beam charge in 500 MHz Bunch 3</a:t>
                      </a:r>
                      <a:endParaRPr lang="en-US" sz="10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fontAlgn="base">
                        <a:spcBef>
                          <a:spcPts val="1400"/>
                        </a:spcBef>
                        <a:spcAft>
                          <a:spcPts val="0"/>
                        </a:spcAft>
                      </a:pPr>
                      <a:r>
                        <a:rPr lang="en-US" sz="1000">
                          <a:effectLst/>
                          <a:highlight>
                            <a:srgbClr val="FFFF00"/>
                          </a:highlight>
                        </a:rPr>
                        <a:t>0.24</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fontAlgn="base">
                        <a:spcBef>
                          <a:spcPts val="1400"/>
                        </a:spcBef>
                        <a:spcAft>
                          <a:spcPts val="0"/>
                        </a:spcAft>
                      </a:pPr>
                      <a:r>
                        <a:rPr lang="en-US" sz="1000">
                          <a:effectLst/>
                          <a:highlight>
                            <a:srgbClr val="FFFF00"/>
                          </a:highlight>
                        </a:rPr>
                        <a:t>1.5</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fontAlgn="base">
                        <a:spcBef>
                          <a:spcPts val="1400"/>
                        </a:spcBef>
                        <a:spcAft>
                          <a:spcPts val="0"/>
                        </a:spcAft>
                      </a:pPr>
                      <a:r>
                        <a:rPr lang="en-US" sz="1000">
                          <a:effectLst/>
                          <a:highlight>
                            <a:srgbClr val="FFFF00"/>
                          </a:highlight>
                        </a:rPr>
                        <a:t>nC</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149115741"/>
                  </a:ext>
                </a:extLst>
              </a:tr>
              <a:tr h="298636">
                <a:tc>
                  <a:txBody>
                    <a:bodyPr/>
                    <a:lstStyle/>
                    <a:p>
                      <a:pPr marL="0" marR="0" algn="just" fontAlgn="base">
                        <a:spcBef>
                          <a:spcPts val="1400"/>
                        </a:spcBef>
                        <a:spcAft>
                          <a:spcPts val="0"/>
                        </a:spcAft>
                      </a:pPr>
                      <a:r>
                        <a:rPr lang="en-US" sz="1000">
                          <a:effectLst/>
                        </a:rPr>
                        <a:t>Single Bunch Mode Bunch Length</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fontAlgn="base">
                        <a:spcBef>
                          <a:spcPts val="1400"/>
                        </a:spcBef>
                        <a:spcAft>
                          <a:spcPts val="0"/>
                        </a:spcAft>
                      </a:pPr>
                      <a:r>
                        <a:rPr lang="en-US" sz="1000">
                          <a:effectLst/>
                        </a:rPr>
                        <a:t>0.003</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fontAlgn="base">
                        <a:spcBef>
                          <a:spcPts val="1400"/>
                        </a:spcBef>
                        <a:spcAft>
                          <a:spcPts val="0"/>
                        </a:spcAft>
                      </a:pPr>
                      <a:r>
                        <a:rPr lang="en-US" sz="1000">
                          <a:effectLst/>
                        </a:rPr>
                        <a:t>0.003</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fontAlgn="base">
                        <a:spcBef>
                          <a:spcPts val="1400"/>
                        </a:spcBef>
                        <a:spcAft>
                          <a:spcPts val="0"/>
                        </a:spcAft>
                      </a:pPr>
                      <a:r>
                        <a:rPr lang="en-US" sz="1000">
                          <a:effectLst/>
                        </a:rPr>
                        <a:t>ns</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241106915"/>
                  </a:ext>
                </a:extLst>
              </a:tr>
              <a:tr h="405324">
                <a:tc>
                  <a:txBody>
                    <a:bodyPr/>
                    <a:lstStyle/>
                    <a:p>
                      <a:pPr marL="0" marR="0" algn="just" fontAlgn="base">
                        <a:spcBef>
                          <a:spcPts val="1400"/>
                        </a:spcBef>
                        <a:spcAft>
                          <a:spcPts val="0"/>
                        </a:spcAft>
                      </a:pPr>
                      <a:r>
                        <a:rPr lang="en-US" sz="1000">
                          <a:effectLst/>
                        </a:rPr>
                        <a:t>Multi Bunch Mode Beam charge per 500 MHz Bunch  (adjustable)</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fontAlgn="base">
                        <a:spcBef>
                          <a:spcPts val="1400"/>
                        </a:spcBef>
                        <a:spcAft>
                          <a:spcPts val="0"/>
                        </a:spcAft>
                      </a:pPr>
                      <a:r>
                        <a:rPr lang="en-US" sz="1000">
                          <a:effectLst/>
                        </a:rPr>
                        <a:t>0.08</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fontAlgn="base">
                        <a:spcBef>
                          <a:spcPts val="1400"/>
                        </a:spcBef>
                        <a:spcAft>
                          <a:spcPts val="0"/>
                        </a:spcAft>
                      </a:pPr>
                      <a:r>
                        <a:rPr lang="en-US" sz="1000">
                          <a:effectLst/>
                        </a:rPr>
                        <a:t>0.08</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fontAlgn="base">
                        <a:spcBef>
                          <a:spcPts val="1400"/>
                        </a:spcBef>
                        <a:spcAft>
                          <a:spcPts val="0"/>
                        </a:spcAft>
                      </a:pPr>
                      <a:r>
                        <a:rPr lang="en-US" sz="1000">
                          <a:effectLst/>
                        </a:rPr>
                        <a:t>nC</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677347106"/>
                  </a:ext>
                </a:extLst>
              </a:tr>
              <a:tr h="405324">
                <a:tc>
                  <a:txBody>
                    <a:bodyPr/>
                    <a:lstStyle/>
                    <a:p>
                      <a:pPr marL="0" marR="0" algn="just" fontAlgn="base">
                        <a:spcBef>
                          <a:spcPts val="1400"/>
                        </a:spcBef>
                        <a:spcAft>
                          <a:spcPts val="0"/>
                        </a:spcAft>
                      </a:pPr>
                      <a:r>
                        <a:rPr lang="en-US" sz="1000">
                          <a:effectLst/>
                        </a:rPr>
                        <a:t>Multi Bunch Mode Train Length, 5 to 70 bunches at 500 MHz (2 ns RF buckets) </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fontAlgn="base">
                        <a:spcBef>
                          <a:spcPts val="1400"/>
                        </a:spcBef>
                        <a:spcAft>
                          <a:spcPts val="0"/>
                        </a:spcAft>
                      </a:pPr>
                      <a:r>
                        <a:rPr lang="en-US" sz="1000">
                          <a:effectLst/>
                        </a:rPr>
                        <a:t>1-140</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fontAlgn="base">
                        <a:spcBef>
                          <a:spcPts val="1400"/>
                        </a:spcBef>
                        <a:spcAft>
                          <a:spcPts val="0"/>
                        </a:spcAft>
                      </a:pPr>
                      <a:r>
                        <a:rPr lang="en-US" sz="1000">
                          <a:effectLst/>
                        </a:rPr>
                        <a:t>10 to 140</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fontAlgn="base">
                        <a:spcBef>
                          <a:spcPts val="1400"/>
                        </a:spcBef>
                        <a:spcAft>
                          <a:spcPts val="0"/>
                        </a:spcAft>
                      </a:pPr>
                      <a:r>
                        <a:rPr lang="en-US" sz="1000">
                          <a:effectLst/>
                        </a:rPr>
                        <a:t>ns</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130480736"/>
                  </a:ext>
                </a:extLst>
              </a:tr>
              <a:tr h="298636">
                <a:tc>
                  <a:txBody>
                    <a:bodyPr/>
                    <a:lstStyle/>
                    <a:p>
                      <a:pPr marL="0" marR="0" algn="just" fontAlgn="base">
                        <a:spcBef>
                          <a:spcPts val="1400"/>
                        </a:spcBef>
                        <a:spcAft>
                          <a:spcPts val="0"/>
                        </a:spcAft>
                      </a:pPr>
                      <a:r>
                        <a:rPr lang="en-US" sz="1000">
                          <a:effectLst/>
                        </a:rPr>
                        <a:t>Center energy stability (pulse to pulse)</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fontAlgn="base">
                        <a:spcBef>
                          <a:spcPts val="1400"/>
                        </a:spcBef>
                        <a:spcAft>
                          <a:spcPts val="0"/>
                        </a:spcAft>
                      </a:pPr>
                      <a:r>
                        <a:rPr lang="en-US" sz="1000">
                          <a:effectLst/>
                        </a:rPr>
                        <a:t>≤ 0.1</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fontAlgn="base">
                        <a:spcBef>
                          <a:spcPts val="1400"/>
                        </a:spcBef>
                        <a:spcAft>
                          <a:spcPts val="0"/>
                        </a:spcAft>
                      </a:pPr>
                      <a:r>
                        <a:rPr lang="en-US" sz="1000">
                          <a:effectLst/>
                        </a:rPr>
                        <a:t>≤0.1</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fontAlgn="base">
                        <a:spcBef>
                          <a:spcPts val="1400"/>
                        </a:spcBef>
                        <a:spcAft>
                          <a:spcPts val="0"/>
                        </a:spcAft>
                      </a:pPr>
                      <a:r>
                        <a:rPr lang="en-US" sz="1000">
                          <a:effectLst/>
                        </a:rPr>
                        <a:t>% (RMS)</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378924233"/>
                  </a:ext>
                </a:extLst>
              </a:tr>
              <a:tr h="298636">
                <a:tc>
                  <a:txBody>
                    <a:bodyPr/>
                    <a:lstStyle/>
                    <a:p>
                      <a:pPr marL="0" marR="0" algn="just" fontAlgn="base">
                        <a:spcBef>
                          <a:spcPts val="1400"/>
                        </a:spcBef>
                        <a:spcAft>
                          <a:spcPts val="0"/>
                        </a:spcAft>
                      </a:pPr>
                      <a:r>
                        <a:rPr lang="en-US" sz="1000">
                          <a:solidFill>
                            <a:schemeClr val="tx1"/>
                          </a:solidFill>
                          <a:effectLst/>
                          <a:highlight>
                            <a:srgbClr val="FFFF00"/>
                          </a:highlight>
                        </a:rPr>
                        <a:t>Energy Spread</a:t>
                      </a:r>
                      <a:endParaRPr lang="en-US" sz="10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fontAlgn="base">
                        <a:spcBef>
                          <a:spcPts val="1400"/>
                        </a:spcBef>
                        <a:spcAft>
                          <a:spcPts val="0"/>
                        </a:spcAft>
                      </a:pPr>
                      <a:r>
                        <a:rPr lang="en-US" sz="1000">
                          <a:effectLst/>
                          <a:highlight>
                            <a:srgbClr val="FFFF00"/>
                          </a:highlight>
                        </a:rPr>
                        <a:t>≤0.3</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fontAlgn="base">
                        <a:spcBef>
                          <a:spcPts val="1400"/>
                        </a:spcBef>
                        <a:spcAft>
                          <a:spcPts val="0"/>
                        </a:spcAft>
                      </a:pPr>
                      <a:r>
                        <a:rPr lang="en-US" sz="1000">
                          <a:effectLst/>
                          <a:highlight>
                            <a:srgbClr val="FFFF00"/>
                          </a:highlight>
                        </a:rPr>
                        <a:t>≤0.5</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fontAlgn="base">
                        <a:spcBef>
                          <a:spcPts val="1400"/>
                        </a:spcBef>
                        <a:spcAft>
                          <a:spcPts val="0"/>
                        </a:spcAft>
                      </a:pPr>
                      <a:r>
                        <a:rPr lang="en-US" sz="1000">
                          <a:effectLst/>
                          <a:highlight>
                            <a:srgbClr val="FFFF00"/>
                          </a:highlight>
                        </a:rPr>
                        <a:t>% (RMS)</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788445499"/>
                  </a:ext>
                </a:extLst>
              </a:tr>
              <a:tr h="298636">
                <a:tc>
                  <a:txBody>
                    <a:bodyPr/>
                    <a:lstStyle/>
                    <a:p>
                      <a:pPr marL="0" marR="0" algn="just" fontAlgn="base">
                        <a:spcBef>
                          <a:spcPts val="1400"/>
                        </a:spcBef>
                        <a:spcAft>
                          <a:spcPts val="0"/>
                        </a:spcAft>
                      </a:pPr>
                      <a:r>
                        <a:rPr lang="en-US" sz="1000">
                          <a:solidFill>
                            <a:schemeClr val="tx1"/>
                          </a:solidFill>
                          <a:effectLst/>
                          <a:highlight>
                            <a:srgbClr val="FFFF00"/>
                          </a:highlight>
                        </a:rPr>
                        <a:t>Normalized Emittance (1s) (X or Y) </a:t>
                      </a:r>
                      <a:endParaRPr lang="en-US" sz="10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fontAlgn="base">
                        <a:spcBef>
                          <a:spcPts val="1400"/>
                        </a:spcBef>
                        <a:spcAft>
                          <a:spcPts val="0"/>
                        </a:spcAft>
                      </a:pPr>
                      <a:r>
                        <a:rPr lang="en-US" sz="1000">
                          <a:effectLst/>
                          <a:highlight>
                            <a:srgbClr val="FFFF00"/>
                          </a:highlight>
                        </a:rPr>
                        <a:t>10</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fontAlgn="base">
                        <a:spcBef>
                          <a:spcPts val="1400"/>
                        </a:spcBef>
                        <a:spcAft>
                          <a:spcPts val="0"/>
                        </a:spcAft>
                      </a:pPr>
                      <a:r>
                        <a:rPr lang="en-US" sz="1000">
                          <a:effectLst/>
                          <a:highlight>
                            <a:srgbClr val="FFFF00"/>
                          </a:highlight>
                        </a:rPr>
                        <a:t>≤50</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fontAlgn="base">
                        <a:spcBef>
                          <a:spcPts val="1400"/>
                        </a:spcBef>
                        <a:spcAft>
                          <a:spcPts val="0"/>
                        </a:spcAft>
                      </a:pPr>
                      <a:r>
                        <a:rPr lang="en-US" sz="1000">
                          <a:effectLst/>
                          <a:highlight>
                            <a:srgbClr val="FFFF00"/>
                          </a:highlight>
                          <a:sym typeface="Symbol" panose="05050102010706020507" pitchFamily="18" charset="2"/>
                        </a:rPr>
                        <a:t></a:t>
                      </a:r>
                      <a:r>
                        <a:rPr lang="en-US" sz="1000">
                          <a:effectLst/>
                          <a:highlight>
                            <a:srgbClr val="FFFF00"/>
                          </a:highlight>
                        </a:rPr>
                        <a:t> m·mrad (1 sigma in X or Y)</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969017730"/>
                  </a:ext>
                </a:extLst>
              </a:tr>
              <a:tr h="298636">
                <a:tc>
                  <a:txBody>
                    <a:bodyPr/>
                    <a:lstStyle/>
                    <a:p>
                      <a:pPr marL="0" marR="0" algn="just" fontAlgn="base">
                        <a:spcBef>
                          <a:spcPts val="1400"/>
                        </a:spcBef>
                        <a:spcAft>
                          <a:spcPts val="0"/>
                        </a:spcAft>
                      </a:pPr>
                      <a:r>
                        <a:rPr lang="en-US" sz="1000">
                          <a:solidFill>
                            <a:schemeClr val="tx1"/>
                          </a:solidFill>
                          <a:effectLst/>
                          <a:highlight>
                            <a:srgbClr val="FFFF00"/>
                          </a:highlight>
                        </a:rPr>
                        <a:t>Injector Frequency adjustable to </a:t>
                      </a:r>
                      <a:endParaRPr lang="en-US" sz="10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fontAlgn="base">
                        <a:spcBef>
                          <a:spcPts val="1400"/>
                        </a:spcBef>
                        <a:spcAft>
                          <a:spcPts val="0"/>
                        </a:spcAft>
                      </a:pPr>
                      <a:r>
                        <a:rPr lang="en-US" sz="1000">
                          <a:effectLst/>
                          <a:highlight>
                            <a:srgbClr val="FFFF00"/>
                          </a:highlight>
                        </a:rPr>
                        <a:t>2856</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fontAlgn="base">
                        <a:spcBef>
                          <a:spcPts val="1400"/>
                        </a:spcBef>
                        <a:spcAft>
                          <a:spcPts val="0"/>
                        </a:spcAft>
                      </a:pPr>
                      <a:r>
                        <a:rPr lang="en-US" sz="1000">
                          <a:effectLst/>
                          <a:highlight>
                            <a:srgbClr val="FFFF00"/>
                          </a:highlight>
                        </a:rPr>
                        <a:t>3000.24 ± 0.050</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fontAlgn="base">
                        <a:spcBef>
                          <a:spcPts val="1400"/>
                        </a:spcBef>
                        <a:spcAft>
                          <a:spcPts val="0"/>
                        </a:spcAft>
                      </a:pPr>
                      <a:r>
                        <a:rPr lang="en-US" sz="1000">
                          <a:effectLst/>
                          <a:highlight>
                            <a:srgbClr val="FFFF00"/>
                          </a:highlight>
                        </a:rPr>
                        <a:t>MHz</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194806762"/>
                  </a:ext>
                </a:extLst>
              </a:tr>
              <a:tr h="404307">
                <a:tc>
                  <a:txBody>
                    <a:bodyPr/>
                    <a:lstStyle/>
                    <a:p>
                      <a:pPr marL="0" marR="0" algn="just" fontAlgn="base">
                        <a:spcBef>
                          <a:spcPts val="1400"/>
                        </a:spcBef>
                        <a:spcAft>
                          <a:spcPts val="0"/>
                        </a:spcAft>
                      </a:pPr>
                      <a:r>
                        <a:rPr lang="en-US" sz="1000">
                          <a:effectLst/>
                        </a:rPr>
                        <a:t>Booster Synchrotron RF Frequency  </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fontAlgn="base">
                        <a:spcBef>
                          <a:spcPts val="1400"/>
                        </a:spcBef>
                        <a:spcAft>
                          <a:spcPts val="0"/>
                        </a:spcAft>
                      </a:pPr>
                      <a:r>
                        <a:rPr lang="en-US" sz="1000">
                          <a:effectLst/>
                        </a:rPr>
                        <a:t>500.04 ± 0.005</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fontAlgn="base">
                        <a:spcBef>
                          <a:spcPts val="1400"/>
                        </a:spcBef>
                        <a:spcAft>
                          <a:spcPts val="0"/>
                        </a:spcAft>
                      </a:pPr>
                      <a:r>
                        <a:rPr lang="en-US" sz="1000">
                          <a:effectLst/>
                        </a:rPr>
                        <a:t>500.04 ± 0.005</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fontAlgn="base">
                        <a:spcBef>
                          <a:spcPts val="1400"/>
                        </a:spcBef>
                        <a:spcAft>
                          <a:spcPts val="0"/>
                        </a:spcAft>
                      </a:pPr>
                      <a:r>
                        <a:rPr lang="en-US" sz="1000">
                          <a:effectLst/>
                        </a:rPr>
                        <a:t>MHz</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402722966"/>
                  </a:ext>
                </a:extLst>
              </a:tr>
              <a:tr h="298636">
                <a:tc>
                  <a:txBody>
                    <a:bodyPr/>
                    <a:lstStyle/>
                    <a:p>
                      <a:pPr marL="0" marR="0" algn="just" fontAlgn="base">
                        <a:spcBef>
                          <a:spcPts val="1400"/>
                        </a:spcBef>
                        <a:spcAft>
                          <a:spcPts val="0"/>
                        </a:spcAft>
                      </a:pPr>
                      <a:r>
                        <a:rPr lang="en-US" sz="1000">
                          <a:effectLst/>
                        </a:rPr>
                        <a:t>Injector Nominal Repetition rate*  </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fontAlgn="base">
                        <a:spcBef>
                          <a:spcPts val="1400"/>
                        </a:spcBef>
                        <a:spcAft>
                          <a:spcPts val="0"/>
                        </a:spcAft>
                      </a:pPr>
                      <a:r>
                        <a:rPr lang="en-US" sz="1000">
                          <a:effectLst/>
                        </a:rPr>
                        <a:t>1</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fontAlgn="base">
                        <a:spcBef>
                          <a:spcPts val="1400"/>
                        </a:spcBef>
                        <a:spcAft>
                          <a:spcPts val="0"/>
                        </a:spcAft>
                      </a:pPr>
                      <a:r>
                        <a:rPr lang="en-US" sz="1000">
                          <a:effectLst/>
                        </a:rPr>
                        <a:t>1</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fontAlgn="base">
                        <a:spcBef>
                          <a:spcPts val="1400"/>
                        </a:spcBef>
                        <a:spcAft>
                          <a:spcPts val="0"/>
                        </a:spcAft>
                      </a:pPr>
                      <a:r>
                        <a:rPr lang="en-US" sz="1000">
                          <a:effectLst/>
                        </a:rPr>
                        <a:t>Hz</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949053854"/>
                  </a:ext>
                </a:extLst>
              </a:tr>
              <a:tr h="298636">
                <a:tc>
                  <a:txBody>
                    <a:bodyPr/>
                    <a:lstStyle/>
                    <a:p>
                      <a:pPr marL="0" marR="0" algn="just" fontAlgn="base">
                        <a:spcBef>
                          <a:spcPts val="1400"/>
                        </a:spcBef>
                        <a:spcAft>
                          <a:spcPts val="0"/>
                        </a:spcAft>
                      </a:pPr>
                      <a:r>
                        <a:rPr lang="en-US" sz="1000">
                          <a:solidFill>
                            <a:schemeClr val="tx1"/>
                          </a:solidFill>
                          <a:effectLst/>
                          <a:highlight>
                            <a:srgbClr val="FFFF00"/>
                          </a:highlight>
                        </a:rPr>
                        <a:t>Modulators and Klystrons Repetition Rate </a:t>
                      </a:r>
                      <a:endParaRPr lang="en-US" sz="10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fontAlgn="base">
                        <a:spcBef>
                          <a:spcPts val="1400"/>
                        </a:spcBef>
                        <a:spcAft>
                          <a:spcPts val="0"/>
                        </a:spcAft>
                      </a:pPr>
                      <a:r>
                        <a:rPr lang="en-US" sz="1000">
                          <a:effectLst/>
                          <a:highlight>
                            <a:srgbClr val="FFFF00"/>
                          </a:highlight>
                        </a:rPr>
                        <a:t>1</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fontAlgn="base">
                        <a:spcBef>
                          <a:spcPts val="1400"/>
                        </a:spcBef>
                        <a:spcAft>
                          <a:spcPts val="0"/>
                        </a:spcAft>
                      </a:pPr>
                      <a:r>
                        <a:rPr lang="en-US" sz="1000">
                          <a:effectLst/>
                          <a:highlight>
                            <a:srgbClr val="FFFF00"/>
                          </a:highlight>
                        </a:rPr>
                        <a:t>1 to 10</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fontAlgn="base">
                        <a:spcBef>
                          <a:spcPts val="1400"/>
                        </a:spcBef>
                        <a:spcAft>
                          <a:spcPts val="0"/>
                        </a:spcAft>
                      </a:pPr>
                      <a:r>
                        <a:rPr lang="en-US" sz="1000">
                          <a:effectLst/>
                          <a:highlight>
                            <a:srgbClr val="FFFF00"/>
                          </a:highlight>
                        </a:rPr>
                        <a:t>Hz</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852146048"/>
                  </a:ext>
                </a:extLst>
              </a:tr>
              <a:tr h="404307">
                <a:tc>
                  <a:txBody>
                    <a:bodyPr/>
                    <a:lstStyle/>
                    <a:p>
                      <a:pPr marL="0" marR="0" algn="just" fontAlgn="base">
                        <a:spcBef>
                          <a:spcPts val="1400"/>
                        </a:spcBef>
                        <a:spcAft>
                          <a:spcPts val="0"/>
                        </a:spcAft>
                      </a:pPr>
                      <a:r>
                        <a:rPr lang="en-US" sz="1000">
                          <a:effectLst/>
                        </a:rPr>
                        <a:t>Pulse to pulse beam position variation (RMS) </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fontAlgn="base">
                        <a:spcBef>
                          <a:spcPts val="1400"/>
                        </a:spcBef>
                        <a:spcAft>
                          <a:spcPts val="0"/>
                        </a:spcAft>
                      </a:pPr>
                      <a:r>
                        <a:rPr lang="en-US" sz="1000">
                          <a:effectLst/>
                        </a:rPr>
                        <a:t>0.2</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fontAlgn="base">
                        <a:spcBef>
                          <a:spcPts val="1400"/>
                        </a:spcBef>
                        <a:spcAft>
                          <a:spcPts val="0"/>
                        </a:spcAft>
                      </a:pPr>
                      <a:r>
                        <a:rPr lang="en-US" sz="1000">
                          <a:effectLst/>
                        </a:rPr>
                        <a:t>0.2</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fontAlgn="base">
                        <a:spcBef>
                          <a:spcPts val="1400"/>
                        </a:spcBef>
                        <a:spcAft>
                          <a:spcPts val="0"/>
                        </a:spcAft>
                      </a:pPr>
                      <a:r>
                        <a:rPr lang="en-US" sz="1000">
                          <a:effectLst/>
                        </a:rPr>
                        <a:t>mm rms</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871195707"/>
                  </a:ext>
                </a:extLst>
              </a:tr>
              <a:tr h="298636">
                <a:tc>
                  <a:txBody>
                    <a:bodyPr/>
                    <a:lstStyle/>
                    <a:p>
                      <a:pPr marL="0" marR="0" algn="just" fontAlgn="base">
                        <a:spcBef>
                          <a:spcPts val="1400"/>
                        </a:spcBef>
                        <a:spcAft>
                          <a:spcPts val="0"/>
                        </a:spcAft>
                      </a:pPr>
                      <a:r>
                        <a:rPr lang="en-US" sz="1000">
                          <a:effectLst/>
                        </a:rPr>
                        <a:t>Pulse to pulse beam angle variation (RMS) </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fontAlgn="base">
                        <a:spcBef>
                          <a:spcPts val="1400"/>
                        </a:spcBef>
                        <a:spcAft>
                          <a:spcPts val="0"/>
                        </a:spcAft>
                      </a:pPr>
                      <a:r>
                        <a:rPr lang="en-US" sz="1000">
                          <a:effectLst/>
                        </a:rPr>
                        <a:t>0.05</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fontAlgn="base">
                        <a:spcBef>
                          <a:spcPts val="1400"/>
                        </a:spcBef>
                        <a:spcAft>
                          <a:spcPts val="0"/>
                        </a:spcAft>
                      </a:pPr>
                      <a:r>
                        <a:rPr lang="en-US" sz="1000">
                          <a:effectLst/>
                        </a:rPr>
                        <a:t>0.05</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fontAlgn="base">
                        <a:spcBef>
                          <a:spcPts val="1400"/>
                        </a:spcBef>
                        <a:spcAft>
                          <a:spcPts val="0"/>
                        </a:spcAft>
                      </a:pPr>
                      <a:r>
                        <a:rPr lang="en-US" sz="1000" err="1">
                          <a:effectLst/>
                        </a:rPr>
                        <a:t>mrad</a:t>
                      </a:r>
                      <a:r>
                        <a:rPr lang="en-US" sz="1000">
                          <a:effectLst/>
                        </a:rPr>
                        <a:t> rms</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978225260"/>
                  </a:ext>
                </a:extLst>
              </a:tr>
            </a:tbl>
          </a:graphicData>
        </a:graphic>
      </p:graphicFrame>
    </p:spTree>
    <p:extLst>
      <p:ext uri="{BB962C8B-B14F-4D97-AF65-F5344CB8AC3E}">
        <p14:creationId xmlns:p14="http://schemas.microsoft.com/office/powerpoint/2010/main" val="31068040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5A01AA7-5B8C-4792-9A2A-E791CED62135}"/>
              </a:ext>
            </a:extLst>
          </p:cNvPr>
          <p:cNvPicPr>
            <a:picLocks noChangeAspect="1"/>
          </p:cNvPicPr>
          <p:nvPr/>
        </p:nvPicPr>
        <p:blipFill>
          <a:blip r:embed="rId2">
            <a:extLst>
              <a:ext uri="{BEBA8EAE-BF5A-486C-A8C5-ECC9F3942E4B}">
                <a14:imgProps xmlns:a14="http://schemas.microsoft.com/office/drawing/2010/main">
                  <a14:imgLayer r:embed="rId3">
                    <a14:imgEffect>
                      <a14:artisticLineDrawing/>
                    </a14:imgEffect>
                  </a14:imgLayer>
                </a14:imgProps>
              </a:ext>
            </a:extLst>
          </a:blip>
          <a:stretch>
            <a:fillRect/>
          </a:stretch>
        </p:blipFill>
        <p:spPr>
          <a:xfrm>
            <a:off x="6290631" y="4416552"/>
            <a:ext cx="2682736" cy="1476756"/>
          </a:xfrm>
          <a:prstGeom prst="rect">
            <a:avLst/>
          </a:prstGeom>
          <a:effectLst>
            <a:outerShdw blurRad="50800" dist="50800" dir="5400000" algn="ctr" rotWithShape="0">
              <a:srgbClr val="000000">
                <a:alpha val="0"/>
              </a:srgbClr>
            </a:outerShdw>
          </a:effectLst>
        </p:spPr>
      </p:pic>
      <p:sp>
        <p:nvSpPr>
          <p:cNvPr id="2" name="Title 1">
            <a:extLst>
              <a:ext uri="{FF2B5EF4-FFF2-40B4-BE49-F238E27FC236}">
                <a16:creationId xmlns:a16="http://schemas.microsoft.com/office/drawing/2014/main" id="{E6C532D9-C0AC-4340-AECD-C9CA238A0C63}"/>
              </a:ext>
            </a:extLst>
          </p:cNvPr>
          <p:cNvSpPr>
            <a:spLocks noGrp="1"/>
          </p:cNvSpPr>
          <p:nvPr>
            <p:ph type="title"/>
          </p:nvPr>
        </p:nvSpPr>
        <p:spPr>
          <a:xfrm>
            <a:off x="457200" y="314604"/>
            <a:ext cx="8229600" cy="1143000"/>
          </a:xfrm>
        </p:spPr>
        <p:txBody>
          <a:bodyPr/>
          <a:lstStyle/>
          <a:p>
            <a:r>
              <a:rPr lang="en-US" dirty="0"/>
              <a:t>Safety Planning And Preparation</a:t>
            </a:r>
          </a:p>
        </p:txBody>
      </p:sp>
      <p:sp>
        <p:nvSpPr>
          <p:cNvPr id="5" name="TextBox 4">
            <a:extLst>
              <a:ext uri="{FF2B5EF4-FFF2-40B4-BE49-F238E27FC236}">
                <a16:creationId xmlns:a16="http://schemas.microsoft.com/office/drawing/2014/main" id="{FC012EC1-D863-49D3-B03C-FDFCD3329755}"/>
              </a:ext>
            </a:extLst>
          </p:cNvPr>
          <p:cNvSpPr txBox="1"/>
          <p:nvPr/>
        </p:nvSpPr>
        <p:spPr>
          <a:xfrm>
            <a:off x="170634" y="1330307"/>
            <a:ext cx="7266378" cy="4678204"/>
          </a:xfrm>
          <a:prstGeom prst="rect">
            <a:avLst/>
          </a:prstGeom>
          <a:noFill/>
          <a:effectLst>
            <a:outerShdw blurRad="50800" dist="50800" dir="5400000" algn="ctr" rotWithShape="0">
              <a:srgbClr val="000000">
                <a:alpha val="0"/>
              </a:srgbClr>
            </a:outerShdw>
          </a:effectLst>
        </p:spPr>
        <p:txBody>
          <a:bodyPr wrap="square" rtlCol="0">
            <a:spAutoFit/>
          </a:bodyPr>
          <a:lstStyle/>
          <a:p>
            <a:r>
              <a:rPr lang="en-US" sz="2800" b="1" dirty="0"/>
              <a:t>Regulatory</a:t>
            </a:r>
          </a:p>
          <a:p>
            <a:pPr marL="457200" indent="-457200">
              <a:buFont typeface="Arial" panose="020B0604020202020204" pitchFamily="34" charset="0"/>
              <a:buChar char="•"/>
            </a:pPr>
            <a:r>
              <a:rPr lang="en-US" sz="2800" dirty="0"/>
              <a:t>Documentation:  “Like for Like Change”</a:t>
            </a:r>
          </a:p>
          <a:p>
            <a:pPr marL="457200" indent="-457200">
              <a:buFont typeface="Arial" panose="020B0604020202020204" pitchFamily="34" charset="0"/>
              <a:buChar char="•"/>
            </a:pPr>
            <a:r>
              <a:rPr lang="en-US" sz="2800" dirty="0"/>
              <a:t>No </a:t>
            </a:r>
            <a:r>
              <a:rPr lang="en-US" sz="2800" dirty="0" err="1"/>
              <a:t>Licencing</a:t>
            </a:r>
            <a:r>
              <a:rPr lang="en-US" sz="2800" dirty="0"/>
              <a:t> concerns!  </a:t>
            </a:r>
          </a:p>
          <a:p>
            <a:endParaRPr lang="en-US" sz="2800" dirty="0"/>
          </a:p>
          <a:p>
            <a:r>
              <a:rPr lang="en-US" sz="2800" b="1" dirty="0"/>
              <a:t>Worker Safety</a:t>
            </a:r>
          </a:p>
          <a:p>
            <a:pPr marL="971550" lvl="1" indent="-457200">
              <a:buFont typeface="Arial" panose="020B0604020202020204" pitchFamily="34" charset="0"/>
              <a:buChar char="•"/>
            </a:pPr>
            <a:r>
              <a:rPr lang="en-US" sz="2800" dirty="0"/>
              <a:t>Hazardous Building Materials Assessment</a:t>
            </a:r>
          </a:p>
          <a:p>
            <a:pPr marL="971550" lvl="1" indent="-457200">
              <a:buFont typeface="Arial" panose="020B0604020202020204" pitchFamily="34" charset="0"/>
              <a:buChar char="•"/>
            </a:pPr>
            <a:r>
              <a:rPr lang="en-US" sz="2800" dirty="0"/>
              <a:t>Residual radiation surveys</a:t>
            </a:r>
          </a:p>
          <a:p>
            <a:pPr marL="971550" lvl="1" indent="-457200">
              <a:buFont typeface="Arial" panose="020B0604020202020204" pitchFamily="34" charset="0"/>
              <a:buChar char="•"/>
            </a:pPr>
            <a:r>
              <a:rPr lang="en-US" sz="2800" dirty="0"/>
              <a:t>Dismantling Plan</a:t>
            </a:r>
          </a:p>
          <a:p>
            <a:pPr marL="1428750" lvl="2" indent="-457200">
              <a:buFont typeface="Arial" panose="020B0604020202020204" pitchFamily="34" charset="0"/>
              <a:buChar char="•"/>
            </a:pPr>
            <a:r>
              <a:rPr lang="en-US" sz="2800" dirty="0"/>
              <a:t>Logistics and storage plans</a:t>
            </a:r>
          </a:p>
          <a:p>
            <a:pPr marL="971550" lvl="1" indent="-457200">
              <a:buFont typeface="Arial" panose="020B0604020202020204" pitchFamily="34" charset="0"/>
              <a:buChar char="•"/>
            </a:pPr>
            <a:r>
              <a:rPr lang="en-US" sz="2800" dirty="0"/>
              <a:t>Daily Tool-Box Meetings</a:t>
            </a:r>
          </a:p>
          <a:p>
            <a:endParaRPr lang="en-US" dirty="0"/>
          </a:p>
        </p:txBody>
      </p:sp>
      <p:pic>
        <p:nvPicPr>
          <p:cNvPr id="6" name="Picture 5">
            <a:extLst>
              <a:ext uri="{FF2B5EF4-FFF2-40B4-BE49-F238E27FC236}">
                <a16:creationId xmlns:a16="http://schemas.microsoft.com/office/drawing/2014/main" id="{CAC819D7-6A31-406A-8AC8-97C425657A69}"/>
              </a:ext>
            </a:extLst>
          </p:cNvPr>
          <p:cNvPicPr>
            <a:picLocks noChangeAspect="1"/>
          </p:cNvPicPr>
          <p:nvPr/>
        </p:nvPicPr>
        <p:blipFill>
          <a:blip r:embed="rId4"/>
          <a:stretch>
            <a:fillRect/>
          </a:stretch>
        </p:blipFill>
        <p:spPr>
          <a:xfrm>
            <a:off x="6504272" y="1389203"/>
            <a:ext cx="1219306" cy="1219306"/>
          </a:xfrm>
          <a:prstGeom prst="rect">
            <a:avLst/>
          </a:prstGeom>
        </p:spPr>
      </p:pic>
      <p:pic>
        <p:nvPicPr>
          <p:cNvPr id="8" name="Picture 7">
            <a:extLst>
              <a:ext uri="{FF2B5EF4-FFF2-40B4-BE49-F238E27FC236}">
                <a16:creationId xmlns:a16="http://schemas.microsoft.com/office/drawing/2014/main" id="{625F7CA5-40F9-432E-BB0F-CD8A5FFE707C}"/>
              </a:ext>
            </a:extLst>
          </p:cNvPr>
          <p:cNvPicPr>
            <a:picLocks noChangeAspect="1"/>
          </p:cNvPicPr>
          <p:nvPr/>
        </p:nvPicPr>
        <p:blipFill>
          <a:blip r:embed="rId5"/>
          <a:stretch>
            <a:fillRect/>
          </a:stretch>
        </p:blipFill>
        <p:spPr>
          <a:xfrm>
            <a:off x="7684753" y="1496562"/>
            <a:ext cx="1249788" cy="1072989"/>
          </a:xfrm>
          <a:prstGeom prst="rect">
            <a:avLst/>
          </a:prstGeom>
        </p:spPr>
      </p:pic>
      <p:pic>
        <p:nvPicPr>
          <p:cNvPr id="12" name="Picture 11">
            <a:extLst>
              <a:ext uri="{FF2B5EF4-FFF2-40B4-BE49-F238E27FC236}">
                <a16:creationId xmlns:a16="http://schemas.microsoft.com/office/drawing/2014/main" id="{E18C37A9-CFF1-41F1-8DDB-C459F3108221}"/>
              </a:ext>
            </a:extLst>
          </p:cNvPr>
          <p:cNvPicPr>
            <a:picLocks noChangeAspect="1"/>
          </p:cNvPicPr>
          <p:nvPr/>
        </p:nvPicPr>
        <p:blipFill>
          <a:blip r:embed="rId6"/>
          <a:stretch>
            <a:fillRect/>
          </a:stretch>
        </p:blipFill>
        <p:spPr>
          <a:xfrm>
            <a:off x="0" y="6187440"/>
            <a:ext cx="9144000" cy="670560"/>
          </a:xfrm>
          <a:prstGeom prst="rect">
            <a:avLst/>
          </a:prstGeom>
        </p:spPr>
      </p:pic>
    </p:spTree>
    <p:extLst>
      <p:ext uri="{BB962C8B-B14F-4D97-AF65-F5344CB8AC3E}">
        <p14:creationId xmlns:p14="http://schemas.microsoft.com/office/powerpoint/2010/main" val="3230714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E8916-E697-4CA7-8DEB-9AB336D1F595}"/>
              </a:ext>
            </a:extLst>
          </p:cNvPr>
          <p:cNvSpPr>
            <a:spLocks noGrp="1"/>
          </p:cNvSpPr>
          <p:nvPr>
            <p:ph type="title"/>
          </p:nvPr>
        </p:nvSpPr>
        <p:spPr/>
        <p:txBody>
          <a:bodyPr/>
          <a:lstStyle/>
          <a:p>
            <a:r>
              <a:rPr lang="en-US" dirty="0"/>
              <a:t>Out with the old </a:t>
            </a:r>
            <a:r>
              <a:rPr lang="en-US" dirty="0" err="1"/>
              <a:t>linac</a:t>
            </a:r>
            <a:r>
              <a:rPr lang="en-US" dirty="0"/>
              <a:t>!</a:t>
            </a:r>
          </a:p>
        </p:txBody>
      </p:sp>
      <p:sp>
        <p:nvSpPr>
          <p:cNvPr id="3" name="Content Placeholder 2">
            <a:extLst>
              <a:ext uri="{FF2B5EF4-FFF2-40B4-BE49-F238E27FC236}">
                <a16:creationId xmlns:a16="http://schemas.microsoft.com/office/drawing/2014/main" id="{D11A1606-912D-4DAC-A87C-ADFD002DDEE0}"/>
              </a:ext>
            </a:extLst>
          </p:cNvPr>
          <p:cNvSpPr>
            <a:spLocks noGrp="1"/>
          </p:cNvSpPr>
          <p:nvPr>
            <p:ph idx="1"/>
          </p:nvPr>
        </p:nvSpPr>
        <p:spPr>
          <a:xfrm>
            <a:off x="-357060" y="1184366"/>
            <a:ext cx="8367204" cy="5111021"/>
          </a:xfrm>
        </p:spPr>
        <p:txBody>
          <a:bodyPr>
            <a:normAutofit lnSpcReduction="10000"/>
          </a:bodyPr>
          <a:lstStyle/>
          <a:p>
            <a:pPr marL="971550" lvl="1" indent="-457200"/>
            <a:r>
              <a:rPr lang="en-US" b="1" dirty="0"/>
              <a:t>Gone in 3 Days!</a:t>
            </a:r>
          </a:p>
          <a:p>
            <a:pPr marL="1371600" lvl="2" indent="-457200"/>
            <a:r>
              <a:rPr lang="en-US" dirty="0"/>
              <a:t>2 weeks allotted as contingency</a:t>
            </a:r>
          </a:p>
          <a:p>
            <a:pPr marL="1371600" lvl="2" indent="-457200"/>
            <a:r>
              <a:rPr lang="en-US" dirty="0"/>
              <a:t>Radiation Surveys kept pace</a:t>
            </a:r>
          </a:p>
          <a:p>
            <a:pPr marL="1371600" lvl="2" indent="-457200"/>
            <a:r>
              <a:rPr lang="en-US" dirty="0"/>
              <a:t>Logistics kept pace</a:t>
            </a:r>
          </a:p>
          <a:p>
            <a:pPr marL="1371600" lvl="2" indent="-457200"/>
            <a:r>
              <a:rPr lang="en-US" dirty="0"/>
              <a:t>All due to good preparation!</a:t>
            </a:r>
          </a:p>
          <a:p>
            <a:pPr marL="971550" lvl="1" indent="-457200"/>
            <a:r>
              <a:rPr lang="en-US" b="1" dirty="0"/>
              <a:t>No injuries</a:t>
            </a:r>
          </a:p>
          <a:p>
            <a:pPr marL="1371600" lvl="2" indent="-457200"/>
            <a:r>
              <a:rPr lang="en-US" dirty="0"/>
              <a:t>No minor injuries, no near misses</a:t>
            </a:r>
          </a:p>
          <a:p>
            <a:pPr marL="971550" lvl="1" indent="-457200"/>
            <a:r>
              <a:rPr lang="en-US" b="1" dirty="0"/>
              <a:t>Compliance</a:t>
            </a:r>
          </a:p>
          <a:p>
            <a:pPr marL="1371600" lvl="2" indent="-457200"/>
            <a:r>
              <a:rPr lang="en-US" dirty="0"/>
              <a:t>Limits on total occupancy in </a:t>
            </a:r>
            <a:r>
              <a:rPr lang="en-US" dirty="0" err="1"/>
              <a:t>linac</a:t>
            </a:r>
            <a:r>
              <a:rPr lang="en-US" dirty="0"/>
              <a:t> area</a:t>
            </a:r>
          </a:p>
          <a:p>
            <a:pPr marL="1371600" lvl="2" indent="-457200"/>
            <a:r>
              <a:rPr lang="en-US" dirty="0"/>
              <a:t>Hot work permits/requirements</a:t>
            </a:r>
          </a:p>
          <a:p>
            <a:pPr marL="1371600" lvl="2" indent="-457200"/>
            <a:r>
              <a:rPr lang="en-US" dirty="0"/>
              <a:t>Lockout/Tagout (Control of Hazardous Energy)</a:t>
            </a:r>
          </a:p>
          <a:p>
            <a:pPr marL="1371600" lvl="2" indent="-457200"/>
            <a:r>
              <a:rPr lang="en-US" dirty="0"/>
              <a:t>Worker PPE Requirements</a:t>
            </a:r>
          </a:p>
        </p:txBody>
      </p:sp>
      <p:pic>
        <p:nvPicPr>
          <p:cNvPr id="6" name="Picture 5">
            <a:extLst>
              <a:ext uri="{FF2B5EF4-FFF2-40B4-BE49-F238E27FC236}">
                <a16:creationId xmlns:a16="http://schemas.microsoft.com/office/drawing/2014/main" id="{6530A5FB-17D5-44EA-A848-13D991E03A29}"/>
              </a:ext>
            </a:extLst>
          </p:cNvPr>
          <p:cNvPicPr>
            <a:picLocks noChangeAspect="1"/>
          </p:cNvPicPr>
          <p:nvPr/>
        </p:nvPicPr>
        <p:blipFill>
          <a:blip r:embed="rId3"/>
          <a:stretch>
            <a:fillRect/>
          </a:stretch>
        </p:blipFill>
        <p:spPr>
          <a:xfrm>
            <a:off x="7894212" y="4812745"/>
            <a:ext cx="1249788" cy="1072989"/>
          </a:xfrm>
          <a:prstGeom prst="rect">
            <a:avLst/>
          </a:prstGeom>
        </p:spPr>
      </p:pic>
      <p:pic>
        <p:nvPicPr>
          <p:cNvPr id="8" name="Picture 7">
            <a:extLst>
              <a:ext uri="{FF2B5EF4-FFF2-40B4-BE49-F238E27FC236}">
                <a16:creationId xmlns:a16="http://schemas.microsoft.com/office/drawing/2014/main" id="{8D374ED1-43F4-4630-843C-8E56650AFF66}"/>
              </a:ext>
            </a:extLst>
          </p:cNvPr>
          <p:cNvPicPr>
            <a:picLocks noChangeAspect="1"/>
          </p:cNvPicPr>
          <p:nvPr/>
        </p:nvPicPr>
        <p:blipFill>
          <a:blip r:embed="rId4"/>
          <a:stretch>
            <a:fillRect/>
          </a:stretch>
        </p:blipFill>
        <p:spPr>
          <a:xfrm>
            <a:off x="5254752" y="1643634"/>
            <a:ext cx="3889248" cy="2187702"/>
          </a:xfrm>
          <a:prstGeom prst="rect">
            <a:avLst/>
          </a:prstGeom>
        </p:spPr>
      </p:pic>
      <p:sp>
        <p:nvSpPr>
          <p:cNvPr id="9" name="TextBox 8">
            <a:extLst>
              <a:ext uri="{FF2B5EF4-FFF2-40B4-BE49-F238E27FC236}">
                <a16:creationId xmlns:a16="http://schemas.microsoft.com/office/drawing/2014/main" id="{04D5AFD0-7B9B-413A-BAAD-53D6B66D302A}"/>
              </a:ext>
            </a:extLst>
          </p:cNvPr>
          <p:cNvSpPr txBox="1"/>
          <p:nvPr/>
        </p:nvSpPr>
        <p:spPr>
          <a:xfrm>
            <a:off x="6044184" y="3300984"/>
            <a:ext cx="2203704" cy="369332"/>
          </a:xfrm>
          <a:prstGeom prst="rect">
            <a:avLst/>
          </a:prstGeom>
          <a:noFill/>
        </p:spPr>
        <p:txBody>
          <a:bodyPr wrap="square" rtlCol="0">
            <a:spAutoFit/>
          </a:bodyPr>
          <a:lstStyle/>
          <a:p>
            <a:r>
              <a:rPr lang="en-US" dirty="0" err="1"/>
              <a:t>Linac</a:t>
            </a:r>
            <a:r>
              <a:rPr lang="en-US" dirty="0"/>
              <a:t> Hall After!</a:t>
            </a:r>
          </a:p>
        </p:txBody>
      </p:sp>
    </p:spTree>
    <p:extLst>
      <p:ext uri="{BB962C8B-B14F-4D97-AF65-F5344CB8AC3E}">
        <p14:creationId xmlns:p14="http://schemas.microsoft.com/office/powerpoint/2010/main" val="3367486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C783E-68DB-496D-829C-388450C6D03A}"/>
              </a:ext>
            </a:extLst>
          </p:cNvPr>
          <p:cNvSpPr>
            <a:spLocks noGrp="1"/>
          </p:cNvSpPr>
          <p:nvPr>
            <p:ph type="title"/>
          </p:nvPr>
        </p:nvSpPr>
        <p:spPr>
          <a:xfrm>
            <a:off x="457200" y="-7523"/>
            <a:ext cx="8229600" cy="1143000"/>
          </a:xfrm>
        </p:spPr>
        <p:txBody>
          <a:bodyPr/>
          <a:lstStyle/>
          <a:p>
            <a:r>
              <a:rPr lang="en-US" dirty="0"/>
              <a:t>Perfection?</a:t>
            </a:r>
          </a:p>
        </p:txBody>
      </p:sp>
      <p:sp>
        <p:nvSpPr>
          <p:cNvPr id="3" name="Content Placeholder 2">
            <a:extLst>
              <a:ext uri="{FF2B5EF4-FFF2-40B4-BE49-F238E27FC236}">
                <a16:creationId xmlns:a16="http://schemas.microsoft.com/office/drawing/2014/main" id="{D9F1D73B-6081-47CE-9FCA-B7FF1B772756}"/>
              </a:ext>
            </a:extLst>
          </p:cNvPr>
          <p:cNvSpPr>
            <a:spLocks noGrp="1"/>
          </p:cNvSpPr>
          <p:nvPr>
            <p:ph idx="1"/>
          </p:nvPr>
        </p:nvSpPr>
        <p:spPr>
          <a:xfrm>
            <a:off x="-1" y="1135477"/>
            <a:ext cx="6729413" cy="5036723"/>
          </a:xfrm>
        </p:spPr>
        <p:txBody>
          <a:bodyPr>
            <a:normAutofit/>
          </a:bodyPr>
          <a:lstStyle/>
          <a:p>
            <a:r>
              <a:rPr lang="en-US" b="1" dirty="0"/>
              <a:t>Storage Issues</a:t>
            </a:r>
          </a:p>
          <a:p>
            <a:pPr lvl="1"/>
            <a:r>
              <a:rPr lang="en-US" dirty="0"/>
              <a:t>Several storage non-conformances</a:t>
            </a:r>
          </a:p>
          <a:p>
            <a:pPr lvl="1"/>
            <a:r>
              <a:rPr lang="en-US" dirty="0"/>
              <a:t>All resolved promptly when raised</a:t>
            </a:r>
          </a:p>
          <a:p>
            <a:pPr lvl="1"/>
            <a:r>
              <a:rPr lang="en-US" dirty="0"/>
              <a:t>Reminders in daily meetings</a:t>
            </a:r>
          </a:p>
          <a:p>
            <a:r>
              <a:rPr lang="en-US" b="1" dirty="0"/>
              <a:t>Signs and Barriers</a:t>
            </a:r>
          </a:p>
          <a:p>
            <a:pPr lvl="1"/>
            <a:r>
              <a:rPr lang="en-US" dirty="0" err="1"/>
              <a:t>Linac</a:t>
            </a:r>
            <a:r>
              <a:rPr lang="en-US" dirty="0"/>
              <a:t> removal resulted in partially uncovered sump - poorly marked</a:t>
            </a:r>
          </a:p>
          <a:p>
            <a:r>
              <a:rPr lang="en-US" b="1" dirty="0"/>
              <a:t>But no big surprises…</a:t>
            </a:r>
          </a:p>
        </p:txBody>
      </p:sp>
      <p:pic>
        <p:nvPicPr>
          <p:cNvPr id="4" name="Picture 3">
            <a:extLst>
              <a:ext uri="{FF2B5EF4-FFF2-40B4-BE49-F238E27FC236}">
                <a16:creationId xmlns:a16="http://schemas.microsoft.com/office/drawing/2014/main" id="{04E305A3-0E52-4E58-98DB-0F5DDE739D29}"/>
              </a:ext>
            </a:extLst>
          </p:cNvPr>
          <p:cNvPicPr>
            <a:picLocks noChangeAspect="1"/>
          </p:cNvPicPr>
          <p:nvPr/>
        </p:nvPicPr>
        <p:blipFill rotWithShape="1">
          <a:blip r:embed="rId2"/>
          <a:srcRect l="27421" r="33940" b="40690"/>
          <a:stretch/>
        </p:blipFill>
        <p:spPr>
          <a:xfrm>
            <a:off x="5882754" y="2324427"/>
            <a:ext cx="3163192" cy="2731149"/>
          </a:xfrm>
          <a:prstGeom prst="rect">
            <a:avLst/>
          </a:prstGeom>
        </p:spPr>
      </p:pic>
      <p:pic>
        <p:nvPicPr>
          <p:cNvPr id="5" name="Picture 4">
            <a:extLst>
              <a:ext uri="{FF2B5EF4-FFF2-40B4-BE49-F238E27FC236}">
                <a16:creationId xmlns:a16="http://schemas.microsoft.com/office/drawing/2014/main" id="{B6F6CEB7-3321-4F9D-A5BB-EC1152A0B190}"/>
              </a:ext>
            </a:extLst>
          </p:cNvPr>
          <p:cNvPicPr>
            <a:picLocks noChangeAspect="1"/>
          </p:cNvPicPr>
          <p:nvPr/>
        </p:nvPicPr>
        <p:blipFill>
          <a:blip r:embed="rId3"/>
          <a:stretch>
            <a:fillRect/>
          </a:stretch>
        </p:blipFill>
        <p:spPr>
          <a:xfrm>
            <a:off x="7851594" y="1184259"/>
            <a:ext cx="1249788" cy="1079086"/>
          </a:xfrm>
          <a:prstGeom prst="rect">
            <a:avLst/>
          </a:prstGeom>
        </p:spPr>
      </p:pic>
      <p:pic>
        <p:nvPicPr>
          <p:cNvPr id="7" name="Picture 6">
            <a:extLst>
              <a:ext uri="{FF2B5EF4-FFF2-40B4-BE49-F238E27FC236}">
                <a16:creationId xmlns:a16="http://schemas.microsoft.com/office/drawing/2014/main" id="{DBC2C58E-EADE-4125-85AF-78811D0B59B4}"/>
              </a:ext>
            </a:extLst>
          </p:cNvPr>
          <p:cNvPicPr>
            <a:picLocks noChangeAspect="1"/>
          </p:cNvPicPr>
          <p:nvPr/>
        </p:nvPicPr>
        <p:blipFill>
          <a:blip r:embed="rId4"/>
          <a:stretch>
            <a:fillRect/>
          </a:stretch>
        </p:blipFill>
        <p:spPr>
          <a:xfrm>
            <a:off x="8028425" y="5178669"/>
            <a:ext cx="804679" cy="1095258"/>
          </a:xfrm>
          <a:prstGeom prst="rect">
            <a:avLst/>
          </a:prstGeom>
        </p:spPr>
      </p:pic>
    </p:spTree>
    <p:extLst>
      <p:ext uri="{BB962C8B-B14F-4D97-AF65-F5344CB8AC3E}">
        <p14:creationId xmlns:p14="http://schemas.microsoft.com/office/powerpoint/2010/main" val="89213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2.xml><?xml version="1.0" encoding="utf-8"?>
<ds:datastoreItem xmlns:ds="http://schemas.openxmlformats.org/officeDocument/2006/customXml" ds:itemID="{7B6F2769-7194-4217-93D3-3AF3A4742282}">
  <ds:schemaRefs>
    <ds:schemaRef ds:uri="http://purl.org/dc/elements/1.1/"/>
    <ds:schemaRef ds:uri="http://schemas.microsoft.com/office/infopath/2007/PartnerControls"/>
    <ds:schemaRef ds:uri="http://purl.org/dc/dcmitype/"/>
    <ds:schemaRef ds:uri="http://www.w3.org/XML/1998/namespace"/>
    <ds:schemaRef ds:uri="http://schemas.microsoft.com/office/2006/documentManagement/types"/>
    <ds:schemaRef ds:uri="http://purl.org/dc/terms/"/>
    <ds:schemaRef ds:uri="http://schemas.openxmlformats.org/package/2006/metadata/core-properties"/>
    <ds:schemaRef ds:uri="http://schemas.microsoft.com/sharepoint/v3/fields"/>
    <ds:schemaRef ds:uri="http://schemas.microsoft.com/office/2006/metadata/properties"/>
  </ds:schemaRefs>
</ds:datastoreItem>
</file>

<file path=customXml/itemProps3.xml><?xml version="1.0" encoding="utf-8"?>
<ds:datastoreItem xmlns:ds="http://schemas.openxmlformats.org/officeDocument/2006/customXml" ds:itemID="{E4214858-785C-42F7-BE66-6D0E79395FC8}">
  <ds:schemaRefs>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field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FNEMasterTemplateForThemePreview.pptx</Template>
  <TotalTime>4</TotalTime>
  <Words>1899</Words>
  <Application>Microsoft Office PowerPoint</Application>
  <PresentationFormat>On-screen Show (4:3)</PresentationFormat>
  <Paragraphs>313</Paragraphs>
  <Slides>23</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AdvEPSTIM</vt:lpstr>
      <vt:lpstr>Arial</vt:lpstr>
      <vt:lpstr>Calibri</vt:lpstr>
      <vt:lpstr>Söhne</vt:lpstr>
      <vt:lpstr>StoneSans</vt:lpstr>
      <vt:lpstr>Symbol</vt:lpstr>
      <vt:lpstr>Times New Roman</vt:lpstr>
      <vt:lpstr>Office Theme</vt:lpstr>
      <vt:lpstr>PowerPoint Presentation</vt:lpstr>
      <vt:lpstr>SAFETY</vt:lpstr>
      <vt:lpstr>New Linac Announcement Reaction</vt:lpstr>
      <vt:lpstr>CLS Linac Replacement Project</vt:lpstr>
      <vt:lpstr>Like For Like Change</vt:lpstr>
      <vt:lpstr>Technical Values</vt:lpstr>
      <vt:lpstr>Safety Planning And Preparation</vt:lpstr>
      <vt:lpstr>Out with the old linac!</vt:lpstr>
      <vt:lpstr>Perfection?</vt:lpstr>
      <vt:lpstr>Communication </vt:lpstr>
      <vt:lpstr>CLS Linac Hall Before/After</vt:lpstr>
      <vt:lpstr>Observations</vt:lpstr>
      <vt:lpstr>PowerPoint Presentation</vt:lpstr>
      <vt:lpstr>Leadership Philosophy/Style</vt:lpstr>
      <vt:lpstr>Leader Standard Work (LSW) </vt:lpstr>
      <vt:lpstr>PowerPoint Presentation</vt:lpstr>
      <vt:lpstr>Types of Leader Standard Work </vt:lpstr>
      <vt:lpstr>PowerPoint Presentation</vt:lpstr>
      <vt:lpstr>Safety Integration into Leader Standard Work </vt:lpstr>
      <vt:lpstr>PowerPoint Presentation</vt:lpstr>
      <vt:lpstr>Integrate Safety Data into LSW</vt:lpstr>
      <vt:lpstr>Implementation Process at Canadian Light Source FY2025 – FY2027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Sandra Ribeiro</dc:creator>
  <cp:lastModifiedBy>Grant Cubbon</cp:lastModifiedBy>
  <cp:revision>4</cp:revision>
  <dcterms:created xsi:type="dcterms:W3CDTF">2010-04-12T23:12:02Z</dcterms:created>
  <dcterms:modified xsi:type="dcterms:W3CDTF">2024-10-10T14:54:37Z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