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715" r:id="rId2"/>
    <p:sldId id="2692" r:id="rId3"/>
    <p:sldId id="2587" r:id="rId4"/>
    <p:sldId id="2147310215" r:id="rId5"/>
    <p:sldId id="3051" r:id="rId6"/>
    <p:sldId id="2940" r:id="rId7"/>
    <p:sldId id="2604" r:id="rId8"/>
    <p:sldId id="2147469539" r:id="rId9"/>
    <p:sldId id="5734" r:id="rId10"/>
    <p:sldId id="259" r:id="rId11"/>
    <p:sldId id="267" r:id="rId12"/>
    <p:sldId id="2147469538" r:id="rId13"/>
    <p:sldId id="2147469549" r:id="rId14"/>
    <p:sldId id="2147469535" r:id="rId15"/>
    <p:sldId id="2147469534" r:id="rId16"/>
    <p:sldId id="2147469536" r:id="rId17"/>
    <p:sldId id="2147469537" r:id="rId18"/>
    <p:sldId id="2147469542" r:id="rId19"/>
    <p:sldId id="2147469543" r:id="rId20"/>
    <p:sldId id="2147469544" r:id="rId21"/>
    <p:sldId id="2147469545" r:id="rId22"/>
    <p:sldId id="2147469547" r:id="rId23"/>
    <p:sldId id="2147469540" r:id="rId24"/>
    <p:sldId id="5773" r:id="rId25"/>
    <p:sldId id="5813" r:id="rId26"/>
    <p:sldId id="2693" r:id="rId27"/>
    <p:sldId id="2147469029" r:id="rId28"/>
    <p:sldId id="5776" r:id="rId29"/>
    <p:sldId id="5786" r:id="rId30"/>
    <p:sldId id="5775" r:id="rId31"/>
    <p:sldId id="5790" r:id="rId32"/>
    <p:sldId id="2917" r:id="rId33"/>
    <p:sldId id="5781" r:id="rId34"/>
    <p:sldId id="5784" r:id="rId35"/>
    <p:sldId id="5771" r:id="rId36"/>
    <p:sldId id="3100" r:id="rId37"/>
    <p:sldId id="2147469546" r:id="rId38"/>
    <p:sldId id="306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FF559B1-3F4B-1F43-B226-FCD12772C231}">
          <p14:sldIdLst>
            <p14:sldId id="2715"/>
            <p14:sldId id="2692"/>
          </p14:sldIdLst>
        </p14:section>
        <p14:section name="STS Overview" id="{1F8B04D7-F2FA-9C42-A1E6-DCA8E021AB4E}">
          <p14:sldIdLst>
            <p14:sldId id="2587"/>
            <p14:sldId id="2147310215"/>
            <p14:sldId id="3051"/>
            <p14:sldId id="2940"/>
            <p14:sldId id="2604"/>
            <p14:sldId id="2147469539"/>
            <p14:sldId id="5734"/>
            <p14:sldId id="259"/>
            <p14:sldId id="267"/>
            <p14:sldId id="2147469538"/>
          </p14:sldIdLst>
        </p14:section>
        <p14:section name="Target Design" id="{7194800F-EB7F-D84C-9AB1-81CC74CC445F}">
          <p14:sldIdLst>
            <p14:sldId id="2147469549"/>
            <p14:sldId id="2147469535"/>
            <p14:sldId id="2147469534"/>
            <p14:sldId id="2147469536"/>
            <p14:sldId id="2147469537"/>
            <p14:sldId id="2147469542"/>
            <p14:sldId id="2147469543"/>
            <p14:sldId id="2147469544"/>
            <p14:sldId id="2147469545"/>
            <p14:sldId id="2147469547"/>
            <p14:sldId id="2147469540"/>
            <p14:sldId id="5773"/>
            <p14:sldId id="5813"/>
            <p14:sldId id="2693"/>
            <p14:sldId id="2147469029"/>
            <p14:sldId id="5776"/>
            <p14:sldId id="5786"/>
            <p14:sldId id="5775"/>
            <p14:sldId id="5790"/>
          </p14:sldIdLst>
        </p14:section>
        <p14:section name="PIE" id="{BE3E8CBF-92CE-6D4A-8BF3-B6AAE88AD232}">
          <p14:sldIdLst>
            <p14:sldId id="2917"/>
            <p14:sldId id="5781"/>
            <p14:sldId id="5784"/>
            <p14:sldId id="5771"/>
            <p14:sldId id="3100"/>
            <p14:sldId id="2147469546"/>
            <p14:sldId id="30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p:restoredTop sz="88451"/>
  </p:normalViewPr>
  <p:slideViewPr>
    <p:cSldViewPr snapToGrid="0">
      <p:cViewPr varScale="1">
        <p:scale>
          <a:sx n="108" d="100"/>
          <a:sy n="108" d="100"/>
        </p:scale>
        <p:origin x="768"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AB75A-8937-0D47-A962-FB8E134126F0}" type="datetimeFigureOut">
              <a:rPr lang="en-US" smtClean="0"/>
              <a:t>10/7/24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72962-2900-B844-B3B0-D1B216F62AE5}" type="slidenum">
              <a:rPr lang="en-US" smtClean="0"/>
              <a:t>‹#›</a:t>
            </a:fld>
            <a:endParaRPr lang="en-US"/>
          </a:p>
        </p:txBody>
      </p:sp>
    </p:spTree>
    <p:extLst>
      <p:ext uri="{BB962C8B-B14F-4D97-AF65-F5344CB8AC3E}">
        <p14:creationId xmlns:p14="http://schemas.microsoft.com/office/powerpoint/2010/main" val="519827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2567491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Cheap materials </a:t>
            </a:r>
          </a:p>
          <a:p>
            <a:r>
              <a:rPr lang="en-US" dirty="0"/>
              <a:t>Simple manufacturing</a:t>
            </a:r>
          </a:p>
          <a:p>
            <a:endParaRPr lang="en-US" dirty="0"/>
          </a:p>
        </p:txBody>
      </p:sp>
      <p:sp>
        <p:nvSpPr>
          <p:cNvPr id="4" name="Slide Number Placeholder 3"/>
          <p:cNvSpPr>
            <a:spLocks noGrp="1"/>
          </p:cNvSpPr>
          <p:nvPr>
            <p:ph type="sldNum" sz="quarter" idx="5"/>
          </p:nvPr>
        </p:nvSpPr>
        <p:spPr/>
        <p:txBody>
          <a:bodyPr/>
          <a:lstStyle/>
          <a:p>
            <a:fld id="{D6872962-2900-B844-B3B0-D1B216F62AE5}" type="slidenum">
              <a:rPr lang="en-US" smtClean="0"/>
              <a:t>18</a:t>
            </a:fld>
            <a:endParaRPr lang="en-US"/>
          </a:p>
        </p:txBody>
      </p:sp>
    </p:spTree>
    <p:extLst>
      <p:ext uri="{BB962C8B-B14F-4D97-AF65-F5344CB8AC3E}">
        <p14:creationId xmlns:p14="http://schemas.microsoft.com/office/powerpoint/2010/main" val="4105189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materials that can form dangerous radioisotopes</a:t>
            </a:r>
          </a:p>
          <a:p>
            <a:r>
              <a:rPr lang="en-US" dirty="0"/>
              <a:t>Stick with materials that have a straightforward waster process</a:t>
            </a:r>
          </a:p>
          <a:p>
            <a:r>
              <a:rPr lang="en-US" dirty="0"/>
              <a:t>Generally bad stuff happens at high temperatures so avoid that</a:t>
            </a:r>
          </a:p>
          <a:p>
            <a:endParaRPr lang="en-US" dirty="0"/>
          </a:p>
        </p:txBody>
      </p:sp>
      <p:sp>
        <p:nvSpPr>
          <p:cNvPr id="4" name="Slide Number Placeholder 3"/>
          <p:cNvSpPr>
            <a:spLocks noGrp="1"/>
          </p:cNvSpPr>
          <p:nvPr>
            <p:ph type="sldNum" sz="quarter" idx="5"/>
          </p:nvPr>
        </p:nvSpPr>
        <p:spPr/>
        <p:txBody>
          <a:bodyPr/>
          <a:lstStyle/>
          <a:p>
            <a:fld id="{D6872962-2900-B844-B3B0-D1B216F62AE5}" type="slidenum">
              <a:rPr lang="en-US" smtClean="0"/>
              <a:t>19</a:t>
            </a:fld>
            <a:endParaRPr lang="en-US"/>
          </a:p>
        </p:txBody>
      </p:sp>
    </p:spTree>
    <p:extLst>
      <p:ext uri="{BB962C8B-B14F-4D97-AF65-F5344CB8AC3E}">
        <p14:creationId xmlns:p14="http://schemas.microsoft.com/office/powerpoint/2010/main" val="84518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Bigger faster smarter better</a:t>
            </a:r>
          </a:p>
          <a:p>
            <a:endParaRPr lang="en-US" dirty="0"/>
          </a:p>
        </p:txBody>
      </p:sp>
      <p:sp>
        <p:nvSpPr>
          <p:cNvPr id="4" name="Slide Number Placeholder 3"/>
          <p:cNvSpPr>
            <a:spLocks noGrp="1"/>
          </p:cNvSpPr>
          <p:nvPr>
            <p:ph type="sldNum" sz="quarter" idx="5"/>
          </p:nvPr>
        </p:nvSpPr>
        <p:spPr/>
        <p:txBody>
          <a:bodyPr/>
          <a:lstStyle/>
          <a:p>
            <a:fld id="{D6872962-2900-B844-B3B0-D1B216F62AE5}" type="slidenum">
              <a:rPr lang="en-US" smtClean="0"/>
              <a:t>20</a:t>
            </a:fld>
            <a:endParaRPr lang="en-US"/>
          </a:p>
        </p:txBody>
      </p:sp>
    </p:spTree>
    <p:extLst>
      <p:ext uri="{BB962C8B-B14F-4D97-AF65-F5344CB8AC3E}">
        <p14:creationId xmlns:p14="http://schemas.microsoft.com/office/powerpoint/2010/main" val="841493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72962-2900-B844-B3B0-D1B216F62AE5}" type="slidenum">
              <a:rPr lang="en-US" smtClean="0"/>
              <a:t>21</a:t>
            </a:fld>
            <a:endParaRPr lang="en-US"/>
          </a:p>
        </p:txBody>
      </p:sp>
    </p:spTree>
    <p:extLst>
      <p:ext uri="{BB962C8B-B14F-4D97-AF65-F5344CB8AC3E}">
        <p14:creationId xmlns:p14="http://schemas.microsoft.com/office/powerpoint/2010/main" val="621087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697A-5AD8-3452-1780-8DD3F224B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6DE46-2FD2-0554-453F-F1BA951E9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13641-291F-A428-F007-F2F7890DAE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7A055E-8659-0C51-EE7B-C2894833E664}"/>
              </a:ext>
            </a:extLst>
          </p:cNvPr>
          <p:cNvSpPr>
            <a:spLocks noGrp="1"/>
          </p:cNvSpPr>
          <p:nvPr>
            <p:ph type="sldNum" sz="quarter" idx="5"/>
          </p:nvPr>
        </p:nvSpPr>
        <p:spPr/>
        <p:txBody>
          <a:bodyPr/>
          <a:lstStyle/>
          <a:p>
            <a:fld id="{D6872962-2900-B844-B3B0-D1B216F62AE5}" type="slidenum">
              <a:rPr lang="en-US" smtClean="0"/>
              <a:t>22</a:t>
            </a:fld>
            <a:endParaRPr lang="en-US"/>
          </a:p>
        </p:txBody>
      </p:sp>
    </p:spTree>
    <p:extLst>
      <p:ext uri="{BB962C8B-B14F-4D97-AF65-F5344CB8AC3E}">
        <p14:creationId xmlns:p14="http://schemas.microsoft.com/office/powerpoint/2010/main" val="1769884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54A2A-F6C7-1EC6-0D31-B802FCE94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AC45F-6583-7788-2547-17E98448E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56D7E-C250-F65A-642E-5DEE5103B7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F2AF6C-EC59-1156-7B98-B5E1B90B43D7}"/>
              </a:ext>
            </a:extLst>
          </p:cNvPr>
          <p:cNvSpPr>
            <a:spLocks noGrp="1"/>
          </p:cNvSpPr>
          <p:nvPr>
            <p:ph type="sldNum" sz="quarter" idx="5"/>
          </p:nvPr>
        </p:nvSpPr>
        <p:spPr/>
        <p:txBody>
          <a:bodyPr/>
          <a:lstStyle/>
          <a:p>
            <a:fld id="{295C511A-65BC-4CE1-B3B5-CAE9D068C3DE}" type="slidenum">
              <a:rPr lang="en-US" smtClean="0"/>
              <a:t>23</a:t>
            </a:fld>
            <a:endParaRPr lang="en-US"/>
          </a:p>
        </p:txBody>
      </p:sp>
    </p:spTree>
    <p:extLst>
      <p:ext uri="{BB962C8B-B14F-4D97-AF65-F5344CB8AC3E}">
        <p14:creationId xmlns:p14="http://schemas.microsoft.com/office/powerpoint/2010/main" val="1882508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5C511A-65BC-4CE1-B3B5-CAE9D068C3DE}" type="slidenum">
              <a:rPr lang="en-US" smtClean="0"/>
              <a:t>24</a:t>
            </a:fld>
            <a:endParaRPr lang="en-US"/>
          </a:p>
        </p:txBody>
      </p:sp>
    </p:spTree>
    <p:extLst>
      <p:ext uri="{BB962C8B-B14F-4D97-AF65-F5344CB8AC3E}">
        <p14:creationId xmlns:p14="http://schemas.microsoft.com/office/powerpoint/2010/main" val="87904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Robust – Solid materials, </a:t>
            </a:r>
            <a:r>
              <a:rPr lang="en-US" dirty="0" err="1"/>
              <a:t>HIPed</a:t>
            </a:r>
            <a:r>
              <a:rPr lang="en-US" dirty="0"/>
              <a:t> together forming intermetallic bonds around the spallation material</a:t>
            </a:r>
          </a:p>
          <a:p>
            <a:endParaRPr lang="en-US" dirty="0"/>
          </a:p>
          <a:p>
            <a:r>
              <a:rPr lang="en-US" dirty="0"/>
              <a:t>Easily Cooled – Cooling system is force flow water</a:t>
            </a:r>
          </a:p>
          <a:p>
            <a:endParaRPr lang="en-US" dirty="0"/>
          </a:p>
          <a:p>
            <a:r>
              <a:rPr lang="en-US" dirty="0"/>
              <a:t>Modular – Quick replacement (2 weeks shutdown)</a:t>
            </a:r>
          </a:p>
        </p:txBody>
      </p:sp>
      <p:sp>
        <p:nvSpPr>
          <p:cNvPr id="4" name="Slide Number Placeholder 3"/>
          <p:cNvSpPr>
            <a:spLocks noGrp="1"/>
          </p:cNvSpPr>
          <p:nvPr>
            <p:ph type="sldNum" sz="quarter" idx="5"/>
          </p:nvPr>
        </p:nvSpPr>
        <p:spPr/>
        <p:txBody>
          <a:bodyPr/>
          <a:lstStyle/>
          <a:p>
            <a:fld id="{295C511A-65BC-4CE1-B3B5-CAE9D068C3DE}" type="slidenum">
              <a:rPr lang="en-US" smtClean="0"/>
              <a:t>27</a:t>
            </a:fld>
            <a:endParaRPr lang="en-US"/>
          </a:p>
        </p:txBody>
      </p:sp>
    </p:spTree>
    <p:extLst>
      <p:ext uri="{BB962C8B-B14F-4D97-AF65-F5344CB8AC3E}">
        <p14:creationId xmlns:p14="http://schemas.microsoft.com/office/powerpoint/2010/main" val="76330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C511A-65BC-4CE1-B3B5-CAE9D068C3DE}" type="slidenum">
              <a:rPr lang="en-US" smtClean="0"/>
              <a:t>28</a:t>
            </a:fld>
            <a:endParaRPr lang="en-US"/>
          </a:p>
        </p:txBody>
      </p:sp>
    </p:spTree>
    <p:extLst>
      <p:ext uri="{BB962C8B-B14F-4D97-AF65-F5344CB8AC3E}">
        <p14:creationId xmlns:p14="http://schemas.microsoft.com/office/powerpoint/2010/main" val="3633369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5C511A-65BC-4CE1-B3B5-CAE9D068C3DE}" type="slidenum">
              <a:rPr lang="en-US" smtClean="0"/>
              <a:t>29</a:t>
            </a:fld>
            <a:endParaRPr lang="en-US"/>
          </a:p>
        </p:txBody>
      </p:sp>
    </p:spTree>
    <p:extLst>
      <p:ext uri="{BB962C8B-B14F-4D97-AF65-F5344CB8AC3E}">
        <p14:creationId xmlns:p14="http://schemas.microsoft.com/office/powerpoint/2010/main" val="376360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2222431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5C511A-65BC-4CE1-B3B5-CAE9D068C3DE}" type="slidenum">
              <a:rPr lang="en-US" smtClean="0"/>
              <a:t>30</a:t>
            </a:fld>
            <a:endParaRPr lang="en-US"/>
          </a:p>
        </p:txBody>
      </p:sp>
    </p:spTree>
    <p:extLst>
      <p:ext uri="{BB962C8B-B14F-4D97-AF65-F5344CB8AC3E}">
        <p14:creationId xmlns:p14="http://schemas.microsoft.com/office/powerpoint/2010/main" val="2248365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mechanical robustness of the target block comes down to a thoughtful combination of material characteristics and manufacturing process. </a:t>
            </a:r>
          </a:p>
          <a:p>
            <a:r>
              <a:rPr lang="en-US" dirty="0"/>
              <a:t>In addition to traditional manufacturing failures such as welding issues, poor material qualities </a:t>
            </a:r>
            <a:r>
              <a:rPr lang="en-US" dirty="0" err="1"/>
              <a:t>etc</a:t>
            </a:r>
            <a:r>
              <a:rPr lang="en-US" dirty="0"/>
              <a:t> that can to a large degree be avoided by </a:t>
            </a:r>
            <a:r>
              <a:rPr lang="en-US" dirty="0" err="1"/>
              <a:t>thurough</a:t>
            </a:r>
            <a:r>
              <a:rPr lang="en-US" dirty="0"/>
              <a:t> inspection.</a:t>
            </a:r>
          </a:p>
          <a:p>
            <a:r>
              <a:rPr lang="en-US" dirty="0"/>
              <a:t>We have identified 6 potential mechanical failures of different character with different likelihood and consequence. </a:t>
            </a:r>
          </a:p>
          <a:p>
            <a:r>
              <a:rPr lang="en-US" dirty="0"/>
              <a:t>Most probable is no4, Tungsten is highly brittle, and cracks in the tungsten plates would not surprise us. However, we consider our design failure compliant here. The compliant interstitial layer is expected (proven to arrest such cracks in the weaker bond between the copper and tungsten).</a:t>
            </a:r>
          </a:p>
          <a:p>
            <a:r>
              <a:rPr lang="en-US" dirty="0"/>
              <a:t>3 and 6 are potential consequences of unexpected copper swelling, these are consider less probable. </a:t>
            </a:r>
          </a:p>
          <a:p>
            <a:r>
              <a:rPr lang="en-US" dirty="0"/>
              <a:t>1 and 3 are our worst cases and what we have decided to avoid. 3 would result in a water leak into our core vessel which would have limited consequences and be mitigated by leak sourcing and replacing the effected segment. </a:t>
            </a:r>
          </a:p>
          <a:p>
            <a:r>
              <a:rPr lang="en-US" dirty="0"/>
              <a:t>1 </a:t>
            </a:r>
            <a:r>
              <a:rPr lang="en-US" dirty="0" err="1"/>
              <a:t>ihas</a:t>
            </a:r>
            <a:r>
              <a:rPr lang="en-US" dirty="0"/>
              <a:t> the consequence of tungsten coming into contact with water. But we believe our analysis and manufacturing design to have made it highly unlikely to see this failure mode. </a:t>
            </a:r>
          </a:p>
          <a:p>
            <a:endParaRPr lang="en-US" dirty="0"/>
          </a:p>
        </p:txBody>
      </p:sp>
      <p:sp>
        <p:nvSpPr>
          <p:cNvPr id="4" name="Slide Number Placeholder 3"/>
          <p:cNvSpPr>
            <a:spLocks noGrp="1"/>
          </p:cNvSpPr>
          <p:nvPr>
            <p:ph type="sldNum" sz="quarter" idx="5"/>
          </p:nvPr>
        </p:nvSpPr>
        <p:spPr/>
        <p:txBody>
          <a:bodyPr/>
          <a:lstStyle/>
          <a:p>
            <a:fld id="{295C511A-65BC-4CE1-B3B5-CAE9D068C3DE}" type="slidenum">
              <a:rPr lang="en-US" smtClean="0"/>
              <a:t>32</a:t>
            </a:fld>
            <a:endParaRPr lang="en-US"/>
          </a:p>
        </p:txBody>
      </p:sp>
    </p:spTree>
    <p:extLst>
      <p:ext uri="{BB962C8B-B14F-4D97-AF65-F5344CB8AC3E}">
        <p14:creationId xmlns:p14="http://schemas.microsoft.com/office/powerpoint/2010/main" val="880657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5C511A-65BC-4CE1-B3B5-CAE9D068C3DE}" type="slidenum">
              <a:rPr lang="en-US" smtClean="0"/>
              <a:t>33</a:t>
            </a:fld>
            <a:endParaRPr lang="en-US"/>
          </a:p>
        </p:txBody>
      </p:sp>
    </p:spTree>
    <p:extLst>
      <p:ext uri="{BB962C8B-B14F-4D97-AF65-F5344CB8AC3E}">
        <p14:creationId xmlns:p14="http://schemas.microsoft.com/office/powerpoint/2010/main" val="615066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C511A-65BC-4CE1-B3B5-CAE9D068C3DE}" type="slidenum">
              <a:rPr lang="en-US" smtClean="0"/>
              <a:t>34</a:t>
            </a:fld>
            <a:endParaRPr lang="en-US"/>
          </a:p>
        </p:txBody>
      </p:sp>
    </p:spTree>
    <p:extLst>
      <p:ext uri="{BB962C8B-B14F-4D97-AF65-F5344CB8AC3E}">
        <p14:creationId xmlns:p14="http://schemas.microsoft.com/office/powerpoint/2010/main" val="2956851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35</a:t>
            </a:fld>
            <a:endParaRPr lang="en-US" dirty="0"/>
          </a:p>
        </p:txBody>
      </p:sp>
    </p:spTree>
    <p:extLst>
      <p:ext uri="{BB962C8B-B14F-4D97-AF65-F5344CB8AC3E}">
        <p14:creationId xmlns:p14="http://schemas.microsoft.com/office/powerpoint/2010/main" val="890462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 the Accelerator extracts the beam from the existing High Energy Beam Transport line at SNS and transports the beam to the second target station. It, along with the integrated controls, also provides the capability to operate the FTS or STS independently.</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spallation source is a rotating tungsten disc with high brightness supercritical moderators above and below the Target</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There will be 22 beam lines available at the facility, with five beam lines built within the project</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Conventional Facilities provides 9 new buildings on the SNS site with 350,000 gross square feet, including three Instrument Halls meant to house the end stations for three different length categories for beam lines – 40 m, 50 m, and 90 m </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Integrated Controls provides the control system and computing infrastructure for the entire STS and performs the Data Acquisition for the neutron scattering instruments</a:t>
            </a:r>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298266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SNS was planned from its outset to be upgraded to operate at higher power and to share this power with a second target station.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Proton Power Upgrade, or PPU, project, which is a totally separate project from STS, will double the power of the SNS accelerator.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PPU is well underway and they are already assembling cryomodules and building infrastructure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should also mention that the First Target Station is optimized for thermal neutrons and with the PPU power increase it will be among the brightest sources of thermal neutrons in the world</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STS Project, which is outlined in yellow on this artists concept of the SNS site, is the subject of this review. STS will be optimized for cold neutrons, in-line with its Mission Need.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as I will show in a later slide, STS will achieve the highest brightness of cold neutrons in the world, which will provide scientists the capability to make measurements across a broader range of length and time scales and to examine smaller samples</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a:p>
        </p:txBody>
      </p:sp>
    </p:spTree>
    <p:extLst>
      <p:ext uri="{BB962C8B-B14F-4D97-AF65-F5344CB8AC3E}">
        <p14:creationId xmlns:p14="http://schemas.microsoft.com/office/powerpoint/2010/main" val="218147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72962-2900-B844-B3B0-D1B216F62AE5}" type="slidenum">
              <a:rPr lang="en-US" smtClean="0"/>
              <a:t>6</a:t>
            </a:fld>
            <a:endParaRPr lang="en-US"/>
          </a:p>
        </p:txBody>
      </p:sp>
    </p:spTree>
    <p:extLst>
      <p:ext uri="{BB962C8B-B14F-4D97-AF65-F5344CB8AC3E}">
        <p14:creationId xmlns:p14="http://schemas.microsoft.com/office/powerpoint/2010/main" val="756107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first and second target station make use of the same accelerator infrastructure of the SNS.  Negatively ionized hydrogen atoms are accelerated along the linear accelerator up to about 90% of the speed of light.  The particles pass through a foil which strips them of their electrons, leaving just a positively charged proton.  The protons are injected into a storage ring and further accelerated and bunched together into pulses.  These pulses then are sent to the liquid mercury target of the first target station to produce neutrons.  The second target station will use the same accelerator, but operate at a rate of 15 Hz.  So one in four of the first target stations pulses will be sent to the second target station.  To compensate for this loss of neutrons at the first target station, the linear accelerator is currently going through a power upgrade to operate at up to 2 MW peak power compared to the current 1.4 MW.</a:t>
            </a:r>
          </a:p>
          <a:p>
            <a:endParaRPr lang="en-US" dirty="0"/>
          </a:p>
          <a:p>
            <a:r>
              <a:rPr lang="en-US" dirty="0"/>
              <a:t>Both of these target stations can operate independently  If the first target station is under a maintenance outage, the second target station can continue to operate.</a:t>
            </a:r>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26972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has historically been many failed targets at the spallation sources. Failed targets generally results in halted operation of the science factories upsetting users as well as sponsors.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ISIS - Tungsten Tantalum Shroud punctured by beam, Tungsten isotopes in the cooling water</a:t>
            </a:r>
          </a:p>
          <a:p>
            <a:r>
              <a:rPr lang="en-US" dirty="0"/>
              <a:t>PSI - Cracked Target Cannelloni</a:t>
            </a:r>
          </a:p>
          <a:p>
            <a:r>
              <a:rPr lang="en-US" dirty="0"/>
              <a:t>SNS – Failed targets in many forms, cavitation, fatigue, mercury leaks.</a:t>
            </a:r>
          </a:p>
          <a:p>
            <a:endParaRPr lang="en-US" dirty="0"/>
          </a:p>
          <a:p>
            <a:r>
              <a:rPr lang="en-US" dirty="0"/>
              <a:t>Additionally they are generally difficult &amp; Expensive to build</a:t>
            </a:r>
          </a:p>
          <a:p>
            <a:r>
              <a:rPr lang="en-US" dirty="0"/>
              <a:t>For example the ESS target which consists of  36 cassettes of tungsten bricks inserted to a large heavy chassis cooled by ambient Helium.</a:t>
            </a:r>
          </a:p>
          <a:p>
            <a:endParaRPr lang="en-US" dirty="0"/>
          </a:p>
          <a:p>
            <a:r>
              <a:rPr lang="en-US" dirty="0"/>
              <a:t>So what can we do to </a:t>
            </a:r>
          </a:p>
          <a:p>
            <a:r>
              <a:rPr lang="en-US" dirty="0"/>
              <a:t>So the challenge we took on was to create a new type of design. </a:t>
            </a:r>
          </a:p>
          <a:p>
            <a:endParaRPr lang="en-US" dirty="0"/>
          </a:p>
          <a:p>
            <a:endParaRPr lang="en-US" dirty="0"/>
          </a:p>
        </p:txBody>
      </p:sp>
      <p:sp>
        <p:nvSpPr>
          <p:cNvPr id="4" name="Slide Number Placeholder 3"/>
          <p:cNvSpPr>
            <a:spLocks noGrp="1"/>
          </p:cNvSpPr>
          <p:nvPr>
            <p:ph type="sldNum" sz="quarter" idx="5"/>
          </p:nvPr>
        </p:nvSpPr>
        <p:spPr/>
        <p:txBody>
          <a:bodyPr/>
          <a:lstStyle/>
          <a:p>
            <a:fld id="{D6872962-2900-B844-B3B0-D1B216F62AE5}" type="slidenum">
              <a:rPr lang="en-US" smtClean="0"/>
              <a:t>14</a:t>
            </a:fld>
            <a:endParaRPr lang="en-US"/>
          </a:p>
        </p:txBody>
      </p:sp>
    </p:spTree>
    <p:extLst>
      <p:ext uri="{BB962C8B-B14F-4D97-AF65-F5344CB8AC3E}">
        <p14:creationId xmlns:p14="http://schemas.microsoft.com/office/powerpoint/2010/main" val="214491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it robust!</a:t>
            </a:r>
          </a:p>
        </p:txBody>
      </p:sp>
      <p:sp>
        <p:nvSpPr>
          <p:cNvPr id="4" name="Slide Number Placeholder 3"/>
          <p:cNvSpPr>
            <a:spLocks noGrp="1"/>
          </p:cNvSpPr>
          <p:nvPr>
            <p:ph type="sldNum" sz="quarter" idx="5"/>
          </p:nvPr>
        </p:nvSpPr>
        <p:spPr/>
        <p:txBody>
          <a:bodyPr/>
          <a:lstStyle/>
          <a:p>
            <a:fld id="{D6872962-2900-B844-B3B0-D1B216F62AE5}" type="slidenum">
              <a:rPr lang="en-US" smtClean="0"/>
              <a:t>16</a:t>
            </a:fld>
            <a:endParaRPr lang="en-US"/>
          </a:p>
        </p:txBody>
      </p:sp>
    </p:spTree>
    <p:extLst>
      <p:ext uri="{BB962C8B-B14F-4D97-AF65-F5344CB8AC3E}">
        <p14:creationId xmlns:p14="http://schemas.microsoft.com/office/powerpoint/2010/main" val="88609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to access (short decay time) </a:t>
            </a:r>
          </a:p>
          <a:p>
            <a:r>
              <a:rPr lang="en-US" dirty="0"/>
              <a:t>easy to handle!</a:t>
            </a:r>
          </a:p>
        </p:txBody>
      </p:sp>
      <p:sp>
        <p:nvSpPr>
          <p:cNvPr id="4" name="Slide Number Placeholder 3"/>
          <p:cNvSpPr>
            <a:spLocks noGrp="1"/>
          </p:cNvSpPr>
          <p:nvPr>
            <p:ph type="sldNum" sz="quarter" idx="5"/>
          </p:nvPr>
        </p:nvSpPr>
        <p:spPr/>
        <p:txBody>
          <a:bodyPr/>
          <a:lstStyle/>
          <a:p>
            <a:fld id="{D6872962-2900-B844-B3B0-D1B216F62AE5}" type="slidenum">
              <a:rPr lang="en-US" smtClean="0"/>
              <a:t>17</a:t>
            </a:fld>
            <a:endParaRPr lang="en-US"/>
          </a:p>
        </p:txBody>
      </p:sp>
    </p:spTree>
    <p:extLst>
      <p:ext uri="{BB962C8B-B14F-4D97-AF65-F5344CB8AC3E}">
        <p14:creationId xmlns:p14="http://schemas.microsoft.com/office/powerpoint/2010/main" val="2865039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013782442"/>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3843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950371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42913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402167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628449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548880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751992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616B-F8E8-5361-395C-1D215EA08D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F980D8-FDA9-443B-D0EE-7B8F581B98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333D0-C706-41A5-3A70-606B5D4160FE}"/>
              </a:ext>
            </a:extLst>
          </p:cNvPr>
          <p:cNvSpPr>
            <a:spLocks noGrp="1"/>
          </p:cNvSpPr>
          <p:nvPr>
            <p:ph type="dt" sz="half" idx="10"/>
          </p:nvPr>
        </p:nvSpPr>
        <p:spPr/>
        <p:txBody>
          <a:bodyPr/>
          <a:lstStyle/>
          <a:p>
            <a:fld id="{7086CBEE-11C2-41CE-9C58-DC3297C6B431}" type="datetimeFigureOut">
              <a:rPr lang="en-US" smtClean="0"/>
              <a:t>10/7/24</a:t>
            </a:fld>
            <a:endParaRPr lang="en-US"/>
          </a:p>
        </p:txBody>
      </p:sp>
      <p:sp>
        <p:nvSpPr>
          <p:cNvPr id="5" name="Footer Placeholder 4">
            <a:extLst>
              <a:ext uri="{FF2B5EF4-FFF2-40B4-BE49-F238E27FC236}">
                <a16:creationId xmlns:a16="http://schemas.microsoft.com/office/drawing/2014/main" id="{905D580C-D857-3CD8-2ECC-5A3D7BAFE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504AA-35FB-CA47-05AA-61233994B8D3}"/>
              </a:ext>
            </a:extLst>
          </p:cNvPr>
          <p:cNvSpPr>
            <a:spLocks noGrp="1"/>
          </p:cNvSpPr>
          <p:nvPr>
            <p:ph type="sldNum" sz="quarter" idx="12"/>
          </p:nvPr>
        </p:nvSpPr>
        <p:spPr/>
        <p:txBody>
          <a:bodyPr/>
          <a:lstStyle/>
          <a:p>
            <a:fld id="{0631A26C-AEE9-48FD-A7EA-C98CC68FF0BF}" type="slidenum">
              <a:rPr lang="en-US" smtClean="0"/>
              <a:t>‹#›</a:t>
            </a:fld>
            <a:endParaRPr lang="en-US"/>
          </a:p>
        </p:txBody>
      </p:sp>
    </p:spTree>
    <p:extLst>
      <p:ext uri="{BB962C8B-B14F-4D97-AF65-F5344CB8AC3E}">
        <p14:creationId xmlns:p14="http://schemas.microsoft.com/office/powerpoint/2010/main" val="239181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7254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923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57499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56272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189187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595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7082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24579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3828558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9C9A43-11ED-9249-9029-37EB096F4453}"/>
              </a:ext>
            </a:extLst>
          </p:cNvPr>
          <p:cNvSpPr>
            <a:spLocks noGrp="1"/>
          </p:cNvSpPr>
          <p:nvPr>
            <p:ph type="ctrTitle"/>
          </p:nvPr>
        </p:nvSpPr>
        <p:spPr>
          <a:xfrm>
            <a:off x="428736" y="1388962"/>
            <a:ext cx="8678194" cy="978729"/>
          </a:xfrm>
        </p:spPr>
        <p:txBody>
          <a:bodyPr/>
          <a:lstStyle/>
          <a:p>
            <a:r>
              <a:rPr lang="en-US" dirty="0"/>
              <a:t>Second Target Station at Oak Ridge National Laboratory	</a:t>
            </a:r>
          </a:p>
        </p:txBody>
      </p:sp>
      <p:sp>
        <p:nvSpPr>
          <p:cNvPr id="4" name="Subtitle 3">
            <a:extLst>
              <a:ext uri="{FF2B5EF4-FFF2-40B4-BE49-F238E27FC236}">
                <a16:creationId xmlns:a16="http://schemas.microsoft.com/office/drawing/2014/main" id="{8BC3F200-D855-55FC-3B17-BCD3E5180598}"/>
              </a:ext>
            </a:extLst>
          </p:cNvPr>
          <p:cNvSpPr>
            <a:spLocks noGrp="1"/>
          </p:cNvSpPr>
          <p:nvPr>
            <p:ph type="subTitle" idx="1"/>
          </p:nvPr>
        </p:nvSpPr>
        <p:spPr>
          <a:xfrm>
            <a:off x="428736" y="2579115"/>
            <a:ext cx="7658829" cy="2028101"/>
          </a:xfrm>
        </p:spPr>
        <p:txBody>
          <a:bodyPr/>
          <a:lstStyle/>
          <a:p>
            <a:pPr>
              <a:spcBef>
                <a:spcPts val="0"/>
              </a:spcBef>
            </a:pPr>
            <a:r>
              <a:rPr lang="en-US" dirty="0"/>
              <a:t>Aaron Jacques, Joseph Tipton, Joel Montross, Justin Mach,, Thomas </a:t>
            </a:r>
            <a:r>
              <a:rPr lang="en-US" dirty="0" err="1"/>
              <a:t>Mcmanamy</a:t>
            </a:r>
            <a:r>
              <a:rPr lang="en-US" dirty="0"/>
              <a:t>, Min-Tsung Kao, Yong Joong Lee, Lukas </a:t>
            </a:r>
            <a:r>
              <a:rPr lang="en-US" dirty="0" err="1"/>
              <a:t>Zavorka</a:t>
            </a:r>
            <a:r>
              <a:rPr lang="en-US" dirty="0"/>
              <a:t>, Kristel </a:t>
            </a:r>
            <a:r>
              <a:rPr lang="en-US" dirty="0" err="1"/>
              <a:t>Ghoos</a:t>
            </a:r>
            <a:r>
              <a:rPr lang="en-US" dirty="0"/>
              <a:t>, Lukas Bearden</a:t>
            </a:r>
          </a:p>
          <a:p>
            <a:pPr>
              <a:spcBef>
                <a:spcPts val="0"/>
              </a:spcBef>
            </a:pPr>
            <a:endParaRPr lang="en-US" dirty="0"/>
          </a:p>
          <a:p>
            <a:pPr>
              <a:spcBef>
                <a:spcPts val="0"/>
              </a:spcBef>
            </a:pPr>
            <a:r>
              <a:rPr lang="en-US" dirty="0"/>
              <a:t>Presented by:   </a:t>
            </a:r>
          </a:p>
          <a:p>
            <a:pPr>
              <a:spcBef>
                <a:spcPts val="0"/>
              </a:spcBef>
            </a:pPr>
            <a:r>
              <a:rPr lang="en-US" dirty="0"/>
              <a:t>Daniel Lyngh</a:t>
            </a:r>
          </a:p>
          <a:p>
            <a:pPr>
              <a:spcBef>
                <a:spcPts val="0"/>
              </a:spcBef>
            </a:pPr>
            <a:r>
              <a:rPr lang="en-US" dirty="0"/>
              <a:t>Group Leader – Neutron Production Systems, STS</a:t>
            </a:r>
          </a:p>
          <a:p>
            <a:r>
              <a:rPr lang="en-US" dirty="0"/>
              <a:t>Accelerator Safety Workshop, October 10, 2024</a:t>
            </a:r>
          </a:p>
        </p:txBody>
      </p:sp>
    </p:spTree>
    <p:extLst>
      <p:ext uri="{BB962C8B-B14F-4D97-AF65-F5344CB8AC3E}">
        <p14:creationId xmlns:p14="http://schemas.microsoft.com/office/powerpoint/2010/main" val="173222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A395559-CF73-81EB-4509-43082B339252}"/>
              </a:ext>
            </a:extLst>
          </p:cNvPr>
          <p:cNvGrpSpPr/>
          <p:nvPr/>
        </p:nvGrpSpPr>
        <p:grpSpPr>
          <a:xfrm>
            <a:off x="1015139" y="416366"/>
            <a:ext cx="9711341" cy="6143714"/>
            <a:chOff x="774915" y="170481"/>
            <a:chExt cx="9711341" cy="6143714"/>
          </a:xfrm>
        </p:grpSpPr>
        <p:pic>
          <p:nvPicPr>
            <p:cNvPr id="5" name="Picture 4" descr="A picture containing LEGO, toy&#10;&#10;Description automatically generated">
              <a:extLst>
                <a:ext uri="{FF2B5EF4-FFF2-40B4-BE49-F238E27FC236}">
                  <a16:creationId xmlns:a16="http://schemas.microsoft.com/office/drawing/2014/main" id="{AB0AE16C-087A-628D-BDA8-5D246056DA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356" t="3694" r="20106" b="6722"/>
            <a:stretch/>
          </p:blipFill>
          <p:spPr>
            <a:xfrm>
              <a:off x="774915" y="170481"/>
              <a:ext cx="8965770" cy="6143714"/>
            </a:xfrm>
            <a:prstGeom prst="rect">
              <a:avLst/>
            </a:prstGeom>
          </p:spPr>
        </p:pic>
        <p:sp>
          <p:nvSpPr>
            <p:cNvPr id="2" name="TextBox 1">
              <a:extLst>
                <a:ext uri="{FF2B5EF4-FFF2-40B4-BE49-F238E27FC236}">
                  <a16:creationId xmlns:a16="http://schemas.microsoft.com/office/drawing/2014/main" id="{61D29C58-85BA-016C-6221-EC45800E50AE}"/>
                </a:ext>
              </a:extLst>
            </p:cNvPr>
            <p:cNvSpPr txBox="1"/>
            <p:nvPr/>
          </p:nvSpPr>
          <p:spPr>
            <a:xfrm>
              <a:off x="1225296" y="5273040"/>
              <a:ext cx="1926336" cy="646330"/>
            </a:xfrm>
            <a:prstGeom prst="rect">
              <a:avLst/>
            </a:prstGeom>
            <a:noFill/>
            <a:ln w="19050">
              <a:solidFill>
                <a:schemeClr val="tx1"/>
              </a:solidFill>
            </a:ln>
          </p:spPr>
          <p:txBody>
            <a:bodyPr wrap="square" rtlCol="0">
              <a:spAutoFit/>
            </a:bodyPr>
            <a:lstStyle/>
            <a:p>
              <a:pPr algn="ctr"/>
              <a:r>
                <a:rPr lang="en-US" dirty="0"/>
                <a:t>Proton beam window</a:t>
              </a:r>
            </a:p>
          </p:txBody>
        </p:sp>
        <p:cxnSp>
          <p:nvCxnSpPr>
            <p:cNvPr id="4" name="Straight Arrow Connector 3">
              <a:extLst>
                <a:ext uri="{FF2B5EF4-FFF2-40B4-BE49-F238E27FC236}">
                  <a16:creationId xmlns:a16="http://schemas.microsoft.com/office/drawing/2014/main" id="{FFD1BCE9-13D2-65B6-52CD-F5C14863E82E}"/>
                </a:ext>
              </a:extLst>
            </p:cNvPr>
            <p:cNvCxnSpPr>
              <a:cxnSpLocks/>
              <a:stCxn id="2" idx="3"/>
            </p:cNvCxnSpPr>
            <p:nvPr/>
          </p:nvCxnSpPr>
          <p:spPr>
            <a:xfrm flipV="1">
              <a:off x="3151632" y="4828032"/>
              <a:ext cx="1127760" cy="7681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A958031-A200-D38A-4E3E-3C719C2B614A}"/>
                </a:ext>
              </a:extLst>
            </p:cNvPr>
            <p:cNvSpPr txBox="1"/>
            <p:nvPr/>
          </p:nvSpPr>
          <p:spPr>
            <a:xfrm>
              <a:off x="1225296" y="2214992"/>
              <a:ext cx="1926336" cy="646331"/>
            </a:xfrm>
            <a:prstGeom prst="rect">
              <a:avLst/>
            </a:prstGeom>
            <a:noFill/>
            <a:ln w="19050">
              <a:solidFill>
                <a:schemeClr val="tx1"/>
              </a:solidFill>
            </a:ln>
          </p:spPr>
          <p:txBody>
            <a:bodyPr wrap="square" rtlCol="0">
              <a:spAutoFit/>
            </a:bodyPr>
            <a:lstStyle/>
            <a:p>
              <a:pPr algn="ctr"/>
              <a:r>
                <a:rPr lang="en-US" dirty="0"/>
                <a:t>Core Vessel Shielding</a:t>
              </a:r>
            </a:p>
          </p:txBody>
        </p:sp>
        <p:cxnSp>
          <p:nvCxnSpPr>
            <p:cNvPr id="7" name="Straight Arrow Connector 6">
              <a:extLst>
                <a:ext uri="{FF2B5EF4-FFF2-40B4-BE49-F238E27FC236}">
                  <a16:creationId xmlns:a16="http://schemas.microsoft.com/office/drawing/2014/main" id="{8E68A960-1F2C-EE24-CA4C-53D3AF0CA899}"/>
                </a:ext>
              </a:extLst>
            </p:cNvPr>
            <p:cNvCxnSpPr>
              <a:cxnSpLocks/>
              <a:stCxn id="6" idx="3"/>
            </p:cNvCxnSpPr>
            <p:nvPr/>
          </p:nvCxnSpPr>
          <p:spPr>
            <a:xfrm>
              <a:off x="3151632" y="2538158"/>
              <a:ext cx="2805684" cy="668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5C1AA0D-EA7F-3071-E044-44F07721CBD1}"/>
                </a:ext>
              </a:extLst>
            </p:cNvPr>
            <p:cNvSpPr txBox="1"/>
            <p:nvPr/>
          </p:nvSpPr>
          <p:spPr>
            <a:xfrm>
              <a:off x="1225296" y="738079"/>
              <a:ext cx="1901885" cy="646331"/>
            </a:xfrm>
            <a:prstGeom prst="rect">
              <a:avLst/>
            </a:prstGeom>
            <a:noFill/>
            <a:ln w="19050">
              <a:solidFill>
                <a:schemeClr val="tx1"/>
              </a:solidFill>
            </a:ln>
          </p:spPr>
          <p:txBody>
            <a:bodyPr wrap="square" rtlCol="0">
              <a:spAutoFit/>
            </a:bodyPr>
            <a:lstStyle/>
            <a:p>
              <a:pPr algn="ctr"/>
              <a:r>
                <a:rPr lang="en-US" dirty="0"/>
                <a:t>Target Viewing Periscope</a:t>
              </a:r>
            </a:p>
          </p:txBody>
        </p:sp>
        <p:cxnSp>
          <p:nvCxnSpPr>
            <p:cNvPr id="17" name="Straight Arrow Connector 16">
              <a:extLst>
                <a:ext uri="{FF2B5EF4-FFF2-40B4-BE49-F238E27FC236}">
                  <a16:creationId xmlns:a16="http://schemas.microsoft.com/office/drawing/2014/main" id="{23ED147D-D3B8-0F00-B1DD-F48BAEAF4071}"/>
                </a:ext>
              </a:extLst>
            </p:cNvPr>
            <p:cNvCxnSpPr>
              <a:cxnSpLocks/>
              <a:stCxn id="16" idx="3"/>
            </p:cNvCxnSpPr>
            <p:nvPr/>
          </p:nvCxnSpPr>
          <p:spPr>
            <a:xfrm>
              <a:off x="3127181" y="1061245"/>
              <a:ext cx="2139696" cy="113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907172F-E3E1-4503-7A81-6FCB06412896}"/>
                </a:ext>
              </a:extLst>
            </p:cNvPr>
            <p:cNvSpPr txBox="1"/>
            <p:nvPr/>
          </p:nvSpPr>
          <p:spPr>
            <a:xfrm>
              <a:off x="1225296" y="1599237"/>
              <a:ext cx="1901884" cy="369332"/>
            </a:xfrm>
            <a:prstGeom prst="rect">
              <a:avLst/>
            </a:prstGeom>
            <a:noFill/>
            <a:ln w="19050">
              <a:solidFill>
                <a:schemeClr val="tx1"/>
              </a:solidFill>
            </a:ln>
          </p:spPr>
          <p:txBody>
            <a:bodyPr wrap="square" rtlCol="0">
              <a:spAutoFit/>
            </a:bodyPr>
            <a:lstStyle/>
            <a:p>
              <a:pPr algn="ctr"/>
              <a:r>
                <a:rPr lang="en-US" dirty="0"/>
                <a:t>Core Vessel</a:t>
              </a:r>
            </a:p>
          </p:txBody>
        </p:sp>
        <p:cxnSp>
          <p:nvCxnSpPr>
            <p:cNvPr id="21" name="Straight Arrow Connector 20">
              <a:extLst>
                <a:ext uri="{FF2B5EF4-FFF2-40B4-BE49-F238E27FC236}">
                  <a16:creationId xmlns:a16="http://schemas.microsoft.com/office/drawing/2014/main" id="{70D231CF-1C97-7F0B-1B9D-5887797A19E9}"/>
                </a:ext>
              </a:extLst>
            </p:cNvPr>
            <p:cNvCxnSpPr>
              <a:cxnSpLocks/>
              <a:stCxn id="20" idx="3"/>
            </p:cNvCxnSpPr>
            <p:nvPr/>
          </p:nvCxnSpPr>
          <p:spPr>
            <a:xfrm>
              <a:off x="3127180" y="1783903"/>
              <a:ext cx="1901884" cy="1846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5EEF783-A3A3-F329-6629-94F4E4E37BFC}"/>
                </a:ext>
              </a:extLst>
            </p:cNvPr>
            <p:cNvSpPr txBox="1"/>
            <p:nvPr/>
          </p:nvSpPr>
          <p:spPr>
            <a:xfrm>
              <a:off x="8584371" y="459402"/>
              <a:ext cx="1901885" cy="646330"/>
            </a:xfrm>
            <a:prstGeom prst="rect">
              <a:avLst/>
            </a:prstGeom>
            <a:noFill/>
            <a:ln w="19050">
              <a:solidFill>
                <a:schemeClr val="tx1"/>
              </a:solidFill>
            </a:ln>
          </p:spPr>
          <p:txBody>
            <a:bodyPr wrap="square" rtlCol="0">
              <a:spAutoFit/>
            </a:bodyPr>
            <a:lstStyle/>
            <a:p>
              <a:pPr algn="ctr"/>
              <a:r>
                <a:rPr lang="en-US" dirty="0"/>
                <a:t>Rotating target drive</a:t>
              </a:r>
            </a:p>
          </p:txBody>
        </p:sp>
        <p:cxnSp>
          <p:nvCxnSpPr>
            <p:cNvPr id="27" name="Straight Arrow Connector 26">
              <a:extLst>
                <a:ext uri="{FF2B5EF4-FFF2-40B4-BE49-F238E27FC236}">
                  <a16:creationId xmlns:a16="http://schemas.microsoft.com/office/drawing/2014/main" id="{01EEAA11-799E-8B80-3459-DA6650B3AAEE}"/>
                </a:ext>
              </a:extLst>
            </p:cNvPr>
            <p:cNvCxnSpPr>
              <a:cxnSpLocks/>
              <a:stCxn id="26" idx="1"/>
            </p:cNvCxnSpPr>
            <p:nvPr/>
          </p:nvCxnSpPr>
          <p:spPr>
            <a:xfrm flipH="1">
              <a:off x="6550541" y="782567"/>
              <a:ext cx="2033830" cy="2758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9DCEDAC-9EC7-7412-08A5-1F18792FA5D9}"/>
                </a:ext>
              </a:extLst>
            </p:cNvPr>
            <p:cNvSpPr txBox="1"/>
            <p:nvPr/>
          </p:nvSpPr>
          <p:spPr>
            <a:xfrm>
              <a:off x="8647214" y="2622172"/>
              <a:ext cx="1839041" cy="646331"/>
            </a:xfrm>
            <a:prstGeom prst="rect">
              <a:avLst/>
            </a:prstGeom>
            <a:noFill/>
            <a:ln w="19050">
              <a:solidFill>
                <a:schemeClr val="tx1"/>
              </a:solidFill>
            </a:ln>
          </p:spPr>
          <p:txBody>
            <a:bodyPr wrap="square" rtlCol="0">
              <a:spAutoFit/>
            </a:bodyPr>
            <a:lstStyle/>
            <a:p>
              <a:pPr algn="ctr"/>
              <a:r>
                <a:rPr lang="en-US" dirty="0"/>
                <a:t>Rotating target shaft</a:t>
              </a:r>
            </a:p>
          </p:txBody>
        </p:sp>
        <p:cxnSp>
          <p:nvCxnSpPr>
            <p:cNvPr id="32" name="Straight Arrow Connector 31">
              <a:extLst>
                <a:ext uri="{FF2B5EF4-FFF2-40B4-BE49-F238E27FC236}">
                  <a16:creationId xmlns:a16="http://schemas.microsoft.com/office/drawing/2014/main" id="{B875AA4A-C8DD-04B4-4D5C-8BC7616B4DD2}"/>
                </a:ext>
              </a:extLst>
            </p:cNvPr>
            <p:cNvCxnSpPr>
              <a:cxnSpLocks/>
              <a:stCxn id="31" idx="1"/>
            </p:cNvCxnSpPr>
            <p:nvPr/>
          </p:nvCxnSpPr>
          <p:spPr>
            <a:xfrm flipH="1">
              <a:off x="6550541" y="2945338"/>
              <a:ext cx="209667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CA412FF-4399-6EF2-BF3C-4E8DE12648E1}"/>
                </a:ext>
              </a:extLst>
            </p:cNvPr>
            <p:cNvSpPr txBox="1"/>
            <p:nvPr/>
          </p:nvSpPr>
          <p:spPr>
            <a:xfrm>
              <a:off x="1225296" y="2991350"/>
              <a:ext cx="1926336" cy="369332"/>
            </a:xfrm>
            <a:prstGeom prst="rect">
              <a:avLst/>
            </a:prstGeom>
            <a:noFill/>
            <a:ln w="19050">
              <a:solidFill>
                <a:schemeClr val="tx1"/>
              </a:solidFill>
            </a:ln>
          </p:spPr>
          <p:txBody>
            <a:bodyPr wrap="square" rtlCol="0">
              <a:spAutoFit/>
            </a:bodyPr>
            <a:lstStyle/>
            <a:p>
              <a:pPr algn="ctr"/>
              <a:r>
                <a:rPr lang="en-US" dirty="0"/>
                <a:t>Bulk Shielding</a:t>
              </a:r>
            </a:p>
          </p:txBody>
        </p:sp>
        <p:cxnSp>
          <p:nvCxnSpPr>
            <p:cNvPr id="36" name="Straight Arrow Connector 35">
              <a:extLst>
                <a:ext uri="{FF2B5EF4-FFF2-40B4-BE49-F238E27FC236}">
                  <a16:creationId xmlns:a16="http://schemas.microsoft.com/office/drawing/2014/main" id="{E10B73CE-4C43-F3C7-7751-59C90E899F75}"/>
                </a:ext>
              </a:extLst>
            </p:cNvPr>
            <p:cNvCxnSpPr>
              <a:cxnSpLocks/>
              <a:stCxn id="35" idx="3"/>
            </p:cNvCxnSpPr>
            <p:nvPr/>
          </p:nvCxnSpPr>
          <p:spPr>
            <a:xfrm>
              <a:off x="3151632" y="3176016"/>
              <a:ext cx="1575144" cy="287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A6D8A4-C98B-D1CA-4146-0CD2A291167B}"/>
                </a:ext>
              </a:extLst>
            </p:cNvPr>
            <p:cNvSpPr txBox="1"/>
            <p:nvPr/>
          </p:nvSpPr>
          <p:spPr>
            <a:xfrm>
              <a:off x="8647214" y="3420892"/>
              <a:ext cx="1833450" cy="646330"/>
            </a:xfrm>
            <a:prstGeom prst="rect">
              <a:avLst/>
            </a:prstGeom>
            <a:noFill/>
            <a:ln w="19050">
              <a:solidFill>
                <a:schemeClr val="tx1"/>
              </a:solidFill>
            </a:ln>
          </p:spPr>
          <p:txBody>
            <a:bodyPr wrap="square" rtlCol="0">
              <a:spAutoFit/>
            </a:bodyPr>
            <a:lstStyle/>
            <a:p>
              <a:pPr algn="ctr"/>
              <a:r>
                <a:rPr lang="en-US" dirty="0"/>
                <a:t>Rotating target</a:t>
              </a:r>
            </a:p>
          </p:txBody>
        </p:sp>
        <p:cxnSp>
          <p:nvCxnSpPr>
            <p:cNvPr id="41" name="Straight Arrow Connector 40">
              <a:extLst>
                <a:ext uri="{FF2B5EF4-FFF2-40B4-BE49-F238E27FC236}">
                  <a16:creationId xmlns:a16="http://schemas.microsoft.com/office/drawing/2014/main" id="{D2C4263A-EA4C-ACEA-BAE6-FA7026EE2C6C}"/>
                </a:ext>
              </a:extLst>
            </p:cNvPr>
            <p:cNvCxnSpPr>
              <a:cxnSpLocks/>
              <a:stCxn id="40" idx="1"/>
            </p:cNvCxnSpPr>
            <p:nvPr/>
          </p:nvCxnSpPr>
          <p:spPr>
            <a:xfrm flipH="1">
              <a:off x="6653112" y="3744057"/>
              <a:ext cx="1994102" cy="10839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4AA14AC-4CE6-76DD-9E05-0988CAEA4A6F}"/>
                </a:ext>
              </a:extLst>
            </p:cNvPr>
            <p:cNvSpPr txBox="1"/>
            <p:nvPr/>
          </p:nvSpPr>
          <p:spPr>
            <a:xfrm>
              <a:off x="1225296" y="3458989"/>
              <a:ext cx="1926336" cy="923330"/>
            </a:xfrm>
            <a:prstGeom prst="rect">
              <a:avLst/>
            </a:prstGeom>
            <a:noFill/>
            <a:ln w="19050">
              <a:solidFill>
                <a:schemeClr val="tx1"/>
              </a:solidFill>
            </a:ln>
          </p:spPr>
          <p:txBody>
            <a:bodyPr wrap="square" rtlCol="0">
              <a:spAutoFit/>
            </a:bodyPr>
            <a:lstStyle/>
            <a:p>
              <a:pPr algn="ctr"/>
              <a:r>
                <a:rPr lang="en-US" dirty="0"/>
                <a:t>Moderator Reflector Assembly</a:t>
              </a:r>
            </a:p>
          </p:txBody>
        </p:sp>
        <p:cxnSp>
          <p:nvCxnSpPr>
            <p:cNvPr id="45" name="Straight Arrow Connector 44">
              <a:extLst>
                <a:ext uri="{FF2B5EF4-FFF2-40B4-BE49-F238E27FC236}">
                  <a16:creationId xmlns:a16="http://schemas.microsoft.com/office/drawing/2014/main" id="{3FAD47AB-D063-737F-2A10-22DFBA016297}"/>
                </a:ext>
              </a:extLst>
            </p:cNvPr>
            <p:cNvCxnSpPr>
              <a:cxnSpLocks/>
              <a:stCxn id="44" idx="3"/>
            </p:cNvCxnSpPr>
            <p:nvPr/>
          </p:nvCxnSpPr>
          <p:spPr>
            <a:xfrm>
              <a:off x="3151632" y="3920654"/>
              <a:ext cx="2805684" cy="5785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410D53EA-0A53-598B-027F-487705EC3D62}"/>
              </a:ext>
            </a:extLst>
          </p:cNvPr>
          <p:cNvSpPr>
            <a:spLocks noGrp="1"/>
          </p:cNvSpPr>
          <p:nvPr>
            <p:ph type="title"/>
          </p:nvPr>
        </p:nvSpPr>
        <p:spPr>
          <a:xfrm>
            <a:off x="478614" y="297920"/>
            <a:ext cx="11930743" cy="535531"/>
          </a:xfrm>
        </p:spPr>
        <p:txBody>
          <a:bodyPr/>
          <a:lstStyle/>
          <a:p>
            <a:r>
              <a:rPr lang="en-US" dirty="0"/>
              <a:t>Monolith visual scope</a:t>
            </a:r>
            <a:endParaRPr lang="en-US" dirty="0">
              <a:highlight>
                <a:srgbClr val="FFFF00"/>
              </a:highlight>
            </a:endParaRPr>
          </a:p>
        </p:txBody>
      </p:sp>
    </p:spTree>
    <p:extLst>
      <p:ext uri="{BB962C8B-B14F-4D97-AF65-F5344CB8AC3E}">
        <p14:creationId xmlns:p14="http://schemas.microsoft.com/office/powerpoint/2010/main" val="3995773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oy&#10;&#10;Description automatically generated">
            <a:extLst>
              <a:ext uri="{FF2B5EF4-FFF2-40B4-BE49-F238E27FC236}">
                <a16:creationId xmlns:a16="http://schemas.microsoft.com/office/drawing/2014/main" id="{277B2C61-6C8B-26C8-0AFC-FCF6441033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87638" y="8973055"/>
            <a:ext cx="10989197" cy="5901393"/>
          </a:xfrm>
          <a:prstGeom prst="rect">
            <a:avLst/>
          </a:prstGeom>
        </p:spPr>
      </p:pic>
      <p:pic>
        <p:nvPicPr>
          <p:cNvPr id="7" name="Picture 6" descr="A picture containing LEGO, toy&#10;&#10;Description automatically generated">
            <a:extLst>
              <a:ext uri="{FF2B5EF4-FFF2-40B4-BE49-F238E27FC236}">
                <a16:creationId xmlns:a16="http://schemas.microsoft.com/office/drawing/2014/main" id="{E5AFA1D8-A34D-428F-487A-4676C2A830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380" y="226524"/>
            <a:ext cx="13033700" cy="7258968"/>
          </a:xfrm>
          <a:prstGeom prst="rect">
            <a:avLst/>
          </a:prstGeom>
        </p:spPr>
      </p:pic>
      <p:sp>
        <p:nvSpPr>
          <p:cNvPr id="8" name="TextBox 7">
            <a:extLst>
              <a:ext uri="{FF2B5EF4-FFF2-40B4-BE49-F238E27FC236}">
                <a16:creationId xmlns:a16="http://schemas.microsoft.com/office/drawing/2014/main" id="{E54810C6-CF54-D7E3-4A62-BA41EF4277B8}"/>
              </a:ext>
            </a:extLst>
          </p:cNvPr>
          <p:cNvSpPr txBox="1"/>
          <p:nvPr/>
        </p:nvSpPr>
        <p:spPr>
          <a:xfrm>
            <a:off x="524656" y="226524"/>
            <a:ext cx="8800807" cy="535531"/>
          </a:xfrm>
          <a:prstGeom prst="rect">
            <a:avLst/>
          </a:prstGeom>
          <a:solidFill>
            <a:schemeClr val="bg1"/>
          </a:solidFill>
        </p:spPr>
        <p:txBody>
          <a:bodyPr wrap="none" rtlCol="0">
            <a:spAutoFit/>
          </a:bodyPr>
          <a:lstStyle/>
          <a:p>
            <a:pPr algn="l">
              <a:lnSpc>
                <a:spcPct val="90000"/>
              </a:lnSpc>
            </a:pPr>
            <a:r>
              <a:rPr lang="en-US" sz="3200" dirty="0">
                <a:latin typeface="+mn-lt"/>
              </a:rPr>
              <a:t>Remote Handling Waste Processing Facility</a:t>
            </a:r>
          </a:p>
        </p:txBody>
      </p:sp>
    </p:spTree>
    <p:extLst>
      <p:ext uri="{BB962C8B-B14F-4D97-AF65-F5344CB8AC3E}">
        <p14:creationId xmlns:p14="http://schemas.microsoft.com/office/powerpoint/2010/main" val="2457174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E602-C73A-4A45-2100-D427F41DA643}"/>
              </a:ext>
            </a:extLst>
          </p:cNvPr>
          <p:cNvSpPr>
            <a:spLocks noGrp="1"/>
          </p:cNvSpPr>
          <p:nvPr>
            <p:ph type="title"/>
          </p:nvPr>
        </p:nvSpPr>
        <p:spPr>
          <a:xfrm>
            <a:off x="498592" y="323481"/>
            <a:ext cx="11430000" cy="539496"/>
          </a:xfrm>
        </p:spPr>
        <p:txBody>
          <a:bodyPr/>
          <a:lstStyle/>
          <a:p>
            <a:r>
              <a:rPr lang="en-US" dirty="0"/>
              <a:t>Second Target Station at ORNL</a:t>
            </a:r>
          </a:p>
        </p:txBody>
      </p:sp>
      <p:pic>
        <p:nvPicPr>
          <p:cNvPr id="4" name="Picture Placeholder 7" descr="A picture containing mountain, grass, outdoor, nature&#10;&#10;Description automatically generated">
            <a:extLst>
              <a:ext uri="{FF2B5EF4-FFF2-40B4-BE49-F238E27FC236}">
                <a16:creationId xmlns:a16="http://schemas.microsoft.com/office/drawing/2014/main" id="{8855C710-5DF3-EA89-CBC3-9580CB61FF50}"/>
              </a:ext>
            </a:extLst>
          </p:cNvPr>
          <p:cNvPicPr>
            <a:picLocks noChangeAspect="1"/>
          </p:cNvPicPr>
          <p:nvPr/>
        </p:nvPicPr>
        <p:blipFill>
          <a:blip r:embed="rId2" cstate="screen">
            <a:extLst>
              <a:ext uri="{28A0092B-C50C-407E-A947-70E740481C1C}">
                <a14:useLocalDpi xmlns:a14="http://schemas.microsoft.com/office/drawing/2010/main"/>
              </a:ext>
            </a:extLst>
          </a:blip>
          <a:srcRect l="12195" t="34022" r="24318" b="25439"/>
          <a:stretch/>
        </p:blipFill>
        <p:spPr>
          <a:xfrm>
            <a:off x="670029" y="1156487"/>
            <a:ext cx="10641496" cy="4760956"/>
          </a:xfrm>
          <a:prstGeom prst="rect">
            <a:avLst/>
          </a:prstGeom>
        </p:spPr>
      </p:pic>
      <p:sp>
        <p:nvSpPr>
          <p:cNvPr id="3" name="Oval 2">
            <a:extLst>
              <a:ext uri="{FF2B5EF4-FFF2-40B4-BE49-F238E27FC236}">
                <a16:creationId xmlns:a16="http://schemas.microsoft.com/office/drawing/2014/main" id="{295FBD7D-0E6C-E5BE-CCC4-637BD75F3EE3}"/>
              </a:ext>
            </a:extLst>
          </p:cNvPr>
          <p:cNvSpPr/>
          <p:nvPr/>
        </p:nvSpPr>
        <p:spPr>
          <a:xfrm>
            <a:off x="5712542" y="2477729"/>
            <a:ext cx="4218039" cy="1976284"/>
          </a:xfrm>
          <a:prstGeom prst="ellipse">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26344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8F8CF-ED22-2FD1-6996-87E572C2BD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58CCC1-F0E1-D6FD-C9C5-0D77F13FFFD3}"/>
              </a:ext>
            </a:extLst>
          </p:cNvPr>
          <p:cNvSpPr>
            <a:spLocks noGrp="1"/>
          </p:cNvSpPr>
          <p:nvPr>
            <p:ph type="title"/>
          </p:nvPr>
        </p:nvSpPr>
        <p:spPr>
          <a:xfrm>
            <a:off x="915792" y="659059"/>
            <a:ext cx="11425236" cy="535531"/>
          </a:xfrm>
        </p:spPr>
        <p:txBody>
          <a:bodyPr/>
          <a:lstStyle/>
          <a:p>
            <a:r>
              <a:rPr lang="en-US" dirty="0"/>
              <a:t>How SAFE can we make a neutron spallation target?</a:t>
            </a:r>
          </a:p>
        </p:txBody>
      </p:sp>
      <p:pic>
        <p:nvPicPr>
          <p:cNvPr id="7" name="Picture 6">
            <a:extLst>
              <a:ext uri="{FF2B5EF4-FFF2-40B4-BE49-F238E27FC236}">
                <a16:creationId xmlns:a16="http://schemas.microsoft.com/office/drawing/2014/main" id="{D6CD2E2A-B84C-154C-C756-4506944A0B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2981" y="1533348"/>
            <a:ext cx="4837043" cy="4837043"/>
          </a:xfrm>
          <a:prstGeom prst="rect">
            <a:avLst/>
          </a:prstGeom>
        </p:spPr>
      </p:pic>
    </p:spTree>
    <p:extLst>
      <p:ext uri="{BB962C8B-B14F-4D97-AF65-F5344CB8AC3E}">
        <p14:creationId xmlns:p14="http://schemas.microsoft.com/office/powerpoint/2010/main" val="2164376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2169-C48D-708D-EE66-95E5964B2DAB}"/>
              </a:ext>
            </a:extLst>
          </p:cNvPr>
          <p:cNvSpPr>
            <a:spLocks noGrp="1"/>
          </p:cNvSpPr>
          <p:nvPr>
            <p:ph type="title"/>
          </p:nvPr>
        </p:nvSpPr>
        <p:spPr>
          <a:xfrm>
            <a:off x="1149901" y="2893469"/>
            <a:ext cx="9587397" cy="535531"/>
          </a:xfrm>
        </p:spPr>
        <p:txBody>
          <a:bodyPr/>
          <a:lstStyle/>
          <a:p>
            <a:r>
              <a:rPr lang="en-US" dirty="0"/>
              <a:t>All Targets fail?</a:t>
            </a:r>
          </a:p>
        </p:txBody>
      </p:sp>
      <p:sp>
        <p:nvSpPr>
          <p:cNvPr id="5" name="AutoShape 2" descr="Bild på ">
            <a:extLst>
              <a:ext uri="{FF2B5EF4-FFF2-40B4-BE49-F238E27FC236}">
                <a16:creationId xmlns:a16="http://schemas.microsoft.com/office/drawing/2014/main" id="{56625735-6D76-6614-6F29-3168A4D9AC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close-up of a hole in a metal pipe&#10;&#10;Description automatically generated">
            <a:extLst>
              <a:ext uri="{FF2B5EF4-FFF2-40B4-BE49-F238E27FC236}">
                <a16:creationId xmlns:a16="http://schemas.microsoft.com/office/drawing/2014/main" id="{186E70E1-5CEB-6D41-FD15-CEA1DED078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0579" y="363240"/>
            <a:ext cx="6131520" cy="6131520"/>
          </a:xfrm>
          <a:prstGeom prst="rect">
            <a:avLst/>
          </a:prstGeom>
        </p:spPr>
      </p:pic>
      <p:pic>
        <p:nvPicPr>
          <p:cNvPr id="6" name="Picture 5" descr="A group of men working on a machine&#10;&#10;Description automatically generated">
            <a:extLst>
              <a:ext uri="{FF2B5EF4-FFF2-40B4-BE49-F238E27FC236}">
                <a16:creationId xmlns:a16="http://schemas.microsoft.com/office/drawing/2014/main" id="{22A6AAD2-20F6-A7C3-F8A8-5DA7CDA38D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0579" y="213843"/>
            <a:ext cx="6440130" cy="6430313"/>
          </a:xfrm>
          <a:prstGeom prst="rect">
            <a:avLst/>
          </a:prstGeom>
        </p:spPr>
      </p:pic>
      <p:sp>
        <p:nvSpPr>
          <p:cNvPr id="8" name="TextBox 7">
            <a:extLst>
              <a:ext uri="{FF2B5EF4-FFF2-40B4-BE49-F238E27FC236}">
                <a16:creationId xmlns:a16="http://schemas.microsoft.com/office/drawing/2014/main" id="{CA95D32E-C828-DE35-52F5-A4C2C0A7755C}"/>
              </a:ext>
            </a:extLst>
          </p:cNvPr>
          <p:cNvSpPr txBox="1"/>
          <p:nvPr/>
        </p:nvSpPr>
        <p:spPr>
          <a:xfrm rot="20399396">
            <a:off x="164696" y="4447986"/>
            <a:ext cx="1970411" cy="424732"/>
          </a:xfrm>
          <a:prstGeom prst="rect">
            <a:avLst/>
          </a:prstGeom>
          <a:noFill/>
        </p:spPr>
        <p:txBody>
          <a:bodyPr wrap="none" rtlCol="0">
            <a:spAutoFit/>
          </a:bodyPr>
          <a:lstStyle/>
          <a:p>
            <a:pPr algn="l">
              <a:lnSpc>
                <a:spcPct val="90000"/>
              </a:lnSpc>
            </a:pPr>
            <a:r>
              <a:rPr lang="en-US" sz="2400" b="1" dirty="0">
                <a:solidFill>
                  <a:srgbClr val="FF0000"/>
                </a:solidFill>
                <a:latin typeface="+mn-lt"/>
              </a:rPr>
              <a:t>Water-leaks</a:t>
            </a:r>
          </a:p>
        </p:txBody>
      </p:sp>
      <p:sp>
        <p:nvSpPr>
          <p:cNvPr id="9" name="TextBox 8">
            <a:extLst>
              <a:ext uri="{FF2B5EF4-FFF2-40B4-BE49-F238E27FC236}">
                <a16:creationId xmlns:a16="http://schemas.microsoft.com/office/drawing/2014/main" id="{0B86140A-CB01-B1B9-17A6-3FE2EFA7AFC9}"/>
              </a:ext>
            </a:extLst>
          </p:cNvPr>
          <p:cNvSpPr txBox="1"/>
          <p:nvPr/>
        </p:nvSpPr>
        <p:spPr>
          <a:xfrm rot="20399396">
            <a:off x="747206" y="5165765"/>
            <a:ext cx="1236236" cy="424732"/>
          </a:xfrm>
          <a:prstGeom prst="rect">
            <a:avLst/>
          </a:prstGeom>
          <a:noFill/>
        </p:spPr>
        <p:txBody>
          <a:bodyPr wrap="none" rtlCol="0">
            <a:spAutoFit/>
          </a:bodyPr>
          <a:lstStyle/>
          <a:p>
            <a:pPr algn="l">
              <a:lnSpc>
                <a:spcPct val="90000"/>
              </a:lnSpc>
            </a:pPr>
            <a:r>
              <a:rPr lang="en-US" sz="2400" b="1" dirty="0">
                <a:solidFill>
                  <a:srgbClr val="FF0000"/>
                </a:solidFill>
              </a:rPr>
              <a:t>Cracks</a:t>
            </a:r>
            <a:endParaRPr lang="en-US" sz="2400" b="1" dirty="0">
              <a:solidFill>
                <a:srgbClr val="FF0000"/>
              </a:solidFill>
              <a:latin typeface="+mn-lt"/>
            </a:endParaRPr>
          </a:p>
        </p:txBody>
      </p:sp>
      <p:sp>
        <p:nvSpPr>
          <p:cNvPr id="10" name="TextBox 9">
            <a:extLst>
              <a:ext uri="{FF2B5EF4-FFF2-40B4-BE49-F238E27FC236}">
                <a16:creationId xmlns:a16="http://schemas.microsoft.com/office/drawing/2014/main" id="{D081294C-FDC6-94BE-4DAD-64C42C618469}"/>
              </a:ext>
            </a:extLst>
          </p:cNvPr>
          <p:cNvSpPr txBox="1"/>
          <p:nvPr/>
        </p:nvSpPr>
        <p:spPr>
          <a:xfrm rot="696744">
            <a:off x="2699237" y="3872141"/>
            <a:ext cx="2050561" cy="424732"/>
          </a:xfrm>
          <a:prstGeom prst="rect">
            <a:avLst/>
          </a:prstGeom>
          <a:noFill/>
        </p:spPr>
        <p:txBody>
          <a:bodyPr wrap="none" rtlCol="0">
            <a:spAutoFit/>
          </a:bodyPr>
          <a:lstStyle/>
          <a:p>
            <a:pPr algn="l">
              <a:lnSpc>
                <a:spcPct val="90000"/>
              </a:lnSpc>
            </a:pPr>
            <a:r>
              <a:rPr lang="en-US" sz="2400" b="1" dirty="0">
                <a:solidFill>
                  <a:srgbClr val="FF0000"/>
                </a:solidFill>
                <a:latin typeface="+mn-lt"/>
              </a:rPr>
              <a:t>Overheating</a:t>
            </a:r>
          </a:p>
        </p:txBody>
      </p:sp>
      <p:sp>
        <p:nvSpPr>
          <p:cNvPr id="11" name="TextBox 10">
            <a:extLst>
              <a:ext uri="{FF2B5EF4-FFF2-40B4-BE49-F238E27FC236}">
                <a16:creationId xmlns:a16="http://schemas.microsoft.com/office/drawing/2014/main" id="{05A37283-6F32-9304-DC51-E378B64CB65E}"/>
              </a:ext>
            </a:extLst>
          </p:cNvPr>
          <p:cNvSpPr txBox="1"/>
          <p:nvPr/>
        </p:nvSpPr>
        <p:spPr>
          <a:xfrm rot="1672280">
            <a:off x="2521042" y="4909188"/>
            <a:ext cx="2331087" cy="424732"/>
          </a:xfrm>
          <a:prstGeom prst="rect">
            <a:avLst/>
          </a:prstGeom>
          <a:noFill/>
        </p:spPr>
        <p:txBody>
          <a:bodyPr wrap="none" rtlCol="0">
            <a:spAutoFit/>
          </a:bodyPr>
          <a:lstStyle/>
          <a:p>
            <a:pPr algn="l">
              <a:lnSpc>
                <a:spcPct val="90000"/>
              </a:lnSpc>
            </a:pPr>
            <a:r>
              <a:rPr lang="en-US" sz="2400" b="1" dirty="0">
                <a:solidFill>
                  <a:srgbClr val="FF0000"/>
                </a:solidFill>
                <a:latin typeface="+mn-lt"/>
              </a:rPr>
              <a:t>Mercury-leaks</a:t>
            </a:r>
          </a:p>
        </p:txBody>
      </p:sp>
      <p:sp>
        <p:nvSpPr>
          <p:cNvPr id="12" name="TextBox 11">
            <a:extLst>
              <a:ext uri="{FF2B5EF4-FFF2-40B4-BE49-F238E27FC236}">
                <a16:creationId xmlns:a16="http://schemas.microsoft.com/office/drawing/2014/main" id="{8A435AC9-073F-0EA9-3F30-CB203C97D424}"/>
              </a:ext>
            </a:extLst>
          </p:cNvPr>
          <p:cNvSpPr txBox="1"/>
          <p:nvPr/>
        </p:nvSpPr>
        <p:spPr>
          <a:xfrm rot="20399396">
            <a:off x="545202" y="5746862"/>
            <a:ext cx="1720343" cy="424732"/>
          </a:xfrm>
          <a:prstGeom prst="rect">
            <a:avLst/>
          </a:prstGeom>
          <a:noFill/>
        </p:spPr>
        <p:txBody>
          <a:bodyPr wrap="none" rtlCol="0">
            <a:spAutoFit/>
          </a:bodyPr>
          <a:lstStyle/>
          <a:p>
            <a:pPr algn="l">
              <a:lnSpc>
                <a:spcPct val="90000"/>
              </a:lnSpc>
            </a:pPr>
            <a:r>
              <a:rPr lang="en-US" sz="2400" b="1" dirty="0">
                <a:solidFill>
                  <a:srgbClr val="FF0000"/>
                </a:solidFill>
                <a:latin typeface="+mn-lt"/>
              </a:rPr>
              <a:t>Cavitation</a:t>
            </a:r>
          </a:p>
        </p:txBody>
      </p:sp>
      <p:sp>
        <p:nvSpPr>
          <p:cNvPr id="13" name="TextBox 12">
            <a:extLst>
              <a:ext uri="{FF2B5EF4-FFF2-40B4-BE49-F238E27FC236}">
                <a16:creationId xmlns:a16="http://schemas.microsoft.com/office/drawing/2014/main" id="{41D0A950-2A76-13F9-FFB4-1D328AD824B0}"/>
              </a:ext>
            </a:extLst>
          </p:cNvPr>
          <p:cNvSpPr txBox="1"/>
          <p:nvPr/>
        </p:nvSpPr>
        <p:spPr>
          <a:xfrm rot="1677328">
            <a:off x="2603582" y="5576822"/>
            <a:ext cx="1287532" cy="424732"/>
          </a:xfrm>
          <a:prstGeom prst="rect">
            <a:avLst/>
          </a:prstGeom>
          <a:noFill/>
        </p:spPr>
        <p:txBody>
          <a:bodyPr wrap="none" rtlCol="0">
            <a:spAutoFit/>
          </a:bodyPr>
          <a:lstStyle/>
          <a:p>
            <a:pPr algn="l">
              <a:lnSpc>
                <a:spcPct val="90000"/>
              </a:lnSpc>
            </a:pPr>
            <a:r>
              <a:rPr lang="en-US" sz="2400" b="1" dirty="0">
                <a:solidFill>
                  <a:srgbClr val="FF0000"/>
                </a:solidFill>
                <a:latin typeface="+mn-lt"/>
              </a:rPr>
              <a:t>Fatigue</a:t>
            </a:r>
          </a:p>
        </p:txBody>
      </p:sp>
    </p:spTree>
    <p:extLst>
      <p:ext uri="{BB962C8B-B14F-4D97-AF65-F5344CB8AC3E}">
        <p14:creationId xmlns:p14="http://schemas.microsoft.com/office/powerpoint/2010/main" val="427846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2E4B-FF5B-7925-34F4-13C859793A6F}"/>
              </a:ext>
            </a:extLst>
          </p:cNvPr>
          <p:cNvSpPr>
            <a:spLocks noGrp="1"/>
          </p:cNvSpPr>
          <p:nvPr>
            <p:ph type="title"/>
          </p:nvPr>
        </p:nvSpPr>
        <p:spPr/>
        <p:txBody>
          <a:bodyPr/>
          <a:lstStyle/>
          <a:p>
            <a:r>
              <a:rPr lang="en-US" dirty="0"/>
              <a:t>How do we make a safe target</a:t>
            </a:r>
          </a:p>
        </p:txBody>
      </p:sp>
      <p:sp>
        <p:nvSpPr>
          <p:cNvPr id="3" name="Content Placeholder 2">
            <a:extLst>
              <a:ext uri="{FF2B5EF4-FFF2-40B4-BE49-F238E27FC236}">
                <a16:creationId xmlns:a16="http://schemas.microsoft.com/office/drawing/2014/main" id="{8D9A3487-D407-D84F-FE6A-75807258FE59}"/>
              </a:ext>
            </a:extLst>
          </p:cNvPr>
          <p:cNvSpPr>
            <a:spLocks noGrp="1"/>
          </p:cNvSpPr>
          <p:nvPr>
            <p:ph sz="half" idx="2"/>
          </p:nvPr>
        </p:nvSpPr>
        <p:spPr/>
        <p:txBody>
          <a:bodyPr/>
          <a:lstStyle/>
          <a:p>
            <a:r>
              <a:rPr lang="en-US" dirty="0"/>
              <a:t>Historical failure modes/drivers:</a:t>
            </a:r>
          </a:p>
          <a:p>
            <a:pPr lvl="1"/>
            <a:r>
              <a:rPr lang="en-US" dirty="0"/>
              <a:t>Containment of the spallation material</a:t>
            </a:r>
          </a:p>
          <a:p>
            <a:pPr lvl="2"/>
            <a:r>
              <a:rPr lang="en-US" dirty="0"/>
              <a:t>Tungsten Escape</a:t>
            </a:r>
          </a:p>
          <a:p>
            <a:pPr lvl="2"/>
            <a:r>
              <a:rPr lang="en-US" dirty="0"/>
              <a:t>Mercury Leaks</a:t>
            </a:r>
          </a:p>
          <a:p>
            <a:pPr lvl="1"/>
            <a:r>
              <a:rPr lang="en-US" dirty="0"/>
              <a:t>Water leaks</a:t>
            </a:r>
          </a:p>
          <a:p>
            <a:pPr lvl="1"/>
            <a:endParaRPr lang="en-US" dirty="0"/>
          </a:p>
        </p:txBody>
      </p:sp>
      <p:sp>
        <p:nvSpPr>
          <p:cNvPr id="4" name="Content Placeholder 3">
            <a:extLst>
              <a:ext uri="{FF2B5EF4-FFF2-40B4-BE49-F238E27FC236}">
                <a16:creationId xmlns:a16="http://schemas.microsoft.com/office/drawing/2014/main" id="{685961E2-C6D1-A765-D293-74ABF510DF2A}"/>
              </a:ext>
            </a:extLst>
          </p:cNvPr>
          <p:cNvSpPr>
            <a:spLocks noGrp="1"/>
          </p:cNvSpPr>
          <p:nvPr>
            <p:ph sz="quarter" idx="4"/>
          </p:nvPr>
        </p:nvSpPr>
        <p:spPr/>
        <p:txBody>
          <a:bodyPr/>
          <a:lstStyle/>
          <a:p>
            <a:pPr marL="0" indent="0">
              <a:buNone/>
            </a:pPr>
            <a:r>
              <a:rPr lang="en-US" dirty="0"/>
              <a:t>Overheating Tungsten could be caused by:</a:t>
            </a:r>
          </a:p>
          <a:p>
            <a:r>
              <a:rPr lang="en-US" dirty="0"/>
              <a:t>Loss of cooling + continued beam</a:t>
            </a:r>
          </a:p>
          <a:p>
            <a:r>
              <a:rPr lang="en-US" dirty="0"/>
              <a:t>Stop of rotation + continued beam</a:t>
            </a:r>
          </a:p>
          <a:p>
            <a:endParaRPr lang="en-US" dirty="0"/>
          </a:p>
          <a:p>
            <a:r>
              <a:rPr lang="en-US" dirty="0"/>
              <a:t>Overheated Tungsten could cause:</a:t>
            </a:r>
          </a:p>
          <a:p>
            <a:r>
              <a:rPr lang="en-US" dirty="0"/>
              <a:t>Tungsten Steam Reaction releasing radioisotopes</a:t>
            </a:r>
          </a:p>
          <a:p>
            <a:r>
              <a:rPr lang="en-US" dirty="0"/>
              <a:t>Melting Hydrogen Moderator i.e. potential explosion</a:t>
            </a:r>
          </a:p>
        </p:txBody>
      </p:sp>
      <p:sp>
        <p:nvSpPr>
          <p:cNvPr id="5" name="TextBox 4">
            <a:extLst>
              <a:ext uri="{FF2B5EF4-FFF2-40B4-BE49-F238E27FC236}">
                <a16:creationId xmlns:a16="http://schemas.microsoft.com/office/drawing/2014/main" id="{7DAA572E-5A52-DE29-741F-E007BA46B7E0}"/>
              </a:ext>
            </a:extLst>
          </p:cNvPr>
          <p:cNvSpPr txBox="1"/>
          <p:nvPr/>
        </p:nvSpPr>
        <p:spPr>
          <a:xfrm>
            <a:off x="6241493" y="5648697"/>
            <a:ext cx="3857146" cy="840230"/>
          </a:xfrm>
          <a:prstGeom prst="rect">
            <a:avLst/>
          </a:prstGeom>
          <a:noFill/>
        </p:spPr>
        <p:txBody>
          <a:bodyPr wrap="none" rtlCol="0">
            <a:spAutoFit/>
          </a:bodyPr>
          <a:lstStyle/>
          <a:p>
            <a:pPr algn="l">
              <a:lnSpc>
                <a:spcPct val="90000"/>
              </a:lnSpc>
            </a:pPr>
            <a:r>
              <a:rPr lang="en-US" dirty="0">
                <a:latin typeface="+mn-lt"/>
              </a:rPr>
              <a:t>Blocked coolant flow</a:t>
            </a:r>
          </a:p>
          <a:p>
            <a:pPr algn="l">
              <a:lnSpc>
                <a:spcPct val="90000"/>
              </a:lnSpc>
            </a:pPr>
            <a:r>
              <a:rPr lang="en-US" dirty="0"/>
              <a:t>Stopped rotation, local overheat</a:t>
            </a:r>
          </a:p>
          <a:p>
            <a:pPr algn="l">
              <a:lnSpc>
                <a:spcPct val="90000"/>
              </a:lnSpc>
            </a:pPr>
            <a:endParaRPr lang="en-US" dirty="0">
              <a:latin typeface="+mn-lt"/>
            </a:endParaRPr>
          </a:p>
        </p:txBody>
      </p:sp>
      <p:sp>
        <p:nvSpPr>
          <p:cNvPr id="6" name="Content Placeholder 2">
            <a:extLst>
              <a:ext uri="{FF2B5EF4-FFF2-40B4-BE49-F238E27FC236}">
                <a16:creationId xmlns:a16="http://schemas.microsoft.com/office/drawing/2014/main" id="{46D56A90-9315-BB13-D5F9-FAAEF6FF3AD2}"/>
              </a:ext>
            </a:extLst>
          </p:cNvPr>
          <p:cNvSpPr txBox="1">
            <a:spLocks/>
          </p:cNvSpPr>
          <p:nvPr/>
        </p:nvSpPr>
        <p:spPr bwMode="auto">
          <a:xfrm>
            <a:off x="465135" y="3429000"/>
            <a:ext cx="5507832" cy="27119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000" kern="1200" baseline="0">
                <a:solidFill>
                  <a:schemeClr val="tx1"/>
                </a:solidFill>
                <a:latin typeface="Century Gothic" panose="020B0502020202020204" pitchFamily="34" charset="0"/>
                <a:ea typeface="+mn-ea"/>
                <a:cs typeface="+mn-cs"/>
              </a:defRPr>
            </a:lvl1pPr>
            <a:lvl2pPr marL="625475" indent="-27940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8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600" kern="1200" baseline="0">
                <a:solidFill>
                  <a:schemeClr val="tx1"/>
                </a:solidFill>
                <a:latin typeface="Century Gothic" panose="020B0502020202020204" pitchFamily="34" charset="0"/>
                <a:ea typeface="+mn-ea"/>
                <a:cs typeface="+mn-cs"/>
              </a:defRPr>
            </a:lvl3pPr>
            <a:lvl4pPr marL="971550" indent="0" algn="l" rtl="0" eaLnBrk="1" fontAlgn="base" hangingPunct="1">
              <a:lnSpc>
                <a:spcPct val="90000"/>
              </a:lnSpc>
              <a:spcBef>
                <a:spcPts val="800"/>
              </a:spcBef>
              <a:spcAft>
                <a:spcPct val="0"/>
              </a:spcAft>
              <a:buClr>
                <a:schemeClr val="tx1"/>
              </a:buClr>
              <a:buFont typeface="Century Gothic" panose="020B0502020202020204" pitchFamily="34" charset="0"/>
              <a:buNone/>
              <a:defRPr sz="14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1"/>
              </a:buClr>
              <a:buFont typeface="Century Gothic" panose="020B0502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a:t>Robustness –never break</a:t>
            </a:r>
          </a:p>
          <a:p>
            <a:r>
              <a:rPr lang="en-US"/>
              <a:t>Easy to repair</a:t>
            </a:r>
          </a:p>
          <a:p>
            <a:r>
              <a:rPr lang="en-US"/>
              <a:t>Cheap – simple to manufacture, low grade materials</a:t>
            </a:r>
          </a:p>
          <a:p>
            <a:r>
              <a:rPr lang="en-US"/>
              <a:t>Safe – Avoid Mercury, uranium, hydrogen lead low temperatures, add heavy shielding</a:t>
            </a:r>
          </a:p>
          <a:p>
            <a:endParaRPr lang="en-US" dirty="0"/>
          </a:p>
        </p:txBody>
      </p:sp>
    </p:spTree>
    <p:extLst>
      <p:ext uri="{BB962C8B-B14F-4D97-AF65-F5344CB8AC3E}">
        <p14:creationId xmlns:p14="http://schemas.microsoft.com/office/powerpoint/2010/main" val="783649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3293-47A0-FD05-8A90-C063A46424F5}"/>
              </a:ext>
            </a:extLst>
          </p:cNvPr>
          <p:cNvSpPr>
            <a:spLocks noGrp="1"/>
          </p:cNvSpPr>
          <p:nvPr>
            <p:ph type="title"/>
          </p:nvPr>
        </p:nvSpPr>
        <p:spPr>
          <a:xfrm>
            <a:off x="743447" y="2107671"/>
            <a:ext cx="5504688" cy="535531"/>
          </a:xfrm>
        </p:spPr>
        <p:txBody>
          <a:bodyPr/>
          <a:lstStyle/>
          <a:p>
            <a:r>
              <a:rPr lang="en-US" dirty="0"/>
              <a:t>It shall never break!</a:t>
            </a:r>
          </a:p>
        </p:txBody>
      </p:sp>
      <p:pic>
        <p:nvPicPr>
          <p:cNvPr id="7" name="Content Placeholder 6" descr="A large rock in a field&#10;&#10;Description automatically generated">
            <a:extLst>
              <a:ext uri="{FF2B5EF4-FFF2-40B4-BE49-F238E27FC236}">
                <a16:creationId xmlns:a16="http://schemas.microsoft.com/office/drawing/2014/main" id="{19B4BCDE-7459-0203-1965-709F6F9BC68C}"/>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5711065" y="676656"/>
            <a:ext cx="5504688" cy="5504688"/>
          </a:xfrm>
        </p:spPr>
      </p:pic>
    </p:spTree>
    <p:extLst>
      <p:ext uri="{BB962C8B-B14F-4D97-AF65-F5344CB8AC3E}">
        <p14:creationId xmlns:p14="http://schemas.microsoft.com/office/powerpoint/2010/main" val="26233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2E498-5D19-9387-5D9C-97F7098D326E}"/>
              </a:ext>
            </a:extLst>
          </p:cNvPr>
          <p:cNvSpPr>
            <a:spLocks noGrp="1"/>
          </p:cNvSpPr>
          <p:nvPr>
            <p:ph type="title"/>
          </p:nvPr>
        </p:nvSpPr>
        <p:spPr>
          <a:xfrm>
            <a:off x="6732942" y="1662921"/>
            <a:ext cx="5114674" cy="1984594"/>
          </a:xfrm>
        </p:spPr>
        <p:txBody>
          <a:bodyPr/>
          <a:lstStyle/>
          <a:p>
            <a:r>
              <a:rPr lang="en-US" dirty="0"/>
              <a:t>It shall be quick and easy to repair!</a:t>
            </a:r>
          </a:p>
        </p:txBody>
      </p:sp>
      <p:sp>
        <p:nvSpPr>
          <p:cNvPr id="3" name="Content Placeholder 2">
            <a:extLst>
              <a:ext uri="{FF2B5EF4-FFF2-40B4-BE49-F238E27FC236}">
                <a16:creationId xmlns:a16="http://schemas.microsoft.com/office/drawing/2014/main" id="{54B22FFB-EDDC-D1C2-7211-2B36FD369900}"/>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id="{5EC9B093-A686-FED7-6005-B1770C1E6180}"/>
              </a:ext>
            </a:extLst>
          </p:cNvPr>
          <p:cNvPicPr>
            <a:picLocks noChangeAspect="1"/>
          </p:cNvPicPr>
          <p:nvPr/>
        </p:nvPicPr>
        <p:blipFill>
          <a:blip r:embed="rId3" cstate="screen">
            <a:extLst>
              <a:ext uri="{28A0092B-C50C-407E-A947-70E740481C1C}">
                <a14:useLocalDpi xmlns:a14="http://schemas.microsoft.com/office/drawing/2010/main"/>
              </a:ext>
            </a:extLst>
          </a:blip>
          <a:srcRect l="3681" b="7241"/>
          <a:stretch/>
        </p:blipFill>
        <p:spPr>
          <a:xfrm>
            <a:off x="711203" y="776868"/>
            <a:ext cx="5507832" cy="5304264"/>
          </a:xfrm>
          <a:prstGeom prst="rect">
            <a:avLst/>
          </a:prstGeom>
        </p:spPr>
      </p:pic>
    </p:spTree>
    <p:extLst>
      <p:ext uri="{BB962C8B-B14F-4D97-AF65-F5344CB8AC3E}">
        <p14:creationId xmlns:p14="http://schemas.microsoft.com/office/powerpoint/2010/main" val="287425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79D04A-B557-819E-8CEE-0C0CC2574D43}"/>
              </a:ext>
            </a:extLst>
          </p:cNvPr>
          <p:cNvSpPr txBox="1"/>
          <p:nvPr/>
        </p:nvSpPr>
        <p:spPr>
          <a:xfrm>
            <a:off x="1116330" y="2121104"/>
            <a:ext cx="3738283" cy="535531"/>
          </a:xfrm>
          <a:prstGeom prst="rect">
            <a:avLst/>
          </a:prstGeom>
          <a:noFill/>
        </p:spPr>
        <p:txBody>
          <a:bodyPr wrap="square" rtlCol="0">
            <a:spAutoFit/>
          </a:bodyPr>
          <a:lstStyle/>
          <a:p>
            <a:pPr algn="l">
              <a:lnSpc>
                <a:spcPct val="90000"/>
              </a:lnSpc>
            </a:pPr>
            <a:r>
              <a:rPr lang="en-US" sz="3200" dirty="0">
                <a:latin typeface="+mn-lt"/>
              </a:rPr>
              <a:t>It shall be cheap!</a:t>
            </a:r>
          </a:p>
        </p:txBody>
      </p:sp>
      <p:sp>
        <p:nvSpPr>
          <p:cNvPr id="7" name="AutoShape 2" descr="Bild på ">
            <a:extLst>
              <a:ext uri="{FF2B5EF4-FFF2-40B4-BE49-F238E27FC236}">
                <a16:creationId xmlns:a16="http://schemas.microsoft.com/office/drawing/2014/main" id="{7F68EABD-8E23-ED76-53B6-3A504221F4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yellow toy on a table&#10;&#10;Description automatically generated">
            <a:extLst>
              <a:ext uri="{FF2B5EF4-FFF2-40B4-BE49-F238E27FC236}">
                <a16:creationId xmlns:a16="http://schemas.microsoft.com/office/drawing/2014/main" id="{E1D49B1E-5F64-3043-DBB7-C3A9987952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3100" y="813435"/>
            <a:ext cx="5231130" cy="5231130"/>
          </a:xfrm>
          <a:prstGeom prst="rect">
            <a:avLst/>
          </a:prstGeom>
        </p:spPr>
      </p:pic>
    </p:spTree>
    <p:extLst>
      <p:ext uri="{BB962C8B-B14F-4D97-AF65-F5344CB8AC3E}">
        <p14:creationId xmlns:p14="http://schemas.microsoft.com/office/powerpoint/2010/main" val="240716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C98EB9-A503-D458-0FC7-ECEF65134BE7}"/>
              </a:ext>
            </a:extLst>
          </p:cNvPr>
          <p:cNvSpPr txBox="1"/>
          <p:nvPr/>
        </p:nvSpPr>
        <p:spPr>
          <a:xfrm>
            <a:off x="6897642" y="2214294"/>
            <a:ext cx="3943708" cy="646331"/>
          </a:xfrm>
          <a:prstGeom prst="rect">
            <a:avLst/>
          </a:prstGeom>
          <a:noFill/>
        </p:spPr>
        <p:txBody>
          <a:bodyPr wrap="none" rtlCol="0">
            <a:spAutoFit/>
          </a:bodyPr>
          <a:lstStyle/>
          <a:p>
            <a:pPr algn="l">
              <a:lnSpc>
                <a:spcPct val="90000"/>
              </a:lnSpc>
            </a:pPr>
            <a:r>
              <a:rPr lang="en-US" sz="4000" dirty="0">
                <a:latin typeface="+mn-lt"/>
              </a:rPr>
              <a:t>It must be safe!</a:t>
            </a:r>
          </a:p>
        </p:txBody>
      </p:sp>
      <p:pic>
        <p:nvPicPr>
          <p:cNvPr id="5" name="Picture 4" descr="A metal box with a combination lock&#10;&#10;Description automatically generated">
            <a:extLst>
              <a:ext uri="{FF2B5EF4-FFF2-40B4-BE49-F238E27FC236}">
                <a16:creationId xmlns:a16="http://schemas.microsoft.com/office/drawing/2014/main" id="{E78F62D6-1DBB-3867-5EC4-D74910815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0650" y="948690"/>
            <a:ext cx="4960620" cy="4960620"/>
          </a:xfrm>
          <a:prstGeom prst="rect">
            <a:avLst/>
          </a:prstGeom>
        </p:spPr>
      </p:pic>
    </p:spTree>
    <p:extLst>
      <p:ext uri="{BB962C8B-B14F-4D97-AF65-F5344CB8AC3E}">
        <p14:creationId xmlns:p14="http://schemas.microsoft.com/office/powerpoint/2010/main" val="25427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631E1-8948-B9EB-AF9B-2C3D0C8668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6168" y="3819157"/>
            <a:ext cx="725949" cy="725949"/>
          </a:xfrm>
          <a:prstGeom prst="rect">
            <a:avLst/>
          </a:prstGeom>
        </p:spPr>
      </p:pic>
      <p:sp>
        <p:nvSpPr>
          <p:cNvPr id="2" name="Title 1">
            <a:extLst>
              <a:ext uri="{FF2B5EF4-FFF2-40B4-BE49-F238E27FC236}">
                <a16:creationId xmlns:a16="http://schemas.microsoft.com/office/drawing/2014/main" id="{1C4F3802-D532-489B-9506-13BC33689E97}"/>
              </a:ext>
            </a:extLst>
          </p:cNvPr>
          <p:cNvSpPr>
            <a:spLocks noGrp="1"/>
          </p:cNvSpPr>
          <p:nvPr>
            <p:ph type="title"/>
          </p:nvPr>
        </p:nvSpPr>
        <p:spPr/>
        <p:txBody>
          <a:bodyPr/>
          <a:lstStyle/>
          <a:p>
            <a:r>
              <a:rPr lang="en-US" dirty="0"/>
              <a:t>About Me</a:t>
            </a:r>
          </a:p>
        </p:txBody>
      </p:sp>
      <p:sp>
        <p:nvSpPr>
          <p:cNvPr id="9" name="Content Placeholder 2">
            <a:extLst>
              <a:ext uri="{FF2B5EF4-FFF2-40B4-BE49-F238E27FC236}">
                <a16:creationId xmlns:a16="http://schemas.microsoft.com/office/drawing/2014/main" id="{178FA14E-BC93-8CCB-7D58-CBA740F05677}"/>
              </a:ext>
            </a:extLst>
          </p:cNvPr>
          <p:cNvSpPr>
            <a:spLocks noGrp="1"/>
          </p:cNvSpPr>
          <p:nvPr>
            <p:ph idx="1"/>
          </p:nvPr>
        </p:nvSpPr>
        <p:spPr>
          <a:xfrm>
            <a:off x="341277" y="1217273"/>
            <a:ext cx="7026772" cy="5203768"/>
          </a:xfrm>
        </p:spPr>
        <p:txBody>
          <a:bodyPr/>
          <a:lstStyle/>
          <a:p>
            <a:pPr marL="0" indent="0">
              <a:buNone/>
            </a:pPr>
            <a:r>
              <a:rPr lang="en-US" dirty="0"/>
              <a:t>Group Leader - Neutron Production Systems at ORNL since 2021 </a:t>
            </a:r>
          </a:p>
          <a:p>
            <a:r>
              <a:rPr lang="en-US" dirty="0"/>
              <a:t>Mechanical Engineer with 20 years in mega projects:</a:t>
            </a:r>
          </a:p>
          <a:p>
            <a:pPr lvl="1"/>
            <a:r>
              <a:rPr lang="en-US" dirty="0"/>
              <a:t>Work Package Manager/Senior Engineer – European Spallation Source </a:t>
            </a:r>
          </a:p>
          <a:p>
            <a:pPr lvl="1"/>
            <a:r>
              <a:rPr lang="en-US" dirty="0"/>
              <a:t>Project Manager – Aker Oilfield Services </a:t>
            </a:r>
          </a:p>
          <a:p>
            <a:pPr lvl="1"/>
            <a:r>
              <a:rPr lang="en-US" dirty="0"/>
              <a:t>Mechanical Design Engineer – Rolls Royce/Aker Subsea </a:t>
            </a:r>
          </a:p>
          <a:p>
            <a:pPr lvl="1"/>
            <a:r>
              <a:rPr lang="en-US" dirty="0"/>
              <a:t>Master of Science from University of Lund</a:t>
            </a:r>
          </a:p>
          <a:p>
            <a:pPr lvl="1"/>
            <a:r>
              <a:rPr lang="en-US" dirty="0"/>
              <a:t>PMI Certified PMP</a:t>
            </a:r>
          </a:p>
          <a:p>
            <a:pPr marL="742950" lvl="2" indent="0">
              <a:buNone/>
            </a:pPr>
            <a:endParaRPr lang="en-US" dirty="0">
              <a:highlight>
                <a:srgbClr val="FFFF00"/>
              </a:highlight>
            </a:endParaRPr>
          </a:p>
          <a:p>
            <a:pPr lvl="1"/>
            <a:endParaRPr lang="en-US" dirty="0">
              <a:highlight>
                <a:srgbClr val="FFFF00"/>
              </a:highlight>
            </a:endParaRPr>
          </a:p>
        </p:txBody>
      </p:sp>
      <p:pic>
        <p:nvPicPr>
          <p:cNvPr id="4" name="Picture 3" descr="A person wearing a hard hat and glasses&#10;&#10;Description automatically generated">
            <a:extLst>
              <a:ext uri="{FF2B5EF4-FFF2-40B4-BE49-F238E27FC236}">
                <a16:creationId xmlns:a16="http://schemas.microsoft.com/office/drawing/2014/main" id="{6EBC70DC-7311-4928-9E12-7C34A807B2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313537" y="1728646"/>
            <a:ext cx="4252913" cy="3189685"/>
          </a:xfrm>
          <a:prstGeom prst="rect">
            <a:avLst/>
          </a:prstGeom>
        </p:spPr>
      </p:pic>
      <p:pic>
        <p:nvPicPr>
          <p:cNvPr id="3" name="Picture 2">
            <a:extLst>
              <a:ext uri="{FF2B5EF4-FFF2-40B4-BE49-F238E27FC236}">
                <a16:creationId xmlns:a16="http://schemas.microsoft.com/office/drawing/2014/main" id="{3F67042C-8874-6885-9841-09DADF17D75F}"/>
              </a:ext>
            </a:extLst>
          </p:cNvPr>
          <p:cNvPicPr>
            <a:picLocks noChangeAspect="1"/>
          </p:cNvPicPr>
          <p:nvPr/>
        </p:nvPicPr>
        <p:blipFill>
          <a:blip r:embed="rId4"/>
          <a:stretch>
            <a:fillRect/>
          </a:stretch>
        </p:blipFill>
        <p:spPr>
          <a:xfrm>
            <a:off x="7431185" y="4645655"/>
            <a:ext cx="355914" cy="586212"/>
          </a:xfrm>
          <a:prstGeom prst="rect">
            <a:avLst/>
          </a:prstGeom>
        </p:spPr>
      </p:pic>
      <p:sp>
        <p:nvSpPr>
          <p:cNvPr id="6" name="AutoShape 2">
            <a:extLst>
              <a:ext uri="{FF2B5EF4-FFF2-40B4-BE49-F238E27FC236}">
                <a16:creationId xmlns:a16="http://schemas.microsoft.com/office/drawing/2014/main" id="{D4F1AD93-6F18-1097-2C5C-39631E1835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Graphic 10">
            <a:extLst>
              <a:ext uri="{FF2B5EF4-FFF2-40B4-BE49-F238E27FC236}">
                <a16:creationId xmlns:a16="http://schemas.microsoft.com/office/drawing/2014/main" id="{4BB91BA6-6E8A-BBB8-901A-EC3DB59754F1}"/>
              </a:ext>
            </a:extLst>
          </p:cNvPr>
          <p:cNvPicPr>
            <a:picLocks noChangeAspect="1"/>
          </p:cNvPicPr>
          <p:nvPr/>
        </p:nvPicPr>
        <p:blipFill>
          <a:blip r:embed="rId5">
            <a:extLst>
              <a:ext uri="{96DAC541-7B7A-43D3-8B79-37D633B846F1}">
                <asvg:svgBlip xmlns:asvg="http://schemas.microsoft.com/office/drawing/2016/SVG/main" r:embed="rId6"/>
              </a:ext>
            </a:extLst>
          </a:blip>
          <a:srcRect t="-15235" r="43721" b="-1"/>
          <a:stretch/>
        </p:blipFill>
        <p:spPr>
          <a:xfrm>
            <a:off x="7227276" y="2884598"/>
            <a:ext cx="814440" cy="892772"/>
          </a:xfrm>
          <a:prstGeom prst="rect">
            <a:avLst/>
          </a:prstGeom>
        </p:spPr>
      </p:pic>
    </p:spTree>
    <p:extLst>
      <p:ext uri="{BB962C8B-B14F-4D97-AF65-F5344CB8AC3E}">
        <p14:creationId xmlns:p14="http://schemas.microsoft.com/office/powerpoint/2010/main" val="2637097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982163-C4B0-2110-A583-CC108B5BCFDC}"/>
              </a:ext>
            </a:extLst>
          </p:cNvPr>
          <p:cNvSpPr txBox="1"/>
          <p:nvPr/>
        </p:nvSpPr>
        <p:spPr>
          <a:xfrm>
            <a:off x="0" y="2097673"/>
            <a:ext cx="5840730" cy="2308324"/>
          </a:xfrm>
          <a:prstGeom prst="rect">
            <a:avLst/>
          </a:prstGeom>
          <a:noFill/>
        </p:spPr>
        <p:txBody>
          <a:bodyPr wrap="square" rtlCol="0">
            <a:spAutoFit/>
          </a:bodyPr>
          <a:lstStyle/>
          <a:p>
            <a:pPr algn="ctr">
              <a:lnSpc>
                <a:spcPct val="90000"/>
              </a:lnSpc>
            </a:pPr>
            <a:r>
              <a:rPr lang="en-US" sz="4000" dirty="0">
                <a:latin typeface="+mn-lt"/>
              </a:rPr>
              <a:t>And it shall be 10x better than any before! </a:t>
            </a:r>
          </a:p>
          <a:p>
            <a:pPr algn="ctr">
              <a:lnSpc>
                <a:spcPct val="90000"/>
              </a:lnSpc>
            </a:pPr>
            <a:endParaRPr lang="en-US" sz="4000" dirty="0">
              <a:latin typeface="+mn-lt"/>
            </a:endParaRPr>
          </a:p>
        </p:txBody>
      </p:sp>
      <p:pic>
        <p:nvPicPr>
          <p:cNvPr id="5" name="Picture 4" descr="A car with a engine&#10;&#10;Description automatically generated">
            <a:extLst>
              <a:ext uri="{FF2B5EF4-FFF2-40B4-BE49-F238E27FC236}">
                <a16:creationId xmlns:a16="http://schemas.microsoft.com/office/drawing/2014/main" id="{FEFCC98C-6A83-2938-5129-B78735DF47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0497" y="468630"/>
            <a:ext cx="5566410" cy="5566410"/>
          </a:xfrm>
          <a:prstGeom prst="rect">
            <a:avLst/>
          </a:prstGeom>
        </p:spPr>
      </p:pic>
    </p:spTree>
    <p:extLst>
      <p:ext uri="{BB962C8B-B14F-4D97-AF65-F5344CB8AC3E}">
        <p14:creationId xmlns:p14="http://schemas.microsoft.com/office/powerpoint/2010/main" val="388784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tal pole&#10;&#10;Description automatically generated">
            <a:extLst>
              <a:ext uri="{FF2B5EF4-FFF2-40B4-BE49-F238E27FC236}">
                <a16:creationId xmlns:a16="http://schemas.microsoft.com/office/drawing/2014/main" id="{872FAD44-F0F4-EBD7-A723-04E508CADBB5}"/>
              </a:ext>
            </a:extLst>
          </p:cNvPr>
          <p:cNvPicPr>
            <a:picLocks noChangeAspect="1"/>
          </p:cNvPicPr>
          <p:nvPr/>
        </p:nvPicPr>
        <p:blipFill>
          <a:blip r:embed="rId3" cstate="screen">
            <a:extLst>
              <a:ext uri="{28A0092B-C50C-407E-A947-70E740481C1C}">
                <a14:useLocalDpi xmlns:a14="http://schemas.microsoft.com/office/drawing/2010/main"/>
              </a:ext>
            </a:extLst>
          </a:blip>
          <a:srcRect l="6275"/>
          <a:stretch/>
        </p:blipFill>
        <p:spPr>
          <a:xfrm>
            <a:off x="4457700" y="594360"/>
            <a:ext cx="7284720" cy="5829300"/>
          </a:xfrm>
          <a:prstGeom prst="rect">
            <a:avLst/>
          </a:prstGeom>
        </p:spPr>
      </p:pic>
      <p:sp>
        <p:nvSpPr>
          <p:cNvPr id="2" name="TextBox 1">
            <a:extLst>
              <a:ext uri="{FF2B5EF4-FFF2-40B4-BE49-F238E27FC236}">
                <a16:creationId xmlns:a16="http://schemas.microsoft.com/office/drawing/2014/main" id="{C5E37541-635F-1E98-19A9-4A3514D948B0}"/>
              </a:ext>
            </a:extLst>
          </p:cNvPr>
          <p:cNvSpPr txBox="1"/>
          <p:nvPr/>
        </p:nvSpPr>
        <p:spPr>
          <a:xfrm>
            <a:off x="714711" y="2228671"/>
            <a:ext cx="5206029" cy="1200329"/>
          </a:xfrm>
          <a:prstGeom prst="rect">
            <a:avLst/>
          </a:prstGeom>
          <a:noFill/>
        </p:spPr>
        <p:txBody>
          <a:bodyPr wrap="square" rtlCol="0">
            <a:spAutoFit/>
          </a:bodyPr>
          <a:lstStyle/>
          <a:p>
            <a:pPr algn="l">
              <a:lnSpc>
                <a:spcPct val="90000"/>
              </a:lnSpc>
            </a:pPr>
            <a:r>
              <a:rPr lang="en-US" sz="4000" dirty="0">
                <a:latin typeface="+mn-lt"/>
              </a:rPr>
              <a:t>Step 1</a:t>
            </a:r>
          </a:p>
          <a:p>
            <a:pPr algn="l">
              <a:lnSpc>
                <a:spcPct val="90000"/>
              </a:lnSpc>
            </a:pPr>
            <a:r>
              <a:rPr lang="en-US" sz="4000" dirty="0">
                <a:latin typeface="+mn-lt"/>
              </a:rPr>
              <a:t>Modularize it!</a:t>
            </a:r>
          </a:p>
        </p:txBody>
      </p:sp>
    </p:spTree>
    <p:extLst>
      <p:ext uri="{BB962C8B-B14F-4D97-AF65-F5344CB8AC3E}">
        <p14:creationId xmlns:p14="http://schemas.microsoft.com/office/powerpoint/2010/main" val="1937097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C4D9F-EE5E-E0C8-068D-B6E0D95BC7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B3AE057-EA0A-7539-C7EA-D3DBEB40B252}"/>
              </a:ext>
            </a:extLst>
          </p:cNvPr>
          <p:cNvSpPr txBox="1"/>
          <p:nvPr/>
        </p:nvSpPr>
        <p:spPr>
          <a:xfrm>
            <a:off x="889971" y="917851"/>
            <a:ext cx="5206029" cy="1200329"/>
          </a:xfrm>
          <a:prstGeom prst="rect">
            <a:avLst/>
          </a:prstGeom>
          <a:noFill/>
        </p:spPr>
        <p:txBody>
          <a:bodyPr wrap="square" rtlCol="0">
            <a:spAutoFit/>
          </a:bodyPr>
          <a:lstStyle/>
          <a:p>
            <a:pPr algn="l">
              <a:lnSpc>
                <a:spcPct val="90000"/>
              </a:lnSpc>
            </a:pPr>
            <a:r>
              <a:rPr lang="en-US" sz="4000" dirty="0">
                <a:latin typeface="+mn-lt"/>
              </a:rPr>
              <a:t>Step 2</a:t>
            </a:r>
          </a:p>
          <a:p>
            <a:pPr algn="l">
              <a:lnSpc>
                <a:spcPct val="90000"/>
              </a:lnSpc>
            </a:pPr>
            <a:r>
              <a:rPr lang="en-US" sz="4000" dirty="0">
                <a:latin typeface="+mn-lt"/>
              </a:rPr>
              <a:t>Make it robust!</a:t>
            </a:r>
          </a:p>
        </p:txBody>
      </p:sp>
      <p:sp>
        <p:nvSpPr>
          <p:cNvPr id="3" name="TextBox 2">
            <a:extLst>
              <a:ext uri="{FF2B5EF4-FFF2-40B4-BE49-F238E27FC236}">
                <a16:creationId xmlns:a16="http://schemas.microsoft.com/office/drawing/2014/main" id="{E17C4F7A-BC18-F557-6CE1-3DB9FE879F60}"/>
              </a:ext>
            </a:extLst>
          </p:cNvPr>
          <p:cNvSpPr txBox="1"/>
          <p:nvPr/>
        </p:nvSpPr>
        <p:spPr>
          <a:xfrm>
            <a:off x="6096000" y="1443841"/>
            <a:ext cx="5206029" cy="3970318"/>
          </a:xfrm>
          <a:prstGeom prst="rect">
            <a:avLst/>
          </a:prstGeom>
          <a:noFill/>
        </p:spPr>
        <p:txBody>
          <a:bodyPr wrap="square" rtlCol="0">
            <a:spAutoFit/>
          </a:bodyPr>
          <a:lstStyle/>
          <a:p>
            <a:pPr marL="742950" indent="-742950" algn="l">
              <a:lnSpc>
                <a:spcPct val="90000"/>
              </a:lnSpc>
              <a:buFont typeface="+mj-lt"/>
              <a:buAutoNum type="arabicPeriod"/>
            </a:pPr>
            <a:r>
              <a:rPr lang="en-US" sz="4000" dirty="0"/>
              <a:t>Minimize moving parts</a:t>
            </a:r>
          </a:p>
          <a:p>
            <a:pPr marL="742950" indent="-742950" algn="l">
              <a:lnSpc>
                <a:spcPct val="90000"/>
              </a:lnSpc>
              <a:buFont typeface="+mj-lt"/>
              <a:buAutoNum type="arabicPeriod"/>
            </a:pPr>
            <a:r>
              <a:rPr lang="en-US" sz="4000" dirty="0"/>
              <a:t>Remove fragile features</a:t>
            </a:r>
          </a:p>
          <a:p>
            <a:pPr marL="742950" indent="-742950" algn="l">
              <a:lnSpc>
                <a:spcPct val="90000"/>
              </a:lnSpc>
              <a:buFont typeface="+mj-lt"/>
              <a:buAutoNum type="arabicPeriod"/>
            </a:pPr>
            <a:r>
              <a:rPr lang="en-US" sz="4000" dirty="0">
                <a:latin typeface="+mn-lt"/>
              </a:rPr>
              <a:t>Reduce welding and connection points </a:t>
            </a:r>
          </a:p>
        </p:txBody>
      </p:sp>
      <p:pic>
        <p:nvPicPr>
          <p:cNvPr id="6" name="Picture 5" descr="A tank in a field&#10;&#10;Description automatically generated">
            <a:extLst>
              <a:ext uri="{FF2B5EF4-FFF2-40B4-BE49-F238E27FC236}">
                <a16:creationId xmlns:a16="http://schemas.microsoft.com/office/drawing/2014/main" id="{9A0C8F7D-C198-CFC4-FC2E-039B343D31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853" y="2564568"/>
            <a:ext cx="3256266" cy="3256266"/>
          </a:xfrm>
          <a:prstGeom prst="rect">
            <a:avLst/>
          </a:prstGeom>
        </p:spPr>
      </p:pic>
    </p:spTree>
    <p:extLst>
      <p:ext uri="{BB962C8B-B14F-4D97-AF65-F5344CB8AC3E}">
        <p14:creationId xmlns:p14="http://schemas.microsoft.com/office/powerpoint/2010/main" val="251183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E0AF5-5A4B-9D11-D593-2F25AB89F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9E7B7-EF97-2ABA-C536-AA39A2F2F1E0}"/>
              </a:ext>
            </a:extLst>
          </p:cNvPr>
          <p:cNvSpPr>
            <a:spLocks noGrp="1"/>
          </p:cNvSpPr>
          <p:nvPr>
            <p:ph type="title"/>
          </p:nvPr>
        </p:nvSpPr>
        <p:spPr>
          <a:xfrm>
            <a:off x="436368" y="260033"/>
            <a:ext cx="11755632" cy="535531"/>
          </a:xfrm>
        </p:spPr>
        <p:txBody>
          <a:bodyPr/>
          <a:lstStyle/>
          <a:p>
            <a:r>
              <a:rPr lang="en-US" dirty="0"/>
              <a:t>Voila! The STS Target!</a:t>
            </a:r>
          </a:p>
        </p:txBody>
      </p:sp>
      <p:pic>
        <p:nvPicPr>
          <p:cNvPr id="4" name="Picture 3" descr="A white object with a metal rod&#10;&#10;Description automatically generated with medium confidence">
            <a:extLst>
              <a:ext uri="{FF2B5EF4-FFF2-40B4-BE49-F238E27FC236}">
                <a16:creationId xmlns:a16="http://schemas.microsoft.com/office/drawing/2014/main" id="{E13F59E5-DEA9-6477-51E6-C1A733519963}"/>
              </a:ext>
            </a:extLst>
          </p:cNvPr>
          <p:cNvPicPr>
            <a:picLocks noChangeAspect="1"/>
          </p:cNvPicPr>
          <p:nvPr/>
        </p:nvPicPr>
        <p:blipFill>
          <a:blip r:embed="rId3" cstate="screen">
            <a:extLst>
              <a:ext uri="{28A0092B-C50C-407E-A947-70E740481C1C}">
                <a14:useLocalDpi xmlns:a14="http://schemas.microsoft.com/office/drawing/2010/main"/>
              </a:ext>
            </a:extLst>
          </a:blip>
          <a:srcRect l="2896" t="11222" b="3266"/>
          <a:stretch/>
        </p:blipFill>
        <p:spPr>
          <a:xfrm>
            <a:off x="484636" y="954567"/>
            <a:ext cx="8221559" cy="5789157"/>
          </a:xfrm>
          <a:prstGeom prst="rect">
            <a:avLst/>
          </a:prstGeom>
          <a:ln w="38100">
            <a:solidFill>
              <a:schemeClr val="bg1">
                <a:lumMod val="50000"/>
              </a:schemeClr>
            </a:solidFill>
          </a:ln>
        </p:spPr>
      </p:pic>
      <p:pic>
        <p:nvPicPr>
          <p:cNvPr id="3" name="Picture 2" descr="A drawing of several cylindrical objects&#10;&#10;Description automatically generated">
            <a:extLst>
              <a:ext uri="{FF2B5EF4-FFF2-40B4-BE49-F238E27FC236}">
                <a16:creationId xmlns:a16="http://schemas.microsoft.com/office/drawing/2014/main" id="{2441716C-DCC4-663A-E102-1551B38CE9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2563" y="585160"/>
            <a:ext cx="2613069" cy="6012807"/>
          </a:xfrm>
          <a:prstGeom prst="rect">
            <a:avLst/>
          </a:prstGeom>
          <a:ln w="28575">
            <a:noFill/>
          </a:ln>
        </p:spPr>
      </p:pic>
      <p:cxnSp>
        <p:nvCxnSpPr>
          <p:cNvPr id="8" name="Straight Connector 7">
            <a:extLst>
              <a:ext uri="{FF2B5EF4-FFF2-40B4-BE49-F238E27FC236}">
                <a16:creationId xmlns:a16="http://schemas.microsoft.com/office/drawing/2014/main" id="{46ADCA94-3447-8FDB-DB80-2D80C276B66B}"/>
              </a:ext>
            </a:extLst>
          </p:cNvPr>
          <p:cNvCxnSpPr>
            <a:cxnSpLocks/>
          </p:cNvCxnSpPr>
          <p:nvPr/>
        </p:nvCxnSpPr>
        <p:spPr>
          <a:xfrm>
            <a:off x="8706195" y="954567"/>
            <a:ext cx="2263634" cy="5222144"/>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86F84E-966C-F644-A226-248167CC98C4}"/>
              </a:ext>
            </a:extLst>
          </p:cNvPr>
          <p:cNvCxnSpPr>
            <a:cxnSpLocks/>
          </p:cNvCxnSpPr>
          <p:nvPr/>
        </p:nvCxnSpPr>
        <p:spPr>
          <a:xfrm flipV="1">
            <a:off x="8706195" y="6529859"/>
            <a:ext cx="2263634" cy="213865"/>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20EEA57-C364-E8F9-2905-1396A0531C31}"/>
              </a:ext>
            </a:extLst>
          </p:cNvPr>
          <p:cNvSpPr/>
          <p:nvPr/>
        </p:nvSpPr>
        <p:spPr>
          <a:xfrm>
            <a:off x="10524564" y="6176711"/>
            <a:ext cx="445265" cy="353148"/>
          </a:xfrm>
          <a:prstGeom prst="rect">
            <a:avLst/>
          </a:prstGeom>
          <a:noFill/>
          <a:ln w="38100">
            <a:solidFill>
              <a:schemeClr val="bg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425778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veral different types of metal objects&#10;&#10;Description automatically generated">
            <a:extLst>
              <a:ext uri="{FF2B5EF4-FFF2-40B4-BE49-F238E27FC236}">
                <a16:creationId xmlns:a16="http://schemas.microsoft.com/office/drawing/2014/main" id="{3F15BCDE-9211-9527-61AA-860999CD965C}"/>
              </a:ext>
            </a:extLst>
          </p:cNvPr>
          <p:cNvPicPr>
            <a:picLocks noChangeAspect="1"/>
          </p:cNvPicPr>
          <p:nvPr/>
        </p:nvPicPr>
        <p:blipFill>
          <a:blip r:embed="rId3"/>
          <a:srcRect l="25320" t="11833" r="25371" b="12340"/>
          <a:stretch/>
        </p:blipFill>
        <p:spPr>
          <a:xfrm>
            <a:off x="1587268" y="216206"/>
            <a:ext cx="9017463" cy="7455310"/>
          </a:xfrm>
          <a:prstGeom prst="rect">
            <a:avLst/>
          </a:prstGeom>
        </p:spPr>
      </p:pic>
      <p:sp>
        <p:nvSpPr>
          <p:cNvPr id="2" name="Title 1">
            <a:extLst>
              <a:ext uri="{FF2B5EF4-FFF2-40B4-BE49-F238E27FC236}">
                <a16:creationId xmlns:a16="http://schemas.microsoft.com/office/drawing/2014/main" id="{1D10B447-BA9A-F1CE-6A02-031CA39D39B4}"/>
              </a:ext>
            </a:extLst>
          </p:cNvPr>
          <p:cNvSpPr>
            <a:spLocks noGrp="1"/>
          </p:cNvSpPr>
          <p:nvPr>
            <p:ph type="title"/>
          </p:nvPr>
        </p:nvSpPr>
        <p:spPr>
          <a:xfrm>
            <a:off x="323663" y="187446"/>
            <a:ext cx="11425236" cy="535531"/>
          </a:xfrm>
        </p:spPr>
        <p:txBody>
          <a:bodyPr/>
          <a:lstStyle/>
          <a:p>
            <a:r>
              <a:rPr lang="en-US" dirty="0"/>
              <a:t>Cross flow design is (relatively) easy to fabricate</a:t>
            </a:r>
          </a:p>
        </p:txBody>
      </p:sp>
      <p:cxnSp>
        <p:nvCxnSpPr>
          <p:cNvPr id="16" name="Straight Arrow Connector 15">
            <a:extLst>
              <a:ext uri="{FF2B5EF4-FFF2-40B4-BE49-F238E27FC236}">
                <a16:creationId xmlns:a16="http://schemas.microsoft.com/office/drawing/2014/main" id="{D2A8E9CC-58EF-6A53-8953-8D3F311A62B7}"/>
              </a:ext>
            </a:extLst>
          </p:cNvPr>
          <p:cNvCxnSpPr>
            <a:cxnSpLocks/>
            <a:stCxn id="17" idx="3"/>
          </p:cNvCxnSpPr>
          <p:nvPr/>
        </p:nvCxnSpPr>
        <p:spPr>
          <a:xfrm>
            <a:off x="2871322" y="2007102"/>
            <a:ext cx="1236088" cy="146552"/>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97103DB-84C7-5797-95BF-07DE67D12D42}"/>
              </a:ext>
            </a:extLst>
          </p:cNvPr>
          <p:cNvSpPr txBox="1"/>
          <p:nvPr/>
        </p:nvSpPr>
        <p:spPr>
          <a:xfrm>
            <a:off x="443100" y="1628537"/>
            <a:ext cx="2428222" cy="757130"/>
          </a:xfrm>
          <a:prstGeom prst="rect">
            <a:avLst/>
          </a:prstGeom>
          <a:noFill/>
          <a:ln>
            <a:solidFill>
              <a:schemeClr val="tx1"/>
            </a:solidFill>
          </a:ln>
        </p:spPr>
        <p:txBody>
          <a:bodyPr wrap="square" rtlCol="0">
            <a:spAutoFit/>
          </a:bodyPr>
          <a:lstStyle/>
          <a:p>
            <a:pPr algn="ctr">
              <a:lnSpc>
                <a:spcPct val="90000"/>
              </a:lnSpc>
            </a:pPr>
            <a:r>
              <a:rPr lang="en-US" sz="2400" dirty="0">
                <a:latin typeface="+mn-lt"/>
              </a:rPr>
              <a:t>Copper shell 2x</a:t>
            </a:r>
          </a:p>
        </p:txBody>
      </p:sp>
      <p:cxnSp>
        <p:nvCxnSpPr>
          <p:cNvPr id="22" name="Straight Arrow Connector 21">
            <a:extLst>
              <a:ext uri="{FF2B5EF4-FFF2-40B4-BE49-F238E27FC236}">
                <a16:creationId xmlns:a16="http://schemas.microsoft.com/office/drawing/2014/main" id="{2ED3489B-DBE8-A811-6290-792F50636DD7}"/>
              </a:ext>
            </a:extLst>
          </p:cNvPr>
          <p:cNvCxnSpPr>
            <a:cxnSpLocks/>
            <a:stCxn id="23" idx="3"/>
          </p:cNvCxnSpPr>
          <p:nvPr/>
        </p:nvCxnSpPr>
        <p:spPr>
          <a:xfrm>
            <a:off x="2871323" y="4075909"/>
            <a:ext cx="1070722" cy="55400"/>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665645A-5110-DD38-4A6F-852893D1154A}"/>
              </a:ext>
            </a:extLst>
          </p:cNvPr>
          <p:cNvSpPr txBox="1"/>
          <p:nvPr/>
        </p:nvSpPr>
        <p:spPr>
          <a:xfrm>
            <a:off x="443101" y="3697344"/>
            <a:ext cx="2428222" cy="757130"/>
          </a:xfrm>
          <a:prstGeom prst="rect">
            <a:avLst/>
          </a:prstGeom>
          <a:noFill/>
          <a:ln>
            <a:solidFill>
              <a:schemeClr val="tx1"/>
            </a:solidFill>
          </a:ln>
        </p:spPr>
        <p:txBody>
          <a:bodyPr wrap="square" rtlCol="0">
            <a:spAutoFit/>
          </a:bodyPr>
          <a:lstStyle/>
          <a:p>
            <a:pPr algn="ctr">
              <a:lnSpc>
                <a:spcPct val="90000"/>
              </a:lnSpc>
            </a:pPr>
            <a:r>
              <a:rPr lang="en-US" sz="2400" dirty="0"/>
              <a:t>INC</a:t>
            </a:r>
            <a:r>
              <a:rPr lang="en-US" sz="2400" dirty="0">
                <a:latin typeface="+mn-lt"/>
              </a:rPr>
              <a:t>718 Inner Shroud</a:t>
            </a:r>
          </a:p>
        </p:txBody>
      </p:sp>
      <p:cxnSp>
        <p:nvCxnSpPr>
          <p:cNvPr id="25" name="Straight Arrow Connector 24">
            <a:extLst>
              <a:ext uri="{FF2B5EF4-FFF2-40B4-BE49-F238E27FC236}">
                <a16:creationId xmlns:a16="http://schemas.microsoft.com/office/drawing/2014/main" id="{8240FB28-473A-5205-4D50-D75ABC2DA8E7}"/>
              </a:ext>
            </a:extLst>
          </p:cNvPr>
          <p:cNvCxnSpPr>
            <a:cxnSpLocks/>
          </p:cNvCxnSpPr>
          <p:nvPr/>
        </p:nvCxnSpPr>
        <p:spPr>
          <a:xfrm>
            <a:off x="2871322" y="4964035"/>
            <a:ext cx="535362" cy="256606"/>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AF5FEEB-D9BD-93EF-F826-DFF0CE52DB5F}"/>
              </a:ext>
            </a:extLst>
          </p:cNvPr>
          <p:cNvSpPr txBox="1"/>
          <p:nvPr/>
        </p:nvSpPr>
        <p:spPr>
          <a:xfrm>
            <a:off x="443100" y="4585470"/>
            <a:ext cx="2428222" cy="757130"/>
          </a:xfrm>
          <a:prstGeom prst="rect">
            <a:avLst/>
          </a:prstGeom>
          <a:noFill/>
          <a:ln>
            <a:solidFill>
              <a:schemeClr val="tx1"/>
            </a:solidFill>
          </a:ln>
        </p:spPr>
        <p:txBody>
          <a:bodyPr wrap="square" rtlCol="0">
            <a:spAutoFit/>
          </a:bodyPr>
          <a:lstStyle/>
          <a:p>
            <a:pPr algn="ctr">
              <a:lnSpc>
                <a:spcPct val="90000"/>
              </a:lnSpc>
            </a:pPr>
            <a:r>
              <a:rPr lang="en-US" sz="2400" dirty="0">
                <a:latin typeface="+mn-lt"/>
              </a:rPr>
              <a:t>INC718 water cover 2x</a:t>
            </a:r>
          </a:p>
        </p:txBody>
      </p:sp>
      <p:cxnSp>
        <p:nvCxnSpPr>
          <p:cNvPr id="28" name="Straight Arrow Connector 27">
            <a:extLst>
              <a:ext uri="{FF2B5EF4-FFF2-40B4-BE49-F238E27FC236}">
                <a16:creationId xmlns:a16="http://schemas.microsoft.com/office/drawing/2014/main" id="{829F3324-8219-C1E3-0CF2-2046DE1DBA98}"/>
              </a:ext>
            </a:extLst>
          </p:cNvPr>
          <p:cNvCxnSpPr>
            <a:cxnSpLocks/>
            <a:stCxn id="29" idx="1"/>
          </p:cNvCxnSpPr>
          <p:nvPr/>
        </p:nvCxnSpPr>
        <p:spPr>
          <a:xfrm flipH="1">
            <a:off x="7854043" y="1898981"/>
            <a:ext cx="1391637" cy="710964"/>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C21C4D0-077C-E122-6EEF-FB1A5EC61379}"/>
              </a:ext>
            </a:extLst>
          </p:cNvPr>
          <p:cNvSpPr txBox="1"/>
          <p:nvPr/>
        </p:nvSpPr>
        <p:spPr>
          <a:xfrm>
            <a:off x="9245680" y="1188017"/>
            <a:ext cx="2838392" cy="1421928"/>
          </a:xfrm>
          <a:prstGeom prst="rect">
            <a:avLst/>
          </a:prstGeom>
          <a:noFill/>
          <a:ln>
            <a:solidFill>
              <a:schemeClr val="tx1"/>
            </a:solidFill>
          </a:ln>
        </p:spPr>
        <p:txBody>
          <a:bodyPr wrap="square" rtlCol="0">
            <a:spAutoFit/>
          </a:bodyPr>
          <a:lstStyle/>
          <a:p>
            <a:pPr algn="ctr">
              <a:lnSpc>
                <a:spcPct val="90000"/>
              </a:lnSpc>
            </a:pPr>
            <a:r>
              <a:rPr lang="en-US" sz="2400" dirty="0">
                <a:latin typeface="+mn-lt"/>
              </a:rPr>
              <a:t>INC718 Forged Shroud</a:t>
            </a:r>
          </a:p>
          <a:p>
            <a:pPr algn="ctr">
              <a:lnSpc>
                <a:spcPct val="90000"/>
              </a:lnSpc>
            </a:pPr>
            <a:r>
              <a:rPr lang="en-US" sz="2400" dirty="0"/>
              <a:t>(water passages EDM after HIP)</a:t>
            </a:r>
            <a:endParaRPr lang="en-US" sz="2400" dirty="0">
              <a:latin typeface="+mn-lt"/>
            </a:endParaRPr>
          </a:p>
        </p:txBody>
      </p:sp>
      <p:cxnSp>
        <p:nvCxnSpPr>
          <p:cNvPr id="42" name="Straight Arrow Connector 41">
            <a:extLst>
              <a:ext uri="{FF2B5EF4-FFF2-40B4-BE49-F238E27FC236}">
                <a16:creationId xmlns:a16="http://schemas.microsoft.com/office/drawing/2014/main" id="{09B62B19-072E-3297-C0E0-FA497A5357E9}"/>
              </a:ext>
            </a:extLst>
          </p:cNvPr>
          <p:cNvCxnSpPr>
            <a:cxnSpLocks/>
            <a:stCxn id="43" idx="1"/>
          </p:cNvCxnSpPr>
          <p:nvPr/>
        </p:nvCxnSpPr>
        <p:spPr>
          <a:xfrm flipH="1">
            <a:off x="8229600" y="3429000"/>
            <a:ext cx="1016080" cy="1502229"/>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A7C3DC2-346D-CDEB-2BDB-834AE1C3DA4B}"/>
              </a:ext>
            </a:extLst>
          </p:cNvPr>
          <p:cNvSpPr txBox="1"/>
          <p:nvPr/>
        </p:nvSpPr>
        <p:spPr>
          <a:xfrm>
            <a:off x="9245680" y="2718036"/>
            <a:ext cx="2838392" cy="1421928"/>
          </a:xfrm>
          <a:prstGeom prst="rect">
            <a:avLst/>
          </a:prstGeom>
          <a:solidFill>
            <a:schemeClr val="bg1"/>
          </a:solidFill>
          <a:ln>
            <a:solidFill>
              <a:schemeClr val="tx1"/>
            </a:solidFill>
          </a:ln>
        </p:spPr>
        <p:txBody>
          <a:bodyPr wrap="square" rtlCol="0">
            <a:spAutoFit/>
          </a:bodyPr>
          <a:lstStyle/>
          <a:p>
            <a:pPr algn="ctr">
              <a:lnSpc>
                <a:spcPct val="90000"/>
              </a:lnSpc>
            </a:pPr>
            <a:r>
              <a:rPr lang="en-US" sz="2400" dirty="0">
                <a:latin typeface="+mn-lt"/>
              </a:rPr>
              <a:t>316L SST Block</a:t>
            </a:r>
          </a:p>
          <a:p>
            <a:pPr algn="ctr">
              <a:lnSpc>
                <a:spcPct val="90000"/>
              </a:lnSpc>
            </a:pPr>
            <a:r>
              <a:rPr lang="en-US" sz="2400" dirty="0"/>
              <a:t>&amp; 316L Spacers, </a:t>
            </a:r>
          </a:p>
          <a:p>
            <a:pPr algn="ctr">
              <a:lnSpc>
                <a:spcPct val="90000"/>
              </a:lnSpc>
            </a:pPr>
            <a:r>
              <a:rPr lang="en-US" sz="2400" dirty="0"/>
              <a:t>TIG welded to </a:t>
            </a:r>
          </a:p>
          <a:p>
            <a:pPr algn="ctr">
              <a:lnSpc>
                <a:spcPct val="90000"/>
              </a:lnSpc>
            </a:pPr>
            <a:r>
              <a:rPr lang="en-US" sz="2400" dirty="0">
                <a:latin typeface="+mn-lt"/>
              </a:rPr>
              <a:t>HIP Package.</a:t>
            </a:r>
          </a:p>
        </p:txBody>
      </p:sp>
      <p:cxnSp>
        <p:nvCxnSpPr>
          <p:cNvPr id="45" name="Straight Arrow Connector 44">
            <a:extLst>
              <a:ext uri="{FF2B5EF4-FFF2-40B4-BE49-F238E27FC236}">
                <a16:creationId xmlns:a16="http://schemas.microsoft.com/office/drawing/2014/main" id="{B1E85E21-5751-EC89-44BA-C68BB63194B4}"/>
              </a:ext>
            </a:extLst>
          </p:cNvPr>
          <p:cNvCxnSpPr>
            <a:cxnSpLocks/>
            <a:stCxn id="46" idx="3"/>
          </p:cNvCxnSpPr>
          <p:nvPr/>
        </p:nvCxnSpPr>
        <p:spPr>
          <a:xfrm>
            <a:off x="2871322" y="3021584"/>
            <a:ext cx="1439421" cy="584215"/>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3B3AE0B-BFDD-7BAE-C5BD-A2A0F0178A9A}"/>
              </a:ext>
            </a:extLst>
          </p:cNvPr>
          <p:cNvSpPr txBox="1"/>
          <p:nvPr/>
        </p:nvSpPr>
        <p:spPr>
          <a:xfrm>
            <a:off x="443100" y="2476819"/>
            <a:ext cx="2428222" cy="1089529"/>
          </a:xfrm>
          <a:prstGeom prst="rect">
            <a:avLst/>
          </a:prstGeom>
          <a:noFill/>
          <a:ln>
            <a:solidFill>
              <a:schemeClr val="tx1"/>
            </a:solidFill>
          </a:ln>
        </p:spPr>
        <p:txBody>
          <a:bodyPr wrap="square" rtlCol="0">
            <a:spAutoFit/>
          </a:bodyPr>
          <a:lstStyle/>
          <a:p>
            <a:pPr algn="ctr">
              <a:lnSpc>
                <a:spcPct val="90000"/>
              </a:lnSpc>
            </a:pPr>
            <a:r>
              <a:rPr lang="en-US" sz="2400" dirty="0">
                <a:latin typeface="+mn-lt"/>
              </a:rPr>
              <a:t>W -Ta VHP</a:t>
            </a:r>
          </a:p>
          <a:p>
            <a:pPr algn="ctr">
              <a:lnSpc>
                <a:spcPct val="90000"/>
              </a:lnSpc>
            </a:pPr>
            <a:r>
              <a:rPr lang="en-US" sz="2400" dirty="0"/>
              <a:t>Spallation Package</a:t>
            </a:r>
            <a:endParaRPr lang="en-US" sz="2400" dirty="0">
              <a:latin typeface="+mn-lt"/>
            </a:endParaRPr>
          </a:p>
        </p:txBody>
      </p:sp>
      <p:pic>
        <p:nvPicPr>
          <p:cNvPr id="12" name="Picture 11">
            <a:extLst>
              <a:ext uri="{FF2B5EF4-FFF2-40B4-BE49-F238E27FC236}">
                <a16:creationId xmlns:a16="http://schemas.microsoft.com/office/drawing/2014/main" id="{2BA05318-05C5-870C-9D95-7CDB05375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95595" y="4662682"/>
            <a:ext cx="2838391" cy="1979112"/>
          </a:xfrm>
          <a:prstGeom prst="rect">
            <a:avLst/>
          </a:prstGeom>
        </p:spPr>
      </p:pic>
    </p:spTree>
    <p:extLst>
      <p:ext uri="{BB962C8B-B14F-4D97-AF65-F5344CB8AC3E}">
        <p14:creationId xmlns:p14="http://schemas.microsoft.com/office/powerpoint/2010/main" val="959809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5C4CD31A-77A4-841B-C542-8CC06C868963}"/>
              </a:ext>
            </a:extLst>
          </p:cNvPr>
          <p:cNvCxnSpPr>
            <a:cxnSpLocks/>
            <a:stCxn id="17" idx="1"/>
            <a:endCxn id="15" idx="1"/>
          </p:cNvCxnSpPr>
          <p:nvPr/>
        </p:nvCxnSpPr>
        <p:spPr>
          <a:xfrm flipV="1">
            <a:off x="2461018" y="3925225"/>
            <a:ext cx="3793369" cy="855668"/>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pic>
        <p:nvPicPr>
          <p:cNvPr id="40" name="Picture 39" descr="A drawing of a machine&#10;&#10;Description automatically generated">
            <a:extLst>
              <a:ext uri="{FF2B5EF4-FFF2-40B4-BE49-F238E27FC236}">
                <a16:creationId xmlns:a16="http://schemas.microsoft.com/office/drawing/2014/main" id="{CDA15C38-5B44-8ED4-821E-3507FAB20F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6371" y="266437"/>
            <a:ext cx="2532091" cy="2620887"/>
          </a:xfrm>
          <a:prstGeom prst="rect">
            <a:avLst/>
          </a:prstGeom>
          <a:ln w="28575">
            <a:solidFill>
              <a:schemeClr val="bg1">
                <a:lumMod val="50000"/>
              </a:schemeClr>
            </a:solidFill>
          </a:ln>
        </p:spPr>
      </p:pic>
      <p:sp>
        <p:nvSpPr>
          <p:cNvPr id="2" name="Title 1">
            <a:extLst>
              <a:ext uri="{FF2B5EF4-FFF2-40B4-BE49-F238E27FC236}">
                <a16:creationId xmlns:a16="http://schemas.microsoft.com/office/drawing/2014/main" id="{88353ACE-30A0-9945-46DA-10B47F1ABAB6}"/>
              </a:ext>
            </a:extLst>
          </p:cNvPr>
          <p:cNvSpPr>
            <a:spLocks noGrp="1"/>
          </p:cNvSpPr>
          <p:nvPr>
            <p:ph type="title"/>
          </p:nvPr>
        </p:nvSpPr>
        <p:spPr/>
        <p:txBody>
          <a:bodyPr/>
          <a:lstStyle/>
          <a:p>
            <a:r>
              <a:rPr lang="en-US" dirty="0"/>
              <a:t>Exploded View </a:t>
            </a:r>
          </a:p>
        </p:txBody>
      </p:sp>
      <p:pic>
        <p:nvPicPr>
          <p:cNvPr id="7" name="Picture 6" descr="A close-up of several different colored objects&#10;&#10;Description automatically generated">
            <a:extLst>
              <a:ext uri="{FF2B5EF4-FFF2-40B4-BE49-F238E27FC236}">
                <a16:creationId xmlns:a16="http://schemas.microsoft.com/office/drawing/2014/main" id="{D30E16EF-B88D-496F-D3F0-003DED4E6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0301" y="875258"/>
            <a:ext cx="2076329" cy="4209127"/>
          </a:xfrm>
          <a:prstGeom prst="rect">
            <a:avLst/>
          </a:prstGeom>
          <a:ln w="28575">
            <a:solidFill>
              <a:schemeClr val="bg1">
                <a:lumMod val="50000"/>
              </a:schemeClr>
            </a:solidFill>
          </a:ln>
        </p:spPr>
      </p:pic>
      <p:pic>
        <p:nvPicPr>
          <p:cNvPr id="9" name="Picture 8" descr="A machine with a few tubes&#10;&#10;Description automatically generated with low confidence">
            <a:extLst>
              <a:ext uri="{FF2B5EF4-FFF2-40B4-BE49-F238E27FC236}">
                <a16:creationId xmlns:a16="http://schemas.microsoft.com/office/drawing/2014/main" id="{944E7AB2-3445-5AB0-A2A3-DA46A56849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781" y="910258"/>
            <a:ext cx="1722435" cy="5522074"/>
          </a:xfrm>
          <a:prstGeom prst="rect">
            <a:avLst/>
          </a:prstGeom>
        </p:spPr>
      </p:pic>
      <p:sp>
        <p:nvSpPr>
          <p:cNvPr id="10" name="Right Brace 9">
            <a:extLst>
              <a:ext uri="{FF2B5EF4-FFF2-40B4-BE49-F238E27FC236}">
                <a16:creationId xmlns:a16="http://schemas.microsoft.com/office/drawing/2014/main" id="{536C8B46-235B-AB71-24A0-28F4692D492D}"/>
              </a:ext>
            </a:extLst>
          </p:cNvPr>
          <p:cNvSpPr/>
          <p:nvPr/>
        </p:nvSpPr>
        <p:spPr>
          <a:xfrm>
            <a:off x="2003818" y="1027048"/>
            <a:ext cx="457200" cy="2228531"/>
          </a:xfrm>
          <a:prstGeom prst="righ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4EF510E-BA6D-054D-8F2B-1F490F00B66A}"/>
              </a:ext>
            </a:extLst>
          </p:cNvPr>
          <p:cNvCxnSpPr>
            <a:cxnSpLocks/>
            <a:stCxn id="10" idx="1"/>
            <a:endCxn id="7" idx="1"/>
          </p:cNvCxnSpPr>
          <p:nvPr/>
        </p:nvCxnSpPr>
        <p:spPr>
          <a:xfrm>
            <a:off x="2461018" y="2141314"/>
            <a:ext cx="1099283" cy="838508"/>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pic>
        <p:nvPicPr>
          <p:cNvPr id="15" name="Picture 14" descr="A drawing of several cylindrical objects&#10;&#10;Description automatically generated">
            <a:extLst>
              <a:ext uri="{FF2B5EF4-FFF2-40B4-BE49-F238E27FC236}">
                <a16:creationId xmlns:a16="http://schemas.microsoft.com/office/drawing/2014/main" id="{19CD1BB9-4CC4-EAEA-B6BE-F2241CAB8B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4387" y="1266769"/>
            <a:ext cx="2310644" cy="5316912"/>
          </a:xfrm>
          <a:prstGeom prst="rect">
            <a:avLst/>
          </a:prstGeom>
          <a:ln w="28575">
            <a:solidFill>
              <a:schemeClr val="bg1">
                <a:lumMod val="50000"/>
              </a:schemeClr>
            </a:solidFill>
          </a:ln>
        </p:spPr>
      </p:pic>
      <p:sp>
        <p:nvSpPr>
          <p:cNvPr id="17" name="Right Brace 16">
            <a:extLst>
              <a:ext uri="{FF2B5EF4-FFF2-40B4-BE49-F238E27FC236}">
                <a16:creationId xmlns:a16="http://schemas.microsoft.com/office/drawing/2014/main" id="{AF8EDCC5-D355-2790-5347-F17091E46092}"/>
              </a:ext>
            </a:extLst>
          </p:cNvPr>
          <p:cNvSpPr/>
          <p:nvPr/>
        </p:nvSpPr>
        <p:spPr>
          <a:xfrm>
            <a:off x="2003818" y="3255579"/>
            <a:ext cx="457200" cy="3050628"/>
          </a:xfrm>
          <a:prstGeom prst="righ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CE504464-70A7-80E9-1EB3-4D048E6683B4}"/>
              </a:ext>
            </a:extLst>
          </p:cNvPr>
          <p:cNvCxnSpPr>
            <a:cxnSpLocks/>
            <a:endCxn id="40" idx="1"/>
          </p:cNvCxnSpPr>
          <p:nvPr/>
        </p:nvCxnSpPr>
        <p:spPr>
          <a:xfrm flipV="1">
            <a:off x="8565031" y="1576881"/>
            <a:ext cx="581340" cy="448988"/>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pic>
        <p:nvPicPr>
          <p:cNvPr id="43" name="Picture 42" descr="A close-up of several metal parts&#10;&#10;Description automatically generated">
            <a:extLst>
              <a:ext uri="{FF2B5EF4-FFF2-40B4-BE49-F238E27FC236}">
                <a16:creationId xmlns:a16="http://schemas.microsoft.com/office/drawing/2014/main" id="{8DEFE039-097E-E184-0C50-69CC92ED44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54618" y="3549586"/>
            <a:ext cx="2717950" cy="2517012"/>
          </a:xfrm>
          <a:prstGeom prst="rect">
            <a:avLst/>
          </a:prstGeom>
          <a:ln w="28575">
            <a:solidFill>
              <a:schemeClr val="bg1">
                <a:lumMod val="50000"/>
              </a:schemeClr>
            </a:solidFill>
          </a:ln>
        </p:spPr>
      </p:pic>
      <p:cxnSp>
        <p:nvCxnSpPr>
          <p:cNvPr id="44" name="Straight Connector 43">
            <a:extLst>
              <a:ext uri="{FF2B5EF4-FFF2-40B4-BE49-F238E27FC236}">
                <a16:creationId xmlns:a16="http://schemas.microsoft.com/office/drawing/2014/main" id="{AFDD9109-B831-8041-402E-982F5F5165DB}"/>
              </a:ext>
            </a:extLst>
          </p:cNvPr>
          <p:cNvCxnSpPr>
            <a:cxnSpLocks/>
            <a:stCxn id="43" idx="0"/>
            <a:endCxn id="40" idx="2"/>
          </p:cNvCxnSpPr>
          <p:nvPr/>
        </p:nvCxnSpPr>
        <p:spPr>
          <a:xfrm flipH="1" flipV="1">
            <a:off x="10412417" y="2887324"/>
            <a:ext cx="1176" cy="662262"/>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159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6C09-5B9F-8127-DEA1-27F278F10A0A}"/>
              </a:ext>
            </a:extLst>
          </p:cNvPr>
          <p:cNvSpPr>
            <a:spLocks noGrp="1"/>
          </p:cNvSpPr>
          <p:nvPr>
            <p:ph type="title"/>
          </p:nvPr>
        </p:nvSpPr>
        <p:spPr/>
        <p:txBody>
          <a:bodyPr/>
          <a:lstStyle/>
          <a:p>
            <a:r>
              <a:rPr lang="en-US" dirty="0"/>
              <a:t>Details on the Drive and Water Manifold</a:t>
            </a:r>
          </a:p>
        </p:txBody>
      </p:sp>
      <p:pic>
        <p:nvPicPr>
          <p:cNvPr id="14" name="Picture 13" descr="A diagram of a machine&#10;&#10;Description automatically generated">
            <a:extLst>
              <a:ext uri="{FF2B5EF4-FFF2-40B4-BE49-F238E27FC236}">
                <a16:creationId xmlns:a16="http://schemas.microsoft.com/office/drawing/2014/main" id="{65860117-A885-0377-CE0D-EB372BBE50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51902" y="0"/>
            <a:ext cx="2646521" cy="6932220"/>
          </a:xfrm>
          <a:prstGeom prst="rect">
            <a:avLst/>
          </a:prstGeom>
        </p:spPr>
      </p:pic>
      <p:pic>
        <p:nvPicPr>
          <p:cNvPr id="10" name="Content Placeholder 9">
            <a:extLst>
              <a:ext uri="{FF2B5EF4-FFF2-40B4-BE49-F238E27FC236}">
                <a16:creationId xmlns:a16="http://schemas.microsoft.com/office/drawing/2014/main" id="{4437C877-36A7-9357-8CA9-BEE46EE1A899}"/>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12550500" y="0"/>
            <a:ext cx="2183257" cy="5488794"/>
          </a:xfrm>
        </p:spPr>
      </p:pic>
      <p:grpSp>
        <p:nvGrpSpPr>
          <p:cNvPr id="3" name="Group 2">
            <a:extLst>
              <a:ext uri="{FF2B5EF4-FFF2-40B4-BE49-F238E27FC236}">
                <a16:creationId xmlns:a16="http://schemas.microsoft.com/office/drawing/2014/main" id="{67284CEE-2DA7-398D-9F74-39EBEE92EA55}"/>
              </a:ext>
            </a:extLst>
          </p:cNvPr>
          <p:cNvGrpSpPr/>
          <p:nvPr/>
        </p:nvGrpSpPr>
        <p:grpSpPr>
          <a:xfrm>
            <a:off x="3663224" y="1126638"/>
            <a:ext cx="3975911" cy="5488795"/>
            <a:chOff x="4223815" y="1094884"/>
            <a:chExt cx="3975911" cy="5488795"/>
          </a:xfrm>
        </p:grpSpPr>
        <p:pic>
          <p:nvPicPr>
            <p:cNvPr id="12" name="Picture 11" descr="A blue and green machine&#10;&#10;Description automatically generated">
              <a:extLst>
                <a:ext uri="{FF2B5EF4-FFF2-40B4-BE49-F238E27FC236}">
                  <a16:creationId xmlns:a16="http://schemas.microsoft.com/office/drawing/2014/main" id="{A92B6723-8463-A947-3616-3E837318EA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6926" y="1094884"/>
              <a:ext cx="2482800" cy="5488795"/>
            </a:xfrm>
            <a:prstGeom prst="rect">
              <a:avLst/>
            </a:prstGeom>
          </p:spPr>
        </p:pic>
        <p:sp>
          <p:nvSpPr>
            <p:cNvPr id="15" name="Left Brace 14">
              <a:extLst>
                <a:ext uri="{FF2B5EF4-FFF2-40B4-BE49-F238E27FC236}">
                  <a16:creationId xmlns:a16="http://schemas.microsoft.com/office/drawing/2014/main" id="{37AC973A-84B0-3DF1-F4FF-E3FC219BAC5F}"/>
                </a:ext>
              </a:extLst>
            </p:cNvPr>
            <p:cNvSpPr/>
            <p:nvPr/>
          </p:nvSpPr>
          <p:spPr>
            <a:xfrm>
              <a:off x="5962812" y="1152605"/>
              <a:ext cx="291608" cy="1467650"/>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1D693F60-2AF5-4B43-2974-AB4348DAB292}"/>
                </a:ext>
              </a:extLst>
            </p:cNvPr>
            <p:cNvSpPr/>
            <p:nvPr/>
          </p:nvSpPr>
          <p:spPr>
            <a:xfrm>
              <a:off x="5966558" y="2677976"/>
              <a:ext cx="291608" cy="1371510"/>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839745F4-B782-49AE-F33B-399CE3493D94}"/>
                </a:ext>
              </a:extLst>
            </p:cNvPr>
            <p:cNvSpPr/>
            <p:nvPr/>
          </p:nvSpPr>
          <p:spPr>
            <a:xfrm>
              <a:off x="5966129" y="4107207"/>
              <a:ext cx="291608" cy="526265"/>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373E8FC3-5854-5941-3886-79D756F78052}"/>
                </a:ext>
              </a:extLst>
            </p:cNvPr>
            <p:cNvSpPr/>
            <p:nvPr/>
          </p:nvSpPr>
          <p:spPr>
            <a:xfrm>
              <a:off x="5704308" y="4691193"/>
              <a:ext cx="291608" cy="1310037"/>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4F855F73-3A4D-3072-4ECB-2394DB1A02BB}"/>
                </a:ext>
              </a:extLst>
            </p:cNvPr>
            <p:cNvSpPr txBox="1"/>
            <p:nvPr/>
          </p:nvSpPr>
          <p:spPr>
            <a:xfrm>
              <a:off x="4443462" y="1590965"/>
              <a:ext cx="1506734" cy="590931"/>
            </a:xfrm>
            <a:prstGeom prst="rect">
              <a:avLst/>
            </a:prstGeom>
            <a:noFill/>
          </p:spPr>
          <p:txBody>
            <a:bodyPr wrap="square" rtlCol="0">
              <a:spAutoFit/>
            </a:bodyPr>
            <a:lstStyle/>
            <a:p>
              <a:pPr algn="ctr">
                <a:lnSpc>
                  <a:spcPct val="90000"/>
                </a:lnSpc>
              </a:pPr>
              <a:r>
                <a:rPr lang="en-US" dirty="0"/>
                <a:t>Water rotary union</a:t>
              </a:r>
              <a:endParaRPr lang="en-US" dirty="0">
                <a:latin typeface="+mn-lt"/>
              </a:endParaRPr>
            </a:p>
          </p:txBody>
        </p:sp>
        <p:sp>
          <p:nvSpPr>
            <p:cNvPr id="20" name="TextBox 19">
              <a:extLst>
                <a:ext uri="{FF2B5EF4-FFF2-40B4-BE49-F238E27FC236}">
                  <a16:creationId xmlns:a16="http://schemas.microsoft.com/office/drawing/2014/main" id="{1DC2ED11-C679-A6E0-929D-AC5316DEA488}"/>
                </a:ext>
              </a:extLst>
            </p:cNvPr>
            <p:cNvSpPr txBox="1"/>
            <p:nvPr/>
          </p:nvSpPr>
          <p:spPr>
            <a:xfrm>
              <a:off x="4437153" y="2963010"/>
              <a:ext cx="1506734" cy="590931"/>
            </a:xfrm>
            <a:prstGeom prst="rect">
              <a:avLst/>
            </a:prstGeom>
            <a:noFill/>
          </p:spPr>
          <p:txBody>
            <a:bodyPr wrap="square" rtlCol="0">
              <a:spAutoFit/>
            </a:bodyPr>
            <a:lstStyle/>
            <a:p>
              <a:pPr algn="ctr">
                <a:lnSpc>
                  <a:spcPct val="90000"/>
                </a:lnSpc>
              </a:pPr>
              <a:r>
                <a:rPr lang="en-US" dirty="0"/>
                <a:t>Valve Assembly</a:t>
              </a:r>
              <a:endParaRPr lang="en-US" dirty="0">
                <a:latin typeface="+mn-lt"/>
              </a:endParaRPr>
            </a:p>
          </p:txBody>
        </p:sp>
        <p:sp>
          <p:nvSpPr>
            <p:cNvPr id="21" name="TextBox 20">
              <a:extLst>
                <a:ext uri="{FF2B5EF4-FFF2-40B4-BE49-F238E27FC236}">
                  <a16:creationId xmlns:a16="http://schemas.microsoft.com/office/drawing/2014/main" id="{B4E90861-7826-45E4-3CD0-0A8CB33F4379}"/>
                </a:ext>
              </a:extLst>
            </p:cNvPr>
            <p:cNvSpPr txBox="1"/>
            <p:nvPr/>
          </p:nvSpPr>
          <p:spPr>
            <a:xfrm>
              <a:off x="4452138" y="4071401"/>
              <a:ext cx="1506734" cy="590931"/>
            </a:xfrm>
            <a:prstGeom prst="rect">
              <a:avLst/>
            </a:prstGeom>
            <a:noFill/>
          </p:spPr>
          <p:txBody>
            <a:bodyPr wrap="square" rtlCol="0">
              <a:spAutoFit/>
            </a:bodyPr>
            <a:lstStyle/>
            <a:p>
              <a:pPr algn="ctr">
                <a:lnSpc>
                  <a:spcPct val="90000"/>
                </a:lnSpc>
              </a:pPr>
              <a:r>
                <a:rPr lang="en-US" dirty="0"/>
                <a:t>Motor Assembly</a:t>
              </a:r>
              <a:endParaRPr lang="en-US" dirty="0">
                <a:latin typeface="+mn-lt"/>
              </a:endParaRPr>
            </a:p>
          </p:txBody>
        </p:sp>
        <p:sp>
          <p:nvSpPr>
            <p:cNvPr id="22" name="TextBox 21">
              <a:extLst>
                <a:ext uri="{FF2B5EF4-FFF2-40B4-BE49-F238E27FC236}">
                  <a16:creationId xmlns:a16="http://schemas.microsoft.com/office/drawing/2014/main" id="{5EFE46DA-08DB-948B-BE91-318175BA6CA1}"/>
                </a:ext>
              </a:extLst>
            </p:cNvPr>
            <p:cNvSpPr txBox="1"/>
            <p:nvPr/>
          </p:nvSpPr>
          <p:spPr>
            <a:xfrm>
              <a:off x="4223815" y="5050745"/>
              <a:ext cx="1506734" cy="590931"/>
            </a:xfrm>
            <a:prstGeom prst="rect">
              <a:avLst/>
            </a:prstGeom>
            <a:noFill/>
          </p:spPr>
          <p:txBody>
            <a:bodyPr wrap="square" rtlCol="0">
              <a:spAutoFit/>
            </a:bodyPr>
            <a:lstStyle/>
            <a:p>
              <a:pPr algn="ctr">
                <a:lnSpc>
                  <a:spcPct val="90000"/>
                </a:lnSpc>
              </a:pPr>
              <a:r>
                <a:rPr lang="en-US" dirty="0"/>
                <a:t>Bearing Assembly</a:t>
              </a:r>
              <a:endParaRPr lang="en-US" dirty="0">
                <a:latin typeface="+mn-lt"/>
              </a:endParaRPr>
            </a:p>
          </p:txBody>
        </p:sp>
        <p:sp>
          <p:nvSpPr>
            <p:cNvPr id="23" name="TextBox 22">
              <a:extLst>
                <a:ext uri="{FF2B5EF4-FFF2-40B4-BE49-F238E27FC236}">
                  <a16:creationId xmlns:a16="http://schemas.microsoft.com/office/drawing/2014/main" id="{7332C12A-09D8-389A-F153-5A3C6F58DC97}"/>
                </a:ext>
              </a:extLst>
            </p:cNvPr>
            <p:cNvSpPr txBox="1"/>
            <p:nvPr/>
          </p:nvSpPr>
          <p:spPr>
            <a:xfrm>
              <a:off x="5213191" y="6137820"/>
              <a:ext cx="1506734" cy="341632"/>
            </a:xfrm>
            <a:prstGeom prst="rect">
              <a:avLst/>
            </a:prstGeom>
            <a:noFill/>
          </p:spPr>
          <p:txBody>
            <a:bodyPr wrap="square" rtlCol="0">
              <a:spAutoFit/>
            </a:bodyPr>
            <a:lstStyle/>
            <a:p>
              <a:pPr algn="ctr">
                <a:lnSpc>
                  <a:spcPct val="90000"/>
                </a:lnSpc>
              </a:pPr>
              <a:r>
                <a:rPr lang="en-US" dirty="0"/>
                <a:t>Crown</a:t>
              </a:r>
              <a:endParaRPr lang="en-US" dirty="0">
                <a:latin typeface="+mn-lt"/>
              </a:endParaRPr>
            </a:p>
          </p:txBody>
        </p:sp>
      </p:grpSp>
      <p:pic>
        <p:nvPicPr>
          <p:cNvPr id="4" name="Picture 3" descr="A purple cylindrical object with green top&#10;&#10;Description automatically generated">
            <a:extLst>
              <a:ext uri="{FF2B5EF4-FFF2-40B4-BE49-F238E27FC236}">
                <a16:creationId xmlns:a16="http://schemas.microsoft.com/office/drawing/2014/main" id="{0DC92FC8-AA49-F604-36D6-76EE0341B8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0293" y="906857"/>
            <a:ext cx="1247103" cy="5804053"/>
          </a:xfrm>
          <a:prstGeom prst="rect">
            <a:avLst/>
          </a:prstGeom>
        </p:spPr>
      </p:pic>
      <p:pic>
        <p:nvPicPr>
          <p:cNvPr id="6" name="Picture 5" descr="A multicolored structure of a tower&#10;&#10;Description automatically generated">
            <a:extLst>
              <a:ext uri="{FF2B5EF4-FFF2-40B4-BE49-F238E27FC236}">
                <a16:creationId xmlns:a16="http://schemas.microsoft.com/office/drawing/2014/main" id="{EAE4414A-31C1-759A-4246-6AF6E3FA2817}"/>
              </a:ext>
            </a:extLst>
          </p:cNvPr>
          <p:cNvPicPr>
            <a:picLocks noChangeAspect="1"/>
          </p:cNvPicPr>
          <p:nvPr/>
        </p:nvPicPr>
        <p:blipFill rotWithShape="1">
          <a:blip r:embed="rId6"/>
          <a:srcRect l="12394" r="6186"/>
          <a:stretch/>
        </p:blipFill>
        <p:spPr>
          <a:xfrm>
            <a:off x="12629051" y="2414587"/>
            <a:ext cx="3188408" cy="6932220"/>
          </a:xfrm>
          <a:prstGeom prst="rect">
            <a:avLst/>
          </a:prstGeom>
        </p:spPr>
      </p:pic>
    </p:spTree>
    <p:extLst>
      <p:ext uri="{BB962C8B-B14F-4D97-AF65-F5344CB8AC3E}">
        <p14:creationId xmlns:p14="http://schemas.microsoft.com/office/powerpoint/2010/main" val="1396385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3802-D532-489B-9506-13BC33689E97}"/>
              </a:ext>
            </a:extLst>
          </p:cNvPr>
          <p:cNvSpPr>
            <a:spLocks noGrp="1"/>
          </p:cNvSpPr>
          <p:nvPr>
            <p:ph type="title"/>
          </p:nvPr>
        </p:nvSpPr>
        <p:spPr>
          <a:xfrm>
            <a:off x="429768" y="112477"/>
            <a:ext cx="11425236" cy="535531"/>
          </a:xfrm>
        </p:spPr>
        <p:txBody>
          <a:bodyPr/>
          <a:lstStyle/>
          <a:p>
            <a:r>
              <a:rPr lang="en-US" dirty="0"/>
              <a:t>The STS design utilizes an edge cooled target design</a:t>
            </a:r>
          </a:p>
        </p:txBody>
      </p:sp>
      <p:pic>
        <p:nvPicPr>
          <p:cNvPr id="90" name="Picture 89">
            <a:extLst>
              <a:ext uri="{FF2B5EF4-FFF2-40B4-BE49-F238E27FC236}">
                <a16:creationId xmlns:a16="http://schemas.microsoft.com/office/drawing/2014/main" id="{3F9E917A-494C-C5E3-BD9A-2C8B10EDD5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129" y="4726394"/>
            <a:ext cx="2438741" cy="1700450"/>
          </a:xfrm>
          <a:prstGeom prst="rect">
            <a:avLst/>
          </a:prstGeom>
        </p:spPr>
      </p:pic>
      <p:grpSp>
        <p:nvGrpSpPr>
          <p:cNvPr id="3" name="Group 2">
            <a:extLst>
              <a:ext uri="{FF2B5EF4-FFF2-40B4-BE49-F238E27FC236}">
                <a16:creationId xmlns:a16="http://schemas.microsoft.com/office/drawing/2014/main" id="{3E5F7C1A-B962-7760-2C73-A42C88F9744C}"/>
              </a:ext>
            </a:extLst>
          </p:cNvPr>
          <p:cNvGrpSpPr/>
          <p:nvPr/>
        </p:nvGrpSpPr>
        <p:grpSpPr>
          <a:xfrm>
            <a:off x="279400" y="648008"/>
            <a:ext cx="6971529" cy="4232568"/>
            <a:chOff x="633791" y="1507309"/>
            <a:chExt cx="8268838" cy="5238214"/>
          </a:xfrm>
        </p:grpSpPr>
        <p:pic>
          <p:nvPicPr>
            <p:cNvPr id="85" name="Picture 84">
              <a:extLst>
                <a:ext uri="{FF2B5EF4-FFF2-40B4-BE49-F238E27FC236}">
                  <a16:creationId xmlns:a16="http://schemas.microsoft.com/office/drawing/2014/main" id="{507592E3-9425-4B99-203D-C3EE6E7A893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3791" y="1507309"/>
              <a:ext cx="8268838" cy="5238214"/>
            </a:xfrm>
            <a:prstGeom prst="rect">
              <a:avLst/>
            </a:prstGeom>
          </p:spPr>
        </p:pic>
        <p:cxnSp>
          <p:nvCxnSpPr>
            <p:cNvPr id="29" name="Straight Arrow Connector 28">
              <a:extLst>
                <a:ext uri="{FF2B5EF4-FFF2-40B4-BE49-F238E27FC236}">
                  <a16:creationId xmlns:a16="http://schemas.microsoft.com/office/drawing/2014/main" id="{AAAA86BB-7470-150E-3115-C9C12E3076BE}"/>
                </a:ext>
              </a:extLst>
            </p:cNvPr>
            <p:cNvCxnSpPr>
              <a:cxnSpLocks/>
            </p:cNvCxnSpPr>
            <p:nvPr/>
          </p:nvCxnSpPr>
          <p:spPr>
            <a:xfrm flipH="1">
              <a:off x="4044287" y="3828966"/>
              <a:ext cx="3145799" cy="2654677"/>
            </a:xfrm>
            <a:prstGeom prst="straightConnector1">
              <a:avLst/>
            </a:prstGeom>
            <a:ln w="76200">
              <a:solidFill>
                <a:srgbClr val="00B0F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FDA4F1A-5091-47C5-281E-B5EF16B5EEC9}"/>
                </a:ext>
              </a:extLst>
            </p:cNvPr>
            <p:cNvCxnSpPr>
              <a:cxnSpLocks/>
            </p:cNvCxnSpPr>
            <p:nvPr/>
          </p:nvCxnSpPr>
          <p:spPr>
            <a:xfrm flipH="1" flipV="1">
              <a:off x="850260" y="5532467"/>
              <a:ext cx="2571750" cy="951176"/>
            </a:xfrm>
            <a:prstGeom prst="straightConnector1">
              <a:avLst/>
            </a:prstGeom>
            <a:ln w="76200">
              <a:solidFill>
                <a:srgbClr val="00B0F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6DB5934-BC41-A4B0-A581-1789FA419095}"/>
                </a:ext>
              </a:extLst>
            </p:cNvPr>
            <p:cNvCxnSpPr>
              <a:cxnSpLocks/>
            </p:cNvCxnSpPr>
            <p:nvPr/>
          </p:nvCxnSpPr>
          <p:spPr>
            <a:xfrm flipV="1">
              <a:off x="850260" y="2609494"/>
              <a:ext cx="4108450" cy="1666303"/>
            </a:xfrm>
            <a:prstGeom prst="straightConnector1">
              <a:avLst/>
            </a:prstGeom>
            <a:ln w="76200">
              <a:solidFill>
                <a:srgbClr val="00B0F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F18A3CC-BFAF-6869-D103-F691BFF69FEF}"/>
                </a:ext>
              </a:extLst>
            </p:cNvPr>
            <p:cNvSpPr txBox="1"/>
            <p:nvPr/>
          </p:nvSpPr>
          <p:spPr>
            <a:xfrm>
              <a:off x="5744218" y="5156303"/>
              <a:ext cx="1445866" cy="354240"/>
            </a:xfrm>
            <a:prstGeom prst="rect">
              <a:avLst/>
            </a:prstGeom>
            <a:solidFill>
              <a:schemeClr val="bg1"/>
            </a:solidFill>
            <a:ln>
              <a:solidFill>
                <a:srgbClr val="00B0F0"/>
              </a:solidFill>
            </a:ln>
          </p:spPr>
          <p:txBody>
            <a:bodyPr wrap="square" rtlCol="0">
              <a:spAutoFit/>
            </a:bodyPr>
            <a:lstStyle/>
            <a:p>
              <a:pPr algn="l">
                <a:lnSpc>
                  <a:spcPct val="90000"/>
                </a:lnSpc>
              </a:pPr>
              <a:r>
                <a:rPr lang="en-US" sz="1400" dirty="0">
                  <a:latin typeface="+mn-lt"/>
                </a:rPr>
                <a:t>Water flow</a:t>
              </a:r>
            </a:p>
          </p:txBody>
        </p:sp>
        <p:sp>
          <p:nvSpPr>
            <p:cNvPr id="43" name="TextBox 42">
              <a:extLst>
                <a:ext uri="{FF2B5EF4-FFF2-40B4-BE49-F238E27FC236}">
                  <a16:creationId xmlns:a16="http://schemas.microsoft.com/office/drawing/2014/main" id="{BE328545-DDD4-0D24-8881-DD8D9244E45E}"/>
                </a:ext>
              </a:extLst>
            </p:cNvPr>
            <p:cNvSpPr txBox="1"/>
            <p:nvPr/>
          </p:nvSpPr>
          <p:spPr>
            <a:xfrm>
              <a:off x="857331" y="4214394"/>
              <a:ext cx="1922290" cy="354240"/>
            </a:xfrm>
            <a:prstGeom prst="rect">
              <a:avLst/>
            </a:prstGeom>
            <a:solidFill>
              <a:schemeClr val="bg1"/>
            </a:solidFill>
            <a:ln>
              <a:solidFill>
                <a:srgbClr val="00B0F0"/>
              </a:solidFill>
            </a:ln>
          </p:spPr>
          <p:txBody>
            <a:bodyPr wrap="square" rtlCol="0">
              <a:spAutoFit/>
            </a:bodyPr>
            <a:lstStyle/>
            <a:p>
              <a:pPr algn="l">
                <a:lnSpc>
                  <a:spcPct val="90000"/>
                </a:lnSpc>
              </a:pPr>
              <a:r>
                <a:rPr lang="en-US" sz="1400" dirty="0">
                  <a:latin typeface="+mn-lt"/>
                </a:rPr>
                <a:t>Water channels</a:t>
              </a:r>
            </a:p>
          </p:txBody>
        </p:sp>
        <p:cxnSp>
          <p:nvCxnSpPr>
            <p:cNvPr id="46" name="Straight Arrow Connector 45">
              <a:extLst>
                <a:ext uri="{FF2B5EF4-FFF2-40B4-BE49-F238E27FC236}">
                  <a16:creationId xmlns:a16="http://schemas.microsoft.com/office/drawing/2014/main" id="{BB87BB04-E41A-256C-7209-AC866FB611DD}"/>
                </a:ext>
              </a:extLst>
            </p:cNvPr>
            <p:cNvCxnSpPr>
              <a:cxnSpLocks/>
            </p:cNvCxnSpPr>
            <p:nvPr/>
          </p:nvCxnSpPr>
          <p:spPr>
            <a:xfrm>
              <a:off x="1754350" y="4568634"/>
              <a:ext cx="652748" cy="486105"/>
            </a:xfrm>
            <a:prstGeom prst="straightConnector1">
              <a:avLst/>
            </a:prstGeom>
            <a:ln w="28575">
              <a:solidFill>
                <a:srgbClr val="00B0F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BFC13820-A472-770F-5AEB-8B92DFDC2C39}"/>
                </a:ext>
              </a:extLst>
            </p:cNvPr>
            <p:cNvCxnSpPr>
              <a:cxnSpLocks/>
            </p:cNvCxnSpPr>
            <p:nvPr/>
          </p:nvCxnSpPr>
          <p:spPr>
            <a:xfrm>
              <a:off x="6336437" y="1857536"/>
              <a:ext cx="0" cy="1379761"/>
            </a:xfrm>
            <a:prstGeom prst="straightConnector1">
              <a:avLst/>
            </a:prstGeom>
            <a:ln w="76200">
              <a:solidFill>
                <a:srgbClr val="00B0F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6CDB9A86-8C3E-316B-673F-1C6C43DBD46B}"/>
                </a:ext>
              </a:extLst>
            </p:cNvPr>
            <p:cNvCxnSpPr>
              <a:cxnSpLocks/>
            </p:cNvCxnSpPr>
            <p:nvPr/>
          </p:nvCxnSpPr>
          <p:spPr>
            <a:xfrm flipV="1">
              <a:off x="6596787" y="1617717"/>
              <a:ext cx="0" cy="1273667"/>
            </a:xfrm>
            <a:prstGeom prst="straightConnector1">
              <a:avLst/>
            </a:prstGeom>
            <a:ln w="76200">
              <a:solidFill>
                <a:srgbClr val="00B0F0"/>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grpSp>
      <p:pic>
        <p:nvPicPr>
          <p:cNvPr id="4" name="Picture 2">
            <a:extLst>
              <a:ext uri="{FF2B5EF4-FFF2-40B4-BE49-F238E27FC236}">
                <a16:creationId xmlns:a16="http://schemas.microsoft.com/office/drawing/2014/main" id="{9BDDC04B-D490-6F35-E6DC-B4A4271CB9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2942" y="714420"/>
            <a:ext cx="5655937" cy="29587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aph of a stress test&#10;&#10;Description automatically generated with medium confidence">
            <a:extLst>
              <a:ext uri="{FF2B5EF4-FFF2-40B4-BE49-F238E27FC236}">
                <a16:creationId xmlns:a16="http://schemas.microsoft.com/office/drawing/2014/main" id="{0BCFAB19-3F0C-D9A9-2062-236DCE396DC0}"/>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10998" y="3739575"/>
            <a:ext cx="3165855" cy="3198565"/>
          </a:xfrm>
          <a:prstGeom prst="rect">
            <a:avLst/>
          </a:prstGeom>
        </p:spPr>
      </p:pic>
    </p:spTree>
    <p:extLst>
      <p:ext uri="{BB962C8B-B14F-4D97-AF65-F5344CB8AC3E}">
        <p14:creationId xmlns:p14="http://schemas.microsoft.com/office/powerpoint/2010/main" val="206384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8FC4014-4CFD-4CF6-0EB0-CCEABE8A7268}"/>
              </a:ext>
            </a:extLst>
          </p:cNvPr>
          <p:cNvGrpSpPr/>
          <p:nvPr/>
        </p:nvGrpSpPr>
        <p:grpSpPr>
          <a:xfrm>
            <a:off x="-760804" y="3108596"/>
            <a:ext cx="8133565" cy="4528532"/>
            <a:chOff x="-1592713" y="3703866"/>
            <a:chExt cx="8133565" cy="4528532"/>
          </a:xfrm>
        </p:grpSpPr>
        <p:pic>
          <p:nvPicPr>
            <p:cNvPr id="28" name="Picture 6" descr="A rainbow on a pill&#10;&#10;Description automatically generated">
              <a:extLst>
                <a:ext uri="{FF2B5EF4-FFF2-40B4-BE49-F238E27FC236}">
                  <a16:creationId xmlns:a16="http://schemas.microsoft.com/office/drawing/2014/main" id="{93A30C19-62FE-F535-C4D7-0BDA1D156335}"/>
                </a:ext>
              </a:extLst>
            </p:cNvPr>
            <p:cNvPicPr>
              <a:picLocks noChangeAspect="1" noChangeArrowheads="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592713" y="3703866"/>
              <a:ext cx="8133565" cy="452853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6F444E1-F397-B068-2006-9F3B354B5A1C}"/>
                </a:ext>
              </a:extLst>
            </p:cNvPr>
            <p:cNvSpPr/>
            <p:nvPr/>
          </p:nvSpPr>
          <p:spPr>
            <a:xfrm>
              <a:off x="4986351" y="4873625"/>
              <a:ext cx="670998" cy="204586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aphicFrame>
        <p:nvGraphicFramePr>
          <p:cNvPr id="7" name="Content Placeholder 6">
            <a:extLst>
              <a:ext uri="{FF2B5EF4-FFF2-40B4-BE49-F238E27FC236}">
                <a16:creationId xmlns:a16="http://schemas.microsoft.com/office/drawing/2014/main" id="{6B7C6A45-6D50-7938-AE39-CBC65A72B0FF}"/>
              </a:ext>
            </a:extLst>
          </p:cNvPr>
          <p:cNvGraphicFramePr>
            <a:graphicFrameLocks noGrp="1"/>
          </p:cNvGraphicFramePr>
          <p:nvPr>
            <p:ph idx="1"/>
            <p:extLst>
              <p:ext uri="{D42A27DB-BD31-4B8C-83A1-F6EECF244321}">
                <p14:modId xmlns:p14="http://schemas.microsoft.com/office/powerpoint/2010/main" val="621625598"/>
              </p:ext>
            </p:extLst>
          </p:nvPr>
        </p:nvGraphicFramePr>
        <p:xfrm>
          <a:off x="5818260" y="3580765"/>
          <a:ext cx="6078249" cy="3002915"/>
        </p:xfrm>
        <a:graphic>
          <a:graphicData uri="http://schemas.openxmlformats.org/drawingml/2006/table">
            <a:tbl>
              <a:tblPr/>
              <a:tblGrid>
                <a:gridCol w="2192440">
                  <a:extLst>
                    <a:ext uri="{9D8B030D-6E8A-4147-A177-3AD203B41FA5}">
                      <a16:colId xmlns:a16="http://schemas.microsoft.com/office/drawing/2014/main" val="3682777843"/>
                    </a:ext>
                  </a:extLst>
                </a:gridCol>
                <a:gridCol w="787547">
                  <a:extLst>
                    <a:ext uri="{9D8B030D-6E8A-4147-A177-3AD203B41FA5}">
                      <a16:colId xmlns:a16="http://schemas.microsoft.com/office/drawing/2014/main" val="3109290492"/>
                    </a:ext>
                  </a:extLst>
                </a:gridCol>
                <a:gridCol w="752930">
                  <a:extLst>
                    <a:ext uri="{9D8B030D-6E8A-4147-A177-3AD203B41FA5}">
                      <a16:colId xmlns:a16="http://schemas.microsoft.com/office/drawing/2014/main" val="1895350806"/>
                    </a:ext>
                  </a:extLst>
                </a:gridCol>
                <a:gridCol w="796201">
                  <a:extLst>
                    <a:ext uri="{9D8B030D-6E8A-4147-A177-3AD203B41FA5}">
                      <a16:colId xmlns:a16="http://schemas.microsoft.com/office/drawing/2014/main" val="1353382777"/>
                    </a:ext>
                  </a:extLst>
                </a:gridCol>
                <a:gridCol w="796201">
                  <a:extLst>
                    <a:ext uri="{9D8B030D-6E8A-4147-A177-3AD203B41FA5}">
                      <a16:colId xmlns:a16="http://schemas.microsoft.com/office/drawing/2014/main" val="104265713"/>
                    </a:ext>
                  </a:extLst>
                </a:gridCol>
                <a:gridCol w="752930">
                  <a:extLst>
                    <a:ext uri="{9D8B030D-6E8A-4147-A177-3AD203B41FA5}">
                      <a16:colId xmlns:a16="http://schemas.microsoft.com/office/drawing/2014/main" val="653345685"/>
                    </a:ext>
                  </a:extLst>
                </a:gridCol>
              </a:tblGrid>
              <a:tr h="369570">
                <a:tc>
                  <a:txBody>
                    <a:bodyPr/>
                    <a:lstStyle/>
                    <a:p>
                      <a:pPr algn="l" fontAlgn="ctr"/>
                      <a:r>
                        <a:rPr lang="en-US" sz="1100" b="1" i="0" u="none" strike="noStrike" dirty="0">
                          <a:solidFill>
                            <a:srgbClr val="FFFFFF"/>
                          </a:solidFill>
                          <a:effectLst/>
                          <a:latin typeface="Calibri" panose="020F0502020204030204" pitchFamily="34" charset="0"/>
                        </a:rPr>
                        <a:t>Parameter</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a:txBody>
                    <a:bodyPr/>
                    <a:lstStyle/>
                    <a:p>
                      <a:pPr algn="ctr" fontAlgn="ctr"/>
                      <a:r>
                        <a:rPr lang="en-US" sz="1100" b="1" i="0" u="none" strike="noStrike">
                          <a:solidFill>
                            <a:srgbClr val="FFFFFF"/>
                          </a:solidFill>
                          <a:effectLst/>
                          <a:latin typeface="Calibri" panose="020F0502020204030204" pitchFamily="34" charset="0"/>
                        </a:rPr>
                        <a:t>LANSCE MkIII</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a:txBody>
                    <a:bodyPr/>
                    <a:lstStyle/>
                    <a:p>
                      <a:pPr algn="ctr" fontAlgn="ctr"/>
                      <a:r>
                        <a:rPr lang="en-US" sz="1100" b="1" i="0" u="none" strike="noStrike">
                          <a:solidFill>
                            <a:srgbClr val="FFFFFF"/>
                          </a:solidFill>
                          <a:effectLst/>
                          <a:latin typeface="Calibri" panose="020F0502020204030204" pitchFamily="34" charset="0"/>
                        </a:rPr>
                        <a:t>ISIS TS1</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a:txBody>
                    <a:bodyPr/>
                    <a:lstStyle/>
                    <a:p>
                      <a:pPr algn="ctr" fontAlgn="ctr"/>
                      <a:r>
                        <a:rPr lang="en-US" sz="1100" b="1" i="0" u="none" strike="noStrike">
                          <a:solidFill>
                            <a:srgbClr val="FFFFFF"/>
                          </a:solidFill>
                          <a:effectLst/>
                          <a:latin typeface="Calibri" panose="020F0502020204030204" pitchFamily="34" charset="0"/>
                        </a:rPr>
                        <a:t>ISIS TS2 MkII</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a:txBody>
                    <a:bodyPr/>
                    <a:lstStyle/>
                    <a:p>
                      <a:pPr algn="ctr" fontAlgn="ctr"/>
                      <a:r>
                        <a:rPr lang="en-US" sz="1100" b="1" i="0" u="none" strike="noStrike">
                          <a:solidFill>
                            <a:srgbClr val="FFFFFF"/>
                          </a:solidFill>
                          <a:effectLst/>
                          <a:latin typeface="Calibri" panose="020F0502020204030204" pitchFamily="34" charset="0"/>
                        </a:rPr>
                        <a:t>CSNS</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a:txBody>
                    <a:bodyPr/>
                    <a:lstStyle/>
                    <a:p>
                      <a:pPr algn="ctr" fontAlgn="ctr"/>
                      <a:r>
                        <a:rPr lang="en-US" sz="1100" b="1" i="0" u="none" strike="noStrike">
                          <a:solidFill>
                            <a:srgbClr val="FFFFFF"/>
                          </a:solidFill>
                          <a:effectLst/>
                          <a:latin typeface="Calibri" panose="020F0502020204030204" pitchFamily="34" charset="0"/>
                        </a:rPr>
                        <a:t>STS</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extLst>
                  <a:ext uri="{0D108BD9-81ED-4DB2-BD59-A6C34878D82A}">
                    <a16:rowId xmlns:a16="http://schemas.microsoft.com/office/drawing/2014/main" val="1243725600"/>
                  </a:ext>
                </a:extLst>
              </a:tr>
              <a:tr h="202565">
                <a:tc>
                  <a:txBody>
                    <a:bodyPr/>
                    <a:lstStyle/>
                    <a:p>
                      <a:pPr algn="l" fontAlgn="ctr"/>
                      <a:r>
                        <a:rPr lang="en-US" sz="1100" b="1" i="0" u="none" strike="noStrike">
                          <a:solidFill>
                            <a:srgbClr val="000000"/>
                          </a:solidFill>
                          <a:effectLst/>
                          <a:latin typeface="Calibri" panose="020F0502020204030204" pitchFamily="34" charset="0"/>
                        </a:rPr>
                        <a:t>Power (kW)</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80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160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32</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100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700</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extLst>
                  <a:ext uri="{0D108BD9-81ED-4DB2-BD59-A6C34878D82A}">
                    <a16:rowId xmlns:a16="http://schemas.microsoft.com/office/drawing/2014/main" val="693720501"/>
                  </a:ext>
                </a:extLst>
              </a:tr>
              <a:tr h="202565">
                <a:tc>
                  <a:txBody>
                    <a:bodyPr/>
                    <a:lstStyle/>
                    <a:p>
                      <a:pPr algn="l" fontAlgn="ctr"/>
                      <a:r>
                        <a:rPr lang="en-US" sz="1100" b="1" i="0" u="none" strike="noStrike">
                          <a:solidFill>
                            <a:srgbClr val="000000"/>
                          </a:solidFill>
                          <a:effectLst/>
                          <a:latin typeface="Calibri" panose="020F0502020204030204" pitchFamily="34" charset="0"/>
                        </a:rPr>
                        <a:t>Energy (GeV)/proton</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0.8</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0.8</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0.8</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1.6</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1.3</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extLst>
                  <a:ext uri="{0D108BD9-81ED-4DB2-BD59-A6C34878D82A}">
                    <a16:rowId xmlns:a16="http://schemas.microsoft.com/office/drawing/2014/main" val="2899099665"/>
                  </a:ext>
                </a:extLst>
              </a:tr>
              <a:tr h="202565">
                <a:tc>
                  <a:txBody>
                    <a:bodyPr/>
                    <a:lstStyle/>
                    <a:p>
                      <a:pPr algn="l" fontAlgn="ctr"/>
                      <a:r>
                        <a:rPr lang="en-US" sz="1100" b="1" i="0" u="none" strike="noStrike">
                          <a:solidFill>
                            <a:srgbClr val="000000"/>
                          </a:solidFill>
                          <a:effectLst/>
                          <a:latin typeface="Calibri" panose="020F0502020204030204" pitchFamily="34" charset="0"/>
                        </a:rPr>
                        <a:t>Frequency, f (Hz)</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50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10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25</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15</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extLst>
                  <a:ext uri="{0D108BD9-81ED-4DB2-BD59-A6C34878D82A}">
                    <a16:rowId xmlns:a16="http://schemas.microsoft.com/office/drawing/2014/main" val="2982301534"/>
                  </a:ext>
                </a:extLst>
              </a:tr>
              <a:tr h="202565">
                <a:tc>
                  <a:txBody>
                    <a:bodyPr/>
                    <a:lstStyle/>
                    <a:p>
                      <a:pPr algn="l" fontAlgn="ctr"/>
                      <a:r>
                        <a:rPr lang="en-US" sz="1100" b="1" i="0" u="none" strike="noStrike">
                          <a:solidFill>
                            <a:srgbClr val="000000"/>
                          </a:solidFill>
                          <a:effectLst/>
                          <a:latin typeface="Calibri" panose="020F0502020204030204" pitchFamily="34" charset="0"/>
                        </a:rPr>
                        <a:t>Pusle Duration (ns)</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125</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500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500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400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700</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extLst>
                  <a:ext uri="{0D108BD9-81ED-4DB2-BD59-A6C34878D82A}">
                    <a16:rowId xmlns:a16="http://schemas.microsoft.com/office/drawing/2014/main" val="1229205567"/>
                  </a:ext>
                </a:extLst>
              </a:tr>
              <a:tr h="202565">
                <a:tc>
                  <a:txBody>
                    <a:bodyPr/>
                    <a:lstStyle/>
                    <a:p>
                      <a:pPr algn="l" fontAlgn="ctr"/>
                      <a:r>
                        <a:rPr lang="en-US" sz="1100" b="1" i="0" u="none" strike="noStrike">
                          <a:solidFill>
                            <a:srgbClr val="000000"/>
                          </a:solidFill>
                          <a:effectLst/>
                          <a:latin typeface="Calibri" panose="020F0502020204030204" pitchFamily="34" charset="0"/>
                        </a:rPr>
                        <a:t>Average current (µA)</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100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40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63</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538</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extLst>
                  <a:ext uri="{0D108BD9-81ED-4DB2-BD59-A6C34878D82A}">
                    <a16:rowId xmlns:a16="http://schemas.microsoft.com/office/drawing/2014/main" val="3697234215"/>
                  </a:ext>
                </a:extLst>
              </a:tr>
              <a:tr h="202565">
                <a:tc>
                  <a:txBody>
                    <a:bodyPr/>
                    <a:lstStyle/>
                    <a:p>
                      <a:pPr algn="l" fontAlgn="ctr"/>
                      <a:r>
                        <a:rPr lang="en-US" sz="1100" b="1" i="0" u="none" strike="noStrike">
                          <a:solidFill>
                            <a:srgbClr val="000000"/>
                          </a:solidFill>
                          <a:effectLst/>
                          <a:latin typeface="Calibri" panose="020F0502020204030204" pitchFamily="34" charset="0"/>
                        </a:rPr>
                        <a:t>Protons/pulse, N</a:t>
                      </a:r>
                      <a:r>
                        <a:rPr lang="en-US" sz="1100" b="1" i="0" u="none" strike="noStrike" baseline="-25000">
                          <a:solidFill>
                            <a:srgbClr val="000000"/>
                          </a:solidFill>
                          <a:effectLst/>
                          <a:latin typeface="Calibri" panose="020F0502020204030204" pitchFamily="34" charset="0"/>
                        </a:rPr>
                        <a:t>p</a:t>
                      </a:r>
                      <a:r>
                        <a:rPr lang="en-US" sz="1100" b="1" i="0" u="none" strike="noStrike">
                          <a:solidFill>
                            <a:srgbClr val="000000"/>
                          </a:solidFill>
                          <a:effectLst/>
                          <a:latin typeface="Calibri" panose="020F0502020204030204" pitchFamily="34" charset="0"/>
                        </a:rPr>
                        <a:t> (10</a:t>
                      </a:r>
                      <a:r>
                        <a:rPr lang="en-US" sz="1100" b="1" i="0" u="none" strike="noStrike" baseline="30000">
                          <a:solidFill>
                            <a:srgbClr val="000000"/>
                          </a:solidFill>
                          <a:effectLst/>
                          <a:latin typeface="Calibri" panose="020F0502020204030204" pitchFamily="34" charset="0"/>
                        </a:rPr>
                        <a:t>14</a:t>
                      </a:r>
                      <a:r>
                        <a:rPr lang="en-US" sz="1100" b="1" i="0" u="none" strike="noStrike">
                          <a:solidFill>
                            <a:srgbClr val="000000"/>
                          </a:solidFill>
                          <a:effectLst/>
                          <a:latin typeface="Calibri" panose="020F0502020204030204" pitchFamily="34" charset="0"/>
                        </a:rPr>
                        <a:t>)</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0.312</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0.250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0.250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0.156</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2.241</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extLst>
                  <a:ext uri="{0D108BD9-81ED-4DB2-BD59-A6C34878D82A}">
                    <a16:rowId xmlns:a16="http://schemas.microsoft.com/office/drawing/2014/main" val="510258596"/>
                  </a:ext>
                </a:extLst>
              </a:tr>
              <a:tr h="202565">
                <a:tc>
                  <a:txBody>
                    <a:bodyPr/>
                    <a:lstStyle/>
                    <a:p>
                      <a:pPr algn="l" fontAlgn="ctr"/>
                      <a:r>
                        <a:rPr lang="en-US" sz="1100" b="1" i="0" u="none" strike="noStrike">
                          <a:solidFill>
                            <a:srgbClr val="000000"/>
                          </a:solidFill>
                          <a:effectLst/>
                          <a:latin typeface="Calibri" panose="020F0502020204030204" pitchFamily="34" charset="0"/>
                        </a:rPr>
                        <a:t>Energy/Pulse (kJ/pulse)</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4.0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3.2</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3.2</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4.0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46.7</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extLst>
                  <a:ext uri="{0D108BD9-81ED-4DB2-BD59-A6C34878D82A}">
                    <a16:rowId xmlns:a16="http://schemas.microsoft.com/office/drawing/2014/main" val="3239315817"/>
                  </a:ext>
                </a:extLst>
              </a:tr>
              <a:tr h="202565">
                <a:tc>
                  <a:txBody>
                    <a:bodyPr/>
                    <a:lstStyle/>
                    <a:p>
                      <a:pPr algn="l" fontAlgn="ctr"/>
                      <a:r>
                        <a:rPr lang="en-US" sz="1100" b="1" i="0" u="none" strike="noStrike">
                          <a:solidFill>
                            <a:srgbClr val="000000"/>
                          </a:solidFill>
                          <a:effectLst/>
                          <a:latin typeface="Calibri" panose="020F0502020204030204" pitchFamily="34" charset="0"/>
                        </a:rPr>
                        <a:t>Gaussian horizontal, </a:t>
                      </a:r>
                      <a:r>
                        <a:rPr lang="el-GR" sz="1100" b="1" i="0" u="none" strike="noStrike">
                          <a:solidFill>
                            <a:srgbClr val="000000"/>
                          </a:solidFill>
                          <a:effectLst/>
                          <a:latin typeface="Calibri" panose="020F0502020204030204" pitchFamily="34" charset="0"/>
                        </a:rPr>
                        <a:t>σ</a:t>
                      </a:r>
                      <a:r>
                        <a:rPr lang="en-US" sz="1100" b="1" i="0" u="none" strike="noStrike" baseline="-25000">
                          <a:solidFill>
                            <a:srgbClr val="000000"/>
                          </a:solidFill>
                          <a:effectLst/>
                          <a:latin typeface="Calibri" panose="020F0502020204030204" pitchFamily="34" charset="0"/>
                        </a:rPr>
                        <a:t>x</a:t>
                      </a:r>
                      <a:r>
                        <a:rPr lang="en-US" sz="1100" b="1" i="0" u="none" strike="noStrike">
                          <a:solidFill>
                            <a:srgbClr val="000000"/>
                          </a:solidFill>
                          <a:effectLst/>
                          <a:latin typeface="Calibri" panose="020F0502020204030204" pitchFamily="34" charset="0"/>
                        </a:rPr>
                        <a:t> (mm)</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15.0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17.9</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6.0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30.0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58.8</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extLst>
                  <a:ext uri="{0D108BD9-81ED-4DB2-BD59-A6C34878D82A}">
                    <a16:rowId xmlns:a16="http://schemas.microsoft.com/office/drawing/2014/main" val="2643199921"/>
                  </a:ext>
                </a:extLst>
              </a:tr>
              <a:tr h="202565">
                <a:tc>
                  <a:txBody>
                    <a:bodyPr/>
                    <a:lstStyle/>
                    <a:p>
                      <a:pPr algn="l" fontAlgn="ctr"/>
                      <a:r>
                        <a:rPr lang="en-US" sz="1100" b="1" i="0" u="none" strike="noStrike">
                          <a:solidFill>
                            <a:srgbClr val="000000"/>
                          </a:solidFill>
                          <a:effectLst/>
                          <a:latin typeface="Calibri" panose="020F0502020204030204" pitchFamily="34" charset="0"/>
                        </a:rPr>
                        <a:t>Super Gaussian, n</a:t>
                      </a:r>
                      <a:r>
                        <a:rPr lang="en-US" sz="1100" b="1" i="0" u="none" strike="noStrike" baseline="-25000">
                          <a:solidFill>
                            <a:srgbClr val="000000"/>
                          </a:solidFill>
                          <a:effectLst/>
                          <a:latin typeface="Calibri" panose="020F0502020204030204" pitchFamily="34" charset="0"/>
                        </a:rPr>
                        <a:t>x</a:t>
                      </a:r>
                      <a:endParaRPr lang="en-US" sz="1100" b="1" i="0" u="none" strike="noStrike">
                        <a:solidFill>
                          <a:srgbClr val="000000"/>
                        </a:solidFill>
                        <a:effectLst/>
                        <a:latin typeface="Calibri" panose="020F0502020204030204" pitchFamily="34" charset="0"/>
                      </a:endParaRP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6.0</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extLst>
                  <a:ext uri="{0D108BD9-81ED-4DB2-BD59-A6C34878D82A}">
                    <a16:rowId xmlns:a16="http://schemas.microsoft.com/office/drawing/2014/main" val="2481813962"/>
                  </a:ext>
                </a:extLst>
              </a:tr>
              <a:tr h="202565">
                <a:tc>
                  <a:txBody>
                    <a:bodyPr/>
                    <a:lstStyle/>
                    <a:p>
                      <a:pPr algn="l" fontAlgn="ctr"/>
                      <a:r>
                        <a:rPr lang="en-US" sz="1100" b="1" i="0" u="none" strike="noStrike">
                          <a:solidFill>
                            <a:srgbClr val="000000"/>
                          </a:solidFill>
                          <a:effectLst/>
                          <a:latin typeface="Calibri" panose="020F0502020204030204" pitchFamily="34" charset="0"/>
                        </a:rPr>
                        <a:t>Gaussian vertical, </a:t>
                      </a:r>
                      <a:r>
                        <a:rPr lang="el-GR" sz="1100" b="1" i="0" u="none" strike="noStrike">
                          <a:solidFill>
                            <a:srgbClr val="000000"/>
                          </a:solidFill>
                          <a:effectLst/>
                          <a:latin typeface="Calibri" panose="020F0502020204030204" pitchFamily="34" charset="0"/>
                        </a:rPr>
                        <a:t>σ</a:t>
                      </a:r>
                      <a:r>
                        <a:rPr lang="en-US" sz="1100" b="1" i="0" u="none" strike="noStrike" baseline="-25000">
                          <a:solidFill>
                            <a:srgbClr val="000000"/>
                          </a:solidFill>
                          <a:effectLst/>
                          <a:latin typeface="Calibri" panose="020F0502020204030204" pitchFamily="34" charset="0"/>
                        </a:rPr>
                        <a:t>y</a:t>
                      </a:r>
                      <a:r>
                        <a:rPr lang="en-US" sz="1100" b="1" i="0" u="none" strike="noStrike">
                          <a:solidFill>
                            <a:srgbClr val="000000"/>
                          </a:solidFill>
                          <a:effectLst/>
                          <a:latin typeface="Calibri" panose="020F0502020204030204" pitchFamily="34" charset="0"/>
                        </a:rPr>
                        <a:t> (mm)</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15.0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17.9</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6.0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10.0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20.9</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extLst>
                  <a:ext uri="{0D108BD9-81ED-4DB2-BD59-A6C34878D82A}">
                    <a16:rowId xmlns:a16="http://schemas.microsoft.com/office/drawing/2014/main" val="3009457230"/>
                  </a:ext>
                </a:extLst>
              </a:tr>
              <a:tr h="202565">
                <a:tc>
                  <a:txBody>
                    <a:bodyPr/>
                    <a:lstStyle/>
                    <a:p>
                      <a:pPr algn="l" fontAlgn="ctr"/>
                      <a:r>
                        <a:rPr lang="en-US" sz="1100" b="1" i="0" u="none" strike="noStrike">
                          <a:solidFill>
                            <a:srgbClr val="000000"/>
                          </a:solidFill>
                          <a:effectLst/>
                          <a:latin typeface="Calibri" panose="020F0502020204030204" pitchFamily="34" charset="0"/>
                        </a:rPr>
                        <a:t>Super Gaussian, n</a:t>
                      </a:r>
                      <a:r>
                        <a:rPr lang="en-US" sz="1100" b="1" i="0" u="none" strike="noStrike" baseline="-25000">
                          <a:solidFill>
                            <a:srgbClr val="000000"/>
                          </a:solidFill>
                          <a:effectLst/>
                          <a:latin typeface="Calibri" panose="020F0502020204030204" pitchFamily="34" charset="0"/>
                        </a:rPr>
                        <a:t>y</a:t>
                      </a:r>
                      <a:endParaRPr lang="en-US" sz="1100" b="1" i="0" u="none" strike="noStrike">
                        <a:solidFill>
                          <a:srgbClr val="000000"/>
                        </a:solidFill>
                        <a:effectLst/>
                        <a:latin typeface="Calibri" panose="020F0502020204030204" pitchFamily="34" charset="0"/>
                      </a:endParaRP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5.1</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extLst>
                  <a:ext uri="{0D108BD9-81ED-4DB2-BD59-A6C34878D82A}">
                    <a16:rowId xmlns:a16="http://schemas.microsoft.com/office/drawing/2014/main" val="3386705326"/>
                  </a:ext>
                </a:extLst>
              </a:tr>
              <a:tr h="202565">
                <a:tc>
                  <a:txBody>
                    <a:bodyPr/>
                    <a:lstStyle/>
                    <a:p>
                      <a:pPr algn="l" fontAlgn="ctr"/>
                      <a:r>
                        <a:rPr lang="en-US" sz="1100" b="1" i="0" u="none" strike="noStrike">
                          <a:solidFill>
                            <a:srgbClr val="000000"/>
                          </a:solidFill>
                          <a:effectLst/>
                          <a:latin typeface="Calibri" panose="020F0502020204030204" pitchFamily="34" charset="0"/>
                        </a:rPr>
                        <a:t>Peak protons/m</a:t>
                      </a:r>
                      <a:r>
                        <a:rPr lang="en-US" sz="1100" b="1" i="0" u="none" strike="noStrike" baseline="30000">
                          <a:solidFill>
                            <a:srgbClr val="000000"/>
                          </a:solidFill>
                          <a:effectLst/>
                          <a:latin typeface="Calibri" panose="020F0502020204030204" pitchFamily="34" charset="0"/>
                        </a:rPr>
                        <a:t>2</a:t>
                      </a:r>
                      <a:r>
                        <a:rPr lang="en-US" sz="1100" b="1" i="0" u="none" strike="noStrike">
                          <a:solidFill>
                            <a:srgbClr val="000000"/>
                          </a:solidFill>
                          <a:effectLst/>
                          <a:latin typeface="Calibri" panose="020F0502020204030204" pitchFamily="34" charset="0"/>
                        </a:rPr>
                        <a:t>/pulse, I</a:t>
                      </a:r>
                      <a:r>
                        <a:rPr lang="en-US" sz="1100" b="1" i="0" u="none" strike="noStrike" baseline="-25000">
                          <a:solidFill>
                            <a:srgbClr val="000000"/>
                          </a:solidFill>
                          <a:effectLst/>
                          <a:latin typeface="Calibri" panose="020F0502020204030204" pitchFamily="34" charset="0"/>
                        </a:rPr>
                        <a:t>0</a:t>
                      </a:r>
                      <a:r>
                        <a:rPr lang="en-US" sz="1100" b="1" i="0" u="none" strike="noStrike">
                          <a:solidFill>
                            <a:srgbClr val="000000"/>
                          </a:solidFill>
                          <a:effectLst/>
                          <a:latin typeface="Calibri" panose="020F0502020204030204" pitchFamily="34" charset="0"/>
                        </a:rPr>
                        <a:t> (10</a:t>
                      </a:r>
                      <a:r>
                        <a:rPr lang="en-US" sz="1100" b="1" i="0" u="none" strike="noStrike" baseline="30000">
                          <a:solidFill>
                            <a:srgbClr val="000000"/>
                          </a:solidFill>
                          <a:effectLst/>
                          <a:latin typeface="Calibri" panose="020F0502020204030204" pitchFamily="34" charset="0"/>
                        </a:rPr>
                        <a:t>16</a:t>
                      </a:r>
                      <a:r>
                        <a:rPr lang="en-US" sz="1100" b="1" i="0" u="none" strike="noStrike">
                          <a:solidFill>
                            <a:srgbClr val="000000"/>
                          </a:solidFill>
                          <a:effectLst/>
                          <a:latin typeface="Calibri" panose="020F0502020204030204" pitchFamily="34" charset="0"/>
                        </a:rPr>
                        <a:t>)</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2.2</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1.2</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11.0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0.8</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Calibri" panose="020F0502020204030204" pitchFamily="34" charset="0"/>
                        </a:rPr>
                        <a:t>4.2</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noFill/>
                  </a:tcPr>
                </a:tc>
                <a:extLst>
                  <a:ext uri="{0D108BD9-81ED-4DB2-BD59-A6C34878D82A}">
                    <a16:rowId xmlns:a16="http://schemas.microsoft.com/office/drawing/2014/main" val="4015802821"/>
                  </a:ext>
                </a:extLst>
              </a:tr>
              <a:tr h="202565">
                <a:tc>
                  <a:txBody>
                    <a:bodyPr/>
                    <a:lstStyle/>
                    <a:p>
                      <a:pPr algn="l" fontAlgn="ctr"/>
                      <a:r>
                        <a:rPr lang="en-US" sz="1100" b="1" i="0" u="none" strike="noStrike">
                          <a:solidFill>
                            <a:srgbClr val="000000"/>
                          </a:solidFill>
                          <a:effectLst/>
                          <a:latin typeface="Calibri" panose="020F0502020204030204" pitchFamily="34" charset="0"/>
                        </a:rPr>
                        <a:t>Peak Energy Flux (kJ/m2/s)</a:t>
                      </a:r>
                    </a:p>
                  </a:txBody>
                  <a:tcPr marL="0" marR="0" marT="0" marB="0" anchor="ctr">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28.3</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4.0</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dirty="0">
                          <a:solidFill>
                            <a:srgbClr val="000000"/>
                          </a:solidFill>
                          <a:effectLst/>
                          <a:latin typeface="Calibri" panose="020F0502020204030204" pitchFamily="34" charset="0"/>
                        </a:rPr>
                        <a:t>35.4</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a:solidFill>
                            <a:srgbClr val="000000"/>
                          </a:solidFill>
                          <a:effectLst/>
                          <a:latin typeface="Calibri" panose="020F0502020204030204" pitchFamily="34" charset="0"/>
                        </a:rPr>
                        <a:t>3.3</a:t>
                      </a:r>
                    </a:p>
                  </a:txBody>
                  <a:tcPr marL="0" marR="0" marT="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r" fontAlgn="ctr"/>
                      <a:r>
                        <a:rPr lang="en-US" sz="1100" b="0" i="0" u="none" strike="noStrike" dirty="0">
                          <a:solidFill>
                            <a:srgbClr val="000000"/>
                          </a:solidFill>
                          <a:effectLst/>
                          <a:latin typeface="Calibri" panose="020F0502020204030204" pitchFamily="34" charset="0"/>
                        </a:rPr>
                        <a:t>9.5</a:t>
                      </a:r>
                    </a:p>
                  </a:txBody>
                  <a:tcPr marL="0" marR="0" marT="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extLst>
                  <a:ext uri="{0D108BD9-81ED-4DB2-BD59-A6C34878D82A}">
                    <a16:rowId xmlns:a16="http://schemas.microsoft.com/office/drawing/2014/main" val="26127288"/>
                  </a:ext>
                </a:extLst>
              </a:tr>
            </a:tbl>
          </a:graphicData>
        </a:graphic>
      </p:graphicFrame>
      <p:sp>
        <p:nvSpPr>
          <p:cNvPr id="2" name="Title 1">
            <a:extLst>
              <a:ext uri="{FF2B5EF4-FFF2-40B4-BE49-F238E27FC236}">
                <a16:creationId xmlns:a16="http://schemas.microsoft.com/office/drawing/2014/main" id="{13F95BD1-314B-89F5-FF8F-82F642C4D704}"/>
              </a:ext>
            </a:extLst>
          </p:cNvPr>
          <p:cNvSpPr>
            <a:spLocks noGrp="1"/>
          </p:cNvSpPr>
          <p:nvPr>
            <p:ph type="title"/>
          </p:nvPr>
        </p:nvSpPr>
        <p:spPr>
          <a:xfrm>
            <a:off x="429767" y="274320"/>
            <a:ext cx="11430000" cy="535531"/>
          </a:xfrm>
        </p:spPr>
        <p:txBody>
          <a:bodyPr/>
          <a:lstStyle/>
          <a:p>
            <a:r>
              <a:rPr lang="en-US" dirty="0"/>
              <a:t>STS target vs other sources</a:t>
            </a:r>
          </a:p>
        </p:txBody>
      </p:sp>
      <p:sp>
        <p:nvSpPr>
          <p:cNvPr id="8" name="Oval 7">
            <a:extLst>
              <a:ext uri="{FF2B5EF4-FFF2-40B4-BE49-F238E27FC236}">
                <a16:creationId xmlns:a16="http://schemas.microsoft.com/office/drawing/2014/main" id="{5CB09387-79B3-7BD3-4A77-77ECEE1E988A}"/>
              </a:ext>
            </a:extLst>
          </p:cNvPr>
          <p:cNvSpPr/>
          <p:nvPr/>
        </p:nvSpPr>
        <p:spPr>
          <a:xfrm>
            <a:off x="11467907" y="5149580"/>
            <a:ext cx="577850" cy="260350"/>
          </a:xfrm>
          <a:prstGeom prst="ellipse">
            <a:avLst/>
          </a:prstGeom>
          <a:noFill/>
          <a:ln w="254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Oval 8">
            <a:extLst>
              <a:ext uri="{FF2B5EF4-FFF2-40B4-BE49-F238E27FC236}">
                <a16:creationId xmlns:a16="http://schemas.microsoft.com/office/drawing/2014/main" id="{C651ED21-2A94-8449-A42F-F8293138CE99}"/>
              </a:ext>
            </a:extLst>
          </p:cNvPr>
          <p:cNvSpPr/>
          <p:nvPr/>
        </p:nvSpPr>
        <p:spPr>
          <a:xfrm>
            <a:off x="9935136" y="6374262"/>
            <a:ext cx="577850" cy="260350"/>
          </a:xfrm>
          <a:prstGeom prst="ellipse">
            <a:avLst/>
          </a:prstGeom>
          <a:noFill/>
          <a:ln w="254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1" name="Straight Arrow Connector 10">
            <a:extLst>
              <a:ext uri="{FF2B5EF4-FFF2-40B4-BE49-F238E27FC236}">
                <a16:creationId xmlns:a16="http://schemas.microsoft.com/office/drawing/2014/main" id="{C242F5B4-DB93-B728-441F-FBA5F078993F}"/>
              </a:ext>
            </a:extLst>
          </p:cNvPr>
          <p:cNvCxnSpPr>
            <a:cxnSpLocks/>
          </p:cNvCxnSpPr>
          <p:nvPr/>
        </p:nvCxnSpPr>
        <p:spPr>
          <a:xfrm>
            <a:off x="10586445" y="5261785"/>
            <a:ext cx="811707" cy="17970"/>
          </a:xfrm>
          <a:prstGeom prst="straightConnector1">
            <a:avLst/>
          </a:prstGeom>
          <a:ln w="47625">
            <a:solidFill>
              <a:srgbClr val="FF0000">
                <a:alpha val="25000"/>
              </a:srgbClr>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73C3B91-495C-6EB9-23EE-C8637B8FBA0F}"/>
              </a:ext>
            </a:extLst>
          </p:cNvPr>
          <p:cNvGrpSpPr/>
          <p:nvPr/>
        </p:nvGrpSpPr>
        <p:grpSpPr>
          <a:xfrm>
            <a:off x="8237554" y="603254"/>
            <a:ext cx="3658955" cy="3321644"/>
            <a:chOff x="8127966" y="197124"/>
            <a:chExt cx="3658955" cy="3321644"/>
          </a:xfrm>
        </p:grpSpPr>
        <p:pic>
          <p:nvPicPr>
            <p:cNvPr id="3074" name="Picture 2">
              <a:extLst>
                <a:ext uri="{FF2B5EF4-FFF2-40B4-BE49-F238E27FC236}">
                  <a16:creationId xmlns:a16="http://schemas.microsoft.com/office/drawing/2014/main" id="{3FDD4982-A09D-2C5A-A54A-0B4D7059A64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27966" y="197124"/>
              <a:ext cx="3634267" cy="229794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EF41A2D5-4EEB-7AB8-B8D3-976A9858D66D}"/>
                </a:ext>
              </a:extLst>
            </p:cNvPr>
            <p:cNvSpPr/>
            <p:nvPr/>
          </p:nvSpPr>
          <p:spPr>
            <a:xfrm>
              <a:off x="9381504" y="3172492"/>
              <a:ext cx="888087" cy="346276"/>
            </a:xfrm>
            <a:prstGeom prst="rect">
              <a:avLst/>
            </a:prstGeom>
            <a:noFill/>
            <a:ln w="317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6" name="Straight Connector 15">
              <a:extLst>
                <a:ext uri="{FF2B5EF4-FFF2-40B4-BE49-F238E27FC236}">
                  <a16:creationId xmlns:a16="http://schemas.microsoft.com/office/drawing/2014/main" id="{E8E0615C-1ABA-87E3-6C88-0A26339C6BBD}"/>
                </a:ext>
              </a:extLst>
            </p:cNvPr>
            <p:cNvCxnSpPr/>
            <p:nvPr/>
          </p:nvCxnSpPr>
          <p:spPr>
            <a:xfrm flipV="1">
              <a:off x="10269591" y="2519534"/>
              <a:ext cx="1517330" cy="652958"/>
            </a:xfrm>
            <a:prstGeom prst="line">
              <a:avLst/>
            </a:prstGeom>
            <a:ln w="38100">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4856A9-AA82-95F6-99A7-B15F8A0CD8FF}"/>
                </a:ext>
              </a:extLst>
            </p:cNvPr>
            <p:cNvCxnSpPr>
              <a:cxnSpLocks/>
            </p:cNvCxnSpPr>
            <p:nvPr/>
          </p:nvCxnSpPr>
          <p:spPr>
            <a:xfrm flipH="1" flipV="1">
              <a:off x="8127966" y="2495064"/>
              <a:ext cx="1227842" cy="657054"/>
            </a:xfrm>
            <a:prstGeom prst="line">
              <a:avLst/>
            </a:prstGeom>
            <a:ln w="38100">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B652CA7B-5CAD-BF5B-C5B1-8FAED59E75F7}"/>
              </a:ext>
            </a:extLst>
          </p:cNvPr>
          <p:cNvSpPr/>
          <p:nvPr/>
        </p:nvSpPr>
        <p:spPr>
          <a:xfrm>
            <a:off x="11529660" y="3939198"/>
            <a:ext cx="577850" cy="242780"/>
          </a:xfrm>
          <a:prstGeom prst="ellipse">
            <a:avLst/>
          </a:prstGeom>
          <a:solidFill>
            <a:schemeClr val="tx2">
              <a:lumMod val="20000"/>
              <a:lumOff val="80000"/>
            </a:schemeClr>
          </a:solidFill>
          <a:ln w="254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35</a:t>
            </a:r>
          </a:p>
        </p:txBody>
      </p:sp>
      <p:sp>
        <p:nvSpPr>
          <p:cNvPr id="13" name="Oval 12">
            <a:extLst>
              <a:ext uri="{FF2B5EF4-FFF2-40B4-BE49-F238E27FC236}">
                <a16:creationId xmlns:a16="http://schemas.microsoft.com/office/drawing/2014/main" id="{D678E9BE-655D-A2BC-046A-5C7CD27F8687}"/>
              </a:ext>
            </a:extLst>
          </p:cNvPr>
          <p:cNvSpPr/>
          <p:nvPr/>
        </p:nvSpPr>
        <p:spPr>
          <a:xfrm>
            <a:off x="9951873" y="3930477"/>
            <a:ext cx="577850" cy="242780"/>
          </a:xfrm>
          <a:prstGeom prst="ellipse">
            <a:avLst/>
          </a:prstGeom>
          <a:noFill/>
          <a:ln w="254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Oval 14">
            <a:extLst>
              <a:ext uri="{FF2B5EF4-FFF2-40B4-BE49-F238E27FC236}">
                <a16:creationId xmlns:a16="http://schemas.microsoft.com/office/drawing/2014/main" id="{B64DA577-9587-1F66-7D0A-DA2E62DA46F4}"/>
              </a:ext>
            </a:extLst>
          </p:cNvPr>
          <p:cNvSpPr/>
          <p:nvPr/>
        </p:nvSpPr>
        <p:spPr>
          <a:xfrm>
            <a:off x="9932573" y="5140395"/>
            <a:ext cx="577850" cy="242780"/>
          </a:xfrm>
          <a:prstGeom prst="ellipse">
            <a:avLst/>
          </a:prstGeom>
          <a:noFill/>
          <a:ln w="254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22" name="Straight Arrow Connector 21">
            <a:extLst>
              <a:ext uri="{FF2B5EF4-FFF2-40B4-BE49-F238E27FC236}">
                <a16:creationId xmlns:a16="http://schemas.microsoft.com/office/drawing/2014/main" id="{FC67D738-2332-CDB0-0EC9-FBE1D19FC0B6}"/>
              </a:ext>
            </a:extLst>
          </p:cNvPr>
          <p:cNvCxnSpPr>
            <a:cxnSpLocks/>
          </p:cNvCxnSpPr>
          <p:nvPr/>
        </p:nvCxnSpPr>
        <p:spPr>
          <a:xfrm>
            <a:off x="10662800" y="4060588"/>
            <a:ext cx="811707" cy="17970"/>
          </a:xfrm>
          <a:prstGeom prst="straightConnector1">
            <a:avLst/>
          </a:prstGeom>
          <a:ln w="47625">
            <a:solidFill>
              <a:srgbClr val="FF0000">
                <a:alpha val="25000"/>
              </a:srgb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870493E7-4C84-C210-A87C-15D689584878}"/>
              </a:ext>
            </a:extLst>
          </p:cNvPr>
          <p:cNvSpPr/>
          <p:nvPr/>
        </p:nvSpPr>
        <p:spPr>
          <a:xfrm>
            <a:off x="11474507" y="6374262"/>
            <a:ext cx="577850" cy="260350"/>
          </a:xfrm>
          <a:prstGeom prst="ellipse">
            <a:avLst/>
          </a:prstGeom>
          <a:noFill/>
          <a:ln w="254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26" name="Straight Arrow Connector 25">
            <a:extLst>
              <a:ext uri="{FF2B5EF4-FFF2-40B4-BE49-F238E27FC236}">
                <a16:creationId xmlns:a16="http://schemas.microsoft.com/office/drawing/2014/main" id="{EABDF1C1-7F90-1FD3-EE56-695B5170D314}"/>
              </a:ext>
            </a:extLst>
          </p:cNvPr>
          <p:cNvCxnSpPr>
            <a:cxnSpLocks/>
          </p:cNvCxnSpPr>
          <p:nvPr/>
        </p:nvCxnSpPr>
        <p:spPr>
          <a:xfrm>
            <a:off x="10586444" y="6461739"/>
            <a:ext cx="811707" cy="17970"/>
          </a:xfrm>
          <a:prstGeom prst="straightConnector1">
            <a:avLst/>
          </a:prstGeom>
          <a:ln w="47625">
            <a:solidFill>
              <a:srgbClr val="FF0000">
                <a:alpha val="25000"/>
              </a:srgb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2E349CE-73B3-4872-3157-B8976971D677}"/>
              </a:ext>
            </a:extLst>
          </p:cNvPr>
          <p:cNvSpPr/>
          <p:nvPr/>
        </p:nvSpPr>
        <p:spPr>
          <a:xfrm>
            <a:off x="2828467" y="5254565"/>
            <a:ext cx="242987" cy="236593"/>
          </a:xfrm>
          <a:prstGeom prst="ellipse">
            <a:avLst/>
          </a:prstGeom>
          <a:solidFill>
            <a:schemeClr val="accent4">
              <a:lumMod val="75000"/>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32" name="Straight Arrow Connector 31">
            <a:extLst>
              <a:ext uri="{FF2B5EF4-FFF2-40B4-BE49-F238E27FC236}">
                <a16:creationId xmlns:a16="http://schemas.microsoft.com/office/drawing/2014/main" id="{388D52D0-2CDA-66EF-65EA-0273DEC3689D}"/>
              </a:ext>
            </a:extLst>
          </p:cNvPr>
          <p:cNvCxnSpPr>
            <a:cxnSpLocks/>
            <a:endCxn id="30" idx="1"/>
          </p:cNvCxnSpPr>
          <p:nvPr/>
        </p:nvCxnSpPr>
        <p:spPr>
          <a:xfrm>
            <a:off x="1155439" y="4424026"/>
            <a:ext cx="1708613" cy="865187"/>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33A5E80-EBC1-C3DD-A644-898AC3D8D9EA}"/>
              </a:ext>
            </a:extLst>
          </p:cNvPr>
          <p:cNvSpPr txBox="1"/>
          <p:nvPr/>
        </p:nvSpPr>
        <p:spPr>
          <a:xfrm>
            <a:off x="703258" y="4201311"/>
            <a:ext cx="1916206" cy="341632"/>
          </a:xfrm>
          <a:prstGeom prst="rect">
            <a:avLst/>
          </a:prstGeom>
          <a:noFill/>
        </p:spPr>
        <p:txBody>
          <a:bodyPr wrap="square" rtlCol="0">
            <a:spAutoFit/>
          </a:bodyPr>
          <a:lstStyle/>
          <a:p>
            <a:pPr algn="l">
              <a:lnSpc>
                <a:spcPct val="90000"/>
              </a:lnSpc>
            </a:pPr>
            <a:r>
              <a:rPr lang="en-US" dirty="0">
                <a:latin typeface="+mn-lt"/>
              </a:rPr>
              <a:t>TS2</a:t>
            </a:r>
          </a:p>
        </p:txBody>
      </p:sp>
      <p:pic>
        <p:nvPicPr>
          <p:cNvPr id="1026" name="Picture 2">
            <a:extLst>
              <a:ext uri="{FF2B5EF4-FFF2-40B4-BE49-F238E27FC236}">
                <a16:creationId xmlns:a16="http://schemas.microsoft.com/office/drawing/2014/main" id="{EF24F328-18B9-2FE6-F6B9-88C7E8034049}"/>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2233" y="955522"/>
            <a:ext cx="5110257" cy="3322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7CB491-9B77-3732-254A-3484E9E05622}"/>
              </a:ext>
            </a:extLst>
          </p:cNvPr>
          <p:cNvSpPr txBox="1"/>
          <p:nvPr/>
        </p:nvSpPr>
        <p:spPr>
          <a:xfrm>
            <a:off x="1707356" y="6414056"/>
            <a:ext cx="4437411" cy="286232"/>
          </a:xfrm>
          <a:prstGeom prst="rect">
            <a:avLst/>
          </a:prstGeom>
          <a:noFill/>
        </p:spPr>
        <p:txBody>
          <a:bodyPr wrap="square" rtlCol="0">
            <a:spAutoFit/>
          </a:bodyPr>
          <a:lstStyle/>
          <a:p>
            <a:pPr algn="l">
              <a:lnSpc>
                <a:spcPct val="90000"/>
              </a:lnSpc>
            </a:pPr>
            <a:r>
              <a:rPr lang="en-US" sz="1400" baseline="30000" dirty="0">
                <a:solidFill>
                  <a:schemeClr val="tx2"/>
                </a:solidFill>
                <a:latin typeface="+mn-lt"/>
              </a:rPr>
              <a:t>*</a:t>
            </a:r>
            <a:r>
              <a:rPr lang="en-US" sz="1400" dirty="0">
                <a:solidFill>
                  <a:schemeClr val="tx2"/>
                </a:solidFill>
                <a:latin typeface="+mn-lt"/>
              </a:rPr>
              <a:t>Illustration courtesy of </a:t>
            </a:r>
            <a:r>
              <a:rPr lang="en-US" sz="1400" dirty="0" err="1">
                <a:solidFill>
                  <a:schemeClr val="tx2"/>
                </a:solidFill>
                <a:latin typeface="+mn-lt"/>
              </a:rPr>
              <a:t>Wouter</a:t>
            </a:r>
            <a:r>
              <a:rPr lang="en-US" sz="1400" dirty="0">
                <a:solidFill>
                  <a:schemeClr val="tx2"/>
                </a:solidFill>
                <a:latin typeface="+mn-lt"/>
              </a:rPr>
              <a:t> de Wet</a:t>
            </a:r>
          </a:p>
        </p:txBody>
      </p:sp>
    </p:spTree>
    <p:extLst>
      <p:ext uri="{BB962C8B-B14F-4D97-AF65-F5344CB8AC3E}">
        <p14:creationId xmlns:p14="http://schemas.microsoft.com/office/powerpoint/2010/main" val="120670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9"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3000" fill="hold"/>
                                        <p:tgtEl>
                                          <p:spTgt spid="10"/>
                                        </p:tgtEl>
                                        <p:attrNameLst>
                                          <p:attrName>ppt_x</p:attrName>
                                        </p:attrNameLst>
                                      </p:cBhvr>
                                      <p:tavLst>
                                        <p:tav tm="0">
                                          <p:val>
                                            <p:strVal val="0-#ppt_w/2"/>
                                          </p:val>
                                        </p:tav>
                                        <p:tav tm="100000">
                                          <p:val>
                                            <p:strVal val="#ppt_x"/>
                                          </p:val>
                                        </p:tav>
                                      </p:tavLst>
                                    </p:anim>
                                    <p:anim calcmode="lin" valueType="num">
                                      <p:cBhvr additive="base">
                                        <p:cTn id="42"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5" grpId="0" animBg="1"/>
      <p:bldP spid="24" grpId="0" animBg="1"/>
      <p:bldP spid="30" grpId="0" animBg="1"/>
      <p:bldP spid="33"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2EC5A8-B430-745D-E76E-8D6AA170C5CD}"/>
              </a:ext>
            </a:extLst>
          </p:cNvPr>
          <p:cNvSpPr>
            <a:spLocks noGrp="1"/>
          </p:cNvSpPr>
          <p:nvPr>
            <p:ph type="title"/>
          </p:nvPr>
        </p:nvSpPr>
        <p:spPr>
          <a:xfrm>
            <a:off x="429768" y="274320"/>
            <a:ext cx="11425236" cy="978729"/>
          </a:xfrm>
        </p:spPr>
        <p:txBody>
          <a:bodyPr/>
          <a:lstStyle/>
          <a:p>
            <a:r>
              <a:rPr lang="en-US" dirty="0"/>
              <a:t>HIP bonding and edge cooling produces an acceptable fatigue life for tungsten and Inconel</a:t>
            </a:r>
          </a:p>
        </p:txBody>
      </p:sp>
      <p:pic>
        <p:nvPicPr>
          <p:cNvPr id="6" name="Picture 5" descr="A graph of a stress test&#10;&#10;Description automatically generated with medium confidence">
            <a:extLst>
              <a:ext uri="{FF2B5EF4-FFF2-40B4-BE49-F238E27FC236}">
                <a16:creationId xmlns:a16="http://schemas.microsoft.com/office/drawing/2014/main" id="{B30F7121-A322-2B97-AB32-85A83261DD5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69050" y="974886"/>
            <a:ext cx="5822950" cy="5883113"/>
          </a:xfrm>
          <a:prstGeom prst="rect">
            <a:avLst/>
          </a:prstGeom>
        </p:spPr>
      </p:pic>
      <p:pic>
        <p:nvPicPr>
          <p:cNvPr id="7" name="Picture 6" descr="A multicolored object with a graph&#10;&#10;Description automatically generated with medium confidence">
            <a:extLst>
              <a:ext uri="{FF2B5EF4-FFF2-40B4-BE49-F238E27FC236}">
                <a16:creationId xmlns:a16="http://schemas.microsoft.com/office/drawing/2014/main" id="{ED5184B4-D0F7-0A0C-A746-586227A6E2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1170"/>
          <a:stretch/>
        </p:blipFill>
        <p:spPr>
          <a:xfrm>
            <a:off x="429768" y="1190142"/>
            <a:ext cx="4572000" cy="3441823"/>
          </a:xfrm>
          <a:prstGeom prst="rect">
            <a:avLst/>
          </a:prstGeom>
        </p:spPr>
      </p:pic>
      <p:pic>
        <p:nvPicPr>
          <p:cNvPr id="3" name="Picture 2" descr="A computer generated image of a machine&#10;&#10;Description automatically generated">
            <a:extLst>
              <a:ext uri="{FF2B5EF4-FFF2-40B4-BE49-F238E27FC236}">
                <a16:creationId xmlns:a16="http://schemas.microsoft.com/office/drawing/2014/main" id="{27156021-2C1B-6843-5502-C1F8B36120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9824"/>
          <a:stretch/>
        </p:blipFill>
        <p:spPr>
          <a:xfrm>
            <a:off x="1524000" y="4043231"/>
            <a:ext cx="4572000" cy="3009111"/>
          </a:xfrm>
          <a:prstGeom prst="rect">
            <a:avLst/>
          </a:prstGeom>
        </p:spPr>
      </p:pic>
    </p:spTree>
    <p:extLst>
      <p:ext uri="{BB962C8B-B14F-4D97-AF65-F5344CB8AC3E}">
        <p14:creationId xmlns:p14="http://schemas.microsoft.com/office/powerpoint/2010/main" val="97431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335964"/>
            <a:ext cx="11425236" cy="867930"/>
          </a:xfrm>
        </p:spPr>
        <p:txBody>
          <a:bodyPr/>
          <a:lstStyle/>
          <a:p>
            <a:r>
              <a:rPr lang="en-US" sz="2800" dirty="0">
                <a:latin typeface="+mn-lt"/>
              </a:rPr>
              <a:t>STS will close the neutron capability gap and ensure that the US will remain a global leader in pulsed neutron science</a:t>
            </a:r>
          </a:p>
        </p:txBody>
      </p:sp>
      <p:sp>
        <p:nvSpPr>
          <p:cNvPr id="6" name="Content Placeholder 5">
            <a:extLst>
              <a:ext uri="{FF2B5EF4-FFF2-40B4-BE49-F238E27FC236}">
                <a16:creationId xmlns:a16="http://schemas.microsoft.com/office/drawing/2014/main" id="{8BBC4230-6678-40C9-A515-FD54B7F6B01B}"/>
              </a:ext>
            </a:extLst>
          </p:cNvPr>
          <p:cNvSpPr>
            <a:spLocks noGrp="1"/>
          </p:cNvSpPr>
          <p:nvPr>
            <p:ph idx="4294967295"/>
          </p:nvPr>
        </p:nvSpPr>
        <p:spPr>
          <a:xfrm>
            <a:off x="735676" y="5621654"/>
            <a:ext cx="6511032" cy="457481"/>
          </a:xfrm>
          <a:ln w="25400">
            <a:gradFill flip="none" rotWithShape="1">
              <a:gsLst>
                <a:gs pos="0">
                  <a:schemeClr val="accent1">
                    <a:lumMod val="0"/>
                    <a:lumOff val="100000"/>
                    <a:alpha val="0"/>
                  </a:schemeClr>
                </a:gs>
                <a:gs pos="57000">
                  <a:schemeClr val="accent1"/>
                </a:gs>
              </a:gsLst>
              <a:lin ang="10800000" scaled="1"/>
              <a:tileRect/>
            </a:gradFill>
          </a:ln>
        </p:spPr>
        <p:txBody>
          <a:bodyPr lIns="137160" tIns="137160" bIns="137160"/>
          <a:lstStyle/>
          <a:p>
            <a:pPr marL="0" indent="0">
              <a:spcBef>
                <a:spcPts val="1800"/>
              </a:spcBef>
              <a:buNone/>
            </a:pPr>
            <a:r>
              <a:rPr lang="en-US" sz="1800" dirty="0"/>
              <a:t>Other nations are investing in spallation neutron sources</a:t>
            </a:r>
          </a:p>
        </p:txBody>
      </p:sp>
      <p:pic>
        <p:nvPicPr>
          <p:cNvPr id="5" name="Picture 4">
            <a:extLst>
              <a:ext uri="{FF2B5EF4-FFF2-40B4-BE49-F238E27FC236}">
                <a16:creationId xmlns:a16="http://schemas.microsoft.com/office/drawing/2014/main" id="{B87C348C-C654-597F-731F-6A1094AC48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021" y="1507193"/>
            <a:ext cx="7772400" cy="4000021"/>
          </a:xfrm>
          <a:prstGeom prst="rect">
            <a:avLst/>
          </a:prstGeom>
        </p:spPr>
      </p:pic>
      <p:grpSp>
        <p:nvGrpSpPr>
          <p:cNvPr id="712" name="Group 711">
            <a:extLst>
              <a:ext uri="{FF2B5EF4-FFF2-40B4-BE49-F238E27FC236}">
                <a16:creationId xmlns:a16="http://schemas.microsoft.com/office/drawing/2014/main" id="{4B0BEA4D-CE38-7AB7-FA28-EEB089403EB1}"/>
              </a:ext>
            </a:extLst>
          </p:cNvPr>
          <p:cNvGrpSpPr/>
          <p:nvPr/>
        </p:nvGrpSpPr>
        <p:grpSpPr>
          <a:xfrm>
            <a:off x="7389809" y="1507193"/>
            <a:ext cx="4672320" cy="4571942"/>
            <a:chOff x="7318248" y="1152058"/>
            <a:chExt cx="4672320" cy="4571942"/>
          </a:xfrm>
        </p:grpSpPr>
        <p:grpSp>
          <p:nvGrpSpPr>
            <p:cNvPr id="7" name="Group 6">
              <a:extLst>
                <a:ext uri="{FF2B5EF4-FFF2-40B4-BE49-F238E27FC236}">
                  <a16:creationId xmlns:a16="http://schemas.microsoft.com/office/drawing/2014/main" id="{C0C9DDD8-E871-09DD-4ECE-8864E736F184}"/>
                </a:ext>
              </a:extLst>
            </p:cNvPr>
            <p:cNvGrpSpPr/>
            <p:nvPr/>
          </p:nvGrpSpPr>
          <p:grpSpPr>
            <a:xfrm>
              <a:off x="7318248" y="1152058"/>
              <a:ext cx="4672320" cy="4571942"/>
              <a:chOff x="4024131" y="1227862"/>
              <a:chExt cx="4672320" cy="4571942"/>
            </a:xfrm>
          </p:grpSpPr>
          <p:grpSp>
            <p:nvGrpSpPr>
              <p:cNvPr id="8" name="Group 7">
                <a:extLst>
                  <a:ext uri="{FF2B5EF4-FFF2-40B4-BE49-F238E27FC236}">
                    <a16:creationId xmlns:a16="http://schemas.microsoft.com/office/drawing/2014/main" id="{D657D15C-7225-07D1-B18D-74A2E0AB5531}"/>
                  </a:ext>
                </a:extLst>
              </p:cNvPr>
              <p:cNvGrpSpPr/>
              <p:nvPr/>
            </p:nvGrpSpPr>
            <p:grpSpPr>
              <a:xfrm>
                <a:off x="4024131" y="1227862"/>
                <a:ext cx="4672320" cy="4571942"/>
                <a:chOff x="4033096" y="1227862"/>
                <a:chExt cx="4672320" cy="4571942"/>
              </a:xfrm>
            </p:grpSpPr>
            <p:pic>
              <p:nvPicPr>
                <p:cNvPr id="685" name="Picture 684">
                  <a:extLst>
                    <a:ext uri="{FF2B5EF4-FFF2-40B4-BE49-F238E27FC236}">
                      <a16:creationId xmlns:a16="http://schemas.microsoft.com/office/drawing/2014/main" id="{83E11799-6B83-4EA9-9C11-6B8FA4242F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133"/>
                <a:stretch/>
              </p:blipFill>
              <p:spPr>
                <a:xfrm>
                  <a:off x="4033096" y="1361578"/>
                  <a:ext cx="4672320" cy="4438226"/>
                </a:xfrm>
                <a:prstGeom prst="rect">
                  <a:avLst/>
                </a:prstGeom>
              </p:spPr>
            </p:pic>
            <p:sp>
              <p:nvSpPr>
                <p:cNvPr id="686" name="TextBox 685">
                  <a:extLst>
                    <a:ext uri="{FF2B5EF4-FFF2-40B4-BE49-F238E27FC236}">
                      <a16:creationId xmlns:a16="http://schemas.microsoft.com/office/drawing/2014/main" id="{65D86D3E-C9DF-BB07-9597-5D0FDC767914}"/>
                    </a:ext>
                  </a:extLst>
                </p:cNvPr>
                <p:cNvSpPr txBox="1"/>
                <p:nvPr/>
              </p:nvSpPr>
              <p:spPr>
                <a:xfrm>
                  <a:off x="5961761" y="1227862"/>
                  <a:ext cx="1182145" cy="313932"/>
                </a:xfrm>
                <a:prstGeom prst="rect">
                  <a:avLst/>
                </a:prstGeom>
                <a:noFill/>
              </p:spPr>
              <p:txBody>
                <a:bodyPr wrap="square" rtlCol="0">
                  <a:spAutoFit/>
                </a:bodyPr>
                <a:lstStyle/>
                <a:p>
                  <a:pPr>
                    <a:lnSpc>
                      <a:spcPct val="90000"/>
                    </a:lnSpc>
                  </a:pPr>
                  <a:r>
                    <a:rPr lang="en-US" sz="1600" dirty="0">
                      <a:latin typeface="+mn-lt"/>
                    </a:rPr>
                    <a:t> </a:t>
                  </a:r>
                  <a:r>
                    <a:rPr lang="en-US" sz="1600" dirty="0">
                      <a:latin typeface="+mn-lt"/>
                      <a:sym typeface="Symbol" panose="05050102010706020507" pitchFamily="18" charset="2"/>
                    </a:rPr>
                    <a:t></a:t>
                  </a:r>
                  <a:r>
                    <a:rPr lang="en-US" sz="1600" dirty="0">
                      <a:latin typeface="+mn-lt"/>
                    </a:rPr>
                    <a:t> = 5 Å</a:t>
                  </a:r>
                </a:p>
              </p:txBody>
            </p:sp>
            <p:sp>
              <p:nvSpPr>
                <p:cNvPr id="687" name="TextBox 686">
                  <a:extLst>
                    <a:ext uri="{FF2B5EF4-FFF2-40B4-BE49-F238E27FC236}">
                      <a16:creationId xmlns:a16="http://schemas.microsoft.com/office/drawing/2014/main" id="{E532AC4B-26A3-706D-51C8-0FB38B73CEBA}"/>
                    </a:ext>
                  </a:extLst>
                </p:cNvPr>
                <p:cNvSpPr txBox="1"/>
                <p:nvPr/>
              </p:nvSpPr>
              <p:spPr>
                <a:xfrm>
                  <a:off x="6455308" y="1889658"/>
                  <a:ext cx="1193560" cy="341632"/>
                </a:xfrm>
                <a:prstGeom prst="rect">
                  <a:avLst/>
                </a:prstGeom>
                <a:noFill/>
              </p:spPr>
              <p:txBody>
                <a:bodyPr wrap="square" rtlCol="0">
                  <a:spAutoFit/>
                </a:bodyPr>
                <a:lstStyle/>
                <a:p>
                  <a:pPr algn="r">
                    <a:lnSpc>
                      <a:spcPct val="90000"/>
                    </a:lnSpc>
                  </a:pPr>
                  <a:r>
                    <a:rPr lang="en-US" b="1" dirty="0">
                      <a:solidFill>
                        <a:schemeClr val="accent3"/>
                      </a:solidFill>
                      <a:latin typeface="+mn-lt"/>
                    </a:rPr>
                    <a:t>SNS-STS</a:t>
                  </a:r>
                </a:p>
              </p:txBody>
            </p:sp>
            <p:sp>
              <p:nvSpPr>
                <p:cNvPr id="688" name="TextBox 687">
                  <a:extLst>
                    <a:ext uri="{FF2B5EF4-FFF2-40B4-BE49-F238E27FC236}">
                      <a16:creationId xmlns:a16="http://schemas.microsoft.com/office/drawing/2014/main" id="{17718954-3544-2598-551F-51762A045282}"/>
                    </a:ext>
                  </a:extLst>
                </p:cNvPr>
                <p:cNvSpPr txBox="1"/>
                <p:nvPr/>
              </p:nvSpPr>
              <p:spPr>
                <a:xfrm>
                  <a:off x="7689536" y="1894426"/>
                  <a:ext cx="847448" cy="480131"/>
                </a:xfrm>
                <a:prstGeom prst="rect">
                  <a:avLst/>
                </a:prstGeom>
                <a:noFill/>
              </p:spPr>
              <p:txBody>
                <a:bodyPr wrap="square" rtlCol="0">
                  <a:spAutoFit/>
                </a:bodyPr>
                <a:lstStyle/>
                <a:p>
                  <a:pPr algn="ctr">
                    <a:lnSpc>
                      <a:spcPct val="90000"/>
                    </a:lnSpc>
                  </a:pPr>
                  <a:r>
                    <a:rPr lang="en-US" sz="1400" dirty="0">
                      <a:solidFill>
                        <a:schemeClr val="accent2"/>
                      </a:solidFill>
                      <a:latin typeface="+mn-lt"/>
                    </a:rPr>
                    <a:t>ESS </a:t>
                  </a:r>
                  <a:br>
                    <a:rPr lang="en-US" sz="1400" dirty="0">
                      <a:solidFill>
                        <a:schemeClr val="accent2"/>
                      </a:solidFill>
                      <a:latin typeface="+mn-lt"/>
                    </a:rPr>
                  </a:br>
                  <a:r>
                    <a:rPr lang="en-US" sz="1400" dirty="0">
                      <a:solidFill>
                        <a:schemeClr val="accent2"/>
                      </a:solidFill>
                      <a:latin typeface="+mn-lt"/>
                    </a:rPr>
                    <a:t>(5 MW)</a:t>
                  </a:r>
                </a:p>
              </p:txBody>
            </p:sp>
            <p:sp>
              <p:nvSpPr>
                <p:cNvPr id="689" name="TextBox 688">
                  <a:extLst>
                    <a:ext uri="{FF2B5EF4-FFF2-40B4-BE49-F238E27FC236}">
                      <a16:creationId xmlns:a16="http://schemas.microsoft.com/office/drawing/2014/main" id="{29E51BD7-1EC8-B51F-CFFE-7E6764DE3821}"/>
                    </a:ext>
                  </a:extLst>
                </p:cNvPr>
                <p:cNvSpPr txBox="1"/>
                <p:nvPr/>
              </p:nvSpPr>
              <p:spPr>
                <a:xfrm>
                  <a:off x="7496684" y="2756669"/>
                  <a:ext cx="802992" cy="480131"/>
                </a:xfrm>
                <a:prstGeom prst="rect">
                  <a:avLst/>
                </a:prstGeom>
                <a:noFill/>
              </p:spPr>
              <p:txBody>
                <a:bodyPr wrap="square" rtlCol="0">
                  <a:spAutoFit/>
                </a:bodyPr>
                <a:lstStyle/>
                <a:p>
                  <a:pPr algn="ctr">
                    <a:lnSpc>
                      <a:spcPct val="90000"/>
                    </a:lnSpc>
                  </a:pPr>
                  <a:r>
                    <a:rPr lang="en-US" sz="1400" dirty="0">
                      <a:solidFill>
                        <a:schemeClr val="accent2"/>
                      </a:solidFill>
                      <a:latin typeface="+mn-lt"/>
                    </a:rPr>
                    <a:t>ESS </a:t>
                  </a:r>
                  <a:br>
                    <a:rPr lang="en-US" sz="1400" dirty="0">
                      <a:solidFill>
                        <a:schemeClr val="accent2"/>
                      </a:solidFill>
                      <a:latin typeface="+mn-lt"/>
                    </a:rPr>
                  </a:br>
                  <a:r>
                    <a:rPr lang="en-US" sz="1400" dirty="0">
                      <a:solidFill>
                        <a:schemeClr val="accent2"/>
                      </a:solidFill>
                      <a:latin typeface="+mn-lt"/>
                    </a:rPr>
                    <a:t>(2 MW)</a:t>
                  </a:r>
                </a:p>
              </p:txBody>
            </p:sp>
            <p:sp>
              <p:nvSpPr>
                <p:cNvPr id="690" name="TextBox 689">
                  <a:extLst>
                    <a:ext uri="{FF2B5EF4-FFF2-40B4-BE49-F238E27FC236}">
                      <a16:creationId xmlns:a16="http://schemas.microsoft.com/office/drawing/2014/main" id="{FB806363-A0D3-9AD3-5AB3-00FFA7A70377}"/>
                    </a:ext>
                  </a:extLst>
                </p:cNvPr>
                <p:cNvSpPr txBox="1"/>
                <p:nvPr/>
              </p:nvSpPr>
              <p:spPr>
                <a:xfrm>
                  <a:off x="6237633" y="2442549"/>
                  <a:ext cx="982013" cy="286232"/>
                </a:xfrm>
                <a:prstGeom prst="rect">
                  <a:avLst/>
                </a:prstGeom>
                <a:noFill/>
              </p:spPr>
              <p:txBody>
                <a:bodyPr wrap="square" rtlCol="0">
                  <a:spAutoFit/>
                </a:bodyPr>
                <a:lstStyle/>
                <a:p>
                  <a:pPr algn="r">
                    <a:lnSpc>
                      <a:spcPct val="90000"/>
                    </a:lnSpc>
                  </a:pPr>
                  <a:r>
                    <a:rPr lang="en-US" sz="1400" dirty="0">
                      <a:solidFill>
                        <a:schemeClr val="accent6">
                          <a:lumMod val="75000"/>
                        </a:schemeClr>
                      </a:solidFill>
                      <a:latin typeface="+mn-lt"/>
                    </a:rPr>
                    <a:t>J-PARC</a:t>
                  </a:r>
                </a:p>
              </p:txBody>
            </p:sp>
            <p:sp>
              <p:nvSpPr>
                <p:cNvPr id="691" name="TextBox 690">
                  <a:extLst>
                    <a:ext uri="{FF2B5EF4-FFF2-40B4-BE49-F238E27FC236}">
                      <a16:creationId xmlns:a16="http://schemas.microsoft.com/office/drawing/2014/main" id="{D03B8A03-44E9-2861-FE74-BC8634424D8F}"/>
                    </a:ext>
                  </a:extLst>
                </p:cNvPr>
                <p:cNvSpPr txBox="1"/>
                <p:nvPr/>
              </p:nvSpPr>
              <p:spPr>
                <a:xfrm>
                  <a:off x="5365347" y="2671500"/>
                  <a:ext cx="1611955"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SNS-FTS (2 MW)</a:t>
                  </a:r>
                </a:p>
              </p:txBody>
            </p:sp>
            <p:sp>
              <p:nvSpPr>
                <p:cNvPr id="692" name="TextBox 691">
                  <a:extLst>
                    <a:ext uri="{FF2B5EF4-FFF2-40B4-BE49-F238E27FC236}">
                      <a16:creationId xmlns:a16="http://schemas.microsoft.com/office/drawing/2014/main" id="{1A412D9F-0105-CBCA-50E9-C0CC3F773EDC}"/>
                    </a:ext>
                  </a:extLst>
                </p:cNvPr>
                <p:cNvSpPr txBox="1"/>
                <p:nvPr/>
              </p:nvSpPr>
              <p:spPr>
                <a:xfrm>
                  <a:off x="6455307" y="3296047"/>
                  <a:ext cx="690592" cy="286232"/>
                </a:xfrm>
                <a:prstGeom prst="rect">
                  <a:avLst/>
                </a:prstGeom>
                <a:noFill/>
              </p:spPr>
              <p:txBody>
                <a:bodyPr wrap="square" rtlCol="0">
                  <a:spAutoFit/>
                </a:bodyPr>
                <a:lstStyle/>
                <a:p>
                  <a:pPr>
                    <a:lnSpc>
                      <a:spcPct val="90000"/>
                    </a:lnSpc>
                  </a:pPr>
                  <a:r>
                    <a:rPr lang="en-US" sz="1400" dirty="0">
                      <a:solidFill>
                        <a:schemeClr val="accent6">
                          <a:lumMod val="75000"/>
                        </a:schemeClr>
                      </a:solidFill>
                      <a:latin typeface="+mn-lt"/>
                    </a:rPr>
                    <a:t>CSNS</a:t>
                  </a:r>
                </a:p>
              </p:txBody>
            </p:sp>
            <p:sp>
              <p:nvSpPr>
                <p:cNvPr id="693" name="TextBox 692">
                  <a:extLst>
                    <a:ext uri="{FF2B5EF4-FFF2-40B4-BE49-F238E27FC236}">
                      <a16:creationId xmlns:a16="http://schemas.microsoft.com/office/drawing/2014/main" id="{F19D96A3-2D2E-43CB-667F-A85A5B8C1B72}"/>
                    </a:ext>
                  </a:extLst>
                </p:cNvPr>
                <p:cNvSpPr txBox="1"/>
                <p:nvPr/>
              </p:nvSpPr>
              <p:spPr>
                <a:xfrm>
                  <a:off x="5699925" y="2947451"/>
                  <a:ext cx="982013"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SNS-FTS</a:t>
                  </a:r>
                </a:p>
              </p:txBody>
            </p:sp>
            <p:sp>
              <p:nvSpPr>
                <p:cNvPr id="694" name="TextBox 693">
                  <a:extLst>
                    <a:ext uri="{FF2B5EF4-FFF2-40B4-BE49-F238E27FC236}">
                      <a16:creationId xmlns:a16="http://schemas.microsoft.com/office/drawing/2014/main" id="{3D22C58D-68D1-C32D-0C9E-87767A472049}"/>
                    </a:ext>
                  </a:extLst>
                </p:cNvPr>
                <p:cNvSpPr txBox="1"/>
                <p:nvPr/>
              </p:nvSpPr>
              <p:spPr>
                <a:xfrm>
                  <a:off x="5168019" y="3203230"/>
                  <a:ext cx="982013" cy="286232"/>
                </a:xfrm>
                <a:prstGeom prst="rect">
                  <a:avLst/>
                </a:prstGeom>
                <a:noFill/>
              </p:spPr>
              <p:txBody>
                <a:bodyPr wrap="square" rtlCol="0">
                  <a:spAutoFit/>
                </a:bodyPr>
                <a:lstStyle/>
                <a:p>
                  <a:pPr algn="r">
                    <a:lnSpc>
                      <a:spcPct val="90000"/>
                    </a:lnSpc>
                  </a:pPr>
                  <a:r>
                    <a:rPr lang="en-US" sz="1400" dirty="0">
                      <a:solidFill>
                        <a:srgbClr val="92D050"/>
                      </a:solidFill>
                      <a:latin typeface="+mn-lt"/>
                    </a:rPr>
                    <a:t>ISIS TS2</a:t>
                  </a:r>
                </a:p>
              </p:txBody>
            </p:sp>
            <p:sp>
              <p:nvSpPr>
                <p:cNvPr id="695" name="TextBox 694">
                  <a:extLst>
                    <a:ext uri="{FF2B5EF4-FFF2-40B4-BE49-F238E27FC236}">
                      <a16:creationId xmlns:a16="http://schemas.microsoft.com/office/drawing/2014/main" id="{3E2BD35C-6159-B34B-8F8C-634A6905CE2E}"/>
                    </a:ext>
                  </a:extLst>
                </p:cNvPr>
                <p:cNvSpPr txBox="1"/>
                <p:nvPr/>
              </p:nvSpPr>
              <p:spPr>
                <a:xfrm>
                  <a:off x="5005181" y="3700994"/>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ISIS TS1</a:t>
                  </a:r>
                </a:p>
              </p:txBody>
            </p:sp>
            <p:sp>
              <p:nvSpPr>
                <p:cNvPr id="696" name="TextBox 695">
                  <a:extLst>
                    <a:ext uri="{FF2B5EF4-FFF2-40B4-BE49-F238E27FC236}">
                      <a16:creationId xmlns:a16="http://schemas.microsoft.com/office/drawing/2014/main" id="{03E83547-BA44-E5AD-3ACC-7EA67C5EA729}"/>
                    </a:ext>
                  </a:extLst>
                </p:cNvPr>
                <p:cNvSpPr txBox="1"/>
                <p:nvPr/>
              </p:nvSpPr>
              <p:spPr>
                <a:xfrm>
                  <a:off x="7106835" y="3497659"/>
                  <a:ext cx="982013"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HFIR</a:t>
                  </a:r>
                </a:p>
              </p:txBody>
            </p:sp>
            <p:sp>
              <p:nvSpPr>
                <p:cNvPr id="697" name="TextBox 696">
                  <a:extLst>
                    <a:ext uri="{FF2B5EF4-FFF2-40B4-BE49-F238E27FC236}">
                      <a16:creationId xmlns:a16="http://schemas.microsoft.com/office/drawing/2014/main" id="{AF158D6F-0375-D966-A1D4-5959CA9CA048}"/>
                    </a:ext>
                  </a:extLst>
                </p:cNvPr>
                <p:cNvSpPr txBox="1"/>
                <p:nvPr/>
              </p:nvSpPr>
              <p:spPr>
                <a:xfrm>
                  <a:off x="7887255" y="3840534"/>
                  <a:ext cx="421657" cy="286232"/>
                </a:xfrm>
                <a:prstGeom prst="rect">
                  <a:avLst/>
                </a:prstGeom>
                <a:noFill/>
              </p:spPr>
              <p:txBody>
                <a:bodyPr wrap="square" rtlCol="0">
                  <a:spAutoFit/>
                </a:bodyPr>
                <a:lstStyle/>
                <a:p>
                  <a:pPr>
                    <a:lnSpc>
                      <a:spcPct val="90000"/>
                    </a:lnSpc>
                  </a:pPr>
                  <a:r>
                    <a:rPr lang="en-US" sz="1400" dirty="0">
                      <a:solidFill>
                        <a:schemeClr val="accent2"/>
                      </a:solidFill>
                      <a:latin typeface="+mn-lt"/>
                    </a:rPr>
                    <a:t>ILL</a:t>
                  </a:r>
                </a:p>
              </p:txBody>
            </p:sp>
            <p:sp>
              <p:nvSpPr>
                <p:cNvPr id="698" name="TextBox 697">
                  <a:extLst>
                    <a:ext uri="{FF2B5EF4-FFF2-40B4-BE49-F238E27FC236}">
                      <a16:creationId xmlns:a16="http://schemas.microsoft.com/office/drawing/2014/main" id="{8A5E40EA-6171-F2F8-550C-3F8008E546D0}"/>
                    </a:ext>
                  </a:extLst>
                </p:cNvPr>
                <p:cNvSpPr txBox="1"/>
                <p:nvPr/>
              </p:nvSpPr>
              <p:spPr>
                <a:xfrm>
                  <a:off x="6855394" y="3846776"/>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FRM-II</a:t>
                  </a:r>
                </a:p>
              </p:txBody>
            </p:sp>
            <p:sp>
              <p:nvSpPr>
                <p:cNvPr id="699" name="TextBox 698">
                  <a:extLst>
                    <a:ext uri="{FF2B5EF4-FFF2-40B4-BE49-F238E27FC236}">
                      <a16:creationId xmlns:a16="http://schemas.microsoft.com/office/drawing/2014/main" id="{F0522536-858D-1E8F-C48F-8F21287891D4}"/>
                    </a:ext>
                  </a:extLst>
                </p:cNvPr>
                <p:cNvSpPr txBox="1"/>
                <p:nvPr/>
              </p:nvSpPr>
              <p:spPr>
                <a:xfrm>
                  <a:off x="6343631" y="4298327"/>
                  <a:ext cx="982013"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NIST</a:t>
                  </a:r>
                </a:p>
              </p:txBody>
            </p:sp>
            <p:sp>
              <p:nvSpPr>
                <p:cNvPr id="700" name="TextBox 699">
                  <a:extLst>
                    <a:ext uri="{FF2B5EF4-FFF2-40B4-BE49-F238E27FC236}">
                      <a16:creationId xmlns:a16="http://schemas.microsoft.com/office/drawing/2014/main" id="{49997D87-F3E0-D006-8D22-0CEE67E814A9}"/>
                    </a:ext>
                  </a:extLst>
                </p:cNvPr>
                <p:cNvSpPr txBox="1"/>
                <p:nvPr/>
              </p:nvSpPr>
              <p:spPr>
                <a:xfrm>
                  <a:off x="5005181" y="4554506"/>
                  <a:ext cx="1367251"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SONATE (est.)</a:t>
                  </a:r>
                </a:p>
              </p:txBody>
            </p:sp>
            <p:sp>
              <p:nvSpPr>
                <p:cNvPr id="701" name="TextBox 700">
                  <a:extLst>
                    <a:ext uri="{FF2B5EF4-FFF2-40B4-BE49-F238E27FC236}">
                      <a16:creationId xmlns:a16="http://schemas.microsoft.com/office/drawing/2014/main" id="{8FA36047-98DC-1561-DF94-A290B0FB1A2D}"/>
                    </a:ext>
                  </a:extLst>
                </p:cNvPr>
                <p:cNvSpPr txBox="1"/>
                <p:nvPr/>
              </p:nvSpPr>
              <p:spPr>
                <a:xfrm>
                  <a:off x="6185779" y="4486772"/>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PSI</a:t>
                  </a:r>
                </a:p>
              </p:txBody>
            </p:sp>
            <p:sp>
              <p:nvSpPr>
                <p:cNvPr id="702" name="TextBox 701">
                  <a:extLst>
                    <a:ext uri="{FF2B5EF4-FFF2-40B4-BE49-F238E27FC236}">
                      <a16:creationId xmlns:a16="http://schemas.microsoft.com/office/drawing/2014/main" id="{C16E5125-AE6D-6B77-65DE-176A5D6A9C55}"/>
                    </a:ext>
                  </a:extLst>
                </p:cNvPr>
                <p:cNvSpPr txBox="1"/>
                <p:nvPr/>
              </p:nvSpPr>
              <p:spPr>
                <a:xfrm>
                  <a:off x="6873119" y="4770710"/>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ORPHEE</a:t>
                  </a:r>
                </a:p>
              </p:txBody>
            </p:sp>
            <p:sp>
              <p:nvSpPr>
                <p:cNvPr id="703" name="TextBox 702">
                  <a:extLst>
                    <a:ext uri="{FF2B5EF4-FFF2-40B4-BE49-F238E27FC236}">
                      <a16:creationId xmlns:a16="http://schemas.microsoft.com/office/drawing/2014/main" id="{20F4DCAA-230C-DBB8-6DE5-4CE15959EE8C}"/>
                    </a:ext>
                  </a:extLst>
                </p:cNvPr>
                <p:cNvSpPr txBox="1"/>
                <p:nvPr/>
              </p:nvSpPr>
              <p:spPr>
                <a:xfrm>
                  <a:off x="6288835" y="3654321"/>
                  <a:ext cx="982013" cy="286232"/>
                </a:xfrm>
                <a:prstGeom prst="rect">
                  <a:avLst/>
                </a:prstGeom>
                <a:noFill/>
              </p:spPr>
              <p:txBody>
                <a:bodyPr wrap="square" rtlCol="0">
                  <a:spAutoFit/>
                </a:bodyPr>
                <a:lstStyle/>
                <a:p>
                  <a:pPr>
                    <a:lnSpc>
                      <a:spcPct val="90000"/>
                    </a:lnSpc>
                  </a:pPr>
                  <a:r>
                    <a:rPr lang="en-US" sz="1400" dirty="0">
                      <a:solidFill>
                        <a:schemeClr val="accent3"/>
                      </a:solidFill>
                      <a:latin typeface="+mn-lt"/>
                    </a:rPr>
                    <a:t>LUJAN</a:t>
                  </a:r>
                </a:p>
              </p:txBody>
            </p:sp>
          </p:grpSp>
          <p:cxnSp>
            <p:nvCxnSpPr>
              <p:cNvPr id="9" name="Straight Connector 8">
                <a:extLst>
                  <a:ext uri="{FF2B5EF4-FFF2-40B4-BE49-F238E27FC236}">
                    <a16:creationId xmlns:a16="http://schemas.microsoft.com/office/drawing/2014/main" id="{590C4EE1-C359-7E3A-D1EC-ED36A3BE0E96}"/>
                  </a:ext>
                </a:extLst>
              </p:cNvPr>
              <p:cNvCxnSpPr>
                <a:cxnSpLocks/>
              </p:cNvCxnSpPr>
              <p:nvPr/>
            </p:nvCxnSpPr>
            <p:spPr>
              <a:xfrm flipH="1">
                <a:off x="5855737" y="1849097"/>
                <a:ext cx="2033479" cy="2205863"/>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85A6E4-3855-23FD-F75A-AA7A61A3C6FE}"/>
                  </a:ext>
                </a:extLst>
              </p:cNvPr>
              <p:cNvCxnSpPr>
                <a:cxnSpLocks/>
              </p:cNvCxnSpPr>
              <p:nvPr/>
            </p:nvCxnSpPr>
            <p:spPr>
              <a:xfrm flipH="1">
                <a:off x="7316679" y="2351348"/>
                <a:ext cx="882698" cy="912920"/>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4D6725-868F-561A-A984-BBAD8195C0C5}"/>
                  </a:ext>
                </a:extLst>
              </p:cNvPr>
              <p:cNvCxnSpPr>
                <a:cxnSpLocks/>
              </p:cNvCxnSpPr>
              <p:nvPr/>
            </p:nvCxnSpPr>
            <p:spPr>
              <a:xfrm flipH="1">
                <a:off x="6892666" y="3773682"/>
                <a:ext cx="1158705" cy="1190366"/>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5494BDE-AEB6-66D6-F305-5D2FB41AF31D}"/>
                  </a:ext>
                </a:extLst>
              </p:cNvPr>
              <p:cNvSpPr txBox="1"/>
              <p:nvPr/>
            </p:nvSpPr>
            <p:spPr>
              <a:xfrm>
                <a:off x="7134941" y="1608194"/>
                <a:ext cx="1140984" cy="286232"/>
              </a:xfrm>
              <a:prstGeom prst="rect">
                <a:avLst/>
              </a:prstGeom>
              <a:noFill/>
            </p:spPr>
            <p:txBody>
              <a:bodyPr wrap="square" rtlCol="0">
                <a:spAutoFit/>
              </a:bodyPr>
              <a:lstStyle/>
              <a:p>
                <a:pPr algn="r">
                  <a:lnSpc>
                    <a:spcPct val="90000"/>
                  </a:lnSpc>
                </a:pPr>
                <a:r>
                  <a:rPr lang="en-US" sz="1400" dirty="0">
                    <a:solidFill>
                      <a:schemeClr val="bg1">
                        <a:lumMod val="65000"/>
                      </a:schemeClr>
                    </a:solidFill>
                    <a:latin typeface="+mn-lt"/>
                  </a:rPr>
                  <a:t>short-pulse</a:t>
                </a:r>
              </a:p>
            </p:txBody>
          </p:sp>
          <p:sp>
            <p:nvSpPr>
              <p:cNvPr id="15" name="TextBox 14">
                <a:extLst>
                  <a:ext uri="{FF2B5EF4-FFF2-40B4-BE49-F238E27FC236}">
                    <a16:creationId xmlns:a16="http://schemas.microsoft.com/office/drawing/2014/main" id="{30456D68-9006-53A3-AF96-80869E915311}"/>
                  </a:ext>
                </a:extLst>
              </p:cNvPr>
              <p:cNvSpPr txBox="1"/>
              <p:nvPr/>
            </p:nvSpPr>
            <p:spPr>
              <a:xfrm>
                <a:off x="6958994" y="3223406"/>
                <a:ext cx="1140984" cy="286232"/>
              </a:xfrm>
              <a:prstGeom prst="rect">
                <a:avLst/>
              </a:prstGeom>
              <a:noFill/>
            </p:spPr>
            <p:txBody>
              <a:bodyPr wrap="square" rtlCol="0">
                <a:spAutoFit/>
              </a:bodyPr>
              <a:lstStyle/>
              <a:p>
                <a:pPr algn="r">
                  <a:lnSpc>
                    <a:spcPct val="90000"/>
                  </a:lnSpc>
                </a:pPr>
                <a:r>
                  <a:rPr lang="en-US" sz="1400" dirty="0">
                    <a:solidFill>
                      <a:schemeClr val="bg1">
                        <a:lumMod val="65000"/>
                      </a:schemeClr>
                    </a:solidFill>
                    <a:latin typeface="+mn-lt"/>
                  </a:rPr>
                  <a:t>long-pulse</a:t>
                </a:r>
              </a:p>
            </p:txBody>
          </p:sp>
          <p:sp>
            <p:nvSpPr>
              <p:cNvPr id="60" name="TextBox 59">
                <a:extLst>
                  <a:ext uri="{FF2B5EF4-FFF2-40B4-BE49-F238E27FC236}">
                    <a16:creationId xmlns:a16="http://schemas.microsoft.com/office/drawing/2014/main" id="{B6238204-2A47-6711-DAC0-9542BB94DFF8}"/>
                  </a:ext>
                </a:extLst>
              </p:cNvPr>
              <p:cNvSpPr txBox="1"/>
              <p:nvPr/>
            </p:nvSpPr>
            <p:spPr>
              <a:xfrm>
                <a:off x="7065376" y="4564820"/>
                <a:ext cx="1360853" cy="286232"/>
              </a:xfrm>
              <a:prstGeom prst="rect">
                <a:avLst/>
              </a:prstGeom>
              <a:noFill/>
            </p:spPr>
            <p:txBody>
              <a:bodyPr wrap="square" rtlCol="0">
                <a:spAutoFit/>
              </a:bodyPr>
              <a:lstStyle/>
              <a:p>
                <a:pPr algn="r">
                  <a:lnSpc>
                    <a:spcPct val="90000"/>
                  </a:lnSpc>
                </a:pPr>
                <a:r>
                  <a:rPr lang="en-US" sz="1400" dirty="0">
                    <a:solidFill>
                      <a:schemeClr val="bg1">
                        <a:lumMod val="65000"/>
                      </a:schemeClr>
                    </a:solidFill>
                    <a:latin typeface="+mn-lt"/>
                  </a:rPr>
                  <a:t>steady-state</a:t>
                </a:r>
              </a:p>
            </p:txBody>
          </p:sp>
          <p:cxnSp>
            <p:nvCxnSpPr>
              <p:cNvPr id="678" name="Straight Connector 677">
                <a:extLst>
                  <a:ext uri="{FF2B5EF4-FFF2-40B4-BE49-F238E27FC236}">
                    <a16:creationId xmlns:a16="http://schemas.microsoft.com/office/drawing/2014/main" id="{626F0E63-EFF7-9B33-4D31-108B26755FE9}"/>
                  </a:ext>
                </a:extLst>
              </p:cNvPr>
              <p:cNvCxnSpPr>
                <a:cxnSpLocks/>
              </p:cNvCxnSpPr>
              <p:nvPr/>
            </p:nvCxnSpPr>
            <p:spPr>
              <a:xfrm>
                <a:off x="6873389" y="2814616"/>
                <a:ext cx="337292" cy="0"/>
              </a:xfrm>
              <a:prstGeom prst="line">
                <a:avLst/>
              </a:prstGeom>
              <a:ln w="19050">
                <a:solidFill>
                  <a:schemeClr val="accent3">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3376A618-3620-0DAA-0516-9716F1DD9536}"/>
                  </a:ext>
                </a:extLst>
              </p:cNvPr>
              <p:cNvCxnSpPr>
                <a:cxnSpLocks/>
              </p:cNvCxnSpPr>
              <p:nvPr/>
            </p:nvCxnSpPr>
            <p:spPr>
              <a:xfrm>
                <a:off x="6590453" y="3084090"/>
                <a:ext cx="470595" cy="0"/>
              </a:xfrm>
              <a:prstGeom prst="line">
                <a:avLst/>
              </a:prstGeom>
              <a:ln w="19050">
                <a:solidFill>
                  <a:schemeClr val="accent3">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704" name="TextBox 703">
              <a:extLst>
                <a:ext uri="{FF2B5EF4-FFF2-40B4-BE49-F238E27FC236}">
                  <a16:creationId xmlns:a16="http://schemas.microsoft.com/office/drawing/2014/main" id="{C8209606-3380-5F0C-9CDA-9F7134DF5143}"/>
                </a:ext>
              </a:extLst>
            </p:cNvPr>
            <p:cNvSpPr txBox="1"/>
            <p:nvPr/>
          </p:nvSpPr>
          <p:spPr>
            <a:xfrm>
              <a:off x="8518228" y="1545297"/>
              <a:ext cx="796841" cy="258532"/>
            </a:xfrm>
            <a:prstGeom prst="rect">
              <a:avLst/>
            </a:prstGeom>
            <a:noFill/>
          </p:spPr>
          <p:txBody>
            <a:bodyPr wrap="square" rtlCol="0">
              <a:spAutoFit/>
            </a:bodyPr>
            <a:lstStyle/>
            <a:p>
              <a:pPr algn="l">
                <a:lnSpc>
                  <a:spcPct val="90000"/>
                </a:lnSpc>
              </a:pPr>
              <a:r>
                <a:rPr lang="en-US" sz="1200" dirty="0">
                  <a:solidFill>
                    <a:schemeClr val="accent3"/>
                  </a:solidFill>
                  <a:latin typeface="+mn-lt"/>
                </a:rPr>
                <a:t>USA</a:t>
              </a:r>
            </a:p>
          </p:txBody>
        </p:sp>
        <p:sp>
          <p:nvSpPr>
            <p:cNvPr id="705" name="TextBox 704">
              <a:extLst>
                <a:ext uri="{FF2B5EF4-FFF2-40B4-BE49-F238E27FC236}">
                  <a16:creationId xmlns:a16="http://schemas.microsoft.com/office/drawing/2014/main" id="{9D8E9103-5F96-3EFF-DAA5-B5790115EBDE}"/>
                </a:ext>
              </a:extLst>
            </p:cNvPr>
            <p:cNvSpPr txBox="1"/>
            <p:nvPr/>
          </p:nvSpPr>
          <p:spPr>
            <a:xfrm>
              <a:off x="8518228" y="1708165"/>
              <a:ext cx="796841" cy="258532"/>
            </a:xfrm>
            <a:prstGeom prst="rect">
              <a:avLst/>
            </a:prstGeom>
            <a:noFill/>
          </p:spPr>
          <p:txBody>
            <a:bodyPr wrap="square" rtlCol="0">
              <a:spAutoFit/>
            </a:bodyPr>
            <a:lstStyle/>
            <a:p>
              <a:pPr algn="l">
                <a:lnSpc>
                  <a:spcPct val="90000"/>
                </a:lnSpc>
              </a:pPr>
              <a:r>
                <a:rPr lang="en-US" sz="1200" dirty="0">
                  <a:solidFill>
                    <a:schemeClr val="accent6"/>
                  </a:solidFill>
                  <a:latin typeface="+mn-lt"/>
                </a:rPr>
                <a:t>Asia</a:t>
              </a:r>
            </a:p>
          </p:txBody>
        </p:sp>
        <p:sp>
          <p:nvSpPr>
            <p:cNvPr id="706" name="TextBox 705">
              <a:extLst>
                <a:ext uri="{FF2B5EF4-FFF2-40B4-BE49-F238E27FC236}">
                  <a16:creationId xmlns:a16="http://schemas.microsoft.com/office/drawing/2014/main" id="{88F87F57-99DF-1940-A3CA-7242590C2E60}"/>
                </a:ext>
              </a:extLst>
            </p:cNvPr>
            <p:cNvSpPr txBox="1"/>
            <p:nvPr/>
          </p:nvSpPr>
          <p:spPr>
            <a:xfrm>
              <a:off x="8518228" y="1871033"/>
              <a:ext cx="990466" cy="258532"/>
            </a:xfrm>
            <a:prstGeom prst="rect">
              <a:avLst/>
            </a:prstGeom>
            <a:noFill/>
          </p:spPr>
          <p:txBody>
            <a:bodyPr wrap="square" rtlCol="0">
              <a:spAutoFit/>
            </a:bodyPr>
            <a:lstStyle/>
            <a:p>
              <a:pPr algn="l">
                <a:lnSpc>
                  <a:spcPct val="90000"/>
                </a:lnSpc>
              </a:pPr>
              <a:r>
                <a:rPr lang="en-US" sz="1200" dirty="0">
                  <a:solidFill>
                    <a:schemeClr val="accent2"/>
                  </a:solidFill>
                  <a:latin typeface="+mn-lt"/>
                </a:rPr>
                <a:t>Europe</a:t>
              </a:r>
            </a:p>
          </p:txBody>
        </p:sp>
        <p:sp>
          <p:nvSpPr>
            <p:cNvPr id="707" name="TextBox 706">
              <a:extLst>
                <a:ext uri="{FF2B5EF4-FFF2-40B4-BE49-F238E27FC236}">
                  <a16:creationId xmlns:a16="http://schemas.microsoft.com/office/drawing/2014/main" id="{D80ABA9F-32AE-9BB5-401A-5B64C2FB1FAD}"/>
                </a:ext>
              </a:extLst>
            </p:cNvPr>
            <p:cNvSpPr txBox="1"/>
            <p:nvPr/>
          </p:nvSpPr>
          <p:spPr>
            <a:xfrm>
              <a:off x="8518228" y="2033901"/>
              <a:ext cx="1045872" cy="258532"/>
            </a:xfrm>
            <a:prstGeom prst="rect">
              <a:avLst/>
            </a:prstGeom>
            <a:noFill/>
          </p:spPr>
          <p:txBody>
            <a:bodyPr wrap="square" rtlCol="0">
              <a:spAutoFit/>
            </a:bodyPr>
            <a:lstStyle/>
            <a:p>
              <a:pPr algn="l">
                <a:lnSpc>
                  <a:spcPct val="90000"/>
                </a:lnSpc>
              </a:pPr>
              <a:r>
                <a:rPr lang="en-US" sz="1200" dirty="0">
                  <a:latin typeface="+mn-lt"/>
                </a:rPr>
                <a:t>Planned</a:t>
              </a:r>
            </a:p>
          </p:txBody>
        </p:sp>
        <p:sp>
          <p:nvSpPr>
            <p:cNvPr id="708" name="TextBox 707">
              <a:extLst>
                <a:ext uri="{FF2B5EF4-FFF2-40B4-BE49-F238E27FC236}">
                  <a16:creationId xmlns:a16="http://schemas.microsoft.com/office/drawing/2014/main" id="{8DAA4C10-7D4F-E6A6-117F-B29B4FEE6F77}"/>
                </a:ext>
              </a:extLst>
            </p:cNvPr>
            <p:cNvSpPr txBox="1"/>
            <p:nvPr/>
          </p:nvSpPr>
          <p:spPr>
            <a:xfrm>
              <a:off x="8518228" y="2196770"/>
              <a:ext cx="1045872" cy="258532"/>
            </a:xfrm>
            <a:prstGeom prst="rect">
              <a:avLst/>
            </a:prstGeom>
            <a:noFill/>
          </p:spPr>
          <p:txBody>
            <a:bodyPr wrap="square" rtlCol="0">
              <a:spAutoFit/>
            </a:bodyPr>
            <a:lstStyle/>
            <a:p>
              <a:pPr algn="l">
                <a:lnSpc>
                  <a:spcPct val="90000"/>
                </a:lnSpc>
              </a:pPr>
              <a:r>
                <a:rPr lang="en-US" sz="1200" dirty="0">
                  <a:latin typeface="+mn-lt"/>
                </a:rPr>
                <a:t>Existing</a:t>
              </a:r>
            </a:p>
          </p:txBody>
        </p:sp>
        <p:sp>
          <p:nvSpPr>
            <p:cNvPr id="709" name="Oval 708">
              <a:extLst>
                <a:ext uri="{FF2B5EF4-FFF2-40B4-BE49-F238E27FC236}">
                  <a16:creationId xmlns:a16="http://schemas.microsoft.com/office/drawing/2014/main" id="{6E69237F-9A79-09FC-E39B-8671AF0DC1D7}"/>
                </a:ext>
              </a:extLst>
            </p:cNvPr>
            <p:cNvSpPr>
              <a:spLocks noChangeAspect="1"/>
            </p:cNvSpPr>
            <p:nvPr/>
          </p:nvSpPr>
          <p:spPr>
            <a:xfrm>
              <a:off x="8462822" y="2106599"/>
              <a:ext cx="99767" cy="99767"/>
            </a:xfrm>
            <a:prstGeom prst="ellipse">
              <a:avLst/>
            </a:prstGeom>
            <a:solidFill>
              <a:schemeClr val="bg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400" dirty="0">
                <a:solidFill>
                  <a:schemeClr val="tx1"/>
                </a:solidFill>
              </a:endParaRPr>
            </a:p>
          </p:txBody>
        </p:sp>
        <p:sp>
          <p:nvSpPr>
            <p:cNvPr id="710" name="Oval 709">
              <a:extLst>
                <a:ext uri="{FF2B5EF4-FFF2-40B4-BE49-F238E27FC236}">
                  <a16:creationId xmlns:a16="http://schemas.microsoft.com/office/drawing/2014/main" id="{96EB610B-29DA-F8C3-1F81-E1089AB43AE7}"/>
                </a:ext>
              </a:extLst>
            </p:cNvPr>
            <p:cNvSpPr>
              <a:spLocks noChangeAspect="1"/>
            </p:cNvSpPr>
            <p:nvPr/>
          </p:nvSpPr>
          <p:spPr>
            <a:xfrm>
              <a:off x="8463923" y="2274100"/>
              <a:ext cx="99767" cy="99767"/>
            </a:xfrm>
            <a:prstGeom prst="ellipse">
              <a:avLst/>
            </a:prstGeom>
            <a:solidFill>
              <a:schemeClr val="tx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400" dirty="0">
                <a:solidFill>
                  <a:schemeClr val="tx1"/>
                </a:solidFill>
              </a:endParaRPr>
            </a:p>
          </p:txBody>
        </p:sp>
        <p:sp>
          <p:nvSpPr>
            <p:cNvPr id="711" name="Rectangle 710">
              <a:extLst>
                <a:ext uri="{FF2B5EF4-FFF2-40B4-BE49-F238E27FC236}">
                  <a16:creationId xmlns:a16="http://schemas.microsoft.com/office/drawing/2014/main" id="{6B5EA1B5-C867-9022-1111-3E42B974BE09}"/>
                </a:ext>
              </a:extLst>
            </p:cNvPr>
            <p:cNvSpPr/>
            <p:nvPr/>
          </p:nvSpPr>
          <p:spPr>
            <a:xfrm>
              <a:off x="8425013" y="1583109"/>
              <a:ext cx="823926" cy="824908"/>
            </a:xfrm>
            <a:prstGeom prst="rect">
              <a:avLst/>
            </a:prstGeom>
            <a:noFill/>
            <a:ln w="1270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400" dirty="0">
                <a:solidFill>
                  <a:schemeClr val="tx1"/>
                </a:solidFill>
              </a:endParaRPr>
            </a:p>
          </p:txBody>
        </p:sp>
      </p:grpSp>
    </p:spTree>
    <p:extLst>
      <p:ext uri="{BB962C8B-B14F-4D97-AF65-F5344CB8AC3E}">
        <p14:creationId xmlns:p14="http://schemas.microsoft.com/office/powerpoint/2010/main" val="1358568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37863-9721-A472-9E8A-C981D0090603}"/>
              </a:ext>
            </a:extLst>
          </p:cNvPr>
          <p:cNvSpPr>
            <a:spLocks noGrp="1"/>
          </p:cNvSpPr>
          <p:nvPr>
            <p:ph type="title"/>
          </p:nvPr>
        </p:nvSpPr>
        <p:spPr>
          <a:xfrm>
            <a:off x="429768" y="274320"/>
            <a:ext cx="11425236" cy="867930"/>
          </a:xfrm>
        </p:spPr>
        <p:txBody>
          <a:bodyPr/>
          <a:lstStyle/>
          <a:p>
            <a:r>
              <a:rPr lang="en-US" sz="2800" dirty="0"/>
              <a:t>HIP fabrication method imparts a high level of compressive residual stress to further improve fatigue performance of tungsten</a:t>
            </a:r>
          </a:p>
        </p:txBody>
      </p:sp>
      <p:pic>
        <p:nvPicPr>
          <p:cNvPr id="4" name="Picture 3">
            <a:extLst>
              <a:ext uri="{FF2B5EF4-FFF2-40B4-BE49-F238E27FC236}">
                <a16:creationId xmlns:a16="http://schemas.microsoft.com/office/drawing/2014/main" id="{A016C59D-9353-9CAD-53FF-84F1965123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0908" y="1482409"/>
            <a:ext cx="4524691" cy="4524691"/>
          </a:xfrm>
          <a:prstGeom prst="rect">
            <a:avLst/>
          </a:prstGeom>
        </p:spPr>
      </p:pic>
      <p:sp>
        <p:nvSpPr>
          <p:cNvPr id="5" name="TextBox 4">
            <a:extLst>
              <a:ext uri="{FF2B5EF4-FFF2-40B4-BE49-F238E27FC236}">
                <a16:creationId xmlns:a16="http://schemas.microsoft.com/office/drawing/2014/main" id="{BE7B1CA0-6645-231C-DEA8-DAC694204B0F}"/>
              </a:ext>
            </a:extLst>
          </p:cNvPr>
          <p:cNvSpPr txBox="1"/>
          <p:nvPr/>
        </p:nvSpPr>
        <p:spPr>
          <a:xfrm>
            <a:off x="3055683" y="6411632"/>
            <a:ext cx="6271269" cy="3139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lnSpc>
                <a:spcPct val="90000"/>
              </a:lnSpc>
            </a:pPr>
            <a:r>
              <a:rPr lang="en-US" sz="1600" dirty="0">
                <a:latin typeface="+mn-lt"/>
              </a:rPr>
              <a:t>¼ symmetry (solid tungsten block used for spallation material)</a:t>
            </a:r>
          </a:p>
        </p:txBody>
      </p:sp>
      <p:pic>
        <p:nvPicPr>
          <p:cNvPr id="6" name="Picture 5">
            <a:extLst>
              <a:ext uri="{FF2B5EF4-FFF2-40B4-BE49-F238E27FC236}">
                <a16:creationId xmlns:a16="http://schemas.microsoft.com/office/drawing/2014/main" id="{52CD5746-EF0A-EDE3-4323-52DEA4AA5CE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51151" y="2303863"/>
            <a:ext cx="4568637" cy="3703237"/>
          </a:xfrm>
          <a:prstGeom prst="rect">
            <a:avLst/>
          </a:prstGeom>
        </p:spPr>
      </p:pic>
      <p:pic>
        <p:nvPicPr>
          <p:cNvPr id="7" name="Picture 6">
            <a:extLst>
              <a:ext uri="{FF2B5EF4-FFF2-40B4-BE49-F238E27FC236}">
                <a16:creationId xmlns:a16="http://schemas.microsoft.com/office/drawing/2014/main" id="{641A85D4-ED4A-706E-A808-EE70E65F80FC}"/>
              </a:ext>
            </a:extLst>
          </p:cNvPr>
          <p:cNvPicPr>
            <a:picLocks noChangeAspect="1"/>
          </p:cNvPicPr>
          <p:nvPr/>
        </p:nvPicPr>
        <p:blipFill>
          <a:blip r:embed="rId5"/>
          <a:srcRect/>
          <a:stretch/>
        </p:blipFill>
        <p:spPr>
          <a:xfrm>
            <a:off x="5617293" y="1929812"/>
            <a:ext cx="1400073" cy="4252460"/>
          </a:xfrm>
          <a:prstGeom prst="rect">
            <a:avLst/>
          </a:prstGeom>
        </p:spPr>
      </p:pic>
      <p:sp>
        <p:nvSpPr>
          <p:cNvPr id="8" name="TextBox 7">
            <a:extLst>
              <a:ext uri="{FF2B5EF4-FFF2-40B4-BE49-F238E27FC236}">
                <a16:creationId xmlns:a16="http://schemas.microsoft.com/office/drawing/2014/main" id="{8E1A8AE0-38CA-8D40-E4B3-157E08F3F91C}"/>
              </a:ext>
            </a:extLst>
          </p:cNvPr>
          <p:cNvSpPr txBox="1"/>
          <p:nvPr/>
        </p:nvSpPr>
        <p:spPr>
          <a:xfrm>
            <a:off x="5215713" y="1548064"/>
            <a:ext cx="1850186" cy="341632"/>
          </a:xfrm>
          <a:prstGeom prst="rect">
            <a:avLst/>
          </a:prstGeom>
          <a:noFill/>
        </p:spPr>
        <p:txBody>
          <a:bodyPr wrap="none" rtlCol="0">
            <a:spAutoFit/>
          </a:bodyPr>
          <a:lstStyle/>
          <a:p>
            <a:pPr algn="l">
              <a:lnSpc>
                <a:spcPct val="90000"/>
              </a:lnSpc>
            </a:pPr>
            <a:r>
              <a:rPr lang="en-US" dirty="0">
                <a:latin typeface="+mn-lt"/>
              </a:rPr>
              <a:t>[Pa, ±400 MPa]</a:t>
            </a:r>
          </a:p>
        </p:txBody>
      </p:sp>
      <p:sp>
        <p:nvSpPr>
          <p:cNvPr id="9" name="TextBox 8">
            <a:extLst>
              <a:ext uri="{FF2B5EF4-FFF2-40B4-BE49-F238E27FC236}">
                <a16:creationId xmlns:a16="http://schemas.microsoft.com/office/drawing/2014/main" id="{E607B87E-F419-72BC-913D-62CEAABCDB9E}"/>
              </a:ext>
            </a:extLst>
          </p:cNvPr>
          <p:cNvSpPr txBox="1"/>
          <p:nvPr/>
        </p:nvSpPr>
        <p:spPr>
          <a:xfrm>
            <a:off x="4991292" y="1253049"/>
            <a:ext cx="2074607" cy="341632"/>
          </a:xfrm>
          <a:prstGeom prst="rect">
            <a:avLst/>
          </a:prstGeom>
          <a:noFill/>
        </p:spPr>
        <p:txBody>
          <a:bodyPr wrap="none" rtlCol="0">
            <a:spAutoFit/>
          </a:bodyPr>
          <a:lstStyle/>
          <a:p>
            <a:pPr algn="l">
              <a:lnSpc>
                <a:spcPct val="90000"/>
              </a:lnSpc>
            </a:pPr>
            <a:r>
              <a:rPr lang="en-US" dirty="0">
                <a:latin typeface="+mn-lt"/>
              </a:rPr>
              <a:t>Hydrostatic stress</a:t>
            </a:r>
          </a:p>
        </p:txBody>
      </p:sp>
      <p:sp>
        <p:nvSpPr>
          <p:cNvPr id="10" name="TextBox 9">
            <a:extLst>
              <a:ext uri="{FF2B5EF4-FFF2-40B4-BE49-F238E27FC236}">
                <a16:creationId xmlns:a16="http://schemas.microsoft.com/office/drawing/2014/main" id="{0F9508AD-C039-8375-B204-4EDFC8E709A3}"/>
              </a:ext>
            </a:extLst>
          </p:cNvPr>
          <p:cNvSpPr txBox="1"/>
          <p:nvPr/>
        </p:nvSpPr>
        <p:spPr>
          <a:xfrm>
            <a:off x="1095057" y="1727603"/>
            <a:ext cx="2776722" cy="2862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l">
              <a:lnSpc>
                <a:spcPct val="90000"/>
              </a:lnSpc>
            </a:pPr>
            <a:r>
              <a:rPr lang="en-US" sz="1400" b="1" dirty="0">
                <a:latin typeface="+mn-lt"/>
              </a:rPr>
              <a:t>Inconel CTE ~ 3X tungsten CTE</a:t>
            </a:r>
          </a:p>
        </p:txBody>
      </p:sp>
    </p:spTree>
    <p:extLst>
      <p:ext uri="{BB962C8B-B14F-4D97-AF65-F5344CB8AC3E}">
        <p14:creationId xmlns:p14="http://schemas.microsoft.com/office/powerpoint/2010/main" val="3918966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33896B-8EC4-6801-B1AF-56AC68399CB0}"/>
              </a:ext>
            </a:extLst>
          </p:cNvPr>
          <p:cNvPicPr>
            <a:picLocks noChangeAspect="1"/>
          </p:cNvPicPr>
          <p:nvPr/>
        </p:nvPicPr>
        <p:blipFill>
          <a:blip r:embed="rId2" cstate="screen">
            <a:extLst>
              <a:ext uri="{28A0092B-C50C-407E-A947-70E740481C1C}">
                <a14:useLocalDpi xmlns:a14="http://schemas.microsoft.com/office/drawing/2010/main"/>
              </a:ext>
            </a:extLst>
          </a:blip>
          <a:srcRect l="29832" t="-203" r="38190" b="206"/>
          <a:stretch/>
        </p:blipFill>
        <p:spPr>
          <a:xfrm>
            <a:off x="5105660" y="1011945"/>
            <a:ext cx="3240824" cy="5685836"/>
          </a:xfrm>
          <a:prstGeom prst="rect">
            <a:avLst/>
          </a:prstGeom>
        </p:spPr>
      </p:pic>
      <p:sp>
        <p:nvSpPr>
          <p:cNvPr id="2" name="Title 1">
            <a:extLst>
              <a:ext uri="{FF2B5EF4-FFF2-40B4-BE49-F238E27FC236}">
                <a16:creationId xmlns:a16="http://schemas.microsoft.com/office/drawing/2014/main" id="{3B523BE9-7776-70D4-CDA2-8B5A88E1F204}"/>
              </a:ext>
            </a:extLst>
          </p:cNvPr>
          <p:cNvSpPr>
            <a:spLocks noGrp="1"/>
          </p:cNvSpPr>
          <p:nvPr>
            <p:ph type="title"/>
          </p:nvPr>
        </p:nvSpPr>
        <p:spPr/>
        <p:txBody>
          <a:bodyPr/>
          <a:lstStyle/>
          <a:p>
            <a:r>
              <a:rPr lang="en-US" dirty="0"/>
              <a:t>Segment Drive Valve Assembly</a:t>
            </a:r>
          </a:p>
        </p:txBody>
      </p:sp>
      <p:pic>
        <p:nvPicPr>
          <p:cNvPr id="5" name="Content Placeholder 4" descr="A diagram of a flowchart&#10;&#10;Description automatically generated">
            <a:extLst>
              <a:ext uri="{FF2B5EF4-FFF2-40B4-BE49-F238E27FC236}">
                <a16:creationId xmlns:a16="http://schemas.microsoft.com/office/drawing/2014/main" id="{2F6DC5B5-8FEA-4D01-83B4-F6913786375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46484" y="1912605"/>
            <a:ext cx="4031906" cy="3220345"/>
          </a:xfrm>
        </p:spPr>
      </p:pic>
      <p:sp>
        <p:nvSpPr>
          <p:cNvPr id="7" name="Content Placeholder 2">
            <a:extLst>
              <a:ext uri="{FF2B5EF4-FFF2-40B4-BE49-F238E27FC236}">
                <a16:creationId xmlns:a16="http://schemas.microsoft.com/office/drawing/2014/main" id="{86E9889E-98D6-1B4E-7DC7-DA92948B3226}"/>
              </a:ext>
            </a:extLst>
          </p:cNvPr>
          <p:cNvSpPr txBox="1">
            <a:spLocks/>
          </p:cNvSpPr>
          <p:nvPr/>
        </p:nvSpPr>
        <p:spPr bwMode="auto">
          <a:xfrm>
            <a:off x="593650" y="1511817"/>
            <a:ext cx="4809744" cy="53280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dirty="0"/>
              <a:t>Can isolate individual segments</a:t>
            </a:r>
          </a:p>
          <a:p>
            <a:pPr marL="514350" indent="-514350">
              <a:buFont typeface="+mj-lt"/>
              <a:buAutoNum type="arabicPeriod"/>
            </a:pPr>
            <a:r>
              <a:rPr lang="en-US" sz="2400" dirty="0"/>
              <a:t>Can empty individual segments of water</a:t>
            </a:r>
          </a:p>
          <a:p>
            <a:pPr marL="514350" indent="-514350">
              <a:buFont typeface="+mj-lt"/>
              <a:buAutoNum type="arabicPeriod"/>
            </a:pPr>
            <a:r>
              <a:rPr lang="en-US" sz="2400" dirty="0"/>
              <a:t>Leak/pressure test individual segments</a:t>
            </a:r>
          </a:p>
          <a:p>
            <a:pPr marL="514350" indent="-514350">
              <a:buFont typeface="+mj-lt"/>
              <a:buAutoNum type="arabicPeriod"/>
            </a:pPr>
            <a:r>
              <a:rPr lang="en-US" sz="2400" dirty="0"/>
              <a:t>Allows cooling other segments during troubleshooting</a:t>
            </a:r>
          </a:p>
          <a:p>
            <a:pPr marL="514350" indent="-514350">
              <a:buFont typeface="+mj-lt"/>
              <a:buAutoNum type="arabicPeriod"/>
            </a:pPr>
            <a:endParaRPr lang="en-US" sz="2400" dirty="0"/>
          </a:p>
        </p:txBody>
      </p:sp>
      <p:sp>
        <p:nvSpPr>
          <p:cNvPr id="9" name="Oval 8">
            <a:extLst>
              <a:ext uri="{FF2B5EF4-FFF2-40B4-BE49-F238E27FC236}">
                <a16:creationId xmlns:a16="http://schemas.microsoft.com/office/drawing/2014/main" id="{578E5869-7400-125B-2532-2A727CF45E92}"/>
              </a:ext>
            </a:extLst>
          </p:cNvPr>
          <p:cNvSpPr/>
          <p:nvPr/>
        </p:nvSpPr>
        <p:spPr>
          <a:xfrm>
            <a:off x="4729497" y="2658832"/>
            <a:ext cx="276226" cy="295275"/>
          </a:xfrm>
          <a:prstGeom prst="ellipse">
            <a:avLst/>
          </a:prstGeom>
          <a:solidFill>
            <a:schemeClr val="bg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a:solidFill>
                  <a:schemeClr val="tx1"/>
                </a:solidFill>
              </a:rPr>
              <a:t>1</a:t>
            </a:r>
          </a:p>
        </p:txBody>
      </p:sp>
      <p:sp>
        <p:nvSpPr>
          <p:cNvPr id="10" name="Oval 9">
            <a:extLst>
              <a:ext uri="{FF2B5EF4-FFF2-40B4-BE49-F238E27FC236}">
                <a16:creationId xmlns:a16="http://schemas.microsoft.com/office/drawing/2014/main" id="{11F19310-00BE-BACD-63B6-791F8FBE0ADF}"/>
              </a:ext>
            </a:extLst>
          </p:cNvPr>
          <p:cNvSpPr/>
          <p:nvPr/>
        </p:nvSpPr>
        <p:spPr>
          <a:xfrm>
            <a:off x="4860128" y="5295555"/>
            <a:ext cx="276226" cy="295275"/>
          </a:xfrm>
          <a:prstGeom prst="ellipse">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a:solidFill>
                  <a:schemeClr val="tx1"/>
                </a:solidFill>
              </a:rPr>
              <a:t>2</a:t>
            </a:r>
          </a:p>
        </p:txBody>
      </p:sp>
      <p:cxnSp>
        <p:nvCxnSpPr>
          <p:cNvPr id="13" name="Straight Arrow Connector 12">
            <a:extLst>
              <a:ext uri="{FF2B5EF4-FFF2-40B4-BE49-F238E27FC236}">
                <a16:creationId xmlns:a16="http://schemas.microsoft.com/office/drawing/2014/main" id="{3947205F-F919-3A27-18F5-4E22E0694D76}"/>
              </a:ext>
            </a:extLst>
          </p:cNvPr>
          <p:cNvCxnSpPr>
            <a:cxnSpLocks/>
            <a:stCxn id="9" idx="6"/>
          </p:cNvCxnSpPr>
          <p:nvPr/>
        </p:nvCxnSpPr>
        <p:spPr>
          <a:xfrm>
            <a:off x="5005723" y="2806470"/>
            <a:ext cx="397671" cy="244032"/>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68A713-9302-03F7-EE4F-E32B2D7AB6BE}"/>
              </a:ext>
            </a:extLst>
          </p:cNvPr>
          <p:cNvCxnSpPr>
            <a:cxnSpLocks/>
            <a:stCxn id="10" idx="7"/>
          </p:cNvCxnSpPr>
          <p:nvPr/>
        </p:nvCxnSpPr>
        <p:spPr>
          <a:xfrm flipV="1">
            <a:off x="5095902" y="5132950"/>
            <a:ext cx="387774" cy="205847"/>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330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0D17-47BA-A35D-8C04-46E431F99D1F}"/>
              </a:ext>
            </a:extLst>
          </p:cNvPr>
          <p:cNvSpPr>
            <a:spLocks noGrp="1"/>
          </p:cNvSpPr>
          <p:nvPr>
            <p:ph type="title"/>
          </p:nvPr>
        </p:nvSpPr>
        <p:spPr>
          <a:xfrm>
            <a:off x="328921" y="274320"/>
            <a:ext cx="11755632" cy="535531"/>
          </a:xfrm>
        </p:spPr>
        <p:txBody>
          <a:bodyPr/>
          <a:lstStyle/>
          <a:p>
            <a:r>
              <a:rPr lang="en-US" dirty="0"/>
              <a:t>Identified Failure Modes</a:t>
            </a:r>
          </a:p>
        </p:txBody>
      </p:sp>
      <p:pic>
        <p:nvPicPr>
          <p:cNvPr id="4" name="Picture 3" descr="A white rectangular object with holes&#10;&#10;Description automatically generated">
            <a:extLst>
              <a:ext uri="{FF2B5EF4-FFF2-40B4-BE49-F238E27FC236}">
                <a16:creationId xmlns:a16="http://schemas.microsoft.com/office/drawing/2014/main" id="{2E8E055C-75C5-7517-9A49-9F4B078E8B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3220" y="1286673"/>
            <a:ext cx="11307587" cy="5297007"/>
          </a:xfrm>
          <a:prstGeom prst="rect">
            <a:avLst/>
          </a:prstGeom>
        </p:spPr>
      </p:pic>
      <p:sp>
        <p:nvSpPr>
          <p:cNvPr id="22" name="Oval 21">
            <a:extLst>
              <a:ext uri="{FF2B5EF4-FFF2-40B4-BE49-F238E27FC236}">
                <a16:creationId xmlns:a16="http://schemas.microsoft.com/office/drawing/2014/main" id="{77DF002F-A33E-0597-CD50-C8E96B99325B}"/>
              </a:ext>
            </a:extLst>
          </p:cNvPr>
          <p:cNvSpPr/>
          <p:nvPr/>
        </p:nvSpPr>
        <p:spPr>
          <a:xfrm>
            <a:off x="3574472" y="3082636"/>
            <a:ext cx="720437" cy="692727"/>
          </a:xfrm>
          <a:prstGeom prst="ellipse">
            <a:avLst/>
          </a:prstGeom>
          <a:solidFill>
            <a:schemeClr val="tx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3600" b="1" dirty="0">
                <a:solidFill>
                  <a:schemeClr val="bg1"/>
                </a:solidFill>
              </a:rPr>
              <a:t>1</a:t>
            </a:r>
          </a:p>
        </p:txBody>
      </p:sp>
      <p:sp>
        <p:nvSpPr>
          <p:cNvPr id="23" name="Oval 22">
            <a:extLst>
              <a:ext uri="{FF2B5EF4-FFF2-40B4-BE49-F238E27FC236}">
                <a16:creationId xmlns:a16="http://schemas.microsoft.com/office/drawing/2014/main" id="{122CE951-0EAC-5DE9-387D-ECF0C064005A}"/>
              </a:ext>
            </a:extLst>
          </p:cNvPr>
          <p:cNvSpPr/>
          <p:nvPr/>
        </p:nvSpPr>
        <p:spPr>
          <a:xfrm>
            <a:off x="5486300" y="5091542"/>
            <a:ext cx="720437" cy="692727"/>
          </a:xfrm>
          <a:prstGeom prst="ellipse">
            <a:avLst/>
          </a:prstGeom>
          <a:solidFill>
            <a:schemeClr val="tx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3600" b="1" dirty="0">
                <a:solidFill>
                  <a:schemeClr val="bg1"/>
                </a:solidFill>
              </a:rPr>
              <a:t>2</a:t>
            </a:r>
          </a:p>
        </p:txBody>
      </p:sp>
      <p:sp>
        <p:nvSpPr>
          <p:cNvPr id="32" name="Oval 31">
            <a:extLst>
              <a:ext uri="{FF2B5EF4-FFF2-40B4-BE49-F238E27FC236}">
                <a16:creationId xmlns:a16="http://schemas.microsoft.com/office/drawing/2014/main" id="{6072FA70-22A1-A2A8-85B6-B71F89C25316}"/>
              </a:ext>
            </a:extLst>
          </p:cNvPr>
          <p:cNvSpPr/>
          <p:nvPr/>
        </p:nvSpPr>
        <p:spPr>
          <a:xfrm>
            <a:off x="6015890" y="2032112"/>
            <a:ext cx="720437" cy="692727"/>
          </a:xfrm>
          <a:prstGeom prst="ellipse">
            <a:avLst/>
          </a:prstGeom>
          <a:solidFill>
            <a:schemeClr val="tx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3600" b="1" dirty="0">
                <a:solidFill>
                  <a:schemeClr val="bg1"/>
                </a:solidFill>
              </a:rPr>
              <a:t>3</a:t>
            </a:r>
          </a:p>
        </p:txBody>
      </p:sp>
      <p:sp>
        <p:nvSpPr>
          <p:cNvPr id="34" name="Oval 33">
            <a:extLst>
              <a:ext uri="{FF2B5EF4-FFF2-40B4-BE49-F238E27FC236}">
                <a16:creationId xmlns:a16="http://schemas.microsoft.com/office/drawing/2014/main" id="{9826F30C-FB55-385B-CB27-058F2D84DC88}"/>
              </a:ext>
            </a:extLst>
          </p:cNvPr>
          <p:cNvSpPr/>
          <p:nvPr/>
        </p:nvSpPr>
        <p:spPr>
          <a:xfrm>
            <a:off x="8065670" y="4596242"/>
            <a:ext cx="720437" cy="692727"/>
          </a:xfrm>
          <a:prstGeom prst="ellipse">
            <a:avLst/>
          </a:prstGeom>
          <a:solidFill>
            <a:schemeClr val="tx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3600" b="1" dirty="0">
                <a:solidFill>
                  <a:schemeClr val="bg1"/>
                </a:solidFill>
              </a:rPr>
              <a:t>4</a:t>
            </a:r>
          </a:p>
        </p:txBody>
      </p:sp>
      <p:sp>
        <p:nvSpPr>
          <p:cNvPr id="35" name="Oval 34">
            <a:extLst>
              <a:ext uri="{FF2B5EF4-FFF2-40B4-BE49-F238E27FC236}">
                <a16:creationId xmlns:a16="http://schemas.microsoft.com/office/drawing/2014/main" id="{74005565-EC0B-B3A2-082B-8D654F4B98B6}"/>
              </a:ext>
            </a:extLst>
          </p:cNvPr>
          <p:cNvSpPr/>
          <p:nvPr/>
        </p:nvSpPr>
        <p:spPr>
          <a:xfrm>
            <a:off x="8240930" y="1915394"/>
            <a:ext cx="720437" cy="692727"/>
          </a:xfrm>
          <a:prstGeom prst="ellipse">
            <a:avLst/>
          </a:prstGeom>
          <a:solidFill>
            <a:schemeClr val="tx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3600" b="1" dirty="0">
                <a:solidFill>
                  <a:schemeClr val="bg1"/>
                </a:solidFill>
              </a:rPr>
              <a:t>5</a:t>
            </a:r>
          </a:p>
        </p:txBody>
      </p:sp>
      <p:sp>
        <p:nvSpPr>
          <p:cNvPr id="37" name="Oval 36">
            <a:extLst>
              <a:ext uri="{FF2B5EF4-FFF2-40B4-BE49-F238E27FC236}">
                <a16:creationId xmlns:a16="http://schemas.microsoft.com/office/drawing/2014/main" id="{3B78D30D-BE06-700B-FBC7-B930FC37366C}"/>
              </a:ext>
            </a:extLst>
          </p:cNvPr>
          <p:cNvSpPr/>
          <p:nvPr/>
        </p:nvSpPr>
        <p:spPr>
          <a:xfrm>
            <a:off x="10107830" y="3588812"/>
            <a:ext cx="720437" cy="692727"/>
          </a:xfrm>
          <a:prstGeom prst="ellipse">
            <a:avLst/>
          </a:prstGeom>
          <a:solidFill>
            <a:schemeClr val="tx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3600" b="1" dirty="0">
                <a:solidFill>
                  <a:schemeClr val="bg1"/>
                </a:solidFill>
              </a:rPr>
              <a:t>6</a:t>
            </a:r>
          </a:p>
        </p:txBody>
      </p:sp>
    </p:spTree>
    <p:extLst>
      <p:ext uri="{BB962C8B-B14F-4D97-AF65-F5344CB8AC3E}">
        <p14:creationId xmlns:p14="http://schemas.microsoft.com/office/powerpoint/2010/main" val="3703798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0D17-47BA-A35D-8C04-46E431F99D1F}"/>
              </a:ext>
            </a:extLst>
          </p:cNvPr>
          <p:cNvSpPr>
            <a:spLocks noGrp="1"/>
          </p:cNvSpPr>
          <p:nvPr>
            <p:ph type="title"/>
          </p:nvPr>
        </p:nvSpPr>
        <p:spPr>
          <a:xfrm>
            <a:off x="328921" y="274320"/>
            <a:ext cx="11755632" cy="978729"/>
          </a:xfrm>
        </p:spPr>
        <p:txBody>
          <a:bodyPr/>
          <a:lstStyle/>
          <a:p>
            <a:r>
              <a:rPr lang="en-US" dirty="0"/>
              <a:t>The STS design manages failures that occur from dynamic pulses – Water Leaks</a:t>
            </a:r>
          </a:p>
        </p:txBody>
      </p:sp>
      <p:grpSp>
        <p:nvGrpSpPr>
          <p:cNvPr id="20" name="Group 19">
            <a:extLst>
              <a:ext uri="{FF2B5EF4-FFF2-40B4-BE49-F238E27FC236}">
                <a16:creationId xmlns:a16="http://schemas.microsoft.com/office/drawing/2014/main" id="{BC8902B2-241C-AC2D-DC7B-96767F3C993C}"/>
              </a:ext>
            </a:extLst>
          </p:cNvPr>
          <p:cNvGrpSpPr/>
          <p:nvPr/>
        </p:nvGrpSpPr>
        <p:grpSpPr>
          <a:xfrm>
            <a:off x="1089508" y="1857489"/>
            <a:ext cx="9681753" cy="4351120"/>
            <a:chOff x="13361210" y="3688838"/>
            <a:chExt cx="9983845" cy="4676904"/>
          </a:xfrm>
        </p:grpSpPr>
        <p:pic>
          <p:nvPicPr>
            <p:cNvPr id="3" name="Picture 2" descr="A white rectangular object with holes&#10;&#10;Description automatically generated">
              <a:extLst>
                <a:ext uri="{FF2B5EF4-FFF2-40B4-BE49-F238E27FC236}">
                  <a16:creationId xmlns:a16="http://schemas.microsoft.com/office/drawing/2014/main" id="{E11D9E0A-9531-FA87-9D2F-8A81ABF884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61210" y="3688838"/>
              <a:ext cx="9983845" cy="4676904"/>
            </a:xfrm>
            <a:prstGeom prst="rect">
              <a:avLst/>
            </a:prstGeom>
          </p:spPr>
        </p:pic>
        <p:sp>
          <p:nvSpPr>
            <p:cNvPr id="18" name="Oval 17">
              <a:extLst>
                <a:ext uri="{FF2B5EF4-FFF2-40B4-BE49-F238E27FC236}">
                  <a16:creationId xmlns:a16="http://schemas.microsoft.com/office/drawing/2014/main" id="{330FD9A7-2EDD-4536-7EE9-25DBFDD9D304}"/>
                </a:ext>
              </a:extLst>
            </p:cNvPr>
            <p:cNvSpPr/>
            <p:nvPr/>
          </p:nvSpPr>
          <p:spPr>
            <a:xfrm>
              <a:off x="17423027" y="4799309"/>
              <a:ext cx="568412" cy="1075949"/>
            </a:xfrm>
            <a:prstGeom prst="ellipse">
              <a:avLst/>
            </a:prstGeom>
            <a:noFill/>
            <a:ln w="38100">
              <a:solidFill>
                <a:srgbClr val="FF0000"/>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highlight>
                  <a:srgbClr val="FF0000"/>
                </a:highlight>
              </a:endParaRPr>
            </a:p>
          </p:txBody>
        </p:sp>
        <p:sp>
          <p:nvSpPr>
            <p:cNvPr id="19" name="Oval 18">
              <a:extLst>
                <a:ext uri="{FF2B5EF4-FFF2-40B4-BE49-F238E27FC236}">
                  <a16:creationId xmlns:a16="http://schemas.microsoft.com/office/drawing/2014/main" id="{DC4C1CC3-3838-C3FA-9102-CCFC1658908E}"/>
                </a:ext>
              </a:extLst>
            </p:cNvPr>
            <p:cNvSpPr/>
            <p:nvPr/>
          </p:nvSpPr>
          <p:spPr>
            <a:xfrm>
              <a:off x="15761485" y="6029315"/>
              <a:ext cx="568412" cy="1075949"/>
            </a:xfrm>
            <a:prstGeom prst="ellipse">
              <a:avLst/>
            </a:prstGeom>
            <a:noFill/>
            <a:ln w="38100">
              <a:solidFill>
                <a:srgbClr val="FF0000"/>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highlight>
                  <a:srgbClr val="FF0000"/>
                </a:highlight>
              </a:endParaRPr>
            </a:p>
          </p:txBody>
        </p:sp>
      </p:grpSp>
      <p:pic>
        <p:nvPicPr>
          <p:cNvPr id="41" name="Picture 40">
            <a:extLst>
              <a:ext uri="{FF2B5EF4-FFF2-40B4-BE49-F238E27FC236}">
                <a16:creationId xmlns:a16="http://schemas.microsoft.com/office/drawing/2014/main" id="{EE31EFD7-D885-6544-CAA7-FB818D752D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4198" y="1857489"/>
            <a:ext cx="4147802" cy="4019849"/>
          </a:xfrm>
          <a:prstGeom prst="rect">
            <a:avLst/>
          </a:prstGeom>
          <a:solidFill>
            <a:srgbClr val="FFFFFF">
              <a:shade val="85000"/>
            </a:srgbClr>
          </a:solidFill>
          <a:ln w="381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Oval 21">
            <a:extLst>
              <a:ext uri="{FF2B5EF4-FFF2-40B4-BE49-F238E27FC236}">
                <a16:creationId xmlns:a16="http://schemas.microsoft.com/office/drawing/2014/main" id="{A2E1812E-103A-8FDD-7A26-72B710A1A17F}"/>
              </a:ext>
            </a:extLst>
          </p:cNvPr>
          <p:cNvSpPr/>
          <p:nvPr/>
        </p:nvSpPr>
        <p:spPr>
          <a:xfrm>
            <a:off x="2445104" y="3333957"/>
            <a:ext cx="720437" cy="692727"/>
          </a:xfrm>
          <a:prstGeom prst="ellipse">
            <a:avLst/>
          </a:prstGeom>
          <a:solidFill>
            <a:schemeClr val="tx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3600" b="1" dirty="0">
                <a:solidFill>
                  <a:schemeClr val="bg1"/>
                </a:solidFill>
              </a:rPr>
              <a:t>1</a:t>
            </a:r>
          </a:p>
        </p:txBody>
      </p:sp>
      <p:sp>
        <p:nvSpPr>
          <p:cNvPr id="23" name="Oval 22">
            <a:extLst>
              <a:ext uri="{FF2B5EF4-FFF2-40B4-BE49-F238E27FC236}">
                <a16:creationId xmlns:a16="http://schemas.microsoft.com/office/drawing/2014/main" id="{39098AEF-2E5C-0A8C-BD47-837935D8B0BF}"/>
              </a:ext>
            </a:extLst>
          </p:cNvPr>
          <p:cNvSpPr/>
          <p:nvPr/>
        </p:nvSpPr>
        <p:spPr>
          <a:xfrm>
            <a:off x="4276645" y="2291682"/>
            <a:ext cx="720437" cy="692727"/>
          </a:xfrm>
          <a:prstGeom prst="ellipse">
            <a:avLst/>
          </a:prstGeom>
          <a:solidFill>
            <a:schemeClr val="tx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3600" b="1" dirty="0">
                <a:solidFill>
                  <a:schemeClr val="bg1"/>
                </a:solidFill>
              </a:rPr>
              <a:t>3</a:t>
            </a:r>
          </a:p>
        </p:txBody>
      </p:sp>
    </p:spTree>
    <p:extLst>
      <p:ext uri="{BB962C8B-B14F-4D97-AF65-F5344CB8AC3E}">
        <p14:creationId xmlns:p14="http://schemas.microsoft.com/office/powerpoint/2010/main" val="3523201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0D17-47BA-A35D-8C04-46E431F99D1F}"/>
              </a:ext>
            </a:extLst>
          </p:cNvPr>
          <p:cNvSpPr>
            <a:spLocks noGrp="1"/>
          </p:cNvSpPr>
          <p:nvPr>
            <p:ph type="title"/>
          </p:nvPr>
        </p:nvSpPr>
        <p:spPr>
          <a:xfrm>
            <a:off x="328921" y="274320"/>
            <a:ext cx="11755632" cy="978729"/>
          </a:xfrm>
        </p:spPr>
        <p:txBody>
          <a:bodyPr/>
          <a:lstStyle/>
          <a:p>
            <a:r>
              <a:rPr lang="en-US" dirty="0"/>
              <a:t>The STS design manages failures that occur from dynamic pulses – Crack Arresting</a:t>
            </a:r>
          </a:p>
        </p:txBody>
      </p:sp>
      <p:grpSp>
        <p:nvGrpSpPr>
          <p:cNvPr id="34" name="Group 33">
            <a:extLst>
              <a:ext uri="{FF2B5EF4-FFF2-40B4-BE49-F238E27FC236}">
                <a16:creationId xmlns:a16="http://schemas.microsoft.com/office/drawing/2014/main" id="{01EEEE46-201A-4C42-50E9-F54CCB1288D4}"/>
              </a:ext>
            </a:extLst>
          </p:cNvPr>
          <p:cNvGrpSpPr/>
          <p:nvPr/>
        </p:nvGrpSpPr>
        <p:grpSpPr>
          <a:xfrm>
            <a:off x="341011" y="1765837"/>
            <a:ext cx="8453610" cy="3839114"/>
            <a:chOff x="1089508" y="1857489"/>
            <a:chExt cx="9681753" cy="4351120"/>
          </a:xfrm>
        </p:grpSpPr>
        <p:grpSp>
          <p:nvGrpSpPr>
            <p:cNvPr id="3" name="Group 2">
              <a:extLst>
                <a:ext uri="{FF2B5EF4-FFF2-40B4-BE49-F238E27FC236}">
                  <a16:creationId xmlns:a16="http://schemas.microsoft.com/office/drawing/2014/main" id="{DD004A11-81A3-AB5C-7FAB-BA613CA459F0}"/>
                </a:ext>
              </a:extLst>
            </p:cNvPr>
            <p:cNvGrpSpPr/>
            <p:nvPr/>
          </p:nvGrpSpPr>
          <p:grpSpPr>
            <a:xfrm>
              <a:off x="1089508" y="1857489"/>
              <a:ext cx="9681753" cy="4351120"/>
              <a:chOff x="13361210" y="3688838"/>
              <a:chExt cx="9983845" cy="4676904"/>
            </a:xfrm>
          </p:grpSpPr>
          <p:pic>
            <p:nvPicPr>
              <p:cNvPr id="4" name="Picture 3" descr="A white rectangular object with holes&#10;&#10;Description automatically generated">
                <a:extLst>
                  <a:ext uri="{FF2B5EF4-FFF2-40B4-BE49-F238E27FC236}">
                    <a16:creationId xmlns:a16="http://schemas.microsoft.com/office/drawing/2014/main" id="{627135A1-9116-55A4-FDB4-C0C88B481C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61210" y="3688838"/>
                <a:ext cx="9983845" cy="4676904"/>
              </a:xfrm>
              <a:prstGeom prst="rect">
                <a:avLst/>
              </a:prstGeom>
            </p:spPr>
          </p:pic>
          <p:sp>
            <p:nvSpPr>
              <p:cNvPr id="6" name="Oval 5">
                <a:extLst>
                  <a:ext uri="{FF2B5EF4-FFF2-40B4-BE49-F238E27FC236}">
                    <a16:creationId xmlns:a16="http://schemas.microsoft.com/office/drawing/2014/main" id="{155E440D-D190-8B97-DC45-D32453FC605A}"/>
                  </a:ext>
                </a:extLst>
              </p:cNvPr>
              <p:cNvSpPr/>
              <p:nvPr/>
            </p:nvSpPr>
            <p:spPr>
              <a:xfrm>
                <a:off x="18233490" y="5706782"/>
                <a:ext cx="950053" cy="1536064"/>
              </a:xfrm>
              <a:prstGeom prst="ellipse">
                <a:avLst/>
              </a:prstGeom>
              <a:noFill/>
              <a:ln w="38100">
                <a:solidFill>
                  <a:srgbClr val="FF0000"/>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highlight>
                    <a:srgbClr val="FF0000"/>
                  </a:highlight>
                </a:endParaRPr>
              </a:p>
            </p:txBody>
          </p:sp>
        </p:grpSp>
        <p:sp>
          <p:nvSpPr>
            <p:cNvPr id="20" name="Oval 19">
              <a:extLst>
                <a:ext uri="{FF2B5EF4-FFF2-40B4-BE49-F238E27FC236}">
                  <a16:creationId xmlns:a16="http://schemas.microsoft.com/office/drawing/2014/main" id="{FE471C5C-8DBB-E532-4CB8-8C7490600B49}"/>
                </a:ext>
              </a:extLst>
            </p:cNvPr>
            <p:cNvSpPr/>
            <p:nvPr/>
          </p:nvSpPr>
          <p:spPr>
            <a:xfrm>
              <a:off x="6307910" y="5163932"/>
              <a:ext cx="720437" cy="692727"/>
            </a:xfrm>
            <a:prstGeom prst="ellipse">
              <a:avLst/>
            </a:prstGeom>
            <a:solidFill>
              <a:schemeClr val="tx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3600" b="1" dirty="0">
                  <a:solidFill>
                    <a:schemeClr val="bg1"/>
                  </a:solidFill>
                </a:rPr>
                <a:t>4</a:t>
              </a:r>
            </a:p>
          </p:txBody>
        </p:sp>
      </p:grpSp>
      <p:pic>
        <p:nvPicPr>
          <p:cNvPr id="19" name="Picture 18">
            <a:extLst>
              <a:ext uri="{FF2B5EF4-FFF2-40B4-BE49-F238E27FC236}">
                <a16:creationId xmlns:a16="http://schemas.microsoft.com/office/drawing/2014/main" id="{DBDBB2A2-4770-288D-D21B-A166D7F550A8}"/>
              </a:ext>
            </a:extLst>
          </p:cNvPr>
          <p:cNvPicPr>
            <a:picLocks noChangeAspect="1"/>
          </p:cNvPicPr>
          <p:nvPr/>
        </p:nvPicPr>
        <p:blipFill>
          <a:blip r:embed="rId4" cstate="screen">
            <a:extLst>
              <a:ext uri="{28A0092B-C50C-407E-A947-70E740481C1C}">
                <a14:useLocalDpi xmlns:a14="http://schemas.microsoft.com/office/drawing/2010/main"/>
              </a:ext>
            </a:extLst>
          </a:blip>
          <a:srcRect r="14936"/>
          <a:stretch/>
        </p:blipFill>
        <p:spPr>
          <a:xfrm rot="5400000">
            <a:off x="8823559" y="515348"/>
            <a:ext cx="2894553" cy="3627433"/>
          </a:xfrm>
          <a:prstGeom prst="rect">
            <a:avLst/>
          </a:prstGeom>
        </p:spPr>
      </p:pic>
      <p:grpSp>
        <p:nvGrpSpPr>
          <p:cNvPr id="35" name="Group 34">
            <a:extLst>
              <a:ext uri="{FF2B5EF4-FFF2-40B4-BE49-F238E27FC236}">
                <a16:creationId xmlns:a16="http://schemas.microsoft.com/office/drawing/2014/main" id="{3FD86DF4-CCD9-4FD9-0428-EB8AD9E5D186}"/>
              </a:ext>
            </a:extLst>
          </p:cNvPr>
          <p:cNvGrpSpPr/>
          <p:nvPr/>
        </p:nvGrpSpPr>
        <p:grpSpPr>
          <a:xfrm>
            <a:off x="8391329" y="3878929"/>
            <a:ext cx="3693224" cy="2850326"/>
            <a:chOff x="8709637" y="870934"/>
            <a:chExt cx="3902261" cy="2873219"/>
          </a:xfrm>
        </p:grpSpPr>
        <p:pic>
          <p:nvPicPr>
            <p:cNvPr id="22" name="Picture 21">
              <a:extLst>
                <a:ext uri="{FF2B5EF4-FFF2-40B4-BE49-F238E27FC236}">
                  <a16:creationId xmlns:a16="http://schemas.microsoft.com/office/drawing/2014/main" id="{D6599E95-17BA-8305-CB62-2C661793E0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79151" y="870934"/>
              <a:ext cx="3832747" cy="2873219"/>
            </a:xfrm>
            <a:prstGeom prst="rect">
              <a:avLst/>
            </a:prstGeom>
            <a:ln w="47625">
              <a:noFill/>
            </a:ln>
          </p:spPr>
        </p:pic>
        <p:sp>
          <p:nvSpPr>
            <p:cNvPr id="23" name="TextBox 22">
              <a:extLst>
                <a:ext uri="{FF2B5EF4-FFF2-40B4-BE49-F238E27FC236}">
                  <a16:creationId xmlns:a16="http://schemas.microsoft.com/office/drawing/2014/main" id="{F491A15A-296D-A039-6D73-2226A87DB9EA}"/>
                </a:ext>
              </a:extLst>
            </p:cNvPr>
            <p:cNvSpPr txBox="1"/>
            <p:nvPr/>
          </p:nvSpPr>
          <p:spPr>
            <a:xfrm>
              <a:off x="8709637" y="1579604"/>
              <a:ext cx="649908" cy="386914"/>
            </a:xfrm>
            <a:prstGeom prst="rect">
              <a:avLst/>
            </a:prstGeom>
            <a:noFill/>
            <a:ln>
              <a:noFill/>
            </a:ln>
          </p:spPr>
          <p:txBody>
            <a:bodyPr wrap="square" rtlCol="0">
              <a:spAutoFit/>
            </a:bodyPr>
            <a:lstStyle/>
            <a:p>
              <a:pPr algn="l">
                <a:lnSpc>
                  <a:spcPct val="90000"/>
                </a:lnSpc>
              </a:pPr>
              <a:r>
                <a:rPr lang="en-US" dirty="0">
                  <a:solidFill>
                    <a:srgbClr val="FF0000"/>
                  </a:solidFill>
                  <a:latin typeface="+mn-lt"/>
                </a:rPr>
                <a:t>Ta</a:t>
              </a:r>
            </a:p>
          </p:txBody>
        </p:sp>
        <p:sp>
          <p:nvSpPr>
            <p:cNvPr id="32" name="TextBox 31">
              <a:extLst>
                <a:ext uri="{FF2B5EF4-FFF2-40B4-BE49-F238E27FC236}">
                  <a16:creationId xmlns:a16="http://schemas.microsoft.com/office/drawing/2014/main" id="{422AAA30-CF0E-3DEB-7CEE-C129846A46B6}"/>
                </a:ext>
              </a:extLst>
            </p:cNvPr>
            <p:cNvSpPr txBox="1"/>
            <p:nvPr/>
          </p:nvSpPr>
          <p:spPr>
            <a:xfrm>
              <a:off x="9296070" y="1579814"/>
              <a:ext cx="497855" cy="341632"/>
            </a:xfrm>
            <a:prstGeom prst="rect">
              <a:avLst/>
            </a:prstGeom>
            <a:noFill/>
            <a:ln>
              <a:noFill/>
            </a:ln>
          </p:spPr>
          <p:txBody>
            <a:bodyPr wrap="square" rtlCol="0">
              <a:spAutoFit/>
            </a:bodyPr>
            <a:lstStyle/>
            <a:p>
              <a:pPr algn="l">
                <a:lnSpc>
                  <a:spcPct val="90000"/>
                </a:lnSpc>
              </a:pPr>
              <a:r>
                <a:rPr lang="en-US" dirty="0">
                  <a:solidFill>
                    <a:srgbClr val="FF0000"/>
                  </a:solidFill>
                  <a:latin typeface="+mn-lt"/>
                </a:rPr>
                <a:t>W</a:t>
              </a:r>
            </a:p>
          </p:txBody>
        </p:sp>
      </p:grpSp>
      <p:pic>
        <p:nvPicPr>
          <p:cNvPr id="4098" name="Picture 2">
            <a:extLst>
              <a:ext uri="{FF2B5EF4-FFF2-40B4-BE49-F238E27FC236}">
                <a16:creationId xmlns:a16="http://schemas.microsoft.com/office/drawing/2014/main" id="{04391F43-AB22-5BE7-1754-8CC31790340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0800000">
            <a:off x="6504768" y="3888881"/>
            <a:ext cx="1876488" cy="284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520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3802-D532-489B-9506-13BC33689E97}"/>
              </a:ext>
            </a:extLst>
          </p:cNvPr>
          <p:cNvSpPr>
            <a:spLocks noGrp="1"/>
          </p:cNvSpPr>
          <p:nvPr>
            <p:ph type="title"/>
          </p:nvPr>
        </p:nvSpPr>
        <p:spPr>
          <a:xfrm>
            <a:off x="429767" y="274320"/>
            <a:ext cx="11430000" cy="452432"/>
          </a:xfrm>
        </p:spPr>
        <p:txBody>
          <a:bodyPr/>
          <a:lstStyle/>
          <a:p>
            <a:r>
              <a:rPr lang="en-US" sz="2600" dirty="0"/>
              <a:t>Mfg. R&amp;D input to design </a:t>
            </a:r>
            <a:r>
              <a:rPr lang="en-US" sz="2600" dirty="0">
                <a:sym typeface="Wingdings" panose="05000000000000000000" pitchFamily="2" charset="2"/>
              </a:rPr>
              <a:t></a:t>
            </a:r>
            <a:r>
              <a:rPr lang="en-US" sz="2600" dirty="0"/>
              <a:t> aiding preparation for CD-3 approval</a:t>
            </a:r>
          </a:p>
        </p:txBody>
      </p:sp>
      <p:graphicFrame>
        <p:nvGraphicFramePr>
          <p:cNvPr id="4" name="Content Placeholder 3">
            <a:extLst>
              <a:ext uri="{FF2B5EF4-FFF2-40B4-BE49-F238E27FC236}">
                <a16:creationId xmlns:a16="http://schemas.microsoft.com/office/drawing/2014/main" id="{43087AE6-47EF-D758-512F-A6F430127191}"/>
              </a:ext>
            </a:extLst>
          </p:cNvPr>
          <p:cNvGraphicFramePr>
            <a:graphicFrameLocks noGrp="1"/>
          </p:cNvGraphicFramePr>
          <p:nvPr>
            <p:ph idx="1"/>
          </p:nvPr>
        </p:nvGraphicFramePr>
        <p:xfrm>
          <a:off x="429775" y="849572"/>
          <a:ext cx="11597127" cy="5453692"/>
        </p:xfrm>
        <a:graphic>
          <a:graphicData uri="http://schemas.openxmlformats.org/drawingml/2006/table">
            <a:tbl>
              <a:tblPr firstRow="1" bandRow="1">
                <a:tableStyleId>{21E4AEA4-8DFA-4A89-87EB-49C32662AFE0}</a:tableStyleId>
              </a:tblPr>
              <a:tblGrid>
                <a:gridCol w="1007342">
                  <a:extLst>
                    <a:ext uri="{9D8B030D-6E8A-4147-A177-3AD203B41FA5}">
                      <a16:colId xmlns:a16="http://schemas.microsoft.com/office/drawing/2014/main" val="364342193"/>
                    </a:ext>
                  </a:extLst>
                </a:gridCol>
                <a:gridCol w="1929109">
                  <a:extLst>
                    <a:ext uri="{9D8B030D-6E8A-4147-A177-3AD203B41FA5}">
                      <a16:colId xmlns:a16="http://schemas.microsoft.com/office/drawing/2014/main" val="3455129021"/>
                    </a:ext>
                  </a:extLst>
                </a:gridCol>
                <a:gridCol w="1443446">
                  <a:extLst>
                    <a:ext uri="{9D8B030D-6E8A-4147-A177-3AD203B41FA5}">
                      <a16:colId xmlns:a16="http://schemas.microsoft.com/office/drawing/2014/main" val="1158036046"/>
                    </a:ext>
                  </a:extLst>
                </a:gridCol>
                <a:gridCol w="1443446">
                  <a:extLst>
                    <a:ext uri="{9D8B030D-6E8A-4147-A177-3AD203B41FA5}">
                      <a16:colId xmlns:a16="http://schemas.microsoft.com/office/drawing/2014/main" val="3113290280"/>
                    </a:ext>
                  </a:extLst>
                </a:gridCol>
                <a:gridCol w="1443446">
                  <a:extLst>
                    <a:ext uri="{9D8B030D-6E8A-4147-A177-3AD203B41FA5}">
                      <a16:colId xmlns:a16="http://schemas.microsoft.com/office/drawing/2014/main" val="3479163451"/>
                    </a:ext>
                  </a:extLst>
                </a:gridCol>
                <a:gridCol w="1443446">
                  <a:extLst>
                    <a:ext uri="{9D8B030D-6E8A-4147-A177-3AD203B41FA5}">
                      <a16:colId xmlns:a16="http://schemas.microsoft.com/office/drawing/2014/main" val="1603451906"/>
                    </a:ext>
                  </a:extLst>
                </a:gridCol>
                <a:gridCol w="1443446">
                  <a:extLst>
                    <a:ext uri="{9D8B030D-6E8A-4147-A177-3AD203B41FA5}">
                      <a16:colId xmlns:a16="http://schemas.microsoft.com/office/drawing/2014/main" val="2961609811"/>
                    </a:ext>
                  </a:extLst>
                </a:gridCol>
                <a:gridCol w="1443446">
                  <a:extLst>
                    <a:ext uri="{9D8B030D-6E8A-4147-A177-3AD203B41FA5}">
                      <a16:colId xmlns:a16="http://schemas.microsoft.com/office/drawing/2014/main" val="2369990917"/>
                    </a:ext>
                  </a:extLst>
                </a:gridCol>
              </a:tblGrid>
              <a:tr h="637852">
                <a:tc rowSpan="2" gridSpan="2">
                  <a:txBody>
                    <a:bodyPr/>
                    <a:lstStyle/>
                    <a:p>
                      <a:pPr algn="l"/>
                      <a:r>
                        <a:rPr lang="en-US" sz="1400" b="0" dirty="0">
                          <a:solidFill>
                            <a:schemeClr val="tx1"/>
                          </a:solidFill>
                        </a:rPr>
                        <a:t>*estimated R&amp;D completion dates – range </a:t>
                      </a:r>
                      <a:r>
                        <a:rPr lang="en-US" sz="1400" b="0" dirty="0">
                          <a:solidFill>
                            <a:schemeClr val="tx1"/>
                          </a:solidFill>
                          <a:sym typeface="Wingdings" panose="05000000000000000000" pitchFamily="2" charset="2"/>
                        </a:rPr>
                        <a:t></a:t>
                      </a:r>
                      <a:r>
                        <a:rPr lang="en-US" sz="1400" b="0" dirty="0">
                          <a:solidFill>
                            <a:schemeClr val="tx1"/>
                          </a:solidFill>
                        </a:rPr>
                        <a:t> uncertainty</a:t>
                      </a:r>
                    </a:p>
                    <a:p>
                      <a:pPr algn="l"/>
                      <a:endParaRPr lang="en-US" sz="1400" b="0" dirty="0">
                        <a:solidFill>
                          <a:schemeClr val="tx1"/>
                        </a:solidFill>
                      </a:endParaRPr>
                    </a:p>
                    <a:p>
                      <a:pPr algn="l"/>
                      <a:r>
                        <a:rPr lang="en-US" sz="1400" b="0" dirty="0">
                          <a:solidFill>
                            <a:schemeClr val="tx1"/>
                          </a:solidFill>
                        </a:rPr>
                        <a:t>**may r</a:t>
                      </a:r>
                      <a:r>
                        <a:rPr lang="en-US" sz="1400" b="0" dirty="0">
                          <a:solidFill>
                            <a:schemeClr val="tx1"/>
                          </a:solidFill>
                          <a:latin typeface="+mn-lt"/>
                        </a:rPr>
                        <a:t>equire auxiliary HPC to complete</a:t>
                      </a:r>
                      <a:endParaRPr lang="en-US" sz="1400" b="0" dirty="0">
                        <a:solidFill>
                          <a:schemeClr val="tx1"/>
                        </a:solidFill>
                      </a:endParaRPr>
                    </a:p>
                  </a:txBody>
                  <a:tcPr anchor="b">
                    <a:solidFill>
                      <a:schemeClr val="bg1"/>
                    </a:solidFill>
                  </a:tcPr>
                </a:tc>
                <a:tc rowSpan="2" hMerge="1">
                  <a:txBody>
                    <a:bodyPr/>
                    <a:lstStyle/>
                    <a:p>
                      <a:endParaRPr/>
                    </a:p>
                  </a:txBody>
                  <a:tcPr/>
                </a:tc>
                <a:tc gridSpan="6">
                  <a:txBody>
                    <a:bodyPr/>
                    <a:lstStyle/>
                    <a:p>
                      <a:pPr algn="ctr"/>
                      <a:r>
                        <a:rPr lang="en-US" sz="2400" dirty="0"/>
                        <a:t>R&amp;D Requirements</a:t>
                      </a:r>
                    </a:p>
                  </a:txBody>
                  <a:tcPr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8129270"/>
                  </a:ext>
                </a:extLst>
              </a:tr>
              <a:tr h="883053">
                <a:tc gridSpan="2" vMerge="1">
                  <a:txBody>
                    <a:bodyPr/>
                    <a:lstStyle/>
                    <a:p>
                      <a:pPr algn="ctr"/>
                      <a:endParaRPr lang="en-US" dirty="0"/>
                    </a:p>
                  </a:txBody>
                  <a:tcPr/>
                </a:tc>
                <a:tc hMerge="1" vMerge="1">
                  <a:txBody>
                    <a:bodyPr/>
                    <a:lstStyle/>
                    <a:p>
                      <a:pPr algn="ctr"/>
                      <a:endParaRPr lang="en-US" dirty="0"/>
                    </a:p>
                  </a:txBody>
                  <a:tcPr/>
                </a:tc>
                <a:tc>
                  <a:txBody>
                    <a:bodyPr/>
                    <a:lstStyle/>
                    <a:p>
                      <a:pPr algn="ctr"/>
                      <a:r>
                        <a:rPr lang="en-US" sz="1400" dirty="0"/>
                        <a:t>Measure material interfaces’ properties vs. bonding pressure</a:t>
                      </a:r>
                    </a:p>
                  </a:txBody>
                  <a:tcPr anchor="ctr">
                    <a:solidFill>
                      <a:schemeClr val="accent5">
                        <a:lumMod val="20000"/>
                        <a:lumOff val="80000"/>
                      </a:schemeClr>
                    </a:solidFill>
                  </a:tcPr>
                </a:tc>
                <a:tc>
                  <a:txBody>
                    <a:bodyPr/>
                    <a:lstStyle/>
                    <a:p>
                      <a:pPr lvl="0" algn="ctr">
                        <a:buNone/>
                      </a:pPr>
                      <a:r>
                        <a:rPr lang="en-US" sz="1400" dirty="0"/>
                        <a:t>Predict material interfaces’ bonding pressure</a:t>
                      </a:r>
                    </a:p>
                  </a:txBody>
                  <a:tcPr anchor="ctr">
                    <a:solidFill>
                      <a:schemeClr val="accent5">
                        <a:lumMod val="20000"/>
                        <a:lumOff val="80000"/>
                      </a:schemeClr>
                    </a:solidFill>
                  </a:tcPr>
                </a:tc>
                <a:tc>
                  <a:txBody>
                    <a:bodyPr/>
                    <a:lstStyle/>
                    <a:p>
                      <a:pPr algn="ctr"/>
                      <a:r>
                        <a:rPr lang="en-US" sz="1400" dirty="0"/>
                        <a:t>Develop HIP / confirm residual stress prediction is conservative</a:t>
                      </a:r>
                    </a:p>
                  </a:txBody>
                  <a:tcPr anchor="ctr">
                    <a:solidFill>
                      <a:schemeClr val="accent5">
                        <a:lumMod val="20000"/>
                        <a:lumOff val="80000"/>
                      </a:schemeClr>
                    </a:solidFill>
                  </a:tcPr>
                </a:tc>
                <a:tc>
                  <a:txBody>
                    <a:bodyPr/>
                    <a:lstStyle/>
                    <a:p>
                      <a:pPr lvl="0" algn="ctr">
                        <a:buNone/>
                      </a:pPr>
                      <a:r>
                        <a:rPr lang="en-US" sz="1400" dirty="0"/>
                        <a:t>Fabrication review &amp; approval</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Confirm (observe) material interface bonding</a:t>
                      </a:r>
                    </a:p>
                  </a:txBody>
                  <a:tcPr anchor="ctr">
                    <a:solidFill>
                      <a:schemeClr val="accent5">
                        <a:lumMod val="20000"/>
                        <a:lumOff val="80000"/>
                      </a:schemeClr>
                    </a:solidFill>
                  </a:tcPr>
                </a:tc>
                <a:tc>
                  <a:txBody>
                    <a:bodyPr/>
                    <a:lstStyle/>
                    <a:p>
                      <a:pPr algn="ctr"/>
                      <a:r>
                        <a:rPr lang="en-US" sz="1400" dirty="0"/>
                        <a:t>Confirm (measure) as-manufactured Inconel properties</a:t>
                      </a:r>
                    </a:p>
                  </a:txBody>
                  <a:tcPr anchor="ctr">
                    <a:solidFill>
                      <a:schemeClr val="accent5">
                        <a:lumMod val="20000"/>
                        <a:lumOff val="80000"/>
                      </a:schemeClr>
                    </a:solidFill>
                  </a:tcPr>
                </a:tc>
                <a:extLst>
                  <a:ext uri="{0D108BD9-81ED-4DB2-BD59-A6C34878D82A}">
                    <a16:rowId xmlns:a16="http://schemas.microsoft.com/office/drawing/2014/main" val="2064553858"/>
                  </a:ext>
                </a:extLst>
              </a:tr>
              <a:tr h="1143000">
                <a:tc rowSpan="3">
                  <a:txBody>
                    <a:bodyPr/>
                    <a:lstStyle/>
                    <a:p>
                      <a:pPr marL="0" algn="ctr" defTabSz="914400" rtl="0" eaLnBrk="1" latinLnBrk="0" hangingPunct="1"/>
                      <a:r>
                        <a:rPr lang="en-US" sz="2400" b="1" kern="1200" dirty="0">
                          <a:solidFill>
                            <a:schemeClr val="lt1"/>
                          </a:solidFill>
                          <a:latin typeface="+mn-lt"/>
                          <a:ea typeface="+mn-ea"/>
                          <a:cs typeface="+mn-cs"/>
                        </a:rPr>
                        <a:t>Design Deliverables</a:t>
                      </a:r>
                    </a:p>
                  </a:txBody>
                  <a:tcPr vert="vert270" anchor="ctr">
                    <a:solidFill>
                      <a:schemeClr val="accent5"/>
                    </a:solidFill>
                  </a:tcPr>
                </a:tc>
                <a:tc>
                  <a:txBody>
                    <a:bodyPr/>
                    <a:lstStyle/>
                    <a:p>
                      <a:pPr algn="ctr"/>
                      <a:r>
                        <a:rPr lang="en-US" sz="1400" dirty="0"/>
                        <a:t>Analysis confirms material interfaces pass requirements</a:t>
                      </a:r>
                    </a:p>
                  </a:txBody>
                  <a:tcPr anchor="ctr">
                    <a:solidFill>
                      <a:schemeClr val="accent5">
                        <a:lumMod val="20000"/>
                        <a:lumOff val="80000"/>
                      </a:schemeClr>
                    </a:solidFill>
                  </a:tcPr>
                </a:tc>
                <a:tc>
                  <a:txBody>
                    <a:bodyPr/>
                    <a:lstStyle/>
                    <a:p>
                      <a:pPr algn="ctr"/>
                      <a:r>
                        <a:rPr lang="en-US" sz="1400" dirty="0"/>
                        <a:t>VHP coupon samples </a:t>
                      </a:r>
                    </a:p>
                    <a:p>
                      <a:pPr lvl="0" algn="ctr">
                        <a:buNone/>
                      </a:pPr>
                      <a:r>
                        <a:rPr lang="en-US" sz="1400" dirty="0"/>
                        <a:t>(Q3-Q4 FY24)*</a:t>
                      </a:r>
                    </a:p>
                  </a:txBody>
                  <a:tcPr anchor="ctr">
                    <a:solidFill>
                      <a:schemeClr val="accent4">
                        <a:lumMod val="40000"/>
                        <a:lumOff val="60000"/>
                      </a:schemeClr>
                    </a:solidFill>
                  </a:tcPr>
                </a:tc>
                <a:tc>
                  <a:txBody>
                    <a:bodyPr/>
                    <a:lstStyle/>
                    <a:p>
                      <a:pPr algn="ctr"/>
                      <a:r>
                        <a:rPr lang="en-US" sz="1400" dirty="0"/>
                        <a:t>Full-scale HIP simulation</a:t>
                      </a:r>
                      <a:r>
                        <a:rPr lang="en-US" sz="1400" b="0" dirty="0"/>
                        <a:t>**</a:t>
                      </a:r>
                      <a:endParaRPr lang="en-US" sz="1400" b="1" dirty="0"/>
                    </a:p>
                    <a:p>
                      <a:pPr lvl="0" algn="ctr">
                        <a:buNone/>
                      </a:pPr>
                      <a:r>
                        <a:rPr lang="en-US" sz="1400" dirty="0"/>
                        <a:t>(Q3 FY24 – </a:t>
                      </a:r>
                    </a:p>
                    <a:p>
                      <a:pPr lvl="0" algn="ctr">
                        <a:buNone/>
                      </a:pPr>
                      <a:r>
                        <a:rPr lang="en-US" sz="1400" dirty="0"/>
                        <a:t>Q3 FY25)</a:t>
                      </a:r>
                    </a:p>
                  </a:txBody>
                  <a:tcPr anchor="ctr">
                    <a:solidFill>
                      <a:schemeClr val="accent4">
                        <a:lumMod val="40000"/>
                        <a:lumOff val="60000"/>
                      </a:schemeClr>
                    </a:solidFill>
                  </a:tcPr>
                </a:tc>
                <a:tc>
                  <a:txBody>
                    <a:bodyPr/>
                    <a:lstStyle/>
                    <a:p>
                      <a:pPr algn="ctr"/>
                      <a:endParaRPr lang="en-US" sz="1400" dirty="0"/>
                    </a:p>
                  </a:txBody>
                  <a:tcPr anchor="ctr">
                    <a:solidFill>
                      <a:schemeClr val="bg1"/>
                    </a:solidFill>
                  </a:tcPr>
                </a:tc>
                <a:tc>
                  <a:txBody>
                    <a:bodyPr/>
                    <a:lstStyle/>
                    <a:p>
                      <a:pPr lvl="0" algn="ctr">
                        <a:buNone/>
                      </a:pPr>
                      <a:endParaRPr lang="en-US" sz="1400" dirty="0"/>
                    </a:p>
                  </a:txBody>
                  <a:tcPr anchor="ctr">
                    <a:solidFill>
                      <a:schemeClr val="bg1"/>
                    </a:solidFill>
                  </a:tcPr>
                </a:tc>
                <a:tc>
                  <a:txBody>
                    <a:bodyPr/>
                    <a:lstStyle/>
                    <a:p>
                      <a:pPr algn="ctr"/>
                      <a:endParaRPr lang="en-US" sz="1400" dirty="0"/>
                    </a:p>
                  </a:txBody>
                  <a:tcPr anchor="ctr">
                    <a:solidFill>
                      <a:schemeClr val="bg1"/>
                    </a:solidFill>
                  </a:tcPr>
                </a:tc>
                <a:tc>
                  <a:txBody>
                    <a:bodyPr/>
                    <a:lstStyle/>
                    <a:p>
                      <a:pPr algn="ctr"/>
                      <a:endParaRPr lang="en-US" sz="1400" dirty="0"/>
                    </a:p>
                  </a:txBody>
                  <a:tcPr anchor="ctr">
                    <a:solidFill>
                      <a:schemeClr val="bg1"/>
                    </a:solidFill>
                  </a:tcPr>
                </a:tc>
                <a:extLst>
                  <a:ext uri="{0D108BD9-81ED-4DB2-BD59-A6C34878D82A}">
                    <a16:rowId xmlns:a16="http://schemas.microsoft.com/office/drawing/2014/main" val="422650207"/>
                  </a:ext>
                </a:extLst>
              </a:tr>
              <a:tr h="1143000">
                <a:tc vMerge="1">
                  <a:txBody>
                    <a:bodyPr/>
                    <a:lstStyle/>
                    <a:p>
                      <a:endParaRPr lang="en-US"/>
                    </a:p>
                  </a:txBody>
                  <a:tcPr/>
                </a:tc>
                <a:tc>
                  <a:txBody>
                    <a:bodyPr/>
                    <a:lstStyle/>
                    <a:p>
                      <a:pPr algn="ctr"/>
                      <a:r>
                        <a:rPr lang="en-US" sz="1400" dirty="0"/>
                        <a:t>Analysis confirms Inconel FOS &gt; 1</a:t>
                      </a:r>
                    </a:p>
                  </a:txBody>
                  <a:tcPr anchor="ctr">
                    <a:solidFill>
                      <a:schemeClr val="accent5">
                        <a:lumMod val="20000"/>
                        <a:lumOff val="80000"/>
                      </a:schemeClr>
                    </a:solidFill>
                  </a:tcPr>
                </a:tc>
                <a:tc>
                  <a:txBody>
                    <a:bodyPr/>
                    <a:lstStyle/>
                    <a:p>
                      <a:pPr algn="ctr"/>
                      <a:endParaRPr sz="1400" dirty="0"/>
                    </a:p>
                  </a:txBody>
                  <a:tcPr anchor="ctr">
                    <a:solidFill>
                      <a:schemeClr val="bg1"/>
                    </a:solidFill>
                  </a:tcPr>
                </a:tc>
                <a:tc>
                  <a:txBody>
                    <a:bodyPr/>
                    <a:lstStyle/>
                    <a:p>
                      <a:pPr algn="ctr"/>
                      <a:endParaRPr lang="en-US" sz="1400" dirty="0"/>
                    </a:p>
                  </a:txBody>
                  <a:tcPr anchor="ctr">
                    <a:noFill/>
                  </a:tcPr>
                </a:tc>
                <a:tc>
                  <a:txBody>
                    <a:bodyPr/>
                    <a:lstStyle/>
                    <a:p>
                      <a:pPr algn="ctr"/>
                      <a:r>
                        <a:rPr lang="en-US" sz="1400" dirty="0"/>
                        <a:t>Small-scale prototypes &amp; simulation</a:t>
                      </a:r>
                    </a:p>
                    <a:p>
                      <a:pPr lvl="0" algn="ctr">
                        <a:buNone/>
                      </a:pPr>
                      <a:r>
                        <a:rPr lang="en-US" sz="1400" dirty="0"/>
                        <a:t>(Q3 FY24 – </a:t>
                      </a:r>
                    </a:p>
                    <a:p>
                      <a:pPr lvl="0" algn="ctr">
                        <a:buNone/>
                      </a:pPr>
                      <a:r>
                        <a:rPr lang="en-US" sz="1400" dirty="0"/>
                        <a:t>Q3 FY25)</a:t>
                      </a:r>
                    </a:p>
                  </a:txBody>
                  <a:tcPr anchor="ctr">
                    <a:solidFill>
                      <a:schemeClr val="accent4">
                        <a:lumMod val="40000"/>
                        <a:lumOff val="60000"/>
                      </a:schemeClr>
                    </a:solidFill>
                  </a:tcPr>
                </a:tc>
                <a:tc>
                  <a:txBody>
                    <a:bodyPr/>
                    <a:lstStyle/>
                    <a:p>
                      <a:pPr lvl="0" algn="ctr">
                        <a:buNone/>
                      </a:pPr>
                      <a:endParaRPr lang="en-US" sz="1400" dirty="0"/>
                    </a:p>
                  </a:txBody>
                  <a:tcPr anchor="ctr">
                    <a:solidFill>
                      <a:schemeClr val="bg1"/>
                    </a:solidFill>
                  </a:tcPr>
                </a:tc>
                <a:tc>
                  <a:txBody>
                    <a:bodyPr/>
                    <a:lstStyle/>
                    <a:p>
                      <a:pPr algn="ctr"/>
                      <a:endParaRPr lang="en-US" sz="1400" dirty="0"/>
                    </a:p>
                  </a:txBody>
                  <a:tcPr anchor="ctr">
                    <a:solidFill>
                      <a:schemeClr val="bg1"/>
                    </a:solidFill>
                  </a:tcPr>
                </a:tc>
                <a:tc>
                  <a:txBody>
                    <a:bodyPr/>
                    <a:lstStyle/>
                    <a:p>
                      <a:pPr algn="ctr"/>
                      <a:endParaRPr lang="en-US" sz="1400" dirty="0"/>
                    </a:p>
                    <a:p>
                      <a:pPr lvl="0" algn="ctr">
                        <a:buNone/>
                      </a:pPr>
                      <a:endParaRPr lang="en-US" sz="1400" dirty="0"/>
                    </a:p>
                  </a:txBody>
                  <a:tcPr anchor="ctr">
                    <a:solidFill>
                      <a:schemeClr val="bg1"/>
                    </a:solidFill>
                  </a:tcPr>
                </a:tc>
                <a:extLst>
                  <a:ext uri="{0D108BD9-81ED-4DB2-BD59-A6C34878D82A}">
                    <a16:rowId xmlns:a16="http://schemas.microsoft.com/office/drawing/2014/main" val="145526124"/>
                  </a:ext>
                </a:extLst>
              </a:tr>
              <a:tr h="1143000">
                <a:tc vMerge="1">
                  <a:txBody>
                    <a:bodyPr/>
                    <a:lstStyle/>
                    <a:p>
                      <a:pPr algn="ctr"/>
                      <a:endParaRPr lang="en-US" dirty="0"/>
                    </a:p>
                  </a:txBody>
                  <a:tcPr/>
                </a:tc>
                <a:tc>
                  <a:txBody>
                    <a:bodyPr/>
                    <a:lstStyle/>
                    <a:p>
                      <a:pPr algn="ctr"/>
                      <a:r>
                        <a:rPr lang="en-US" sz="1400" dirty="0"/>
                        <a:t>Verify design &amp; analysis</a:t>
                      </a:r>
                    </a:p>
                  </a:txBody>
                  <a:tcPr anchor="ctr">
                    <a:solidFill>
                      <a:schemeClr val="accent5">
                        <a:lumMod val="20000"/>
                        <a:lumOff val="80000"/>
                      </a:schemeClr>
                    </a:solidFill>
                  </a:tcPr>
                </a:tc>
                <a:tc>
                  <a:txBody>
                    <a:bodyPr/>
                    <a:lstStyle/>
                    <a:p>
                      <a:pPr algn="ctr"/>
                      <a:endParaRPr sz="1400" dirty="0"/>
                    </a:p>
                  </a:txBody>
                  <a:tcPr anchor="ctr">
                    <a:solidFill>
                      <a:schemeClr val="bg1"/>
                    </a:solidFill>
                  </a:tcPr>
                </a:tc>
                <a:tc>
                  <a:txBody>
                    <a:bodyPr/>
                    <a:lstStyle/>
                    <a:p>
                      <a:pPr algn="ctr"/>
                      <a:endParaRPr lang="en-US" sz="1400" dirty="0"/>
                    </a:p>
                  </a:txBody>
                  <a:tcPr anchor="ctr">
                    <a:solidFill>
                      <a:schemeClr val="bg1"/>
                    </a:solidFill>
                  </a:tcPr>
                </a:tc>
                <a:tc>
                  <a:txBody>
                    <a:bodyPr/>
                    <a:lstStyle/>
                    <a:p>
                      <a:pPr marL="0" lvl="0" algn="ctr" rtl="0">
                        <a:buNone/>
                      </a:pPr>
                      <a:endParaRPr sz="1400" kern="1200" dirty="0">
                        <a:solidFill>
                          <a:schemeClr val="dk1"/>
                        </a:solidFill>
                        <a:latin typeface="+mn-lt"/>
                        <a:ea typeface="+mn-ea"/>
                        <a:cs typeface="+mn-cs"/>
                      </a:endParaRPr>
                    </a:p>
                  </a:txBody>
                  <a:tcPr anchor="ctr">
                    <a:solidFill>
                      <a:schemeClr val="bg1"/>
                    </a:solidFill>
                  </a:tcPr>
                </a:tc>
                <a:tc>
                  <a:txBody>
                    <a:bodyPr/>
                    <a:lstStyle/>
                    <a:p>
                      <a:pPr algn="ctr"/>
                      <a:r>
                        <a:rPr lang="en-US" sz="1400" dirty="0"/>
                        <a:t>Full-scale fabrication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(Q1-Q2 FY25)</a:t>
                      </a:r>
                    </a:p>
                  </a:txBody>
                  <a:tcPr anchor="ctr">
                    <a:solidFill>
                      <a:schemeClr val="accent4">
                        <a:lumMod val="40000"/>
                        <a:lumOff val="60000"/>
                      </a:schemeClr>
                    </a:solidFill>
                  </a:tcPr>
                </a:tc>
                <a:tc>
                  <a:txBody>
                    <a:bodyPr/>
                    <a:lstStyle/>
                    <a:p>
                      <a:pPr algn="ctr"/>
                      <a:r>
                        <a:rPr lang="en-US" sz="1400" dirty="0"/>
                        <a:t>Full-scale destructive examination</a:t>
                      </a:r>
                    </a:p>
                    <a:p>
                      <a:pPr lvl="0" algn="ctr">
                        <a:buNone/>
                      </a:pPr>
                      <a:r>
                        <a:rPr lang="en-US" sz="1400" dirty="0"/>
                        <a:t>(Q2-Q3 FY25)</a:t>
                      </a:r>
                    </a:p>
                  </a:txBody>
                  <a:tcPr anchor="ctr">
                    <a:solidFill>
                      <a:schemeClr val="accent3">
                        <a:lumMod val="40000"/>
                        <a:lumOff val="60000"/>
                      </a:schemeClr>
                    </a:solidFill>
                  </a:tcPr>
                </a:tc>
                <a:tc>
                  <a:txBody>
                    <a:bodyPr/>
                    <a:lstStyle/>
                    <a:p>
                      <a:pPr lvl="0" algn="ctr">
                        <a:buNone/>
                      </a:pPr>
                      <a:r>
                        <a:rPr lang="en-US" sz="1400" b="0" i="0" u="none" strike="noStrike" noProof="0" dirty="0">
                          <a:solidFill>
                            <a:srgbClr val="000000"/>
                          </a:solidFill>
                          <a:latin typeface="Century Gothic"/>
                        </a:rPr>
                        <a:t>Full-scale material testing</a:t>
                      </a:r>
                    </a:p>
                    <a:p>
                      <a:pPr lvl="0" algn="ctr">
                        <a:buNone/>
                      </a:pPr>
                      <a:r>
                        <a:rPr lang="en-US" sz="1400" b="0" i="0" u="none" strike="noStrike" noProof="0" dirty="0">
                          <a:solidFill>
                            <a:srgbClr val="000000"/>
                          </a:solidFill>
                          <a:latin typeface="Century Gothic"/>
                        </a:rPr>
                        <a:t>(Q3-Q4 FY25)</a:t>
                      </a:r>
                      <a:endParaRPr sz="1400" dirty="0"/>
                    </a:p>
                  </a:txBody>
                  <a:tcPr anchor="ctr">
                    <a:solidFill>
                      <a:schemeClr val="accent3">
                        <a:lumMod val="40000"/>
                        <a:lumOff val="60000"/>
                      </a:schemeClr>
                    </a:solidFill>
                  </a:tcPr>
                </a:tc>
                <a:extLst>
                  <a:ext uri="{0D108BD9-81ED-4DB2-BD59-A6C34878D82A}">
                    <a16:rowId xmlns:a16="http://schemas.microsoft.com/office/drawing/2014/main" val="1430559416"/>
                  </a:ext>
                </a:extLst>
              </a:tr>
            </a:tbl>
          </a:graphicData>
        </a:graphic>
      </p:graphicFrame>
      <p:cxnSp>
        <p:nvCxnSpPr>
          <p:cNvPr id="10" name="Straight Arrow Connector 9">
            <a:extLst>
              <a:ext uri="{FF2B5EF4-FFF2-40B4-BE49-F238E27FC236}">
                <a16:creationId xmlns:a16="http://schemas.microsoft.com/office/drawing/2014/main" id="{1BC8A841-B558-DB8A-E1A3-21F1D8C0AEAF}"/>
              </a:ext>
            </a:extLst>
          </p:cNvPr>
          <p:cNvCxnSpPr>
            <a:cxnSpLocks/>
          </p:cNvCxnSpPr>
          <p:nvPr/>
        </p:nvCxnSpPr>
        <p:spPr>
          <a:xfrm>
            <a:off x="7685959" y="1409521"/>
            <a:ext cx="0" cy="3765729"/>
          </a:xfrm>
          <a:prstGeom prst="straightConnector1">
            <a:avLst/>
          </a:prstGeom>
          <a:ln w="28575">
            <a:solidFill>
              <a:schemeClr val="accent5"/>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93CF7D-9273-B18A-571E-6155DC208AAC}"/>
              </a:ext>
            </a:extLst>
          </p:cNvPr>
          <p:cNvCxnSpPr>
            <a:cxnSpLocks/>
          </p:cNvCxnSpPr>
          <p:nvPr/>
        </p:nvCxnSpPr>
        <p:spPr>
          <a:xfrm>
            <a:off x="6228338" y="1409521"/>
            <a:ext cx="0" cy="2595808"/>
          </a:xfrm>
          <a:prstGeom prst="straightConnector1">
            <a:avLst/>
          </a:prstGeom>
          <a:ln w="28575">
            <a:solidFill>
              <a:schemeClr val="accent5"/>
            </a:solidFill>
            <a:miter lim="800000"/>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able&#10;&#10;Description automatically generated">
            <a:extLst>
              <a:ext uri="{FF2B5EF4-FFF2-40B4-BE49-F238E27FC236}">
                <a16:creationId xmlns:a16="http://schemas.microsoft.com/office/drawing/2014/main" id="{F8243D3E-A5C2-2EF3-2504-981EFC6582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4487" y="4005328"/>
            <a:ext cx="1433631" cy="312672"/>
          </a:xfrm>
          <a:prstGeom prst="rect">
            <a:avLst/>
          </a:prstGeom>
        </p:spPr>
      </p:pic>
      <p:pic>
        <p:nvPicPr>
          <p:cNvPr id="31" name="Picture 30">
            <a:extLst>
              <a:ext uri="{FF2B5EF4-FFF2-40B4-BE49-F238E27FC236}">
                <a16:creationId xmlns:a16="http://schemas.microsoft.com/office/drawing/2014/main" id="{25E6E14C-090C-5942-928F-5CBB1DA506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0604" y="5154732"/>
            <a:ext cx="840494" cy="1252477"/>
          </a:xfrm>
          <a:prstGeom prst="rect">
            <a:avLst/>
          </a:prstGeom>
        </p:spPr>
      </p:pic>
      <p:pic>
        <p:nvPicPr>
          <p:cNvPr id="32" name="Picture 31">
            <a:extLst>
              <a:ext uri="{FF2B5EF4-FFF2-40B4-BE49-F238E27FC236}">
                <a16:creationId xmlns:a16="http://schemas.microsoft.com/office/drawing/2014/main" id="{7CD60FC9-B1A8-1B97-7674-4B3449BB2C4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59647" y="2844060"/>
            <a:ext cx="2685839" cy="2322537"/>
          </a:xfrm>
          <a:prstGeom prst="rect">
            <a:avLst/>
          </a:prstGeom>
        </p:spPr>
      </p:pic>
      <p:cxnSp>
        <p:nvCxnSpPr>
          <p:cNvPr id="5" name="Straight Arrow Connector 4">
            <a:extLst>
              <a:ext uri="{FF2B5EF4-FFF2-40B4-BE49-F238E27FC236}">
                <a16:creationId xmlns:a16="http://schemas.microsoft.com/office/drawing/2014/main" id="{0C36DC80-47FA-D09E-5550-9702F761D290}"/>
              </a:ext>
            </a:extLst>
          </p:cNvPr>
          <p:cNvCxnSpPr>
            <a:cxnSpLocks/>
          </p:cNvCxnSpPr>
          <p:nvPr/>
        </p:nvCxnSpPr>
        <p:spPr>
          <a:xfrm>
            <a:off x="1308100" y="4005328"/>
            <a:ext cx="4933938" cy="0"/>
          </a:xfrm>
          <a:prstGeom prst="straightConnector1">
            <a:avLst/>
          </a:prstGeom>
          <a:ln w="28575">
            <a:solidFill>
              <a:schemeClr val="accent5"/>
            </a:solidFill>
            <a:miter lim="800000"/>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B1D02C2-1100-88A1-9150-1C7EA9885E26}"/>
              </a:ext>
            </a:extLst>
          </p:cNvPr>
          <p:cNvCxnSpPr>
            <a:cxnSpLocks/>
          </p:cNvCxnSpPr>
          <p:nvPr/>
        </p:nvCxnSpPr>
        <p:spPr>
          <a:xfrm>
            <a:off x="1371600" y="5159560"/>
            <a:ext cx="6314359" cy="0"/>
          </a:xfrm>
          <a:prstGeom prst="straightConnector1">
            <a:avLst/>
          </a:prstGeom>
          <a:ln w="28575">
            <a:solidFill>
              <a:schemeClr val="accent5"/>
            </a:solidFill>
            <a:miter lim="800000"/>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31C350CF-5AC1-4115-666A-32BB258203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7143" y="4565278"/>
            <a:ext cx="1054895" cy="1100490"/>
          </a:xfrm>
          <a:prstGeom prst="rect">
            <a:avLst/>
          </a:prstGeom>
        </p:spPr>
      </p:pic>
      <p:cxnSp>
        <p:nvCxnSpPr>
          <p:cNvPr id="15" name="Straight Arrow Connector 14">
            <a:extLst>
              <a:ext uri="{FF2B5EF4-FFF2-40B4-BE49-F238E27FC236}">
                <a16:creationId xmlns:a16="http://schemas.microsoft.com/office/drawing/2014/main" id="{F6BB7791-0225-3EA0-BBBB-24F707ECFA2C}"/>
              </a:ext>
            </a:extLst>
          </p:cNvPr>
          <p:cNvCxnSpPr>
            <a:cxnSpLocks/>
          </p:cNvCxnSpPr>
          <p:nvPr/>
        </p:nvCxnSpPr>
        <p:spPr>
          <a:xfrm>
            <a:off x="1387395" y="6287574"/>
            <a:ext cx="10639507" cy="0"/>
          </a:xfrm>
          <a:prstGeom prst="straightConnector1">
            <a:avLst/>
          </a:prstGeom>
          <a:ln w="28575">
            <a:solidFill>
              <a:schemeClr val="accent5"/>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F61EA9C-0612-9543-9D5F-D684DDA41B45}"/>
              </a:ext>
            </a:extLst>
          </p:cNvPr>
          <p:cNvCxnSpPr>
            <a:cxnSpLocks/>
          </p:cNvCxnSpPr>
          <p:nvPr/>
        </p:nvCxnSpPr>
        <p:spPr>
          <a:xfrm>
            <a:off x="12026902" y="1460500"/>
            <a:ext cx="0" cy="4827074"/>
          </a:xfrm>
          <a:prstGeom prst="straightConnector1">
            <a:avLst/>
          </a:prstGeom>
          <a:ln w="28575">
            <a:solidFill>
              <a:schemeClr val="accent5"/>
            </a:solidFill>
            <a:miter lim="800000"/>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62F7D3EE-D58B-9997-D4CF-E12A13ACEFC1}"/>
              </a:ext>
            </a:extLst>
          </p:cNvPr>
          <p:cNvSpPr/>
          <p:nvPr/>
        </p:nvSpPr>
        <p:spPr>
          <a:xfrm rot="829164">
            <a:off x="10687157" y="4810703"/>
            <a:ext cx="1504946" cy="609639"/>
          </a:xfrm>
          <a:prstGeom prst="rightArrow">
            <a:avLst/>
          </a:prstGeom>
          <a:solidFill>
            <a:schemeClr val="accent2">
              <a:lumMod val="20000"/>
              <a:lumOff val="80000"/>
            </a:schemeClr>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1400" dirty="0">
                <a:solidFill>
                  <a:schemeClr val="tx1"/>
                </a:solidFill>
              </a:rPr>
              <a:t>Production</a:t>
            </a:r>
          </a:p>
        </p:txBody>
      </p:sp>
      <p:pic>
        <p:nvPicPr>
          <p:cNvPr id="3" name="Picture 2">
            <a:extLst>
              <a:ext uri="{FF2B5EF4-FFF2-40B4-BE49-F238E27FC236}">
                <a16:creationId xmlns:a16="http://schemas.microsoft.com/office/drawing/2014/main" id="{95F3FACD-E0D9-6F76-2294-72CEAF75BA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4113682" y="4773610"/>
            <a:ext cx="1054895" cy="1123993"/>
          </a:xfrm>
          <a:prstGeom prst="rect">
            <a:avLst/>
          </a:prstGeom>
          <a:ln w="15875">
            <a:solidFill>
              <a:schemeClr val="bg1"/>
            </a:solidFill>
          </a:ln>
        </p:spPr>
      </p:pic>
      <p:sp>
        <p:nvSpPr>
          <p:cNvPr id="20" name="Rectangle 19">
            <a:extLst>
              <a:ext uri="{FF2B5EF4-FFF2-40B4-BE49-F238E27FC236}">
                <a16:creationId xmlns:a16="http://schemas.microsoft.com/office/drawing/2014/main" id="{2F7ECC9D-F43F-574A-3166-7FC8CE652AA6}"/>
              </a:ext>
            </a:extLst>
          </p:cNvPr>
          <p:cNvSpPr/>
          <p:nvPr/>
        </p:nvSpPr>
        <p:spPr>
          <a:xfrm>
            <a:off x="563737" y="864549"/>
            <a:ext cx="1316786" cy="354170"/>
          </a:xfrm>
          <a:prstGeom prst="rect">
            <a:avLst/>
          </a:prstGeom>
          <a:solidFill>
            <a:schemeClr val="accent4">
              <a:lumMod val="60000"/>
              <a:lumOff val="4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400" dirty="0">
                <a:solidFill>
                  <a:schemeClr val="dk1"/>
                </a:solidFill>
              </a:rPr>
              <a:t>in progress</a:t>
            </a:r>
          </a:p>
        </p:txBody>
      </p:sp>
      <p:sp>
        <p:nvSpPr>
          <p:cNvPr id="21" name="Rectangle 20">
            <a:extLst>
              <a:ext uri="{FF2B5EF4-FFF2-40B4-BE49-F238E27FC236}">
                <a16:creationId xmlns:a16="http://schemas.microsoft.com/office/drawing/2014/main" id="{DC329C86-0845-DF35-BDF5-B826ED12BB5A}"/>
              </a:ext>
            </a:extLst>
          </p:cNvPr>
          <p:cNvSpPr/>
          <p:nvPr/>
        </p:nvSpPr>
        <p:spPr>
          <a:xfrm>
            <a:off x="563737" y="1313840"/>
            <a:ext cx="1316786" cy="354170"/>
          </a:xfrm>
          <a:prstGeom prst="rect">
            <a:avLst/>
          </a:prstGeom>
          <a:solidFill>
            <a:schemeClr val="accent3">
              <a:lumMod val="60000"/>
              <a:lumOff val="4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400" dirty="0">
                <a:solidFill>
                  <a:schemeClr val="dk1"/>
                </a:solidFill>
              </a:rPr>
              <a:t>not started</a:t>
            </a:r>
          </a:p>
        </p:txBody>
      </p:sp>
    </p:spTree>
    <p:extLst>
      <p:ext uri="{BB962C8B-B14F-4D97-AF65-F5344CB8AC3E}">
        <p14:creationId xmlns:p14="http://schemas.microsoft.com/office/powerpoint/2010/main" val="306762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00983E-C464-377D-5D0B-BCEB3E1FDEC3}"/>
              </a:ext>
            </a:extLst>
          </p:cNvPr>
          <p:cNvSpPr/>
          <p:nvPr/>
        </p:nvSpPr>
        <p:spPr>
          <a:xfrm>
            <a:off x="12273937" y="8443913"/>
            <a:ext cx="6012074" cy="5431174"/>
          </a:xfrm>
          <a:prstGeom prst="rect">
            <a:avLst/>
          </a:prstGeom>
          <a:solidFill>
            <a:srgbClr val="BEBEBF"/>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pic>
        <p:nvPicPr>
          <p:cNvPr id="5" name="Content Placeholder 4" descr="A close-up of a machine&#10;&#10;Description automatically generated">
            <a:extLst>
              <a:ext uri="{FF2B5EF4-FFF2-40B4-BE49-F238E27FC236}">
                <a16:creationId xmlns:a16="http://schemas.microsoft.com/office/drawing/2014/main" id="{8C6D1C38-21E6-FF9F-566E-3B1F367DB67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302093" y="1601647"/>
            <a:ext cx="9687529" cy="7750023"/>
          </a:xfrm>
        </p:spPr>
      </p:pic>
      <p:sp>
        <p:nvSpPr>
          <p:cNvPr id="2" name="Title 1">
            <a:extLst>
              <a:ext uri="{FF2B5EF4-FFF2-40B4-BE49-F238E27FC236}">
                <a16:creationId xmlns:a16="http://schemas.microsoft.com/office/drawing/2014/main" id="{7AC34B3C-6B12-0B6A-FC87-891DEB97E327}"/>
              </a:ext>
            </a:extLst>
          </p:cNvPr>
          <p:cNvSpPr>
            <a:spLocks noGrp="1"/>
          </p:cNvSpPr>
          <p:nvPr>
            <p:ph type="title"/>
          </p:nvPr>
        </p:nvSpPr>
        <p:spPr>
          <a:xfrm>
            <a:off x="429767" y="274319"/>
            <a:ext cx="9557196" cy="454343"/>
          </a:xfrm>
          <a:solidFill>
            <a:schemeClr val="bg1"/>
          </a:solidFill>
        </p:spPr>
        <p:txBody>
          <a:bodyPr/>
          <a:lstStyle/>
          <a:p>
            <a:r>
              <a:rPr lang="en-US" dirty="0"/>
              <a:t>Target &amp; Moderator and Reflector Assembly</a:t>
            </a:r>
          </a:p>
        </p:txBody>
      </p:sp>
      <p:pic>
        <p:nvPicPr>
          <p:cNvPr id="4" name="Picture 3" descr="A close-up of a machine&#10;&#10;Description automatically generated">
            <a:extLst>
              <a:ext uri="{FF2B5EF4-FFF2-40B4-BE49-F238E27FC236}">
                <a16:creationId xmlns:a16="http://schemas.microsoft.com/office/drawing/2014/main" id="{74FF41EF-60F7-BBA8-8FAB-F4DEE27E242B}"/>
              </a:ext>
            </a:extLst>
          </p:cNvPr>
          <p:cNvPicPr>
            <a:picLocks noChangeAspect="1"/>
          </p:cNvPicPr>
          <p:nvPr/>
        </p:nvPicPr>
        <p:blipFill>
          <a:blip r:embed="rId3"/>
          <a:srcRect l="27399" t="11289" r="32304" b="21301"/>
          <a:stretch/>
        </p:blipFill>
        <p:spPr>
          <a:xfrm>
            <a:off x="-637797" y="887418"/>
            <a:ext cx="6867524" cy="6056931"/>
          </a:xfrm>
          <a:prstGeom prst="rect">
            <a:avLst/>
          </a:prstGeom>
        </p:spPr>
      </p:pic>
      <p:pic>
        <p:nvPicPr>
          <p:cNvPr id="8" name="Picture 7" descr="A close-up of a machine&#10;&#10;Description automatically generated">
            <a:extLst>
              <a:ext uri="{FF2B5EF4-FFF2-40B4-BE49-F238E27FC236}">
                <a16:creationId xmlns:a16="http://schemas.microsoft.com/office/drawing/2014/main" id="{9E5D744E-5E70-E451-A62C-CAEC2500DE6A}"/>
              </a:ext>
            </a:extLst>
          </p:cNvPr>
          <p:cNvPicPr>
            <a:picLocks noChangeAspect="1"/>
          </p:cNvPicPr>
          <p:nvPr/>
        </p:nvPicPr>
        <p:blipFill>
          <a:blip r:embed="rId4"/>
          <a:srcRect l="26594" t="11193" r="24991" b="-107"/>
          <a:stretch/>
        </p:blipFill>
        <p:spPr>
          <a:xfrm>
            <a:off x="5208365" y="887418"/>
            <a:ext cx="6362707" cy="6160769"/>
          </a:xfrm>
          <a:prstGeom prst="rect">
            <a:avLst/>
          </a:prstGeom>
        </p:spPr>
      </p:pic>
    </p:spTree>
    <p:extLst>
      <p:ext uri="{BB962C8B-B14F-4D97-AF65-F5344CB8AC3E}">
        <p14:creationId xmlns:p14="http://schemas.microsoft.com/office/powerpoint/2010/main" val="1806132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C5B8-8866-DE34-C32A-80618EED0641}"/>
              </a:ext>
            </a:extLst>
          </p:cNvPr>
          <p:cNvSpPr>
            <a:spLocks noGrp="1"/>
          </p:cNvSpPr>
          <p:nvPr>
            <p:ph type="title"/>
          </p:nvPr>
        </p:nvSpPr>
        <p:spPr/>
        <p:txBody>
          <a:bodyPr/>
          <a:lstStyle/>
          <a:p>
            <a:r>
              <a:rPr lang="en-US" dirty="0"/>
              <a:t>STS Neutron Production</a:t>
            </a:r>
          </a:p>
        </p:txBody>
      </p:sp>
      <p:pic>
        <p:nvPicPr>
          <p:cNvPr id="5" name="Content Placeholder 4">
            <a:extLst>
              <a:ext uri="{FF2B5EF4-FFF2-40B4-BE49-F238E27FC236}">
                <a16:creationId xmlns:a16="http://schemas.microsoft.com/office/drawing/2014/main" id="{B5FE9D6F-1F47-FCBF-5BD6-E18AB3296F3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9886" y="1367482"/>
            <a:ext cx="5587178" cy="4469742"/>
          </a:xfrm>
        </p:spPr>
      </p:pic>
      <p:pic>
        <p:nvPicPr>
          <p:cNvPr id="7" name="Picture 6">
            <a:extLst>
              <a:ext uri="{FF2B5EF4-FFF2-40B4-BE49-F238E27FC236}">
                <a16:creationId xmlns:a16="http://schemas.microsoft.com/office/drawing/2014/main" id="{3D0DCA88-70AE-B61C-BBE1-DC898BCC41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9738" y="1367481"/>
            <a:ext cx="5863334" cy="4469741"/>
          </a:xfrm>
          <a:prstGeom prst="rect">
            <a:avLst/>
          </a:prstGeom>
        </p:spPr>
      </p:pic>
    </p:spTree>
    <p:extLst>
      <p:ext uri="{BB962C8B-B14F-4D97-AF65-F5344CB8AC3E}">
        <p14:creationId xmlns:p14="http://schemas.microsoft.com/office/powerpoint/2010/main" val="1589036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125814-CFA6-6B79-4DE3-A4A1171A8E72}"/>
              </a:ext>
            </a:extLst>
          </p:cNvPr>
          <p:cNvSpPr>
            <a:spLocks noGrp="1"/>
          </p:cNvSpPr>
          <p:nvPr>
            <p:ph type="title"/>
          </p:nvPr>
        </p:nvSpPr>
        <p:spPr/>
        <p:txBody>
          <a:bodyPr/>
          <a:lstStyle/>
          <a:p>
            <a:endParaRPr lang="en-US"/>
          </a:p>
        </p:txBody>
      </p:sp>
      <p:pic>
        <p:nvPicPr>
          <p:cNvPr id="6" name="Picture Placeholder 7" descr="A picture containing mountain, grass, outdoor, nature&#10;&#10;Description automatically generated">
            <a:extLst>
              <a:ext uri="{FF2B5EF4-FFF2-40B4-BE49-F238E27FC236}">
                <a16:creationId xmlns:a16="http://schemas.microsoft.com/office/drawing/2014/main" id="{61710015-FB12-920D-52F1-493032791E7A}"/>
              </a:ext>
            </a:extLst>
          </p:cNvPr>
          <p:cNvPicPr>
            <a:picLocks noChangeAspect="1"/>
          </p:cNvPicPr>
          <p:nvPr/>
        </p:nvPicPr>
        <p:blipFill>
          <a:blip r:embed="rId2" cstate="screen">
            <a:extLst>
              <a:ext uri="{28A0092B-C50C-407E-A947-70E740481C1C}">
                <a14:useLocalDpi xmlns:a14="http://schemas.microsoft.com/office/drawing/2010/main"/>
              </a:ext>
            </a:extLst>
          </a:blip>
          <a:srcRect t="9992" b="9992"/>
          <a:stretch>
            <a:fillRect/>
          </a:stretch>
        </p:blipFill>
        <p:spPr>
          <a:xfrm>
            <a:off x="0" y="0"/>
            <a:ext cx="12232819" cy="6858000"/>
          </a:xfrm>
          <a:prstGeom prst="rect">
            <a:avLst/>
          </a:prstGeom>
        </p:spPr>
      </p:pic>
    </p:spTree>
    <p:extLst>
      <p:ext uri="{BB962C8B-B14F-4D97-AF65-F5344CB8AC3E}">
        <p14:creationId xmlns:p14="http://schemas.microsoft.com/office/powerpoint/2010/main" val="264990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A61DB82C-BF6D-41A7-80EC-76D5D24B0BC0}"/>
              </a:ext>
            </a:extLst>
          </p:cNvPr>
          <p:cNvSpPr>
            <a:spLocks noGrp="1"/>
          </p:cNvSpPr>
          <p:nvPr>
            <p:ph type="title"/>
          </p:nvPr>
        </p:nvSpPr>
        <p:spPr>
          <a:xfrm>
            <a:off x="430213" y="274638"/>
            <a:ext cx="11948306" cy="480131"/>
          </a:xfrm>
        </p:spPr>
        <p:txBody>
          <a:bodyPr/>
          <a:lstStyle/>
          <a:p>
            <a:r>
              <a:rPr lang="en-US" sz="2800" dirty="0"/>
              <a:t>STS scope is well-defined to deliver world-leading capabilities</a:t>
            </a:r>
          </a:p>
        </p:txBody>
      </p:sp>
      <p:sp>
        <p:nvSpPr>
          <p:cNvPr id="10" name="Freeform: Shape 40">
            <a:extLst>
              <a:ext uri="{FF2B5EF4-FFF2-40B4-BE49-F238E27FC236}">
                <a16:creationId xmlns:a16="http://schemas.microsoft.com/office/drawing/2014/main" id="{731D2C2C-F45A-C12A-1882-5A3F10960CCC}"/>
              </a:ext>
            </a:extLst>
          </p:cNvPr>
          <p:cNvSpPr/>
          <p:nvPr/>
        </p:nvSpPr>
        <p:spPr>
          <a:xfrm>
            <a:off x="357679" y="927091"/>
            <a:ext cx="2194560" cy="580769"/>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91440" numCol="1" spcCol="1270" anchor="ctr" anchorCtr="0">
            <a:noAutofit/>
          </a:bodyPr>
          <a:lstStyle/>
          <a:p>
            <a:pPr marL="0" lvl="0" indent="0" algn="ctr" defTabSz="311150">
              <a:lnSpc>
                <a:spcPct val="90000"/>
              </a:lnSpc>
              <a:spcBef>
                <a:spcPct val="0"/>
              </a:spcBef>
              <a:spcAft>
                <a:spcPct val="35000"/>
              </a:spcAft>
              <a:buNone/>
            </a:pPr>
            <a:r>
              <a:rPr lang="en-US" b="1" kern="1200" dirty="0">
                <a:solidFill>
                  <a:schemeClr val="bg1"/>
                </a:solidFill>
              </a:rPr>
              <a:t>Accelerator</a:t>
            </a:r>
          </a:p>
        </p:txBody>
      </p:sp>
      <p:sp>
        <p:nvSpPr>
          <p:cNvPr id="11" name="Freeform: Shape 23">
            <a:extLst>
              <a:ext uri="{FF2B5EF4-FFF2-40B4-BE49-F238E27FC236}">
                <a16:creationId xmlns:a16="http://schemas.microsoft.com/office/drawing/2014/main" id="{D07FC97C-3083-5CFD-53FF-7DD6BFF826A9}"/>
              </a:ext>
            </a:extLst>
          </p:cNvPr>
          <p:cNvSpPr/>
          <p:nvPr/>
        </p:nvSpPr>
        <p:spPr>
          <a:xfrm>
            <a:off x="354612" y="1503486"/>
            <a:ext cx="2205286" cy="2104431"/>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gradFill>
            <a:gsLst>
              <a:gs pos="0">
                <a:schemeClr val="bg2">
                  <a:lumMod val="95000"/>
                  <a:alpha val="0"/>
                </a:schemeClr>
              </a:gs>
              <a:gs pos="100000">
                <a:schemeClr val="bg2">
                  <a:lumMod val="95000"/>
                </a:schemeClr>
              </a:gs>
            </a:gsLst>
            <a:lin ang="16200000" scaled="1"/>
          </a:gra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37160" rIns="91440" bIns="91440" numCol="1" spcCol="1270" anchor="t" anchorCtr="0">
            <a:noAutofit/>
          </a:bodyPr>
          <a:lstStyle/>
          <a:p>
            <a:pPr marL="176213" lvl="0" indent="-176213" algn="l" defTabSz="311150">
              <a:lnSpc>
                <a:spcPct val="90000"/>
              </a:lnSpc>
              <a:spcBef>
                <a:spcPts val="1200"/>
              </a:spcBef>
              <a:spcAft>
                <a:spcPts val="0"/>
              </a:spcAft>
              <a:buFont typeface="Arial" panose="020B0604020202020204" pitchFamily="34" charset="0"/>
              <a:buChar char="•"/>
            </a:pPr>
            <a:r>
              <a:rPr lang="en-US" kern="1200" dirty="0"/>
              <a:t>Transport protons to STS operating at 15Hz</a:t>
            </a:r>
          </a:p>
          <a:p>
            <a:pPr marL="176213" indent="-176213" defTabSz="311150">
              <a:lnSpc>
                <a:spcPct val="90000"/>
              </a:lnSpc>
              <a:spcBef>
                <a:spcPts val="1200"/>
              </a:spcBef>
              <a:spcAft>
                <a:spcPts val="0"/>
              </a:spcAft>
              <a:buFont typeface="Arial" panose="020B0604020202020204" pitchFamily="34" charset="0"/>
              <a:buChar char="•"/>
            </a:pPr>
            <a:r>
              <a:rPr lang="en-US" dirty="0"/>
              <a:t>Independent operation of First Target Station (FTS) and STS</a:t>
            </a:r>
          </a:p>
        </p:txBody>
      </p:sp>
      <p:sp>
        <p:nvSpPr>
          <p:cNvPr id="12" name="Freeform: Shape 41">
            <a:extLst>
              <a:ext uri="{FF2B5EF4-FFF2-40B4-BE49-F238E27FC236}">
                <a16:creationId xmlns:a16="http://schemas.microsoft.com/office/drawing/2014/main" id="{2EBD5856-C727-3AFD-DEC1-BD395EDEB176}"/>
              </a:ext>
            </a:extLst>
          </p:cNvPr>
          <p:cNvSpPr/>
          <p:nvPr/>
        </p:nvSpPr>
        <p:spPr>
          <a:xfrm>
            <a:off x="2730210" y="927091"/>
            <a:ext cx="2194560" cy="580769"/>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tx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91440" numCol="1" spcCol="1270" anchor="ctr" anchorCtr="0">
            <a:noAutofit/>
          </a:bodyPr>
          <a:lstStyle/>
          <a:p>
            <a:pPr marL="0" lvl="0" indent="0" algn="ctr" defTabSz="311150">
              <a:lnSpc>
                <a:spcPct val="90000"/>
              </a:lnSpc>
              <a:spcBef>
                <a:spcPct val="0"/>
              </a:spcBef>
              <a:spcAft>
                <a:spcPct val="35000"/>
              </a:spcAft>
              <a:buNone/>
            </a:pPr>
            <a:r>
              <a:rPr lang="en-US" b="1" kern="1200" dirty="0">
                <a:solidFill>
                  <a:schemeClr val="bg1"/>
                </a:solidFill>
              </a:rPr>
              <a:t>Target</a:t>
            </a:r>
          </a:p>
        </p:txBody>
      </p:sp>
      <p:sp>
        <p:nvSpPr>
          <p:cNvPr id="13" name="Freeform: Shape 26">
            <a:extLst>
              <a:ext uri="{FF2B5EF4-FFF2-40B4-BE49-F238E27FC236}">
                <a16:creationId xmlns:a16="http://schemas.microsoft.com/office/drawing/2014/main" id="{8382CB5F-49D1-C815-4FFD-A96D6DF5CEA7}"/>
              </a:ext>
            </a:extLst>
          </p:cNvPr>
          <p:cNvSpPr/>
          <p:nvPr/>
        </p:nvSpPr>
        <p:spPr>
          <a:xfrm>
            <a:off x="2724074" y="1503486"/>
            <a:ext cx="2194560" cy="2127697"/>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gradFill>
            <a:gsLst>
              <a:gs pos="0">
                <a:schemeClr val="bg2">
                  <a:lumMod val="95000"/>
                  <a:alpha val="0"/>
                </a:schemeClr>
              </a:gs>
              <a:gs pos="100000">
                <a:schemeClr val="bg2">
                  <a:lumMod val="95000"/>
                </a:schemeClr>
              </a:gs>
            </a:gsLst>
            <a:lin ang="16200000" scaled="1"/>
          </a:gra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37160" rIns="91440" bIns="91440" numCol="1" spcCol="1270" anchor="t" anchorCtr="0">
            <a:noAutofit/>
          </a:bodyPr>
          <a:lstStyle/>
          <a:p>
            <a:pPr marL="176213" lvl="0" indent="-176213" algn="l" defTabSz="311150">
              <a:lnSpc>
                <a:spcPct val="90000"/>
              </a:lnSpc>
              <a:spcBef>
                <a:spcPts val="1200"/>
              </a:spcBef>
              <a:spcAft>
                <a:spcPts val="0"/>
              </a:spcAft>
              <a:buFont typeface="Arial" panose="020B0604020202020204" pitchFamily="34" charset="0"/>
              <a:buChar char="•"/>
            </a:pPr>
            <a:r>
              <a:rPr lang="en-US" kern="1200" dirty="0"/>
              <a:t>Solid rotating water-cooled  tungsten target</a:t>
            </a:r>
          </a:p>
          <a:p>
            <a:pPr marL="176213" indent="-176213" defTabSz="311150">
              <a:lnSpc>
                <a:spcPct val="90000"/>
              </a:lnSpc>
              <a:spcBef>
                <a:spcPts val="1200"/>
              </a:spcBef>
              <a:spcAft>
                <a:spcPts val="0"/>
              </a:spcAft>
              <a:buFont typeface="Arial" panose="020B0604020202020204" pitchFamily="34" charset="0"/>
              <a:buChar char="•"/>
            </a:pPr>
            <a:r>
              <a:rPr lang="en-US" dirty="0"/>
              <a:t>2 high brightness, supercritical H</a:t>
            </a:r>
            <a:r>
              <a:rPr lang="en-US" baseline="-25000" dirty="0"/>
              <a:t>2</a:t>
            </a:r>
            <a:r>
              <a:rPr lang="en-US" dirty="0"/>
              <a:t> moderators</a:t>
            </a:r>
          </a:p>
        </p:txBody>
      </p:sp>
      <p:sp>
        <p:nvSpPr>
          <p:cNvPr id="14" name="Freeform: Shape 42">
            <a:extLst>
              <a:ext uri="{FF2B5EF4-FFF2-40B4-BE49-F238E27FC236}">
                <a16:creationId xmlns:a16="http://schemas.microsoft.com/office/drawing/2014/main" id="{A9FDD0A7-664F-C415-206E-C109A8181698}"/>
              </a:ext>
            </a:extLst>
          </p:cNvPr>
          <p:cNvSpPr/>
          <p:nvPr/>
        </p:nvSpPr>
        <p:spPr>
          <a:xfrm>
            <a:off x="5095082" y="928045"/>
            <a:ext cx="2194560" cy="579815"/>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91440" numCol="1" spcCol="1270" anchor="ctr" anchorCtr="0">
            <a:noAutofit/>
          </a:bodyPr>
          <a:lstStyle/>
          <a:p>
            <a:pPr marL="0" lvl="0" indent="0" algn="ctr" defTabSz="311150">
              <a:lnSpc>
                <a:spcPct val="90000"/>
              </a:lnSpc>
              <a:spcBef>
                <a:spcPct val="0"/>
              </a:spcBef>
              <a:spcAft>
                <a:spcPct val="35000"/>
              </a:spcAft>
              <a:buNone/>
            </a:pPr>
            <a:r>
              <a:rPr lang="en-US" b="1" kern="1200" dirty="0">
                <a:solidFill>
                  <a:schemeClr val="bg1"/>
                </a:solidFill>
              </a:rPr>
              <a:t>Instruments</a:t>
            </a:r>
          </a:p>
        </p:txBody>
      </p:sp>
      <p:sp>
        <p:nvSpPr>
          <p:cNvPr id="15" name="Freeform: Shape 29">
            <a:extLst>
              <a:ext uri="{FF2B5EF4-FFF2-40B4-BE49-F238E27FC236}">
                <a16:creationId xmlns:a16="http://schemas.microsoft.com/office/drawing/2014/main" id="{E7EF8EDC-8CFA-4D12-E46B-460F42E6AE0D}"/>
              </a:ext>
            </a:extLst>
          </p:cNvPr>
          <p:cNvSpPr/>
          <p:nvPr/>
        </p:nvSpPr>
        <p:spPr>
          <a:xfrm>
            <a:off x="5104287" y="1503486"/>
            <a:ext cx="2185354" cy="210040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gradFill>
            <a:gsLst>
              <a:gs pos="0">
                <a:schemeClr val="bg2">
                  <a:lumMod val="95000"/>
                  <a:alpha val="0"/>
                </a:schemeClr>
              </a:gs>
              <a:gs pos="100000">
                <a:schemeClr val="bg2">
                  <a:lumMod val="95000"/>
                </a:schemeClr>
              </a:gs>
            </a:gsLst>
            <a:lin ang="16200000" scaled="1"/>
          </a:gra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37160" rIns="91440" bIns="91440" numCol="1" spcCol="1270" anchor="t" anchorCtr="0">
            <a:noAutofit/>
          </a:bodyPr>
          <a:lstStyle/>
          <a:p>
            <a:pPr marL="176213" lvl="0" indent="-176213" algn="l" defTabSz="311150">
              <a:lnSpc>
                <a:spcPct val="90000"/>
              </a:lnSpc>
              <a:spcBef>
                <a:spcPts val="1200"/>
              </a:spcBef>
              <a:spcAft>
                <a:spcPts val="0"/>
              </a:spcAft>
              <a:buFont typeface="Arial" panose="020B0604020202020204" pitchFamily="34" charset="0"/>
              <a:buChar char="•"/>
            </a:pPr>
            <a:r>
              <a:rPr lang="en-US" kern="1200" dirty="0"/>
              <a:t>Provide capability for ~20 instrument end stations</a:t>
            </a:r>
          </a:p>
          <a:p>
            <a:pPr marL="176213" indent="-176213" defTabSz="311150">
              <a:lnSpc>
                <a:spcPct val="90000"/>
              </a:lnSpc>
              <a:spcBef>
                <a:spcPts val="1200"/>
              </a:spcBef>
              <a:spcAft>
                <a:spcPts val="0"/>
              </a:spcAft>
              <a:buFont typeface="Arial" panose="020B0604020202020204" pitchFamily="34" charset="0"/>
              <a:buChar char="•"/>
            </a:pPr>
            <a:r>
              <a:rPr lang="en-US" dirty="0"/>
              <a:t>8 instruments included in STS scope</a:t>
            </a:r>
          </a:p>
        </p:txBody>
      </p:sp>
      <p:sp>
        <p:nvSpPr>
          <p:cNvPr id="16" name="Freeform: Shape 43">
            <a:extLst>
              <a:ext uri="{FF2B5EF4-FFF2-40B4-BE49-F238E27FC236}">
                <a16:creationId xmlns:a16="http://schemas.microsoft.com/office/drawing/2014/main" id="{CDC078D7-52B6-D4DE-42A2-97E90CFEE6D3}"/>
              </a:ext>
            </a:extLst>
          </p:cNvPr>
          <p:cNvSpPr/>
          <p:nvPr/>
        </p:nvSpPr>
        <p:spPr>
          <a:xfrm>
            <a:off x="7459954" y="928045"/>
            <a:ext cx="2194560" cy="579815"/>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accent3">
              <a:lumMod val="7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311150">
              <a:lnSpc>
                <a:spcPct val="90000"/>
              </a:lnSpc>
              <a:spcBef>
                <a:spcPct val="0"/>
              </a:spcBef>
              <a:spcAft>
                <a:spcPct val="35000"/>
              </a:spcAft>
              <a:buNone/>
            </a:pPr>
            <a:r>
              <a:rPr lang="en-US" b="1" kern="1200" dirty="0">
                <a:solidFill>
                  <a:schemeClr val="bg1"/>
                </a:solidFill>
              </a:rPr>
              <a:t>Conventional Facilities</a:t>
            </a:r>
          </a:p>
        </p:txBody>
      </p:sp>
      <p:sp>
        <p:nvSpPr>
          <p:cNvPr id="17" name="Freeform: Shape 32">
            <a:extLst>
              <a:ext uri="{FF2B5EF4-FFF2-40B4-BE49-F238E27FC236}">
                <a16:creationId xmlns:a16="http://schemas.microsoft.com/office/drawing/2014/main" id="{11630568-0CEE-958F-7B6F-4424ECCAED7B}"/>
              </a:ext>
            </a:extLst>
          </p:cNvPr>
          <p:cNvSpPr/>
          <p:nvPr/>
        </p:nvSpPr>
        <p:spPr>
          <a:xfrm>
            <a:off x="7469159" y="1503486"/>
            <a:ext cx="2188424" cy="210040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gradFill>
            <a:gsLst>
              <a:gs pos="0">
                <a:schemeClr val="bg2">
                  <a:lumMod val="95000"/>
                  <a:alpha val="0"/>
                </a:schemeClr>
              </a:gs>
              <a:gs pos="100000">
                <a:schemeClr val="bg2">
                  <a:lumMod val="95000"/>
                </a:schemeClr>
              </a:gs>
            </a:gsLst>
            <a:lin ang="16200000" scaled="1"/>
          </a:gra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37160" rIns="91440" bIns="91440" numCol="1" spcCol="1270" anchor="t" anchorCtr="0">
            <a:noAutofit/>
          </a:bodyPr>
          <a:lstStyle/>
          <a:p>
            <a:pPr marL="176213" lvl="0" indent="-176213" algn="l" defTabSz="311150">
              <a:lnSpc>
                <a:spcPct val="90000"/>
              </a:lnSpc>
              <a:spcBef>
                <a:spcPts val="1200"/>
              </a:spcBef>
              <a:spcAft>
                <a:spcPts val="0"/>
              </a:spcAft>
              <a:buFont typeface="Arial" panose="020B0604020202020204" pitchFamily="34" charset="0"/>
              <a:buChar char="•"/>
            </a:pPr>
            <a:r>
              <a:rPr lang="en-US" kern="1200" dirty="0"/>
              <a:t>~220k sf of new infrastructure</a:t>
            </a:r>
          </a:p>
          <a:p>
            <a:pPr marL="176213" indent="-176213" defTabSz="311150">
              <a:lnSpc>
                <a:spcPct val="90000"/>
              </a:lnSpc>
              <a:spcBef>
                <a:spcPts val="1200"/>
              </a:spcBef>
              <a:spcAft>
                <a:spcPts val="0"/>
              </a:spcAft>
              <a:buFont typeface="Arial" panose="020B0604020202020204" pitchFamily="34" charset="0"/>
              <a:buChar char="•"/>
            </a:pPr>
            <a:r>
              <a:rPr lang="en-US" dirty="0"/>
              <a:t>RTST tunnel</a:t>
            </a:r>
          </a:p>
          <a:p>
            <a:pPr marL="176213" indent="-176213" defTabSz="311150">
              <a:lnSpc>
                <a:spcPct val="90000"/>
              </a:lnSpc>
              <a:spcBef>
                <a:spcPts val="1200"/>
              </a:spcBef>
              <a:spcAft>
                <a:spcPts val="0"/>
              </a:spcAft>
              <a:buFont typeface="Arial" panose="020B0604020202020204" pitchFamily="34" charset="0"/>
              <a:buChar char="•"/>
            </a:pPr>
            <a:r>
              <a:rPr lang="en-US" dirty="0"/>
              <a:t>Central Services Building</a:t>
            </a:r>
          </a:p>
          <a:p>
            <a:pPr marL="176213" indent="-176213" defTabSz="311150">
              <a:lnSpc>
                <a:spcPct val="90000"/>
              </a:lnSpc>
              <a:spcBef>
                <a:spcPts val="1200"/>
              </a:spcBef>
              <a:spcAft>
                <a:spcPts val="0"/>
              </a:spcAft>
              <a:buFont typeface="Arial" panose="020B0604020202020204" pitchFamily="34" charset="0"/>
              <a:buChar char="•"/>
            </a:pPr>
            <a:r>
              <a:rPr lang="en-US" dirty="0"/>
              <a:t>Target &amp; Instrument Building</a:t>
            </a:r>
          </a:p>
        </p:txBody>
      </p:sp>
      <p:sp>
        <p:nvSpPr>
          <p:cNvPr id="18" name="Freeform: Shape 44">
            <a:extLst>
              <a:ext uri="{FF2B5EF4-FFF2-40B4-BE49-F238E27FC236}">
                <a16:creationId xmlns:a16="http://schemas.microsoft.com/office/drawing/2014/main" id="{D564F59D-0075-0EED-BC72-3B57F43597BA}"/>
              </a:ext>
            </a:extLst>
          </p:cNvPr>
          <p:cNvSpPr/>
          <p:nvPr/>
        </p:nvSpPr>
        <p:spPr>
          <a:xfrm>
            <a:off x="9824827" y="928045"/>
            <a:ext cx="2194560" cy="579815"/>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accent4"/>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311150">
              <a:lnSpc>
                <a:spcPct val="90000"/>
              </a:lnSpc>
              <a:spcBef>
                <a:spcPct val="0"/>
              </a:spcBef>
              <a:spcAft>
                <a:spcPct val="35000"/>
              </a:spcAft>
              <a:buNone/>
            </a:pPr>
            <a:r>
              <a:rPr lang="en-US" b="1" kern="1200" dirty="0">
                <a:solidFill>
                  <a:schemeClr val="bg1"/>
                </a:solidFill>
              </a:rPr>
              <a:t>Integrated Controls</a:t>
            </a:r>
          </a:p>
        </p:txBody>
      </p:sp>
      <p:sp>
        <p:nvSpPr>
          <p:cNvPr id="19" name="Freeform: Shape 35">
            <a:extLst>
              <a:ext uri="{FF2B5EF4-FFF2-40B4-BE49-F238E27FC236}">
                <a16:creationId xmlns:a16="http://schemas.microsoft.com/office/drawing/2014/main" id="{57C8D99E-14CD-EAC4-B29F-338AEF341E4A}"/>
              </a:ext>
            </a:extLst>
          </p:cNvPr>
          <p:cNvSpPr/>
          <p:nvPr/>
        </p:nvSpPr>
        <p:spPr>
          <a:xfrm>
            <a:off x="9837101" y="1503486"/>
            <a:ext cx="2182286" cy="2100403"/>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gradFill>
            <a:gsLst>
              <a:gs pos="0">
                <a:schemeClr val="bg2">
                  <a:lumMod val="95000"/>
                  <a:alpha val="0"/>
                </a:schemeClr>
              </a:gs>
              <a:gs pos="100000">
                <a:schemeClr val="bg2">
                  <a:lumMod val="95000"/>
                </a:schemeClr>
              </a:gs>
            </a:gsLst>
            <a:lin ang="16200000" scaled="1"/>
          </a:gra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37160" rIns="91440" bIns="91440" numCol="1" spcCol="1270" anchor="t" anchorCtr="0">
            <a:noAutofit/>
          </a:bodyPr>
          <a:lstStyle/>
          <a:p>
            <a:pPr marL="176213" lvl="0" indent="-176213" algn="l" defTabSz="311150">
              <a:lnSpc>
                <a:spcPct val="90000"/>
              </a:lnSpc>
              <a:spcBef>
                <a:spcPts val="1200"/>
              </a:spcBef>
              <a:spcAft>
                <a:spcPts val="0"/>
              </a:spcAft>
              <a:buFont typeface="Arial" panose="020B0604020202020204" pitchFamily="34" charset="0"/>
              <a:buChar char="•"/>
            </a:pPr>
            <a:r>
              <a:rPr lang="en-US" kern="1200" dirty="0"/>
              <a:t>Control systems and computing infrastructure</a:t>
            </a:r>
          </a:p>
          <a:p>
            <a:pPr marL="176213" indent="-176213" defTabSz="311150">
              <a:lnSpc>
                <a:spcPct val="90000"/>
              </a:lnSpc>
              <a:spcBef>
                <a:spcPts val="1200"/>
              </a:spcBef>
              <a:spcAft>
                <a:spcPts val="0"/>
              </a:spcAft>
              <a:buFont typeface="Arial" panose="020B0604020202020204" pitchFamily="34" charset="0"/>
              <a:buChar char="•"/>
            </a:pPr>
            <a:r>
              <a:rPr lang="en-US" dirty="0"/>
              <a:t>DAQ for neutron instruments</a:t>
            </a:r>
          </a:p>
        </p:txBody>
      </p:sp>
      <p:pic>
        <p:nvPicPr>
          <p:cNvPr id="20" name="Picture 19" descr="A picture containing indoor, green&#10;&#10;Description automatically generated">
            <a:extLst>
              <a:ext uri="{FF2B5EF4-FFF2-40B4-BE49-F238E27FC236}">
                <a16:creationId xmlns:a16="http://schemas.microsoft.com/office/drawing/2014/main" id="{1E344205-D4FE-8F70-9D91-DDA7CC1E8C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4515" y="4396111"/>
            <a:ext cx="3512448" cy="1975753"/>
          </a:xfrm>
          <a:prstGeom prst="rect">
            <a:avLst/>
          </a:prstGeom>
        </p:spPr>
      </p:pic>
      <p:pic>
        <p:nvPicPr>
          <p:cNvPr id="22" name="Picture 21">
            <a:extLst>
              <a:ext uri="{FF2B5EF4-FFF2-40B4-BE49-F238E27FC236}">
                <a16:creationId xmlns:a16="http://schemas.microsoft.com/office/drawing/2014/main" id="{2304C7A1-5F30-6012-2912-B35D10D242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0" y="4409759"/>
            <a:ext cx="3547327" cy="1950062"/>
          </a:xfrm>
          <a:prstGeom prst="rect">
            <a:avLst/>
          </a:prstGeom>
        </p:spPr>
      </p:pic>
      <p:sp>
        <p:nvSpPr>
          <p:cNvPr id="25" name="TextBox 24">
            <a:extLst>
              <a:ext uri="{FF2B5EF4-FFF2-40B4-BE49-F238E27FC236}">
                <a16:creationId xmlns:a16="http://schemas.microsoft.com/office/drawing/2014/main" id="{A90919FB-651E-BC99-2BFB-7F062675DE51}"/>
              </a:ext>
            </a:extLst>
          </p:cNvPr>
          <p:cNvSpPr txBox="1"/>
          <p:nvPr/>
        </p:nvSpPr>
        <p:spPr>
          <a:xfrm>
            <a:off x="2802812" y="6094865"/>
            <a:ext cx="1371600" cy="276999"/>
          </a:xfrm>
          <a:prstGeom prst="rect">
            <a:avLst/>
          </a:prstGeom>
          <a:solidFill>
            <a:schemeClr val="bg1">
              <a:alpha val="60000"/>
            </a:schemeClr>
          </a:solidFill>
        </p:spPr>
        <p:txBody>
          <a:bodyPr wrap="square">
            <a:spAutoFit/>
          </a:bodyPr>
          <a:lstStyle/>
          <a:p>
            <a:r>
              <a:rPr lang="en-US" sz="1200" b="1" dirty="0">
                <a:latin typeface="+mn-lt"/>
              </a:rPr>
              <a:t>Tungsten target</a:t>
            </a:r>
            <a:endParaRPr lang="en-US" sz="1200" b="1" dirty="0"/>
          </a:p>
        </p:txBody>
      </p:sp>
      <p:sp>
        <p:nvSpPr>
          <p:cNvPr id="26" name="TextBox 25">
            <a:extLst>
              <a:ext uri="{FF2B5EF4-FFF2-40B4-BE49-F238E27FC236}">
                <a16:creationId xmlns:a16="http://schemas.microsoft.com/office/drawing/2014/main" id="{15FED1DC-D42A-9BEF-6B80-D22E008A2C17}"/>
              </a:ext>
            </a:extLst>
          </p:cNvPr>
          <p:cNvSpPr txBox="1"/>
          <p:nvPr/>
        </p:nvSpPr>
        <p:spPr>
          <a:xfrm>
            <a:off x="10720906" y="6094865"/>
            <a:ext cx="1146057" cy="276999"/>
          </a:xfrm>
          <a:prstGeom prst="rect">
            <a:avLst/>
          </a:prstGeom>
          <a:solidFill>
            <a:schemeClr val="bg1">
              <a:alpha val="60000"/>
            </a:schemeClr>
          </a:solidFill>
        </p:spPr>
        <p:txBody>
          <a:bodyPr wrap="square">
            <a:spAutoFit/>
          </a:bodyPr>
          <a:lstStyle/>
          <a:p>
            <a:r>
              <a:rPr lang="en-US" sz="1200" b="1" dirty="0">
                <a:latin typeface="+mn-lt"/>
              </a:rPr>
              <a:t>STS buildings</a:t>
            </a:r>
            <a:endParaRPr lang="en-US" sz="1200" b="1" dirty="0"/>
          </a:p>
        </p:txBody>
      </p:sp>
      <p:pic>
        <p:nvPicPr>
          <p:cNvPr id="3" name="Picture 2">
            <a:extLst>
              <a:ext uri="{FF2B5EF4-FFF2-40B4-BE49-F238E27FC236}">
                <a16:creationId xmlns:a16="http://schemas.microsoft.com/office/drawing/2014/main" id="{9B31E1E5-7823-A80C-DBA4-747C62EBD5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033"/>
          <a:stretch/>
        </p:blipFill>
        <p:spPr>
          <a:xfrm>
            <a:off x="4542391" y="4413768"/>
            <a:ext cx="3547327" cy="1940437"/>
          </a:xfrm>
          <a:prstGeom prst="rect">
            <a:avLst/>
          </a:prstGeom>
        </p:spPr>
      </p:pic>
      <p:sp>
        <p:nvSpPr>
          <p:cNvPr id="28" name="TextBox 27">
            <a:extLst>
              <a:ext uri="{FF2B5EF4-FFF2-40B4-BE49-F238E27FC236}">
                <a16:creationId xmlns:a16="http://schemas.microsoft.com/office/drawing/2014/main" id="{894ACE05-DDE8-833B-8C2A-726D03E5F5C0}"/>
              </a:ext>
            </a:extLst>
          </p:cNvPr>
          <p:cNvSpPr txBox="1"/>
          <p:nvPr/>
        </p:nvSpPr>
        <p:spPr>
          <a:xfrm>
            <a:off x="6370575" y="6079885"/>
            <a:ext cx="1719144" cy="276999"/>
          </a:xfrm>
          <a:prstGeom prst="rect">
            <a:avLst/>
          </a:prstGeom>
          <a:solidFill>
            <a:schemeClr val="bg1">
              <a:alpha val="60000"/>
            </a:schemeClr>
          </a:solidFill>
        </p:spPr>
        <p:txBody>
          <a:bodyPr wrap="square">
            <a:spAutoFit/>
          </a:bodyPr>
          <a:lstStyle/>
          <a:p>
            <a:r>
              <a:rPr lang="en-US" sz="1200" b="1" dirty="0">
                <a:latin typeface="+mn-lt"/>
              </a:rPr>
              <a:t>CENTAUR instrument</a:t>
            </a:r>
            <a:endParaRPr lang="en-US" sz="1200" b="1" dirty="0"/>
          </a:p>
        </p:txBody>
      </p:sp>
    </p:spTree>
    <p:extLst>
      <p:ext uri="{BB962C8B-B14F-4D97-AF65-F5344CB8AC3E}">
        <p14:creationId xmlns:p14="http://schemas.microsoft.com/office/powerpoint/2010/main" val="78055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6C948-5159-42B9-B811-BB7104301BC9}"/>
              </a:ext>
            </a:extLst>
          </p:cNvPr>
          <p:cNvSpPr>
            <a:spLocks noGrp="1"/>
          </p:cNvSpPr>
          <p:nvPr>
            <p:ph type="title"/>
          </p:nvPr>
        </p:nvSpPr>
        <p:spPr>
          <a:xfrm>
            <a:off x="489670" y="149394"/>
            <a:ext cx="11425236" cy="535531"/>
          </a:xfrm>
        </p:spPr>
        <p:txBody>
          <a:bodyPr/>
          <a:lstStyle/>
          <a:p>
            <a:r>
              <a:rPr lang="en-US" dirty="0"/>
              <a:t>SNS upgrades will accelerate scientific progress </a:t>
            </a:r>
            <a:br>
              <a:rPr lang="en-US" dirty="0"/>
            </a:br>
            <a:r>
              <a:rPr lang="en-US" dirty="0"/>
              <a:t>and deliver wholly new capabilities</a:t>
            </a:r>
          </a:p>
        </p:txBody>
      </p:sp>
      <p:sp>
        <p:nvSpPr>
          <p:cNvPr id="11" name="Rectangle 10">
            <a:extLst>
              <a:ext uri="{FF2B5EF4-FFF2-40B4-BE49-F238E27FC236}">
                <a16:creationId xmlns:a16="http://schemas.microsoft.com/office/drawing/2014/main" id="{2ED76884-7576-44B7-877D-1F855F1A63B3}"/>
              </a:ext>
            </a:extLst>
          </p:cNvPr>
          <p:cNvSpPr/>
          <p:nvPr/>
        </p:nvSpPr>
        <p:spPr>
          <a:xfrm>
            <a:off x="9450888" y="1343140"/>
            <a:ext cx="2741111" cy="5076448"/>
          </a:xfrm>
          <a:prstGeom prst="rect">
            <a:avLst/>
          </a:prstGeom>
          <a:solidFill>
            <a:schemeClr val="bg2">
              <a:alpha val="78000"/>
            </a:schemeClr>
          </a:solidFill>
          <a:ln w="28575">
            <a:solidFill>
              <a:schemeClr val="accent4"/>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32" tIns="91416" rIns="91416" bIns="91416" numCol="1" spcCol="0" rtlCol="0" fromWordArt="0" anchor="t" anchorCtr="0" forceAA="0" compatLnSpc="1">
            <a:prstTxWarp prst="textNoShape">
              <a:avLst/>
            </a:prstTxWarp>
            <a:noAutofit/>
          </a:bodyPr>
          <a:lstStyle/>
          <a:p>
            <a:pPr>
              <a:lnSpc>
                <a:spcPct val="90000"/>
              </a:lnSpc>
              <a:spcBef>
                <a:spcPts val="900"/>
              </a:spcBef>
            </a:pPr>
            <a:r>
              <a:rPr lang="en-US" b="1" dirty="0">
                <a:solidFill>
                  <a:schemeClr val="tx1"/>
                </a:solidFill>
              </a:rPr>
              <a:t>Second Target Station (STS) project: </a:t>
            </a:r>
            <a:r>
              <a:rPr lang="en-US" dirty="0">
                <a:solidFill>
                  <a:schemeClr val="tx1"/>
                </a:solidFill>
              </a:rPr>
              <a:t>Build </a:t>
            </a:r>
            <a:br>
              <a:rPr lang="en-US" dirty="0">
                <a:solidFill>
                  <a:schemeClr val="tx1"/>
                </a:solidFill>
              </a:rPr>
            </a:br>
            <a:r>
              <a:rPr lang="en-US" dirty="0">
                <a:solidFill>
                  <a:schemeClr val="tx1"/>
                </a:solidFill>
              </a:rPr>
              <a:t>the second target station with initial suite of beam lines </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Optimized for cold neutrons</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World-leading peak brightness</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Provide new science capabilities for  measurements across broader ranges of temporal and length scales, real-time, and smaller samples</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Complete 2037-2039</a:t>
            </a:r>
          </a:p>
        </p:txBody>
      </p:sp>
      <p:pic>
        <p:nvPicPr>
          <p:cNvPr id="4" name="Picture 3" descr="A picture containing outdoor, mountain, grass, nature&#10;&#10;Description automatically generated">
            <a:extLst>
              <a:ext uri="{FF2B5EF4-FFF2-40B4-BE49-F238E27FC236}">
                <a16:creationId xmlns:a16="http://schemas.microsoft.com/office/drawing/2014/main" id="{621B82E2-0DA8-4BDB-BD3A-E1401F3864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451" b="27014"/>
          <a:stretch/>
        </p:blipFill>
        <p:spPr>
          <a:xfrm>
            <a:off x="2873551" y="1931863"/>
            <a:ext cx="6556690" cy="3808430"/>
          </a:xfrm>
          <a:prstGeom prst="rect">
            <a:avLst/>
          </a:prstGeom>
        </p:spPr>
      </p:pic>
      <p:sp>
        <p:nvSpPr>
          <p:cNvPr id="10" name="Rectangle 9">
            <a:extLst>
              <a:ext uri="{FF2B5EF4-FFF2-40B4-BE49-F238E27FC236}">
                <a16:creationId xmlns:a16="http://schemas.microsoft.com/office/drawing/2014/main" id="{63AB0D98-578E-4F2A-A430-D614F0C4A01F}"/>
              </a:ext>
            </a:extLst>
          </p:cNvPr>
          <p:cNvSpPr/>
          <p:nvPr/>
        </p:nvSpPr>
        <p:spPr>
          <a:xfrm>
            <a:off x="277829" y="1365511"/>
            <a:ext cx="2575075" cy="5054077"/>
          </a:xfrm>
          <a:prstGeom prst="rect">
            <a:avLst/>
          </a:prstGeom>
          <a:solidFill>
            <a:schemeClr val="bg2">
              <a:alpha val="78000"/>
            </a:schemeClr>
          </a:solidFill>
          <a:ln w="28575">
            <a:solidFill>
              <a:schemeClr val="accent1"/>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32" tIns="91416" rIns="91416" bIns="91416" numCol="1" spcCol="0" rtlCol="0" fromWordArt="0" anchor="t" anchorCtr="0" forceAA="0" compatLnSpc="1">
            <a:prstTxWarp prst="textNoShape">
              <a:avLst/>
            </a:prstTxWarp>
            <a:noAutofit/>
          </a:bodyPr>
          <a:lstStyle/>
          <a:p>
            <a:pPr>
              <a:lnSpc>
                <a:spcPct val="90000"/>
              </a:lnSpc>
              <a:spcBef>
                <a:spcPts val="900"/>
              </a:spcBef>
            </a:pPr>
            <a:r>
              <a:rPr lang="en-US" b="1" dirty="0">
                <a:solidFill>
                  <a:schemeClr val="tx1"/>
                </a:solidFill>
              </a:rPr>
              <a:t>Proton Power Upgrade (PPU) project: </a:t>
            </a:r>
            <a:r>
              <a:rPr lang="en-US" dirty="0">
                <a:solidFill>
                  <a:schemeClr val="tx1"/>
                </a:solidFill>
              </a:rPr>
              <a:t>Double the power of the existing accelerator structure</a:t>
            </a:r>
          </a:p>
          <a:p>
            <a:pPr marL="168225" indent="-168225">
              <a:lnSpc>
                <a:spcPct val="90000"/>
              </a:lnSpc>
              <a:spcBef>
                <a:spcPts val="900"/>
              </a:spcBef>
              <a:buFont typeface="Arial" panose="020B0604020202020204" pitchFamily="34" charset="0"/>
              <a:buChar char="•"/>
            </a:pPr>
            <a:r>
              <a:rPr lang="en-US" sz="1600" dirty="0">
                <a:solidFill>
                  <a:schemeClr val="tx1"/>
                </a:solidFill>
              </a:rPr>
              <a:t>First Target Station (FTS) is optimized for thermal neutrons </a:t>
            </a:r>
          </a:p>
          <a:p>
            <a:pPr marL="168225" indent="-168225">
              <a:lnSpc>
                <a:spcPct val="90000"/>
              </a:lnSpc>
              <a:spcBef>
                <a:spcPts val="900"/>
              </a:spcBef>
              <a:buFont typeface="Arial" panose="020B0604020202020204" pitchFamily="34" charset="0"/>
              <a:buChar char="•"/>
            </a:pPr>
            <a:r>
              <a:rPr lang="en-US" sz="1600" dirty="0">
                <a:solidFill>
                  <a:schemeClr val="tx1"/>
                </a:solidFill>
              </a:rPr>
              <a:t>Increases the brightness of beams of pulsed neutrons</a:t>
            </a:r>
          </a:p>
          <a:p>
            <a:pPr marL="168225" indent="-168225">
              <a:lnSpc>
                <a:spcPct val="90000"/>
              </a:lnSpc>
              <a:spcBef>
                <a:spcPts val="900"/>
              </a:spcBef>
              <a:buFont typeface="Arial" panose="020B0604020202020204" pitchFamily="34" charset="0"/>
              <a:buChar char="•"/>
            </a:pPr>
            <a:r>
              <a:rPr lang="en-US" sz="1600" dirty="0">
                <a:solidFill>
                  <a:schemeClr val="tx1"/>
                </a:solidFill>
              </a:rPr>
              <a:t>Provides new science capabilities for atomic resolution and fast dynamics</a:t>
            </a:r>
          </a:p>
          <a:p>
            <a:pPr marL="168225" indent="-168225">
              <a:lnSpc>
                <a:spcPct val="90000"/>
              </a:lnSpc>
              <a:spcBef>
                <a:spcPts val="900"/>
              </a:spcBef>
              <a:buFont typeface="Arial" panose="020B0604020202020204" pitchFamily="34" charset="0"/>
              <a:buChar char="•"/>
            </a:pPr>
            <a:r>
              <a:rPr lang="en-US" sz="1600" dirty="0">
                <a:solidFill>
                  <a:schemeClr val="tx1"/>
                </a:solidFill>
              </a:rPr>
              <a:t>Provides a platform </a:t>
            </a:r>
            <a:br>
              <a:rPr lang="en-US" sz="1600" dirty="0">
                <a:solidFill>
                  <a:schemeClr val="tx1"/>
                </a:solidFill>
              </a:rPr>
            </a:br>
            <a:r>
              <a:rPr lang="en-US" sz="1600" dirty="0">
                <a:solidFill>
                  <a:schemeClr val="tx1"/>
                </a:solidFill>
              </a:rPr>
              <a:t>for STS</a:t>
            </a:r>
          </a:p>
        </p:txBody>
      </p:sp>
    </p:spTree>
    <p:extLst>
      <p:ext uri="{BB962C8B-B14F-4D97-AF65-F5344CB8AC3E}">
        <p14:creationId xmlns:p14="http://schemas.microsoft.com/office/powerpoint/2010/main" val="3281647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903B506-7C13-910D-61CD-1FD9AE697A15}"/>
              </a:ext>
            </a:extLst>
          </p:cNvPr>
          <p:cNvSpPr/>
          <p:nvPr/>
        </p:nvSpPr>
        <p:spPr>
          <a:xfrm>
            <a:off x="330241" y="6393180"/>
            <a:ext cx="1689059" cy="393192"/>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7AA750B3-7C5B-27C7-BF06-3702DB336A54}"/>
              </a:ext>
            </a:extLst>
          </p:cNvPr>
          <p:cNvSpPr>
            <a:spLocks noGrp="1"/>
          </p:cNvSpPr>
          <p:nvPr>
            <p:ph type="title"/>
          </p:nvPr>
        </p:nvSpPr>
        <p:spPr>
          <a:xfrm>
            <a:off x="429766" y="274320"/>
            <a:ext cx="11382323" cy="720197"/>
          </a:xfrm>
        </p:spPr>
        <p:txBody>
          <a:bodyPr/>
          <a:lstStyle/>
          <a:p>
            <a:pPr>
              <a:lnSpc>
                <a:spcPct val="85000"/>
              </a:lnSpc>
            </a:pPr>
            <a:r>
              <a:rPr lang="en-US" sz="2400" dirty="0"/>
              <a:t>STS combines advanced technologies to deliver new science capabilities needed to understand more complex materials, processes, and devices  </a:t>
            </a:r>
          </a:p>
        </p:txBody>
      </p:sp>
      <p:sp>
        <p:nvSpPr>
          <p:cNvPr id="4" name="TextBox 3">
            <a:extLst>
              <a:ext uri="{FF2B5EF4-FFF2-40B4-BE49-F238E27FC236}">
                <a16:creationId xmlns:a16="http://schemas.microsoft.com/office/drawing/2014/main" id="{80AD2083-952F-95DB-EEC3-ECB77A1069E3}"/>
              </a:ext>
            </a:extLst>
          </p:cNvPr>
          <p:cNvSpPr txBox="1"/>
          <p:nvPr/>
        </p:nvSpPr>
        <p:spPr>
          <a:xfrm>
            <a:off x="543342" y="3048521"/>
            <a:ext cx="2177199" cy="609398"/>
          </a:xfrm>
          <a:prstGeom prst="rect">
            <a:avLst/>
          </a:prstGeom>
          <a:noFill/>
        </p:spPr>
        <p:txBody>
          <a:bodyPr wrap="none" rtlCol="0">
            <a:spAutoFit/>
          </a:bodyPr>
          <a:lstStyle/>
          <a:p>
            <a:pPr algn="l">
              <a:lnSpc>
                <a:spcPct val="80000"/>
              </a:lnSpc>
            </a:pPr>
            <a:r>
              <a:rPr lang="en-US" sz="1400" dirty="0">
                <a:latin typeface="+mn-lt"/>
              </a:rPr>
              <a:t>PPU upgraded SNS</a:t>
            </a:r>
          </a:p>
          <a:p>
            <a:pPr algn="l">
              <a:lnSpc>
                <a:spcPct val="80000"/>
              </a:lnSpc>
            </a:pPr>
            <a:r>
              <a:rPr lang="en-US" sz="1400" dirty="0">
                <a:latin typeface="+mn-lt"/>
              </a:rPr>
              <a:t>46.7 kJ/proton pulse</a:t>
            </a:r>
          </a:p>
          <a:p>
            <a:pPr algn="l">
              <a:lnSpc>
                <a:spcPct val="80000"/>
              </a:lnSpc>
            </a:pPr>
            <a:r>
              <a:rPr lang="en-US" sz="1400" dirty="0">
                <a:latin typeface="+mn-lt"/>
              </a:rPr>
              <a:t>60 Hz, 2.8 MW capable</a:t>
            </a:r>
          </a:p>
        </p:txBody>
      </p:sp>
      <p:pic>
        <p:nvPicPr>
          <p:cNvPr id="6" name="Picture 5">
            <a:extLst>
              <a:ext uri="{FF2B5EF4-FFF2-40B4-BE49-F238E27FC236}">
                <a16:creationId xmlns:a16="http://schemas.microsoft.com/office/drawing/2014/main" id="{66317852-894A-E931-8BF7-6508462D27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00"/>
          <a:stretch/>
        </p:blipFill>
        <p:spPr>
          <a:xfrm>
            <a:off x="883154" y="2019271"/>
            <a:ext cx="1385526" cy="829840"/>
          </a:xfrm>
          <a:prstGeom prst="rect">
            <a:avLst/>
          </a:prstGeom>
        </p:spPr>
      </p:pic>
      <p:sp>
        <p:nvSpPr>
          <p:cNvPr id="7" name="TextBox 6">
            <a:extLst>
              <a:ext uri="{FF2B5EF4-FFF2-40B4-BE49-F238E27FC236}">
                <a16:creationId xmlns:a16="http://schemas.microsoft.com/office/drawing/2014/main" id="{5FB1C081-B5C4-A86F-8F17-A4165DB726F5}"/>
              </a:ext>
            </a:extLst>
          </p:cNvPr>
          <p:cNvSpPr txBox="1"/>
          <p:nvPr/>
        </p:nvSpPr>
        <p:spPr>
          <a:xfrm>
            <a:off x="543343" y="1306338"/>
            <a:ext cx="2112978" cy="609398"/>
          </a:xfrm>
          <a:prstGeom prst="rect">
            <a:avLst/>
          </a:prstGeom>
          <a:noFill/>
        </p:spPr>
        <p:txBody>
          <a:bodyPr wrap="square" rtlCol="0">
            <a:spAutoFit/>
          </a:bodyPr>
          <a:lstStyle/>
          <a:p>
            <a:pPr algn="l">
              <a:lnSpc>
                <a:spcPct val="80000"/>
              </a:lnSpc>
            </a:pPr>
            <a:r>
              <a:rPr lang="en-US" sz="1400" dirty="0">
                <a:latin typeface="+mn-lt"/>
              </a:rPr>
              <a:t>Start with the world’s most powerful hadron accelerator – the SNS</a:t>
            </a:r>
          </a:p>
        </p:txBody>
      </p:sp>
      <p:sp>
        <p:nvSpPr>
          <p:cNvPr id="8" name="Cross 7">
            <a:extLst>
              <a:ext uri="{FF2B5EF4-FFF2-40B4-BE49-F238E27FC236}">
                <a16:creationId xmlns:a16="http://schemas.microsoft.com/office/drawing/2014/main" id="{6F9DEA10-D44A-5E09-BC4B-14A15138122D}"/>
              </a:ext>
            </a:extLst>
          </p:cNvPr>
          <p:cNvSpPr/>
          <p:nvPr/>
        </p:nvSpPr>
        <p:spPr>
          <a:xfrm>
            <a:off x="2809771" y="2221090"/>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9" name="Picture 8">
            <a:extLst>
              <a:ext uri="{FF2B5EF4-FFF2-40B4-BE49-F238E27FC236}">
                <a16:creationId xmlns:a16="http://schemas.microsoft.com/office/drawing/2014/main" id="{B73A9EF3-C5B6-230F-66FC-E2A40B5AA8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74" r="31940"/>
          <a:stretch/>
        </p:blipFill>
        <p:spPr>
          <a:xfrm>
            <a:off x="3510636" y="2075467"/>
            <a:ext cx="1831754" cy="829840"/>
          </a:xfrm>
          <a:prstGeom prst="rect">
            <a:avLst/>
          </a:prstGeom>
        </p:spPr>
      </p:pic>
      <p:sp>
        <p:nvSpPr>
          <p:cNvPr id="10" name="TextBox 9">
            <a:extLst>
              <a:ext uri="{FF2B5EF4-FFF2-40B4-BE49-F238E27FC236}">
                <a16:creationId xmlns:a16="http://schemas.microsoft.com/office/drawing/2014/main" id="{54AA06B8-85CC-2FEB-FC8F-C45675936D75}"/>
              </a:ext>
            </a:extLst>
          </p:cNvPr>
          <p:cNvSpPr txBox="1"/>
          <p:nvPr/>
        </p:nvSpPr>
        <p:spPr>
          <a:xfrm>
            <a:off x="3329233" y="1306338"/>
            <a:ext cx="2191309" cy="609398"/>
          </a:xfrm>
          <a:prstGeom prst="rect">
            <a:avLst/>
          </a:prstGeom>
          <a:noFill/>
        </p:spPr>
        <p:txBody>
          <a:bodyPr wrap="square" rtlCol="0">
            <a:spAutoFit/>
          </a:bodyPr>
          <a:lstStyle/>
          <a:p>
            <a:pPr algn="l">
              <a:lnSpc>
                <a:spcPct val="80000"/>
              </a:lnSpc>
            </a:pPr>
            <a:r>
              <a:rPr lang="en-US" sz="1400" dirty="0">
                <a:latin typeface="+mn-lt"/>
              </a:rPr>
              <a:t>Use the accumulator ring to compress the proton pulse </a:t>
            </a:r>
          </a:p>
        </p:txBody>
      </p:sp>
      <p:sp>
        <p:nvSpPr>
          <p:cNvPr id="11" name="TextBox 10">
            <a:extLst>
              <a:ext uri="{FF2B5EF4-FFF2-40B4-BE49-F238E27FC236}">
                <a16:creationId xmlns:a16="http://schemas.microsoft.com/office/drawing/2014/main" id="{483306F7-7CF9-B037-D303-03A5F5470301}"/>
              </a:ext>
            </a:extLst>
          </p:cNvPr>
          <p:cNvSpPr txBox="1"/>
          <p:nvPr/>
        </p:nvSpPr>
        <p:spPr>
          <a:xfrm>
            <a:off x="3331759" y="3181177"/>
            <a:ext cx="2286000" cy="437043"/>
          </a:xfrm>
          <a:prstGeom prst="rect">
            <a:avLst/>
          </a:prstGeom>
          <a:noFill/>
        </p:spPr>
        <p:txBody>
          <a:bodyPr wrap="square" rtlCol="0">
            <a:spAutoFit/>
          </a:bodyPr>
          <a:lstStyle/>
          <a:p>
            <a:pPr algn="l">
              <a:lnSpc>
                <a:spcPct val="80000"/>
              </a:lnSpc>
            </a:pPr>
            <a:r>
              <a:rPr lang="en-US" sz="1400" dirty="0">
                <a:latin typeface="+mn-lt"/>
              </a:rPr>
              <a:t>1 msec linac production compressed to &lt; 1 </a:t>
            </a:r>
            <a:r>
              <a:rPr lang="en-US" sz="1400" dirty="0">
                <a:latin typeface="Symbol" pitchFamily="2" charset="2"/>
              </a:rPr>
              <a:t>m</a:t>
            </a:r>
            <a:r>
              <a:rPr lang="en-US" sz="1400" dirty="0">
                <a:latin typeface="+mn-lt"/>
              </a:rPr>
              <a:t>sec</a:t>
            </a:r>
          </a:p>
        </p:txBody>
      </p:sp>
      <p:sp>
        <p:nvSpPr>
          <p:cNvPr id="12" name="Cross 11">
            <a:extLst>
              <a:ext uri="{FF2B5EF4-FFF2-40B4-BE49-F238E27FC236}">
                <a16:creationId xmlns:a16="http://schemas.microsoft.com/office/drawing/2014/main" id="{F38FC058-D437-C82D-E352-472B45F862F3}"/>
              </a:ext>
            </a:extLst>
          </p:cNvPr>
          <p:cNvSpPr/>
          <p:nvPr/>
        </p:nvSpPr>
        <p:spPr>
          <a:xfrm>
            <a:off x="5692657" y="2277286"/>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TextBox 12">
            <a:extLst>
              <a:ext uri="{FF2B5EF4-FFF2-40B4-BE49-F238E27FC236}">
                <a16:creationId xmlns:a16="http://schemas.microsoft.com/office/drawing/2014/main" id="{A4149217-AF3B-6796-DB54-984532504FB4}"/>
              </a:ext>
            </a:extLst>
          </p:cNvPr>
          <p:cNvSpPr txBox="1"/>
          <p:nvPr/>
        </p:nvSpPr>
        <p:spPr>
          <a:xfrm>
            <a:off x="6200356" y="1306338"/>
            <a:ext cx="2350971" cy="609398"/>
          </a:xfrm>
          <a:prstGeom prst="rect">
            <a:avLst/>
          </a:prstGeom>
          <a:noFill/>
        </p:spPr>
        <p:txBody>
          <a:bodyPr wrap="square" rtlCol="0">
            <a:spAutoFit/>
          </a:bodyPr>
          <a:lstStyle/>
          <a:p>
            <a:pPr algn="l">
              <a:lnSpc>
                <a:spcPct val="80000"/>
              </a:lnSpc>
            </a:pPr>
            <a:r>
              <a:rPr lang="en-US" sz="1400" dirty="0">
                <a:latin typeface="+mn-lt"/>
              </a:rPr>
              <a:t>Add optics &amp; transport to produce uniform proton spot size on the target </a:t>
            </a:r>
          </a:p>
        </p:txBody>
      </p:sp>
      <p:sp>
        <p:nvSpPr>
          <p:cNvPr id="14" name="TextBox 13">
            <a:extLst>
              <a:ext uri="{FF2B5EF4-FFF2-40B4-BE49-F238E27FC236}">
                <a16:creationId xmlns:a16="http://schemas.microsoft.com/office/drawing/2014/main" id="{3A6ED843-ACBD-AF9C-A090-8C19C5C8A1B7}"/>
              </a:ext>
            </a:extLst>
          </p:cNvPr>
          <p:cNvSpPr txBox="1"/>
          <p:nvPr/>
        </p:nvSpPr>
        <p:spPr>
          <a:xfrm>
            <a:off x="6206427" y="3192033"/>
            <a:ext cx="2513450" cy="437043"/>
          </a:xfrm>
          <a:prstGeom prst="rect">
            <a:avLst/>
          </a:prstGeom>
          <a:noFill/>
        </p:spPr>
        <p:txBody>
          <a:bodyPr wrap="square" rtlCol="0">
            <a:spAutoFit/>
          </a:bodyPr>
          <a:lstStyle/>
          <a:p>
            <a:pPr algn="l">
              <a:lnSpc>
                <a:spcPct val="80000"/>
              </a:lnSpc>
            </a:pPr>
            <a:r>
              <a:rPr lang="en-US" sz="1400" dirty="0">
                <a:latin typeface="+mn-lt"/>
              </a:rPr>
              <a:t>STS proton area = 60 cm</a:t>
            </a:r>
            <a:r>
              <a:rPr lang="en-US" sz="1400" baseline="30000" dirty="0">
                <a:latin typeface="+mn-lt"/>
              </a:rPr>
              <a:t>2</a:t>
            </a:r>
          </a:p>
          <a:p>
            <a:pPr algn="l">
              <a:lnSpc>
                <a:spcPct val="80000"/>
              </a:lnSpc>
            </a:pPr>
            <a:r>
              <a:rPr lang="en-US" sz="1400" dirty="0">
                <a:latin typeface="+mn-lt"/>
              </a:rPr>
              <a:t>FTS proton area = 140 cm</a:t>
            </a:r>
            <a:r>
              <a:rPr lang="en-US" sz="1400" baseline="30000" dirty="0">
                <a:latin typeface="+mn-lt"/>
              </a:rPr>
              <a:t>2</a:t>
            </a:r>
          </a:p>
        </p:txBody>
      </p:sp>
      <p:pic>
        <p:nvPicPr>
          <p:cNvPr id="49" name="Picture 48">
            <a:extLst>
              <a:ext uri="{FF2B5EF4-FFF2-40B4-BE49-F238E27FC236}">
                <a16:creationId xmlns:a16="http://schemas.microsoft.com/office/drawing/2014/main" id="{9177EA05-C56B-E192-BCDD-E8C2E42709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99311" y="1387889"/>
            <a:ext cx="1650877" cy="1254667"/>
          </a:xfrm>
          <a:prstGeom prst="rect">
            <a:avLst/>
          </a:prstGeom>
        </p:spPr>
      </p:pic>
      <p:sp>
        <p:nvSpPr>
          <p:cNvPr id="50" name="Cross 49">
            <a:extLst>
              <a:ext uri="{FF2B5EF4-FFF2-40B4-BE49-F238E27FC236}">
                <a16:creationId xmlns:a16="http://schemas.microsoft.com/office/drawing/2014/main" id="{F74A0906-61DC-630A-525C-31525E2B6E77}"/>
              </a:ext>
            </a:extLst>
          </p:cNvPr>
          <p:cNvSpPr/>
          <p:nvPr/>
        </p:nvSpPr>
        <p:spPr>
          <a:xfrm>
            <a:off x="8744331" y="2277286"/>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 name="TextBox 50">
            <a:extLst>
              <a:ext uri="{FF2B5EF4-FFF2-40B4-BE49-F238E27FC236}">
                <a16:creationId xmlns:a16="http://schemas.microsoft.com/office/drawing/2014/main" id="{F729F0E9-45F7-72B2-C69F-8543F1ECD1BB}"/>
              </a:ext>
            </a:extLst>
          </p:cNvPr>
          <p:cNvSpPr txBox="1"/>
          <p:nvPr/>
        </p:nvSpPr>
        <p:spPr>
          <a:xfrm>
            <a:off x="9324616" y="1306338"/>
            <a:ext cx="2388812" cy="437043"/>
          </a:xfrm>
          <a:prstGeom prst="rect">
            <a:avLst/>
          </a:prstGeom>
          <a:noFill/>
        </p:spPr>
        <p:txBody>
          <a:bodyPr wrap="square" rtlCol="0">
            <a:spAutoFit/>
          </a:bodyPr>
          <a:lstStyle/>
          <a:p>
            <a:pPr algn="l">
              <a:lnSpc>
                <a:spcPct val="80000"/>
              </a:lnSpc>
            </a:pPr>
            <a:r>
              <a:rPr lang="en-US" sz="1400" dirty="0">
                <a:latin typeface="+mn-lt"/>
              </a:rPr>
              <a:t>Add rotating, segmented solid-tungsten target </a:t>
            </a:r>
          </a:p>
        </p:txBody>
      </p:sp>
      <p:sp>
        <p:nvSpPr>
          <p:cNvPr id="52" name="TextBox 51">
            <a:extLst>
              <a:ext uri="{FF2B5EF4-FFF2-40B4-BE49-F238E27FC236}">
                <a16:creationId xmlns:a16="http://schemas.microsoft.com/office/drawing/2014/main" id="{86B5112E-F7BD-5435-3854-736FF30901B4}"/>
              </a:ext>
            </a:extLst>
          </p:cNvPr>
          <p:cNvSpPr txBox="1"/>
          <p:nvPr/>
        </p:nvSpPr>
        <p:spPr>
          <a:xfrm>
            <a:off x="9298639" y="3048521"/>
            <a:ext cx="2513450" cy="609398"/>
          </a:xfrm>
          <a:prstGeom prst="rect">
            <a:avLst/>
          </a:prstGeom>
          <a:noFill/>
        </p:spPr>
        <p:txBody>
          <a:bodyPr wrap="square" rtlCol="0">
            <a:spAutoFit/>
          </a:bodyPr>
          <a:lstStyle/>
          <a:p>
            <a:pPr algn="l">
              <a:lnSpc>
                <a:spcPct val="80000"/>
              </a:lnSpc>
            </a:pPr>
            <a:r>
              <a:rPr lang="en-US" sz="1400" dirty="0">
                <a:latin typeface="+mn-lt"/>
              </a:rPr>
              <a:t>Spreads heat load over larger volume with longer lifetime</a:t>
            </a:r>
            <a:endParaRPr lang="en-US" sz="1400" baseline="30000" dirty="0">
              <a:latin typeface="+mn-lt"/>
            </a:endParaRPr>
          </a:p>
        </p:txBody>
      </p:sp>
      <p:sp>
        <p:nvSpPr>
          <p:cNvPr id="55" name="Cross 54">
            <a:extLst>
              <a:ext uri="{FF2B5EF4-FFF2-40B4-BE49-F238E27FC236}">
                <a16:creationId xmlns:a16="http://schemas.microsoft.com/office/drawing/2014/main" id="{A0489A50-CA1A-779D-0C44-2096B0DFB2BF}"/>
              </a:ext>
            </a:extLst>
          </p:cNvPr>
          <p:cNvSpPr/>
          <p:nvPr/>
        </p:nvSpPr>
        <p:spPr>
          <a:xfrm>
            <a:off x="330241" y="5073858"/>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 name="TextBox 55">
            <a:extLst>
              <a:ext uri="{FF2B5EF4-FFF2-40B4-BE49-F238E27FC236}">
                <a16:creationId xmlns:a16="http://schemas.microsoft.com/office/drawing/2014/main" id="{A7C215D6-D259-3085-B42B-874EEA1A6DC9}"/>
              </a:ext>
            </a:extLst>
          </p:cNvPr>
          <p:cNvSpPr txBox="1"/>
          <p:nvPr/>
        </p:nvSpPr>
        <p:spPr>
          <a:xfrm>
            <a:off x="857243" y="3849635"/>
            <a:ext cx="2613666" cy="609398"/>
          </a:xfrm>
          <a:prstGeom prst="rect">
            <a:avLst/>
          </a:prstGeom>
          <a:noFill/>
        </p:spPr>
        <p:txBody>
          <a:bodyPr wrap="square" rtlCol="0">
            <a:spAutoFit/>
          </a:bodyPr>
          <a:lstStyle/>
          <a:p>
            <a:pPr algn="l">
              <a:lnSpc>
                <a:spcPct val="80000"/>
              </a:lnSpc>
            </a:pPr>
            <a:r>
              <a:rPr lang="en-US" sz="1400" dirty="0">
                <a:latin typeface="+mn-lt"/>
              </a:rPr>
              <a:t>Add low dimensional moderators, tightly-coupled to neutron production zone</a:t>
            </a:r>
          </a:p>
        </p:txBody>
      </p:sp>
      <p:sp>
        <p:nvSpPr>
          <p:cNvPr id="57" name="TextBox 56">
            <a:extLst>
              <a:ext uri="{FF2B5EF4-FFF2-40B4-BE49-F238E27FC236}">
                <a16:creationId xmlns:a16="http://schemas.microsoft.com/office/drawing/2014/main" id="{314681F3-72B9-7EA6-FC7C-1A20080B145E}"/>
              </a:ext>
            </a:extLst>
          </p:cNvPr>
          <p:cNvSpPr txBox="1"/>
          <p:nvPr/>
        </p:nvSpPr>
        <p:spPr>
          <a:xfrm>
            <a:off x="839736" y="6140280"/>
            <a:ext cx="2716620" cy="609398"/>
          </a:xfrm>
          <a:prstGeom prst="rect">
            <a:avLst/>
          </a:prstGeom>
          <a:noFill/>
        </p:spPr>
        <p:txBody>
          <a:bodyPr wrap="square" rtlCol="0">
            <a:spAutoFit/>
          </a:bodyPr>
          <a:lstStyle/>
          <a:p>
            <a:pPr algn="l">
              <a:lnSpc>
                <a:spcPct val="80000"/>
              </a:lnSpc>
            </a:pPr>
            <a:r>
              <a:rPr lang="en-US" sz="1400" dirty="0">
                <a:latin typeface="+mn-lt"/>
              </a:rPr>
              <a:t>Two high-brightness, geometrically-optimized  moderators (cylinder &amp; tube)</a:t>
            </a:r>
          </a:p>
        </p:txBody>
      </p:sp>
      <p:sp>
        <p:nvSpPr>
          <p:cNvPr id="58" name="Cross 57">
            <a:extLst>
              <a:ext uri="{FF2B5EF4-FFF2-40B4-BE49-F238E27FC236}">
                <a16:creationId xmlns:a16="http://schemas.microsoft.com/office/drawing/2014/main" id="{792C7A87-95AA-491E-861E-53E09173BBF6}"/>
              </a:ext>
            </a:extLst>
          </p:cNvPr>
          <p:cNvSpPr/>
          <p:nvPr/>
        </p:nvSpPr>
        <p:spPr>
          <a:xfrm>
            <a:off x="3589778" y="5073858"/>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9" name="TextBox 58">
            <a:extLst>
              <a:ext uri="{FF2B5EF4-FFF2-40B4-BE49-F238E27FC236}">
                <a16:creationId xmlns:a16="http://schemas.microsoft.com/office/drawing/2014/main" id="{F3CC5C3C-D16B-46B1-6D74-7689AE012F52}"/>
              </a:ext>
            </a:extLst>
          </p:cNvPr>
          <p:cNvSpPr txBox="1"/>
          <p:nvPr/>
        </p:nvSpPr>
        <p:spPr>
          <a:xfrm>
            <a:off x="4110813" y="3894090"/>
            <a:ext cx="2682000" cy="437043"/>
          </a:xfrm>
          <a:prstGeom prst="rect">
            <a:avLst/>
          </a:prstGeom>
          <a:noFill/>
        </p:spPr>
        <p:txBody>
          <a:bodyPr wrap="square" rtlCol="0">
            <a:spAutoFit/>
          </a:bodyPr>
          <a:lstStyle/>
          <a:p>
            <a:pPr algn="l">
              <a:lnSpc>
                <a:spcPct val="80000"/>
              </a:lnSpc>
            </a:pPr>
            <a:r>
              <a:rPr lang="en-US" sz="1400" dirty="0">
                <a:latin typeface="+mn-lt"/>
              </a:rPr>
              <a:t>Add science-driven, optimized instrument designs</a:t>
            </a:r>
          </a:p>
        </p:txBody>
      </p:sp>
      <p:sp>
        <p:nvSpPr>
          <p:cNvPr id="60" name="TextBox 59">
            <a:extLst>
              <a:ext uri="{FF2B5EF4-FFF2-40B4-BE49-F238E27FC236}">
                <a16:creationId xmlns:a16="http://schemas.microsoft.com/office/drawing/2014/main" id="{AB543974-CF49-DF45-BABA-87770A5C3079}"/>
              </a:ext>
            </a:extLst>
          </p:cNvPr>
          <p:cNvSpPr txBox="1"/>
          <p:nvPr/>
        </p:nvSpPr>
        <p:spPr>
          <a:xfrm>
            <a:off x="4142767" y="5795571"/>
            <a:ext cx="2682000" cy="954107"/>
          </a:xfrm>
          <a:prstGeom prst="rect">
            <a:avLst/>
          </a:prstGeom>
          <a:noFill/>
        </p:spPr>
        <p:txBody>
          <a:bodyPr wrap="square" rtlCol="0">
            <a:spAutoFit/>
          </a:bodyPr>
          <a:lstStyle/>
          <a:p>
            <a:pPr algn="l">
              <a:lnSpc>
                <a:spcPct val="80000"/>
              </a:lnSpc>
            </a:pPr>
            <a:r>
              <a:rPr lang="en-US" sz="1400" dirty="0">
                <a:latin typeface="+mn-lt"/>
              </a:rPr>
              <a:t>8 initial STS instruments, latest technologies, integrated controls, scientific software, proposed by and selected with the user community</a:t>
            </a:r>
          </a:p>
        </p:txBody>
      </p:sp>
      <p:sp>
        <p:nvSpPr>
          <p:cNvPr id="61" name="Equal 60">
            <a:extLst>
              <a:ext uri="{FF2B5EF4-FFF2-40B4-BE49-F238E27FC236}">
                <a16:creationId xmlns:a16="http://schemas.microsoft.com/office/drawing/2014/main" id="{C42633B9-50C9-D5E2-6D65-DF7D89C88256}"/>
              </a:ext>
            </a:extLst>
          </p:cNvPr>
          <p:cNvSpPr/>
          <p:nvPr/>
        </p:nvSpPr>
        <p:spPr>
          <a:xfrm>
            <a:off x="6701581" y="4824749"/>
            <a:ext cx="790414" cy="790414"/>
          </a:xfrm>
          <a:prstGeom prst="mathEqual">
            <a:avLst>
              <a:gd name="adj1" fmla="val 7596"/>
              <a:gd name="adj2" fmla="val 1176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3" name="TextBox 62">
            <a:extLst>
              <a:ext uri="{FF2B5EF4-FFF2-40B4-BE49-F238E27FC236}">
                <a16:creationId xmlns:a16="http://schemas.microsoft.com/office/drawing/2014/main" id="{FF8BE02D-6615-1CB5-B5FE-7229ACC611D9}"/>
              </a:ext>
            </a:extLst>
          </p:cNvPr>
          <p:cNvSpPr txBox="1"/>
          <p:nvPr/>
        </p:nvSpPr>
        <p:spPr>
          <a:xfrm>
            <a:off x="7467036" y="3855043"/>
            <a:ext cx="4345053" cy="609398"/>
          </a:xfrm>
          <a:prstGeom prst="rect">
            <a:avLst/>
          </a:prstGeom>
          <a:noFill/>
        </p:spPr>
        <p:txBody>
          <a:bodyPr wrap="square" rtlCol="0">
            <a:spAutoFit/>
          </a:bodyPr>
          <a:lstStyle/>
          <a:p>
            <a:pPr algn="l">
              <a:lnSpc>
                <a:spcPct val="80000"/>
              </a:lnSpc>
            </a:pPr>
            <a:r>
              <a:rPr lang="en-US" sz="1400" dirty="0">
                <a:latin typeface="+mn-lt"/>
              </a:rPr>
              <a:t>Next generation neutron facility with science capabilities needed for materials innovation: materials discovery &amp; materials in-action.</a:t>
            </a:r>
          </a:p>
        </p:txBody>
      </p:sp>
      <p:sp>
        <p:nvSpPr>
          <p:cNvPr id="64" name="Rectangle 63">
            <a:extLst>
              <a:ext uri="{FF2B5EF4-FFF2-40B4-BE49-F238E27FC236}">
                <a16:creationId xmlns:a16="http://schemas.microsoft.com/office/drawing/2014/main" id="{0290E723-3A8F-54E2-15E8-9786130BDDE8}"/>
              </a:ext>
            </a:extLst>
          </p:cNvPr>
          <p:cNvSpPr/>
          <p:nvPr/>
        </p:nvSpPr>
        <p:spPr>
          <a:xfrm>
            <a:off x="574339" y="1312506"/>
            <a:ext cx="2087104" cy="2322738"/>
          </a:xfrm>
          <a:prstGeom prst="rect">
            <a:avLst/>
          </a:prstGeom>
          <a:noFill/>
          <a:ln w="34925">
            <a:solidFill>
              <a:schemeClr val="accent6">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5" name="Rectangle 64">
            <a:extLst>
              <a:ext uri="{FF2B5EF4-FFF2-40B4-BE49-F238E27FC236}">
                <a16:creationId xmlns:a16="http://schemas.microsoft.com/office/drawing/2014/main" id="{BDA9149B-5AF1-14BC-DA97-0558B04BDF8B}"/>
              </a:ext>
            </a:extLst>
          </p:cNvPr>
          <p:cNvSpPr/>
          <p:nvPr/>
        </p:nvSpPr>
        <p:spPr>
          <a:xfrm>
            <a:off x="3381857" y="1307764"/>
            <a:ext cx="2148604" cy="2322738"/>
          </a:xfrm>
          <a:prstGeom prst="rect">
            <a:avLst/>
          </a:prstGeom>
          <a:noFill/>
          <a:ln w="34925">
            <a:solidFill>
              <a:schemeClr val="accent6">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6" name="Rectangle 65">
            <a:extLst>
              <a:ext uri="{FF2B5EF4-FFF2-40B4-BE49-F238E27FC236}">
                <a16:creationId xmlns:a16="http://schemas.microsoft.com/office/drawing/2014/main" id="{1793B870-2513-D10F-BD5A-31641816FAE4}"/>
              </a:ext>
            </a:extLst>
          </p:cNvPr>
          <p:cNvSpPr/>
          <p:nvPr/>
        </p:nvSpPr>
        <p:spPr>
          <a:xfrm>
            <a:off x="6246078" y="1306338"/>
            <a:ext cx="2336944" cy="232273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8" name="Rectangle 67">
            <a:extLst>
              <a:ext uri="{FF2B5EF4-FFF2-40B4-BE49-F238E27FC236}">
                <a16:creationId xmlns:a16="http://schemas.microsoft.com/office/drawing/2014/main" id="{9C8DB37C-51CA-4228-E767-F0D30C9593AB}"/>
              </a:ext>
            </a:extLst>
          </p:cNvPr>
          <p:cNvSpPr/>
          <p:nvPr/>
        </p:nvSpPr>
        <p:spPr>
          <a:xfrm>
            <a:off x="9308558" y="1306338"/>
            <a:ext cx="2404869" cy="232273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Rectangle 14">
            <a:extLst>
              <a:ext uri="{FF2B5EF4-FFF2-40B4-BE49-F238E27FC236}">
                <a16:creationId xmlns:a16="http://schemas.microsoft.com/office/drawing/2014/main" id="{1C4EECCB-B585-B688-4E3C-B69757706AE3}"/>
              </a:ext>
            </a:extLst>
          </p:cNvPr>
          <p:cNvSpPr/>
          <p:nvPr/>
        </p:nvSpPr>
        <p:spPr>
          <a:xfrm>
            <a:off x="883154" y="3854720"/>
            <a:ext cx="2561844" cy="286447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Rectangle 17">
            <a:extLst>
              <a:ext uri="{FF2B5EF4-FFF2-40B4-BE49-F238E27FC236}">
                <a16:creationId xmlns:a16="http://schemas.microsoft.com/office/drawing/2014/main" id="{9E879687-15A8-EB7D-F1BF-72883E2AFC70}"/>
              </a:ext>
            </a:extLst>
          </p:cNvPr>
          <p:cNvSpPr/>
          <p:nvPr/>
        </p:nvSpPr>
        <p:spPr>
          <a:xfrm>
            <a:off x="4170891" y="3854720"/>
            <a:ext cx="2561844" cy="286447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27" name="Picture 26">
            <a:extLst>
              <a:ext uri="{FF2B5EF4-FFF2-40B4-BE49-F238E27FC236}">
                <a16:creationId xmlns:a16="http://schemas.microsoft.com/office/drawing/2014/main" id="{4B9071AA-CA54-82C1-19AF-4541D6B6EC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394"/>
          <a:stretch/>
        </p:blipFill>
        <p:spPr>
          <a:xfrm>
            <a:off x="1243050" y="4439189"/>
            <a:ext cx="1769665" cy="1695540"/>
          </a:xfrm>
          <a:prstGeom prst="rect">
            <a:avLst/>
          </a:prstGeom>
        </p:spPr>
      </p:pic>
      <p:sp>
        <p:nvSpPr>
          <p:cNvPr id="29" name="Rectangle 28">
            <a:extLst>
              <a:ext uri="{FF2B5EF4-FFF2-40B4-BE49-F238E27FC236}">
                <a16:creationId xmlns:a16="http://schemas.microsoft.com/office/drawing/2014/main" id="{12EA4163-3289-0DF3-06C9-AB06EE9CFF3C}"/>
              </a:ext>
            </a:extLst>
          </p:cNvPr>
          <p:cNvSpPr/>
          <p:nvPr/>
        </p:nvSpPr>
        <p:spPr>
          <a:xfrm>
            <a:off x="7467034" y="3854720"/>
            <a:ext cx="4511606" cy="286447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31" name="Picture 30" descr="S.5.2-CF-REND-ORNL_Aerial01-Rev0-211222">
            <a:extLst>
              <a:ext uri="{FF2B5EF4-FFF2-40B4-BE49-F238E27FC236}">
                <a16:creationId xmlns:a16="http://schemas.microsoft.com/office/drawing/2014/main" id="{9355B2FA-2678-5ECB-B2E9-4F2EDCD76D5F}"/>
              </a:ext>
            </a:extLst>
          </p:cNvPr>
          <p:cNvPicPr>
            <a:picLocks noGrp="1" noChangeAspect="1"/>
          </p:cNvPicPr>
          <p:nvPr isPhoto="1"/>
        </p:nvPicPr>
        <p:blipFill rotWithShape="1">
          <a:blip r:embed="rId6" cstate="screen">
            <a:lum/>
            <a:extLst>
              <a:ext uri="{28A0092B-C50C-407E-A947-70E740481C1C}">
                <a14:useLocalDpi xmlns:a14="http://schemas.microsoft.com/office/drawing/2010/main"/>
              </a:ext>
            </a:extLst>
          </a:blip>
          <a:srcRect t="9652" b="3475"/>
          <a:stretch/>
        </p:blipFill>
        <p:spPr>
          <a:xfrm>
            <a:off x="7572529" y="4525931"/>
            <a:ext cx="4289230" cy="2095850"/>
          </a:xfrm>
          <a:prstGeom prst="rect">
            <a:avLst/>
          </a:prstGeom>
        </p:spPr>
      </p:pic>
      <p:pic>
        <p:nvPicPr>
          <p:cNvPr id="5" name="Picture 4">
            <a:extLst>
              <a:ext uri="{FF2B5EF4-FFF2-40B4-BE49-F238E27FC236}">
                <a16:creationId xmlns:a16="http://schemas.microsoft.com/office/drawing/2014/main" id="{A30E236C-C111-62E2-A9C0-BB47635DE8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7638" t="4151" b="29201"/>
          <a:stretch/>
        </p:blipFill>
        <p:spPr>
          <a:xfrm>
            <a:off x="4257041" y="4307835"/>
            <a:ext cx="2389544" cy="1436777"/>
          </a:xfrm>
          <a:prstGeom prst="rect">
            <a:avLst/>
          </a:prstGeom>
        </p:spPr>
      </p:pic>
      <p:pic>
        <p:nvPicPr>
          <p:cNvPr id="16" name="Picture 15">
            <a:extLst>
              <a:ext uri="{FF2B5EF4-FFF2-40B4-BE49-F238E27FC236}">
                <a16:creationId xmlns:a16="http://schemas.microsoft.com/office/drawing/2014/main" id="{918A228E-A6CF-BE2D-7875-47C75118F0AF}"/>
              </a:ext>
            </a:extLst>
          </p:cNvPr>
          <p:cNvPicPr>
            <a:picLocks noChangeAspect="1"/>
          </p:cNvPicPr>
          <p:nvPr/>
        </p:nvPicPr>
        <p:blipFill>
          <a:blip r:embed="rId8" cstate="screen">
            <a:extLst>
              <a:ext uri="{28A0092B-C50C-407E-A947-70E740481C1C}">
                <a14:useLocalDpi xmlns:a14="http://schemas.microsoft.com/office/drawing/2010/main"/>
              </a:ext>
            </a:extLst>
          </a:blip>
          <a:srcRect l="33397" t="20292" r="8249" b="10534"/>
          <a:stretch/>
        </p:blipFill>
        <p:spPr>
          <a:xfrm>
            <a:off x="9446533" y="1733922"/>
            <a:ext cx="2171128" cy="1356935"/>
          </a:xfrm>
          <a:prstGeom prst="rect">
            <a:avLst/>
          </a:prstGeom>
        </p:spPr>
      </p:pic>
      <p:grpSp>
        <p:nvGrpSpPr>
          <p:cNvPr id="19" name="Group 18">
            <a:extLst>
              <a:ext uri="{FF2B5EF4-FFF2-40B4-BE49-F238E27FC236}">
                <a16:creationId xmlns:a16="http://schemas.microsoft.com/office/drawing/2014/main" id="{1AAD0DFD-D977-7C83-DA5C-E84CEFD59AFB}"/>
              </a:ext>
            </a:extLst>
          </p:cNvPr>
          <p:cNvGrpSpPr>
            <a:grpSpLocks noChangeAspect="1"/>
          </p:cNvGrpSpPr>
          <p:nvPr/>
        </p:nvGrpSpPr>
        <p:grpSpPr>
          <a:xfrm>
            <a:off x="6250876" y="1957571"/>
            <a:ext cx="2808954" cy="1133285"/>
            <a:chOff x="12949" y="4873625"/>
            <a:chExt cx="5644400" cy="2277258"/>
          </a:xfrm>
        </p:grpSpPr>
        <p:pic>
          <p:nvPicPr>
            <p:cNvPr id="20" name="Picture 6" descr="A rainbow on a pill&#10;&#10;Description automatically generated">
              <a:extLst>
                <a:ext uri="{FF2B5EF4-FFF2-40B4-BE49-F238E27FC236}">
                  <a16:creationId xmlns:a16="http://schemas.microsoft.com/office/drawing/2014/main" id="{E23304B6-F525-3E6E-1F86-24AB41FC199A}"/>
                </a:ext>
              </a:extLst>
            </p:cNvPr>
            <p:cNvPicPr>
              <a:picLocks noChangeAspect="1" noChangeArrowheads="1"/>
            </p:cNvPicPr>
            <p:nvPr/>
          </p:nvPicPr>
          <p:blipFill rotWithShape="1">
            <a:blip r:embed="rId9"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9741" t="29188" r="21663" b="23883"/>
            <a:stretch/>
          </p:blipFill>
          <p:spPr bwMode="auto">
            <a:xfrm>
              <a:off x="12949" y="5025699"/>
              <a:ext cx="4765965" cy="212518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E5CB156-5894-D738-C588-170C6CAFFE74}"/>
                </a:ext>
              </a:extLst>
            </p:cNvPr>
            <p:cNvSpPr/>
            <p:nvPr/>
          </p:nvSpPr>
          <p:spPr>
            <a:xfrm>
              <a:off x="4986351" y="4873625"/>
              <a:ext cx="670998" cy="204586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519846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C422F3D-E1F9-71E6-8D3F-D2A065DD59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099" y="1473865"/>
            <a:ext cx="10952553" cy="3509521"/>
          </a:xfrm>
          <a:prstGeom prst="rect">
            <a:avLst/>
          </a:prstGeom>
        </p:spPr>
      </p:pic>
      <p:sp>
        <p:nvSpPr>
          <p:cNvPr id="4" name="Oval 3">
            <a:extLst>
              <a:ext uri="{FF2B5EF4-FFF2-40B4-BE49-F238E27FC236}">
                <a16:creationId xmlns:a16="http://schemas.microsoft.com/office/drawing/2014/main" id="{B660D063-4D68-42A4-8FB1-E95339E5D6E3}"/>
              </a:ext>
            </a:extLst>
          </p:cNvPr>
          <p:cNvSpPr/>
          <p:nvPr/>
        </p:nvSpPr>
        <p:spPr>
          <a:xfrm>
            <a:off x="1285579" y="3288792"/>
            <a:ext cx="287866" cy="287866"/>
          </a:xfrm>
          <a:prstGeom prst="ellipse">
            <a:avLst/>
          </a:prstGeom>
          <a:solidFill>
            <a:srgbClr val="0101FC"/>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Oval 4">
            <a:extLst>
              <a:ext uri="{FF2B5EF4-FFF2-40B4-BE49-F238E27FC236}">
                <a16:creationId xmlns:a16="http://schemas.microsoft.com/office/drawing/2014/main" id="{CEE95E29-687A-45B9-B187-BB82D2487CBA}"/>
              </a:ext>
            </a:extLst>
          </p:cNvPr>
          <p:cNvSpPr/>
          <p:nvPr/>
        </p:nvSpPr>
        <p:spPr>
          <a:xfrm>
            <a:off x="6408277" y="3142303"/>
            <a:ext cx="287866" cy="287866"/>
          </a:xfrm>
          <a:prstGeom prst="ellipse">
            <a:avLst/>
          </a:prstGeom>
          <a:solidFill>
            <a:srgbClr val="0101FC"/>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Oval 5">
            <a:extLst>
              <a:ext uri="{FF2B5EF4-FFF2-40B4-BE49-F238E27FC236}">
                <a16:creationId xmlns:a16="http://schemas.microsoft.com/office/drawing/2014/main" id="{4AFE7F68-ED63-4140-8343-AEE207B61D75}"/>
              </a:ext>
            </a:extLst>
          </p:cNvPr>
          <p:cNvSpPr/>
          <p:nvPr/>
        </p:nvSpPr>
        <p:spPr>
          <a:xfrm>
            <a:off x="6514670" y="2171541"/>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Oval 7">
            <a:extLst>
              <a:ext uri="{FF2B5EF4-FFF2-40B4-BE49-F238E27FC236}">
                <a16:creationId xmlns:a16="http://schemas.microsoft.com/office/drawing/2014/main" id="{4A5B38EB-69F4-440E-A4BF-B824363A60B9}"/>
              </a:ext>
            </a:extLst>
          </p:cNvPr>
          <p:cNvSpPr/>
          <p:nvPr/>
        </p:nvSpPr>
        <p:spPr>
          <a:xfrm>
            <a:off x="6517545" y="2174416"/>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Oval 8">
            <a:extLst>
              <a:ext uri="{FF2B5EF4-FFF2-40B4-BE49-F238E27FC236}">
                <a16:creationId xmlns:a16="http://schemas.microsoft.com/office/drawing/2014/main" id="{66F2DD69-7924-4F6A-A624-A7CBD1CCDDCE}"/>
              </a:ext>
            </a:extLst>
          </p:cNvPr>
          <p:cNvSpPr/>
          <p:nvPr/>
        </p:nvSpPr>
        <p:spPr>
          <a:xfrm>
            <a:off x="6508919" y="2171541"/>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Oval 9">
            <a:extLst>
              <a:ext uri="{FF2B5EF4-FFF2-40B4-BE49-F238E27FC236}">
                <a16:creationId xmlns:a16="http://schemas.microsoft.com/office/drawing/2014/main" id="{141C72F6-6156-44C0-AF20-E30FC301936B}"/>
              </a:ext>
            </a:extLst>
          </p:cNvPr>
          <p:cNvSpPr/>
          <p:nvPr/>
        </p:nvSpPr>
        <p:spPr>
          <a:xfrm>
            <a:off x="6511794" y="2174417"/>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Oval 10">
            <a:extLst>
              <a:ext uri="{FF2B5EF4-FFF2-40B4-BE49-F238E27FC236}">
                <a16:creationId xmlns:a16="http://schemas.microsoft.com/office/drawing/2014/main" id="{0CB31B11-8CB8-4E9F-83B8-22BDD0552CE7}"/>
              </a:ext>
            </a:extLst>
          </p:cNvPr>
          <p:cNvSpPr/>
          <p:nvPr/>
        </p:nvSpPr>
        <p:spPr>
          <a:xfrm>
            <a:off x="7546964" y="2033517"/>
            <a:ext cx="261109" cy="261109"/>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Oval 11">
            <a:extLst>
              <a:ext uri="{FF2B5EF4-FFF2-40B4-BE49-F238E27FC236}">
                <a16:creationId xmlns:a16="http://schemas.microsoft.com/office/drawing/2014/main" id="{AD31EED5-6C61-4895-B89F-7C5E0F1CAC49}"/>
              </a:ext>
            </a:extLst>
          </p:cNvPr>
          <p:cNvSpPr/>
          <p:nvPr/>
        </p:nvSpPr>
        <p:spPr>
          <a:xfrm>
            <a:off x="8596513" y="399171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Oval 12">
            <a:extLst>
              <a:ext uri="{FF2B5EF4-FFF2-40B4-BE49-F238E27FC236}">
                <a16:creationId xmlns:a16="http://schemas.microsoft.com/office/drawing/2014/main" id="{E4299348-CCE6-4C3F-8DC1-7F364D883539}"/>
              </a:ext>
            </a:extLst>
          </p:cNvPr>
          <p:cNvSpPr/>
          <p:nvPr/>
        </p:nvSpPr>
        <p:spPr>
          <a:xfrm>
            <a:off x="859397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Oval 13">
            <a:extLst>
              <a:ext uri="{FF2B5EF4-FFF2-40B4-BE49-F238E27FC236}">
                <a16:creationId xmlns:a16="http://schemas.microsoft.com/office/drawing/2014/main" id="{70C548B2-90CC-4085-903E-522F660C41FA}"/>
              </a:ext>
            </a:extLst>
          </p:cNvPr>
          <p:cNvSpPr/>
          <p:nvPr/>
        </p:nvSpPr>
        <p:spPr>
          <a:xfrm>
            <a:off x="859651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Oval 14">
            <a:extLst>
              <a:ext uri="{FF2B5EF4-FFF2-40B4-BE49-F238E27FC236}">
                <a16:creationId xmlns:a16="http://schemas.microsoft.com/office/drawing/2014/main" id="{C464981C-37E0-41DC-BEE5-4E7E1A2464C0}"/>
              </a:ext>
            </a:extLst>
          </p:cNvPr>
          <p:cNvSpPr/>
          <p:nvPr/>
        </p:nvSpPr>
        <p:spPr>
          <a:xfrm>
            <a:off x="859905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Oval 15">
            <a:extLst>
              <a:ext uri="{FF2B5EF4-FFF2-40B4-BE49-F238E27FC236}">
                <a16:creationId xmlns:a16="http://schemas.microsoft.com/office/drawing/2014/main" id="{A6A079A5-BA9F-4519-838D-720FBB4EE595}"/>
              </a:ext>
            </a:extLst>
          </p:cNvPr>
          <p:cNvSpPr/>
          <p:nvPr/>
        </p:nvSpPr>
        <p:spPr>
          <a:xfrm>
            <a:off x="859905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Oval 17">
            <a:extLst>
              <a:ext uri="{FF2B5EF4-FFF2-40B4-BE49-F238E27FC236}">
                <a16:creationId xmlns:a16="http://schemas.microsoft.com/office/drawing/2014/main" id="{542E9072-3D17-41FA-93FC-76E263679AB5}"/>
              </a:ext>
            </a:extLst>
          </p:cNvPr>
          <p:cNvSpPr/>
          <p:nvPr/>
        </p:nvSpPr>
        <p:spPr>
          <a:xfrm>
            <a:off x="8596513" y="398917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Oval 18">
            <a:extLst>
              <a:ext uri="{FF2B5EF4-FFF2-40B4-BE49-F238E27FC236}">
                <a16:creationId xmlns:a16="http://schemas.microsoft.com/office/drawing/2014/main" id="{4E7EB947-9C66-4EC0-9B50-05D7B1DCB882}"/>
              </a:ext>
            </a:extLst>
          </p:cNvPr>
          <p:cNvSpPr/>
          <p:nvPr/>
        </p:nvSpPr>
        <p:spPr>
          <a:xfrm>
            <a:off x="7546964" y="2029707"/>
            <a:ext cx="261109" cy="261109"/>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8D048AC8-15B2-4AC5-A66D-700599F8F4D2}"/>
              </a:ext>
            </a:extLst>
          </p:cNvPr>
          <p:cNvSpPr/>
          <p:nvPr/>
        </p:nvSpPr>
        <p:spPr>
          <a:xfrm>
            <a:off x="10318633" y="293761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D9C0027-433E-4B0B-BD72-A9B1D83C3BE0}"/>
              </a:ext>
            </a:extLst>
          </p:cNvPr>
          <p:cNvSpPr/>
          <p:nvPr/>
        </p:nvSpPr>
        <p:spPr>
          <a:xfrm>
            <a:off x="10307203" y="294142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Oval 23">
            <a:extLst>
              <a:ext uri="{FF2B5EF4-FFF2-40B4-BE49-F238E27FC236}">
                <a16:creationId xmlns:a16="http://schemas.microsoft.com/office/drawing/2014/main" id="{7C099CC4-5CE9-4974-AAF3-D1FD9E079F36}"/>
              </a:ext>
            </a:extLst>
          </p:cNvPr>
          <p:cNvSpPr/>
          <p:nvPr/>
        </p:nvSpPr>
        <p:spPr>
          <a:xfrm>
            <a:off x="10318633" y="294142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A0569974-DE71-46F4-AC32-408425B07A34}"/>
              </a:ext>
            </a:extLst>
          </p:cNvPr>
          <p:cNvSpPr/>
          <p:nvPr/>
        </p:nvSpPr>
        <p:spPr>
          <a:xfrm>
            <a:off x="10311013" y="294142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Oval 25">
            <a:extLst>
              <a:ext uri="{FF2B5EF4-FFF2-40B4-BE49-F238E27FC236}">
                <a16:creationId xmlns:a16="http://schemas.microsoft.com/office/drawing/2014/main" id="{2CDD8168-F289-49FE-9097-5CD713F97ECB}"/>
              </a:ext>
            </a:extLst>
          </p:cNvPr>
          <p:cNvSpPr/>
          <p:nvPr/>
        </p:nvSpPr>
        <p:spPr>
          <a:xfrm>
            <a:off x="10307203" y="293761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Oval 26">
            <a:extLst>
              <a:ext uri="{FF2B5EF4-FFF2-40B4-BE49-F238E27FC236}">
                <a16:creationId xmlns:a16="http://schemas.microsoft.com/office/drawing/2014/main" id="{158528FE-A787-45D0-AC2F-58D4EDCD26D2}"/>
              </a:ext>
            </a:extLst>
          </p:cNvPr>
          <p:cNvSpPr/>
          <p:nvPr/>
        </p:nvSpPr>
        <p:spPr>
          <a:xfrm>
            <a:off x="10314823" y="294523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C1C49425-6531-B841-A8A6-C47026D25FFE}"/>
              </a:ext>
            </a:extLst>
          </p:cNvPr>
          <p:cNvSpPr txBox="1"/>
          <p:nvPr/>
        </p:nvSpPr>
        <p:spPr>
          <a:xfrm>
            <a:off x="7771255" y="5342703"/>
            <a:ext cx="2776722" cy="840230"/>
          </a:xfrm>
          <a:prstGeom prst="rect">
            <a:avLst/>
          </a:prstGeom>
          <a:noFill/>
        </p:spPr>
        <p:txBody>
          <a:bodyPr wrap="none" rtlCol="0">
            <a:spAutoFit/>
          </a:bodyPr>
          <a:lstStyle/>
          <a:p>
            <a:pPr algn="l">
              <a:lnSpc>
                <a:spcPct val="90000"/>
              </a:lnSpc>
            </a:pPr>
            <a:r>
              <a:rPr lang="en-US" dirty="0">
                <a:latin typeface="+mn-lt"/>
              </a:rPr>
              <a:t>3 out of 4 proton pulses</a:t>
            </a:r>
          </a:p>
          <a:p>
            <a:pPr algn="l">
              <a:lnSpc>
                <a:spcPct val="90000"/>
              </a:lnSpc>
            </a:pPr>
            <a:r>
              <a:rPr lang="en-US" dirty="0">
                <a:latin typeface="+mn-lt"/>
              </a:rPr>
              <a:t>45 pulses/sec</a:t>
            </a:r>
          </a:p>
          <a:p>
            <a:pPr algn="l">
              <a:lnSpc>
                <a:spcPct val="90000"/>
              </a:lnSpc>
            </a:pPr>
            <a:r>
              <a:rPr lang="en-US" dirty="0">
                <a:latin typeface="+mn-lt"/>
              </a:rPr>
              <a:t>2 MW</a:t>
            </a:r>
          </a:p>
        </p:txBody>
      </p:sp>
      <p:sp>
        <p:nvSpPr>
          <p:cNvPr id="29" name="TextBox 28">
            <a:extLst>
              <a:ext uri="{FF2B5EF4-FFF2-40B4-BE49-F238E27FC236}">
                <a16:creationId xmlns:a16="http://schemas.microsoft.com/office/drawing/2014/main" id="{E8D5CFF9-530C-E140-A5C9-BAD9F0504F0F}"/>
              </a:ext>
            </a:extLst>
          </p:cNvPr>
          <p:cNvSpPr txBox="1"/>
          <p:nvPr/>
        </p:nvSpPr>
        <p:spPr>
          <a:xfrm>
            <a:off x="9298900" y="1009230"/>
            <a:ext cx="2776722" cy="840230"/>
          </a:xfrm>
          <a:prstGeom prst="rect">
            <a:avLst/>
          </a:prstGeom>
          <a:noFill/>
        </p:spPr>
        <p:txBody>
          <a:bodyPr wrap="none" rtlCol="0">
            <a:spAutoFit/>
          </a:bodyPr>
          <a:lstStyle/>
          <a:p>
            <a:pPr algn="l">
              <a:lnSpc>
                <a:spcPct val="90000"/>
              </a:lnSpc>
            </a:pPr>
            <a:r>
              <a:rPr lang="en-US" dirty="0">
                <a:latin typeface="+mn-lt"/>
              </a:rPr>
              <a:t>1 out of 4 proton pulses</a:t>
            </a:r>
          </a:p>
          <a:p>
            <a:pPr algn="l">
              <a:lnSpc>
                <a:spcPct val="90000"/>
              </a:lnSpc>
            </a:pPr>
            <a:r>
              <a:rPr lang="en-US" dirty="0">
                <a:latin typeface="+mn-lt"/>
              </a:rPr>
              <a:t>15 Hz</a:t>
            </a:r>
          </a:p>
          <a:p>
            <a:pPr algn="l">
              <a:lnSpc>
                <a:spcPct val="90000"/>
              </a:lnSpc>
            </a:pPr>
            <a:r>
              <a:rPr lang="en-US" dirty="0">
                <a:latin typeface="+mn-lt"/>
              </a:rPr>
              <a:t>700 kW</a:t>
            </a:r>
          </a:p>
        </p:txBody>
      </p:sp>
      <p:sp>
        <p:nvSpPr>
          <p:cNvPr id="31" name="TextBox 30">
            <a:extLst>
              <a:ext uri="{FF2B5EF4-FFF2-40B4-BE49-F238E27FC236}">
                <a16:creationId xmlns:a16="http://schemas.microsoft.com/office/drawing/2014/main" id="{ABE1AE5A-5D7E-FD49-9DF5-2440D8E710F4}"/>
              </a:ext>
            </a:extLst>
          </p:cNvPr>
          <p:cNvSpPr txBox="1"/>
          <p:nvPr/>
        </p:nvSpPr>
        <p:spPr>
          <a:xfrm>
            <a:off x="1678473" y="6454745"/>
            <a:ext cx="4011034" cy="341632"/>
          </a:xfrm>
          <a:prstGeom prst="rect">
            <a:avLst/>
          </a:prstGeom>
          <a:noFill/>
        </p:spPr>
        <p:txBody>
          <a:bodyPr wrap="none" rtlCol="0">
            <a:spAutoFit/>
          </a:bodyPr>
          <a:lstStyle/>
          <a:p>
            <a:pPr algn="l">
              <a:lnSpc>
                <a:spcPct val="90000"/>
              </a:lnSpc>
            </a:pPr>
            <a:r>
              <a:rPr lang="en-US" baseline="30000" dirty="0">
                <a:solidFill>
                  <a:schemeClr val="tx2"/>
                </a:solidFill>
                <a:latin typeface="+mn-lt"/>
              </a:rPr>
              <a:t>*</a:t>
            </a:r>
            <a:r>
              <a:rPr lang="en-US" dirty="0">
                <a:solidFill>
                  <a:schemeClr val="tx2"/>
                </a:solidFill>
                <a:latin typeface="+mn-lt"/>
              </a:rPr>
              <a:t>animation courtesy of Matt Stone</a:t>
            </a:r>
          </a:p>
        </p:txBody>
      </p:sp>
      <p:sp>
        <p:nvSpPr>
          <p:cNvPr id="2" name="Title 1">
            <a:extLst>
              <a:ext uri="{FF2B5EF4-FFF2-40B4-BE49-F238E27FC236}">
                <a16:creationId xmlns:a16="http://schemas.microsoft.com/office/drawing/2014/main" id="{152C05EB-663A-4EDD-85E6-D42525E18A6B}"/>
              </a:ext>
            </a:extLst>
          </p:cNvPr>
          <p:cNvSpPr>
            <a:spLocks noGrp="1"/>
          </p:cNvSpPr>
          <p:nvPr>
            <p:ph type="title"/>
          </p:nvPr>
        </p:nvSpPr>
        <p:spPr>
          <a:xfrm>
            <a:off x="429767" y="274318"/>
            <a:ext cx="11259133" cy="867930"/>
          </a:xfrm>
        </p:spPr>
        <p:txBody>
          <a:bodyPr/>
          <a:lstStyle/>
          <a:p>
            <a:r>
              <a:rPr lang="en-US" sz="2800" dirty="0"/>
              <a:t>STS will make optimal use of the  PPU-upgraded SNS accelerator capability  </a:t>
            </a:r>
          </a:p>
        </p:txBody>
      </p:sp>
      <p:sp>
        <p:nvSpPr>
          <p:cNvPr id="17" name="TextBox 16">
            <a:extLst>
              <a:ext uri="{FF2B5EF4-FFF2-40B4-BE49-F238E27FC236}">
                <a16:creationId xmlns:a16="http://schemas.microsoft.com/office/drawing/2014/main" id="{384BAFC7-8955-C7B7-FDCC-992BC99A7FFE}"/>
              </a:ext>
            </a:extLst>
          </p:cNvPr>
          <p:cNvSpPr txBox="1"/>
          <p:nvPr/>
        </p:nvSpPr>
        <p:spPr>
          <a:xfrm>
            <a:off x="4841728" y="1723960"/>
            <a:ext cx="1664315" cy="590931"/>
          </a:xfrm>
          <a:prstGeom prst="rect">
            <a:avLst/>
          </a:prstGeom>
          <a:noFill/>
        </p:spPr>
        <p:txBody>
          <a:bodyPr wrap="square" rtlCol="0">
            <a:spAutoFit/>
          </a:bodyPr>
          <a:lstStyle/>
          <a:p>
            <a:pPr algn="r">
              <a:lnSpc>
                <a:spcPct val="90000"/>
              </a:lnSpc>
            </a:pPr>
            <a:r>
              <a:rPr lang="en-US" dirty="0">
                <a:latin typeface="+mn-lt"/>
              </a:rPr>
              <a:t>Accumulator Ring</a:t>
            </a:r>
          </a:p>
        </p:txBody>
      </p:sp>
      <p:sp>
        <p:nvSpPr>
          <p:cNvPr id="32" name="TextBox 31">
            <a:extLst>
              <a:ext uri="{FF2B5EF4-FFF2-40B4-BE49-F238E27FC236}">
                <a16:creationId xmlns:a16="http://schemas.microsoft.com/office/drawing/2014/main" id="{ECC9C9D4-2038-A4D7-ADEB-42E36BC88184}"/>
              </a:ext>
            </a:extLst>
          </p:cNvPr>
          <p:cNvSpPr txBox="1"/>
          <p:nvPr/>
        </p:nvSpPr>
        <p:spPr>
          <a:xfrm>
            <a:off x="489159" y="2707953"/>
            <a:ext cx="1030759" cy="590931"/>
          </a:xfrm>
          <a:prstGeom prst="rect">
            <a:avLst/>
          </a:prstGeom>
          <a:noFill/>
        </p:spPr>
        <p:txBody>
          <a:bodyPr wrap="square" rtlCol="0">
            <a:spAutoFit/>
          </a:bodyPr>
          <a:lstStyle/>
          <a:p>
            <a:pPr algn="l">
              <a:lnSpc>
                <a:spcPct val="90000"/>
              </a:lnSpc>
            </a:pPr>
            <a:r>
              <a:rPr lang="en-US" dirty="0">
                <a:latin typeface="+mn-lt"/>
              </a:rPr>
              <a:t>Ion Source</a:t>
            </a:r>
          </a:p>
        </p:txBody>
      </p:sp>
      <p:sp>
        <p:nvSpPr>
          <p:cNvPr id="33" name="TextBox 32">
            <a:extLst>
              <a:ext uri="{FF2B5EF4-FFF2-40B4-BE49-F238E27FC236}">
                <a16:creationId xmlns:a16="http://schemas.microsoft.com/office/drawing/2014/main" id="{1409E59F-594D-BEF9-FCC8-CC5F6BBC0FF0}"/>
              </a:ext>
            </a:extLst>
          </p:cNvPr>
          <p:cNvSpPr txBox="1"/>
          <p:nvPr/>
        </p:nvSpPr>
        <p:spPr>
          <a:xfrm>
            <a:off x="2433998" y="2946610"/>
            <a:ext cx="935587" cy="341632"/>
          </a:xfrm>
          <a:prstGeom prst="rect">
            <a:avLst/>
          </a:prstGeom>
          <a:noFill/>
        </p:spPr>
        <p:txBody>
          <a:bodyPr wrap="square" rtlCol="0">
            <a:spAutoFit/>
          </a:bodyPr>
          <a:lstStyle/>
          <a:p>
            <a:pPr algn="l">
              <a:lnSpc>
                <a:spcPct val="90000"/>
              </a:lnSpc>
            </a:pPr>
            <a:r>
              <a:rPr lang="en-US" dirty="0">
                <a:latin typeface="+mn-lt"/>
              </a:rPr>
              <a:t>Linac</a:t>
            </a:r>
          </a:p>
        </p:txBody>
      </p:sp>
      <p:sp>
        <p:nvSpPr>
          <p:cNvPr id="30" name="TextBox 29">
            <a:extLst>
              <a:ext uri="{FF2B5EF4-FFF2-40B4-BE49-F238E27FC236}">
                <a16:creationId xmlns:a16="http://schemas.microsoft.com/office/drawing/2014/main" id="{8B67935A-9F47-D44A-90C2-89AA91397E24}"/>
              </a:ext>
            </a:extLst>
          </p:cNvPr>
          <p:cNvSpPr txBox="1"/>
          <p:nvPr/>
        </p:nvSpPr>
        <p:spPr>
          <a:xfrm>
            <a:off x="3750404" y="2463901"/>
            <a:ext cx="2420856" cy="840230"/>
          </a:xfrm>
          <a:prstGeom prst="rect">
            <a:avLst/>
          </a:prstGeom>
          <a:noFill/>
        </p:spPr>
        <p:txBody>
          <a:bodyPr wrap="none" rtlCol="0">
            <a:spAutoFit/>
          </a:bodyPr>
          <a:lstStyle/>
          <a:p>
            <a:pPr algn="l">
              <a:lnSpc>
                <a:spcPct val="90000"/>
              </a:lnSpc>
            </a:pPr>
            <a:r>
              <a:rPr lang="en-US" dirty="0">
                <a:latin typeface="+mn-lt"/>
              </a:rPr>
              <a:t>60 Hz accelerator</a:t>
            </a:r>
          </a:p>
          <a:p>
            <a:pPr algn="l">
              <a:lnSpc>
                <a:spcPct val="90000"/>
              </a:lnSpc>
            </a:pPr>
            <a:r>
              <a:rPr lang="en-US" dirty="0">
                <a:latin typeface="+mn-lt"/>
              </a:rPr>
              <a:t>46.7 kJ/proton pulse</a:t>
            </a:r>
          </a:p>
          <a:p>
            <a:pPr algn="l">
              <a:lnSpc>
                <a:spcPct val="90000"/>
              </a:lnSpc>
            </a:pPr>
            <a:r>
              <a:rPr lang="en-US" dirty="0">
                <a:latin typeface="+mn-lt"/>
              </a:rPr>
              <a:t>2.8 MW capable</a:t>
            </a:r>
          </a:p>
        </p:txBody>
      </p:sp>
      <p:sp>
        <p:nvSpPr>
          <p:cNvPr id="28" name="Rectangle 27">
            <a:extLst>
              <a:ext uri="{FF2B5EF4-FFF2-40B4-BE49-F238E27FC236}">
                <a16:creationId xmlns:a16="http://schemas.microsoft.com/office/drawing/2014/main" id="{45A1CDD9-A582-637D-4B89-5950CD36D395}"/>
              </a:ext>
            </a:extLst>
          </p:cNvPr>
          <p:cNvSpPr/>
          <p:nvPr/>
        </p:nvSpPr>
        <p:spPr>
          <a:xfrm>
            <a:off x="2492188" y="4055885"/>
            <a:ext cx="1730188" cy="51611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4" name="TextBox 33">
            <a:extLst>
              <a:ext uri="{FF2B5EF4-FFF2-40B4-BE49-F238E27FC236}">
                <a16:creationId xmlns:a16="http://schemas.microsoft.com/office/drawing/2014/main" id="{7361EBF0-739B-C379-7311-6F83A58104FD}"/>
              </a:ext>
            </a:extLst>
          </p:cNvPr>
          <p:cNvSpPr txBox="1"/>
          <p:nvPr/>
        </p:nvSpPr>
        <p:spPr>
          <a:xfrm>
            <a:off x="6724338" y="4064040"/>
            <a:ext cx="1083735" cy="1089529"/>
          </a:xfrm>
          <a:prstGeom prst="rect">
            <a:avLst/>
          </a:prstGeom>
          <a:noFill/>
        </p:spPr>
        <p:txBody>
          <a:bodyPr wrap="square" rtlCol="0">
            <a:spAutoFit/>
          </a:bodyPr>
          <a:lstStyle/>
          <a:p>
            <a:pPr algn="r">
              <a:lnSpc>
                <a:spcPct val="90000"/>
              </a:lnSpc>
            </a:pPr>
            <a:r>
              <a:rPr lang="en-US" dirty="0">
                <a:latin typeface="+mn-lt"/>
              </a:rPr>
              <a:t>First Target Station (FTS)</a:t>
            </a:r>
          </a:p>
        </p:txBody>
      </p:sp>
      <p:sp>
        <p:nvSpPr>
          <p:cNvPr id="35" name="TextBox 34">
            <a:extLst>
              <a:ext uri="{FF2B5EF4-FFF2-40B4-BE49-F238E27FC236}">
                <a16:creationId xmlns:a16="http://schemas.microsoft.com/office/drawing/2014/main" id="{E2F78E31-18D3-0CFE-A8E9-EEE6C5B1045B}"/>
              </a:ext>
            </a:extLst>
          </p:cNvPr>
          <p:cNvSpPr txBox="1"/>
          <p:nvPr/>
        </p:nvSpPr>
        <p:spPr>
          <a:xfrm>
            <a:off x="10547977" y="3893827"/>
            <a:ext cx="1083735" cy="1089529"/>
          </a:xfrm>
          <a:prstGeom prst="rect">
            <a:avLst/>
          </a:prstGeom>
          <a:noFill/>
        </p:spPr>
        <p:txBody>
          <a:bodyPr wrap="square" rtlCol="0">
            <a:spAutoFit/>
          </a:bodyPr>
          <a:lstStyle/>
          <a:p>
            <a:pPr>
              <a:lnSpc>
                <a:spcPct val="90000"/>
              </a:lnSpc>
            </a:pPr>
            <a:r>
              <a:rPr lang="en-US" dirty="0">
                <a:latin typeface="+mn-lt"/>
              </a:rPr>
              <a:t>Second Target Station (STS)</a:t>
            </a:r>
          </a:p>
        </p:txBody>
      </p:sp>
      <p:sp>
        <p:nvSpPr>
          <p:cNvPr id="36" name="TextBox 35">
            <a:extLst>
              <a:ext uri="{FF2B5EF4-FFF2-40B4-BE49-F238E27FC236}">
                <a16:creationId xmlns:a16="http://schemas.microsoft.com/office/drawing/2014/main" id="{8BECE5D2-37AE-D77B-90CF-4628BC6C2DA1}"/>
              </a:ext>
            </a:extLst>
          </p:cNvPr>
          <p:cNvSpPr txBox="1"/>
          <p:nvPr/>
        </p:nvSpPr>
        <p:spPr>
          <a:xfrm>
            <a:off x="563238" y="4147406"/>
            <a:ext cx="6242595" cy="2248821"/>
          </a:xfrm>
          <a:prstGeom prst="rect">
            <a:avLst/>
          </a:prstGeom>
          <a:solidFill>
            <a:srgbClr val="AFAFAF">
              <a:alpha val="53000"/>
            </a:srgbClr>
          </a:solidFill>
          <a:ln>
            <a:noFill/>
          </a:ln>
        </p:spPr>
        <p:txBody>
          <a:bodyPr wrap="square" lIns="182880" tIns="182880" rIns="182880" bIns="182880" rtlCol="0" anchor="t">
            <a:spAutoFit/>
          </a:bodyPr>
          <a:lstStyle/>
          <a:p>
            <a:pPr marL="168275" indent="-168275">
              <a:spcBef>
                <a:spcPts val="800"/>
              </a:spcBef>
              <a:buFont typeface="Arial" panose="020B0604020202020204" pitchFamily="34" charset="0"/>
              <a:buChar char="•"/>
            </a:pPr>
            <a:r>
              <a:rPr lang="en-US" sz="1600" dirty="0">
                <a:latin typeface="+mn-lt"/>
              </a:rPr>
              <a:t>Short pulses at </a:t>
            </a:r>
            <a:r>
              <a:rPr lang="en-US" sz="1600" b="1" dirty="0">
                <a:latin typeface="+mn-lt"/>
              </a:rPr>
              <a:t>15 Hz </a:t>
            </a:r>
            <a:r>
              <a:rPr lang="en-US" sz="1600" dirty="0">
                <a:latin typeface="+mn-lt"/>
              </a:rPr>
              <a:t>enables simultaneous </a:t>
            </a:r>
            <a:r>
              <a:rPr lang="en-US" sz="1600" b="1" dirty="0">
                <a:latin typeface="+mn-lt"/>
              </a:rPr>
              <a:t>measurement across broad wavelength range </a:t>
            </a:r>
            <a:r>
              <a:rPr lang="en-US" sz="1600" dirty="0">
                <a:latin typeface="+mn-lt"/>
              </a:rPr>
              <a:t>(</a:t>
            </a:r>
            <a:r>
              <a:rPr lang="en-US" sz="1600" dirty="0">
                <a:latin typeface="Symbol" panose="05050102010706020507" pitchFamily="18" charset="2"/>
              </a:rPr>
              <a:t></a:t>
            </a:r>
            <a:r>
              <a:rPr lang="en-US" sz="1600" dirty="0">
                <a:latin typeface="+mn-lt"/>
              </a:rPr>
              <a:t>=13.2 Å at 20 m </a:t>
            </a:r>
            <a:br>
              <a:rPr lang="en-US" sz="1600" dirty="0">
                <a:latin typeface="+mn-lt"/>
              </a:rPr>
            </a:br>
            <a:r>
              <a:rPr lang="en-US" sz="1600" dirty="0">
                <a:latin typeface="+mn-lt"/>
              </a:rPr>
              <a:t>from source)</a:t>
            </a:r>
          </a:p>
          <a:p>
            <a:pPr marL="168275" indent="-168275">
              <a:spcBef>
                <a:spcPts val="800"/>
              </a:spcBef>
              <a:buFont typeface="Arial" panose="020B0604020202020204" pitchFamily="34" charset="0"/>
              <a:buChar char="•"/>
            </a:pPr>
            <a:r>
              <a:rPr lang="en-US" sz="1600" dirty="0">
                <a:latin typeface="+mn-lt"/>
                <a:cs typeface="Arial"/>
              </a:rPr>
              <a:t>Complementarity with FTS – </a:t>
            </a:r>
            <a:r>
              <a:rPr lang="en-US" sz="1600" b="1" dirty="0">
                <a:latin typeface="+mn-lt"/>
                <a:cs typeface="Arial"/>
              </a:rPr>
              <a:t>uses all available accelerator capability provided by PPU</a:t>
            </a:r>
            <a:endParaRPr lang="en-US" sz="1600" b="1" dirty="0">
              <a:cs typeface="Arial"/>
            </a:endParaRPr>
          </a:p>
          <a:p>
            <a:pPr marL="168275" indent="-168275">
              <a:lnSpc>
                <a:spcPct val="90000"/>
              </a:lnSpc>
              <a:spcBef>
                <a:spcPts val="800"/>
              </a:spcBef>
              <a:buFont typeface="Arial" panose="020B0604020202020204" pitchFamily="34" charset="0"/>
              <a:buChar char="•"/>
            </a:pPr>
            <a:r>
              <a:rPr lang="en-US" sz="1600" b="1" dirty="0">
                <a:latin typeface="+mn-lt"/>
              </a:rPr>
              <a:t>Flexibility</a:t>
            </a:r>
            <a:r>
              <a:rPr lang="en-US" sz="1600" dirty="0">
                <a:latin typeface="+mn-lt"/>
              </a:rPr>
              <a:t> will be provided to </a:t>
            </a:r>
            <a:r>
              <a:rPr lang="en-US" sz="1600" b="1" dirty="0">
                <a:latin typeface="+mn-lt"/>
              </a:rPr>
              <a:t>operate </a:t>
            </a:r>
            <a:r>
              <a:rPr lang="en-US" sz="1600" dirty="0">
                <a:latin typeface="+mn-lt"/>
              </a:rPr>
              <a:t>both FTS and STS </a:t>
            </a:r>
            <a:br>
              <a:rPr lang="en-US" sz="1600" dirty="0">
                <a:latin typeface="+mn-lt"/>
              </a:rPr>
            </a:br>
            <a:r>
              <a:rPr lang="en-US" sz="1600" dirty="0">
                <a:latin typeface="+mn-lt"/>
              </a:rPr>
              <a:t>at the same time or separately if either is shutdown</a:t>
            </a:r>
          </a:p>
        </p:txBody>
      </p:sp>
    </p:spTree>
    <p:extLst>
      <p:ext uri="{BB962C8B-B14F-4D97-AF65-F5344CB8AC3E}">
        <p14:creationId xmlns:p14="http://schemas.microsoft.com/office/powerpoint/2010/main" val="378763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fill="hold" grpId="0" nodeType="clickEffect">
                                  <p:stCondLst>
                                    <p:cond delay="0"/>
                                  </p:stCondLst>
                                  <p:endCondLst>
                                    <p:cond evt="onNext" delay="0">
                                      <p:tgtEl>
                                        <p:sldTgt/>
                                      </p:tgtEl>
                                    </p:cond>
                                  </p:endCondLst>
                                  <p:childTnLst>
                                    <p:animMotion origin="layout" path="M 2.5E-6 -0.00023 L 0.39674 0.00348 C 0.39961 0.00162 0.40273 0.00116 0.40534 -0.00023 C 0.40976 -0.00787 0.41432 -0.01435 0.41888 -0.02152 " pathEditMode="relative" rAng="0" ptsTypes="AAAA">
                                      <p:cBhvr>
                                        <p:cTn id="6" dur="1000" fill="hold"/>
                                        <p:tgtEl>
                                          <p:spTgt spid="4"/>
                                        </p:tgtEl>
                                        <p:attrNameLst>
                                          <p:attrName>ppt_x</p:attrName>
                                          <p:attrName>ppt_y</p:attrName>
                                        </p:attrNameLst>
                                      </p:cBhvr>
                                      <p:rCtr x="20937" y="-880"/>
                                    </p:animMotion>
                                  </p:childTnLst>
                                </p:cTn>
                              </p:par>
                              <p:par>
                                <p:cTn id="7" presetID="1" presetClass="entr" presetSubtype="0" fill="hold" grpId="1" nodeType="withEffect">
                                  <p:stCondLst>
                                    <p:cond delay="1000"/>
                                  </p:stCondLst>
                                  <p:childTnLst>
                                    <p:set>
                                      <p:cBhvr>
                                        <p:cTn id="8" dur="1" fill="hold">
                                          <p:stCondLst>
                                            <p:cond delay="0"/>
                                          </p:stCondLst>
                                        </p:cTn>
                                        <p:tgtEl>
                                          <p:spTgt spid="5"/>
                                        </p:tgtEl>
                                        <p:attrNameLst>
                                          <p:attrName>style.visibility</p:attrName>
                                        </p:attrNameLst>
                                      </p:cBhvr>
                                      <p:to>
                                        <p:strVal val="visible"/>
                                      </p:to>
                                    </p:set>
                                  </p:childTnLst>
                                </p:cTn>
                              </p:par>
                              <p:par>
                                <p:cTn id="9" presetID="0" presetClass="path" presetSubtype="0" repeatCount="indefinite" fill="hold" grpId="0" nodeType="withEffect">
                                  <p:stCondLst>
                                    <p:cond delay="1000"/>
                                  </p:stCondLst>
                                  <p:endCondLst>
                                    <p:cond evt="onNext" delay="0">
                                      <p:tgtEl>
                                        <p:sldTgt/>
                                      </p:tgtEl>
                                    </p:cond>
                                  </p:endCondLst>
                                  <p:childTnLst>
                                    <p:animMotion origin="layout" path="M 0.00195 -0.00301 L 0.0056 -0.02778 L 0.0056 -0.05139 L 0.0069 -0.08426 L 0.00924 -0.12593 L 0.01068 -0.14306 " pathEditMode="relative" ptsTypes="AAAAAA">
                                      <p:cBhvr>
                                        <p:cTn id="10" dur="1000" fill="hold"/>
                                        <p:tgtEl>
                                          <p:spTgt spid="5"/>
                                        </p:tgtEl>
                                        <p:attrNameLst>
                                          <p:attrName>ppt_x</p:attrName>
                                          <p:attrName>ppt_y</p:attrName>
                                        </p:attrNameLst>
                                      </p:cBhvr>
                                    </p:animMotion>
                                  </p:childTnLst>
                                </p:cTn>
                              </p:par>
                              <p:par>
                                <p:cTn id="11" presetID="1" presetClass="entr" presetSubtype="0" fill="hold" grpId="1" nodeType="withEffect">
                                  <p:stCondLst>
                                    <p:cond delay="2000"/>
                                  </p:stCondLst>
                                  <p:childTnLst>
                                    <p:set>
                                      <p:cBhvr>
                                        <p:cTn id="12" dur="1" fill="hold">
                                          <p:stCondLst>
                                            <p:cond delay="0"/>
                                          </p:stCondLst>
                                        </p:cTn>
                                        <p:tgtEl>
                                          <p:spTgt spid="6"/>
                                        </p:tgtEl>
                                        <p:attrNameLst>
                                          <p:attrName>style.visibility</p:attrName>
                                        </p:attrNameLst>
                                      </p:cBhvr>
                                      <p:to>
                                        <p:strVal val="visible"/>
                                      </p:to>
                                    </p:set>
                                  </p:childTnLst>
                                </p:cTn>
                              </p:par>
                              <p:par>
                                <p:cTn id="13" presetID="0" presetClass="path" presetSubtype="0" repeatCount="indefinite" fill="hold" grpId="0" nodeType="withEffect">
                                  <p:stCondLst>
                                    <p:cond delay="2000"/>
                                  </p:stCondLst>
                                  <p:endCondLst>
                                    <p:cond evt="onNext" delay="0">
                                      <p:tgtEl>
                                        <p:sldTgt/>
                                      </p:tgtEl>
                                    </p:cond>
                                  </p:endCondLst>
                                  <p:childTnLst>
                                    <p:animMotion origin="layout" path="M 0.00144 -0.00046 L 0.00105 -0.075 L 0.00378 -0.09352 L 0.00808 -0.1037 L 0.01511 -0.11042 L 0.01888 -0.11273 L 0.0642 -0.11273 L 0.07422 -0.10694 L 0.07982 -0.09352 L 0.08269 -0.08009 C 0.08282 -0.05486 0.08295 -0.02986 0.08321 -0.00463 L 0.07982 0.01134 L 0.07513 0.01875 L 0.06758 0.02801 L 0.02175 0.02986 L 0.01276 0.02477 L 0.00573 0.01644 L 0.00144 -0.00046 Z " pathEditMode="relative" ptsTypes="AAAAAAAAAAAAAAAAAA">
                                      <p:cBhvr>
                                        <p:cTn id="14" dur="1000" fill="hold"/>
                                        <p:tgtEl>
                                          <p:spTgt spid="6"/>
                                        </p:tgtEl>
                                        <p:attrNameLst>
                                          <p:attrName>ppt_x</p:attrName>
                                          <p:attrName>ppt_y</p:attrName>
                                        </p:attrNameLst>
                                      </p:cBhvr>
                                    </p:animMotion>
                                  </p:childTnLst>
                                </p:cTn>
                              </p:par>
                              <p:par>
                                <p:cTn id="15" presetID="1" presetClass="entr" presetSubtype="0" fill="hold" grpId="1" nodeType="withEffect">
                                  <p:stCondLst>
                                    <p:cond delay="2250"/>
                                  </p:stCondLst>
                                  <p:childTnLst>
                                    <p:set>
                                      <p:cBhvr>
                                        <p:cTn id="16" dur="1" fill="hold">
                                          <p:stCondLst>
                                            <p:cond delay="0"/>
                                          </p:stCondLst>
                                        </p:cTn>
                                        <p:tgtEl>
                                          <p:spTgt spid="8"/>
                                        </p:tgtEl>
                                        <p:attrNameLst>
                                          <p:attrName>style.visibility</p:attrName>
                                        </p:attrNameLst>
                                      </p:cBhvr>
                                      <p:to>
                                        <p:strVal val="visible"/>
                                      </p:to>
                                    </p:set>
                                  </p:childTnLst>
                                </p:cTn>
                              </p:par>
                              <p:par>
                                <p:cTn id="17" presetID="0" presetClass="path" presetSubtype="0" repeatCount="indefinite" fill="hold" grpId="0" nodeType="withEffect">
                                  <p:stCondLst>
                                    <p:cond delay="2250"/>
                                  </p:stCondLst>
                                  <p:childTnLst>
                                    <p:animMotion origin="layout" path="M -3.125E-6 -1.11111E-6 L -0.00039 -0.07454 L 0.00235 -0.09305 L 0.00664 -0.10324 L 0.01368 -0.10995 L 0.01745 -0.11227 L 0.06276 -0.11227 L 0.07279 -0.10648 L 0.07839 -0.09305 L 0.08125 -0.07963 C 0.08138 -0.0544 0.08151 -0.0294 0.08177 -0.00417 L 0.07839 0.01181 L 0.0737 0.01921 L 0.06615 0.02847 L 0.02032 0.03033 L 0.01133 0.02523 L 0.0043 0.0169 L -3.125E-6 -1.11111E-6 Z " pathEditMode="relative" rAng="0" ptsTypes="AAAAAAAAAAAAAAAAAA">
                                      <p:cBhvr>
                                        <p:cTn id="18" dur="1000" fill="hold"/>
                                        <p:tgtEl>
                                          <p:spTgt spid="8"/>
                                        </p:tgtEl>
                                        <p:attrNameLst>
                                          <p:attrName>ppt_x</p:attrName>
                                          <p:attrName>ppt_y</p:attrName>
                                        </p:attrNameLst>
                                      </p:cBhvr>
                                      <p:rCtr x="4062" y="-4097"/>
                                    </p:animMotion>
                                  </p:childTnLst>
                                </p:cTn>
                              </p:par>
                              <p:par>
                                <p:cTn id="19" presetID="1" presetClass="entr" presetSubtype="0" fill="hold" grpId="1" nodeType="withEffect">
                                  <p:stCondLst>
                                    <p:cond delay="2500"/>
                                  </p:stCondLst>
                                  <p:childTnLst>
                                    <p:set>
                                      <p:cBhvr>
                                        <p:cTn id="20" dur="1" fill="hold">
                                          <p:stCondLst>
                                            <p:cond delay="0"/>
                                          </p:stCondLst>
                                        </p:cTn>
                                        <p:tgtEl>
                                          <p:spTgt spid="9"/>
                                        </p:tgtEl>
                                        <p:attrNameLst>
                                          <p:attrName>style.visibility</p:attrName>
                                        </p:attrNameLst>
                                      </p:cBhvr>
                                      <p:to>
                                        <p:strVal val="visible"/>
                                      </p:to>
                                    </p:set>
                                  </p:childTnLst>
                                </p:cTn>
                              </p:par>
                              <p:par>
                                <p:cTn id="21" presetID="0" presetClass="path" presetSubtype="0" repeatCount="indefinite" fill="hold" grpId="0" nodeType="withEffect">
                                  <p:stCondLst>
                                    <p:cond delay="2500"/>
                                  </p:stCondLst>
                                  <p:childTnLst>
                                    <p:animMotion origin="layout" path="M -2.91667E-6 5.55112E-17 L -0.00039 -0.07454 L 0.00235 -0.09306 L 0.00664 -0.10324 L 0.01367 -0.10995 L 0.01745 -0.11227 L 0.06276 -0.11227 L 0.07279 -0.10648 L 0.07839 -0.09306 L 0.08125 -0.07963 C 0.08138 -0.0544 0.08151 -0.0294 0.08177 -0.00417 L 0.07839 0.01181 L 0.0737 0.01921 L 0.06615 0.02847 L 0.02032 0.03032 L 0.01133 0.02523 L 0.0043 0.0169 L -2.91667E-6 5.55112E-17 Z " pathEditMode="relative" rAng="0" ptsTypes="AAAAAAAAAAAAAAAAAA">
                                      <p:cBhvr>
                                        <p:cTn id="22" dur="1000" fill="hold"/>
                                        <p:tgtEl>
                                          <p:spTgt spid="9"/>
                                        </p:tgtEl>
                                        <p:attrNameLst>
                                          <p:attrName>ppt_x</p:attrName>
                                          <p:attrName>ppt_y</p:attrName>
                                        </p:attrNameLst>
                                      </p:cBhvr>
                                      <p:rCtr x="4062" y="-4097"/>
                                    </p:animMotion>
                                  </p:childTnLst>
                                </p:cTn>
                              </p:par>
                              <p:par>
                                <p:cTn id="23" presetID="1" presetClass="entr" presetSubtype="0" fill="hold" grpId="1" nodeType="withEffect">
                                  <p:stCondLst>
                                    <p:cond delay="2750"/>
                                  </p:stCondLst>
                                  <p:childTnLst>
                                    <p:set>
                                      <p:cBhvr>
                                        <p:cTn id="24" dur="1" fill="hold">
                                          <p:stCondLst>
                                            <p:cond delay="0"/>
                                          </p:stCondLst>
                                        </p:cTn>
                                        <p:tgtEl>
                                          <p:spTgt spid="10"/>
                                        </p:tgtEl>
                                        <p:attrNameLst>
                                          <p:attrName>style.visibility</p:attrName>
                                        </p:attrNameLst>
                                      </p:cBhvr>
                                      <p:to>
                                        <p:strVal val="visible"/>
                                      </p:to>
                                    </p:set>
                                  </p:childTnLst>
                                </p:cTn>
                              </p:par>
                              <p:par>
                                <p:cTn id="25" presetID="0" presetClass="path" presetSubtype="0" repeatCount="indefinite" fill="hold" grpId="0" nodeType="withEffect">
                                  <p:stCondLst>
                                    <p:cond delay="2750"/>
                                  </p:stCondLst>
                                  <p:childTnLst>
                                    <p:animMotion origin="layout" path="M -3.33333E-6 -2.96296E-6 L -0.00039 -0.07453 L 0.00235 -0.09305 L 0.00664 -0.10324 L 0.01368 -0.10995 L 0.01745 -0.11227 L 0.06276 -0.11227 L 0.07279 -0.10648 L 0.07839 -0.09305 L 0.08125 -0.07963 C 0.08138 -0.0544 0.08151 -0.0294 0.08177 -0.00416 L 0.07839 0.01181 L 0.0737 0.01922 L 0.06615 0.02848 L 0.02032 0.03033 L 0.01133 0.02523 L 0.0043 0.0169 L -3.33333E-6 -2.96296E-6 Z " pathEditMode="relative" rAng="0" ptsTypes="AAAAAAAAAAAAAAAAAA">
                                      <p:cBhvr>
                                        <p:cTn id="26" dur="1000" fill="hold"/>
                                        <p:tgtEl>
                                          <p:spTgt spid="10"/>
                                        </p:tgtEl>
                                        <p:attrNameLst>
                                          <p:attrName>ppt_x</p:attrName>
                                          <p:attrName>ppt_y</p:attrName>
                                        </p:attrNameLst>
                                      </p:cBhvr>
                                      <p:rCtr x="4062" y="-4097"/>
                                    </p:animMotion>
                                  </p:childTnLst>
                                </p:cTn>
                              </p:par>
                              <p:par>
                                <p:cTn id="27" presetID="1" presetClass="entr" presetSubtype="0" fill="hold" grpId="0" nodeType="withEffect">
                                  <p:stCondLst>
                                    <p:cond delay="10000"/>
                                  </p:stCondLst>
                                  <p:childTnLst>
                                    <p:set>
                                      <p:cBhvr>
                                        <p:cTn id="28" dur="1" fill="hold">
                                          <p:stCondLst>
                                            <p:cond delay="0"/>
                                          </p:stCondLst>
                                        </p:cTn>
                                        <p:tgtEl>
                                          <p:spTgt spid="11"/>
                                        </p:tgtEl>
                                        <p:attrNameLst>
                                          <p:attrName>style.visibility</p:attrName>
                                        </p:attrNameLst>
                                      </p:cBhvr>
                                      <p:to>
                                        <p:strVal val="visible"/>
                                      </p:to>
                                    </p:set>
                                  </p:childTnLst>
                                </p:cTn>
                              </p:par>
                              <p:par>
                                <p:cTn id="29" presetID="0" presetClass="path" presetSubtype="0" repeatCount="indefinite" fill="hold" grpId="1" nodeType="withEffect">
                                  <p:stCondLst>
                                    <p:cond delay="10000"/>
                                  </p:stCondLst>
                                  <p:childTnLst>
                                    <p:animMotion origin="layout" path="M 0.00026 0.00023 L 0.01198 0.08055 L 0.01627 0.10393 L 0.02278 0.12245 L 0.08229 0.28102 " pathEditMode="relative" rAng="0" ptsTypes="AAAAA">
                                      <p:cBhvr>
                                        <p:cTn id="30" dur="500" fill="hold"/>
                                        <p:tgtEl>
                                          <p:spTgt spid="11"/>
                                        </p:tgtEl>
                                        <p:attrNameLst>
                                          <p:attrName>ppt_x</p:attrName>
                                          <p:attrName>ppt_y</p:attrName>
                                        </p:attrNameLst>
                                      </p:cBhvr>
                                      <p:rCtr x="4102" y="14028"/>
                                    </p:animMotion>
                                  </p:childTnLst>
                                </p:cTn>
                              </p:par>
                              <p:par>
                                <p:cTn id="31" presetID="1" presetClass="entr" presetSubtype="0" fill="hold" grpId="0" nodeType="withEffect">
                                  <p:stCondLst>
                                    <p:cond delay="10500"/>
                                  </p:stCondLst>
                                  <p:childTnLst>
                                    <p:set>
                                      <p:cBhvr>
                                        <p:cTn id="32" dur="1" fill="hold">
                                          <p:stCondLst>
                                            <p:cond delay="0"/>
                                          </p:stCondLst>
                                        </p:cTn>
                                        <p:tgtEl>
                                          <p:spTgt spid="12"/>
                                        </p:tgtEl>
                                        <p:attrNameLst>
                                          <p:attrName>style.visibility</p:attrName>
                                        </p:attrNameLst>
                                      </p:cBhvr>
                                      <p:to>
                                        <p:strVal val="visible"/>
                                      </p:to>
                                    </p:set>
                                  </p:childTnLst>
                                </p:cTn>
                              </p:par>
                              <p:par>
                                <p:cTn id="33" presetID="42" presetClass="path" presetSubtype="0" repeatCount="indefinite" accel="50000" decel="50000" fill="hold" grpId="1" nodeType="withEffect">
                                  <p:stCondLst>
                                    <p:cond delay="10500"/>
                                  </p:stCondLst>
                                  <p:childTnLst>
                                    <p:animMotion origin="layout" path="M 3.125E-6 3.33333E-6 L -0.03229 0.08333 " pathEditMode="relative" rAng="0" ptsTypes="AA">
                                      <p:cBhvr>
                                        <p:cTn id="34" dur="500" fill="hold"/>
                                        <p:tgtEl>
                                          <p:spTgt spid="12"/>
                                        </p:tgtEl>
                                        <p:attrNameLst>
                                          <p:attrName>ppt_x</p:attrName>
                                          <p:attrName>ppt_y</p:attrName>
                                        </p:attrNameLst>
                                      </p:cBhvr>
                                      <p:rCtr x="-1615" y="4167"/>
                                    </p:animMotion>
                                  </p:childTnLst>
                                </p:cTn>
                              </p:par>
                              <p:par>
                                <p:cTn id="35" presetID="1" presetClass="entr" presetSubtype="0" fill="hold" grpId="0" nodeType="withEffect">
                                  <p:stCondLst>
                                    <p:cond delay="10500"/>
                                  </p:stCondLst>
                                  <p:childTnLst>
                                    <p:set>
                                      <p:cBhvr>
                                        <p:cTn id="36" dur="1" fill="hold">
                                          <p:stCondLst>
                                            <p:cond delay="0"/>
                                          </p:stCondLst>
                                        </p:cTn>
                                        <p:tgtEl>
                                          <p:spTgt spid="13"/>
                                        </p:tgtEl>
                                        <p:attrNameLst>
                                          <p:attrName>style.visibility</p:attrName>
                                        </p:attrNameLst>
                                      </p:cBhvr>
                                      <p:to>
                                        <p:strVal val="visible"/>
                                      </p:to>
                                    </p:set>
                                  </p:childTnLst>
                                </p:cTn>
                              </p:par>
                              <p:par>
                                <p:cTn id="37" presetID="42" presetClass="path" presetSubtype="0" repeatCount="indefinite" accel="50000" decel="50000" fill="hold" grpId="1" nodeType="withEffect">
                                  <p:stCondLst>
                                    <p:cond delay="10500"/>
                                  </p:stCondLst>
                                  <p:childTnLst>
                                    <p:animMotion origin="layout" path="M 3.33333E-6 3.7037E-7 L 0.07161 0.01389 " pathEditMode="relative" rAng="0" ptsTypes="AA">
                                      <p:cBhvr>
                                        <p:cTn id="38" dur="500" fill="hold"/>
                                        <p:tgtEl>
                                          <p:spTgt spid="13"/>
                                        </p:tgtEl>
                                        <p:attrNameLst>
                                          <p:attrName>ppt_x</p:attrName>
                                          <p:attrName>ppt_y</p:attrName>
                                        </p:attrNameLst>
                                      </p:cBhvr>
                                      <p:rCtr x="3581" y="694"/>
                                    </p:animMotion>
                                  </p:childTnLst>
                                </p:cTn>
                              </p:par>
                              <p:par>
                                <p:cTn id="39" presetID="1" presetClass="entr" presetSubtype="0" fill="hold" grpId="0" nodeType="withEffect">
                                  <p:stCondLst>
                                    <p:cond delay="10500"/>
                                  </p:stCondLst>
                                  <p:childTnLst>
                                    <p:set>
                                      <p:cBhvr>
                                        <p:cTn id="40" dur="1" fill="hold">
                                          <p:stCondLst>
                                            <p:cond delay="0"/>
                                          </p:stCondLst>
                                        </p:cTn>
                                        <p:tgtEl>
                                          <p:spTgt spid="14"/>
                                        </p:tgtEl>
                                        <p:attrNameLst>
                                          <p:attrName>style.visibility</p:attrName>
                                        </p:attrNameLst>
                                      </p:cBhvr>
                                      <p:to>
                                        <p:strVal val="visible"/>
                                      </p:to>
                                    </p:set>
                                  </p:childTnLst>
                                </p:cTn>
                              </p:par>
                              <p:par>
                                <p:cTn id="41" presetID="42" presetClass="path" presetSubtype="0" repeatCount="indefinite" accel="50000" decel="50000" fill="hold" grpId="1" nodeType="withEffect">
                                  <p:stCondLst>
                                    <p:cond delay="10500"/>
                                  </p:stCondLst>
                                  <p:childTnLst>
                                    <p:animMotion origin="layout" path="M 3.125E-6 3.7037E-7 L 0.04323 -0.03657 " pathEditMode="relative" rAng="0" ptsTypes="AA">
                                      <p:cBhvr>
                                        <p:cTn id="42" dur="500" fill="hold"/>
                                        <p:tgtEl>
                                          <p:spTgt spid="14"/>
                                        </p:tgtEl>
                                        <p:attrNameLst>
                                          <p:attrName>ppt_x</p:attrName>
                                          <p:attrName>ppt_y</p:attrName>
                                        </p:attrNameLst>
                                      </p:cBhvr>
                                      <p:rCtr x="2161" y="-1829"/>
                                    </p:animMotion>
                                  </p:childTnLst>
                                </p:cTn>
                              </p:par>
                              <p:par>
                                <p:cTn id="43" presetID="1" presetClass="entr" presetSubtype="0" fill="hold" grpId="0" nodeType="withEffect">
                                  <p:stCondLst>
                                    <p:cond delay="10500"/>
                                  </p:stCondLst>
                                  <p:childTnLst>
                                    <p:set>
                                      <p:cBhvr>
                                        <p:cTn id="44" dur="1" fill="hold">
                                          <p:stCondLst>
                                            <p:cond delay="0"/>
                                          </p:stCondLst>
                                        </p:cTn>
                                        <p:tgtEl>
                                          <p:spTgt spid="15"/>
                                        </p:tgtEl>
                                        <p:attrNameLst>
                                          <p:attrName>style.visibility</p:attrName>
                                        </p:attrNameLst>
                                      </p:cBhvr>
                                      <p:to>
                                        <p:strVal val="visible"/>
                                      </p:to>
                                    </p:set>
                                  </p:childTnLst>
                                </p:cTn>
                              </p:par>
                              <p:par>
                                <p:cTn id="45" presetID="42" presetClass="path" presetSubtype="0" repeatCount="indefinite" accel="50000" decel="50000" fill="hold" grpId="1" nodeType="withEffect">
                                  <p:stCondLst>
                                    <p:cond delay="10500"/>
                                  </p:stCondLst>
                                  <p:childTnLst>
                                    <p:animMotion origin="layout" path="M 2.70833E-6 3.7037E-7 L -0.03815 0.02639 " pathEditMode="relative" rAng="0" ptsTypes="AA">
                                      <p:cBhvr>
                                        <p:cTn id="46" dur="500" fill="hold"/>
                                        <p:tgtEl>
                                          <p:spTgt spid="15"/>
                                        </p:tgtEl>
                                        <p:attrNameLst>
                                          <p:attrName>ppt_x</p:attrName>
                                          <p:attrName>ppt_y</p:attrName>
                                        </p:attrNameLst>
                                      </p:cBhvr>
                                      <p:rCtr x="-1914" y="1319"/>
                                    </p:animMotion>
                                  </p:childTnLst>
                                </p:cTn>
                              </p:par>
                              <p:par>
                                <p:cTn id="47" presetID="1" presetClass="entr" presetSubtype="0" fill="hold" grpId="0" nodeType="withEffect">
                                  <p:stCondLst>
                                    <p:cond delay="10500"/>
                                  </p:stCondLst>
                                  <p:childTnLst>
                                    <p:set>
                                      <p:cBhvr>
                                        <p:cTn id="48" dur="1" fill="hold">
                                          <p:stCondLst>
                                            <p:cond delay="0"/>
                                          </p:stCondLst>
                                        </p:cTn>
                                        <p:tgtEl>
                                          <p:spTgt spid="16"/>
                                        </p:tgtEl>
                                        <p:attrNameLst>
                                          <p:attrName>style.visibility</p:attrName>
                                        </p:attrNameLst>
                                      </p:cBhvr>
                                      <p:to>
                                        <p:strVal val="visible"/>
                                      </p:to>
                                    </p:set>
                                  </p:childTnLst>
                                </p:cTn>
                              </p:par>
                              <p:par>
                                <p:cTn id="49" presetID="42" presetClass="path" presetSubtype="0" repeatCount="indefinite" accel="50000" decel="50000" fill="hold" grpId="1" nodeType="withEffect">
                                  <p:stCondLst>
                                    <p:cond delay="10500"/>
                                  </p:stCondLst>
                                  <p:childTnLst>
                                    <p:animMotion origin="layout" path="M 2.70833E-6 3.7037E-7 L 0.02526 -0.06667 " pathEditMode="relative" rAng="0" ptsTypes="AA">
                                      <p:cBhvr>
                                        <p:cTn id="50" dur="500" fill="hold"/>
                                        <p:tgtEl>
                                          <p:spTgt spid="16"/>
                                        </p:tgtEl>
                                        <p:attrNameLst>
                                          <p:attrName>ppt_x</p:attrName>
                                          <p:attrName>ppt_y</p:attrName>
                                        </p:attrNameLst>
                                      </p:cBhvr>
                                      <p:rCtr x="1263" y="-3333"/>
                                    </p:animMotion>
                                  </p:childTnLst>
                                </p:cTn>
                              </p:par>
                              <p:par>
                                <p:cTn id="51" presetID="1" presetClass="entr" presetSubtype="0" fill="hold" grpId="0" nodeType="withEffect">
                                  <p:stCondLst>
                                    <p:cond delay="10500"/>
                                  </p:stCondLst>
                                  <p:childTnLst>
                                    <p:set>
                                      <p:cBhvr>
                                        <p:cTn id="52" dur="1" fill="hold">
                                          <p:stCondLst>
                                            <p:cond delay="0"/>
                                          </p:stCondLst>
                                        </p:cTn>
                                        <p:tgtEl>
                                          <p:spTgt spid="18"/>
                                        </p:tgtEl>
                                        <p:attrNameLst>
                                          <p:attrName>style.visibility</p:attrName>
                                        </p:attrNameLst>
                                      </p:cBhvr>
                                      <p:to>
                                        <p:strVal val="visible"/>
                                      </p:to>
                                    </p:set>
                                  </p:childTnLst>
                                </p:cTn>
                              </p:par>
                              <p:par>
                                <p:cTn id="53" presetID="42" presetClass="path" presetSubtype="0" repeatCount="indefinite" accel="50000" decel="50000" fill="hold" grpId="1" nodeType="withEffect">
                                  <p:stCondLst>
                                    <p:cond delay="10500"/>
                                  </p:stCondLst>
                                  <p:childTnLst>
                                    <p:animMotion origin="layout" path="M 3.125E-6 4.81481E-6 L -0.09558 -0.02848 " pathEditMode="relative" rAng="0" ptsTypes="AA">
                                      <p:cBhvr>
                                        <p:cTn id="54" dur="500" fill="hold"/>
                                        <p:tgtEl>
                                          <p:spTgt spid="18"/>
                                        </p:tgtEl>
                                        <p:attrNameLst>
                                          <p:attrName>ppt_x</p:attrName>
                                          <p:attrName>ppt_y</p:attrName>
                                        </p:attrNameLst>
                                      </p:cBhvr>
                                      <p:rCtr x="-4779" y="-1435"/>
                                    </p:animMotion>
                                  </p:childTnLst>
                                </p:cTn>
                              </p:par>
                              <p:par>
                                <p:cTn id="55" presetID="1" presetClass="entr" presetSubtype="0" fill="hold" grpId="0" nodeType="withEffect">
                                  <p:stCondLst>
                                    <p:cond delay="15000"/>
                                  </p:stCondLst>
                                  <p:childTnLst>
                                    <p:set>
                                      <p:cBhvr>
                                        <p:cTn id="56" dur="1" fill="hold">
                                          <p:stCondLst>
                                            <p:cond delay="0"/>
                                          </p:stCondLst>
                                        </p:cTn>
                                        <p:tgtEl>
                                          <p:spTgt spid="19"/>
                                        </p:tgtEl>
                                        <p:attrNameLst>
                                          <p:attrName>style.visibility</p:attrName>
                                        </p:attrNameLst>
                                      </p:cBhvr>
                                      <p:to>
                                        <p:strVal val="visible"/>
                                      </p:to>
                                    </p:set>
                                  </p:childTnLst>
                                </p:cTn>
                              </p:par>
                              <p:par>
                                <p:cTn id="57" presetID="0" presetClass="path" presetSubtype="0" repeatCount="indefinite" fill="hold" grpId="1" nodeType="withEffect">
                                  <p:stCondLst>
                                    <p:cond delay="15000"/>
                                  </p:stCondLst>
                                  <p:childTnLst>
                                    <p:animMotion origin="layout" path="M 0.00065 0.00046 L 0.01159 0.075 L 0.01679 0.07939 L 0.02031 0.08264 L 0.025 0.09652 L 0.02929 0.10717 L 0.03372 0.11389 L 0.04062 0.11713 L 0.04935 0.11713 L 0.05898 0.11041 L 0.14778 -0.00024 L 0.15846 -0.00672 L 0.16784 -0.00579 L 0.17526 0.00208 L 0.18151 0.01551 L 0.22213 0.12338 L 0.22252 0.12338 " pathEditMode="relative" ptsTypes="AAAAAAAAAAAAAAAAA">
                                      <p:cBhvr>
                                        <p:cTn id="58" dur="2000" fill="hold"/>
                                        <p:tgtEl>
                                          <p:spTgt spid="19"/>
                                        </p:tgtEl>
                                        <p:attrNameLst>
                                          <p:attrName>ppt_x</p:attrName>
                                          <p:attrName>ppt_y</p:attrName>
                                        </p:attrNameLst>
                                      </p:cBhvr>
                                    </p:animMotion>
                                  </p:childTnLst>
                                </p:cTn>
                              </p:par>
                              <p:par>
                                <p:cTn id="59" presetID="1" presetClass="entr" presetSubtype="0" fill="hold" grpId="0" nodeType="withEffect">
                                  <p:stCondLst>
                                    <p:cond delay="17000"/>
                                  </p:stCondLst>
                                  <p:childTnLst>
                                    <p:set>
                                      <p:cBhvr>
                                        <p:cTn id="60" dur="1" fill="hold">
                                          <p:stCondLst>
                                            <p:cond delay="0"/>
                                          </p:stCondLst>
                                        </p:cTn>
                                        <p:tgtEl>
                                          <p:spTgt spid="22"/>
                                        </p:tgtEl>
                                        <p:attrNameLst>
                                          <p:attrName>style.visibility</p:attrName>
                                        </p:attrNameLst>
                                      </p:cBhvr>
                                      <p:to>
                                        <p:strVal val="visible"/>
                                      </p:to>
                                    </p:set>
                                  </p:childTnLst>
                                </p:cTn>
                              </p:par>
                              <p:par>
                                <p:cTn id="61" presetID="42" presetClass="path" presetSubtype="0" repeatCount="indefinite" accel="50000" decel="50000" fill="hold" grpId="1" nodeType="withEffect">
                                  <p:stCondLst>
                                    <p:cond delay="17000"/>
                                  </p:stCondLst>
                                  <p:childTnLst>
                                    <p:animMotion origin="layout" path="M -2.91667E-6 -2.96296E-6 L -0.05963 -0.01574 " pathEditMode="relative" rAng="0" ptsTypes="AA">
                                      <p:cBhvr>
                                        <p:cTn id="62" dur="2000" fill="hold"/>
                                        <p:tgtEl>
                                          <p:spTgt spid="22"/>
                                        </p:tgtEl>
                                        <p:attrNameLst>
                                          <p:attrName>ppt_x</p:attrName>
                                          <p:attrName>ppt_y</p:attrName>
                                        </p:attrNameLst>
                                      </p:cBhvr>
                                      <p:rCtr x="-2982" y="-787"/>
                                    </p:animMotion>
                                  </p:childTnLst>
                                </p:cTn>
                              </p:par>
                              <p:par>
                                <p:cTn id="63" presetID="1" presetClass="entr" presetSubtype="0" fill="hold" grpId="0" nodeType="withEffect">
                                  <p:stCondLst>
                                    <p:cond delay="17000"/>
                                  </p:stCondLst>
                                  <p:childTnLst>
                                    <p:set>
                                      <p:cBhvr>
                                        <p:cTn id="64" dur="1" fill="hold">
                                          <p:stCondLst>
                                            <p:cond delay="0"/>
                                          </p:stCondLst>
                                        </p:cTn>
                                        <p:tgtEl>
                                          <p:spTgt spid="23"/>
                                        </p:tgtEl>
                                        <p:attrNameLst>
                                          <p:attrName>style.visibility</p:attrName>
                                        </p:attrNameLst>
                                      </p:cBhvr>
                                      <p:to>
                                        <p:strVal val="visible"/>
                                      </p:to>
                                    </p:set>
                                  </p:childTnLst>
                                </p:cTn>
                              </p:par>
                              <p:par>
                                <p:cTn id="65" presetID="42" presetClass="path" presetSubtype="0" repeatCount="indefinite" accel="50000" decel="50000" fill="hold" grpId="1" nodeType="withEffect">
                                  <p:stCondLst>
                                    <p:cond delay="17000"/>
                                  </p:stCondLst>
                                  <p:childTnLst>
                                    <p:animMotion origin="layout" path="M -1.45833E-6 2.59259E-6 L 0.00091 0.09305 " pathEditMode="relative" rAng="0" ptsTypes="AA">
                                      <p:cBhvr>
                                        <p:cTn id="66" dur="2000" fill="hold"/>
                                        <p:tgtEl>
                                          <p:spTgt spid="23"/>
                                        </p:tgtEl>
                                        <p:attrNameLst>
                                          <p:attrName>ppt_x</p:attrName>
                                          <p:attrName>ppt_y</p:attrName>
                                        </p:attrNameLst>
                                      </p:cBhvr>
                                      <p:rCtr x="39" y="4653"/>
                                    </p:animMotion>
                                  </p:childTnLst>
                                </p:cTn>
                              </p:par>
                              <p:par>
                                <p:cTn id="67" presetID="1" presetClass="entr" presetSubtype="0" fill="hold" grpId="0" nodeType="withEffect">
                                  <p:stCondLst>
                                    <p:cond delay="17000"/>
                                  </p:stCondLst>
                                  <p:childTnLst>
                                    <p:set>
                                      <p:cBhvr>
                                        <p:cTn id="68" dur="1" fill="hold">
                                          <p:stCondLst>
                                            <p:cond delay="0"/>
                                          </p:stCondLst>
                                        </p:cTn>
                                        <p:tgtEl>
                                          <p:spTgt spid="24"/>
                                        </p:tgtEl>
                                        <p:attrNameLst>
                                          <p:attrName>style.visibility</p:attrName>
                                        </p:attrNameLst>
                                      </p:cBhvr>
                                      <p:to>
                                        <p:strVal val="visible"/>
                                      </p:to>
                                    </p:set>
                                  </p:childTnLst>
                                </p:cTn>
                              </p:par>
                              <p:par>
                                <p:cTn id="69" presetID="42" presetClass="path" presetSubtype="0" repeatCount="indefinite" accel="50000" decel="50000" fill="hold" grpId="1" nodeType="withEffect">
                                  <p:stCondLst>
                                    <p:cond delay="17000"/>
                                  </p:stCondLst>
                                  <p:childTnLst>
                                    <p:animMotion origin="layout" path="M -2.91667E-6 2.59259E-6 L 0.07696 0.04583 " pathEditMode="relative" rAng="0" ptsTypes="AA">
                                      <p:cBhvr>
                                        <p:cTn id="70" dur="2000" fill="hold"/>
                                        <p:tgtEl>
                                          <p:spTgt spid="24"/>
                                        </p:tgtEl>
                                        <p:attrNameLst>
                                          <p:attrName>ppt_x</p:attrName>
                                          <p:attrName>ppt_y</p:attrName>
                                        </p:attrNameLst>
                                      </p:cBhvr>
                                      <p:rCtr x="3841" y="2292"/>
                                    </p:animMotion>
                                  </p:childTnLst>
                                </p:cTn>
                              </p:par>
                              <p:par>
                                <p:cTn id="71" presetID="1" presetClass="entr" presetSubtype="0" fill="hold" grpId="0" nodeType="withEffect">
                                  <p:stCondLst>
                                    <p:cond delay="17000"/>
                                  </p:stCondLst>
                                  <p:childTnLst>
                                    <p:set>
                                      <p:cBhvr>
                                        <p:cTn id="72" dur="1" fill="hold">
                                          <p:stCondLst>
                                            <p:cond delay="0"/>
                                          </p:stCondLst>
                                        </p:cTn>
                                        <p:tgtEl>
                                          <p:spTgt spid="25"/>
                                        </p:tgtEl>
                                        <p:attrNameLst>
                                          <p:attrName>style.visibility</p:attrName>
                                        </p:attrNameLst>
                                      </p:cBhvr>
                                      <p:to>
                                        <p:strVal val="visible"/>
                                      </p:to>
                                    </p:set>
                                  </p:childTnLst>
                                </p:cTn>
                              </p:par>
                              <p:par>
                                <p:cTn id="73" presetID="42" presetClass="path" presetSubtype="0" repeatCount="indefinite" accel="50000" decel="50000" fill="hold" grpId="1" nodeType="withEffect">
                                  <p:stCondLst>
                                    <p:cond delay="17000"/>
                                  </p:stCondLst>
                                  <p:childTnLst>
                                    <p:animMotion origin="layout" path="M -1.875E-6 2.59259E-6 L 0.05169 -0.03982 " pathEditMode="relative" rAng="0" ptsTypes="AA">
                                      <p:cBhvr>
                                        <p:cTn id="74" dur="2000" fill="hold"/>
                                        <p:tgtEl>
                                          <p:spTgt spid="25"/>
                                        </p:tgtEl>
                                        <p:attrNameLst>
                                          <p:attrName>ppt_x</p:attrName>
                                          <p:attrName>ppt_y</p:attrName>
                                        </p:attrNameLst>
                                      </p:cBhvr>
                                      <p:rCtr x="2578" y="-1991"/>
                                    </p:animMotion>
                                  </p:childTnLst>
                                </p:cTn>
                              </p:par>
                              <p:par>
                                <p:cTn id="75" presetID="1" presetClass="entr" presetSubtype="0" fill="hold" grpId="0" nodeType="withEffect">
                                  <p:stCondLst>
                                    <p:cond delay="17000"/>
                                  </p:stCondLst>
                                  <p:childTnLst>
                                    <p:set>
                                      <p:cBhvr>
                                        <p:cTn id="76" dur="1" fill="hold">
                                          <p:stCondLst>
                                            <p:cond delay="0"/>
                                          </p:stCondLst>
                                        </p:cTn>
                                        <p:tgtEl>
                                          <p:spTgt spid="26"/>
                                        </p:tgtEl>
                                        <p:attrNameLst>
                                          <p:attrName>style.visibility</p:attrName>
                                        </p:attrNameLst>
                                      </p:cBhvr>
                                      <p:to>
                                        <p:strVal val="visible"/>
                                      </p:to>
                                    </p:set>
                                  </p:childTnLst>
                                </p:cTn>
                              </p:par>
                              <p:par>
                                <p:cTn id="77" presetID="42" presetClass="path" presetSubtype="0" repeatCount="indefinite" accel="50000" decel="50000" fill="hold" grpId="1" nodeType="withEffect">
                                  <p:stCondLst>
                                    <p:cond delay="17000"/>
                                  </p:stCondLst>
                                  <p:childTnLst>
                                    <p:animMotion origin="layout" path="M -1.45833E-6 -2.96296E-6 L 0.03972 -0.16134 " pathEditMode="relative" rAng="0" ptsTypes="AA">
                                      <p:cBhvr>
                                        <p:cTn id="78" dur="2000" fill="hold"/>
                                        <p:tgtEl>
                                          <p:spTgt spid="26"/>
                                        </p:tgtEl>
                                        <p:attrNameLst>
                                          <p:attrName>ppt_x</p:attrName>
                                          <p:attrName>ppt_y</p:attrName>
                                        </p:attrNameLst>
                                      </p:cBhvr>
                                      <p:rCtr x="1979" y="-8079"/>
                                    </p:animMotion>
                                  </p:childTnLst>
                                </p:cTn>
                              </p:par>
                              <p:par>
                                <p:cTn id="79" presetID="1" presetClass="entr" presetSubtype="0" fill="hold" grpId="0" nodeType="withEffect">
                                  <p:stCondLst>
                                    <p:cond delay="17000"/>
                                  </p:stCondLst>
                                  <p:childTnLst>
                                    <p:set>
                                      <p:cBhvr>
                                        <p:cTn id="80" dur="1" fill="hold">
                                          <p:stCondLst>
                                            <p:cond delay="0"/>
                                          </p:stCondLst>
                                        </p:cTn>
                                        <p:tgtEl>
                                          <p:spTgt spid="27"/>
                                        </p:tgtEl>
                                        <p:attrNameLst>
                                          <p:attrName>style.visibility</p:attrName>
                                        </p:attrNameLst>
                                      </p:cBhvr>
                                      <p:to>
                                        <p:strVal val="visible"/>
                                      </p:to>
                                    </p:set>
                                  </p:childTnLst>
                                </p:cTn>
                              </p:par>
                              <p:par>
                                <p:cTn id="81" presetID="42" presetClass="path" presetSubtype="0" repeatCount="indefinite" accel="50000" decel="50000" fill="hold" grpId="1" nodeType="withEffect">
                                  <p:stCondLst>
                                    <p:cond delay="17000"/>
                                  </p:stCondLst>
                                  <p:childTnLst>
                                    <p:animMotion origin="layout" path="M -2.5E-6 -3.7037E-7 L -0.03307 0.03819 " pathEditMode="relative" rAng="0" ptsTypes="AA">
                                      <p:cBhvr>
                                        <p:cTn id="82" dur="2000" fill="hold"/>
                                        <p:tgtEl>
                                          <p:spTgt spid="27"/>
                                        </p:tgtEl>
                                        <p:attrNameLst>
                                          <p:attrName>ppt_x</p:attrName>
                                          <p:attrName>ppt_y</p:attrName>
                                        </p:attrNameLst>
                                      </p:cBhvr>
                                      <p:rCtr x="-1654"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0F85-84AC-A5F8-158E-B4C327373E42}"/>
              </a:ext>
            </a:extLst>
          </p:cNvPr>
          <p:cNvSpPr>
            <a:spLocks noGrp="1"/>
          </p:cNvSpPr>
          <p:nvPr>
            <p:ph type="title"/>
          </p:nvPr>
        </p:nvSpPr>
        <p:spPr/>
        <p:txBody>
          <a:bodyPr/>
          <a:lstStyle/>
          <a:p>
            <a:r>
              <a:rPr lang="en-US" dirty="0"/>
              <a:t>STS Schedule</a:t>
            </a:r>
          </a:p>
        </p:txBody>
      </p:sp>
      <p:pic>
        <p:nvPicPr>
          <p:cNvPr id="5" name="Content Placeholder 4" descr="A close-up of a project management chart&#10;&#10;Description automatically generated">
            <a:extLst>
              <a:ext uri="{FF2B5EF4-FFF2-40B4-BE49-F238E27FC236}">
                <a16:creationId xmlns:a16="http://schemas.microsoft.com/office/drawing/2014/main" id="{8D0FB48D-4784-A9BE-5BCC-B35EFBBA5433}"/>
              </a:ext>
            </a:extLst>
          </p:cNvPr>
          <p:cNvPicPr>
            <a:picLocks noGrp="1" noChangeAspect="1"/>
          </p:cNvPicPr>
          <p:nvPr>
            <p:ph idx="1"/>
          </p:nvPr>
        </p:nvPicPr>
        <p:blipFill>
          <a:blip r:embed="rId2"/>
          <a:stretch>
            <a:fillRect/>
          </a:stretch>
        </p:blipFill>
        <p:spPr>
          <a:xfrm>
            <a:off x="855590" y="962705"/>
            <a:ext cx="10578353" cy="5396446"/>
          </a:xfrm>
        </p:spPr>
      </p:pic>
    </p:spTree>
    <p:extLst>
      <p:ext uri="{BB962C8B-B14F-4D97-AF65-F5344CB8AC3E}">
        <p14:creationId xmlns:p14="http://schemas.microsoft.com/office/powerpoint/2010/main" val="816352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5F08CA-57DA-C7E5-1528-ACDF9C953580}"/>
              </a:ext>
            </a:extLst>
          </p:cNvPr>
          <p:cNvPicPr>
            <a:picLocks noChangeAspect="1"/>
          </p:cNvPicPr>
          <p:nvPr/>
        </p:nvPicPr>
        <p:blipFill>
          <a:blip r:embed="rId2"/>
          <a:stretch>
            <a:fillRect/>
          </a:stretch>
        </p:blipFill>
        <p:spPr>
          <a:xfrm>
            <a:off x="-31102" y="1402275"/>
            <a:ext cx="12192000" cy="4846550"/>
          </a:xfrm>
          <a:prstGeom prst="rect">
            <a:avLst/>
          </a:prstGeom>
        </p:spPr>
      </p:pic>
      <p:sp>
        <p:nvSpPr>
          <p:cNvPr id="6" name="Title 1">
            <a:extLst>
              <a:ext uri="{FF2B5EF4-FFF2-40B4-BE49-F238E27FC236}">
                <a16:creationId xmlns:a16="http://schemas.microsoft.com/office/drawing/2014/main" id="{1FE3BEE9-8E4B-9443-5CF3-60072610211A}"/>
              </a:ext>
            </a:extLst>
          </p:cNvPr>
          <p:cNvSpPr>
            <a:spLocks noGrp="1"/>
          </p:cNvSpPr>
          <p:nvPr>
            <p:ph type="title"/>
          </p:nvPr>
        </p:nvSpPr>
        <p:spPr>
          <a:xfrm>
            <a:off x="538257" y="154396"/>
            <a:ext cx="7675846" cy="535531"/>
          </a:xfrm>
          <a:solidFill>
            <a:schemeClr val="bg1"/>
          </a:solidFill>
        </p:spPr>
        <p:txBody>
          <a:bodyPr/>
          <a:lstStyle/>
          <a:p>
            <a:r>
              <a:rPr lang="en-US" dirty="0">
                <a:effectLst>
                  <a:glow>
                    <a:schemeClr val="bg1"/>
                  </a:glow>
                </a:effectLst>
              </a:rPr>
              <a:t>Target Systems visual scope</a:t>
            </a:r>
            <a:endParaRPr lang="en-US" dirty="0">
              <a:effectLst>
                <a:glow>
                  <a:schemeClr val="bg1"/>
                </a:glow>
              </a:effectLst>
              <a:highlight>
                <a:srgbClr val="FFFF00"/>
              </a:highlight>
            </a:endParaRPr>
          </a:p>
        </p:txBody>
      </p:sp>
      <p:grpSp>
        <p:nvGrpSpPr>
          <p:cNvPr id="4" name="Group 3">
            <a:extLst>
              <a:ext uri="{FF2B5EF4-FFF2-40B4-BE49-F238E27FC236}">
                <a16:creationId xmlns:a16="http://schemas.microsoft.com/office/drawing/2014/main" id="{E30E4311-7838-2B0D-A53C-B28D31BB550F}"/>
              </a:ext>
            </a:extLst>
          </p:cNvPr>
          <p:cNvGrpSpPr/>
          <p:nvPr/>
        </p:nvGrpSpPr>
        <p:grpSpPr>
          <a:xfrm>
            <a:off x="742950" y="1472564"/>
            <a:ext cx="10324645" cy="5039384"/>
            <a:chOff x="758395" y="463038"/>
            <a:chExt cx="10324645" cy="5039384"/>
          </a:xfrm>
        </p:grpSpPr>
        <p:sp>
          <p:nvSpPr>
            <p:cNvPr id="2" name="TextBox 1">
              <a:extLst>
                <a:ext uri="{FF2B5EF4-FFF2-40B4-BE49-F238E27FC236}">
                  <a16:creationId xmlns:a16="http://schemas.microsoft.com/office/drawing/2014/main" id="{F2BF47B4-7DD4-2D16-665B-28E802FFC32B}"/>
                </a:ext>
              </a:extLst>
            </p:cNvPr>
            <p:cNvSpPr txBox="1"/>
            <p:nvPr/>
          </p:nvSpPr>
          <p:spPr>
            <a:xfrm>
              <a:off x="1844784" y="4848315"/>
              <a:ext cx="1198684" cy="369332"/>
            </a:xfrm>
            <a:prstGeom prst="rect">
              <a:avLst/>
            </a:prstGeom>
            <a:noFill/>
            <a:ln w="19050">
              <a:solidFill>
                <a:schemeClr val="tx1"/>
              </a:solidFill>
            </a:ln>
          </p:spPr>
          <p:txBody>
            <a:bodyPr wrap="square" rtlCol="0">
              <a:spAutoFit/>
            </a:bodyPr>
            <a:lstStyle/>
            <a:p>
              <a:pPr algn="ctr"/>
              <a:r>
                <a:rPr lang="en-US" dirty="0"/>
                <a:t>Monolith</a:t>
              </a:r>
            </a:p>
          </p:txBody>
        </p:sp>
        <p:cxnSp>
          <p:nvCxnSpPr>
            <p:cNvPr id="3" name="Straight Arrow Connector 2">
              <a:extLst>
                <a:ext uri="{FF2B5EF4-FFF2-40B4-BE49-F238E27FC236}">
                  <a16:creationId xmlns:a16="http://schemas.microsoft.com/office/drawing/2014/main" id="{F2806566-28AE-CED0-4C83-211CB089F9B9}"/>
                </a:ext>
              </a:extLst>
            </p:cNvPr>
            <p:cNvCxnSpPr>
              <a:cxnSpLocks/>
            </p:cNvCxnSpPr>
            <p:nvPr/>
          </p:nvCxnSpPr>
          <p:spPr>
            <a:xfrm flipV="1">
              <a:off x="2472895" y="3761160"/>
              <a:ext cx="1172410" cy="10655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DDD217-20FB-816E-1D14-A816103845D2}"/>
                </a:ext>
              </a:extLst>
            </p:cNvPr>
            <p:cNvSpPr txBox="1"/>
            <p:nvPr/>
          </p:nvSpPr>
          <p:spPr>
            <a:xfrm>
              <a:off x="3414881" y="4856091"/>
              <a:ext cx="2876870" cy="646331"/>
            </a:xfrm>
            <a:prstGeom prst="rect">
              <a:avLst/>
            </a:prstGeom>
            <a:noFill/>
            <a:ln w="19050">
              <a:solidFill>
                <a:schemeClr val="tx1"/>
              </a:solidFill>
            </a:ln>
          </p:spPr>
          <p:txBody>
            <a:bodyPr wrap="square" rtlCol="0">
              <a:spAutoFit/>
            </a:bodyPr>
            <a:lstStyle/>
            <a:p>
              <a:pPr algn="ctr"/>
              <a:r>
                <a:rPr lang="en-US" dirty="0"/>
                <a:t>Delay tank &amp; gas-liquid separator cavities</a:t>
              </a:r>
            </a:p>
          </p:txBody>
        </p:sp>
        <p:cxnSp>
          <p:nvCxnSpPr>
            <p:cNvPr id="10" name="Straight Arrow Connector 9">
              <a:extLst>
                <a:ext uri="{FF2B5EF4-FFF2-40B4-BE49-F238E27FC236}">
                  <a16:creationId xmlns:a16="http://schemas.microsoft.com/office/drawing/2014/main" id="{A90142D0-1EB9-9823-671A-CBA785F7E2E4}"/>
                </a:ext>
              </a:extLst>
            </p:cNvPr>
            <p:cNvCxnSpPr>
              <a:cxnSpLocks/>
            </p:cNvCxnSpPr>
            <p:nvPr/>
          </p:nvCxnSpPr>
          <p:spPr>
            <a:xfrm flipV="1">
              <a:off x="4986771" y="3116441"/>
              <a:ext cx="483424" cy="1731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2A7107-FF65-F663-D6C2-9BECB4E10AE2}"/>
                </a:ext>
              </a:extLst>
            </p:cNvPr>
            <p:cNvSpPr txBox="1"/>
            <p:nvPr/>
          </p:nvSpPr>
          <p:spPr>
            <a:xfrm>
              <a:off x="6811661" y="4848315"/>
              <a:ext cx="2099024" cy="369332"/>
            </a:xfrm>
            <a:prstGeom prst="rect">
              <a:avLst/>
            </a:prstGeom>
            <a:solidFill>
              <a:schemeClr val="bg1"/>
            </a:solidFill>
            <a:ln w="19050">
              <a:solidFill>
                <a:schemeClr val="tx1"/>
              </a:solidFill>
            </a:ln>
          </p:spPr>
          <p:txBody>
            <a:bodyPr wrap="square" rtlCol="0">
              <a:spAutoFit/>
            </a:bodyPr>
            <a:lstStyle/>
            <a:p>
              <a:pPr algn="ctr"/>
              <a:r>
                <a:rPr lang="en-US" dirty="0"/>
                <a:t>Hot process vault</a:t>
              </a:r>
            </a:p>
          </p:txBody>
        </p:sp>
        <p:cxnSp>
          <p:nvCxnSpPr>
            <p:cNvPr id="14" name="Straight Arrow Connector 13">
              <a:extLst>
                <a:ext uri="{FF2B5EF4-FFF2-40B4-BE49-F238E27FC236}">
                  <a16:creationId xmlns:a16="http://schemas.microsoft.com/office/drawing/2014/main" id="{36ED298A-F799-44B3-FAC0-D2B2FD4E6929}"/>
                </a:ext>
              </a:extLst>
            </p:cNvPr>
            <p:cNvCxnSpPr>
              <a:cxnSpLocks/>
              <a:stCxn id="13" idx="0"/>
            </p:cNvCxnSpPr>
            <p:nvPr/>
          </p:nvCxnSpPr>
          <p:spPr>
            <a:xfrm flipH="1" flipV="1">
              <a:off x="6291751" y="4006579"/>
              <a:ext cx="1569422" cy="8417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640C2E-C756-1734-CAC5-F9F403DDD887}"/>
                </a:ext>
              </a:extLst>
            </p:cNvPr>
            <p:cNvSpPr txBox="1"/>
            <p:nvPr/>
          </p:nvSpPr>
          <p:spPr>
            <a:xfrm>
              <a:off x="758395" y="466444"/>
              <a:ext cx="2656485" cy="646331"/>
            </a:xfrm>
            <a:prstGeom prst="rect">
              <a:avLst/>
            </a:prstGeom>
            <a:solidFill>
              <a:schemeClr val="bg1"/>
            </a:solidFill>
            <a:ln w="19050">
              <a:solidFill>
                <a:schemeClr val="tx1"/>
              </a:solidFill>
            </a:ln>
          </p:spPr>
          <p:txBody>
            <a:bodyPr wrap="square" rtlCol="0">
              <a:spAutoFit/>
            </a:bodyPr>
            <a:lstStyle/>
            <a:p>
              <a:pPr algn="ctr"/>
              <a:r>
                <a:rPr lang="en-US" dirty="0"/>
                <a:t>Cryogenic Moderator System rooms</a:t>
              </a:r>
            </a:p>
          </p:txBody>
        </p:sp>
        <p:cxnSp>
          <p:nvCxnSpPr>
            <p:cNvPr id="19" name="Straight Arrow Connector 18">
              <a:extLst>
                <a:ext uri="{FF2B5EF4-FFF2-40B4-BE49-F238E27FC236}">
                  <a16:creationId xmlns:a16="http://schemas.microsoft.com/office/drawing/2014/main" id="{09EEBFAE-6A89-BDF4-4AB5-3C476F37E4AA}"/>
                </a:ext>
              </a:extLst>
            </p:cNvPr>
            <p:cNvCxnSpPr>
              <a:cxnSpLocks/>
            </p:cNvCxnSpPr>
            <p:nvPr/>
          </p:nvCxnSpPr>
          <p:spPr>
            <a:xfrm flipH="1">
              <a:off x="1640059" y="1112776"/>
              <a:ext cx="556704" cy="10381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B1D3C8-3674-DFB5-7B22-4C9D745D134F}"/>
                </a:ext>
              </a:extLst>
            </p:cNvPr>
            <p:cNvSpPr txBox="1"/>
            <p:nvPr/>
          </p:nvSpPr>
          <p:spPr>
            <a:xfrm>
              <a:off x="6963957" y="463038"/>
              <a:ext cx="1533209" cy="369332"/>
            </a:xfrm>
            <a:prstGeom prst="rect">
              <a:avLst/>
            </a:prstGeom>
            <a:solidFill>
              <a:schemeClr val="bg1"/>
            </a:solidFill>
            <a:ln w="19050">
              <a:solidFill>
                <a:schemeClr val="tx1"/>
              </a:solidFill>
            </a:ln>
          </p:spPr>
          <p:txBody>
            <a:bodyPr wrap="square" rtlCol="0">
              <a:spAutoFit/>
            </a:bodyPr>
            <a:lstStyle/>
            <a:p>
              <a:pPr algn="ctr"/>
              <a:r>
                <a:rPr lang="en-US" dirty="0"/>
                <a:t>Service cell</a:t>
              </a:r>
            </a:p>
          </p:txBody>
        </p:sp>
        <p:cxnSp>
          <p:nvCxnSpPr>
            <p:cNvPr id="25" name="Straight Arrow Connector 24">
              <a:extLst>
                <a:ext uri="{FF2B5EF4-FFF2-40B4-BE49-F238E27FC236}">
                  <a16:creationId xmlns:a16="http://schemas.microsoft.com/office/drawing/2014/main" id="{369E2403-6E66-5CA5-2831-84FC1352767C}"/>
                </a:ext>
              </a:extLst>
            </p:cNvPr>
            <p:cNvCxnSpPr>
              <a:cxnSpLocks/>
              <a:stCxn id="24" idx="2"/>
            </p:cNvCxnSpPr>
            <p:nvPr/>
          </p:nvCxnSpPr>
          <p:spPr>
            <a:xfrm flipH="1">
              <a:off x="7333944" y="832370"/>
              <a:ext cx="396618" cy="30453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795C90E-1B3B-A70D-812D-3D4E4CA93F3F}"/>
                </a:ext>
              </a:extLst>
            </p:cNvPr>
            <p:cNvSpPr txBox="1"/>
            <p:nvPr/>
          </p:nvSpPr>
          <p:spPr>
            <a:xfrm>
              <a:off x="9054514" y="481944"/>
              <a:ext cx="2028526" cy="646331"/>
            </a:xfrm>
            <a:prstGeom prst="rect">
              <a:avLst/>
            </a:prstGeom>
            <a:solidFill>
              <a:schemeClr val="bg1"/>
            </a:solidFill>
            <a:ln w="19050">
              <a:solidFill>
                <a:schemeClr val="tx1"/>
              </a:solidFill>
            </a:ln>
          </p:spPr>
          <p:txBody>
            <a:bodyPr wrap="square" rtlCol="0">
              <a:spAutoFit/>
            </a:bodyPr>
            <a:lstStyle/>
            <a:p>
              <a:pPr algn="ctr"/>
              <a:r>
                <a:rPr lang="en-US" dirty="0"/>
                <a:t>Mock-up test stand</a:t>
              </a:r>
            </a:p>
          </p:txBody>
        </p:sp>
        <p:cxnSp>
          <p:nvCxnSpPr>
            <p:cNvPr id="29" name="Straight Arrow Connector 28">
              <a:extLst>
                <a:ext uri="{FF2B5EF4-FFF2-40B4-BE49-F238E27FC236}">
                  <a16:creationId xmlns:a16="http://schemas.microsoft.com/office/drawing/2014/main" id="{68902ACF-4D57-DC41-FB22-B564C6DFBFB3}"/>
                </a:ext>
              </a:extLst>
            </p:cNvPr>
            <p:cNvCxnSpPr>
              <a:cxnSpLocks/>
              <a:stCxn id="28" idx="2"/>
            </p:cNvCxnSpPr>
            <p:nvPr/>
          </p:nvCxnSpPr>
          <p:spPr>
            <a:xfrm flipH="1">
              <a:off x="7759210" y="1128275"/>
              <a:ext cx="2309567" cy="20114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4B62AA-F28A-2BAC-C8FA-EAB54D1A50A8}"/>
                </a:ext>
              </a:extLst>
            </p:cNvPr>
            <p:cNvSpPr txBox="1"/>
            <p:nvPr/>
          </p:nvSpPr>
          <p:spPr>
            <a:xfrm>
              <a:off x="4002237" y="463038"/>
              <a:ext cx="1702158" cy="646331"/>
            </a:xfrm>
            <a:prstGeom prst="rect">
              <a:avLst/>
            </a:prstGeom>
            <a:solidFill>
              <a:schemeClr val="bg1"/>
            </a:solidFill>
            <a:ln w="19050">
              <a:solidFill>
                <a:schemeClr val="tx1"/>
              </a:solidFill>
            </a:ln>
          </p:spPr>
          <p:txBody>
            <a:bodyPr wrap="square" rtlCol="0">
              <a:spAutoFit/>
            </a:bodyPr>
            <a:lstStyle/>
            <a:p>
              <a:pPr algn="ctr"/>
              <a:r>
                <a:rPr lang="en-US" dirty="0"/>
                <a:t>Target drive room</a:t>
              </a:r>
            </a:p>
          </p:txBody>
        </p:sp>
        <p:cxnSp>
          <p:nvCxnSpPr>
            <p:cNvPr id="35" name="Straight Arrow Connector 34">
              <a:extLst>
                <a:ext uri="{FF2B5EF4-FFF2-40B4-BE49-F238E27FC236}">
                  <a16:creationId xmlns:a16="http://schemas.microsoft.com/office/drawing/2014/main" id="{DD71BBDC-8645-4AED-2164-510B0295DF2C}"/>
                </a:ext>
              </a:extLst>
            </p:cNvPr>
            <p:cNvCxnSpPr>
              <a:cxnSpLocks/>
            </p:cNvCxnSpPr>
            <p:nvPr/>
          </p:nvCxnSpPr>
          <p:spPr>
            <a:xfrm flipH="1">
              <a:off x="3642913" y="1105908"/>
              <a:ext cx="1135052" cy="20338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143182"/>
      </p:ext>
    </p:extLst>
  </p:cSld>
  <p:clrMapOvr>
    <a:masterClrMapping/>
  </p:clrMapOvr>
</p:sld>
</file>

<file path=ppt/theme/theme1.xml><?xml version="1.0" encoding="utf-8"?>
<a:theme xmlns:a="http://schemas.openxmlformats.org/drawingml/2006/main" name="1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16x9_180808" id="{EF133236-4FD1-4E83-B0AC-464DEE56453C}" vid="{ECDBAF0C-67FD-47C6-9CC9-5310617ED0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4806</TotalTime>
  <Words>2449</Words>
  <Application>Microsoft Macintosh PowerPoint</Application>
  <PresentationFormat>Widescreen</PresentationFormat>
  <Paragraphs>416</Paragraphs>
  <Slides>38</Slides>
  <Notes>24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Aptos</vt:lpstr>
      <vt:lpstr>Arial</vt:lpstr>
      <vt:lpstr>Arial Black</vt:lpstr>
      <vt:lpstr>Calibri</vt:lpstr>
      <vt:lpstr>Century Gothic</vt:lpstr>
      <vt:lpstr>Symbol</vt:lpstr>
      <vt:lpstr>Wingdings</vt:lpstr>
      <vt:lpstr>1_ORNL</vt:lpstr>
      <vt:lpstr>Second Target Station at Oak Ridge National Laboratory </vt:lpstr>
      <vt:lpstr>About Me</vt:lpstr>
      <vt:lpstr>STS will close the neutron capability gap and ensure that the US will remain a global leader in pulsed neutron science</vt:lpstr>
      <vt:lpstr>STS scope is well-defined to deliver world-leading capabilities</vt:lpstr>
      <vt:lpstr>SNS upgrades will accelerate scientific progress  and deliver wholly new capabilities</vt:lpstr>
      <vt:lpstr>STS combines advanced technologies to deliver new science capabilities needed to understand more complex materials, processes, and devices  </vt:lpstr>
      <vt:lpstr>STS will make optimal use of the  PPU-upgraded SNS accelerator capability  </vt:lpstr>
      <vt:lpstr>STS Schedule</vt:lpstr>
      <vt:lpstr>Target Systems visual scope</vt:lpstr>
      <vt:lpstr>Monolith visual scope</vt:lpstr>
      <vt:lpstr>PowerPoint Presentation</vt:lpstr>
      <vt:lpstr>Second Target Station at ORNL</vt:lpstr>
      <vt:lpstr>How SAFE can we make a neutron spallation target?</vt:lpstr>
      <vt:lpstr>All Targets fail?</vt:lpstr>
      <vt:lpstr>How do we make a safe target</vt:lpstr>
      <vt:lpstr>It shall never break!</vt:lpstr>
      <vt:lpstr>It shall be quick and easy to repair!</vt:lpstr>
      <vt:lpstr>PowerPoint Presentation</vt:lpstr>
      <vt:lpstr>PowerPoint Presentation</vt:lpstr>
      <vt:lpstr>PowerPoint Presentation</vt:lpstr>
      <vt:lpstr>PowerPoint Presentation</vt:lpstr>
      <vt:lpstr>PowerPoint Presentation</vt:lpstr>
      <vt:lpstr>Voila! The STS Target!</vt:lpstr>
      <vt:lpstr>Cross flow design is (relatively) easy to fabricate</vt:lpstr>
      <vt:lpstr>Exploded View </vt:lpstr>
      <vt:lpstr>Details on the Drive and Water Manifold</vt:lpstr>
      <vt:lpstr>The STS design utilizes an edge cooled target design</vt:lpstr>
      <vt:lpstr>STS target vs other sources</vt:lpstr>
      <vt:lpstr>HIP bonding and edge cooling produces an acceptable fatigue life for tungsten and Inconel</vt:lpstr>
      <vt:lpstr>HIP fabrication method imparts a high level of compressive residual stress to further improve fatigue performance of tungsten</vt:lpstr>
      <vt:lpstr>Segment Drive Valve Assembly</vt:lpstr>
      <vt:lpstr>Identified Failure Modes</vt:lpstr>
      <vt:lpstr>The STS design manages failures that occur from dynamic pulses – Water Leaks</vt:lpstr>
      <vt:lpstr>The STS design manages failures that occur from dynamic pulses – Crack Arresting</vt:lpstr>
      <vt:lpstr>Mfg. R&amp;D input to design  aiding preparation for CD-3 approval</vt:lpstr>
      <vt:lpstr>Target &amp; Moderator and Reflector Assembly</vt:lpstr>
      <vt:lpstr>STS Neutron Production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Lyngh, Daniel</dc:creator>
  <cp:lastModifiedBy>Lyngh, Daniel</cp:lastModifiedBy>
  <cp:revision>17</cp:revision>
  <dcterms:created xsi:type="dcterms:W3CDTF">2024-10-04T15:00:16Z</dcterms:created>
  <dcterms:modified xsi:type="dcterms:W3CDTF">2024-10-08T01:32:04Z</dcterms:modified>
</cp:coreProperties>
</file>