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629" r:id="rId2"/>
    <p:sldId id="5085" r:id="rId3"/>
    <p:sldId id="816" r:id="rId4"/>
    <p:sldId id="5087" r:id="rId5"/>
    <p:sldId id="5086" r:id="rId6"/>
    <p:sldId id="789" r:id="rId7"/>
    <p:sldId id="814" r:id="rId8"/>
    <p:sldId id="754" r:id="rId9"/>
    <p:sldId id="818" r:id="rId10"/>
    <p:sldId id="761" r:id="rId11"/>
    <p:sldId id="760" r:id="rId12"/>
    <p:sldId id="758" r:id="rId13"/>
    <p:sldId id="759" r:id="rId14"/>
    <p:sldId id="752" r:id="rId15"/>
    <p:sldId id="5084" r:id="rId16"/>
    <p:sldId id="631" r:id="rId17"/>
    <p:sldId id="4477" r:id="rId18"/>
    <p:sldId id="5038" r:id="rId19"/>
    <p:sldId id="5083" r:id="rId20"/>
    <p:sldId id="5082" r:id="rId21"/>
    <p:sldId id="4310" r:id="rId22"/>
    <p:sldId id="4312"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ngerter, Robert M." initials="BRM" lastIdx="15" clrIdx="0">
    <p:extLst>
      <p:ext uri="{19B8F6BF-5375-455C-9EA6-DF929625EA0E}">
        <p15:presenceInfo xmlns:p15="http://schemas.microsoft.com/office/powerpoint/2012/main" userId="S-1-5-21-2844929807-1687724802-988633214-135159" providerId="AD"/>
      </p:ext>
    </p:extLst>
  </p:cmAuthor>
  <p:cmAuthor id="2" name="David J. Funk" initials="DJF" lastIdx="19" clrIdx="1">
    <p:extLst>
      <p:ext uri="{19B8F6BF-5375-455C-9EA6-DF929625EA0E}">
        <p15:presenceInfo xmlns:p15="http://schemas.microsoft.com/office/powerpoint/2012/main" userId="David J. Funk" providerId="None"/>
      </p:ext>
    </p:extLst>
  </p:cmAuthor>
  <p:cmAuthor id="3" name="Keith R. Orr" initials="KRO" lastIdx="7" clrIdx="2">
    <p:extLst>
      <p:ext uri="{19B8F6BF-5375-455C-9EA6-DF929625EA0E}">
        <p15:presenceInfo xmlns:p15="http://schemas.microsoft.com/office/powerpoint/2012/main" userId="Keith R. Or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688A9-D549-4BB7-B63F-C486A6723466}" v="9" dt="2024-10-09T22:02:32.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75" autoAdjust="0"/>
    <p:restoredTop sz="95739" autoAdjust="0"/>
  </p:normalViewPr>
  <p:slideViewPr>
    <p:cSldViewPr snapToGrid="0">
      <p:cViewPr varScale="1">
        <p:scale>
          <a:sx n="62" d="100"/>
          <a:sy n="62" d="100"/>
        </p:scale>
        <p:origin x="1736"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C4C4A8-76CE-7B40-BAA5-AF8049F5800A}"/>
              </a:ext>
            </a:extLst>
          </p:cNvPr>
          <p:cNvSpPr>
            <a:spLocks noGrp="1"/>
          </p:cNvSpPr>
          <p:nvPr>
            <p:ph type="hdr" sz="quarter"/>
          </p:nvPr>
        </p:nvSpPr>
        <p:spPr>
          <a:xfrm>
            <a:off x="0" y="0"/>
            <a:ext cx="2971800" cy="457200"/>
          </a:xfrm>
          <a:prstGeom prst="rect">
            <a:avLst/>
          </a:prstGeom>
        </p:spPr>
        <p:txBody>
          <a:bodyPr vert="horz" lIns="90498" tIns="45249" rIns="90498" bIns="4524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FDCA1318-6A72-D74F-8A0D-6B2FF3289B18}"/>
              </a:ext>
            </a:extLst>
          </p:cNvPr>
          <p:cNvSpPr>
            <a:spLocks noGrp="1"/>
          </p:cNvSpPr>
          <p:nvPr>
            <p:ph type="dt" sz="quarter" idx="1"/>
          </p:nvPr>
        </p:nvSpPr>
        <p:spPr>
          <a:xfrm>
            <a:off x="3884613" y="0"/>
            <a:ext cx="2971800" cy="457200"/>
          </a:xfrm>
          <a:prstGeom prst="rect">
            <a:avLst/>
          </a:prstGeom>
        </p:spPr>
        <p:txBody>
          <a:bodyPr vert="horz" lIns="90498" tIns="45249" rIns="90498" bIns="45249" rtlCol="0"/>
          <a:lstStyle>
            <a:lvl1pPr algn="r" eaLnBrk="1" fontAlgn="auto" hangingPunct="1">
              <a:spcBef>
                <a:spcPts val="0"/>
              </a:spcBef>
              <a:spcAft>
                <a:spcPts val="0"/>
              </a:spcAft>
              <a:defRPr sz="1200">
                <a:latin typeface="+mn-lt"/>
              </a:defRPr>
            </a:lvl1pPr>
          </a:lstStyle>
          <a:p>
            <a:pPr>
              <a:defRPr/>
            </a:pPr>
            <a:fld id="{6E7D3DC1-21FC-F345-BF61-F1E7347BC498}" type="datetimeFigureOut">
              <a:rPr lang="en-US"/>
              <a:pPr>
                <a:defRPr/>
              </a:pPr>
              <a:t>10/9/2024</a:t>
            </a:fld>
            <a:endParaRPr lang="en-US" dirty="0"/>
          </a:p>
        </p:txBody>
      </p:sp>
      <p:sp>
        <p:nvSpPr>
          <p:cNvPr id="4" name="Footer Placeholder 3">
            <a:extLst>
              <a:ext uri="{FF2B5EF4-FFF2-40B4-BE49-F238E27FC236}">
                <a16:creationId xmlns:a16="http://schemas.microsoft.com/office/drawing/2014/main" id="{7D258ACF-4555-564E-8FDA-A73A32CBF4A1}"/>
              </a:ext>
            </a:extLst>
          </p:cNvPr>
          <p:cNvSpPr>
            <a:spLocks noGrp="1"/>
          </p:cNvSpPr>
          <p:nvPr>
            <p:ph type="ftr" sz="quarter" idx="2"/>
          </p:nvPr>
        </p:nvSpPr>
        <p:spPr>
          <a:xfrm>
            <a:off x="0" y="8685213"/>
            <a:ext cx="2971800" cy="457200"/>
          </a:xfrm>
          <a:prstGeom prst="rect">
            <a:avLst/>
          </a:prstGeom>
        </p:spPr>
        <p:txBody>
          <a:bodyPr vert="horz" lIns="90498" tIns="45249" rIns="90498" bIns="4524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43E14453-3774-544F-A5E8-E741AF249F6E}"/>
              </a:ext>
            </a:extLst>
          </p:cNvPr>
          <p:cNvSpPr>
            <a:spLocks noGrp="1"/>
          </p:cNvSpPr>
          <p:nvPr>
            <p:ph type="sldNum" sz="quarter" idx="3"/>
          </p:nvPr>
        </p:nvSpPr>
        <p:spPr>
          <a:xfrm>
            <a:off x="3884613" y="8685213"/>
            <a:ext cx="2971800" cy="457200"/>
          </a:xfrm>
          <a:prstGeom prst="rect">
            <a:avLst/>
          </a:prstGeom>
        </p:spPr>
        <p:txBody>
          <a:bodyPr vert="horz" lIns="90498" tIns="45249" rIns="90498" bIns="45249" rtlCol="0" anchor="b"/>
          <a:lstStyle>
            <a:lvl1pPr algn="r" eaLnBrk="1" fontAlgn="auto" hangingPunct="1">
              <a:spcBef>
                <a:spcPts val="0"/>
              </a:spcBef>
              <a:spcAft>
                <a:spcPts val="0"/>
              </a:spcAft>
              <a:defRPr sz="1200">
                <a:latin typeface="+mn-lt"/>
              </a:defRPr>
            </a:lvl1pPr>
          </a:lstStyle>
          <a:p>
            <a:pPr>
              <a:defRPr/>
            </a:pPr>
            <a:fld id="{7D5AD725-4AD1-564E-BDEF-EDCA1AAD661B}" type="slidenum">
              <a:rPr lang="en-US"/>
              <a:pPr>
                <a:defRPr/>
              </a:pPr>
              <a:t>‹#›</a:t>
            </a:fld>
            <a:endParaRPr lang="en-US" dirty="0"/>
          </a:p>
        </p:txBody>
      </p:sp>
    </p:spTree>
    <p:extLst>
      <p:ext uri="{BB962C8B-B14F-4D97-AF65-F5344CB8AC3E}">
        <p14:creationId xmlns:p14="http://schemas.microsoft.com/office/powerpoint/2010/main" val="1944213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0F3EB-4A51-B94B-A187-CF51BFA97FAD}"/>
              </a:ext>
            </a:extLst>
          </p:cNvPr>
          <p:cNvSpPr>
            <a:spLocks noGrp="1"/>
          </p:cNvSpPr>
          <p:nvPr>
            <p:ph type="hdr" sz="quarter"/>
          </p:nvPr>
        </p:nvSpPr>
        <p:spPr>
          <a:xfrm>
            <a:off x="0" y="0"/>
            <a:ext cx="2971800" cy="457200"/>
          </a:xfrm>
          <a:prstGeom prst="rect">
            <a:avLst/>
          </a:prstGeom>
        </p:spPr>
        <p:txBody>
          <a:bodyPr vert="horz" lIns="90498" tIns="45249" rIns="90498" bIns="4524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01FE2FEC-5576-254B-8E68-03E7E8D3B440}"/>
              </a:ext>
            </a:extLst>
          </p:cNvPr>
          <p:cNvSpPr>
            <a:spLocks noGrp="1"/>
          </p:cNvSpPr>
          <p:nvPr>
            <p:ph type="dt" idx="1"/>
          </p:nvPr>
        </p:nvSpPr>
        <p:spPr>
          <a:xfrm>
            <a:off x="3884613" y="0"/>
            <a:ext cx="2971800" cy="457200"/>
          </a:xfrm>
          <a:prstGeom prst="rect">
            <a:avLst/>
          </a:prstGeom>
        </p:spPr>
        <p:txBody>
          <a:bodyPr vert="horz" lIns="90498" tIns="45249" rIns="90498" bIns="45249" rtlCol="0"/>
          <a:lstStyle>
            <a:lvl1pPr algn="r" eaLnBrk="1" fontAlgn="auto" hangingPunct="1">
              <a:spcBef>
                <a:spcPts val="0"/>
              </a:spcBef>
              <a:spcAft>
                <a:spcPts val="0"/>
              </a:spcAft>
              <a:defRPr sz="1200">
                <a:latin typeface="+mn-lt"/>
              </a:defRPr>
            </a:lvl1pPr>
          </a:lstStyle>
          <a:p>
            <a:pPr>
              <a:defRPr/>
            </a:pPr>
            <a:fld id="{CF93511B-1EC6-CF4D-9D4E-550D6C87A0DA}" type="datetimeFigureOut">
              <a:rPr lang="en-US"/>
              <a:pPr>
                <a:defRPr/>
              </a:pPr>
              <a:t>10/9/2024</a:t>
            </a:fld>
            <a:endParaRPr lang="en-US" dirty="0"/>
          </a:p>
        </p:txBody>
      </p:sp>
      <p:sp>
        <p:nvSpPr>
          <p:cNvPr id="4" name="Slide Image Placeholder 3">
            <a:extLst>
              <a:ext uri="{FF2B5EF4-FFF2-40B4-BE49-F238E27FC236}">
                <a16:creationId xmlns:a16="http://schemas.microsoft.com/office/drawing/2014/main" id="{D8FFB42B-0D93-C34F-BBA6-5EDBB9664E02}"/>
              </a:ext>
            </a:extLst>
          </p:cNvPr>
          <p:cNvSpPr>
            <a:spLocks noGrp="1" noRot="1" noChangeAspect="1"/>
          </p:cNvSpPr>
          <p:nvPr>
            <p:ph type="sldImg" idx="2"/>
          </p:nvPr>
        </p:nvSpPr>
        <p:spPr>
          <a:xfrm>
            <a:off x="1144588" y="684213"/>
            <a:ext cx="4570412" cy="3429000"/>
          </a:xfrm>
          <a:prstGeom prst="rect">
            <a:avLst/>
          </a:prstGeom>
          <a:noFill/>
          <a:ln w="12700">
            <a:solidFill>
              <a:prstClr val="black"/>
            </a:solidFill>
          </a:ln>
        </p:spPr>
        <p:txBody>
          <a:bodyPr vert="horz" lIns="90498" tIns="45249" rIns="90498" bIns="45249" rtlCol="0" anchor="ctr"/>
          <a:lstStyle/>
          <a:p>
            <a:pPr lvl="0"/>
            <a:endParaRPr lang="en-US" noProof="0" dirty="0"/>
          </a:p>
        </p:txBody>
      </p:sp>
      <p:sp>
        <p:nvSpPr>
          <p:cNvPr id="5" name="Notes Placeholder 4">
            <a:extLst>
              <a:ext uri="{FF2B5EF4-FFF2-40B4-BE49-F238E27FC236}">
                <a16:creationId xmlns:a16="http://schemas.microsoft.com/office/drawing/2014/main" id="{42CA8885-1E58-7A4C-9657-C58E42AC9E7A}"/>
              </a:ext>
            </a:extLst>
          </p:cNvPr>
          <p:cNvSpPr>
            <a:spLocks noGrp="1"/>
          </p:cNvSpPr>
          <p:nvPr>
            <p:ph type="body" sz="quarter" idx="3"/>
          </p:nvPr>
        </p:nvSpPr>
        <p:spPr>
          <a:xfrm>
            <a:off x="685800" y="4343400"/>
            <a:ext cx="5486400" cy="4114800"/>
          </a:xfrm>
          <a:prstGeom prst="rect">
            <a:avLst/>
          </a:prstGeom>
        </p:spPr>
        <p:txBody>
          <a:bodyPr vert="horz" lIns="90498" tIns="45249" rIns="90498" bIns="4524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0B5220C-DF04-D242-B72D-0BB93757CED6}"/>
              </a:ext>
            </a:extLst>
          </p:cNvPr>
          <p:cNvSpPr>
            <a:spLocks noGrp="1"/>
          </p:cNvSpPr>
          <p:nvPr>
            <p:ph type="ftr" sz="quarter" idx="4"/>
          </p:nvPr>
        </p:nvSpPr>
        <p:spPr>
          <a:xfrm>
            <a:off x="0" y="8685213"/>
            <a:ext cx="2971800" cy="457200"/>
          </a:xfrm>
          <a:prstGeom prst="rect">
            <a:avLst/>
          </a:prstGeom>
        </p:spPr>
        <p:txBody>
          <a:bodyPr vert="horz" lIns="90498" tIns="45249" rIns="90498" bIns="4524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D2BD61E2-CBF5-B747-A5CF-0656135DC6F5}"/>
              </a:ext>
            </a:extLst>
          </p:cNvPr>
          <p:cNvSpPr>
            <a:spLocks noGrp="1"/>
          </p:cNvSpPr>
          <p:nvPr>
            <p:ph type="sldNum" sz="quarter" idx="5"/>
          </p:nvPr>
        </p:nvSpPr>
        <p:spPr>
          <a:xfrm>
            <a:off x="3884613" y="8685213"/>
            <a:ext cx="2971800" cy="457200"/>
          </a:xfrm>
          <a:prstGeom prst="rect">
            <a:avLst/>
          </a:prstGeom>
        </p:spPr>
        <p:txBody>
          <a:bodyPr vert="horz" lIns="90498" tIns="45249" rIns="90498" bIns="45249" rtlCol="0" anchor="b"/>
          <a:lstStyle>
            <a:lvl1pPr algn="r" eaLnBrk="1" fontAlgn="auto" hangingPunct="1">
              <a:spcBef>
                <a:spcPts val="0"/>
              </a:spcBef>
              <a:spcAft>
                <a:spcPts val="0"/>
              </a:spcAft>
              <a:defRPr sz="1200">
                <a:latin typeface="+mn-lt"/>
              </a:defRPr>
            </a:lvl1pPr>
          </a:lstStyle>
          <a:p>
            <a:pPr>
              <a:defRPr/>
            </a:pPr>
            <a:fld id="{D0D11244-31EE-1547-A407-DE523AF012AF}" type="slidenum">
              <a:rPr lang="en-US"/>
              <a:pPr>
                <a:defRPr/>
              </a:pPr>
              <a:t>‹#›</a:t>
            </a:fld>
            <a:endParaRPr lang="en-US" dirty="0"/>
          </a:p>
        </p:txBody>
      </p:sp>
    </p:spTree>
    <p:extLst>
      <p:ext uri="{BB962C8B-B14F-4D97-AF65-F5344CB8AC3E}">
        <p14:creationId xmlns:p14="http://schemas.microsoft.com/office/powerpoint/2010/main" val="330814970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are designed at LANL initially by David Funk (this is his presentation)</a:t>
            </a:r>
          </a:p>
          <a:p>
            <a:r>
              <a:rPr lang="en-US" dirty="0"/>
              <a:t>He has since “retired” to NNSS to oversee the implementation of these projects</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3</a:t>
            </a:fld>
            <a:endParaRPr lang="en-US" dirty="0"/>
          </a:p>
        </p:txBody>
      </p:sp>
    </p:spTree>
    <p:extLst>
      <p:ext uri="{BB962C8B-B14F-4D97-AF65-F5344CB8AC3E}">
        <p14:creationId xmlns:p14="http://schemas.microsoft.com/office/powerpoint/2010/main" val="77263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radiation machines we have at the site; almost all are used for stockpile or defense missions.</a:t>
            </a:r>
          </a:p>
          <a:p>
            <a:r>
              <a:rPr lang="en-US" dirty="0"/>
              <a:t>More on this later</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4</a:t>
            </a:fld>
            <a:endParaRPr lang="en-US" dirty="0"/>
          </a:p>
        </p:txBody>
      </p:sp>
    </p:spTree>
    <p:extLst>
      <p:ext uri="{BB962C8B-B14F-4D97-AF65-F5344CB8AC3E}">
        <p14:creationId xmlns:p14="http://schemas.microsoft.com/office/powerpoint/2010/main" val="399879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Induction accelerator but with solid state pulsers. Originally, I thought the main benefit of using SS over </a:t>
            </a:r>
            <a:r>
              <a:rPr lang="en-US" dirty="0" err="1"/>
              <a:t>marx</a:t>
            </a:r>
            <a:r>
              <a:rPr lang="en-US" dirty="0"/>
              <a:t> banks was the ability to hot-swap bad units reducing down time.</a:t>
            </a:r>
          </a:p>
          <a:p>
            <a:r>
              <a:rPr lang="en-US" dirty="0"/>
              <a:t>It’s actually for fine control over the pulses and timing. </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5</a:t>
            </a:fld>
            <a:endParaRPr lang="en-US" dirty="0"/>
          </a:p>
        </p:txBody>
      </p:sp>
    </p:spTree>
    <p:extLst>
      <p:ext uri="{BB962C8B-B14F-4D97-AF65-F5344CB8AC3E}">
        <p14:creationId xmlns:p14="http://schemas.microsoft.com/office/powerpoint/2010/main" val="312372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being installed 950’ underground</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6</a:t>
            </a:fld>
            <a:endParaRPr lang="en-US" dirty="0"/>
          </a:p>
        </p:txBody>
      </p:sp>
    </p:spTree>
    <p:extLst>
      <p:ext uri="{BB962C8B-B14F-4D97-AF65-F5344CB8AC3E}">
        <p14:creationId xmlns:p14="http://schemas.microsoft.com/office/powerpoint/2010/main" val="2132987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is not inside a Nuclear Facility so we have to comply with 420.2D, which means we limit it to less than 10MeV. The contractor chooses to limit instead of create SAD/ASE for a confirmation run.</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16</a:t>
            </a:fld>
            <a:endParaRPr lang="en-US" dirty="0"/>
          </a:p>
        </p:txBody>
      </p:sp>
    </p:spTree>
    <p:extLst>
      <p:ext uri="{BB962C8B-B14F-4D97-AF65-F5344CB8AC3E}">
        <p14:creationId xmlns:p14="http://schemas.microsoft.com/office/powerpoint/2010/main" val="283275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7C52-D776-07B6-E056-53CAD2BA9BFD}"/>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FD9620D-B6F7-76A2-8EF7-506CFE730043}"/>
              </a:ext>
            </a:extLst>
          </p:cNvPr>
          <p:cNvSpPr>
            <a:spLocks noGrp="1" noRot="1" noChangeAspect="1" noChangeArrowheads="1" noTextEdit="1"/>
          </p:cNvSpPr>
          <p:nvPr>
            <p:ph type="sldImg"/>
          </p:nvPr>
        </p:nvSpPr>
        <p:spPr>
          <a:xfrm>
            <a:off x="1182688" y="696913"/>
            <a:ext cx="4646612" cy="3484562"/>
          </a:xfrm>
          <a:ln/>
        </p:spPr>
      </p:sp>
      <p:sp>
        <p:nvSpPr>
          <p:cNvPr id="19459" name="Notes Placeholder 2">
            <a:extLst>
              <a:ext uri="{FF2B5EF4-FFF2-40B4-BE49-F238E27FC236}">
                <a16:creationId xmlns:a16="http://schemas.microsoft.com/office/drawing/2014/main" id="{7F699FB0-A6E4-B89C-AC25-C2D0E4370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882F9B92-A3E8-F49A-7EE9-1DC894C8A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600">
                <a:solidFill>
                  <a:schemeClr val="tx1"/>
                </a:solidFill>
                <a:latin typeface="Arial" panose="020B0604020202020204" pitchFamily="34" charset="0"/>
              </a:defRPr>
            </a:lvl1pPr>
            <a:lvl2pPr defTabSz="912813">
              <a:defRPr sz="600">
                <a:solidFill>
                  <a:schemeClr val="tx1"/>
                </a:solidFill>
                <a:latin typeface="Arial" panose="020B0604020202020204" pitchFamily="34" charset="0"/>
              </a:defRPr>
            </a:lvl2pPr>
            <a:lvl3pPr defTabSz="912813">
              <a:defRPr sz="600">
                <a:solidFill>
                  <a:schemeClr val="tx1"/>
                </a:solidFill>
                <a:latin typeface="Arial" panose="020B0604020202020204" pitchFamily="34" charset="0"/>
              </a:defRPr>
            </a:lvl3pPr>
            <a:lvl4pPr defTabSz="912813">
              <a:defRPr sz="600">
                <a:solidFill>
                  <a:schemeClr val="tx1"/>
                </a:solidFill>
                <a:latin typeface="Arial" panose="020B0604020202020204" pitchFamily="34" charset="0"/>
              </a:defRPr>
            </a:lvl4pPr>
            <a:lvl5pPr defTabSz="912813">
              <a:defRPr sz="600">
                <a:solidFill>
                  <a:schemeClr val="tx1"/>
                </a:solidFill>
                <a:latin typeface="Arial" panose="020B0604020202020204" pitchFamily="34" charset="0"/>
              </a:defRPr>
            </a:lvl5pPr>
            <a:lvl6pPr marL="1828800" indent="457200" defTabSz="912813" eaLnBrk="0" fontAlgn="base" hangingPunct="0">
              <a:spcBef>
                <a:spcPct val="0"/>
              </a:spcBef>
              <a:spcAft>
                <a:spcPct val="0"/>
              </a:spcAft>
              <a:defRPr sz="600">
                <a:solidFill>
                  <a:schemeClr val="tx1"/>
                </a:solidFill>
                <a:latin typeface="Arial" panose="020B0604020202020204" pitchFamily="34" charset="0"/>
              </a:defRPr>
            </a:lvl6pPr>
            <a:lvl7pPr marL="2286000" indent="457200" defTabSz="912813" eaLnBrk="0" fontAlgn="base" hangingPunct="0">
              <a:spcBef>
                <a:spcPct val="0"/>
              </a:spcBef>
              <a:spcAft>
                <a:spcPct val="0"/>
              </a:spcAft>
              <a:defRPr sz="600">
                <a:solidFill>
                  <a:schemeClr val="tx1"/>
                </a:solidFill>
                <a:latin typeface="Arial" panose="020B0604020202020204" pitchFamily="34" charset="0"/>
              </a:defRPr>
            </a:lvl7pPr>
            <a:lvl8pPr marL="2743200" indent="457200" defTabSz="912813" eaLnBrk="0" fontAlgn="base" hangingPunct="0">
              <a:spcBef>
                <a:spcPct val="0"/>
              </a:spcBef>
              <a:spcAft>
                <a:spcPct val="0"/>
              </a:spcAft>
              <a:defRPr sz="600">
                <a:solidFill>
                  <a:schemeClr val="tx1"/>
                </a:solidFill>
                <a:latin typeface="Arial" panose="020B0604020202020204" pitchFamily="34" charset="0"/>
              </a:defRPr>
            </a:lvl8pPr>
            <a:lvl9pPr marL="3200400" indent="457200" defTabSz="912813" eaLnBrk="0" fontAlgn="base" hangingPunct="0">
              <a:spcBef>
                <a:spcPct val="0"/>
              </a:spcBef>
              <a:spcAft>
                <a:spcPct val="0"/>
              </a:spcAft>
              <a:defRPr sz="6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2EC83D54-048B-41EF-8F12-461987AF6AA1}" type="slidenum">
              <a:rPr kumimoji="0" lang="en-US" alt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Tree>
    <p:extLst>
      <p:ext uri="{BB962C8B-B14F-4D97-AF65-F5344CB8AC3E}">
        <p14:creationId xmlns:p14="http://schemas.microsoft.com/office/powerpoint/2010/main" val="79747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7C52-D776-07B6-E056-53CAD2BA9BFD}"/>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FD9620D-B6F7-76A2-8EF7-506CFE730043}"/>
              </a:ext>
            </a:extLst>
          </p:cNvPr>
          <p:cNvSpPr>
            <a:spLocks noGrp="1" noRot="1" noChangeAspect="1" noChangeArrowheads="1" noTextEdit="1"/>
          </p:cNvSpPr>
          <p:nvPr>
            <p:ph type="sldImg"/>
          </p:nvPr>
        </p:nvSpPr>
        <p:spPr>
          <a:xfrm>
            <a:off x="1182688" y="696913"/>
            <a:ext cx="4646612" cy="3484562"/>
          </a:xfrm>
          <a:ln/>
        </p:spPr>
      </p:sp>
      <p:sp>
        <p:nvSpPr>
          <p:cNvPr id="19459" name="Notes Placeholder 2">
            <a:extLst>
              <a:ext uri="{FF2B5EF4-FFF2-40B4-BE49-F238E27FC236}">
                <a16:creationId xmlns:a16="http://schemas.microsoft.com/office/drawing/2014/main" id="{7F699FB0-A6E4-B89C-AC25-C2D0E4370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882F9B92-A3E8-F49A-7EE9-1DC894C8A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600">
                <a:solidFill>
                  <a:schemeClr val="tx1"/>
                </a:solidFill>
                <a:latin typeface="Arial" panose="020B0604020202020204" pitchFamily="34" charset="0"/>
              </a:defRPr>
            </a:lvl1pPr>
            <a:lvl2pPr defTabSz="912813">
              <a:defRPr sz="600">
                <a:solidFill>
                  <a:schemeClr val="tx1"/>
                </a:solidFill>
                <a:latin typeface="Arial" panose="020B0604020202020204" pitchFamily="34" charset="0"/>
              </a:defRPr>
            </a:lvl2pPr>
            <a:lvl3pPr defTabSz="912813">
              <a:defRPr sz="600">
                <a:solidFill>
                  <a:schemeClr val="tx1"/>
                </a:solidFill>
                <a:latin typeface="Arial" panose="020B0604020202020204" pitchFamily="34" charset="0"/>
              </a:defRPr>
            </a:lvl3pPr>
            <a:lvl4pPr defTabSz="912813">
              <a:defRPr sz="600">
                <a:solidFill>
                  <a:schemeClr val="tx1"/>
                </a:solidFill>
                <a:latin typeface="Arial" panose="020B0604020202020204" pitchFamily="34" charset="0"/>
              </a:defRPr>
            </a:lvl4pPr>
            <a:lvl5pPr defTabSz="912813">
              <a:defRPr sz="600">
                <a:solidFill>
                  <a:schemeClr val="tx1"/>
                </a:solidFill>
                <a:latin typeface="Arial" panose="020B0604020202020204" pitchFamily="34" charset="0"/>
              </a:defRPr>
            </a:lvl5pPr>
            <a:lvl6pPr marL="1828800" indent="457200" defTabSz="912813" eaLnBrk="0" fontAlgn="base" hangingPunct="0">
              <a:spcBef>
                <a:spcPct val="0"/>
              </a:spcBef>
              <a:spcAft>
                <a:spcPct val="0"/>
              </a:spcAft>
              <a:defRPr sz="600">
                <a:solidFill>
                  <a:schemeClr val="tx1"/>
                </a:solidFill>
                <a:latin typeface="Arial" panose="020B0604020202020204" pitchFamily="34" charset="0"/>
              </a:defRPr>
            </a:lvl6pPr>
            <a:lvl7pPr marL="2286000" indent="457200" defTabSz="912813" eaLnBrk="0" fontAlgn="base" hangingPunct="0">
              <a:spcBef>
                <a:spcPct val="0"/>
              </a:spcBef>
              <a:spcAft>
                <a:spcPct val="0"/>
              </a:spcAft>
              <a:defRPr sz="600">
                <a:solidFill>
                  <a:schemeClr val="tx1"/>
                </a:solidFill>
                <a:latin typeface="Arial" panose="020B0604020202020204" pitchFamily="34" charset="0"/>
              </a:defRPr>
            </a:lvl7pPr>
            <a:lvl8pPr marL="2743200" indent="457200" defTabSz="912813" eaLnBrk="0" fontAlgn="base" hangingPunct="0">
              <a:spcBef>
                <a:spcPct val="0"/>
              </a:spcBef>
              <a:spcAft>
                <a:spcPct val="0"/>
              </a:spcAft>
              <a:defRPr sz="600">
                <a:solidFill>
                  <a:schemeClr val="tx1"/>
                </a:solidFill>
                <a:latin typeface="Arial" panose="020B0604020202020204" pitchFamily="34" charset="0"/>
              </a:defRPr>
            </a:lvl8pPr>
            <a:lvl9pPr marL="3200400" indent="457200" defTabSz="912813" eaLnBrk="0" fontAlgn="base" hangingPunct="0">
              <a:spcBef>
                <a:spcPct val="0"/>
              </a:spcBef>
              <a:spcAft>
                <a:spcPct val="0"/>
              </a:spcAft>
              <a:defRPr sz="6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2EC83D54-048B-41EF-8F12-461987AF6AA1}" type="slidenum">
              <a:rPr kumimoji="0" lang="en-US" alt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Tree>
    <p:extLst>
      <p:ext uri="{BB962C8B-B14F-4D97-AF65-F5344CB8AC3E}">
        <p14:creationId xmlns:p14="http://schemas.microsoft.com/office/powerpoint/2010/main" val="3314329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7C52-D776-07B6-E056-53CAD2BA9BFD}"/>
            </a:ext>
          </a:extLst>
        </p:cNvPr>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FD9620D-B6F7-76A2-8EF7-506CFE730043}"/>
              </a:ext>
            </a:extLst>
          </p:cNvPr>
          <p:cNvSpPr>
            <a:spLocks noGrp="1" noRot="1" noChangeAspect="1" noChangeArrowheads="1" noTextEdit="1"/>
          </p:cNvSpPr>
          <p:nvPr>
            <p:ph type="sldImg"/>
          </p:nvPr>
        </p:nvSpPr>
        <p:spPr>
          <a:xfrm>
            <a:off x="1182688" y="696913"/>
            <a:ext cx="4646612" cy="3484562"/>
          </a:xfrm>
          <a:ln/>
        </p:spPr>
      </p:sp>
      <p:sp>
        <p:nvSpPr>
          <p:cNvPr id="19459" name="Notes Placeholder 2">
            <a:extLst>
              <a:ext uri="{FF2B5EF4-FFF2-40B4-BE49-F238E27FC236}">
                <a16:creationId xmlns:a16="http://schemas.microsoft.com/office/drawing/2014/main" id="{7F699FB0-A6E4-B89C-AC25-C2D0E4370E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882F9B92-A3E8-F49A-7EE9-1DC894C8A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600">
                <a:solidFill>
                  <a:schemeClr val="tx1"/>
                </a:solidFill>
                <a:latin typeface="Arial" panose="020B0604020202020204" pitchFamily="34" charset="0"/>
              </a:defRPr>
            </a:lvl1pPr>
            <a:lvl2pPr defTabSz="912813">
              <a:defRPr sz="600">
                <a:solidFill>
                  <a:schemeClr val="tx1"/>
                </a:solidFill>
                <a:latin typeface="Arial" panose="020B0604020202020204" pitchFamily="34" charset="0"/>
              </a:defRPr>
            </a:lvl2pPr>
            <a:lvl3pPr defTabSz="912813">
              <a:defRPr sz="600">
                <a:solidFill>
                  <a:schemeClr val="tx1"/>
                </a:solidFill>
                <a:latin typeface="Arial" panose="020B0604020202020204" pitchFamily="34" charset="0"/>
              </a:defRPr>
            </a:lvl3pPr>
            <a:lvl4pPr defTabSz="912813">
              <a:defRPr sz="600">
                <a:solidFill>
                  <a:schemeClr val="tx1"/>
                </a:solidFill>
                <a:latin typeface="Arial" panose="020B0604020202020204" pitchFamily="34" charset="0"/>
              </a:defRPr>
            </a:lvl4pPr>
            <a:lvl5pPr defTabSz="912813">
              <a:defRPr sz="600">
                <a:solidFill>
                  <a:schemeClr val="tx1"/>
                </a:solidFill>
                <a:latin typeface="Arial" panose="020B0604020202020204" pitchFamily="34" charset="0"/>
              </a:defRPr>
            </a:lvl5pPr>
            <a:lvl6pPr marL="1828800" indent="457200" defTabSz="912813" eaLnBrk="0" fontAlgn="base" hangingPunct="0">
              <a:spcBef>
                <a:spcPct val="0"/>
              </a:spcBef>
              <a:spcAft>
                <a:spcPct val="0"/>
              </a:spcAft>
              <a:defRPr sz="600">
                <a:solidFill>
                  <a:schemeClr val="tx1"/>
                </a:solidFill>
                <a:latin typeface="Arial" panose="020B0604020202020204" pitchFamily="34" charset="0"/>
              </a:defRPr>
            </a:lvl6pPr>
            <a:lvl7pPr marL="2286000" indent="457200" defTabSz="912813" eaLnBrk="0" fontAlgn="base" hangingPunct="0">
              <a:spcBef>
                <a:spcPct val="0"/>
              </a:spcBef>
              <a:spcAft>
                <a:spcPct val="0"/>
              </a:spcAft>
              <a:defRPr sz="600">
                <a:solidFill>
                  <a:schemeClr val="tx1"/>
                </a:solidFill>
                <a:latin typeface="Arial" panose="020B0604020202020204" pitchFamily="34" charset="0"/>
              </a:defRPr>
            </a:lvl7pPr>
            <a:lvl8pPr marL="2743200" indent="457200" defTabSz="912813" eaLnBrk="0" fontAlgn="base" hangingPunct="0">
              <a:spcBef>
                <a:spcPct val="0"/>
              </a:spcBef>
              <a:spcAft>
                <a:spcPct val="0"/>
              </a:spcAft>
              <a:defRPr sz="600">
                <a:solidFill>
                  <a:schemeClr val="tx1"/>
                </a:solidFill>
                <a:latin typeface="Arial" panose="020B0604020202020204" pitchFamily="34" charset="0"/>
              </a:defRPr>
            </a:lvl8pPr>
            <a:lvl9pPr marL="3200400" indent="457200" defTabSz="912813" eaLnBrk="0" fontAlgn="base" hangingPunct="0">
              <a:spcBef>
                <a:spcPct val="0"/>
              </a:spcBef>
              <a:spcAft>
                <a:spcPct val="0"/>
              </a:spcAft>
              <a:defRPr sz="6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2EC83D54-048B-41EF-8F12-461987AF6AA1}" type="slidenum">
              <a:rPr kumimoji="0" lang="en-US" altLang="en-US" sz="1200" b="0" i="0" u="none" strike="noStrike" kern="1200" cap="none" spc="0" normalizeH="0" baseline="0" noProof="0" smtClean="0">
                <a:ln>
                  <a:noFill/>
                </a:ln>
                <a:solidFill>
                  <a:srgbClr val="000000"/>
                </a:solidFill>
                <a:effectLst/>
                <a:uLnTx/>
                <a:uFillTx/>
                <a:latin typeface="Arial Unicode MS" pitchFamily="34" charset="-128"/>
                <a:ea typeface="+mn-ea"/>
                <a:cs typeface="+mn-cs"/>
              </a:rPr>
              <a:pPr marL="0" marR="0" lvl="0" indent="0" algn="r" defTabSz="912813"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Unicode MS" pitchFamily="34" charset="-128"/>
              <a:ea typeface="+mn-ea"/>
              <a:cs typeface="+mn-cs"/>
            </a:endParaRPr>
          </a:p>
        </p:txBody>
      </p:sp>
    </p:spTree>
    <p:extLst>
      <p:ext uri="{BB962C8B-B14F-4D97-AF65-F5344CB8AC3E}">
        <p14:creationId xmlns:p14="http://schemas.microsoft.com/office/powerpoint/2010/main" val="566370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table-top neutron generator is like a N-lantern then DPF is like a N-flash bulb</a:t>
            </a:r>
          </a:p>
        </p:txBody>
      </p:sp>
      <p:sp>
        <p:nvSpPr>
          <p:cNvPr id="4" name="Slide Number Placeholder 3"/>
          <p:cNvSpPr>
            <a:spLocks noGrp="1"/>
          </p:cNvSpPr>
          <p:nvPr>
            <p:ph type="sldNum" sz="quarter" idx="5"/>
          </p:nvPr>
        </p:nvSpPr>
        <p:spPr/>
        <p:txBody>
          <a:bodyPr/>
          <a:lstStyle/>
          <a:p>
            <a:pPr>
              <a:defRPr/>
            </a:pPr>
            <a:fld id="{D0D11244-31EE-1547-A407-DE523AF012AF}" type="slidenum">
              <a:rPr lang="en-US" smtClean="0"/>
              <a:pPr>
                <a:defRPr/>
              </a:pPr>
              <a:t>22</a:t>
            </a:fld>
            <a:endParaRPr lang="en-US" dirty="0"/>
          </a:p>
        </p:txBody>
      </p:sp>
    </p:spTree>
    <p:extLst>
      <p:ext uri="{BB962C8B-B14F-4D97-AF65-F5344CB8AC3E}">
        <p14:creationId xmlns:p14="http://schemas.microsoft.com/office/powerpoint/2010/main" val="4063356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5DD99B-97B2-ED42-99FF-2227D6A952CF}"/>
              </a:ext>
            </a:extLst>
          </p:cNvPr>
          <p:cNvSpPr/>
          <p:nvPr/>
        </p:nvSpPr>
        <p:spPr>
          <a:xfrm>
            <a:off x="0" y="0"/>
            <a:ext cx="1939925" cy="6858000"/>
          </a:xfrm>
          <a:prstGeom prst="rect">
            <a:avLst/>
          </a:prstGeom>
          <a:gradFill flip="none" rotWithShape="1">
            <a:gsLst>
              <a:gs pos="87000">
                <a:schemeClr val="accent1">
                  <a:lumMod val="75000"/>
                </a:schemeClr>
              </a:gs>
              <a:gs pos="35000">
                <a:schemeClr val="accent1">
                  <a:lumMod val="60000"/>
                  <a:lumOff val="40000"/>
                </a:schemeClr>
              </a:gs>
              <a:gs pos="9000">
                <a:schemeClr val="accent1">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D50CD939-0A36-ED45-A8F3-EB8DE613535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55925" y="260350"/>
            <a:ext cx="484346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ANL Logo Transparent.png">
            <a:extLst>
              <a:ext uri="{FF2B5EF4-FFF2-40B4-BE49-F238E27FC236}">
                <a16:creationId xmlns:a16="http://schemas.microsoft.com/office/drawing/2014/main" id="{713D85E5-13A3-964F-9D88-71811D07F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9063" y="6202363"/>
            <a:ext cx="136366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102334\LANL\Sub-Critical Experiments\Gemini\Gemini Logo\SNL Transparent.png">
            <a:extLst>
              <a:ext uri="{FF2B5EF4-FFF2-40B4-BE49-F238E27FC236}">
                <a16:creationId xmlns:a16="http://schemas.microsoft.com/office/drawing/2014/main" id="{404ABE8E-6CDF-8745-B81E-E8930FC632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1413" y="6276975"/>
            <a:ext cx="1244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00A3AA8-1422-F741-804C-ED0C06FEAB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5613" y="6276975"/>
            <a:ext cx="19319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NNSA Logo.png">
            <a:extLst>
              <a:ext uri="{FF2B5EF4-FFF2-40B4-BE49-F238E27FC236}">
                <a16:creationId xmlns:a16="http://schemas.microsoft.com/office/drawing/2014/main" id="{E8052844-3A33-8A4A-999E-88F7A8927B7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8438" y="6303963"/>
            <a:ext cx="16414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C183E2E-6FF1-C345-A6A0-25A0DB587A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29513" y="6249988"/>
            <a:ext cx="91916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097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2247B4A-DDA7-414C-B0F7-AF94D588DB7A}"/>
              </a:ext>
            </a:extLst>
          </p:cNvPr>
          <p:cNvSpPr txBox="1">
            <a:spLocks/>
          </p:cNvSpPr>
          <p:nvPr/>
        </p:nvSpPr>
        <p:spPr>
          <a:xfrm>
            <a:off x="8345488" y="6367463"/>
            <a:ext cx="542925" cy="347662"/>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83A0E62E-23EA-BD4B-B67B-A79DE607A2AF}" type="slidenum">
              <a:rPr lang="en-US" smtClean="0"/>
              <a:pPr fontAlgn="auto">
                <a:spcBef>
                  <a:spcPts val="0"/>
                </a:spcBef>
                <a:spcAft>
                  <a:spcPts val="0"/>
                </a:spcAft>
                <a:defRPr/>
              </a:pPr>
              <a:t>‹#›</a:t>
            </a:fld>
            <a:endParaRPr lang="en-US" dirty="0"/>
          </a:p>
        </p:txBody>
      </p:sp>
      <p:cxnSp>
        <p:nvCxnSpPr>
          <p:cNvPr id="5" name="Straight Connector 4">
            <a:extLst>
              <a:ext uri="{FF2B5EF4-FFF2-40B4-BE49-F238E27FC236}">
                <a16:creationId xmlns:a16="http://schemas.microsoft.com/office/drawing/2014/main" id="{E33C5854-87AF-F447-B046-5354BD7AA27C}"/>
              </a:ext>
            </a:extLst>
          </p:cNvPr>
          <p:cNvCxnSpPr/>
          <p:nvPr/>
        </p:nvCxnSpPr>
        <p:spPr>
          <a:xfrm>
            <a:off x="457200" y="838200"/>
            <a:ext cx="828357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2BE52130-B18D-AD46-B7B9-633454FCD6BC}"/>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900" y="6215063"/>
            <a:ext cx="24669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F91829E-0CE0-F847-8D6A-6A63C774BF83}"/>
              </a:ext>
            </a:extLst>
          </p:cNvPr>
          <p:cNvSpPr txBox="1">
            <a:spLocks noChangeArrowheads="1"/>
          </p:cNvSpPr>
          <p:nvPr/>
        </p:nvSpPr>
        <p:spPr bwMode="auto">
          <a:xfrm>
            <a:off x="3570288" y="6396038"/>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200" dirty="0"/>
              <a:t>Official Use Only</a:t>
            </a:r>
            <a:br>
              <a:rPr lang="en-US" altLang="en-US" sz="1200" dirty="0"/>
            </a:br>
            <a:r>
              <a:rPr lang="en-US" altLang="en-US" sz="1200" dirty="0"/>
              <a:t>Export Controlled Information</a:t>
            </a:r>
          </a:p>
        </p:txBody>
      </p:sp>
      <p:pic>
        <p:nvPicPr>
          <p:cNvPr id="8" name="Picture 5" descr="NNSA Logo.png">
            <a:extLst>
              <a:ext uri="{FF2B5EF4-FFF2-40B4-BE49-F238E27FC236}">
                <a16:creationId xmlns:a16="http://schemas.microsoft.com/office/drawing/2014/main" id="{70C51C82-064C-7B44-AB98-9A0AD6DF64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7400" y="6369050"/>
            <a:ext cx="1371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457199" y="97059"/>
            <a:ext cx="8284191" cy="704957"/>
          </a:xfrm>
          <a:prstGeom prst="rect">
            <a:avLst/>
          </a:prstGeom>
        </p:spPr>
        <p:txBody>
          <a:bodyPr anchor="ctr"/>
          <a:lstStyle>
            <a:lvl1pPr algn="l">
              <a:defRPr sz="2400" b="1">
                <a:latin typeface="+mj-lt"/>
                <a:cs typeface="Arial" panose="020B0604020202020204" pitchFamily="34" charset="0"/>
              </a:defRPr>
            </a:lvl1pPr>
          </a:lstStyle>
          <a:p>
            <a:r>
              <a:rPr lang="en-US"/>
              <a:t>Click to edit Master title style</a:t>
            </a:r>
            <a:endParaRPr lang="en-US" dirty="0"/>
          </a:p>
        </p:txBody>
      </p:sp>
      <p:sp>
        <p:nvSpPr>
          <p:cNvPr id="17" name="Content Placeholder 3"/>
          <p:cNvSpPr>
            <a:spLocks noGrp="1"/>
          </p:cNvSpPr>
          <p:nvPr>
            <p:ph sz="quarter" idx="10"/>
          </p:nvPr>
        </p:nvSpPr>
        <p:spPr>
          <a:xfrm>
            <a:off x="457200" y="1006474"/>
            <a:ext cx="8229600" cy="5101171"/>
          </a:xfrm>
          <a:prstGeom prst="rect">
            <a:avLst/>
          </a:prstGeom>
        </p:spPr>
        <p:txBody>
          <a:bodyPr>
            <a:normAutofit/>
          </a:bodyPr>
          <a:lstStyle>
            <a:lvl1pPr marL="342900" indent="-342900">
              <a:buClr>
                <a:schemeClr val="tx2">
                  <a:lumMod val="60000"/>
                  <a:lumOff val="40000"/>
                </a:schemeClr>
              </a:buClr>
              <a:buFont typeface="Wingdings" panose="05000000000000000000" pitchFamily="2" charset="2"/>
              <a:buChar char="§"/>
              <a:defRPr sz="2400"/>
            </a:lvl1pPr>
            <a:lvl2pPr marL="573088" indent="-285750">
              <a:buFont typeface="Wingdings" panose="05000000000000000000" pitchFamily="2" charset="2"/>
              <a:buChar char="§"/>
              <a:defRPr sz="2000"/>
            </a:lvl2pPr>
            <a:lvl3pPr marL="798513" indent="-228600">
              <a:buFont typeface="Wingdings" panose="05000000000000000000" pitchFamily="2" charset="2"/>
              <a:buChar char="§"/>
              <a:defRPr sz="1800"/>
            </a:lvl3pPr>
            <a:lvl4pPr marL="1030288" indent="-228600">
              <a:buFont typeface="Wingdings" panose="05000000000000000000" pitchFamily="2" charset="2"/>
              <a:buChar char="§"/>
              <a:defRPr sz="1600"/>
            </a:lvl4pPr>
            <a:lvl5pPr marL="1317625"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10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DC94282-850A-7842-B4EF-490C97CC5A30}"/>
              </a:ext>
            </a:extLst>
          </p:cNvPr>
          <p:cNvSpPr txBox="1">
            <a:spLocks/>
          </p:cNvSpPr>
          <p:nvPr/>
        </p:nvSpPr>
        <p:spPr>
          <a:xfrm>
            <a:off x="8345488" y="6367463"/>
            <a:ext cx="542925" cy="347662"/>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C6E7C69-237E-6545-9721-00B58E2B1648}" type="slidenum">
              <a:rPr lang="en-US" smtClean="0"/>
              <a:pPr fontAlgn="auto">
                <a:spcBef>
                  <a:spcPts val="0"/>
                </a:spcBef>
                <a:spcAft>
                  <a:spcPts val="0"/>
                </a:spcAft>
                <a:defRPr/>
              </a:pPr>
              <a:t>‹#›</a:t>
            </a:fld>
            <a:endParaRPr lang="en-US" dirty="0"/>
          </a:p>
        </p:txBody>
      </p:sp>
      <p:cxnSp>
        <p:nvCxnSpPr>
          <p:cNvPr id="5" name="Straight Connector 4">
            <a:extLst>
              <a:ext uri="{FF2B5EF4-FFF2-40B4-BE49-F238E27FC236}">
                <a16:creationId xmlns:a16="http://schemas.microsoft.com/office/drawing/2014/main" id="{969BF492-DB83-E440-990F-AE0A88B99CB6}"/>
              </a:ext>
            </a:extLst>
          </p:cNvPr>
          <p:cNvCxnSpPr/>
          <p:nvPr/>
        </p:nvCxnSpPr>
        <p:spPr>
          <a:xfrm>
            <a:off x="457200" y="838200"/>
            <a:ext cx="828357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CB327454-133C-064B-BD79-C6EDA6B85B9E}"/>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900" y="6215063"/>
            <a:ext cx="24669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NNSA Logo.png">
            <a:extLst>
              <a:ext uri="{FF2B5EF4-FFF2-40B4-BE49-F238E27FC236}">
                <a16:creationId xmlns:a16="http://schemas.microsoft.com/office/drawing/2014/main" id="{5CF645C5-9B9C-CE4C-8038-AEDE4F2746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7400" y="6369050"/>
            <a:ext cx="1371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457199" y="97059"/>
            <a:ext cx="8284191" cy="704957"/>
          </a:xfrm>
          <a:prstGeom prst="rect">
            <a:avLst/>
          </a:prstGeom>
        </p:spPr>
        <p:txBody>
          <a:bodyPr anchor="ctr"/>
          <a:lstStyle>
            <a:lvl1pPr algn="l">
              <a:defRPr sz="2400" b="1">
                <a:latin typeface="+mj-lt"/>
                <a:cs typeface="Arial" panose="020B0604020202020204" pitchFamily="34" charset="0"/>
              </a:defRPr>
            </a:lvl1pPr>
          </a:lstStyle>
          <a:p>
            <a:r>
              <a:rPr lang="en-US"/>
              <a:t>Click to edit Master title style</a:t>
            </a:r>
            <a:endParaRPr lang="en-US" dirty="0"/>
          </a:p>
        </p:txBody>
      </p:sp>
      <p:sp>
        <p:nvSpPr>
          <p:cNvPr id="17" name="Content Placeholder 3"/>
          <p:cNvSpPr>
            <a:spLocks noGrp="1"/>
          </p:cNvSpPr>
          <p:nvPr>
            <p:ph sz="quarter" idx="10"/>
          </p:nvPr>
        </p:nvSpPr>
        <p:spPr>
          <a:xfrm>
            <a:off x="457200" y="1006474"/>
            <a:ext cx="8229600" cy="5101171"/>
          </a:xfrm>
          <a:prstGeom prst="rect">
            <a:avLst/>
          </a:prstGeom>
        </p:spPr>
        <p:txBody>
          <a:bodyPr>
            <a:normAutofit/>
          </a:bodyPr>
          <a:lstStyle>
            <a:lvl1pPr marL="342900" indent="-342900">
              <a:buClr>
                <a:schemeClr val="tx2">
                  <a:lumMod val="60000"/>
                  <a:lumOff val="40000"/>
                </a:schemeClr>
              </a:buClr>
              <a:buFont typeface="Wingdings" panose="05000000000000000000" pitchFamily="2" charset="2"/>
              <a:buChar char="§"/>
              <a:defRPr sz="2400"/>
            </a:lvl1pPr>
            <a:lvl2pPr marL="573088" indent="-285750">
              <a:buFont typeface="Wingdings" panose="05000000000000000000" pitchFamily="2" charset="2"/>
              <a:buChar char="§"/>
              <a:defRPr sz="2000"/>
            </a:lvl2pPr>
            <a:lvl3pPr marL="798513" indent="-228600">
              <a:buFont typeface="Wingdings" panose="05000000000000000000" pitchFamily="2" charset="2"/>
              <a:buChar char="§"/>
              <a:defRPr sz="1800"/>
            </a:lvl3pPr>
            <a:lvl4pPr marL="1030288" indent="-228600">
              <a:buFont typeface="Wingdings" panose="05000000000000000000" pitchFamily="2" charset="2"/>
              <a:buChar char="§"/>
              <a:defRPr sz="1600"/>
            </a:lvl4pPr>
            <a:lvl5pPr marL="1317625" indent="-22860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3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3_Standard MaRI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606515B-3337-284A-B4E9-526B50B33B60}"/>
              </a:ext>
            </a:extLst>
          </p:cNvPr>
          <p:cNvSpPr txBox="1">
            <a:spLocks/>
          </p:cNvSpPr>
          <p:nvPr/>
        </p:nvSpPr>
        <p:spPr>
          <a:xfrm>
            <a:off x="6826250" y="642143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9139707-3364-3744-942F-65DF2EE37A13}" type="slidenum">
              <a:rPr lang="en-US" smtClean="0"/>
              <a:pPr fontAlgn="auto">
                <a:spcBef>
                  <a:spcPts val="0"/>
                </a:spcBef>
                <a:spcAft>
                  <a:spcPts val="0"/>
                </a:spcAft>
                <a:defRPr/>
              </a:pPr>
              <a:t>‹#›</a:t>
            </a:fld>
            <a:endParaRPr lang="en-US" dirty="0"/>
          </a:p>
        </p:txBody>
      </p:sp>
      <p:pic>
        <p:nvPicPr>
          <p:cNvPr id="3" name="Picture 2">
            <a:extLst>
              <a:ext uri="{FF2B5EF4-FFF2-40B4-BE49-F238E27FC236}">
                <a16:creationId xmlns:a16="http://schemas.microsoft.com/office/drawing/2014/main" id="{1876BB0E-F186-E747-A040-50C7968F30DA}"/>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900" y="6215063"/>
            <a:ext cx="24669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NSA Logo.png">
            <a:extLst>
              <a:ext uri="{FF2B5EF4-FFF2-40B4-BE49-F238E27FC236}">
                <a16:creationId xmlns:a16="http://schemas.microsoft.com/office/drawing/2014/main" id="{E52AF1F5-F545-6349-8748-9255300A76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7400" y="6369050"/>
            <a:ext cx="1371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04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4F4893-9B47-0749-A141-5490AF5363EC}"/>
              </a:ext>
            </a:extLst>
          </p:cNvPr>
          <p:cNvSpPr txBox="1">
            <a:spLocks/>
          </p:cNvSpPr>
          <p:nvPr/>
        </p:nvSpPr>
        <p:spPr>
          <a:xfrm>
            <a:off x="8345488" y="6367463"/>
            <a:ext cx="542925" cy="347662"/>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6A44F9A-998C-C14C-A8B8-B0D0DB7055FC}" type="slidenum">
              <a:rPr lang="en-US" smtClean="0"/>
              <a:pPr>
                <a:defRPr/>
              </a:pPr>
              <a:t>‹#›</a:t>
            </a:fld>
            <a:endParaRPr lang="en-US" dirty="0"/>
          </a:p>
        </p:txBody>
      </p:sp>
      <p:cxnSp>
        <p:nvCxnSpPr>
          <p:cNvPr id="5" name="Straight Connector 4">
            <a:extLst>
              <a:ext uri="{FF2B5EF4-FFF2-40B4-BE49-F238E27FC236}">
                <a16:creationId xmlns:a16="http://schemas.microsoft.com/office/drawing/2014/main" id="{D0345A9B-9776-C344-BE47-C1C6710AECFC}"/>
              </a:ext>
            </a:extLst>
          </p:cNvPr>
          <p:cNvCxnSpPr/>
          <p:nvPr/>
        </p:nvCxnSpPr>
        <p:spPr>
          <a:xfrm>
            <a:off x="514350" y="6199188"/>
            <a:ext cx="802005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E05CE55-C61C-6546-82DE-635E5C7FF18B}"/>
              </a:ext>
            </a:extLst>
          </p:cNvPr>
          <p:cNvCxnSpPr/>
          <p:nvPr/>
        </p:nvCxnSpPr>
        <p:spPr>
          <a:xfrm>
            <a:off x="533400" y="838200"/>
            <a:ext cx="788828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C5E0B505-E093-3940-8A57-AE9B8C18AD50}"/>
              </a:ext>
            </a:extLst>
          </p:cNvPr>
          <p:cNvGrpSpPr>
            <a:grpSpLocks/>
          </p:cNvGrpSpPr>
          <p:nvPr/>
        </p:nvGrpSpPr>
        <p:grpSpPr bwMode="auto">
          <a:xfrm>
            <a:off x="1287463" y="6269038"/>
            <a:ext cx="6884987" cy="522287"/>
            <a:chOff x="2030302" y="6236695"/>
            <a:chExt cx="6885098" cy="521188"/>
          </a:xfrm>
        </p:grpSpPr>
        <p:pic>
          <p:nvPicPr>
            <p:cNvPr id="8" name="Picture 5" descr="LANL Logo Transparent.png">
              <a:extLst>
                <a:ext uri="{FF2B5EF4-FFF2-40B4-BE49-F238E27FC236}">
                  <a16:creationId xmlns:a16="http://schemas.microsoft.com/office/drawing/2014/main" id="{C94BE72C-B570-F34C-82F9-FB9525DE1B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0302" y="6236695"/>
              <a:ext cx="1137458" cy="5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Users\102334\LANL\Sub-Critical Experiments\Gemini\Gemini Logo\SNL Transparent.png">
              <a:extLst>
                <a:ext uri="{FF2B5EF4-FFF2-40B4-BE49-F238E27FC236}">
                  <a16:creationId xmlns:a16="http://schemas.microsoft.com/office/drawing/2014/main" id="{8C99F30F-AE3D-2A4D-A9AF-0268476097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0519" y="6368639"/>
              <a:ext cx="864687" cy="33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B76B0E8C-F55D-5547-8E4A-6DA132B094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2785" y="6368639"/>
              <a:ext cx="1535215" cy="37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NSA Logo.png">
              <a:extLst>
                <a:ext uri="{FF2B5EF4-FFF2-40B4-BE49-F238E27FC236}">
                  <a16:creationId xmlns:a16="http://schemas.microsoft.com/office/drawing/2014/main" id="{85041888-5B7B-6746-BB0E-97327C5854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6357382"/>
              <a:ext cx="1371600" cy="30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logo-rev-8.jpg">
            <a:extLst>
              <a:ext uri="{FF2B5EF4-FFF2-40B4-BE49-F238E27FC236}">
                <a16:creationId xmlns:a16="http://schemas.microsoft.com/office/drawing/2014/main" id="{0C55FFDA-2DCE-7845-98D5-9EE761D8A00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5488" y="26988"/>
            <a:ext cx="798512" cy="1111250"/>
          </a:xfrm>
          <a:prstGeom prst="rect">
            <a:avLst/>
          </a:prstGeom>
          <a:ln>
            <a:noFill/>
          </a:ln>
          <a:effectLst>
            <a:outerShdw blurRad="190500" algn="tl" rotWithShape="0">
              <a:srgbClr val="000000">
                <a:alpha val="70000"/>
              </a:srgbClr>
            </a:outerShdw>
          </a:effectLst>
        </p:spPr>
      </p:pic>
      <p:pic>
        <p:nvPicPr>
          <p:cNvPr id="13" name="Picture 10">
            <a:extLst>
              <a:ext uri="{FF2B5EF4-FFF2-40B4-BE49-F238E27FC236}">
                <a16:creationId xmlns:a16="http://schemas.microsoft.com/office/drawing/2014/main" id="{040A8E97-6F23-1E4E-8D9E-1989A16A9E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89588" y="6267450"/>
            <a:ext cx="1052512"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457200" y="97059"/>
            <a:ext cx="7823484" cy="704957"/>
          </a:xfrm>
          <a:prstGeom prst="rect">
            <a:avLst/>
          </a:prstGeom>
        </p:spPr>
        <p:txBody>
          <a:bodyPr anchor="ctr"/>
          <a:lstStyle>
            <a:lvl1pPr algn="l">
              <a:defRPr sz="2400" b="1">
                <a:latin typeface="+mj-lt"/>
                <a:cs typeface="Arial" panose="020B0604020202020204" pitchFamily="34" charset="0"/>
              </a:defRPr>
            </a:lvl1pPr>
          </a:lstStyle>
          <a:p>
            <a:r>
              <a:rPr lang="en-US" dirty="0"/>
              <a:t>Click to edit Master title style</a:t>
            </a:r>
          </a:p>
        </p:txBody>
      </p:sp>
      <p:sp>
        <p:nvSpPr>
          <p:cNvPr id="17" name="Content Placeholder 3"/>
          <p:cNvSpPr>
            <a:spLocks noGrp="1"/>
          </p:cNvSpPr>
          <p:nvPr>
            <p:ph sz="quarter" idx="10"/>
          </p:nvPr>
        </p:nvSpPr>
        <p:spPr>
          <a:xfrm>
            <a:off x="457200" y="1006474"/>
            <a:ext cx="8229600" cy="4970329"/>
          </a:xfrm>
          <a:prstGeom prst="rect">
            <a:avLst/>
          </a:prstGeom>
        </p:spPr>
        <p:txBody>
          <a:bodyPr>
            <a:normAutofit/>
          </a:bodyPr>
          <a:lstStyle>
            <a:lvl1pPr marL="342900" indent="-342900">
              <a:buClr>
                <a:schemeClr val="tx2">
                  <a:lumMod val="60000"/>
                  <a:lumOff val="40000"/>
                </a:schemeClr>
              </a:buClr>
              <a:buFont typeface="Wingdings" panose="05000000000000000000" pitchFamily="2" charset="2"/>
              <a:buChar char="§"/>
              <a:defRPr sz="2400"/>
            </a:lvl1pPr>
            <a:lvl2pPr marL="573088" indent="-285750">
              <a:buFont typeface="Wingdings" panose="05000000000000000000" pitchFamily="2" charset="2"/>
              <a:buChar char="§"/>
              <a:defRPr sz="2000"/>
            </a:lvl2pPr>
            <a:lvl3pPr marL="798513" indent="-228600">
              <a:buFont typeface="Wingdings" panose="05000000000000000000" pitchFamily="2" charset="2"/>
              <a:buChar char="§"/>
              <a:defRPr sz="1800"/>
            </a:lvl3pPr>
            <a:lvl4pPr marL="1030288" indent="-228600">
              <a:buFont typeface="Wingdings" panose="05000000000000000000" pitchFamily="2" charset="2"/>
              <a:buChar char="§"/>
              <a:defRPr sz="1600"/>
            </a:lvl4pPr>
            <a:lvl5pPr marL="1317625"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90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A27E2-6933-40AB-B80D-F15CC8352889}"/>
              </a:ext>
            </a:extLst>
          </p:cNvPr>
          <p:cNvSpPr>
            <a:spLocks noGrp="1"/>
          </p:cNvSpPr>
          <p:nvPr>
            <p:ph type="dt" sz="half" idx="10"/>
          </p:nvPr>
        </p:nvSpPr>
        <p:spPr/>
        <p:txBody>
          <a:bodyPr/>
          <a:lstStyle>
            <a:lvl1pPr>
              <a:defRPr/>
            </a:lvl1pPr>
          </a:lstStyle>
          <a:p>
            <a:pPr>
              <a:defRPr/>
            </a:pPr>
            <a:fld id="{299674E7-D94B-4561-A263-3CBC5F40FFD7}" type="datetime1">
              <a:rPr lang="en-US">
                <a:solidFill>
                  <a:prstClr val="black">
                    <a:tint val="75000"/>
                  </a:prstClr>
                </a:solidFill>
              </a:rPr>
              <a:pPr>
                <a:defRPr/>
              </a:pPr>
              <a:t>10/9/2024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3CA6465-2589-4900-BCF8-5FEF1BA7CBB0}"/>
              </a:ext>
            </a:extLst>
          </p:cNvPr>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1466A91-BAFC-4335-808E-9F2E0E756C00}"/>
              </a:ext>
            </a:extLst>
          </p:cNvPr>
          <p:cNvSpPr>
            <a:spLocks noGrp="1"/>
          </p:cNvSpPr>
          <p:nvPr>
            <p:ph type="sldNum" sz="quarter" idx="12"/>
          </p:nvPr>
        </p:nvSpPr>
        <p:spPr/>
        <p:txBody>
          <a:bodyPr/>
          <a:lstStyle>
            <a:lvl1pPr>
              <a:defRPr/>
            </a:lvl1pPr>
          </a:lstStyle>
          <a:p>
            <a:pPr>
              <a:defRPr/>
            </a:pPr>
            <a:fld id="{23CB6EF5-459B-4502-9343-554596B5F30D}" type="slidenum">
              <a:rPr lang="en-US" altLang="en-US"/>
              <a:pPr>
                <a:defRPr/>
              </a:pPr>
              <a:t>‹#›</a:t>
            </a:fld>
            <a:endParaRPr lang="en-US" altLang="en-US" dirty="0"/>
          </a:p>
        </p:txBody>
      </p:sp>
    </p:spTree>
    <p:extLst>
      <p:ext uri="{BB962C8B-B14F-4D97-AF65-F5344CB8AC3E}">
        <p14:creationId xmlns:p14="http://schemas.microsoft.com/office/powerpoint/2010/main" val="131556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LANL 1">
    <p:spTree>
      <p:nvGrpSpPr>
        <p:cNvPr id="1" name=""/>
        <p:cNvGrpSpPr/>
        <p:nvPr/>
      </p:nvGrpSpPr>
      <p:grpSpPr>
        <a:xfrm>
          <a:off x="0" y="0"/>
          <a:ext cx="0" cy="0"/>
          <a:chOff x="0" y="0"/>
          <a:chExt cx="0" cy="0"/>
        </a:xfrm>
      </p:grpSpPr>
      <p:sp>
        <p:nvSpPr>
          <p:cNvPr id="7" name="Rectangle 6"/>
          <p:cNvSpPr/>
          <p:nvPr userDrawn="1"/>
        </p:nvSpPr>
        <p:spPr>
          <a:xfrm>
            <a:off x="0" y="985093"/>
            <a:ext cx="9144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 name="Title 1"/>
          <p:cNvSpPr>
            <a:spLocks noGrp="1"/>
          </p:cNvSpPr>
          <p:nvPr>
            <p:ph type="title" hasCustomPrompt="1"/>
          </p:nvPr>
        </p:nvSpPr>
        <p:spPr>
          <a:xfrm>
            <a:off x="457200" y="3"/>
            <a:ext cx="82296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10/9/2024</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dirty="0"/>
              <a:t>Los Alamos National Laboratory</a:t>
            </a:r>
          </a:p>
        </p:txBody>
      </p:sp>
      <p:sp>
        <p:nvSpPr>
          <p:cNvPr id="8" name="Content Placeholder 2"/>
          <p:cNvSpPr>
            <a:spLocks noGrp="1"/>
          </p:cNvSpPr>
          <p:nvPr>
            <p:ph idx="1" hasCustomPrompt="1"/>
          </p:nvPr>
        </p:nvSpPr>
        <p:spPr>
          <a:xfrm>
            <a:off x="457200" y="1131636"/>
            <a:ext cx="8229600" cy="5194128"/>
          </a:xfrm>
          <a:prstGeom prst="rect">
            <a:avLst/>
          </a:prstGeom>
        </p:spPr>
        <p:txBody>
          <a:bodyPr/>
          <a:lstStyle>
            <a:lvl1pPr>
              <a:defRPr sz="2400" b="0"/>
            </a:lvl1pPr>
            <a:lvl2pPr marL="415290" indent="-205740">
              <a:defRPr sz="2160"/>
            </a:lvl2pPr>
            <a:lvl3pPr marL="619126" indent="-207646">
              <a:defRPr sz="1920"/>
            </a:lvl3pPr>
            <a:lvl4pPr marL="822960" indent="-207646">
              <a:defRPr sz="1680"/>
            </a:lvl4pPr>
            <a:lvl5pPr marL="1026796" indent="-20955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50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LANL 1">
    <p:spTree>
      <p:nvGrpSpPr>
        <p:cNvPr id="1" name=""/>
        <p:cNvGrpSpPr/>
        <p:nvPr/>
      </p:nvGrpSpPr>
      <p:grpSpPr>
        <a:xfrm>
          <a:off x="0" y="0"/>
          <a:ext cx="0" cy="0"/>
          <a:chOff x="0" y="0"/>
          <a:chExt cx="0" cy="0"/>
        </a:xfrm>
      </p:grpSpPr>
      <p:sp>
        <p:nvSpPr>
          <p:cNvPr id="7" name="Rectangle 6"/>
          <p:cNvSpPr/>
          <p:nvPr userDrawn="1"/>
        </p:nvSpPr>
        <p:spPr>
          <a:xfrm>
            <a:off x="0" y="985093"/>
            <a:ext cx="9144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160" dirty="0"/>
          </a:p>
        </p:txBody>
      </p:sp>
      <p:sp>
        <p:nvSpPr>
          <p:cNvPr id="2" name="Title 1"/>
          <p:cNvSpPr>
            <a:spLocks noGrp="1"/>
          </p:cNvSpPr>
          <p:nvPr>
            <p:ph type="title" hasCustomPrompt="1"/>
          </p:nvPr>
        </p:nvSpPr>
        <p:spPr>
          <a:xfrm>
            <a:off x="457200" y="3"/>
            <a:ext cx="82296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10/9/2024</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dirty="0"/>
              <a:t>Los Alamos National Laboratory</a:t>
            </a:r>
          </a:p>
        </p:txBody>
      </p:sp>
      <p:sp>
        <p:nvSpPr>
          <p:cNvPr id="8" name="Content Placeholder 2"/>
          <p:cNvSpPr>
            <a:spLocks noGrp="1"/>
          </p:cNvSpPr>
          <p:nvPr>
            <p:ph idx="1" hasCustomPrompt="1"/>
          </p:nvPr>
        </p:nvSpPr>
        <p:spPr>
          <a:xfrm>
            <a:off x="457200" y="1131636"/>
            <a:ext cx="8229600" cy="5194128"/>
          </a:xfrm>
          <a:prstGeom prst="rect">
            <a:avLst/>
          </a:prstGeom>
        </p:spPr>
        <p:txBody>
          <a:bodyPr/>
          <a:lstStyle>
            <a:lvl1pPr>
              <a:defRPr sz="2400" b="0"/>
            </a:lvl1pPr>
            <a:lvl2pPr marL="415290" indent="-205740">
              <a:defRPr sz="2160"/>
            </a:lvl2pPr>
            <a:lvl3pPr marL="619126" indent="-207646">
              <a:defRPr sz="1920"/>
            </a:lvl3pPr>
            <a:lvl4pPr marL="822960" indent="-207646">
              <a:defRPr sz="1680"/>
            </a:lvl4pPr>
            <a:lvl5pPr marL="1026796" indent="-20955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83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344879" y="6367120"/>
            <a:ext cx="542862" cy="34816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56E6BA-D282-40BD-B595-73531E548B5E}" type="slidenum">
              <a:rPr lang="en-US" smtClean="0"/>
              <a:pPr/>
              <a:t>‹#›</a:t>
            </a:fld>
            <a:endParaRPr lang="en-US" dirty="0"/>
          </a:p>
        </p:txBody>
      </p:sp>
      <p:cxnSp>
        <p:nvCxnSpPr>
          <p:cNvPr id="15" name="Straight Connector 14"/>
          <p:cNvCxnSpPr/>
          <p:nvPr userDrawn="1"/>
        </p:nvCxnSpPr>
        <p:spPr>
          <a:xfrm>
            <a:off x="457200" y="700184"/>
            <a:ext cx="828419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457199" y="79807"/>
            <a:ext cx="8284191" cy="704957"/>
          </a:xfrm>
          <a:prstGeom prst="rect">
            <a:avLst/>
          </a:prstGeom>
        </p:spPr>
        <p:txBody>
          <a:bodyPr anchor="ctr"/>
          <a:lstStyle>
            <a:lvl1pPr algn="l">
              <a:defRPr sz="2400" b="1">
                <a:latin typeface="+mj-lt"/>
                <a:cs typeface="Arial" panose="020B0604020202020204" pitchFamily="34" charset="0"/>
              </a:defRPr>
            </a:lvl1pPr>
          </a:lstStyle>
          <a:p>
            <a:r>
              <a:rPr lang="en-US" dirty="0"/>
              <a:t>Click to edit Master title style</a:t>
            </a:r>
          </a:p>
        </p:txBody>
      </p:sp>
      <p:sp>
        <p:nvSpPr>
          <p:cNvPr id="17" name="Content Placeholder 3"/>
          <p:cNvSpPr>
            <a:spLocks noGrp="1"/>
          </p:cNvSpPr>
          <p:nvPr>
            <p:ph sz="quarter" idx="10"/>
          </p:nvPr>
        </p:nvSpPr>
        <p:spPr>
          <a:xfrm>
            <a:off x="457200" y="1006474"/>
            <a:ext cx="8229600" cy="5101171"/>
          </a:xfrm>
          <a:prstGeom prst="rect">
            <a:avLst/>
          </a:prstGeom>
        </p:spPr>
        <p:txBody>
          <a:bodyPr>
            <a:normAutofit/>
          </a:bodyPr>
          <a:lstStyle>
            <a:lvl1pPr marL="342900" indent="-342900">
              <a:buClr>
                <a:schemeClr val="tx2">
                  <a:lumMod val="60000"/>
                  <a:lumOff val="40000"/>
                </a:schemeClr>
              </a:buClr>
              <a:buFont typeface="Wingdings" panose="05000000000000000000" pitchFamily="2" charset="2"/>
              <a:buChar char="§"/>
              <a:defRPr sz="2400"/>
            </a:lvl1pPr>
            <a:lvl2pPr marL="573088" indent="-285750">
              <a:buFont typeface="Wingdings" panose="05000000000000000000" pitchFamily="2" charset="2"/>
              <a:buChar char="§"/>
              <a:defRPr sz="2000"/>
            </a:lvl2pPr>
            <a:lvl3pPr marL="798513" indent="-228600">
              <a:buFont typeface="Wingdings" panose="05000000000000000000" pitchFamily="2" charset="2"/>
              <a:buChar char="§"/>
              <a:defRPr sz="1800"/>
            </a:lvl3pPr>
            <a:lvl4pPr marL="1030288" indent="-228600">
              <a:buFont typeface="Wingdings" panose="05000000000000000000" pitchFamily="2" charset="2"/>
              <a:buChar char="§"/>
              <a:defRPr sz="1600"/>
            </a:lvl4pPr>
            <a:lvl5pPr marL="1317625" indent="-22860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584" y="6215730"/>
            <a:ext cx="2466833" cy="639546"/>
          </a:xfrm>
          <a:prstGeom prst="rect">
            <a:avLst/>
          </a:prstGeom>
        </p:spPr>
      </p:pic>
      <p:pic>
        <p:nvPicPr>
          <p:cNvPr id="8" name="Picture 7" descr="NNSA Logo.png">
            <a:extLst>
              <a:ext uri="{FF2B5EF4-FFF2-40B4-BE49-F238E27FC236}">
                <a16:creationId xmlns:a16="http://schemas.microsoft.com/office/drawing/2014/main" id="{226D2A24-3F3F-C444-8402-E52A2FD505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36636" y="6369739"/>
            <a:ext cx="1371600" cy="301383"/>
          </a:xfrm>
          <a:prstGeom prst="rect">
            <a:avLst/>
          </a:prstGeom>
        </p:spPr>
      </p:pic>
    </p:spTree>
    <p:extLst>
      <p:ext uri="{BB962C8B-B14F-4D97-AF65-F5344CB8AC3E}">
        <p14:creationId xmlns:p14="http://schemas.microsoft.com/office/powerpoint/2010/main" val="75117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1" r:id="rId4"/>
    <p:sldLayoutId id="2147483742" r:id="rId5"/>
    <p:sldLayoutId id="2147483746" r:id="rId6"/>
    <p:sldLayoutId id="2147483747" r:id="rId7"/>
    <p:sldLayoutId id="2147483748" r:id="rId8"/>
    <p:sldLayoutId id="2147483749" r:id="rId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0714FEF9-1DCA-3546-BD59-AF978D07BE1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800" dirty="0"/>
              <a:t>NNSA/NNSS Enhanced Capability Subcritical Experiments</a:t>
            </a:r>
          </a:p>
        </p:txBody>
      </p:sp>
      <p:sp>
        <p:nvSpPr>
          <p:cNvPr id="4" name="Content Placeholder 3">
            <a:extLst>
              <a:ext uri="{FF2B5EF4-FFF2-40B4-BE49-F238E27FC236}">
                <a16:creationId xmlns:a16="http://schemas.microsoft.com/office/drawing/2014/main" id="{BB1314C4-E3DE-B89B-1C0E-0AEF15755285}"/>
              </a:ext>
            </a:extLst>
          </p:cNvPr>
          <p:cNvSpPr>
            <a:spLocks noGrp="1"/>
          </p:cNvSpPr>
          <p:nvPr>
            <p:ph sz="quarter" idx="10"/>
          </p:nvPr>
        </p:nvSpPr>
        <p:spPr/>
        <p:txBody>
          <a:bodyPr/>
          <a:lstStyle/>
          <a:p>
            <a:r>
              <a:rPr lang="en-US" dirty="0"/>
              <a:t>James R Jones – NNSA, NFO Radiation Protection and Accelerator Safety SME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53" y="53827"/>
            <a:ext cx="8284191" cy="588741"/>
          </a:xfrm>
        </p:spPr>
        <p:txBody>
          <a:bodyPr/>
          <a:lstStyle/>
          <a:p>
            <a:r>
              <a:rPr lang="en-US" dirty="0"/>
              <a:t>420.2C </a:t>
            </a:r>
            <a:r>
              <a:rPr lang="en-US" dirty="0">
                <a:solidFill>
                  <a:srgbClr val="FF0000"/>
                </a:solidFill>
              </a:rPr>
              <a:t>(2D) </a:t>
            </a:r>
            <a:r>
              <a:rPr lang="en-US" dirty="0"/>
              <a:t>Order Requirements vs Equivalent Criteria</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4179680964"/>
              </p:ext>
            </p:extLst>
          </p:nvPr>
        </p:nvGraphicFramePr>
        <p:xfrm>
          <a:off x="111210" y="876384"/>
          <a:ext cx="8933935" cy="5927916"/>
        </p:xfrm>
        <a:graphic>
          <a:graphicData uri="http://schemas.openxmlformats.org/drawingml/2006/table">
            <a:tbl>
              <a:tblPr firstRow="1" firstCol="1" bandRow="1"/>
              <a:tblGrid>
                <a:gridCol w="4221654">
                  <a:extLst>
                    <a:ext uri="{9D8B030D-6E8A-4147-A177-3AD203B41FA5}">
                      <a16:colId xmlns:a16="http://schemas.microsoft.com/office/drawing/2014/main" val="2206676636"/>
                    </a:ext>
                  </a:extLst>
                </a:gridCol>
                <a:gridCol w="4712281">
                  <a:extLst>
                    <a:ext uri="{9D8B030D-6E8A-4147-A177-3AD203B41FA5}">
                      <a16:colId xmlns:a16="http://schemas.microsoft.com/office/drawing/2014/main" val="3709783562"/>
                    </a:ext>
                  </a:extLst>
                </a:gridCol>
              </a:tblGrid>
              <a:tr h="212757">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DOE O 420.2C Requirement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420.2D)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Proposed Equivalent Approach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6572866"/>
                  </a:ext>
                </a:extLst>
              </a:tr>
              <a:tr h="5459940">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4.b.(2)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4.c.(1): </a:t>
                      </a:r>
                      <a:r>
                        <a:rPr lang="en-US" sz="1400" dirty="0">
                          <a:effectLst/>
                          <a:latin typeface="Calibri" panose="020F0502020204030204" pitchFamily="34" charset="0"/>
                          <a:ea typeface="Calibri" panose="020F0502020204030204" pitchFamily="34" charset="0"/>
                          <a:cs typeface="Times New Roman" panose="02020603050405020304" pitchFamily="18" charset="0"/>
                        </a:rPr>
                        <a:t>Safety Assessment Document (SAD).</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Identifies hazards and associated onsite and offsite impacts to workers, public, and environment from facility for both normal operations and credible accidents.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 Contains sufficient descriptive information and analytical results pertaining to specific hazards and risks identified during safety analysis process to provide an understanding of risks presented by the proposed operations.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 Provide detailed descriptions of engineered controls (e.g., interlocks and physical barriers) and administrative measures (e.g., training) taken to eliminate, control, or mitigate hazards from operation.</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 Include or reference a description of facility function, location, and management organization in addition to details of major facility components and their operation.</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Documented Safety Analysis (DSA)</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(Compliant with DOE-STD-3009-2014)</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Addresses all key elements of SAD.</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Describes facility, work scope, and safety structures, systems and components.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Identifies natural and man-made hazards associated with the facility.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Evaluates normal, abnormal, and accident conditions, identification of energy sources or processes that might contribute to the generation or uncontrolled release of radioactive and other hazardous materials.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Derives hazard controls necessary to ensure adequate protection of workers, the public, and the environment, demonstrates adequacy of controls to eliminate, limit, or mitigate identified hazards, and defines the processes for maintaining the controls current.</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Defines management organization and characteristics of safety management programs necessary to ensure safe operation of the facility.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897993"/>
                  </a:ext>
                </a:extLst>
              </a:tr>
            </a:tbl>
          </a:graphicData>
        </a:graphic>
      </p:graphicFrame>
    </p:spTree>
    <p:extLst>
      <p:ext uri="{BB962C8B-B14F-4D97-AF65-F5344CB8AC3E}">
        <p14:creationId xmlns:p14="http://schemas.microsoft.com/office/powerpoint/2010/main" val="2106112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7060"/>
            <a:ext cx="8284191" cy="645890"/>
          </a:xfrm>
        </p:spPr>
        <p:txBody>
          <a:bodyPr/>
          <a:lstStyle/>
          <a:p>
            <a:r>
              <a:rPr lang="en-US" dirty="0"/>
              <a:t>420.2C </a:t>
            </a:r>
            <a:r>
              <a:rPr lang="en-US" dirty="0">
                <a:solidFill>
                  <a:srgbClr val="FF0000"/>
                </a:solidFill>
              </a:rPr>
              <a:t>(2D) </a:t>
            </a:r>
            <a:r>
              <a:rPr lang="en-US" dirty="0"/>
              <a:t>Order Requirements vs Equivalent Criteria</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539066719"/>
              </p:ext>
            </p:extLst>
          </p:nvPr>
        </p:nvGraphicFramePr>
        <p:xfrm>
          <a:off x="457198" y="1005080"/>
          <a:ext cx="8284192" cy="2947480"/>
        </p:xfrm>
        <a:graphic>
          <a:graphicData uri="http://schemas.openxmlformats.org/drawingml/2006/table">
            <a:tbl>
              <a:tblPr firstRow="1" firstCol="1" bandRow="1"/>
              <a:tblGrid>
                <a:gridCol w="4142096">
                  <a:extLst>
                    <a:ext uri="{9D8B030D-6E8A-4147-A177-3AD203B41FA5}">
                      <a16:colId xmlns:a16="http://schemas.microsoft.com/office/drawing/2014/main" val="3288014049"/>
                    </a:ext>
                  </a:extLst>
                </a:gridCol>
                <a:gridCol w="4142096">
                  <a:extLst>
                    <a:ext uri="{9D8B030D-6E8A-4147-A177-3AD203B41FA5}">
                      <a16:colId xmlns:a16="http://schemas.microsoft.com/office/drawing/2014/main" val="2943416304"/>
                    </a:ext>
                  </a:extLst>
                </a:gridCol>
              </a:tblGrid>
              <a:tr h="618259">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4.b.(3)  </a:t>
                      </a:r>
                      <a:r>
                        <a:rPr lang="en-US" sz="1400" b="1" dirty="0">
                          <a:solidFill>
                            <a:srgbClr val="FF0000"/>
                          </a:solidFill>
                          <a:effectLst/>
                          <a:latin typeface="+mn-lt"/>
                          <a:ea typeface="Calibri" panose="020F0502020204030204" pitchFamily="34" charset="0"/>
                          <a:cs typeface="Times New Roman" panose="02020603050405020304" pitchFamily="18" charset="0"/>
                        </a:rPr>
                        <a:t>4.c.(2) </a:t>
                      </a:r>
                      <a:r>
                        <a:rPr lang="en-US" sz="1400" dirty="0">
                          <a:effectLst/>
                          <a:latin typeface="+mn-lt"/>
                          <a:ea typeface="Calibri" panose="020F0502020204030204" pitchFamily="34" charset="0"/>
                          <a:cs typeface="Times New Roman" panose="02020603050405020304" pitchFamily="18" charset="0"/>
                        </a:rPr>
                        <a:t>Clearly defined roles and responsibilities for accelerator activities including those for training and procedures.</a:t>
                      </a:r>
                    </a:p>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Consistent with DOE G 423.1-1B (Section 2.3.1 of Appendix A) NNSA/NFO will comply with the requirement.</a:t>
                      </a: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020799"/>
                  </a:ext>
                </a:extLst>
              </a:tr>
              <a:tr h="1699491">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4.b.(4)  Unreviewed Safety Issue (USI) Process. </a:t>
                      </a:r>
                    </a:p>
                    <a:p>
                      <a:r>
                        <a:rPr lang="en-US" sz="1400" b="1" kern="1200" dirty="0">
                          <a:solidFill>
                            <a:srgbClr val="FF0000"/>
                          </a:solidFill>
                          <a:effectLst/>
                          <a:latin typeface="+mn-lt"/>
                          <a:ea typeface="+mn-ea"/>
                          <a:cs typeface="+mn-cs"/>
                        </a:rPr>
                        <a:t>4.c.(3):  DOE approved Unreviewed Safety Issue (USI) Process</a:t>
                      </a:r>
                      <a:endParaRPr lang="en-US" sz="1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Supports configuration management efforts that help ensure facility and supporting safety documentation are maintained current and periodically updated.</a:t>
                      </a: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a:t>
                      </a: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Unreviewed Safety Question (USQ) Process.</a:t>
                      </a: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Addresses all key elements of USI Process.</a:t>
                      </a: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Existing NNSA/NFO-approved process ensures configuration management/safety basis integrity by reviewing potential USQs, reporting USQs to NFO, and obtaining approval from NFO prior to taking any action that involves a positive USQ Determination.</a:t>
                      </a: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21491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41224761"/>
              </p:ext>
            </p:extLst>
          </p:nvPr>
        </p:nvGraphicFramePr>
        <p:xfrm>
          <a:off x="457195" y="756539"/>
          <a:ext cx="8284194" cy="230950"/>
        </p:xfrm>
        <a:graphic>
          <a:graphicData uri="http://schemas.openxmlformats.org/drawingml/2006/table">
            <a:tbl>
              <a:tblPr firstRow="1" firstCol="1" bandRow="1"/>
              <a:tblGrid>
                <a:gridCol w="4142097">
                  <a:extLst>
                    <a:ext uri="{9D8B030D-6E8A-4147-A177-3AD203B41FA5}">
                      <a16:colId xmlns:a16="http://schemas.microsoft.com/office/drawing/2014/main" val="1579268403"/>
                    </a:ext>
                  </a:extLst>
                </a:gridCol>
                <a:gridCol w="4142097">
                  <a:extLst>
                    <a:ext uri="{9D8B030D-6E8A-4147-A177-3AD203B41FA5}">
                      <a16:colId xmlns:a16="http://schemas.microsoft.com/office/drawing/2014/main" val="1904473733"/>
                    </a:ext>
                  </a:extLst>
                </a:gridCol>
              </a:tblGrid>
              <a:tr h="0">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DOE O 420.2C Requirement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420.D)</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Proposed Equivalent Approach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682286"/>
                  </a:ext>
                </a:extLst>
              </a:tr>
            </a:tbl>
          </a:graphicData>
        </a:graphic>
      </p:graphicFrame>
    </p:spTree>
    <p:extLst>
      <p:ext uri="{BB962C8B-B14F-4D97-AF65-F5344CB8AC3E}">
        <p14:creationId xmlns:p14="http://schemas.microsoft.com/office/powerpoint/2010/main" val="45543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7060"/>
            <a:ext cx="8284191" cy="645890"/>
          </a:xfrm>
        </p:spPr>
        <p:txBody>
          <a:bodyPr/>
          <a:lstStyle/>
          <a:p>
            <a:r>
              <a:rPr lang="en-US" dirty="0"/>
              <a:t>420.2C </a:t>
            </a:r>
            <a:r>
              <a:rPr lang="en-US" dirty="0">
                <a:solidFill>
                  <a:srgbClr val="FF0000"/>
                </a:solidFill>
              </a:rPr>
              <a:t>(2D) </a:t>
            </a:r>
            <a:r>
              <a:rPr lang="en-US" dirty="0"/>
              <a:t>Order Requirements vs Equivalent Criteria</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864521830"/>
              </p:ext>
            </p:extLst>
          </p:nvPr>
        </p:nvGraphicFramePr>
        <p:xfrm>
          <a:off x="490651" y="1228101"/>
          <a:ext cx="8284192" cy="4098989"/>
        </p:xfrm>
        <a:graphic>
          <a:graphicData uri="http://schemas.openxmlformats.org/drawingml/2006/table">
            <a:tbl>
              <a:tblPr firstRow="1" firstCol="1" bandRow="1"/>
              <a:tblGrid>
                <a:gridCol w="4142096">
                  <a:extLst>
                    <a:ext uri="{9D8B030D-6E8A-4147-A177-3AD203B41FA5}">
                      <a16:colId xmlns:a16="http://schemas.microsoft.com/office/drawing/2014/main" val="3288014049"/>
                    </a:ext>
                  </a:extLst>
                </a:gridCol>
                <a:gridCol w="4142096">
                  <a:extLst>
                    <a:ext uri="{9D8B030D-6E8A-4147-A177-3AD203B41FA5}">
                      <a16:colId xmlns:a16="http://schemas.microsoft.com/office/drawing/2014/main" val="2943416304"/>
                    </a:ext>
                  </a:extLst>
                </a:gridCol>
              </a:tblGrid>
              <a:tr h="262760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4.b.(5)  Accelerator Readiness Review (ARR)</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4.c.(3): DOE Approved Accelerator Readiness Review (ARR)</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Ensures facilities are adequately prepared for safe commissioning/operations. Performed before DOE approval for commissioning/routine operation. Contractor must demonstrate:</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Contractor Assurance System that maintains an internal assessment process.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 Configuration Management Program that is related to accelerator safety.</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 Credited controls and administrative processes related to accelerator safety (e.g. training, procedures, etc.).</a:t>
                      </a: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Readiness Assessment (RA)</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(Compliant with DOE O 425.1D – Contractor and Federal RA)</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Addresses all key elements of ARR.</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Provides independent verification of readiness prior to start of commissioning/operations. Core requirements verify readiness of personnel, procedures, programs, and equipment.</a:t>
                      </a: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090" marR="590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844846"/>
                  </a:ext>
                </a:extLst>
              </a:tr>
            </a:tbl>
          </a:graphicData>
        </a:graphic>
      </p:graphicFrame>
      <p:graphicFrame>
        <p:nvGraphicFramePr>
          <p:cNvPr id="5" name="Table 4"/>
          <p:cNvGraphicFramePr>
            <a:graphicFrameLocks noGrp="1"/>
          </p:cNvGraphicFramePr>
          <p:nvPr/>
        </p:nvGraphicFramePr>
        <p:xfrm>
          <a:off x="490648" y="957258"/>
          <a:ext cx="8284194" cy="263906"/>
        </p:xfrm>
        <a:graphic>
          <a:graphicData uri="http://schemas.openxmlformats.org/drawingml/2006/table">
            <a:tbl>
              <a:tblPr firstRow="1" firstCol="1" bandRow="1"/>
              <a:tblGrid>
                <a:gridCol w="4142097">
                  <a:extLst>
                    <a:ext uri="{9D8B030D-6E8A-4147-A177-3AD203B41FA5}">
                      <a16:colId xmlns:a16="http://schemas.microsoft.com/office/drawing/2014/main" val="1579268403"/>
                    </a:ext>
                  </a:extLst>
                </a:gridCol>
                <a:gridCol w="4142097">
                  <a:extLst>
                    <a:ext uri="{9D8B030D-6E8A-4147-A177-3AD203B41FA5}">
                      <a16:colId xmlns:a16="http://schemas.microsoft.com/office/drawing/2014/main" val="1904473733"/>
                    </a:ext>
                  </a:extLst>
                </a:gridCol>
              </a:tblGrid>
              <a:tr h="0">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DOE O 420.2C Requirement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Proposed Equivalent Approach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682286"/>
                  </a:ext>
                </a:extLst>
              </a:tr>
            </a:tbl>
          </a:graphicData>
        </a:graphic>
      </p:graphicFrame>
    </p:spTree>
    <p:extLst>
      <p:ext uri="{BB962C8B-B14F-4D97-AF65-F5344CB8AC3E}">
        <p14:creationId xmlns:p14="http://schemas.microsoft.com/office/powerpoint/2010/main" val="365164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420.2C </a:t>
            </a:r>
            <a:r>
              <a:rPr lang="en-US" dirty="0">
                <a:solidFill>
                  <a:srgbClr val="FF0000"/>
                </a:solidFill>
              </a:rPr>
              <a:t>(2D) </a:t>
            </a:r>
            <a:r>
              <a:rPr lang="en-US" dirty="0"/>
              <a:t>Order Requirements vs Equivalent Criteria</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301151338"/>
              </p:ext>
            </p:extLst>
          </p:nvPr>
        </p:nvGraphicFramePr>
        <p:xfrm>
          <a:off x="569406" y="1192251"/>
          <a:ext cx="8027016" cy="4610101"/>
        </p:xfrm>
        <a:graphic>
          <a:graphicData uri="http://schemas.openxmlformats.org/drawingml/2006/table">
            <a:tbl>
              <a:tblPr firstRow="1" firstCol="1" bandRow="1"/>
              <a:tblGrid>
                <a:gridCol w="4013508">
                  <a:extLst>
                    <a:ext uri="{9D8B030D-6E8A-4147-A177-3AD203B41FA5}">
                      <a16:colId xmlns:a16="http://schemas.microsoft.com/office/drawing/2014/main" val="725561712"/>
                    </a:ext>
                  </a:extLst>
                </a:gridCol>
                <a:gridCol w="4013508">
                  <a:extLst>
                    <a:ext uri="{9D8B030D-6E8A-4147-A177-3AD203B41FA5}">
                      <a16:colId xmlns:a16="http://schemas.microsoft.com/office/drawing/2014/main" val="1065226058"/>
                    </a:ext>
                  </a:extLst>
                </a:gridCol>
              </a:tblGrid>
              <a:tr h="144065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4.b.(6)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4.b.(3)</a:t>
                      </a:r>
                      <a:r>
                        <a:rPr lang="en-US" sz="1400" dirty="0">
                          <a:effectLst/>
                          <a:latin typeface="Calibri" panose="020F0502020204030204" pitchFamily="34" charset="0"/>
                          <a:ea typeface="Calibri" panose="020F0502020204030204" pitchFamily="34" charset="0"/>
                          <a:cs typeface="Times New Roman" panose="02020603050405020304" pitchFamily="18" charset="0"/>
                        </a:rPr>
                        <a:t> Current listing/inventory of accelerators under this Order and exemptions or equivalencies granted in accordance with paragraph 3.c.(2) and 3.c.(3)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((4.b.(1) and 4.b.(2)) </a:t>
                      </a:r>
                      <a:r>
                        <a:rPr lang="en-US" sz="1400" dirty="0">
                          <a:effectLst/>
                          <a:latin typeface="Calibri" panose="020F0502020204030204" pitchFamily="34" charset="0"/>
                          <a:ea typeface="Calibri" panose="020F0502020204030204" pitchFamily="34" charset="0"/>
                          <a:cs typeface="Times New Roman" panose="02020603050405020304" pitchFamily="18" charset="0"/>
                        </a:rPr>
                        <a:t>of this Order.</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NNSA/NFO will comply with the requirement.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236667"/>
                  </a:ext>
                </a:extLst>
              </a:tr>
              <a:tr h="1728787">
                <a:tc>
                  <a:txBody>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4.c.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5.b.(5) </a:t>
                      </a:r>
                      <a:r>
                        <a:rPr lang="en-US" sz="1400" dirty="0">
                          <a:effectLst/>
                          <a:latin typeface="+mn-lt"/>
                          <a:ea typeface="Calibri" panose="020F0502020204030204" pitchFamily="34" charset="0"/>
                          <a:cs typeface="Times New Roman" panose="02020603050405020304" pitchFamily="18" charset="0"/>
                        </a:rPr>
                        <a:t>DOE organizations must ensure accelerator facilities or modules that implement and operate to alternate safety standards, requirements or DOE Directives adequately address hazards in accordance with paragraph 3.c.(3) </a:t>
                      </a:r>
                      <a:r>
                        <a:rPr lang="en-US" sz="1400" b="1" dirty="0">
                          <a:solidFill>
                            <a:srgbClr val="FF0000"/>
                          </a:solidFill>
                          <a:effectLst/>
                          <a:latin typeface="+mn-lt"/>
                          <a:ea typeface="Calibri" panose="020F0502020204030204" pitchFamily="34" charset="0"/>
                          <a:cs typeface="Times New Roman" panose="02020603050405020304" pitchFamily="18" charset="0"/>
                        </a:rPr>
                        <a:t>(</a:t>
                      </a:r>
                      <a:r>
                        <a:rPr lang="en-US" sz="1400" b="1" kern="1200" dirty="0">
                          <a:solidFill>
                            <a:srgbClr val="FF0000"/>
                          </a:solidFill>
                          <a:effectLst/>
                          <a:latin typeface="+mn-lt"/>
                          <a:ea typeface="+mn-ea"/>
                          <a:cs typeface="+mn-cs"/>
                        </a:rPr>
                        <a:t>3.c. and/or 4.d.) </a:t>
                      </a:r>
                      <a:r>
                        <a:rPr lang="en-US" sz="1400" dirty="0">
                          <a:effectLst/>
                          <a:latin typeface="+mn-lt"/>
                          <a:ea typeface="Calibri" panose="020F0502020204030204" pitchFamily="34" charset="0"/>
                          <a:cs typeface="Times New Roman" panose="02020603050405020304" pitchFamily="18" charset="0"/>
                        </a:rPr>
                        <a:t>of this Order.</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NNSA/NFO will ensure alternative safety standards, requirements or DOE Directives adequately address hazards in accordance with paragraph 3.c.(3) of the Order.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019284"/>
                  </a:ext>
                </a:extLst>
              </a:tr>
              <a:tr h="1440657">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4.d.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4.d. </a:t>
                      </a:r>
                      <a:r>
                        <a:rPr lang="en-US" sz="1400" dirty="0">
                          <a:effectLst/>
                          <a:latin typeface="Calibri" panose="020F0502020204030204" pitchFamily="34" charset="0"/>
                          <a:ea typeface="Calibri" panose="020F0502020204030204" pitchFamily="34" charset="0"/>
                          <a:cs typeface="Times New Roman" panose="02020603050405020304" pitchFamily="18" charset="0"/>
                        </a:rPr>
                        <a:t>DOE organizations must ensure the Contractor Assurance System includes processes for the review of contractor accelerator safety program elements as specified in the CRD.</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Existing Contractor Assurance System will be modified to include processes for the review of contractor accelerator safety program elements as defined in the safety basis documentation.</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16293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97623992"/>
              </p:ext>
            </p:extLst>
          </p:nvPr>
        </p:nvGraphicFramePr>
        <p:xfrm>
          <a:off x="569403" y="911883"/>
          <a:ext cx="8027018" cy="263906"/>
        </p:xfrm>
        <a:graphic>
          <a:graphicData uri="http://schemas.openxmlformats.org/drawingml/2006/table">
            <a:tbl>
              <a:tblPr firstRow="1" firstCol="1" bandRow="1"/>
              <a:tblGrid>
                <a:gridCol w="4013509">
                  <a:extLst>
                    <a:ext uri="{9D8B030D-6E8A-4147-A177-3AD203B41FA5}">
                      <a16:colId xmlns:a16="http://schemas.microsoft.com/office/drawing/2014/main" val="2304824913"/>
                    </a:ext>
                  </a:extLst>
                </a:gridCol>
                <a:gridCol w="4013509">
                  <a:extLst>
                    <a:ext uri="{9D8B030D-6E8A-4147-A177-3AD203B41FA5}">
                      <a16:colId xmlns:a16="http://schemas.microsoft.com/office/drawing/2014/main" val="198707766"/>
                    </a:ext>
                  </a:extLst>
                </a:gridCol>
              </a:tblGrid>
              <a:tr h="0">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DOE O 420.2C Requirement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420.2D)</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Proposed Equivalent Approach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4232109"/>
                  </a:ext>
                </a:extLst>
              </a:tr>
            </a:tbl>
          </a:graphicData>
        </a:graphic>
      </p:graphicFrame>
    </p:spTree>
    <p:extLst>
      <p:ext uri="{BB962C8B-B14F-4D97-AF65-F5344CB8AC3E}">
        <p14:creationId xmlns:p14="http://schemas.microsoft.com/office/powerpoint/2010/main" val="1507527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786"/>
            <a:ext cx="8284191" cy="704957"/>
          </a:xfrm>
        </p:spPr>
        <p:txBody>
          <a:bodyPr/>
          <a:lstStyle/>
          <a:p>
            <a:r>
              <a:rPr lang="en-US" dirty="0"/>
              <a:t>Scorpius Will Implement Safety Controls as Technical Safety Requirements within the DSA</a:t>
            </a:r>
          </a:p>
        </p:txBody>
      </p:sp>
      <p:sp>
        <p:nvSpPr>
          <p:cNvPr id="3" name="Content Placeholder 2"/>
          <p:cNvSpPr>
            <a:spLocks noGrp="1"/>
          </p:cNvSpPr>
          <p:nvPr>
            <p:ph sz="quarter" idx="10"/>
          </p:nvPr>
        </p:nvSpPr>
        <p:spPr>
          <a:xfrm>
            <a:off x="123568" y="889865"/>
            <a:ext cx="9020432" cy="5322881"/>
          </a:xfrm>
        </p:spPr>
        <p:txBody>
          <a:bodyPr>
            <a:noAutofit/>
          </a:bodyPr>
          <a:lstStyle/>
          <a:p>
            <a:pPr>
              <a:lnSpc>
                <a:spcPct val="114000"/>
              </a:lnSpc>
            </a:pPr>
            <a:r>
              <a:rPr lang="en-US" sz="2000" dirty="0"/>
              <a:t>Anticipated Safety-Significant Controls for Accelerator Operation:</a:t>
            </a:r>
          </a:p>
          <a:p>
            <a:pPr lvl="1">
              <a:lnSpc>
                <a:spcPct val="114000"/>
              </a:lnSpc>
              <a:buFont typeface="Arial" panose="020B0604020202020204" pitchFamily="34" charset="0"/>
              <a:buChar char="•"/>
            </a:pPr>
            <a:r>
              <a:rPr lang="en-US" sz="1800" dirty="0"/>
              <a:t>Beam Stop (Limiting Conditions for Operation)</a:t>
            </a:r>
          </a:p>
          <a:p>
            <a:pPr lvl="1">
              <a:lnSpc>
                <a:spcPct val="114000"/>
              </a:lnSpc>
              <a:buFont typeface="Arial" panose="020B0604020202020204" pitchFamily="34" charset="0"/>
              <a:buChar char="•"/>
            </a:pPr>
            <a:r>
              <a:rPr lang="en-US" sz="1800" dirty="0"/>
              <a:t>Labyrinth Shielding Structure (Design Feature)</a:t>
            </a:r>
          </a:p>
          <a:p>
            <a:pPr lvl="1">
              <a:lnSpc>
                <a:spcPct val="114000"/>
              </a:lnSpc>
              <a:buFont typeface="Arial" panose="020B0604020202020204" pitchFamily="34" charset="0"/>
              <a:buChar char="•"/>
            </a:pPr>
            <a:r>
              <a:rPr lang="en-US" sz="1800" dirty="0"/>
              <a:t>Safety Interlock System (Limiting Conditions for Operation)</a:t>
            </a:r>
          </a:p>
          <a:p>
            <a:pPr lvl="1">
              <a:lnSpc>
                <a:spcPct val="114000"/>
              </a:lnSpc>
              <a:buFont typeface="Arial" panose="020B0604020202020204" pitchFamily="34" charset="0"/>
              <a:buChar char="•"/>
            </a:pPr>
            <a:r>
              <a:rPr lang="en-US" sz="1800" dirty="0"/>
              <a:t>Zero Room Plug Shielding (Design Feature)</a:t>
            </a:r>
          </a:p>
          <a:p>
            <a:pPr lvl="1">
              <a:lnSpc>
                <a:spcPct val="114000"/>
              </a:lnSpc>
              <a:buFont typeface="Arial" panose="020B0604020202020204" pitchFamily="34" charset="0"/>
              <a:buChar char="•"/>
            </a:pPr>
            <a:r>
              <a:rPr lang="en-US" sz="1800" dirty="0"/>
              <a:t>Key Access Controls - Specific Admin Control </a:t>
            </a:r>
          </a:p>
          <a:p>
            <a:pPr lvl="1">
              <a:lnSpc>
                <a:spcPct val="114000"/>
              </a:lnSpc>
              <a:buFont typeface="Arial" panose="020B0604020202020204" pitchFamily="34" charset="0"/>
              <a:buChar char="•"/>
            </a:pPr>
            <a:r>
              <a:rPr lang="en-US" sz="1800" dirty="0"/>
              <a:t>Linear Accelerator Pulse Limit - Specific Admin Control</a:t>
            </a:r>
          </a:p>
          <a:p>
            <a:pPr lvl="1">
              <a:lnSpc>
                <a:spcPct val="114000"/>
              </a:lnSpc>
              <a:buFont typeface="Arial" panose="020B0604020202020204" pitchFamily="34" charset="0"/>
              <a:buChar char="•"/>
            </a:pPr>
            <a:r>
              <a:rPr lang="en-US" sz="1800" dirty="0"/>
              <a:t>Sweep and Secure - Specific Admin Control</a:t>
            </a:r>
          </a:p>
          <a:p>
            <a:pPr>
              <a:lnSpc>
                <a:spcPct val="114000"/>
              </a:lnSpc>
            </a:pPr>
            <a:r>
              <a:rPr lang="en-US" sz="2000" dirty="0"/>
              <a:t>Safety-Significant Controls will be carried forward into the TSRs</a:t>
            </a:r>
          </a:p>
          <a:p>
            <a:pPr>
              <a:lnSpc>
                <a:spcPct val="114000"/>
              </a:lnSpc>
            </a:pPr>
            <a:r>
              <a:rPr lang="en-US" sz="2000" dirty="0"/>
              <a:t>Control set is comparable to the SAD/ASE for DARHT, which provided a benchmark </a:t>
            </a:r>
          </a:p>
          <a:p>
            <a:pPr>
              <a:lnSpc>
                <a:spcPct val="114000"/>
              </a:lnSpc>
            </a:pPr>
            <a:r>
              <a:rPr lang="en-US" sz="2000" dirty="0"/>
              <a:t>Mode definitions and applicability are based upon System Concepts approach</a:t>
            </a:r>
          </a:p>
          <a:p>
            <a:pPr>
              <a:lnSpc>
                <a:spcPct val="114000"/>
              </a:lnSpc>
            </a:pPr>
            <a:r>
              <a:rPr lang="en-US" sz="2000" dirty="0"/>
              <a:t>USQ applicability will be addressed through categorical exclusions</a:t>
            </a:r>
          </a:p>
          <a:p>
            <a:pPr lvl="1">
              <a:lnSpc>
                <a:spcPct val="114000"/>
              </a:lnSpc>
              <a:buFont typeface="Arial" panose="020B0604020202020204" pitchFamily="34" charset="0"/>
              <a:buChar char="•"/>
            </a:pPr>
            <a:r>
              <a:rPr lang="en-US" sz="1800" dirty="0"/>
              <a:t>Non-safety related equipment</a:t>
            </a:r>
          </a:p>
          <a:p>
            <a:pPr lvl="1">
              <a:lnSpc>
                <a:spcPct val="114000"/>
              </a:lnSpc>
              <a:buFont typeface="Arial" panose="020B0604020202020204" pitchFamily="34" charset="0"/>
              <a:buChar char="•"/>
            </a:pPr>
            <a:r>
              <a:rPr lang="en-US" sz="1800" dirty="0"/>
              <a:t>No potential for interim hazards or configurations</a:t>
            </a:r>
          </a:p>
          <a:p>
            <a:pPr marL="287338" lvl="1" indent="0">
              <a:lnSpc>
                <a:spcPct val="114000"/>
              </a:lnSpc>
              <a:buNone/>
            </a:pPr>
            <a:endParaRPr lang="en-US" dirty="0"/>
          </a:p>
        </p:txBody>
      </p:sp>
    </p:spTree>
    <p:extLst>
      <p:ext uri="{BB962C8B-B14F-4D97-AF65-F5344CB8AC3E}">
        <p14:creationId xmlns:p14="http://schemas.microsoft.com/office/powerpoint/2010/main" val="420653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786"/>
            <a:ext cx="8284191" cy="704957"/>
          </a:xfrm>
        </p:spPr>
        <p:txBody>
          <a:bodyPr/>
          <a:lstStyle/>
          <a:p>
            <a:r>
              <a:rPr lang="en-US" dirty="0"/>
              <a:t>Scorpius Will Implement Safety Controls as Technical Safety Requirements within the DSA</a:t>
            </a:r>
          </a:p>
        </p:txBody>
      </p:sp>
      <p:sp>
        <p:nvSpPr>
          <p:cNvPr id="5" name="Content Placeholder 4">
            <a:extLst>
              <a:ext uri="{FF2B5EF4-FFF2-40B4-BE49-F238E27FC236}">
                <a16:creationId xmlns:a16="http://schemas.microsoft.com/office/drawing/2014/main" id="{7F485DA2-3DAA-2F68-AED9-0AAAD52B1D46}"/>
              </a:ext>
            </a:extLst>
          </p:cNvPr>
          <p:cNvSpPr>
            <a:spLocks noGrp="1"/>
          </p:cNvSpPr>
          <p:nvPr>
            <p:ph sz="quarter" idx="10"/>
          </p:nvPr>
        </p:nvSpPr>
        <p:spPr/>
        <p:txBody>
          <a:bodyPr/>
          <a:lstStyle/>
          <a:p>
            <a:r>
              <a:rPr lang="en-US" dirty="0"/>
              <a:t>Integrated Test Stand ITS</a:t>
            </a:r>
          </a:p>
        </p:txBody>
      </p:sp>
    </p:spTree>
    <p:extLst>
      <p:ext uri="{BB962C8B-B14F-4D97-AF65-F5344CB8AC3E}">
        <p14:creationId xmlns:p14="http://schemas.microsoft.com/office/powerpoint/2010/main" val="417471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1A09-1EA2-3542-8B9C-2199CA9E13C1}"/>
              </a:ext>
            </a:extLst>
          </p:cNvPr>
          <p:cNvSpPr>
            <a:spLocks noGrp="1"/>
          </p:cNvSpPr>
          <p:nvPr>
            <p:ph type="title"/>
          </p:nvPr>
        </p:nvSpPr>
        <p:spPr/>
        <p:txBody>
          <a:bodyPr/>
          <a:lstStyle/>
          <a:p>
            <a:r>
              <a:rPr lang="en-US" dirty="0"/>
              <a:t>Key to this is the development of an Integrated Test Stand to demonstrate operational performance of the Scorpius Injector</a:t>
            </a:r>
          </a:p>
        </p:txBody>
      </p:sp>
      <p:sp>
        <p:nvSpPr>
          <p:cNvPr id="3" name="Content Placeholder 2">
            <a:extLst>
              <a:ext uri="{FF2B5EF4-FFF2-40B4-BE49-F238E27FC236}">
                <a16:creationId xmlns:a16="http://schemas.microsoft.com/office/drawing/2014/main" id="{70A80B54-A468-2248-A087-A87AC14AC288}"/>
              </a:ext>
            </a:extLst>
          </p:cNvPr>
          <p:cNvSpPr>
            <a:spLocks noGrp="1"/>
          </p:cNvSpPr>
          <p:nvPr>
            <p:ph sz="quarter" idx="10"/>
          </p:nvPr>
        </p:nvSpPr>
        <p:spPr>
          <a:xfrm>
            <a:off x="548108" y="1078902"/>
            <a:ext cx="8229600" cy="5101171"/>
          </a:xfrm>
        </p:spPr>
        <p:txBody>
          <a:bodyPr>
            <a:normAutofit/>
          </a:bodyPr>
          <a:lstStyle/>
          <a:p>
            <a:pPr lvl="0"/>
            <a:r>
              <a:rPr lang="en-US" dirty="0"/>
              <a:t>Goal 1: Commission the Injector (opportunity to demonstrate  software control and interface with the Safety Interlock System) and demonstrate TRL-7</a:t>
            </a:r>
          </a:p>
          <a:p>
            <a:pPr lvl="0"/>
            <a:r>
              <a:rPr lang="en-US" dirty="0"/>
              <a:t>Goal 2: Verify beam performance (e.g., emittance,)</a:t>
            </a:r>
          </a:p>
          <a:p>
            <a:pPr lvl="0"/>
            <a:r>
              <a:rPr lang="en-US" dirty="0"/>
              <a:t>Goal 3: Training of the operations team and dress rehearsal for operations in PULSE (main reason for ITS </a:t>
            </a:r>
            <a:r>
              <a:rPr lang="en-US" b="1" i="1" dirty="0"/>
              <a:t>at A-1</a:t>
            </a:r>
            <a:r>
              <a:rPr lang="en-US" dirty="0"/>
              <a:t>)</a:t>
            </a:r>
          </a:p>
        </p:txBody>
      </p:sp>
      <p:sp>
        <p:nvSpPr>
          <p:cNvPr id="4" name="TextBox 3">
            <a:extLst>
              <a:ext uri="{FF2B5EF4-FFF2-40B4-BE49-F238E27FC236}">
                <a16:creationId xmlns:a16="http://schemas.microsoft.com/office/drawing/2014/main" id="{342D6471-0E25-DD4A-A93B-5285B6C2184E}"/>
              </a:ext>
            </a:extLst>
          </p:cNvPr>
          <p:cNvSpPr txBox="1"/>
          <p:nvPr/>
        </p:nvSpPr>
        <p:spPr>
          <a:xfrm>
            <a:off x="457199" y="3790268"/>
            <a:ext cx="8102371" cy="2308324"/>
          </a:xfrm>
          <a:prstGeom prst="rect">
            <a:avLst/>
          </a:prstGeom>
          <a:noFill/>
        </p:spPr>
        <p:txBody>
          <a:bodyPr wrap="square" rtlCol="0">
            <a:spAutoFit/>
          </a:bodyPr>
          <a:lstStyle/>
          <a:p>
            <a:pPr algn="ctr"/>
            <a:r>
              <a:rPr lang="en-US" sz="2400" b="1" i="1" dirty="0"/>
              <a:t>Work at ITS will include those activities required to meet the goals above. Additional work has been considered and captured, but its execution will depend on the state of PULSE Construction. Once the main goals are met, we need to expedite assembly at PULSE in support of mission need</a:t>
            </a:r>
          </a:p>
          <a:p>
            <a:pPr algn="ctr"/>
            <a:endParaRPr lang="en-US" sz="2400" b="1" i="1" dirty="0"/>
          </a:p>
        </p:txBody>
      </p:sp>
    </p:spTree>
    <p:extLst>
      <p:ext uri="{BB962C8B-B14F-4D97-AF65-F5344CB8AC3E}">
        <p14:creationId xmlns:p14="http://schemas.microsoft.com/office/powerpoint/2010/main" val="326750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BFA0-BF3E-2F4A-B586-24880D5E7570}"/>
              </a:ext>
            </a:extLst>
          </p:cNvPr>
          <p:cNvSpPr>
            <a:spLocks noGrp="1"/>
          </p:cNvSpPr>
          <p:nvPr>
            <p:ph type="title"/>
          </p:nvPr>
        </p:nvSpPr>
        <p:spPr/>
        <p:txBody>
          <a:bodyPr/>
          <a:lstStyle/>
          <a:p>
            <a:r>
              <a:rPr lang="en-US" dirty="0"/>
              <a:t>The ASD Project is developing an Integrated Test Stand to demonstrate operational performance of the Scorpius Injector</a:t>
            </a:r>
          </a:p>
        </p:txBody>
      </p:sp>
      <p:sp>
        <p:nvSpPr>
          <p:cNvPr id="6" name="Content Placeholder 5">
            <a:extLst>
              <a:ext uri="{FF2B5EF4-FFF2-40B4-BE49-F238E27FC236}">
                <a16:creationId xmlns:a16="http://schemas.microsoft.com/office/drawing/2014/main" id="{304768DB-0E8B-0241-BEC5-0656DBEE8D03}"/>
              </a:ext>
            </a:extLst>
          </p:cNvPr>
          <p:cNvSpPr>
            <a:spLocks noGrp="1"/>
          </p:cNvSpPr>
          <p:nvPr>
            <p:ph sz="quarter" idx="10"/>
          </p:nvPr>
        </p:nvSpPr>
        <p:spPr>
          <a:xfrm>
            <a:off x="457199" y="878414"/>
            <a:ext cx="8229600" cy="5101171"/>
          </a:xfrm>
        </p:spPr>
        <p:txBody>
          <a:bodyPr/>
          <a:lstStyle/>
          <a:p>
            <a:r>
              <a:rPr lang="en-US" dirty="0"/>
              <a:t>Workshops have been executed and plans developed for using the Integrated Test Stand in North Las Vegas</a:t>
            </a:r>
          </a:p>
        </p:txBody>
      </p:sp>
      <p:sp>
        <p:nvSpPr>
          <p:cNvPr id="9" name="Content Placeholder 4">
            <a:extLst>
              <a:ext uri="{FF2B5EF4-FFF2-40B4-BE49-F238E27FC236}">
                <a16:creationId xmlns:a16="http://schemas.microsoft.com/office/drawing/2014/main" id="{1B145569-742C-0847-B076-ABC00EC136E3}"/>
              </a:ext>
            </a:extLst>
          </p:cNvPr>
          <p:cNvSpPr txBox="1">
            <a:spLocks/>
          </p:cNvSpPr>
          <p:nvPr/>
        </p:nvSpPr>
        <p:spPr>
          <a:xfrm>
            <a:off x="201152" y="4977972"/>
            <a:ext cx="3961871" cy="1341787"/>
          </a:xfrm>
          <a:prstGeom prst="rect">
            <a:avLst/>
          </a:prstGeom>
        </p:spPr>
        <p:txBody>
          <a:bodyPr/>
          <a:lst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The Integrated Test Stand (ITS) in NLV will support testing, transition to ops, and turnover of Scorpius to NNSS</a:t>
            </a:r>
          </a:p>
        </p:txBody>
      </p:sp>
      <p:pic>
        <p:nvPicPr>
          <p:cNvPr id="11" name="Picture 10">
            <a:extLst>
              <a:ext uri="{FF2B5EF4-FFF2-40B4-BE49-F238E27FC236}">
                <a16:creationId xmlns:a16="http://schemas.microsoft.com/office/drawing/2014/main" id="{B6994DFC-3370-434A-B195-356002663BD3}"/>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341672" y="1837889"/>
            <a:ext cx="3465947" cy="2961808"/>
          </a:xfrm>
          <a:prstGeom prst="rect">
            <a:avLst/>
          </a:prstGeom>
        </p:spPr>
      </p:pic>
      <p:pic>
        <p:nvPicPr>
          <p:cNvPr id="12" name="Picture 11" descr="C:\Users\BurrisTJ\AppData\Local\Microsoft\Windows\INetCache\Content.Word\Scorpius Injector+2blocks View1.PNG">
            <a:extLst>
              <a:ext uri="{FF2B5EF4-FFF2-40B4-BE49-F238E27FC236}">
                <a16:creationId xmlns:a16="http://schemas.microsoft.com/office/drawing/2014/main" id="{3BA40E81-3F9B-5A4F-ACB4-0E3979026BC0}"/>
              </a:ext>
            </a:extLst>
          </p:cNvPr>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0" y="1760521"/>
            <a:ext cx="3662048" cy="2515535"/>
          </a:xfrm>
          <a:prstGeom prst="rect">
            <a:avLst/>
          </a:prstGeom>
          <a:noFill/>
          <a:ln>
            <a:noFill/>
          </a:ln>
        </p:spPr>
      </p:pic>
    </p:spTree>
    <p:extLst>
      <p:ext uri="{BB962C8B-B14F-4D97-AF65-F5344CB8AC3E}">
        <p14:creationId xmlns:p14="http://schemas.microsoft.com/office/powerpoint/2010/main" val="192034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4B1C-6AE2-835A-A824-7AA8D63E9B3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F530B1A-7A5B-0C0A-B0B9-3750B28258D6}"/>
              </a:ext>
            </a:extLst>
          </p:cNvPr>
          <p:cNvSpPr txBox="1">
            <a:spLocks/>
          </p:cNvSpPr>
          <p:nvPr/>
        </p:nvSpPr>
        <p:spPr>
          <a:xfrm>
            <a:off x="333375" y="0"/>
            <a:ext cx="8477250" cy="563562"/>
          </a:xfrm>
          <a:prstGeom prst="rect">
            <a:avLst/>
          </a:prstGeom>
        </p:spPr>
        <p:txBody>
          <a:bodyPr/>
          <a:lstStyle>
            <a:lvl1pPr algn="l" rtl="0" eaLnBrk="0" fontAlgn="base" hangingPunct="0">
              <a:spcBef>
                <a:spcPct val="0"/>
              </a:spcBef>
              <a:spcAft>
                <a:spcPct val="0"/>
              </a:spcAft>
              <a:defRPr sz="3733" b="1">
                <a:solidFill>
                  <a:srgbClr val="1A3562"/>
                </a:solidFill>
                <a:latin typeface="+mj-lt"/>
                <a:ea typeface="+mj-ea"/>
                <a:cs typeface="+mj-cs"/>
              </a:defRPr>
            </a:lvl1pPr>
            <a:lvl2pPr algn="l" rtl="0" eaLnBrk="0" fontAlgn="base" hangingPunct="0">
              <a:spcBef>
                <a:spcPct val="0"/>
              </a:spcBef>
              <a:spcAft>
                <a:spcPct val="0"/>
              </a:spcAft>
              <a:defRPr sz="3733" b="1">
                <a:solidFill>
                  <a:srgbClr val="1A3562"/>
                </a:solidFill>
                <a:latin typeface="Arial" charset="0"/>
              </a:defRPr>
            </a:lvl2pPr>
            <a:lvl3pPr algn="l" rtl="0" eaLnBrk="0" fontAlgn="base" hangingPunct="0">
              <a:spcBef>
                <a:spcPct val="0"/>
              </a:spcBef>
              <a:spcAft>
                <a:spcPct val="0"/>
              </a:spcAft>
              <a:defRPr sz="3733" b="1">
                <a:solidFill>
                  <a:srgbClr val="1A3562"/>
                </a:solidFill>
                <a:latin typeface="Arial" charset="0"/>
              </a:defRPr>
            </a:lvl3pPr>
            <a:lvl4pPr algn="l" rtl="0" eaLnBrk="0" fontAlgn="base" hangingPunct="0">
              <a:spcBef>
                <a:spcPct val="0"/>
              </a:spcBef>
              <a:spcAft>
                <a:spcPct val="0"/>
              </a:spcAft>
              <a:defRPr sz="3733" b="1">
                <a:solidFill>
                  <a:srgbClr val="1A3562"/>
                </a:solidFill>
                <a:latin typeface="Arial" charset="0"/>
              </a:defRPr>
            </a:lvl4pPr>
            <a:lvl5pPr algn="l" rtl="0" eaLnBrk="0" fontAlgn="base" hangingPunct="0">
              <a:spcBef>
                <a:spcPct val="0"/>
              </a:spcBef>
              <a:spcAft>
                <a:spcPct val="0"/>
              </a:spcAft>
              <a:defRPr sz="3733" b="1">
                <a:solidFill>
                  <a:srgbClr val="1A3562"/>
                </a:solidFill>
                <a:latin typeface="Arial" charset="0"/>
              </a:defRPr>
            </a:lvl5pPr>
            <a:lvl6pPr marL="457189" algn="l" rtl="0" fontAlgn="base">
              <a:spcBef>
                <a:spcPct val="0"/>
              </a:spcBef>
              <a:spcAft>
                <a:spcPct val="0"/>
              </a:spcAft>
              <a:defRPr sz="2400" b="1">
                <a:solidFill>
                  <a:srgbClr val="0033CC"/>
                </a:solidFill>
                <a:latin typeface="Arial" charset="0"/>
              </a:defRPr>
            </a:lvl6pPr>
            <a:lvl7pPr marL="914377" algn="l" rtl="0" fontAlgn="base">
              <a:spcBef>
                <a:spcPct val="0"/>
              </a:spcBef>
              <a:spcAft>
                <a:spcPct val="0"/>
              </a:spcAft>
              <a:defRPr sz="2400" b="1">
                <a:solidFill>
                  <a:srgbClr val="0033CC"/>
                </a:solidFill>
                <a:latin typeface="Arial" charset="0"/>
              </a:defRPr>
            </a:lvl7pPr>
            <a:lvl8pPr marL="1371566" algn="l" rtl="0" fontAlgn="base">
              <a:spcBef>
                <a:spcPct val="0"/>
              </a:spcBef>
              <a:spcAft>
                <a:spcPct val="0"/>
              </a:spcAft>
              <a:defRPr sz="2400" b="1">
                <a:solidFill>
                  <a:srgbClr val="0033CC"/>
                </a:solidFill>
                <a:latin typeface="Arial" charset="0"/>
              </a:defRPr>
            </a:lvl8pPr>
            <a:lvl9pPr marL="1828754" algn="l" rtl="0" fontAlgn="base">
              <a:spcBef>
                <a:spcPct val="0"/>
              </a:spcBef>
              <a:spcAft>
                <a:spcPct val="0"/>
              </a:spcAft>
              <a:defRPr sz="2400" b="1">
                <a:solidFill>
                  <a:srgbClr val="0033CC"/>
                </a:solidFill>
                <a:latin typeface="Arial" charset="0"/>
              </a:defRPr>
            </a:lvl9pPr>
          </a:lstStyle>
          <a:p>
            <a:r>
              <a:rPr lang="en-US" altLang="en-US" sz="2400" kern="0" dirty="0"/>
              <a:t>ITS Infrastructure Install is ongoing, with the first injector modules expected to be installed by the end of October</a:t>
            </a:r>
          </a:p>
        </p:txBody>
      </p:sp>
      <p:sp>
        <p:nvSpPr>
          <p:cNvPr id="3" name="TextBox 2">
            <a:extLst>
              <a:ext uri="{FF2B5EF4-FFF2-40B4-BE49-F238E27FC236}">
                <a16:creationId xmlns:a16="http://schemas.microsoft.com/office/drawing/2014/main" id="{9BD80F7C-CD38-D5A1-BC0C-DF0F610724CC}"/>
              </a:ext>
            </a:extLst>
          </p:cNvPr>
          <p:cNvSpPr txBox="1"/>
          <p:nvPr/>
        </p:nvSpPr>
        <p:spPr>
          <a:xfrm>
            <a:off x="235670" y="1033998"/>
            <a:ext cx="5232975" cy="627864"/>
          </a:xfrm>
          <a:prstGeom prst="rect">
            <a:avLst/>
          </a:prstGeom>
          <a:noFill/>
        </p:spPr>
        <p:txBody>
          <a:bodyPr wrap="square" rtlCol="0">
            <a:spAutoFit/>
          </a:bodyPr>
          <a:lstStyle/>
          <a:p>
            <a:pPr marL="714375" lvl="1" indent="-257175">
              <a:spcBef>
                <a:spcPct val="20000"/>
              </a:spcBef>
              <a:buClr>
                <a:srgbClr val="77787B"/>
              </a:buClr>
              <a:buFont typeface="Arial" panose="020B0604020202020204" pitchFamily="34" charset="0"/>
              <a:buChar char="►"/>
              <a:defRPr/>
            </a:pPr>
            <a:endParaRPr lang="en-US" sz="1800" dirty="0"/>
          </a:p>
          <a:p>
            <a:pPr marL="257175" indent="-257175">
              <a:spcBef>
                <a:spcPct val="20000"/>
              </a:spcBef>
              <a:buClr>
                <a:srgbClr val="77787B"/>
              </a:buClr>
              <a:buFont typeface="Arial" panose="020B0604020202020204" pitchFamily="34" charset="0"/>
              <a:buChar char="►"/>
              <a:defRPr/>
            </a:pPr>
            <a:endParaRPr lang="en-US" sz="1400" dirty="0">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CD760E4-6668-0217-88EC-1A494FF7CFDC}"/>
              </a:ext>
            </a:extLst>
          </p:cNvPr>
          <p:cNvSpPr txBox="1"/>
          <p:nvPr/>
        </p:nvSpPr>
        <p:spPr>
          <a:xfrm>
            <a:off x="668509" y="3683688"/>
            <a:ext cx="3224481" cy="646331"/>
          </a:xfrm>
          <a:prstGeom prst="rect">
            <a:avLst/>
          </a:prstGeom>
          <a:noFill/>
        </p:spPr>
        <p:txBody>
          <a:bodyPr wrap="square" rtlCol="0">
            <a:spAutoFit/>
          </a:bodyPr>
          <a:lstStyle/>
          <a:p>
            <a:pPr algn="ctr"/>
            <a:r>
              <a:rPr lang="en-US" b="1" dirty="0"/>
              <a:t>Inside A-1 – overlooking shield wall into test bay</a:t>
            </a:r>
          </a:p>
        </p:txBody>
      </p:sp>
      <p:sp>
        <p:nvSpPr>
          <p:cNvPr id="13" name="TextBox 12">
            <a:extLst>
              <a:ext uri="{FF2B5EF4-FFF2-40B4-BE49-F238E27FC236}">
                <a16:creationId xmlns:a16="http://schemas.microsoft.com/office/drawing/2014/main" id="{0AF4D44D-7CE5-D58D-8CA0-9F7536AEB946}"/>
              </a:ext>
            </a:extLst>
          </p:cNvPr>
          <p:cNvSpPr txBox="1"/>
          <p:nvPr/>
        </p:nvSpPr>
        <p:spPr>
          <a:xfrm>
            <a:off x="5179625" y="5768346"/>
            <a:ext cx="3540210" cy="646331"/>
          </a:xfrm>
          <a:prstGeom prst="rect">
            <a:avLst/>
          </a:prstGeom>
          <a:noFill/>
        </p:spPr>
        <p:txBody>
          <a:bodyPr wrap="square" rtlCol="0">
            <a:spAutoFit/>
          </a:bodyPr>
          <a:lstStyle/>
          <a:p>
            <a:pPr algn="ctr"/>
            <a:r>
              <a:rPr lang="en-US" b="1" dirty="0"/>
              <a:t>Dry Run of module movements from storage to rail</a:t>
            </a:r>
          </a:p>
        </p:txBody>
      </p:sp>
      <p:pic>
        <p:nvPicPr>
          <p:cNvPr id="4" name="Picture 3">
            <a:extLst>
              <a:ext uri="{FF2B5EF4-FFF2-40B4-BE49-F238E27FC236}">
                <a16:creationId xmlns:a16="http://schemas.microsoft.com/office/drawing/2014/main" id="{F5CC391C-AEE1-0B5B-8276-72D4E1795C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71474" y="934414"/>
            <a:ext cx="4761114" cy="260200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165CE00-90FF-D90F-2D5B-10BE753FD7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9624" y="1004138"/>
            <a:ext cx="3540210" cy="4720280"/>
          </a:xfrm>
          <a:prstGeom prst="rect">
            <a:avLst/>
          </a:prstGeom>
        </p:spPr>
      </p:pic>
    </p:spTree>
    <p:extLst>
      <p:ext uri="{BB962C8B-B14F-4D97-AF65-F5344CB8AC3E}">
        <p14:creationId xmlns:p14="http://schemas.microsoft.com/office/powerpoint/2010/main" val="1059357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4B1C-6AE2-835A-A824-7AA8D63E9B3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F530B1A-7A5B-0C0A-B0B9-3750B28258D6}"/>
              </a:ext>
            </a:extLst>
          </p:cNvPr>
          <p:cNvSpPr txBox="1">
            <a:spLocks/>
          </p:cNvSpPr>
          <p:nvPr/>
        </p:nvSpPr>
        <p:spPr>
          <a:xfrm>
            <a:off x="333375" y="0"/>
            <a:ext cx="8477250" cy="563562"/>
          </a:xfrm>
          <a:prstGeom prst="rect">
            <a:avLst/>
          </a:prstGeom>
        </p:spPr>
        <p:txBody>
          <a:bodyPr/>
          <a:lstStyle>
            <a:lvl1pPr algn="l" rtl="0" eaLnBrk="0" fontAlgn="base" hangingPunct="0">
              <a:spcBef>
                <a:spcPct val="0"/>
              </a:spcBef>
              <a:spcAft>
                <a:spcPct val="0"/>
              </a:spcAft>
              <a:defRPr sz="3733" b="1">
                <a:solidFill>
                  <a:srgbClr val="1A3562"/>
                </a:solidFill>
                <a:latin typeface="+mj-lt"/>
                <a:ea typeface="+mj-ea"/>
                <a:cs typeface="+mj-cs"/>
              </a:defRPr>
            </a:lvl1pPr>
            <a:lvl2pPr algn="l" rtl="0" eaLnBrk="0" fontAlgn="base" hangingPunct="0">
              <a:spcBef>
                <a:spcPct val="0"/>
              </a:spcBef>
              <a:spcAft>
                <a:spcPct val="0"/>
              </a:spcAft>
              <a:defRPr sz="3733" b="1">
                <a:solidFill>
                  <a:srgbClr val="1A3562"/>
                </a:solidFill>
                <a:latin typeface="Arial" charset="0"/>
              </a:defRPr>
            </a:lvl2pPr>
            <a:lvl3pPr algn="l" rtl="0" eaLnBrk="0" fontAlgn="base" hangingPunct="0">
              <a:spcBef>
                <a:spcPct val="0"/>
              </a:spcBef>
              <a:spcAft>
                <a:spcPct val="0"/>
              </a:spcAft>
              <a:defRPr sz="3733" b="1">
                <a:solidFill>
                  <a:srgbClr val="1A3562"/>
                </a:solidFill>
                <a:latin typeface="Arial" charset="0"/>
              </a:defRPr>
            </a:lvl3pPr>
            <a:lvl4pPr algn="l" rtl="0" eaLnBrk="0" fontAlgn="base" hangingPunct="0">
              <a:spcBef>
                <a:spcPct val="0"/>
              </a:spcBef>
              <a:spcAft>
                <a:spcPct val="0"/>
              </a:spcAft>
              <a:defRPr sz="3733" b="1">
                <a:solidFill>
                  <a:srgbClr val="1A3562"/>
                </a:solidFill>
                <a:latin typeface="Arial" charset="0"/>
              </a:defRPr>
            </a:lvl4pPr>
            <a:lvl5pPr algn="l" rtl="0" eaLnBrk="0" fontAlgn="base" hangingPunct="0">
              <a:spcBef>
                <a:spcPct val="0"/>
              </a:spcBef>
              <a:spcAft>
                <a:spcPct val="0"/>
              </a:spcAft>
              <a:defRPr sz="3733" b="1">
                <a:solidFill>
                  <a:srgbClr val="1A3562"/>
                </a:solidFill>
                <a:latin typeface="Arial" charset="0"/>
              </a:defRPr>
            </a:lvl5pPr>
            <a:lvl6pPr marL="457189" algn="l" rtl="0" fontAlgn="base">
              <a:spcBef>
                <a:spcPct val="0"/>
              </a:spcBef>
              <a:spcAft>
                <a:spcPct val="0"/>
              </a:spcAft>
              <a:defRPr sz="2400" b="1">
                <a:solidFill>
                  <a:srgbClr val="0033CC"/>
                </a:solidFill>
                <a:latin typeface="Arial" charset="0"/>
              </a:defRPr>
            </a:lvl6pPr>
            <a:lvl7pPr marL="914377" algn="l" rtl="0" fontAlgn="base">
              <a:spcBef>
                <a:spcPct val="0"/>
              </a:spcBef>
              <a:spcAft>
                <a:spcPct val="0"/>
              </a:spcAft>
              <a:defRPr sz="2400" b="1">
                <a:solidFill>
                  <a:srgbClr val="0033CC"/>
                </a:solidFill>
                <a:latin typeface="Arial" charset="0"/>
              </a:defRPr>
            </a:lvl7pPr>
            <a:lvl8pPr marL="1371566" algn="l" rtl="0" fontAlgn="base">
              <a:spcBef>
                <a:spcPct val="0"/>
              </a:spcBef>
              <a:spcAft>
                <a:spcPct val="0"/>
              </a:spcAft>
              <a:defRPr sz="2400" b="1">
                <a:solidFill>
                  <a:srgbClr val="0033CC"/>
                </a:solidFill>
                <a:latin typeface="Arial" charset="0"/>
              </a:defRPr>
            </a:lvl8pPr>
            <a:lvl9pPr marL="1828754" algn="l" rtl="0" fontAlgn="base">
              <a:spcBef>
                <a:spcPct val="0"/>
              </a:spcBef>
              <a:spcAft>
                <a:spcPct val="0"/>
              </a:spcAft>
              <a:defRPr sz="2400" b="1">
                <a:solidFill>
                  <a:srgbClr val="0033CC"/>
                </a:solidFill>
                <a:latin typeface="Arial" charset="0"/>
              </a:defRPr>
            </a:lvl9pPr>
          </a:lstStyle>
          <a:p>
            <a:r>
              <a:rPr lang="en-US" altLang="en-US" sz="2400" kern="0" dirty="0"/>
              <a:t>ITS Infrastructure Install is ongoing, with the first injector modules expected to be installed by the end of October</a:t>
            </a:r>
          </a:p>
        </p:txBody>
      </p:sp>
      <p:sp>
        <p:nvSpPr>
          <p:cNvPr id="3" name="TextBox 2">
            <a:extLst>
              <a:ext uri="{FF2B5EF4-FFF2-40B4-BE49-F238E27FC236}">
                <a16:creationId xmlns:a16="http://schemas.microsoft.com/office/drawing/2014/main" id="{9BD80F7C-CD38-D5A1-BC0C-DF0F610724CC}"/>
              </a:ext>
            </a:extLst>
          </p:cNvPr>
          <p:cNvSpPr txBox="1"/>
          <p:nvPr/>
        </p:nvSpPr>
        <p:spPr>
          <a:xfrm>
            <a:off x="235670" y="1033998"/>
            <a:ext cx="5232975" cy="627864"/>
          </a:xfrm>
          <a:prstGeom prst="rect">
            <a:avLst/>
          </a:prstGeom>
          <a:noFill/>
        </p:spPr>
        <p:txBody>
          <a:bodyPr wrap="square" rtlCol="0">
            <a:spAutoFit/>
          </a:bodyPr>
          <a:lstStyle/>
          <a:p>
            <a:pPr marL="714375" lvl="1" indent="-257175">
              <a:spcBef>
                <a:spcPct val="20000"/>
              </a:spcBef>
              <a:buClr>
                <a:srgbClr val="77787B"/>
              </a:buClr>
              <a:buFont typeface="Arial" panose="020B0604020202020204" pitchFamily="34" charset="0"/>
              <a:buChar char="►"/>
              <a:defRPr/>
            </a:pPr>
            <a:endParaRPr lang="en-US" sz="1800" dirty="0"/>
          </a:p>
          <a:p>
            <a:pPr marL="257175" indent="-257175">
              <a:spcBef>
                <a:spcPct val="20000"/>
              </a:spcBef>
              <a:buClr>
                <a:srgbClr val="77787B"/>
              </a:buClr>
              <a:buFont typeface="Arial" panose="020B0604020202020204" pitchFamily="34" charset="0"/>
              <a:buChar char="►"/>
              <a:defRPr/>
            </a:pPr>
            <a:endParaRPr lang="en-US" sz="1400" dirty="0">
              <a:latin typeface="+mn-lt"/>
              <a:ea typeface="Times New Roman" panose="02020603050405020304" pitchFamily="18" charset="0"/>
            </a:endParaRPr>
          </a:p>
        </p:txBody>
      </p:sp>
      <p:pic>
        <p:nvPicPr>
          <p:cNvPr id="6" name="Picture 5" descr="A large group of electrical equipment&#10;&#10;Description automatically generated">
            <a:extLst>
              <a:ext uri="{FF2B5EF4-FFF2-40B4-BE49-F238E27FC236}">
                <a16:creationId xmlns:a16="http://schemas.microsoft.com/office/drawing/2014/main" id="{E6A74EB6-4B87-3DF8-5FAC-1BC9DA983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87" y="868712"/>
            <a:ext cx="7166225" cy="5120576"/>
          </a:xfrm>
          <a:prstGeom prst="rect">
            <a:avLst/>
          </a:prstGeom>
        </p:spPr>
      </p:pic>
    </p:spTree>
    <p:extLst>
      <p:ext uri="{BB962C8B-B14F-4D97-AF65-F5344CB8AC3E}">
        <p14:creationId xmlns:p14="http://schemas.microsoft.com/office/powerpoint/2010/main" val="260541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0714FEF9-1DCA-3546-BD59-AF978D07BE1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800" dirty="0"/>
              <a:t>Outline</a:t>
            </a:r>
          </a:p>
        </p:txBody>
      </p:sp>
      <p:sp>
        <p:nvSpPr>
          <p:cNvPr id="3" name="Content Placeholder 2">
            <a:extLst>
              <a:ext uri="{FF2B5EF4-FFF2-40B4-BE49-F238E27FC236}">
                <a16:creationId xmlns:a16="http://schemas.microsoft.com/office/drawing/2014/main" id="{93CE26AF-CE15-E443-BD08-C88A00880856}"/>
              </a:ext>
            </a:extLst>
          </p:cNvPr>
          <p:cNvSpPr>
            <a:spLocks noGrp="1"/>
          </p:cNvSpPr>
          <p:nvPr>
            <p:ph sz="quarter" idx="10"/>
          </p:nvPr>
        </p:nvSpPr>
        <p:spPr>
          <a:xfrm>
            <a:off x="457199" y="902435"/>
            <a:ext cx="8229600" cy="5263697"/>
          </a:xfrm>
        </p:spPr>
        <p:txBody>
          <a:bodyPr>
            <a:normAutofit/>
          </a:bodyPr>
          <a:lstStyle/>
          <a:p>
            <a:pPr>
              <a:buClr>
                <a:schemeClr val="accent1"/>
              </a:buClr>
              <a:buSzPct val="90000"/>
              <a:defRPr/>
            </a:pPr>
            <a:r>
              <a:rPr lang="en-US" dirty="0"/>
              <a:t>Machine Overview</a:t>
            </a:r>
          </a:p>
          <a:p>
            <a:r>
              <a:rPr lang="en-US" dirty="0"/>
              <a:t>Overview of our Safety Basis Philosophy</a:t>
            </a:r>
          </a:p>
          <a:p>
            <a:r>
              <a:rPr lang="en-US" dirty="0"/>
              <a:t>Regulatory Approach for Accelerator Operation</a:t>
            </a:r>
          </a:p>
          <a:p>
            <a:pPr lvl="1">
              <a:buFont typeface="Arial" panose="020B0604020202020204" pitchFamily="34" charset="0"/>
              <a:buChar char="•"/>
            </a:pPr>
            <a:r>
              <a:rPr lang="en-US" dirty="0"/>
              <a:t>Crosswalk demonstrating equivalency</a:t>
            </a:r>
            <a:endParaRPr lang="en-US" b="1" dirty="0">
              <a:solidFill>
                <a:srgbClr val="FF0000"/>
              </a:solidFill>
            </a:endParaRPr>
          </a:p>
          <a:p>
            <a:r>
              <a:rPr lang="en-US" dirty="0"/>
              <a:t>Technical </a:t>
            </a:r>
            <a:r>
              <a:rPr lang="en-US"/>
              <a:t>Safety Requirements </a:t>
            </a:r>
            <a:r>
              <a:rPr lang="en-US" dirty="0"/>
              <a:t>Implications of Incorporation of the Accelerator Control</a:t>
            </a:r>
          </a:p>
        </p:txBody>
      </p:sp>
    </p:spTree>
    <p:extLst>
      <p:ext uri="{BB962C8B-B14F-4D97-AF65-F5344CB8AC3E}">
        <p14:creationId xmlns:p14="http://schemas.microsoft.com/office/powerpoint/2010/main" val="331414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4B1C-6AE2-835A-A824-7AA8D63E9B3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F530B1A-7A5B-0C0A-B0B9-3750B28258D6}"/>
              </a:ext>
            </a:extLst>
          </p:cNvPr>
          <p:cNvSpPr txBox="1">
            <a:spLocks/>
          </p:cNvSpPr>
          <p:nvPr/>
        </p:nvSpPr>
        <p:spPr>
          <a:xfrm>
            <a:off x="235670" y="11933"/>
            <a:ext cx="8477250" cy="563562"/>
          </a:xfrm>
          <a:prstGeom prst="rect">
            <a:avLst/>
          </a:prstGeom>
        </p:spPr>
        <p:txBody>
          <a:bodyPr/>
          <a:lstStyle>
            <a:lvl1pPr algn="l" rtl="0" eaLnBrk="0" fontAlgn="base" hangingPunct="0">
              <a:spcBef>
                <a:spcPct val="0"/>
              </a:spcBef>
              <a:spcAft>
                <a:spcPct val="0"/>
              </a:spcAft>
              <a:defRPr sz="3733" b="1">
                <a:solidFill>
                  <a:srgbClr val="1A3562"/>
                </a:solidFill>
                <a:latin typeface="+mj-lt"/>
                <a:ea typeface="+mj-ea"/>
                <a:cs typeface="+mj-cs"/>
              </a:defRPr>
            </a:lvl1pPr>
            <a:lvl2pPr algn="l" rtl="0" eaLnBrk="0" fontAlgn="base" hangingPunct="0">
              <a:spcBef>
                <a:spcPct val="0"/>
              </a:spcBef>
              <a:spcAft>
                <a:spcPct val="0"/>
              </a:spcAft>
              <a:defRPr sz="3733" b="1">
                <a:solidFill>
                  <a:srgbClr val="1A3562"/>
                </a:solidFill>
                <a:latin typeface="Arial" charset="0"/>
              </a:defRPr>
            </a:lvl2pPr>
            <a:lvl3pPr algn="l" rtl="0" eaLnBrk="0" fontAlgn="base" hangingPunct="0">
              <a:spcBef>
                <a:spcPct val="0"/>
              </a:spcBef>
              <a:spcAft>
                <a:spcPct val="0"/>
              </a:spcAft>
              <a:defRPr sz="3733" b="1">
                <a:solidFill>
                  <a:srgbClr val="1A3562"/>
                </a:solidFill>
                <a:latin typeface="Arial" charset="0"/>
              </a:defRPr>
            </a:lvl3pPr>
            <a:lvl4pPr algn="l" rtl="0" eaLnBrk="0" fontAlgn="base" hangingPunct="0">
              <a:spcBef>
                <a:spcPct val="0"/>
              </a:spcBef>
              <a:spcAft>
                <a:spcPct val="0"/>
              </a:spcAft>
              <a:defRPr sz="3733" b="1">
                <a:solidFill>
                  <a:srgbClr val="1A3562"/>
                </a:solidFill>
                <a:latin typeface="Arial" charset="0"/>
              </a:defRPr>
            </a:lvl4pPr>
            <a:lvl5pPr algn="l" rtl="0" eaLnBrk="0" fontAlgn="base" hangingPunct="0">
              <a:spcBef>
                <a:spcPct val="0"/>
              </a:spcBef>
              <a:spcAft>
                <a:spcPct val="0"/>
              </a:spcAft>
              <a:defRPr sz="3733" b="1">
                <a:solidFill>
                  <a:srgbClr val="1A3562"/>
                </a:solidFill>
                <a:latin typeface="Arial" charset="0"/>
              </a:defRPr>
            </a:lvl5pPr>
            <a:lvl6pPr marL="457189" algn="l" rtl="0" fontAlgn="base">
              <a:spcBef>
                <a:spcPct val="0"/>
              </a:spcBef>
              <a:spcAft>
                <a:spcPct val="0"/>
              </a:spcAft>
              <a:defRPr sz="2400" b="1">
                <a:solidFill>
                  <a:srgbClr val="0033CC"/>
                </a:solidFill>
                <a:latin typeface="Arial" charset="0"/>
              </a:defRPr>
            </a:lvl6pPr>
            <a:lvl7pPr marL="914377" algn="l" rtl="0" fontAlgn="base">
              <a:spcBef>
                <a:spcPct val="0"/>
              </a:spcBef>
              <a:spcAft>
                <a:spcPct val="0"/>
              </a:spcAft>
              <a:defRPr sz="2400" b="1">
                <a:solidFill>
                  <a:srgbClr val="0033CC"/>
                </a:solidFill>
                <a:latin typeface="Arial" charset="0"/>
              </a:defRPr>
            </a:lvl7pPr>
            <a:lvl8pPr marL="1371566" algn="l" rtl="0" fontAlgn="base">
              <a:spcBef>
                <a:spcPct val="0"/>
              </a:spcBef>
              <a:spcAft>
                <a:spcPct val="0"/>
              </a:spcAft>
              <a:defRPr sz="2400" b="1">
                <a:solidFill>
                  <a:srgbClr val="0033CC"/>
                </a:solidFill>
                <a:latin typeface="Arial" charset="0"/>
              </a:defRPr>
            </a:lvl8pPr>
            <a:lvl9pPr marL="1828754" algn="l" rtl="0" fontAlgn="base">
              <a:spcBef>
                <a:spcPct val="0"/>
              </a:spcBef>
              <a:spcAft>
                <a:spcPct val="0"/>
              </a:spcAft>
              <a:defRPr sz="2400" b="1">
                <a:solidFill>
                  <a:srgbClr val="0033CC"/>
                </a:solidFill>
                <a:latin typeface="Arial" charset="0"/>
              </a:defRPr>
            </a:lvl9pPr>
          </a:lstStyle>
          <a:p>
            <a:r>
              <a:rPr lang="en-US" altLang="en-US" sz="2400" kern="0" dirty="0"/>
              <a:t>The ECSE Support Laboratory at 6-922 is also in the process Install of installing needed equipment</a:t>
            </a:r>
          </a:p>
        </p:txBody>
      </p:sp>
      <p:sp>
        <p:nvSpPr>
          <p:cNvPr id="3" name="TextBox 2">
            <a:extLst>
              <a:ext uri="{FF2B5EF4-FFF2-40B4-BE49-F238E27FC236}">
                <a16:creationId xmlns:a16="http://schemas.microsoft.com/office/drawing/2014/main" id="{9BD80F7C-CD38-D5A1-BC0C-DF0F610724CC}"/>
              </a:ext>
            </a:extLst>
          </p:cNvPr>
          <p:cNvSpPr txBox="1"/>
          <p:nvPr/>
        </p:nvSpPr>
        <p:spPr>
          <a:xfrm>
            <a:off x="235670" y="1033998"/>
            <a:ext cx="5232975" cy="627864"/>
          </a:xfrm>
          <a:prstGeom prst="rect">
            <a:avLst/>
          </a:prstGeom>
          <a:noFill/>
        </p:spPr>
        <p:txBody>
          <a:bodyPr wrap="square" rtlCol="0">
            <a:spAutoFit/>
          </a:bodyPr>
          <a:lstStyle/>
          <a:p>
            <a:pPr marL="714375" lvl="1" indent="-257175">
              <a:spcBef>
                <a:spcPct val="20000"/>
              </a:spcBef>
              <a:buClr>
                <a:srgbClr val="77787B"/>
              </a:buClr>
              <a:buFont typeface="Arial" panose="020B0604020202020204" pitchFamily="34" charset="0"/>
              <a:buChar char="►"/>
              <a:defRPr/>
            </a:pPr>
            <a:endParaRPr lang="en-US" sz="1800" dirty="0"/>
          </a:p>
          <a:p>
            <a:pPr marL="257175" indent="-257175">
              <a:spcBef>
                <a:spcPct val="20000"/>
              </a:spcBef>
              <a:buClr>
                <a:srgbClr val="77787B"/>
              </a:buClr>
              <a:buFont typeface="Arial" panose="020B0604020202020204" pitchFamily="34" charset="0"/>
              <a:buChar char="►"/>
              <a:defRPr/>
            </a:pPr>
            <a:endParaRPr lang="en-US" sz="1400" dirty="0">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CD760E4-6668-0217-88EC-1A494FF7CFDC}"/>
              </a:ext>
            </a:extLst>
          </p:cNvPr>
          <p:cNvSpPr txBox="1"/>
          <p:nvPr/>
        </p:nvSpPr>
        <p:spPr>
          <a:xfrm>
            <a:off x="0" y="4166887"/>
            <a:ext cx="2277119" cy="369332"/>
          </a:xfrm>
          <a:prstGeom prst="rect">
            <a:avLst/>
          </a:prstGeom>
          <a:noFill/>
        </p:spPr>
        <p:txBody>
          <a:bodyPr wrap="square" rtlCol="0">
            <a:spAutoFit/>
          </a:bodyPr>
          <a:lstStyle/>
          <a:p>
            <a:pPr algn="ctr"/>
            <a:r>
              <a:rPr lang="en-US" b="1" dirty="0"/>
              <a:t>Vacuum Lab</a:t>
            </a:r>
          </a:p>
        </p:txBody>
      </p:sp>
      <p:sp>
        <p:nvSpPr>
          <p:cNvPr id="13" name="TextBox 12">
            <a:extLst>
              <a:ext uri="{FF2B5EF4-FFF2-40B4-BE49-F238E27FC236}">
                <a16:creationId xmlns:a16="http://schemas.microsoft.com/office/drawing/2014/main" id="{0AF4D44D-7CE5-D58D-8CA0-9F7536AEB946}"/>
              </a:ext>
            </a:extLst>
          </p:cNvPr>
          <p:cNvSpPr txBox="1"/>
          <p:nvPr/>
        </p:nvSpPr>
        <p:spPr>
          <a:xfrm>
            <a:off x="7341524" y="3938196"/>
            <a:ext cx="1524528" cy="369332"/>
          </a:xfrm>
          <a:prstGeom prst="rect">
            <a:avLst/>
          </a:prstGeom>
          <a:noFill/>
        </p:spPr>
        <p:txBody>
          <a:bodyPr wrap="square" rtlCol="0">
            <a:spAutoFit/>
          </a:bodyPr>
          <a:lstStyle/>
          <a:p>
            <a:pPr algn="ctr"/>
            <a:r>
              <a:rPr lang="en-US" b="1" dirty="0"/>
              <a:t>Control Room</a:t>
            </a:r>
          </a:p>
        </p:txBody>
      </p:sp>
      <p:pic>
        <p:nvPicPr>
          <p:cNvPr id="8" name="Picture 7">
            <a:extLst>
              <a:ext uri="{FF2B5EF4-FFF2-40B4-BE49-F238E27FC236}">
                <a16:creationId xmlns:a16="http://schemas.microsoft.com/office/drawing/2014/main" id="{4B3F85EC-A860-939F-F986-DDB0670BF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6183"/>
            <a:ext cx="4346521" cy="3259891"/>
          </a:xfrm>
          <a:prstGeom prst="rect">
            <a:avLst/>
          </a:prstGeom>
        </p:spPr>
      </p:pic>
      <p:pic>
        <p:nvPicPr>
          <p:cNvPr id="10" name="Picture 9">
            <a:extLst>
              <a:ext uri="{FF2B5EF4-FFF2-40B4-BE49-F238E27FC236}">
                <a16:creationId xmlns:a16="http://schemas.microsoft.com/office/drawing/2014/main" id="{4F479FED-6AFB-9E4C-77F8-59DD9DAF6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186" y="940472"/>
            <a:ext cx="3996965" cy="2997724"/>
          </a:xfrm>
          <a:prstGeom prst="rect">
            <a:avLst/>
          </a:prstGeom>
        </p:spPr>
      </p:pic>
      <p:pic>
        <p:nvPicPr>
          <p:cNvPr id="14" name="Picture 13">
            <a:extLst>
              <a:ext uri="{FF2B5EF4-FFF2-40B4-BE49-F238E27FC236}">
                <a16:creationId xmlns:a16="http://schemas.microsoft.com/office/drawing/2014/main" id="{B510E155-DD36-3C1B-81FB-3423B4DCA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6784" y="3252731"/>
            <a:ext cx="4072379" cy="3054284"/>
          </a:xfrm>
          <a:prstGeom prst="rect">
            <a:avLst/>
          </a:prstGeom>
        </p:spPr>
      </p:pic>
      <p:sp>
        <p:nvSpPr>
          <p:cNvPr id="15" name="TextBox 14">
            <a:extLst>
              <a:ext uri="{FF2B5EF4-FFF2-40B4-BE49-F238E27FC236}">
                <a16:creationId xmlns:a16="http://schemas.microsoft.com/office/drawing/2014/main" id="{20F120EE-D9A3-58B7-A59D-DE1C5A6CA74C}"/>
              </a:ext>
            </a:extLst>
          </p:cNvPr>
          <p:cNvSpPr txBox="1"/>
          <p:nvPr/>
        </p:nvSpPr>
        <p:spPr>
          <a:xfrm>
            <a:off x="3162354" y="6307015"/>
            <a:ext cx="3821237" cy="369332"/>
          </a:xfrm>
          <a:prstGeom prst="rect">
            <a:avLst/>
          </a:prstGeom>
          <a:noFill/>
        </p:spPr>
        <p:txBody>
          <a:bodyPr wrap="square" rtlCol="0">
            <a:spAutoFit/>
          </a:bodyPr>
          <a:lstStyle/>
          <a:p>
            <a:pPr algn="ctr"/>
            <a:r>
              <a:rPr lang="en-US" b="1" dirty="0"/>
              <a:t>LRU Racks getting prepped for install</a:t>
            </a:r>
          </a:p>
        </p:txBody>
      </p:sp>
    </p:spTree>
    <p:extLst>
      <p:ext uri="{BB962C8B-B14F-4D97-AF65-F5344CB8AC3E}">
        <p14:creationId xmlns:p14="http://schemas.microsoft.com/office/powerpoint/2010/main" val="2517615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8A0A261-4058-CF4F-8112-89746799BB80}"/>
              </a:ext>
            </a:extLst>
          </p:cNvPr>
          <p:cNvSpPr>
            <a:spLocks noGrp="1" noChangeArrowheads="1"/>
          </p:cNvSpPr>
          <p:nvPr>
            <p:ph type="title"/>
          </p:nvPr>
        </p:nvSpPr>
        <p:spPr bwMode="auto">
          <a:xfrm>
            <a:off x="368300" y="98425"/>
            <a:ext cx="8283575"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2000" dirty="0"/>
              <a:t>What is a Dense Plasma Focus?</a:t>
            </a:r>
            <a:endParaRPr lang="en-US" altLang="en-US" sz="2000" dirty="0"/>
          </a:p>
        </p:txBody>
      </p:sp>
      <p:sp>
        <p:nvSpPr>
          <p:cNvPr id="21507" name="object 2">
            <a:extLst>
              <a:ext uri="{FF2B5EF4-FFF2-40B4-BE49-F238E27FC236}">
                <a16:creationId xmlns:a16="http://schemas.microsoft.com/office/drawing/2014/main" id="{A39B55D4-8E7B-477A-A6F7-44DA30317EFD}"/>
              </a:ext>
            </a:extLst>
          </p:cNvPr>
          <p:cNvSpPr txBox="1">
            <a:spLocks noChangeArrowheads="1"/>
          </p:cNvSpPr>
          <p:nvPr/>
        </p:nvSpPr>
        <p:spPr bwMode="auto">
          <a:xfrm>
            <a:off x="198138" y="940565"/>
            <a:ext cx="8570724" cy="304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14935"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600"/>
              </a:spcBef>
              <a:defRPr/>
            </a:pPr>
            <a:endParaRPr lang="en-US" altLang="en-US" b="1" dirty="0">
              <a:latin typeface="Segoe UI" panose="020B0502040204020203" pitchFamily="34" charset="0"/>
              <a:cs typeface="Segoe UI" panose="020B0502040204020203" pitchFamily="34" charset="0"/>
            </a:endParaRPr>
          </a:p>
          <a:p>
            <a:pPr>
              <a:spcBef>
                <a:spcPts val="600"/>
              </a:spcBef>
              <a:defRPr/>
            </a:pPr>
            <a:r>
              <a:rPr lang="en-US" altLang="en-US" b="1" dirty="0">
                <a:latin typeface="+mj-lt"/>
                <a:cs typeface="Segoe UI" panose="020B0502040204020203" pitchFamily="34" charset="0"/>
              </a:rPr>
              <a:t>Dense Plasma Focus</a:t>
            </a:r>
            <a:endParaRPr lang="en-US" altLang="en-US" dirty="0">
              <a:latin typeface="+mj-lt"/>
              <a:cs typeface="Segoe UI" panose="020B0502040204020203" pitchFamily="34" charset="0"/>
            </a:endParaRPr>
          </a:p>
          <a:p>
            <a:pPr marL="298450" indent="-285750">
              <a:lnSpc>
                <a:spcPct val="90000"/>
              </a:lnSpc>
              <a:spcBef>
                <a:spcPts val="600"/>
              </a:spcBef>
              <a:buClr>
                <a:srgbClr val="2D75B6"/>
              </a:buClr>
              <a:buFont typeface="Arial" panose="020B0604020202020204" pitchFamily="34" charset="0"/>
              <a:buChar char="•"/>
              <a:defRPr/>
            </a:pPr>
            <a:r>
              <a:rPr lang="en-US" altLang="en-US" dirty="0">
                <a:latin typeface="+mn-lt"/>
                <a:cs typeface="Segoe UI" panose="020B0502040204020203" pitchFamily="34" charset="0"/>
              </a:rPr>
              <a:t>A DPF is a pulsed power technology that charges a bank of capacitors (A) and discharges that energy through a sub-atmospheric gas (B). The anode/cathode configuration allows magnetic forces to first axial motivate (B), the radially compress the gas (C&amp;D). The type of ionizing radiation that is produced is based on the gas composition (E).</a:t>
            </a:r>
          </a:p>
          <a:p>
            <a:pPr marL="298450" indent="-285750">
              <a:lnSpc>
                <a:spcPct val="90000"/>
              </a:lnSpc>
              <a:spcBef>
                <a:spcPts val="600"/>
              </a:spcBef>
              <a:buClr>
                <a:srgbClr val="2D75B6"/>
              </a:buClr>
              <a:buFont typeface="Arial" panose="020B0604020202020204" pitchFamily="34" charset="0"/>
              <a:buChar char="•"/>
              <a:defRPr/>
            </a:pPr>
            <a:r>
              <a:rPr lang="en-US" altLang="en-US" dirty="0">
                <a:latin typeface="+mn-lt"/>
                <a:cs typeface="Segoe UI" panose="020B0502040204020203" pitchFamily="34" charset="0"/>
              </a:rPr>
              <a:t>There are (4) </a:t>
            </a:r>
            <a:r>
              <a:rPr lang="en-US" altLang="en-US" dirty="0" err="1">
                <a:latin typeface="+mn-lt"/>
                <a:cs typeface="Segoe UI" panose="020B0502040204020203" pitchFamily="34" charset="0"/>
              </a:rPr>
              <a:t>MegaAmp</a:t>
            </a:r>
            <a:r>
              <a:rPr lang="en-US" altLang="en-US" dirty="0">
                <a:latin typeface="+mn-lt"/>
                <a:cs typeface="Segoe UI" panose="020B0502040204020203" pitchFamily="34" charset="0"/>
              </a:rPr>
              <a:t>-Class DPFs in the United States currently operating (NNSS x2, LLNL and VERUS)</a:t>
            </a:r>
          </a:p>
          <a:p>
            <a:pPr marL="298450" indent="-285750">
              <a:lnSpc>
                <a:spcPct val="90000"/>
              </a:lnSpc>
              <a:spcBef>
                <a:spcPts val="600"/>
              </a:spcBef>
              <a:buClr>
                <a:srgbClr val="2D75B6"/>
              </a:buClr>
              <a:buFont typeface="Arial" panose="020B0604020202020204" pitchFamily="34" charset="0"/>
              <a:buChar char="•"/>
              <a:defRPr/>
            </a:pPr>
            <a:r>
              <a:rPr lang="en-US" altLang="en-US" dirty="0">
                <a:latin typeface="+mn-lt"/>
                <a:cs typeface="Segoe UI" panose="020B0502040204020203" pitchFamily="34" charset="0"/>
              </a:rPr>
              <a:t>There are many other small DPFs operating in the country </a:t>
            </a:r>
          </a:p>
          <a:p>
            <a:pPr marL="298450" indent="-285750">
              <a:lnSpc>
                <a:spcPct val="90000"/>
              </a:lnSpc>
              <a:spcBef>
                <a:spcPts val="600"/>
              </a:spcBef>
              <a:buClr>
                <a:srgbClr val="2D75B6"/>
              </a:buClr>
              <a:buFont typeface="Arial" panose="020B0604020202020204" pitchFamily="34" charset="0"/>
              <a:buChar char="•"/>
              <a:defRPr/>
            </a:pPr>
            <a:endParaRPr lang="en-US" altLang="en-US" dirty="0">
              <a:latin typeface="+mn-lt"/>
              <a:cs typeface="Segoe UI" panose="020B0502040204020203" pitchFamily="34" charset="0"/>
            </a:endParaRPr>
          </a:p>
        </p:txBody>
      </p:sp>
      <p:pic>
        <p:nvPicPr>
          <p:cNvPr id="5" name="Picture 4">
            <a:extLst>
              <a:ext uri="{FF2B5EF4-FFF2-40B4-BE49-F238E27FC236}">
                <a16:creationId xmlns:a16="http://schemas.microsoft.com/office/drawing/2014/main" id="{498FE713-AEF1-C304-973B-7E4463D47AA3}"/>
              </a:ext>
            </a:extLst>
          </p:cNvPr>
          <p:cNvPicPr>
            <a:picLocks noChangeAspect="1"/>
          </p:cNvPicPr>
          <p:nvPr/>
        </p:nvPicPr>
        <p:blipFill>
          <a:blip r:embed="rId2"/>
          <a:stretch>
            <a:fillRect/>
          </a:stretch>
        </p:blipFill>
        <p:spPr>
          <a:xfrm>
            <a:off x="1283677" y="3900266"/>
            <a:ext cx="6576646" cy="2338363"/>
          </a:xfrm>
          <a:prstGeom prst="rect">
            <a:avLst/>
          </a:prstGeom>
        </p:spPr>
      </p:pic>
      <p:sp>
        <p:nvSpPr>
          <p:cNvPr id="6" name="TextBox 5">
            <a:extLst>
              <a:ext uri="{FF2B5EF4-FFF2-40B4-BE49-F238E27FC236}">
                <a16:creationId xmlns:a16="http://schemas.microsoft.com/office/drawing/2014/main" id="{F50C8F30-9B6B-60E4-89E2-3FD53DFF86AA}"/>
              </a:ext>
            </a:extLst>
          </p:cNvPr>
          <p:cNvSpPr txBox="1"/>
          <p:nvPr/>
        </p:nvSpPr>
        <p:spPr>
          <a:xfrm>
            <a:off x="3774831" y="6497965"/>
            <a:ext cx="2186817" cy="261610"/>
          </a:xfrm>
          <a:prstGeom prst="rect">
            <a:avLst/>
          </a:prstGeom>
          <a:noFill/>
        </p:spPr>
        <p:txBody>
          <a:bodyPr wrap="none" rtlCol="0">
            <a:spAutoFit/>
          </a:bodyPr>
          <a:lstStyle/>
          <a:p>
            <a:r>
              <a:rPr lang="en-US" sz="1100" dirty="0"/>
              <a:t>Image credit: Wikimedia Commons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8A0A261-4058-CF4F-8112-89746799BB80}"/>
              </a:ext>
            </a:extLst>
          </p:cNvPr>
          <p:cNvSpPr>
            <a:spLocks noGrp="1" noChangeArrowheads="1"/>
          </p:cNvSpPr>
          <p:nvPr>
            <p:ph type="title"/>
          </p:nvPr>
        </p:nvSpPr>
        <p:spPr bwMode="auto">
          <a:xfrm>
            <a:off x="368300" y="98425"/>
            <a:ext cx="8283575"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2000" dirty="0"/>
              <a:t>DPFs Around the Country </a:t>
            </a:r>
            <a:endParaRPr lang="en-US" altLang="en-US" sz="2000" dirty="0"/>
          </a:p>
        </p:txBody>
      </p:sp>
      <p:pic>
        <p:nvPicPr>
          <p:cNvPr id="3" name="Picture 2">
            <a:extLst>
              <a:ext uri="{FF2B5EF4-FFF2-40B4-BE49-F238E27FC236}">
                <a16:creationId xmlns:a16="http://schemas.microsoft.com/office/drawing/2014/main" id="{6643AA66-8F03-EC39-350F-08694F4B8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2" y="912447"/>
            <a:ext cx="3493476" cy="2328984"/>
          </a:xfrm>
          <a:prstGeom prst="rect">
            <a:avLst/>
          </a:prstGeom>
        </p:spPr>
      </p:pic>
      <p:pic>
        <p:nvPicPr>
          <p:cNvPr id="6" name="Picture 5">
            <a:extLst>
              <a:ext uri="{FF2B5EF4-FFF2-40B4-BE49-F238E27FC236}">
                <a16:creationId xmlns:a16="http://schemas.microsoft.com/office/drawing/2014/main" id="{13657FFF-606A-5B33-6D81-C3A65A301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135" y="912447"/>
            <a:ext cx="3493476" cy="2328984"/>
          </a:xfrm>
          <a:prstGeom prst="rect">
            <a:avLst/>
          </a:prstGeom>
        </p:spPr>
      </p:pic>
      <p:pic>
        <p:nvPicPr>
          <p:cNvPr id="7" name="Picture 6">
            <a:extLst>
              <a:ext uri="{FF2B5EF4-FFF2-40B4-BE49-F238E27FC236}">
                <a16:creationId xmlns:a16="http://schemas.microsoft.com/office/drawing/2014/main" id="{C1984067-CE26-AC51-4449-DE00658ADA6B}"/>
              </a:ext>
            </a:extLst>
          </p:cNvPr>
          <p:cNvPicPr>
            <a:picLocks noChangeAspect="1"/>
          </p:cNvPicPr>
          <p:nvPr/>
        </p:nvPicPr>
        <p:blipFill>
          <a:blip r:embed="rId5"/>
          <a:stretch>
            <a:fillRect/>
          </a:stretch>
        </p:blipFill>
        <p:spPr>
          <a:xfrm>
            <a:off x="717306" y="3796079"/>
            <a:ext cx="3278067" cy="2445942"/>
          </a:xfrm>
          <a:prstGeom prst="rect">
            <a:avLst/>
          </a:prstGeom>
        </p:spPr>
      </p:pic>
      <p:pic>
        <p:nvPicPr>
          <p:cNvPr id="8" name="Picture 7">
            <a:extLst>
              <a:ext uri="{FF2B5EF4-FFF2-40B4-BE49-F238E27FC236}">
                <a16:creationId xmlns:a16="http://schemas.microsoft.com/office/drawing/2014/main" id="{9B1C7D2E-F1C9-FA1D-A16B-A518A72B9804}"/>
              </a:ext>
            </a:extLst>
          </p:cNvPr>
          <p:cNvPicPr>
            <a:picLocks noChangeAspect="1"/>
          </p:cNvPicPr>
          <p:nvPr/>
        </p:nvPicPr>
        <p:blipFill>
          <a:blip r:embed="rId6"/>
          <a:stretch>
            <a:fillRect/>
          </a:stretch>
        </p:blipFill>
        <p:spPr>
          <a:xfrm>
            <a:off x="4676502" y="3780465"/>
            <a:ext cx="3814740" cy="2163393"/>
          </a:xfrm>
          <a:prstGeom prst="rect">
            <a:avLst/>
          </a:prstGeom>
        </p:spPr>
      </p:pic>
      <p:sp>
        <p:nvSpPr>
          <p:cNvPr id="10" name="TextBox 9">
            <a:extLst>
              <a:ext uri="{FF2B5EF4-FFF2-40B4-BE49-F238E27FC236}">
                <a16:creationId xmlns:a16="http://schemas.microsoft.com/office/drawing/2014/main" id="{A459F29B-0123-39A6-5113-574A0A6A6EB5}"/>
              </a:ext>
            </a:extLst>
          </p:cNvPr>
          <p:cNvSpPr txBox="1"/>
          <p:nvPr/>
        </p:nvSpPr>
        <p:spPr>
          <a:xfrm>
            <a:off x="1359877" y="3258184"/>
            <a:ext cx="2039815" cy="341632"/>
          </a:xfrm>
          <a:prstGeom prst="rect">
            <a:avLst/>
          </a:prstGeom>
          <a:noFill/>
        </p:spPr>
        <p:txBody>
          <a:bodyPr wrap="square">
            <a:spAutoFit/>
          </a:bodyPr>
          <a:lstStyle/>
          <a:p>
            <a:pPr marL="12700">
              <a:lnSpc>
                <a:spcPct val="90000"/>
              </a:lnSpc>
              <a:spcBef>
                <a:spcPts val="600"/>
              </a:spcBef>
              <a:buClr>
                <a:srgbClr val="2D75B6"/>
              </a:buClr>
              <a:defRPr/>
            </a:pPr>
            <a:r>
              <a:rPr lang="en-US" altLang="en-US" dirty="0">
                <a:latin typeface="+mn-lt"/>
                <a:cs typeface="Segoe UI" panose="020B0502040204020203" pitchFamily="34" charset="0"/>
              </a:rPr>
              <a:t>Gemini (DD, NNSS) </a:t>
            </a:r>
          </a:p>
        </p:txBody>
      </p:sp>
      <p:sp>
        <p:nvSpPr>
          <p:cNvPr id="11" name="TextBox 10">
            <a:extLst>
              <a:ext uri="{FF2B5EF4-FFF2-40B4-BE49-F238E27FC236}">
                <a16:creationId xmlns:a16="http://schemas.microsoft.com/office/drawing/2014/main" id="{0B33A51F-A78E-D9B6-9965-76C3617AA6C1}"/>
              </a:ext>
            </a:extLst>
          </p:cNvPr>
          <p:cNvSpPr txBox="1"/>
          <p:nvPr/>
        </p:nvSpPr>
        <p:spPr>
          <a:xfrm>
            <a:off x="5563965" y="3274938"/>
            <a:ext cx="2039815" cy="341632"/>
          </a:xfrm>
          <a:prstGeom prst="rect">
            <a:avLst/>
          </a:prstGeom>
          <a:noFill/>
        </p:spPr>
        <p:txBody>
          <a:bodyPr wrap="square">
            <a:spAutoFit/>
          </a:bodyPr>
          <a:lstStyle/>
          <a:p>
            <a:pPr marL="12700">
              <a:lnSpc>
                <a:spcPct val="90000"/>
              </a:lnSpc>
              <a:spcBef>
                <a:spcPts val="600"/>
              </a:spcBef>
              <a:buClr>
                <a:srgbClr val="2D75B6"/>
              </a:buClr>
              <a:defRPr/>
            </a:pPr>
            <a:r>
              <a:rPr lang="en-US" altLang="en-US" dirty="0">
                <a:latin typeface="+mn-lt"/>
                <a:cs typeface="Segoe UI" panose="020B0502040204020203" pitchFamily="34" charset="0"/>
              </a:rPr>
              <a:t>ZEUS (DT, NNSS) </a:t>
            </a:r>
          </a:p>
        </p:txBody>
      </p:sp>
      <p:sp>
        <p:nvSpPr>
          <p:cNvPr id="12" name="TextBox 11">
            <a:extLst>
              <a:ext uri="{FF2B5EF4-FFF2-40B4-BE49-F238E27FC236}">
                <a16:creationId xmlns:a16="http://schemas.microsoft.com/office/drawing/2014/main" id="{614B0443-5FC7-3BC7-1B7F-A287D0E98707}"/>
              </a:ext>
            </a:extLst>
          </p:cNvPr>
          <p:cNvSpPr txBox="1"/>
          <p:nvPr/>
        </p:nvSpPr>
        <p:spPr>
          <a:xfrm>
            <a:off x="1276216" y="6242021"/>
            <a:ext cx="2311046" cy="341632"/>
          </a:xfrm>
          <a:prstGeom prst="rect">
            <a:avLst/>
          </a:prstGeom>
          <a:noFill/>
        </p:spPr>
        <p:txBody>
          <a:bodyPr wrap="square">
            <a:spAutoFit/>
          </a:bodyPr>
          <a:lstStyle/>
          <a:p>
            <a:pPr marL="12700">
              <a:lnSpc>
                <a:spcPct val="90000"/>
              </a:lnSpc>
              <a:spcBef>
                <a:spcPts val="600"/>
              </a:spcBef>
              <a:buClr>
                <a:srgbClr val="2D75B6"/>
              </a:buClr>
              <a:defRPr/>
            </a:pPr>
            <a:r>
              <a:rPr lang="en-US" altLang="en-US" dirty="0">
                <a:latin typeface="+mn-lt"/>
                <a:cs typeface="Segoe UI" panose="020B0502040204020203" pitchFamily="34" charset="0"/>
              </a:rPr>
              <a:t>MJLONIR (DD, LLNL) </a:t>
            </a:r>
          </a:p>
        </p:txBody>
      </p:sp>
      <p:sp>
        <p:nvSpPr>
          <p:cNvPr id="13" name="TextBox 12">
            <a:extLst>
              <a:ext uri="{FF2B5EF4-FFF2-40B4-BE49-F238E27FC236}">
                <a16:creationId xmlns:a16="http://schemas.microsoft.com/office/drawing/2014/main" id="{B24C9EAE-FFB3-0A57-0C9E-0E4E750A99CB}"/>
              </a:ext>
            </a:extLst>
          </p:cNvPr>
          <p:cNvSpPr txBox="1"/>
          <p:nvPr/>
        </p:nvSpPr>
        <p:spPr>
          <a:xfrm>
            <a:off x="5288471" y="5920442"/>
            <a:ext cx="2590801" cy="341632"/>
          </a:xfrm>
          <a:prstGeom prst="rect">
            <a:avLst/>
          </a:prstGeom>
          <a:noFill/>
        </p:spPr>
        <p:txBody>
          <a:bodyPr wrap="square">
            <a:spAutoFit/>
          </a:bodyPr>
          <a:lstStyle/>
          <a:p>
            <a:pPr marL="12700">
              <a:lnSpc>
                <a:spcPct val="90000"/>
              </a:lnSpc>
              <a:spcBef>
                <a:spcPts val="600"/>
              </a:spcBef>
              <a:buClr>
                <a:srgbClr val="2D75B6"/>
              </a:buClr>
              <a:defRPr/>
            </a:pPr>
            <a:r>
              <a:rPr lang="en-US" altLang="en-US" dirty="0">
                <a:latin typeface="+mn-lt"/>
                <a:cs typeface="Segoe UI" panose="020B0502040204020203" pitchFamily="34" charset="0"/>
              </a:rPr>
              <a:t>VERUS (DD, VERUS/DOD) </a:t>
            </a:r>
          </a:p>
        </p:txBody>
      </p:sp>
    </p:spTree>
    <p:extLst>
      <p:ext uri="{BB962C8B-B14F-4D97-AF65-F5344CB8AC3E}">
        <p14:creationId xmlns:p14="http://schemas.microsoft.com/office/powerpoint/2010/main" val="419158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Scorpius (Advanced Sources and Detectors) Overview</a:t>
            </a:r>
          </a:p>
        </p:txBody>
      </p:sp>
      <p:sp>
        <p:nvSpPr>
          <p:cNvPr id="8" name="Content Placeholder 4">
            <a:extLst>
              <a:ext uri="{FF2B5EF4-FFF2-40B4-BE49-F238E27FC236}">
                <a16:creationId xmlns:a16="http://schemas.microsoft.com/office/drawing/2014/main" id="{57A306DE-C387-27F0-9254-8F2E0C4A7F84}"/>
              </a:ext>
            </a:extLst>
          </p:cNvPr>
          <p:cNvSpPr txBox="1">
            <a:spLocks/>
          </p:cNvSpPr>
          <p:nvPr/>
        </p:nvSpPr>
        <p:spPr>
          <a:xfrm>
            <a:off x="77141" y="4300152"/>
            <a:ext cx="8880538" cy="2197413"/>
          </a:xfrm>
          <a:prstGeom prst="rect">
            <a:avLst/>
          </a:prstGeom>
        </p:spPr>
        <p:txBody>
          <a:bodyPr>
            <a:noAutofit/>
          </a:bodyPr>
          <a:lstStyle>
            <a:lvl1pPr marL="342900" indent="-342900" algn="l" rtl="0" eaLnBrk="0" fontAlgn="base" hangingPunct="0">
              <a:spcBef>
                <a:spcPct val="20000"/>
              </a:spcBef>
              <a:spcAft>
                <a:spcPct val="0"/>
              </a:spcAft>
              <a:buClr>
                <a:schemeClr val="tx2">
                  <a:lumMod val="60000"/>
                  <a:lumOff val="40000"/>
                </a:schemeClr>
              </a:buClr>
              <a:buFont typeface="Wingdings" panose="05000000000000000000" pitchFamily="2" charset="2"/>
              <a:buChar char="§"/>
              <a:defRPr sz="2400" kern="1200">
                <a:solidFill>
                  <a:schemeClr val="tx1"/>
                </a:solidFill>
                <a:latin typeface="+mn-lt"/>
                <a:ea typeface="+mn-ea"/>
                <a:cs typeface="+mn-cs"/>
              </a:defRPr>
            </a:lvl1pPr>
            <a:lvl2pPr marL="573088" indent="-28575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2pPr>
            <a:lvl3pPr marL="798513" indent="-228600" algn="l" rtl="0" eaLnBrk="0" fontAlgn="base" hangingPunct="0">
              <a:spcBef>
                <a:spcPct val="20000"/>
              </a:spcBef>
              <a:spcAft>
                <a:spcPct val="0"/>
              </a:spcAft>
              <a:buFont typeface="Wingdings" panose="05000000000000000000" pitchFamily="2" charset="2"/>
              <a:buChar char="§"/>
              <a:defRPr sz="1800" kern="1200">
                <a:solidFill>
                  <a:schemeClr val="tx1"/>
                </a:solidFill>
                <a:latin typeface="+mn-lt"/>
                <a:ea typeface="+mn-ea"/>
                <a:cs typeface="+mn-cs"/>
              </a:defRPr>
            </a:lvl3pPr>
            <a:lvl4pPr marL="1030288"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4pPr>
            <a:lvl5pPr marL="1317625"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buSzPct val="90000"/>
            </a:pPr>
            <a:endParaRPr lang="en-US" sz="1800" dirty="0"/>
          </a:p>
        </p:txBody>
      </p:sp>
      <p:sp>
        <p:nvSpPr>
          <p:cNvPr id="3" name="TextBox 2">
            <a:extLst>
              <a:ext uri="{FF2B5EF4-FFF2-40B4-BE49-F238E27FC236}">
                <a16:creationId xmlns:a16="http://schemas.microsoft.com/office/drawing/2014/main" id="{9E87AEE9-7DE6-C474-1715-11D6F5AFA72A}"/>
              </a:ext>
            </a:extLst>
          </p:cNvPr>
          <p:cNvSpPr txBox="1"/>
          <p:nvPr/>
        </p:nvSpPr>
        <p:spPr>
          <a:xfrm>
            <a:off x="868166" y="1589926"/>
            <a:ext cx="7407668"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Scorpius – 22MeV induction accelerator</a:t>
            </a:r>
          </a:p>
          <a:p>
            <a:pPr marL="742950" lvl="1" indent="-285750">
              <a:buFont typeface="Arial" panose="020B0604020202020204" pitchFamily="34" charset="0"/>
              <a:buChar char="•"/>
            </a:pPr>
            <a:r>
              <a:rPr lang="en-US" sz="2400" dirty="0"/>
              <a:t>Integrated Test Stand (ITS)</a:t>
            </a:r>
          </a:p>
          <a:p>
            <a:pPr marL="285750" indent="-285750">
              <a:buFont typeface="Arial" panose="020B0604020202020204" pitchFamily="34" charset="0"/>
              <a:buChar char="•"/>
            </a:pPr>
            <a:r>
              <a:rPr lang="en-US" sz="2400" dirty="0"/>
              <a:t>Z-pinch Experimental Underground System (ZEUS)</a:t>
            </a:r>
          </a:p>
          <a:p>
            <a:pPr marL="742950" lvl="1" indent="-285750">
              <a:buFont typeface="Arial" panose="020B0604020202020204" pitchFamily="34" charset="0"/>
              <a:buChar char="•"/>
            </a:pPr>
            <a:r>
              <a:rPr lang="en-US" sz="2400" dirty="0"/>
              <a:t>Dense Plasma Focus (DPF)</a:t>
            </a:r>
          </a:p>
        </p:txBody>
      </p:sp>
    </p:spTree>
    <p:extLst>
      <p:ext uri="{BB962C8B-B14F-4D97-AF65-F5344CB8AC3E}">
        <p14:creationId xmlns:p14="http://schemas.microsoft.com/office/powerpoint/2010/main" val="182962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Scorpius (Advanced Sources and Detectors) Overview</a:t>
            </a:r>
            <a:endParaRPr lang="en-US" dirty="0"/>
          </a:p>
        </p:txBody>
      </p:sp>
      <p:sp>
        <p:nvSpPr>
          <p:cNvPr id="8" name="Content Placeholder 4">
            <a:extLst>
              <a:ext uri="{FF2B5EF4-FFF2-40B4-BE49-F238E27FC236}">
                <a16:creationId xmlns:a16="http://schemas.microsoft.com/office/drawing/2014/main" id="{57A306DE-C387-27F0-9254-8F2E0C4A7F84}"/>
              </a:ext>
            </a:extLst>
          </p:cNvPr>
          <p:cNvSpPr txBox="1">
            <a:spLocks/>
          </p:cNvSpPr>
          <p:nvPr/>
        </p:nvSpPr>
        <p:spPr>
          <a:xfrm>
            <a:off x="77141" y="4300152"/>
            <a:ext cx="8880538" cy="2197413"/>
          </a:xfrm>
          <a:prstGeom prst="rect">
            <a:avLst/>
          </a:prstGeom>
        </p:spPr>
        <p:txBody>
          <a:bodyPr>
            <a:noAutofit/>
          </a:bodyPr>
          <a:lstStyle>
            <a:lvl1pPr marL="342900" indent="-342900" algn="l" rtl="0" eaLnBrk="0" fontAlgn="base" hangingPunct="0">
              <a:spcBef>
                <a:spcPct val="20000"/>
              </a:spcBef>
              <a:spcAft>
                <a:spcPct val="0"/>
              </a:spcAft>
              <a:buClr>
                <a:schemeClr val="tx2">
                  <a:lumMod val="60000"/>
                  <a:lumOff val="40000"/>
                </a:schemeClr>
              </a:buClr>
              <a:buFont typeface="Wingdings" panose="05000000000000000000" pitchFamily="2" charset="2"/>
              <a:buChar char="§"/>
              <a:defRPr sz="2400" kern="1200">
                <a:solidFill>
                  <a:schemeClr val="tx1"/>
                </a:solidFill>
                <a:latin typeface="+mn-lt"/>
                <a:ea typeface="+mn-ea"/>
                <a:cs typeface="+mn-cs"/>
              </a:defRPr>
            </a:lvl1pPr>
            <a:lvl2pPr marL="573088" indent="-28575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2pPr>
            <a:lvl3pPr marL="798513" indent="-228600" algn="l" rtl="0" eaLnBrk="0" fontAlgn="base" hangingPunct="0">
              <a:spcBef>
                <a:spcPct val="20000"/>
              </a:spcBef>
              <a:spcAft>
                <a:spcPct val="0"/>
              </a:spcAft>
              <a:buFont typeface="Wingdings" panose="05000000000000000000" pitchFamily="2" charset="2"/>
              <a:buChar char="§"/>
              <a:defRPr sz="1800" kern="1200">
                <a:solidFill>
                  <a:schemeClr val="tx1"/>
                </a:solidFill>
                <a:latin typeface="+mn-lt"/>
                <a:ea typeface="+mn-ea"/>
                <a:cs typeface="+mn-cs"/>
              </a:defRPr>
            </a:lvl3pPr>
            <a:lvl4pPr marL="1030288"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4pPr>
            <a:lvl5pPr marL="1317625"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buSzPct val="90000"/>
            </a:pPr>
            <a:endParaRPr lang="en-US" sz="1800" dirty="0"/>
          </a:p>
        </p:txBody>
      </p:sp>
      <p:pic>
        <p:nvPicPr>
          <p:cNvPr id="10" name="Picture 9">
            <a:extLst>
              <a:ext uri="{FF2B5EF4-FFF2-40B4-BE49-F238E27FC236}">
                <a16:creationId xmlns:a16="http://schemas.microsoft.com/office/drawing/2014/main" id="{425E3D5F-79A2-DE07-6689-4884F9B2AD91}"/>
              </a:ext>
            </a:extLst>
          </p:cNvPr>
          <p:cNvPicPr>
            <a:picLocks noChangeAspect="1"/>
          </p:cNvPicPr>
          <p:nvPr/>
        </p:nvPicPr>
        <p:blipFill>
          <a:blip r:embed="rId3"/>
          <a:stretch>
            <a:fillRect/>
          </a:stretch>
        </p:blipFill>
        <p:spPr>
          <a:xfrm>
            <a:off x="273711" y="1196728"/>
            <a:ext cx="8596577" cy="4202130"/>
          </a:xfrm>
          <a:prstGeom prst="rect">
            <a:avLst/>
          </a:prstGeom>
        </p:spPr>
      </p:pic>
    </p:spTree>
    <p:extLst>
      <p:ext uri="{BB962C8B-B14F-4D97-AF65-F5344CB8AC3E}">
        <p14:creationId xmlns:p14="http://schemas.microsoft.com/office/powerpoint/2010/main" val="247024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Scorpius (Advanced Sources and Detectors) Overview</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6734"/>
          <a:stretch/>
        </p:blipFill>
        <p:spPr>
          <a:xfrm>
            <a:off x="131730" y="802016"/>
            <a:ext cx="8880539" cy="3498136"/>
          </a:xfrm>
          <a:prstGeom prst="rect">
            <a:avLst/>
          </a:prstGeom>
        </p:spPr>
      </p:pic>
      <p:sp>
        <p:nvSpPr>
          <p:cNvPr id="8" name="Content Placeholder 4">
            <a:extLst>
              <a:ext uri="{FF2B5EF4-FFF2-40B4-BE49-F238E27FC236}">
                <a16:creationId xmlns:a16="http://schemas.microsoft.com/office/drawing/2014/main" id="{57A306DE-C387-27F0-9254-8F2E0C4A7F84}"/>
              </a:ext>
            </a:extLst>
          </p:cNvPr>
          <p:cNvSpPr txBox="1">
            <a:spLocks/>
          </p:cNvSpPr>
          <p:nvPr/>
        </p:nvSpPr>
        <p:spPr>
          <a:xfrm>
            <a:off x="77141" y="4300152"/>
            <a:ext cx="8880538" cy="2197413"/>
          </a:xfrm>
          <a:prstGeom prst="rect">
            <a:avLst/>
          </a:prstGeom>
        </p:spPr>
        <p:txBody>
          <a:bodyPr>
            <a:noAutofit/>
          </a:bodyPr>
          <a:lstStyle>
            <a:lvl1pPr marL="342900" indent="-342900" algn="l" rtl="0" eaLnBrk="0" fontAlgn="base" hangingPunct="0">
              <a:spcBef>
                <a:spcPct val="20000"/>
              </a:spcBef>
              <a:spcAft>
                <a:spcPct val="0"/>
              </a:spcAft>
              <a:buClr>
                <a:schemeClr val="tx2">
                  <a:lumMod val="60000"/>
                  <a:lumOff val="40000"/>
                </a:schemeClr>
              </a:buClr>
              <a:buFont typeface="Wingdings" panose="05000000000000000000" pitchFamily="2" charset="2"/>
              <a:buChar char="§"/>
              <a:defRPr sz="2400" kern="1200">
                <a:solidFill>
                  <a:schemeClr val="tx1"/>
                </a:solidFill>
                <a:latin typeface="+mn-lt"/>
                <a:ea typeface="+mn-ea"/>
                <a:cs typeface="+mn-cs"/>
              </a:defRPr>
            </a:lvl1pPr>
            <a:lvl2pPr marL="573088" indent="-28575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2pPr>
            <a:lvl3pPr marL="798513" indent="-228600" algn="l" rtl="0" eaLnBrk="0" fontAlgn="base" hangingPunct="0">
              <a:spcBef>
                <a:spcPct val="20000"/>
              </a:spcBef>
              <a:spcAft>
                <a:spcPct val="0"/>
              </a:spcAft>
              <a:buFont typeface="Wingdings" panose="05000000000000000000" pitchFamily="2" charset="2"/>
              <a:buChar char="§"/>
              <a:defRPr sz="1800" kern="1200">
                <a:solidFill>
                  <a:schemeClr val="tx1"/>
                </a:solidFill>
                <a:latin typeface="+mn-lt"/>
                <a:ea typeface="+mn-ea"/>
                <a:cs typeface="+mn-cs"/>
              </a:defRPr>
            </a:lvl3pPr>
            <a:lvl4pPr marL="1030288"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4pPr>
            <a:lvl5pPr marL="1317625" indent="-228600" algn="l" rtl="0" eaLnBrk="0" fontAlgn="base" hangingPunct="0">
              <a:spcBef>
                <a:spcPct val="20000"/>
              </a:spcBef>
              <a:spcAft>
                <a:spcPct val="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1"/>
              </a:buClr>
              <a:buSzPct val="90000"/>
            </a:pPr>
            <a:endParaRPr lang="en-US" sz="1800" dirty="0"/>
          </a:p>
        </p:txBody>
      </p:sp>
      <p:pic>
        <p:nvPicPr>
          <p:cNvPr id="12" name="Picture 11">
            <a:extLst>
              <a:ext uri="{FF2B5EF4-FFF2-40B4-BE49-F238E27FC236}">
                <a16:creationId xmlns:a16="http://schemas.microsoft.com/office/drawing/2014/main" id="{B2C819DF-3BB0-CDD1-1F8F-B0BBD715DE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599" y="1004401"/>
            <a:ext cx="837259" cy="837259"/>
          </a:xfrm>
          <a:prstGeom prst="rect">
            <a:avLst/>
          </a:prstGeom>
        </p:spPr>
      </p:pic>
    </p:spTree>
    <p:extLst>
      <p:ext uri="{BB962C8B-B14F-4D97-AF65-F5344CB8AC3E}">
        <p14:creationId xmlns:p14="http://schemas.microsoft.com/office/powerpoint/2010/main" val="654418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EB87-D225-974B-876C-2B6E46C24901}"/>
              </a:ext>
            </a:extLst>
          </p:cNvPr>
          <p:cNvSpPr>
            <a:spLocks noGrp="1"/>
          </p:cNvSpPr>
          <p:nvPr>
            <p:ph type="title"/>
          </p:nvPr>
        </p:nvSpPr>
        <p:spPr>
          <a:xfrm>
            <a:off x="457199" y="97059"/>
            <a:ext cx="8150773" cy="704957"/>
          </a:xfrm>
        </p:spPr>
        <p:txBody>
          <a:bodyPr/>
          <a:lstStyle/>
          <a:p>
            <a:r>
              <a:rPr lang="en-US" dirty="0"/>
              <a:t>Scorpius Will be Installed at the Nevada National Security Site: a Haz Cat 2 Nuclear Facility</a:t>
            </a:r>
          </a:p>
        </p:txBody>
      </p:sp>
      <p:grpSp>
        <p:nvGrpSpPr>
          <p:cNvPr id="21" name="Group 20">
            <a:extLst>
              <a:ext uri="{FF2B5EF4-FFF2-40B4-BE49-F238E27FC236}">
                <a16:creationId xmlns:a16="http://schemas.microsoft.com/office/drawing/2014/main" id="{E665CB08-B19D-1F44-95D0-C9EE47883DA0}"/>
              </a:ext>
            </a:extLst>
          </p:cNvPr>
          <p:cNvGrpSpPr/>
          <p:nvPr/>
        </p:nvGrpSpPr>
        <p:grpSpPr>
          <a:xfrm>
            <a:off x="387879" y="873932"/>
            <a:ext cx="8569366" cy="5346753"/>
            <a:chOff x="276351" y="858033"/>
            <a:chExt cx="8569366" cy="5346753"/>
          </a:xfrm>
        </p:grpSpPr>
        <p:pic>
          <p:nvPicPr>
            <p:cNvPr id="4" name="Picture 3">
              <a:extLst>
                <a:ext uri="{FF2B5EF4-FFF2-40B4-BE49-F238E27FC236}">
                  <a16:creationId xmlns:a16="http://schemas.microsoft.com/office/drawing/2014/main" id="{B317516F-E673-334F-A8B8-39EDBED0E0BA}"/>
                </a:ext>
              </a:extLst>
            </p:cNvPr>
            <p:cNvPicPr>
              <a:picLocks noChangeAspect="1"/>
            </p:cNvPicPr>
            <p:nvPr/>
          </p:nvPicPr>
          <p:blipFill>
            <a:blip r:embed="rId3"/>
            <a:stretch>
              <a:fillRect/>
            </a:stretch>
          </p:blipFill>
          <p:spPr>
            <a:xfrm>
              <a:off x="276351" y="858033"/>
              <a:ext cx="6312340" cy="5346753"/>
            </a:xfrm>
            <a:prstGeom prst="rect">
              <a:avLst/>
            </a:prstGeom>
          </p:spPr>
        </p:pic>
        <p:pic>
          <p:nvPicPr>
            <p:cNvPr id="13" name="Picture 12">
              <a:extLst>
                <a:ext uri="{FF2B5EF4-FFF2-40B4-BE49-F238E27FC236}">
                  <a16:creationId xmlns:a16="http://schemas.microsoft.com/office/drawing/2014/main" id="{C9338B3C-5B1C-0044-8F73-D43F7EAD6C75}"/>
                </a:ext>
              </a:extLst>
            </p:cNvPr>
            <p:cNvPicPr>
              <a:picLocks noChangeAspect="1"/>
            </p:cNvPicPr>
            <p:nvPr/>
          </p:nvPicPr>
          <p:blipFill>
            <a:blip r:embed="rId4"/>
            <a:stretch>
              <a:fillRect/>
            </a:stretch>
          </p:blipFill>
          <p:spPr>
            <a:xfrm>
              <a:off x="6683285" y="1975397"/>
              <a:ext cx="2162432" cy="921273"/>
            </a:xfrm>
            <a:prstGeom prst="rect">
              <a:avLst/>
            </a:prstGeom>
          </p:spPr>
        </p:pic>
      </p:grpSp>
      <p:grpSp>
        <p:nvGrpSpPr>
          <p:cNvPr id="7" name="Group 6">
            <a:extLst>
              <a:ext uri="{FF2B5EF4-FFF2-40B4-BE49-F238E27FC236}">
                <a16:creationId xmlns:a16="http://schemas.microsoft.com/office/drawing/2014/main" id="{31F16A20-A53F-D741-AC3C-F2F03D18485F}"/>
              </a:ext>
            </a:extLst>
          </p:cNvPr>
          <p:cNvGrpSpPr/>
          <p:nvPr/>
        </p:nvGrpSpPr>
        <p:grpSpPr>
          <a:xfrm>
            <a:off x="1884054" y="858033"/>
            <a:ext cx="7269564" cy="5438188"/>
            <a:chOff x="1712006" y="1150013"/>
            <a:chExt cx="7269564" cy="5438188"/>
          </a:xfrm>
        </p:grpSpPr>
        <p:pic>
          <p:nvPicPr>
            <p:cNvPr id="8" name="Picture 7">
              <a:extLst>
                <a:ext uri="{FF2B5EF4-FFF2-40B4-BE49-F238E27FC236}">
                  <a16:creationId xmlns:a16="http://schemas.microsoft.com/office/drawing/2014/main" id="{672A6E56-1B1F-D345-96AF-F9C5777629D9}"/>
                </a:ext>
              </a:extLst>
            </p:cNvPr>
            <p:cNvPicPr>
              <a:picLocks noChangeAspect="1"/>
            </p:cNvPicPr>
            <p:nvPr/>
          </p:nvPicPr>
          <p:blipFill>
            <a:blip r:embed="rId5"/>
            <a:stretch>
              <a:fillRect/>
            </a:stretch>
          </p:blipFill>
          <p:spPr>
            <a:xfrm>
              <a:off x="1867363" y="3222701"/>
              <a:ext cx="5143500" cy="3365500"/>
            </a:xfrm>
            <a:prstGeom prst="rect">
              <a:avLst/>
            </a:prstGeom>
          </p:spPr>
        </p:pic>
        <p:sp>
          <p:nvSpPr>
            <p:cNvPr id="9" name="Right Brace 8">
              <a:extLst>
                <a:ext uri="{FF2B5EF4-FFF2-40B4-BE49-F238E27FC236}">
                  <a16:creationId xmlns:a16="http://schemas.microsoft.com/office/drawing/2014/main" id="{0DEBDFF9-A732-F94C-9C30-37D0130D3568}"/>
                </a:ext>
              </a:extLst>
            </p:cNvPr>
            <p:cNvSpPr/>
            <p:nvPr/>
          </p:nvSpPr>
          <p:spPr>
            <a:xfrm>
              <a:off x="7603595" y="2086142"/>
              <a:ext cx="640080" cy="3156857"/>
            </a:xfrm>
            <a:prstGeom prst="rightBrace">
              <a:avLst/>
            </a:prstGeom>
            <a:noFill/>
            <a:ln w="38100">
              <a:solidFill>
                <a:srgbClr val="2832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C43FD968-3ADC-B84F-8F85-CE94B6453F14}"/>
                </a:ext>
              </a:extLst>
            </p:cNvPr>
            <p:cNvSpPr txBox="1"/>
            <p:nvPr/>
          </p:nvSpPr>
          <p:spPr>
            <a:xfrm>
              <a:off x="8261501" y="3479904"/>
              <a:ext cx="720069" cy="369332"/>
            </a:xfrm>
            <a:prstGeom prst="rect">
              <a:avLst/>
            </a:prstGeom>
            <a:noFill/>
          </p:spPr>
          <p:txBody>
            <a:bodyPr wrap="none" rtlCol="0">
              <a:spAutoFit/>
            </a:bodyPr>
            <a:lstStyle/>
            <a:p>
              <a:r>
                <a:rPr lang="en-US" dirty="0"/>
                <a:t>290m</a:t>
              </a:r>
            </a:p>
          </p:txBody>
        </p:sp>
        <p:pic>
          <p:nvPicPr>
            <p:cNvPr id="11" name="Picture 10">
              <a:extLst>
                <a:ext uri="{FF2B5EF4-FFF2-40B4-BE49-F238E27FC236}">
                  <a16:creationId xmlns:a16="http://schemas.microsoft.com/office/drawing/2014/main" id="{AA8F844E-7559-B747-AEAF-5B38A5CE765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12006" y="1150013"/>
              <a:ext cx="5454213" cy="2055700"/>
            </a:xfrm>
            <a:prstGeom prst="rect">
              <a:avLst/>
            </a:prstGeom>
          </p:spPr>
        </p:pic>
      </p:grpSp>
      <p:sp>
        <p:nvSpPr>
          <p:cNvPr id="3" name="TextBox 2">
            <a:extLst>
              <a:ext uri="{FF2B5EF4-FFF2-40B4-BE49-F238E27FC236}">
                <a16:creationId xmlns:a16="http://schemas.microsoft.com/office/drawing/2014/main" id="{0B9305B8-8240-3840-A582-293BF64DD3C2}"/>
              </a:ext>
            </a:extLst>
          </p:cNvPr>
          <p:cNvSpPr txBox="1"/>
          <p:nvPr/>
        </p:nvSpPr>
        <p:spPr>
          <a:xfrm>
            <a:off x="2409040" y="6158308"/>
            <a:ext cx="4773871" cy="400110"/>
          </a:xfrm>
          <a:prstGeom prst="rect">
            <a:avLst/>
          </a:prstGeom>
          <a:noFill/>
        </p:spPr>
        <p:txBody>
          <a:bodyPr wrap="none" rtlCol="0">
            <a:spAutoFit/>
          </a:bodyPr>
          <a:lstStyle/>
          <a:p>
            <a:r>
              <a:rPr lang="en-US" sz="2000" b="1" i="1" dirty="0"/>
              <a:t>U1a Complex Enhancements Project (UCEP)</a:t>
            </a:r>
          </a:p>
        </p:txBody>
      </p:sp>
    </p:spTree>
    <p:extLst>
      <p:ext uri="{BB962C8B-B14F-4D97-AF65-F5344CB8AC3E}">
        <p14:creationId xmlns:p14="http://schemas.microsoft.com/office/powerpoint/2010/main" val="104104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3157"/>
            <a:ext cx="8284191" cy="704957"/>
          </a:xfrm>
        </p:spPr>
        <p:txBody>
          <a:bodyPr/>
          <a:lstStyle/>
          <a:p>
            <a:r>
              <a:rPr lang="en-US" dirty="0"/>
              <a:t>Overview of Safety Basis Philosophy: Highlights</a:t>
            </a:r>
            <a:br>
              <a:rPr lang="en-US" dirty="0"/>
            </a:br>
            <a:endParaRPr lang="en-US" dirty="0"/>
          </a:p>
        </p:txBody>
      </p:sp>
      <p:sp>
        <p:nvSpPr>
          <p:cNvPr id="3" name="Content Placeholder 2"/>
          <p:cNvSpPr>
            <a:spLocks noGrp="1"/>
          </p:cNvSpPr>
          <p:nvPr>
            <p:ph sz="quarter" idx="10"/>
          </p:nvPr>
        </p:nvSpPr>
        <p:spPr>
          <a:xfrm>
            <a:off x="457200" y="1006474"/>
            <a:ext cx="8229600" cy="5101171"/>
          </a:xfrm>
        </p:spPr>
        <p:txBody>
          <a:bodyPr>
            <a:normAutofit/>
          </a:bodyPr>
          <a:lstStyle/>
          <a:p>
            <a:pPr>
              <a:lnSpc>
                <a:spcPct val="114000"/>
              </a:lnSpc>
            </a:pPr>
            <a:r>
              <a:rPr lang="en-US" sz="2200" dirty="0"/>
              <a:t>Utilize </a:t>
            </a:r>
            <a:r>
              <a:rPr lang="en-US" sz="2200" u="sng" dirty="0"/>
              <a:t>one safety analysis</a:t>
            </a:r>
            <a:r>
              <a:rPr lang="en-US" sz="2200" dirty="0"/>
              <a:t> for the entire U1a Complex Facility operations (accelerator and sub-critical experiments)</a:t>
            </a:r>
          </a:p>
          <a:p>
            <a:pPr lvl="1">
              <a:lnSpc>
                <a:spcPct val="114000"/>
              </a:lnSpc>
              <a:buFont typeface="Arial" panose="020B0604020202020204" pitchFamily="34" charset="0"/>
              <a:buChar char="•"/>
            </a:pPr>
            <a:r>
              <a:rPr lang="en-US" dirty="0"/>
              <a:t>Inclusion of Accelerator Operations into the Documented Safety Analysis (DSA)</a:t>
            </a:r>
          </a:p>
          <a:p>
            <a:pPr>
              <a:lnSpc>
                <a:spcPct val="114000"/>
              </a:lnSpc>
            </a:pPr>
            <a:r>
              <a:rPr lang="en-US" sz="2200" dirty="0"/>
              <a:t>Utilize existing analysis from Dual-Axis Radiographic Hydrodynamic Test Facility at LANL and current operations</a:t>
            </a:r>
          </a:p>
          <a:p>
            <a:pPr>
              <a:lnSpc>
                <a:spcPct val="114000"/>
              </a:lnSpc>
            </a:pPr>
            <a:r>
              <a:rPr lang="en-US" sz="2200" dirty="0"/>
              <a:t>Integrate and align with design progression for the Civil Construction (UCEP) – two subprojects</a:t>
            </a:r>
          </a:p>
          <a:p>
            <a:pPr lvl="1">
              <a:lnSpc>
                <a:spcPct val="114000"/>
              </a:lnSpc>
              <a:buFont typeface="Arial" panose="020B0604020202020204" pitchFamily="34" charset="0"/>
              <a:buChar char="•"/>
            </a:pPr>
            <a:r>
              <a:rPr lang="en-US" dirty="0"/>
              <a:t>Subproject 010 (non-nuclear), facility preparation and life safety </a:t>
            </a:r>
            <a:r>
              <a:rPr lang="en-US" dirty="0">
                <a:solidFill>
                  <a:srgbClr val="FF0000"/>
                </a:solidFill>
              </a:rPr>
              <a:t>(complete)</a:t>
            </a:r>
          </a:p>
          <a:p>
            <a:pPr lvl="1">
              <a:lnSpc>
                <a:spcPct val="114000"/>
              </a:lnSpc>
              <a:buFont typeface="Arial" panose="020B0604020202020204" pitchFamily="34" charset="0"/>
              <a:buChar char="•"/>
            </a:pPr>
            <a:r>
              <a:rPr lang="en-US" dirty="0"/>
              <a:t>Subproject 020, balance of required systems, including nuclear operations controls</a:t>
            </a:r>
          </a:p>
          <a:p>
            <a:pPr marL="0" indent="0">
              <a:lnSpc>
                <a:spcPct val="114000"/>
              </a:lnSpc>
              <a:buNone/>
            </a:pPr>
            <a:endParaRPr lang="en-US" sz="2200" dirty="0"/>
          </a:p>
        </p:txBody>
      </p:sp>
    </p:spTree>
    <p:extLst>
      <p:ext uri="{BB962C8B-B14F-4D97-AF65-F5344CB8AC3E}">
        <p14:creationId xmlns:p14="http://schemas.microsoft.com/office/powerpoint/2010/main" val="122428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401"/>
            <a:ext cx="8284191" cy="704957"/>
          </a:xfrm>
        </p:spPr>
        <p:txBody>
          <a:bodyPr/>
          <a:lstStyle/>
          <a:p>
            <a:r>
              <a:rPr lang="en-US" dirty="0"/>
              <a:t>Regulatory Approach for Accelerator Operation Involves Incorporation of the Accelerator Control Set within the DSA</a:t>
            </a:r>
          </a:p>
        </p:txBody>
      </p:sp>
      <p:sp>
        <p:nvSpPr>
          <p:cNvPr id="3" name="Content Placeholder 2"/>
          <p:cNvSpPr>
            <a:spLocks noGrp="1"/>
          </p:cNvSpPr>
          <p:nvPr>
            <p:ph sz="quarter" idx="10"/>
          </p:nvPr>
        </p:nvSpPr>
        <p:spPr>
          <a:xfrm>
            <a:off x="-1" y="817289"/>
            <a:ext cx="5259730" cy="5501750"/>
          </a:xfrm>
        </p:spPr>
        <p:txBody>
          <a:bodyPr>
            <a:noAutofit/>
          </a:bodyPr>
          <a:lstStyle/>
          <a:p>
            <a:r>
              <a:rPr lang="en-US" sz="2000" dirty="0"/>
              <a:t>Two competing regulatory frameworks exist for accelerator operations within the U1a Complex Hazard Category 2 Nuclear Facility</a:t>
            </a:r>
          </a:p>
          <a:p>
            <a:pPr lvl="1">
              <a:buFont typeface="Arial" panose="020B0604020202020204" pitchFamily="34" charset="0"/>
              <a:buChar char="•"/>
            </a:pPr>
            <a:r>
              <a:rPr lang="en-US" sz="1800" dirty="0"/>
              <a:t>10CFR830 Subpart B/DOE-STD-3009-2014</a:t>
            </a:r>
          </a:p>
          <a:p>
            <a:pPr lvl="1">
              <a:buFont typeface="Arial" panose="020B0604020202020204" pitchFamily="34" charset="0"/>
              <a:buChar char="•"/>
            </a:pPr>
            <a:r>
              <a:rPr lang="en-US" sz="1800" dirty="0"/>
              <a:t>DOE Order 420.2C </a:t>
            </a:r>
            <a:r>
              <a:rPr lang="en-US" sz="1800" b="1" dirty="0">
                <a:solidFill>
                  <a:srgbClr val="FF0000"/>
                </a:solidFill>
              </a:rPr>
              <a:t>(replaced by 420.2D on 9/9/2022)</a:t>
            </a:r>
          </a:p>
          <a:p>
            <a:r>
              <a:rPr lang="en-US" sz="2000" dirty="0"/>
              <a:t>Incorporation of the accelerator within the DSA as allowed through equivalency within 420.2C</a:t>
            </a:r>
          </a:p>
          <a:p>
            <a:pPr lvl="1">
              <a:buFont typeface="Arial" panose="020B0604020202020204" pitchFamily="34" charset="0"/>
              <a:buChar char="•"/>
            </a:pPr>
            <a:r>
              <a:rPr lang="en-US" sz="1800" b="1" dirty="0"/>
              <a:t>Crosswalk demonstrating equivalency</a:t>
            </a:r>
          </a:p>
          <a:p>
            <a:r>
              <a:rPr lang="en-US" sz="2000" dirty="0"/>
              <a:t>Safety Basis Strategy demonstrates equivalent protection for accelerator operations under 10CFR830</a:t>
            </a:r>
          </a:p>
          <a:p>
            <a:pPr lvl="1">
              <a:buFont typeface="Arial" panose="020B0604020202020204" pitchFamily="34" charset="0"/>
              <a:buChar char="•"/>
            </a:pPr>
            <a:r>
              <a:rPr lang="en-US" sz="1800" dirty="0"/>
              <a:t>Allowed under DOE O 420.2C </a:t>
            </a:r>
            <a:r>
              <a:rPr lang="en-US" sz="1800" b="1" dirty="0">
                <a:solidFill>
                  <a:srgbClr val="FF0000"/>
                </a:solidFill>
              </a:rPr>
              <a:t>(also O 420.2D)</a:t>
            </a:r>
          </a:p>
          <a:p>
            <a:pPr lvl="1">
              <a:buFont typeface="Arial" panose="020B0604020202020204" pitchFamily="34" charset="0"/>
              <a:buChar char="•"/>
            </a:pPr>
            <a:r>
              <a:rPr lang="en-US" sz="1800" dirty="0"/>
              <a:t>Submitted to NNSA – Approved by NA-50</a:t>
            </a:r>
          </a:p>
          <a:p>
            <a:pPr lvl="1">
              <a:buFont typeface="Arial" panose="020B0604020202020204" pitchFamily="34" charset="0"/>
              <a:buChar char="•"/>
            </a:pPr>
            <a:r>
              <a:rPr lang="en-US" sz="1800" b="1" dirty="0"/>
              <a:t>Approved by the Cognizant Secretarial Officer on 4/7/2020</a:t>
            </a:r>
          </a:p>
          <a:p>
            <a:pPr lvl="1"/>
            <a:endParaRPr lang="en-US" dirty="0"/>
          </a:p>
          <a:p>
            <a:pPr lvl="1"/>
            <a:endParaRPr lang="en-US" b="1" dirty="0"/>
          </a:p>
        </p:txBody>
      </p:sp>
      <p:pic>
        <p:nvPicPr>
          <p:cNvPr id="5" name="Picture 4">
            <a:extLst>
              <a:ext uri="{FF2B5EF4-FFF2-40B4-BE49-F238E27FC236}">
                <a16:creationId xmlns:a16="http://schemas.microsoft.com/office/drawing/2014/main" id="{F703D315-DB10-EC48-B9F4-842F414DD012}"/>
              </a:ext>
            </a:extLst>
          </p:cNvPr>
          <p:cNvPicPr>
            <a:picLocks noChangeAspect="1"/>
          </p:cNvPicPr>
          <p:nvPr/>
        </p:nvPicPr>
        <p:blipFill>
          <a:blip r:embed="rId2"/>
          <a:stretch>
            <a:fillRect/>
          </a:stretch>
        </p:blipFill>
        <p:spPr>
          <a:xfrm>
            <a:off x="5259729" y="817288"/>
            <a:ext cx="3884271" cy="4133085"/>
          </a:xfrm>
          <a:prstGeom prst="rect">
            <a:avLst/>
          </a:prstGeom>
        </p:spPr>
      </p:pic>
      <p:pic>
        <p:nvPicPr>
          <p:cNvPr id="6" name="Picture 5">
            <a:extLst>
              <a:ext uri="{FF2B5EF4-FFF2-40B4-BE49-F238E27FC236}">
                <a16:creationId xmlns:a16="http://schemas.microsoft.com/office/drawing/2014/main" id="{80E3B385-DAC2-9244-B1DF-B920DA960BD1}"/>
              </a:ext>
            </a:extLst>
          </p:cNvPr>
          <p:cNvPicPr>
            <a:picLocks noChangeAspect="1"/>
          </p:cNvPicPr>
          <p:nvPr/>
        </p:nvPicPr>
        <p:blipFill>
          <a:blip r:embed="rId3"/>
          <a:stretch>
            <a:fillRect/>
          </a:stretch>
        </p:blipFill>
        <p:spPr>
          <a:xfrm>
            <a:off x="5431105" y="5077940"/>
            <a:ext cx="3669336" cy="1241099"/>
          </a:xfrm>
          <a:prstGeom prst="rect">
            <a:avLst/>
          </a:prstGeom>
        </p:spPr>
      </p:pic>
    </p:spTree>
    <p:extLst>
      <p:ext uri="{BB962C8B-B14F-4D97-AF65-F5344CB8AC3E}">
        <p14:creationId xmlns:p14="http://schemas.microsoft.com/office/powerpoint/2010/main" val="368090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7059"/>
            <a:ext cx="8284191" cy="588741"/>
          </a:xfrm>
        </p:spPr>
        <p:txBody>
          <a:bodyPr/>
          <a:lstStyle/>
          <a:p>
            <a:r>
              <a:rPr lang="en-US" dirty="0"/>
              <a:t>420.2C </a:t>
            </a:r>
            <a:r>
              <a:rPr lang="en-US" dirty="0">
                <a:solidFill>
                  <a:srgbClr val="FF0000"/>
                </a:solidFill>
              </a:rPr>
              <a:t>(2D) </a:t>
            </a:r>
            <a:r>
              <a:rPr lang="en-US" dirty="0"/>
              <a:t>Order Requirements vs Equivalent Criteria</a:t>
            </a:r>
          </a:p>
        </p:txBody>
      </p:sp>
      <p:graphicFrame>
        <p:nvGraphicFramePr>
          <p:cNvPr id="4" name="Content Placeholder 3"/>
          <p:cNvGraphicFramePr>
            <a:graphicFrameLocks noGrp="1"/>
          </p:cNvGraphicFramePr>
          <p:nvPr>
            <p:ph sz="quarter" idx="10"/>
          </p:nvPr>
        </p:nvGraphicFramePr>
        <p:xfrm>
          <a:off x="457198" y="803720"/>
          <a:ext cx="8284192" cy="5644770"/>
        </p:xfrm>
        <a:graphic>
          <a:graphicData uri="http://schemas.openxmlformats.org/drawingml/2006/table">
            <a:tbl>
              <a:tblPr firstRow="1" firstCol="1" bandRow="1"/>
              <a:tblGrid>
                <a:gridCol w="4142096">
                  <a:extLst>
                    <a:ext uri="{9D8B030D-6E8A-4147-A177-3AD203B41FA5}">
                      <a16:colId xmlns:a16="http://schemas.microsoft.com/office/drawing/2014/main" val="2206676636"/>
                    </a:ext>
                  </a:extLst>
                </a:gridCol>
                <a:gridCol w="4142096">
                  <a:extLst>
                    <a:ext uri="{9D8B030D-6E8A-4147-A177-3AD203B41FA5}">
                      <a16:colId xmlns:a16="http://schemas.microsoft.com/office/drawing/2014/main" val="3709783562"/>
                    </a:ext>
                  </a:extLst>
                </a:gridCol>
              </a:tblGrid>
              <a:tr h="99530">
                <a:tc>
                  <a:txBody>
                    <a:bodyPr/>
                    <a:lstStyle/>
                    <a:p>
                      <a:pPr marL="0" marR="0">
                        <a:lnSpc>
                          <a:spcPct val="115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DOE O 420.2C Requirement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420.2D)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Proposed Equivalent Approach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6572866"/>
                  </a:ext>
                </a:extLst>
              </a:tr>
              <a:tr h="819721">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4.a.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 </a:t>
                      </a:r>
                      <a:r>
                        <a:rPr lang="en-US" sz="1400" dirty="0">
                          <a:effectLst/>
                          <a:latin typeface="Calibri" panose="020F0502020204030204" pitchFamily="34" charset="0"/>
                          <a:ea typeface="Calibri" panose="020F0502020204030204" pitchFamily="34" charset="0"/>
                          <a:cs typeface="Times New Roman" panose="02020603050405020304" pitchFamily="18" charset="0"/>
                        </a:rPr>
                        <a:t>DOE organizations are required to have oversight, consistent with current DOE oversight policy, over contractors who design, build and operate accelerators. This includes oversight of any modifications to facility, its equipment or program elements that have potential to significantly impact risk, complexity, visibility, safety and security of operating or maintaining accelerator facility. </a:t>
                      </a: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Existing NNSA/NFO processes are compliant with DOE O 226.1B,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Implementation of DOE Oversight Policy</a:t>
                      </a:r>
                      <a:r>
                        <a:rPr lang="en-US" sz="1400" dirty="0">
                          <a:effectLst/>
                          <a:latin typeface="Calibri" panose="020F0502020204030204" pitchFamily="34" charset="0"/>
                          <a:ea typeface="Calibri" panose="020F0502020204030204" pitchFamily="34" charset="0"/>
                          <a:cs typeface="Times New Roman" panose="02020603050405020304" pitchFamily="18" charset="0"/>
                        </a:rPr>
                        <a:t>, and ensure adequate oversight capabilities exist in all required areas.</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201108"/>
                  </a:ext>
                </a:extLst>
              </a:tr>
              <a:tr h="168592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4.b.(1)  Accelerator Safety Envelope (ASE):</a:t>
                      </a:r>
                    </a:p>
                    <a:p>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4.c.(2):  </a:t>
                      </a:r>
                      <a:r>
                        <a:rPr lang="en-US" sz="1400" b="1" dirty="0">
                          <a:solidFill>
                            <a:srgbClr val="FF0000"/>
                          </a:solidFill>
                          <a:effectLst/>
                          <a:latin typeface="+mn-lt"/>
                          <a:ea typeface="Calibri" panose="020F0502020204030204" pitchFamily="34" charset="0"/>
                          <a:cs typeface="Times New Roman" panose="02020603050405020304" pitchFamily="18" charset="0"/>
                        </a:rPr>
                        <a:t>420.2D - </a:t>
                      </a:r>
                      <a:r>
                        <a:rPr lang="en-US" sz="1400" b="1" kern="1200" dirty="0">
                          <a:solidFill>
                            <a:srgbClr val="FF0000"/>
                          </a:solidFill>
                          <a:effectLst/>
                          <a:latin typeface="+mn-lt"/>
                          <a:ea typeface="+mn-ea"/>
                          <a:cs typeface="+mn-cs"/>
                        </a:rPr>
                        <a:t>DOE approved Accelerator Safety Envelope (ASE)</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Defines physical and administrative bounding conditions and controls for safe operations based on analysis documented in SAD.</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 Requires DOE approval; may be submitted as a separate document from SAD.</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 Activities expected to exceed bounding conditions of ASE require DOE approval. Any activity violating the ASE must be terminated immediately and be put in a safe and stable configuration.</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Technical Safety Requirements (TSR)</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(Compliant with DOE G 423.1-1B)</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Addresses all key elements of ASE.</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Defines limits, controls, and related actions that establish specific parameters and requisite actions for safe operations based on analysis documented in DSA.</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Includes use and application provisions that define operability requirements/violations and actions necessary to achieve safe and stable configuration. USQ process ensures changes are approved at the appropriate level.</a:t>
                      </a: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406" marR="35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292754"/>
                  </a:ext>
                </a:extLst>
              </a:tr>
            </a:tbl>
          </a:graphicData>
        </a:graphic>
      </p:graphicFrame>
    </p:spTree>
    <p:extLst>
      <p:ext uri="{BB962C8B-B14F-4D97-AF65-F5344CB8AC3E}">
        <p14:creationId xmlns:p14="http://schemas.microsoft.com/office/powerpoint/2010/main" val="3010649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SE_Council_8_26_18R1" id="{9AAED93A-638A-154C-825A-EB745AD19408}" vid="{40E03759-3956-A449-8FB3-95D682232E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15683</TotalTime>
  <Words>2242</Words>
  <Application>Microsoft Office PowerPoint</Application>
  <PresentationFormat>On-screen Show (4:3)</PresentationFormat>
  <Paragraphs>195</Paragraphs>
  <Slides>22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Unicode MS</vt:lpstr>
      <vt:lpstr>Calibri</vt:lpstr>
      <vt:lpstr>Segoe UI</vt:lpstr>
      <vt:lpstr>Wingdings</vt:lpstr>
      <vt:lpstr>Office Theme</vt:lpstr>
      <vt:lpstr>NNSA/NNSS Enhanced Capability Subcritical Experiments</vt:lpstr>
      <vt:lpstr>Outline</vt:lpstr>
      <vt:lpstr>Scorpius (Advanced Sources and Detectors) Overview</vt:lpstr>
      <vt:lpstr>Scorpius (Advanced Sources and Detectors) Overview</vt:lpstr>
      <vt:lpstr>Scorpius (Advanced Sources and Detectors) Overview</vt:lpstr>
      <vt:lpstr>Scorpius Will be Installed at the Nevada National Security Site: a Haz Cat 2 Nuclear Facility</vt:lpstr>
      <vt:lpstr>Overview of Safety Basis Philosophy: Highlights </vt:lpstr>
      <vt:lpstr>Regulatory Approach for Accelerator Operation Involves Incorporation of the Accelerator Control Set within the DSA</vt:lpstr>
      <vt:lpstr>420.2C (2D) Order Requirements vs Equivalent Criteria</vt:lpstr>
      <vt:lpstr>420.2C (2D) Order Requirements vs Equivalent Criteria</vt:lpstr>
      <vt:lpstr>420.2C (2D) Order Requirements vs Equivalent Criteria</vt:lpstr>
      <vt:lpstr>420.2C (2D) Order Requirements vs Equivalent Criteria</vt:lpstr>
      <vt:lpstr>420.2C (2D) Order Requirements vs Equivalent Criteria</vt:lpstr>
      <vt:lpstr>Scorpius Will Implement Safety Controls as Technical Safety Requirements within the DSA</vt:lpstr>
      <vt:lpstr>Scorpius Will Implement Safety Controls as Technical Safety Requirements within the DSA</vt:lpstr>
      <vt:lpstr>Key to this is the development of an Integrated Test Stand to demonstrate operational performance of the Scorpius Injector</vt:lpstr>
      <vt:lpstr>The ASD Project is developing an Integrated Test Stand to demonstrate operational performance of the Scorpius Injector</vt:lpstr>
      <vt:lpstr>PowerPoint Presentation</vt:lpstr>
      <vt:lpstr>PowerPoint Presentation</vt:lpstr>
      <vt:lpstr>PowerPoint Presentation</vt:lpstr>
      <vt:lpstr>What is a Dense Plasma Focus?</vt:lpstr>
      <vt:lpstr>DPFs Around the Country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Funk</dc:creator>
  <cp:lastModifiedBy>Jones, James</cp:lastModifiedBy>
  <cp:revision>620</cp:revision>
  <cp:lastPrinted>2019-09-30T15:42:59Z</cp:lastPrinted>
  <dcterms:created xsi:type="dcterms:W3CDTF">2018-05-01T21:23:40Z</dcterms:created>
  <dcterms:modified xsi:type="dcterms:W3CDTF">2024-10-09T22:47:14Z</dcterms:modified>
</cp:coreProperties>
</file>