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62" r:id="rId5"/>
    <p:sldId id="267" r:id="rId6"/>
    <p:sldId id="265" r:id="rId7"/>
    <p:sldId id="337" r:id="rId8"/>
    <p:sldId id="476" r:id="rId9"/>
    <p:sldId id="269" r:id="rId10"/>
    <p:sldId id="477" r:id="rId11"/>
    <p:sldId id="333" r:id="rId12"/>
    <p:sldId id="284" r:id="rId13"/>
    <p:sldId id="280" r:id="rId14"/>
    <p:sldId id="309"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teza Mansouri" initials="MM" lastIdx="24" clrIdx="0">
    <p:extLst>
      <p:ext uri="{19B8F6BF-5375-455C-9EA6-DF929625EA0E}">
        <p15:presenceInfo xmlns:p15="http://schemas.microsoft.com/office/powerpoint/2012/main" userId="S-1-5-21-1853637497-491971987-2917381224-6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7D00"/>
    <a:srgbClr val="CCCCCC"/>
    <a:srgbClr val="FECC99"/>
    <a:srgbClr val="FEE6CC"/>
    <a:srgbClr val="CCDFDB"/>
    <a:srgbClr val="E5F0EC"/>
    <a:srgbClr val="D7E59A"/>
    <a:srgbClr val="EBF1CB"/>
    <a:srgbClr val="CDD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1" autoAdjust="0"/>
    <p:restoredTop sz="65333" autoAdjust="0"/>
  </p:normalViewPr>
  <p:slideViewPr>
    <p:cSldViewPr snapToGrid="0" snapToObjects="1">
      <p:cViewPr varScale="1">
        <p:scale>
          <a:sx n="85" d="100"/>
          <a:sy n="85" d="100"/>
        </p:scale>
        <p:origin x="188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ias Eriksson" userId="4be66bba-30be-4429-bf9e-73e58e090343" providerId="ADAL" clId="{FF09CDFE-A1A5-4859-8965-B5868218D2AB}"/>
    <pc:docChg chg="custSel addSld delSld modSld sldOrd">
      <pc:chgData name="Mattias Eriksson" userId="4be66bba-30be-4429-bf9e-73e58e090343" providerId="ADAL" clId="{FF09CDFE-A1A5-4859-8965-B5868218D2AB}" dt="2024-10-09T20:39:35.819" v="1042" actId="20577"/>
      <pc:docMkLst>
        <pc:docMk/>
      </pc:docMkLst>
      <pc:sldChg chg="modNotesTx">
        <pc:chgData name="Mattias Eriksson" userId="4be66bba-30be-4429-bf9e-73e58e090343" providerId="ADAL" clId="{FF09CDFE-A1A5-4859-8965-B5868218D2AB}" dt="2024-10-09T20:38:49.577" v="981" actId="20577"/>
        <pc:sldMkLst>
          <pc:docMk/>
          <pc:sldMk cId="1438938915" sldId="265"/>
        </pc:sldMkLst>
      </pc:sldChg>
      <pc:sldChg chg="modSp">
        <pc:chgData name="Mattias Eriksson" userId="4be66bba-30be-4429-bf9e-73e58e090343" providerId="ADAL" clId="{FF09CDFE-A1A5-4859-8965-B5868218D2AB}" dt="2024-10-09T20:30:01.275" v="951" actId="5793"/>
        <pc:sldMkLst>
          <pc:docMk/>
          <pc:sldMk cId="2141996448" sldId="267"/>
        </pc:sldMkLst>
        <pc:spChg chg="mod">
          <ac:chgData name="Mattias Eriksson" userId="4be66bba-30be-4429-bf9e-73e58e090343" providerId="ADAL" clId="{FF09CDFE-A1A5-4859-8965-B5868218D2AB}" dt="2024-10-09T20:30:01.275" v="951" actId="5793"/>
          <ac:spMkLst>
            <pc:docMk/>
            <pc:sldMk cId="2141996448" sldId="267"/>
            <ac:spMk id="2" creationId="{83145CF3-C12C-4347-8E68-43E7983404D2}"/>
          </ac:spMkLst>
        </pc:spChg>
      </pc:sldChg>
      <pc:sldChg chg="modNotesTx">
        <pc:chgData name="Mattias Eriksson" userId="4be66bba-30be-4429-bf9e-73e58e090343" providerId="ADAL" clId="{FF09CDFE-A1A5-4859-8965-B5868218D2AB}" dt="2024-10-09T20:26:16.059" v="844" actId="20577"/>
        <pc:sldMkLst>
          <pc:docMk/>
          <pc:sldMk cId="1574209040" sldId="269"/>
        </pc:sldMkLst>
      </pc:sldChg>
      <pc:sldChg chg="delSp modSp add modNotesTx">
        <pc:chgData name="Mattias Eriksson" userId="4be66bba-30be-4429-bf9e-73e58e090343" providerId="ADAL" clId="{FF09CDFE-A1A5-4859-8965-B5868218D2AB}" dt="2024-10-09T18:23:47.141" v="35" actId="1076"/>
        <pc:sldMkLst>
          <pc:docMk/>
          <pc:sldMk cId="1624720883" sldId="280"/>
        </pc:sldMkLst>
        <pc:spChg chg="mod">
          <ac:chgData name="Mattias Eriksson" userId="4be66bba-30be-4429-bf9e-73e58e090343" providerId="ADAL" clId="{FF09CDFE-A1A5-4859-8965-B5868218D2AB}" dt="2024-10-09T18:21:30.320" v="30" actId="1076"/>
          <ac:spMkLst>
            <pc:docMk/>
            <pc:sldMk cId="1624720883" sldId="280"/>
            <ac:spMk id="3" creationId="{46839E1E-756B-40C0-9051-B6C149B2DDF8}"/>
          </ac:spMkLst>
        </pc:spChg>
        <pc:spChg chg="del mod">
          <ac:chgData name="Mattias Eriksson" userId="4be66bba-30be-4429-bf9e-73e58e090343" providerId="ADAL" clId="{FF09CDFE-A1A5-4859-8965-B5868218D2AB}" dt="2024-10-09T18:21:34.546" v="32" actId="478"/>
          <ac:spMkLst>
            <pc:docMk/>
            <pc:sldMk cId="1624720883" sldId="280"/>
            <ac:spMk id="8" creationId="{4C2AF575-E0B9-46E1-9056-42B34ED44057}"/>
          </ac:spMkLst>
        </pc:spChg>
        <pc:picChg chg="del">
          <ac:chgData name="Mattias Eriksson" userId="4be66bba-30be-4429-bf9e-73e58e090343" providerId="ADAL" clId="{FF09CDFE-A1A5-4859-8965-B5868218D2AB}" dt="2024-10-09T18:23:41.670" v="34" actId="478"/>
          <ac:picMkLst>
            <pc:docMk/>
            <pc:sldMk cId="1624720883" sldId="280"/>
            <ac:picMk id="4" creationId="{A28FD33B-FE1F-63A2-BDE7-4222D6D649CE}"/>
          </ac:picMkLst>
        </pc:picChg>
        <pc:picChg chg="mod">
          <ac:chgData name="Mattias Eriksson" userId="4be66bba-30be-4429-bf9e-73e58e090343" providerId="ADAL" clId="{FF09CDFE-A1A5-4859-8965-B5868218D2AB}" dt="2024-10-09T18:23:47.141" v="35" actId="1076"/>
          <ac:picMkLst>
            <pc:docMk/>
            <pc:sldMk cId="1624720883" sldId="280"/>
            <ac:picMk id="12" creationId="{1C08856F-1F79-E524-9D38-91E2F4273C5C}"/>
          </ac:picMkLst>
        </pc:picChg>
      </pc:sldChg>
      <pc:sldChg chg="addSp delSp modSp add del modNotesTx">
        <pc:chgData name="Mattias Eriksson" userId="4be66bba-30be-4429-bf9e-73e58e090343" providerId="ADAL" clId="{FF09CDFE-A1A5-4859-8965-B5868218D2AB}" dt="2024-10-09T19:00:54.313" v="138" actId="2696"/>
        <pc:sldMkLst>
          <pc:docMk/>
          <pc:sldMk cId="2637834423" sldId="283"/>
        </pc:sldMkLst>
        <pc:spChg chg="add mod">
          <ac:chgData name="Mattias Eriksson" userId="4be66bba-30be-4429-bf9e-73e58e090343" providerId="ADAL" clId="{FF09CDFE-A1A5-4859-8965-B5868218D2AB}" dt="2024-10-09T19:00:48.784" v="137"/>
          <ac:spMkLst>
            <pc:docMk/>
            <pc:sldMk cId="2637834423" sldId="283"/>
            <ac:spMk id="2" creationId="{2DDFB50C-EDF5-45DC-8B05-1FDE85DE5822}"/>
          </ac:spMkLst>
        </pc:spChg>
        <pc:picChg chg="del mod">
          <ac:chgData name="Mattias Eriksson" userId="4be66bba-30be-4429-bf9e-73e58e090343" providerId="ADAL" clId="{FF09CDFE-A1A5-4859-8965-B5868218D2AB}" dt="2024-10-09T19:00:48.784" v="137"/>
          <ac:picMkLst>
            <pc:docMk/>
            <pc:sldMk cId="2637834423" sldId="283"/>
            <ac:picMk id="9" creationId="{9355B2DF-53EF-D501-8842-BF40D8516047}"/>
          </ac:picMkLst>
        </pc:picChg>
      </pc:sldChg>
      <pc:sldChg chg="add modNotesTx">
        <pc:chgData name="Mattias Eriksson" userId="4be66bba-30be-4429-bf9e-73e58e090343" providerId="ADAL" clId="{FF09CDFE-A1A5-4859-8965-B5868218D2AB}" dt="2024-10-09T20:18:29.137" v="569" actId="20577"/>
        <pc:sldMkLst>
          <pc:docMk/>
          <pc:sldMk cId="4121447964" sldId="284"/>
        </pc:sldMkLst>
      </pc:sldChg>
      <pc:sldChg chg="modSp">
        <pc:chgData name="Mattias Eriksson" userId="4be66bba-30be-4429-bf9e-73e58e090343" providerId="ADAL" clId="{FF09CDFE-A1A5-4859-8965-B5868218D2AB}" dt="2024-10-09T20:30:57.786" v="953" actId="20577"/>
        <pc:sldMkLst>
          <pc:docMk/>
          <pc:sldMk cId="2682850903" sldId="309"/>
        </pc:sldMkLst>
        <pc:spChg chg="mod">
          <ac:chgData name="Mattias Eriksson" userId="4be66bba-30be-4429-bf9e-73e58e090343" providerId="ADAL" clId="{FF09CDFE-A1A5-4859-8965-B5868218D2AB}" dt="2024-10-09T20:30:57.786" v="953" actId="20577"/>
          <ac:spMkLst>
            <pc:docMk/>
            <pc:sldMk cId="2682850903" sldId="309"/>
            <ac:spMk id="2" creationId="{83145CF3-C12C-4347-8E68-43E7983404D2}"/>
          </ac:spMkLst>
        </pc:spChg>
      </pc:sldChg>
      <pc:sldChg chg="modSp add ord modNotesTx">
        <pc:chgData name="Mattias Eriksson" userId="4be66bba-30be-4429-bf9e-73e58e090343" providerId="ADAL" clId="{FF09CDFE-A1A5-4859-8965-B5868218D2AB}" dt="2024-10-09T20:27:53.749" v="847" actId="108"/>
        <pc:sldMkLst>
          <pc:docMk/>
          <pc:sldMk cId="679117705" sldId="333"/>
        </pc:sldMkLst>
        <pc:spChg chg="mod">
          <ac:chgData name="Mattias Eriksson" userId="4be66bba-30be-4429-bf9e-73e58e090343" providerId="ADAL" clId="{FF09CDFE-A1A5-4859-8965-B5868218D2AB}" dt="2024-10-09T19:04:42.962" v="193" actId="207"/>
          <ac:spMkLst>
            <pc:docMk/>
            <pc:sldMk cId="679117705" sldId="333"/>
            <ac:spMk id="2" creationId="{B8C44438-1582-FD49-8D24-B671E897B56C}"/>
          </ac:spMkLst>
        </pc:spChg>
        <pc:picChg chg="mod">
          <ac:chgData name="Mattias Eriksson" userId="4be66bba-30be-4429-bf9e-73e58e090343" providerId="ADAL" clId="{FF09CDFE-A1A5-4859-8965-B5868218D2AB}" dt="2024-10-09T19:00:37.052" v="135" actId="1076"/>
          <ac:picMkLst>
            <pc:docMk/>
            <pc:sldMk cId="679117705" sldId="333"/>
            <ac:picMk id="6" creationId="{BB1B8028-7008-B84F-8AB3-F4B2461C3751}"/>
          </ac:picMkLst>
        </pc:picChg>
      </pc:sldChg>
      <pc:sldChg chg="modSp">
        <pc:chgData name="Mattias Eriksson" userId="4be66bba-30be-4429-bf9e-73e58e090343" providerId="ADAL" clId="{FF09CDFE-A1A5-4859-8965-B5868218D2AB}" dt="2024-10-09T20:39:35.819" v="1042" actId="20577"/>
        <pc:sldMkLst>
          <pc:docMk/>
          <pc:sldMk cId="2286178617" sldId="337"/>
        </pc:sldMkLst>
        <pc:spChg chg="mod">
          <ac:chgData name="Mattias Eriksson" userId="4be66bba-30be-4429-bf9e-73e58e090343" providerId="ADAL" clId="{FF09CDFE-A1A5-4859-8965-B5868218D2AB}" dt="2024-10-09T20:39:35.819" v="1042" actId="20577"/>
          <ac:spMkLst>
            <pc:docMk/>
            <pc:sldMk cId="2286178617" sldId="337"/>
            <ac:spMk id="2" creationId="{8E5AE60C-BEA4-5843-B161-78DA65060873}"/>
          </ac:spMkLst>
        </pc:spChg>
      </pc:sldChg>
      <pc:sldChg chg="add del">
        <pc:chgData name="Mattias Eriksson" userId="4be66bba-30be-4429-bf9e-73e58e090343" providerId="ADAL" clId="{FF09CDFE-A1A5-4859-8965-B5868218D2AB}" dt="2024-10-09T18:19:48.699" v="5" actId="2696"/>
        <pc:sldMkLst>
          <pc:docMk/>
          <pc:sldMk cId="1742722146" sldId="477"/>
        </pc:sldMkLst>
      </pc:sldChg>
      <pc:sldChg chg="addSp delSp modSp add modNotesTx">
        <pc:chgData name="Mattias Eriksson" userId="4be66bba-30be-4429-bf9e-73e58e090343" providerId="ADAL" clId="{FF09CDFE-A1A5-4859-8965-B5868218D2AB}" dt="2024-10-09T19:09:04.648" v="294" actId="20577"/>
        <pc:sldMkLst>
          <pc:docMk/>
          <pc:sldMk cId="2414809997" sldId="477"/>
        </pc:sldMkLst>
        <pc:spChg chg="mod">
          <ac:chgData name="Mattias Eriksson" userId="4be66bba-30be-4429-bf9e-73e58e090343" providerId="ADAL" clId="{FF09CDFE-A1A5-4859-8965-B5868218D2AB}" dt="2024-10-09T19:04:57.935" v="194" actId="2711"/>
          <ac:spMkLst>
            <pc:docMk/>
            <pc:sldMk cId="2414809997" sldId="477"/>
            <ac:spMk id="2" creationId="{C387FEF5-DEBC-487F-B936-78551E7EAF0E}"/>
          </ac:spMkLst>
        </pc:spChg>
        <pc:spChg chg="mod">
          <ac:chgData name="Mattias Eriksson" userId="4be66bba-30be-4429-bf9e-73e58e090343" providerId="ADAL" clId="{FF09CDFE-A1A5-4859-8965-B5868218D2AB}" dt="2024-10-09T19:02:22.246" v="171" actId="20577"/>
          <ac:spMkLst>
            <pc:docMk/>
            <pc:sldMk cId="2414809997" sldId="477"/>
            <ac:spMk id="5" creationId="{60BA747C-4806-41CA-BAF0-414246CD476D}"/>
          </ac:spMkLst>
        </pc:spChg>
        <pc:spChg chg="del">
          <ac:chgData name="Mattias Eriksson" userId="4be66bba-30be-4429-bf9e-73e58e090343" providerId="ADAL" clId="{FF09CDFE-A1A5-4859-8965-B5868218D2AB}" dt="2024-10-09T19:01:16.515" v="160" actId="478"/>
          <ac:spMkLst>
            <pc:docMk/>
            <pc:sldMk cId="2414809997" sldId="477"/>
            <ac:spMk id="6" creationId="{B8C6B4D4-42AD-46A2-AC8F-5DEF2FEE6915}"/>
          </ac:spMkLst>
        </pc:spChg>
        <pc:picChg chg="add mod">
          <ac:chgData name="Mattias Eriksson" userId="4be66bba-30be-4429-bf9e-73e58e090343" providerId="ADAL" clId="{FF09CDFE-A1A5-4859-8965-B5868218D2AB}" dt="2024-10-09T19:01:26.376" v="163" actId="1076"/>
          <ac:picMkLst>
            <pc:docMk/>
            <pc:sldMk cId="2414809997" sldId="477"/>
            <ac:picMk id="8" creationId="{2A6E6F69-1CDD-4CE4-8143-B4A3AB510D98}"/>
          </ac:picMkLst>
        </pc:picChg>
      </pc:sldChg>
    </pc:docChg>
  </pc:docChgLst>
  <pc:docChgLst>
    <pc:chgData name="Mattias Eriksson" userId="4be66bba-30be-4429-bf9e-73e58e090343" providerId="ADAL" clId="{F5A56FBC-E020-4337-A24B-44D9A6672A46}"/>
    <pc:docChg chg="undo custSel addSld delSld modSld sldOrd">
      <pc:chgData name="Mattias Eriksson" userId="4be66bba-30be-4429-bf9e-73e58e090343" providerId="ADAL" clId="{F5A56FBC-E020-4337-A24B-44D9A6672A46}" dt="2024-10-09T17:23:38.178" v="1057" actId="20577"/>
      <pc:docMkLst>
        <pc:docMk/>
      </pc:docMkLst>
      <pc:sldChg chg="addSp delSp modSp add ord modNotesTx">
        <pc:chgData name="Mattias Eriksson" userId="4be66bba-30be-4429-bf9e-73e58e090343" providerId="ADAL" clId="{F5A56FBC-E020-4337-A24B-44D9A6672A46}" dt="2024-10-09T17:16:59.994" v="1052" actId="14100"/>
        <pc:sldMkLst>
          <pc:docMk/>
          <pc:sldMk cId="1438938915" sldId="265"/>
        </pc:sldMkLst>
        <pc:spChg chg="add">
          <ac:chgData name="Mattias Eriksson" userId="4be66bba-30be-4429-bf9e-73e58e090343" providerId="ADAL" clId="{F5A56FBC-E020-4337-A24B-44D9A6672A46}" dt="2024-10-09T15:59:12.404" v="554"/>
          <ac:spMkLst>
            <pc:docMk/>
            <pc:sldMk cId="1438938915" sldId="265"/>
            <ac:spMk id="3" creationId="{8DE58A2B-0FA4-4978-9135-8AB9DEF2BBE7}"/>
          </ac:spMkLst>
        </pc:spChg>
        <pc:spChg chg="mod">
          <ac:chgData name="Mattias Eriksson" userId="4be66bba-30be-4429-bf9e-73e58e090343" providerId="ADAL" clId="{F5A56FBC-E020-4337-A24B-44D9A6672A46}" dt="2024-10-09T15:57:20.859" v="551" actId="113"/>
          <ac:spMkLst>
            <pc:docMk/>
            <pc:sldMk cId="1438938915" sldId="265"/>
            <ac:spMk id="7" creationId="{00000000-0000-0000-0000-000000000000}"/>
          </ac:spMkLst>
        </pc:spChg>
        <pc:grpChg chg="mod">
          <ac:chgData name="Mattias Eriksson" userId="4be66bba-30be-4429-bf9e-73e58e090343" providerId="ADAL" clId="{F5A56FBC-E020-4337-A24B-44D9A6672A46}" dt="2024-10-09T15:59:17.930" v="555" actId="1076"/>
          <ac:grpSpMkLst>
            <pc:docMk/>
            <pc:sldMk cId="1438938915" sldId="265"/>
            <ac:grpSpMk id="2" creationId="{8BDE42C3-0D96-D74E-A947-5F0670EE1675}"/>
          </ac:grpSpMkLst>
        </pc:grpChg>
        <pc:picChg chg="add mod">
          <ac:chgData name="Mattias Eriksson" userId="4be66bba-30be-4429-bf9e-73e58e090343" providerId="ADAL" clId="{F5A56FBC-E020-4337-A24B-44D9A6672A46}" dt="2024-10-09T16:02:50.109" v="559" actId="1076"/>
          <ac:picMkLst>
            <pc:docMk/>
            <pc:sldMk cId="1438938915" sldId="265"/>
            <ac:picMk id="11" creationId="{FDFBDEC1-EA19-40FF-80C1-ECB40A5F226E}"/>
          </ac:picMkLst>
        </pc:picChg>
        <pc:picChg chg="add mod">
          <ac:chgData name="Mattias Eriksson" userId="4be66bba-30be-4429-bf9e-73e58e090343" providerId="ADAL" clId="{F5A56FBC-E020-4337-A24B-44D9A6672A46}" dt="2024-10-09T17:16:59.994" v="1052" actId="14100"/>
          <ac:picMkLst>
            <pc:docMk/>
            <pc:sldMk cId="1438938915" sldId="265"/>
            <ac:picMk id="13" creationId="{3726A5AA-2A25-4697-AD6F-08E68057B2C7}"/>
          </ac:picMkLst>
        </pc:picChg>
        <pc:picChg chg="add del mod">
          <ac:chgData name="Mattias Eriksson" userId="4be66bba-30be-4429-bf9e-73e58e090343" providerId="ADAL" clId="{F5A56FBC-E020-4337-A24B-44D9A6672A46}" dt="2024-10-09T12:37:06.515" v="336" actId="1076"/>
          <ac:picMkLst>
            <pc:docMk/>
            <pc:sldMk cId="1438938915" sldId="265"/>
            <ac:picMk id="14" creationId="{51B9A7E8-6797-BA4F-9DB3-66C36709A20B}"/>
          </ac:picMkLst>
        </pc:picChg>
      </pc:sldChg>
      <pc:sldChg chg="modSp">
        <pc:chgData name="Mattias Eriksson" userId="4be66bba-30be-4429-bf9e-73e58e090343" providerId="ADAL" clId="{F5A56FBC-E020-4337-A24B-44D9A6672A46}" dt="2024-10-09T15:56:13.160" v="544" actId="6549"/>
        <pc:sldMkLst>
          <pc:docMk/>
          <pc:sldMk cId="2141996448" sldId="267"/>
        </pc:sldMkLst>
        <pc:spChg chg="mod">
          <ac:chgData name="Mattias Eriksson" userId="4be66bba-30be-4429-bf9e-73e58e090343" providerId="ADAL" clId="{F5A56FBC-E020-4337-A24B-44D9A6672A46}" dt="2024-10-09T13:10:38.072" v="511" actId="20577"/>
          <ac:spMkLst>
            <pc:docMk/>
            <pc:sldMk cId="2141996448" sldId="267"/>
            <ac:spMk id="2" creationId="{83145CF3-C12C-4347-8E68-43E7983404D2}"/>
          </ac:spMkLst>
        </pc:spChg>
        <pc:spChg chg="mod">
          <ac:chgData name="Mattias Eriksson" userId="4be66bba-30be-4429-bf9e-73e58e090343" providerId="ADAL" clId="{F5A56FBC-E020-4337-A24B-44D9A6672A46}" dt="2024-10-09T15:56:13.160" v="544" actId="6549"/>
          <ac:spMkLst>
            <pc:docMk/>
            <pc:sldMk cId="2141996448" sldId="267"/>
            <ac:spMk id="4" creationId="{D26DA0E2-82BB-493E-9B68-2D93A245C5B3}"/>
          </ac:spMkLst>
        </pc:spChg>
      </pc:sldChg>
      <pc:sldChg chg="modSp add">
        <pc:chgData name="Mattias Eriksson" userId="4be66bba-30be-4429-bf9e-73e58e090343" providerId="ADAL" clId="{F5A56FBC-E020-4337-A24B-44D9A6672A46}" dt="2024-10-09T13:11:51.762" v="541" actId="20577"/>
        <pc:sldMkLst>
          <pc:docMk/>
          <pc:sldMk cId="1574209040" sldId="269"/>
        </pc:sldMkLst>
        <pc:spChg chg="mod">
          <ac:chgData name="Mattias Eriksson" userId="4be66bba-30be-4429-bf9e-73e58e090343" providerId="ADAL" clId="{F5A56FBC-E020-4337-A24B-44D9A6672A46}" dt="2024-10-09T13:11:51.762" v="541" actId="20577"/>
          <ac:spMkLst>
            <pc:docMk/>
            <pc:sldMk cId="1574209040" sldId="269"/>
            <ac:spMk id="3" creationId="{46839E1E-756B-40C0-9051-B6C149B2DDF8}"/>
          </ac:spMkLst>
        </pc:spChg>
        <pc:spChg chg="mod">
          <ac:chgData name="Mattias Eriksson" userId="4be66bba-30be-4429-bf9e-73e58e090343" providerId="ADAL" clId="{F5A56FBC-E020-4337-A24B-44D9A6672A46}" dt="2024-10-09T12:40:58.830" v="378" actId="20577"/>
          <ac:spMkLst>
            <pc:docMk/>
            <pc:sldMk cId="1574209040" sldId="269"/>
            <ac:spMk id="5" creationId="{5CF2C8D0-2448-45AB-9FE2-D6C1EBCEBC5B}"/>
          </ac:spMkLst>
        </pc:spChg>
        <pc:spChg chg="mod">
          <ac:chgData name="Mattias Eriksson" userId="4be66bba-30be-4429-bf9e-73e58e090343" providerId="ADAL" clId="{F5A56FBC-E020-4337-A24B-44D9A6672A46}" dt="2024-10-09T12:40:30.986" v="360" actId="20577"/>
          <ac:spMkLst>
            <pc:docMk/>
            <pc:sldMk cId="1574209040" sldId="269"/>
            <ac:spMk id="8" creationId="{4C2AF575-E0B9-46E1-9056-42B34ED44057}"/>
          </ac:spMkLst>
        </pc:spChg>
      </pc:sldChg>
      <pc:sldChg chg="modSp add ord">
        <pc:chgData name="Mattias Eriksson" userId="4be66bba-30be-4429-bf9e-73e58e090343" providerId="ADAL" clId="{F5A56FBC-E020-4337-A24B-44D9A6672A46}" dt="2024-10-09T15:57:40.098" v="553" actId="207"/>
        <pc:sldMkLst>
          <pc:docMk/>
          <pc:sldMk cId="2286178617" sldId="337"/>
        </pc:sldMkLst>
        <pc:spChg chg="mod">
          <ac:chgData name="Mattias Eriksson" userId="4be66bba-30be-4429-bf9e-73e58e090343" providerId="ADAL" clId="{F5A56FBC-E020-4337-A24B-44D9A6672A46}" dt="2024-10-09T15:57:40.098" v="553" actId="207"/>
          <ac:spMkLst>
            <pc:docMk/>
            <pc:sldMk cId="2286178617" sldId="337"/>
            <ac:spMk id="2" creationId="{8E5AE60C-BEA4-5843-B161-78DA65060873}"/>
          </ac:spMkLst>
        </pc:spChg>
      </pc:sldChg>
      <pc:sldChg chg="del">
        <pc:chgData name="Mattias Eriksson" userId="4be66bba-30be-4429-bf9e-73e58e090343" providerId="ADAL" clId="{F5A56FBC-E020-4337-A24B-44D9A6672A46}" dt="2024-10-09T12:22:34.997" v="43" actId="2696"/>
        <pc:sldMkLst>
          <pc:docMk/>
          <pc:sldMk cId="3641768772" sldId="412"/>
        </pc:sldMkLst>
      </pc:sldChg>
      <pc:sldChg chg="del">
        <pc:chgData name="Mattias Eriksson" userId="4be66bba-30be-4429-bf9e-73e58e090343" providerId="ADAL" clId="{F5A56FBC-E020-4337-A24B-44D9A6672A46}" dt="2024-10-09T12:22:35.587" v="44" actId="2696"/>
        <pc:sldMkLst>
          <pc:docMk/>
          <pc:sldMk cId="2402583472" sldId="413"/>
        </pc:sldMkLst>
      </pc:sldChg>
      <pc:sldChg chg="del">
        <pc:chgData name="Mattias Eriksson" userId="4be66bba-30be-4429-bf9e-73e58e090343" providerId="ADAL" clId="{F5A56FBC-E020-4337-A24B-44D9A6672A46}" dt="2024-10-09T12:22:34.488" v="42" actId="2696"/>
        <pc:sldMkLst>
          <pc:docMk/>
          <pc:sldMk cId="2895445612" sldId="414"/>
        </pc:sldMkLst>
      </pc:sldChg>
      <pc:sldChg chg="del">
        <pc:chgData name="Mattias Eriksson" userId="4be66bba-30be-4429-bf9e-73e58e090343" providerId="ADAL" clId="{F5A56FBC-E020-4337-A24B-44D9A6672A46}" dt="2024-10-09T12:22:32.871" v="41" actId="2696"/>
        <pc:sldMkLst>
          <pc:docMk/>
          <pc:sldMk cId="1826630229" sldId="417"/>
        </pc:sldMkLst>
      </pc:sldChg>
      <pc:sldChg chg="del">
        <pc:chgData name="Mattias Eriksson" userId="4be66bba-30be-4429-bf9e-73e58e090343" providerId="ADAL" clId="{F5A56FBC-E020-4337-A24B-44D9A6672A46}" dt="2024-10-09T12:22:36.640" v="45" actId="2696"/>
        <pc:sldMkLst>
          <pc:docMk/>
          <pc:sldMk cId="450563901" sldId="419"/>
        </pc:sldMkLst>
      </pc:sldChg>
      <pc:sldChg chg="addSp delSp modSp add del ord">
        <pc:chgData name="Mattias Eriksson" userId="4be66bba-30be-4429-bf9e-73e58e090343" providerId="ADAL" clId="{F5A56FBC-E020-4337-A24B-44D9A6672A46}" dt="2024-10-09T12:37:22.001" v="338" actId="2696"/>
        <pc:sldMkLst>
          <pc:docMk/>
          <pc:sldMk cId="1637313419" sldId="420"/>
        </pc:sldMkLst>
        <pc:spChg chg="mod">
          <ac:chgData name="Mattias Eriksson" userId="4be66bba-30be-4429-bf9e-73e58e090343" providerId="ADAL" clId="{F5A56FBC-E020-4337-A24B-44D9A6672A46}" dt="2024-10-09T12:21:34.564" v="21" actId="20577"/>
          <ac:spMkLst>
            <pc:docMk/>
            <pc:sldMk cId="1637313419" sldId="420"/>
            <ac:spMk id="2" creationId="{EB554A5A-D1BF-46E0-8818-DA1CADCE1C6D}"/>
          </ac:spMkLst>
        </pc:spChg>
        <pc:spChg chg="mod">
          <ac:chgData name="Mattias Eriksson" userId="4be66bba-30be-4429-bf9e-73e58e090343" providerId="ADAL" clId="{F5A56FBC-E020-4337-A24B-44D9A6672A46}" dt="2024-10-09T12:22:10.099" v="39" actId="20577"/>
          <ac:spMkLst>
            <pc:docMk/>
            <pc:sldMk cId="1637313419" sldId="420"/>
            <ac:spMk id="5" creationId="{39B7A615-863B-4077-8C94-C487CBF76E10}"/>
          </ac:spMkLst>
        </pc:spChg>
        <pc:spChg chg="del">
          <ac:chgData name="Mattias Eriksson" userId="4be66bba-30be-4429-bf9e-73e58e090343" providerId="ADAL" clId="{F5A56FBC-E020-4337-A24B-44D9A6672A46}" dt="2024-10-09T12:21:38.181" v="22"/>
          <ac:spMkLst>
            <pc:docMk/>
            <pc:sldMk cId="1637313419" sldId="420"/>
            <ac:spMk id="6" creationId="{D159B78B-25BA-4D26-BAE0-6077AD84AEB7}"/>
          </ac:spMkLst>
        </pc:spChg>
        <pc:picChg chg="add mod">
          <ac:chgData name="Mattias Eriksson" userId="4be66bba-30be-4429-bf9e-73e58e090343" providerId="ADAL" clId="{F5A56FBC-E020-4337-A24B-44D9A6672A46}" dt="2024-10-09T12:21:51.172" v="24" actId="1076"/>
          <ac:picMkLst>
            <pc:docMk/>
            <pc:sldMk cId="1637313419" sldId="420"/>
            <ac:picMk id="8" creationId="{D3F51154-11A6-C698-E428-58E564717C61}"/>
          </ac:picMkLst>
        </pc:picChg>
      </pc:sldChg>
      <pc:sldChg chg="add del">
        <pc:chgData name="Mattias Eriksson" userId="4be66bba-30be-4429-bf9e-73e58e090343" providerId="ADAL" clId="{F5A56FBC-E020-4337-A24B-44D9A6672A46}" dt="2024-10-09T12:37:30.674" v="339" actId="2696"/>
        <pc:sldMkLst>
          <pc:docMk/>
          <pc:sldMk cId="2981917009" sldId="421"/>
        </pc:sldMkLst>
      </pc:sldChg>
      <pc:sldChg chg="modSp add ord modNotesTx">
        <pc:chgData name="Mattias Eriksson" userId="4be66bba-30be-4429-bf9e-73e58e090343" providerId="ADAL" clId="{F5A56FBC-E020-4337-A24B-44D9A6672A46}" dt="2024-10-09T17:23:38.178" v="1057" actId="20577"/>
        <pc:sldMkLst>
          <pc:docMk/>
          <pc:sldMk cId="4178819686" sldId="476"/>
        </pc:sldMkLst>
        <pc:spChg chg="mod">
          <ac:chgData name="Mattias Eriksson" userId="4be66bba-30be-4429-bf9e-73e58e090343" providerId="ADAL" clId="{F5A56FBC-E020-4337-A24B-44D9A6672A46}" dt="2024-10-09T17:20:19.121" v="1053" actId="207"/>
          <ac:spMkLst>
            <pc:docMk/>
            <pc:sldMk cId="4178819686" sldId="476"/>
            <ac:spMk id="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2024-10-09</a:t>
            </a:fld>
            <a:endParaRPr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dirty="0"/>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reeam.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5A434-646A-2746-9BDC-885B2382B33E}" type="slidenum">
              <a:rPr lang="sv-SE" smtClean="0"/>
              <a:t>2</a:t>
            </a:fld>
            <a:endParaRPr lang="sv-SE" dirty="0"/>
          </a:p>
        </p:txBody>
      </p:sp>
    </p:spTree>
    <p:extLst>
      <p:ext uri="{BB962C8B-B14F-4D97-AF65-F5344CB8AC3E}">
        <p14:creationId xmlns:p14="http://schemas.microsoft.com/office/powerpoint/2010/main" val="154548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ESS is committed to an energy concept that consists of three parts:</a:t>
            </a:r>
          </a:p>
          <a:p>
            <a:r>
              <a:rPr lang="en-US" sz="1200" b="1" dirty="0">
                <a:solidFill>
                  <a:srgbClr val="008000"/>
                </a:solidFill>
                <a:latin typeface="+mj-lt"/>
              </a:rPr>
              <a:t>Responsible</a:t>
            </a:r>
            <a:r>
              <a:rPr lang="en-US" sz="1200" dirty="0">
                <a:latin typeface="+mj-lt"/>
              </a:rPr>
              <a:t> – requires that the facility use as little energy as possible.</a:t>
            </a:r>
          </a:p>
          <a:p>
            <a:r>
              <a:rPr lang="en-US" sz="1200" b="1" dirty="0">
                <a:solidFill>
                  <a:srgbClr val="008000"/>
                </a:solidFill>
                <a:latin typeface="+mj-lt"/>
              </a:rPr>
              <a:t>Renewable</a:t>
            </a:r>
            <a:r>
              <a:rPr lang="en-US" sz="1200" dirty="0">
                <a:solidFill>
                  <a:srgbClr val="008000"/>
                </a:solidFill>
                <a:latin typeface="+mj-lt"/>
              </a:rPr>
              <a:t> </a:t>
            </a:r>
            <a:r>
              <a:rPr lang="en-US" sz="1200" dirty="0">
                <a:latin typeface="+mj-lt"/>
              </a:rPr>
              <a:t>– requires that all energy must derive from renewable sources.</a:t>
            </a:r>
          </a:p>
          <a:p>
            <a:r>
              <a:rPr lang="en-US" sz="1200" b="1" dirty="0">
                <a:solidFill>
                  <a:srgbClr val="008000"/>
                </a:solidFill>
                <a:latin typeface="+mj-lt"/>
              </a:rPr>
              <a:t>Recyclable</a:t>
            </a:r>
            <a:r>
              <a:rPr lang="en-US" sz="1200" b="1" dirty="0">
                <a:latin typeface="+mj-lt"/>
              </a:rPr>
              <a:t> </a:t>
            </a:r>
            <a:r>
              <a:rPr lang="en-US" sz="1200" dirty="0">
                <a:latin typeface="+mj-lt"/>
              </a:rPr>
              <a:t>– requires that as much surplus heat as possible is recycled.</a:t>
            </a:r>
          </a:p>
          <a:p>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I’m working with the responsible and renewable parts</a:t>
            </a:r>
            <a:br>
              <a:rPr lang="en-US" sz="1200" dirty="0">
                <a:latin typeface="+mj-lt"/>
              </a:rPr>
            </a:br>
            <a:r>
              <a:rPr lang="en-US" sz="1200" dirty="0">
                <a:latin typeface="+mj-lt"/>
              </a:rPr>
              <a:t>local companies like </a:t>
            </a:r>
            <a:br>
              <a:rPr lang="en-US" sz="1200" dirty="0">
                <a:latin typeface="+mj-lt"/>
              </a:rPr>
            </a:br>
            <a:r>
              <a:rPr lang="en-US" sz="1200" dirty="0" err="1">
                <a:latin typeface="+mj-lt"/>
              </a:rPr>
              <a:t>Alfalaval</a:t>
            </a:r>
            <a:r>
              <a:rPr lang="en-US" sz="1200" dirty="0">
                <a:latin typeface="+mj-lt"/>
              </a:rPr>
              <a:t> provides heat exchangers for the </a:t>
            </a:r>
            <a:r>
              <a:rPr lang="en-US" sz="1200" dirty="0" err="1">
                <a:latin typeface="+mj-lt"/>
              </a:rPr>
              <a:t>ectogrid</a:t>
            </a:r>
            <a:br>
              <a:rPr lang="en-US" sz="1200" dirty="0">
                <a:latin typeface="+mj-lt"/>
              </a:rPr>
            </a:br>
            <a:r>
              <a:rPr lang="en-US" sz="1200" kern="1200" dirty="0" err="1">
                <a:solidFill>
                  <a:schemeClr val="tx1"/>
                </a:solidFill>
                <a:latin typeface="+mn-lt"/>
                <a:ea typeface="+mn-ea"/>
                <a:cs typeface="+mn-cs"/>
              </a:rPr>
              <a:t>Kraftringen</a:t>
            </a:r>
            <a:r>
              <a:rPr lang="en-US" sz="1200" kern="1200" dirty="0">
                <a:solidFill>
                  <a:schemeClr val="tx1"/>
                </a:solidFill>
                <a:latin typeface="+mn-lt"/>
                <a:ea typeface="+mn-ea"/>
                <a:cs typeface="+mn-cs"/>
              </a:rPr>
              <a:t> provides heating to ESS when needed and receives </a:t>
            </a:r>
            <a:r>
              <a:rPr lang="en-US" sz="1200" kern="1200" dirty="0" err="1">
                <a:solidFill>
                  <a:schemeClr val="tx1"/>
                </a:solidFill>
                <a:latin typeface="+mn-lt"/>
                <a:ea typeface="+mn-ea"/>
                <a:cs typeface="+mn-cs"/>
              </a:rPr>
              <a:t>exesive</a:t>
            </a:r>
            <a:r>
              <a:rPr lang="en-US" sz="1200" kern="1200" dirty="0">
                <a:solidFill>
                  <a:schemeClr val="tx1"/>
                </a:solidFill>
                <a:latin typeface="+mn-lt"/>
                <a:ea typeface="+mn-ea"/>
                <a:cs typeface="+mn-cs"/>
              </a:rPr>
              <a:t> heat from ESS</a:t>
            </a:r>
          </a:p>
          <a:p>
            <a:endParaRPr lang="en-US" sz="1200" dirty="0">
              <a:latin typeface="+mj-lt"/>
            </a:endParaRPr>
          </a:p>
          <a:p>
            <a:r>
              <a:rPr lang="en-US" sz="1200" dirty="0">
                <a:latin typeface="+mj-lt"/>
              </a:rPr>
              <a:t>E.ON works with providing the electrical distribution at ESS site</a:t>
            </a:r>
          </a:p>
          <a:p>
            <a:r>
              <a:rPr lang="en-US" sz="1200" dirty="0">
                <a:latin typeface="+mj-lt"/>
              </a:rPr>
              <a:t>Stena provides the recycling service at ESS, the </a:t>
            </a:r>
            <a:r>
              <a:rPr lang="en-US" sz="1200" dirty="0" err="1">
                <a:latin typeface="+mj-lt"/>
              </a:rPr>
              <a:t>recyceling</a:t>
            </a:r>
            <a:r>
              <a:rPr lang="en-US" sz="1200" dirty="0">
                <a:latin typeface="+mj-lt"/>
              </a:rPr>
              <a:t> service is almost payed by the recycled the material!</a:t>
            </a:r>
          </a:p>
          <a:p>
            <a:endParaRPr lang="en-US" sz="1200" dirty="0">
              <a:latin typeface="+mj-lt"/>
            </a:endParaRPr>
          </a:p>
          <a:p>
            <a:r>
              <a:rPr lang="en-US" sz="1200" i="1" dirty="0">
                <a:solidFill>
                  <a:schemeClr val="bg1">
                    <a:lumMod val="75000"/>
                  </a:schemeClr>
                </a:solidFill>
                <a:effectLst/>
                <a:latin typeface="+mj-lt"/>
              </a:rPr>
              <a:t>The amount of electricity required for the operation of ESS corresponds to the annual output from 30-40 wind turbines (around 270 </a:t>
            </a:r>
            <a:r>
              <a:rPr lang="en-US" sz="1200" i="1" dirty="0" err="1">
                <a:solidFill>
                  <a:schemeClr val="bg1">
                    <a:lumMod val="75000"/>
                  </a:schemeClr>
                </a:solidFill>
                <a:effectLst/>
                <a:latin typeface="+mj-lt"/>
              </a:rPr>
              <a:t>GWh</a:t>
            </a:r>
            <a:r>
              <a:rPr lang="en-US" sz="1200" i="1" dirty="0">
                <a:solidFill>
                  <a:schemeClr val="bg1">
                    <a:lumMod val="75000"/>
                  </a:schemeClr>
                </a:solidFill>
                <a:effectLst/>
                <a:latin typeface="+mj-lt"/>
              </a:rPr>
              <a:t>/year). This is about as much as the annual consumption of 40 000 apartments or of a small Swedish municipality.</a:t>
            </a:r>
          </a:p>
          <a:p>
            <a:r>
              <a:rPr lang="en-US" sz="1200" i="1" dirty="0">
                <a:solidFill>
                  <a:schemeClr val="bg1">
                    <a:lumMod val="75000"/>
                  </a:schemeClr>
                </a:solidFill>
                <a:effectLst/>
                <a:latin typeface="+mj-lt"/>
              </a:rPr>
              <a:t>When ESS is fully commissioned, the power consumption in Lund will rise by 20-30%. </a:t>
            </a:r>
            <a:r>
              <a:rPr lang="en-US" sz="1200" dirty="0">
                <a:effectLst/>
                <a:latin typeface="+mj-lt"/>
              </a:rPr>
              <a:t> </a:t>
            </a:r>
          </a:p>
          <a:p>
            <a:endParaRPr lang="en-US" sz="1200" dirty="0">
              <a:latin typeface="+mj-lt"/>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217517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403498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r>
              <a:rPr lang="en-GB" dirty="0"/>
              <a:t>-The process of cooling a building also means removal of heat and vice versa for heating. Traditionally, cities have been designed with separate infrastructures for heating and cooling, resulting in that this excess energy is being lost. By taking an integrated approach, excess energy from both heating and cooling can be shared between buildings, reducing the need of supplied energy.</a:t>
            </a:r>
          </a:p>
          <a:p>
            <a:pPr eaLnBrk="1" hangingPunct="1">
              <a:spcBef>
                <a:spcPct val="0"/>
              </a:spcBef>
            </a:pPr>
            <a:endParaRPr lang="en-US" altLang="sv-SE" dirty="0"/>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ON Brix Sans" charset="0"/>
              </a:defRPr>
            </a:lvl1pPr>
            <a:lvl2pPr marL="742950" indent="-285750">
              <a:defRPr>
                <a:solidFill>
                  <a:schemeClr val="tx1"/>
                </a:solidFill>
                <a:latin typeface="EON Brix Sans" charset="0"/>
              </a:defRPr>
            </a:lvl2pPr>
            <a:lvl3pPr marL="1143000" indent="-228600">
              <a:defRPr>
                <a:solidFill>
                  <a:schemeClr val="tx1"/>
                </a:solidFill>
                <a:latin typeface="EON Brix Sans" charset="0"/>
              </a:defRPr>
            </a:lvl3pPr>
            <a:lvl4pPr marL="1600200" indent="-228600">
              <a:defRPr>
                <a:solidFill>
                  <a:schemeClr val="tx1"/>
                </a:solidFill>
                <a:latin typeface="EON Brix Sans" charset="0"/>
              </a:defRPr>
            </a:lvl4pPr>
            <a:lvl5pPr marL="2057400" indent="-228600">
              <a:defRPr>
                <a:solidFill>
                  <a:schemeClr val="tx1"/>
                </a:solidFill>
                <a:latin typeface="EON Brix Sans" charset="0"/>
              </a:defRPr>
            </a:lvl5pPr>
            <a:lvl6pPr marL="2514600" indent="-228600" eaLnBrk="0" fontAlgn="base" hangingPunct="0">
              <a:spcBef>
                <a:spcPct val="0"/>
              </a:spcBef>
              <a:spcAft>
                <a:spcPct val="0"/>
              </a:spcAft>
              <a:defRPr>
                <a:solidFill>
                  <a:schemeClr val="tx1"/>
                </a:solidFill>
                <a:latin typeface="EON Brix Sans" charset="0"/>
              </a:defRPr>
            </a:lvl6pPr>
            <a:lvl7pPr marL="2971800" indent="-228600" eaLnBrk="0" fontAlgn="base" hangingPunct="0">
              <a:spcBef>
                <a:spcPct val="0"/>
              </a:spcBef>
              <a:spcAft>
                <a:spcPct val="0"/>
              </a:spcAft>
              <a:defRPr>
                <a:solidFill>
                  <a:schemeClr val="tx1"/>
                </a:solidFill>
                <a:latin typeface="EON Brix Sans" charset="0"/>
              </a:defRPr>
            </a:lvl7pPr>
            <a:lvl8pPr marL="3429000" indent="-228600" eaLnBrk="0" fontAlgn="base" hangingPunct="0">
              <a:spcBef>
                <a:spcPct val="0"/>
              </a:spcBef>
              <a:spcAft>
                <a:spcPct val="0"/>
              </a:spcAft>
              <a:defRPr>
                <a:solidFill>
                  <a:schemeClr val="tx1"/>
                </a:solidFill>
                <a:latin typeface="EON Brix Sans" charset="0"/>
              </a:defRPr>
            </a:lvl8pPr>
            <a:lvl9pPr marL="3886200" indent="-228600" eaLnBrk="0" fontAlgn="base" hangingPunct="0">
              <a:spcBef>
                <a:spcPct val="0"/>
              </a:spcBef>
              <a:spcAft>
                <a:spcPct val="0"/>
              </a:spcAft>
              <a:defRPr>
                <a:solidFill>
                  <a:schemeClr val="tx1"/>
                </a:solidFill>
                <a:latin typeface="EON Brix Sans" charset="0"/>
              </a:defRPr>
            </a:lvl9pPr>
          </a:lstStyle>
          <a:p>
            <a:fld id="{30BBF4D7-C390-E144-8C89-F5E161649DCB}" type="slidenum">
              <a:rPr lang="fr-FR" altLang="sv-SE">
                <a:latin typeface="Calibri" charset="0"/>
              </a:rPr>
              <a:pPr/>
              <a:t>5</a:t>
            </a:fld>
            <a:endParaRPr lang="fr-FR" altLang="sv-SE">
              <a:latin typeface="Calibri" charset="0"/>
            </a:endParaRPr>
          </a:p>
        </p:txBody>
      </p:sp>
    </p:spTree>
    <p:extLst>
      <p:ext uri="{BB962C8B-B14F-4D97-AF65-F5344CB8AC3E}">
        <p14:creationId xmlns:p14="http://schemas.microsoft.com/office/powerpoint/2010/main" val="207943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Disposal: Transportation of </a:t>
            </a:r>
            <a:r>
              <a:rPr lang="en-GB" dirty="0">
                <a:solidFill>
                  <a:schemeClr val="tx1">
                    <a:lumMod val="75000"/>
                    <a:lumOff val="25000"/>
                  </a:schemeClr>
                </a:solidFill>
              </a:rPr>
              <a:t>Hazardous Waste needs to be registered to the Swedish Environmental Protection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lumOff val="25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lumOff val="25000"/>
                  </a:schemeClr>
                </a:solidFill>
              </a:rPr>
              <a:t>Total amount of Hazardous waste the last 12 months: 15884 kg </a:t>
            </a:r>
            <a:r>
              <a:rPr lang="en-GB" sz="1200" b="0" i="0" kern="1200" dirty="0">
                <a:solidFill>
                  <a:schemeClr val="tx1"/>
                </a:solidFill>
                <a:effectLst/>
                <a:latin typeface="+mn-lt"/>
                <a:ea typeface="+mn-ea"/>
                <a:cs typeface="+mn-cs"/>
              </a:rPr>
              <a:t>35018 lbs</a:t>
            </a:r>
            <a:endParaRPr lang="en-GB"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lumOff val="25000"/>
                  </a:schemeClr>
                </a:solidFill>
              </a:rPr>
              <a:t>One issue we still have to solve…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lumMod val="75000"/>
                    <a:lumOff val="25000"/>
                  </a:schemeClr>
                </a:solidFill>
              </a:rPr>
              <a:t>Where to store our radioactive waste!?</a:t>
            </a:r>
            <a:br>
              <a:rPr lang="en-GB" dirty="0">
                <a:solidFill>
                  <a:schemeClr val="tx1">
                    <a:lumMod val="75000"/>
                    <a:lumOff val="25000"/>
                  </a:schemeClr>
                </a:solidFill>
              </a:rPr>
            </a:br>
            <a:r>
              <a:rPr lang="en-GB" dirty="0">
                <a:solidFill>
                  <a:schemeClr val="tx1">
                    <a:lumMod val="75000"/>
                    <a:lumOff val="25000"/>
                  </a:schemeClr>
                </a:solidFill>
              </a:rPr>
              <a:t>Initial storage is handled at the facility but the </a:t>
            </a:r>
            <a:r>
              <a:rPr lang="en-GB" dirty="0" err="1">
                <a:solidFill>
                  <a:schemeClr val="tx1">
                    <a:lumMod val="75000"/>
                    <a:lumOff val="25000"/>
                  </a:schemeClr>
                </a:solidFill>
              </a:rPr>
              <a:t>longterm</a:t>
            </a:r>
            <a:r>
              <a:rPr lang="en-GB" dirty="0">
                <a:solidFill>
                  <a:schemeClr val="tx1">
                    <a:lumMod val="75000"/>
                    <a:lumOff val="25000"/>
                  </a:schemeClr>
                </a:solidFill>
              </a:rPr>
              <a:t>??</a:t>
            </a:r>
            <a:br>
              <a:rPr lang="en-GB" dirty="0">
                <a:solidFill>
                  <a:schemeClr val="tx1">
                    <a:lumMod val="75000"/>
                    <a:lumOff val="25000"/>
                  </a:schemeClr>
                </a:solidFill>
              </a:rPr>
            </a:br>
            <a:r>
              <a:rPr lang="en-GB" dirty="0">
                <a:solidFill>
                  <a:schemeClr val="tx1">
                    <a:lumMod val="75000"/>
                    <a:lumOff val="25000"/>
                  </a:schemeClr>
                </a:solidFill>
              </a:rPr>
              <a:t>Swedish government has given the Swedish radiological institute the assignment to figure this out 2023 but the report is not done.</a:t>
            </a:r>
            <a:br>
              <a:rPr lang="en-GB" dirty="0">
                <a:solidFill>
                  <a:schemeClr val="tx1">
                    <a:lumMod val="75000"/>
                    <a:lumOff val="25000"/>
                  </a:schemeClr>
                </a:solidFill>
              </a:rPr>
            </a:br>
            <a:endParaRPr lang="en-GB" dirty="0">
              <a:solidFill>
                <a:schemeClr val="tx1">
                  <a:lumMod val="75000"/>
                  <a:lumOff val="25000"/>
                </a:schemeClr>
              </a:solidFill>
            </a:endParaRPr>
          </a:p>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62860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400" dirty="0"/>
              <a:t>Totalt 74 </a:t>
            </a:r>
            <a:r>
              <a:rPr lang="sv-SE" sz="1400" dirty="0" err="1"/>
              <a:t>hectars</a:t>
            </a:r>
            <a:r>
              <a:rPr lang="sv-SE" sz="1400" dirty="0"/>
              <a:t> </a:t>
            </a:r>
            <a:r>
              <a:rPr lang="en-GB" sz="1200" b="0" i="0" kern="1200" dirty="0">
                <a:solidFill>
                  <a:schemeClr val="tx1"/>
                </a:solidFill>
                <a:effectLst/>
                <a:latin typeface="+mn-lt"/>
                <a:ea typeface="+mn-ea"/>
                <a:cs typeface="+mn-cs"/>
              </a:rPr>
              <a:t>182 acers</a:t>
            </a:r>
          </a:p>
          <a:p>
            <a:endParaRPr lang="sv-SE" sz="1400" dirty="0"/>
          </a:p>
          <a:p>
            <a:pPr marL="285750" indent="-285750">
              <a:buFont typeface="Arial" panose="020B0604020202020204" pitchFamily="34" charset="0"/>
              <a:buChar char="•"/>
            </a:pPr>
            <a:r>
              <a:rPr lang="sv-SE" sz="1200" dirty="0"/>
              <a:t>2/3 </a:t>
            </a:r>
            <a:r>
              <a:rPr lang="sv-SE" sz="1200" dirty="0" err="1"/>
              <a:t>of</a:t>
            </a:r>
            <a:r>
              <a:rPr lang="sv-SE" sz="1200" dirty="0"/>
              <a:t> </a:t>
            </a:r>
            <a:r>
              <a:rPr lang="sv-SE" sz="1200" dirty="0" err="1"/>
              <a:t>this</a:t>
            </a:r>
            <a:r>
              <a:rPr lang="sv-SE" sz="1200" dirty="0"/>
              <a:t> </a:t>
            </a:r>
            <a:r>
              <a:rPr lang="sv-SE" sz="1200" dirty="0" err="1"/>
              <a:t>surface</a:t>
            </a:r>
            <a:r>
              <a:rPr lang="sv-SE" sz="1200" dirty="0"/>
              <a:t> is green areas</a:t>
            </a:r>
          </a:p>
          <a:p>
            <a:pPr marL="285750" indent="-285750">
              <a:buFont typeface="Arial" panose="020B0604020202020204" pitchFamily="34" charset="0"/>
              <a:buChar char="•"/>
            </a:pPr>
            <a:r>
              <a:rPr lang="sv-SE" sz="1200" dirty="0"/>
              <a:t>1/3 </a:t>
            </a:r>
            <a:r>
              <a:rPr lang="sv-SE" sz="1200" dirty="0" err="1"/>
              <a:t>of</a:t>
            </a:r>
            <a:r>
              <a:rPr lang="sv-SE" sz="1200" dirty="0"/>
              <a:t> the area is </a:t>
            </a:r>
            <a:r>
              <a:rPr lang="sv-SE" sz="1200" dirty="0" err="1"/>
              <a:t>buildings</a:t>
            </a:r>
            <a:r>
              <a:rPr lang="sv-SE" sz="1200" dirty="0"/>
              <a:t> and </a:t>
            </a:r>
            <a:r>
              <a:rPr lang="sv-SE" sz="1200" dirty="0" err="1"/>
              <a:t>paved</a:t>
            </a:r>
            <a:r>
              <a:rPr lang="sv-SE" sz="1200" dirty="0"/>
              <a:t> areas</a:t>
            </a:r>
          </a:p>
          <a:p>
            <a:pPr marL="285750" indent="-285750">
              <a:buFont typeface="Arial" panose="020B0604020202020204" pitchFamily="34" charset="0"/>
              <a:buChar char="•"/>
            </a:pPr>
            <a:endParaRPr lang="sv-SE" sz="1200" dirty="0"/>
          </a:p>
          <a:p>
            <a:endParaRPr lang="en-US" dirty="0"/>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dirty="0"/>
          </a:p>
        </p:txBody>
      </p:sp>
    </p:spTree>
    <p:extLst>
      <p:ext uri="{BB962C8B-B14F-4D97-AF65-F5344CB8AC3E}">
        <p14:creationId xmlns:p14="http://schemas.microsoft.com/office/powerpoint/2010/main" val="22040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Main offices, auditoriums, canteen (B01), </a:t>
            </a:r>
            <a:r>
              <a:rPr lang="en-US" dirty="0"/>
              <a:t>BREEAM certified (Environmental performance certification </a:t>
            </a:r>
            <a:r>
              <a:rPr lang="en-US" sz="1200" kern="1200" dirty="0">
                <a:solidFill>
                  <a:schemeClr val="tx1"/>
                </a:solidFill>
                <a:latin typeface="+mn-lt"/>
                <a:ea typeface="+mn-ea"/>
                <a:cs typeface="+mn-cs"/>
              </a:rPr>
              <a:t>system </a:t>
            </a:r>
            <a:r>
              <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Sustainable Building Certification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Mechanical workshops/labs (B02)</a:t>
            </a:r>
          </a:p>
          <a:p>
            <a:pPr lvl="1"/>
            <a:r>
              <a:rPr lang="en-GB" dirty="0"/>
              <a:t>Entrance building (F04)</a:t>
            </a:r>
          </a:p>
          <a:p>
            <a:endParaRPr lang="sv-SE" dirty="0"/>
          </a:p>
        </p:txBody>
      </p:sp>
      <p:sp>
        <p:nvSpPr>
          <p:cNvPr id="4" name="Slide Number Placeholder 3"/>
          <p:cNvSpPr>
            <a:spLocks noGrp="1"/>
          </p:cNvSpPr>
          <p:nvPr>
            <p:ph type="sldNum" sz="quarter" idx="5"/>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76529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ESS is a greenfield project and the design had to be adapted to the unique needs of a large-scale next-generation research facility, while maintaining an emphasis on inspiring aesthetics and environmental sustainability.</a:t>
            </a:r>
          </a:p>
          <a:p>
            <a:r>
              <a:rPr lang="en-GB" sz="1200" b="0" i="0" kern="1200" dirty="0">
                <a:solidFill>
                  <a:schemeClr val="tx1"/>
                </a:solidFill>
                <a:effectLst/>
                <a:latin typeface="+mn-lt"/>
                <a:ea typeface="+mn-ea"/>
                <a:cs typeface="+mn-cs"/>
              </a:rPr>
              <a:t>-operational time is 40 years on paper</a:t>
            </a:r>
          </a:p>
          <a:p>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envoirmental</a:t>
            </a:r>
            <a:r>
              <a:rPr lang="en-GB" sz="1200" b="0" i="0" kern="1200" dirty="0">
                <a:solidFill>
                  <a:schemeClr val="tx1"/>
                </a:solidFill>
                <a:effectLst/>
                <a:latin typeface="+mn-lt"/>
                <a:ea typeface="+mn-ea"/>
                <a:cs typeface="+mn-cs"/>
              </a:rPr>
              <a:t> aspects like noise pollution and water pollution is constantly monitored</a:t>
            </a:r>
          </a:p>
          <a:p>
            <a:endParaRPr lang="en-US" dirty="0"/>
          </a:p>
        </p:txBody>
      </p:sp>
      <p:sp>
        <p:nvSpPr>
          <p:cNvPr id="4" name="Slide Number Placeholder 3"/>
          <p:cNvSpPr>
            <a:spLocks noGrp="1"/>
          </p:cNvSpPr>
          <p:nvPr>
            <p:ph type="sldNum" sz="quarter" idx="5"/>
          </p:nvPr>
        </p:nvSpPr>
        <p:spPr/>
        <p:txBody>
          <a:bodyPr/>
          <a:lstStyle/>
          <a:p>
            <a:fld id="{3AE5A434-646A-2746-9BDC-885B2382B33E}" type="slidenum">
              <a:rPr lang="sv-SE" smtClean="0"/>
              <a:t>9</a:t>
            </a:fld>
            <a:endParaRPr lang="sv-SE" dirty="0"/>
          </a:p>
        </p:txBody>
      </p:sp>
    </p:spTree>
    <p:extLst>
      <p:ext uri="{BB962C8B-B14F-4D97-AF65-F5344CB8AC3E}">
        <p14:creationId xmlns:p14="http://schemas.microsoft.com/office/powerpoint/2010/main" val="1763090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89606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2024-10-09</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dirty="0"/>
              <a:t>Click icon to add chart</a:t>
            </a:r>
            <a:endParaRPr lang="sv-SE" dirty="0"/>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dirty="0"/>
              <a:t>Click icon to add table</a:t>
            </a:r>
            <a:endParaRPr lang="sv-SE" dirty="0"/>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2024-10-09</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09/10/2024</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894644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1 column">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47774" y="5760465"/>
            <a:ext cx="2063751" cy="6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solidFill>
                  <a:schemeClr val="accent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p:nvPr>
        </p:nvSpPr>
        <p:spPr>
          <a:xfrm>
            <a:off x="504010" y="1827109"/>
            <a:ext cx="7344601" cy="4525476"/>
          </a:xfrm>
        </p:spPr>
        <p:txBody>
          <a:bodyPr/>
          <a:lstStyle>
            <a:lvl1pPr marL="355600" indent="-355600">
              <a:spcAft>
                <a:spcPts val="1000"/>
              </a:spcAft>
              <a:buFont typeface="+mj-lt"/>
              <a:buAutoNum type="arabicPeriod"/>
              <a:defRPr>
                <a:latin typeface="+mj-lt"/>
              </a:defRPr>
            </a:lvl1pPr>
            <a:lvl2pPr marL="542925" indent="-187325">
              <a:spcAft>
                <a:spcPts val="1000"/>
              </a:spcAft>
              <a:defRPr/>
            </a:lvl2pPr>
            <a:lvl3pPr marL="720725" indent="-177800">
              <a:spcAft>
                <a:spcPts val="1000"/>
              </a:spcAft>
              <a:defRPr/>
            </a:lvl3pPr>
            <a:lvl4pPr marL="898525" indent="-177800">
              <a:spcAft>
                <a:spcPts val="1000"/>
              </a:spcAft>
              <a:defRPr/>
            </a:lvl4pPr>
            <a:lvl5pPr marL="1076325" indent="-177800">
              <a:spcAft>
                <a:spcPts val="1000"/>
              </a:spcAft>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5" name="Datumsplatzhalter 3"/>
          <p:cNvSpPr>
            <a:spLocks noGrp="1"/>
          </p:cNvSpPr>
          <p:nvPr>
            <p:ph type="dt" sz="half" idx="10"/>
          </p:nvPr>
        </p:nvSpPr>
        <p:spPr>
          <a:xfrm>
            <a:off x="503767" y="695741"/>
            <a:ext cx="1007533" cy="192437"/>
          </a:xfrm>
          <a:prstGeom prst="rect">
            <a:avLst/>
          </a:prstGeom>
        </p:spPr>
        <p:txBody>
          <a:bodyPr vert="horz" wrap="square" lIns="0" tIns="0" rIns="0" bIns="0" numCol="1" anchor="t" anchorCtr="0" compatLnSpc="1">
            <a:prstTxWarp prst="textNoShape">
              <a:avLst/>
            </a:prstTxWarp>
          </a:bodyPr>
          <a:lstStyle>
            <a:lvl1pPr eaLnBrk="1" hangingPunct="1">
              <a:lnSpc>
                <a:spcPts val="1075"/>
              </a:lnSpc>
              <a:defRPr sz="900" smtClean="0"/>
            </a:lvl1pPr>
          </a:lstStyle>
          <a:p>
            <a:pPr>
              <a:defRPr/>
            </a:pPr>
            <a:r>
              <a:rPr lang="de-DE" altLang="sv-SE"/>
              <a:t>TT.MM.JJJJ</a:t>
            </a:r>
            <a:endParaRPr lang="fr-FR" altLang="sv-SE"/>
          </a:p>
        </p:txBody>
      </p:sp>
      <p:sp>
        <p:nvSpPr>
          <p:cNvPr id="6" name="Fußzeilenplatzhalter 4"/>
          <p:cNvSpPr>
            <a:spLocks noGrp="1"/>
          </p:cNvSpPr>
          <p:nvPr>
            <p:ph type="ftr" sz="quarter" idx="11"/>
          </p:nvPr>
        </p:nvSpPr>
        <p:spPr>
          <a:xfrm>
            <a:off x="1680648" y="503301"/>
            <a:ext cx="2326217" cy="408140"/>
          </a:xfrm>
          <a:prstGeom prst="rect">
            <a:avLst/>
          </a:prstGeom>
        </p:spPr>
        <p:txBody>
          <a:bodyPr vert="horz" wrap="square" lIns="0" tIns="0" rIns="0" bIns="0" numCol="1" anchor="t" anchorCtr="0" compatLnSpc="1">
            <a:prstTxWarp prst="textNoShape">
              <a:avLst/>
            </a:prstTxWarp>
          </a:bodyPr>
          <a:lstStyle>
            <a:lvl1pPr eaLnBrk="1" hangingPunct="1">
              <a:lnSpc>
                <a:spcPts val="1075"/>
              </a:lnSpc>
              <a:defRPr sz="900" smtClean="0">
                <a:latin typeface="EON Brix Sans Black" pitchFamily="34" charset="0"/>
              </a:defRPr>
            </a:lvl1pPr>
          </a:lstStyle>
          <a:p>
            <a:pPr>
              <a:defRPr/>
            </a:pPr>
            <a:r>
              <a:rPr lang="fr-FR" altLang="sv-SE"/>
              <a:t>Title (Change via “Insert/Header &amp; Footer”)</a:t>
            </a:r>
          </a:p>
        </p:txBody>
      </p:sp>
      <p:sp>
        <p:nvSpPr>
          <p:cNvPr id="7" name="Foliennummernplatzhalter 5"/>
          <p:cNvSpPr>
            <a:spLocks noGrp="1"/>
          </p:cNvSpPr>
          <p:nvPr>
            <p:ph type="sldNum" sz="quarter" idx="12"/>
          </p:nvPr>
        </p:nvSpPr>
        <p:spPr>
          <a:xfrm>
            <a:off x="503767" y="503308"/>
            <a:ext cx="1007533" cy="192439"/>
          </a:xfrm>
          <a:prstGeom prst="rect">
            <a:avLst/>
          </a:prstGeom>
        </p:spPr>
        <p:txBody>
          <a:bodyPr vert="horz" wrap="square" lIns="0" tIns="0" rIns="0" bIns="0" numCol="1" anchor="t" anchorCtr="0" compatLnSpc="1">
            <a:prstTxWarp prst="textNoShape">
              <a:avLst/>
            </a:prstTxWarp>
          </a:bodyPr>
          <a:lstStyle>
            <a:lvl1pPr eaLnBrk="1" hangingPunct="1">
              <a:lnSpc>
                <a:spcPts val="1075"/>
              </a:lnSpc>
              <a:defRPr sz="900" smtClean="0">
                <a:latin typeface="EON Brix Sans Black" pitchFamily="34" charset="0"/>
              </a:defRPr>
            </a:lvl1pPr>
          </a:lstStyle>
          <a:p>
            <a:pPr>
              <a:defRPr/>
            </a:pPr>
            <a:fld id="{7AAE91AA-1B19-437F-BFFB-7558422B6B1A}" type="slidenum">
              <a:rPr lang="fr-FR" altLang="sv-SE"/>
              <a:pPr>
                <a:defRPr/>
              </a:pPr>
              <a:t>‹#›</a:t>
            </a:fld>
            <a:endParaRPr lang="fr-FR" altLang="sv-SE"/>
          </a:p>
        </p:txBody>
      </p:sp>
    </p:spTree>
    <p:extLst>
      <p:ext uri="{BB962C8B-B14F-4D97-AF65-F5344CB8AC3E}">
        <p14:creationId xmlns:p14="http://schemas.microsoft.com/office/powerpoint/2010/main" val="367636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2024-10-09</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TITLe/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dirty="0"/>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2024-10-09</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2024-10-09</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2024-10-09</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2024-10-09</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dirty="0"/>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2024-10-09</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2024-10-09</a:t>
            </a:fld>
            <a:endParaRPr lang="sv-SE" dirty="0"/>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dirty="0"/>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dirty="0"/>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 id="2147483671" r:id="rId13"/>
    <p:sldLayoutId id="214748367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B2F46A6-CD0C-7775-8F65-3DFC69426B9B}"/>
              </a:ext>
            </a:extLst>
          </p:cNvPr>
          <p:cNvPicPr>
            <a:picLocks noChangeAspect="1"/>
          </p:cNvPicPr>
          <p:nvPr/>
        </p:nvPicPr>
        <p:blipFill>
          <a:blip r:embed="rId3"/>
          <a:stretch>
            <a:fillRect/>
          </a:stretch>
        </p:blipFill>
        <p:spPr>
          <a:xfrm>
            <a:off x="4043990" y="4155440"/>
            <a:ext cx="4213009" cy="2616348"/>
          </a:xfrm>
          <a:prstGeom prst="roundRect">
            <a:avLst/>
          </a:prstGeom>
        </p:spPr>
      </p:pic>
      <p:pic>
        <p:nvPicPr>
          <p:cNvPr id="26" name="Picture 25">
            <a:extLst>
              <a:ext uri="{FF2B5EF4-FFF2-40B4-BE49-F238E27FC236}">
                <a16:creationId xmlns:a16="http://schemas.microsoft.com/office/drawing/2014/main" id="{539FC7C1-9637-02A4-9EF1-C9ECDF3DCFD1}"/>
              </a:ext>
            </a:extLst>
          </p:cNvPr>
          <p:cNvPicPr>
            <a:picLocks noChangeAspect="1"/>
          </p:cNvPicPr>
          <p:nvPr/>
        </p:nvPicPr>
        <p:blipFill>
          <a:blip r:embed="rId4"/>
          <a:stretch>
            <a:fillRect/>
          </a:stretch>
        </p:blipFill>
        <p:spPr>
          <a:xfrm>
            <a:off x="6050621" y="3092555"/>
            <a:ext cx="3664501" cy="2292992"/>
          </a:xfrm>
          <a:prstGeom prst="roundRect">
            <a:avLst/>
          </a:prstGeom>
        </p:spPr>
      </p:pic>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a:xfrm>
            <a:off x="1103709" y="220218"/>
            <a:ext cx="9360000" cy="657339"/>
          </a:xfrm>
        </p:spPr>
        <p:txBody>
          <a:bodyPr/>
          <a:lstStyle/>
          <a:p>
            <a:r>
              <a:rPr lang="en-GB" b="1" dirty="0"/>
              <a:t>Diversity of species at ESS</a:t>
            </a:r>
          </a:p>
        </p:txBody>
      </p:sp>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PRESENTATION TITLE/FOOTER</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dirty="0">
              <a:solidFill>
                <a:srgbClr val="CCCCCC"/>
              </a:solidFill>
            </a:endParaRPr>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2024-10-09</a:t>
            </a:fld>
            <a:endParaRPr lang="sv-SE" dirty="0"/>
          </a:p>
        </p:txBody>
      </p:sp>
      <p:pic>
        <p:nvPicPr>
          <p:cNvPr id="10" name="Picture 9">
            <a:extLst>
              <a:ext uri="{FF2B5EF4-FFF2-40B4-BE49-F238E27FC236}">
                <a16:creationId xmlns:a16="http://schemas.microsoft.com/office/drawing/2014/main" id="{FFA02A4F-9A96-AA24-5E45-C7E61EABB4E2}"/>
              </a:ext>
            </a:extLst>
          </p:cNvPr>
          <p:cNvPicPr>
            <a:picLocks noChangeAspect="1"/>
          </p:cNvPicPr>
          <p:nvPr/>
        </p:nvPicPr>
        <p:blipFill>
          <a:blip r:embed="rId5"/>
          <a:stretch>
            <a:fillRect/>
          </a:stretch>
        </p:blipFill>
        <p:spPr>
          <a:xfrm>
            <a:off x="8231500" y="4488618"/>
            <a:ext cx="3960500" cy="2369382"/>
          </a:xfrm>
          <a:prstGeom prst="roundRect">
            <a:avLst/>
          </a:prstGeom>
        </p:spPr>
      </p:pic>
      <p:pic>
        <p:nvPicPr>
          <p:cNvPr id="14" name="Picture 13">
            <a:extLst>
              <a:ext uri="{FF2B5EF4-FFF2-40B4-BE49-F238E27FC236}">
                <a16:creationId xmlns:a16="http://schemas.microsoft.com/office/drawing/2014/main" id="{3964E2B2-74AB-5F7D-F5E0-21F9B93A5B47}"/>
              </a:ext>
            </a:extLst>
          </p:cNvPr>
          <p:cNvPicPr>
            <a:picLocks noChangeAspect="1"/>
          </p:cNvPicPr>
          <p:nvPr/>
        </p:nvPicPr>
        <p:blipFill>
          <a:blip r:embed="rId6"/>
          <a:stretch>
            <a:fillRect/>
          </a:stretch>
        </p:blipFill>
        <p:spPr>
          <a:xfrm>
            <a:off x="3867322" y="1310603"/>
            <a:ext cx="3599941" cy="2544786"/>
          </a:xfrm>
          <a:prstGeom prst="roundRect">
            <a:avLst/>
          </a:prstGeom>
        </p:spPr>
      </p:pic>
      <p:pic>
        <p:nvPicPr>
          <p:cNvPr id="16" name="Picture 15">
            <a:extLst>
              <a:ext uri="{FF2B5EF4-FFF2-40B4-BE49-F238E27FC236}">
                <a16:creationId xmlns:a16="http://schemas.microsoft.com/office/drawing/2014/main" id="{F19A07DE-6361-D810-3DF8-B39402462D3E}"/>
              </a:ext>
            </a:extLst>
          </p:cNvPr>
          <p:cNvPicPr>
            <a:picLocks noChangeAspect="1"/>
          </p:cNvPicPr>
          <p:nvPr/>
        </p:nvPicPr>
        <p:blipFill>
          <a:blip r:embed="rId7"/>
          <a:stretch>
            <a:fillRect/>
          </a:stretch>
        </p:blipFill>
        <p:spPr>
          <a:xfrm>
            <a:off x="2803986" y="1315674"/>
            <a:ext cx="2237679" cy="3103123"/>
          </a:xfrm>
          <a:prstGeom prst="roundRect">
            <a:avLst/>
          </a:prstGeom>
        </p:spPr>
      </p:pic>
      <p:pic>
        <p:nvPicPr>
          <p:cNvPr id="12" name="Picture 11">
            <a:extLst>
              <a:ext uri="{FF2B5EF4-FFF2-40B4-BE49-F238E27FC236}">
                <a16:creationId xmlns:a16="http://schemas.microsoft.com/office/drawing/2014/main" id="{1C08856F-1F79-E524-9D38-91E2F4273C5C}"/>
              </a:ext>
            </a:extLst>
          </p:cNvPr>
          <p:cNvPicPr>
            <a:picLocks noChangeAspect="1"/>
          </p:cNvPicPr>
          <p:nvPr/>
        </p:nvPicPr>
        <p:blipFill>
          <a:blip r:embed="rId8"/>
          <a:stretch>
            <a:fillRect/>
          </a:stretch>
        </p:blipFill>
        <p:spPr>
          <a:xfrm>
            <a:off x="7424070" y="108057"/>
            <a:ext cx="2622444" cy="2544786"/>
          </a:xfrm>
          <a:prstGeom prst="roundRect">
            <a:avLst/>
          </a:prstGeom>
        </p:spPr>
      </p:pic>
      <p:pic>
        <p:nvPicPr>
          <p:cNvPr id="17" name="Picture 16">
            <a:extLst>
              <a:ext uri="{FF2B5EF4-FFF2-40B4-BE49-F238E27FC236}">
                <a16:creationId xmlns:a16="http://schemas.microsoft.com/office/drawing/2014/main" id="{F0CD7D33-4085-FE80-E979-CBF510B7A40B}"/>
              </a:ext>
            </a:extLst>
          </p:cNvPr>
          <p:cNvPicPr>
            <a:picLocks noChangeAspect="1"/>
          </p:cNvPicPr>
          <p:nvPr/>
        </p:nvPicPr>
        <p:blipFill>
          <a:blip r:embed="rId9"/>
          <a:stretch>
            <a:fillRect/>
          </a:stretch>
        </p:blipFill>
        <p:spPr>
          <a:xfrm>
            <a:off x="276251" y="4451235"/>
            <a:ext cx="3738969" cy="2369383"/>
          </a:xfrm>
          <a:prstGeom prst="roundRect">
            <a:avLst/>
          </a:prstGeom>
        </p:spPr>
      </p:pic>
      <p:pic>
        <p:nvPicPr>
          <p:cNvPr id="20" name="Picture 19">
            <a:extLst>
              <a:ext uri="{FF2B5EF4-FFF2-40B4-BE49-F238E27FC236}">
                <a16:creationId xmlns:a16="http://schemas.microsoft.com/office/drawing/2014/main" id="{0DAC5B12-CAE1-037E-4716-76C190D9DFEF}"/>
              </a:ext>
            </a:extLst>
          </p:cNvPr>
          <p:cNvPicPr>
            <a:picLocks noChangeAspect="1"/>
          </p:cNvPicPr>
          <p:nvPr/>
        </p:nvPicPr>
        <p:blipFill>
          <a:blip r:embed="rId10"/>
          <a:stretch>
            <a:fillRect/>
          </a:stretch>
        </p:blipFill>
        <p:spPr>
          <a:xfrm>
            <a:off x="8721067" y="2577165"/>
            <a:ext cx="3500634" cy="2062330"/>
          </a:xfrm>
          <a:prstGeom prst="roundRect">
            <a:avLst/>
          </a:prstGeom>
        </p:spPr>
      </p:pic>
      <p:pic>
        <p:nvPicPr>
          <p:cNvPr id="22" name="Picture 21">
            <a:extLst>
              <a:ext uri="{FF2B5EF4-FFF2-40B4-BE49-F238E27FC236}">
                <a16:creationId xmlns:a16="http://schemas.microsoft.com/office/drawing/2014/main" id="{B1659730-2C51-04CD-D017-BECF2AAA0D16}"/>
              </a:ext>
            </a:extLst>
          </p:cNvPr>
          <p:cNvPicPr>
            <a:picLocks noChangeAspect="1"/>
          </p:cNvPicPr>
          <p:nvPr/>
        </p:nvPicPr>
        <p:blipFill>
          <a:blip r:embed="rId11"/>
          <a:stretch>
            <a:fillRect/>
          </a:stretch>
        </p:blipFill>
        <p:spPr>
          <a:xfrm rot="5400000">
            <a:off x="-40874" y="1719731"/>
            <a:ext cx="3354098" cy="2515574"/>
          </a:xfrm>
          <a:prstGeom prst="roundRect">
            <a:avLst/>
          </a:prstGeom>
        </p:spPr>
      </p:pic>
    </p:spTree>
    <p:extLst>
      <p:ext uri="{BB962C8B-B14F-4D97-AF65-F5344CB8AC3E}">
        <p14:creationId xmlns:p14="http://schemas.microsoft.com/office/powerpoint/2010/main" val="16247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br>
              <a:rPr lang="en-GB" dirty="0"/>
            </a:br>
            <a:br>
              <a:rPr lang="en-GB" dirty="0"/>
            </a:br>
            <a:r>
              <a:rPr lang="en-GB" dirty="0"/>
              <a:t>Thank you!</a:t>
            </a:r>
            <a:br>
              <a:rPr lang="en-GB" dirty="0"/>
            </a:br>
            <a:br>
              <a:rPr lang="en-GB" dirty="0"/>
            </a:br>
            <a:r>
              <a:rPr lang="en-GB" dirty="0"/>
              <a:t>Questions?</a:t>
            </a:r>
          </a:p>
        </p:txBody>
      </p:sp>
    </p:spTree>
    <p:extLst>
      <p:ext uri="{BB962C8B-B14F-4D97-AF65-F5344CB8AC3E}">
        <p14:creationId xmlns:p14="http://schemas.microsoft.com/office/powerpoint/2010/main" val="268285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US" b="1" dirty="0"/>
              <a:t>How to use the facility's resources and create a greenfield facility that will be sustainable and recyclable.</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sv-SE" b="1" dirty="0"/>
              <a:t>DOE Accelerator </a:t>
            </a:r>
            <a:r>
              <a:rPr lang="en-US" b="1" dirty="0"/>
              <a:t>Safety</a:t>
            </a:r>
            <a:r>
              <a:rPr lang="sv-SE" b="1" dirty="0"/>
              <a:t> Workshop (ASW)</a:t>
            </a:r>
            <a:br>
              <a:rPr lang="sv-SE" b="1" dirty="0"/>
            </a:br>
            <a:r>
              <a:rPr lang="sv-SE" b="1" dirty="0"/>
              <a:t>BNL</a:t>
            </a:r>
            <a:endParaRPr lang="en-US" dirty="0"/>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Mattias Eriksson, ESS,</a:t>
            </a:r>
            <a:br>
              <a:rPr lang="en-GB" dirty="0"/>
            </a:br>
            <a:r>
              <a:rPr lang="en-GB" dirty="0"/>
              <a:t>Material and inspiration provided by</a:t>
            </a:r>
            <a:br>
              <a:rPr lang="en-GB" dirty="0"/>
            </a:br>
            <a:r>
              <a:rPr lang="en-GB" dirty="0"/>
              <a:t>Erica </a:t>
            </a:r>
            <a:r>
              <a:rPr lang="en-GB" dirty="0" err="1"/>
              <a:t>Lindström</a:t>
            </a:r>
            <a:r>
              <a:rPr lang="en-GB" dirty="0"/>
              <a:t> </a:t>
            </a:r>
            <a:r>
              <a:rPr lang="en-US" dirty="0"/>
              <a:t>Environment &amp; OHS Engineer</a:t>
            </a:r>
            <a:endParaRPr lang="en-GB" dirty="0"/>
          </a:p>
        </p:txBody>
      </p:sp>
      <p:sp>
        <p:nvSpPr>
          <p:cNvPr id="6" name="Rectangle 5"/>
          <p:cNvSpPr/>
          <p:nvPr/>
        </p:nvSpPr>
        <p:spPr>
          <a:xfrm>
            <a:off x="1930395" y="6401749"/>
            <a:ext cx="1370888" cy="369332"/>
          </a:xfrm>
          <a:prstGeom prst="rect">
            <a:avLst/>
          </a:prstGeom>
        </p:spPr>
        <p:txBody>
          <a:bodyPr wrap="none">
            <a:spAutoFit/>
          </a:bodyPr>
          <a:lstStyle/>
          <a:p>
            <a:fld id="{18896B66-0B3A-474C-9C9C-E4F07B1F5DAD}" type="datetime1">
              <a:rPr lang="sv-SE">
                <a:solidFill>
                  <a:schemeClr val="bg1"/>
                </a:solidFill>
              </a:rPr>
              <a:pPr/>
              <a:t>2024-10-09</a:t>
            </a:fld>
            <a:endParaRPr lang="en-US" dirty="0"/>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7" name="Title 1"/>
          <p:cNvSpPr>
            <a:spLocks noGrp="1"/>
          </p:cNvSpPr>
          <p:nvPr>
            <p:ph type="title"/>
          </p:nvPr>
        </p:nvSpPr>
        <p:spPr>
          <a:xfrm>
            <a:off x="253008" y="109589"/>
            <a:ext cx="5122912" cy="1124744"/>
          </a:xfrm>
        </p:spPr>
        <p:txBody>
          <a:bodyPr/>
          <a:lstStyle/>
          <a:p>
            <a:r>
              <a:rPr lang="sv-SE" dirty="0">
                <a:solidFill>
                  <a:schemeClr val="bg1"/>
                </a:solidFill>
                <a:latin typeface="Segoe UI Black" panose="020B0A02040204020203" pitchFamily="34" charset="0"/>
                <a:ea typeface="Segoe UI Black" panose="020B0A02040204020203" pitchFamily="34" charset="0"/>
              </a:rPr>
              <a:t>Energy solutions at ESS</a:t>
            </a:r>
            <a:endParaRPr lang="en-US" dirty="0">
              <a:solidFill>
                <a:schemeClr val="bg1"/>
              </a:solidFill>
              <a:latin typeface="Segoe UI Black" panose="020B0A02040204020203" pitchFamily="34" charset="0"/>
              <a:ea typeface="Segoe UI Black" panose="020B0A02040204020203" pitchFamily="34" charset="0"/>
            </a:endParaRPr>
          </a:p>
        </p:txBody>
      </p:sp>
      <p:grpSp>
        <p:nvGrpSpPr>
          <p:cNvPr id="2" name="Group 1">
            <a:extLst>
              <a:ext uri="{FF2B5EF4-FFF2-40B4-BE49-F238E27FC236}">
                <a16:creationId xmlns:a16="http://schemas.microsoft.com/office/drawing/2014/main" id="{8BDE42C3-0D96-D74E-A947-5F0670EE1675}"/>
              </a:ext>
            </a:extLst>
          </p:cNvPr>
          <p:cNvGrpSpPr/>
          <p:nvPr/>
        </p:nvGrpSpPr>
        <p:grpSpPr>
          <a:xfrm>
            <a:off x="1802160" y="1487807"/>
            <a:ext cx="8892480" cy="5141649"/>
            <a:chOff x="251520" y="1700808"/>
            <a:chExt cx="8892480" cy="4793875"/>
          </a:xfrm>
        </p:grpSpPr>
        <p:pic>
          <p:nvPicPr>
            <p:cNvPr id="6" name="Content Placeholder 3" descr="Illustration, ESS total.gif"/>
            <p:cNvPicPr>
              <a:picLocks noChangeAspect="1"/>
            </p:cNvPicPr>
            <p:nvPr/>
          </p:nvPicPr>
          <p:blipFill>
            <a:blip r:embed="rId3">
              <a:extLst>
                <a:ext uri="{28A0092B-C50C-407E-A947-70E740481C1C}">
                  <a14:useLocalDpi xmlns:a14="http://schemas.microsoft.com/office/drawing/2010/main" val="0"/>
                </a:ext>
              </a:extLst>
            </a:blip>
            <a:srcRect l="-19022" r="-12238"/>
            <a:stretch>
              <a:fillRect/>
            </a:stretch>
          </p:blipFill>
          <p:spPr>
            <a:xfrm>
              <a:off x="683568" y="2348880"/>
              <a:ext cx="6912768" cy="4145803"/>
            </a:xfrm>
            <a:prstGeom prst="rect">
              <a:avLst/>
            </a:prstGeom>
          </p:spPr>
        </p:pic>
        <p:sp>
          <p:nvSpPr>
            <p:cNvPr id="8" name="TextBox 7"/>
            <p:cNvSpPr txBox="1"/>
            <p:nvPr/>
          </p:nvSpPr>
          <p:spPr>
            <a:xfrm>
              <a:off x="5580112" y="1700808"/>
              <a:ext cx="3168352" cy="819599"/>
            </a:xfrm>
            <a:prstGeom prst="rect">
              <a:avLst/>
            </a:prstGeom>
            <a:noFill/>
          </p:spPr>
          <p:txBody>
            <a:bodyPr wrap="square" rtlCol="0">
              <a:spAutoFit/>
            </a:bodyPr>
            <a:lstStyle/>
            <a:p>
              <a:r>
                <a:rPr lang="en-US" b="1" dirty="0">
                  <a:solidFill>
                    <a:srgbClr val="008000"/>
                  </a:solidFill>
                </a:rPr>
                <a:t>1. Responsible </a:t>
              </a:r>
              <a:r>
                <a:rPr lang="en-US" dirty="0"/>
                <a:t>– the facility uses as little energy as possible</a:t>
              </a:r>
            </a:p>
          </p:txBody>
        </p:sp>
        <p:sp>
          <p:nvSpPr>
            <p:cNvPr id="9" name="TextBox 8"/>
            <p:cNvSpPr txBox="1"/>
            <p:nvPr/>
          </p:nvSpPr>
          <p:spPr>
            <a:xfrm>
              <a:off x="251520" y="1772816"/>
              <a:ext cx="3600400" cy="573720"/>
            </a:xfrm>
            <a:prstGeom prst="rect">
              <a:avLst/>
            </a:prstGeom>
            <a:noFill/>
          </p:spPr>
          <p:txBody>
            <a:bodyPr wrap="square" rtlCol="0">
              <a:spAutoFit/>
            </a:bodyPr>
            <a:lstStyle/>
            <a:p>
              <a:r>
                <a:rPr lang="en-US" b="1" dirty="0">
                  <a:solidFill>
                    <a:srgbClr val="008000"/>
                  </a:solidFill>
                </a:rPr>
                <a:t>2. Renewable</a:t>
              </a:r>
              <a:r>
                <a:rPr lang="en-US" b="1" dirty="0"/>
                <a:t> </a:t>
              </a:r>
              <a:r>
                <a:rPr lang="en-US" dirty="0"/>
                <a:t>– all energy is derived from renewable sources</a:t>
              </a:r>
            </a:p>
          </p:txBody>
        </p:sp>
        <p:sp>
          <p:nvSpPr>
            <p:cNvPr id="10" name="TextBox 9"/>
            <p:cNvSpPr txBox="1"/>
            <p:nvPr/>
          </p:nvSpPr>
          <p:spPr>
            <a:xfrm>
              <a:off x="6084168" y="5445224"/>
              <a:ext cx="3059832" cy="819599"/>
            </a:xfrm>
            <a:prstGeom prst="rect">
              <a:avLst/>
            </a:prstGeom>
            <a:noFill/>
          </p:spPr>
          <p:txBody>
            <a:bodyPr wrap="square" rtlCol="0">
              <a:spAutoFit/>
            </a:bodyPr>
            <a:lstStyle/>
            <a:p>
              <a:r>
                <a:rPr lang="en-US" b="1" dirty="0">
                  <a:solidFill>
                    <a:srgbClr val="008000"/>
                  </a:solidFill>
                </a:rPr>
                <a:t>3. Recyclable</a:t>
              </a:r>
              <a:r>
                <a:rPr lang="en-US" b="1" dirty="0"/>
                <a:t> </a:t>
              </a:r>
              <a:r>
                <a:rPr lang="en-US" dirty="0"/>
                <a:t>– as much surplus heat as possible is recycled</a:t>
              </a:r>
            </a:p>
          </p:txBody>
        </p:sp>
      </p:grpSp>
      <p:pic>
        <p:nvPicPr>
          <p:cNvPr id="14" name="Picture 13">
            <a:extLst>
              <a:ext uri="{FF2B5EF4-FFF2-40B4-BE49-F238E27FC236}">
                <a16:creationId xmlns:a16="http://schemas.microsoft.com/office/drawing/2014/main" id="{51B9A7E8-6797-BA4F-9DB3-66C36709A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6892" y="3140426"/>
            <a:ext cx="1962251" cy="1292885"/>
          </a:xfrm>
          <a:prstGeom prst="rect">
            <a:avLst/>
          </a:prstGeom>
        </p:spPr>
      </p:pic>
      <p:sp>
        <p:nvSpPr>
          <p:cNvPr id="3" name="AutoShape 2" descr="Alfa Laval">
            <a:extLst>
              <a:ext uri="{FF2B5EF4-FFF2-40B4-BE49-F238E27FC236}">
                <a16:creationId xmlns:a16="http://schemas.microsoft.com/office/drawing/2014/main" id="{8DE58A2B-0FA4-4978-9135-8AB9DEF2BB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Graphic 10">
            <a:extLst>
              <a:ext uri="{FF2B5EF4-FFF2-40B4-BE49-F238E27FC236}">
                <a16:creationId xmlns:a16="http://schemas.microsoft.com/office/drawing/2014/main" id="{FDFBDEC1-EA19-40FF-80C1-ECB40A5F22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6892" y="2707800"/>
            <a:ext cx="2023394" cy="663926"/>
          </a:xfrm>
          <a:prstGeom prst="rect">
            <a:avLst/>
          </a:prstGeom>
        </p:spPr>
      </p:pic>
      <p:pic>
        <p:nvPicPr>
          <p:cNvPr id="13" name="Graphic 12">
            <a:extLst>
              <a:ext uri="{FF2B5EF4-FFF2-40B4-BE49-F238E27FC236}">
                <a16:creationId xmlns:a16="http://schemas.microsoft.com/office/drawing/2014/main" id="{3726A5AA-2A25-4697-AD6F-08E68057B2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99104" y="4343474"/>
            <a:ext cx="1633252" cy="604908"/>
          </a:xfrm>
          <a:prstGeom prst="rect">
            <a:avLst/>
          </a:prstGeom>
        </p:spPr>
      </p:pic>
    </p:spTree>
    <p:extLst>
      <p:ext uri="{BB962C8B-B14F-4D97-AF65-F5344CB8AC3E}">
        <p14:creationId xmlns:p14="http://schemas.microsoft.com/office/powerpoint/2010/main" val="143893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E60C-BEA4-5843-B161-78DA65060873}"/>
              </a:ext>
            </a:extLst>
          </p:cNvPr>
          <p:cNvSpPr>
            <a:spLocks noGrp="1"/>
          </p:cNvSpPr>
          <p:nvPr>
            <p:ph type="title"/>
          </p:nvPr>
        </p:nvSpPr>
        <p:spPr/>
        <p:txBody>
          <a:bodyPr/>
          <a:lstStyle/>
          <a:p>
            <a:r>
              <a:rPr lang="en-GB" dirty="0">
                <a:solidFill>
                  <a:schemeClr val="bg1"/>
                </a:solidFill>
                <a:latin typeface="Segoe UI Black" panose="020B0A02040204020203" pitchFamily="34" charset="0"/>
                <a:ea typeface="Segoe UI Black" panose="020B0A02040204020203" pitchFamily="34" charset="0"/>
              </a:rPr>
              <a:t>E.ON </a:t>
            </a:r>
            <a:r>
              <a:rPr lang="en-GB" dirty="0" err="1">
                <a:solidFill>
                  <a:schemeClr val="bg1"/>
                </a:solidFill>
                <a:latin typeface="Segoe UI Black" panose="020B0A02040204020203" pitchFamily="34" charset="0"/>
                <a:ea typeface="Segoe UI Black" panose="020B0A02040204020203" pitchFamily="34" charset="0"/>
              </a:rPr>
              <a:t>ectogrid</a:t>
            </a:r>
            <a:r>
              <a:rPr lang="en-GB" sz="2800" baseline="30000" dirty="0" err="1">
                <a:solidFill>
                  <a:schemeClr val="bg1"/>
                </a:solidFill>
                <a:latin typeface="Segoe UI Black" panose="020B0A02040204020203" pitchFamily="34" charset="0"/>
                <a:ea typeface="Segoe UI Black" panose="020B0A02040204020203" pitchFamily="34" charset="0"/>
              </a:rPr>
              <a:t>TM</a:t>
            </a:r>
            <a:r>
              <a:rPr lang="en-GB" sz="2800" baseline="30000" dirty="0">
                <a:solidFill>
                  <a:schemeClr val="bg1"/>
                </a:solidFill>
                <a:latin typeface="Segoe UI Black" panose="020B0A02040204020203" pitchFamily="34" charset="0"/>
                <a:ea typeface="Segoe UI Black" panose="020B0A02040204020203" pitchFamily="34" charset="0"/>
              </a:rPr>
              <a:t> </a:t>
            </a:r>
          </a:p>
        </p:txBody>
      </p:sp>
      <p:sp>
        <p:nvSpPr>
          <p:cNvPr id="4" name="Slide Number Placeholder 3">
            <a:extLst>
              <a:ext uri="{FF2B5EF4-FFF2-40B4-BE49-F238E27FC236}">
                <a16:creationId xmlns:a16="http://schemas.microsoft.com/office/drawing/2014/main" id="{E4F678E8-FF29-B74D-B4EE-006F8C899189}"/>
              </a:ext>
            </a:extLst>
          </p:cNvPr>
          <p:cNvSpPr>
            <a:spLocks noGrp="1"/>
          </p:cNvSpPr>
          <p:nvPr>
            <p:ph type="sldNum" sz="quarter" idx="12"/>
          </p:nvPr>
        </p:nvSpPr>
        <p:spPr/>
        <p:txBody>
          <a:bodyPr/>
          <a:lstStyle/>
          <a:p>
            <a:fld id="{551115BC-487E-4422-894C-CB7CD3E79223}" type="slidenum">
              <a:rPr lang="en-GB" noProof="0" smtClean="0"/>
              <a:t>4</a:t>
            </a:fld>
            <a:endParaRPr lang="en-GB" noProof="0"/>
          </a:p>
        </p:txBody>
      </p:sp>
      <p:grpSp>
        <p:nvGrpSpPr>
          <p:cNvPr id="5" name="Group 4">
            <a:extLst>
              <a:ext uri="{FF2B5EF4-FFF2-40B4-BE49-F238E27FC236}">
                <a16:creationId xmlns:a16="http://schemas.microsoft.com/office/drawing/2014/main" id="{67056480-89E5-F74A-9082-20119C099EA1}"/>
              </a:ext>
            </a:extLst>
          </p:cNvPr>
          <p:cNvGrpSpPr/>
          <p:nvPr/>
        </p:nvGrpSpPr>
        <p:grpSpPr>
          <a:xfrm>
            <a:off x="1976464" y="1556792"/>
            <a:ext cx="8626434" cy="4824536"/>
            <a:chOff x="1654520" y="1340603"/>
            <a:chExt cx="5749589" cy="2858799"/>
          </a:xfrm>
        </p:grpSpPr>
        <p:sp>
          <p:nvSpPr>
            <p:cNvPr id="6" name="Rektangel 26">
              <a:extLst>
                <a:ext uri="{FF2B5EF4-FFF2-40B4-BE49-F238E27FC236}">
                  <a16:creationId xmlns:a16="http://schemas.microsoft.com/office/drawing/2014/main" id="{D77A6E85-0102-FA41-AD1A-DF9B8B6DAF2B}"/>
                </a:ext>
              </a:extLst>
            </p:cNvPr>
            <p:cNvSpPr/>
            <p:nvPr/>
          </p:nvSpPr>
          <p:spPr>
            <a:xfrm>
              <a:off x="3415323" y="2659000"/>
              <a:ext cx="2409130" cy="1325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pic>
          <p:nvPicPr>
            <p:cNvPr id="7" name="Bildobjekt 5">
              <a:extLst>
                <a:ext uri="{FF2B5EF4-FFF2-40B4-BE49-F238E27FC236}">
                  <a16:creationId xmlns:a16="http://schemas.microsoft.com/office/drawing/2014/main" id="{9C4BBD4B-73C7-E749-B40F-B8670B6C9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802" y="2093180"/>
              <a:ext cx="935659" cy="503465"/>
            </a:xfrm>
            <a:prstGeom prst="rect">
              <a:avLst/>
            </a:prstGeom>
          </p:spPr>
        </p:pic>
        <p:sp>
          <p:nvSpPr>
            <p:cNvPr id="8" name="Rektangel: rundade hörn 6">
              <a:extLst>
                <a:ext uri="{FF2B5EF4-FFF2-40B4-BE49-F238E27FC236}">
                  <a16:creationId xmlns:a16="http://schemas.microsoft.com/office/drawing/2014/main" id="{83CC5997-D682-6949-B8B6-11B80F208A52}"/>
                </a:ext>
              </a:extLst>
            </p:cNvPr>
            <p:cNvSpPr/>
            <p:nvPr/>
          </p:nvSpPr>
          <p:spPr>
            <a:xfrm>
              <a:off x="1654520" y="1930252"/>
              <a:ext cx="1252453" cy="226915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sp>
          <p:nvSpPr>
            <p:cNvPr id="9" name="textruta 7">
              <a:extLst>
                <a:ext uri="{FF2B5EF4-FFF2-40B4-BE49-F238E27FC236}">
                  <a16:creationId xmlns:a16="http://schemas.microsoft.com/office/drawing/2014/main" id="{A4FF693A-9DFE-0F4E-9700-8717BC77FC70}"/>
                </a:ext>
              </a:extLst>
            </p:cNvPr>
            <p:cNvSpPr txBox="1"/>
            <p:nvPr/>
          </p:nvSpPr>
          <p:spPr>
            <a:xfrm>
              <a:off x="1656823" y="2720800"/>
              <a:ext cx="1382614" cy="1203670"/>
            </a:xfrm>
            <a:prstGeom prst="rect">
              <a:avLst/>
            </a:prstGeom>
            <a:noFill/>
          </p:spPr>
          <p:txBody>
            <a:bodyPr wrap="none" rtlCol="0">
              <a:spAutoFit/>
            </a:bodyPr>
            <a:lstStyle/>
            <a:p>
              <a:r>
                <a:rPr lang="sv-SE" dirty="0" err="1"/>
                <a:t>High</a:t>
              </a:r>
              <a:r>
                <a:rPr lang="sv-SE" dirty="0"/>
                <a:t> temp</a:t>
              </a:r>
            </a:p>
            <a:p>
              <a:endParaRPr lang="sv-SE" dirty="0"/>
            </a:p>
            <a:p>
              <a:r>
                <a:rPr lang="sv-SE" dirty="0"/>
                <a:t>Medium temp</a:t>
              </a:r>
            </a:p>
            <a:p>
              <a:endParaRPr lang="sv-SE" dirty="0"/>
            </a:p>
            <a:p>
              <a:r>
                <a:rPr lang="sv-SE" dirty="0"/>
                <a:t>Medium/</a:t>
              </a:r>
              <a:r>
                <a:rPr lang="sv-SE" dirty="0" err="1"/>
                <a:t>low</a:t>
              </a:r>
              <a:r>
                <a:rPr lang="sv-SE" dirty="0"/>
                <a:t> temp</a:t>
              </a:r>
            </a:p>
            <a:p>
              <a:endParaRPr lang="sv-SE" dirty="0"/>
            </a:p>
            <a:p>
              <a:r>
                <a:rPr lang="sv-SE" dirty="0" err="1"/>
                <a:t>Low</a:t>
              </a:r>
              <a:r>
                <a:rPr lang="sv-SE" dirty="0"/>
                <a:t> temp</a:t>
              </a:r>
            </a:p>
          </p:txBody>
        </p:sp>
        <p:sp>
          <p:nvSpPr>
            <p:cNvPr id="10" name="Pil: höger 11">
              <a:extLst>
                <a:ext uri="{FF2B5EF4-FFF2-40B4-BE49-F238E27FC236}">
                  <a16:creationId xmlns:a16="http://schemas.microsoft.com/office/drawing/2014/main" id="{87E222CE-5122-AA41-90AD-80C5B5E5C10D}"/>
                </a:ext>
              </a:extLst>
            </p:cNvPr>
            <p:cNvSpPr/>
            <p:nvPr/>
          </p:nvSpPr>
          <p:spPr>
            <a:xfrm>
              <a:off x="2892237" y="3371199"/>
              <a:ext cx="332711" cy="2467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sp>
          <p:nvSpPr>
            <p:cNvPr id="11" name="Rektangel: rundade hörn 13">
              <a:extLst>
                <a:ext uri="{FF2B5EF4-FFF2-40B4-BE49-F238E27FC236}">
                  <a16:creationId xmlns:a16="http://schemas.microsoft.com/office/drawing/2014/main" id="{B565BC7B-A97D-644F-8BC8-F678BEC75D00}"/>
                </a:ext>
              </a:extLst>
            </p:cNvPr>
            <p:cNvSpPr/>
            <p:nvPr/>
          </p:nvSpPr>
          <p:spPr>
            <a:xfrm>
              <a:off x="3319546" y="1930252"/>
              <a:ext cx="2630152" cy="226915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sp>
          <p:nvSpPr>
            <p:cNvPr id="12" name="Pil: höger 14">
              <a:extLst>
                <a:ext uri="{FF2B5EF4-FFF2-40B4-BE49-F238E27FC236}">
                  <a16:creationId xmlns:a16="http://schemas.microsoft.com/office/drawing/2014/main" id="{6198837D-0CF4-4C4F-AA12-A954E8C38DFE}"/>
                </a:ext>
              </a:extLst>
            </p:cNvPr>
            <p:cNvSpPr/>
            <p:nvPr/>
          </p:nvSpPr>
          <p:spPr>
            <a:xfrm>
              <a:off x="5953908" y="3522897"/>
              <a:ext cx="211096" cy="50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sp>
          <p:nvSpPr>
            <p:cNvPr id="13" name="Pil: höger 15">
              <a:extLst>
                <a:ext uri="{FF2B5EF4-FFF2-40B4-BE49-F238E27FC236}">
                  <a16:creationId xmlns:a16="http://schemas.microsoft.com/office/drawing/2014/main" id="{1353B5E1-3658-F448-AA99-ABE23EF847EC}"/>
                </a:ext>
              </a:extLst>
            </p:cNvPr>
            <p:cNvSpPr/>
            <p:nvPr/>
          </p:nvSpPr>
          <p:spPr>
            <a:xfrm>
              <a:off x="5948726" y="2619345"/>
              <a:ext cx="211096" cy="50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cxnSp>
          <p:nvCxnSpPr>
            <p:cNvPr id="14" name="Rak koppling 17">
              <a:extLst>
                <a:ext uri="{FF2B5EF4-FFF2-40B4-BE49-F238E27FC236}">
                  <a16:creationId xmlns:a16="http://schemas.microsoft.com/office/drawing/2014/main" id="{8C012656-BD66-314D-9BAD-1D304E9A7F9A}"/>
                </a:ext>
              </a:extLst>
            </p:cNvPr>
            <p:cNvCxnSpPr/>
            <p:nvPr/>
          </p:nvCxnSpPr>
          <p:spPr>
            <a:xfrm>
              <a:off x="3319546" y="2863132"/>
              <a:ext cx="262662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Rak koppling 18">
              <a:extLst>
                <a:ext uri="{FF2B5EF4-FFF2-40B4-BE49-F238E27FC236}">
                  <a16:creationId xmlns:a16="http://schemas.microsoft.com/office/drawing/2014/main" id="{BEF1C457-0AB5-204C-8195-059E47BA2C11}"/>
                </a:ext>
              </a:extLst>
            </p:cNvPr>
            <p:cNvCxnSpPr>
              <a:cxnSpLocks/>
            </p:cNvCxnSpPr>
            <p:nvPr/>
          </p:nvCxnSpPr>
          <p:spPr>
            <a:xfrm flipV="1">
              <a:off x="3328192" y="2863133"/>
              <a:ext cx="2617976" cy="3399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Rak koppling 21">
              <a:extLst>
                <a:ext uri="{FF2B5EF4-FFF2-40B4-BE49-F238E27FC236}">
                  <a16:creationId xmlns:a16="http://schemas.microsoft.com/office/drawing/2014/main" id="{9FC02A5A-5780-F94C-88C0-B3DFAB7612AF}"/>
                </a:ext>
              </a:extLst>
            </p:cNvPr>
            <p:cNvCxnSpPr>
              <a:cxnSpLocks/>
            </p:cNvCxnSpPr>
            <p:nvPr/>
          </p:nvCxnSpPr>
          <p:spPr>
            <a:xfrm flipV="1">
              <a:off x="3319544" y="2874401"/>
              <a:ext cx="2635270" cy="5925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Rak koppling 23">
              <a:extLst>
                <a:ext uri="{FF2B5EF4-FFF2-40B4-BE49-F238E27FC236}">
                  <a16:creationId xmlns:a16="http://schemas.microsoft.com/office/drawing/2014/main" id="{7F980F1E-DE2F-8040-A577-C9FB78551D49}"/>
                </a:ext>
              </a:extLst>
            </p:cNvPr>
            <p:cNvCxnSpPr/>
            <p:nvPr/>
          </p:nvCxnSpPr>
          <p:spPr>
            <a:xfrm>
              <a:off x="3332780" y="3759984"/>
              <a:ext cx="262662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 name="Bildobjekt 25">
              <a:extLst>
                <a:ext uri="{FF2B5EF4-FFF2-40B4-BE49-F238E27FC236}">
                  <a16:creationId xmlns:a16="http://schemas.microsoft.com/office/drawing/2014/main" id="{E2C61C3E-4B5C-BE44-8770-D5DDB14340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3381" y="2076993"/>
              <a:ext cx="1558952" cy="396865"/>
            </a:xfrm>
            <a:prstGeom prst="rect">
              <a:avLst/>
            </a:prstGeom>
          </p:spPr>
        </p:pic>
        <p:cxnSp>
          <p:nvCxnSpPr>
            <p:cNvPr id="19" name="Rak koppling 27">
              <a:extLst>
                <a:ext uri="{FF2B5EF4-FFF2-40B4-BE49-F238E27FC236}">
                  <a16:creationId xmlns:a16="http://schemas.microsoft.com/office/drawing/2014/main" id="{52905F38-70DF-8146-B801-AD488AF29C82}"/>
                </a:ext>
              </a:extLst>
            </p:cNvPr>
            <p:cNvCxnSpPr>
              <a:cxnSpLocks/>
              <a:endCxn id="12" idx="1"/>
            </p:cNvCxnSpPr>
            <p:nvPr/>
          </p:nvCxnSpPr>
          <p:spPr>
            <a:xfrm>
              <a:off x="3309839" y="3435236"/>
              <a:ext cx="2644069" cy="339661"/>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0" name="Bildobjekt 32">
              <a:extLst>
                <a:ext uri="{FF2B5EF4-FFF2-40B4-BE49-F238E27FC236}">
                  <a16:creationId xmlns:a16="http://schemas.microsoft.com/office/drawing/2014/main" id="{FB458685-92EF-C147-94C9-1E9CCC999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9599" y="3573970"/>
              <a:ext cx="977559" cy="401497"/>
            </a:xfrm>
            <a:prstGeom prst="rect">
              <a:avLst/>
            </a:prstGeom>
          </p:spPr>
        </p:pic>
        <p:sp>
          <p:nvSpPr>
            <p:cNvPr id="21" name="textruta 37">
              <a:extLst>
                <a:ext uri="{FF2B5EF4-FFF2-40B4-BE49-F238E27FC236}">
                  <a16:creationId xmlns:a16="http://schemas.microsoft.com/office/drawing/2014/main" id="{93D6271A-091E-EE49-BBA8-7F2A634D8A6B}"/>
                </a:ext>
              </a:extLst>
            </p:cNvPr>
            <p:cNvSpPr txBox="1"/>
            <p:nvPr/>
          </p:nvSpPr>
          <p:spPr>
            <a:xfrm>
              <a:off x="4304237" y="3112387"/>
              <a:ext cx="1939947" cy="547123"/>
            </a:xfrm>
            <a:prstGeom prst="rect">
              <a:avLst/>
            </a:prstGeom>
            <a:noFill/>
            <a:ln>
              <a:noFill/>
            </a:ln>
          </p:spPr>
          <p:txBody>
            <a:bodyPr wrap="square" rtlCol="0">
              <a:spAutoFit/>
            </a:bodyPr>
            <a:lstStyle/>
            <a:p>
              <a:pPr algn="ctr"/>
              <a:r>
                <a:rPr lang="en-US" dirty="0"/>
                <a:t>Full flexibility </a:t>
              </a:r>
              <a:br>
                <a:rPr lang="en-US" dirty="0"/>
              </a:br>
              <a:r>
                <a:rPr lang="en-US" dirty="0"/>
                <a:t>and </a:t>
              </a:r>
              <a:br>
                <a:rPr lang="en-US" dirty="0"/>
              </a:br>
              <a:r>
                <a:rPr lang="en-US" dirty="0"/>
                <a:t>redundancy</a:t>
              </a:r>
            </a:p>
          </p:txBody>
        </p:sp>
        <p:sp>
          <p:nvSpPr>
            <p:cNvPr id="22" name="textruta 38">
              <a:extLst>
                <a:ext uri="{FF2B5EF4-FFF2-40B4-BE49-F238E27FC236}">
                  <a16:creationId xmlns:a16="http://schemas.microsoft.com/office/drawing/2014/main" id="{18DCDAE9-5139-CF44-9315-73E35B160AD0}"/>
                </a:ext>
              </a:extLst>
            </p:cNvPr>
            <p:cNvSpPr txBox="1"/>
            <p:nvPr/>
          </p:nvSpPr>
          <p:spPr>
            <a:xfrm>
              <a:off x="6165004" y="2616025"/>
              <a:ext cx="1239105" cy="218849"/>
            </a:xfrm>
            <a:prstGeom prst="rect">
              <a:avLst/>
            </a:prstGeom>
            <a:noFill/>
          </p:spPr>
          <p:txBody>
            <a:bodyPr wrap="none" rtlCol="0">
              <a:spAutoFit/>
            </a:bodyPr>
            <a:lstStyle/>
            <a:p>
              <a:r>
                <a:rPr lang="en-US" b="1" dirty="0"/>
                <a:t>District heating</a:t>
              </a:r>
            </a:p>
          </p:txBody>
        </p:sp>
        <p:sp>
          <p:nvSpPr>
            <p:cNvPr id="23" name="Pil: höger 29">
              <a:extLst>
                <a:ext uri="{FF2B5EF4-FFF2-40B4-BE49-F238E27FC236}">
                  <a16:creationId xmlns:a16="http://schemas.microsoft.com/office/drawing/2014/main" id="{18450019-C8D2-3741-80E7-6F48407715BB}"/>
                </a:ext>
              </a:extLst>
            </p:cNvPr>
            <p:cNvSpPr/>
            <p:nvPr/>
          </p:nvSpPr>
          <p:spPr>
            <a:xfrm>
              <a:off x="2882532" y="3648377"/>
              <a:ext cx="332711" cy="2467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sp>
          <p:nvSpPr>
            <p:cNvPr id="24" name="Pil: höger 30">
              <a:extLst>
                <a:ext uri="{FF2B5EF4-FFF2-40B4-BE49-F238E27FC236}">
                  <a16:creationId xmlns:a16="http://schemas.microsoft.com/office/drawing/2014/main" id="{3DBAE3BA-1E86-CA45-B26F-CAC2F6662455}"/>
                </a:ext>
              </a:extLst>
            </p:cNvPr>
            <p:cNvSpPr/>
            <p:nvPr/>
          </p:nvSpPr>
          <p:spPr>
            <a:xfrm>
              <a:off x="2892237" y="3081399"/>
              <a:ext cx="332711" cy="2467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sp>
          <p:nvSpPr>
            <p:cNvPr id="25" name="Pil: höger 31">
              <a:extLst>
                <a:ext uri="{FF2B5EF4-FFF2-40B4-BE49-F238E27FC236}">
                  <a16:creationId xmlns:a16="http://schemas.microsoft.com/office/drawing/2014/main" id="{BEC55044-0620-D446-BC57-BEC3D94917E9}"/>
                </a:ext>
              </a:extLst>
            </p:cNvPr>
            <p:cNvSpPr/>
            <p:nvPr/>
          </p:nvSpPr>
          <p:spPr>
            <a:xfrm>
              <a:off x="2884743" y="2754396"/>
              <a:ext cx="332711" cy="2467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798"/>
            </a:p>
          </p:txBody>
        </p:sp>
        <p:sp>
          <p:nvSpPr>
            <p:cNvPr id="26" name="textruta 2">
              <a:extLst>
                <a:ext uri="{FF2B5EF4-FFF2-40B4-BE49-F238E27FC236}">
                  <a16:creationId xmlns:a16="http://schemas.microsoft.com/office/drawing/2014/main" id="{39DA9C9A-FC91-5241-8A9F-87DDA0769275}"/>
                </a:ext>
              </a:extLst>
            </p:cNvPr>
            <p:cNvSpPr txBox="1"/>
            <p:nvPr/>
          </p:nvSpPr>
          <p:spPr>
            <a:xfrm>
              <a:off x="6126044" y="1340603"/>
              <a:ext cx="1198653" cy="200612"/>
            </a:xfrm>
            <a:prstGeom prst="rect">
              <a:avLst/>
            </a:prstGeom>
            <a:noFill/>
          </p:spPr>
          <p:txBody>
            <a:bodyPr wrap="square" rtlCol="0">
              <a:spAutoFit/>
            </a:bodyPr>
            <a:lstStyle/>
            <a:p>
              <a:pPr algn="ctr"/>
              <a:r>
                <a:rPr lang="sv-SE" sz="1600" b="1" dirty="0">
                  <a:solidFill>
                    <a:srgbClr val="FF0000"/>
                  </a:solidFill>
                </a:rPr>
                <a:t>Illustrative</a:t>
              </a:r>
            </a:p>
          </p:txBody>
        </p:sp>
      </p:grpSp>
    </p:spTree>
    <p:extLst>
      <p:ext uri="{BB962C8B-B14F-4D97-AF65-F5344CB8AC3E}">
        <p14:creationId xmlns:p14="http://schemas.microsoft.com/office/powerpoint/2010/main" val="228617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231" y="2060848"/>
            <a:ext cx="9135538" cy="3635182"/>
          </a:xfrm>
          <a:prstGeom prst="rect">
            <a:avLst/>
          </a:prstGeom>
        </p:spPr>
      </p:pic>
      <p:sp>
        <p:nvSpPr>
          <p:cNvPr id="118787" name="TextBox 7"/>
          <p:cNvSpPr txBox="1">
            <a:spLocks noChangeArrowheads="1"/>
          </p:cNvSpPr>
          <p:nvPr/>
        </p:nvSpPr>
        <p:spPr bwMode="auto">
          <a:xfrm>
            <a:off x="5735960" y="116633"/>
            <a:ext cx="4608512" cy="17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EON Brix Sans" charset="0"/>
              </a:defRPr>
            </a:lvl1pPr>
            <a:lvl2pPr marL="742950" indent="-285750">
              <a:defRPr>
                <a:solidFill>
                  <a:schemeClr val="tx1"/>
                </a:solidFill>
                <a:latin typeface="EON Brix Sans" charset="0"/>
              </a:defRPr>
            </a:lvl2pPr>
            <a:lvl3pPr marL="1143000" indent="-228600">
              <a:defRPr>
                <a:solidFill>
                  <a:schemeClr val="tx1"/>
                </a:solidFill>
                <a:latin typeface="EON Brix Sans" charset="0"/>
              </a:defRPr>
            </a:lvl3pPr>
            <a:lvl4pPr marL="1600200" indent="-228600">
              <a:defRPr>
                <a:solidFill>
                  <a:schemeClr val="tx1"/>
                </a:solidFill>
                <a:latin typeface="EON Brix Sans" charset="0"/>
              </a:defRPr>
            </a:lvl4pPr>
            <a:lvl5pPr marL="2057400" indent="-228600">
              <a:defRPr>
                <a:solidFill>
                  <a:schemeClr val="tx1"/>
                </a:solidFill>
                <a:latin typeface="EON Brix Sans" charset="0"/>
              </a:defRPr>
            </a:lvl5pPr>
            <a:lvl6pPr marL="2514600" indent="-228600" eaLnBrk="0" fontAlgn="base" hangingPunct="0">
              <a:spcBef>
                <a:spcPct val="0"/>
              </a:spcBef>
              <a:spcAft>
                <a:spcPct val="0"/>
              </a:spcAft>
              <a:defRPr>
                <a:solidFill>
                  <a:schemeClr val="tx1"/>
                </a:solidFill>
                <a:latin typeface="EON Brix Sans" charset="0"/>
              </a:defRPr>
            </a:lvl6pPr>
            <a:lvl7pPr marL="2971800" indent="-228600" eaLnBrk="0" fontAlgn="base" hangingPunct="0">
              <a:spcBef>
                <a:spcPct val="0"/>
              </a:spcBef>
              <a:spcAft>
                <a:spcPct val="0"/>
              </a:spcAft>
              <a:defRPr>
                <a:solidFill>
                  <a:schemeClr val="tx1"/>
                </a:solidFill>
                <a:latin typeface="EON Brix Sans" charset="0"/>
              </a:defRPr>
            </a:lvl7pPr>
            <a:lvl8pPr marL="3429000" indent="-228600" eaLnBrk="0" fontAlgn="base" hangingPunct="0">
              <a:spcBef>
                <a:spcPct val="0"/>
              </a:spcBef>
              <a:spcAft>
                <a:spcPct val="0"/>
              </a:spcAft>
              <a:defRPr>
                <a:solidFill>
                  <a:schemeClr val="tx1"/>
                </a:solidFill>
                <a:latin typeface="EON Brix Sans" charset="0"/>
              </a:defRPr>
            </a:lvl8pPr>
            <a:lvl9pPr marL="3886200" indent="-228600" eaLnBrk="0" fontAlgn="base" hangingPunct="0">
              <a:spcBef>
                <a:spcPct val="0"/>
              </a:spcBef>
              <a:spcAft>
                <a:spcPct val="0"/>
              </a:spcAft>
              <a:defRPr>
                <a:solidFill>
                  <a:schemeClr val="tx1"/>
                </a:solidFill>
                <a:latin typeface="EON Brix Sans" charset="0"/>
              </a:defRPr>
            </a:lvl9pPr>
          </a:lstStyle>
          <a:p>
            <a:pPr algn="r" eaLnBrk="1" hangingPunct="1"/>
            <a:r>
              <a:rPr lang="en-GB" altLang="sv-SE" sz="3597" b="1" dirty="0">
                <a:solidFill>
                  <a:schemeClr val="accent1"/>
                </a:solidFill>
                <a:latin typeface="+mj-lt"/>
                <a:ea typeface="Brix Sans Black" charset="0"/>
                <a:cs typeface="Brix Sans Black" charset="0"/>
              </a:rPr>
              <a:t>How </a:t>
            </a:r>
            <a:r>
              <a:rPr lang="en-GB" sz="3597" b="1" kern="100" dirty="0" err="1">
                <a:solidFill>
                  <a:schemeClr val="accent1"/>
                </a:solidFill>
                <a:latin typeface="+mj-lt"/>
                <a:ea typeface="Brix Sans Black" charset="0"/>
                <a:cs typeface="Brix Sans Black" charset="0"/>
              </a:rPr>
              <a:t>ectogrid</a:t>
            </a:r>
            <a:r>
              <a:rPr lang="en-US" sz="3597" b="1" kern="100" baseline="30000" dirty="0">
                <a:solidFill>
                  <a:schemeClr val="accent1"/>
                </a:solidFill>
                <a:latin typeface="+mj-lt"/>
                <a:ea typeface="Brix Sans" charset="0"/>
                <a:cs typeface="Brix Sans" charset="0"/>
              </a:rPr>
              <a:t>™ </a:t>
            </a:r>
            <a:r>
              <a:rPr lang="en-GB" altLang="sv-SE" sz="3597" b="1" dirty="0">
                <a:solidFill>
                  <a:schemeClr val="accent1"/>
                </a:solidFill>
                <a:latin typeface="+mj-lt"/>
                <a:ea typeface="Brix Sans Black" charset="0"/>
                <a:cs typeface="Brix Sans Black" charset="0"/>
              </a:rPr>
              <a:t>works</a:t>
            </a:r>
          </a:p>
          <a:p>
            <a:pPr algn="r" eaLnBrk="1" hangingPunct="1"/>
            <a:r>
              <a:rPr lang="en-GB" altLang="sv-SE" sz="1798" dirty="0">
                <a:latin typeface="+mn-lt"/>
                <a:ea typeface="Brix Sans" charset="0"/>
                <a:cs typeface="Brix Sans" charset="0"/>
              </a:rPr>
              <a:t>Buildings connected to the same system provide each other with heating and cooling.</a:t>
            </a:r>
          </a:p>
        </p:txBody>
      </p:sp>
      <p:pic>
        <p:nvPicPr>
          <p:cNvPr id="11882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583894" y="3791369"/>
            <a:ext cx="344169" cy="32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16"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759144" y="3791371"/>
            <a:ext cx="344167" cy="3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810" name="Group 50"/>
          <p:cNvGrpSpPr>
            <a:grpSpLocks/>
          </p:cNvGrpSpPr>
          <p:nvPr/>
        </p:nvGrpSpPr>
        <p:grpSpPr bwMode="auto">
          <a:xfrm>
            <a:off x="4703900" y="3791236"/>
            <a:ext cx="740665" cy="365748"/>
            <a:chOff x="4161665" y="3244986"/>
            <a:chExt cx="741350" cy="366101"/>
          </a:xfrm>
        </p:grpSpPr>
        <p:pic>
          <p:nvPicPr>
            <p:cNvPr id="118814"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506749" y="3263909"/>
              <a:ext cx="396266" cy="3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15"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161665" y="3244986"/>
              <a:ext cx="344750" cy="32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880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079974" y="3834344"/>
            <a:ext cx="396508" cy="34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6"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216209" y="3791371"/>
            <a:ext cx="344167" cy="3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25"/>
          <p:cNvSpPr txBox="1">
            <a:spLocks noChangeArrowheads="1"/>
          </p:cNvSpPr>
          <p:nvPr/>
        </p:nvSpPr>
        <p:spPr bwMode="auto">
          <a:xfrm>
            <a:off x="1631504" y="188640"/>
            <a:ext cx="4354682" cy="151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EON Brix Sans" charset="0"/>
              </a:defRPr>
            </a:lvl1pPr>
            <a:lvl2pPr marL="742950" indent="-285750">
              <a:defRPr>
                <a:solidFill>
                  <a:schemeClr val="tx1"/>
                </a:solidFill>
                <a:latin typeface="EON Brix Sans" charset="0"/>
              </a:defRPr>
            </a:lvl2pPr>
            <a:lvl3pPr marL="1143000" indent="-228600">
              <a:defRPr>
                <a:solidFill>
                  <a:schemeClr val="tx1"/>
                </a:solidFill>
                <a:latin typeface="EON Brix Sans" charset="0"/>
              </a:defRPr>
            </a:lvl3pPr>
            <a:lvl4pPr marL="1600200" indent="-228600">
              <a:defRPr>
                <a:solidFill>
                  <a:schemeClr val="tx1"/>
                </a:solidFill>
                <a:latin typeface="EON Brix Sans" charset="0"/>
              </a:defRPr>
            </a:lvl4pPr>
            <a:lvl5pPr marL="2057400" indent="-228600">
              <a:defRPr>
                <a:solidFill>
                  <a:schemeClr val="tx1"/>
                </a:solidFill>
                <a:latin typeface="EON Brix Sans" charset="0"/>
              </a:defRPr>
            </a:lvl5pPr>
            <a:lvl6pPr marL="2514600" indent="-228600" eaLnBrk="0" fontAlgn="base" hangingPunct="0">
              <a:spcBef>
                <a:spcPct val="0"/>
              </a:spcBef>
              <a:spcAft>
                <a:spcPct val="0"/>
              </a:spcAft>
              <a:defRPr>
                <a:solidFill>
                  <a:schemeClr val="tx1"/>
                </a:solidFill>
                <a:latin typeface="EON Brix Sans" charset="0"/>
              </a:defRPr>
            </a:lvl6pPr>
            <a:lvl7pPr marL="2971800" indent="-228600" eaLnBrk="0" fontAlgn="base" hangingPunct="0">
              <a:spcBef>
                <a:spcPct val="0"/>
              </a:spcBef>
              <a:spcAft>
                <a:spcPct val="0"/>
              </a:spcAft>
              <a:defRPr>
                <a:solidFill>
                  <a:schemeClr val="tx1"/>
                </a:solidFill>
                <a:latin typeface="EON Brix Sans" charset="0"/>
              </a:defRPr>
            </a:lvl7pPr>
            <a:lvl8pPr marL="3429000" indent="-228600" eaLnBrk="0" fontAlgn="base" hangingPunct="0">
              <a:spcBef>
                <a:spcPct val="0"/>
              </a:spcBef>
              <a:spcAft>
                <a:spcPct val="0"/>
              </a:spcAft>
              <a:defRPr>
                <a:solidFill>
                  <a:schemeClr val="tx1"/>
                </a:solidFill>
                <a:latin typeface="EON Brix Sans" charset="0"/>
              </a:defRPr>
            </a:lvl8pPr>
            <a:lvl9pPr marL="3886200" indent="-228600" eaLnBrk="0" fontAlgn="base" hangingPunct="0">
              <a:spcBef>
                <a:spcPct val="0"/>
              </a:spcBef>
              <a:spcAft>
                <a:spcPct val="0"/>
              </a:spcAft>
              <a:defRPr>
                <a:solidFill>
                  <a:schemeClr val="tx1"/>
                </a:solidFill>
                <a:latin typeface="EON Brix Sans" charset="0"/>
              </a:defRPr>
            </a:lvl9pPr>
          </a:lstStyle>
          <a:p>
            <a:pPr marL="285493" indent="-285493">
              <a:buFont typeface="Wingdings" charset="2"/>
              <a:buChar char="ü"/>
            </a:pPr>
            <a:r>
              <a:rPr lang="sv-SE" altLang="sv-SE" dirty="0">
                <a:solidFill>
                  <a:srgbClr val="666666"/>
                </a:solidFill>
                <a:ea typeface="Brix Sans" charset="0"/>
                <a:cs typeface="Brix Sans" charset="0"/>
              </a:rPr>
              <a:t>The </a:t>
            </a:r>
            <a:r>
              <a:rPr lang="sv-SE" altLang="sv-SE" dirty="0" err="1">
                <a:solidFill>
                  <a:srgbClr val="666666"/>
                </a:solidFill>
                <a:ea typeface="Brix Sans" charset="0"/>
                <a:cs typeface="Brix Sans" charset="0"/>
              </a:rPr>
              <a:t>most</a:t>
            </a:r>
            <a:r>
              <a:rPr lang="sv-SE" altLang="sv-SE" dirty="0">
                <a:solidFill>
                  <a:srgbClr val="666666"/>
                </a:solidFill>
                <a:ea typeface="Brix Sans" charset="0"/>
                <a:cs typeface="Brix Sans" charset="0"/>
              </a:rPr>
              <a:t> </a:t>
            </a:r>
            <a:r>
              <a:rPr lang="sv-SE" altLang="sv-SE" dirty="0" err="1">
                <a:solidFill>
                  <a:srgbClr val="666666"/>
                </a:solidFill>
                <a:ea typeface="Brix Sans" charset="0"/>
                <a:cs typeface="Brix Sans" charset="0"/>
              </a:rPr>
              <a:t>energy</a:t>
            </a:r>
            <a:r>
              <a:rPr lang="sv-SE" altLang="sv-SE" dirty="0">
                <a:solidFill>
                  <a:srgbClr val="666666"/>
                </a:solidFill>
                <a:ea typeface="Brix Sans" charset="0"/>
                <a:cs typeface="Brix Sans" charset="0"/>
              </a:rPr>
              <a:t> </a:t>
            </a:r>
            <a:r>
              <a:rPr lang="sv-SE" altLang="sv-SE" dirty="0" err="1">
                <a:solidFill>
                  <a:srgbClr val="666666"/>
                </a:solidFill>
                <a:ea typeface="Brix Sans" charset="0"/>
                <a:cs typeface="Brix Sans" charset="0"/>
              </a:rPr>
              <a:t>efficient</a:t>
            </a:r>
            <a:r>
              <a:rPr lang="sv-SE" altLang="sv-SE" dirty="0">
                <a:solidFill>
                  <a:srgbClr val="666666"/>
                </a:solidFill>
                <a:ea typeface="Brix Sans" charset="0"/>
                <a:cs typeface="Brix Sans" charset="0"/>
              </a:rPr>
              <a:t> </a:t>
            </a:r>
            <a:r>
              <a:rPr lang="sv-SE" altLang="sv-SE" dirty="0" err="1">
                <a:solidFill>
                  <a:srgbClr val="666666"/>
                </a:solidFill>
                <a:ea typeface="Brix Sans" charset="0"/>
                <a:cs typeface="Brix Sans" charset="0"/>
              </a:rPr>
              <a:t>heating</a:t>
            </a:r>
            <a:r>
              <a:rPr lang="sv-SE" altLang="sv-SE" dirty="0">
                <a:solidFill>
                  <a:srgbClr val="666666"/>
                </a:solidFill>
                <a:ea typeface="Brix Sans" charset="0"/>
                <a:cs typeface="Brix Sans" charset="0"/>
              </a:rPr>
              <a:t> and </a:t>
            </a:r>
            <a:r>
              <a:rPr lang="sv-SE" altLang="sv-SE" dirty="0" err="1">
                <a:solidFill>
                  <a:srgbClr val="666666"/>
                </a:solidFill>
                <a:ea typeface="Brix Sans" charset="0"/>
                <a:cs typeface="Brix Sans" charset="0"/>
              </a:rPr>
              <a:t>cooling</a:t>
            </a:r>
            <a:r>
              <a:rPr lang="sv-SE" altLang="sv-SE" dirty="0">
                <a:solidFill>
                  <a:srgbClr val="666666"/>
                </a:solidFill>
                <a:ea typeface="Brix Sans" charset="0"/>
                <a:cs typeface="Brix Sans" charset="0"/>
              </a:rPr>
              <a:t> solution</a:t>
            </a:r>
          </a:p>
          <a:p>
            <a:pPr marL="285493" indent="-285493">
              <a:buFont typeface="Wingdings" charset="2"/>
              <a:buChar char="ü"/>
            </a:pPr>
            <a:r>
              <a:rPr lang="sv-SE" altLang="sv-SE" dirty="0" err="1">
                <a:solidFill>
                  <a:srgbClr val="666666"/>
                </a:solidFill>
                <a:ea typeface="Brix Sans" charset="0"/>
                <a:cs typeface="Brix Sans" charset="0"/>
              </a:rPr>
              <a:t>Cheaper</a:t>
            </a:r>
            <a:r>
              <a:rPr lang="sv-SE" altLang="sv-SE" dirty="0">
                <a:solidFill>
                  <a:srgbClr val="666666"/>
                </a:solidFill>
                <a:ea typeface="Brix Sans" charset="0"/>
                <a:cs typeface="Brix Sans" charset="0"/>
              </a:rPr>
              <a:t> to </a:t>
            </a:r>
            <a:r>
              <a:rPr lang="sv-SE" altLang="sv-SE" dirty="0" err="1">
                <a:solidFill>
                  <a:srgbClr val="666666"/>
                </a:solidFill>
                <a:ea typeface="Brix Sans" charset="0"/>
                <a:cs typeface="Brix Sans" charset="0"/>
              </a:rPr>
              <a:t>build</a:t>
            </a:r>
            <a:r>
              <a:rPr lang="sv-SE" altLang="sv-SE" dirty="0">
                <a:solidFill>
                  <a:srgbClr val="666666"/>
                </a:solidFill>
                <a:ea typeface="Brix Sans" charset="0"/>
                <a:cs typeface="Brix Sans" charset="0"/>
              </a:rPr>
              <a:t> - </a:t>
            </a:r>
            <a:r>
              <a:rPr lang="sv-SE" altLang="sv-SE" dirty="0" err="1">
                <a:solidFill>
                  <a:srgbClr val="666666"/>
                </a:solidFill>
                <a:ea typeface="Brix Sans" charset="0"/>
                <a:cs typeface="Brix Sans" charset="0"/>
              </a:rPr>
              <a:t>one</a:t>
            </a:r>
            <a:r>
              <a:rPr lang="sv-SE" altLang="sv-SE" dirty="0">
                <a:solidFill>
                  <a:srgbClr val="666666"/>
                </a:solidFill>
                <a:ea typeface="Brix Sans" charset="0"/>
                <a:cs typeface="Brix Sans" charset="0"/>
              </a:rPr>
              <a:t> </a:t>
            </a:r>
            <a:r>
              <a:rPr lang="sv-SE" altLang="sv-SE" dirty="0" err="1">
                <a:solidFill>
                  <a:srgbClr val="666666"/>
                </a:solidFill>
                <a:ea typeface="Brix Sans" charset="0"/>
                <a:cs typeface="Brix Sans" charset="0"/>
              </a:rPr>
              <a:t>grid</a:t>
            </a:r>
            <a:r>
              <a:rPr lang="sv-SE" altLang="sv-SE" dirty="0">
                <a:solidFill>
                  <a:srgbClr val="666666"/>
                </a:solidFill>
                <a:ea typeface="Brix Sans" charset="0"/>
                <a:cs typeface="Brix Sans" charset="0"/>
              </a:rPr>
              <a:t> serves 2 </a:t>
            </a:r>
            <a:r>
              <a:rPr lang="sv-SE" altLang="sv-SE" dirty="0" err="1">
                <a:solidFill>
                  <a:srgbClr val="666666"/>
                </a:solidFill>
                <a:ea typeface="Brix Sans" charset="0"/>
                <a:cs typeface="Brix Sans" charset="0"/>
              </a:rPr>
              <a:t>utilitites</a:t>
            </a:r>
            <a:endParaRPr lang="sv-SE" altLang="sv-SE" dirty="0">
              <a:solidFill>
                <a:srgbClr val="666666"/>
              </a:solidFill>
              <a:ea typeface="Brix Sans" charset="0"/>
              <a:cs typeface="Brix Sans" charset="0"/>
            </a:endParaRPr>
          </a:p>
          <a:p>
            <a:pPr marL="285493" indent="-285493">
              <a:buFont typeface="Wingdings" charset="2"/>
              <a:buChar char="ü"/>
            </a:pPr>
            <a:r>
              <a:rPr lang="sv-SE" altLang="sv-SE" dirty="0" err="1">
                <a:solidFill>
                  <a:srgbClr val="666666"/>
                </a:solidFill>
                <a:ea typeface="Brix Sans" charset="0"/>
                <a:cs typeface="Brix Sans" charset="0"/>
              </a:rPr>
              <a:t>Cheaper</a:t>
            </a:r>
            <a:r>
              <a:rPr lang="sv-SE" altLang="sv-SE" dirty="0">
                <a:solidFill>
                  <a:srgbClr val="666666"/>
                </a:solidFill>
                <a:ea typeface="Brix Sans" charset="0"/>
                <a:cs typeface="Brix Sans" charset="0"/>
              </a:rPr>
              <a:t> to </a:t>
            </a:r>
            <a:r>
              <a:rPr lang="sv-SE" altLang="sv-SE" dirty="0" err="1">
                <a:solidFill>
                  <a:srgbClr val="666666"/>
                </a:solidFill>
                <a:ea typeface="Brix Sans" charset="0"/>
                <a:cs typeface="Brix Sans" charset="0"/>
              </a:rPr>
              <a:t>operate</a:t>
            </a:r>
            <a:endParaRPr lang="sv-SE" altLang="sv-SE" dirty="0">
              <a:solidFill>
                <a:srgbClr val="666666"/>
              </a:solidFill>
              <a:ea typeface="Brix Sans" charset="0"/>
              <a:cs typeface="Brix Sans" charset="0"/>
            </a:endParaRPr>
          </a:p>
          <a:p>
            <a:pPr marL="285493" indent="-285493">
              <a:buFont typeface="Wingdings" charset="2"/>
              <a:buChar char="ü"/>
            </a:pPr>
            <a:endParaRPr lang="sv-SE" altLang="sv-SE" sz="1099" dirty="0">
              <a:solidFill>
                <a:schemeClr val="tx1">
                  <a:lumMod val="50000"/>
                  <a:lumOff val="50000"/>
                </a:schemeClr>
              </a:solidFill>
              <a:latin typeface="+mn-lt"/>
              <a:ea typeface="Brix Sans" charset="0"/>
              <a:cs typeface="Brix Sans" charset="0"/>
            </a:endParaRPr>
          </a:p>
          <a:p>
            <a:pPr marL="285493" indent="-285493">
              <a:buFont typeface="Wingdings" charset="2"/>
              <a:buChar char="ü"/>
            </a:pPr>
            <a:endParaRPr lang="sv-SE" altLang="sv-SE" sz="1099" dirty="0">
              <a:solidFill>
                <a:schemeClr val="tx1">
                  <a:lumMod val="50000"/>
                  <a:lumOff val="50000"/>
                </a:schemeClr>
              </a:solidFill>
              <a:latin typeface="+mn-lt"/>
              <a:ea typeface="Brix Sans" charset="0"/>
              <a:cs typeface="Brix Sans" charset="0"/>
            </a:endParaRPr>
          </a:p>
        </p:txBody>
      </p:sp>
      <p:grpSp>
        <p:nvGrpSpPr>
          <p:cNvPr id="3" name="Group 2">
            <a:extLst>
              <a:ext uri="{FF2B5EF4-FFF2-40B4-BE49-F238E27FC236}">
                <a16:creationId xmlns:a16="http://schemas.microsoft.com/office/drawing/2014/main" id="{291B0954-E2FB-6D49-937F-9D916091D2E8}"/>
              </a:ext>
            </a:extLst>
          </p:cNvPr>
          <p:cNvGrpSpPr/>
          <p:nvPr/>
        </p:nvGrpSpPr>
        <p:grpSpPr>
          <a:xfrm>
            <a:off x="5817087" y="3791371"/>
            <a:ext cx="738661" cy="365625"/>
            <a:chOff x="4292826" y="2936835"/>
            <a:chExt cx="739345" cy="365964"/>
          </a:xfrm>
        </p:grpSpPr>
        <p:pic>
          <p:nvPicPr>
            <p:cNvPr id="118808"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635904" y="2955633"/>
              <a:ext cx="396267" cy="34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a:extLst>
                <a:ext uri="{FF2B5EF4-FFF2-40B4-BE49-F238E27FC236}">
                  <a16:creationId xmlns:a16="http://schemas.microsoft.com/office/drawing/2014/main" id="{FB2D543A-A64B-154A-92E4-6FD72C8008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92826" y="2936835"/>
              <a:ext cx="344486" cy="32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ruta 15">
            <a:extLst>
              <a:ext uri="{FF2B5EF4-FFF2-40B4-BE49-F238E27FC236}">
                <a16:creationId xmlns:a16="http://schemas.microsoft.com/office/drawing/2014/main" id="{44312990-590B-4F04-BE0B-6459B3DC3F0A}"/>
              </a:ext>
            </a:extLst>
          </p:cNvPr>
          <p:cNvSpPr txBox="1"/>
          <p:nvPr/>
        </p:nvSpPr>
        <p:spPr>
          <a:xfrm>
            <a:off x="8570703" y="4365104"/>
            <a:ext cx="961758" cy="599520"/>
          </a:xfrm>
          <a:prstGeom prst="rect">
            <a:avLst/>
          </a:prstGeom>
          <a:noFill/>
        </p:spPr>
        <p:txBody>
          <a:bodyPr wrap="square" lIns="0" tIns="0" rIns="0" bIns="0" rtlCol="0">
            <a:noAutofit/>
          </a:bodyPr>
          <a:lstStyle/>
          <a:p>
            <a:pPr algn="ctr"/>
            <a:r>
              <a:rPr lang="sv-SE" sz="1599" kern="100" dirty="0"/>
              <a:t>~15-40</a:t>
            </a:r>
            <a:r>
              <a:rPr lang="sv-SE" sz="1599" kern="100" baseline="30000" dirty="0"/>
              <a:t> O</a:t>
            </a:r>
            <a:r>
              <a:rPr lang="sv-SE" sz="1599" kern="100" dirty="0"/>
              <a:t>C </a:t>
            </a:r>
          </a:p>
        </p:txBody>
      </p:sp>
      <p:sp>
        <p:nvSpPr>
          <p:cNvPr id="18" name="textruta 17">
            <a:extLst>
              <a:ext uri="{FF2B5EF4-FFF2-40B4-BE49-F238E27FC236}">
                <a16:creationId xmlns:a16="http://schemas.microsoft.com/office/drawing/2014/main" id="{167569E8-2704-477D-952C-4D20802F96CE}"/>
              </a:ext>
            </a:extLst>
          </p:cNvPr>
          <p:cNvSpPr txBox="1"/>
          <p:nvPr/>
        </p:nvSpPr>
        <p:spPr>
          <a:xfrm>
            <a:off x="8570703" y="5013176"/>
            <a:ext cx="961758" cy="599520"/>
          </a:xfrm>
          <a:prstGeom prst="rect">
            <a:avLst/>
          </a:prstGeom>
          <a:noFill/>
        </p:spPr>
        <p:txBody>
          <a:bodyPr wrap="square" lIns="0" tIns="0" rIns="0" bIns="0" rtlCol="0">
            <a:noAutofit/>
          </a:bodyPr>
          <a:lstStyle/>
          <a:p>
            <a:pPr algn="ctr"/>
            <a:r>
              <a:rPr lang="sv-SE" sz="1599" kern="100" dirty="0"/>
              <a:t>~5-30</a:t>
            </a:r>
            <a:r>
              <a:rPr lang="sv-SE" sz="1599" kern="100" baseline="30000" dirty="0"/>
              <a:t> O</a:t>
            </a:r>
            <a:r>
              <a:rPr lang="sv-SE" sz="1599" kern="100" dirty="0"/>
              <a:t>C </a:t>
            </a:r>
          </a:p>
        </p:txBody>
      </p:sp>
      <p:pic>
        <p:nvPicPr>
          <p:cNvPr id="17" name="Bildobjekt 16">
            <a:extLst>
              <a:ext uri="{FF2B5EF4-FFF2-40B4-BE49-F238E27FC236}">
                <a16:creationId xmlns:a16="http://schemas.microsoft.com/office/drawing/2014/main" id="{2B56D906-5145-4213-BB51-98CF3D8FFABA}"/>
              </a:ext>
            </a:extLst>
          </p:cNvPr>
          <p:cNvPicPr>
            <a:picLocks noChangeAspect="1"/>
          </p:cNvPicPr>
          <p:nvPr/>
        </p:nvPicPr>
        <p:blipFill>
          <a:blip r:embed="rId7"/>
          <a:stretch>
            <a:fillRect/>
          </a:stretch>
        </p:blipFill>
        <p:spPr>
          <a:xfrm>
            <a:off x="2166217" y="1933589"/>
            <a:ext cx="1090789" cy="626437"/>
          </a:xfrm>
          <a:prstGeom prst="rect">
            <a:avLst/>
          </a:prstGeom>
        </p:spPr>
      </p:pic>
    </p:spTree>
    <p:extLst>
      <p:ext uri="{BB962C8B-B14F-4D97-AF65-F5344CB8AC3E}">
        <p14:creationId xmlns:p14="http://schemas.microsoft.com/office/powerpoint/2010/main" val="417881968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839E1E-756B-40C0-9051-B6C149B2DDF8}"/>
              </a:ext>
            </a:extLst>
          </p:cNvPr>
          <p:cNvSpPr>
            <a:spLocks noGrp="1"/>
          </p:cNvSpPr>
          <p:nvPr>
            <p:ph type="title"/>
          </p:nvPr>
        </p:nvSpPr>
        <p:spPr>
          <a:xfrm>
            <a:off x="553119" y="130872"/>
            <a:ext cx="9360000" cy="657339"/>
          </a:xfrm>
        </p:spPr>
        <p:txBody>
          <a:bodyPr/>
          <a:lstStyle/>
          <a:p>
            <a:r>
              <a:rPr lang="en-GB" dirty="0">
                <a:solidFill>
                  <a:schemeClr val="tx1">
                    <a:lumMod val="75000"/>
                    <a:lumOff val="25000"/>
                  </a:schemeClr>
                </a:solidFill>
              </a:rPr>
              <a:t>Actual hazardous waste at ESS 2023</a:t>
            </a:r>
          </a:p>
        </p:txBody>
      </p:sp>
      <p:sp>
        <p:nvSpPr>
          <p:cNvPr id="5" name="Platshållare för sidfot 4">
            <a:extLst>
              <a:ext uri="{FF2B5EF4-FFF2-40B4-BE49-F238E27FC236}">
                <a16:creationId xmlns:a16="http://schemas.microsoft.com/office/drawing/2014/main" id="{5CF2C8D0-2448-45AB-9FE2-D6C1EBCEBC5B}"/>
              </a:ext>
            </a:extLst>
          </p:cNvPr>
          <p:cNvSpPr>
            <a:spLocks noGrp="1"/>
          </p:cNvSpPr>
          <p:nvPr>
            <p:ph type="ftr" sz="quarter" idx="11"/>
          </p:nvPr>
        </p:nvSpPr>
        <p:spPr/>
        <p:txBody>
          <a:bodyPr/>
          <a:lstStyle/>
          <a:p>
            <a:r>
              <a:rPr lang="en-GB" dirty="0"/>
              <a:t>Mattias Eriksson</a:t>
            </a:r>
          </a:p>
        </p:txBody>
      </p:sp>
      <p:sp>
        <p:nvSpPr>
          <p:cNvPr id="6" name="Platshållare för bildnummer 5">
            <a:extLst>
              <a:ext uri="{FF2B5EF4-FFF2-40B4-BE49-F238E27FC236}">
                <a16:creationId xmlns:a16="http://schemas.microsoft.com/office/drawing/2014/main" id="{8481AAF7-AA82-4AB8-A7E4-9963AD32038C}"/>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8" name="Platshållare för text 7">
            <a:extLst>
              <a:ext uri="{FF2B5EF4-FFF2-40B4-BE49-F238E27FC236}">
                <a16:creationId xmlns:a16="http://schemas.microsoft.com/office/drawing/2014/main" id="{4C2AF575-E0B9-46E1-9056-42B34ED44057}"/>
              </a:ext>
            </a:extLst>
          </p:cNvPr>
          <p:cNvSpPr>
            <a:spLocks noGrp="1"/>
          </p:cNvSpPr>
          <p:nvPr>
            <p:ph type="body" sz="quarter" idx="14"/>
          </p:nvPr>
        </p:nvSpPr>
        <p:spPr/>
        <p:txBody>
          <a:bodyPr/>
          <a:lstStyle/>
          <a:p>
            <a:r>
              <a:rPr lang="en-GB" dirty="0"/>
              <a:t>Hazardous waste [kg] </a:t>
            </a:r>
          </a:p>
          <a:p>
            <a:endParaRPr lang="sv-SE" dirty="0"/>
          </a:p>
        </p:txBody>
      </p:sp>
      <p:sp>
        <p:nvSpPr>
          <p:cNvPr id="9" name="Platshållare för datum 3">
            <a:extLst>
              <a:ext uri="{FF2B5EF4-FFF2-40B4-BE49-F238E27FC236}">
                <a16:creationId xmlns:a16="http://schemas.microsoft.com/office/drawing/2014/main" id="{EC41C35A-EE84-D947-9DE3-983A77690536}"/>
              </a:ext>
            </a:extLst>
          </p:cNvPr>
          <p:cNvSpPr>
            <a:spLocks noGrp="1"/>
          </p:cNvSpPr>
          <p:nvPr>
            <p:ph type="dt" sz="half" idx="10"/>
          </p:nvPr>
        </p:nvSpPr>
        <p:spPr/>
        <p:txBody>
          <a:bodyPr/>
          <a:lstStyle/>
          <a:p>
            <a:fld id="{18896B66-0B3A-474C-9C9C-E4F07B1F5DAD}" type="datetime1">
              <a:rPr lang="sv-SE" smtClean="0"/>
              <a:t>2024-10-09</a:t>
            </a:fld>
            <a:endParaRPr lang="sv-SE" dirty="0"/>
          </a:p>
        </p:txBody>
      </p:sp>
      <p:pic>
        <p:nvPicPr>
          <p:cNvPr id="14" name="Picture 13">
            <a:extLst>
              <a:ext uri="{FF2B5EF4-FFF2-40B4-BE49-F238E27FC236}">
                <a16:creationId xmlns:a16="http://schemas.microsoft.com/office/drawing/2014/main" id="{5A3C21D6-CFAB-3E44-B4D0-BAE7F31FCC8E}"/>
              </a:ext>
            </a:extLst>
          </p:cNvPr>
          <p:cNvPicPr>
            <a:picLocks noChangeAspect="1"/>
          </p:cNvPicPr>
          <p:nvPr/>
        </p:nvPicPr>
        <p:blipFill>
          <a:blip r:embed="rId3"/>
          <a:stretch>
            <a:fillRect/>
          </a:stretch>
        </p:blipFill>
        <p:spPr>
          <a:xfrm>
            <a:off x="438150" y="1302735"/>
            <a:ext cx="11315700" cy="4991100"/>
          </a:xfrm>
          <a:prstGeom prst="rect">
            <a:avLst/>
          </a:prstGeom>
        </p:spPr>
      </p:pic>
    </p:spTree>
    <p:extLst>
      <p:ext uri="{BB962C8B-B14F-4D97-AF65-F5344CB8AC3E}">
        <p14:creationId xmlns:p14="http://schemas.microsoft.com/office/powerpoint/2010/main" val="15742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FEF5-DEBC-487F-B936-78551E7EAF0E}"/>
              </a:ext>
            </a:extLst>
          </p:cNvPr>
          <p:cNvSpPr>
            <a:spLocks noGrp="1"/>
          </p:cNvSpPr>
          <p:nvPr>
            <p:ph type="title"/>
          </p:nvPr>
        </p:nvSpPr>
        <p:spPr/>
        <p:txBody>
          <a:bodyPr/>
          <a:lstStyle/>
          <a:p>
            <a:r>
              <a:rPr lang="en-US" dirty="0">
                <a:latin typeface="Segoe UI Black" panose="020B0A02040204020203" pitchFamily="34" charset="0"/>
                <a:ea typeface="Segoe UI Black" panose="020B0A02040204020203" pitchFamily="34" charset="0"/>
              </a:rPr>
              <a:t>What we started with</a:t>
            </a:r>
          </a:p>
        </p:txBody>
      </p:sp>
      <p:sp>
        <p:nvSpPr>
          <p:cNvPr id="3" name="Footer Placeholder 2">
            <a:extLst>
              <a:ext uri="{FF2B5EF4-FFF2-40B4-BE49-F238E27FC236}">
                <a16:creationId xmlns:a16="http://schemas.microsoft.com/office/drawing/2014/main" id="{1A2685E7-16B3-4724-93D8-5C71C94D7CD4}"/>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4F32CE9D-3FC2-48D0-9229-2260BB1A8AE8}"/>
              </a:ext>
            </a:extLst>
          </p:cNvPr>
          <p:cNvSpPr>
            <a:spLocks noGrp="1"/>
          </p:cNvSpPr>
          <p:nvPr>
            <p:ph type="sldNum" sz="quarter" idx="12"/>
          </p:nvPr>
        </p:nvSpPr>
        <p:spPr/>
        <p:txBody>
          <a:bodyPr/>
          <a:lstStyle/>
          <a:p>
            <a:fld id="{F7283078-D760-1647-8B80-66BA8B52336D}" type="slidenum">
              <a:rPr lang="sv-SE" smtClean="0"/>
              <a:t>7</a:t>
            </a:fld>
            <a:endParaRPr lang="sv-SE" dirty="0"/>
          </a:p>
        </p:txBody>
      </p:sp>
      <p:sp>
        <p:nvSpPr>
          <p:cNvPr id="5" name="Text Placeholder 4">
            <a:extLst>
              <a:ext uri="{FF2B5EF4-FFF2-40B4-BE49-F238E27FC236}">
                <a16:creationId xmlns:a16="http://schemas.microsoft.com/office/drawing/2014/main" id="{60BA747C-4806-41CA-BAF0-414246CD476D}"/>
              </a:ext>
            </a:extLst>
          </p:cNvPr>
          <p:cNvSpPr>
            <a:spLocks noGrp="1"/>
          </p:cNvSpPr>
          <p:nvPr>
            <p:ph type="body" sz="quarter" idx="14"/>
          </p:nvPr>
        </p:nvSpPr>
        <p:spPr/>
        <p:txBody>
          <a:bodyPr/>
          <a:lstStyle/>
          <a:p>
            <a:r>
              <a:rPr lang="en-GB" dirty="0"/>
              <a:t>Monoculture farmland</a:t>
            </a:r>
            <a:endParaRPr lang="en-US" dirty="0"/>
          </a:p>
        </p:txBody>
      </p:sp>
      <p:sp>
        <p:nvSpPr>
          <p:cNvPr id="7" name="Date Placeholder 6">
            <a:extLst>
              <a:ext uri="{FF2B5EF4-FFF2-40B4-BE49-F238E27FC236}">
                <a16:creationId xmlns:a16="http://schemas.microsoft.com/office/drawing/2014/main" id="{C8AB57B0-8F8D-4DEC-BCEB-CD348A98F85D}"/>
              </a:ext>
            </a:extLst>
          </p:cNvPr>
          <p:cNvSpPr>
            <a:spLocks noGrp="1"/>
          </p:cNvSpPr>
          <p:nvPr>
            <p:ph type="dt" sz="half" idx="10"/>
          </p:nvPr>
        </p:nvSpPr>
        <p:spPr/>
        <p:txBody>
          <a:bodyPr/>
          <a:lstStyle/>
          <a:p>
            <a:fld id="{18896B66-0B3A-474C-9C9C-E4F07B1F5DAD}" type="datetime1">
              <a:rPr lang="sv-SE" smtClean="0"/>
              <a:t>2024-10-09</a:t>
            </a:fld>
            <a:endParaRPr lang="sv-SE" dirty="0"/>
          </a:p>
        </p:txBody>
      </p:sp>
      <p:pic>
        <p:nvPicPr>
          <p:cNvPr id="8" name="Picture Placeholder 8">
            <a:extLst>
              <a:ext uri="{FF2B5EF4-FFF2-40B4-BE49-F238E27FC236}">
                <a16:creationId xmlns:a16="http://schemas.microsoft.com/office/drawing/2014/main" id="{2A6E6F69-1CDD-4CE4-8143-B4A3AB510D98}"/>
              </a:ext>
            </a:extLst>
          </p:cNvPr>
          <p:cNvPicPr>
            <a:picLocks noChangeAspect="1"/>
          </p:cNvPicPr>
          <p:nvPr/>
        </p:nvPicPr>
        <p:blipFill>
          <a:blip r:embed="rId3"/>
          <a:srcRect t="4529" b="4529"/>
          <a:stretch>
            <a:fillRect/>
          </a:stretch>
        </p:blipFill>
        <p:spPr>
          <a:xfrm>
            <a:off x="1415999" y="1446416"/>
            <a:ext cx="9360001" cy="5265000"/>
          </a:xfrm>
          <a:prstGeom prst="rect">
            <a:avLst/>
          </a:prstGeom>
        </p:spPr>
      </p:pic>
    </p:spTree>
    <p:extLst>
      <p:ext uri="{BB962C8B-B14F-4D97-AF65-F5344CB8AC3E}">
        <p14:creationId xmlns:p14="http://schemas.microsoft.com/office/powerpoint/2010/main" val="24148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4438-1582-FD49-8D24-B671E897B56C}"/>
              </a:ext>
            </a:extLst>
          </p:cNvPr>
          <p:cNvSpPr>
            <a:spLocks noGrp="1"/>
          </p:cNvSpPr>
          <p:nvPr>
            <p:ph type="title"/>
          </p:nvPr>
        </p:nvSpPr>
        <p:spPr/>
        <p:txBody>
          <a:bodyPr/>
          <a:lstStyle/>
          <a:p>
            <a:r>
              <a:rPr lang="sv-SE" dirty="0" err="1">
                <a:solidFill>
                  <a:schemeClr val="bg2"/>
                </a:solidFill>
                <a:latin typeface="Segoe UI Black" panose="020B0A02040204020203" pitchFamily="34" charset="0"/>
                <a:ea typeface="Segoe UI Black" panose="020B0A02040204020203" pitchFamily="34" charset="0"/>
              </a:rPr>
              <a:t>What</a:t>
            </a:r>
            <a:r>
              <a:rPr lang="sv-SE" dirty="0">
                <a:solidFill>
                  <a:schemeClr val="bg2"/>
                </a:solidFill>
                <a:latin typeface="Segoe UI Black" panose="020B0A02040204020203" pitchFamily="34" charset="0"/>
                <a:ea typeface="Segoe UI Black" panose="020B0A02040204020203" pitchFamily="34" charset="0"/>
              </a:rPr>
              <a:t> </a:t>
            </a:r>
            <a:r>
              <a:rPr lang="sv-SE" dirty="0" err="1">
                <a:solidFill>
                  <a:schemeClr val="bg2"/>
                </a:solidFill>
                <a:latin typeface="Segoe UI Black" panose="020B0A02040204020203" pitchFamily="34" charset="0"/>
                <a:ea typeface="Segoe UI Black" panose="020B0A02040204020203" pitchFamily="34" charset="0"/>
              </a:rPr>
              <a:t>was</a:t>
            </a:r>
            <a:r>
              <a:rPr lang="sv-SE" dirty="0">
                <a:solidFill>
                  <a:schemeClr val="bg2"/>
                </a:solidFill>
                <a:latin typeface="Segoe UI Black" panose="020B0A02040204020203" pitchFamily="34" charset="0"/>
                <a:ea typeface="Segoe UI Black" panose="020B0A02040204020203" pitchFamily="34" charset="0"/>
              </a:rPr>
              <a:t> the plan!</a:t>
            </a:r>
          </a:p>
        </p:txBody>
      </p:sp>
      <p:sp>
        <p:nvSpPr>
          <p:cNvPr id="4" name="Slide Number Placeholder 3">
            <a:extLst>
              <a:ext uri="{FF2B5EF4-FFF2-40B4-BE49-F238E27FC236}">
                <a16:creationId xmlns:a16="http://schemas.microsoft.com/office/drawing/2014/main" id="{731E0A7A-2EAB-234C-B9EF-0C439089D7C2}"/>
              </a:ext>
            </a:extLst>
          </p:cNvPr>
          <p:cNvSpPr>
            <a:spLocks noGrp="1"/>
          </p:cNvSpPr>
          <p:nvPr>
            <p:ph type="sldNum" sz="quarter" idx="12"/>
          </p:nvPr>
        </p:nvSpPr>
        <p:spPr/>
        <p:txBody>
          <a:bodyPr/>
          <a:lstStyle/>
          <a:p>
            <a:fld id="{551115BC-487E-4422-894C-CB7CD3E79223}" type="slidenum">
              <a:rPr lang="sv-SE" smtClean="0"/>
              <a:t>8</a:t>
            </a:fld>
            <a:endParaRPr lang="sv-SE"/>
          </a:p>
        </p:txBody>
      </p:sp>
      <p:pic>
        <p:nvPicPr>
          <p:cNvPr id="6" name="Picture 5">
            <a:extLst>
              <a:ext uri="{FF2B5EF4-FFF2-40B4-BE49-F238E27FC236}">
                <a16:creationId xmlns:a16="http://schemas.microsoft.com/office/drawing/2014/main" id="{BB1B8028-7008-B84F-8AB3-F4B2461C3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490" y="1548562"/>
            <a:ext cx="10135019" cy="5300146"/>
          </a:xfrm>
          <a:prstGeom prst="rect">
            <a:avLst/>
          </a:prstGeom>
        </p:spPr>
      </p:pic>
    </p:spTree>
    <p:extLst>
      <p:ext uri="{BB962C8B-B14F-4D97-AF65-F5344CB8AC3E}">
        <p14:creationId xmlns:p14="http://schemas.microsoft.com/office/powerpoint/2010/main" val="67911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811A74E-470D-2338-2509-2DAAF54A4622}"/>
              </a:ext>
            </a:extLst>
          </p:cNvPr>
          <p:cNvPicPr>
            <a:picLocks noGrp="1" noChangeAspect="1"/>
          </p:cNvPicPr>
          <p:nvPr>
            <p:ph type="pic" sz="quarter" idx="12"/>
          </p:nvPr>
        </p:nvPicPr>
        <p:blipFill>
          <a:blip r:embed="rId3"/>
          <a:srcRect t="10521" b="10521"/>
          <a:stretch/>
        </p:blipFill>
        <p:spPr/>
      </p:pic>
      <p:sp>
        <p:nvSpPr>
          <p:cNvPr id="10" name="Text Placeholder 9">
            <a:extLst>
              <a:ext uri="{FF2B5EF4-FFF2-40B4-BE49-F238E27FC236}">
                <a16:creationId xmlns:a16="http://schemas.microsoft.com/office/drawing/2014/main" id="{8DF47135-8BC5-C805-DEC8-5AE059A2A8DE}"/>
              </a:ext>
            </a:extLst>
          </p:cNvPr>
          <p:cNvSpPr>
            <a:spLocks noGrp="1"/>
          </p:cNvSpPr>
          <p:nvPr>
            <p:ph type="body" sz="quarter" idx="11"/>
          </p:nvPr>
        </p:nvSpPr>
        <p:spPr/>
        <p:txBody>
          <a:bodyPr/>
          <a:lstStyle/>
          <a:p>
            <a:endParaRPr lang="en-GB"/>
          </a:p>
        </p:txBody>
      </p:sp>
      <p:sp>
        <p:nvSpPr>
          <p:cNvPr id="9" name="Text Placeholder 8">
            <a:extLst>
              <a:ext uri="{FF2B5EF4-FFF2-40B4-BE49-F238E27FC236}">
                <a16:creationId xmlns:a16="http://schemas.microsoft.com/office/drawing/2014/main" id="{40B044E3-BEB1-C47E-191F-1DCEB3AB177F}"/>
              </a:ext>
            </a:extLst>
          </p:cNvPr>
          <p:cNvSpPr>
            <a:spLocks noGrp="1"/>
          </p:cNvSpPr>
          <p:nvPr>
            <p:ph type="body" sz="quarter" idx="10"/>
          </p:nvPr>
        </p:nvSpPr>
        <p:spPr/>
        <p:txBody>
          <a:bodyPr/>
          <a:lstStyle/>
          <a:p>
            <a:endParaRPr lang="en-GB"/>
          </a:p>
        </p:txBody>
      </p:sp>
      <p:sp>
        <p:nvSpPr>
          <p:cNvPr id="8" name="Title 7">
            <a:extLst>
              <a:ext uri="{FF2B5EF4-FFF2-40B4-BE49-F238E27FC236}">
                <a16:creationId xmlns:a16="http://schemas.microsoft.com/office/drawing/2014/main" id="{5C8C80F1-732E-DA6E-9A08-784D93A3DFC0}"/>
              </a:ext>
            </a:extLst>
          </p:cNvPr>
          <p:cNvSpPr>
            <a:spLocks noGrp="1"/>
          </p:cNvSpPr>
          <p:nvPr>
            <p:ph type="title"/>
          </p:nvPr>
        </p:nvSpPr>
        <p:spPr/>
        <p:txBody>
          <a:bodyPr/>
          <a:lstStyle/>
          <a:p>
            <a:r>
              <a:rPr lang="en-GB" dirty="0"/>
              <a:t>2024</a:t>
            </a:r>
          </a:p>
        </p:txBody>
      </p:sp>
    </p:spTree>
    <p:extLst>
      <p:ext uri="{BB962C8B-B14F-4D97-AF65-F5344CB8AC3E}">
        <p14:creationId xmlns:p14="http://schemas.microsoft.com/office/powerpoint/2010/main" val="41214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F528255933046A4C662774E530D40" ma:contentTypeVersion="16" ma:contentTypeDescription="Create a new document." ma:contentTypeScope="" ma:versionID="1e230629c345d37e9819c98018a3e650">
  <xsd:schema xmlns:xsd="http://www.w3.org/2001/XMLSchema" xmlns:xs="http://www.w3.org/2001/XMLSchema" xmlns:p="http://schemas.microsoft.com/office/2006/metadata/properties" xmlns:ns3="88216701-d386-40ef-8fee-ae617af517fc" xmlns:ns4="620c9862-07f3-4bc6-8cc2-5229876aca52" targetNamespace="http://schemas.microsoft.com/office/2006/metadata/properties" ma:root="true" ma:fieldsID="482dc90af87fb91fc03a972fedb52812" ns3:_="" ns4:_="">
    <xsd:import namespace="88216701-d386-40ef-8fee-ae617af517fc"/>
    <xsd:import namespace="620c9862-07f3-4bc6-8cc2-5229876aca5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LengthInSeconds" minOccurs="0"/>
                <xsd:element ref="ns3:MediaServiceObjectDetectorVersions" minOccurs="0"/>
                <xsd:element ref="ns3:MediaServiceSearchProperties"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16701-d386-40ef-8fee-ae617af51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20c9862-07f3-4bc6-8cc2-5229876aca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8216701-d386-40ef-8fee-ae617af517fc" xsi:nil="true"/>
  </documentManagement>
</p:properties>
</file>

<file path=customXml/itemProps1.xml><?xml version="1.0" encoding="utf-8"?>
<ds:datastoreItem xmlns:ds="http://schemas.openxmlformats.org/officeDocument/2006/customXml" ds:itemID="{948D0E01-532B-44ED-9AAD-904EB4EDD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216701-d386-40ef-8fee-ae617af517fc"/>
    <ds:schemaRef ds:uri="620c9862-07f3-4bc6-8cc2-5229876ac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0CEDF7-D938-4751-81DC-1F3A82D077B5}">
  <ds:schemaRefs>
    <ds:schemaRef ds:uri="http://schemas.microsoft.com/sharepoint/v3/contenttype/forms"/>
  </ds:schemaRefs>
</ds:datastoreItem>
</file>

<file path=customXml/itemProps3.xml><?xml version="1.0" encoding="utf-8"?>
<ds:datastoreItem xmlns:ds="http://schemas.openxmlformats.org/officeDocument/2006/customXml" ds:itemID="{939510CE-176E-42BF-86CF-23C47F8CCE9A}">
  <ds:schemaRefs>
    <ds:schemaRef ds:uri="620c9862-07f3-4bc6-8cc2-5229876aca52"/>
    <ds:schemaRef ds:uri="http://purl.org/dc/terms/"/>
    <ds:schemaRef ds:uri="http://schemas.microsoft.com/office/infopath/2007/PartnerControls"/>
    <ds:schemaRef ds:uri="http://www.w3.org/XML/1998/namespace"/>
    <ds:schemaRef ds:uri="http://purl.org/dc/dcmityp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88216701-d386-40ef-8fee-ae617af517fc"/>
  </ds:schemaRefs>
</ds:datastoreItem>
</file>

<file path=docProps/app.xml><?xml version="1.0" encoding="utf-8"?>
<Properties xmlns="http://schemas.openxmlformats.org/officeDocument/2006/extended-properties" xmlns:vt="http://schemas.openxmlformats.org/officeDocument/2006/docPropsVTypes">
  <Template/>
  <TotalTime>7716</TotalTime>
  <Words>655</Words>
  <Application>Microsoft Office PowerPoint</Application>
  <PresentationFormat>Widescreen</PresentationFormat>
  <Paragraphs>85</Paragraphs>
  <Slides>11</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Arial</vt:lpstr>
      <vt:lpstr>Brix Sans</vt:lpstr>
      <vt:lpstr>Brix Sans Black</vt:lpstr>
      <vt:lpstr>Calibri</vt:lpstr>
      <vt:lpstr>Calibri Light</vt:lpstr>
      <vt:lpstr>EON Brix Sans</vt:lpstr>
      <vt:lpstr>EON Brix Sans Black</vt:lpstr>
      <vt:lpstr>Segoe UI</vt:lpstr>
      <vt:lpstr>Segoe UI Black</vt:lpstr>
      <vt:lpstr>Segoe UI Light</vt:lpstr>
      <vt:lpstr>Segoe UI Semibold</vt:lpstr>
      <vt:lpstr>Wingdings</vt:lpstr>
      <vt:lpstr>Office-tema</vt:lpstr>
      <vt:lpstr>PowerPoint Presentation</vt:lpstr>
      <vt:lpstr>How to use the facility's resources and create a greenfield facility that will be sustainable and recyclable.</vt:lpstr>
      <vt:lpstr>Energy solutions at ESS</vt:lpstr>
      <vt:lpstr>E.ON ectogridTM </vt:lpstr>
      <vt:lpstr>PowerPoint Presentation</vt:lpstr>
      <vt:lpstr>Actual hazardous waste at ESS 2023</vt:lpstr>
      <vt:lpstr>What we started with</vt:lpstr>
      <vt:lpstr>What was the plan!</vt:lpstr>
      <vt:lpstr>2024</vt:lpstr>
      <vt:lpstr>Diversity of species at ESS</vt:lpstr>
      <vt:lpstr>  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Mattias Eriksson</cp:lastModifiedBy>
  <cp:revision>405</cp:revision>
  <cp:lastPrinted>2019-03-08T10:27:30Z</cp:lastPrinted>
  <dcterms:created xsi:type="dcterms:W3CDTF">2020-01-21T09:56:49Z</dcterms:created>
  <dcterms:modified xsi:type="dcterms:W3CDTF">2024-10-09T20:39:49Z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0x010100BF3F528255933046A4C662774E530D40</vt:lpwstr>
  </property>
</Properties>
</file>