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261" r:id="rId7"/>
    <p:sldId id="263" r:id="rId8"/>
    <p:sldId id="262" r:id="rId9"/>
    <p:sldId id="265" r:id="rId10"/>
    <p:sldId id="264" r:id="rId11"/>
    <p:sldId id="266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1" autoAdjust="0"/>
    <p:restoredTop sz="95161" autoAdjust="0"/>
  </p:normalViewPr>
  <p:slideViewPr>
    <p:cSldViewPr snapToGrid="0" showGuides="1">
      <p:cViewPr varScale="1">
        <p:scale>
          <a:sx n="104" d="100"/>
          <a:sy n="104" d="100"/>
        </p:scale>
        <p:origin x="4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9/30/2024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Configuration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533166"/>
            <a:ext cx="6840010" cy="2028101"/>
          </a:xfrm>
        </p:spPr>
        <p:txBody>
          <a:bodyPr/>
          <a:lstStyle/>
          <a:p>
            <a:r>
              <a:rPr lang="en-US" sz="2400" dirty="0"/>
              <a:t>Presented at the DOE Accelerator Safety Workshop – October 10, 2024</a:t>
            </a:r>
          </a:p>
          <a:p>
            <a:endParaRPr lang="en-US" sz="2400" dirty="0"/>
          </a:p>
          <a:p>
            <a:r>
              <a:rPr lang="en-US" dirty="0"/>
              <a:t>Michael Dayton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1C5BF21-6E76-F0AB-FF59-D03D6131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943" y="2120304"/>
            <a:ext cx="4475002" cy="4552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98179-31E5-47F7-B616-B4A5DA4B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Why discuss Configuration Management at a </a:t>
            </a:r>
            <a:r>
              <a:rPr lang="en-US" i="1" dirty="0"/>
              <a:t>Safety</a:t>
            </a:r>
            <a:r>
              <a:rPr lang="en-US" dirty="0"/>
              <a:t> Workshop?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4B62-BC71-4FE2-89C0-35FC48074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62342"/>
            <a:ext cx="7590159" cy="4047778"/>
          </a:xfrm>
        </p:spPr>
        <p:txBody>
          <a:bodyPr/>
          <a:lstStyle/>
          <a:p>
            <a:r>
              <a:rPr lang="en-US" dirty="0"/>
              <a:t>Because Configuration Management (CM) forms the foundation for everything we do…</a:t>
            </a:r>
          </a:p>
          <a:p>
            <a:r>
              <a:rPr lang="en-US" dirty="0"/>
              <a:t>The five elements of CM impact all aspects of accelerator and facility operation </a:t>
            </a:r>
            <a:r>
              <a:rPr lang="en-US" i="1" dirty="0"/>
              <a:t>(and hence Safety):</a:t>
            </a:r>
          </a:p>
          <a:p>
            <a:pPr lvl="1"/>
            <a:r>
              <a:rPr lang="en-US" dirty="0"/>
              <a:t>Design Change</a:t>
            </a:r>
          </a:p>
          <a:p>
            <a:pPr lvl="1"/>
            <a:r>
              <a:rPr lang="en-US" dirty="0"/>
              <a:t>Document Control</a:t>
            </a:r>
          </a:p>
          <a:p>
            <a:pPr lvl="1"/>
            <a:r>
              <a:rPr lang="en-US" dirty="0"/>
              <a:t>Work Control</a:t>
            </a:r>
          </a:p>
          <a:p>
            <a:pPr lvl="1"/>
            <a:r>
              <a:rPr lang="en-US" dirty="0"/>
              <a:t>Change Control</a:t>
            </a:r>
          </a:p>
          <a:p>
            <a:pPr lvl="1"/>
            <a:r>
              <a:rPr lang="en-US" dirty="0"/>
              <a:t>Assessments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B453D-F370-5AA1-180C-C1A2FCCA3B8F}"/>
              </a:ext>
            </a:extLst>
          </p:cNvPr>
          <p:cNvSpPr/>
          <p:nvPr/>
        </p:nvSpPr>
        <p:spPr>
          <a:xfrm>
            <a:off x="7332738" y="6168082"/>
            <a:ext cx="4214094" cy="38381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7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extLst>
              <a:ext uri="{FF2B5EF4-FFF2-40B4-BE49-F238E27FC236}">
                <a16:creationId xmlns:a16="http://schemas.microsoft.com/office/drawing/2014/main" id="{E1AEF521-959B-A97E-FDBE-79D5FA04C621}"/>
              </a:ext>
            </a:extLst>
          </p:cNvPr>
          <p:cNvSpPr/>
          <p:nvPr/>
        </p:nvSpPr>
        <p:spPr>
          <a:xfrm rot="5400000">
            <a:off x="8339250" y="1323885"/>
            <a:ext cx="924119" cy="359912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8CD4E8A-8E15-AC2B-014D-4164E2ED8483}"/>
              </a:ext>
            </a:extLst>
          </p:cNvPr>
          <p:cNvSpPr/>
          <p:nvPr/>
        </p:nvSpPr>
        <p:spPr>
          <a:xfrm rot="16200000">
            <a:off x="3143652" y="5222754"/>
            <a:ext cx="749595" cy="197225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0766-3855-4AC8-3512-4AFEAE33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DOE’s CM expectations?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8CAA-1CC0-5259-5E63-622FD667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99556"/>
            <a:ext cx="11430000" cy="4047778"/>
          </a:xfrm>
        </p:spPr>
        <p:txBody>
          <a:bodyPr/>
          <a:lstStyle/>
          <a:p>
            <a:r>
              <a:rPr lang="en-US" dirty="0"/>
              <a:t>Configuration Management requirements for accelerators can be traced from 420.2d to DOE-STD-1073, </a:t>
            </a:r>
            <a:r>
              <a:rPr lang="en-US" i="1" dirty="0"/>
              <a:t>Configuration Management</a:t>
            </a:r>
            <a:r>
              <a:rPr lang="en-US" dirty="0"/>
              <a:t>:</a:t>
            </a:r>
          </a:p>
        </p:txBody>
      </p:sp>
      <p:pic>
        <p:nvPicPr>
          <p:cNvPr id="6" name="Picture 5" descr="A document with text on it&#10;&#10;Description automatically generated">
            <a:extLst>
              <a:ext uri="{FF2B5EF4-FFF2-40B4-BE49-F238E27FC236}">
                <a16:creationId xmlns:a16="http://schemas.microsoft.com/office/drawing/2014/main" id="{A62ED204-67D6-43C3-6269-15963DEA9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4" y="2391713"/>
            <a:ext cx="5320539" cy="3366731"/>
          </a:xfrm>
          <a:prstGeom prst="rect">
            <a:avLst/>
          </a:prstGeom>
        </p:spPr>
      </p:pic>
      <p:pic>
        <p:nvPicPr>
          <p:cNvPr id="8" name="Picture 7" descr="A document with text on it&#10;&#10;Description automatically generated">
            <a:extLst>
              <a:ext uri="{FF2B5EF4-FFF2-40B4-BE49-F238E27FC236}">
                <a16:creationId xmlns:a16="http://schemas.microsoft.com/office/drawing/2014/main" id="{376097B6-93D6-9658-94E1-DE584FA94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620" y="3569529"/>
            <a:ext cx="6019380" cy="272841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E8F6CD-7CC0-1713-CB56-6175A30C2A34}"/>
              </a:ext>
            </a:extLst>
          </p:cNvPr>
          <p:cNvSpPr/>
          <p:nvPr/>
        </p:nvSpPr>
        <p:spPr>
          <a:xfrm>
            <a:off x="1067229" y="4915028"/>
            <a:ext cx="4567253" cy="405117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037975-160D-1195-6657-20FF3B2720FF}"/>
              </a:ext>
            </a:extLst>
          </p:cNvPr>
          <p:cNvCxnSpPr/>
          <p:nvPr/>
        </p:nvCxnSpPr>
        <p:spPr>
          <a:xfrm>
            <a:off x="6602819" y="5528930"/>
            <a:ext cx="4954772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763A58-9B70-7C83-0DE1-6251BDBF377C}"/>
              </a:ext>
            </a:extLst>
          </p:cNvPr>
          <p:cNvCxnSpPr/>
          <p:nvPr/>
        </p:nvCxnSpPr>
        <p:spPr>
          <a:xfrm>
            <a:off x="5943600" y="5726545"/>
            <a:ext cx="5613991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774974-E033-9E4C-26D1-DDE9EF0DA952}"/>
              </a:ext>
            </a:extLst>
          </p:cNvPr>
          <p:cNvCxnSpPr/>
          <p:nvPr/>
        </p:nvCxnSpPr>
        <p:spPr>
          <a:xfrm>
            <a:off x="5964865" y="5901069"/>
            <a:ext cx="2413591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01FD62-E7D9-A84C-15CD-48AFB9D4F5A6}"/>
              </a:ext>
            </a:extLst>
          </p:cNvPr>
          <p:cNvSpPr txBox="1"/>
          <p:nvPr/>
        </p:nvSpPr>
        <p:spPr>
          <a:xfrm>
            <a:off x="3051544" y="6127124"/>
            <a:ext cx="9332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420.2D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28A8C-D464-7E5A-8007-9D57EB1A5DBE}"/>
              </a:ext>
            </a:extLst>
          </p:cNvPr>
          <p:cNvSpPr txBox="1"/>
          <p:nvPr/>
        </p:nvSpPr>
        <p:spPr>
          <a:xfrm>
            <a:off x="7935528" y="2787603"/>
            <a:ext cx="173156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DOE-STD-1073</a:t>
            </a:r>
          </a:p>
        </p:txBody>
      </p:sp>
    </p:spTree>
    <p:extLst>
      <p:ext uri="{BB962C8B-B14F-4D97-AF65-F5344CB8AC3E}">
        <p14:creationId xmlns:p14="http://schemas.microsoft.com/office/powerpoint/2010/main" val="295233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B053-A117-84AB-7294-DD0BAC33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D23E-93B7-72E6-0D02-8E246ECF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37045"/>
            <a:ext cx="11430000" cy="4047778"/>
          </a:xfrm>
        </p:spPr>
        <p:txBody>
          <a:bodyPr/>
          <a:lstStyle/>
          <a:p>
            <a:r>
              <a:rPr lang="en-US" dirty="0"/>
              <a:t>Given limited resources, a Graded Approach must be applied based on the amount of risk assumed if things don’t go well…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9A8FF00-6EE3-CB1B-3758-62270C13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18" y="2154627"/>
            <a:ext cx="6968906" cy="182440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AF84F8-1C35-9714-3E6C-194C12F8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53" y="4006193"/>
            <a:ext cx="7086600" cy="168886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32AD252-0559-AA33-7712-CDD8EB4F9358}"/>
              </a:ext>
            </a:extLst>
          </p:cNvPr>
          <p:cNvSpPr/>
          <p:nvPr/>
        </p:nvSpPr>
        <p:spPr>
          <a:xfrm rot="10800000">
            <a:off x="8327410" y="3214887"/>
            <a:ext cx="924119" cy="127300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ADEEF-BC46-1575-E1CF-E9A3B09E87A3}"/>
              </a:ext>
            </a:extLst>
          </p:cNvPr>
          <p:cNvSpPr txBox="1"/>
          <p:nvPr/>
        </p:nvSpPr>
        <p:spPr>
          <a:xfrm>
            <a:off x="9284525" y="3681327"/>
            <a:ext cx="234391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From DOE-STD-1073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52DDFC-1250-70D5-8F64-165BCEFB6A68}"/>
              </a:ext>
            </a:extLst>
          </p:cNvPr>
          <p:cNvCxnSpPr/>
          <p:nvPr/>
        </p:nvCxnSpPr>
        <p:spPr>
          <a:xfrm>
            <a:off x="4316819" y="5284381"/>
            <a:ext cx="3423683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259FA9-97D7-9206-BC7F-430866B1B6D2}"/>
              </a:ext>
            </a:extLst>
          </p:cNvPr>
          <p:cNvCxnSpPr>
            <a:cxnSpLocks/>
          </p:cNvCxnSpPr>
          <p:nvPr/>
        </p:nvCxnSpPr>
        <p:spPr>
          <a:xfrm>
            <a:off x="1077432" y="5479620"/>
            <a:ext cx="6588642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2E1AEA-7772-2C91-E753-CF03D59AD19B}"/>
              </a:ext>
            </a:extLst>
          </p:cNvPr>
          <p:cNvCxnSpPr>
            <a:cxnSpLocks/>
          </p:cNvCxnSpPr>
          <p:nvPr/>
        </p:nvCxnSpPr>
        <p:spPr>
          <a:xfrm flipV="1">
            <a:off x="1102240" y="5695056"/>
            <a:ext cx="1959937" cy="44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54CCD7-550D-9A21-B8C9-18B225D1C32F}"/>
              </a:ext>
            </a:extLst>
          </p:cNvPr>
          <p:cNvSpPr txBox="1"/>
          <p:nvPr/>
        </p:nvSpPr>
        <p:spPr>
          <a:xfrm>
            <a:off x="1552286" y="5919037"/>
            <a:ext cx="98507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i="1" dirty="0">
                <a:latin typeface="+mn-lt"/>
              </a:rPr>
              <a:t>“The goal is to apply the highest level of resources to the most important equipment…”</a:t>
            </a:r>
          </a:p>
        </p:txBody>
      </p:sp>
    </p:spTree>
    <p:extLst>
      <p:ext uri="{BB962C8B-B14F-4D97-AF65-F5344CB8AC3E}">
        <p14:creationId xmlns:p14="http://schemas.microsoft.com/office/powerpoint/2010/main" val="230286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0820A2-2F39-21BC-E4F1-0E4D509E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How to define </a:t>
            </a:r>
            <a:r>
              <a:rPr lang="en-US" b="1" i="1" dirty="0"/>
              <a:t>important equipment</a:t>
            </a:r>
            <a:r>
              <a:rPr lang="en-US" dirty="0"/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FC70AB-71FF-24D8-23C5-7EFB8F858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20329"/>
            <a:ext cx="11430000" cy="4047778"/>
          </a:xfrm>
        </p:spPr>
        <p:txBody>
          <a:bodyPr/>
          <a:lstStyle/>
          <a:p>
            <a:r>
              <a:rPr lang="en-US" dirty="0"/>
              <a:t>Configuration Management (CM) is recognized at SNS as the critical foundation to most everything we do.</a:t>
            </a:r>
          </a:p>
          <a:p>
            <a:r>
              <a:rPr lang="en-US" dirty="0"/>
              <a:t>Efforts have been underway for years to refine and streamline the underlying processes that enable strong configuration management:</a:t>
            </a:r>
          </a:p>
          <a:p>
            <a:pPr lvl="1"/>
            <a:r>
              <a:rPr lang="en-US" dirty="0"/>
              <a:t>Design Change</a:t>
            </a:r>
          </a:p>
          <a:p>
            <a:pPr lvl="1"/>
            <a:r>
              <a:rPr lang="en-US" dirty="0"/>
              <a:t>Document Control</a:t>
            </a:r>
          </a:p>
          <a:p>
            <a:pPr lvl="1"/>
            <a:r>
              <a:rPr lang="en-US" dirty="0"/>
              <a:t>Work Control</a:t>
            </a:r>
          </a:p>
          <a:p>
            <a:pPr lvl="1"/>
            <a:r>
              <a:rPr lang="en-US" dirty="0"/>
              <a:t>Change Control</a:t>
            </a:r>
          </a:p>
          <a:p>
            <a:pPr lvl="1"/>
            <a:r>
              <a:rPr lang="en-US" dirty="0"/>
              <a:t>Assessments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DFB9D16-C414-F490-41D5-5B1810316FC8}"/>
              </a:ext>
            </a:extLst>
          </p:cNvPr>
          <p:cNvSpPr/>
          <p:nvPr/>
        </p:nvSpPr>
        <p:spPr>
          <a:xfrm>
            <a:off x="3657600" y="3407733"/>
            <a:ext cx="1329070" cy="20255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05400-00EA-D857-B2E1-5F135E80C675}"/>
              </a:ext>
            </a:extLst>
          </p:cNvPr>
          <p:cNvSpPr txBox="1"/>
          <p:nvPr/>
        </p:nvSpPr>
        <p:spPr>
          <a:xfrm>
            <a:off x="5025663" y="3503430"/>
            <a:ext cx="6546985" cy="183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Our processes have been crafted to define levels of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review and approval (thru a Graded Approach) for most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of the facility – not only CECs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Recent safety incidents and ORPS reportable events 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involved “routine” activities on conventional and non-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safety critical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1D966-0B09-5B1F-950A-85190EFDE112}"/>
              </a:ext>
            </a:extLst>
          </p:cNvPr>
          <p:cNvSpPr txBox="1"/>
          <p:nvPr/>
        </p:nvSpPr>
        <p:spPr>
          <a:xfrm>
            <a:off x="1838794" y="5722242"/>
            <a:ext cx="864852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i="1" dirty="0">
                <a:latin typeface="+mn-lt"/>
              </a:rPr>
              <a:t>Our objective is to make it easier for employees to do the right thing when it</a:t>
            </a:r>
          </a:p>
          <a:p>
            <a:pPr algn="l">
              <a:lnSpc>
                <a:spcPct val="90000"/>
              </a:lnSpc>
            </a:pPr>
            <a:r>
              <a:rPr lang="en-US" b="1" i="1" dirty="0">
                <a:latin typeface="+mn-lt"/>
              </a:rPr>
              <a:t>comes to maintaining the configuration of the whole facility – not just CECs.</a:t>
            </a:r>
          </a:p>
        </p:txBody>
      </p:sp>
    </p:spTree>
    <p:extLst>
      <p:ext uri="{BB962C8B-B14F-4D97-AF65-F5344CB8AC3E}">
        <p14:creationId xmlns:p14="http://schemas.microsoft.com/office/powerpoint/2010/main" val="114490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2FB82D-9303-FB94-6756-3A6C78F68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Control Closeout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45C3C-7562-FF6A-9233-7BBE7C6286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Workers performing a minor equipment upgrade in an HVAC system electrical cabinet found that the cabinet configuration did not match the work instructions</a:t>
            </a:r>
          </a:p>
          <a:p>
            <a:pPr lvl="1"/>
            <a:r>
              <a:rPr lang="en-US" dirty="0"/>
              <a:t>Work was stopped and the instructions/drawings were redlined and approved to safely proceed but this updated documentation was not archived</a:t>
            </a:r>
          </a:p>
          <a:p>
            <a:r>
              <a:rPr lang="en-US" dirty="0"/>
              <a:t>During a subsequent maintenance outage, an additional cabinet was modified, and a new crew of workers did not recognize the out-of- configuration situation and proceeded to install the update.  One worker received a shock during the install.</a:t>
            </a:r>
          </a:p>
          <a:p>
            <a:r>
              <a:rPr lang="en-US" b="1" i="1" dirty="0"/>
              <a:t>Lack of configuration management during work package closeout directly contributed to the incident.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398463" lvl="1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CBC3D2-7313-49EC-7FB6-7CDCDD47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Zero Energy Check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CAE3DD-31A4-CFF8-773E-C97C5D90F7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Workers relocating breakers in an existing electrical cabinet performed LTV (LOTO) prior to performing the work.  A zero-energy check was completed per the work instructions.</a:t>
            </a:r>
          </a:p>
          <a:p>
            <a:r>
              <a:rPr lang="en-US" dirty="0"/>
              <a:t>Not documented on the drawings or work instructions was an additional breaker/circuit in the cabinet that was still energized.  </a:t>
            </a:r>
          </a:p>
          <a:p>
            <a:r>
              <a:rPr lang="en-US" dirty="0"/>
              <a:t>Workers proceeded and encountered arcing when trying to relocate the energized breaker.</a:t>
            </a:r>
          </a:p>
          <a:p>
            <a:r>
              <a:rPr lang="en-US" b="1" i="1" dirty="0"/>
              <a:t>Lack of configuration management relative to drawing updates resulted in a live circuit that was not documented on the cabinet drawings.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4F59-8355-A811-CC4B-A41137C8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58971"/>
            <a:ext cx="10332720" cy="424732"/>
          </a:xfrm>
        </p:spPr>
        <p:txBody>
          <a:bodyPr/>
          <a:lstStyle/>
          <a:p>
            <a:r>
              <a:rPr lang="en-US" dirty="0"/>
              <a:t>Safety Incidents Borne out of CM Issues</a:t>
            </a:r>
          </a:p>
        </p:txBody>
      </p:sp>
    </p:spTree>
    <p:extLst>
      <p:ext uri="{BB962C8B-B14F-4D97-AF65-F5344CB8AC3E}">
        <p14:creationId xmlns:p14="http://schemas.microsoft.com/office/powerpoint/2010/main" val="176868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312B-F3CF-0F51-216A-74583858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 is the Gift That Keeps on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5B349-978A-B457-60AD-373FE6C8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Fundamentally, appropriate CM ensures that the configuration of the facility is properly documented</a:t>
            </a:r>
          </a:p>
          <a:p>
            <a:pPr lvl="1"/>
            <a:r>
              <a:rPr lang="en-US" dirty="0"/>
              <a:t>Adequate control of facility configuration provides several benefits:</a:t>
            </a:r>
          </a:p>
          <a:p>
            <a:pPr lvl="2"/>
            <a:r>
              <a:rPr lang="en-US" dirty="0"/>
              <a:t>Facility modifications and upgrades benefit from good documentation when the “baseline” configuration is known – better efficiency in the design process</a:t>
            </a:r>
          </a:p>
          <a:p>
            <a:pPr lvl="2"/>
            <a:r>
              <a:rPr lang="en-US" dirty="0"/>
              <a:t>Change implementation is improved as “field changes” are mitigated when everything “fits right the first time” – rework and modifications are minimized</a:t>
            </a:r>
          </a:p>
          <a:p>
            <a:pPr lvl="2"/>
            <a:r>
              <a:rPr lang="en-US" dirty="0"/>
              <a:t>Work control and maintenance is more efficient when the field matches the work instructions and replacement parts are the correct part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4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B42D-1238-4D37-F5A5-4CB9BC3E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C0200-6EF0-6074-ADF7-42044397C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Configuration Management is hard.  It is resource intensive.  It adds inertia to processes and workflows.</a:t>
            </a:r>
          </a:p>
          <a:p>
            <a:r>
              <a:rPr lang="en-US" dirty="0"/>
              <a:t>Configuration Management is also vital to the safe and efficient operation of facilities.</a:t>
            </a:r>
          </a:p>
          <a:p>
            <a:r>
              <a:rPr lang="en-US" b="1" i="1" dirty="0"/>
              <a:t>Finding the right balance is the challenge…</a:t>
            </a:r>
          </a:p>
        </p:txBody>
      </p:sp>
    </p:spTree>
    <p:extLst>
      <p:ext uri="{BB962C8B-B14F-4D97-AF65-F5344CB8AC3E}">
        <p14:creationId xmlns:p14="http://schemas.microsoft.com/office/powerpoint/2010/main" val="319611054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Century Gothic</vt:lpstr>
      <vt:lpstr>ORNL</vt:lpstr>
      <vt:lpstr>Configuration Management</vt:lpstr>
      <vt:lpstr>Why discuss Configuration Management at a Safety Workshop?</vt:lpstr>
      <vt:lpstr>What are DOE’s CM expectations?</vt:lpstr>
      <vt:lpstr>Graded Approach</vt:lpstr>
      <vt:lpstr>How to define important equipment?</vt:lpstr>
      <vt:lpstr>Safety Incidents Borne out of CM Issues</vt:lpstr>
      <vt:lpstr>CM is the Gift That Keeps on Giving</vt:lpstr>
      <vt:lpstr>Final Thoughts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2024-09-30T15:30:42Z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