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9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9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9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9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9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9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9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9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9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25"/>
  </p:normalViewPr>
  <p:slideViewPr>
    <p:cSldViewPr snapToGrid="0">
      <p:cViewPr varScale="1">
        <p:scale>
          <a:sx n="58" d="100"/>
          <a:sy n="58" d="100"/>
        </p:scale>
        <p:origin x="71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2174593"/>
            <a:ext cx="16323471" cy="648365"/>
          </a:xfrm>
          <a:prstGeom prst="rect">
            <a:avLst/>
          </a:prstGeom>
        </p:spPr>
        <p:txBody>
          <a:bodyPr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2607468"/>
            <a:ext cx="16325237" cy="4643439"/>
          </a:xfrm>
          <a:prstGeom prst="rect">
            <a:avLst/>
          </a:prstGeom>
        </p:spPr>
        <p:txBody>
          <a:bodyPr anchor="b"/>
          <a:lstStyle>
            <a:lvl1pPr>
              <a:defRPr sz="11400" spc="-228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179468"/>
            <a:ext cx="16323470" cy="204806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16323470" cy="1428751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2390"/>
            <a:ext cx="16323471" cy="94472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SzTx/>
              <a:buNone/>
              <a:defRPr sz="5200" spc="-52"/>
            </a:lvl1pPr>
            <a:lvl2pPr marL="0" indent="457200">
              <a:spcBef>
                <a:spcPts val="1800"/>
              </a:spcBef>
              <a:buSzTx/>
              <a:buNone/>
              <a:defRPr sz="5200" spc="-52"/>
            </a:lvl2pPr>
            <a:lvl3pPr marL="0" indent="914400">
              <a:spcBef>
                <a:spcPts val="1800"/>
              </a:spcBef>
              <a:buSzTx/>
              <a:buNone/>
              <a:defRPr sz="5200" spc="-52"/>
            </a:lvl3pPr>
            <a:lvl4pPr marL="0" indent="1371600">
              <a:spcBef>
                <a:spcPts val="1800"/>
              </a:spcBef>
              <a:buSzTx/>
              <a:buNone/>
              <a:defRPr sz="5200" spc="-52"/>
            </a:lvl4pPr>
            <a:lvl5pPr marL="0" indent="1828800">
              <a:spcBef>
                <a:spcPts val="1800"/>
              </a:spcBef>
              <a:buSzTx/>
              <a:buNone/>
              <a:defRPr sz="5200" spc="-52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5018484"/>
            <a:ext cx="16323470" cy="368126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8732784"/>
            <a:ext cx="16323468" cy="9447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30265" y="1404937"/>
            <a:ext cx="16323470" cy="732784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83843" y="5232796"/>
            <a:ext cx="16216314" cy="3268267"/>
          </a:xfrm>
          <a:prstGeom prst="rect">
            <a:avLst/>
          </a:prstGeom>
        </p:spPr>
        <p:txBody>
          <a:bodyPr anchor="ctr"/>
          <a:lstStyle>
            <a:lvl1pPr marL="642937" indent="-482203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42937" indent="-25003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42937" indent="4321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42937" indent="8893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42937" indent="13465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762500" y="9036843"/>
            <a:ext cx="15537657" cy="64836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Attribution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119062" y="966878"/>
            <a:ext cx="15701049" cy="117757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of salad with fried rice, boiled eggs, and chopsticks"/>
          <p:cNvSpPr>
            <a:spLocks noGrp="1"/>
          </p:cNvSpPr>
          <p:nvPr>
            <p:ph type="pic" sz="quarter" idx="22"/>
          </p:nvPr>
        </p:nvSpPr>
        <p:spPr>
          <a:xfrm>
            <a:off x="12325945" y="410765"/>
            <a:ext cx="8072438" cy="64579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with salmon cakes, salad, and hummus"/>
          <p:cNvSpPr>
            <a:spLocks noGrp="1"/>
          </p:cNvSpPr>
          <p:nvPr>
            <p:ph type="pic" idx="23"/>
          </p:nvPr>
        </p:nvSpPr>
        <p:spPr>
          <a:xfrm>
            <a:off x="10057804" y="3866362"/>
            <a:ext cx="11162111" cy="129913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1619250" y="-1482329"/>
            <a:ext cx="20288250" cy="16230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2518171" y="-1287976"/>
            <a:ext cx="25081385" cy="150218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7286625"/>
            <a:ext cx="16323470" cy="4643438"/>
          </a:xfrm>
          <a:prstGeom prst="rect">
            <a:avLst/>
          </a:prstGeom>
        </p:spPr>
        <p:txBody>
          <a:bodyPr anchor="b"/>
          <a:lstStyle>
            <a:lvl1pPr>
              <a:defRPr sz="11400" spc="-228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11858625"/>
            <a:ext cx="16323470" cy="9699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30265" y="803671"/>
            <a:ext cx="16323471" cy="64836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253" y="12954297"/>
            <a:ext cx="409779" cy="4158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>
            <a:spLocks noGrp="1"/>
          </p:cNvSpPr>
          <p:nvPr>
            <p:ph type="pic" sz="half" idx="21"/>
          </p:nvPr>
        </p:nvSpPr>
        <p:spPr>
          <a:xfrm>
            <a:off x="10528025" y="696515"/>
            <a:ext cx="10608470" cy="123469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036593"/>
            <a:ext cx="7179470" cy="568767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973876"/>
            <a:ext cx="7179470" cy="61698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828785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>
            <a:spLocks noGrp="1"/>
          </p:cNvSpPr>
          <p:nvPr>
            <p:ph type="pic" sz="half" idx="21"/>
          </p:nvPr>
        </p:nvSpPr>
        <p:spPr>
          <a:xfrm>
            <a:off x="11727656" y="839390"/>
            <a:ext cx="9068098" cy="120907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7179470" cy="142875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30265" y="1987000"/>
            <a:ext cx="7179470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4894026"/>
            <a:ext cx="7179470" cy="786538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7179470" cy="142875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7179470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4894026"/>
            <a:ext cx="7179470" cy="786538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7179470" cy="142875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7179470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4894026"/>
            <a:ext cx="7179470" cy="786538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4536281"/>
            <a:ext cx="16323470" cy="4643438"/>
          </a:xfrm>
          <a:prstGeom prst="rect">
            <a:avLst/>
          </a:prstGeom>
        </p:spPr>
        <p:txBody>
          <a:bodyPr anchor="ctr"/>
          <a:lstStyle>
            <a:lvl1pPr>
              <a:defRPr sz="11400" b="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19125"/>
            <a:ext cx="16323470" cy="142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33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914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295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676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057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438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819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200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581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Naveen Pathak"/>
          <p:cNvSpPr txBox="1"/>
          <p:nvPr/>
        </p:nvSpPr>
        <p:spPr>
          <a:xfrm>
            <a:off x="7789601" y="5828996"/>
            <a:ext cx="8804798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lnSpc>
                <a:spcPct val="120000"/>
              </a:lnSpc>
              <a:defRPr sz="3000"/>
            </a:lvl1pPr>
          </a:lstStyle>
          <a:p>
            <a:r>
              <a:t>Naveen Pathak</a:t>
            </a:r>
          </a:p>
        </p:txBody>
      </p:sp>
      <p:sp>
        <p:nvSpPr>
          <p:cNvPr id="172" name="Stony Brook University"/>
          <p:cNvSpPr txBox="1"/>
          <p:nvPr/>
        </p:nvSpPr>
        <p:spPr>
          <a:xfrm>
            <a:off x="7789601" y="6510409"/>
            <a:ext cx="8804798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lnSpc>
                <a:spcPct val="120000"/>
              </a:lnSpc>
              <a:defRPr sz="3000"/>
            </a:lvl1pPr>
          </a:lstStyle>
          <a:p>
            <a:r>
              <a:t>Stony Brook University</a:t>
            </a: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3" y="66851"/>
            <a:ext cx="5607844" cy="1071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97" y="12436387"/>
            <a:ext cx="5250657" cy="875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323" y="12391738"/>
            <a:ext cx="3946923" cy="964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5945" y="11980973"/>
            <a:ext cx="1785939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7078" y="12186356"/>
            <a:ext cx="3053954" cy="137517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LWFA safety measures @ ATF, BNL"/>
          <p:cNvSpPr txBox="1"/>
          <p:nvPr/>
        </p:nvSpPr>
        <p:spPr>
          <a:xfrm>
            <a:off x="7638029" y="4281956"/>
            <a:ext cx="9107943" cy="78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lnSpc>
                <a:spcPct val="120000"/>
              </a:lnSpc>
              <a:defRPr sz="4400"/>
            </a:lvl1pPr>
          </a:lstStyle>
          <a:p>
            <a:r>
              <a:t>LWFA safety measures @ ATF, BNL</a:t>
            </a:r>
          </a:p>
        </p:txBody>
      </p:sp>
      <p:sp>
        <p:nvSpPr>
          <p:cNvPr id="179" name="DOE Accelerator Safety Workshop, BNL, NY"/>
          <p:cNvSpPr txBox="1"/>
          <p:nvPr/>
        </p:nvSpPr>
        <p:spPr>
          <a:xfrm>
            <a:off x="7789601" y="10819973"/>
            <a:ext cx="8804798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lnSpc>
                <a:spcPct val="120000"/>
              </a:lnSpc>
              <a:defRPr sz="3000"/>
            </a:lvl1pPr>
          </a:lstStyle>
          <a:p>
            <a:r>
              <a:t>DOE Accelerator Safety Workshop, BNL, NY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000" y="9473714"/>
            <a:ext cx="9501188" cy="76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956" y="10352089"/>
            <a:ext cx="10036970" cy="1089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7179" y="12509124"/>
            <a:ext cx="5197079" cy="696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273" y="7802964"/>
            <a:ext cx="2500313" cy="1125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213" y="7936909"/>
            <a:ext cx="3500438" cy="857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4575" y="7891278"/>
            <a:ext cx="2053829" cy="1035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asted-movie.png" descr="pasted-movi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9328" y="7838682"/>
            <a:ext cx="3679032" cy="105370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Rectangle"/>
          <p:cNvSpPr/>
          <p:nvPr/>
        </p:nvSpPr>
        <p:spPr>
          <a:xfrm>
            <a:off x="-179707" y="-8527"/>
            <a:ext cx="24638229" cy="140161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9" name="LWFA experiment collaborators"/>
          <p:cNvSpPr txBox="1"/>
          <p:nvPr/>
        </p:nvSpPr>
        <p:spPr>
          <a:xfrm>
            <a:off x="8327286" y="310808"/>
            <a:ext cx="7624243" cy="7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LWFA experiment collaborators</a:t>
            </a:r>
          </a:p>
        </p:txBody>
      </p:sp>
      <p:sp>
        <p:nvSpPr>
          <p:cNvPr id="190" name="Stony Brook University"/>
          <p:cNvSpPr txBox="1"/>
          <p:nvPr/>
        </p:nvSpPr>
        <p:spPr>
          <a:xfrm>
            <a:off x="3458368" y="1943031"/>
            <a:ext cx="3889732" cy="56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Stony Brook University </a:t>
            </a:r>
          </a:p>
        </p:txBody>
      </p:sp>
      <p:sp>
        <p:nvSpPr>
          <p:cNvPr id="191" name="V. N. Litvinenko (PI), N. Vafaei-Najafabadi (PI), R. Samulyak,"/>
          <p:cNvSpPr txBox="1"/>
          <p:nvPr/>
        </p:nvSpPr>
        <p:spPr>
          <a:xfrm>
            <a:off x="10597356" y="1943031"/>
            <a:ext cx="9652941" cy="56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V. N. Litvinenko (PI), N. Vafaei-Najafabadi (PI), R. Samulyak, </a:t>
            </a:r>
          </a:p>
        </p:txBody>
      </p:sp>
      <p:sp>
        <p:nvSpPr>
          <p:cNvPr id="192" name="I. Petrushina, A. Jain, A. Gaikwad, A. Cheng, P. Kumar"/>
          <p:cNvSpPr txBox="1"/>
          <p:nvPr/>
        </p:nvSpPr>
        <p:spPr>
          <a:xfrm>
            <a:off x="10597356" y="2431825"/>
            <a:ext cx="8720557" cy="56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I. Petrushina, A. Jain, A. Gaikwad, A. Cheng, P. Kumar</a:t>
            </a:r>
          </a:p>
        </p:txBody>
      </p:sp>
      <p:sp>
        <p:nvSpPr>
          <p:cNvPr id="193" name="Brookhaven National Laboratory"/>
          <p:cNvSpPr txBox="1"/>
          <p:nvPr/>
        </p:nvSpPr>
        <p:spPr>
          <a:xfrm>
            <a:off x="3458368" y="3538089"/>
            <a:ext cx="5292574" cy="56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Brookhaven National Laboratory</a:t>
            </a:r>
          </a:p>
        </p:txBody>
      </p:sp>
      <p:sp>
        <p:nvSpPr>
          <p:cNvPr id="194" name="Accelerator Test Facility (ATF)"/>
          <p:cNvSpPr txBox="1"/>
          <p:nvPr/>
        </p:nvSpPr>
        <p:spPr>
          <a:xfrm>
            <a:off x="3458368" y="3990262"/>
            <a:ext cx="4817492" cy="56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Accelerator Test Facility (ATF)</a:t>
            </a:r>
          </a:p>
        </p:txBody>
      </p:sp>
      <p:sp>
        <p:nvSpPr>
          <p:cNvPr id="195" name="I. Pogorelsky (PI), M. Fedurin, M. Polyanskiy, M. Babzien, W. Li,"/>
          <p:cNvSpPr txBox="1"/>
          <p:nvPr/>
        </p:nvSpPr>
        <p:spPr>
          <a:xfrm>
            <a:off x="10597356" y="3538089"/>
            <a:ext cx="10160382" cy="56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I. Pogorelsky (PI), M. Fedurin, M. Polyanskiy, M. Babzien, W. Li,</a:t>
            </a:r>
          </a:p>
        </p:txBody>
      </p:sp>
      <p:sp>
        <p:nvSpPr>
          <p:cNvPr id="196" name="K. Kusche, M. Palmer"/>
          <p:cNvSpPr txBox="1"/>
          <p:nvPr/>
        </p:nvSpPr>
        <p:spPr>
          <a:xfrm>
            <a:off x="10597356" y="4075094"/>
            <a:ext cx="3600984" cy="56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K. Kusche, M. Palmer</a:t>
            </a:r>
          </a:p>
        </p:txBody>
      </p:sp>
      <p:sp>
        <p:nvSpPr>
          <p:cNvPr id="197" name="University of Texas at Austin"/>
          <p:cNvSpPr txBox="1"/>
          <p:nvPr/>
        </p:nvSpPr>
        <p:spPr>
          <a:xfrm>
            <a:off x="3458368" y="5046337"/>
            <a:ext cx="4633647" cy="56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University of Texas at Austin</a:t>
            </a:r>
          </a:p>
        </p:txBody>
      </p:sp>
      <p:sp>
        <p:nvSpPr>
          <p:cNvPr id="198" name="M. Downer (PI), R. Zgadzaj, Y. Cao, B. Dinh. J. Welch, G. Tiwari"/>
          <p:cNvSpPr txBox="1"/>
          <p:nvPr/>
        </p:nvSpPr>
        <p:spPr>
          <a:xfrm>
            <a:off x="10597356" y="4975980"/>
            <a:ext cx="10148291" cy="56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M. Downer (PI), R. Zgadzaj, Y. Cao, B. Dinh. J. Welch, G. Tiwari</a:t>
            </a:r>
          </a:p>
        </p:txBody>
      </p:sp>
      <p:sp>
        <p:nvSpPr>
          <p:cNvPr id="199" name="University of California Los Angeles"/>
          <p:cNvSpPr txBox="1"/>
          <p:nvPr/>
        </p:nvSpPr>
        <p:spPr>
          <a:xfrm>
            <a:off x="3458368" y="5947223"/>
            <a:ext cx="5785435" cy="56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University of California Los Angeles</a:t>
            </a:r>
          </a:p>
        </p:txBody>
      </p:sp>
      <p:sp>
        <p:nvSpPr>
          <p:cNvPr id="200" name="C. Joshi (PI), A. Farrell, M. Sinclair, C. Zhang, Y. Wu. K. Miller"/>
          <p:cNvSpPr txBox="1"/>
          <p:nvPr/>
        </p:nvSpPr>
        <p:spPr>
          <a:xfrm>
            <a:off x="10597356" y="5876867"/>
            <a:ext cx="9742196" cy="56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C. Joshi (PI), A. Farrell, M. Sinclair, C. Zhang, Y. Wu. K. Miller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"/>
          <p:cNvSpPr/>
          <p:nvPr/>
        </p:nvSpPr>
        <p:spPr>
          <a:xfrm>
            <a:off x="-202652" y="-8527"/>
            <a:ext cx="24789304" cy="140161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3" name="Accelerator Test Facility (ATF) : a unique experimental platform"/>
          <p:cNvSpPr txBox="1"/>
          <p:nvPr/>
        </p:nvSpPr>
        <p:spPr>
          <a:xfrm>
            <a:off x="4523485" y="310808"/>
            <a:ext cx="14993697" cy="7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Accelerator Test Facility (ATF) : a unique experimental platform</a:t>
            </a:r>
          </a:p>
        </p:txBody>
      </p:sp>
      <p:sp>
        <p:nvSpPr>
          <p:cNvPr id="204" name="Facility integrated with"/>
          <p:cNvSpPr txBox="1"/>
          <p:nvPr/>
        </p:nvSpPr>
        <p:spPr>
          <a:xfrm>
            <a:off x="10037410" y="1622553"/>
            <a:ext cx="4752722" cy="67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Facility integrated with</a:t>
            </a:r>
          </a:p>
        </p:txBody>
      </p:sp>
      <p:sp>
        <p:nvSpPr>
          <p:cNvPr id="205" name="An electron accelerator"/>
          <p:cNvSpPr txBox="1"/>
          <p:nvPr/>
        </p:nvSpPr>
        <p:spPr>
          <a:xfrm>
            <a:off x="2940692" y="4095678"/>
            <a:ext cx="4888510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An electron accelerator</a:t>
            </a:r>
          </a:p>
        </p:txBody>
      </p:sp>
      <p:sp>
        <p:nvSpPr>
          <p:cNvPr id="206" name="High Power CO2 laser"/>
          <p:cNvSpPr txBox="1"/>
          <p:nvPr/>
        </p:nvSpPr>
        <p:spPr>
          <a:xfrm>
            <a:off x="9971807" y="4106989"/>
            <a:ext cx="4693286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High Power CO2 laser</a:t>
            </a:r>
          </a:p>
        </p:txBody>
      </p:sp>
      <p:sp>
        <p:nvSpPr>
          <p:cNvPr id="207" name="High Power Ti:Sapphire laser"/>
          <p:cNvSpPr txBox="1"/>
          <p:nvPr/>
        </p:nvSpPr>
        <p:spPr>
          <a:xfrm>
            <a:off x="16695073" y="4095678"/>
            <a:ext cx="6081803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High Power Ti:Sapphire laser</a:t>
            </a:r>
          </a:p>
        </p:txBody>
      </p:sp>
      <p:sp>
        <p:nvSpPr>
          <p:cNvPr id="208" name="Line"/>
          <p:cNvSpPr/>
          <p:nvPr/>
        </p:nvSpPr>
        <p:spPr>
          <a:xfrm>
            <a:off x="5233358" y="3201974"/>
            <a:ext cx="14304674" cy="1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09" name="Line"/>
          <p:cNvSpPr/>
          <p:nvPr/>
        </p:nvSpPr>
        <p:spPr>
          <a:xfrm flipV="1">
            <a:off x="12455367" y="2588691"/>
            <a:ext cx="1" cy="1405160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10" name="Line"/>
          <p:cNvSpPr/>
          <p:nvPr/>
        </p:nvSpPr>
        <p:spPr>
          <a:xfrm flipV="1">
            <a:off x="5270500" y="3204370"/>
            <a:ext cx="1" cy="772812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11" name="Line"/>
          <p:cNvSpPr/>
          <p:nvPr/>
        </p:nvSpPr>
        <p:spPr>
          <a:xfrm flipV="1">
            <a:off x="19507199" y="3204370"/>
            <a:ext cx="1" cy="772812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pic>
        <p:nvPicPr>
          <p:cNvPr id="212" name="Cryo.gif" descr="Cry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4109" y="6548411"/>
            <a:ext cx="5740114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(50-70 MeV, 500 pC)"/>
          <p:cNvSpPr txBox="1"/>
          <p:nvPr/>
        </p:nvSpPr>
        <p:spPr>
          <a:xfrm>
            <a:off x="3157297" y="4844096"/>
            <a:ext cx="4323411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(50-70 MeV, 500 pC)</a:t>
            </a:r>
          </a:p>
        </p:txBody>
      </p:sp>
      <p:sp>
        <p:nvSpPr>
          <p:cNvPr id="214" name="(2 ps, 5 TW, λ = 10 μm)"/>
          <p:cNvSpPr txBox="1"/>
          <p:nvPr/>
        </p:nvSpPr>
        <p:spPr>
          <a:xfrm>
            <a:off x="9888368" y="4852677"/>
            <a:ext cx="4860164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(2 ps, 5 TW, λ = 10 μm)</a:t>
            </a:r>
          </a:p>
        </p:txBody>
      </p:sp>
      <p:sp>
        <p:nvSpPr>
          <p:cNvPr id="215" name="(80 fs, 0.4 TW, λ = 0.8 μm)"/>
          <p:cNvSpPr txBox="1"/>
          <p:nvPr/>
        </p:nvSpPr>
        <p:spPr>
          <a:xfrm>
            <a:off x="17015259" y="4844096"/>
            <a:ext cx="5486985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(80 fs, 0.4 TW, λ = 0.8 μm)</a:t>
            </a:r>
          </a:p>
        </p:txBody>
      </p:sp>
      <p:pic>
        <p:nvPicPr>
          <p:cNvPr id="216" name="atf8.jpg" descr="atf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460" y="6509138"/>
            <a:ext cx="5076974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laserlabor_schlosserae4a1972.jpg" descr="laserlabor_schlosserae4a197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378" y="6548411"/>
            <a:ext cx="5712145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ATF provides an unprecedented combination of scientific tools for exploring the interaction of low-density plasma with intense laser pulses, which is in high interest of laser based plasma acceleration."/>
          <p:cNvSpPr txBox="1"/>
          <p:nvPr/>
        </p:nvSpPr>
        <p:spPr>
          <a:xfrm>
            <a:off x="1535680" y="10874672"/>
            <a:ext cx="21756181" cy="219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lnSpc>
                <a:spcPct val="120000"/>
              </a:lnSpc>
              <a:defRPr sz="4000">
                <a:solidFill>
                  <a:srgbClr val="942192"/>
                </a:solidFill>
              </a:defRPr>
            </a:lvl1pPr>
          </a:lstStyle>
          <a:p>
            <a:r>
              <a:t>ATF provides an unprecedented combination of scientific tools for exploring the interaction of low-density plasma with intense laser pulses, which is in high interest of laser based plasma acceleration.</a:t>
            </a:r>
          </a:p>
        </p:txBody>
      </p:sp>
      <p:sp>
        <p:nvSpPr>
          <p:cNvPr id="219" name="Main laser pulse"/>
          <p:cNvSpPr txBox="1"/>
          <p:nvPr/>
        </p:nvSpPr>
        <p:spPr>
          <a:xfrm>
            <a:off x="10278445" y="5563332"/>
            <a:ext cx="3483535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Main laser pulse</a:t>
            </a:r>
          </a:p>
        </p:txBody>
      </p:sp>
      <p:sp>
        <p:nvSpPr>
          <p:cNvPr id="220" name="Auxiliary laser pulse"/>
          <p:cNvSpPr txBox="1"/>
          <p:nvPr/>
        </p:nvSpPr>
        <p:spPr>
          <a:xfrm>
            <a:off x="17592442" y="5563332"/>
            <a:ext cx="4202253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Auxiliary laser pulse</a:t>
            </a:r>
          </a:p>
        </p:txBody>
      </p:sp>
      <p:sp>
        <p:nvSpPr>
          <p:cNvPr id="221" name="Linear accelerator"/>
          <p:cNvSpPr txBox="1"/>
          <p:nvPr/>
        </p:nvSpPr>
        <p:spPr>
          <a:xfrm>
            <a:off x="3373003" y="5563332"/>
            <a:ext cx="3821406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Linear accelerator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rho_Ex_Ez_BNL16000_equal_aspect.png" descr="rho_Ex_Ez_BNL16000_equal_aspec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20" y="2442845"/>
            <a:ext cx="14287501" cy="476250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ctangle"/>
          <p:cNvSpPr/>
          <p:nvPr/>
        </p:nvSpPr>
        <p:spPr>
          <a:xfrm>
            <a:off x="-171529" y="-8527"/>
            <a:ext cx="24727059" cy="140161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5" name="Why ATF CO2 laser pulse for LWFA ?"/>
          <p:cNvSpPr txBox="1"/>
          <p:nvPr/>
        </p:nvSpPr>
        <p:spPr>
          <a:xfrm>
            <a:off x="8266866" y="310808"/>
            <a:ext cx="8988680" cy="7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Why ATF CO2 laser pulse for LWFA ?</a:t>
            </a:r>
          </a:p>
        </p:txBody>
      </p:sp>
      <p:sp>
        <p:nvSpPr>
          <p:cNvPr id="226" name="a0 = 8.55e-10 x λ (μm) x √"/>
          <p:cNvSpPr txBox="1"/>
          <p:nvPr/>
        </p:nvSpPr>
        <p:spPr>
          <a:xfrm>
            <a:off x="9444269" y="8653080"/>
            <a:ext cx="4720396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200"/>
            </a:pPr>
            <a:r>
              <a:t>a</a:t>
            </a:r>
            <a:r>
              <a:rPr baseline="-5999"/>
              <a:t>0</a:t>
            </a:r>
            <a:r>
              <a:t> = 8.55e</a:t>
            </a:r>
            <a:r>
              <a:rPr baseline="31999"/>
              <a:t>-10</a:t>
            </a:r>
            <a:r>
              <a:t> x </a:t>
            </a:r>
            <a:r>
              <a:rPr>
                <a:solidFill>
                  <a:srgbClr val="FF2600"/>
                </a:solidFill>
              </a:rPr>
              <a:t>λ (μm)</a:t>
            </a:r>
            <a:r>
              <a:t> x √ </a:t>
            </a:r>
          </a:p>
        </p:txBody>
      </p:sp>
      <p:sp>
        <p:nvSpPr>
          <p:cNvPr id="227" name="Line"/>
          <p:cNvSpPr/>
          <p:nvPr/>
        </p:nvSpPr>
        <p:spPr>
          <a:xfrm>
            <a:off x="14186765" y="8788139"/>
            <a:ext cx="198289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28" name="I (W cm-2)"/>
          <p:cNvSpPr txBox="1"/>
          <p:nvPr/>
        </p:nvSpPr>
        <p:spPr>
          <a:xfrm>
            <a:off x="14208436" y="8706658"/>
            <a:ext cx="1894562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200"/>
            </a:pPr>
            <a:r>
              <a:t>I (W cm</a:t>
            </a:r>
            <a:r>
              <a:rPr baseline="31999"/>
              <a:t>-2</a:t>
            </a:r>
            <a:r>
              <a:t>)</a:t>
            </a:r>
          </a:p>
        </p:txBody>
      </p:sp>
      <p:sp>
        <p:nvSpPr>
          <p:cNvPr id="229" name="(1 ps, 2 TW)"/>
          <p:cNvSpPr txBox="1"/>
          <p:nvPr/>
        </p:nvSpPr>
        <p:spPr>
          <a:xfrm>
            <a:off x="14531968" y="3054102"/>
            <a:ext cx="2188211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r>
              <a:t>(1 ps, 2 TW)</a:t>
            </a:r>
          </a:p>
        </p:txBody>
      </p:sp>
      <p:sp>
        <p:nvSpPr>
          <p:cNvPr id="230" name="Blowout regime @ plasma density of 3e15 cm-3"/>
          <p:cNvSpPr txBox="1"/>
          <p:nvPr/>
        </p:nvSpPr>
        <p:spPr>
          <a:xfrm>
            <a:off x="7961113" y="1610916"/>
            <a:ext cx="8550716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200"/>
            </a:pPr>
            <a:r>
              <a:t>Blowout regime @ plasma density of 3e</a:t>
            </a:r>
            <a:r>
              <a:rPr baseline="31999"/>
              <a:t>15</a:t>
            </a:r>
            <a:r>
              <a:t> cm</a:t>
            </a:r>
            <a:r>
              <a:rPr baseline="31999"/>
              <a:t>-3</a:t>
            </a:r>
          </a:p>
        </p:txBody>
      </p:sp>
      <p:sp>
        <p:nvSpPr>
          <p:cNvPr id="231" name="Ti: Sapphire based laser pulse: λ = 0.8 μm"/>
          <p:cNvSpPr txBox="1"/>
          <p:nvPr/>
        </p:nvSpPr>
        <p:spPr>
          <a:xfrm>
            <a:off x="4992970" y="9933507"/>
            <a:ext cx="7420865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000"/>
            </a:pPr>
            <a:r>
              <a:t>Ti: Sapphire based laser pulse: </a:t>
            </a:r>
            <a:r>
              <a:rPr>
                <a:solidFill>
                  <a:srgbClr val="FF2600"/>
                </a:solidFill>
              </a:rPr>
              <a:t>λ = 0.8 μm</a:t>
            </a:r>
            <a:r>
              <a:t> </a:t>
            </a:r>
          </a:p>
        </p:txBody>
      </p:sp>
      <p:sp>
        <p:nvSpPr>
          <p:cNvPr id="232" name="CO2 laser pulse: λ = 10.0 μm"/>
          <p:cNvSpPr txBox="1"/>
          <p:nvPr/>
        </p:nvSpPr>
        <p:spPr>
          <a:xfrm>
            <a:off x="7485803" y="10590084"/>
            <a:ext cx="5212208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000"/>
            </a:pPr>
            <a:r>
              <a:t>CO2 laser pulse: </a:t>
            </a:r>
            <a:r>
              <a:rPr>
                <a:solidFill>
                  <a:srgbClr val="FF2600"/>
                </a:solidFill>
              </a:rPr>
              <a:t>λ = 10.0 μm</a:t>
            </a:r>
            <a:r>
              <a:t> </a:t>
            </a:r>
          </a:p>
        </p:txBody>
      </p:sp>
      <p:sp>
        <p:nvSpPr>
          <p:cNvPr id="233" name="Lower plasma density : instability free propagation of laser pulse in plasma !"/>
          <p:cNvSpPr txBox="1"/>
          <p:nvPr/>
        </p:nvSpPr>
        <p:spPr>
          <a:xfrm>
            <a:off x="4969764" y="11882251"/>
            <a:ext cx="13034138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942192"/>
                </a:solidFill>
              </a:defRPr>
            </a:lvl1pPr>
          </a:lstStyle>
          <a:p>
            <a:r>
              <a:t>Lower plasma density : instability free propagation of laser pulse in plasma !</a:t>
            </a:r>
          </a:p>
        </p:txBody>
      </p:sp>
      <p:sp>
        <p:nvSpPr>
          <p:cNvPr id="234" name="Rectangle"/>
          <p:cNvSpPr/>
          <p:nvPr/>
        </p:nvSpPr>
        <p:spPr>
          <a:xfrm>
            <a:off x="9252477" y="8355196"/>
            <a:ext cx="7272453" cy="120986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5" name="Large ponderomotive force (a0) without using large energy."/>
          <p:cNvSpPr txBox="1"/>
          <p:nvPr/>
        </p:nvSpPr>
        <p:spPr>
          <a:xfrm>
            <a:off x="14610768" y="10383810"/>
            <a:ext cx="5725233" cy="1001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000">
                <a:solidFill>
                  <a:srgbClr val="0433FF"/>
                </a:solidFill>
              </a:defRPr>
            </a:pPr>
            <a:r>
              <a:t>Large ponderomotive force (a</a:t>
            </a:r>
            <a:r>
              <a:rPr baseline="-5999"/>
              <a:t>0</a:t>
            </a:r>
            <a:r>
              <a:t>) without using large energy.</a:t>
            </a:r>
          </a:p>
        </p:txBody>
      </p:sp>
      <p:sp>
        <p:nvSpPr>
          <p:cNvPr id="236" name="Line"/>
          <p:cNvSpPr/>
          <p:nvPr/>
        </p:nvSpPr>
        <p:spPr>
          <a:xfrm>
            <a:off x="12987739" y="10884787"/>
            <a:ext cx="105561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37" name="Rectangle"/>
          <p:cNvSpPr/>
          <p:nvPr/>
        </p:nvSpPr>
        <p:spPr>
          <a:xfrm>
            <a:off x="14408601" y="10237050"/>
            <a:ext cx="6058131" cy="1288099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8" name=": larger dephasing length, and therefore, high energy gain !"/>
          <p:cNvSpPr txBox="1"/>
          <p:nvPr/>
        </p:nvSpPr>
        <p:spPr>
          <a:xfrm>
            <a:off x="8928818" y="12519811"/>
            <a:ext cx="10063481" cy="58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942192"/>
                </a:solidFill>
              </a:defRPr>
            </a:lvl1pPr>
          </a:lstStyle>
          <a:p>
            <a:r>
              <a:t>: larger dephasing length, and therefore, high energy gain !</a:t>
            </a:r>
          </a:p>
        </p:txBody>
      </p:sp>
      <p:sp>
        <p:nvSpPr>
          <p:cNvPr id="239" name="Plasma wave is excited due to the ponderomotive force (PF) of a laser pulse."/>
          <p:cNvSpPr txBox="1"/>
          <p:nvPr/>
        </p:nvSpPr>
        <p:spPr>
          <a:xfrm>
            <a:off x="4960901" y="7277917"/>
            <a:ext cx="13174727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000"/>
            </a:pPr>
            <a:r>
              <a:t>Plasma wave is excited due to the ponderomotive force (</a:t>
            </a:r>
            <a:r>
              <a:rPr>
                <a:solidFill>
                  <a:srgbClr val="FF2600"/>
                </a:solidFill>
              </a:rPr>
              <a:t>PF</a:t>
            </a:r>
            <a:r>
              <a:t>) of a laser pulse.</a:t>
            </a:r>
          </a:p>
        </p:txBody>
      </p:sp>
      <p:sp>
        <p:nvSpPr>
          <p:cNvPr id="240" name="PF depends on a0."/>
          <p:cNvSpPr txBox="1"/>
          <p:nvPr/>
        </p:nvSpPr>
        <p:spPr>
          <a:xfrm>
            <a:off x="4950467" y="8652302"/>
            <a:ext cx="3275204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000"/>
            </a:pPr>
            <a:r>
              <a:rPr>
                <a:solidFill>
                  <a:srgbClr val="FF2600"/>
                </a:solidFill>
              </a:rPr>
              <a:t>PF</a:t>
            </a:r>
            <a:r>
              <a:t> depends on a</a:t>
            </a:r>
            <a:r>
              <a:rPr baseline="-5999"/>
              <a:t>0.</a:t>
            </a:r>
          </a:p>
        </p:txBody>
      </p:sp>
      <p:sp>
        <p:nvSpPr>
          <p:cNvPr id="241" name="Laser pulse"/>
          <p:cNvSpPr txBox="1"/>
          <p:nvPr/>
        </p:nvSpPr>
        <p:spPr>
          <a:xfrm>
            <a:off x="12279002" y="3018384"/>
            <a:ext cx="2117345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r>
              <a:t>Laser pulse</a:t>
            </a:r>
          </a:p>
        </p:txBody>
      </p:sp>
      <p:sp>
        <p:nvSpPr>
          <p:cNvPr id="242" name="Plasma wave"/>
          <p:cNvSpPr txBox="1"/>
          <p:nvPr/>
        </p:nvSpPr>
        <p:spPr>
          <a:xfrm>
            <a:off x="6940005" y="3018384"/>
            <a:ext cx="2406143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r>
              <a:t>Plasma wave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06" y="3081488"/>
            <a:ext cx="6777436" cy="528111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247" name="Group"/>
          <p:cNvGrpSpPr/>
          <p:nvPr/>
        </p:nvGrpSpPr>
        <p:grpSpPr>
          <a:xfrm>
            <a:off x="17624614" y="3033495"/>
            <a:ext cx="8369821" cy="6070464"/>
            <a:chOff x="0" y="-126295"/>
            <a:chExt cx="8369820" cy="6070462"/>
          </a:xfrm>
        </p:grpSpPr>
        <p:pic>
          <p:nvPicPr>
            <p:cNvPr id="245" name="pasted-movie.png" descr="pasted-movie.png"/>
            <p:cNvPicPr>
              <a:picLocks noChangeAspect="1"/>
            </p:cNvPicPr>
            <p:nvPr/>
          </p:nvPicPr>
          <p:blipFill>
            <a:blip r:embed="rId5"/>
            <a:srcRect r="49126"/>
            <a:stretch>
              <a:fillRect/>
            </a:stretch>
          </p:blipFill>
          <p:spPr>
            <a:xfrm>
              <a:off x="0" y="-126296"/>
              <a:ext cx="4414032" cy="6070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" name="Rectangle"/>
            <p:cNvSpPr/>
            <p:nvPr/>
          </p:nvSpPr>
          <p:spPr>
            <a:xfrm>
              <a:off x="7689826" y="394956"/>
              <a:ext cx="679995" cy="48293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48" name="Rectangle"/>
          <p:cNvSpPr/>
          <p:nvPr/>
        </p:nvSpPr>
        <p:spPr>
          <a:xfrm>
            <a:off x="-135184" y="-8527"/>
            <a:ext cx="24933592" cy="140161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9" name="LWFA Experiments @ ATF : Concerned with the generation of high energetic particles and radiations."/>
          <p:cNvSpPr txBox="1"/>
          <p:nvPr/>
        </p:nvSpPr>
        <p:spPr>
          <a:xfrm>
            <a:off x="598666" y="323152"/>
            <a:ext cx="23069580" cy="73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4000">
                <a:solidFill>
                  <a:srgbClr val="FFFFFF"/>
                </a:solidFill>
              </a:defRPr>
            </a:lvl1pPr>
          </a:lstStyle>
          <a:p>
            <a:r>
              <a:t>LWFA Experiments @ ATF : Concerned with the generation of high energetic particles and radiations.</a:t>
            </a:r>
          </a:p>
        </p:txBody>
      </p:sp>
      <p:sp>
        <p:nvSpPr>
          <p:cNvPr id="250" name="Probing wakefield"/>
          <p:cNvSpPr txBox="1"/>
          <p:nvPr/>
        </p:nvSpPr>
        <p:spPr>
          <a:xfrm>
            <a:off x="11284573" y="3203628"/>
            <a:ext cx="3804489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Probing wakefield</a:t>
            </a:r>
          </a:p>
        </p:txBody>
      </p:sp>
      <p:sp>
        <p:nvSpPr>
          <p:cNvPr id="251" name="First time clear observation of wakefield in experiment"/>
          <p:cNvSpPr txBox="1"/>
          <p:nvPr/>
        </p:nvSpPr>
        <p:spPr>
          <a:xfrm>
            <a:off x="10039013" y="1545806"/>
            <a:ext cx="5019407" cy="954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2800"/>
            </a:lvl1pPr>
          </a:lstStyle>
          <a:p>
            <a:r>
              <a:t>First time clear observation of wakefield in experiment</a:t>
            </a:r>
          </a:p>
        </p:txBody>
      </p:sp>
      <p:sp>
        <p:nvSpPr>
          <p:cNvPr id="252" name="Accelerated charge approaching 1 nC"/>
          <p:cNvSpPr txBox="1"/>
          <p:nvPr/>
        </p:nvSpPr>
        <p:spPr>
          <a:xfrm>
            <a:off x="17619276" y="1519498"/>
            <a:ext cx="4723359" cy="95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 sz="2800"/>
            </a:pPr>
            <a:r>
              <a:t>Accelerated charge approaching </a:t>
            </a:r>
            <a:r>
              <a:rPr b="1">
                <a:solidFill>
                  <a:srgbClr val="0433FF"/>
                </a:solidFill>
              </a:rPr>
              <a:t>1 nC</a:t>
            </a:r>
          </a:p>
        </p:txBody>
      </p:sp>
      <p:sp>
        <p:nvSpPr>
          <p:cNvPr id="253" name="Schematic of typical experimental set up"/>
          <p:cNvSpPr txBox="1"/>
          <p:nvPr/>
        </p:nvSpPr>
        <p:spPr>
          <a:xfrm>
            <a:off x="1837020" y="1587929"/>
            <a:ext cx="5019408" cy="954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2800"/>
            </a:lvl1pPr>
          </a:lstStyle>
          <a:p>
            <a:r>
              <a:t>Schematic of typical experimental set up</a:t>
            </a:r>
          </a:p>
        </p:txBody>
      </p:sp>
      <p:pic>
        <p:nvPicPr>
          <p:cNvPr id="254" name="Ebeam_evol_3e15_A01_HC.mp4" descr="Ebeam_evol_3e15_A01_HC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1133" y="6928575"/>
            <a:ext cx="5569695" cy="4641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__2019-11-05__17-55-51_ebeam_shortlength&amp;laserE153&amp;gas19d6&amp;delay12d5&amp;600pC_image2.png" descr="Image__2019-11-05__17-55-51_ebeam_shortlength&amp;laserE153&amp;gas19d6&amp;delay12d5&amp;600pC_image2.png"/>
          <p:cNvPicPr>
            <a:picLocks noChangeAspect="1"/>
          </p:cNvPicPr>
          <p:nvPr/>
        </p:nvPicPr>
        <p:blipFill>
          <a:blip r:embed="rId7"/>
          <a:srcRect l="2210" t="16956" r="2210" b="4514"/>
          <a:stretch>
            <a:fillRect/>
          </a:stretch>
        </p:blipFill>
        <p:spPr>
          <a:xfrm>
            <a:off x="9374300" y="3034461"/>
            <a:ext cx="6802993" cy="419203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Experiment"/>
          <p:cNvSpPr txBox="1"/>
          <p:nvPr/>
        </p:nvSpPr>
        <p:spPr>
          <a:xfrm>
            <a:off x="11870848" y="3544476"/>
            <a:ext cx="1960246" cy="56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Experiment</a:t>
            </a:r>
          </a:p>
        </p:txBody>
      </p:sp>
      <p:sp>
        <p:nvSpPr>
          <p:cNvPr id="257" name="Proper safety regulations are implemented and followed in order to ensure the safe and smooth operation of the facility."/>
          <p:cNvSpPr txBox="1"/>
          <p:nvPr/>
        </p:nvSpPr>
        <p:spPr>
          <a:xfrm>
            <a:off x="507917" y="11675650"/>
            <a:ext cx="23251079" cy="15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lnSpc>
                <a:spcPct val="120000"/>
              </a:lnSpc>
              <a:defRPr>
                <a:solidFill>
                  <a:srgbClr val="942192"/>
                </a:solidFill>
              </a:defRPr>
            </a:lvl1pPr>
          </a:lstStyle>
          <a:p>
            <a:r>
              <a:t>Proper safety regulations are implemented and followed in order to ensure the safe and smooth operation of the facility.</a:t>
            </a:r>
          </a:p>
        </p:txBody>
      </p:sp>
      <p:sp>
        <p:nvSpPr>
          <p:cNvPr id="258" name="Probing wakefield"/>
          <p:cNvSpPr txBox="1"/>
          <p:nvPr/>
        </p:nvSpPr>
        <p:spPr>
          <a:xfrm>
            <a:off x="10873474" y="2387530"/>
            <a:ext cx="3804489" cy="67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Probing wakefield</a:t>
            </a:r>
          </a:p>
        </p:txBody>
      </p:sp>
      <p:sp>
        <p:nvSpPr>
          <p:cNvPr id="259" name="Simulation"/>
          <p:cNvSpPr txBox="1"/>
          <p:nvPr/>
        </p:nvSpPr>
        <p:spPr>
          <a:xfrm>
            <a:off x="12213225" y="7788428"/>
            <a:ext cx="1828674" cy="56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r>
              <a:t>Simulation</a:t>
            </a:r>
          </a:p>
        </p:txBody>
      </p:sp>
      <p:sp>
        <p:nvSpPr>
          <p:cNvPr id="260" name="Understanding the wake structure for external injection."/>
          <p:cNvSpPr txBox="1"/>
          <p:nvPr/>
        </p:nvSpPr>
        <p:spPr>
          <a:xfrm>
            <a:off x="2788077" y="9779018"/>
            <a:ext cx="5940667" cy="100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433FF"/>
                </a:solidFill>
              </a:defRPr>
            </a:lvl1pPr>
          </a:lstStyle>
          <a:p>
            <a:r>
              <a:t>Understanding the wake structure for external injection.</a:t>
            </a:r>
          </a:p>
        </p:txBody>
      </p:sp>
      <p:sp>
        <p:nvSpPr>
          <p:cNvPr id="261" name="Rectangle"/>
          <p:cNvSpPr/>
          <p:nvPr/>
        </p:nvSpPr>
        <p:spPr>
          <a:xfrm>
            <a:off x="9068558" y="3063629"/>
            <a:ext cx="7253500" cy="832414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2" name="Rectangle"/>
          <p:cNvSpPr/>
          <p:nvPr/>
        </p:nvSpPr>
        <p:spPr>
          <a:xfrm>
            <a:off x="17594054" y="3052321"/>
            <a:ext cx="4562782" cy="623383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7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"/>
          <p:cNvSpPr/>
          <p:nvPr/>
        </p:nvSpPr>
        <p:spPr>
          <a:xfrm>
            <a:off x="-196883" y="-8527"/>
            <a:ext cx="24965693" cy="140161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ATF Safety Approach for Novel Acceleration Techniques - I"/>
          <p:cNvSpPr txBox="1"/>
          <p:nvPr/>
        </p:nvSpPr>
        <p:spPr>
          <a:xfrm>
            <a:off x="5144807" y="310808"/>
            <a:ext cx="14094385" cy="7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ATF Safety Approach for Novel Acceleration Techniques - I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3186" y="2134851"/>
            <a:ext cx="13136292" cy="5874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34" y="2044355"/>
            <a:ext cx="17289431" cy="108025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66" y="2183572"/>
            <a:ext cx="10925748" cy="10975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0361" y="2236189"/>
            <a:ext cx="11689343" cy="10870344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Rectangle"/>
          <p:cNvSpPr/>
          <p:nvPr/>
        </p:nvSpPr>
        <p:spPr>
          <a:xfrm>
            <a:off x="-193728" y="-8527"/>
            <a:ext cx="24771456" cy="140161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2" name="ATF Safety Approach for Novel Acceleration Techniques - II"/>
          <p:cNvSpPr txBox="1"/>
          <p:nvPr/>
        </p:nvSpPr>
        <p:spPr>
          <a:xfrm>
            <a:off x="5075732" y="310808"/>
            <a:ext cx="14232535" cy="7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ATF Safety Approach for Novel Acceleration Techniques - II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hank you for kind attention."/>
          <p:cNvSpPr txBox="1"/>
          <p:nvPr/>
        </p:nvSpPr>
        <p:spPr>
          <a:xfrm>
            <a:off x="7789601" y="6476530"/>
            <a:ext cx="8804798" cy="76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lnSpc>
                <a:spcPct val="120000"/>
              </a:lnSpc>
            </a:lvl1pPr>
          </a:lstStyle>
          <a:p>
            <a:r>
              <a:t>Thank you for kind attention.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2438339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2438339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Macintosh PowerPoint</Application>
  <PresentationFormat>Custom</PresentationFormat>
  <Paragraphs>55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PATHAK NAVEEN CHANDRA</cp:lastModifiedBy>
  <cp:revision>1</cp:revision>
  <dcterms:modified xsi:type="dcterms:W3CDTF">2024-10-10T02:36:31Z</dcterms:modified>
</cp:coreProperties>
</file>