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28" r:id="rId1"/>
    <p:sldMasterId id="2147484141" r:id="rId2"/>
    <p:sldMasterId id="2147484177" r:id="rId3"/>
    <p:sldMasterId id="2147484248" r:id="rId4"/>
  </p:sldMasterIdLst>
  <p:notesMasterIdLst>
    <p:notesMasterId r:id="rId19"/>
  </p:notesMasterIdLst>
  <p:handoutMasterIdLst>
    <p:handoutMasterId r:id="rId20"/>
  </p:handoutMasterIdLst>
  <p:sldIdLst>
    <p:sldId id="1041" r:id="rId5"/>
    <p:sldId id="2880" r:id="rId6"/>
    <p:sldId id="2875" r:id="rId7"/>
    <p:sldId id="2879" r:id="rId8"/>
    <p:sldId id="1109" r:id="rId9"/>
    <p:sldId id="2873" r:id="rId10"/>
    <p:sldId id="2855" r:id="rId11"/>
    <p:sldId id="2866" r:id="rId12"/>
    <p:sldId id="2857" r:id="rId13"/>
    <p:sldId id="1185" r:id="rId14"/>
    <p:sldId id="2847" r:id="rId15"/>
    <p:sldId id="2850" r:id="rId16"/>
    <p:sldId id="2881" r:id="rId17"/>
    <p:sldId id="2882" r:id="rId18"/>
  </p:sldIdLst>
  <p:sldSz cx="12192000" cy="6858000"/>
  <p:notesSz cx="6997700" cy="9271000"/>
  <p:defaultTextStyle>
    <a:defPPr>
      <a:defRPr lang="en-US"/>
    </a:defPPr>
    <a:lvl1pPr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FF"/>
    <a:srgbClr val="FF66FF"/>
    <a:srgbClr val="0066FF"/>
    <a:srgbClr val="FF66CC"/>
    <a:srgbClr val="DDDDDD"/>
    <a:srgbClr val="0033CC"/>
    <a:srgbClr val="FF00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9" autoAdjust="0"/>
    <p:restoredTop sz="92377" autoAdjust="0"/>
  </p:normalViewPr>
  <p:slideViewPr>
    <p:cSldViewPr>
      <p:cViewPr varScale="1">
        <p:scale>
          <a:sx n="96" d="100"/>
          <a:sy n="96" d="100"/>
        </p:scale>
        <p:origin x="672" y="176"/>
      </p:cViewPr>
      <p:guideLst>
        <p:guide orient="horz" pos="2160"/>
        <p:guide pos="3840"/>
      </p:guideLst>
    </p:cSldViewPr>
  </p:slideViewPr>
  <p:outlineViewPr>
    <p:cViewPr>
      <p:scale>
        <a:sx n="33" d="100"/>
        <a:sy n="33" d="100"/>
      </p:scale>
      <p:origin x="0" y="-3072"/>
    </p:cViewPr>
  </p:outlineViewPr>
  <p:notesTextViewPr>
    <p:cViewPr>
      <p:scale>
        <a:sx n="100" d="100"/>
        <a:sy n="100" d="100"/>
      </p:scale>
      <p:origin x="0" y="0"/>
    </p:cViewPr>
  </p:notesTextViewPr>
  <p:sorterViewPr>
    <p:cViewPr>
      <p:scale>
        <a:sx n="102" d="100"/>
        <a:sy n="102" d="100"/>
      </p:scale>
      <p:origin x="0" y="0"/>
    </p:cViewPr>
  </p:sorterViewPr>
  <p:notesViewPr>
    <p:cSldViewPr>
      <p:cViewPr varScale="1">
        <p:scale>
          <a:sx n="136" d="100"/>
          <a:sy n="136" d="100"/>
        </p:scale>
        <p:origin x="1288" y="200"/>
      </p:cViewPr>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3965575"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r" defTabSz="927100">
              <a:defRPr sz="1200" b="0">
                <a:latin typeface="Times New Roman" pitchFamily="18"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3965575"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r" defTabSz="927100">
              <a:defRPr sz="1200" b="0"/>
            </a:lvl1pPr>
          </a:lstStyle>
          <a:p>
            <a:pPr>
              <a:defRPr/>
            </a:pPr>
            <a:fld id="{6F69BB85-52EB-8E4E-88B2-CB733D6F8BAA}" type="slidenum">
              <a:rPr lang="en-US"/>
              <a:pPr>
                <a:defRPr/>
              </a:pPr>
              <a:t>‹#›</a:t>
            </a:fld>
            <a:endParaRPr lang="en-US" dirty="0"/>
          </a:p>
        </p:txBody>
      </p:sp>
    </p:spTree>
    <p:extLst>
      <p:ext uri="{BB962C8B-B14F-4D97-AF65-F5344CB8AC3E}">
        <p14:creationId xmlns:p14="http://schemas.microsoft.com/office/powerpoint/2010/main" val="40962336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65575"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r" defTabSz="927100">
              <a:defRPr sz="1200" b="0">
                <a:latin typeface="Times New Roman" pitchFamily="18" charset="0"/>
                <a:ea typeface="+mn-ea"/>
                <a:cs typeface="+mn-cs"/>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414338" y="695325"/>
            <a:ext cx="6176962" cy="3475038"/>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1863" y="4400550"/>
            <a:ext cx="5133975" cy="4175125"/>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4102" name="Rectangle 6"/>
          <p:cNvSpPr>
            <a:spLocks noGrp="1" noChangeArrowheads="1"/>
          </p:cNvSpPr>
          <p:nvPr>
            <p:ph type="ftr" sz="quarter" idx="4"/>
          </p:nvPr>
        </p:nvSpPr>
        <p:spPr bwMode="auto">
          <a:xfrm>
            <a:off x="0"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65575"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r" defTabSz="927100">
              <a:defRPr sz="1200" b="0"/>
            </a:lvl1pPr>
          </a:lstStyle>
          <a:p>
            <a:pPr>
              <a:defRPr/>
            </a:pPr>
            <a:fld id="{CD6FF4B7-CC0D-CC44-B0E6-CE792885108A}" type="slidenum">
              <a:rPr lang="en-US"/>
              <a:pPr>
                <a:defRPr/>
              </a:pPr>
              <a:t>‹#›</a:t>
            </a:fld>
            <a:endParaRPr lang="en-US" dirty="0"/>
          </a:p>
        </p:txBody>
      </p:sp>
    </p:spTree>
    <p:extLst>
      <p:ext uri="{BB962C8B-B14F-4D97-AF65-F5344CB8AC3E}">
        <p14:creationId xmlns:p14="http://schemas.microsoft.com/office/powerpoint/2010/main" val="281871277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ＭＳ Ｐゴシック" charset="-128"/>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5325"/>
            <a:ext cx="6176962" cy="3475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AC356E-086B-0044-B74E-5E69526ECEB9}" type="slidenum">
              <a:rPr lang="en-US" smtClean="0"/>
              <a:pPr>
                <a:defRPr/>
              </a:pPr>
              <a:t>1</a:t>
            </a:fld>
            <a:endParaRPr lang="en-US" dirty="0"/>
          </a:p>
        </p:txBody>
      </p:sp>
    </p:spTree>
    <p:extLst>
      <p:ext uri="{BB962C8B-B14F-4D97-AF65-F5344CB8AC3E}">
        <p14:creationId xmlns:p14="http://schemas.microsoft.com/office/powerpoint/2010/main" val="26757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D6FF4B7-CC0D-CC44-B0E6-CE792885108A}" type="slidenum">
              <a:rPr lang="en-US" smtClean="0"/>
              <a:pPr>
                <a:defRPr/>
              </a:pPr>
              <a:t>2</a:t>
            </a:fld>
            <a:endParaRPr lang="en-US" dirty="0"/>
          </a:p>
        </p:txBody>
      </p:sp>
    </p:spTree>
    <p:extLst>
      <p:ext uri="{BB962C8B-B14F-4D97-AF65-F5344CB8AC3E}">
        <p14:creationId xmlns:p14="http://schemas.microsoft.com/office/powerpoint/2010/main" val="3503627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9AD27-9477-23E4-9BC3-5BB13D6FE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B28FA-4207-04EE-DB54-A669CB86F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94C26-4BAB-7981-B00D-6BC4AA069F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AA8C2E-9460-C5F0-91BC-AA284F7F47B1}"/>
              </a:ext>
            </a:extLst>
          </p:cNvPr>
          <p:cNvSpPr>
            <a:spLocks noGrp="1"/>
          </p:cNvSpPr>
          <p:nvPr>
            <p:ph type="sldNum" sz="quarter" idx="5"/>
          </p:nvPr>
        </p:nvSpPr>
        <p:spPr/>
        <p:txBody>
          <a:bodyPr/>
          <a:lstStyle/>
          <a:p>
            <a:pPr>
              <a:defRPr/>
            </a:pPr>
            <a:fld id="{CD6FF4B7-CC0D-CC44-B0E6-CE792885108A}" type="slidenum">
              <a:rPr lang="en-US" smtClean="0"/>
              <a:pPr>
                <a:defRPr/>
              </a:pPr>
              <a:t>3</a:t>
            </a:fld>
            <a:endParaRPr lang="en-US" dirty="0"/>
          </a:p>
        </p:txBody>
      </p:sp>
    </p:spTree>
    <p:extLst>
      <p:ext uri="{BB962C8B-B14F-4D97-AF65-F5344CB8AC3E}">
        <p14:creationId xmlns:p14="http://schemas.microsoft.com/office/powerpoint/2010/main" val="2449251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C8F8C-33F4-FB87-95AB-D050D27E6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1B145-F251-5755-FE48-D52A9F825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0A2D6E-8402-AE44-60AF-10DF13675F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6E1FE-DAB4-87F3-8838-959A28B08C44}"/>
              </a:ext>
            </a:extLst>
          </p:cNvPr>
          <p:cNvSpPr>
            <a:spLocks noGrp="1"/>
          </p:cNvSpPr>
          <p:nvPr>
            <p:ph type="sldNum" sz="quarter" idx="5"/>
          </p:nvPr>
        </p:nvSpPr>
        <p:spPr/>
        <p:txBody>
          <a:bodyPr/>
          <a:lstStyle/>
          <a:p>
            <a:pPr>
              <a:defRPr/>
            </a:pPr>
            <a:fld id="{CD6FF4B7-CC0D-CC44-B0E6-CE792885108A}" type="slidenum">
              <a:rPr lang="en-US" smtClean="0"/>
              <a:pPr>
                <a:defRPr/>
              </a:pPr>
              <a:t>4</a:t>
            </a:fld>
            <a:endParaRPr lang="en-US" dirty="0"/>
          </a:p>
        </p:txBody>
      </p:sp>
    </p:spTree>
    <p:extLst>
      <p:ext uri="{BB962C8B-B14F-4D97-AF65-F5344CB8AC3E}">
        <p14:creationId xmlns:p14="http://schemas.microsoft.com/office/powerpoint/2010/main" val="124180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D6FF4B7-CC0D-CC44-B0E6-CE792885108A}" type="slidenum">
              <a:rPr lang="en-US" smtClean="0"/>
              <a:pPr>
                <a:defRPr/>
              </a:pPr>
              <a:t>7</a:t>
            </a:fld>
            <a:endParaRPr lang="en-US" dirty="0"/>
          </a:p>
        </p:txBody>
      </p:sp>
    </p:spTree>
    <p:extLst>
      <p:ext uri="{BB962C8B-B14F-4D97-AF65-F5344CB8AC3E}">
        <p14:creationId xmlns:p14="http://schemas.microsoft.com/office/powerpoint/2010/main" val="2526381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D6FF4B7-CC0D-CC44-B0E6-CE792885108A}" type="slidenum">
              <a:rPr lang="en-US" smtClean="0"/>
              <a:pPr>
                <a:defRPr/>
              </a:pPr>
              <a:t>8</a:t>
            </a:fld>
            <a:endParaRPr lang="en-US" dirty="0"/>
          </a:p>
        </p:txBody>
      </p:sp>
    </p:spTree>
    <p:extLst>
      <p:ext uri="{BB962C8B-B14F-4D97-AF65-F5344CB8AC3E}">
        <p14:creationId xmlns:p14="http://schemas.microsoft.com/office/powerpoint/2010/main" val="287615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D6FF4B7-CC0D-CC44-B0E6-CE792885108A}" type="slidenum">
              <a:rPr lang="en-US" smtClean="0"/>
              <a:pPr>
                <a:defRPr/>
              </a:pPr>
              <a:t>14</a:t>
            </a:fld>
            <a:endParaRPr lang="en-US" dirty="0"/>
          </a:p>
        </p:txBody>
      </p:sp>
    </p:spTree>
    <p:extLst>
      <p:ext uri="{BB962C8B-B14F-4D97-AF65-F5344CB8AC3E}">
        <p14:creationId xmlns:p14="http://schemas.microsoft.com/office/powerpoint/2010/main" val="3041701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30" descr="ppt_BG_Title_BNL_blue"/>
          <p:cNvPicPr>
            <a:picLocks noChangeAspect="1" noChangeArrowheads="1"/>
          </p:cNvPicPr>
          <p:nvPr/>
        </p:nvPicPr>
        <p:blipFill>
          <a:blip r:embed="rId2" cstate="print"/>
          <a:srcRect/>
          <a:stretch>
            <a:fillRect/>
          </a:stretch>
        </p:blipFill>
        <p:spPr bwMode="auto">
          <a:xfrm>
            <a:off x="-25400" y="0"/>
            <a:ext cx="12242800" cy="6859588"/>
          </a:xfrm>
          <a:prstGeom prst="rect">
            <a:avLst/>
          </a:prstGeom>
          <a:noFill/>
          <a:ln w="9525">
            <a:noFill/>
            <a:miter lim="800000"/>
            <a:headEnd/>
            <a:tailEnd/>
          </a:ln>
        </p:spPr>
      </p:pic>
      <p:sp>
        <p:nvSpPr>
          <p:cNvPr id="2" name="Title 1"/>
          <p:cNvSpPr>
            <a:spLocks noGrp="1"/>
          </p:cNvSpPr>
          <p:nvPr>
            <p:ph type="ctrTitle" hasCustomPrompt="1"/>
          </p:nvPr>
        </p:nvSpPr>
        <p:spPr>
          <a:xfrm>
            <a:off x="304800" y="571500"/>
            <a:ext cx="10363200" cy="1143000"/>
          </a:xfrm>
          <a:ln>
            <a:noFill/>
          </a:ln>
        </p:spPr>
        <p:txBody>
          <a:bodyPr/>
          <a:lstStyle>
            <a:lvl1pPr algn="l">
              <a:defRPr sz="4000" b="1" baseline="0">
                <a:solidFill>
                  <a:srgbClr val="FFFF00"/>
                </a:solidFill>
              </a:defRPr>
            </a:lvl1pPr>
          </a:lstStyle>
          <a:p>
            <a:r>
              <a:rPr lang="en-US" dirty="0"/>
              <a:t>Click to edit Title</a:t>
            </a:r>
          </a:p>
        </p:txBody>
      </p:sp>
      <p:sp>
        <p:nvSpPr>
          <p:cNvPr id="8" name="Rectangle 7"/>
          <p:cNvSpPr>
            <a:spLocks/>
          </p:cNvSpPr>
          <p:nvPr/>
        </p:nvSpPr>
        <p:spPr bwMode="auto">
          <a:xfrm>
            <a:off x="304800" y="4879658"/>
            <a:ext cx="1703044"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57799" bIns="0">
            <a:spAutoFit/>
          </a:bodyPr>
          <a:lstStyle/>
          <a:p>
            <a:pPr marL="57150" algn="l"/>
            <a:r>
              <a:rPr lang="en-US" sz="1600" b="0" kern="1200" dirty="0">
                <a:solidFill>
                  <a:schemeClr val="tx1"/>
                </a:solidFill>
                <a:latin typeface="Helvetica"/>
                <a:ea typeface="ＭＳ Ｐゴシック" charset="0"/>
                <a:cs typeface="Helvetica"/>
              </a:rPr>
              <a:t>C-AD</a:t>
            </a:r>
            <a:r>
              <a:rPr lang="en-US" sz="1600" b="0" kern="1200" baseline="0" dirty="0">
                <a:solidFill>
                  <a:schemeClr val="tx1"/>
                </a:solidFill>
                <a:latin typeface="Helvetica"/>
                <a:ea typeface="ＭＳ Ｐゴシック" charset="0"/>
                <a:cs typeface="Helvetica"/>
              </a:rPr>
              <a:t> MAC-13</a:t>
            </a:r>
            <a:br>
              <a:rPr lang="en-US" sz="1600" b="0" kern="1200" dirty="0">
                <a:solidFill>
                  <a:schemeClr val="tx1"/>
                </a:solidFill>
                <a:latin typeface="Helvetica"/>
                <a:ea typeface="ＭＳ Ｐゴシック" charset="0"/>
                <a:cs typeface="Helvetica"/>
              </a:rPr>
            </a:br>
            <a:r>
              <a:rPr lang="en-US" sz="1600" b="0" kern="1200" dirty="0">
                <a:solidFill>
                  <a:schemeClr val="tx1"/>
                </a:solidFill>
                <a:latin typeface="Helvetica"/>
                <a:ea typeface="ＭＳ Ｐゴシック" charset="0"/>
                <a:cs typeface="Helvetica"/>
              </a:rPr>
              <a:t>October 31, 2016</a:t>
            </a:r>
          </a:p>
        </p:txBody>
      </p:sp>
      <p:sp>
        <p:nvSpPr>
          <p:cNvPr id="11" name="Text Placeholder 10"/>
          <p:cNvSpPr>
            <a:spLocks noGrp="1"/>
          </p:cNvSpPr>
          <p:nvPr>
            <p:ph type="body" sz="quarter" idx="10" hasCustomPrompt="1"/>
          </p:nvPr>
        </p:nvSpPr>
        <p:spPr>
          <a:xfrm>
            <a:off x="304800" y="3771900"/>
            <a:ext cx="5791200" cy="571500"/>
          </a:xfrm>
        </p:spPr>
        <p:txBody>
          <a:bodyPr/>
          <a:lstStyle>
            <a:lvl1pPr marL="0" indent="0" algn="l">
              <a:buNone/>
              <a:defRPr sz="2400" baseline="0">
                <a:solidFill>
                  <a:schemeClr val="tx1"/>
                </a:solidFill>
              </a:defRPr>
            </a:lvl1pPr>
          </a:lstStyle>
          <a:p>
            <a:pPr lvl="0"/>
            <a:r>
              <a:rPr lang="en-US" dirty="0"/>
              <a:t>Click to edit Author Name</a:t>
            </a:r>
          </a:p>
        </p:txBody>
      </p:sp>
      <p:sp>
        <p:nvSpPr>
          <p:cNvPr id="7" name="Content Placeholder 2"/>
          <p:cNvSpPr>
            <a:spLocks noGrp="1"/>
          </p:cNvSpPr>
          <p:nvPr>
            <p:ph idx="1"/>
          </p:nvPr>
        </p:nvSpPr>
        <p:spPr>
          <a:xfrm>
            <a:off x="304801" y="1714500"/>
            <a:ext cx="10363201" cy="2057400"/>
          </a:xfrm>
        </p:spPr>
        <p:txBody>
          <a:bodyPr>
            <a:normAutofit/>
          </a:bodyPr>
          <a:lstStyle>
            <a:lvl1pPr>
              <a:defRPr>
                <a:solidFill>
                  <a:schemeClr val="bg1"/>
                </a:solidFill>
              </a:defRPr>
            </a:lvl1pPr>
            <a:lvl2pPr>
              <a:defRPr>
                <a:solidFill>
                  <a:srgbClr val="000000"/>
                </a:solidFill>
              </a:defRPr>
            </a:lvl2pPr>
            <a:lvl3pPr>
              <a:defRPr>
                <a:solidFill>
                  <a:srgbClr val="FFFF00"/>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0106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10/8/2020</a:t>
            </a:r>
          </a:p>
        </p:txBody>
      </p:sp>
      <p:sp>
        <p:nvSpPr>
          <p:cNvPr id="6" name="Footer Placeholder 5"/>
          <p:cNvSpPr>
            <a:spLocks noGrp="1"/>
          </p:cNvSpPr>
          <p:nvPr>
            <p:ph type="ftr" sz="quarter" idx="11"/>
          </p:nvPr>
        </p:nvSpPr>
        <p:spPr/>
        <p:txBody>
          <a:bodyPr/>
          <a:lstStyle/>
          <a:p>
            <a:r>
              <a:rPr lang="da-DK"/>
              <a:t>Snowmass AF | CPM </a:t>
            </a:r>
            <a:endParaRPr lang="en-US"/>
          </a:p>
        </p:txBody>
      </p:sp>
      <p:sp>
        <p:nvSpPr>
          <p:cNvPr id="7" name="Slide Number Placeholder 6"/>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3902051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a:prstGeom prst="rect">
            <a:avLst/>
          </a:prstGeom>
        </p:spPr>
        <p:txBody>
          <a:bodyPr anchor="t" anchorCtr="0"/>
          <a:lstStyle>
            <a:lvl1pPr algn="l">
              <a:defRPr sz="6000" b="1" i="0">
                <a:solidFill>
                  <a:srgbClr val="FF0000"/>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a:prstGeom prst="rect">
            <a:avLst/>
          </a:prstGeo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196745000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2894383-A347-7B44-B79E-79E4ECFA0777}"/>
              </a:ext>
            </a:extLst>
          </p:cNvPr>
          <p:cNvSpPr>
            <a:spLocks noGrp="1"/>
          </p:cNvSpPr>
          <p:nvPr>
            <p:ph sz="half" idx="1"/>
          </p:nvPr>
        </p:nvSpPr>
        <p:spPr>
          <a:xfrm>
            <a:off x="355601" y="1600200"/>
            <a:ext cx="11766227" cy="457197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a:extLst>
              <a:ext uri="{FF2B5EF4-FFF2-40B4-BE49-F238E27FC236}">
                <a16:creationId xmlns:a16="http://schemas.microsoft.com/office/drawing/2014/main" id="{A1BBE6FB-5C17-B04D-8271-C9D9CDACFF58}"/>
              </a:ext>
            </a:extLst>
          </p:cNvPr>
          <p:cNvSpPr>
            <a:spLocks noGrp="1" noChangeArrowheads="1"/>
          </p:cNvSpPr>
          <p:nvPr>
            <p:ph type="title"/>
          </p:nvPr>
        </p:nvSpPr>
        <p:spPr bwMode="auto">
          <a:xfrm>
            <a:off x="355601" y="423863"/>
            <a:ext cx="10238316"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8" name="Text Box 8">
            <a:extLst>
              <a:ext uri="{FF2B5EF4-FFF2-40B4-BE49-F238E27FC236}">
                <a16:creationId xmlns:a16="http://schemas.microsoft.com/office/drawing/2014/main" id="{9EE176FE-605F-F741-B68A-098429342F72}"/>
              </a:ext>
            </a:extLst>
          </p:cNvPr>
          <p:cNvSpPr txBox="1">
            <a:spLocks noChangeArrowheads="1"/>
          </p:cNvSpPr>
          <p:nvPr userDrawn="1"/>
        </p:nvSpPr>
        <p:spPr bwMode="auto">
          <a:xfrm>
            <a:off x="11728773" y="38100"/>
            <a:ext cx="393056" cy="307777"/>
          </a:xfrm>
          <a:prstGeom prst="rect">
            <a:avLst/>
          </a:prstGeom>
          <a:noFill/>
          <a:ln w="9525">
            <a:noFill/>
            <a:miter lim="800000"/>
            <a:headEnd/>
            <a:tailEnd/>
          </a:ln>
          <a:effectLst/>
        </p:spPr>
        <p:txBody>
          <a:bodyPr wrap="none">
            <a:spAutoFit/>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fld id="{4CF74697-79E8-794F-A52D-1DB9E24E5D38}" type="slidenum">
              <a:rPr lang="en-US" altLang="en-US" sz="1400" b="0"/>
              <a:pPr/>
              <a:t>‹#›</a:t>
            </a:fld>
            <a:endParaRPr lang="en-US" altLang="en-US" sz="1400" b="0" dirty="0"/>
          </a:p>
        </p:txBody>
      </p:sp>
    </p:spTree>
    <p:extLst>
      <p:ext uri="{BB962C8B-B14F-4D97-AF65-F5344CB8AC3E}">
        <p14:creationId xmlns:p14="http://schemas.microsoft.com/office/powerpoint/2010/main" val="742285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a:prstGeom prst="rect">
            <a:avLst/>
          </a:prstGeo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a:prstGeom prst="rect">
            <a:avLst/>
          </a:prstGeo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2891627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a:xfrm>
            <a:off x="355257" y="457200"/>
            <a:ext cx="11049000" cy="8001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355257" y="1600200"/>
            <a:ext cx="5397843" cy="4576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5981700" y="1600200"/>
            <a:ext cx="5295900" cy="4576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9713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86236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a:xfrm>
            <a:off x="571500" y="571500"/>
            <a:ext cx="11049000" cy="800100"/>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846570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593226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963590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46921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4" name="Rectangle 4"/>
          <p:cNvSpPr>
            <a:spLocks noGrp="1" noChangeArrowheads="1"/>
          </p:cNvSpPr>
          <p:nvPr>
            <p:ph idx="1"/>
          </p:nvPr>
        </p:nvSpPr>
        <p:spPr bwMode="auto">
          <a:xfrm>
            <a:off x="355601" y="815976"/>
            <a:ext cx="11569700" cy="6042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214477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a:xfrm>
            <a:off x="571500" y="571500"/>
            <a:ext cx="11049000" cy="80010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a:xfrm>
            <a:off x="571500" y="1600201"/>
            <a:ext cx="11049000" cy="4572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275011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728826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a:prstGeom prst="rect">
            <a:avLst/>
          </a:prstGeom>
        </p:spPr>
        <p:txBody>
          <a:bodyPr anchor="t" anchorCtr="0"/>
          <a:lstStyle>
            <a:lvl1pPr algn="l">
              <a:defRPr sz="6000" b="1" i="0">
                <a:solidFill>
                  <a:srgbClr val="FF0000"/>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a:prstGeom prst="rect">
            <a:avLst/>
          </a:prstGeo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178325324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A1BBE6FB-5C17-B04D-8271-C9D9CDACFF58}"/>
              </a:ext>
            </a:extLst>
          </p:cNvPr>
          <p:cNvSpPr>
            <a:spLocks noGrp="1" noChangeArrowheads="1"/>
          </p:cNvSpPr>
          <p:nvPr>
            <p:ph type="title"/>
          </p:nvPr>
        </p:nvSpPr>
        <p:spPr bwMode="auto">
          <a:xfrm>
            <a:off x="355601" y="423863"/>
            <a:ext cx="10238316"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8" name="Text Box 8">
            <a:extLst>
              <a:ext uri="{FF2B5EF4-FFF2-40B4-BE49-F238E27FC236}">
                <a16:creationId xmlns:a16="http://schemas.microsoft.com/office/drawing/2014/main" id="{9EE176FE-605F-F741-B68A-098429342F72}"/>
              </a:ext>
            </a:extLst>
          </p:cNvPr>
          <p:cNvSpPr txBox="1">
            <a:spLocks noChangeArrowheads="1"/>
          </p:cNvSpPr>
          <p:nvPr userDrawn="1"/>
        </p:nvSpPr>
        <p:spPr bwMode="auto">
          <a:xfrm>
            <a:off x="11728773" y="38100"/>
            <a:ext cx="393056" cy="307777"/>
          </a:xfrm>
          <a:prstGeom prst="rect">
            <a:avLst/>
          </a:prstGeom>
          <a:noFill/>
          <a:ln w="9525">
            <a:noFill/>
            <a:miter lim="800000"/>
            <a:headEnd/>
            <a:tailEnd/>
          </a:ln>
          <a:effectLst/>
        </p:spPr>
        <p:txBody>
          <a:bodyPr wrap="none">
            <a:spAutoFit/>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fld id="{4CF74697-79E8-794F-A52D-1DB9E24E5D38}" type="slidenum">
              <a:rPr lang="en-US" altLang="en-US" sz="1400" b="0"/>
              <a:pPr/>
              <a:t>‹#›</a:t>
            </a:fld>
            <a:endParaRPr lang="en-US" altLang="en-US" sz="1400" b="0"/>
          </a:p>
        </p:txBody>
      </p:sp>
      <p:sp>
        <p:nvSpPr>
          <p:cNvPr id="9" name="Content Placeholder 2">
            <a:extLst>
              <a:ext uri="{FF2B5EF4-FFF2-40B4-BE49-F238E27FC236}">
                <a16:creationId xmlns:a16="http://schemas.microsoft.com/office/drawing/2014/main" id="{F2894383-A347-7B44-B79E-79E4ECFA0777}"/>
              </a:ext>
            </a:extLst>
          </p:cNvPr>
          <p:cNvSpPr>
            <a:spLocks noGrp="1"/>
          </p:cNvSpPr>
          <p:nvPr>
            <p:ph sz="half" idx="1"/>
          </p:nvPr>
        </p:nvSpPr>
        <p:spPr>
          <a:xfrm>
            <a:off x="355601" y="1600200"/>
            <a:ext cx="11766227" cy="5219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571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a:prstGeom prst="rect">
            <a:avLst/>
          </a:prstGeo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a:prstGeom prst="rect">
            <a:avLst/>
          </a:prstGeo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290360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a:xfrm>
            <a:off x="355257" y="457200"/>
            <a:ext cx="11049000" cy="8001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355257" y="1600200"/>
            <a:ext cx="5397843" cy="4576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5981700" y="1600200"/>
            <a:ext cx="5295900" cy="4576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514445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516657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a:xfrm>
            <a:off x="571500" y="571500"/>
            <a:ext cx="11049000" cy="800100"/>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89291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589021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76675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608879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705761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a:xfrm>
            <a:off x="571500" y="571500"/>
            <a:ext cx="11049000" cy="80010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a:xfrm>
            <a:off x="571500" y="1600201"/>
            <a:ext cx="11049000" cy="4572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27982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484640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79822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363123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444272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262270"/>
            <a:ext cx="5181600" cy="491469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262270"/>
            <a:ext cx="5181600" cy="49146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2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21055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11223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6276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382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369777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1860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99079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10/9/24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768110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942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8428879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55601" y="815976"/>
            <a:ext cx="5588000" cy="604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6248401" y="815976"/>
            <a:ext cx="5676900" cy="604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7988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827" y="987611"/>
            <a:ext cx="11118573" cy="2387600"/>
          </a:xfrm>
        </p:spPr>
        <p:txBody>
          <a:bodyPr anchor="b">
            <a:normAutofit/>
          </a:bodyPr>
          <a:lstStyle>
            <a:lvl1pPr algn="l">
              <a:defRPr sz="4800" b="1" i="0">
                <a:latin typeface="Arial" charset="0"/>
                <a:ea typeface="Arial" charset="0"/>
                <a:cs typeface="Arial" charset="0"/>
              </a:defRPr>
            </a:lvl1pPr>
          </a:lstStyle>
          <a:p>
            <a:r>
              <a:rPr lang="en-US" dirty="0"/>
              <a:t>Click to edit Master title style</a:t>
            </a:r>
          </a:p>
        </p:txBody>
      </p:sp>
      <p:sp>
        <p:nvSpPr>
          <p:cNvPr id="4" name="Rectangle 3"/>
          <p:cNvSpPr>
            <a:spLocks/>
          </p:cNvSpPr>
          <p:nvPr userDrawn="1"/>
        </p:nvSpPr>
        <p:spPr bwMode="auto">
          <a:xfrm>
            <a:off x="560373" y="5319236"/>
            <a:ext cx="217112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57799" bIns="0">
            <a:spAutoFit/>
          </a:bodyPr>
          <a:lstStyle/>
          <a:p>
            <a:pPr marL="57150" algn="l"/>
            <a:r>
              <a:rPr lang="en-US" sz="1600" b="1" dirty="0">
                <a:latin typeface="Helvetica" charset="0"/>
                <a:cs typeface="Helvetica" charset="0"/>
              </a:rPr>
              <a:t>Thomas</a:t>
            </a:r>
            <a:r>
              <a:rPr lang="en-US" sz="1600" b="1" baseline="0" dirty="0">
                <a:latin typeface="Helvetica" charset="0"/>
                <a:cs typeface="Helvetica" charset="0"/>
              </a:rPr>
              <a:t> Roser</a:t>
            </a:r>
            <a:endParaRPr lang="en-US" sz="1600" b="1" dirty="0">
              <a:latin typeface="Helvetica" charset="0"/>
              <a:cs typeface="Helvetica" charset="0"/>
            </a:endParaRPr>
          </a:p>
          <a:p>
            <a:pPr marL="57150" algn="l"/>
            <a:r>
              <a:rPr lang="en-US" sz="1600" b="1" dirty="0">
                <a:latin typeface="Helvetica" charset="0"/>
                <a:cs typeface="Helvetica" charset="0"/>
              </a:rPr>
              <a:t>C-AD</a:t>
            </a:r>
            <a:r>
              <a:rPr lang="en-US" sz="1600" b="1" baseline="0" dirty="0">
                <a:latin typeface="Helvetica" charset="0"/>
                <a:cs typeface="Helvetica" charset="0"/>
              </a:rPr>
              <a:t> MAC-14</a:t>
            </a:r>
            <a:endParaRPr lang="en-US" sz="1600" b="1" dirty="0">
              <a:latin typeface="Helvetica" charset="0"/>
              <a:cs typeface="Helvetica" charset="0"/>
            </a:endParaRPr>
          </a:p>
          <a:p>
            <a:pPr marL="57150" algn="l"/>
            <a:r>
              <a:rPr lang="en-US" sz="1600" b="1" dirty="0">
                <a:latin typeface="Helvetica" charset="0"/>
                <a:cs typeface="Helvetica" charset="0"/>
              </a:rPr>
              <a:t>October 25</a:t>
            </a:r>
            <a:r>
              <a:rPr lang="en-US" sz="1600" b="1" baseline="0" dirty="0">
                <a:latin typeface="Helvetica" charset="0"/>
                <a:cs typeface="Helvetica" charset="0"/>
              </a:rPr>
              <a:t> - 27</a:t>
            </a:r>
            <a:r>
              <a:rPr lang="en-US" sz="1600" b="1" dirty="0">
                <a:latin typeface="Helvetica" charset="0"/>
                <a:cs typeface="Helvetica" charset="0"/>
              </a:rPr>
              <a:t>, 2017</a:t>
            </a:r>
          </a:p>
        </p:txBody>
      </p:sp>
      <p:sp>
        <p:nvSpPr>
          <p:cNvPr id="5" name="Content Placeholder 4"/>
          <p:cNvSpPr>
            <a:spLocks noGrp="1" noChangeArrowheads="1"/>
          </p:cNvSpPr>
          <p:nvPr>
            <p:ph idx="1"/>
          </p:nvPr>
        </p:nvSpPr>
        <p:spPr bwMode="auto">
          <a:xfrm>
            <a:off x="457201" y="3543300"/>
            <a:ext cx="7315200" cy="17145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3175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827" y="987611"/>
            <a:ext cx="11118573"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63827" y="3467286"/>
            <a:ext cx="11118573"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2553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974B51-4C11-EA46-850E-D3235BE62D5B}" type="datetimeFigureOut">
              <a:rPr lang="en-US" smtClean="0"/>
              <a:t>10/9/24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2137145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8.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2.xml"/><Relationship Id="rId16"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8.jpeg"/><Relationship Id="rId18"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1" y="96838"/>
            <a:ext cx="11277600" cy="7191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355601" y="815976"/>
            <a:ext cx="11569700" cy="6042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Box 8"/>
          <p:cNvSpPr txBox="1">
            <a:spLocks noChangeArrowheads="1"/>
          </p:cNvSpPr>
          <p:nvPr userDrawn="1"/>
        </p:nvSpPr>
        <p:spPr bwMode="auto">
          <a:xfrm>
            <a:off x="11735123" y="0"/>
            <a:ext cx="393056" cy="307777"/>
          </a:xfrm>
          <a:prstGeom prst="rect">
            <a:avLst/>
          </a:prstGeom>
          <a:noFill/>
          <a:ln w="9525">
            <a:noFill/>
            <a:miter lim="800000"/>
            <a:headEnd/>
            <a:tailEnd/>
          </a:ln>
          <a:effec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CD0E7053-A9EF-4948-8331-64540782529C}" type="slidenum">
              <a:rPr lang="en-US" sz="1400" b="0" smtClean="0"/>
              <a:pPr>
                <a:defRPr/>
              </a:pPr>
              <a:t>‹#›</a:t>
            </a:fld>
            <a:endParaRPr lang="en-US" sz="1400" b="0" dirty="0"/>
          </a:p>
        </p:txBody>
      </p:sp>
    </p:spTree>
  </p:cSld>
  <p:clrMap bg1="lt1" tx1="dk1" bg2="lt2" tx2="dk2" accent1="accent1" accent2="accent2" accent3="accent3" accent4="accent4" accent5="accent5" accent6="accent6" hlink="hlink" folHlink="folHlink"/>
  <p:sldLayoutIdLst>
    <p:sldLayoutId id="2147484129" r:id="rId1"/>
    <p:sldLayoutId id="2147484134" r:id="rId2"/>
    <p:sldLayoutId id="2147484131" r:id="rId3"/>
    <p:sldLayoutId id="2147484132" r:id="rId4"/>
    <p:sldLayoutId id="2147484130" r:id="rId5"/>
    <p:sldLayoutId id="2147484133" r:id="rId6"/>
    <p:sldLayoutId id="2147484135" r:id="rId7"/>
    <p:sldLayoutId id="2147484136" r:id="rId8"/>
    <p:sldLayoutId id="2147484139" r:id="rId9"/>
    <p:sldLayoutId id="2147484140" r:id="rId10"/>
  </p:sldLayoutIdLst>
  <p:transition/>
  <p:hf hdr="0" ftr="0" dt="0"/>
  <p:txStyles>
    <p:titleStyle>
      <a:lvl1pPr algn="ctr" rtl="0" eaLnBrk="1" fontAlgn="base" hangingPunct="1">
        <a:spcBef>
          <a:spcPct val="0"/>
        </a:spcBef>
        <a:spcAft>
          <a:spcPct val="0"/>
        </a:spcAft>
        <a:defRPr kumimoji="1" lang="en-US" sz="2400" b="1" dirty="0">
          <a:solidFill>
            <a:srgbClr val="FF0000"/>
          </a:solidFill>
          <a:latin typeface="Helvetica"/>
          <a:ea typeface="ＭＳ Ｐゴシック" pitchFamily="-65" charset="-128"/>
          <a:cs typeface="Helvetica"/>
        </a:defRPr>
      </a:lvl1pPr>
      <a:lvl2pPr algn="ctr" rtl="0" eaLnBrk="1" fontAlgn="base" hangingPunct="1">
        <a:spcBef>
          <a:spcPct val="0"/>
        </a:spcBef>
        <a:spcAft>
          <a:spcPct val="0"/>
        </a:spcAft>
        <a:defRPr kumimoji="1" sz="2400" b="1">
          <a:solidFill>
            <a:srgbClr val="FF0000"/>
          </a:solidFill>
          <a:latin typeface="Helvetica" charset="0"/>
          <a:ea typeface="ＭＳ Ｐゴシック" charset="0"/>
        </a:defRPr>
      </a:lvl2pPr>
      <a:lvl3pPr algn="ctr" rtl="0" eaLnBrk="1" fontAlgn="base" hangingPunct="1">
        <a:spcBef>
          <a:spcPct val="0"/>
        </a:spcBef>
        <a:spcAft>
          <a:spcPct val="0"/>
        </a:spcAft>
        <a:defRPr kumimoji="1" sz="2400" b="1">
          <a:solidFill>
            <a:srgbClr val="FF0000"/>
          </a:solidFill>
          <a:latin typeface="Helvetica" charset="0"/>
          <a:ea typeface="ＭＳ Ｐゴシック" charset="0"/>
        </a:defRPr>
      </a:lvl3pPr>
      <a:lvl4pPr algn="ctr" rtl="0" eaLnBrk="1" fontAlgn="base" hangingPunct="1">
        <a:spcBef>
          <a:spcPct val="0"/>
        </a:spcBef>
        <a:spcAft>
          <a:spcPct val="0"/>
        </a:spcAft>
        <a:defRPr kumimoji="1" sz="2400" b="1">
          <a:solidFill>
            <a:srgbClr val="FF0000"/>
          </a:solidFill>
          <a:latin typeface="Helvetica" charset="0"/>
          <a:ea typeface="ＭＳ Ｐゴシック" charset="0"/>
        </a:defRPr>
      </a:lvl4pPr>
      <a:lvl5pPr algn="ctr" rtl="0" eaLnBrk="1" fontAlgn="base" hangingPunct="1">
        <a:spcBef>
          <a:spcPct val="0"/>
        </a:spcBef>
        <a:spcAft>
          <a:spcPct val="0"/>
        </a:spcAft>
        <a:defRPr kumimoji="1" sz="2400" b="1">
          <a:solidFill>
            <a:srgbClr val="FF0000"/>
          </a:solidFill>
          <a:latin typeface="Helvetica" charset="0"/>
          <a:ea typeface="ＭＳ Ｐゴシック" charset="0"/>
        </a:defRPr>
      </a:lvl5pPr>
      <a:lvl6pPr marL="457200" algn="ctr" rtl="0" eaLnBrk="1" fontAlgn="base" hangingPunct="1">
        <a:spcBef>
          <a:spcPct val="0"/>
        </a:spcBef>
        <a:spcAft>
          <a:spcPct val="0"/>
        </a:spcAft>
        <a:defRPr sz="2600">
          <a:solidFill>
            <a:srgbClr val="FFFFFF"/>
          </a:solidFill>
          <a:latin typeface="Felix Titling" pitchFamily="82" charset="0"/>
        </a:defRPr>
      </a:lvl6pPr>
      <a:lvl7pPr marL="914400" algn="ctr" rtl="0" eaLnBrk="1" fontAlgn="base" hangingPunct="1">
        <a:spcBef>
          <a:spcPct val="0"/>
        </a:spcBef>
        <a:spcAft>
          <a:spcPct val="0"/>
        </a:spcAft>
        <a:defRPr sz="2600">
          <a:solidFill>
            <a:srgbClr val="FFFFFF"/>
          </a:solidFill>
          <a:latin typeface="Felix Titling" pitchFamily="82" charset="0"/>
        </a:defRPr>
      </a:lvl7pPr>
      <a:lvl8pPr marL="1371600" algn="ctr" rtl="0" eaLnBrk="1" fontAlgn="base" hangingPunct="1">
        <a:spcBef>
          <a:spcPct val="0"/>
        </a:spcBef>
        <a:spcAft>
          <a:spcPct val="0"/>
        </a:spcAft>
        <a:defRPr sz="2600">
          <a:solidFill>
            <a:srgbClr val="FFFFFF"/>
          </a:solidFill>
          <a:latin typeface="Felix Titling" pitchFamily="82" charset="0"/>
        </a:defRPr>
      </a:lvl8pPr>
      <a:lvl9pPr marL="1828800" algn="ctr" rtl="0" eaLnBrk="1" fontAlgn="base" hangingPunct="1">
        <a:spcBef>
          <a:spcPct val="0"/>
        </a:spcBef>
        <a:spcAft>
          <a:spcPct val="0"/>
        </a:spcAft>
        <a:defRPr sz="2600">
          <a:solidFill>
            <a:srgbClr val="FFFFFF"/>
          </a:solidFill>
          <a:latin typeface="Felix Titling" pitchFamily="82" charset="0"/>
        </a:defRPr>
      </a:lvl9pPr>
    </p:titleStyle>
    <p:bodyStyle>
      <a:lvl1pPr marL="233363" indent="-233363" algn="l" rtl="0" eaLnBrk="1" fontAlgn="base" hangingPunct="1">
        <a:spcBef>
          <a:spcPct val="20000"/>
        </a:spcBef>
        <a:spcAft>
          <a:spcPct val="0"/>
        </a:spcAft>
        <a:buSzPct val="65000"/>
        <a:buBlip>
          <a:blip r:embed="rId12"/>
        </a:buBlip>
        <a:defRPr sz="2000">
          <a:solidFill>
            <a:srgbClr val="0000FF"/>
          </a:solidFill>
          <a:latin typeface="Helvetica"/>
          <a:ea typeface="ＭＳ Ｐゴシック" charset="0"/>
          <a:cs typeface="Helvetica"/>
        </a:defRPr>
      </a:lvl1pPr>
      <a:lvl2pPr marL="339725" indent="-230188" algn="l" rtl="0" eaLnBrk="1" fontAlgn="base" hangingPunct="1">
        <a:spcBef>
          <a:spcPct val="20000"/>
        </a:spcBef>
        <a:spcAft>
          <a:spcPct val="0"/>
        </a:spcAft>
        <a:buSzPct val="65000"/>
        <a:buBlip>
          <a:blip r:embed="rId13"/>
        </a:buBlip>
        <a:defRPr>
          <a:solidFill>
            <a:schemeClr val="tx1"/>
          </a:solidFill>
          <a:latin typeface="Helvetica"/>
          <a:ea typeface="ＭＳ Ｐゴシック" charset="0"/>
          <a:cs typeface="Helvetica"/>
        </a:defRPr>
      </a:lvl2pPr>
      <a:lvl3pPr marL="460375" indent="-230188" algn="l" rtl="0" eaLnBrk="1" fontAlgn="base" hangingPunct="1">
        <a:spcBef>
          <a:spcPct val="20000"/>
        </a:spcBef>
        <a:spcAft>
          <a:spcPct val="0"/>
        </a:spcAft>
        <a:buSzPct val="65000"/>
        <a:buBlip>
          <a:blip r:embed="rId14"/>
        </a:buBlip>
        <a:defRPr sz="1600" i="1">
          <a:solidFill>
            <a:schemeClr val="tx1"/>
          </a:solidFill>
          <a:latin typeface="Helvetica"/>
          <a:ea typeface="ＭＳ Ｐゴシック" charset="0"/>
          <a:cs typeface="Helvetica"/>
        </a:defRPr>
      </a:lvl3pPr>
      <a:lvl4pPr marL="569913" indent="-230188" algn="l" rtl="0" eaLnBrk="1" fontAlgn="base" hangingPunct="1">
        <a:spcBef>
          <a:spcPct val="20000"/>
        </a:spcBef>
        <a:spcAft>
          <a:spcPct val="0"/>
        </a:spcAft>
        <a:buSzPct val="65000"/>
        <a:buBlip>
          <a:blip r:embed="rId15"/>
        </a:buBlip>
        <a:defRPr sz="1400">
          <a:solidFill>
            <a:schemeClr val="tx1"/>
          </a:solidFill>
          <a:latin typeface="Helvetica"/>
          <a:ea typeface="ＭＳ Ｐゴシック" charset="0"/>
          <a:cs typeface="Helvetica"/>
        </a:defRPr>
      </a:lvl4pPr>
      <a:lvl5pPr marL="623888" indent="-163513" algn="l" rtl="0" eaLnBrk="1" fontAlgn="base" hangingPunct="1">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47474D-E536-683E-0A05-42871BADD89D}"/>
              </a:ext>
            </a:extLst>
          </p:cNvPr>
          <p:cNvSpPr/>
          <p:nvPr userDrawn="1"/>
        </p:nvSpPr>
        <p:spPr>
          <a:xfrm>
            <a:off x="495300" y="6234181"/>
            <a:ext cx="1714500" cy="509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
        <p:nvSpPr>
          <p:cNvPr id="5" name="Text Placeholder 4">
            <a:extLst>
              <a:ext uri="{FF2B5EF4-FFF2-40B4-BE49-F238E27FC236}">
                <a16:creationId xmlns:a16="http://schemas.microsoft.com/office/drawing/2014/main" id="{769B44F4-8EF0-7345-853A-68FE936094A4}"/>
              </a:ext>
            </a:extLst>
          </p:cNvPr>
          <p:cNvSpPr>
            <a:spLocks noGrp="1" noChangeArrowheads="1"/>
          </p:cNvSpPr>
          <p:nvPr>
            <p:ph type="body" idx="1"/>
          </p:nvPr>
        </p:nvSpPr>
        <p:spPr bwMode="auto">
          <a:xfrm>
            <a:off x="355601" y="1600201"/>
            <a:ext cx="11569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Rectangle 3">
            <a:extLst>
              <a:ext uri="{FF2B5EF4-FFF2-40B4-BE49-F238E27FC236}">
                <a16:creationId xmlns:a16="http://schemas.microsoft.com/office/drawing/2014/main" id="{33E71CF2-B5D5-7D41-851D-078056A0EC62}"/>
              </a:ext>
            </a:extLst>
          </p:cNvPr>
          <p:cNvSpPr>
            <a:spLocks noGrp="1" noChangeArrowheads="1"/>
          </p:cNvSpPr>
          <p:nvPr>
            <p:ph type="title"/>
          </p:nvPr>
        </p:nvSpPr>
        <p:spPr bwMode="auto">
          <a:xfrm>
            <a:off x="355601" y="423863"/>
            <a:ext cx="10238316"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4148656993"/>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hf hdr="0" ftr="0" dt="0"/>
  <p:txStyles>
    <p:titleStyle>
      <a:lvl1pPr marL="0" marR="0" indent="0" algn="l" defTabSz="914400" rtl="0" eaLnBrk="1" fontAlgn="auto" latinLnBrk="0" hangingPunct="1">
        <a:lnSpc>
          <a:spcPct val="90000"/>
        </a:lnSpc>
        <a:spcBef>
          <a:spcPct val="0"/>
        </a:spcBef>
        <a:spcAft>
          <a:spcPts val="0"/>
        </a:spcAft>
        <a:buClrTx/>
        <a:buSzTx/>
        <a:buFontTx/>
        <a:buNone/>
        <a:tabLst/>
        <a:defRPr sz="2800" b="1" kern="1200">
          <a:solidFill>
            <a:srgbClr val="FF0000"/>
          </a:solidFill>
          <a:latin typeface="+mn-lt"/>
          <a:ea typeface="+mj-ea"/>
          <a:cs typeface="+mj-cs"/>
        </a:defRPr>
      </a:lvl1pPr>
    </p:titleStyle>
    <p:bodyStyle>
      <a:lvl1pPr marL="233363" marR="0" indent="-233363" algn="l" defTabSz="914400" rtl="0" eaLnBrk="0" fontAlgn="base" latinLnBrk="0" hangingPunct="0">
        <a:lnSpc>
          <a:spcPct val="100000"/>
        </a:lnSpc>
        <a:spcBef>
          <a:spcPct val="20000"/>
        </a:spcBef>
        <a:spcAft>
          <a:spcPct val="0"/>
        </a:spcAft>
        <a:buClrTx/>
        <a:buSzPct val="65000"/>
        <a:buFontTx/>
        <a:buBlip>
          <a:blip r:embed="rId14"/>
        </a:buBlip>
        <a:tabLst/>
        <a:defRPr sz="2000" kern="1200">
          <a:solidFill>
            <a:srgbClr val="0070C0"/>
          </a:solidFill>
          <a:latin typeface="Helvetica" pitchFamily="2" charset="0"/>
          <a:ea typeface="+mn-ea"/>
          <a:cs typeface="+mn-cs"/>
        </a:defRPr>
      </a:lvl1pPr>
      <a:lvl2pPr marL="339725" marR="0" indent="-230188" algn="l" defTabSz="914400" rtl="0" eaLnBrk="0" fontAlgn="base" latinLnBrk="0" hangingPunct="0">
        <a:lnSpc>
          <a:spcPct val="100000"/>
        </a:lnSpc>
        <a:spcBef>
          <a:spcPct val="20000"/>
        </a:spcBef>
        <a:spcAft>
          <a:spcPct val="0"/>
        </a:spcAft>
        <a:buClrTx/>
        <a:buSzPct val="65000"/>
        <a:buFontTx/>
        <a:buBlip>
          <a:blip r:embed="rId15"/>
        </a:buBlip>
        <a:tabLst/>
        <a:defRPr sz="1800" kern="1200">
          <a:solidFill>
            <a:schemeClr val="tx1"/>
          </a:solidFill>
          <a:latin typeface="Helvetica" pitchFamily="2" charset="0"/>
          <a:ea typeface="+mn-ea"/>
          <a:cs typeface="+mn-cs"/>
        </a:defRPr>
      </a:lvl2pPr>
      <a:lvl3pPr marL="460375" marR="0" indent="-230188" algn="l" defTabSz="914400" rtl="0" eaLnBrk="0" fontAlgn="base" latinLnBrk="0" hangingPunct="0">
        <a:lnSpc>
          <a:spcPct val="100000"/>
        </a:lnSpc>
        <a:spcBef>
          <a:spcPct val="20000"/>
        </a:spcBef>
        <a:spcAft>
          <a:spcPct val="0"/>
        </a:spcAft>
        <a:buClrTx/>
        <a:buSzPct val="65000"/>
        <a:buFontTx/>
        <a:buBlip>
          <a:blip r:embed="rId16"/>
        </a:buBlip>
        <a:tabLst/>
        <a:defRPr sz="1600" kern="1200">
          <a:solidFill>
            <a:schemeClr val="tx1"/>
          </a:solidFill>
          <a:latin typeface="Helvetica" pitchFamily="2" charset="0"/>
          <a:ea typeface="+mn-ea"/>
          <a:cs typeface="+mn-cs"/>
        </a:defRPr>
      </a:lvl3pPr>
      <a:lvl4pPr marL="569913" marR="0" indent="-230188" algn="l" defTabSz="914400" rtl="0" eaLnBrk="0" fontAlgn="base" latinLnBrk="0" hangingPunct="0">
        <a:lnSpc>
          <a:spcPct val="100000"/>
        </a:lnSpc>
        <a:spcBef>
          <a:spcPct val="20000"/>
        </a:spcBef>
        <a:spcAft>
          <a:spcPct val="0"/>
        </a:spcAft>
        <a:buClrTx/>
        <a:buSzPct val="65000"/>
        <a:buFontTx/>
        <a:buBlip>
          <a:blip r:embed="rId17"/>
        </a:buBlip>
        <a:tabLst/>
        <a:defRPr sz="1400" kern="1200">
          <a:solidFill>
            <a:schemeClr val="tx1"/>
          </a:solidFill>
          <a:latin typeface="Helvetica" pitchFamily="2" charset="0"/>
          <a:ea typeface="+mn-ea"/>
          <a:cs typeface="+mn-cs"/>
        </a:defRPr>
      </a:lvl4pPr>
      <a:lvl5pPr marL="623888" marR="0" indent="-163513" algn="l" defTabSz="914400" rtl="0" eaLnBrk="0" fontAlgn="base" latinLnBrk="0" hangingPunct="0">
        <a:lnSpc>
          <a:spcPct val="100000"/>
        </a:lnSpc>
        <a:spcBef>
          <a:spcPct val="20000"/>
        </a:spcBef>
        <a:spcAft>
          <a:spcPct val="0"/>
        </a:spcAft>
        <a:buClrTx/>
        <a:buSzTx/>
        <a:buFontTx/>
        <a:buChar char="»"/>
        <a:tabLst/>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
        <p:nvSpPr>
          <p:cNvPr id="5" name="Text Placeholder 4">
            <a:extLst>
              <a:ext uri="{FF2B5EF4-FFF2-40B4-BE49-F238E27FC236}">
                <a16:creationId xmlns:a16="http://schemas.microsoft.com/office/drawing/2014/main" id="{769B44F4-8EF0-7345-853A-68FE936094A4}"/>
              </a:ext>
            </a:extLst>
          </p:cNvPr>
          <p:cNvSpPr>
            <a:spLocks noGrp="1" noChangeArrowheads="1"/>
          </p:cNvSpPr>
          <p:nvPr>
            <p:ph type="body" idx="1"/>
          </p:nvPr>
        </p:nvSpPr>
        <p:spPr bwMode="auto">
          <a:xfrm>
            <a:off x="355601" y="1600201"/>
            <a:ext cx="11569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Rectangle 3">
            <a:extLst>
              <a:ext uri="{FF2B5EF4-FFF2-40B4-BE49-F238E27FC236}">
                <a16:creationId xmlns:a16="http://schemas.microsoft.com/office/drawing/2014/main" id="{33E71CF2-B5D5-7D41-851D-078056A0EC62}"/>
              </a:ext>
            </a:extLst>
          </p:cNvPr>
          <p:cNvSpPr>
            <a:spLocks noGrp="1" noChangeArrowheads="1"/>
          </p:cNvSpPr>
          <p:nvPr>
            <p:ph type="title"/>
          </p:nvPr>
        </p:nvSpPr>
        <p:spPr bwMode="auto">
          <a:xfrm>
            <a:off x="355601" y="423863"/>
            <a:ext cx="10238316"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pic>
        <p:nvPicPr>
          <p:cNvPr id="4098" name="Picture 2" descr="ICFA">
            <a:extLst>
              <a:ext uri="{FF2B5EF4-FFF2-40B4-BE49-F238E27FC236}">
                <a16:creationId xmlns:a16="http://schemas.microsoft.com/office/drawing/2014/main" id="{CB280BBB-DE45-EB48-B00E-BFF08BDDFE11}"/>
              </a:ext>
            </a:extLst>
          </p:cNvPr>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11098428" y="6316595"/>
            <a:ext cx="723900" cy="38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36784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hf hdr="0" ftr="0" dt="0"/>
  <p:txStyles>
    <p:titleStyle>
      <a:lvl1pPr marL="0" marR="0" indent="0" algn="l" defTabSz="914400" rtl="0" eaLnBrk="1" fontAlgn="auto" latinLnBrk="0" hangingPunct="1">
        <a:lnSpc>
          <a:spcPct val="90000"/>
        </a:lnSpc>
        <a:spcBef>
          <a:spcPct val="0"/>
        </a:spcBef>
        <a:spcAft>
          <a:spcPts val="0"/>
        </a:spcAft>
        <a:buClrTx/>
        <a:buSzTx/>
        <a:buFontTx/>
        <a:buNone/>
        <a:tabLst/>
        <a:defRPr sz="2800" b="1" kern="1200">
          <a:solidFill>
            <a:srgbClr val="FF0000"/>
          </a:solidFill>
          <a:latin typeface="+mn-lt"/>
          <a:ea typeface="+mj-ea"/>
          <a:cs typeface="+mj-cs"/>
        </a:defRPr>
      </a:lvl1pPr>
    </p:titleStyle>
    <p:bodyStyle>
      <a:lvl1pPr marL="233363" marR="0" indent="-233363" algn="l" defTabSz="914400" rtl="0" eaLnBrk="0" fontAlgn="base" latinLnBrk="0" hangingPunct="0">
        <a:lnSpc>
          <a:spcPct val="100000"/>
        </a:lnSpc>
        <a:spcBef>
          <a:spcPct val="20000"/>
        </a:spcBef>
        <a:spcAft>
          <a:spcPct val="0"/>
        </a:spcAft>
        <a:buClrTx/>
        <a:buSzPct val="65000"/>
        <a:buFontTx/>
        <a:buBlip>
          <a:blip r:embed="rId15"/>
        </a:buBlip>
        <a:tabLst/>
        <a:defRPr sz="2000" kern="1200">
          <a:solidFill>
            <a:srgbClr val="0070C0"/>
          </a:solidFill>
          <a:latin typeface="Helvetica" pitchFamily="2" charset="0"/>
          <a:ea typeface="+mn-ea"/>
          <a:cs typeface="+mn-cs"/>
        </a:defRPr>
      </a:lvl1pPr>
      <a:lvl2pPr marL="339725" marR="0" indent="-230188" algn="l" defTabSz="914400" rtl="0" eaLnBrk="0" fontAlgn="base" latinLnBrk="0" hangingPunct="0">
        <a:lnSpc>
          <a:spcPct val="100000"/>
        </a:lnSpc>
        <a:spcBef>
          <a:spcPct val="20000"/>
        </a:spcBef>
        <a:spcAft>
          <a:spcPct val="0"/>
        </a:spcAft>
        <a:buClrTx/>
        <a:buSzPct val="65000"/>
        <a:buFontTx/>
        <a:buBlip>
          <a:blip r:embed="rId16"/>
        </a:buBlip>
        <a:tabLst/>
        <a:defRPr sz="1800" kern="1200">
          <a:solidFill>
            <a:schemeClr val="tx1"/>
          </a:solidFill>
          <a:latin typeface="Helvetica" pitchFamily="2" charset="0"/>
          <a:ea typeface="+mn-ea"/>
          <a:cs typeface="+mn-cs"/>
        </a:defRPr>
      </a:lvl2pPr>
      <a:lvl3pPr marL="460375" marR="0" indent="-230188" algn="l" defTabSz="914400" rtl="0" eaLnBrk="0" fontAlgn="base" latinLnBrk="0" hangingPunct="0">
        <a:lnSpc>
          <a:spcPct val="100000"/>
        </a:lnSpc>
        <a:spcBef>
          <a:spcPct val="20000"/>
        </a:spcBef>
        <a:spcAft>
          <a:spcPct val="0"/>
        </a:spcAft>
        <a:buClrTx/>
        <a:buSzPct val="65000"/>
        <a:buFontTx/>
        <a:buBlip>
          <a:blip r:embed="rId17"/>
        </a:buBlip>
        <a:tabLst/>
        <a:defRPr sz="1600" kern="1200">
          <a:solidFill>
            <a:schemeClr val="tx1"/>
          </a:solidFill>
          <a:latin typeface="Helvetica" pitchFamily="2" charset="0"/>
          <a:ea typeface="+mn-ea"/>
          <a:cs typeface="+mn-cs"/>
        </a:defRPr>
      </a:lvl3pPr>
      <a:lvl4pPr marL="569913" marR="0" indent="-230188" algn="l" defTabSz="914400" rtl="0" eaLnBrk="0" fontAlgn="base" latinLnBrk="0" hangingPunct="0">
        <a:lnSpc>
          <a:spcPct val="100000"/>
        </a:lnSpc>
        <a:spcBef>
          <a:spcPct val="20000"/>
        </a:spcBef>
        <a:spcAft>
          <a:spcPct val="0"/>
        </a:spcAft>
        <a:buClrTx/>
        <a:buSzPct val="65000"/>
        <a:buFontTx/>
        <a:buBlip>
          <a:blip r:embed="rId18"/>
        </a:buBlip>
        <a:tabLst/>
        <a:defRPr sz="1400" kern="1200">
          <a:solidFill>
            <a:schemeClr val="tx1"/>
          </a:solidFill>
          <a:latin typeface="Helvetica" pitchFamily="2" charset="0"/>
          <a:ea typeface="+mn-ea"/>
          <a:cs typeface="+mn-cs"/>
        </a:defRPr>
      </a:lvl4pPr>
      <a:lvl5pPr marL="623888" marR="0" indent="-163513" algn="l" defTabSz="914400" rtl="0" eaLnBrk="0" fontAlgn="base" latinLnBrk="0" hangingPunct="0">
        <a:lnSpc>
          <a:spcPct val="100000"/>
        </a:lnSpc>
        <a:spcBef>
          <a:spcPct val="20000"/>
        </a:spcBef>
        <a:spcAft>
          <a:spcPct val="0"/>
        </a:spcAft>
        <a:buClrTx/>
        <a:buSzTx/>
        <a:buFontTx/>
        <a:buChar char="»"/>
        <a:tabLst/>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6"/>
            <a:ext cx="10515600" cy="738118"/>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252330"/>
            <a:ext cx="10515600" cy="492463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10/9/24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8198157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journals.aps.org/prxenergy/abstract/10.1103/PRXEnergy.2.047001" TargetMode="External"/><Relationship Id="rId2" Type="http://schemas.openxmlformats.org/officeDocument/2006/relationships/hyperlink" Target="https://edms.cern.ch/document/2917948/1" TargetMode="External"/><Relationship Id="rId1" Type="http://schemas.openxmlformats.org/officeDocument/2006/relationships/slideLayout" Target="../slideLayouts/slideLayout12.xml"/><Relationship Id="rId4" Type="http://schemas.openxmlformats.org/officeDocument/2006/relationships/hyperlink" Target="https://urldefense.com/v3/__https:/www.astec.stfc.ac.uk/Pages/Sustainable*20Accelerator*20Review*202024.pdf__;JSUl!!P4SdNyxKAPE!EdzvvpVID8nD2qB1GUCXarWV1qKYN-u6a0nxZW1QblqSv2eRIdv_zb4gW4XLpadjw39sTE5Pivt0C3_K8law8HYYsA$"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emf"/><Relationship Id="rId3" Type="http://schemas.openxmlformats.org/officeDocument/2006/relationships/hyperlink" Target="https://iopscience.iop.org/article/10.1088/1748-0221/18/05/P05018" TargetMode="External"/><Relationship Id="rId7" Type="http://schemas.openxmlformats.org/officeDocument/2006/relationships/image" Target="../media/image20.jpeg"/><Relationship Id="rId12" Type="http://schemas.openxmlformats.org/officeDocument/2006/relationships/image" Target="../media/image25.png"/><Relationship Id="rId17" Type="http://schemas.openxmlformats.org/officeDocument/2006/relationships/image" Target="../media/image30.emf"/><Relationship Id="rId2" Type="http://schemas.openxmlformats.org/officeDocument/2006/relationships/notesSlide" Target="../notesSlides/notesSlide5.xml"/><Relationship Id="rId16" Type="http://schemas.openxmlformats.org/officeDocument/2006/relationships/image" Target="../media/image29.emf"/><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emf"/><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emf"/><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 Id="rId14" Type="http://schemas.openxmlformats.org/officeDocument/2006/relationships/image" Target="../media/image43.emf"/></Relationships>
</file>

<file path=ppt/slides/_rels/slide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a:xfrm>
            <a:off x="813175" y="2541806"/>
            <a:ext cx="11378825" cy="1947460"/>
          </a:xfrm>
        </p:spPr>
        <p:txBody>
          <a:bodyPr wrap="square" anchor="t">
            <a:normAutofit/>
          </a:bodyPr>
          <a:lstStyle/>
          <a:p>
            <a:r>
              <a:rPr lang="en-US" sz="5400" i="0" u="none" strike="noStrike" dirty="0">
                <a:effectLst/>
                <a:latin typeface="Helvetica" pitchFamily="2" charset="0"/>
              </a:rPr>
              <a:t>Sustainability Research</a:t>
            </a:r>
            <a:endParaRPr lang="en-US" sz="19900" dirty="0">
              <a:latin typeface="Helvetica" pitchFamily="2" charset="0"/>
            </a:endParaRPr>
          </a:p>
        </p:txBody>
      </p:sp>
      <p:sp>
        <p:nvSpPr>
          <p:cNvPr id="2" name="Text Placeholder 1">
            <a:extLst>
              <a:ext uri="{FF2B5EF4-FFF2-40B4-BE49-F238E27FC236}">
                <a16:creationId xmlns:a16="http://schemas.microsoft.com/office/drawing/2014/main" id="{E43681E5-6175-1E4E-AF63-2187DF7C0EF4}"/>
              </a:ext>
            </a:extLst>
          </p:cNvPr>
          <p:cNvSpPr>
            <a:spLocks noGrp="1"/>
          </p:cNvSpPr>
          <p:nvPr>
            <p:ph type="body" sz="quarter" idx="10"/>
          </p:nvPr>
        </p:nvSpPr>
        <p:spPr/>
        <p:txBody>
          <a:bodyPr wrap="square" anchor="t">
            <a:normAutofit/>
          </a:bodyPr>
          <a:lstStyle/>
          <a:p>
            <a:pPr>
              <a:lnSpc>
                <a:spcPct val="90000"/>
              </a:lnSpc>
            </a:pPr>
            <a:r>
              <a:rPr lang="en-US" dirty="0"/>
              <a:t>Thomas Roser, Sr. Scientist Emeritus, BNL</a:t>
            </a:r>
          </a:p>
          <a:p>
            <a:pPr>
              <a:lnSpc>
                <a:spcPct val="90000"/>
              </a:lnSpc>
            </a:pPr>
            <a:r>
              <a:rPr lang="en-US" dirty="0"/>
              <a:t>Chair of ICFA Panel on Sustainable Accelerators and Colliders </a:t>
            </a:r>
          </a:p>
          <a:p>
            <a:pPr>
              <a:lnSpc>
                <a:spcPct val="90000"/>
              </a:lnSpc>
            </a:pPr>
            <a:r>
              <a:rPr lang="en-US" dirty="0"/>
              <a:t>Accelerator Safety Workshop, Oct. 10, 2024</a:t>
            </a:r>
          </a:p>
          <a:p>
            <a:pPr>
              <a:lnSpc>
                <a:spcPct val="90000"/>
              </a:lnSpc>
            </a:pPr>
            <a:endParaRPr lang="en-US" dirty="0"/>
          </a:p>
        </p:txBody>
      </p:sp>
    </p:spTree>
    <p:extLst>
      <p:ext uri="{BB962C8B-B14F-4D97-AF65-F5344CB8AC3E}">
        <p14:creationId xmlns:p14="http://schemas.microsoft.com/office/powerpoint/2010/main" val="3223203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17FB-6D48-1344-8E9F-CF35C19300A9}"/>
              </a:ext>
            </a:extLst>
          </p:cNvPr>
          <p:cNvSpPr>
            <a:spLocks noGrp="1"/>
          </p:cNvSpPr>
          <p:nvPr>
            <p:ph type="title"/>
          </p:nvPr>
        </p:nvSpPr>
        <p:spPr>
          <a:xfrm>
            <a:off x="355601" y="228600"/>
            <a:ext cx="10238316" cy="719137"/>
          </a:xfrm>
        </p:spPr>
        <p:txBody>
          <a:bodyPr/>
          <a:lstStyle/>
          <a:p>
            <a:r>
              <a:rPr lang="en-US" dirty="0"/>
              <a:t>ICFA Panel on Sustainable Accelerators and Colliders</a:t>
            </a:r>
            <a:endParaRPr lang="en-US" dirty="0">
              <a:solidFill>
                <a:schemeClr val="tx1"/>
              </a:solidFill>
            </a:endParaRPr>
          </a:p>
        </p:txBody>
      </p:sp>
      <p:sp>
        <p:nvSpPr>
          <p:cNvPr id="3" name="Content Placeholder 2">
            <a:extLst>
              <a:ext uri="{FF2B5EF4-FFF2-40B4-BE49-F238E27FC236}">
                <a16:creationId xmlns:a16="http://schemas.microsoft.com/office/drawing/2014/main" id="{92FB7D85-C575-FF49-8D4F-8F07EF7FFAAB}"/>
              </a:ext>
            </a:extLst>
          </p:cNvPr>
          <p:cNvSpPr>
            <a:spLocks noGrp="1"/>
          </p:cNvSpPr>
          <p:nvPr>
            <p:ph sz="half" idx="1"/>
          </p:nvPr>
        </p:nvSpPr>
        <p:spPr>
          <a:xfrm>
            <a:off x="355601" y="1638221"/>
            <a:ext cx="11766227" cy="5219780"/>
          </a:xfrm>
          <a:solidFill>
            <a:schemeClr val="bg1"/>
          </a:solidFill>
        </p:spPr>
        <p:txBody>
          <a:bodyPr>
            <a:normAutofit/>
          </a:bodyPr>
          <a:lstStyle/>
          <a:p>
            <a:r>
              <a:rPr lang="en-US" b="1" dirty="0"/>
              <a:t>Panel members:</a:t>
            </a:r>
          </a:p>
          <a:p>
            <a:pPr lvl="1"/>
            <a:r>
              <a:rPr lang="en-US" b="1" dirty="0"/>
              <a:t>Europe:</a:t>
            </a:r>
            <a:r>
              <a:rPr lang="en-US" dirty="0"/>
              <a:t> Mike Seidel (PSI, Switzerland), Jerome </a:t>
            </a:r>
            <a:r>
              <a:rPr lang="en-US" dirty="0" err="1"/>
              <a:t>Schwindling</a:t>
            </a:r>
            <a:r>
              <a:rPr lang="en-US" dirty="0"/>
              <a:t> (CEA/IRFU, France), </a:t>
            </a:r>
            <a:r>
              <a:rPr lang="en-US" dirty="0" err="1"/>
              <a:t>Ruggero</a:t>
            </a:r>
            <a:r>
              <a:rPr lang="en-US" dirty="0"/>
              <a:t> Ricci (LNF, Italy), Peter McIntosh (STFC, UK), Roberto </a:t>
            </a:r>
            <a:r>
              <a:rPr lang="en-US" dirty="0" err="1"/>
              <a:t>Losito</a:t>
            </a:r>
            <a:r>
              <a:rPr lang="en-US" dirty="0"/>
              <a:t> (CERN, Switzerland), Maxim Titov (CEA), Denise </a:t>
            </a:r>
            <a:r>
              <a:rPr lang="en-US" dirty="0" err="1"/>
              <a:t>Völker</a:t>
            </a:r>
            <a:r>
              <a:rPr lang="en-US" dirty="0"/>
              <a:t> (DESY)</a:t>
            </a:r>
            <a:endParaRPr lang="en-US" b="1" dirty="0"/>
          </a:p>
          <a:p>
            <a:pPr lvl="1"/>
            <a:r>
              <a:rPr lang="en-US" b="1" dirty="0"/>
              <a:t>Asia:</a:t>
            </a:r>
            <a:r>
              <a:rPr lang="en-US" dirty="0"/>
              <a:t> Takayuki Saeki (KEK, Japan), </a:t>
            </a:r>
            <a:r>
              <a:rPr lang="en-US" dirty="0" err="1"/>
              <a:t>Yuhui</a:t>
            </a:r>
            <a:r>
              <a:rPr lang="en-US" dirty="0"/>
              <a:t> Li (IHEP, China), Hiroki </a:t>
            </a:r>
            <a:r>
              <a:rPr lang="en-US" dirty="0" err="1"/>
              <a:t>Okuno</a:t>
            </a:r>
            <a:r>
              <a:rPr lang="en-US" dirty="0"/>
              <a:t> (Riken, Japan), </a:t>
            </a:r>
            <a:r>
              <a:rPr lang="en-US" dirty="0" err="1"/>
              <a:t>Jui</a:t>
            </a:r>
            <a:r>
              <a:rPr lang="en-US" dirty="0"/>
              <a:t>-Che Huang (NSRRC, Taiwan), Eugene </a:t>
            </a:r>
            <a:r>
              <a:rPr lang="en-US" dirty="0" err="1"/>
              <a:t>Levichev</a:t>
            </a:r>
            <a:r>
              <a:rPr lang="en-US" dirty="0"/>
              <a:t> (BINP, Russia)</a:t>
            </a:r>
          </a:p>
          <a:p>
            <a:pPr lvl="1"/>
            <a:r>
              <a:rPr lang="en-US" b="1" dirty="0"/>
              <a:t>America:</a:t>
            </a:r>
            <a:r>
              <a:rPr lang="en-US" dirty="0"/>
              <a:t> John Byrd (ANL, USA), Soren </a:t>
            </a:r>
            <a:r>
              <a:rPr lang="en-US" dirty="0" err="1"/>
              <a:t>Prestemon</a:t>
            </a:r>
            <a:r>
              <a:rPr lang="en-US" dirty="0"/>
              <a:t> (LBNL, USA), Thomas Roser (BNL, USA), Andrew Hutton (JLAB, USA), Robert </a:t>
            </a:r>
            <a:r>
              <a:rPr lang="en-US" dirty="0" err="1"/>
              <a:t>Laxdal</a:t>
            </a:r>
            <a:r>
              <a:rPr lang="en-US" dirty="0"/>
              <a:t> (TRIUMF, Canada), Mary Convery (FNAL, USA), Emilio </a:t>
            </a:r>
            <a:r>
              <a:rPr lang="en-US" dirty="0" err="1"/>
              <a:t>Nanni</a:t>
            </a:r>
            <a:r>
              <a:rPr lang="en-US" dirty="0"/>
              <a:t> (SLAC, USA)</a:t>
            </a:r>
          </a:p>
          <a:p>
            <a:endParaRPr lang="en-US" b="1" dirty="0"/>
          </a:p>
          <a:p>
            <a:r>
              <a:rPr lang="en-US" b="1" dirty="0"/>
              <a:t>Mandate:</a:t>
            </a:r>
          </a:p>
          <a:p>
            <a:pPr lvl="1"/>
            <a:r>
              <a:rPr lang="en-US" b="0" i="0" u="none" strike="noStrike" dirty="0">
                <a:effectLst/>
              </a:rPr>
              <a:t>Assess and promote developments on energy efficient and sustainable accelerator concepts, technologies, and strategies for operation</a:t>
            </a:r>
            <a:endParaRPr lang="en-US" dirty="0"/>
          </a:p>
          <a:p>
            <a:pPr lvl="1"/>
            <a:r>
              <a:rPr lang="en-US" b="0" i="0" u="none" strike="noStrike" dirty="0">
                <a:effectLst/>
              </a:rPr>
              <a:t>Assess and promote the use of accelerators for the development of Carbon-neutral energy sources. </a:t>
            </a:r>
          </a:p>
          <a:p>
            <a:pPr lvl="1"/>
            <a:r>
              <a:rPr lang="en-US" b="0" i="0" u="none" strike="noStrike" dirty="0">
                <a:effectLst/>
              </a:rPr>
              <a:t>Formulate recommendations on R&amp;D and support ICFA with networking across the laboratories and with communications. </a:t>
            </a:r>
          </a:p>
        </p:txBody>
      </p:sp>
    </p:spTree>
    <p:extLst>
      <p:ext uri="{BB962C8B-B14F-4D97-AF65-F5344CB8AC3E}">
        <p14:creationId xmlns:p14="http://schemas.microsoft.com/office/powerpoint/2010/main" val="854246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17FB-6D48-1344-8E9F-CF35C19300A9}"/>
              </a:ext>
            </a:extLst>
          </p:cNvPr>
          <p:cNvSpPr>
            <a:spLocks noGrp="1"/>
          </p:cNvSpPr>
          <p:nvPr>
            <p:ph type="title"/>
          </p:nvPr>
        </p:nvSpPr>
        <p:spPr>
          <a:xfrm>
            <a:off x="355601" y="228600"/>
            <a:ext cx="10238316" cy="719137"/>
          </a:xfrm>
        </p:spPr>
        <p:txBody>
          <a:bodyPr/>
          <a:lstStyle/>
          <a:p>
            <a:r>
              <a:rPr lang="en-US" dirty="0"/>
              <a:t>Recent Activities of ICFA Sustainability Panel</a:t>
            </a:r>
            <a:endParaRPr lang="en-US" dirty="0">
              <a:solidFill>
                <a:schemeClr val="tx1"/>
              </a:solidFill>
            </a:endParaRPr>
          </a:p>
        </p:txBody>
      </p:sp>
      <p:sp>
        <p:nvSpPr>
          <p:cNvPr id="3" name="Content Placeholder 2">
            <a:extLst>
              <a:ext uri="{FF2B5EF4-FFF2-40B4-BE49-F238E27FC236}">
                <a16:creationId xmlns:a16="http://schemas.microsoft.com/office/drawing/2014/main" id="{92FB7D85-C575-FF49-8D4F-8F07EF7FFAAB}"/>
              </a:ext>
            </a:extLst>
          </p:cNvPr>
          <p:cNvSpPr>
            <a:spLocks noGrp="1"/>
          </p:cNvSpPr>
          <p:nvPr>
            <p:ph sz="half" idx="1"/>
          </p:nvPr>
        </p:nvSpPr>
        <p:spPr>
          <a:xfrm>
            <a:off x="355601" y="1592538"/>
            <a:ext cx="11766227" cy="5265462"/>
          </a:xfrm>
          <a:solidFill>
            <a:schemeClr val="bg1"/>
          </a:solidFill>
        </p:spPr>
        <p:txBody>
          <a:bodyPr>
            <a:normAutofit/>
          </a:bodyPr>
          <a:lstStyle/>
          <a:p>
            <a:r>
              <a:rPr lang="en-US" dirty="0"/>
              <a:t>Members of the panel biannually prepare and update summary slides of the energy efficiency efforts and plans at their labs. These summaries are very helpful to exchange information between labs and might foster a friendly competition of who can do the most. </a:t>
            </a:r>
          </a:p>
          <a:p>
            <a:pPr lvl="1"/>
            <a:endParaRPr lang="en-US" dirty="0"/>
          </a:p>
          <a:p>
            <a:pPr lvl="1"/>
            <a:r>
              <a:rPr lang="en-US" dirty="0"/>
              <a:t>Many laboratories are expanding their use of Carbon-neutral energy sources. Whereas this is a highly welcome development it does not replace or obviate the need for increased energy efficiency and reduced energy consumption.</a:t>
            </a:r>
          </a:p>
          <a:p>
            <a:endParaRPr lang="en-US" dirty="0"/>
          </a:p>
          <a:p>
            <a:r>
              <a:rPr lang="en-US" dirty="0"/>
              <a:t>Participate in the workshop series on Energy for Sustainable Science at Research Infrastructures (ESSRI), the premier European WS on energy efficiency at accelerator laboratories. Longer term, this workshop could either be expanded to be held more internationally or similar workshop series could be established outside Europe.</a:t>
            </a:r>
          </a:p>
          <a:p>
            <a:pPr marL="0" indent="0">
              <a:buNone/>
            </a:pPr>
            <a:endParaRPr lang="en-US" dirty="0">
              <a:solidFill>
                <a:schemeClr val="tx1"/>
              </a:solidFill>
            </a:endParaRPr>
          </a:p>
        </p:txBody>
      </p:sp>
    </p:spTree>
    <p:extLst>
      <p:ext uri="{BB962C8B-B14F-4D97-AF65-F5344CB8AC3E}">
        <p14:creationId xmlns:p14="http://schemas.microsoft.com/office/powerpoint/2010/main" val="395272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5180A-4680-09FF-567D-76185DA24AD5}"/>
              </a:ext>
            </a:extLst>
          </p:cNvPr>
          <p:cNvSpPr>
            <a:spLocks noGrp="1"/>
          </p:cNvSpPr>
          <p:nvPr>
            <p:ph sz="half" idx="1"/>
          </p:nvPr>
        </p:nvSpPr>
        <p:spPr>
          <a:xfrm>
            <a:off x="355601" y="1600200"/>
            <a:ext cx="11766227" cy="5257800"/>
          </a:xfrm>
        </p:spPr>
        <p:txBody>
          <a:bodyPr>
            <a:normAutofit/>
          </a:bodyPr>
          <a:lstStyle/>
          <a:p>
            <a:r>
              <a:rPr lang="en-US" dirty="0"/>
              <a:t>All future accelerator proposals need to be analyzed for total lifecycle energy consumption (energy footprint) and CO2 emissions (carbon footprint). Such analyses should play an important role in selecting the next project.</a:t>
            </a:r>
          </a:p>
          <a:p>
            <a:endParaRPr lang="en-US" dirty="0"/>
          </a:p>
          <a:p>
            <a:r>
              <a:rPr lang="en-US" dirty="0">
                <a:solidFill>
                  <a:schemeClr val="tx1"/>
                </a:solidFill>
              </a:rPr>
              <a:t>Some large collider proposals (FCC, ILC, CLIC, CCC) have already prepared such lifecycle analyses. They cover or should cover construction of infrastructure, accelerators, and detectors, operation and appropriate decommissioning. (Recent reports: </a:t>
            </a:r>
            <a:r>
              <a:rPr lang="en-US" dirty="0">
                <a:solidFill>
                  <a:schemeClr val="tx1"/>
                </a:solidFill>
                <a:hlinkClick r:id="rId2"/>
              </a:rPr>
              <a:t>Life Cycle Assessment for CLIC and ILC, July 2023</a:t>
            </a:r>
            <a:r>
              <a:rPr lang="en-US" dirty="0">
                <a:solidFill>
                  <a:schemeClr val="tx1"/>
                </a:solidFill>
              </a:rPr>
              <a:t>; </a:t>
            </a:r>
            <a:r>
              <a:rPr lang="en-US" dirty="0">
                <a:solidFill>
                  <a:schemeClr val="tx1"/>
                </a:solidFill>
                <a:hlinkClick r:id="rId3"/>
              </a:rPr>
              <a:t>M. Breidenbach et al., PRX Energy 2, 047001</a:t>
            </a:r>
            <a:r>
              <a:rPr lang="en-US" dirty="0">
                <a:solidFill>
                  <a:schemeClr val="tx1"/>
                </a:solidFill>
              </a:rPr>
              <a:t>; also, </a:t>
            </a:r>
            <a:r>
              <a:rPr lang="en-US" dirty="0">
                <a:solidFill>
                  <a:schemeClr val="tx1"/>
                </a:solidFill>
                <a:hlinkClick r:id="rId4"/>
              </a:rPr>
              <a:t>RUEDI, Daresbury</a:t>
            </a:r>
            <a:r>
              <a:rPr lang="en-US" dirty="0">
                <a:solidFill>
                  <a:schemeClr val="tx1"/>
                </a:solidFill>
              </a:rPr>
              <a:t>)</a:t>
            </a:r>
          </a:p>
          <a:p>
            <a:pPr marL="0" indent="0">
              <a:buNone/>
            </a:pPr>
            <a:endParaRPr lang="en-US" dirty="0">
              <a:solidFill>
                <a:schemeClr val="tx1"/>
              </a:solidFill>
            </a:endParaRPr>
          </a:p>
          <a:p>
            <a:r>
              <a:rPr lang="en-US" dirty="0"/>
              <a:t>The lifecycle analyses of energy and carbon footprint should use the same main parameters such as total operating time of the facility, CO2 emission and energy consumed per ton of concrete, steel, and aluminum used, CO2 emission per GWh used, level of decommissioning required, …</a:t>
            </a:r>
          </a:p>
        </p:txBody>
      </p:sp>
      <p:sp>
        <p:nvSpPr>
          <p:cNvPr id="2" name="Title 1">
            <a:extLst>
              <a:ext uri="{FF2B5EF4-FFF2-40B4-BE49-F238E27FC236}">
                <a16:creationId xmlns:a16="http://schemas.microsoft.com/office/drawing/2014/main" id="{065450C0-C2EC-7030-1E55-3B03CE53D546}"/>
              </a:ext>
            </a:extLst>
          </p:cNvPr>
          <p:cNvSpPr>
            <a:spLocks noGrp="1"/>
          </p:cNvSpPr>
          <p:nvPr>
            <p:ph type="title"/>
          </p:nvPr>
        </p:nvSpPr>
        <p:spPr/>
        <p:txBody>
          <a:bodyPr/>
          <a:lstStyle/>
          <a:p>
            <a:r>
              <a:rPr lang="en-US" dirty="0"/>
              <a:t>Lifecycle analyses</a:t>
            </a:r>
          </a:p>
        </p:txBody>
      </p:sp>
    </p:spTree>
    <p:extLst>
      <p:ext uri="{BB962C8B-B14F-4D97-AF65-F5344CB8AC3E}">
        <p14:creationId xmlns:p14="http://schemas.microsoft.com/office/powerpoint/2010/main" val="17846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6C82C0-E4D2-92FF-9ABC-93D343C0C9F9}"/>
              </a:ext>
            </a:extLst>
          </p:cNvPr>
          <p:cNvSpPr>
            <a:spLocks noGrp="1"/>
          </p:cNvSpPr>
          <p:nvPr>
            <p:ph sz="half" idx="1"/>
          </p:nvPr>
        </p:nvSpPr>
        <p:spPr/>
        <p:txBody>
          <a:bodyPr/>
          <a:lstStyle/>
          <a:p>
            <a:endParaRPr lang="en-US" dirty="0"/>
          </a:p>
          <a:p>
            <a:r>
              <a:rPr lang="en-US" dirty="0"/>
              <a:t>A large part of the carbon footprint of our community comes from attending meetings and conferences. We should increase the number of remote and hybrid meetings. </a:t>
            </a:r>
          </a:p>
          <a:p>
            <a:pPr lvl="1"/>
            <a:endParaRPr lang="en-US" dirty="0"/>
          </a:p>
          <a:p>
            <a:pPr lvl="1"/>
            <a:r>
              <a:rPr lang="en-US" dirty="0"/>
              <a:t>One possibility is to limit in-person attendance to participants that can reach the site without needing a plane ride and offer equivalent participation for remote attendees from overseas. It will require a concerted effort to develop tools and organizations that can make such hybrid meetings successful.</a:t>
            </a:r>
          </a:p>
          <a:p>
            <a:endParaRPr lang="en-US" dirty="0"/>
          </a:p>
          <a:p>
            <a:r>
              <a:rPr lang="en-US" dirty="0"/>
              <a:t>The use of potent green house gases in our facilities, such as the HV insulation gas SF6 and detector gases, needs to be minimized and leaks eliminated.</a:t>
            </a:r>
          </a:p>
          <a:p>
            <a:endParaRPr lang="en-US" dirty="0"/>
          </a:p>
        </p:txBody>
      </p:sp>
      <p:sp>
        <p:nvSpPr>
          <p:cNvPr id="3" name="Title 2">
            <a:extLst>
              <a:ext uri="{FF2B5EF4-FFF2-40B4-BE49-F238E27FC236}">
                <a16:creationId xmlns:a16="http://schemas.microsoft.com/office/drawing/2014/main" id="{38CE39C7-3A4D-1102-F280-13DB21517F42}"/>
              </a:ext>
            </a:extLst>
          </p:cNvPr>
          <p:cNvSpPr>
            <a:spLocks noGrp="1"/>
          </p:cNvSpPr>
          <p:nvPr>
            <p:ph type="title"/>
          </p:nvPr>
        </p:nvSpPr>
        <p:spPr/>
        <p:txBody>
          <a:bodyPr/>
          <a:lstStyle/>
          <a:p>
            <a:r>
              <a:rPr lang="en-US" dirty="0"/>
              <a:t>Additional efforts of our community to reduce green house gas emissions</a:t>
            </a:r>
          </a:p>
        </p:txBody>
      </p:sp>
    </p:spTree>
    <p:extLst>
      <p:ext uri="{BB962C8B-B14F-4D97-AF65-F5344CB8AC3E}">
        <p14:creationId xmlns:p14="http://schemas.microsoft.com/office/powerpoint/2010/main" val="2961778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40E8-1D1F-C9E5-80F6-26C93557DD20}"/>
              </a:ext>
            </a:extLst>
          </p:cNvPr>
          <p:cNvSpPr>
            <a:spLocks noGrp="1"/>
          </p:cNvSpPr>
          <p:nvPr>
            <p:ph type="title"/>
          </p:nvPr>
        </p:nvSpPr>
        <p:spPr/>
        <p:txBody>
          <a:bodyPr/>
          <a:lstStyle/>
          <a:p>
            <a:r>
              <a:rPr lang="en-US" dirty="0"/>
              <a:t>Summary (ICFA Sustainability Strategy)</a:t>
            </a:r>
          </a:p>
        </p:txBody>
      </p:sp>
      <p:sp>
        <p:nvSpPr>
          <p:cNvPr id="3" name="Content Placeholder 2">
            <a:extLst>
              <a:ext uri="{FF2B5EF4-FFF2-40B4-BE49-F238E27FC236}">
                <a16:creationId xmlns:a16="http://schemas.microsoft.com/office/drawing/2014/main" id="{3E2647D9-E376-8087-47F1-80FF1E2C0AD6}"/>
              </a:ext>
            </a:extLst>
          </p:cNvPr>
          <p:cNvSpPr>
            <a:spLocks noGrp="1"/>
          </p:cNvSpPr>
          <p:nvPr>
            <p:ph sz="half" idx="1"/>
          </p:nvPr>
        </p:nvSpPr>
        <p:spPr>
          <a:xfrm>
            <a:off x="355601" y="1600200"/>
            <a:ext cx="11766227" cy="5120604"/>
          </a:xfrm>
        </p:spPr>
        <p:txBody>
          <a:bodyPr/>
          <a:lstStyle/>
          <a:p>
            <a:r>
              <a:rPr lang="en-US" dirty="0"/>
              <a:t>The worldwide “Climate Emergency” requires everybody to take urgent action, including the accelerator community. </a:t>
            </a:r>
          </a:p>
          <a:p>
            <a:endParaRPr lang="en-US" dirty="0"/>
          </a:p>
          <a:p>
            <a:r>
              <a:rPr lang="en-US" dirty="0">
                <a:solidFill>
                  <a:schemeClr val="tx1"/>
                </a:solidFill>
              </a:rPr>
              <a:t>Future accelerator projects will need to minimize resource use, especially energy consumption and CO2 emissions throughout their lifecycle from construction, operation, to decommissioning. Comparative lifecycle analyses of total energy and carbon footprint should be completed for all future accelerator projects and used as an important part of the selection process.</a:t>
            </a:r>
          </a:p>
          <a:p>
            <a:endParaRPr lang="en-US" dirty="0">
              <a:solidFill>
                <a:schemeClr val="tx1"/>
              </a:solidFill>
            </a:endParaRPr>
          </a:p>
          <a:p>
            <a:r>
              <a:rPr lang="en-US" dirty="0"/>
              <a:t>R&amp;D of increased efficiency and new more efficient concepts to reduce energy consumption and CO2 emissions should be prioritized at least as high as performance and cost reduction R&amp;D.</a:t>
            </a:r>
          </a:p>
          <a:p>
            <a:endParaRPr lang="en-US" dirty="0"/>
          </a:p>
          <a:p>
            <a:r>
              <a:rPr lang="en-US" dirty="0">
                <a:solidFill>
                  <a:schemeClr val="tx1"/>
                </a:solidFill>
              </a:rPr>
              <a:t>Efforts and plans to improve energy efficiency and reduce energy consumption of accelerator facilities should be communicated and exchanged between facilities. The ICFA Sustainability Panel is facilitating this between HEP labs and could be expanded to all major accelerator facilities</a:t>
            </a:r>
            <a:r>
              <a:rPr lang="en-US" dirty="0"/>
              <a:t>.</a:t>
            </a:r>
          </a:p>
        </p:txBody>
      </p:sp>
    </p:spTree>
    <p:extLst>
      <p:ext uri="{BB962C8B-B14F-4D97-AF65-F5344CB8AC3E}">
        <p14:creationId xmlns:p14="http://schemas.microsoft.com/office/powerpoint/2010/main" val="1843269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a line&#10;&#10;Description automatically generated">
            <a:extLst>
              <a:ext uri="{FF2B5EF4-FFF2-40B4-BE49-F238E27FC236}">
                <a16:creationId xmlns:a16="http://schemas.microsoft.com/office/drawing/2014/main" id="{8D2D8396-D468-7A63-20FA-6775F7A8430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50852" y="45757"/>
            <a:ext cx="4971561" cy="3175117"/>
          </a:xfrm>
          <a:prstGeom prst="rect">
            <a:avLst/>
          </a:prstGeom>
        </p:spPr>
      </p:pic>
      <p:sp>
        <p:nvSpPr>
          <p:cNvPr id="3" name="Content Placeholder 2"/>
          <p:cNvSpPr>
            <a:spLocks noGrp="1"/>
          </p:cNvSpPr>
          <p:nvPr>
            <p:ph sz="half" idx="1"/>
          </p:nvPr>
        </p:nvSpPr>
        <p:spPr>
          <a:xfrm>
            <a:off x="355601" y="1600200"/>
            <a:ext cx="6837667" cy="5257800"/>
          </a:xfrm>
        </p:spPr>
        <p:txBody>
          <a:bodyPr wrap="square" anchor="t">
            <a:normAutofit lnSpcReduction="10000"/>
          </a:bodyPr>
          <a:lstStyle/>
          <a:p>
            <a:pPr>
              <a:lnSpc>
                <a:spcPct val="90000"/>
              </a:lnSpc>
            </a:pPr>
            <a:r>
              <a:rPr lang="en-US" dirty="0"/>
              <a:t>The safety of human life on earth as we know it is endangered by the unsustainable exploitation of many natural resources.</a:t>
            </a:r>
          </a:p>
          <a:p>
            <a:pPr>
              <a:lnSpc>
                <a:spcPct val="90000"/>
              </a:lnSpc>
            </a:pPr>
            <a:endParaRPr lang="en-US" dirty="0"/>
          </a:p>
          <a:p>
            <a:pPr>
              <a:lnSpc>
                <a:spcPct val="90000"/>
              </a:lnSpc>
            </a:pPr>
            <a:r>
              <a:rPr lang="en-US" dirty="0">
                <a:solidFill>
                  <a:schemeClr val="tx1"/>
                </a:solidFill>
              </a:rPr>
              <a:t>Maybe most importantly, over the last 250 years the availability of essentially unlimited amounts of fossil fuel energy has resulted in rapid population growth and unsustainable use of many natural resources. </a:t>
            </a:r>
          </a:p>
          <a:p>
            <a:pPr>
              <a:lnSpc>
                <a:spcPct val="90000"/>
              </a:lnSpc>
            </a:pPr>
            <a:endParaRPr lang="en-US" dirty="0">
              <a:solidFill>
                <a:schemeClr val="tx1"/>
              </a:solidFill>
            </a:endParaRPr>
          </a:p>
          <a:p>
            <a:pPr>
              <a:lnSpc>
                <a:spcPct val="90000"/>
              </a:lnSpc>
            </a:pPr>
            <a:r>
              <a:rPr lang="en-US" dirty="0"/>
              <a:t>The most urgent issue but certainly not the only one: CO2 from burning fossil fuels accumulates in the atmosphere and heats the planet. CO2 in the atmosphere is the primary determinant of the earth’s average surface temperature.</a:t>
            </a:r>
          </a:p>
          <a:p>
            <a:pPr>
              <a:lnSpc>
                <a:spcPct val="90000"/>
              </a:lnSpc>
            </a:pPr>
            <a:endParaRPr lang="en-US" dirty="0"/>
          </a:p>
          <a:p>
            <a:pPr>
              <a:lnSpc>
                <a:spcPct val="90000"/>
              </a:lnSpc>
            </a:pPr>
            <a:r>
              <a:rPr lang="en-US" dirty="0">
                <a:solidFill>
                  <a:schemeClr val="tx1"/>
                </a:solidFill>
              </a:rPr>
              <a:t>The future accelerator projects will overlap in time with increasingly more extreme weather events around the world and urgent demands to cut CO2 emissions.</a:t>
            </a:r>
          </a:p>
        </p:txBody>
      </p:sp>
      <p:sp>
        <p:nvSpPr>
          <p:cNvPr id="2" name="Title 1"/>
          <p:cNvSpPr>
            <a:spLocks noGrp="1"/>
          </p:cNvSpPr>
          <p:nvPr>
            <p:ph type="title"/>
          </p:nvPr>
        </p:nvSpPr>
        <p:spPr>
          <a:xfrm>
            <a:off x="355601" y="423863"/>
            <a:ext cx="6471911" cy="719137"/>
          </a:xfrm>
        </p:spPr>
        <p:txBody>
          <a:bodyPr wrap="square" anchor="ctr">
            <a:normAutofit/>
          </a:bodyPr>
          <a:lstStyle/>
          <a:p>
            <a:r>
              <a:rPr lang="en-US" dirty="0"/>
              <a:t>Thoughts on sustainability</a:t>
            </a:r>
          </a:p>
        </p:txBody>
      </p:sp>
      <p:sp>
        <p:nvSpPr>
          <p:cNvPr id="4" name="TextBox 3">
            <a:extLst>
              <a:ext uri="{FF2B5EF4-FFF2-40B4-BE49-F238E27FC236}">
                <a16:creationId xmlns:a16="http://schemas.microsoft.com/office/drawing/2014/main" id="{088940A7-5A09-35E1-83B7-B3FC9A08AC82}"/>
              </a:ext>
            </a:extLst>
          </p:cNvPr>
          <p:cNvSpPr txBox="1"/>
          <p:nvPr/>
        </p:nvSpPr>
        <p:spPr>
          <a:xfrm>
            <a:off x="8194597" y="502952"/>
            <a:ext cx="2300694" cy="307777"/>
          </a:xfrm>
          <a:prstGeom prst="rect">
            <a:avLst/>
          </a:prstGeom>
          <a:noFill/>
          <a:ln>
            <a:solidFill>
              <a:schemeClr val="tx1"/>
            </a:solidFill>
          </a:ln>
        </p:spPr>
        <p:txBody>
          <a:bodyPr wrap="none" rtlCol="0">
            <a:spAutoFit/>
          </a:bodyPr>
          <a:lstStyle/>
          <a:p>
            <a:r>
              <a:rPr lang="en-US" sz="1400" b="0" dirty="0">
                <a:latin typeface="Helvetica" pitchFamily="2" charset="0"/>
              </a:rPr>
              <a:t>World Population, 0 - 2023</a:t>
            </a:r>
          </a:p>
        </p:txBody>
      </p:sp>
      <p:pic>
        <p:nvPicPr>
          <p:cNvPr id="7" name="Picture 6" descr="A graph of the global surface temperature increase&#10;&#10;Description automatically generated">
            <a:extLst>
              <a:ext uri="{FF2B5EF4-FFF2-40B4-BE49-F238E27FC236}">
                <a16:creationId xmlns:a16="http://schemas.microsoft.com/office/drawing/2014/main" id="{E13F0D64-BC07-E30D-C881-7EBAAAA26BB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299488" y="3246122"/>
            <a:ext cx="4892512" cy="3611878"/>
          </a:xfrm>
          <a:prstGeom prst="rect">
            <a:avLst/>
          </a:prstGeom>
        </p:spPr>
      </p:pic>
    </p:spTree>
    <p:extLst>
      <p:ext uri="{BB962C8B-B14F-4D97-AF65-F5344CB8AC3E}">
        <p14:creationId xmlns:p14="http://schemas.microsoft.com/office/powerpoint/2010/main" val="1245458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5FBBE-3D01-52E3-52F9-203D084BAF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6634CD-2267-8320-F92B-E089EA63B98D}"/>
              </a:ext>
            </a:extLst>
          </p:cNvPr>
          <p:cNvSpPr>
            <a:spLocks noGrp="1" noChangeAspect="1"/>
          </p:cNvSpPr>
          <p:nvPr>
            <p:ph sz="half" idx="1"/>
          </p:nvPr>
        </p:nvSpPr>
        <p:spPr>
          <a:xfrm>
            <a:off x="355601" y="1051586"/>
            <a:ext cx="11683933" cy="5806414"/>
          </a:xfrm>
        </p:spPr>
        <p:txBody>
          <a:bodyPr>
            <a:normAutofit/>
          </a:bodyPr>
          <a:lstStyle/>
          <a:p>
            <a:endParaRPr lang="en-US" dirty="0"/>
          </a:p>
          <a:p>
            <a:r>
              <a:rPr lang="en-US" dirty="0"/>
              <a:t>Human-caused CO2 emissions are mainly the product of three factors: </a:t>
            </a:r>
          </a:p>
          <a:p>
            <a:pPr marL="452437" lvl="1" indent="-342900">
              <a:buSzPct val="100000"/>
              <a:buFont typeface="+mj-lt"/>
              <a:buAutoNum type="arabicPeriod"/>
            </a:pPr>
            <a:r>
              <a:rPr lang="en-US" dirty="0">
                <a:solidFill>
                  <a:srgbClr val="000000"/>
                </a:solidFill>
              </a:rPr>
              <a:t>Number of people x </a:t>
            </a:r>
          </a:p>
          <a:p>
            <a:pPr marL="452437" lvl="1" indent="-342900">
              <a:buSzPct val="100000"/>
              <a:buFont typeface="+mj-lt"/>
              <a:buAutoNum type="arabicPeriod"/>
            </a:pPr>
            <a:r>
              <a:rPr lang="en-US" dirty="0">
                <a:solidFill>
                  <a:srgbClr val="000000"/>
                </a:solidFill>
              </a:rPr>
              <a:t>Energy consumption per person x </a:t>
            </a:r>
          </a:p>
          <a:p>
            <a:pPr marL="452437" lvl="1" indent="-342900">
              <a:buSzPct val="100000"/>
              <a:buFont typeface="+mj-lt"/>
              <a:buAutoNum type="arabicPeriod"/>
            </a:pPr>
            <a:r>
              <a:rPr lang="en-US" dirty="0">
                <a:solidFill>
                  <a:srgbClr val="000000"/>
                </a:solidFill>
              </a:rPr>
              <a:t>CO2 emission per energy produced.</a:t>
            </a:r>
          </a:p>
          <a:p>
            <a:r>
              <a:rPr lang="en-US" dirty="0"/>
              <a:t>Present actions have no noticeable effect! Actions on each of the three factors are urgently needed:</a:t>
            </a:r>
          </a:p>
          <a:p>
            <a:pPr lvl="1"/>
            <a:r>
              <a:rPr lang="en-US" dirty="0">
                <a:solidFill>
                  <a:srgbClr val="000000"/>
                </a:solidFill>
              </a:rPr>
              <a:t>(1) </a:t>
            </a:r>
            <a:r>
              <a:rPr lang="en-US" b="1" dirty="0">
                <a:solidFill>
                  <a:srgbClr val="000000"/>
                </a:solidFill>
              </a:rPr>
              <a:t>World population</a:t>
            </a:r>
            <a:r>
              <a:rPr lang="en-US" b="1" dirty="0"/>
              <a:t>:</a:t>
            </a:r>
            <a:r>
              <a:rPr lang="en-US" dirty="0"/>
              <a:t> </a:t>
            </a:r>
            <a:br>
              <a:rPr lang="en-US" dirty="0"/>
            </a:br>
            <a:r>
              <a:rPr lang="en-US" dirty="0"/>
              <a:t>Growth is slowing mainly due to reduced poverty and increased equality for women.</a:t>
            </a:r>
          </a:p>
          <a:p>
            <a:pPr lvl="1"/>
            <a:r>
              <a:rPr lang="en-US" dirty="0">
                <a:solidFill>
                  <a:srgbClr val="000000"/>
                </a:solidFill>
              </a:rPr>
              <a:t>(2) </a:t>
            </a:r>
            <a:r>
              <a:rPr lang="en-US" b="1" dirty="0">
                <a:solidFill>
                  <a:srgbClr val="000000"/>
                </a:solidFill>
              </a:rPr>
              <a:t>Reduce energy consumption per person by increasing energy efficiency for all activities (cultural change and technological innovation):</a:t>
            </a:r>
            <a:r>
              <a:rPr lang="en-US" dirty="0">
                <a:solidFill>
                  <a:srgbClr val="000000"/>
                </a:solidFill>
              </a:rPr>
              <a:t> Increasing energy efficiency is very feasible and can be implemented quickly. Interesting approach: “2000W Society” in Switzerland: Numerical goal for primary power consumption of 2.0kW per person (Now: US: 9.0kW, Europe: 4.4kW, China: 3.6kW, India: 0.8kW, World: 2.4kW, required food for humans (subsistence): ~ 100W)</a:t>
            </a:r>
          </a:p>
          <a:p>
            <a:pPr lvl="1"/>
            <a:r>
              <a:rPr lang="en-US" dirty="0">
                <a:solidFill>
                  <a:srgbClr val="000000"/>
                </a:solidFill>
              </a:rPr>
              <a:t>(3) </a:t>
            </a:r>
            <a:r>
              <a:rPr lang="en-US" b="1" dirty="0">
                <a:solidFill>
                  <a:srgbClr val="000000"/>
                </a:solidFill>
              </a:rPr>
              <a:t>Switch to carbon-neutral energy sources on a large scale (technological innovation):</a:t>
            </a:r>
            <a:r>
              <a:rPr lang="en-US" dirty="0">
                <a:solidFill>
                  <a:srgbClr val="000000"/>
                </a:solidFill>
              </a:rPr>
              <a:t> No detectable reduction of annual growth of atmospheric CO2 concentration even after massive investments. Note that</a:t>
            </a:r>
            <a:r>
              <a:rPr lang="en-US" dirty="0"/>
              <a:t> t</a:t>
            </a:r>
            <a:r>
              <a:rPr lang="en-US" dirty="0">
                <a:solidFill>
                  <a:schemeClr val="tx1"/>
                </a:solidFill>
              </a:rPr>
              <a:t>he low-density energy sources (solar and wind) require much more hardware, resources and energy investment per energy produced than the high-density energy sources (fossil fuel</a:t>
            </a:r>
            <a:r>
              <a:rPr lang="en-US" dirty="0"/>
              <a:t>, nuclear).</a:t>
            </a:r>
            <a:br>
              <a:rPr lang="en-US" dirty="0">
                <a:solidFill>
                  <a:schemeClr val="tx1"/>
                </a:solidFill>
              </a:rPr>
            </a:br>
            <a:r>
              <a:rPr lang="en-US" b="1" dirty="0">
                <a:solidFill>
                  <a:schemeClr val="tx1"/>
                </a:solidFill>
              </a:rPr>
              <a:t>Today, only nuclear energy has the demonstrated scalability to completely replace fossil fuels.</a:t>
            </a:r>
            <a:endParaRPr lang="en-US" dirty="0">
              <a:solidFill>
                <a:srgbClr val="000000"/>
              </a:solidFill>
            </a:endParaRPr>
          </a:p>
        </p:txBody>
      </p:sp>
      <p:sp>
        <p:nvSpPr>
          <p:cNvPr id="2" name="Title 1">
            <a:extLst>
              <a:ext uri="{FF2B5EF4-FFF2-40B4-BE49-F238E27FC236}">
                <a16:creationId xmlns:a16="http://schemas.microsoft.com/office/drawing/2014/main" id="{78481BCC-CA87-2466-3FBB-38311BAE97DD}"/>
              </a:ext>
            </a:extLst>
          </p:cNvPr>
          <p:cNvSpPr>
            <a:spLocks noGrp="1"/>
          </p:cNvSpPr>
          <p:nvPr>
            <p:ph type="title"/>
          </p:nvPr>
        </p:nvSpPr>
        <p:spPr>
          <a:xfrm>
            <a:off x="355600" y="423863"/>
            <a:ext cx="11836399" cy="719137"/>
          </a:xfrm>
        </p:spPr>
        <p:txBody>
          <a:bodyPr/>
          <a:lstStyle/>
          <a:p>
            <a:r>
              <a:rPr lang="en-US" dirty="0"/>
              <a:t>How to reduce CO2 emissions – the importance of reduced energy consumption</a:t>
            </a:r>
          </a:p>
        </p:txBody>
      </p:sp>
    </p:spTree>
    <p:extLst>
      <p:ext uri="{BB962C8B-B14F-4D97-AF65-F5344CB8AC3E}">
        <p14:creationId xmlns:p14="http://schemas.microsoft.com/office/powerpoint/2010/main" val="2327848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6709-3CE3-2AB3-6C73-85195CF6AA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447FF2-7862-07A4-FD26-EA5BF34B3122}"/>
              </a:ext>
            </a:extLst>
          </p:cNvPr>
          <p:cNvSpPr>
            <a:spLocks noGrp="1" noChangeAspect="1"/>
          </p:cNvSpPr>
          <p:nvPr>
            <p:ph sz="half" idx="1"/>
          </p:nvPr>
        </p:nvSpPr>
        <p:spPr>
          <a:xfrm>
            <a:off x="355601" y="1234464"/>
            <a:ext cx="11836399" cy="5623536"/>
          </a:xfrm>
        </p:spPr>
        <p:txBody>
          <a:bodyPr>
            <a:normAutofit/>
          </a:bodyPr>
          <a:lstStyle/>
          <a:p>
            <a:pPr marL="109537" lvl="1" indent="0">
              <a:buNone/>
            </a:pPr>
            <a:endParaRPr lang="en-US" b="1" dirty="0"/>
          </a:p>
          <a:p>
            <a:r>
              <a:rPr lang="en-US" dirty="0"/>
              <a:t>Sustainability regarding CO2 emissions mainly consists of both reducing total energy consumption </a:t>
            </a:r>
            <a:r>
              <a:rPr lang="en-US" b="1" dirty="0"/>
              <a:t>and</a:t>
            </a:r>
            <a:r>
              <a:rPr lang="en-US" dirty="0"/>
              <a:t> transition to carbon-neutral energy sources. Such an approach needs to be applied to all accelerator projects and facilities.</a:t>
            </a:r>
          </a:p>
          <a:p>
            <a:endParaRPr lang="en-US" dirty="0"/>
          </a:p>
          <a:p>
            <a:r>
              <a:rPr lang="en-US" dirty="0">
                <a:solidFill>
                  <a:schemeClr val="tx1"/>
                </a:solidFill>
              </a:rPr>
              <a:t>We need to focus on the development of energy efficient accelerator technologies with the same priority as achieving higher performance. Every new facility should prioritize low energy consumption, even if it means that the project is delayed to do the necessary R&amp;D.</a:t>
            </a:r>
          </a:p>
          <a:p>
            <a:pPr marL="0" indent="0">
              <a:buNone/>
            </a:pPr>
            <a:endParaRPr lang="en-US" dirty="0"/>
          </a:p>
          <a:p>
            <a:r>
              <a:rPr lang="en-US" dirty="0"/>
              <a:t>Like the 2000W Society idea, a numerical goal or budget for the energy consumption of accelerator-based user facilities could be a useful concept. For example, a goal for the maximum power consumption per user could be defined (5 – 10 kW per user?). (LHC: 10000 users, 120 MW, 12 kW/user; NSLS II (light source): 2000 users, 6 MW, 3 kW/user ; RHIC: 1000 users, 25 MW, 25 kW/user)</a:t>
            </a:r>
          </a:p>
        </p:txBody>
      </p:sp>
      <p:sp>
        <p:nvSpPr>
          <p:cNvPr id="2" name="Title 1">
            <a:extLst>
              <a:ext uri="{FF2B5EF4-FFF2-40B4-BE49-F238E27FC236}">
                <a16:creationId xmlns:a16="http://schemas.microsoft.com/office/drawing/2014/main" id="{A1383D68-DD49-242B-A5D1-E8FF6434E182}"/>
              </a:ext>
            </a:extLst>
          </p:cNvPr>
          <p:cNvSpPr>
            <a:spLocks noGrp="1"/>
          </p:cNvSpPr>
          <p:nvPr>
            <p:ph type="title"/>
          </p:nvPr>
        </p:nvSpPr>
        <p:spPr/>
        <p:txBody>
          <a:bodyPr/>
          <a:lstStyle/>
          <a:p>
            <a:r>
              <a:rPr lang="en-US" dirty="0"/>
              <a:t>What can the Accelerator Community do? </a:t>
            </a:r>
          </a:p>
        </p:txBody>
      </p:sp>
    </p:spTree>
    <p:extLst>
      <p:ext uri="{BB962C8B-B14F-4D97-AF65-F5344CB8AC3E}">
        <p14:creationId xmlns:p14="http://schemas.microsoft.com/office/powerpoint/2010/main" val="26698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601" y="1600220"/>
            <a:ext cx="11766227" cy="5257780"/>
          </a:xfrm>
        </p:spPr>
        <p:txBody>
          <a:bodyPr>
            <a:normAutofit/>
          </a:bodyPr>
          <a:lstStyle/>
          <a:p>
            <a:r>
              <a:rPr lang="en-US" dirty="0"/>
              <a:t>Accelerator facilities need to produce high energy conditions. This means that energy efficiency often requires some form of recovery of the lost energy.</a:t>
            </a:r>
          </a:p>
          <a:p>
            <a:endParaRPr lang="en-US" dirty="0"/>
          </a:p>
          <a:p>
            <a:pPr lvl="1"/>
            <a:r>
              <a:rPr lang="en-US" dirty="0"/>
              <a:t>More efficient power converters to DC and RF (incremental)</a:t>
            </a:r>
          </a:p>
          <a:p>
            <a:pPr lvl="1"/>
            <a:r>
              <a:rPr lang="en-US" dirty="0"/>
              <a:t>Pulsed systems with energy recovery</a:t>
            </a:r>
          </a:p>
          <a:p>
            <a:pPr lvl="1"/>
            <a:r>
              <a:rPr lang="en-US" dirty="0"/>
              <a:t>More efficient He refrigerators (presently 3 – 4 times worse than Carnot efficiency!)</a:t>
            </a:r>
          </a:p>
          <a:p>
            <a:pPr lvl="1"/>
            <a:r>
              <a:rPr lang="en-US" dirty="0"/>
              <a:t>Recovery of process heat using heat pump technology</a:t>
            </a:r>
          </a:p>
          <a:p>
            <a:pPr lvl="1"/>
            <a:r>
              <a:rPr lang="en-US" dirty="0"/>
              <a:t>Use of energy efficient components (Superconducting technology, permanent magnets, HTS, …)</a:t>
            </a:r>
          </a:p>
          <a:p>
            <a:pPr lvl="1"/>
            <a:r>
              <a:rPr lang="en-US" dirty="0"/>
              <a:t>Compact accelerators using fewer resources for construction (Muon collider, Wakefield Accelerators (?), …)</a:t>
            </a:r>
          </a:p>
          <a:p>
            <a:pPr lvl="1"/>
            <a:r>
              <a:rPr lang="en-US" dirty="0"/>
              <a:t>Energy efficient accelerator concepts (Storage rings, Energy Recovery Accelerators, …)</a:t>
            </a:r>
          </a:p>
        </p:txBody>
      </p:sp>
      <p:sp>
        <p:nvSpPr>
          <p:cNvPr id="2" name="Title 1"/>
          <p:cNvSpPr>
            <a:spLocks noGrp="1"/>
          </p:cNvSpPr>
          <p:nvPr>
            <p:ph type="title"/>
          </p:nvPr>
        </p:nvSpPr>
        <p:spPr/>
        <p:txBody>
          <a:bodyPr/>
          <a:lstStyle/>
          <a:p>
            <a:r>
              <a:rPr lang="en-US" dirty="0"/>
              <a:t>Areas of R&amp;D to reduce energy consumption</a:t>
            </a:r>
          </a:p>
        </p:txBody>
      </p:sp>
    </p:spTree>
    <p:extLst>
      <p:ext uri="{BB962C8B-B14F-4D97-AF65-F5344CB8AC3E}">
        <p14:creationId xmlns:p14="http://schemas.microsoft.com/office/powerpoint/2010/main" val="20177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27B94-F5D3-7167-39FB-00A99E0321F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0D23F0-9EF3-70D1-D58D-147D12848F42}"/>
              </a:ext>
            </a:extLst>
          </p:cNvPr>
          <p:cNvSpPr>
            <a:spLocks noGrp="1"/>
          </p:cNvSpPr>
          <p:nvPr>
            <p:ph sz="half" idx="1"/>
          </p:nvPr>
        </p:nvSpPr>
        <p:spPr>
          <a:xfrm>
            <a:off x="355601" y="1600220"/>
            <a:ext cx="11766227" cy="5257780"/>
          </a:xfrm>
        </p:spPr>
        <p:txBody>
          <a:bodyPr>
            <a:normAutofit/>
          </a:bodyPr>
          <a:lstStyle/>
          <a:p>
            <a:r>
              <a:rPr lang="en-US" b="1" dirty="0"/>
              <a:t>Accelerator driven sub-critical reactors: </a:t>
            </a:r>
            <a:r>
              <a:rPr lang="en-US" dirty="0"/>
              <a:t>Nuclear power is the only carbon-neutral energy source that has been proven to be scalable. The main obstacle is the treatment of the radioactive “waste”. Accelerator driven sub-critical reactors (Accelerator Driven Systems ) can transmute this waste and also generate energy. The accelerator must be highly reliable and very energy efficient. The accelerator community can do this!</a:t>
            </a:r>
          </a:p>
          <a:p>
            <a:endParaRPr lang="en-US" dirty="0"/>
          </a:p>
          <a:p>
            <a:r>
              <a:rPr lang="en-US" b="1" dirty="0"/>
              <a:t>Heavy ion inertial fusion: </a:t>
            </a:r>
            <a:r>
              <a:rPr lang="en-US" dirty="0"/>
              <a:t>The inertial fusion experiments at NIF have demonstrated the concept: more energy was released than the energy of the laser beams used to compress the fuel pellet. However, the energy efficiency of producing the laser beams is very low. Heavy ion beams used compress the pellets can be produced with much higher energy efficiency. Fusion energy might well not be ready for many decades, but R&amp;D of possible approaches need to be done now.</a:t>
            </a:r>
          </a:p>
        </p:txBody>
      </p:sp>
      <p:sp>
        <p:nvSpPr>
          <p:cNvPr id="2" name="Title 1">
            <a:extLst>
              <a:ext uri="{FF2B5EF4-FFF2-40B4-BE49-F238E27FC236}">
                <a16:creationId xmlns:a16="http://schemas.microsoft.com/office/drawing/2014/main" id="{C819B6C7-6356-716F-B0B1-CC8508C2C6A8}"/>
              </a:ext>
            </a:extLst>
          </p:cNvPr>
          <p:cNvSpPr>
            <a:spLocks noGrp="1"/>
          </p:cNvSpPr>
          <p:nvPr>
            <p:ph type="title"/>
          </p:nvPr>
        </p:nvSpPr>
        <p:spPr>
          <a:xfrm>
            <a:off x="355601" y="423863"/>
            <a:ext cx="11501056" cy="719137"/>
          </a:xfrm>
        </p:spPr>
        <p:txBody>
          <a:bodyPr/>
          <a:lstStyle/>
          <a:p>
            <a:r>
              <a:rPr lang="en-US" dirty="0"/>
              <a:t>What can the Accelerator Community do? Carbon-neutral energy</a:t>
            </a:r>
          </a:p>
        </p:txBody>
      </p:sp>
    </p:spTree>
    <p:extLst>
      <p:ext uri="{BB962C8B-B14F-4D97-AF65-F5344CB8AC3E}">
        <p14:creationId xmlns:p14="http://schemas.microsoft.com/office/powerpoint/2010/main" val="4291569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A64C6-F400-43D9-B402-00686E53D0E5}"/>
              </a:ext>
            </a:extLst>
          </p:cNvPr>
          <p:cNvSpPr>
            <a:spLocks noGrp="1"/>
          </p:cNvSpPr>
          <p:nvPr>
            <p:ph type="title"/>
          </p:nvPr>
        </p:nvSpPr>
        <p:spPr>
          <a:xfrm>
            <a:off x="355601" y="423863"/>
            <a:ext cx="6775502" cy="719137"/>
          </a:xfrm>
        </p:spPr>
        <p:txBody>
          <a:bodyPr/>
          <a:lstStyle/>
          <a:p>
            <a:r>
              <a:rPr lang="en-US" dirty="0"/>
              <a:t>Snowmass 2021 Accelerator Frontier Collider Implementation Task Force</a:t>
            </a:r>
          </a:p>
        </p:txBody>
      </p:sp>
      <p:sp>
        <p:nvSpPr>
          <p:cNvPr id="32" name="Content Placeholder 31">
            <a:extLst>
              <a:ext uri="{FF2B5EF4-FFF2-40B4-BE49-F238E27FC236}">
                <a16:creationId xmlns:a16="http://schemas.microsoft.com/office/drawing/2014/main" id="{0E92698B-7567-414A-A895-1E2AC2486433}"/>
              </a:ext>
            </a:extLst>
          </p:cNvPr>
          <p:cNvSpPr>
            <a:spLocks noGrp="1"/>
          </p:cNvSpPr>
          <p:nvPr>
            <p:ph sz="half" idx="1"/>
          </p:nvPr>
        </p:nvSpPr>
        <p:spPr>
          <a:xfrm>
            <a:off x="355603" y="1600199"/>
            <a:ext cx="6594654" cy="3566141"/>
          </a:xfrm>
        </p:spPr>
        <p:txBody>
          <a:bodyPr>
            <a:normAutofit/>
          </a:bodyPr>
          <a:lstStyle/>
          <a:p>
            <a:r>
              <a:rPr lang="en-US" sz="1800" dirty="0"/>
              <a:t>The Collider Implementation Task Force (ITF) was charged with the evaluation and </a:t>
            </a:r>
            <a:r>
              <a:rPr lang="en-US" sz="1800" b="1" dirty="0"/>
              <a:t>fair and impartial comparison </a:t>
            </a:r>
            <a:r>
              <a:rPr lang="en-US" sz="1800" dirty="0"/>
              <a:t>of future collider proposals, including R&amp;D needs, schedule, cost (using the same accounting rules), and </a:t>
            </a:r>
            <a:r>
              <a:rPr lang="en-US" sz="1800" b="1" dirty="0"/>
              <a:t>environmental impact and sustainability</a:t>
            </a:r>
            <a:r>
              <a:rPr lang="en-US" sz="1800" dirty="0"/>
              <a:t>. </a:t>
            </a:r>
          </a:p>
          <a:p>
            <a:r>
              <a:rPr lang="en-US" sz="1800" dirty="0">
                <a:solidFill>
                  <a:schemeClr val="tx1"/>
                </a:solidFill>
              </a:rPr>
              <a:t>The full report is published in Journal of Instrumentation (</a:t>
            </a:r>
            <a:r>
              <a:rPr lang="en-US" sz="1800" dirty="0">
                <a:solidFill>
                  <a:schemeClr val="tx1"/>
                </a:solidFill>
                <a:hlinkClick r:id="rId3"/>
              </a:rPr>
              <a:t>TR et al, 2023 JINST </a:t>
            </a:r>
            <a:r>
              <a:rPr lang="en-US" sz="1800" b="1" dirty="0">
                <a:solidFill>
                  <a:schemeClr val="tx1"/>
                </a:solidFill>
                <a:hlinkClick r:id="rId3"/>
              </a:rPr>
              <a:t>18</a:t>
            </a:r>
            <a:r>
              <a:rPr lang="en-US" sz="1800" dirty="0">
                <a:solidFill>
                  <a:schemeClr val="tx1"/>
                </a:solidFill>
                <a:hlinkClick r:id="rId3"/>
              </a:rPr>
              <a:t> P05018</a:t>
            </a:r>
            <a:r>
              <a:rPr lang="en-US" sz="1800" dirty="0">
                <a:solidFill>
                  <a:schemeClr val="tx1"/>
                </a:solidFill>
              </a:rPr>
              <a:t>).</a:t>
            </a:r>
          </a:p>
        </p:txBody>
      </p:sp>
      <p:grpSp>
        <p:nvGrpSpPr>
          <p:cNvPr id="29" name="Group 28">
            <a:extLst>
              <a:ext uri="{FF2B5EF4-FFF2-40B4-BE49-F238E27FC236}">
                <a16:creationId xmlns:a16="http://schemas.microsoft.com/office/drawing/2014/main" id="{2E5E32BA-FB96-1D4B-93FF-51EFBDA89FFE}"/>
              </a:ext>
            </a:extLst>
          </p:cNvPr>
          <p:cNvGrpSpPr/>
          <p:nvPr/>
        </p:nvGrpSpPr>
        <p:grpSpPr>
          <a:xfrm>
            <a:off x="7023225" y="2496103"/>
            <a:ext cx="1587375" cy="1859867"/>
            <a:chOff x="1965706" y="5197546"/>
            <a:chExt cx="1587375" cy="1859867"/>
          </a:xfrm>
        </p:grpSpPr>
        <p:pic>
          <p:nvPicPr>
            <p:cNvPr id="8" name="Picture 7">
              <a:extLst>
                <a:ext uri="{FF2B5EF4-FFF2-40B4-BE49-F238E27FC236}">
                  <a16:creationId xmlns:a16="http://schemas.microsoft.com/office/drawing/2014/main" id="{195A4377-5E49-424C-B3AA-FBB75F5681D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
            <a:stretch/>
          </p:blipFill>
          <p:spPr>
            <a:xfrm>
              <a:off x="2194180" y="5197546"/>
              <a:ext cx="1184726" cy="1422121"/>
            </a:xfrm>
            <a:prstGeom prst="rect">
              <a:avLst/>
            </a:prstGeom>
            <a:solidFill>
              <a:schemeClr val="bg1"/>
            </a:solidFill>
          </p:spPr>
        </p:pic>
        <p:sp>
          <p:nvSpPr>
            <p:cNvPr id="11" name="TextBox 10">
              <a:extLst>
                <a:ext uri="{FF2B5EF4-FFF2-40B4-BE49-F238E27FC236}">
                  <a16:creationId xmlns:a16="http://schemas.microsoft.com/office/drawing/2014/main" id="{4851347E-2825-4E4C-9000-F9D6B6D1170E}"/>
                </a:ext>
              </a:extLst>
            </p:cNvPr>
            <p:cNvSpPr txBox="1"/>
            <p:nvPr/>
          </p:nvSpPr>
          <p:spPr>
            <a:xfrm>
              <a:off x="1965706" y="6657303"/>
              <a:ext cx="1587375"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Steve </a:t>
              </a:r>
              <a:r>
                <a:rPr lang="en-US" sz="1000" dirty="0" err="1">
                  <a:solidFill>
                    <a:srgbClr val="800080"/>
                  </a:solidFill>
                  <a:latin typeface="Helvetica" pitchFamily="2" charset="0"/>
                </a:rPr>
                <a:t>Gourlay</a:t>
              </a:r>
              <a:br>
                <a:rPr lang="en-US" sz="1000" dirty="0">
                  <a:solidFill>
                    <a:srgbClr val="800080"/>
                  </a:solidFill>
                  <a:latin typeface="Helvetica" pitchFamily="2" charset="0"/>
                </a:rPr>
              </a:br>
              <a:r>
                <a:rPr lang="en-US" sz="1000" dirty="0">
                  <a:solidFill>
                    <a:srgbClr val="800080"/>
                  </a:solidFill>
                  <a:latin typeface="Helvetica" pitchFamily="2" charset="0"/>
                </a:rPr>
                <a:t> (LBNL)</a:t>
              </a:r>
            </a:p>
          </p:txBody>
        </p:sp>
      </p:grpSp>
      <p:grpSp>
        <p:nvGrpSpPr>
          <p:cNvPr id="30" name="Group 29">
            <a:extLst>
              <a:ext uri="{FF2B5EF4-FFF2-40B4-BE49-F238E27FC236}">
                <a16:creationId xmlns:a16="http://schemas.microsoft.com/office/drawing/2014/main" id="{21C06C61-F767-1C49-B684-31C71F9FBA26}"/>
              </a:ext>
            </a:extLst>
          </p:cNvPr>
          <p:cNvGrpSpPr/>
          <p:nvPr/>
        </p:nvGrpSpPr>
        <p:grpSpPr>
          <a:xfrm>
            <a:off x="3234701" y="4974292"/>
            <a:ext cx="1375399" cy="1880608"/>
            <a:chOff x="4205114" y="5243288"/>
            <a:chExt cx="1375399" cy="1880608"/>
          </a:xfrm>
        </p:grpSpPr>
        <p:pic>
          <p:nvPicPr>
            <p:cNvPr id="9" name="Picture 8">
              <a:extLst>
                <a:ext uri="{FF2B5EF4-FFF2-40B4-BE49-F238E27FC236}">
                  <a16:creationId xmlns:a16="http://schemas.microsoft.com/office/drawing/2014/main" id="{199DF3FC-5A9A-4F78-9485-A2782AD46A4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368124" y="5243288"/>
              <a:ext cx="1117248" cy="1404309"/>
            </a:xfrm>
            <a:prstGeom prst="rect">
              <a:avLst/>
            </a:prstGeom>
            <a:solidFill>
              <a:schemeClr val="bg1"/>
            </a:solidFill>
          </p:spPr>
        </p:pic>
        <p:sp>
          <p:nvSpPr>
            <p:cNvPr id="12" name="TextBox 11">
              <a:extLst>
                <a:ext uri="{FF2B5EF4-FFF2-40B4-BE49-F238E27FC236}">
                  <a16:creationId xmlns:a16="http://schemas.microsoft.com/office/drawing/2014/main" id="{E17AB996-B567-4F76-9EA4-41E16063BF48}"/>
                </a:ext>
              </a:extLst>
            </p:cNvPr>
            <p:cNvSpPr txBox="1"/>
            <p:nvPr/>
          </p:nvSpPr>
          <p:spPr>
            <a:xfrm>
              <a:off x="4205114" y="6723786"/>
              <a:ext cx="1375399"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Tor </a:t>
              </a:r>
              <a:r>
                <a:rPr lang="en-US" sz="1000" dirty="0" err="1">
                  <a:solidFill>
                    <a:srgbClr val="800080"/>
                  </a:solidFill>
                  <a:latin typeface="Helvetica" pitchFamily="2" charset="0"/>
                </a:rPr>
                <a:t>Raubenheimer</a:t>
              </a:r>
              <a:r>
                <a:rPr lang="en-US" sz="1000" dirty="0">
                  <a:solidFill>
                    <a:srgbClr val="800080"/>
                  </a:solidFill>
                  <a:latin typeface="Helvetica" pitchFamily="2" charset="0"/>
                </a:rPr>
                <a:t> </a:t>
              </a:r>
              <a:br>
                <a:rPr lang="en-US" sz="1000" dirty="0">
                  <a:solidFill>
                    <a:srgbClr val="800080"/>
                  </a:solidFill>
                  <a:latin typeface="Helvetica" pitchFamily="2" charset="0"/>
                </a:rPr>
              </a:br>
              <a:r>
                <a:rPr lang="en-US" sz="1000" dirty="0">
                  <a:solidFill>
                    <a:srgbClr val="800080"/>
                  </a:solidFill>
                  <a:latin typeface="Helvetica" pitchFamily="2" charset="0"/>
                </a:rPr>
                <a:t>(SLAC)</a:t>
              </a:r>
            </a:p>
          </p:txBody>
        </p:sp>
      </p:grpSp>
      <p:grpSp>
        <p:nvGrpSpPr>
          <p:cNvPr id="31" name="Group 30">
            <a:extLst>
              <a:ext uri="{FF2B5EF4-FFF2-40B4-BE49-F238E27FC236}">
                <a16:creationId xmlns:a16="http://schemas.microsoft.com/office/drawing/2014/main" id="{2CD6A0CB-E618-DA4C-8DC0-49E02E1A1EA3}"/>
              </a:ext>
            </a:extLst>
          </p:cNvPr>
          <p:cNvGrpSpPr/>
          <p:nvPr/>
        </p:nvGrpSpPr>
        <p:grpSpPr>
          <a:xfrm>
            <a:off x="7120901" y="4964164"/>
            <a:ext cx="1375399" cy="1890736"/>
            <a:chOff x="6079801" y="5181973"/>
            <a:chExt cx="1375399" cy="1887592"/>
          </a:xfrm>
        </p:grpSpPr>
        <p:pic>
          <p:nvPicPr>
            <p:cNvPr id="10" name="Picture 9">
              <a:extLst>
                <a:ext uri="{FF2B5EF4-FFF2-40B4-BE49-F238E27FC236}">
                  <a16:creationId xmlns:a16="http://schemas.microsoft.com/office/drawing/2014/main" id="{8F232380-4D4B-4BAE-AD93-C28BFBA33BDF}"/>
                </a:ext>
              </a:extLst>
            </p:cNvPr>
            <p:cNvPicPr>
              <a:picLocks noChangeAspect="1"/>
            </p:cNvPicPr>
            <p:nvPr/>
          </p:nvPicPr>
          <p:blipFill>
            <a:blip r:embed="rId6"/>
            <a:stretch>
              <a:fillRect/>
            </a:stretch>
          </p:blipFill>
          <p:spPr>
            <a:xfrm>
              <a:off x="6184062" y="5181973"/>
              <a:ext cx="1185072" cy="1412085"/>
            </a:xfrm>
            <a:prstGeom prst="rect">
              <a:avLst/>
            </a:prstGeom>
            <a:solidFill>
              <a:schemeClr val="bg1"/>
            </a:solidFill>
          </p:spPr>
        </p:pic>
        <p:sp>
          <p:nvSpPr>
            <p:cNvPr id="56" name="TextBox 55">
              <a:extLst>
                <a:ext uri="{FF2B5EF4-FFF2-40B4-BE49-F238E27FC236}">
                  <a16:creationId xmlns:a16="http://schemas.microsoft.com/office/drawing/2014/main" id="{7CE1435C-1E28-3C5B-6778-AA11D2187482}"/>
                </a:ext>
              </a:extLst>
            </p:cNvPr>
            <p:cNvSpPr txBox="1"/>
            <p:nvPr/>
          </p:nvSpPr>
          <p:spPr>
            <a:xfrm>
              <a:off x="6079801" y="6670120"/>
              <a:ext cx="1375399" cy="399445"/>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Vladimir </a:t>
              </a:r>
              <a:r>
                <a:rPr lang="en-US" sz="1000" dirty="0" err="1">
                  <a:solidFill>
                    <a:srgbClr val="800080"/>
                  </a:solidFill>
                  <a:latin typeface="Helvetica" pitchFamily="2" charset="0"/>
                </a:rPr>
                <a:t>Shiltsev</a:t>
              </a:r>
              <a:r>
                <a:rPr lang="en-US" sz="1000" dirty="0">
                  <a:solidFill>
                    <a:srgbClr val="800080"/>
                  </a:solidFill>
                  <a:latin typeface="Helvetica" pitchFamily="2" charset="0"/>
                </a:rPr>
                <a:t> (FNAL)</a:t>
              </a:r>
            </a:p>
          </p:txBody>
        </p:sp>
      </p:grpSp>
      <p:grpSp>
        <p:nvGrpSpPr>
          <p:cNvPr id="19" name="Group 18">
            <a:extLst>
              <a:ext uri="{FF2B5EF4-FFF2-40B4-BE49-F238E27FC236}">
                <a16:creationId xmlns:a16="http://schemas.microsoft.com/office/drawing/2014/main" id="{D24389FD-50D1-6246-8061-713A1C15508E}"/>
              </a:ext>
            </a:extLst>
          </p:cNvPr>
          <p:cNvGrpSpPr/>
          <p:nvPr/>
        </p:nvGrpSpPr>
        <p:grpSpPr>
          <a:xfrm>
            <a:off x="4610100" y="4974292"/>
            <a:ext cx="1218072" cy="1883708"/>
            <a:chOff x="9300933" y="87041"/>
            <a:chExt cx="1218072" cy="1883708"/>
          </a:xfrm>
        </p:grpSpPr>
        <p:pic>
          <p:nvPicPr>
            <p:cNvPr id="1026" name="Picture 2" descr="BNL | Thomas Roser">
              <a:extLst>
                <a:ext uri="{FF2B5EF4-FFF2-40B4-BE49-F238E27FC236}">
                  <a16:creationId xmlns:a16="http://schemas.microsoft.com/office/drawing/2014/main" id="{99328213-9FE1-459B-A344-111A692ED13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315230" y="87041"/>
              <a:ext cx="1196506" cy="14043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5BEE34E-64A5-48FC-BDAA-F560D2EDCDB5}"/>
                </a:ext>
              </a:extLst>
            </p:cNvPr>
            <p:cNvSpPr txBox="1"/>
            <p:nvPr/>
          </p:nvSpPr>
          <p:spPr>
            <a:xfrm>
              <a:off x="9300933" y="1570639"/>
              <a:ext cx="1218072"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Thomas Roser (BNL, Chair)</a:t>
              </a:r>
            </a:p>
          </p:txBody>
        </p:sp>
      </p:grpSp>
      <p:grpSp>
        <p:nvGrpSpPr>
          <p:cNvPr id="18" name="Group 17">
            <a:extLst>
              <a:ext uri="{FF2B5EF4-FFF2-40B4-BE49-F238E27FC236}">
                <a16:creationId xmlns:a16="http://schemas.microsoft.com/office/drawing/2014/main" id="{36101390-6D8D-9846-A5EE-E5F68A868FAA}"/>
              </a:ext>
            </a:extLst>
          </p:cNvPr>
          <p:cNvGrpSpPr/>
          <p:nvPr/>
        </p:nvGrpSpPr>
        <p:grpSpPr>
          <a:xfrm>
            <a:off x="8552538" y="4968073"/>
            <a:ext cx="1125467" cy="1886827"/>
            <a:chOff x="9476022" y="2079668"/>
            <a:chExt cx="1021475" cy="1886827"/>
          </a:xfrm>
        </p:grpSpPr>
        <p:pic>
          <p:nvPicPr>
            <p:cNvPr id="5" name="Picture 4">
              <a:extLst>
                <a:ext uri="{FF2B5EF4-FFF2-40B4-BE49-F238E27FC236}">
                  <a16:creationId xmlns:a16="http://schemas.microsoft.com/office/drawing/2014/main" id="{5D525BEF-AA5F-49D0-847C-F155779CF35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76022" y="2079668"/>
              <a:ext cx="1021475" cy="1419130"/>
            </a:xfrm>
            <a:prstGeom prst="rect">
              <a:avLst/>
            </a:prstGeom>
          </p:spPr>
        </p:pic>
        <p:sp>
          <p:nvSpPr>
            <p:cNvPr id="22" name="TextBox 21">
              <a:extLst>
                <a:ext uri="{FF2B5EF4-FFF2-40B4-BE49-F238E27FC236}">
                  <a16:creationId xmlns:a16="http://schemas.microsoft.com/office/drawing/2014/main" id="{D2F34CD1-A110-42B9-AEF6-B3D742F687AB}"/>
                </a:ext>
              </a:extLst>
            </p:cNvPr>
            <p:cNvSpPr txBox="1"/>
            <p:nvPr/>
          </p:nvSpPr>
          <p:spPr>
            <a:xfrm>
              <a:off x="9528720" y="3566385"/>
              <a:ext cx="948553"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Jim Strait</a:t>
              </a:r>
              <a:br>
                <a:rPr lang="en-US" sz="1000" dirty="0">
                  <a:solidFill>
                    <a:srgbClr val="800080"/>
                  </a:solidFill>
                  <a:latin typeface="Helvetica" pitchFamily="2" charset="0"/>
                </a:rPr>
              </a:br>
              <a:r>
                <a:rPr lang="en-US" sz="1000" dirty="0">
                  <a:solidFill>
                    <a:srgbClr val="800080"/>
                  </a:solidFill>
                  <a:latin typeface="Helvetica" pitchFamily="2" charset="0"/>
                </a:rPr>
                <a:t>(FNAL)</a:t>
              </a:r>
            </a:p>
          </p:txBody>
        </p:sp>
      </p:grpSp>
      <p:grpSp>
        <p:nvGrpSpPr>
          <p:cNvPr id="15" name="Group 14">
            <a:extLst>
              <a:ext uri="{FF2B5EF4-FFF2-40B4-BE49-F238E27FC236}">
                <a16:creationId xmlns:a16="http://schemas.microsoft.com/office/drawing/2014/main" id="{5717AE81-9A1B-AC41-BDD3-4FEBED944D33}"/>
              </a:ext>
            </a:extLst>
          </p:cNvPr>
          <p:cNvGrpSpPr/>
          <p:nvPr/>
        </p:nvGrpSpPr>
        <p:grpSpPr>
          <a:xfrm>
            <a:off x="5863601" y="4974292"/>
            <a:ext cx="1375399" cy="1880608"/>
            <a:chOff x="9234102" y="4282647"/>
            <a:chExt cx="1375399" cy="1880608"/>
          </a:xfrm>
        </p:grpSpPr>
        <p:pic>
          <p:nvPicPr>
            <p:cNvPr id="16" name="Picture 15">
              <a:extLst>
                <a:ext uri="{FF2B5EF4-FFF2-40B4-BE49-F238E27FC236}">
                  <a16:creationId xmlns:a16="http://schemas.microsoft.com/office/drawing/2014/main" id="{C50B1DC8-CB24-4905-8727-47BFDEE71BB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298615" y="4282647"/>
              <a:ext cx="1202989" cy="1404309"/>
            </a:xfrm>
            <a:prstGeom prst="rect">
              <a:avLst/>
            </a:prstGeom>
          </p:spPr>
        </p:pic>
        <p:sp>
          <p:nvSpPr>
            <p:cNvPr id="23" name="TextBox 22">
              <a:extLst>
                <a:ext uri="{FF2B5EF4-FFF2-40B4-BE49-F238E27FC236}">
                  <a16:creationId xmlns:a16="http://schemas.microsoft.com/office/drawing/2014/main" id="{AD608D8D-2AF7-453F-94E4-EE484A67222C}"/>
                </a:ext>
              </a:extLst>
            </p:cNvPr>
            <p:cNvSpPr txBox="1"/>
            <p:nvPr/>
          </p:nvSpPr>
          <p:spPr>
            <a:xfrm>
              <a:off x="9234102" y="5763145"/>
              <a:ext cx="1375399"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John  Seeman</a:t>
              </a:r>
              <a:br>
                <a:rPr lang="en-US" sz="1000" dirty="0">
                  <a:solidFill>
                    <a:srgbClr val="800080"/>
                  </a:solidFill>
                  <a:latin typeface="Helvetica" pitchFamily="2" charset="0"/>
                </a:rPr>
              </a:br>
              <a:r>
                <a:rPr lang="en-US" sz="1000" dirty="0">
                  <a:solidFill>
                    <a:srgbClr val="800080"/>
                  </a:solidFill>
                  <a:latin typeface="Helvetica" pitchFamily="2" charset="0"/>
                </a:rPr>
                <a:t>(SLAC)</a:t>
              </a:r>
            </a:p>
          </p:txBody>
        </p:sp>
      </p:grpSp>
      <p:grpSp>
        <p:nvGrpSpPr>
          <p:cNvPr id="21" name="Group 20">
            <a:extLst>
              <a:ext uri="{FF2B5EF4-FFF2-40B4-BE49-F238E27FC236}">
                <a16:creationId xmlns:a16="http://schemas.microsoft.com/office/drawing/2014/main" id="{C9AB6BC4-54F2-D04C-A182-3FDEF2695B85}"/>
              </a:ext>
            </a:extLst>
          </p:cNvPr>
          <p:cNvGrpSpPr/>
          <p:nvPr/>
        </p:nvGrpSpPr>
        <p:grpSpPr>
          <a:xfrm>
            <a:off x="8357533" y="2496668"/>
            <a:ext cx="1481600" cy="1903942"/>
            <a:chOff x="7877946" y="1015961"/>
            <a:chExt cx="1481600" cy="1903942"/>
          </a:xfrm>
        </p:grpSpPr>
        <p:pic>
          <p:nvPicPr>
            <p:cNvPr id="4" name="Picture 3">
              <a:extLst>
                <a:ext uri="{FF2B5EF4-FFF2-40B4-BE49-F238E27FC236}">
                  <a16:creationId xmlns:a16="http://schemas.microsoft.com/office/drawing/2014/main" id="{E8F53CFE-4783-42F9-A6D4-332376E8E86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1707"/>
            <a:stretch/>
          </p:blipFill>
          <p:spPr>
            <a:xfrm>
              <a:off x="8109555" y="1015961"/>
              <a:ext cx="1075632" cy="1463540"/>
            </a:xfrm>
            <a:prstGeom prst="rect">
              <a:avLst/>
            </a:prstGeom>
          </p:spPr>
        </p:pic>
        <p:sp>
          <p:nvSpPr>
            <p:cNvPr id="24" name="TextBox 23">
              <a:extLst>
                <a:ext uri="{FF2B5EF4-FFF2-40B4-BE49-F238E27FC236}">
                  <a16:creationId xmlns:a16="http://schemas.microsoft.com/office/drawing/2014/main" id="{AD6CE4B3-CE7E-4FD7-B1DB-765D67718E1A}"/>
                </a:ext>
              </a:extLst>
            </p:cNvPr>
            <p:cNvSpPr txBox="1"/>
            <p:nvPr/>
          </p:nvSpPr>
          <p:spPr>
            <a:xfrm>
              <a:off x="7877946" y="2519793"/>
              <a:ext cx="1481600"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Philippe Lebrun (CERN)</a:t>
              </a:r>
            </a:p>
          </p:txBody>
        </p:sp>
        <p:sp>
          <p:nvSpPr>
            <p:cNvPr id="44" name="TextBox 43">
              <a:extLst>
                <a:ext uri="{FF2B5EF4-FFF2-40B4-BE49-F238E27FC236}">
                  <a16:creationId xmlns:a16="http://schemas.microsoft.com/office/drawing/2014/main" id="{92142616-60B5-FAB0-8B9A-636639F3A7BD}"/>
                </a:ext>
              </a:extLst>
            </p:cNvPr>
            <p:cNvSpPr txBox="1"/>
            <p:nvPr/>
          </p:nvSpPr>
          <p:spPr>
            <a:xfrm>
              <a:off x="8016713" y="2492083"/>
              <a:ext cx="1267233"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Philippe Lebrun (CERN)</a:t>
              </a:r>
            </a:p>
          </p:txBody>
        </p:sp>
      </p:grpSp>
      <p:grpSp>
        <p:nvGrpSpPr>
          <p:cNvPr id="27" name="Group 26">
            <a:extLst>
              <a:ext uri="{FF2B5EF4-FFF2-40B4-BE49-F238E27FC236}">
                <a16:creationId xmlns:a16="http://schemas.microsoft.com/office/drawing/2014/main" id="{D1263CCF-F98E-1044-BF83-0F8CBECEBC94}"/>
              </a:ext>
            </a:extLst>
          </p:cNvPr>
          <p:cNvGrpSpPr/>
          <p:nvPr/>
        </p:nvGrpSpPr>
        <p:grpSpPr>
          <a:xfrm>
            <a:off x="10782300" y="2496103"/>
            <a:ext cx="1409266" cy="1915796"/>
            <a:chOff x="7822183" y="2982736"/>
            <a:chExt cx="1409266" cy="1915796"/>
          </a:xfrm>
        </p:grpSpPr>
        <p:pic>
          <p:nvPicPr>
            <p:cNvPr id="14" name="Picture 13">
              <a:extLst>
                <a:ext uri="{FF2B5EF4-FFF2-40B4-BE49-F238E27FC236}">
                  <a16:creationId xmlns:a16="http://schemas.microsoft.com/office/drawing/2014/main" id="{7B230184-3F01-4511-BE1C-D7038410CC4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030935" y="2982736"/>
              <a:ext cx="1061466" cy="1456117"/>
            </a:xfrm>
            <a:prstGeom prst="rect">
              <a:avLst/>
            </a:prstGeom>
          </p:spPr>
        </p:pic>
        <p:sp>
          <p:nvSpPr>
            <p:cNvPr id="25" name="TextBox 24">
              <a:extLst>
                <a:ext uri="{FF2B5EF4-FFF2-40B4-BE49-F238E27FC236}">
                  <a16:creationId xmlns:a16="http://schemas.microsoft.com/office/drawing/2014/main" id="{BBF0FA44-9A01-4466-A302-CC180EED1DA5}"/>
                </a:ext>
              </a:extLst>
            </p:cNvPr>
            <p:cNvSpPr txBox="1"/>
            <p:nvPr/>
          </p:nvSpPr>
          <p:spPr>
            <a:xfrm>
              <a:off x="7822183" y="4487133"/>
              <a:ext cx="1375399"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Katsunobu Oide (KEK)</a:t>
              </a:r>
            </a:p>
          </p:txBody>
        </p:sp>
        <p:sp>
          <p:nvSpPr>
            <p:cNvPr id="6" name="TextBox 5">
              <a:extLst>
                <a:ext uri="{FF2B5EF4-FFF2-40B4-BE49-F238E27FC236}">
                  <a16:creationId xmlns:a16="http://schemas.microsoft.com/office/drawing/2014/main" id="{DDCBD50C-A7C1-18FB-D592-CAD2BC8B4034}"/>
                </a:ext>
              </a:extLst>
            </p:cNvPr>
            <p:cNvSpPr txBox="1"/>
            <p:nvPr/>
          </p:nvSpPr>
          <p:spPr>
            <a:xfrm>
              <a:off x="7856050" y="4498422"/>
              <a:ext cx="1375399"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Katsunobu Oide (KEK)</a:t>
              </a:r>
            </a:p>
          </p:txBody>
        </p:sp>
      </p:grpSp>
      <p:grpSp>
        <p:nvGrpSpPr>
          <p:cNvPr id="28" name="Group 27">
            <a:extLst>
              <a:ext uri="{FF2B5EF4-FFF2-40B4-BE49-F238E27FC236}">
                <a16:creationId xmlns:a16="http://schemas.microsoft.com/office/drawing/2014/main" id="{83AC8ED8-3034-6F4D-AC36-D6EA21FB92A9}"/>
              </a:ext>
            </a:extLst>
          </p:cNvPr>
          <p:cNvGrpSpPr/>
          <p:nvPr/>
        </p:nvGrpSpPr>
        <p:grpSpPr>
          <a:xfrm>
            <a:off x="7043213" y="309131"/>
            <a:ext cx="1567387" cy="1805479"/>
            <a:chOff x="7774244" y="5049418"/>
            <a:chExt cx="1567387" cy="1805479"/>
          </a:xfrm>
        </p:grpSpPr>
        <p:pic>
          <p:nvPicPr>
            <p:cNvPr id="17" name="Picture 16">
              <a:extLst>
                <a:ext uri="{FF2B5EF4-FFF2-40B4-BE49-F238E27FC236}">
                  <a16:creationId xmlns:a16="http://schemas.microsoft.com/office/drawing/2014/main" id="{6BD2716D-A374-46C6-88A8-0D2B6F353A75}"/>
                </a:ext>
              </a:extLst>
            </p:cNvPr>
            <p:cNvPicPr>
              <a:picLocks noChangeAspect="1"/>
            </p:cNvPicPr>
            <p:nvPr/>
          </p:nvPicPr>
          <p:blipFill>
            <a:blip r:embed="rId12"/>
            <a:stretch>
              <a:fillRect/>
            </a:stretch>
          </p:blipFill>
          <p:spPr>
            <a:xfrm>
              <a:off x="7974730" y="5049418"/>
              <a:ext cx="1142189" cy="1383012"/>
            </a:xfrm>
            <a:prstGeom prst="rect">
              <a:avLst/>
            </a:prstGeom>
          </p:spPr>
        </p:pic>
        <p:sp>
          <p:nvSpPr>
            <p:cNvPr id="26" name="TextBox 25">
              <a:extLst>
                <a:ext uri="{FF2B5EF4-FFF2-40B4-BE49-F238E27FC236}">
                  <a16:creationId xmlns:a16="http://schemas.microsoft.com/office/drawing/2014/main" id="{EA949E71-28D3-4021-90ED-C15967A7314E}"/>
                </a:ext>
              </a:extLst>
            </p:cNvPr>
            <p:cNvSpPr txBox="1"/>
            <p:nvPr/>
          </p:nvSpPr>
          <p:spPr>
            <a:xfrm>
              <a:off x="7774244" y="6454787"/>
              <a:ext cx="1567387" cy="400110"/>
            </a:xfrm>
            <a:prstGeom prst="rect">
              <a:avLst/>
            </a:prstGeom>
            <a:noFill/>
          </p:spPr>
          <p:txBody>
            <a:bodyPr wrap="square" rtlCol="0">
              <a:spAutoFit/>
            </a:bodyPr>
            <a:lstStyle/>
            <a:p>
              <a:pPr algn="ctr"/>
              <a:r>
                <a:rPr lang="en-US" sz="1000" dirty="0">
                  <a:solidFill>
                    <a:srgbClr val="800080"/>
                  </a:solidFill>
                  <a:latin typeface="Helvetica" pitchFamily="2" charset="0"/>
                </a:rPr>
                <a:t>Reinhard Brinkmann</a:t>
              </a:r>
            </a:p>
            <a:p>
              <a:pPr algn="ctr"/>
              <a:r>
                <a:rPr lang="en-US" sz="1000" dirty="0">
                  <a:solidFill>
                    <a:srgbClr val="800080"/>
                  </a:solidFill>
                  <a:latin typeface="Helvetica" pitchFamily="2" charset="0"/>
                </a:rPr>
                <a:t>(DESY)</a:t>
              </a:r>
            </a:p>
          </p:txBody>
        </p:sp>
      </p:grpSp>
      <p:grpSp>
        <p:nvGrpSpPr>
          <p:cNvPr id="7" name="Group 6">
            <a:extLst>
              <a:ext uri="{FF2B5EF4-FFF2-40B4-BE49-F238E27FC236}">
                <a16:creationId xmlns:a16="http://schemas.microsoft.com/office/drawing/2014/main" id="{E2480953-BE5C-E54C-BB92-9A004A23FEE8}"/>
              </a:ext>
            </a:extLst>
          </p:cNvPr>
          <p:cNvGrpSpPr/>
          <p:nvPr/>
        </p:nvGrpSpPr>
        <p:grpSpPr>
          <a:xfrm>
            <a:off x="10896600" y="319541"/>
            <a:ext cx="1267234" cy="1852159"/>
            <a:chOff x="5515680" y="4597239"/>
            <a:chExt cx="1267234" cy="1852159"/>
          </a:xfrm>
        </p:grpSpPr>
        <p:pic>
          <p:nvPicPr>
            <p:cNvPr id="3" name="Picture 2" descr="Spencer Gessner">
              <a:extLst>
                <a:ext uri="{FF2B5EF4-FFF2-40B4-BE49-F238E27FC236}">
                  <a16:creationId xmlns:a16="http://schemas.microsoft.com/office/drawing/2014/main" id="{C209F6AA-7166-2847-8F93-DBC1516B074A}"/>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5593038" y="4597239"/>
              <a:ext cx="1176004" cy="139856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41F4F4C-F007-E241-8A4C-9279698976DA}"/>
                </a:ext>
              </a:extLst>
            </p:cNvPr>
            <p:cNvSpPr txBox="1"/>
            <p:nvPr/>
          </p:nvSpPr>
          <p:spPr>
            <a:xfrm>
              <a:off x="5515680" y="6049288"/>
              <a:ext cx="1267234"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Spencer Gessner (SLAC)</a:t>
              </a:r>
            </a:p>
          </p:txBody>
        </p:sp>
      </p:grpSp>
      <p:grpSp>
        <p:nvGrpSpPr>
          <p:cNvPr id="34" name="Group 33">
            <a:extLst>
              <a:ext uri="{FF2B5EF4-FFF2-40B4-BE49-F238E27FC236}">
                <a16:creationId xmlns:a16="http://schemas.microsoft.com/office/drawing/2014/main" id="{F39C23E8-CBA5-184B-8076-4EF976B992DD}"/>
              </a:ext>
            </a:extLst>
          </p:cNvPr>
          <p:cNvGrpSpPr/>
          <p:nvPr/>
        </p:nvGrpSpPr>
        <p:grpSpPr>
          <a:xfrm>
            <a:off x="9753600" y="4964164"/>
            <a:ext cx="1159334" cy="1875666"/>
            <a:chOff x="3039254" y="4573732"/>
            <a:chExt cx="1159334" cy="1875666"/>
          </a:xfrm>
        </p:grpSpPr>
        <p:pic>
          <p:nvPicPr>
            <p:cNvPr id="1028" name="Picture 4" descr="Marlene Turner">
              <a:extLst>
                <a:ext uri="{FF2B5EF4-FFF2-40B4-BE49-F238E27FC236}">
                  <a16:creationId xmlns:a16="http://schemas.microsoft.com/office/drawing/2014/main" id="{23CF80A5-5839-FE4D-85F0-52B2EA990900}"/>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078032" y="4573732"/>
              <a:ext cx="1074851" cy="14238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E0369B5-2F22-A846-9732-88A1C38414E1}"/>
                </a:ext>
              </a:extLst>
            </p:cNvPr>
            <p:cNvSpPr txBox="1"/>
            <p:nvPr/>
          </p:nvSpPr>
          <p:spPr>
            <a:xfrm>
              <a:off x="3039254" y="6049288"/>
              <a:ext cx="1159334"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Marlene Turner </a:t>
              </a:r>
              <a:br>
                <a:rPr lang="en-US" sz="1000" dirty="0">
                  <a:solidFill>
                    <a:srgbClr val="800080"/>
                  </a:solidFill>
                  <a:latin typeface="Helvetica" pitchFamily="2" charset="0"/>
                </a:rPr>
              </a:br>
              <a:r>
                <a:rPr lang="en-US" sz="1000" dirty="0">
                  <a:solidFill>
                    <a:srgbClr val="800080"/>
                  </a:solidFill>
                  <a:latin typeface="Helvetica" pitchFamily="2" charset="0"/>
                </a:rPr>
                <a:t>(LBNL)</a:t>
              </a:r>
            </a:p>
          </p:txBody>
        </p:sp>
      </p:grpSp>
      <p:grpSp>
        <p:nvGrpSpPr>
          <p:cNvPr id="38" name="Group 37">
            <a:extLst>
              <a:ext uri="{FF2B5EF4-FFF2-40B4-BE49-F238E27FC236}">
                <a16:creationId xmlns:a16="http://schemas.microsoft.com/office/drawing/2014/main" id="{C35E5EE7-25B5-DC42-9700-11CC51FBAD54}"/>
              </a:ext>
            </a:extLst>
          </p:cNvPr>
          <p:cNvGrpSpPr/>
          <p:nvPr/>
        </p:nvGrpSpPr>
        <p:grpSpPr>
          <a:xfrm>
            <a:off x="8486367" y="311275"/>
            <a:ext cx="1267233" cy="1829544"/>
            <a:chOff x="3010251" y="4579494"/>
            <a:chExt cx="1267233" cy="1829544"/>
          </a:xfrm>
        </p:grpSpPr>
        <p:pic>
          <p:nvPicPr>
            <p:cNvPr id="37" name="Picture 36" descr="A person smiling for the camera&#10;&#10;Description automatically generated with medium confidence">
              <a:extLst>
                <a:ext uri="{FF2B5EF4-FFF2-40B4-BE49-F238E27FC236}">
                  <a16:creationId xmlns:a16="http://schemas.microsoft.com/office/drawing/2014/main" id="{B5A76EF9-951A-8B40-B4CE-9685E7D15005}"/>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076426" y="4579494"/>
              <a:ext cx="1112233" cy="1399615"/>
            </a:xfrm>
            <a:prstGeom prst="rect">
              <a:avLst/>
            </a:prstGeom>
          </p:spPr>
        </p:pic>
        <p:sp>
          <p:nvSpPr>
            <p:cNvPr id="40" name="TextBox 39">
              <a:extLst>
                <a:ext uri="{FF2B5EF4-FFF2-40B4-BE49-F238E27FC236}">
                  <a16:creationId xmlns:a16="http://schemas.microsoft.com/office/drawing/2014/main" id="{775C0006-22D8-4C49-A2E5-4BFB23EE67EE}"/>
                </a:ext>
              </a:extLst>
            </p:cNvPr>
            <p:cNvSpPr txBox="1"/>
            <p:nvPr/>
          </p:nvSpPr>
          <p:spPr>
            <a:xfrm>
              <a:off x="3010251" y="6008928"/>
              <a:ext cx="1267233"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Sarah Cousineau (ORNL)</a:t>
              </a:r>
            </a:p>
          </p:txBody>
        </p:sp>
      </p:grpSp>
      <p:grpSp>
        <p:nvGrpSpPr>
          <p:cNvPr id="43" name="Group 42">
            <a:extLst>
              <a:ext uri="{FF2B5EF4-FFF2-40B4-BE49-F238E27FC236}">
                <a16:creationId xmlns:a16="http://schemas.microsoft.com/office/drawing/2014/main" id="{5C00D820-0F54-69C0-A023-7290EFA865CB}"/>
              </a:ext>
            </a:extLst>
          </p:cNvPr>
          <p:cNvGrpSpPr/>
          <p:nvPr/>
        </p:nvGrpSpPr>
        <p:grpSpPr>
          <a:xfrm>
            <a:off x="9664774" y="313838"/>
            <a:ext cx="1211661" cy="1857862"/>
            <a:chOff x="9664774" y="313838"/>
            <a:chExt cx="1211661" cy="1857862"/>
          </a:xfrm>
        </p:grpSpPr>
        <p:sp>
          <p:nvSpPr>
            <p:cNvPr id="41" name="TextBox 40">
              <a:extLst>
                <a:ext uri="{FF2B5EF4-FFF2-40B4-BE49-F238E27FC236}">
                  <a16:creationId xmlns:a16="http://schemas.microsoft.com/office/drawing/2014/main" id="{1D9FDC7F-A205-AFC9-09A5-BCB660C5BF09}"/>
                </a:ext>
              </a:extLst>
            </p:cNvPr>
            <p:cNvSpPr txBox="1"/>
            <p:nvPr/>
          </p:nvSpPr>
          <p:spPr>
            <a:xfrm>
              <a:off x="9664774" y="1771590"/>
              <a:ext cx="1211661"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Dmitri Denisov</a:t>
              </a:r>
              <a:br>
                <a:rPr lang="en-US" sz="1000" dirty="0">
                  <a:solidFill>
                    <a:srgbClr val="800080"/>
                  </a:solidFill>
                  <a:latin typeface="Helvetica" pitchFamily="2" charset="0"/>
                </a:rPr>
              </a:br>
              <a:r>
                <a:rPr lang="en-US" sz="1000" dirty="0">
                  <a:solidFill>
                    <a:srgbClr val="800080"/>
                  </a:solidFill>
                  <a:latin typeface="Helvetica" pitchFamily="2" charset="0"/>
                </a:rPr>
                <a:t> (BNL)</a:t>
              </a:r>
            </a:p>
          </p:txBody>
        </p:sp>
        <p:pic>
          <p:nvPicPr>
            <p:cNvPr id="42" name="Picture 41">
              <a:extLst>
                <a:ext uri="{FF2B5EF4-FFF2-40B4-BE49-F238E27FC236}">
                  <a16:creationId xmlns:a16="http://schemas.microsoft.com/office/drawing/2014/main" id="{D007AA21-28E7-076D-8218-3A22886413E2}"/>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l="6408" t="8587" r="8560" b="8781"/>
            <a:stretch/>
          </p:blipFill>
          <p:spPr>
            <a:xfrm>
              <a:off x="9813988" y="313838"/>
              <a:ext cx="1049381" cy="1404265"/>
            </a:xfrm>
            <a:prstGeom prst="rect">
              <a:avLst/>
            </a:prstGeom>
          </p:spPr>
        </p:pic>
      </p:grpSp>
      <p:grpSp>
        <p:nvGrpSpPr>
          <p:cNvPr id="50" name="Group 49">
            <a:extLst>
              <a:ext uri="{FF2B5EF4-FFF2-40B4-BE49-F238E27FC236}">
                <a16:creationId xmlns:a16="http://schemas.microsoft.com/office/drawing/2014/main" id="{66F3408E-01C5-9513-CDB8-3546B06882BE}"/>
              </a:ext>
            </a:extLst>
          </p:cNvPr>
          <p:cNvGrpSpPr/>
          <p:nvPr/>
        </p:nvGrpSpPr>
        <p:grpSpPr>
          <a:xfrm>
            <a:off x="9553767" y="2501534"/>
            <a:ext cx="1481600" cy="1899076"/>
            <a:chOff x="9553767" y="2501534"/>
            <a:chExt cx="1481600" cy="1899076"/>
          </a:xfrm>
        </p:grpSpPr>
        <p:sp>
          <p:nvSpPr>
            <p:cNvPr id="48" name="TextBox 47">
              <a:extLst>
                <a:ext uri="{FF2B5EF4-FFF2-40B4-BE49-F238E27FC236}">
                  <a16:creationId xmlns:a16="http://schemas.microsoft.com/office/drawing/2014/main" id="{B366155F-BA2C-19F3-748F-91EC2764B049}"/>
                </a:ext>
              </a:extLst>
            </p:cNvPr>
            <p:cNvSpPr txBox="1"/>
            <p:nvPr/>
          </p:nvSpPr>
          <p:spPr>
            <a:xfrm>
              <a:off x="9553767" y="4000500"/>
              <a:ext cx="1481600"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Meenakshi Narain (Brown U., deceased)</a:t>
              </a:r>
            </a:p>
          </p:txBody>
        </p:sp>
        <p:pic>
          <p:nvPicPr>
            <p:cNvPr id="49" name="Picture 48">
              <a:extLst>
                <a:ext uri="{FF2B5EF4-FFF2-40B4-BE49-F238E27FC236}">
                  <a16:creationId xmlns:a16="http://schemas.microsoft.com/office/drawing/2014/main" id="{D977A5B7-3249-93B3-14DB-940623B576B8}"/>
                </a:ext>
              </a:extLst>
            </p:cNvPr>
            <p:cNvPicPr>
              <a:picLocks noChangeAspect="1"/>
            </p:cNvPicPr>
            <p:nvPr/>
          </p:nvPicPr>
          <p:blipFill>
            <a:blip r:embed="rId17"/>
            <a:stretch>
              <a:fillRect/>
            </a:stretch>
          </p:blipFill>
          <p:spPr>
            <a:xfrm>
              <a:off x="9815719" y="2501534"/>
              <a:ext cx="1060716" cy="1441911"/>
            </a:xfrm>
            <a:prstGeom prst="rect">
              <a:avLst/>
            </a:prstGeom>
          </p:spPr>
        </p:pic>
      </p:grpSp>
      <p:grpSp>
        <p:nvGrpSpPr>
          <p:cNvPr id="13" name="Group 12">
            <a:extLst>
              <a:ext uri="{FF2B5EF4-FFF2-40B4-BE49-F238E27FC236}">
                <a16:creationId xmlns:a16="http://schemas.microsoft.com/office/drawing/2014/main" id="{2582A47E-117E-0FC0-4380-824C06581872}"/>
              </a:ext>
            </a:extLst>
          </p:cNvPr>
          <p:cNvGrpSpPr/>
          <p:nvPr/>
        </p:nvGrpSpPr>
        <p:grpSpPr>
          <a:xfrm>
            <a:off x="10842517" y="4968073"/>
            <a:ext cx="1375399" cy="1877131"/>
            <a:chOff x="10842517" y="4685483"/>
            <a:chExt cx="1375399" cy="1877131"/>
          </a:xfrm>
        </p:grpSpPr>
        <p:sp>
          <p:nvSpPr>
            <p:cNvPr id="54" name="TextBox 53">
              <a:extLst>
                <a:ext uri="{FF2B5EF4-FFF2-40B4-BE49-F238E27FC236}">
                  <a16:creationId xmlns:a16="http://schemas.microsoft.com/office/drawing/2014/main" id="{1EB82C8B-0EC3-B3FB-7EA1-AD5938A7ECCC}"/>
                </a:ext>
              </a:extLst>
            </p:cNvPr>
            <p:cNvSpPr txBox="1"/>
            <p:nvPr/>
          </p:nvSpPr>
          <p:spPr>
            <a:xfrm>
              <a:off x="10842517" y="6162504"/>
              <a:ext cx="1375399" cy="400110"/>
            </a:xfrm>
            <a:prstGeom prst="rect">
              <a:avLst/>
            </a:prstGeom>
            <a:solidFill>
              <a:schemeClr val="bg1"/>
            </a:solidFill>
          </p:spPr>
          <p:txBody>
            <a:bodyPr wrap="square" rtlCol="0">
              <a:spAutoFit/>
            </a:bodyPr>
            <a:lstStyle/>
            <a:p>
              <a:pPr algn="ctr"/>
              <a:r>
                <a:rPr lang="en-US" sz="1000" dirty="0">
                  <a:solidFill>
                    <a:srgbClr val="800080"/>
                  </a:solidFill>
                  <a:latin typeface="Helvetica" pitchFamily="2" charset="0"/>
                </a:rPr>
                <a:t>LianTao Wang</a:t>
              </a:r>
              <a:br>
                <a:rPr lang="en-US" sz="1000" dirty="0">
                  <a:solidFill>
                    <a:srgbClr val="800080"/>
                  </a:solidFill>
                  <a:latin typeface="Helvetica" pitchFamily="2" charset="0"/>
                </a:rPr>
              </a:br>
              <a:r>
                <a:rPr lang="en-US" sz="1000" dirty="0">
                  <a:solidFill>
                    <a:srgbClr val="800080"/>
                  </a:solidFill>
                  <a:latin typeface="Helvetica" pitchFamily="2" charset="0"/>
                </a:rPr>
                <a:t>(U. Chicago)</a:t>
              </a:r>
            </a:p>
          </p:txBody>
        </p:sp>
        <p:pic>
          <p:nvPicPr>
            <p:cNvPr id="55" name="Picture 54">
              <a:extLst>
                <a:ext uri="{FF2B5EF4-FFF2-40B4-BE49-F238E27FC236}">
                  <a16:creationId xmlns:a16="http://schemas.microsoft.com/office/drawing/2014/main" id="{F74A184F-0283-F2DB-FEAD-AA916510A5C6}"/>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l="4587" r="4929"/>
            <a:stretch/>
          </p:blipFill>
          <p:spPr>
            <a:xfrm>
              <a:off x="10973958" y="4685483"/>
              <a:ext cx="1076446" cy="1417800"/>
            </a:xfrm>
            <a:prstGeom prst="rect">
              <a:avLst/>
            </a:prstGeom>
          </p:spPr>
        </p:pic>
      </p:grpSp>
    </p:spTree>
    <p:extLst>
      <p:ext uri="{BB962C8B-B14F-4D97-AF65-F5344CB8AC3E}">
        <p14:creationId xmlns:p14="http://schemas.microsoft.com/office/powerpoint/2010/main" val="91703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226D7AA-CAE2-7166-7ED9-B08AAE80557B}"/>
              </a:ext>
            </a:extLst>
          </p:cNvPr>
          <p:cNvGrpSpPr>
            <a:grpSpLocks noChangeAspect="1"/>
          </p:cNvGrpSpPr>
          <p:nvPr/>
        </p:nvGrpSpPr>
        <p:grpSpPr>
          <a:xfrm>
            <a:off x="1889806" y="837583"/>
            <a:ext cx="3533182" cy="2865734"/>
            <a:chOff x="2095500" y="914401"/>
            <a:chExt cx="2410478" cy="1955118"/>
          </a:xfrm>
        </p:grpSpPr>
        <p:grpSp>
          <p:nvGrpSpPr>
            <p:cNvPr id="10" name="Group 9">
              <a:extLst>
                <a:ext uri="{FF2B5EF4-FFF2-40B4-BE49-F238E27FC236}">
                  <a16:creationId xmlns:a16="http://schemas.microsoft.com/office/drawing/2014/main" id="{21316B3A-CF2A-EAEE-DBB9-0A0DBA08CAD7}"/>
                </a:ext>
              </a:extLst>
            </p:cNvPr>
            <p:cNvGrpSpPr>
              <a:grpSpLocks noChangeAspect="1"/>
            </p:cNvGrpSpPr>
            <p:nvPr/>
          </p:nvGrpSpPr>
          <p:grpSpPr>
            <a:xfrm>
              <a:off x="2095500" y="914401"/>
              <a:ext cx="2410478" cy="1943100"/>
              <a:chOff x="3187041" y="1083308"/>
              <a:chExt cx="2867928" cy="2311853"/>
            </a:xfrm>
          </p:grpSpPr>
          <p:pic>
            <p:nvPicPr>
              <p:cNvPr id="5" name="Picture 4" descr="Chart, diagram, radar chart&#10;&#10;Description automatically generated">
                <a:extLst>
                  <a:ext uri="{FF2B5EF4-FFF2-40B4-BE49-F238E27FC236}">
                    <a16:creationId xmlns:a16="http://schemas.microsoft.com/office/drawing/2014/main" id="{C516EF3C-E803-0499-2DFB-AD196D29D8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7041" y="1083308"/>
                <a:ext cx="2867928" cy="2311853"/>
              </a:xfrm>
              <a:prstGeom prst="rect">
                <a:avLst/>
              </a:prstGeom>
              <a:ln>
                <a:noFill/>
              </a:ln>
            </p:spPr>
            <p:style>
              <a:lnRef idx="2">
                <a:schemeClr val="dk1"/>
              </a:lnRef>
              <a:fillRef idx="1">
                <a:schemeClr val="lt1"/>
              </a:fillRef>
              <a:effectRef idx="0">
                <a:schemeClr val="dk1"/>
              </a:effectRef>
              <a:fontRef idx="minor">
                <a:schemeClr val="dk1"/>
              </a:fontRef>
            </p:style>
          </p:pic>
          <p:sp>
            <p:nvSpPr>
              <p:cNvPr id="8" name="Rectangle 7">
                <a:extLst>
                  <a:ext uri="{FF2B5EF4-FFF2-40B4-BE49-F238E27FC236}">
                    <a16:creationId xmlns:a16="http://schemas.microsoft.com/office/drawing/2014/main" id="{F75C6521-7EDC-7DCE-91C9-0099043013D2}"/>
                  </a:ext>
                </a:extLst>
              </p:cNvPr>
              <p:cNvSpPr/>
              <p:nvPr/>
            </p:nvSpPr>
            <p:spPr>
              <a:xfrm>
                <a:off x="3789947" y="1828800"/>
                <a:ext cx="1570121" cy="974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0B61EA-C8C6-5DC4-C1F8-704B2AA1DF7E}"/>
                  </a:ext>
                </a:extLst>
              </p:cNvPr>
              <p:cNvSpPr/>
              <p:nvPr/>
            </p:nvSpPr>
            <p:spPr>
              <a:xfrm>
                <a:off x="4267201" y="1600200"/>
                <a:ext cx="68580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770C20-570B-2EAC-B29E-694F74FAE592}"/>
                  </a:ext>
                </a:extLst>
              </p:cNvPr>
              <p:cNvSpPr txBox="1"/>
              <p:nvPr/>
            </p:nvSpPr>
            <p:spPr>
              <a:xfrm>
                <a:off x="4046566" y="1681695"/>
                <a:ext cx="1127081" cy="524635"/>
              </a:xfrm>
              <a:prstGeom prst="rect">
                <a:avLst/>
              </a:prstGeom>
              <a:noFill/>
            </p:spPr>
            <p:txBody>
              <a:bodyPr wrap="none" rtlCol="0">
                <a:spAutoFit/>
              </a:bodyPr>
              <a:lstStyle/>
              <a:p>
                <a:r>
                  <a:rPr lang="en-US" sz="1200" dirty="0">
                    <a:solidFill>
                      <a:srgbClr val="000000"/>
                    </a:solidFill>
                    <a:latin typeface="Helvetica" pitchFamily="2" charset="0"/>
                  </a:rPr>
                  <a:t>FCC-</a:t>
                </a:r>
                <a:r>
                  <a:rPr lang="en-US" sz="1200" dirty="0" err="1">
                    <a:solidFill>
                      <a:srgbClr val="000000"/>
                    </a:solidFill>
                    <a:latin typeface="Helvetica" pitchFamily="2" charset="0"/>
                  </a:rPr>
                  <a:t>ee</a:t>
                </a:r>
                <a:r>
                  <a:rPr lang="en-US" sz="1200" dirty="0">
                    <a:solidFill>
                      <a:srgbClr val="000000"/>
                    </a:solidFill>
                    <a:latin typeface="Helvetica" pitchFamily="2" charset="0"/>
                  </a:rPr>
                  <a:t> 0.24 TeV</a:t>
                </a:r>
              </a:p>
              <a:p>
                <a:r>
                  <a:rPr lang="en-US" sz="1200" dirty="0">
                    <a:solidFill>
                      <a:srgbClr val="000000"/>
                    </a:solidFill>
                    <a:latin typeface="Helvetica" pitchFamily="2" charset="0"/>
                  </a:rPr>
                  <a:t>FCC-</a:t>
                </a:r>
                <a:r>
                  <a:rPr lang="en-US" sz="1200" dirty="0" err="1">
                    <a:solidFill>
                      <a:srgbClr val="000000"/>
                    </a:solidFill>
                    <a:latin typeface="Helvetica" pitchFamily="2" charset="0"/>
                  </a:rPr>
                  <a:t>hh</a:t>
                </a:r>
                <a:r>
                  <a:rPr lang="en-US" sz="1200" dirty="0">
                    <a:solidFill>
                      <a:srgbClr val="000000"/>
                    </a:solidFill>
                    <a:latin typeface="Helvetica" pitchFamily="2" charset="0"/>
                  </a:rPr>
                  <a:t> 100 TeV</a:t>
                </a:r>
              </a:p>
              <a:p>
                <a:r>
                  <a:rPr lang="en-US" sz="1200" dirty="0">
                    <a:solidFill>
                      <a:srgbClr val="000000"/>
                    </a:solidFill>
                    <a:latin typeface="Helvetica" pitchFamily="2" charset="0"/>
                  </a:rPr>
                  <a:t>FCC-eh 3.5 TeV</a:t>
                </a:r>
              </a:p>
            </p:txBody>
          </p:sp>
        </p:grpSp>
        <p:sp>
          <p:nvSpPr>
            <p:cNvPr id="4" name="Rectangle 3">
              <a:extLst>
                <a:ext uri="{FF2B5EF4-FFF2-40B4-BE49-F238E27FC236}">
                  <a16:creationId xmlns:a16="http://schemas.microsoft.com/office/drawing/2014/main" id="{AE5747CA-A366-290F-005C-A23913CA65E5}"/>
                </a:ext>
              </a:extLst>
            </p:cNvPr>
            <p:cNvSpPr/>
            <p:nvPr/>
          </p:nvSpPr>
          <p:spPr>
            <a:xfrm>
              <a:off x="2164123" y="1965976"/>
              <a:ext cx="2260712" cy="903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69F2CD4-E442-C9BA-212B-5BBAD814163D}"/>
              </a:ext>
            </a:extLst>
          </p:cNvPr>
          <p:cNvGrpSpPr/>
          <p:nvPr/>
        </p:nvGrpSpPr>
        <p:grpSpPr>
          <a:xfrm>
            <a:off x="2338108" y="3154683"/>
            <a:ext cx="2660624" cy="2621743"/>
            <a:chOff x="2338108" y="3097178"/>
            <a:chExt cx="2660624" cy="2621743"/>
          </a:xfrm>
        </p:grpSpPr>
        <p:grpSp>
          <p:nvGrpSpPr>
            <p:cNvPr id="22" name="Group 21">
              <a:extLst>
                <a:ext uri="{FF2B5EF4-FFF2-40B4-BE49-F238E27FC236}">
                  <a16:creationId xmlns:a16="http://schemas.microsoft.com/office/drawing/2014/main" id="{B3D3A3ED-E3B3-FD1C-AA82-5EC8ACFF943D}"/>
                </a:ext>
              </a:extLst>
            </p:cNvPr>
            <p:cNvGrpSpPr/>
            <p:nvPr/>
          </p:nvGrpSpPr>
          <p:grpSpPr>
            <a:xfrm>
              <a:off x="2338108" y="3097178"/>
              <a:ext cx="2660624" cy="2621743"/>
              <a:chOff x="2294873" y="3097178"/>
              <a:chExt cx="2660624" cy="2621743"/>
            </a:xfrm>
          </p:grpSpPr>
          <p:pic>
            <p:nvPicPr>
              <p:cNvPr id="14" name="Picture 13">
                <a:extLst>
                  <a:ext uri="{FF2B5EF4-FFF2-40B4-BE49-F238E27FC236}">
                    <a16:creationId xmlns:a16="http://schemas.microsoft.com/office/drawing/2014/main" id="{CE2AA24D-93A1-0A49-DA73-BBD92B3FBF26}"/>
                  </a:ext>
                </a:extLst>
              </p:cNvPr>
              <p:cNvPicPr>
                <a:picLocks noChangeAspect="1"/>
              </p:cNvPicPr>
              <p:nvPr/>
            </p:nvPicPr>
            <p:blipFill>
              <a:blip r:embed="rId4"/>
              <a:stretch>
                <a:fillRect/>
              </a:stretch>
            </p:blipFill>
            <p:spPr>
              <a:xfrm>
                <a:off x="2294873" y="3097178"/>
                <a:ext cx="2660624" cy="2621743"/>
              </a:xfrm>
              <a:prstGeom prst="rect">
                <a:avLst/>
              </a:prstGeom>
              <a:noFill/>
              <a:ln>
                <a:noFill/>
              </a:ln>
            </p:spPr>
            <p:style>
              <a:lnRef idx="2">
                <a:schemeClr val="dk1"/>
              </a:lnRef>
              <a:fillRef idx="1">
                <a:schemeClr val="lt1"/>
              </a:fillRef>
              <a:effectRef idx="0">
                <a:schemeClr val="dk1"/>
              </a:effectRef>
              <a:fontRef idx="minor">
                <a:schemeClr val="dk1"/>
              </a:fontRef>
            </p:style>
          </p:pic>
          <p:sp>
            <p:nvSpPr>
              <p:cNvPr id="21" name="Rectangle 20">
                <a:extLst>
                  <a:ext uri="{FF2B5EF4-FFF2-40B4-BE49-F238E27FC236}">
                    <a16:creationId xmlns:a16="http://schemas.microsoft.com/office/drawing/2014/main" id="{813F857B-D90E-8D8D-C60D-A5C60F96D1F4}"/>
                  </a:ext>
                </a:extLst>
              </p:cNvPr>
              <p:cNvSpPr/>
              <p:nvPr/>
            </p:nvSpPr>
            <p:spPr>
              <a:xfrm>
                <a:off x="2328703" y="4434830"/>
                <a:ext cx="2578590" cy="124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5A0F634-3CD2-9A28-E376-267A8C7C68C0}"/>
                </a:ext>
              </a:extLst>
            </p:cNvPr>
            <p:cNvSpPr txBox="1"/>
            <p:nvPr/>
          </p:nvSpPr>
          <p:spPr>
            <a:xfrm>
              <a:off x="3040105" y="4103007"/>
              <a:ext cx="1274581" cy="276999"/>
            </a:xfrm>
            <a:prstGeom prst="rect">
              <a:avLst/>
            </a:prstGeom>
            <a:noFill/>
          </p:spPr>
          <p:txBody>
            <a:bodyPr wrap="none" rtlCol="0">
              <a:spAutoFit/>
            </a:bodyPr>
            <a:lstStyle/>
            <a:p>
              <a:r>
                <a:rPr lang="en-US" sz="1200" dirty="0">
                  <a:solidFill>
                    <a:srgbClr val="000000"/>
                  </a:solidFill>
                  <a:latin typeface="Helvetica" pitchFamily="2" charset="0"/>
                </a:rPr>
                <a:t>CERC 0.24 TeV</a:t>
              </a:r>
            </a:p>
          </p:txBody>
        </p:sp>
      </p:grpSp>
      <p:sp>
        <p:nvSpPr>
          <p:cNvPr id="2" name="Title 1">
            <a:extLst>
              <a:ext uri="{FF2B5EF4-FFF2-40B4-BE49-F238E27FC236}">
                <a16:creationId xmlns:a16="http://schemas.microsoft.com/office/drawing/2014/main" id="{E6E8C7A9-5548-4339-F055-D65463CC752A}"/>
              </a:ext>
            </a:extLst>
          </p:cNvPr>
          <p:cNvSpPr>
            <a:spLocks noGrp="1"/>
          </p:cNvSpPr>
          <p:nvPr>
            <p:ph type="title"/>
          </p:nvPr>
        </p:nvSpPr>
        <p:spPr>
          <a:xfrm>
            <a:off x="355600" y="45757"/>
            <a:ext cx="11264899" cy="406843"/>
          </a:xfrm>
        </p:spPr>
        <p:txBody>
          <a:bodyPr/>
          <a:lstStyle/>
          <a:p>
            <a:r>
              <a:rPr lang="en-US" dirty="0"/>
              <a:t>Future collider proposals: 0.125 – 500 TeV; </a:t>
            </a:r>
            <a:r>
              <a:rPr lang="en-US" dirty="0" err="1"/>
              <a:t>e+e</a:t>
            </a:r>
            <a:r>
              <a:rPr lang="en-US" dirty="0"/>
              <a:t>-, </a:t>
            </a:r>
            <a:r>
              <a:rPr lang="en-US" dirty="0" err="1"/>
              <a:t>hh</a:t>
            </a:r>
            <a:r>
              <a:rPr lang="en-US" dirty="0"/>
              <a:t>, eh, </a:t>
            </a:r>
            <a:r>
              <a:rPr lang="en-US" dirty="0">
                <a:latin typeface="Symbol" pitchFamily="2" charset="2"/>
              </a:rPr>
              <a:t>mm, gg, …</a:t>
            </a:r>
            <a:endParaRPr lang="en-US" dirty="0"/>
          </a:p>
        </p:txBody>
      </p:sp>
      <p:grpSp>
        <p:nvGrpSpPr>
          <p:cNvPr id="77" name="Group 76">
            <a:extLst>
              <a:ext uri="{FF2B5EF4-FFF2-40B4-BE49-F238E27FC236}">
                <a16:creationId xmlns:a16="http://schemas.microsoft.com/office/drawing/2014/main" id="{1819122C-8EC5-C3D2-0D06-8018247A9CC4}"/>
              </a:ext>
            </a:extLst>
          </p:cNvPr>
          <p:cNvGrpSpPr>
            <a:grpSpLocks noChangeAspect="1"/>
          </p:cNvGrpSpPr>
          <p:nvPr/>
        </p:nvGrpSpPr>
        <p:grpSpPr>
          <a:xfrm>
            <a:off x="4629357" y="2419724"/>
            <a:ext cx="3203984" cy="1192154"/>
            <a:chOff x="4666194" y="2649117"/>
            <a:chExt cx="2161318" cy="804194"/>
          </a:xfrm>
        </p:grpSpPr>
        <p:grpSp>
          <p:nvGrpSpPr>
            <p:cNvPr id="13" name="Group 12">
              <a:extLst>
                <a:ext uri="{FF2B5EF4-FFF2-40B4-BE49-F238E27FC236}">
                  <a16:creationId xmlns:a16="http://schemas.microsoft.com/office/drawing/2014/main" id="{F5F03A97-D257-A63F-E879-03B1E1967010}"/>
                </a:ext>
              </a:extLst>
            </p:cNvPr>
            <p:cNvGrpSpPr/>
            <p:nvPr/>
          </p:nvGrpSpPr>
          <p:grpSpPr>
            <a:xfrm>
              <a:off x="4666194" y="2649117"/>
              <a:ext cx="2161318" cy="804194"/>
              <a:chOff x="4069310" y="2649117"/>
              <a:chExt cx="2161318" cy="804194"/>
            </a:xfrm>
          </p:grpSpPr>
          <p:pic>
            <p:nvPicPr>
              <p:cNvPr id="11" name="Picture 10">
                <a:extLst>
                  <a:ext uri="{FF2B5EF4-FFF2-40B4-BE49-F238E27FC236}">
                    <a16:creationId xmlns:a16="http://schemas.microsoft.com/office/drawing/2014/main" id="{4599A44B-9282-635F-3DEE-D46093CFE5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8982"/>
              <a:stretch/>
            </p:blipFill>
            <p:spPr>
              <a:xfrm>
                <a:off x="4069310" y="2649117"/>
                <a:ext cx="2161318" cy="779883"/>
              </a:xfrm>
              <a:prstGeom prst="rect">
                <a:avLst/>
              </a:prstGeom>
              <a:ln>
                <a:noFill/>
              </a:ln>
              <a:effectLst/>
            </p:spPr>
          </p:pic>
          <p:sp>
            <p:nvSpPr>
              <p:cNvPr id="12" name="TextBox 11">
                <a:extLst>
                  <a:ext uri="{FF2B5EF4-FFF2-40B4-BE49-F238E27FC236}">
                    <a16:creationId xmlns:a16="http://schemas.microsoft.com/office/drawing/2014/main" id="{57E2C48F-086F-B5BE-1C07-BEC081AB1722}"/>
                  </a:ext>
                </a:extLst>
              </p:cNvPr>
              <p:cNvSpPr txBox="1"/>
              <p:nvPr/>
            </p:nvSpPr>
            <p:spPr>
              <a:xfrm>
                <a:off x="4935302" y="3176312"/>
                <a:ext cx="1088631" cy="276999"/>
              </a:xfrm>
              <a:prstGeom prst="rect">
                <a:avLst/>
              </a:prstGeom>
              <a:noFill/>
            </p:spPr>
            <p:txBody>
              <a:bodyPr wrap="none" rtlCol="0">
                <a:spAutoFit/>
              </a:bodyPr>
              <a:lstStyle/>
              <a:p>
                <a:r>
                  <a:rPr lang="en-US" sz="1200" dirty="0">
                    <a:solidFill>
                      <a:srgbClr val="000000"/>
                    </a:solidFill>
                    <a:latin typeface="Helvetica" pitchFamily="2" charset="0"/>
                  </a:rPr>
                  <a:t>ILC 0.25 TeV</a:t>
                </a:r>
              </a:p>
            </p:txBody>
          </p:sp>
        </p:grpSp>
        <p:sp>
          <p:nvSpPr>
            <p:cNvPr id="76" name="Rectangle 75">
              <a:extLst>
                <a:ext uri="{FF2B5EF4-FFF2-40B4-BE49-F238E27FC236}">
                  <a16:creationId xmlns:a16="http://schemas.microsoft.com/office/drawing/2014/main" id="{1FA6AA1E-0913-6CCF-C4BF-BCA42499CC2F}"/>
                </a:ext>
              </a:extLst>
            </p:cNvPr>
            <p:cNvSpPr/>
            <p:nvPr/>
          </p:nvSpPr>
          <p:spPr>
            <a:xfrm rot="20421385">
              <a:off x="6382251" y="2977094"/>
              <a:ext cx="274317" cy="211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279FA93F-F578-87AA-E43C-F9052371813C}"/>
              </a:ext>
            </a:extLst>
          </p:cNvPr>
          <p:cNvSpPr>
            <a:spLocks noGrp="1"/>
          </p:cNvSpPr>
          <p:nvPr>
            <p:ph sz="half" idx="1"/>
          </p:nvPr>
        </p:nvSpPr>
        <p:spPr>
          <a:xfrm>
            <a:off x="236499" y="1691639"/>
            <a:ext cx="1964200" cy="5120604"/>
          </a:xfrm>
        </p:spPr>
        <p:txBody>
          <a:bodyPr/>
          <a:lstStyle/>
          <a:p>
            <a:r>
              <a:rPr lang="en-US" b="1" dirty="0">
                <a:solidFill>
                  <a:srgbClr val="FF0000"/>
                </a:solidFill>
              </a:rPr>
              <a:t>Storage ring colliders</a:t>
            </a:r>
          </a:p>
          <a:p>
            <a:endParaRPr lang="en-US" b="1" dirty="0"/>
          </a:p>
          <a:p>
            <a:r>
              <a:rPr lang="en-US" b="1" dirty="0"/>
              <a:t>Linear colliders</a:t>
            </a:r>
          </a:p>
          <a:p>
            <a:endParaRPr lang="en-US" b="1" dirty="0"/>
          </a:p>
          <a:p>
            <a:r>
              <a:rPr lang="en-US" b="1" dirty="0">
                <a:solidFill>
                  <a:srgbClr val="00B050"/>
                </a:solidFill>
              </a:rPr>
              <a:t>ERL colliders</a:t>
            </a:r>
          </a:p>
          <a:p>
            <a:endParaRPr lang="en-US" b="1" dirty="0"/>
          </a:p>
          <a:p>
            <a:r>
              <a:rPr lang="en-US" b="1" dirty="0">
                <a:solidFill>
                  <a:srgbClr val="FF00FF"/>
                </a:solidFill>
              </a:rPr>
              <a:t>Muon collider</a:t>
            </a:r>
          </a:p>
          <a:p>
            <a:pPr marL="0" indent="0">
              <a:buNone/>
            </a:pPr>
            <a:endParaRPr lang="en-US" b="1" dirty="0"/>
          </a:p>
          <a:p>
            <a:r>
              <a:rPr lang="en-US" b="1" dirty="0">
                <a:solidFill>
                  <a:srgbClr val="FFC000"/>
                </a:solidFill>
              </a:rPr>
              <a:t>Wakefield colliders</a:t>
            </a:r>
          </a:p>
        </p:txBody>
      </p:sp>
      <p:sp>
        <p:nvSpPr>
          <p:cNvPr id="75" name="TextBox 74">
            <a:extLst>
              <a:ext uri="{FF2B5EF4-FFF2-40B4-BE49-F238E27FC236}">
                <a16:creationId xmlns:a16="http://schemas.microsoft.com/office/drawing/2014/main" id="{5D0EAAD4-032F-2968-9629-CF5A3E59C279}"/>
              </a:ext>
            </a:extLst>
          </p:cNvPr>
          <p:cNvSpPr txBox="1"/>
          <p:nvPr/>
        </p:nvSpPr>
        <p:spPr>
          <a:xfrm>
            <a:off x="10251987" y="3182779"/>
            <a:ext cx="1171988" cy="276999"/>
          </a:xfrm>
          <a:prstGeom prst="rect">
            <a:avLst/>
          </a:prstGeom>
          <a:noFill/>
        </p:spPr>
        <p:txBody>
          <a:bodyPr wrap="none" rtlCol="0">
            <a:spAutoFit/>
          </a:bodyPr>
          <a:lstStyle/>
          <a:p>
            <a:r>
              <a:rPr lang="en-US" sz="1200" dirty="0">
                <a:solidFill>
                  <a:srgbClr val="000000"/>
                </a:solidFill>
                <a:latin typeface="Helvetica" pitchFamily="2" charset="0"/>
              </a:rPr>
              <a:t>CCC 0.25 TeV</a:t>
            </a:r>
          </a:p>
        </p:txBody>
      </p:sp>
      <p:grpSp>
        <p:nvGrpSpPr>
          <p:cNvPr id="24" name="Group 23">
            <a:extLst>
              <a:ext uri="{FF2B5EF4-FFF2-40B4-BE49-F238E27FC236}">
                <a16:creationId xmlns:a16="http://schemas.microsoft.com/office/drawing/2014/main" id="{F361A108-6322-7952-4A86-9FFC15498294}"/>
              </a:ext>
            </a:extLst>
          </p:cNvPr>
          <p:cNvGrpSpPr/>
          <p:nvPr/>
        </p:nvGrpSpPr>
        <p:grpSpPr>
          <a:xfrm>
            <a:off x="8230200" y="2460069"/>
            <a:ext cx="1340482" cy="999709"/>
            <a:chOff x="7773005" y="2460069"/>
            <a:chExt cx="1340482" cy="999709"/>
          </a:xfrm>
        </p:grpSpPr>
        <p:grpSp>
          <p:nvGrpSpPr>
            <p:cNvPr id="78" name="Group 77">
              <a:extLst>
                <a:ext uri="{FF2B5EF4-FFF2-40B4-BE49-F238E27FC236}">
                  <a16:creationId xmlns:a16="http://schemas.microsoft.com/office/drawing/2014/main" id="{12A7CA3D-59DC-E7A2-518F-54E7E2B549F2}"/>
                </a:ext>
              </a:extLst>
            </p:cNvPr>
            <p:cNvGrpSpPr>
              <a:grpSpLocks noChangeAspect="1"/>
            </p:cNvGrpSpPr>
            <p:nvPr/>
          </p:nvGrpSpPr>
          <p:grpSpPr>
            <a:xfrm>
              <a:off x="7794989" y="2460069"/>
              <a:ext cx="1318498" cy="637109"/>
              <a:chOff x="5753100" y="3318107"/>
              <a:chExt cx="3862358" cy="1866323"/>
            </a:xfrm>
          </p:grpSpPr>
          <p:pic>
            <p:nvPicPr>
              <p:cNvPr id="79" name="Picture 78">
                <a:extLst>
                  <a:ext uri="{FF2B5EF4-FFF2-40B4-BE49-F238E27FC236}">
                    <a16:creationId xmlns:a16="http://schemas.microsoft.com/office/drawing/2014/main" id="{6E168777-5303-6235-27CF-80798EBE27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53100" y="3318107"/>
                <a:ext cx="3862358" cy="1866323"/>
              </a:xfrm>
              <a:prstGeom prst="rect">
                <a:avLst/>
              </a:prstGeom>
              <a:ln>
                <a:noFill/>
              </a:ln>
            </p:spPr>
            <p:style>
              <a:lnRef idx="2">
                <a:schemeClr val="dk1"/>
              </a:lnRef>
              <a:fillRef idx="1">
                <a:schemeClr val="lt1"/>
              </a:fillRef>
              <a:effectRef idx="0">
                <a:schemeClr val="dk1"/>
              </a:effectRef>
              <a:fontRef idx="minor">
                <a:schemeClr val="dk1"/>
              </a:fontRef>
            </p:style>
          </p:pic>
          <p:pic>
            <p:nvPicPr>
              <p:cNvPr id="81" name="Picture 80" descr="Icon&#10;&#10;Description automatically generated">
                <a:extLst>
                  <a:ext uri="{FF2B5EF4-FFF2-40B4-BE49-F238E27FC236}">
                    <a16:creationId xmlns:a16="http://schemas.microsoft.com/office/drawing/2014/main" id="{3665C77B-5A87-A9C5-D29E-FCA08DC75C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15586" y="4563240"/>
                <a:ext cx="446049" cy="446049"/>
              </a:xfrm>
              <a:prstGeom prst="rect">
                <a:avLst/>
              </a:prstGeom>
              <a:ln>
                <a:noFill/>
              </a:ln>
            </p:spPr>
          </p:pic>
        </p:grpSp>
        <p:sp>
          <p:nvSpPr>
            <p:cNvPr id="82" name="TextBox 81">
              <a:extLst>
                <a:ext uri="{FF2B5EF4-FFF2-40B4-BE49-F238E27FC236}">
                  <a16:creationId xmlns:a16="http://schemas.microsoft.com/office/drawing/2014/main" id="{870ADBA0-5740-513A-D672-06AAF2B8B251}"/>
                </a:ext>
              </a:extLst>
            </p:cNvPr>
            <p:cNvSpPr txBox="1"/>
            <p:nvPr/>
          </p:nvSpPr>
          <p:spPr>
            <a:xfrm>
              <a:off x="7773005" y="3182779"/>
              <a:ext cx="1199239" cy="276999"/>
            </a:xfrm>
            <a:prstGeom prst="rect">
              <a:avLst/>
            </a:prstGeom>
            <a:noFill/>
          </p:spPr>
          <p:txBody>
            <a:bodyPr wrap="none" rtlCol="0">
              <a:spAutoFit/>
            </a:bodyPr>
            <a:lstStyle/>
            <a:p>
              <a:r>
                <a:rPr lang="en-US" sz="1200" dirty="0">
                  <a:solidFill>
                    <a:srgbClr val="000000"/>
                  </a:solidFill>
                  <a:latin typeface="Helvetica" pitchFamily="2" charset="0"/>
                </a:rPr>
                <a:t>CLIC 0.24 TeV</a:t>
              </a:r>
            </a:p>
          </p:txBody>
        </p:sp>
      </p:grpSp>
      <p:grpSp>
        <p:nvGrpSpPr>
          <p:cNvPr id="20" name="Group 19">
            <a:extLst>
              <a:ext uri="{FF2B5EF4-FFF2-40B4-BE49-F238E27FC236}">
                <a16:creationId xmlns:a16="http://schemas.microsoft.com/office/drawing/2014/main" id="{F8B063D6-0157-15BA-2467-D27C1F7EFB4B}"/>
              </a:ext>
            </a:extLst>
          </p:cNvPr>
          <p:cNvGrpSpPr>
            <a:grpSpLocks noChangeAspect="1"/>
          </p:cNvGrpSpPr>
          <p:nvPr/>
        </p:nvGrpSpPr>
        <p:grpSpPr>
          <a:xfrm>
            <a:off x="2914574" y="4657627"/>
            <a:ext cx="1124147" cy="874470"/>
            <a:chOff x="4424835" y="4879970"/>
            <a:chExt cx="1245312" cy="968724"/>
          </a:xfrm>
        </p:grpSpPr>
        <p:grpSp>
          <p:nvGrpSpPr>
            <p:cNvPr id="90" name="Group 89">
              <a:extLst>
                <a:ext uri="{FF2B5EF4-FFF2-40B4-BE49-F238E27FC236}">
                  <a16:creationId xmlns:a16="http://schemas.microsoft.com/office/drawing/2014/main" id="{3D6F275E-B50F-D7DF-CD28-E4FE6103B6EB}"/>
                </a:ext>
              </a:extLst>
            </p:cNvPr>
            <p:cNvGrpSpPr>
              <a:grpSpLocks noChangeAspect="1"/>
            </p:cNvGrpSpPr>
            <p:nvPr/>
          </p:nvGrpSpPr>
          <p:grpSpPr>
            <a:xfrm>
              <a:off x="4424835" y="4879970"/>
              <a:ext cx="1245312" cy="719137"/>
              <a:chOff x="4125675" y="3736116"/>
              <a:chExt cx="4443894" cy="2566240"/>
            </a:xfrm>
          </p:grpSpPr>
          <p:pic>
            <p:nvPicPr>
              <p:cNvPr id="87" name="Picture 86">
                <a:extLst>
                  <a:ext uri="{FF2B5EF4-FFF2-40B4-BE49-F238E27FC236}">
                    <a16:creationId xmlns:a16="http://schemas.microsoft.com/office/drawing/2014/main" id="{701D7813-48B8-C086-7918-904178643077}"/>
                  </a:ext>
                </a:extLst>
              </p:cNvPr>
              <p:cNvPicPr>
                <a:picLocks noChangeAspect="1"/>
              </p:cNvPicPr>
              <p:nvPr/>
            </p:nvPicPr>
            <p:blipFill rotWithShape="1">
              <a:blip r:embed="rId8"/>
              <a:srcRect l="22538" t="2411" r="1308" b="1932"/>
              <a:stretch/>
            </p:blipFill>
            <p:spPr>
              <a:xfrm>
                <a:off x="4700954" y="3736116"/>
                <a:ext cx="3868615" cy="2344615"/>
              </a:xfrm>
              <a:prstGeom prst="rect">
                <a:avLst/>
              </a:prstGeom>
              <a:ln>
                <a:noFill/>
              </a:ln>
            </p:spPr>
          </p:pic>
          <p:sp>
            <p:nvSpPr>
              <p:cNvPr id="88" name="Rectangle 87">
                <a:extLst>
                  <a:ext uri="{FF2B5EF4-FFF2-40B4-BE49-F238E27FC236}">
                    <a16:creationId xmlns:a16="http://schemas.microsoft.com/office/drawing/2014/main" id="{CC8821FE-9DC8-D99D-8A1F-766C1AA0215B}"/>
                  </a:ext>
                </a:extLst>
              </p:cNvPr>
              <p:cNvSpPr/>
              <p:nvPr/>
            </p:nvSpPr>
            <p:spPr>
              <a:xfrm rot="20362155">
                <a:off x="4671362" y="5506058"/>
                <a:ext cx="1602434" cy="79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EC378FC-5BE6-8675-A410-BA3173A2D0BF}"/>
                  </a:ext>
                </a:extLst>
              </p:cNvPr>
              <p:cNvSpPr/>
              <p:nvPr/>
            </p:nvSpPr>
            <p:spPr>
              <a:xfrm>
                <a:off x="4125675" y="5125482"/>
                <a:ext cx="1602434" cy="79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90">
              <a:extLst>
                <a:ext uri="{FF2B5EF4-FFF2-40B4-BE49-F238E27FC236}">
                  <a16:creationId xmlns:a16="http://schemas.microsoft.com/office/drawing/2014/main" id="{05F7DBBE-73C5-4ABC-BCAB-E419C3EA0C63}"/>
                </a:ext>
              </a:extLst>
            </p:cNvPr>
            <p:cNvSpPr txBox="1"/>
            <p:nvPr/>
          </p:nvSpPr>
          <p:spPr>
            <a:xfrm>
              <a:off x="4707740" y="5571695"/>
              <a:ext cx="950774" cy="276999"/>
            </a:xfrm>
            <a:prstGeom prst="rect">
              <a:avLst/>
            </a:prstGeom>
            <a:noFill/>
          </p:spPr>
          <p:txBody>
            <a:bodyPr wrap="none" rtlCol="0">
              <a:spAutoFit/>
            </a:bodyPr>
            <a:lstStyle/>
            <a:p>
              <a:r>
                <a:rPr lang="en-US" sz="1200" dirty="0">
                  <a:solidFill>
                    <a:srgbClr val="000000"/>
                  </a:solidFill>
                  <a:latin typeface="Helvetica" pitchFamily="2" charset="0"/>
                </a:rPr>
                <a:t>MC 10 TeV</a:t>
              </a:r>
            </a:p>
          </p:txBody>
        </p:sp>
      </p:grpSp>
      <p:grpSp>
        <p:nvGrpSpPr>
          <p:cNvPr id="19" name="Group 18">
            <a:extLst>
              <a:ext uri="{FF2B5EF4-FFF2-40B4-BE49-F238E27FC236}">
                <a16:creationId xmlns:a16="http://schemas.microsoft.com/office/drawing/2014/main" id="{4D8B7E8D-5B74-F702-D10E-10C3E6B7B4FF}"/>
              </a:ext>
            </a:extLst>
          </p:cNvPr>
          <p:cNvGrpSpPr/>
          <p:nvPr/>
        </p:nvGrpSpPr>
        <p:grpSpPr>
          <a:xfrm>
            <a:off x="10302194" y="5257780"/>
            <a:ext cx="914390" cy="276999"/>
            <a:chOff x="8839170" y="423070"/>
            <a:chExt cx="914390" cy="276999"/>
          </a:xfrm>
        </p:grpSpPr>
        <p:cxnSp>
          <p:nvCxnSpPr>
            <p:cNvPr id="17" name="Straight Arrow Connector 16">
              <a:extLst>
                <a:ext uri="{FF2B5EF4-FFF2-40B4-BE49-F238E27FC236}">
                  <a16:creationId xmlns:a16="http://schemas.microsoft.com/office/drawing/2014/main" id="{834D0788-CC5F-08C9-6313-00299BE7C292}"/>
                </a:ext>
              </a:extLst>
            </p:cNvPr>
            <p:cNvCxnSpPr/>
            <p:nvPr/>
          </p:nvCxnSpPr>
          <p:spPr>
            <a:xfrm>
              <a:off x="8839170" y="685830"/>
              <a:ext cx="91439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EC23A2-5DA0-4C27-15CC-3BE5DA8516F7}"/>
                </a:ext>
              </a:extLst>
            </p:cNvPr>
            <p:cNvSpPr txBox="1"/>
            <p:nvPr/>
          </p:nvSpPr>
          <p:spPr>
            <a:xfrm>
              <a:off x="8986823" y="423070"/>
              <a:ext cx="619080" cy="276999"/>
            </a:xfrm>
            <a:prstGeom prst="rect">
              <a:avLst/>
            </a:prstGeom>
            <a:noFill/>
          </p:spPr>
          <p:txBody>
            <a:bodyPr wrap="none" rtlCol="0">
              <a:spAutoFit/>
            </a:bodyPr>
            <a:lstStyle/>
            <a:p>
              <a:r>
                <a:rPr lang="en-US" sz="1200" dirty="0">
                  <a:solidFill>
                    <a:srgbClr val="000000"/>
                  </a:solidFill>
                  <a:latin typeface="Helvetica" pitchFamily="2" charset="0"/>
                </a:rPr>
                <a:t>10 km</a:t>
              </a:r>
            </a:p>
          </p:txBody>
        </p:sp>
      </p:grpSp>
      <p:grpSp>
        <p:nvGrpSpPr>
          <p:cNvPr id="86" name="Group 85">
            <a:extLst>
              <a:ext uri="{FF2B5EF4-FFF2-40B4-BE49-F238E27FC236}">
                <a16:creationId xmlns:a16="http://schemas.microsoft.com/office/drawing/2014/main" id="{C22DBC0B-DBDB-D4C3-44A5-F8FCE0CDFEEB}"/>
              </a:ext>
            </a:extLst>
          </p:cNvPr>
          <p:cNvGrpSpPr>
            <a:grpSpLocks noChangeAspect="1"/>
          </p:cNvGrpSpPr>
          <p:nvPr/>
        </p:nvGrpSpPr>
        <p:grpSpPr>
          <a:xfrm>
            <a:off x="10371554" y="2602104"/>
            <a:ext cx="936469" cy="461140"/>
            <a:chOff x="1249733" y="594391"/>
            <a:chExt cx="10213031" cy="5029145"/>
          </a:xfrm>
        </p:grpSpPr>
        <p:pic>
          <p:nvPicPr>
            <p:cNvPr id="92" name="Picture 91">
              <a:extLst>
                <a:ext uri="{FF2B5EF4-FFF2-40B4-BE49-F238E27FC236}">
                  <a16:creationId xmlns:a16="http://schemas.microsoft.com/office/drawing/2014/main" id="{3C0E9ECE-B728-1ED7-9AAA-413C34980CE5}"/>
                </a:ext>
              </a:extLst>
            </p:cNvPr>
            <p:cNvPicPr>
              <a:picLocks noChangeAspect="1"/>
            </p:cNvPicPr>
            <p:nvPr/>
          </p:nvPicPr>
          <p:blipFill>
            <a:blip r:embed="rId9"/>
            <a:stretch>
              <a:fillRect/>
            </a:stretch>
          </p:blipFill>
          <p:spPr>
            <a:xfrm>
              <a:off x="1249733" y="594391"/>
              <a:ext cx="10213031" cy="5029145"/>
            </a:xfrm>
            <a:prstGeom prst="rect">
              <a:avLst/>
            </a:prstGeom>
            <a:noFill/>
            <a:ln w="12700">
              <a:noFill/>
            </a:ln>
          </p:spPr>
          <p:style>
            <a:lnRef idx="2">
              <a:schemeClr val="dk1"/>
            </a:lnRef>
            <a:fillRef idx="1">
              <a:schemeClr val="lt1"/>
            </a:fillRef>
            <a:effectRef idx="0">
              <a:schemeClr val="dk1"/>
            </a:effectRef>
            <a:fontRef idx="minor">
              <a:schemeClr val="dk1"/>
            </a:fontRef>
          </p:style>
        </p:pic>
        <p:grpSp>
          <p:nvGrpSpPr>
            <p:cNvPr id="93" name="Group 92">
              <a:extLst>
                <a:ext uri="{FF2B5EF4-FFF2-40B4-BE49-F238E27FC236}">
                  <a16:creationId xmlns:a16="http://schemas.microsoft.com/office/drawing/2014/main" id="{330DD8B7-D1B7-1361-204B-CB74C319B392}"/>
                </a:ext>
              </a:extLst>
            </p:cNvPr>
            <p:cNvGrpSpPr/>
            <p:nvPr/>
          </p:nvGrpSpPr>
          <p:grpSpPr>
            <a:xfrm>
              <a:off x="1329312" y="1143015"/>
              <a:ext cx="9533375" cy="3176114"/>
              <a:chOff x="1329312" y="1143025"/>
              <a:chExt cx="9533375" cy="3176114"/>
            </a:xfrm>
          </p:grpSpPr>
          <p:grpSp>
            <p:nvGrpSpPr>
              <p:cNvPr id="94" name="Group 93">
                <a:extLst>
                  <a:ext uri="{FF2B5EF4-FFF2-40B4-BE49-F238E27FC236}">
                    <a16:creationId xmlns:a16="http://schemas.microsoft.com/office/drawing/2014/main" id="{E9C49633-8418-5257-B117-82DC64260B69}"/>
                  </a:ext>
                </a:extLst>
              </p:cNvPr>
              <p:cNvGrpSpPr/>
              <p:nvPr/>
            </p:nvGrpSpPr>
            <p:grpSpPr>
              <a:xfrm>
                <a:off x="1329312" y="1143025"/>
                <a:ext cx="9533375" cy="3176114"/>
                <a:chOff x="1329312" y="1143025"/>
                <a:chExt cx="9533375" cy="3176114"/>
              </a:xfrm>
            </p:grpSpPr>
            <p:grpSp>
              <p:nvGrpSpPr>
                <p:cNvPr id="101" name="Group 100">
                  <a:extLst>
                    <a:ext uri="{FF2B5EF4-FFF2-40B4-BE49-F238E27FC236}">
                      <a16:creationId xmlns:a16="http://schemas.microsoft.com/office/drawing/2014/main" id="{2ADF5AF6-4385-42F6-3A2B-D96FE0160EF3}"/>
                    </a:ext>
                  </a:extLst>
                </p:cNvPr>
                <p:cNvGrpSpPr/>
                <p:nvPr/>
              </p:nvGrpSpPr>
              <p:grpSpPr>
                <a:xfrm>
                  <a:off x="1329312" y="1143025"/>
                  <a:ext cx="9533375" cy="2194536"/>
                  <a:chOff x="1329312" y="1143025"/>
                  <a:chExt cx="9533375" cy="2194536"/>
                </a:xfrm>
              </p:grpSpPr>
              <p:grpSp>
                <p:nvGrpSpPr>
                  <p:cNvPr id="106" name="Group 105">
                    <a:extLst>
                      <a:ext uri="{FF2B5EF4-FFF2-40B4-BE49-F238E27FC236}">
                        <a16:creationId xmlns:a16="http://schemas.microsoft.com/office/drawing/2014/main" id="{69C6AECD-D00B-009A-8B92-40E61655C4C1}"/>
                      </a:ext>
                    </a:extLst>
                  </p:cNvPr>
                  <p:cNvGrpSpPr/>
                  <p:nvPr/>
                </p:nvGrpSpPr>
                <p:grpSpPr>
                  <a:xfrm>
                    <a:off x="6095999" y="1143025"/>
                    <a:ext cx="4766688" cy="2183527"/>
                    <a:chOff x="6095999" y="1154044"/>
                    <a:chExt cx="4766688" cy="2183527"/>
                  </a:xfrm>
                </p:grpSpPr>
                <p:sp>
                  <p:nvSpPr>
                    <p:cNvPr id="113" name="Arc 112">
                      <a:extLst>
                        <a:ext uri="{FF2B5EF4-FFF2-40B4-BE49-F238E27FC236}">
                          <a16:creationId xmlns:a16="http://schemas.microsoft.com/office/drawing/2014/main" id="{D679F342-76AD-EDAB-C0CD-CAAA323A2EBE}"/>
                        </a:ext>
                      </a:extLst>
                    </p:cNvPr>
                    <p:cNvSpPr/>
                    <p:nvPr/>
                  </p:nvSpPr>
                  <p:spPr>
                    <a:xfrm rot="16200000">
                      <a:off x="6095999" y="2633483"/>
                      <a:ext cx="704088" cy="704088"/>
                    </a:xfrm>
                    <a:prstGeom prst="arc">
                      <a:avLst>
                        <a:gd name="adj1" fmla="val 16200000"/>
                        <a:gd name="adj2" fmla="val 2064758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5E78272B-7B00-FB46-9368-E1D689B05860}"/>
                        </a:ext>
                      </a:extLst>
                    </p:cNvPr>
                    <p:cNvCxnSpPr>
                      <a:cxnSpLocks/>
                    </p:cNvCxnSpPr>
                    <p:nvPr/>
                  </p:nvCxnSpPr>
                  <p:spPr>
                    <a:xfrm flipV="1">
                      <a:off x="6344156" y="1429369"/>
                      <a:ext cx="3915610" cy="12207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E74EF631-A371-2E53-DA49-4310EE65DB2D}"/>
                        </a:ext>
                      </a:extLst>
                    </p:cNvPr>
                    <p:cNvSpPr/>
                    <p:nvPr/>
                  </p:nvSpPr>
                  <p:spPr>
                    <a:xfrm rot="20460000">
                      <a:off x="10147942" y="1426024"/>
                      <a:ext cx="320040" cy="32004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a:extLst>
                        <a:ext uri="{FF2B5EF4-FFF2-40B4-BE49-F238E27FC236}">
                          <a16:creationId xmlns:a16="http://schemas.microsoft.com/office/drawing/2014/main" id="{1E95EE0E-0743-9ABA-A9F6-9A02D7B076F1}"/>
                        </a:ext>
                      </a:extLst>
                    </p:cNvPr>
                    <p:cNvSpPr/>
                    <p:nvPr/>
                  </p:nvSpPr>
                  <p:spPr>
                    <a:xfrm rot="9155155">
                      <a:off x="10405487" y="1154044"/>
                      <a:ext cx="457200" cy="457200"/>
                    </a:xfrm>
                    <a:prstGeom prst="arc">
                      <a:avLst>
                        <a:gd name="adj1" fmla="val 5881317"/>
                        <a:gd name="adj2" fmla="val 2096556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DF4505FA-49A7-C958-18FE-3711EDB2AD1D}"/>
                        </a:ext>
                      </a:extLst>
                    </p:cNvPr>
                    <p:cNvCxnSpPr>
                      <a:cxnSpLocks/>
                      <a:endCxn id="116" idx="0"/>
                    </p:cNvCxnSpPr>
                    <p:nvPr/>
                  </p:nvCxnSpPr>
                  <p:spPr>
                    <a:xfrm flipV="1">
                      <a:off x="6096000" y="1167013"/>
                      <a:ext cx="4462185" cy="135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927997C6-10B7-02C3-A8AA-974AE0B8E4BF}"/>
                      </a:ext>
                    </a:extLst>
                  </p:cNvPr>
                  <p:cNvGrpSpPr/>
                  <p:nvPr/>
                </p:nvGrpSpPr>
                <p:grpSpPr>
                  <a:xfrm flipH="1">
                    <a:off x="1329312" y="1154034"/>
                    <a:ext cx="4766688" cy="2183527"/>
                    <a:chOff x="6095999" y="1154044"/>
                    <a:chExt cx="4766688" cy="2183527"/>
                  </a:xfrm>
                </p:grpSpPr>
                <p:sp>
                  <p:nvSpPr>
                    <p:cNvPr id="108" name="Arc 107">
                      <a:extLst>
                        <a:ext uri="{FF2B5EF4-FFF2-40B4-BE49-F238E27FC236}">
                          <a16:creationId xmlns:a16="http://schemas.microsoft.com/office/drawing/2014/main" id="{959F6D03-9BD2-371C-2451-CE43584F68ED}"/>
                        </a:ext>
                      </a:extLst>
                    </p:cNvPr>
                    <p:cNvSpPr/>
                    <p:nvPr/>
                  </p:nvSpPr>
                  <p:spPr>
                    <a:xfrm rot="16200000">
                      <a:off x="6095999" y="2633483"/>
                      <a:ext cx="704088" cy="704088"/>
                    </a:xfrm>
                    <a:prstGeom prst="arc">
                      <a:avLst>
                        <a:gd name="adj1" fmla="val 16200000"/>
                        <a:gd name="adj2" fmla="val 2064758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9" name="Straight Connector 108">
                      <a:extLst>
                        <a:ext uri="{FF2B5EF4-FFF2-40B4-BE49-F238E27FC236}">
                          <a16:creationId xmlns:a16="http://schemas.microsoft.com/office/drawing/2014/main" id="{F911A296-E42A-188D-ECAE-1E1280E64B79}"/>
                        </a:ext>
                      </a:extLst>
                    </p:cNvPr>
                    <p:cNvCxnSpPr>
                      <a:cxnSpLocks/>
                    </p:cNvCxnSpPr>
                    <p:nvPr/>
                  </p:nvCxnSpPr>
                  <p:spPr>
                    <a:xfrm flipV="1">
                      <a:off x="6344156" y="1429368"/>
                      <a:ext cx="3915610" cy="12252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67B64550-F544-4D15-CFB8-C3C298ACFF9A}"/>
                        </a:ext>
                      </a:extLst>
                    </p:cNvPr>
                    <p:cNvSpPr/>
                    <p:nvPr/>
                  </p:nvSpPr>
                  <p:spPr>
                    <a:xfrm rot="20460000">
                      <a:off x="10147942" y="1426024"/>
                      <a:ext cx="320040" cy="32004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40CC30FC-3C89-496E-D700-C868BE5C0F8F}"/>
                        </a:ext>
                      </a:extLst>
                    </p:cNvPr>
                    <p:cNvSpPr/>
                    <p:nvPr/>
                  </p:nvSpPr>
                  <p:spPr>
                    <a:xfrm rot="9155155">
                      <a:off x="10405487" y="1154044"/>
                      <a:ext cx="457200" cy="457200"/>
                    </a:xfrm>
                    <a:prstGeom prst="arc">
                      <a:avLst>
                        <a:gd name="adj1" fmla="val 5881317"/>
                        <a:gd name="adj2" fmla="val 2096556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FBF421A0-36E3-6061-D094-69221EF4F7D4}"/>
                        </a:ext>
                      </a:extLst>
                    </p:cNvPr>
                    <p:cNvCxnSpPr>
                      <a:cxnSpLocks/>
                      <a:endCxn id="111" idx="0"/>
                    </p:cNvCxnSpPr>
                    <p:nvPr/>
                  </p:nvCxnSpPr>
                  <p:spPr>
                    <a:xfrm flipV="1">
                      <a:off x="6096000" y="1167013"/>
                      <a:ext cx="4462185" cy="135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2" name="Arc 101">
                  <a:extLst>
                    <a:ext uri="{FF2B5EF4-FFF2-40B4-BE49-F238E27FC236}">
                      <a16:creationId xmlns:a16="http://schemas.microsoft.com/office/drawing/2014/main" id="{05B3C926-4969-F8B8-6307-5237FA51CEED}"/>
                    </a:ext>
                  </a:extLst>
                </p:cNvPr>
                <p:cNvSpPr/>
                <p:nvPr/>
              </p:nvSpPr>
              <p:spPr>
                <a:xfrm rot="5400000">
                  <a:off x="5823782" y="3441315"/>
                  <a:ext cx="292608" cy="292608"/>
                </a:xfrm>
                <a:prstGeom prst="arc">
                  <a:avLst>
                    <a:gd name="adj1" fmla="val 16200000"/>
                    <a:gd name="adj2" fmla="val 2463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Arc 102">
                  <a:extLst>
                    <a:ext uri="{FF2B5EF4-FFF2-40B4-BE49-F238E27FC236}">
                      <a16:creationId xmlns:a16="http://schemas.microsoft.com/office/drawing/2014/main" id="{FCAEB325-9292-BFD2-A3B5-585828CDA0C2}"/>
                    </a:ext>
                  </a:extLst>
                </p:cNvPr>
                <p:cNvSpPr/>
                <p:nvPr/>
              </p:nvSpPr>
              <p:spPr>
                <a:xfrm rot="16200000" flipH="1">
                  <a:off x="6114458" y="3441315"/>
                  <a:ext cx="292608" cy="292608"/>
                </a:xfrm>
                <a:prstGeom prst="arc">
                  <a:avLst>
                    <a:gd name="adj1" fmla="val 16200000"/>
                    <a:gd name="adj2" fmla="val 2463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Arc 103">
                  <a:extLst>
                    <a:ext uri="{FF2B5EF4-FFF2-40B4-BE49-F238E27FC236}">
                      <a16:creationId xmlns:a16="http://schemas.microsoft.com/office/drawing/2014/main" id="{47430DA4-7B2D-2C24-3758-B96C31F2EF9C}"/>
                    </a:ext>
                  </a:extLst>
                </p:cNvPr>
                <p:cNvSpPr/>
                <p:nvPr/>
              </p:nvSpPr>
              <p:spPr>
                <a:xfrm rot="5400000">
                  <a:off x="6345078" y="3733923"/>
                  <a:ext cx="585216" cy="585216"/>
                </a:xfrm>
                <a:prstGeom prst="arc">
                  <a:avLst>
                    <a:gd name="adj1" fmla="val 10689401"/>
                    <a:gd name="adj2" fmla="val 2463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4A52937E-A3B9-595C-5E0B-89CE29C7ECC7}"/>
                    </a:ext>
                  </a:extLst>
                </p:cNvPr>
                <p:cNvCxnSpPr>
                  <a:cxnSpLocks/>
                  <a:stCxn id="98" idx="2"/>
                </p:cNvCxnSpPr>
                <p:nvPr/>
              </p:nvCxnSpPr>
              <p:spPr>
                <a:xfrm>
                  <a:off x="5601353" y="4319131"/>
                  <a:ext cx="1032170" cy="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9A69353-912E-E225-C513-828B51C09B12}"/>
                  </a:ext>
                </a:extLst>
              </p:cNvPr>
              <p:cNvGrpSpPr/>
              <p:nvPr/>
            </p:nvGrpSpPr>
            <p:grpSpPr>
              <a:xfrm>
                <a:off x="5306649" y="2880366"/>
                <a:ext cx="1324778" cy="1438773"/>
                <a:chOff x="5306649" y="2880366"/>
                <a:chExt cx="1324778" cy="1438773"/>
              </a:xfrm>
            </p:grpSpPr>
            <p:cxnSp>
              <p:nvCxnSpPr>
                <p:cNvPr id="96" name="Straight Connector 95">
                  <a:extLst>
                    <a:ext uri="{FF2B5EF4-FFF2-40B4-BE49-F238E27FC236}">
                      <a16:creationId xmlns:a16="http://schemas.microsoft.com/office/drawing/2014/main" id="{6162914F-809C-EAA0-42CF-0148167D4E0A}"/>
                    </a:ext>
                  </a:extLst>
                </p:cNvPr>
                <p:cNvCxnSpPr>
                  <a:cxnSpLocks/>
                </p:cNvCxnSpPr>
                <p:nvPr/>
              </p:nvCxnSpPr>
              <p:spPr>
                <a:xfrm flipH="1" flipV="1">
                  <a:off x="6102096" y="2880366"/>
                  <a:ext cx="8929" cy="696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86A095FA-B1F7-6078-1A5E-5A3FAF19024A}"/>
                    </a:ext>
                  </a:extLst>
                </p:cNvPr>
                <p:cNvGrpSpPr/>
                <p:nvPr/>
              </p:nvGrpSpPr>
              <p:grpSpPr>
                <a:xfrm>
                  <a:off x="5306649" y="3733914"/>
                  <a:ext cx="1324778" cy="585225"/>
                  <a:chOff x="5306649" y="3733914"/>
                  <a:chExt cx="1324778" cy="585225"/>
                </a:xfrm>
              </p:grpSpPr>
              <p:sp>
                <p:nvSpPr>
                  <p:cNvPr id="98" name="Arc 97">
                    <a:extLst>
                      <a:ext uri="{FF2B5EF4-FFF2-40B4-BE49-F238E27FC236}">
                        <a16:creationId xmlns:a16="http://schemas.microsoft.com/office/drawing/2014/main" id="{93844E96-3F1B-A62F-CD9B-6C7E8B84291F}"/>
                      </a:ext>
                    </a:extLst>
                  </p:cNvPr>
                  <p:cNvSpPr/>
                  <p:nvPr/>
                </p:nvSpPr>
                <p:spPr>
                  <a:xfrm rot="16200000" flipH="1">
                    <a:off x="5306649" y="3733923"/>
                    <a:ext cx="585216" cy="585216"/>
                  </a:xfrm>
                  <a:prstGeom prst="arc">
                    <a:avLst>
                      <a:gd name="adj1" fmla="val 10689401"/>
                      <a:gd name="adj2" fmla="val 2463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11287D7F-7664-2A34-1C71-C5852193702B}"/>
                      </a:ext>
                    </a:extLst>
                  </p:cNvPr>
                  <p:cNvCxnSpPr>
                    <a:cxnSpLocks/>
                    <a:endCxn id="102" idx="2"/>
                  </p:cNvCxnSpPr>
                  <p:nvPr/>
                </p:nvCxnSpPr>
                <p:spPr>
                  <a:xfrm flipV="1">
                    <a:off x="5606400" y="3733919"/>
                    <a:ext cx="36263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3F20422-8E20-E7AE-3F38-F0D1770EEC59}"/>
                      </a:ext>
                    </a:extLst>
                  </p:cNvPr>
                  <p:cNvCxnSpPr>
                    <a:cxnSpLocks/>
                    <a:stCxn id="102" idx="2"/>
                  </p:cNvCxnSpPr>
                  <p:nvPr/>
                </p:nvCxnSpPr>
                <p:spPr>
                  <a:xfrm flipV="1">
                    <a:off x="5969038" y="3733914"/>
                    <a:ext cx="662389" cy="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19" name="Group 118">
            <a:extLst>
              <a:ext uri="{FF2B5EF4-FFF2-40B4-BE49-F238E27FC236}">
                <a16:creationId xmlns:a16="http://schemas.microsoft.com/office/drawing/2014/main" id="{F428EC99-3077-BC3D-99D1-933F9E1045A2}"/>
              </a:ext>
            </a:extLst>
          </p:cNvPr>
          <p:cNvGrpSpPr/>
          <p:nvPr/>
        </p:nvGrpSpPr>
        <p:grpSpPr>
          <a:xfrm>
            <a:off x="5440839" y="3703317"/>
            <a:ext cx="2026746" cy="718603"/>
            <a:chOff x="6553195" y="3886195"/>
            <a:chExt cx="2026746" cy="718603"/>
          </a:xfrm>
        </p:grpSpPr>
        <p:pic>
          <p:nvPicPr>
            <p:cNvPr id="84" name="Picture 83">
              <a:extLst>
                <a:ext uri="{FF2B5EF4-FFF2-40B4-BE49-F238E27FC236}">
                  <a16:creationId xmlns:a16="http://schemas.microsoft.com/office/drawing/2014/main" id="{35A3BAD3-46C8-9E06-B1C7-0F39AF6530B7}"/>
                </a:ext>
              </a:extLst>
            </p:cNvPr>
            <p:cNvPicPr>
              <a:picLocks noChangeAspect="1"/>
            </p:cNvPicPr>
            <p:nvPr/>
          </p:nvPicPr>
          <p:blipFill>
            <a:blip r:embed="rId10"/>
            <a:stretch>
              <a:fillRect/>
            </a:stretch>
          </p:blipFill>
          <p:spPr>
            <a:xfrm>
              <a:off x="6553195" y="3886195"/>
              <a:ext cx="2026746" cy="359170"/>
            </a:xfrm>
            <a:prstGeom prst="rect">
              <a:avLst/>
            </a:prstGeom>
            <a:ln>
              <a:noFill/>
            </a:ln>
          </p:spPr>
          <p:style>
            <a:lnRef idx="2">
              <a:schemeClr val="dk1"/>
            </a:lnRef>
            <a:fillRef idx="1">
              <a:schemeClr val="lt1"/>
            </a:fillRef>
            <a:effectRef idx="0">
              <a:schemeClr val="dk1"/>
            </a:effectRef>
            <a:fontRef idx="minor">
              <a:schemeClr val="dk1"/>
            </a:fontRef>
          </p:style>
        </p:pic>
        <p:sp>
          <p:nvSpPr>
            <p:cNvPr id="118" name="TextBox 117">
              <a:extLst>
                <a:ext uri="{FF2B5EF4-FFF2-40B4-BE49-F238E27FC236}">
                  <a16:creationId xmlns:a16="http://schemas.microsoft.com/office/drawing/2014/main" id="{4D4C51D8-E56B-A65B-9B2C-CA58D0A70E40}"/>
                </a:ext>
              </a:extLst>
            </p:cNvPr>
            <p:cNvSpPr txBox="1"/>
            <p:nvPr/>
          </p:nvSpPr>
          <p:spPr>
            <a:xfrm>
              <a:off x="6967765" y="4327799"/>
              <a:ext cx="1284198" cy="276999"/>
            </a:xfrm>
            <a:prstGeom prst="rect">
              <a:avLst/>
            </a:prstGeom>
            <a:noFill/>
          </p:spPr>
          <p:txBody>
            <a:bodyPr wrap="none" rtlCol="0">
              <a:spAutoFit/>
            </a:bodyPr>
            <a:lstStyle/>
            <a:p>
              <a:r>
                <a:rPr lang="en-US" sz="1200" dirty="0" err="1">
                  <a:solidFill>
                    <a:srgbClr val="000000"/>
                  </a:solidFill>
                  <a:latin typeface="Helvetica" pitchFamily="2" charset="0"/>
                </a:rPr>
                <a:t>ReLiC</a:t>
              </a:r>
              <a:r>
                <a:rPr lang="en-US" sz="1200" dirty="0">
                  <a:solidFill>
                    <a:srgbClr val="000000"/>
                  </a:solidFill>
                  <a:latin typeface="Helvetica" pitchFamily="2" charset="0"/>
                </a:rPr>
                <a:t> 0.24 TeV</a:t>
              </a:r>
            </a:p>
          </p:txBody>
        </p:sp>
      </p:grpSp>
      <p:grpSp>
        <p:nvGrpSpPr>
          <p:cNvPr id="122" name="Group 121">
            <a:extLst>
              <a:ext uri="{FF2B5EF4-FFF2-40B4-BE49-F238E27FC236}">
                <a16:creationId xmlns:a16="http://schemas.microsoft.com/office/drawing/2014/main" id="{44954B71-0EF5-743A-A633-A9FEC25BE2A0}"/>
              </a:ext>
            </a:extLst>
          </p:cNvPr>
          <p:cNvGrpSpPr/>
          <p:nvPr/>
        </p:nvGrpSpPr>
        <p:grpSpPr>
          <a:xfrm>
            <a:off x="8107658" y="3520439"/>
            <a:ext cx="3017486" cy="919936"/>
            <a:chOff x="8107658" y="3609014"/>
            <a:chExt cx="3017486" cy="919936"/>
          </a:xfrm>
        </p:grpSpPr>
        <p:pic>
          <p:nvPicPr>
            <p:cNvPr id="120" name="Picture 119">
              <a:extLst>
                <a:ext uri="{FF2B5EF4-FFF2-40B4-BE49-F238E27FC236}">
                  <a16:creationId xmlns:a16="http://schemas.microsoft.com/office/drawing/2014/main" id="{29415FF3-534A-C41C-6728-AB34F9E95FDB}"/>
                </a:ext>
              </a:extLst>
            </p:cNvPr>
            <p:cNvPicPr>
              <a:picLocks noChangeAspect="1"/>
            </p:cNvPicPr>
            <p:nvPr/>
          </p:nvPicPr>
          <p:blipFill>
            <a:blip r:embed="rId11"/>
            <a:stretch>
              <a:fillRect/>
            </a:stretch>
          </p:blipFill>
          <p:spPr>
            <a:xfrm>
              <a:off x="8107658" y="3609014"/>
              <a:ext cx="3017486" cy="734376"/>
            </a:xfrm>
            <a:prstGeom prst="rect">
              <a:avLst/>
            </a:prstGeom>
            <a:ln>
              <a:noFill/>
            </a:ln>
          </p:spPr>
          <p:style>
            <a:lnRef idx="2">
              <a:schemeClr val="dk1"/>
            </a:lnRef>
            <a:fillRef idx="1">
              <a:schemeClr val="lt1"/>
            </a:fillRef>
            <a:effectRef idx="0">
              <a:schemeClr val="dk1"/>
            </a:effectRef>
            <a:fontRef idx="minor">
              <a:schemeClr val="dk1"/>
            </a:fontRef>
          </p:style>
        </p:pic>
        <p:sp>
          <p:nvSpPr>
            <p:cNvPr id="121" name="TextBox 120">
              <a:extLst>
                <a:ext uri="{FF2B5EF4-FFF2-40B4-BE49-F238E27FC236}">
                  <a16:creationId xmlns:a16="http://schemas.microsoft.com/office/drawing/2014/main" id="{4AEA5085-101C-5B15-E96C-F50DFBEF8A0E}"/>
                </a:ext>
              </a:extLst>
            </p:cNvPr>
            <p:cNvSpPr txBox="1"/>
            <p:nvPr/>
          </p:nvSpPr>
          <p:spPr>
            <a:xfrm>
              <a:off x="8939381" y="4251951"/>
              <a:ext cx="1258551" cy="276999"/>
            </a:xfrm>
            <a:prstGeom prst="rect">
              <a:avLst/>
            </a:prstGeom>
            <a:noFill/>
          </p:spPr>
          <p:txBody>
            <a:bodyPr wrap="none" rtlCol="0">
              <a:spAutoFit/>
            </a:bodyPr>
            <a:lstStyle/>
            <a:p>
              <a:r>
                <a:rPr lang="en-US" sz="1200" dirty="0">
                  <a:solidFill>
                    <a:srgbClr val="000000"/>
                  </a:solidFill>
                  <a:latin typeface="Helvetica" pitchFamily="2" charset="0"/>
                </a:rPr>
                <a:t>ERLC 0.24 TeV</a:t>
              </a:r>
            </a:p>
          </p:txBody>
        </p:sp>
      </p:grpSp>
      <p:grpSp>
        <p:nvGrpSpPr>
          <p:cNvPr id="127" name="Group 126">
            <a:extLst>
              <a:ext uri="{FF2B5EF4-FFF2-40B4-BE49-F238E27FC236}">
                <a16:creationId xmlns:a16="http://schemas.microsoft.com/office/drawing/2014/main" id="{A197C5BC-EDE0-C030-D2EB-2B0A358661C2}"/>
              </a:ext>
            </a:extLst>
          </p:cNvPr>
          <p:cNvGrpSpPr>
            <a:grpSpLocks noChangeAspect="1"/>
          </p:cNvGrpSpPr>
          <p:nvPr/>
        </p:nvGrpSpPr>
        <p:grpSpPr>
          <a:xfrm>
            <a:off x="5890181" y="712770"/>
            <a:ext cx="3223306" cy="1710401"/>
            <a:chOff x="5246925" y="294354"/>
            <a:chExt cx="3444095" cy="1827560"/>
          </a:xfrm>
        </p:grpSpPr>
        <p:pic>
          <p:nvPicPr>
            <p:cNvPr id="123" name="Picture 122">
              <a:extLst>
                <a:ext uri="{FF2B5EF4-FFF2-40B4-BE49-F238E27FC236}">
                  <a16:creationId xmlns:a16="http://schemas.microsoft.com/office/drawing/2014/main" id="{0A953529-DB57-A54A-41CD-BC8DAAAF751A}"/>
                </a:ext>
              </a:extLst>
            </p:cNvPr>
            <p:cNvPicPr>
              <a:picLocks noChangeAspect="1"/>
            </p:cNvPicPr>
            <p:nvPr/>
          </p:nvPicPr>
          <p:blipFill>
            <a:blip r:embed="rId12"/>
            <a:stretch>
              <a:fillRect/>
            </a:stretch>
          </p:blipFill>
          <p:spPr>
            <a:xfrm>
              <a:off x="5246925" y="331214"/>
              <a:ext cx="3302000" cy="1790700"/>
            </a:xfrm>
            <a:prstGeom prst="rect">
              <a:avLst/>
            </a:prstGeom>
          </p:spPr>
        </p:pic>
        <p:sp>
          <p:nvSpPr>
            <p:cNvPr id="124" name="Snip Same Side Corner Rectangle 123">
              <a:extLst>
                <a:ext uri="{FF2B5EF4-FFF2-40B4-BE49-F238E27FC236}">
                  <a16:creationId xmlns:a16="http://schemas.microsoft.com/office/drawing/2014/main" id="{19CB1C2C-5DB1-E66A-C415-7E87772C31CE}"/>
                </a:ext>
              </a:extLst>
            </p:cNvPr>
            <p:cNvSpPr/>
            <p:nvPr/>
          </p:nvSpPr>
          <p:spPr>
            <a:xfrm>
              <a:off x="5677026" y="868707"/>
              <a:ext cx="2430632" cy="1188707"/>
            </a:xfrm>
            <a:prstGeom prst="snip2SameRect">
              <a:avLst>
                <a:gd name="adj1" fmla="val 2107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2987D90-815A-0C52-F637-35A47075F515}"/>
                </a:ext>
              </a:extLst>
            </p:cNvPr>
            <p:cNvSpPr/>
            <p:nvPr/>
          </p:nvSpPr>
          <p:spPr>
            <a:xfrm>
              <a:off x="6530320" y="685830"/>
              <a:ext cx="754387" cy="18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83E71425-C3D4-5373-4E00-1AF7109BE2D6}"/>
                </a:ext>
              </a:extLst>
            </p:cNvPr>
            <p:cNvSpPr/>
            <p:nvPr/>
          </p:nvSpPr>
          <p:spPr>
            <a:xfrm>
              <a:off x="7936633" y="294354"/>
              <a:ext cx="754387" cy="18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TextBox 127">
            <a:extLst>
              <a:ext uri="{FF2B5EF4-FFF2-40B4-BE49-F238E27FC236}">
                <a16:creationId xmlns:a16="http://schemas.microsoft.com/office/drawing/2014/main" id="{AB1F4FC4-5D53-EEAE-E75E-64D4B9BDC5F1}"/>
              </a:ext>
            </a:extLst>
          </p:cNvPr>
          <p:cNvSpPr txBox="1"/>
          <p:nvPr/>
        </p:nvSpPr>
        <p:spPr>
          <a:xfrm>
            <a:off x="6632795" y="1563603"/>
            <a:ext cx="1662636" cy="646331"/>
          </a:xfrm>
          <a:prstGeom prst="rect">
            <a:avLst/>
          </a:prstGeom>
          <a:noFill/>
        </p:spPr>
        <p:txBody>
          <a:bodyPr wrap="none" rtlCol="0">
            <a:spAutoFit/>
          </a:bodyPr>
          <a:lstStyle/>
          <a:p>
            <a:r>
              <a:rPr lang="en-US" sz="1200" dirty="0">
                <a:solidFill>
                  <a:srgbClr val="000000"/>
                </a:solidFill>
                <a:latin typeface="Helvetica" pitchFamily="2" charset="0"/>
              </a:rPr>
              <a:t>CEPC 0.24 TeV</a:t>
            </a:r>
          </a:p>
          <a:p>
            <a:r>
              <a:rPr lang="en-US" sz="1200" dirty="0">
                <a:solidFill>
                  <a:srgbClr val="000000"/>
                </a:solidFill>
                <a:latin typeface="Helvetica" pitchFamily="2" charset="0"/>
              </a:rPr>
              <a:t>SPPC 125 TeV</a:t>
            </a:r>
          </a:p>
          <a:p>
            <a:r>
              <a:rPr lang="en-US" sz="1200" dirty="0">
                <a:solidFill>
                  <a:srgbClr val="000000"/>
                </a:solidFill>
                <a:latin typeface="Helvetica" pitchFamily="2" charset="0"/>
              </a:rPr>
              <a:t>SPPC-CEPC 5.5 TeV</a:t>
            </a:r>
          </a:p>
        </p:txBody>
      </p:sp>
      <p:grpSp>
        <p:nvGrpSpPr>
          <p:cNvPr id="131" name="Group 130">
            <a:extLst>
              <a:ext uri="{FF2B5EF4-FFF2-40B4-BE49-F238E27FC236}">
                <a16:creationId xmlns:a16="http://schemas.microsoft.com/office/drawing/2014/main" id="{DCA15FBF-6251-F73A-0522-7C82664FACA9}"/>
              </a:ext>
            </a:extLst>
          </p:cNvPr>
          <p:cNvGrpSpPr>
            <a:grpSpLocks noChangeAspect="1"/>
          </p:cNvGrpSpPr>
          <p:nvPr/>
        </p:nvGrpSpPr>
        <p:grpSpPr>
          <a:xfrm>
            <a:off x="2961362" y="5626756"/>
            <a:ext cx="1335836" cy="855446"/>
            <a:chOff x="5054406" y="4685865"/>
            <a:chExt cx="2984645" cy="1911314"/>
          </a:xfrm>
        </p:grpSpPr>
        <p:pic>
          <p:nvPicPr>
            <p:cNvPr id="129" name="Picture 128">
              <a:extLst>
                <a:ext uri="{FF2B5EF4-FFF2-40B4-BE49-F238E27FC236}">
                  <a16:creationId xmlns:a16="http://schemas.microsoft.com/office/drawing/2014/main" id="{9105A5D6-A5C0-AFAA-9D1B-54C48285B2BC}"/>
                </a:ext>
              </a:extLst>
            </p:cNvPr>
            <p:cNvPicPr>
              <a:picLocks noChangeAspect="1"/>
            </p:cNvPicPr>
            <p:nvPr/>
          </p:nvPicPr>
          <p:blipFill rotWithShape="1">
            <a:blip r:embed="rId13">
              <a:extLst>
                <a:ext uri="{28A0092B-C50C-407E-A947-70E740481C1C}">
                  <a14:useLocalDpi xmlns:a14="http://schemas.microsoft.com/office/drawing/2010/main"/>
                </a:ext>
              </a:extLst>
            </a:blip>
            <a:srcRect r="50854"/>
            <a:stretch/>
          </p:blipFill>
          <p:spPr>
            <a:xfrm rot="19811750">
              <a:off x="5054406" y="4689095"/>
              <a:ext cx="1517900" cy="1908084"/>
            </a:xfrm>
            <a:prstGeom prst="rect">
              <a:avLst/>
            </a:prstGeom>
          </p:spPr>
        </p:pic>
        <p:pic>
          <p:nvPicPr>
            <p:cNvPr id="130" name="Picture 129">
              <a:extLst>
                <a:ext uri="{FF2B5EF4-FFF2-40B4-BE49-F238E27FC236}">
                  <a16:creationId xmlns:a16="http://schemas.microsoft.com/office/drawing/2014/main" id="{983E51EC-C666-66F1-579C-0F44AB393EF6}"/>
                </a:ext>
              </a:extLst>
            </p:cNvPr>
            <p:cNvPicPr>
              <a:picLocks noChangeAspect="1"/>
            </p:cNvPicPr>
            <p:nvPr/>
          </p:nvPicPr>
          <p:blipFill rotWithShape="1">
            <a:blip r:embed="rId13">
              <a:extLst>
                <a:ext uri="{28A0092B-C50C-407E-A947-70E740481C1C}">
                  <a14:useLocalDpi xmlns:a14="http://schemas.microsoft.com/office/drawing/2010/main"/>
                </a:ext>
              </a:extLst>
            </a:blip>
            <a:srcRect r="50854"/>
            <a:stretch/>
          </p:blipFill>
          <p:spPr>
            <a:xfrm rot="1788250" flipH="1">
              <a:off x="6521151" y="4685865"/>
              <a:ext cx="1517900" cy="1908084"/>
            </a:xfrm>
            <a:prstGeom prst="rect">
              <a:avLst/>
            </a:prstGeom>
          </p:spPr>
        </p:pic>
      </p:grpSp>
      <p:sp>
        <p:nvSpPr>
          <p:cNvPr id="132" name="TextBox 131">
            <a:extLst>
              <a:ext uri="{FF2B5EF4-FFF2-40B4-BE49-F238E27FC236}">
                <a16:creationId xmlns:a16="http://schemas.microsoft.com/office/drawing/2014/main" id="{A5C1324C-1535-00B1-E40F-99A071C65B94}"/>
              </a:ext>
            </a:extLst>
          </p:cNvPr>
          <p:cNvSpPr txBox="1"/>
          <p:nvPr/>
        </p:nvSpPr>
        <p:spPr>
          <a:xfrm>
            <a:off x="3053407" y="6172170"/>
            <a:ext cx="1151534" cy="276999"/>
          </a:xfrm>
          <a:prstGeom prst="rect">
            <a:avLst/>
          </a:prstGeom>
          <a:noFill/>
        </p:spPr>
        <p:txBody>
          <a:bodyPr wrap="none" rtlCol="0">
            <a:spAutoFit/>
          </a:bodyPr>
          <a:lstStyle/>
          <a:p>
            <a:r>
              <a:rPr lang="en-US" sz="1200" dirty="0">
                <a:solidFill>
                  <a:srgbClr val="000000"/>
                </a:solidFill>
                <a:latin typeface="Helvetica" pitchFamily="2" charset="0"/>
              </a:rPr>
              <a:t>PWFA 15 TeV</a:t>
            </a:r>
          </a:p>
        </p:txBody>
      </p:sp>
      <p:grpSp>
        <p:nvGrpSpPr>
          <p:cNvPr id="137" name="Group 136">
            <a:extLst>
              <a:ext uri="{FF2B5EF4-FFF2-40B4-BE49-F238E27FC236}">
                <a16:creationId xmlns:a16="http://schemas.microsoft.com/office/drawing/2014/main" id="{91043332-6F21-A87B-20B3-B3DC932641DC}"/>
              </a:ext>
            </a:extLst>
          </p:cNvPr>
          <p:cNvGrpSpPr>
            <a:grpSpLocks noChangeAspect="1"/>
          </p:cNvGrpSpPr>
          <p:nvPr/>
        </p:nvGrpSpPr>
        <p:grpSpPr>
          <a:xfrm>
            <a:off x="5264834" y="5731845"/>
            <a:ext cx="966515" cy="410629"/>
            <a:chOff x="6553195" y="4571678"/>
            <a:chExt cx="4412814" cy="1874809"/>
          </a:xfrm>
        </p:grpSpPr>
        <p:pic>
          <p:nvPicPr>
            <p:cNvPr id="134" name="Picture 133">
              <a:extLst>
                <a:ext uri="{FF2B5EF4-FFF2-40B4-BE49-F238E27FC236}">
                  <a16:creationId xmlns:a16="http://schemas.microsoft.com/office/drawing/2014/main" id="{48D20F75-D8F2-D352-624D-AECBD57C7499}"/>
                </a:ext>
              </a:extLst>
            </p:cNvPr>
            <p:cNvPicPr>
              <a:picLocks noChangeAspect="1"/>
            </p:cNvPicPr>
            <p:nvPr/>
          </p:nvPicPr>
          <p:blipFill>
            <a:blip r:embed="rId14"/>
            <a:stretch>
              <a:fillRect/>
            </a:stretch>
          </p:blipFill>
          <p:spPr>
            <a:xfrm>
              <a:off x="6553195" y="4571678"/>
              <a:ext cx="4412814" cy="1874809"/>
            </a:xfrm>
            <a:prstGeom prst="rect">
              <a:avLst/>
            </a:prstGeom>
          </p:spPr>
        </p:pic>
        <p:sp>
          <p:nvSpPr>
            <p:cNvPr id="136" name="Rectangle 135">
              <a:extLst>
                <a:ext uri="{FF2B5EF4-FFF2-40B4-BE49-F238E27FC236}">
                  <a16:creationId xmlns:a16="http://schemas.microsoft.com/office/drawing/2014/main" id="{72F20EB9-BE0A-290B-029A-1E075F17FBD9}"/>
                </a:ext>
              </a:extLst>
            </p:cNvPr>
            <p:cNvSpPr/>
            <p:nvPr/>
          </p:nvSpPr>
          <p:spPr>
            <a:xfrm>
              <a:off x="7797328" y="5623535"/>
              <a:ext cx="1499037" cy="822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TextBox 140">
            <a:extLst>
              <a:ext uri="{FF2B5EF4-FFF2-40B4-BE49-F238E27FC236}">
                <a16:creationId xmlns:a16="http://schemas.microsoft.com/office/drawing/2014/main" id="{72DEE11B-7246-A1B1-3977-2C2C04656F8B}"/>
              </a:ext>
            </a:extLst>
          </p:cNvPr>
          <p:cNvSpPr txBox="1"/>
          <p:nvPr/>
        </p:nvSpPr>
        <p:spPr>
          <a:xfrm>
            <a:off x="5135552" y="6172170"/>
            <a:ext cx="1135119" cy="276999"/>
          </a:xfrm>
          <a:prstGeom prst="rect">
            <a:avLst/>
          </a:prstGeom>
          <a:noFill/>
        </p:spPr>
        <p:txBody>
          <a:bodyPr wrap="none" rtlCol="0">
            <a:spAutoFit/>
          </a:bodyPr>
          <a:lstStyle/>
          <a:p>
            <a:r>
              <a:rPr lang="en-US" sz="1200" dirty="0">
                <a:solidFill>
                  <a:srgbClr val="000000"/>
                </a:solidFill>
                <a:latin typeface="Helvetica" pitchFamily="2" charset="0"/>
              </a:rPr>
              <a:t>LWFA 15 TeV</a:t>
            </a:r>
          </a:p>
        </p:txBody>
      </p:sp>
      <p:pic>
        <p:nvPicPr>
          <p:cNvPr id="142" name="Picture 6">
            <a:extLst>
              <a:ext uri="{FF2B5EF4-FFF2-40B4-BE49-F238E27FC236}">
                <a16:creationId xmlns:a16="http://schemas.microsoft.com/office/drawing/2014/main" id="{A56DA9AA-40E3-431A-4CB9-1CD08238A3BB}"/>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a:stretch/>
        </p:blipFill>
        <p:spPr bwMode="auto">
          <a:xfrm>
            <a:off x="7097604" y="5454403"/>
            <a:ext cx="1882897" cy="597947"/>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142">
            <a:extLst>
              <a:ext uri="{FF2B5EF4-FFF2-40B4-BE49-F238E27FC236}">
                <a16:creationId xmlns:a16="http://schemas.microsoft.com/office/drawing/2014/main" id="{8CB9BD53-8221-C8BA-AEEF-27FB19736F4C}"/>
              </a:ext>
            </a:extLst>
          </p:cNvPr>
          <p:cNvSpPr txBox="1"/>
          <p:nvPr/>
        </p:nvSpPr>
        <p:spPr>
          <a:xfrm>
            <a:off x="7464006" y="6172170"/>
            <a:ext cx="1066575" cy="276999"/>
          </a:xfrm>
          <a:prstGeom prst="rect">
            <a:avLst/>
          </a:prstGeom>
          <a:noFill/>
        </p:spPr>
        <p:txBody>
          <a:bodyPr wrap="none" rtlCol="0">
            <a:spAutoFit/>
          </a:bodyPr>
          <a:lstStyle/>
          <a:p>
            <a:r>
              <a:rPr lang="en-US" sz="1200" dirty="0">
                <a:solidFill>
                  <a:srgbClr val="000000"/>
                </a:solidFill>
                <a:latin typeface="Helvetica" pitchFamily="2" charset="0"/>
              </a:rPr>
              <a:t>SWFA 3 TeV</a:t>
            </a:r>
          </a:p>
        </p:txBody>
      </p:sp>
      <p:sp>
        <p:nvSpPr>
          <p:cNvPr id="145" name="TextBox 144">
            <a:extLst>
              <a:ext uri="{FF2B5EF4-FFF2-40B4-BE49-F238E27FC236}">
                <a16:creationId xmlns:a16="http://schemas.microsoft.com/office/drawing/2014/main" id="{F1E52230-F351-356E-483A-42FC13F877F5}"/>
              </a:ext>
            </a:extLst>
          </p:cNvPr>
          <p:cNvSpPr txBox="1"/>
          <p:nvPr/>
        </p:nvSpPr>
        <p:spPr>
          <a:xfrm>
            <a:off x="9275805" y="1600172"/>
            <a:ext cx="2191497" cy="276999"/>
          </a:xfrm>
          <a:prstGeom prst="rect">
            <a:avLst/>
          </a:prstGeom>
          <a:noFill/>
        </p:spPr>
        <p:txBody>
          <a:bodyPr wrap="none" rtlCol="0">
            <a:spAutoFit/>
          </a:bodyPr>
          <a:lstStyle/>
          <a:p>
            <a:r>
              <a:rPr lang="en-US" sz="1200" dirty="0">
                <a:solidFill>
                  <a:srgbClr val="000000"/>
                </a:solidFill>
                <a:latin typeface="Helvetica" pitchFamily="2" charset="0"/>
              </a:rPr>
              <a:t>Collider-in-the-sea  500 TeV</a:t>
            </a:r>
          </a:p>
        </p:txBody>
      </p:sp>
      <p:sp>
        <p:nvSpPr>
          <p:cNvPr id="16" name="Arc 15">
            <a:extLst>
              <a:ext uri="{FF2B5EF4-FFF2-40B4-BE49-F238E27FC236}">
                <a16:creationId xmlns:a16="http://schemas.microsoft.com/office/drawing/2014/main" id="{DCD4A33C-74F0-93E4-82A0-EECA48CB3834}"/>
              </a:ext>
            </a:extLst>
          </p:cNvPr>
          <p:cNvSpPr/>
          <p:nvPr/>
        </p:nvSpPr>
        <p:spPr>
          <a:xfrm>
            <a:off x="-7619850" y="502652"/>
            <a:ext cx="27432000" cy="27432000"/>
          </a:xfrm>
          <a:prstGeom prst="arc">
            <a:avLst>
              <a:gd name="adj1" fmla="val 14770816"/>
              <a:gd name="adj2" fmla="val 17623871"/>
            </a:avLst>
          </a:prstGeom>
          <a:ln w="63500" cmpd="dbl">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36377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4F57-BF7B-4B41-BA05-02A46792EA4D}"/>
              </a:ext>
            </a:extLst>
          </p:cNvPr>
          <p:cNvSpPr>
            <a:spLocks noGrp="1"/>
          </p:cNvSpPr>
          <p:nvPr>
            <p:ph type="title"/>
          </p:nvPr>
        </p:nvSpPr>
        <p:spPr>
          <a:xfrm>
            <a:off x="355601" y="114300"/>
            <a:ext cx="10238316" cy="490537"/>
          </a:xfrm>
        </p:spPr>
        <p:txBody>
          <a:bodyPr/>
          <a:lstStyle/>
          <a:p>
            <a:r>
              <a:rPr lang="en-US" dirty="0"/>
              <a:t>Higgs factory summary from Snowmass Implementation Task Force</a:t>
            </a:r>
          </a:p>
        </p:txBody>
      </p:sp>
      <p:grpSp>
        <p:nvGrpSpPr>
          <p:cNvPr id="10" name="Group 9">
            <a:extLst>
              <a:ext uri="{FF2B5EF4-FFF2-40B4-BE49-F238E27FC236}">
                <a16:creationId xmlns:a16="http://schemas.microsoft.com/office/drawing/2014/main" id="{D9F4692F-F152-E171-5188-C3DF03220904}"/>
              </a:ext>
            </a:extLst>
          </p:cNvPr>
          <p:cNvGrpSpPr>
            <a:grpSpLocks noChangeAspect="1"/>
          </p:cNvGrpSpPr>
          <p:nvPr/>
        </p:nvGrpSpPr>
        <p:grpSpPr>
          <a:xfrm>
            <a:off x="426782" y="781415"/>
            <a:ext cx="10576511" cy="6030828"/>
            <a:chOff x="3291904" y="889907"/>
            <a:chExt cx="8900096" cy="5078186"/>
          </a:xfrm>
        </p:grpSpPr>
        <p:sp>
          <p:nvSpPr>
            <p:cNvPr id="8" name="Rectangle 2">
              <a:extLst>
                <a:ext uri="{FF2B5EF4-FFF2-40B4-BE49-F238E27FC236}">
                  <a16:creationId xmlns:a16="http://schemas.microsoft.com/office/drawing/2014/main" id="{D0F07112-B172-CE43-A1DF-392187344290}"/>
                </a:ext>
              </a:extLst>
            </p:cNvPr>
            <p:cNvSpPr>
              <a:spLocks noChangeArrowheads="1"/>
            </p:cNvSpPr>
            <p:nvPr/>
          </p:nvSpPr>
          <p:spPr bwMode="auto">
            <a:xfrm>
              <a:off x="6210300" y="2242066"/>
              <a:ext cx="54927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C077AE8B-8561-5508-53CB-E2A30F6AEAB4}"/>
                </a:ext>
              </a:extLst>
            </p:cNvPr>
            <p:cNvPicPr>
              <a:picLocks noChangeAspect="1"/>
            </p:cNvPicPr>
            <p:nvPr/>
          </p:nvPicPr>
          <p:blipFill>
            <a:blip r:embed="rId2"/>
            <a:stretch>
              <a:fillRect/>
            </a:stretch>
          </p:blipFill>
          <p:spPr>
            <a:xfrm>
              <a:off x="3291904" y="889907"/>
              <a:ext cx="8900096" cy="5078186"/>
            </a:xfrm>
            <a:prstGeom prst="rect">
              <a:avLst/>
            </a:prstGeom>
          </p:spPr>
        </p:pic>
        <p:sp>
          <p:nvSpPr>
            <p:cNvPr id="3" name="Rounded Rectangle 2">
              <a:extLst>
                <a:ext uri="{FF2B5EF4-FFF2-40B4-BE49-F238E27FC236}">
                  <a16:creationId xmlns:a16="http://schemas.microsoft.com/office/drawing/2014/main" id="{7C1BCBF2-B615-E53E-5600-439AC2738626}"/>
                </a:ext>
              </a:extLst>
            </p:cNvPr>
            <p:cNvSpPr/>
            <p:nvPr/>
          </p:nvSpPr>
          <p:spPr>
            <a:xfrm>
              <a:off x="6553200" y="3692605"/>
              <a:ext cx="914400" cy="122229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23ECD8D-BB2B-F9D1-D71B-7D4CF742FE97}"/>
                </a:ext>
              </a:extLst>
            </p:cNvPr>
            <p:cNvSpPr/>
            <p:nvPr/>
          </p:nvSpPr>
          <p:spPr>
            <a:xfrm>
              <a:off x="7924800" y="1563869"/>
              <a:ext cx="643467" cy="163653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4F4D4085-0BD4-2C5B-B853-0D6F85712D19}"/>
                </a:ext>
              </a:extLst>
            </p:cNvPr>
            <p:cNvSpPr/>
            <p:nvPr/>
          </p:nvSpPr>
          <p:spPr>
            <a:xfrm>
              <a:off x="8881532" y="2382135"/>
              <a:ext cx="643467" cy="36106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0407160-98D6-C631-20E4-484B4737E171}"/>
                </a:ext>
              </a:extLst>
            </p:cNvPr>
            <p:cNvSpPr/>
            <p:nvPr/>
          </p:nvSpPr>
          <p:spPr>
            <a:xfrm>
              <a:off x="9890479" y="2422877"/>
              <a:ext cx="643467" cy="118370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E1A0DC9-19F9-813F-A968-029716558321}"/>
                </a:ext>
              </a:extLst>
            </p:cNvPr>
            <p:cNvSpPr/>
            <p:nvPr/>
          </p:nvSpPr>
          <p:spPr>
            <a:xfrm>
              <a:off x="9924344" y="4926189"/>
              <a:ext cx="643467" cy="8001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DA8AF3DF-C01A-DEDC-694F-A62F69D6F4DD}"/>
                </a:ext>
              </a:extLst>
            </p:cNvPr>
            <p:cNvSpPr/>
            <p:nvPr/>
          </p:nvSpPr>
          <p:spPr>
            <a:xfrm>
              <a:off x="11153421" y="4960056"/>
              <a:ext cx="643467" cy="38946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C557302-57FB-C82F-4ED9-924321A32A0F}"/>
                </a:ext>
              </a:extLst>
            </p:cNvPr>
            <p:cNvSpPr/>
            <p:nvPr/>
          </p:nvSpPr>
          <p:spPr>
            <a:xfrm>
              <a:off x="11153421" y="3663060"/>
              <a:ext cx="643467" cy="36106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73599"/>
      </p:ext>
    </p:extLst>
  </p:cSld>
  <p:clrMapOvr>
    <a:masterClrMapping/>
  </p:clrMapOvr>
</p:sld>
</file>

<file path=ppt/theme/theme1.xml><?xml version="1.0" encoding="utf-8"?>
<a:theme xmlns:a="http://schemas.openxmlformats.org/drawingml/2006/main" name="1_RHIC operations review templat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elix Titling"/>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a:spAutoFit/>
      </a:bodyPr>
      <a:lstStyle>
        <a:defPPr algn="l">
          <a:spcBef>
            <a:spcPct val="50000"/>
          </a:spcBef>
          <a:defRPr sz="2800" b="0" dirty="0" smtClean="0">
            <a:solidFill>
              <a:srgbClr val="FFFFFF"/>
            </a:solidFill>
            <a:latin typeface="Helvetica"/>
            <a:cs typeface="Helvetica"/>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 id="{1E50E555-00B6-2147-91A8-A2CEA3515EB8}" vid="{2E9CFCAC-53E9-4D4D-AE1F-381DB7BC7883}"/>
    </a:ext>
  </a:extLst>
</a:theme>
</file>

<file path=ppt/theme/theme3.xml><?xml version="1.0" encoding="utf-8"?>
<a:theme xmlns:a="http://schemas.openxmlformats.org/drawingml/2006/main" name="1_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 id="{1E50E555-00B6-2147-91A8-A2CEA3515EB8}" vid="{2E9CFCAC-53E9-4D4D-AE1F-381DB7BC7883}"/>
    </a:ext>
  </a:extLst>
</a:theme>
</file>

<file path=ppt/theme/theme4.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Helvetica template.potx</Template>
  <TotalTime>372287</TotalTime>
  <Words>1910</Words>
  <Application>Microsoft Macintosh PowerPoint</Application>
  <PresentationFormat>Widescreen</PresentationFormat>
  <Paragraphs>139</Paragraphs>
  <Slides>14</Slides>
  <Notes>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14</vt:i4>
      </vt:variant>
    </vt:vector>
  </HeadingPairs>
  <TitlesOfParts>
    <vt:vector size="24" baseType="lpstr">
      <vt:lpstr>Arial</vt:lpstr>
      <vt:lpstr>Felix Titling</vt:lpstr>
      <vt:lpstr>Helvetica</vt:lpstr>
      <vt:lpstr>Symbol</vt:lpstr>
      <vt:lpstr>Times New Roman</vt:lpstr>
      <vt:lpstr>Wingdings</vt:lpstr>
      <vt:lpstr>1_RHIC operations review template</vt:lpstr>
      <vt:lpstr>BNL</vt:lpstr>
      <vt:lpstr>1_BNL</vt:lpstr>
      <vt:lpstr>Font and logo master</vt:lpstr>
      <vt:lpstr>Sustainability Research</vt:lpstr>
      <vt:lpstr>Thoughts on sustainability</vt:lpstr>
      <vt:lpstr>How to reduce CO2 emissions – the importance of reduced energy consumption</vt:lpstr>
      <vt:lpstr>What can the Accelerator Community do? </vt:lpstr>
      <vt:lpstr>Areas of R&amp;D to reduce energy consumption</vt:lpstr>
      <vt:lpstr>What can the Accelerator Community do? Carbon-neutral energy</vt:lpstr>
      <vt:lpstr>Snowmass 2021 Accelerator Frontier Collider Implementation Task Force</vt:lpstr>
      <vt:lpstr>Future collider proposals: 0.125 – 500 TeV; e+e-, hh, eh, mm, gg, …</vt:lpstr>
      <vt:lpstr>Higgs factory summary from Snowmass Implementation Task Force</vt:lpstr>
      <vt:lpstr>ICFA Panel on Sustainable Accelerators and Colliders</vt:lpstr>
      <vt:lpstr>Recent Activities of ICFA Sustainability Panel</vt:lpstr>
      <vt:lpstr>Lifecycle analyses</vt:lpstr>
      <vt:lpstr>Additional efforts of our community to reduce green house gas emissions</vt:lpstr>
      <vt:lpstr>Summary (ICFA Sustainability Strategy)</vt:lpstr>
    </vt:vector>
  </TitlesOfParts>
  <Company>Brookhaven National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Valued Gateway Client</dc:creator>
  <cp:lastModifiedBy>Roser, Thomas</cp:lastModifiedBy>
  <cp:revision>1626</cp:revision>
  <cp:lastPrinted>2019-11-26T13:59:32Z</cp:lastPrinted>
  <dcterms:created xsi:type="dcterms:W3CDTF">2011-02-21T05:12:41Z</dcterms:created>
  <dcterms:modified xsi:type="dcterms:W3CDTF">2024-10-10T01:49:04Z</dcterms:modified>
</cp:coreProperties>
</file>