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64" r:id="rId6"/>
    <p:sldId id="267" r:id="rId7"/>
    <p:sldId id="269" r:id="rId8"/>
    <p:sldId id="270" r:id="rId9"/>
    <p:sldId id="266" r:id="rId10"/>
    <p:sldId id="276" r:id="rId11"/>
    <p:sldId id="265" r:id="rId12"/>
    <p:sldId id="277" r:id="rId13"/>
    <p:sldId id="271" r:id="rId14"/>
    <p:sldId id="26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94"/>
  </p:normalViewPr>
  <p:slideViewPr>
    <p:cSldViewPr snapToGrid="0" snapToObjects="1">
      <p:cViewPr varScale="1">
        <p:scale>
          <a:sx n="144" d="100"/>
          <a:sy n="144" d="100"/>
        </p:scale>
        <p:origin x="15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7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Michael Costanzo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Permit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6544918" cy="42071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Inputs:</a:t>
            </a:r>
          </a:p>
          <a:p>
            <a:pPr marL="914400" lvl="1" indent="-457200"/>
            <a:r>
              <a:rPr lang="en-US" dirty="0"/>
              <a:t>BPMs</a:t>
            </a:r>
          </a:p>
          <a:p>
            <a:pPr marL="914400" lvl="1" indent="-457200"/>
            <a:r>
              <a:rPr lang="en-US" dirty="0"/>
              <a:t>Loss Monitors</a:t>
            </a:r>
          </a:p>
          <a:p>
            <a:pPr marL="914400" lvl="1" indent="-457200"/>
            <a:r>
              <a:rPr lang="en-US" dirty="0"/>
              <a:t>Quench Detection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Mitigation</a:t>
            </a:r>
          </a:p>
          <a:p>
            <a:pPr marL="914400" lvl="1" indent="-457200"/>
            <a:r>
              <a:rPr lang="en-US" dirty="0"/>
              <a:t>Abort Kickers</a:t>
            </a:r>
          </a:p>
          <a:p>
            <a:pPr marL="914400" lvl="1" indent="-457200"/>
            <a:r>
              <a:rPr lang="en-US" dirty="0" err="1"/>
              <a:t>Beamstops</a:t>
            </a:r>
            <a:endParaRPr lang="en-US" dirty="0"/>
          </a:p>
          <a:p>
            <a:pPr marL="914400" lvl="1" indent="-457200"/>
            <a:endParaRPr lang="en-US" dirty="0"/>
          </a:p>
          <a:p>
            <a:pPr marL="457200" lvl="1" indent="0">
              <a:buNone/>
            </a:pPr>
            <a:r>
              <a:rPr lang="en-US" b="1" dirty="0"/>
              <a:t>Altering permit configuration requires elevated privileges</a:t>
            </a:r>
          </a:p>
          <a:p>
            <a:pPr marL="914400" lvl="1" indent="-457200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54936-5138-4F62-8444-78C086C3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35" y="1690688"/>
            <a:ext cx="2085744" cy="3264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C1E54-807B-4194-A05A-B61DD1D6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013" y="1652900"/>
            <a:ext cx="2293804" cy="505170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4DCEAB-1991-4A4E-A3FB-57DEFA217FA3}"/>
              </a:ext>
            </a:extLst>
          </p:cNvPr>
          <p:cNvCxnSpPr>
            <a:cxnSpLocks/>
          </p:cNvCxnSpPr>
          <p:nvPr/>
        </p:nvCxnSpPr>
        <p:spPr>
          <a:xfrm>
            <a:off x="7712765" y="3127513"/>
            <a:ext cx="2259496" cy="19549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6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MPS, Largely Independent of Operators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Operators need not intervene for MPS to take 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Beam Permit is an operating constraint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Within the ‘permit envelope’, operators exercise their discretion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Altering the Permit system is under administrative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8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/ ML as an operating agent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7962900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Does not bypass the protection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Must stay within the ‘Permit envelope’, just like human operators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privilege to alter Permit configuration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Functionally comparable to existing feedback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8C69E-7E3A-426E-970C-3CDB2DDE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029" y="1998223"/>
            <a:ext cx="2861553" cy="28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/ ML as a Detection Source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8208065" cy="4207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Possible early warning / preventative agent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Potentially able to synthesize large, heterogeneous data streams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May find subtle correlations and precursors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training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Beam aborts are sparse (relative to the volume of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63DC0-FF1D-42B6-A7C4-3FF7CF54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029" y="1998223"/>
            <a:ext cx="2861553" cy="28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9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Machine Protection is fundamental to operational accelerators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Machine Protection is intentionally autonomous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Operators work within the MPS ‘envelope’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AI/ML agents must also work within the MPS ‘envelope’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AI/ML also offers the prospect of enhanced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4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9CCF-B6E4-F848-8AF7-A07BBCF6E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C9913-1CFD-E849-8BC3-3DEFEC529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7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22B2E-4C7F-5E4F-B80E-F0D418C0D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Michael Costanzo</a:t>
            </a:r>
          </a:p>
        </p:txBody>
      </p:sp>
    </p:spTree>
    <p:extLst>
      <p:ext uri="{BB962C8B-B14F-4D97-AF65-F5344CB8AC3E}">
        <p14:creationId xmlns:p14="http://schemas.microsoft.com/office/powerpoint/2010/main" val="49112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machine protection?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Hazard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Human Operators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Protection Approaches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Relation to ML /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9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Machine Protection </a:t>
            </a:r>
            <a:r>
              <a:rPr lang="en-US" i="1" dirty="0"/>
              <a:t>Isn’t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6486712" cy="4207185"/>
          </a:xfrm>
        </p:spPr>
        <p:txBody>
          <a:bodyPr/>
          <a:lstStyle/>
          <a:p>
            <a:r>
              <a:rPr lang="en-US" dirty="0"/>
              <a:t>It is </a:t>
            </a:r>
            <a:r>
              <a:rPr lang="en-US" i="1" dirty="0"/>
              <a:t>not personnel protection</a:t>
            </a:r>
            <a:endParaRPr lang="en-US" dirty="0"/>
          </a:p>
          <a:p>
            <a:endParaRPr lang="en-US" dirty="0"/>
          </a:p>
          <a:p>
            <a:pPr marL="457200" lvl="1" indent="0"/>
            <a:r>
              <a:rPr lang="en-US" dirty="0"/>
              <a:t> Personnel protection is a credited control system, distinct from machine protection</a:t>
            </a:r>
          </a:p>
          <a:p>
            <a:pPr marL="457200" lvl="1" indent="0"/>
            <a:r>
              <a:rPr lang="en-US" dirty="0"/>
              <a:t> At RHIC this is the Particle Accelerator Safety System (PASS) </a:t>
            </a:r>
          </a:p>
          <a:p>
            <a:pPr marL="457200" lvl="1" indent="0"/>
            <a:r>
              <a:rPr lang="en-US" dirty="0"/>
              <a:t> The primary role of PASS is to control and manage human access to beam areas </a:t>
            </a:r>
          </a:p>
          <a:p>
            <a:pPr marL="457200" lvl="1" indent="0"/>
            <a:r>
              <a:rPr lang="en-US" dirty="0"/>
              <a:t> A mutex between beam and humans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43926-6059-4056-B735-C04670B3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94" y="1825625"/>
            <a:ext cx="3572435" cy="35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2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Machine Protection </a:t>
            </a:r>
            <a:r>
              <a:rPr lang="en-US" i="1" dirty="0"/>
              <a:t>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6558429" cy="4207185"/>
          </a:xfrm>
        </p:spPr>
        <p:txBody>
          <a:bodyPr/>
          <a:lstStyle/>
          <a:p>
            <a:r>
              <a:rPr lang="en-US" dirty="0"/>
              <a:t>System(s) to prevent damage to machine components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 expensive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Cause down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Take a long time to repair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Could have programmatic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8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From What?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6779559" cy="4207185"/>
          </a:xfrm>
        </p:spPr>
        <p:txBody>
          <a:bodyPr/>
          <a:lstStyle/>
          <a:p>
            <a:r>
              <a:rPr lang="en-US" dirty="0"/>
              <a:t>The general themes are stored energy and energy density </a:t>
            </a:r>
          </a:p>
          <a:p>
            <a:endParaRPr lang="en-US" dirty="0"/>
          </a:p>
          <a:p>
            <a:pPr marL="457200" lvl="1" indent="0"/>
            <a:r>
              <a:rPr lang="en-US" dirty="0"/>
              <a:t> Energy of a particle beam</a:t>
            </a:r>
          </a:p>
          <a:p>
            <a:pPr marL="457200" lvl="1" indent="0"/>
            <a:r>
              <a:rPr lang="en-US" dirty="0"/>
              <a:t> Highly focused beam incident on a surface</a:t>
            </a:r>
          </a:p>
          <a:p>
            <a:pPr marL="457200" lvl="1" indent="0"/>
            <a:r>
              <a:rPr lang="en-US" dirty="0"/>
              <a:t> Current in superconducting systems</a:t>
            </a:r>
          </a:p>
          <a:p>
            <a:pPr marL="457200" lvl="1" indent="0"/>
            <a:r>
              <a:rPr lang="en-US" dirty="0"/>
              <a:t> Protect the machine from itself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80599-3B83-4898-8274-874F9FBF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749" y="2036584"/>
            <a:ext cx="3785265" cy="37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5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Operators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7436971" cy="4207185"/>
          </a:xfrm>
        </p:spPr>
        <p:txBody>
          <a:bodyPr/>
          <a:lstStyle/>
          <a:p>
            <a:r>
              <a:rPr lang="en-US" dirty="0"/>
              <a:t>Operators and specialists issue control inputs</a:t>
            </a:r>
          </a:p>
          <a:p>
            <a:endParaRPr lang="en-US" dirty="0"/>
          </a:p>
          <a:p>
            <a:pPr marL="457200" lvl="1" indent="0"/>
            <a:r>
              <a:rPr lang="en-US" dirty="0"/>
              <a:t> There’s an enormous parameter space</a:t>
            </a:r>
          </a:p>
          <a:p>
            <a:pPr marL="457200" lvl="1" indent="0"/>
            <a:r>
              <a:rPr lang="en-US" dirty="0"/>
              <a:t> Sequencing for many operations is crucial</a:t>
            </a:r>
          </a:p>
          <a:p>
            <a:pPr marL="457200" lvl="1" indent="0"/>
            <a:r>
              <a:rPr lang="en-US" dirty="0"/>
              <a:t> Contexts are often changing:</a:t>
            </a:r>
          </a:p>
          <a:p>
            <a:pPr marL="914400" lvl="2" indent="0"/>
            <a:r>
              <a:rPr lang="en-US" dirty="0"/>
              <a:t> Different beams</a:t>
            </a:r>
          </a:p>
          <a:p>
            <a:pPr marL="914400" lvl="2" indent="0"/>
            <a:r>
              <a:rPr lang="en-US" dirty="0"/>
              <a:t> Different modes</a:t>
            </a:r>
          </a:p>
          <a:p>
            <a:pPr marL="914400" lvl="2" indent="0"/>
            <a:r>
              <a:rPr lang="en-US" dirty="0"/>
              <a:t> Non-continuous measurements</a:t>
            </a:r>
          </a:p>
          <a:p>
            <a:pPr marL="457200" lvl="1" indent="0"/>
            <a:r>
              <a:rPr lang="en-US" dirty="0"/>
              <a:t> A waterfall of statuses, readbacks, and alarms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0A48F0-0980-4F8E-8AFD-E791559F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794" y="1200197"/>
            <a:ext cx="2934435" cy="44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Timescale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6"/>
            <a:ext cx="8656172" cy="2554218"/>
          </a:xfrm>
        </p:spPr>
        <p:txBody>
          <a:bodyPr/>
          <a:lstStyle/>
          <a:p>
            <a:r>
              <a:rPr lang="en-US" dirty="0"/>
              <a:t>Machine configuration can evolve rapidly and unexpectedly</a:t>
            </a:r>
          </a:p>
          <a:p>
            <a:pPr marL="457200" lvl="1" indent="0"/>
            <a:r>
              <a:rPr lang="en-US" dirty="0"/>
              <a:t> Beams travel on the order of </a:t>
            </a:r>
            <a:r>
              <a:rPr lang="en-US" i="1" dirty="0"/>
              <a:t>c</a:t>
            </a:r>
          </a:p>
          <a:p>
            <a:pPr marL="457200" lvl="1" indent="0"/>
            <a:r>
              <a:rPr lang="en-US" dirty="0"/>
              <a:t> Time budget to prevent damage often in </a:t>
            </a:r>
            <a:r>
              <a:rPr lang="en-US" b="1" dirty="0"/>
              <a:t>microseconds</a:t>
            </a:r>
          </a:p>
          <a:p>
            <a:pPr marL="457200" lvl="1" indent="0"/>
            <a:r>
              <a:rPr lang="en-US" dirty="0"/>
              <a:t> A significant amount of alarms occur after the fact</a:t>
            </a:r>
          </a:p>
          <a:p>
            <a:pPr marL="457200" lvl="1" indent="0"/>
            <a:r>
              <a:rPr lang="en-US" b="1" dirty="0"/>
              <a:t> No room for humans in the loop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AAAE5C-0796-4E3C-9D59-F4E1623F6E7C}"/>
              </a:ext>
            </a:extLst>
          </p:cNvPr>
          <p:cNvSpPr/>
          <p:nvPr/>
        </p:nvSpPr>
        <p:spPr>
          <a:xfrm>
            <a:off x="3087756" y="4609210"/>
            <a:ext cx="1463406" cy="8613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CONDITION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DETECTION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6F0685-E3B4-46A0-9263-A2034C8E51A5}"/>
              </a:ext>
            </a:extLst>
          </p:cNvPr>
          <p:cNvSpPr/>
          <p:nvPr/>
        </p:nvSpPr>
        <p:spPr>
          <a:xfrm>
            <a:off x="5087898" y="4609210"/>
            <a:ext cx="1651794" cy="8613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LOGIC &amp;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PROPAGATION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F78B5-914C-4D46-8A91-3717192AF08A}"/>
              </a:ext>
            </a:extLst>
          </p:cNvPr>
          <p:cNvSpPr/>
          <p:nvPr/>
        </p:nvSpPr>
        <p:spPr>
          <a:xfrm>
            <a:off x="7261630" y="4609209"/>
            <a:ext cx="1391478" cy="8613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MITIGATION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33E98F2-C7FA-4334-AC1D-740CE26E6EB9}"/>
              </a:ext>
            </a:extLst>
          </p:cNvPr>
          <p:cNvSpPr/>
          <p:nvPr/>
        </p:nvSpPr>
        <p:spPr>
          <a:xfrm rot="5400000">
            <a:off x="5681740" y="2982930"/>
            <a:ext cx="377384" cy="5565352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009924E-7DAA-467B-A3BC-947FEDE8FDF4}"/>
              </a:ext>
            </a:extLst>
          </p:cNvPr>
          <p:cNvSpPr/>
          <p:nvPr/>
        </p:nvSpPr>
        <p:spPr>
          <a:xfrm>
            <a:off x="4612690" y="4964182"/>
            <a:ext cx="428478" cy="248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1AEC076-4EBC-4B1F-88D8-4051E89D860F}"/>
              </a:ext>
            </a:extLst>
          </p:cNvPr>
          <p:cNvSpPr/>
          <p:nvPr/>
        </p:nvSpPr>
        <p:spPr>
          <a:xfrm>
            <a:off x="6786422" y="4964182"/>
            <a:ext cx="428478" cy="248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5EE0D-1F8D-4460-9CD0-EC04DF92B75C}"/>
              </a:ext>
            </a:extLst>
          </p:cNvPr>
          <p:cNvSpPr txBox="1"/>
          <p:nvPr/>
        </p:nvSpPr>
        <p:spPr>
          <a:xfrm>
            <a:off x="4762037" y="6060611"/>
            <a:ext cx="230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 Response Budget</a:t>
            </a:r>
          </a:p>
        </p:txBody>
      </p:sp>
    </p:spTree>
    <p:extLst>
      <p:ext uri="{BB962C8B-B14F-4D97-AF65-F5344CB8AC3E}">
        <p14:creationId xmlns:p14="http://schemas.microsoft.com/office/powerpoint/2010/main" val="188012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Layered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699C6-D7A2-4F22-A74C-FD4AD7F721FA}"/>
              </a:ext>
            </a:extLst>
          </p:cNvPr>
          <p:cNvSpPr txBox="1"/>
          <p:nvPr/>
        </p:nvSpPr>
        <p:spPr>
          <a:xfrm>
            <a:off x="7853991" y="5401888"/>
            <a:ext cx="267148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EB978-9D7A-4FB9-9296-D28D292C0ED5}"/>
              </a:ext>
            </a:extLst>
          </p:cNvPr>
          <p:cNvSpPr txBox="1"/>
          <p:nvPr/>
        </p:nvSpPr>
        <p:spPr>
          <a:xfrm>
            <a:off x="7853992" y="4817068"/>
            <a:ext cx="2671482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Device Limits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C160F-F39C-4577-8267-4FA366B78D84}"/>
              </a:ext>
            </a:extLst>
          </p:cNvPr>
          <p:cNvSpPr txBox="1"/>
          <p:nvPr/>
        </p:nvSpPr>
        <p:spPr>
          <a:xfrm>
            <a:off x="7853990" y="4232248"/>
            <a:ext cx="267148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BB699-571E-4447-A6F8-84C5E3DC0805}"/>
              </a:ext>
            </a:extLst>
          </p:cNvPr>
          <p:cNvSpPr txBox="1"/>
          <p:nvPr/>
        </p:nvSpPr>
        <p:spPr>
          <a:xfrm>
            <a:off x="7853989" y="3649747"/>
            <a:ext cx="267148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Administrative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B38CEF-E589-48E2-A52F-D2D92158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544" y="5455552"/>
            <a:ext cx="2218730" cy="98733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32E7F1-4BFF-40B6-92BA-A9A4B8BC3761}"/>
              </a:ext>
            </a:extLst>
          </p:cNvPr>
          <p:cNvCxnSpPr>
            <a:cxnSpLocks/>
          </p:cNvCxnSpPr>
          <p:nvPr/>
        </p:nvCxnSpPr>
        <p:spPr>
          <a:xfrm flipV="1">
            <a:off x="5062330" y="5586553"/>
            <a:ext cx="2577548" cy="38903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A630094-5035-43DA-BA7A-C8BCEC80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40" y="4232248"/>
            <a:ext cx="4400662" cy="86454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748280-8C7A-4CE2-9D36-4A277E40879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791602" y="4664519"/>
            <a:ext cx="3000676" cy="35876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1915A40-944D-4B3A-9F67-2D562597B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12" y="1873594"/>
            <a:ext cx="4909786" cy="208380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3AB8DC-72E7-4550-9928-FC7BC3A81CD2}"/>
              </a:ext>
            </a:extLst>
          </p:cNvPr>
          <p:cNvCxnSpPr>
            <a:cxnSpLocks/>
          </p:cNvCxnSpPr>
          <p:nvPr/>
        </p:nvCxnSpPr>
        <p:spPr>
          <a:xfrm>
            <a:off x="6042298" y="3548673"/>
            <a:ext cx="1697912" cy="87298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412C26F-B63F-4E4F-A89A-A5D671121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049" y="408533"/>
            <a:ext cx="2370807" cy="233679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982256-723F-43DD-B057-5C7E5342FBE3}"/>
              </a:ext>
            </a:extLst>
          </p:cNvPr>
          <p:cNvCxnSpPr>
            <a:cxnSpLocks/>
          </p:cNvCxnSpPr>
          <p:nvPr/>
        </p:nvCxnSpPr>
        <p:spPr>
          <a:xfrm>
            <a:off x="8587409" y="2788740"/>
            <a:ext cx="602322" cy="80294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9DE56E-765E-4F80-B5F3-3665D0AEBA04}"/>
              </a:ext>
            </a:extLst>
          </p:cNvPr>
          <p:cNvCxnSpPr>
            <a:cxnSpLocks/>
          </p:cNvCxnSpPr>
          <p:nvPr/>
        </p:nvCxnSpPr>
        <p:spPr>
          <a:xfrm flipH="1">
            <a:off x="10585109" y="5006997"/>
            <a:ext cx="411697" cy="0"/>
          </a:xfrm>
          <a:prstGeom prst="straightConnector1">
            <a:avLst/>
          </a:prstGeom>
          <a:ln w="41275">
            <a:solidFill>
              <a:schemeClr val="bg2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8CEAD4-3A43-42E6-AFE1-41E79E783B3E}"/>
              </a:ext>
            </a:extLst>
          </p:cNvPr>
          <p:cNvCxnSpPr>
            <a:cxnSpLocks/>
          </p:cNvCxnSpPr>
          <p:nvPr/>
        </p:nvCxnSpPr>
        <p:spPr>
          <a:xfrm>
            <a:off x="11016286" y="1920507"/>
            <a:ext cx="1" cy="3081227"/>
          </a:xfrm>
          <a:prstGeom prst="straightConnector1">
            <a:avLst/>
          </a:prstGeom>
          <a:ln w="41275">
            <a:solidFill>
              <a:schemeClr val="bg2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6C1D2E-0D4E-45A6-B459-37B3AE1B8C92}"/>
              </a:ext>
            </a:extLst>
          </p:cNvPr>
          <p:cNvCxnSpPr>
            <a:cxnSpLocks/>
          </p:cNvCxnSpPr>
          <p:nvPr/>
        </p:nvCxnSpPr>
        <p:spPr>
          <a:xfrm flipH="1">
            <a:off x="8951843" y="1859284"/>
            <a:ext cx="2044963" cy="14310"/>
          </a:xfrm>
          <a:prstGeom prst="straightConnector1">
            <a:avLst/>
          </a:prstGeom>
          <a:ln w="41275">
            <a:solidFill>
              <a:schemeClr val="bg2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EC0B561-6284-43A8-A9B7-01A6296EFD9C}"/>
              </a:ext>
            </a:extLst>
          </p:cNvPr>
          <p:cNvSpPr txBox="1"/>
          <p:nvPr/>
        </p:nvSpPr>
        <p:spPr>
          <a:xfrm>
            <a:off x="9115402" y="1164747"/>
            <a:ext cx="282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Elevated privileges</a:t>
            </a:r>
          </a:p>
          <a:p>
            <a:r>
              <a:rPr lang="en-US" dirty="0"/>
              <a:t>Required to change limits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A34F8F6-3877-40E0-9366-66B483CA5C7F}"/>
              </a:ext>
            </a:extLst>
          </p:cNvPr>
          <p:cNvCxnSpPr>
            <a:cxnSpLocks/>
          </p:cNvCxnSpPr>
          <p:nvPr/>
        </p:nvCxnSpPr>
        <p:spPr>
          <a:xfrm flipH="1">
            <a:off x="10585109" y="4421658"/>
            <a:ext cx="411697" cy="0"/>
          </a:xfrm>
          <a:prstGeom prst="straightConnector1">
            <a:avLst/>
          </a:prstGeom>
          <a:ln w="41275">
            <a:solidFill>
              <a:schemeClr val="bg2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1078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EA740E63-8231-234F-9059-7F6E415520C6}" vid="{315AC291-A142-F24B-B412-7E021522D5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bnl-ppt-template-widescreen</Template>
  <TotalTime>9145</TotalTime>
  <Words>474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BNL</vt:lpstr>
      <vt:lpstr>Machine Protection</vt:lpstr>
      <vt:lpstr>Machine Protection</vt:lpstr>
      <vt:lpstr>Overview</vt:lpstr>
      <vt:lpstr>What Machine Protection Isn’t</vt:lpstr>
      <vt:lpstr>What Machine Protection Is</vt:lpstr>
      <vt:lpstr>Protection From What?</vt:lpstr>
      <vt:lpstr>Human Operators</vt:lpstr>
      <vt:lpstr>Timescale</vt:lpstr>
      <vt:lpstr>A Layered View</vt:lpstr>
      <vt:lpstr>Beam Permit System</vt:lpstr>
      <vt:lpstr>MPS, Largely Independent of Operators</vt:lpstr>
      <vt:lpstr>AI / ML as an operating agent</vt:lpstr>
      <vt:lpstr>AI / ML as a Detection Source</vt:lpstr>
      <vt:lpstr>Summary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Costanzo, Michael</dc:creator>
  <cp:keywords/>
  <dc:description/>
  <cp:lastModifiedBy>Costanzo, Michael</cp:lastModifiedBy>
  <cp:revision>49</cp:revision>
  <dcterms:created xsi:type="dcterms:W3CDTF">2024-10-01T15:22:22Z</dcterms:created>
  <dcterms:modified xsi:type="dcterms:W3CDTF">2024-10-07T23:47:29Z</dcterms:modified>
  <cp:category/>
</cp:coreProperties>
</file>