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1249" r:id="rId2"/>
    <p:sldId id="1274" r:id="rId3"/>
    <p:sldId id="259" r:id="rId4"/>
    <p:sldId id="257" r:id="rId5"/>
    <p:sldId id="645" r:id="rId6"/>
    <p:sldId id="1235" r:id="rId7"/>
    <p:sldId id="1257" r:id="rId8"/>
    <p:sldId id="1228" r:id="rId9"/>
    <p:sldId id="1264" r:id="rId10"/>
    <p:sldId id="1231" r:id="rId11"/>
    <p:sldId id="261" r:id="rId12"/>
    <p:sldId id="258" r:id="rId13"/>
    <p:sldId id="1266" r:id="rId14"/>
    <p:sldId id="1234" r:id="rId15"/>
    <p:sldId id="1233" r:id="rId16"/>
    <p:sldId id="1259" r:id="rId17"/>
    <p:sldId id="1261" r:id="rId18"/>
    <p:sldId id="1267" r:id="rId19"/>
    <p:sldId id="1265" r:id="rId20"/>
    <p:sldId id="1229" r:id="rId21"/>
    <p:sldId id="1237" r:id="rId22"/>
    <p:sldId id="1232" r:id="rId23"/>
    <p:sldId id="1268" r:id="rId24"/>
    <p:sldId id="268" r:id="rId25"/>
    <p:sldId id="1239" r:id="rId26"/>
    <p:sldId id="1236" r:id="rId27"/>
    <p:sldId id="269" r:id="rId28"/>
    <p:sldId id="1269" r:id="rId29"/>
    <p:sldId id="274" r:id="rId30"/>
    <p:sldId id="1270" r:id="rId31"/>
    <p:sldId id="1271" r:id="rId32"/>
    <p:sldId id="1272" r:id="rId3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2"/>
    <p:restoredTop sz="94694"/>
  </p:normalViewPr>
  <p:slideViewPr>
    <p:cSldViewPr snapToGrid="0">
      <p:cViewPr varScale="1">
        <p:scale>
          <a:sx n="121" d="100"/>
          <a:sy n="121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D5285-71F5-EA44-9CE1-DF09C371D8BB}" type="datetimeFigureOut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7820-09C5-D74F-9649-1C9734DC57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594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What is this object made of?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298FC-C4D8-F54D-83FA-F34704153D79}" type="slidenum">
              <a:rPr lang="ja-JP" altLang="en-US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4170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7820-09C5-D74F-9649-1C9734DC571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37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86E88-3597-1AE5-C294-3961FE9A1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>
            <a:extLst>
              <a:ext uri="{FF2B5EF4-FFF2-40B4-BE49-F238E27FC236}">
                <a16:creationId xmlns:a16="http://schemas.microsoft.com/office/drawing/2014/main" id="{75A421A5-FDAB-6347-9F9B-8A67AF700C8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89C24C58-7ACB-8F0C-7F71-C766076EC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45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1AA849-1F1E-01CC-9D24-B2D09208D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AC2E29-D2AE-4B3B-3CEA-D8A9A40A8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DF9EB7-24DF-CEAA-C7A7-76BBEF77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757-74C7-D04C-A66A-04F3BC8C5EDD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F3AF94-E3C6-13FC-7AAD-FBE415B1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BA24C-1B6C-3989-8D1C-18C8A0CC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97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A2252E-8593-585C-6D7D-E7B2D445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C3673A-83F3-3D8C-68CC-D6CEFDAC7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4301BD-FD71-82D1-C42E-080DE33A2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5B2D5-958C-CC47-999E-B21484E1FE69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DF1A45-E5BB-DFBF-93AA-9B01B1D0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098007-8270-4F80-00A7-F360550B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1CD51AE-C11E-B9ED-A854-14E96E219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4739BC-023A-0F7C-9F20-09AED9555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CA2E5D-157F-E4B7-4CD0-094FC6E8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FAFF-CEA6-6542-983E-43757D00BCF9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9C93D9-ED6E-F643-A9D6-B312703AA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5C46F1-364E-E5F3-88F1-006D296C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201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5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527">
              <a:lnSpc>
                <a:spcPts val="1675"/>
              </a:lnSpc>
            </a:pPr>
            <a:endParaRPr lang="en" spc="-9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452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1527">
              <a:lnSpc>
                <a:spcPts val="1675"/>
              </a:lnSpc>
            </a:pPr>
            <a:fld id="{7988E88A-CCE3-9547-A08E-A3296FAAD260}" type="datetime1">
              <a:rPr lang="ja-JP" altLang="en-US" spc="-23" smtClean="0"/>
              <a:t>2024/11/18</a:t>
            </a:fld>
            <a:endParaRPr lang="en" spc="-23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97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pPr marL="34580">
              <a:lnSpc>
                <a:spcPts val="2215"/>
              </a:lnSpc>
            </a:pPr>
            <a:fld id="{81D60167-4931-47E6-BA6A-407CBD079E47}" type="slidenum">
              <a:rPr lang="en-US" altLang="ja-JP" spc="-309" smtClean="0"/>
              <a:pPr marL="34580">
                <a:lnSpc>
                  <a:spcPts val="2215"/>
                </a:lnSpc>
              </a:pPr>
              <a:t>‹#›</a:t>
            </a:fld>
            <a:r>
              <a:rPr lang="en-US" altLang="ja-JP" spc="-309"/>
              <a:t>/58</a:t>
            </a:r>
            <a:endParaRPr lang="en-US" altLang="ja-JP" spc="-309" dirty="0"/>
          </a:p>
        </p:txBody>
      </p:sp>
    </p:spTree>
    <p:extLst>
      <p:ext uri="{BB962C8B-B14F-4D97-AF65-F5344CB8AC3E}">
        <p14:creationId xmlns:p14="http://schemas.microsoft.com/office/powerpoint/2010/main" val="25019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4B1DB-5140-3AE6-1DF5-956C0C74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205231-483E-A34D-29A7-71F2BB676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51248F-EB0E-8E0A-CD77-F87C0BD65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178C-AB62-F042-9A35-CECB7FAFC554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C7CE53-673D-22B6-21E7-21D85C59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E08C43-7768-939E-0744-DF68DAA0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28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C36576-6BBE-852D-6575-738D12A8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B942546-BA6C-A438-1C53-8ED872937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DB2D49-47CD-1D61-2733-42E1D1BA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56E5-777F-694B-A327-CC3A964AF7BF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8AAE26-2F62-4E8C-DA58-1A0E1C65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867C4D-8738-2C19-69AE-CF2D8431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74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9F619E-62AF-1A8A-58D7-44C14426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189504-2C60-BB0B-AEB2-91FE60104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658B3DF-90A6-47B3-C27C-7A6054DF6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924AF0-5594-144E-7B1A-78ADFA1E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20CF-25C5-584E-98ED-05E21B682FF5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B0F2FDF-E8A9-101F-AA23-6A3CAA26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8919A8-C4D8-57AF-4680-582FBBAB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74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416E39-3715-00C7-5D5C-AE9D4C74F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3AE17A-63F1-9484-4148-D679E9FBC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3214DD2-B3D9-99C9-7D3A-88ADEB7AC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9747A49-8B50-26A6-584C-FA47771CA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FD62341-EF34-6B83-555A-28F22748C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1D3E6C2-68D1-5287-8E03-02711A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C29B-F6A6-6443-90FB-AE717A10061B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26FDCD9-CE12-49C2-7F80-2CB84251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A45C20A-F294-4431-3ACB-3E762D5A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944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D3C9EF-5F8D-150D-7195-99E2A6D7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B541E6F-9AC9-0855-C7A9-53DF04F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D786-3FC2-AC4B-9E14-BCC52C1AEE92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2412C7-1EED-86A6-460C-5B0BD07E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F36A51-3138-E52C-9588-651C260E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92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74CCCA0-E098-26DD-68B4-86C557B2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8A77-65EA-D84E-883D-553B9A65DA13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F8E894B-0261-D196-3F99-62186DD3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B5E8C8-D53C-FA72-F0C5-7709F207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31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8494B8-03BD-7444-1EDF-DEAE22AF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58082-EB7D-9347-1C29-5060C3C11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758403B-9D97-AB0B-7E01-02FFB040A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C221A4-5DA0-BC11-2BC5-65DB160B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89E65-C8B9-2943-9179-922A9B5F59C7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0C614CD-4810-D83B-5D5D-18B960A5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DAACEC-7443-1309-BF4F-A2577F5B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4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D533A1-11F1-2760-6A19-E6644C1F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065334B-AB61-BB1B-9066-BDF4299AB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308156-ADC7-74B4-5A3B-5640BDC66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5F674B4-CFA9-520D-D2A3-99DCD845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8352-2E6F-E34B-BD95-D0BF4B381613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74AB2A-2766-A4DD-7121-DD8828BEE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7EB084-E450-76EB-285C-D7CFEF0A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2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C3261B3-18D4-40B7-1041-CCF98D76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B862567-5821-8D1B-3620-B51E6FEE0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34EA6F-F97C-27C7-D0CD-FB2B2F78C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FEEDE8-06BA-9A45-B54E-FF9A5F0894C2}" type="datetime1">
              <a:rPr kumimoji="1" lang="ja-JP" altLang="en-US" smtClean="0"/>
              <a:t>2024/11/18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2152BA-DCBA-9B02-8A3C-5DD445218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DC91E2-FCA4-3353-0B97-A86713416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D59C8-B722-4041-A38F-ED64F9E789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221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lpsc.in2p3.fr/collo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lpsc.in2p3.fr/collo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9.jp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jpg"/><Relationship Id="rId17" Type="http://schemas.openxmlformats.org/officeDocument/2006/relationships/image" Target="../media/image58.png"/><Relationship Id="rId2" Type="http://schemas.openxmlformats.org/officeDocument/2006/relationships/image" Target="../media/image43.jpg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png"/><Relationship Id="rId1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9" Type="http://schemas.openxmlformats.org/officeDocument/2006/relationships/image" Target="../media/image116.png"/><Relationship Id="rId21" Type="http://schemas.openxmlformats.org/officeDocument/2006/relationships/image" Target="../media/image100.png"/><Relationship Id="rId34" Type="http://schemas.openxmlformats.org/officeDocument/2006/relationships/image" Target="../media/image113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33" Type="http://schemas.openxmlformats.org/officeDocument/2006/relationships/image" Target="../media/image112.png"/><Relationship Id="rId38" Type="http://schemas.openxmlformats.org/officeDocument/2006/relationships/image" Target="../media/image115.png"/><Relationship Id="rId2" Type="http://schemas.openxmlformats.org/officeDocument/2006/relationships/image" Target="../media/image81.jpe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37" Type="http://schemas.openxmlformats.org/officeDocument/2006/relationships/image" Target="../media/image114.png"/><Relationship Id="rId5" Type="http://schemas.openxmlformats.org/officeDocument/2006/relationships/image" Target="../media/image84.jpe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36" Type="http://schemas.openxmlformats.org/officeDocument/2006/relationships/image" Target="../media/image470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110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35" Type="http://schemas.openxmlformats.org/officeDocument/2006/relationships/image" Target="../media/image2.png"/><Relationship Id="rId8" Type="http://schemas.openxmlformats.org/officeDocument/2006/relationships/image" Target="../media/image87.png"/><Relationship Id="rId3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A0884B-83B1-49F6-4074-D4018F08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"/>
          <a:stretch/>
        </p:blipFill>
        <p:spPr>
          <a:xfrm>
            <a:off x="1644869" y="75263"/>
            <a:ext cx="8417815" cy="67074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543A1D6-2900-238D-21A3-78868548A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Introduction of </a:t>
            </a:r>
            <a:br>
              <a:rPr kumimoji="1" lang="en-US" altLang="ja-JP" dirty="0"/>
            </a:br>
            <a:r>
              <a:rPr kumimoji="1" lang="en-US" altLang="ja-JP" dirty="0" err="1"/>
              <a:t>sPHENIX</a:t>
            </a:r>
            <a:r>
              <a:rPr kumimoji="1" lang="en-US" altLang="ja-JP" dirty="0"/>
              <a:t> &amp; INTT</a:t>
            </a:r>
            <a:endParaRPr kumimoji="1" lang="ja-JP" altLang="en-US" b="1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C66F12C-95C0-1517-78C8-654D8458C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6382"/>
            <a:ext cx="9144000" cy="1655762"/>
          </a:xfrm>
        </p:spPr>
        <p:txBody>
          <a:bodyPr/>
          <a:lstStyle/>
          <a:p>
            <a:r>
              <a:rPr kumimoji="1" lang="en-US" altLang="ja-JP" b="1" dirty="0"/>
              <a:t>RIKEN/RBRC</a:t>
            </a:r>
          </a:p>
          <a:p>
            <a:r>
              <a:rPr lang="en-US" altLang="ja-JP" b="1" dirty="0"/>
              <a:t>Itaru Nakagawa</a:t>
            </a:r>
            <a:endParaRPr kumimoji="1" lang="ja-JP" altLang="en-US" b="1"/>
          </a:p>
        </p:txBody>
      </p:sp>
      <p:pic>
        <p:nvPicPr>
          <p:cNvPr id="4" name="object 111">
            <a:extLst>
              <a:ext uri="{FF2B5EF4-FFF2-40B4-BE49-F238E27FC236}">
                <a16:creationId xmlns:a16="http://schemas.microsoft.com/office/drawing/2014/main" id="{98E5B81C-EFD7-7C64-84CA-1F6A1CECD9F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1028" name="Picture 4" descr="Riken – Apical Scientific">
            <a:extLst>
              <a:ext uri="{FF2B5EF4-FFF2-40B4-BE49-F238E27FC236}">
                <a16:creationId xmlns:a16="http://schemas.microsoft.com/office/drawing/2014/main" id="{A1252887-AD16-3A56-4332-DACE701D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240" y="912461"/>
            <a:ext cx="1279415" cy="9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NL Facility Report and Acquisition">
            <a:extLst>
              <a:ext uri="{FF2B5EF4-FFF2-40B4-BE49-F238E27FC236}">
                <a16:creationId xmlns:a16="http://schemas.microsoft.com/office/drawing/2014/main" id="{998B566F-96B8-55E8-047D-1BA142AC3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663" y="8878"/>
            <a:ext cx="2307337" cy="7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NC">
            <a:extLst>
              <a:ext uri="{FF2B5EF4-FFF2-40B4-BE49-F238E27FC236}">
                <a16:creationId xmlns:a16="http://schemas.microsoft.com/office/drawing/2014/main" id="{EAB8C264-B8B0-4404-EAE8-AAFADB2F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1751" y="2014779"/>
            <a:ext cx="609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2C5CAF-CEFE-DD80-CBB9-A46AC6ED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6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568483A-E702-6D7E-1E40-DC75CDFC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6600" dirty="0"/>
              <a:t>Ionization Energy Loss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C:\rpr1.bu\RODS_STF\H-117\ionization.gif">
            <a:extLst>
              <a:ext uri="{FF2B5EF4-FFF2-40B4-BE49-F238E27FC236}">
                <a16:creationId xmlns:a16="http://schemas.microsoft.com/office/drawing/2014/main" id="{952EED65-D178-C5DB-C7AB-FB205E11D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92" y="2014516"/>
            <a:ext cx="4611624" cy="46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0240906_01">
            <a:extLst>
              <a:ext uri="{FF2B5EF4-FFF2-40B4-BE49-F238E27FC236}">
                <a16:creationId xmlns:a16="http://schemas.microsoft.com/office/drawing/2014/main" id="{4CECF549-D98B-D55D-3B76-5A58A87F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847" y="2297146"/>
            <a:ext cx="5820674" cy="41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117AB6-5C8B-802D-6118-A497A4AA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7D59C8-B722-4041-A38F-ED64F9E789FB}" type="slidenum">
              <a:rPr kumimoji="1" lang="en-US" altLang="ja-JP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kumimoji="1" lang="en-US" altLang="ja-JP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6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90137" y="6607190"/>
            <a:ext cx="945421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Bern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d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" dirty="0" err="1">
                <a:solidFill>
                  <a:srgbClr val="231996"/>
                </a:solidFill>
                <a:latin typeface="Arial MT"/>
                <a:cs typeface="Arial MT"/>
              </a:rPr>
              <a:t>S</a:t>
            </a:r>
            <a:r>
              <a:rPr sz="794" spc="4" dirty="0" err="1">
                <a:solidFill>
                  <a:srgbClr val="231996"/>
                </a:solidFill>
                <a:latin typeface="Arial MT"/>
                <a:cs typeface="Arial MT"/>
              </a:rPr>
              <a:t>u</a:t>
            </a:r>
            <a:r>
              <a:rPr lang="en-US" sz="794" spc="4" dirty="0" err="1">
                <a:solidFill>
                  <a:srgbClr val="231996"/>
                </a:solidFill>
                <a:latin typeface="Arial MT"/>
                <a:cs typeface="Arial MT"/>
              </a:rPr>
              <a:t>rrow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695" y="6512109"/>
            <a:ext cx="521634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NEPPSRIII</a:t>
            </a:r>
            <a:endParaRPr sz="794">
              <a:latin typeface="Arial MT"/>
              <a:cs typeface="Arial MT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938871" y="211232"/>
            <a:ext cx="8712855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lang="en-US" spc="-4" dirty="0">
                <a:latin typeface="Comic Sans MS" panose="030F0902030302020204" pitchFamily="66" charset="0"/>
              </a:rPr>
              <a:t>Bethe-Bloch Formula</a:t>
            </a:r>
            <a:endParaRPr spc="-4" dirty="0">
              <a:latin typeface="Comic Sans MS" panose="030F0902030302020204" pitchFamily="66" charset="0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545827" y="1657562"/>
            <a:ext cx="318807" cy="2365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>
              <a:spcBef>
                <a:spcPts val="150"/>
              </a:spcBef>
            </a:pPr>
            <a:r>
              <a:rPr sz="1412" spc="-4" dirty="0">
                <a:latin typeface="Comic Sans MS"/>
                <a:cs typeface="Comic Sans MS"/>
              </a:rPr>
              <a:t>los</a:t>
            </a:r>
            <a:r>
              <a:rPr sz="1412" dirty="0">
                <a:latin typeface="Comic Sans MS"/>
                <a:cs typeface="Comic Sans MS"/>
              </a:rPr>
              <a:t>s</a:t>
            </a:r>
            <a:endParaRPr sz="1412">
              <a:latin typeface="Comic Sans MS"/>
              <a:cs typeface="Comic Sans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56333" y="1272247"/>
            <a:ext cx="3570754" cy="93079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7012" indent="-356366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67012" algn="l"/>
                <a:tab pos="367572" algn="l"/>
              </a:tabLst>
            </a:pP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Ionization</a:t>
            </a:r>
            <a:endParaRPr sz="1588" dirty="0">
              <a:latin typeface="Comic Sans MS"/>
              <a:cs typeface="Comic Sans MS"/>
            </a:endParaRPr>
          </a:p>
          <a:p>
            <a:pPr marL="613555" marR="4483" lvl="1" indent="-207320">
              <a:lnSpc>
                <a:spcPct val="114999"/>
              </a:lnSpc>
              <a:spcBef>
                <a:spcPts val="1465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614115" algn="l"/>
              </a:tabLst>
            </a:pPr>
            <a:r>
              <a:rPr sz="1412" spc="-4" dirty="0">
                <a:latin typeface="Comic Sans MS"/>
                <a:cs typeface="Comic Sans MS"/>
              </a:rPr>
              <a:t>Bethe-Bloch equation: Mean </a:t>
            </a:r>
            <a:r>
              <a:rPr sz="1412" dirty="0">
                <a:latin typeface="Comic Sans MS"/>
                <a:cs typeface="Comic Sans MS"/>
              </a:rPr>
              <a:t>energy </a:t>
            </a:r>
            <a:r>
              <a:rPr sz="1412" spc="-405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(or</a:t>
            </a:r>
            <a:r>
              <a:rPr sz="1412" spc="-9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stopping power)</a:t>
            </a:r>
            <a:endParaRPr sz="1412" dirty="0">
              <a:latin typeface="Comic Sans MS"/>
              <a:cs typeface="Comic Sans MS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1285148" y="1024667"/>
            <a:ext cx="8852515" cy="3608162"/>
            <a:chOff x="-366118" y="1170939"/>
            <a:chExt cx="10032850" cy="4089249"/>
          </a:xfrm>
        </p:grpSpPr>
        <p:pic>
          <p:nvPicPr>
            <p:cNvPr id="91" name="object 9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5404" y="1170939"/>
              <a:ext cx="5291328" cy="351129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4308" y="2320036"/>
              <a:ext cx="1286256" cy="36576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0884" y="2411475"/>
              <a:ext cx="1161288" cy="23774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366118" y="4693260"/>
              <a:ext cx="5602224" cy="56692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5672327" y="1279143"/>
              <a:ext cx="2182495" cy="2451100"/>
            </a:xfrm>
            <a:custGeom>
              <a:avLst/>
              <a:gdLst/>
              <a:ahLst/>
              <a:cxnLst/>
              <a:rect l="l" t="t" r="r" b="b"/>
              <a:pathLst>
                <a:path w="2182495" h="2451100">
                  <a:moveTo>
                    <a:pt x="0" y="0"/>
                  </a:moveTo>
                  <a:lnTo>
                    <a:pt x="3047" y="2450591"/>
                  </a:lnTo>
                </a:path>
                <a:path w="2182495" h="2451100">
                  <a:moveTo>
                    <a:pt x="2182367" y="0"/>
                  </a:moveTo>
                  <a:lnTo>
                    <a:pt x="2179319" y="2447543"/>
                  </a:lnTo>
                </a:path>
              </a:pathLst>
            </a:custGeom>
            <a:ln w="76199">
              <a:solidFill>
                <a:srgbClr val="0727D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7" name="object 97"/>
            <p:cNvSpPr/>
            <p:nvPr/>
          </p:nvSpPr>
          <p:spPr>
            <a:xfrm>
              <a:off x="5812535" y="2187447"/>
              <a:ext cx="1887220" cy="0"/>
            </a:xfrm>
            <a:custGeom>
              <a:avLst/>
              <a:gdLst/>
              <a:ahLst/>
              <a:cxnLst/>
              <a:rect l="l" t="t" r="r" b="b"/>
              <a:pathLst>
                <a:path w="1887220">
                  <a:moveTo>
                    <a:pt x="0" y="0"/>
                  </a:moveTo>
                  <a:lnTo>
                    <a:pt x="1886711" y="0"/>
                  </a:lnTo>
                </a:path>
              </a:pathLst>
            </a:custGeom>
            <a:ln w="27431">
              <a:solidFill>
                <a:srgbClr val="0727D6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8" name="object 98"/>
            <p:cNvSpPr/>
            <p:nvPr/>
          </p:nvSpPr>
          <p:spPr>
            <a:xfrm>
              <a:off x="5715000" y="2141727"/>
              <a:ext cx="2085339" cy="94615"/>
            </a:xfrm>
            <a:custGeom>
              <a:avLst/>
              <a:gdLst/>
              <a:ahLst/>
              <a:cxnLst/>
              <a:rect l="l" t="t" r="r" b="b"/>
              <a:pathLst>
                <a:path w="2085340" h="94614">
                  <a:moveTo>
                    <a:pt x="149352" y="0"/>
                  </a:moveTo>
                  <a:lnTo>
                    <a:pt x="0" y="48768"/>
                  </a:lnTo>
                  <a:lnTo>
                    <a:pt x="149352" y="94488"/>
                  </a:lnTo>
                  <a:lnTo>
                    <a:pt x="103632" y="48768"/>
                  </a:lnTo>
                  <a:lnTo>
                    <a:pt x="149352" y="0"/>
                  </a:lnTo>
                  <a:close/>
                </a:path>
                <a:path w="2085340" h="94614">
                  <a:moveTo>
                    <a:pt x="2084832" y="48768"/>
                  </a:moveTo>
                  <a:lnTo>
                    <a:pt x="1935480" y="0"/>
                  </a:lnTo>
                  <a:lnTo>
                    <a:pt x="1981200" y="48768"/>
                  </a:lnTo>
                  <a:lnTo>
                    <a:pt x="1935480" y="94488"/>
                  </a:lnTo>
                  <a:lnTo>
                    <a:pt x="2084832" y="48768"/>
                  </a:lnTo>
                  <a:close/>
                </a:path>
              </a:pathLst>
            </a:custGeom>
            <a:solidFill>
              <a:srgbClr val="0727D6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1819722" y="2509376"/>
            <a:ext cx="2461932" cy="531352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33619">
              <a:spcBef>
                <a:spcPts val="79"/>
              </a:spcBef>
            </a:pP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-dE/dx</a:t>
            </a:r>
            <a:r>
              <a:rPr sz="1235" spc="4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in</a:t>
            </a:r>
            <a:r>
              <a:rPr sz="1235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units</a:t>
            </a:r>
            <a:r>
              <a:rPr sz="1235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of:</a:t>
            </a:r>
            <a:endParaRPr sz="1235" dirty="0">
              <a:latin typeface="Comic Sans MS"/>
              <a:cs typeface="Comic Sans MS"/>
            </a:endParaRPr>
          </a:p>
          <a:p>
            <a:pPr marL="80126">
              <a:spcBef>
                <a:spcPts val="1103"/>
              </a:spcBef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(MeV/cm)/(g/cm</a:t>
            </a:r>
            <a:r>
              <a:rPr sz="1191" spc="-6" baseline="24691" dirty="0">
                <a:solidFill>
                  <a:srgbClr val="FF2800"/>
                </a:solidFill>
                <a:latin typeface="Comic Sans MS"/>
                <a:cs typeface="Comic Sans MS"/>
              </a:rPr>
              <a:t>3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)=(MeV</a:t>
            </a:r>
            <a:r>
              <a:rPr sz="1235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cm</a:t>
            </a:r>
            <a:r>
              <a:rPr sz="1191" spc="-6" baseline="24691" dirty="0">
                <a:solidFill>
                  <a:srgbClr val="FF2800"/>
                </a:solidFill>
                <a:latin typeface="Comic Sans MS"/>
                <a:cs typeface="Comic Sans MS"/>
              </a:rPr>
              <a:t>2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/g)</a:t>
            </a:r>
            <a:endParaRPr sz="1235" dirty="0">
              <a:latin typeface="Comic Sans MS"/>
              <a:cs typeface="Comic Sans M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819722" y="3447981"/>
            <a:ext cx="2700057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33619">
              <a:spcBef>
                <a:spcPts val="79"/>
              </a:spcBef>
            </a:pP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-dE/x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for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charged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particles: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M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 »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m</a:t>
            </a:r>
            <a:r>
              <a:rPr sz="1191" baseline="-24691" dirty="0">
                <a:solidFill>
                  <a:srgbClr val="0727D6"/>
                </a:solidFill>
                <a:latin typeface="Comic Sans MS"/>
                <a:cs typeface="Comic Sans MS"/>
              </a:rPr>
              <a:t>e</a:t>
            </a:r>
            <a:endParaRPr sz="1191" baseline="-24691">
              <a:latin typeface="Comic Sans MS"/>
              <a:cs typeface="Comic Sans M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568943" y="4833593"/>
            <a:ext cx="384922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spc="-4" dirty="0">
                <a:latin typeface="Comic Sans MS"/>
                <a:cs typeface="Comic Sans MS"/>
              </a:rPr>
              <a:t>with:</a:t>
            </a:r>
            <a:endParaRPr sz="1235" dirty="0">
              <a:latin typeface="Comic Sans MS"/>
              <a:cs typeface="Comic Sans MS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1761404" y="5327170"/>
            <a:ext cx="3017519" cy="884814"/>
            <a:chOff x="613606" y="5830854"/>
            <a:chExt cx="3419854" cy="1002788"/>
          </a:xfrm>
        </p:grpSpPr>
        <p:pic>
          <p:nvPicPr>
            <p:cNvPr id="104" name="object 10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606" y="5830854"/>
              <a:ext cx="3419854" cy="56388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606" y="6565418"/>
              <a:ext cx="1810512" cy="268224"/>
            </a:xfrm>
            <a:prstGeom prst="rect">
              <a:avLst/>
            </a:prstGeom>
          </p:spPr>
        </p:pic>
      </p:grpSp>
      <p:sp>
        <p:nvSpPr>
          <p:cNvPr id="107" name="object 107"/>
          <p:cNvSpPr txBox="1"/>
          <p:nvPr/>
        </p:nvSpPr>
        <p:spPr>
          <a:xfrm>
            <a:off x="5897431" y="4833593"/>
            <a:ext cx="436469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Note: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897431" y="5131043"/>
            <a:ext cx="4323790" cy="12136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14640" marR="128314" indent="-403433">
              <a:lnSpc>
                <a:spcPct val="115700"/>
              </a:lnSpc>
              <a:spcBef>
                <a:spcPts val="88"/>
              </a:spcBef>
              <a:buAutoNum type="arabicPeriod"/>
              <a:tabLst>
                <a:tab pos="414079" algn="l"/>
                <a:tab pos="414640" algn="l"/>
              </a:tabLst>
            </a:pP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Density </a:t>
            </a:r>
            <a:r>
              <a:rPr sz="1235" spc="4" dirty="0">
                <a:solidFill>
                  <a:srgbClr val="0727D6"/>
                </a:solidFill>
                <a:latin typeface="Comic Sans MS"/>
                <a:cs typeface="Comic Sans MS"/>
              </a:rPr>
              <a:t>(</a:t>
            </a:r>
            <a:r>
              <a:rPr sz="1235" spc="4" dirty="0">
                <a:solidFill>
                  <a:srgbClr val="0727D6"/>
                </a:solidFill>
                <a:latin typeface="Symbol"/>
                <a:cs typeface="Symbol"/>
              </a:rPr>
              <a:t></a:t>
            </a:r>
            <a:r>
              <a:rPr sz="1235" spc="4" dirty="0">
                <a:solidFill>
                  <a:srgbClr val="0727D6"/>
                </a:solidFill>
                <a:latin typeface="Comic Sans MS"/>
                <a:cs typeface="Comic Sans MS"/>
              </a:rPr>
              <a:t>)</a:t>
            </a:r>
            <a:r>
              <a:rPr sz="1235" spc="13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and shell (C)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corrections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4" dirty="0">
                <a:latin typeface="Comic Sans MS"/>
                <a:cs typeface="Comic Sans MS"/>
              </a:rPr>
              <a:t>at</a:t>
            </a:r>
            <a:r>
              <a:rPr sz="1235" spc="-4" dirty="0"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high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dirty="0">
                <a:latin typeface="Comic Sans MS"/>
                <a:cs typeface="Comic Sans MS"/>
              </a:rPr>
              <a:t>and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low </a:t>
            </a:r>
            <a:r>
              <a:rPr sz="1235" spc="-357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energies</a:t>
            </a:r>
            <a:r>
              <a:rPr sz="1235" spc="-4" dirty="0">
                <a:latin typeface="Comic Sans MS"/>
                <a:cs typeface="Comic Sans MS"/>
              </a:rPr>
              <a:t>,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respectively</a:t>
            </a:r>
            <a:endParaRPr sz="1235" dirty="0">
              <a:latin typeface="Comic Sans MS"/>
              <a:cs typeface="Comic Sans MS"/>
            </a:endParaRPr>
          </a:p>
          <a:p>
            <a:pPr marL="414640" marR="4483" indent="-403433">
              <a:lnSpc>
                <a:spcPct val="115700"/>
              </a:lnSpc>
              <a:spcBef>
                <a:spcPts val="869"/>
              </a:spcBef>
              <a:buAutoNum type="arabicPeriod"/>
              <a:tabLst>
                <a:tab pos="414079" algn="l"/>
                <a:tab pos="414640" algn="l"/>
              </a:tabLst>
            </a:pP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-dE/dx for electrons modified </a:t>
            </a:r>
            <a:r>
              <a:rPr sz="1235" spc="-4" dirty="0">
                <a:latin typeface="Comic Sans MS"/>
                <a:cs typeface="Comic Sans MS"/>
              </a:rPr>
              <a:t>due to the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kinematics, </a:t>
            </a:r>
            <a:r>
              <a:rPr sz="1235" spc="-357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spin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dirty="0">
                <a:latin typeface="Comic Sans MS"/>
                <a:cs typeface="Comic Sans MS"/>
              </a:rPr>
              <a:t>and</a:t>
            </a:r>
            <a:r>
              <a:rPr sz="1235" spc="22" dirty="0"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identity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of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the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incident electron</a:t>
            </a:r>
            <a:r>
              <a:rPr sz="1235" spc="-9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with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the 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medium</a:t>
            </a:r>
            <a:r>
              <a:rPr sz="1235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0727D6"/>
                </a:solidFill>
                <a:latin typeface="Comic Sans MS"/>
                <a:cs typeface="Comic Sans MS"/>
              </a:rPr>
              <a:t>electrons</a:t>
            </a:r>
            <a:endParaRPr sz="1235" dirty="0">
              <a:latin typeface="Comic Sans MS"/>
              <a:cs typeface="Comic Sans MS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176622" y="4208928"/>
            <a:ext cx="4893444" cy="741217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Minimum</a:t>
            </a:r>
            <a:r>
              <a:rPr sz="1235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at</a:t>
            </a:r>
            <a:r>
              <a:rPr sz="1235" spc="-22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approx.:</a:t>
            </a:r>
            <a:endParaRPr sz="1235" dirty="0">
              <a:latin typeface="Comic Sans MS"/>
              <a:cs typeface="Comic Sans MS"/>
            </a:endParaRPr>
          </a:p>
          <a:p>
            <a:pPr marL="11206" marR="4483">
              <a:lnSpc>
                <a:spcPct val="115700"/>
              </a:lnSpc>
              <a:spcBef>
                <a:spcPts val="869"/>
              </a:spcBef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(-dE/dx of relativistic particles: Close </a:t>
            </a:r>
            <a:r>
              <a:rPr sz="1235" spc="-357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to minimum-ionizing particle (MIP)</a:t>
            </a:r>
            <a:endParaRPr sz="1235" dirty="0">
              <a:latin typeface="Comic Sans MS"/>
              <a:cs typeface="Comic Sans MS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882191" y="3173951"/>
            <a:ext cx="4300818" cy="1231304"/>
            <a:chOff x="4786883" y="3597147"/>
            <a:chExt cx="4874260" cy="1395478"/>
          </a:xfrm>
        </p:grpSpPr>
        <p:pic>
          <p:nvPicPr>
            <p:cNvPr id="112" name="object 1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03463" y="4770121"/>
              <a:ext cx="731520" cy="222504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4786883" y="3597147"/>
              <a:ext cx="4874260" cy="0"/>
            </a:xfrm>
            <a:custGeom>
              <a:avLst/>
              <a:gdLst/>
              <a:ahLst/>
              <a:cxnLst/>
              <a:rect l="l" t="t" r="r" b="b"/>
              <a:pathLst>
                <a:path w="4874259">
                  <a:moveTo>
                    <a:pt x="0" y="0"/>
                  </a:moveTo>
                  <a:lnTo>
                    <a:pt x="4873751" y="0"/>
                  </a:lnTo>
                </a:path>
              </a:pathLst>
            </a:custGeom>
            <a:ln w="12191">
              <a:solidFill>
                <a:srgbClr val="FF28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6685787" y="3706875"/>
              <a:ext cx="0" cy="1005840"/>
            </a:xfrm>
            <a:custGeom>
              <a:avLst/>
              <a:gdLst/>
              <a:ahLst/>
              <a:cxnLst/>
              <a:rect l="l" t="t" r="r" b="b"/>
              <a:pathLst>
                <a:path h="1005839">
                  <a:moveTo>
                    <a:pt x="0" y="1005839"/>
                  </a:moveTo>
                  <a:lnTo>
                    <a:pt x="0" y="0"/>
                  </a:lnTo>
                </a:path>
              </a:pathLst>
            </a:custGeom>
            <a:ln w="18287">
              <a:solidFill>
                <a:srgbClr val="FF28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95872" y="3629151"/>
              <a:ext cx="186055" cy="121920"/>
            </a:xfrm>
            <a:custGeom>
              <a:avLst/>
              <a:gdLst/>
              <a:ahLst/>
              <a:cxnLst/>
              <a:rect l="l" t="t" r="r" b="b"/>
              <a:pathLst>
                <a:path w="186054" h="121920">
                  <a:moveTo>
                    <a:pt x="94487" y="0"/>
                  </a:moveTo>
                  <a:lnTo>
                    <a:pt x="0" y="121920"/>
                  </a:lnTo>
                  <a:lnTo>
                    <a:pt x="94487" y="82296"/>
                  </a:lnTo>
                  <a:lnTo>
                    <a:pt x="185927" y="121920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FF28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16" name="object 116"/>
          <p:cNvSpPr txBox="1"/>
          <p:nvPr/>
        </p:nvSpPr>
        <p:spPr>
          <a:xfrm>
            <a:off x="8756725" y="1317810"/>
            <a:ext cx="639296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Times New Roman"/>
                <a:cs typeface="Times New Roman"/>
              </a:rPr>
              <a:t>PDG,</a:t>
            </a:r>
            <a:r>
              <a:rPr sz="1059" spc="-6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2004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258695" y="6662014"/>
            <a:ext cx="150270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865"/>
              </a:lnSpc>
            </a:pP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raig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v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ille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ap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e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od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08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23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200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4</a:t>
            </a:r>
            <a:endParaRPr sz="794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0073CF-ED45-2772-B441-B7AA0166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Bethe-Block Formula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C800992-BF56-01ED-9498-78D3FB0DC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1" y="1821317"/>
            <a:ext cx="11593297" cy="355622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F13945-90EB-350E-208E-96F7BF6B06CA}"/>
              </a:ext>
            </a:extLst>
          </p:cNvPr>
          <p:cNvSpPr txBox="1"/>
          <p:nvPr/>
        </p:nvSpPr>
        <p:spPr>
          <a:xfrm>
            <a:off x="507781" y="6123543"/>
            <a:ext cx="546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>
                <a:solidFill>
                  <a:srgbClr val="0070C0"/>
                </a:solidFill>
              </a:rPr>
              <a:t>https://</a:t>
            </a:r>
            <a:r>
              <a:rPr kumimoji="1" lang="en" altLang="ja-JP" dirty="0" err="1">
                <a:solidFill>
                  <a:srgbClr val="0070C0"/>
                </a:solidFill>
              </a:rPr>
              <a:t>pdg.lbl.gov</a:t>
            </a:r>
            <a:r>
              <a:rPr kumimoji="1" lang="en" altLang="ja-JP" dirty="0">
                <a:solidFill>
                  <a:srgbClr val="0070C0"/>
                </a:solidFill>
              </a:rPr>
              <a:t>/2006/reviews/</a:t>
            </a:r>
            <a:r>
              <a:rPr kumimoji="1" lang="en" altLang="ja-JP" dirty="0" err="1">
                <a:solidFill>
                  <a:srgbClr val="0070C0"/>
                </a:solidFill>
              </a:rPr>
              <a:t>passagerpp.pdf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FA4ECC2-8844-EFDB-EC45-934D0CEC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AC24-1F0B-3949-B387-0A3129EDEC6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67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11156" y="6669519"/>
            <a:ext cx="438150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Bern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d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S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u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" y="6542289"/>
            <a:ext cx="521634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NEPPSRIII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14182" y="1009214"/>
            <a:ext cx="1166532" cy="22918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07058" indent="-295851">
              <a:spcBef>
                <a:spcPts val="93"/>
              </a:spcBef>
              <a:buClr>
                <a:srgbClr val="0727D6"/>
              </a:buClr>
              <a:buSzPct val="75000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412" spc="-4" dirty="0">
                <a:solidFill>
                  <a:srgbClr val="FF2800"/>
                </a:solidFill>
                <a:latin typeface="Comic Sans MS"/>
                <a:cs typeface="Comic Sans MS"/>
              </a:rPr>
              <a:t>Ionization</a:t>
            </a:r>
            <a:endParaRPr sz="1412">
              <a:latin typeface="Comic Sans MS"/>
              <a:cs typeface="Comic Sans MS"/>
            </a:endParaRPr>
          </a:p>
        </p:txBody>
      </p:sp>
      <p:pic>
        <p:nvPicPr>
          <p:cNvPr id="89" name="object 8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9358" y="1759324"/>
            <a:ext cx="3485436" cy="3616444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6123790" y="1140309"/>
            <a:ext cx="4017309" cy="573125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17966" indent="-207320">
              <a:spcBef>
                <a:spcPts val="93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18526" algn="l"/>
              </a:tabLst>
            </a:pPr>
            <a:r>
              <a:rPr sz="1412" spc="-4" dirty="0">
                <a:latin typeface="Comic Sans MS"/>
                <a:cs typeface="Comic Sans MS"/>
              </a:rPr>
              <a:t>Medium</a:t>
            </a:r>
            <a:r>
              <a:rPr sz="1412" spc="-22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dependence</a:t>
            </a:r>
            <a:endParaRPr sz="1412">
              <a:latin typeface="Comic Sans MS"/>
              <a:cs typeface="Comic Sans MS"/>
            </a:endParaRPr>
          </a:p>
          <a:p>
            <a:pPr marL="301454" lvl="1" indent="-207880">
              <a:spcBef>
                <a:spcPts val="1152"/>
              </a:spcBef>
              <a:buSzPct val="57142"/>
              <a:buFont typeface="Lucida Sans Unicode"/>
              <a:buChar char="●"/>
              <a:tabLst>
                <a:tab pos="301454" algn="l"/>
                <a:tab pos="302015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Weak</a:t>
            </a:r>
            <a:r>
              <a:rPr sz="1235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dependence on the medium,</a:t>
            </a:r>
            <a:r>
              <a:rPr sz="1235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since Z/A</a:t>
            </a:r>
            <a:r>
              <a:rPr sz="1235" spc="4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≈</a:t>
            </a:r>
            <a:r>
              <a:rPr sz="1235" spc="31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0.5: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72" y="6692194"/>
            <a:ext cx="150270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865"/>
              </a:lnSpc>
            </a:pP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raig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v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ille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ap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e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od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08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23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200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4</a:t>
            </a:r>
            <a:endParaRPr sz="794">
              <a:latin typeface="Arial MT"/>
              <a:cs typeface="Arial M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275741" y="5284692"/>
            <a:ext cx="3469901" cy="789017"/>
          </a:xfrm>
          <a:prstGeom prst="rect">
            <a:avLst/>
          </a:prstGeom>
        </p:spPr>
        <p:txBody>
          <a:bodyPr vert="horz" wrap="square" lIns="0" tIns="78441" rIns="0" bIns="0" rtlCol="0">
            <a:spAutoFit/>
          </a:bodyPr>
          <a:lstStyle/>
          <a:p>
            <a:pPr marR="15689" algn="r">
              <a:spcBef>
                <a:spcPts val="618"/>
              </a:spcBef>
            </a:pPr>
            <a:r>
              <a:rPr sz="1059" spc="18" dirty="0">
                <a:latin typeface="Times New Roman"/>
                <a:cs typeface="Times New Roman"/>
              </a:rPr>
              <a:t>PDG,</a:t>
            </a:r>
            <a:r>
              <a:rPr sz="1059" spc="-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2004</a:t>
            </a:r>
            <a:endParaRPr sz="1059">
              <a:latin typeface="Times New Roman"/>
              <a:cs typeface="Times New Roman"/>
            </a:endParaRPr>
          </a:p>
          <a:p>
            <a:pPr marL="248784" indent="-204518">
              <a:spcBef>
                <a:spcPts val="604"/>
              </a:spcBef>
              <a:buClr>
                <a:srgbClr val="FF2800"/>
              </a:buClr>
              <a:buSzPct val="57142"/>
              <a:buFont typeface="Lucida Sans Unicode"/>
              <a:buChar char="●"/>
              <a:tabLst>
                <a:tab pos="248784" algn="l"/>
                <a:tab pos="249344" algn="l"/>
              </a:tabLst>
            </a:pPr>
            <a:r>
              <a:rPr sz="1235" spc="-4" dirty="0">
                <a:latin typeface="Comic Sans MS"/>
                <a:cs typeface="Comic Sans MS"/>
              </a:rPr>
              <a:t>Scintillator:</a:t>
            </a:r>
            <a:r>
              <a:rPr sz="1235" spc="-13" dirty="0">
                <a:latin typeface="Comic Sans MS"/>
                <a:cs typeface="Comic Sans MS"/>
              </a:rPr>
              <a:t> </a:t>
            </a:r>
            <a:r>
              <a:rPr sz="1235" dirty="0">
                <a:latin typeface="Comic Sans MS"/>
                <a:cs typeface="Comic Sans MS"/>
              </a:rPr>
              <a:t>dE/dx|</a:t>
            </a:r>
            <a:r>
              <a:rPr sz="1191" baseline="-24691" dirty="0">
                <a:latin typeface="Comic Sans MS"/>
                <a:cs typeface="Comic Sans MS"/>
              </a:rPr>
              <a:t>min</a:t>
            </a:r>
            <a:r>
              <a:rPr sz="1191" spc="184" baseline="-24691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≈</a:t>
            </a:r>
            <a:r>
              <a:rPr sz="1235" spc="22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2MeV/cm</a:t>
            </a:r>
            <a:endParaRPr sz="1235">
              <a:latin typeface="Comic Sans MS"/>
              <a:cs typeface="Comic Sans MS"/>
            </a:endParaRPr>
          </a:p>
          <a:p>
            <a:pPr marL="248784" indent="-204518">
              <a:spcBef>
                <a:spcPts val="657"/>
              </a:spcBef>
              <a:buClr>
                <a:srgbClr val="FF2800"/>
              </a:buClr>
              <a:buSzPct val="57142"/>
              <a:buFont typeface="Lucida Sans Unicode"/>
              <a:buChar char="●"/>
              <a:tabLst>
                <a:tab pos="248784" algn="l"/>
                <a:tab pos="249344" algn="l"/>
              </a:tabLst>
            </a:pPr>
            <a:r>
              <a:rPr sz="1235" spc="-4" dirty="0">
                <a:latin typeface="Comic Sans MS"/>
                <a:cs typeface="Comic Sans MS"/>
              </a:rPr>
              <a:t>Tungsten:</a:t>
            </a:r>
            <a:r>
              <a:rPr sz="1235" spc="-18" dirty="0">
                <a:latin typeface="Comic Sans MS"/>
                <a:cs typeface="Comic Sans MS"/>
              </a:rPr>
              <a:t> </a:t>
            </a:r>
            <a:r>
              <a:rPr sz="1235" dirty="0">
                <a:latin typeface="Comic Sans MS"/>
                <a:cs typeface="Comic Sans MS"/>
              </a:rPr>
              <a:t>dE/dx|</a:t>
            </a:r>
            <a:r>
              <a:rPr sz="1191" baseline="-24691" dirty="0">
                <a:latin typeface="Comic Sans MS"/>
                <a:cs typeface="Comic Sans MS"/>
              </a:rPr>
              <a:t>min</a:t>
            </a:r>
            <a:r>
              <a:rPr sz="1191" spc="184" baseline="-24691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≈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22MeV/cm</a:t>
            </a:r>
            <a:endParaRPr sz="1235">
              <a:latin typeface="Comic Sans MS"/>
              <a:cs typeface="Comic Sans MS"/>
            </a:endParaRPr>
          </a:p>
        </p:txBody>
      </p:sp>
      <p:graphicFrame>
        <p:nvGraphicFramePr>
          <p:cNvPr id="92" name="object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20302"/>
              </p:ext>
            </p:extLst>
          </p:nvPr>
        </p:nvGraphicFramePr>
        <p:xfrm>
          <a:off x="1016829" y="1364666"/>
          <a:ext cx="4438041" cy="44832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4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5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6783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5" dirty="0">
                          <a:latin typeface="Comic Sans MS"/>
                          <a:cs typeface="Comic Sans MS"/>
                        </a:rPr>
                        <a:t>Material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Z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A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15" dirty="0">
                          <a:latin typeface="Comic Sans MS"/>
                          <a:cs typeface="Comic Sans MS"/>
                        </a:rPr>
                        <a:t>Z/A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118110" algn="ctr">
                        <a:lnSpc>
                          <a:spcPts val="1250"/>
                        </a:lnSpc>
                        <a:spcBef>
                          <a:spcPts val="330"/>
                        </a:spcBef>
                      </a:pPr>
                      <a:r>
                        <a:rPr sz="1100" spc="-35" dirty="0">
                          <a:latin typeface="Comic Sans MS"/>
                          <a:cs typeface="Comic Sans MS"/>
                        </a:rPr>
                        <a:t>dE/dx</a:t>
                      </a:r>
                      <a:r>
                        <a:rPr sz="1100" spc="-5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100" spc="-25" dirty="0">
                          <a:latin typeface="Comic Sans MS"/>
                          <a:cs typeface="Comic Sans MS"/>
                        </a:rPr>
                        <a:t>min </a:t>
                      </a:r>
                      <a:r>
                        <a:rPr sz="1100" spc="-20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100" spc="-40" dirty="0">
                          <a:latin typeface="Comic Sans MS"/>
                          <a:cs typeface="Comic Sans MS"/>
                        </a:rPr>
                        <a:t>(</a:t>
                      </a:r>
                      <a:r>
                        <a:rPr sz="1100" spc="-60" dirty="0">
                          <a:latin typeface="Comic Sans MS"/>
                          <a:cs typeface="Comic Sans MS"/>
                        </a:rPr>
                        <a:t>Me</a:t>
                      </a:r>
                      <a:r>
                        <a:rPr sz="1100" spc="20" dirty="0">
                          <a:latin typeface="Comic Sans MS"/>
                          <a:cs typeface="Comic Sans MS"/>
                        </a:rPr>
                        <a:t>V</a:t>
                      </a:r>
                      <a:r>
                        <a:rPr sz="1100" spc="-20" dirty="0"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sz="1100" spc="-135" dirty="0"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sz="1100" spc="60" baseline="27777" dirty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5" dirty="0">
                          <a:latin typeface="Comic Sans MS"/>
                          <a:cs typeface="Comic Sans MS"/>
                        </a:rPr>
                        <a:t>/</a:t>
                      </a:r>
                      <a:r>
                        <a:rPr sz="1100" spc="-40" dirty="0">
                          <a:latin typeface="Comic Sans MS"/>
                          <a:cs typeface="Comic Sans MS"/>
                        </a:rPr>
                        <a:t>g</a:t>
                      </a:r>
                      <a:r>
                        <a:rPr sz="1100" dirty="0">
                          <a:latin typeface="Comic Sans MS"/>
                          <a:cs typeface="Comic Sans MS"/>
                        </a:rPr>
                        <a:t>)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3697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321945" algn="ctr">
                        <a:lnSpc>
                          <a:spcPts val="1250"/>
                        </a:lnSpc>
                        <a:spcBef>
                          <a:spcPts val="330"/>
                        </a:spcBef>
                      </a:pPr>
                      <a:r>
                        <a:rPr sz="1100" spc="30" dirty="0">
                          <a:latin typeface="Comic Sans MS"/>
                          <a:cs typeface="Comic Sans MS"/>
                        </a:rPr>
                        <a:t>D</a:t>
                      </a:r>
                      <a:r>
                        <a:rPr sz="1100" spc="-60" dirty="0"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sz="1100" spc="-30" dirty="0"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sz="1100" spc="15" dirty="0"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sz="1100" spc="60" dirty="0"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sz="1100" spc="30" dirty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sz="1100" dirty="0">
                          <a:latin typeface="Comic Sans MS"/>
                          <a:cs typeface="Comic Sans MS"/>
                        </a:rPr>
                        <a:t>y  </a:t>
                      </a:r>
                      <a:r>
                        <a:rPr sz="1100" spc="-35" dirty="0">
                          <a:latin typeface="Comic Sans MS"/>
                          <a:cs typeface="Comic Sans MS"/>
                        </a:rPr>
                        <a:t>(g/cm</a:t>
                      </a:r>
                      <a:r>
                        <a:rPr sz="1100" spc="-52" baseline="27777" dirty="0"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35" dirty="0">
                          <a:latin typeface="Comic Sans MS"/>
                          <a:cs typeface="Comic Sans MS"/>
                        </a:rPr>
                        <a:t>)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3697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790">
                <a:tc>
                  <a:txBody>
                    <a:bodyPr/>
                    <a:lstStyle/>
                    <a:p>
                      <a:pPr marL="89535" algn="ctr">
                        <a:lnSpc>
                          <a:spcPts val="1355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sz="1100" spc="-30" baseline="-20833" dirty="0">
                          <a:latin typeface="Comic Sans MS"/>
                          <a:cs typeface="Comic Sans MS"/>
                        </a:rPr>
                        <a:t>2</a:t>
                      </a:r>
                      <a:endParaRPr sz="1100" baseline="-20833" dirty="0">
                        <a:latin typeface="Comic Sans MS"/>
                        <a:cs typeface="Comic Sans MS"/>
                      </a:endParaRPr>
                    </a:p>
                    <a:p>
                      <a:pPr marL="89535" algn="ctr">
                        <a:lnSpc>
                          <a:spcPts val="1355"/>
                        </a:lnSpc>
                      </a:pPr>
                      <a:r>
                        <a:rPr sz="1100" spc="-5" dirty="0">
                          <a:latin typeface="Comic Sans MS"/>
                          <a:cs typeface="Comic Sans MS"/>
                        </a:rPr>
                        <a:t>(liquid)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1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1.008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0.992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4.034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0.0708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107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15" dirty="0">
                          <a:latin typeface="Comic Sans MS"/>
                          <a:cs typeface="Comic Sans MS"/>
                        </a:rPr>
                        <a:t>He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4.002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0.500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1.937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0.125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C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6</a:t>
                      </a: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12.01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0.500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1.745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2.27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40" dirty="0">
                          <a:latin typeface="Comic Sans MS"/>
                          <a:cs typeface="Comic Sans MS"/>
                        </a:rPr>
                        <a:t>Al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13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26.98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0.482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1.615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2.70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5" dirty="0">
                          <a:latin typeface="Comic Sans MS"/>
                          <a:cs typeface="Comic Sans MS"/>
                        </a:rPr>
                        <a:t>Cu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29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63.55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0.456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1.403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8.96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107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15" dirty="0">
                          <a:latin typeface="Comic Sans MS"/>
                          <a:cs typeface="Comic Sans MS"/>
                        </a:rPr>
                        <a:t>Pb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82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207.2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0.396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1.123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11.4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W</a:t>
                      </a:r>
                      <a:endParaRPr sz="1100" b="1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2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74</a:t>
                      </a:r>
                      <a:endParaRPr sz="1100" b="1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25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183.8</a:t>
                      </a:r>
                      <a:endParaRPr sz="11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25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0.403</a:t>
                      </a:r>
                      <a:endParaRPr sz="11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25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1.145</a:t>
                      </a:r>
                      <a:endParaRPr sz="1100" b="1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2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19.3</a:t>
                      </a:r>
                      <a:endParaRPr sz="11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U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92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238.0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0.387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1.082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19.0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41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latin typeface="Comic Sans MS"/>
                          <a:cs typeface="Comic Sans MS"/>
                        </a:rPr>
                        <a:t>Scint.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0.538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1.936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1.03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107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" dirty="0">
                          <a:latin typeface="Comic Sans MS"/>
                          <a:cs typeface="Comic Sans MS"/>
                        </a:rPr>
                        <a:t>BGO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0.421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1.251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7.10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5" dirty="0">
                          <a:latin typeface="Comic Sans MS"/>
                          <a:cs typeface="Comic Sans MS"/>
                        </a:rPr>
                        <a:t>CsI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0.416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1.243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4.53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4568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107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5" dirty="0">
                          <a:latin typeface="Comic Sans MS"/>
                          <a:cs typeface="Comic Sans MS"/>
                        </a:rPr>
                        <a:t>NaI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0.427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5" dirty="0">
                          <a:latin typeface="Comic Sans MS"/>
                          <a:cs typeface="Comic Sans MS"/>
                        </a:rPr>
                        <a:t>1.305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20" dirty="0">
                          <a:latin typeface="Comic Sans MS"/>
                          <a:cs typeface="Comic Sans MS"/>
                        </a:rPr>
                        <a:t>3.67</a:t>
                      </a:r>
                      <a:endParaRPr sz="1100" dirty="0">
                        <a:latin typeface="Comic Sans MS"/>
                        <a:cs typeface="Comic Sans MS"/>
                      </a:endParaRPr>
                    </a:p>
                  </a:txBody>
                  <a:tcPr marL="0" marR="0" marT="1736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4" name="object 2">
            <a:extLst>
              <a:ext uri="{FF2B5EF4-FFF2-40B4-BE49-F238E27FC236}">
                <a16:creationId xmlns:a16="http://schemas.microsoft.com/office/drawing/2014/main" id="{CA3B7578-16E6-547E-69EF-9E71EAA077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2981" y="247109"/>
            <a:ext cx="7346730" cy="688747"/>
          </a:xfrm>
          <a:prstGeom prst="rect">
            <a:avLst/>
          </a:prstGeom>
        </p:spPr>
        <p:txBody>
          <a:bodyPr vert="horz" wrap="square" lIns="0" tIns="1152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lang="en-US" spc="-250" dirty="0" err="1">
                <a:latin typeface="Comic Sans MS" panose="030F0902030302020204" pitchFamily="66" charset="0"/>
              </a:rPr>
              <a:t>dE</a:t>
            </a:r>
            <a:r>
              <a:rPr lang="en-US" spc="-250" dirty="0">
                <a:latin typeface="Comic Sans MS" panose="030F0902030302020204" pitchFamily="66" charset="0"/>
              </a:rPr>
              <a:t>/dx for Various Elements  </a:t>
            </a:r>
            <a:endParaRPr lang="en-US" spc="-29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176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この先急カーブの写真素材｜写真素材なら「写真AC」無料（フリー）ダウンロードOK">
            <a:extLst>
              <a:ext uri="{FF2B5EF4-FFF2-40B4-BE49-F238E27FC236}">
                <a16:creationId xmlns:a16="http://schemas.microsoft.com/office/drawing/2014/main" id="{C5758BC2-9398-E7AB-FA7D-6BE5A2ADA4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3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7182" name="Freeform: Shape 718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83" name="Freeform: Shape 718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727C16-DC4C-C765-46FA-C8B02D17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7200">
                <a:solidFill>
                  <a:srgbClr val="FFFFFF"/>
                </a:solidFill>
                <a:latin typeface="Comic Sans MS" panose="030F0902030302020204" pitchFamily="66" charset="0"/>
              </a:rPr>
              <a:t>What do you drop?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320548-4396-89F5-6060-EA177C9306B1}"/>
              </a:ext>
            </a:extLst>
          </p:cNvPr>
          <p:cNvSpPr txBox="1"/>
          <p:nvPr/>
        </p:nvSpPr>
        <p:spPr>
          <a:xfrm>
            <a:off x="193894" y="6501910"/>
            <a:ext cx="9748893" cy="1012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ja-JP" sz="800" dirty="0">
                <a:solidFill>
                  <a:srgbClr val="FFFFFF"/>
                </a:solidFill>
              </a:rPr>
              <a:t>https://</a:t>
            </a:r>
            <a:r>
              <a:rPr kumimoji="1" lang="en-US" altLang="ja-JP" sz="800" dirty="0" err="1">
                <a:solidFill>
                  <a:srgbClr val="FFFFFF"/>
                </a:solidFill>
              </a:rPr>
              <a:t>www.photo-ac.com</a:t>
            </a:r>
            <a:r>
              <a:rPr kumimoji="1" lang="en-US" altLang="ja-JP" sz="800" dirty="0">
                <a:solidFill>
                  <a:srgbClr val="FFFFFF"/>
                </a:solidFill>
              </a:rPr>
              <a:t>/main/</a:t>
            </a:r>
            <a:r>
              <a:rPr kumimoji="1" lang="en-US" altLang="ja-JP" sz="800" dirty="0" err="1">
                <a:solidFill>
                  <a:srgbClr val="FFFFFF"/>
                </a:solidFill>
              </a:rPr>
              <a:t>search?q</a:t>
            </a:r>
            <a:r>
              <a:rPr kumimoji="1" lang="en-US" altLang="ja-JP" sz="800" dirty="0">
                <a:solidFill>
                  <a:srgbClr val="FFFFFF"/>
                </a:solidFill>
              </a:rPr>
              <a:t>=</a:t>
            </a:r>
            <a:r>
              <a:rPr kumimoji="1" lang="ja-JP" altLang="en-US" sz="800">
                <a:solidFill>
                  <a:srgbClr val="FFFFFF"/>
                </a:solidFill>
              </a:rPr>
              <a:t>この先急カーブ</a:t>
            </a:r>
            <a:r>
              <a:rPr kumimoji="1" lang="en-US" altLang="ja-JP" sz="800" dirty="0">
                <a:solidFill>
                  <a:srgbClr val="FFFFFF"/>
                </a:solidFill>
              </a:rPr>
              <a:t>&amp;</a:t>
            </a:r>
            <a:r>
              <a:rPr kumimoji="1" lang="en-US" altLang="ja-JP" sz="800" dirty="0" err="1">
                <a:solidFill>
                  <a:srgbClr val="FFFFFF"/>
                </a:solidFill>
              </a:rPr>
              <a:t>srt</a:t>
            </a:r>
            <a:r>
              <a:rPr kumimoji="1" lang="en-US" altLang="ja-JP" sz="800" dirty="0">
                <a:solidFill>
                  <a:srgbClr val="FFFFFF"/>
                </a:solidFill>
              </a:rPr>
              <a:t>=</a:t>
            </a:r>
            <a:r>
              <a:rPr kumimoji="1" lang="en-US" altLang="ja-JP" sz="800" dirty="0" err="1">
                <a:solidFill>
                  <a:srgbClr val="FFFFFF"/>
                </a:solidFill>
              </a:rPr>
              <a:t>dlrank</a:t>
            </a:r>
            <a:endParaRPr kumimoji="1" lang="en-US" altLang="ja-JP" sz="800" dirty="0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197BDE-A8AB-20A7-FCDB-F354B430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A77D59C8-B722-4041-A38F-ED64F9E789FB}" type="slidenum">
              <a:rPr kumimoji="0" lang="en-US" altLang="ja-JP" sz="44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</a:t>
            </a:fld>
            <a:endParaRPr kumimoji="0" lang="en-US" altLang="ja-JP" sz="44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8241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84" name="Rectangle 617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5" name="Rectangle 618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raking radiation2">
            <a:extLst>
              <a:ext uri="{FF2B5EF4-FFF2-40B4-BE49-F238E27FC236}">
                <a16:creationId xmlns:a16="http://schemas.microsoft.com/office/drawing/2014/main" id="{BF383542-3417-31DA-1221-BA84C88F9A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 b="-1"/>
          <a:stretch/>
        </p:blipFill>
        <p:spPr bwMode="auto">
          <a:xfrm>
            <a:off x="2915455" y="11885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4AB6342-8711-A8BF-3DE0-6F1B56CC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Radiative Energy Loss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E96151-1525-E0EB-979E-D919704BA604}"/>
              </a:ext>
            </a:extLst>
          </p:cNvPr>
          <p:cNvSpPr txBox="1"/>
          <p:nvPr/>
        </p:nvSpPr>
        <p:spPr>
          <a:xfrm>
            <a:off x="661915" y="5676901"/>
            <a:ext cx="3306089" cy="66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1" lang="en-US" altLang="ja-JP" sz="1200">
                <a:solidFill>
                  <a:schemeClr val="tx1">
                    <a:lumMod val="85000"/>
                    <a:lumOff val="15000"/>
                  </a:schemeClr>
                </a:solidFill>
              </a:rPr>
              <a:t>https://www.cloudylabs.fr/wp/les-processus-de-pertes-denergie-des-particules/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8E7A3F-7BA1-BCEA-7481-99A65812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77D59C8-B722-4041-A38F-ED64F9E789FB}" type="slidenum">
              <a:rPr kumimoji="0" lang="en-US" altLang="ja-JP" sz="10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kumimoji="0" lang="en-US" altLang="ja-JP" sz="10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B9C79C-2149-5D06-72BD-2CD661C2DBC7}"/>
              </a:ext>
            </a:extLst>
          </p:cNvPr>
          <p:cNvSpPr txBox="1"/>
          <p:nvPr/>
        </p:nvSpPr>
        <p:spPr>
          <a:xfrm>
            <a:off x="4167700" y="2206050"/>
            <a:ext cx="235185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Attractive Force by Coulomb Field </a:t>
            </a:r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1863D8-0C89-50D2-1462-2EF02F05DAD3}"/>
              </a:ext>
            </a:extLst>
          </p:cNvPr>
          <p:cNvSpPr txBox="1"/>
          <p:nvPr/>
        </p:nvSpPr>
        <p:spPr>
          <a:xfrm>
            <a:off x="4562522" y="4873755"/>
            <a:ext cx="134203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Nucleus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133" y="112867"/>
            <a:ext cx="11519064" cy="627192"/>
          </a:xfrm>
          <a:prstGeom prst="rect">
            <a:avLst/>
          </a:prstGeom>
        </p:spPr>
        <p:txBody>
          <a:bodyPr vert="horz" wrap="square" lIns="0" tIns="11526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sz="4000" spc="-272" dirty="0">
                <a:latin typeface="Comic Sans MS" panose="030F0902030302020204" pitchFamily="66" charset="0"/>
              </a:rPr>
              <a:t>Bremsstrahlung</a:t>
            </a:r>
            <a:r>
              <a:rPr sz="4000" spc="-45" dirty="0">
                <a:latin typeface="Comic Sans MS" panose="030F0902030302020204" pitchFamily="66" charset="0"/>
              </a:rPr>
              <a:t> </a:t>
            </a:r>
            <a:r>
              <a:rPr sz="4000" spc="-445" dirty="0">
                <a:latin typeface="Comic Sans MS" panose="030F0902030302020204" pitchFamily="66" charset="0"/>
              </a:rPr>
              <a:t>:</a:t>
            </a:r>
            <a:r>
              <a:rPr sz="4000" spc="-45" dirty="0">
                <a:latin typeface="Comic Sans MS" panose="030F0902030302020204" pitchFamily="66" charset="0"/>
              </a:rPr>
              <a:t> </a:t>
            </a:r>
            <a:r>
              <a:rPr sz="4000" spc="-313" dirty="0">
                <a:latin typeface="Comic Sans MS" panose="030F0902030302020204" pitchFamily="66" charset="0"/>
              </a:rPr>
              <a:t>electromagnetic</a:t>
            </a:r>
            <a:r>
              <a:rPr sz="4000" spc="-50" dirty="0">
                <a:latin typeface="Comic Sans MS" panose="030F0902030302020204" pitchFamily="66" charset="0"/>
              </a:rPr>
              <a:t> </a:t>
            </a:r>
            <a:r>
              <a:rPr sz="4000" spc="-281" dirty="0">
                <a:latin typeface="Comic Sans MS" panose="030F0902030302020204" pitchFamily="66" charset="0"/>
              </a:rPr>
              <a:t>radiative</a:t>
            </a:r>
            <a:r>
              <a:rPr sz="4000" spc="-50" dirty="0">
                <a:latin typeface="Comic Sans MS" panose="030F0902030302020204" pitchFamily="66" charset="0"/>
              </a:rPr>
              <a:t> </a:t>
            </a:r>
            <a:r>
              <a:rPr sz="4000" spc="-304" dirty="0">
                <a:latin typeface="Comic Sans MS" panose="030F0902030302020204" pitchFamily="66" charset="0"/>
              </a:rPr>
              <a:t>energy</a:t>
            </a:r>
            <a:r>
              <a:rPr sz="4000" spc="-45" dirty="0">
                <a:latin typeface="Comic Sans MS" panose="030F0902030302020204" pitchFamily="66" charset="0"/>
              </a:rPr>
              <a:t> </a:t>
            </a:r>
            <a:r>
              <a:rPr sz="4000" spc="-109" dirty="0">
                <a:latin typeface="Comic Sans MS" panose="030F0902030302020204" pitchFamily="66" charset="0"/>
              </a:rPr>
              <a:t>loss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88834" y="1204116"/>
            <a:ext cx="6681989" cy="661526"/>
          </a:xfrm>
          <a:prstGeom prst="rect">
            <a:avLst/>
          </a:prstGeom>
        </p:spPr>
        <p:txBody>
          <a:bodyPr vert="horz" wrap="square" lIns="0" tIns="45528" rIns="0" bIns="0" rtlCol="0">
            <a:spAutoFit/>
          </a:bodyPr>
          <a:lstStyle/>
          <a:p>
            <a:pPr marL="11527" marR="4611">
              <a:lnSpc>
                <a:spcPts val="2387"/>
              </a:lnSpc>
              <a:spcBef>
                <a:spcPts val="359"/>
              </a:spcBef>
              <a:tabLst>
                <a:tab pos="2862611" algn="l"/>
              </a:tabLst>
            </a:pPr>
            <a:r>
              <a:rPr sz="2178" spc="-208" dirty="0">
                <a:latin typeface="Comic Sans MS" panose="030F0902030302020204" pitchFamily="66" charset="0"/>
                <a:cs typeface="Trebuchet MS"/>
              </a:rPr>
              <a:t>A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9" dirty="0">
                <a:latin typeface="Comic Sans MS" panose="030F0902030302020204" pitchFamily="66" charset="0"/>
                <a:cs typeface="Trebuchet MS"/>
              </a:rPr>
              <a:t>decelerated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45" dirty="0">
                <a:latin typeface="Comic Sans MS" panose="030F0902030302020204" pitchFamily="66" charset="0"/>
                <a:cs typeface="Trebuchet MS"/>
              </a:rPr>
              <a:t>or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accelerated</a:t>
            </a:r>
            <a:r>
              <a:rPr sz="2178" dirty="0">
                <a:latin typeface="Comic Sans MS" panose="030F0902030302020204" pitchFamily="66" charset="0"/>
                <a:cs typeface="Trebuchet MS"/>
              </a:rPr>
              <a:t>	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charged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particle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50" dirty="0">
                <a:latin typeface="Comic Sans MS" panose="030F0902030302020204" pitchFamily="66" charset="0"/>
                <a:cs typeface="Trebuchet MS"/>
              </a:rPr>
              <a:t>radiates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photons. </a:t>
            </a:r>
            <a:r>
              <a:rPr sz="2178" spc="-340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68" dirty="0">
                <a:latin typeface="Comic Sans MS" panose="030F0902030302020204" pitchFamily="66" charset="0"/>
                <a:cs typeface="Trebuchet MS"/>
              </a:rPr>
              <a:t>mean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6" dirty="0">
                <a:latin typeface="Comic Sans MS" panose="030F0902030302020204" pitchFamily="66" charset="0"/>
                <a:cs typeface="Trebuchet MS"/>
              </a:rPr>
              <a:t>radiative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9" dirty="0">
                <a:latin typeface="Comic Sans MS" panose="030F0902030302020204" pitchFamily="66" charset="0"/>
                <a:cs typeface="Trebuchet MS"/>
              </a:rPr>
              <a:t>energy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22" dirty="0">
                <a:latin typeface="Comic Sans MS" panose="030F0902030302020204" pitchFamily="66" charset="0"/>
                <a:cs typeface="Trebuchet MS"/>
              </a:rPr>
              <a:t>loss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185" dirty="0">
                <a:latin typeface="Comic Sans MS" panose="030F0902030302020204" pitchFamily="66" charset="0"/>
                <a:cs typeface="Trebuchet MS"/>
              </a:rPr>
              <a:t>is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1" dirty="0">
                <a:latin typeface="Comic Sans MS" panose="030F0902030302020204" pitchFamily="66" charset="0"/>
                <a:cs typeface="Trebuchet MS"/>
              </a:rPr>
              <a:t>given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95" dirty="0">
                <a:latin typeface="Comic Sans MS" panose="030F0902030302020204" pitchFamily="66" charset="0"/>
                <a:cs typeface="Trebuchet MS"/>
              </a:rPr>
              <a:t>by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: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72695" y="3397355"/>
            <a:ext cx="190756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79" spc="336" dirty="0">
                <a:latin typeface="Cambria"/>
                <a:cs typeface="Cambria"/>
              </a:rPr>
              <a:t>−</a:t>
            </a:r>
            <a:endParaRPr sz="1679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4060" y="3049038"/>
            <a:ext cx="508875" cy="761477"/>
          </a:xfrm>
          <a:prstGeom prst="rect">
            <a:avLst/>
          </a:prstGeom>
        </p:spPr>
        <p:txBody>
          <a:bodyPr vert="horz" wrap="square" lIns="0" tIns="127939" rIns="0" bIns="0" rtlCol="0">
            <a:spAutoFit/>
          </a:bodyPr>
          <a:lstStyle/>
          <a:p>
            <a:pPr marL="34580">
              <a:spcBef>
                <a:spcPts val="1007"/>
              </a:spcBef>
            </a:pPr>
            <a:r>
              <a:rPr sz="2519" i="1" u="sng" spc="-40" baseline="-2702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519" i="1" spc="-258" baseline="-27027" dirty="0">
                <a:latin typeface="Times New Roman"/>
                <a:cs typeface="Times New Roman"/>
              </a:rPr>
              <a:t> </a:t>
            </a:r>
            <a:r>
              <a:rPr sz="998" i="1" spc="-23" dirty="0">
                <a:latin typeface="Times New Roman"/>
                <a:cs typeface="Times New Roman"/>
              </a:rPr>
              <a:t>rad</a:t>
            </a:r>
            <a:endParaRPr sz="998" dirty="0">
              <a:latin typeface="Times New Roman"/>
              <a:cs typeface="Times New Roman"/>
            </a:endParaRPr>
          </a:p>
          <a:p>
            <a:pPr marL="53021">
              <a:spcBef>
                <a:spcPts val="917"/>
              </a:spcBef>
            </a:pPr>
            <a:r>
              <a:rPr sz="1679" i="1" spc="-23" dirty="0">
                <a:latin typeface="Times New Roman"/>
                <a:cs typeface="Times New Roman"/>
              </a:rPr>
              <a:t>dx</a:t>
            </a:r>
            <a:endParaRPr sz="1679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2764" y="3397355"/>
            <a:ext cx="95090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79" spc="-45" dirty="0">
                <a:latin typeface="Cambria"/>
                <a:cs typeface="Cambria"/>
              </a:rPr>
              <a:t>(</a:t>
            </a:r>
            <a:endParaRPr sz="1679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87311" y="3226538"/>
            <a:ext cx="607999" cy="59545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61091" marR="27664" indent="-26510">
              <a:lnSpc>
                <a:spcPct val="117600"/>
              </a:lnSpc>
              <a:spcBef>
                <a:spcPts val="91"/>
              </a:spcBef>
            </a:pPr>
            <a:r>
              <a:rPr sz="1679" u="sng" spc="12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79" i="1" u="sng" spc="-2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MeV</a:t>
            </a:r>
            <a:r>
              <a:rPr sz="1679" i="1" spc="-23" dirty="0">
                <a:latin typeface="Times New Roman"/>
                <a:cs typeface="Times New Roman"/>
              </a:rPr>
              <a:t> </a:t>
            </a:r>
            <a:r>
              <a:rPr sz="1679" i="1" spc="-132" dirty="0">
                <a:latin typeface="Times New Roman"/>
                <a:cs typeface="Times New Roman"/>
              </a:rPr>
              <a:t>g</a:t>
            </a:r>
            <a:r>
              <a:rPr sz="1679" spc="-132" dirty="0">
                <a:latin typeface="Cambria"/>
                <a:cs typeface="Cambria"/>
              </a:rPr>
              <a:t>/</a:t>
            </a:r>
            <a:r>
              <a:rPr sz="1679" spc="-200" dirty="0">
                <a:latin typeface="Cambria"/>
                <a:cs typeface="Cambria"/>
              </a:rPr>
              <a:t> </a:t>
            </a:r>
            <a:r>
              <a:rPr sz="1679" i="1" spc="-23" dirty="0">
                <a:latin typeface="Times New Roman"/>
                <a:cs typeface="Times New Roman"/>
              </a:rPr>
              <a:t>cm</a:t>
            </a:r>
            <a:r>
              <a:rPr sz="1498" spc="-34" baseline="45454" dirty="0">
                <a:latin typeface="Times New Roman"/>
                <a:cs typeface="Times New Roman"/>
              </a:rPr>
              <a:t>2</a:t>
            </a:r>
            <a:endParaRPr sz="1498" baseline="45454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2055" y="3397355"/>
            <a:ext cx="251844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79" spc="82" dirty="0">
                <a:latin typeface="Cambria"/>
                <a:cs typeface="Cambria"/>
              </a:rPr>
              <a:t>)=</a:t>
            </a:r>
            <a:endParaRPr sz="1679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44848" y="3272874"/>
            <a:ext cx="866183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854114" algn="l"/>
              </a:tabLst>
            </a:pPr>
            <a:r>
              <a:rPr sz="1679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0.3071</a:t>
            </a:r>
            <a:r>
              <a:rPr sz="1679" dirty="0">
                <a:latin typeface="Times New Roman"/>
                <a:cs typeface="Times New Roman"/>
              </a:rPr>
              <a:t> </a:t>
            </a:r>
            <a:r>
              <a:rPr sz="1679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79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01325" y="3547194"/>
            <a:ext cx="755533" cy="26894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  <a:tabLst>
                <a:tab pos="604566" algn="l"/>
              </a:tabLst>
            </a:pPr>
            <a:r>
              <a:rPr sz="1679" i="1" spc="-18" dirty="0">
                <a:latin typeface="Times New Roman"/>
                <a:cs typeface="Times New Roman"/>
              </a:rPr>
              <a:t>A</a:t>
            </a:r>
            <a:r>
              <a:rPr sz="1679" i="1" spc="-185" dirty="0">
                <a:latin typeface="Times New Roman"/>
                <a:cs typeface="Times New Roman"/>
              </a:rPr>
              <a:t> </a:t>
            </a:r>
            <a:r>
              <a:rPr sz="1679" spc="-23" dirty="0">
                <a:latin typeface="Cambria"/>
                <a:cs typeface="Cambria"/>
              </a:rPr>
              <a:t>(</a:t>
            </a:r>
            <a:r>
              <a:rPr sz="1679" i="1" spc="-23" dirty="0">
                <a:latin typeface="Times New Roman"/>
                <a:cs typeface="Times New Roman"/>
              </a:rPr>
              <a:t>g</a:t>
            </a:r>
            <a:r>
              <a:rPr sz="1679" spc="-23" dirty="0">
                <a:latin typeface="Cambria"/>
                <a:cs typeface="Cambria"/>
              </a:rPr>
              <a:t>)</a:t>
            </a:r>
            <a:r>
              <a:rPr sz="1679" dirty="0">
                <a:latin typeface="Cambria"/>
                <a:cs typeface="Cambria"/>
              </a:rPr>
              <a:t>	</a:t>
            </a:r>
            <a:r>
              <a:rPr sz="2519" spc="-68" baseline="21021" dirty="0">
                <a:latin typeface="Cambria"/>
                <a:cs typeface="Cambria"/>
              </a:rPr>
              <a:t>π</a:t>
            </a:r>
            <a:endParaRPr sz="2519" baseline="21021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71497" y="3246364"/>
            <a:ext cx="175196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79" i="1" spc="-45" dirty="0">
                <a:latin typeface="Times New Roman"/>
                <a:cs typeface="Times New Roman"/>
              </a:rPr>
              <a:t>m</a:t>
            </a:r>
            <a:endParaRPr sz="1679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2644" y="3266565"/>
            <a:ext cx="969341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  <a:tabLst>
                <a:tab pos="350983" algn="l"/>
                <a:tab pos="543475" algn="l"/>
                <a:tab pos="877744" algn="l"/>
              </a:tabLst>
            </a:pPr>
            <a:r>
              <a:rPr sz="1679" spc="32" dirty="0">
                <a:latin typeface="Cambria"/>
                <a:cs typeface="Cambria"/>
              </a:rPr>
              <a:t>α</a:t>
            </a:r>
            <a:r>
              <a:rPr sz="1679" dirty="0">
                <a:latin typeface="Cambria"/>
                <a:cs typeface="Cambria"/>
              </a:rPr>
              <a:t>	</a:t>
            </a:r>
            <a:r>
              <a:rPr sz="1498" spc="-68" baseline="7575" dirty="0">
                <a:latin typeface="Times New Roman"/>
                <a:cs typeface="Times New Roman"/>
              </a:rPr>
              <a:t>2</a:t>
            </a:r>
            <a:r>
              <a:rPr sz="1498" baseline="7575" dirty="0">
                <a:latin typeface="Times New Roman"/>
                <a:cs typeface="Times New Roman"/>
              </a:rPr>
              <a:t>	2</a:t>
            </a:r>
            <a:r>
              <a:rPr sz="1498" spc="844" baseline="7575" dirty="0">
                <a:latin typeface="Times New Roman"/>
                <a:cs typeface="Times New Roman"/>
              </a:rPr>
              <a:t> </a:t>
            </a:r>
            <a:r>
              <a:rPr sz="1498" u="sng" baseline="50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98" i="1" u="sng" spc="-68" baseline="50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endParaRPr sz="1498" baseline="505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70114" y="3397355"/>
            <a:ext cx="841978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757869" algn="l"/>
              </a:tabLst>
            </a:pPr>
            <a:r>
              <a:rPr sz="1679" i="1" dirty="0">
                <a:latin typeface="Times New Roman"/>
                <a:cs typeface="Times New Roman"/>
              </a:rPr>
              <a:t>Z</a:t>
            </a:r>
            <a:r>
              <a:rPr sz="1679" i="1" spc="439" dirty="0">
                <a:latin typeface="Times New Roman"/>
                <a:cs typeface="Times New Roman"/>
              </a:rPr>
              <a:t> </a:t>
            </a:r>
            <a:r>
              <a:rPr sz="1679" i="1" dirty="0">
                <a:latin typeface="Times New Roman"/>
                <a:cs typeface="Times New Roman"/>
              </a:rPr>
              <a:t>z</a:t>
            </a:r>
            <a:r>
              <a:rPr sz="1679" i="1" spc="222" dirty="0">
                <a:latin typeface="Times New Roman"/>
                <a:cs typeface="Times New Roman"/>
              </a:rPr>
              <a:t> </a:t>
            </a:r>
            <a:r>
              <a:rPr sz="1679" spc="-45" dirty="0">
                <a:latin typeface="Cambria"/>
                <a:cs typeface="Cambria"/>
              </a:rPr>
              <a:t>(</a:t>
            </a:r>
            <a:r>
              <a:rPr sz="1679" dirty="0">
                <a:latin typeface="Cambria"/>
                <a:cs typeface="Cambria"/>
              </a:rPr>
              <a:t>	</a:t>
            </a:r>
            <a:r>
              <a:rPr sz="1679" spc="-45" dirty="0">
                <a:latin typeface="Cambria"/>
                <a:cs typeface="Cambria"/>
              </a:rPr>
              <a:t>)</a:t>
            </a:r>
            <a:endParaRPr sz="1679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78089" y="3224464"/>
            <a:ext cx="87022" cy="166371"/>
          </a:xfrm>
          <a:prstGeom prst="rect">
            <a:avLst/>
          </a:prstGeom>
        </p:spPr>
        <p:txBody>
          <a:bodyPr vert="horz" wrap="square" lIns="0" tIns="12679" rIns="0" bIns="0" rtlCol="0">
            <a:spAutoFit/>
          </a:bodyPr>
          <a:lstStyle/>
          <a:p>
            <a:pPr marL="11527">
              <a:spcBef>
                <a:spcPts val="100"/>
              </a:spcBef>
            </a:pPr>
            <a:r>
              <a:rPr sz="998" spc="-45" dirty="0">
                <a:latin typeface="Times New Roman"/>
                <a:cs typeface="Times New Roman"/>
              </a:rPr>
              <a:t>2</a:t>
            </a:r>
            <a:endParaRPr sz="998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86435" y="3558719"/>
            <a:ext cx="240894" cy="10373"/>
          </a:xfrm>
          <a:custGeom>
            <a:avLst/>
            <a:gdLst/>
            <a:ahLst/>
            <a:cxnLst/>
            <a:rect l="l" t="t" r="r" b="b"/>
            <a:pathLst>
              <a:path w="265429" h="11429">
                <a:moveTo>
                  <a:pt x="265429" y="0"/>
                </a:moveTo>
                <a:lnTo>
                  <a:pt x="0" y="0"/>
                </a:lnTo>
                <a:lnTo>
                  <a:pt x="0" y="11429"/>
                </a:lnTo>
                <a:lnTo>
                  <a:pt x="265429" y="11429"/>
                </a:lnTo>
                <a:lnTo>
                  <a:pt x="265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 txBox="1"/>
          <p:nvPr/>
        </p:nvSpPr>
        <p:spPr>
          <a:xfrm>
            <a:off x="6783023" y="3518106"/>
            <a:ext cx="661595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  <a:tabLst>
                <a:tab pos="420142" algn="l"/>
              </a:tabLst>
            </a:pPr>
            <a:r>
              <a:rPr sz="1679" i="1" spc="-45" dirty="0">
                <a:latin typeface="Times New Roman"/>
                <a:cs typeface="Times New Roman"/>
              </a:rPr>
              <a:t>m</a:t>
            </a:r>
            <a:r>
              <a:rPr sz="1679" i="1" dirty="0">
                <a:latin typeface="Times New Roman"/>
                <a:cs typeface="Times New Roman"/>
              </a:rPr>
              <a:t>	</a:t>
            </a:r>
            <a:r>
              <a:rPr sz="1679" i="1" spc="-23" dirty="0">
                <a:latin typeface="Times New Roman"/>
                <a:cs typeface="Times New Roman"/>
              </a:rPr>
              <a:t>m</a:t>
            </a:r>
            <a:r>
              <a:rPr sz="1498" i="1" spc="-34" baseline="-22727" dirty="0">
                <a:latin typeface="Times New Roman"/>
                <a:cs typeface="Times New Roman"/>
              </a:rPr>
              <a:t>e</a:t>
            </a:r>
            <a:endParaRPr sz="1498" baseline="-22727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5996" y="3272874"/>
            <a:ext cx="848316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520422" algn="l"/>
              </a:tabLst>
            </a:pPr>
            <a:r>
              <a:rPr sz="1679" i="1" spc="-45" dirty="0">
                <a:latin typeface="Times New Roman"/>
                <a:cs typeface="Times New Roman"/>
              </a:rPr>
              <a:t>E</a:t>
            </a:r>
            <a:r>
              <a:rPr sz="1679" i="1" dirty="0">
                <a:latin typeface="Times New Roman"/>
                <a:cs typeface="Times New Roman"/>
              </a:rPr>
              <a:t>	</a:t>
            </a:r>
            <a:r>
              <a:rPr sz="1679" spc="-23" dirty="0">
                <a:latin typeface="Times New Roman"/>
                <a:cs typeface="Times New Roman"/>
              </a:rPr>
              <a:t>183</a:t>
            </a:r>
            <a:endParaRPr sz="1679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739685" y="3558719"/>
            <a:ext cx="343476" cy="10373"/>
          </a:xfrm>
          <a:custGeom>
            <a:avLst/>
            <a:gdLst/>
            <a:ahLst/>
            <a:cxnLst/>
            <a:rect l="l" t="t" r="r" b="b"/>
            <a:pathLst>
              <a:path w="378459" h="11429">
                <a:moveTo>
                  <a:pt x="378459" y="0"/>
                </a:moveTo>
                <a:lnTo>
                  <a:pt x="0" y="0"/>
                </a:lnTo>
                <a:lnTo>
                  <a:pt x="0" y="11429"/>
                </a:lnTo>
                <a:lnTo>
                  <a:pt x="378459" y="11429"/>
                </a:lnTo>
                <a:lnTo>
                  <a:pt x="378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19"/>
          <p:cNvSpPr txBox="1"/>
          <p:nvPr/>
        </p:nvSpPr>
        <p:spPr>
          <a:xfrm>
            <a:off x="7722396" y="3467663"/>
            <a:ext cx="387852" cy="26894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2519" i="1" spc="-40" baseline="-27027" dirty="0">
                <a:latin typeface="Times New Roman"/>
                <a:cs typeface="Times New Roman"/>
              </a:rPr>
              <a:t>Z</a:t>
            </a:r>
            <a:r>
              <a:rPr sz="998" spc="-27" dirty="0">
                <a:latin typeface="Times New Roman"/>
                <a:cs typeface="Times New Roman"/>
              </a:rPr>
              <a:t>1</a:t>
            </a:r>
            <a:r>
              <a:rPr sz="998" spc="-27" dirty="0">
                <a:latin typeface="Cambria"/>
                <a:cs typeface="Cambria"/>
              </a:rPr>
              <a:t>/</a:t>
            </a:r>
            <a:r>
              <a:rPr sz="998" spc="-68" dirty="0">
                <a:latin typeface="Cambria"/>
                <a:cs typeface="Cambria"/>
              </a:rPr>
              <a:t> </a:t>
            </a:r>
            <a:r>
              <a:rPr sz="998" spc="-45" dirty="0">
                <a:latin typeface="Times New Roman"/>
                <a:cs typeface="Times New Roman"/>
              </a:rPr>
              <a:t>3</a:t>
            </a:r>
            <a:endParaRPr sz="998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6145" y="3397355"/>
            <a:ext cx="727870" cy="268878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643756" algn="l"/>
              </a:tabLst>
            </a:pPr>
            <a:r>
              <a:rPr sz="1679" spc="-23" dirty="0">
                <a:latin typeface="Times New Roman"/>
                <a:cs typeface="Times New Roman"/>
              </a:rPr>
              <a:t>ln</a:t>
            </a:r>
            <a:r>
              <a:rPr sz="1679" spc="-23" dirty="0">
                <a:latin typeface="Cambria"/>
                <a:cs typeface="Cambria"/>
              </a:rPr>
              <a:t>(</a:t>
            </a:r>
            <a:r>
              <a:rPr sz="1679" dirty="0">
                <a:latin typeface="Cambria"/>
                <a:cs typeface="Cambria"/>
              </a:rPr>
              <a:t>	</a:t>
            </a:r>
            <a:r>
              <a:rPr sz="1679" spc="-45" dirty="0">
                <a:latin typeface="Cambria"/>
                <a:cs typeface="Cambria"/>
              </a:rPr>
              <a:t>)</a:t>
            </a:r>
            <a:endParaRPr sz="1679">
              <a:latin typeface="Cambria"/>
              <a:cs typeface="Cambri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081662" y="2611854"/>
            <a:ext cx="242623" cy="775127"/>
            <a:chOff x="5501004" y="2249804"/>
            <a:chExt cx="267335" cy="854075"/>
          </a:xfrm>
        </p:grpSpPr>
        <p:sp>
          <p:nvSpPr>
            <p:cNvPr id="22" name="object 22"/>
            <p:cNvSpPr/>
            <p:nvPr/>
          </p:nvSpPr>
          <p:spPr>
            <a:xfrm>
              <a:off x="5501639" y="2250439"/>
              <a:ext cx="224790" cy="730250"/>
            </a:xfrm>
            <a:custGeom>
              <a:avLst/>
              <a:gdLst/>
              <a:ahLst/>
              <a:cxnLst/>
              <a:rect l="l" t="t" r="r" b="b"/>
              <a:pathLst>
                <a:path w="224789" h="730250">
                  <a:moveTo>
                    <a:pt x="0" y="0"/>
                  </a:moveTo>
                  <a:lnTo>
                    <a:pt x="224789" y="7302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3" name="object 23"/>
            <p:cNvSpPr/>
            <p:nvPr/>
          </p:nvSpPr>
          <p:spPr>
            <a:xfrm>
              <a:off x="5665469" y="2933699"/>
              <a:ext cx="102870" cy="170180"/>
            </a:xfrm>
            <a:custGeom>
              <a:avLst/>
              <a:gdLst/>
              <a:ahLst/>
              <a:cxnLst/>
              <a:rect l="l" t="t" r="r" b="b"/>
              <a:pathLst>
                <a:path w="102870" h="170180">
                  <a:moveTo>
                    <a:pt x="102869" y="0"/>
                  </a:moveTo>
                  <a:lnTo>
                    <a:pt x="0" y="31750"/>
                  </a:lnTo>
                  <a:lnTo>
                    <a:pt x="99059" y="170179"/>
                  </a:lnTo>
                  <a:lnTo>
                    <a:pt x="1028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348951" y="2835460"/>
            <a:ext cx="299101" cy="461617"/>
            <a:chOff x="6897369" y="2496185"/>
            <a:chExt cx="329565" cy="508634"/>
          </a:xfrm>
        </p:grpSpPr>
        <p:sp>
          <p:nvSpPr>
            <p:cNvPr id="25" name="object 25"/>
            <p:cNvSpPr/>
            <p:nvPr/>
          </p:nvSpPr>
          <p:spPr>
            <a:xfrm>
              <a:off x="6967219" y="2496820"/>
              <a:ext cx="259079" cy="398780"/>
            </a:xfrm>
            <a:custGeom>
              <a:avLst/>
              <a:gdLst/>
              <a:ahLst/>
              <a:cxnLst/>
              <a:rect l="l" t="t" r="r" b="b"/>
              <a:pathLst>
                <a:path w="259079" h="398780">
                  <a:moveTo>
                    <a:pt x="259079" y="0"/>
                  </a:moveTo>
                  <a:lnTo>
                    <a:pt x="0" y="3987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26" name="object 26"/>
            <p:cNvSpPr/>
            <p:nvPr/>
          </p:nvSpPr>
          <p:spPr>
            <a:xfrm>
              <a:off x="6897369" y="2839720"/>
              <a:ext cx="133350" cy="165100"/>
            </a:xfrm>
            <a:custGeom>
              <a:avLst/>
              <a:gdLst/>
              <a:ahLst/>
              <a:cxnLst/>
              <a:rect l="l" t="t" r="r" b="b"/>
              <a:pathLst>
                <a:path w="133350" h="165100">
                  <a:moveTo>
                    <a:pt x="43179" y="0"/>
                  </a:moveTo>
                  <a:lnTo>
                    <a:pt x="0" y="165100"/>
                  </a:lnTo>
                  <a:lnTo>
                    <a:pt x="133350" y="58419"/>
                  </a:lnTo>
                  <a:lnTo>
                    <a:pt x="431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010778" y="2207866"/>
            <a:ext cx="3971301" cy="790276"/>
          </a:xfrm>
          <a:prstGeom prst="rect">
            <a:avLst/>
          </a:prstGeom>
        </p:spPr>
        <p:txBody>
          <a:bodyPr vert="horz" wrap="square" lIns="0" tIns="68004" rIns="0" bIns="0" rtlCol="0">
            <a:spAutoFit/>
          </a:bodyPr>
          <a:lstStyle/>
          <a:p>
            <a:pPr marL="11527">
              <a:spcBef>
                <a:spcPts val="535"/>
              </a:spcBef>
            </a:pPr>
            <a:r>
              <a:rPr sz="2178" spc="-371" dirty="0">
                <a:latin typeface="Comic Sans MS" panose="030F0902030302020204" pitchFamily="66" charset="0"/>
                <a:cs typeface="Trebuchet MS"/>
              </a:rPr>
              <a:t>medium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atomic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45" dirty="0">
                <a:latin typeface="Comic Sans MS" panose="030F0902030302020204" pitchFamily="66" charset="0"/>
                <a:cs typeface="Trebuchet MS"/>
              </a:rPr>
              <a:t>number</a:t>
            </a:r>
            <a:endParaRPr sz="2178">
              <a:latin typeface="Comic Sans MS" panose="030F0902030302020204" pitchFamily="66" charset="0"/>
              <a:cs typeface="Trebuchet MS"/>
            </a:endParaRPr>
          </a:p>
          <a:p>
            <a:pPr marL="1709959">
              <a:spcBef>
                <a:spcPts val="445"/>
              </a:spcBef>
            </a:pPr>
            <a:r>
              <a:rPr sz="2178" spc="-340" dirty="0">
                <a:latin typeface="Comic Sans MS" panose="030F0902030302020204" pitchFamily="66" charset="0"/>
                <a:cs typeface="Trebuchet MS"/>
              </a:rPr>
              <a:t>incoming</a:t>
            </a:r>
            <a:r>
              <a:rPr sz="2178" spc="-36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particle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energy</a:t>
            </a:r>
            <a:endParaRPr sz="2178">
              <a:latin typeface="Comic Sans MS" panose="030F0902030302020204" pitchFamily="66" charset="0"/>
              <a:cs typeface="Trebuchet MS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804921" y="3819208"/>
            <a:ext cx="97971" cy="596473"/>
            <a:chOff x="6297929" y="3580129"/>
            <a:chExt cx="107950" cy="657225"/>
          </a:xfrm>
        </p:grpSpPr>
        <p:sp>
          <p:nvSpPr>
            <p:cNvPr id="29" name="object 29"/>
            <p:cNvSpPr/>
            <p:nvPr/>
          </p:nvSpPr>
          <p:spPr>
            <a:xfrm>
              <a:off x="6339839" y="3709669"/>
              <a:ext cx="12700" cy="527050"/>
            </a:xfrm>
            <a:custGeom>
              <a:avLst/>
              <a:gdLst/>
              <a:ahLst/>
              <a:cxnLst/>
              <a:rect l="l" t="t" r="r" b="b"/>
              <a:pathLst>
                <a:path w="12700" h="527050">
                  <a:moveTo>
                    <a:pt x="0" y="527050"/>
                  </a:moveTo>
                  <a:lnTo>
                    <a:pt x="1270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0" name="object 30"/>
            <p:cNvSpPr/>
            <p:nvPr/>
          </p:nvSpPr>
          <p:spPr>
            <a:xfrm>
              <a:off x="6297929" y="3580129"/>
              <a:ext cx="107950" cy="163830"/>
            </a:xfrm>
            <a:custGeom>
              <a:avLst/>
              <a:gdLst/>
              <a:ahLst/>
              <a:cxnLst/>
              <a:rect l="l" t="t" r="r" b="b"/>
              <a:pathLst>
                <a:path w="107950" h="163829">
                  <a:moveTo>
                    <a:pt x="57150" y="0"/>
                  </a:moveTo>
                  <a:lnTo>
                    <a:pt x="0" y="160020"/>
                  </a:lnTo>
                  <a:lnTo>
                    <a:pt x="107950" y="16383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6350220" y="3700491"/>
            <a:ext cx="206893" cy="1267289"/>
            <a:chOff x="5796915" y="3449320"/>
            <a:chExt cx="227965" cy="1396365"/>
          </a:xfrm>
        </p:grpSpPr>
        <p:sp>
          <p:nvSpPr>
            <p:cNvPr id="32" name="object 32"/>
            <p:cNvSpPr/>
            <p:nvPr/>
          </p:nvSpPr>
          <p:spPr>
            <a:xfrm>
              <a:off x="5797550" y="3577590"/>
              <a:ext cx="179070" cy="1267460"/>
            </a:xfrm>
            <a:custGeom>
              <a:avLst/>
              <a:gdLst/>
              <a:ahLst/>
              <a:cxnLst/>
              <a:rect l="l" t="t" r="r" b="b"/>
              <a:pathLst>
                <a:path w="179070" h="1267460">
                  <a:moveTo>
                    <a:pt x="0" y="1267460"/>
                  </a:moveTo>
                  <a:lnTo>
                    <a:pt x="1790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3" name="object 33"/>
            <p:cNvSpPr/>
            <p:nvPr/>
          </p:nvSpPr>
          <p:spPr>
            <a:xfrm>
              <a:off x="5918200" y="3449320"/>
              <a:ext cx="106680" cy="167640"/>
            </a:xfrm>
            <a:custGeom>
              <a:avLst/>
              <a:gdLst/>
              <a:ahLst/>
              <a:cxnLst/>
              <a:rect l="l" t="t" r="r" b="b"/>
              <a:pathLst>
                <a:path w="106679" h="167639">
                  <a:moveTo>
                    <a:pt x="76200" y="0"/>
                  </a:moveTo>
                  <a:lnTo>
                    <a:pt x="0" y="152400"/>
                  </a:lnTo>
                  <a:lnTo>
                    <a:pt x="106679" y="16763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428020" y="4381680"/>
            <a:ext cx="3250370" cy="88713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563647">
              <a:spcBef>
                <a:spcPts val="91"/>
              </a:spcBef>
            </a:pPr>
            <a:r>
              <a:rPr sz="2178" spc="-336" dirty="0">
                <a:latin typeface="Comic Sans MS" panose="030F0902030302020204" pitchFamily="66" charset="0"/>
                <a:cs typeface="Trebuchet MS"/>
              </a:rPr>
              <a:t>incoming</a:t>
            </a:r>
            <a:r>
              <a:rPr sz="2178" spc="-27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particle</a:t>
            </a:r>
            <a:r>
              <a:rPr sz="2178" spc="-32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18" dirty="0">
                <a:latin typeface="Comic Sans MS" panose="030F0902030302020204" pitchFamily="66" charset="0"/>
                <a:cs typeface="Trebuchet MS"/>
              </a:rPr>
              <a:t>mass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  <a:p>
            <a:pPr marL="11527">
              <a:spcBef>
                <a:spcPts val="1606"/>
              </a:spcBef>
            </a:pPr>
            <a:r>
              <a:rPr sz="2178" spc="-340" dirty="0">
                <a:latin typeface="Comic Sans MS" panose="030F0902030302020204" pitchFamily="66" charset="0"/>
                <a:cs typeface="Trebuchet MS"/>
              </a:rPr>
              <a:t>incoming</a:t>
            </a:r>
            <a:r>
              <a:rPr sz="2178" spc="-36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particle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charge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68" dirty="0">
                <a:latin typeface="Comic Sans MS" panose="030F0902030302020204" pitchFamily="66" charset="0"/>
                <a:cs typeface="Trebuchet MS"/>
              </a:rPr>
              <a:t>state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112321" y="2760541"/>
            <a:ext cx="999885" cy="581489"/>
            <a:chOff x="4432934" y="2413635"/>
            <a:chExt cx="1101725" cy="640715"/>
          </a:xfrm>
        </p:grpSpPr>
        <p:sp>
          <p:nvSpPr>
            <p:cNvPr id="36" name="object 36"/>
            <p:cNvSpPr/>
            <p:nvPr/>
          </p:nvSpPr>
          <p:spPr>
            <a:xfrm>
              <a:off x="4433569" y="2414270"/>
              <a:ext cx="989330" cy="575310"/>
            </a:xfrm>
            <a:custGeom>
              <a:avLst/>
              <a:gdLst/>
              <a:ahLst/>
              <a:cxnLst/>
              <a:rect l="l" t="t" r="r" b="b"/>
              <a:pathLst>
                <a:path w="989329" h="575310">
                  <a:moveTo>
                    <a:pt x="0" y="0"/>
                  </a:moveTo>
                  <a:lnTo>
                    <a:pt x="989329" y="57530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37" name="object 37"/>
            <p:cNvSpPr/>
            <p:nvPr/>
          </p:nvSpPr>
          <p:spPr>
            <a:xfrm>
              <a:off x="5367019" y="2926080"/>
              <a:ext cx="167640" cy="128270"/>
            </a:xfrm>
            <a:custGeom>
              <a:avLst/>
              <a:gdLst/>
              <a:ahLst/>
              <a:cxnLst/>
              <a:rect l="l" t="t" r="r" b="b"/>
              <a:pathLst>
                <a:path w="167639" h="128269">
                  <a:moveTo>
                    <a:pt x="54609" y="0"/>
                  </a:moveTo>
                  <a:lnTo>
                    <a:pt x="0" y="93980"/>
                  </a:lnTo>
                  <a:lnTo>
                    <a:pt x="167639" y="128270"/>
                  </a:lnTo>
                  <a:lnTo>
                    <a:pt x="54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747290" y="2339264"/>
            <a:ext cx="3171393" cy="353749"/>
          </a:xfrm>
          <a:prstGeom prst="rect">
            <a:avLst/>
          </a:prstGeom>
        </p:spPr>
        <p:txBody>
          <a:bodyPr vert="horz" wrap="square" lIns="0" tIns="45528" rIns="0" bIns="0" rtlCol="0">
            <a:spAutoFit/>
          </a:bodyPr>
          <a:lstStyle/>
          <a:p>
            <a:pPr marL="11527" marR="4611">
              <a:lnSpc>
                <a:spcPts val="2387"/>
              </a:lnSpc>
              <a:spcBef>
                <a:spcPts val="359"/>
              </a:spcBef>
            </a:pPr>
            <a:r>
              <a:rPr sz="2178" spc="-313" dirty="0">
                <a:latin typeface="Comic Sans MS" panose="030F0902030302020204" pitchFamily="66" charset="0"/>
                <a:cs typeface="Trebuchet MS"/>
              </a:rPr>
              <a:t>fine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structure </a:t>
            </a:r>
            <a:r>
              <a:rPr sz="2178" spc="-295" dirty="0">
                <a:latin typeface="Comic Sans MS" panose="030F0902030302020204" pitchFamily="66" charset="0"/>
                <a:cs typeface="Trebuchet MS"/>
              </a:rPr>
              <a:t>constant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90" dirty="0">
                <a:latin typeface="Comic Sans MS" panose="030F0902030302020204" pitchFamily="66" charset="0"/>
                <a:cs typeface="Trebuchet MS"/>
              </a:rPr>
              <a:t>=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1/137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66010" y="5644934"/>
            <a:ext cx="175772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634" i="1" spc="-45" dirty="0">
                <a:latin typeface="Times New Roman"/>
                <a:cs typeface="Times New Roman"/>
              </a:rPr>
              <a:t>m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01740" y="5930781"/>
            <a:ext cx="175772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634" i="1" spc="-45" dirty="0">
                <a:latin typeface="Times New Roman"/>
                <a:cs typeface="Times New Roman"/>
              </a:rPr>
              <a:t>m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60338" y="5792469"/>
            <a:ext cx="1417704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  <a:tabLst>
                <a:tab pos="975720" algn="l"/>
              </a:tabLst>
            </a:pPr>
            <a:r>
              <a:rPr sz="1634" spc="-68" dirty="0">
                <a:latin typeface="Cambria"/>
                <a:cs typeface="Cambria"/>
              </a:rPr>
              <a:t>(</a:t>
            </a:r>
            <a:r>
              <a:rPr sz="1634" spc="-159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z</a:t>
            </a:r>
            <a:r>
              <a:rPr sz="1634" i="1" spc="-150" dirty="0">
                <a:latin typeface="Times New Roman"/>
                <a:cs typeface="Times New Roman"/>
              </a:rPr>
              <a:t> </a:t>
            </a:r>
            <a:r>
              <a:rPr sz="1634" i="1" spc="91" dirty="0">
                <a:latin typeface="Times New Roman"/>
                <a:cs typeface="Times New Roman"/>
              </a:rPr>
              <a:t>,m</a:t>
            </a:r>
            <a:r>
              <a:rPr sz="1634" spc="91" dirty="0">
                <a:latin typeface="Cambria"/>
                <a:cs typeface="Cambria"/>
              </a:rPr>
              <a:t>)=(</a:t>
            </a:r>
            <a:r>
              <a:rPr sz="1634" spc="-159" dirty="0">
                <a:latin typeface="Cambria"/>
                <a:cs typeface="Cambria"/>
              </a:rPr>
              <a:t> </a:t>
            </a:r>
            <a:r>
              <a:rPr sz="1429" u="sng" baseline="449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29" i="1" u="sng" baseline="4497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r>
              <a:rPr sz="1429" i="1" spc="-14" baseline="44973" dirty="0">
                <a:latin typeface="Times New Roman"/>
                <a:cs typeface="Times New Roman"/>
              </a:rPr>
              <a:t> </a:t>
            </a:r>
            <a:r>
              <a:rPr sz="1634" dirty="0">
                <a:latin typeface="Cambria"/>
                <a:cs typeface="Cambria"/>
              </a:rPr>
              <a:t>)</a:t>
            </a:r>
            <a:r>
              <a:rPr sz="1634" spc="295" dirty="0">
                <a:latin typeface="Cambria"/>
                <a:cs typeface="Cambria"/>
              </a:rPr>
              <a:t> </a:t>
            </a:r>
            <a:r>
              <a:rPr sz="1634" i="1" spc="45" dirty="0">
                <a:latin typeface="Times New Roman"/>
                <a:cs typeface="Times New Roman"/>
              </a:rPr>
              <a:t>z</a:t>
            </a:r>
            <a:r>
              <a:rPr sz="1429" spc="68" baseline="47619" dirty="0">
                <a:latin typeface="Times New Roman"/>
                <a:cs typeface="Times New Roman"/>
              </a:rPr>
              <a:t>2</a:t>
            </a:r>
            <a:endParaRPr sz="1429" baseline="47619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62183" y="5771722"/>
            <a:ext cx="319272" cy="426077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  <a:tabLst>
                <a:tab pos="307182" algn="l"/>
              </a:tabLst>
            </a:pPr>
            <a:r>
              <a:rPr sz="953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953">
              <a:latin typeface="Times New Roman"/>
              <a:cs typeface="Times New Roman"/>
            </a:endParaRPr>
          </a:p>
          <a:p>
            <a:pPr marL="46106">
              <a:spcBef>
                <a:spcPts val="82"/>
              </a:spcBef>
            </a:pPr>
            <a:r>
              <a:rPr sz="1634" i="1" spc="-23" dirty="0">
                <a:latin typeface="Times New Roman"/>
                <a:cs typeface="Times New Roman"/>
              </a:rPr>
              <a:t>dx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90076" y="5453603"/>
            <a:ext cx="2488474" cy="745235"/>
          </a:xfrm>
          <a:prstGeom prst="rect">
            <a:avLst/>
          </a:prstGeom>
        </p:spPr>
        <p:txBody>
          <a:bodyPr vert="horz" wrap="square" lIns="0" tIns="125634" rIns="0" bIns="0" rtlCol="0">
            <a:spAutoFit/>
          </a:bodyPr>
          <a:lstStyle/>
          <a:p>
            <a:pPr marL="46106">
              <a:spcBef>
                <a:spcPts val="989"/>
              </a:spcBef>
              <a:tabLst>
                <a:tab pos="2000428" algn="l"/>
              </a:tabLst>
            </a:pPr>
            <a:r>
              <a:rPr sz="2451" i="1" u="sng" baseline="-27777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451" i="1" spc="-258" baseline="-27777" dirty="0">
                <a:latin typeface="Times New Roman"/>
                <a:cs typeface="Times New Roman"/>
              </a:rPr>
              <a:t> </a:t>
            </a:r>
            <a:r>
              <a:rPr sz="953" i="1" spc="-23" dirty="0">
                <a:latin typeface="Times New Roman"/>
                <a:cs typeface="Times New Roman"/>
              </a:rPr>
              <a:t>rad</a:t>
            </a:r>
            <a:r>
              <a:rPr sz="953" i="1" dirty="0">
                <a:latin typeface="Times New Roman"/>
                <a:cs typeface="Times New Roman"/>
              </a:rPr>
              <a:t>	</a:t>
            </a:r>
            <a:r>
              <a:rPr sz="2451" i="1" spc="68" baseline="-27777" dirty="0">
                <a:latin typeface="Times New Roman"/>
                <a:cs typeface="Times New Roman"/>
              </a:rPr>
              <a:t>dE</a:t>
            </a:r>
            <a:r>
              <a:rPr sz="953" i="1" spc="45" dirty="0">
                <a:latin typeface="Times New Roman"/>
                <a:cs typeface="Times New Roman"/>
              </a:rPr>
              <a:t>rad</a:t>
            </a:r>
            <a:endParaRPr sz="953" dirty="0">
              <a:latin typeface="Times New Roman"/>
              <a:cs typeface="Times New Roman"/>
            </a:endParaRPr>
          </a:p>
          <a:p>
            <a:pPr marL="55327">
              <a:spcBef>
                <a:spcPts val="899"/>
              </a:spcBef>
            </a:pPr>
            <a:r>
              <a:rPr sz="1634" i="1" spc="-23" dirty="0">
                <a:latin typeface="Times New Roman"/>
                <a:cs typeface="Times New Roman"/>
              </a:rPr>
              <a:t>dx</a:t>
            </a:r>
            <a:endParaRPr sz="1634" dirty="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14004" y="5792469"/>
            <a:ext cx="431651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1634" spc="59" dirty="0">
                <a:latin typeface="Cambria"/>
                <a:cs typeface="Cambria"/>
              </a:rPr>
              <a:t>(</a:t>
            </a:r>
            <a:r>
              <a:rPr sz="1634" i="1" spc="59" dirty="0">
                <a:latin typeface="Times New Roman"/>
                <a:cs typeface="Times New Roman"/>
              </a:rPr>
              <a:t>e</a:t>
            </a:r>
            <a:r>
              <a:rPr sz="1429" spc="88" baseline="47619" dirty="0">
                <a:latin typeface="Cambria"/>
                <a:cs typeface="Cambria"/>
              </a:rPr>
              <a:t>−</a:t>
            </a:r>
            <a:r>
              <a:rPr sz="1634" spc="59" dirty="0">
                <a:latin typeface="Cambria"/>
                <a:cs typeface="Cambria"/>
              </a:rPr>
              <a:t>)</a:t>
            </a:r>
            <a:endParaRPr sz="1634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04405" y="4534976"/>
            <a:ext cx="4776127" cy="1269834"/>
          </a:xfrm>
          <a:prstGeom prst="rect">
            <a:avLst/>
          </a:prstGeom>
        </p:spPr>
        <p:txBody>
          <a:bodyPr vert="horz" wrap="square" lIns="0" tIns="45528" rIns="0" bIns="0" rtlCol="0">
            <a:spAutoFit/>
          </a:bodyPr>
          <a:lstStyle/>
          <a:p>
            <a:pPr marL="11527" marR="4611" algn="just">
              <a:lnSpc>
                <a:spcPts val="2387"/>
              </a:lnSpc>
              <a:spcBef>
                <a:spcPts val="359"/>
              </a:spcBef>
            </a:pPr>
            <a:r>
              <a:rPr sz="2178" spc="-336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68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68" dirty="0">
                <a:latin typeface="Comic Sans MS" panose="030F0902030302020204" pitchFamily="66" charset="0"/>
                <a:cs typeface="Trebuchet MS"/>
              </a:rPr>
              <a:t>mean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6" dirty="0">
                <a:latin typeface="Comic Sans MS" panose="030F0902030302020204" pitchFamily="66" charset="0"/>
                <a:cs typeface="Trebuchet MS"/>
              </a:rPr>
              <a:t>radiative</a:t>
            </a:r>
            <a:r>
              <a:rPr sz="2178" spc="-68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9" dirty="0">
                <a:latin typeface="Comic Sans MS" panose="030F0902030302020204" pitchFamily="66" charset="0"/>
                <a:cs typeface="Trebuchet MS"/>
              </a:rPr>
              <a:t>energy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18" dirty="0">
                <a:latin typeface="Comic Sans MS" panose="030F0902030302020204" pitchFamily="66" charset="0"/>
                <a:cs typeface="Trebuchet MS"/>
              </a:rPr>
              <a:t>loss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a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particle</a:t>
            </a:r>
            <a:r>
              <a:rPr sz="2178" spc="-20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charge</a:t>
            </a:r>
            <a:r>
              <a:rPr sz="2178" spc="-68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45" dirty="0">
                <a:latin typeface="Comic Sans MS" panose="030F0902030302020204" pitchFamily="66" charset="0"/>
                <a:cs typeface="Trebuchet MS"/>
              </a:rPr>
              <a:t>z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and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27" dirty="0">
                <a:latin typeface="Comic Sans MS" panose="030F0902030302020204" pitchFamily="66" charset="0"/>
                <a:cs typeface="Trebuchet MS"/>
              </a:rPr>
              <a:t>mass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36" dirty="0">
                <a:latin typeface="Comic Sans MS" panose="030F0902030302020204" pitchFamily="66" charset="0"/>
                <a:cs typeface="Trebuchet MS"/>
              </a:rPr>
              <a:t>m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182" dirty="0">
                <a:latin typeface="Comic Sans MS" panose="030F0902030302020204" pitchFamily="66" charset="0"/>
                <a:cs typeface="Trebuchet MS"/>
              </a:rPr>
              <a:t>is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a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1" dirty="0">
                <a:latin typeface="Comic Sans MS" panose="030F0902030302020204" pitchFamily="66" charset="0"/>
                <a:cs typeface="Trebuchet MS"/>
              </a:rPr>
              <a:t>function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20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71" dirty="0">
                <a:latin typeface="Comic Sans MS" panose="030F0902030302020204" pitchFamily="66" charset="0"/>
                <a:cs typeface="Trebuchet MS"/>
              </a:rPr>
              <a:t>mean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radiative</a:t>
            </a:r>
            <a:r>
              <a:rPr sz="2178" spc="-68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4" dirty="0">
                <a:latin typeface="Comic Sans MS" panose="030F0902030302020204" pitchFamily="66" charset="0"/>
                <a:cs typeface="Trebuchet MS"/>
              </a:rPr>
              <a:t>energy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18" dirty="0">
                <a:latin typeface="Comic Sans MS" panose="030F0902030302020204" pitchFamily="66" charset="0"/>
                <a:cs typeface="Trebuchet MS"/>
              </a:rPr>
              <a:t>loss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6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1" dirty="0">
                <a:latin typeface="Comic Sans MS" panose="030F0902030302020204" pitchFamily="66" charset="0"/>
                <a:cs typeface="Trebuchet MS"/>
              </a:rPr>
              <a:t>an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electron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45" dirty="0">
                <a:latin typeface="Comic Sans MS" panose="030F0902030302020204" pitchFamily="66" charset="0"/>
                <a:cs typeface="Trebuchet MS"/>
              </a:rPr>
              <a:t>: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  <a:p>
            <a:pPr marR="1123259" algn="r">
              <a:spcBef>
                <a:spcPts val="1175"/>
              </a:spcBef>
            </a:pPr>
            <a:r>
              <a:rPr sz="953" spc="-45" dirty="0">
                <a:latin typeface="Comic Sans MS" panose="030F0902030302020204" pitchFamily="66" charset="0"/>
                <a:cs typeface="Times New Roman"/>
              </a:rPr>
              <a:t>2</a:t>
            </a:r>
            <a:endParaRPr sz="953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399205" y="5499707"/>
            <a:ext cx="4990280" cy="354331"/>
          </a:xfrm>
          <a:prstGeom prst="rect">
            <a:avLst/>
          </a:prstGeom>
        </p:spPr>
        <p:txBody>
          <a:bodyPr vert="horz" wrap="square" lIns="0" tIns="46104" rIns="0" bIns="0" rtlCol="0">
            <a:spAutoFit/>
          </a:bodyPr>
          <a:lstStyle/>
          <a:p>
            <a:pPr marL="11527" marR="4611">
              <a:lnSpc>
                <a:spcPts val="2378"/>
              </a:lnSpc>
              <a:spcBef>
                <a:spcPts val="363"/>
              </a:spcBef>
            </a:pPr>
            <a:r>
              <a:rPr sz="2178" spc="-268" dirty="0">
                <a:latin typeface="Comic Sans MS" panose="030F0902030302020204" pitchFamily="66" charset="0"/>
                <a:cs typeface="Trebuchet MS"/>
              </a:rPr>
              <a:t>Electrons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63" dirty="0">
                <a:latin typeface="Comic Sans MS" panose="030F0902030302020204" pitchFamily="66" charset="0"/>
                <a:cs typeface="Trebuchet MS"/>
              </a:rPr>
              <a:t>are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77" dirty="0">
                <a:latin typeface="Comic Sans MS" panose="030F0902030302020204" pitchFamily="66" charset="0"/>
                <a:cs typeface="Trebuchet MS"/>
              </a:rPr>
              <a:t>much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7" dirty="0">
                <a:latin typeface="Comic Sans MS" panose="030F0902030302020204" pitchFamily="66" charset="0"/>
                <a:cs typeface="Trebuchet MS"/>
              </a:rPr>
              <a:t>more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sensitive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to </a:t>
            </a:r>
            <a:r>
              <a:rPr sz="2178" spc="-236" dirty="0">
                <a:latin typeface="Comic Sans MS" panose="030F0902030302020204" pitchFamily="66" charset="0"/>
                <a:cs typeface="Trebuchet MS"/>
              </a:rPr>
              <a:t>this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effect.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53" name="object 51">
            <a:extLst>
              <a:ext uri="{FF2B5EF4-FFF2-40B4-BE49-F238E27FC236}">
                <a16:creationId xmlns:a16="http://schemas.microsoft.com/office/drawing/2014/main" id="{A5B644BA-DF2F-362A-8D1F-085B5FEF3BAC}"/>
              </a:ext>
            </a:extLst>
          </p:cNvPr>
          <p:cNvSpPr txBox="1"/>
          <p:nvPr/>
        </p:nvSpPr>
        <p:spPr>
          <a:xfrm>
            <a:off x="171083" y="6564549"/>
            <a:ext cx="18666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>
              <a:lnSpc>
                <a:spcPts val="1675"/>
              </a:lnSpc>
            </a:pPr>
            <a:r>
              <a:rPr sz="1452" spc="-9" dirty="0">
                <a:latin typeface="Times New Roman"/>
                <a:cs typeface="Times New Roman"/>
                <a:hlinkClick r:id="rId2"/>
              </a:rPr>
              <a:t>http://lpsc.in2p3.fr/collot</a:t>
            </a:r>
            <a:endParaRPr sz="1452" dirty="0">
              <a:latin typeface="Times New Roman"/>
              <a:cs typeface="Times New Roman"/>
            </a:endParaRPr>
          </a:p>
        </p:txBody>
      </p:sp>
      <p:sp>
        <p:nvSpPr>
          <p:cNvPr id="55" name="スライド番号プレースホルダー 54">
            <a:extLst>
              <a:ext uri="{FF2B5EF4-FFF2-40B4-BE49-F238E27FC236}">
                <a16:creationId xmlns:a16="http://schemas.microsoft.com/office/drawing/2014/main" id="{31EAC6A8-3DA4-2C50-6EFD-0CFE7DE5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6498" y="236598"/>
            <a:ext cx="5631232" cy="688747"/>
          </a:xfrm>
          <a:prstGeom prst="rect">
            <a:avLst/>
          </a:prstGeom>
        </p:spPr>
        <p:txBody>
          <a:bodyPr vert="horz" wrap="square" lIns="0" tIns="11526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lang="en-US" spc="-250" dirty="0">
                <a:latin typeface="Comic Sans MS" panose="030F0902030302020204" pitchFamily="66" charset="0"/>
              </a:rPr>
              <a:t>Radiation Length X</a:t>
            </a:r>
            <a:r>
              <a:rPr lang="en-US" spc="-250" baseline="-25000" dirty="0">
                <a:latin typeface="Comic Sans MS" panose="030F0902030302020204" pitchFamily="66" charset="0"/>
              </a:rPr>
              <a:t>0</a:t>
            </a:r>
            <a:endParaRPr spc="-290" dirty="0">
              <a:latin typeface="Comic Sans MS" panose="030F0902030302020204" pitchFamily="66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93375" y="1379415"/>
            <a:ext cx="3460696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340" dirty="0">
                <a:latin typeface="Comic Sans MS" panose="030F0902030302020204" pitchFamily="66" charset="0"/>
                <a:cs typeface="Trebuchet MS"/>
              </a:rPr>
              <a:t>induced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95" dirty="0">
                <a:latin typeface="Comic Sans MS" panose="030F0902030302020204" pitchFamily="66" charset="0"/>
                <a:cs typeface="Trebuchet MS"/>
              </a:rPr>
              <a:t>by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atomic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95" dirty="0">
                <a:latin typeface="Comic Sans MS" panose="030F0902030302020204" pitchFamily="66" charset="0"/>
                <a:cs typeface="Trebuchet MS"/>
              </a:rPr>
              <a:t>electrons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: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76498" y="2270379"/>
            <a:ext cx="220148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34" i="1" spc="-23" dirty="0">
                <a:latin typeface="Times New Roman"/>
                <a:cs typeface="Times New Roman"/>
              </a:rPr>
              <a:t>dx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4045" y="1992602"/>
            <a:ext cx="784348" cy="283976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484690">
              <a:lnSpc>
                <a:spcPts val="635"/>
              </a:lnSpc>
              <a:spcBef>
                <a:spcPts val="109"/>
              </a:spcBef>
            </a:pPr>
            <a:r>
              <a:rPr sz="953" i="1" spc="-23" dirty="0">
                <a:latin typeface="Times New Roman"/>
                <a:cs typeface="Times New Roman"/>
              </a:rPr>
              <a:t>rad</a:t>
            </a:r>
            <a:endParaRPr sz="953">
              <a:latin typeface="Times New Roman"/>
              <a:cs typeface="Times New Roman"/>
            </a:endParaRPr>
          </a:p>
          <a:p>
            <a:pPr marL="34580">
              <a:lnSpc>
                <a:spcPts val="1452"/>
              </a:lnSpc>
              <a:tabLst>
                <a:tab pos="684099" algn="l"/>
              </a:tabLst>
            </a:pPr>
            <a:r>
              <a:rPr sz="2451" spc="-34" baseline="-32407" dirty="0">
                <a:latin typeface="Cambria"/>
                <a:cs typeface="Cambria"/>
              </a:rPr>
              <a:t>−</a:t>
            </a:r>
            <a:r>
              <a:rPr sz="1634" i="1" u="sng" spc="-2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1634" i="1" dirty="0">
                <a:latin typeface="Times New Roman"/>
                <a:cs typeface="Times New Roman"/>
              </a:rPr>
              <a:t>	</a:t>
            </a:r>
            <a:r>
              <a:rPr sz="2451" spc="-68" baseline="-32407" dirty="0">
                <a:latin typeface="Cambria"/>
                <a:cs typeface="Cambria"/>
              </a:rPr>
              <a:t>(</a:t>
            </a:r>
            <a:endParaRPr sz="2451" baseline="-32407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0966" y="2133219"/>
            <a:ext cx="1094975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46106">
              <a:spcBef>
                <a:spcPts val="82"/>
              </a:spcBef>
            </a:pPr>
            <a:r>
              <a:rPr sz="1634" i="1" spc="59" dirty="0">
                <a:latin typeface="Times New Roman"/>
                <a:cs typeface="Times New Roman"/>
              </a:rPr>
              <a:t>e</a:t>
            </a:r>
            <a:r>
              <a:rPr sz="1429" spc="88" baseline="47619" dirty="0">
                <a:latin typeface="Cambria"/>
                <a:cs typeface="Cambria"/>
              </a:rPr>
              <a:t>−</a:t>
            </a:r>
            <a:r>
              <a:rPr sz="1634" spc="59" dirty="0">
                <a:latin typeface="Cambria"/>
                <a:cs typeface="Cambria"/>
              </a:rPr>
              <a:t>)=</a:t>
            </a:r>
            <a:r>
              <a:rPr sz="1634" spc="59" dirty="0">
                <a:latin typeface="Times New Roman"/>
                <a:cs typeface="Times New Roman"/>
              </a:rPr>
              <a:t>4</a:t>
            </a:r>
            <a:r>
              <a:rPr sz="1634" spc="-195" dirty="0">
                <a:latin typeface="Times New Roman"/>
                <a:cs typeface="Times New Roman"/>
              </a:rPr>
              <a:t> </a:t>
            </a:r>
            <a:r>
              <a:rPr sz="1634" dirty="0">
                <a:latin typeface="Cambria"/>
                <a:cs typeface="Cambria"/>
              </a:rPr>
              <a:t>α</a:t>
            </a:r>
            <a:r>
              <a:rPr sz="1634" spc="-27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N</a:t>
            </a:r>
            <a:r>
              <a:rPr sz="1634" i="1" spc="18" dirty="0">
                <a:latin typeface="Times New Roman"/>
                <a:cs typeface="Times New Roman"/>
              </a:rPr>
              <a:t> </a:t>
            </a:r>
            <a:r>
              <a:rPr sz="1429" i="1" spc="-68" baseline="-18518" dirty="0">
                <a:latin typeface="Times New Roman"/>
                <a:cs typeface="Times New Roman"/>
              </a:rPr>
              <a:t>A</a:t>
            </a:r>
            <a:endParaRPr sz="1429" baseline="-1851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2483" y="1985456"/>
            <a:ext cx="747463" cy="53165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14674" marR="4611" indent="-303147">
              <a:lnSpc>
                <a:spcPct val="106900"/>
              </a:lnSpc>
              <a:spcBef>
                <a:spcPts val="91"/>
              </a:spcBef>
            </a:pP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</a:t>
            </a:r>
            <a:r>
              <a:rPr sz="1634" i="1" u="sng" spc="-15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u="sng" spc="-127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(</a:t>
            </a:r>
            <a:r>
              <a:rPr sz="1634" u="sng" spc="-18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Z</a:t>
            </a:r>
            <a:r>
              <a:rPr sz="1634" i="1" u="sng" spc="-15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u="sng" spc="86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+</a:t>
            </a:r>
            <a:r>
              <a:rPr sz="1634" u="sng" spc="86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634" u="sng" spc="86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)</a:t>
            </a:r>
            <a:r>
              <a:rPr sz="1634" spc="86" dirty="0">
                <a:latin typeface="Cambria"/>
                <a:cs typeface="Cambria"/>
              </a:rPr>
              <a:t> </a:t>
            </a:r>
            <a:r>
              <a:rPr sz="1634" i="1" spc="-45" dirty="0">
                <a:latin typeface="Times New Roman"/>
                <a:cs typeface="Times New Roman"/>
              </a:rPr>
              <a:t>A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9242" y="2258854"/>
            <a:ext cx="78377" cy="160609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11527">
              <a:spcBef>
                <a:spcPts val="109"/>
              </a:spcBef>
            </a:pPr>
            <a:r>
              <a:rPr sz="953" i="1" spc="-45" dirty="0">
                <a:latin typeface="Times New Roman"/>
                <a:cs typeface="Times New Roman"/>
              </a:rPr>
              <a:t>e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9242" y="2112472"/>
            <a:ext cx="85293" cy="160609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11527">
              <a:spcBef>
                <a:spcPts val="109"/>
              </a:spcBef>
            </a:pPr>
            <a:r>
              <a:rPr sz="953" spc="-45" dirty="0">
                <a:latin typeface="Times New Roman"/>
                <a:cs typeface="Times New Roman"/>
              </a:rPr>
              <a:t>2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5508" y="2133219"/>
            <a:ext cx="550945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210359" algn="l"/>
              </a:tabLst>
            </a:pPr>
            <a:r>
              <a:rPr sz="1634" i="1" spc="-45" dirty="0">
                <a:latin typeface="Times New Roman"/>
                <a:cs typeface="Times New Roman"/>
              </a:rPr>
              <a:t>r</a:t>
            </a:r>
            <a:r>
              <a:rPr sz="1634" i="1" dirty="0">
                <a:latin typeface="Times New Roman"/>
                <a:cs typeface="Times New Roman"/>
              </a:rPr>
              <a:t>	E</a:t>
            </a:r>
            <a:r>
              <a:rPr sz="1634" i="1" spc="-113" dirty="0">
                <a:latin typeface="Times New Roman"/>
                <a:cs typeface="Times New Roman"/>
              </a:rPr>
              <a:t> </a:t>
            </a:r>
            <a:r>
              <a:rPr sz="1634" spc="-23" dirty="0">
                <a:latin typeface="Times New Roman"/>
                <a:cs typeface="Times New Roman"/>
              </a:rPr>
              <a:t>ln</a:t>
            </a:r>
            <a:endParaRPr sz="1634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4797" y="2295737"/>
            <a:ext cx="138889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34" i="1" spc="-45" dirty="0">
                <a:latin typeface="Times New Roman"/>
                <a:cs typeface="Times New Roman"/>
              </a:rPr>
              <a:t>Z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23110" y="2276143"/>
            <a:ext cx="206315" cy="160609"/>
          </a:xfrm>
          <a:prstGeom prst="rect">
            <a:avLst/>
          </a:prstGeom>
        </p:spPr>
        <p:txBody>
          <a:bodyPr vert="horz" wrap="square" lIns="0" tIns="13831" rIns="0" bIns="0" rtlCol="0">
            <a:spAutoFit/>
          </a:bodyPr>
          <a:lstStyle/>
          <a:p>
            <a:pPr marL="11527">
              <a:spcBef>
                <a:spcPts val="109"/>
              </a:spcBef>
            </a:pPr>
            <a:r>
              <a:rPr sz="953" spc="-73" dirty="0">
                <a:latin typeface="Times New Roman"/>
                <a:cs typeface="Times New Roman"/>
              </a:rPr>
              <a:t>1</a:t>
            </a:r>
            <a:r>
              <a:rPr sz="953" spc="-73" dirty="0">
                <a:latin typeface="Cambria"/>
                <a:cs typeface="Cambria"/>
              </a:rPr>
              <a:t>/</a:t>
            </a:r>
            <a:r>
              <a:rPr sz="953" spc="-64" dirty="0">
                <a:latin typeface="Cambria"/>
                <a:cs typeface="Cambria"/>
              </a:rPr>
              <a:t> </a:t>
            </a:r>
            <a:r>
              <a:rPr sz="953" spc="-45" dirty="0">
                <a:latin typeface="Times New Roman"/>
                <a:cs typeface="Times New Roman"/>
              </a:rPr>
              <a:t>3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58011" y="2012196"/>
            <a:ext cx="593015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2451" spc="-190" baseline="-32407" dirty="0">
                <a:latin typeface="Cambria"/>
                <a:cs typeface="Cambria"/>
              </a:rPr>
              <a:t>(</a:t>
            </a:r>
            <a:r>
              <a:rPr sz="2451" spc="-81" baseline="-32407" dirty="0">
                <a:latin typeface="Cambria"/>
                <a:cs typeface="Cambria"/>
              </a:rPr>
              <a:t> </a:t>
            </a:r>
            <a:r>
              <a:rPr sz="1634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183</a:t>
            </a:r>
            <a:r>
              <a:rPr sz="1634" spc="-77" dirty="0">
                <a:latin typeface="Times New Roman"/>
                <a:cs typeface="Times New Roman"/>
              </a:rPr>
              <a:t> </a:t>
            </a:r>
            <a:r>
              <a:rPr sz="2451" spc="-68" baseline="-32407" dirty="0">
                <a:latin typeface="Cambria"/>
                <a:cs typeface="Cambria"/>
              </a:rPr>
              <a:t>)</a:t>
            </a:r>
            <a:endParaRPr sz="2451" baseline="-32407">
              <a:latin typeface="Cambria"/>
              <a:cs typeface="Cambri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214047" y="1759898"/>
            <a:ext cx="417819" cy="372868"/>
            <a:chOff x="4199890" y="984885"/>
            <a:chExt cx="460375" cy="410845"/>
          </a:xfrm>
        </p:grpSpPr>
        <p:sp>
          <p:nvSpPr>
            <p:cNvPr id="15" name="object 15"/>
            <p:cNvSpPr/>
            <p:nvPr/>
          </p:nvSpPr>
          <p:spPr>
            <a:xfrm>
              <a:off x="4296410" y="985520"/>
              <a:ext cx="363220" cy="323850"/>
            </a:xfrm>
            <a:custGeom>
              <a:avLst/>
              <a:gdLst/>
              <a:ahLst/>
              <a:cxnLst/>
              <a:rect l="l" t="t" r="r" b="b"/>
              <a:pathLst>
                <a:path w="363220" h="323850">
                  <a:moveTo>
                    <a:pt x="363219" y="0"/>
                  </a:moveTo>
                  <a:lnTo>
                    <a:pt x="0" y="3238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6" name="object 16"/>
            <p:cNvSpPr/>
            <p:nvPr/>
          </p:nvSpPr>
          <p:spPr>
            <a:xfrm>
              <a:off x="4199890" y="1247140"/>
              <a:ext cx="157480" cy="148590"/>
            </a:xfrm>
            <a:custGeom>
              <a:avLst/>
              <a:gdLst/>
              <a:ahLst/>
              <a:cxnLst/>
              <a:rect l="l" t="t" r="r" b="b"/>
              <a:pathLst>
                <a:path w="157479" h="148590">
                  <a:moveTo>
                    <a:pt x="85089" y="0"/>
                  </a:moveTo>
                  <a:lnTo>
                    <a:pt x="0" y="148589"/>
                  </a:lnTo>
                  <a:lnTo>
                    <a:pt x="157480" y="81280"/>
                  </a:lnTo>
                  <a:lnTo>
                    <a:pt x="85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75300" y="1551154"/>
            <a:ext cx="4022016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2178" spc="-254" dirty="0">
                <a:latin typeface="Comic Sans MS" panose="030F0902030302020204" pitchFamily="66" charset="0"/>
                <a:cs typeface="Trebuchet MS"/>
              </a:rPr>
              <a:t>classical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50" dirty="0">
                <a:latin typeface="Comic Sans MS" panose="030F0902030302020204" pitchFamily="66" charset="0"/>
                <a:cs typeface="Trebuchet MS"/>
              </a:rPr>
              <a:t>radius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electron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45" dirty="0">
                <a:latin typeface="Comic Sans MS" panose="030F0902030302020204" pitchFamily="66" charset="0"/>
                <a:cs typeface="Trebuchet MS"/>
              </a:rPr>
              <a:t>:</a:t>
            </a:r>
            <a:r>
              <a:rPr sz="2178" spc="336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lang="en" sz="1634" i="1" spc="-64" dirty="0">
                <a:latin typeface="Comic Sans MS" panose="030F0902030302020204" pitchFamily="66" charset="0"/>
                <a:cs typeface="Times New Roman"/>
              </a:rPr>
              <a:t>r</a:t>
            </a:r>
            <a:r>
              <a:rPr lang="en" sz="1634" i="1" spc="-250" dirty="0">
                <a:latin typeface="Comic Sans MS" panose="030F0902030302020204" pitchFamily="66" charset="0"/>
                <a:cs typeface="Times New Roman"/>
              </a:rPr>
              <a:t> </a:t>
            </a:r>
            <a:r>
              <a:rPr lang="en" sz="1429" i="1" spc="94" baseline="-23809" dirty="0">
                <a:latin typeface="Comic Sans MS" panose="030F0902030302020204" pitchFamily="66" charset="0"/>
                <a:cs typeface="Times New Roman"/>
              </a:rPr>
              <a:t>e</a:t>
            </a:r>
            <a:r>
              <a:rPr lang="en" sz="1634" spc="64" dirty="0">
                <a:latin typeface="Comic Sans MS" panose="030F0902030302020204" pitchFamily="66" charset="0"/>
                <a:cs typeface="Cambria"/>
              </a:rPr>
              <a:t>=</a:t>
            </a:r>
            <a:r>
              <a:rPr lang="el-GR" sz="1634" spc="64" dirty="0">
                <a:latin typeface="Comic Sans MS" panose="030F0902030302020204" pitchFamily="66" charset="0"/>
                <a:cs typeface="Cambria"/>
              </a:rPr>
              <a:t>α</a:t>
            </a:r>
            <a:r>
              <a:rPr lang="el-GR" sz="1634" spc="-200" dirty="0">
                <a:latin typeface="Comic Sans MS" panose="030F0902030302020204" pitchFamily="66" charset="0"/>
                <a:cs typeface="Cambria"/>
              </a:rPr>
              <a:t> </a:t>
            </a:r>
            <a:r>
              <a:rPr lang="el-GR" sz="1634" spc="-404" dirty="0">
                <a:latin typeface="Comic Sans MS" panose="030F0902030302020204" pitchFamily="66" charset="0"/>
                <a:cs typeface="Cambria"/>
              </a:rPr>
              <a:t>/</a:t>
            </a:r>
            <a:r>
              <a:rPr lang="el-GR" sz="1634" spc="-213" dirty="0">
                <a:latin typeface="Comic Sans MS" panose="030F0902030302020204" pitchFamily="66" charset="0"/>
                <a:cs typeface="Cambria"/>
              </a:rPr>
              <a:t> </a:t>
            </a:r>
            <a:r>
              <a:rPr sz="1634" i="1" spc="-23" dirty="0">
                <a:latin typeface="Comic Sans MS" panose="030F0902030302020204" pitchFamily="66" charset="0"/>
                <a:cs typeface="Times New Roman"/>
              </a:rPr>
              <a:t>m</a:t>
            </a:r>
            <a:r>
              <a:rPr sz="1429" i="1" spc="-34" baseline="-23809" dirty="0">
                <a:latin typeface="Comic Sans MS" panose="030F0902030302020204" pitchFamily="66" charset="0"/>
                <a:cs typeface="Times New Roman"/>
              </a:rPr>
              <a:t>e</a:t>
            </a:r>
            <a:endParaRPr sz="1429" baseline="-23809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61653" y="3265078"/>
            <a:ext cx="115837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634" i="1" spc="-45" dirty="0">
                <a:latin typeface="Times New Roman"/>
                <a:cs typeface="Times New Roman"/>
              </a:rPr>
              <a:t>e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00933" y="3123307"/>
            <a:ext cx="1464385" cy="285141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R="292197" algn="ctr">
              <a:lnSpc>
                <a:spcPts val="640"/>
              </a:lnSpc>
              <a:spcBef>
                <a:spcPts val="118"/>
              </a:spcBef>
            </a:pPr>
            <a:r>
              <a:rPr sz="953" i="1" spc="-23" dirty="0">
                <a:latin typeface="Times New Roman"/>
                <a:cs typeface="Times New Roman"/>
              </a:rPr>
              <a:t>rad</a:t>
            </a:r>
            <a:endParaRPr sz="953">
              <a:latin typeface="Times New Roman"/>
              <a:cs typeface="Times New Roman"/>
            </a:endParaRPr>
          </a:p>
          <a:p>
            <a:pPr marL="46106">
              <a:lnSpc>
                <a:spcPts val="1457"/>
              </a:lnSpc>
              <a:tabLst>
                <a:tab pos="693320" algn="l"/>
              </a:tabLst>
            </a:pPr>
            <a:r>
              <a:rPr sz="2451" spc="-34" baseline="-32407" dirty="0">
                <a:latin typeface="Cambria"/>
                <a:cs typeface="Cambria"/>
              </a:rPr>
              <a:t>−</a:t>
            </a:r>
            <a:r>
              <a:rPr sz="1634" i="1" u="sng" spc="-23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1634" i="1" dirty="0">
                <a:latin typeface="Times New Roman"/>
                <a:cs typeface="Times New Roman"/>
              </a:rPr>
              <a:t>	</a:t>
            </a:r>
            <a:r>
              <a:rPr sz="2451" baseline="-32407" dirty="0">
                <a:latin typeface="Cambria"/>
                <a:cs typeface="Cambria"/>
              </a:rPr>
              <a:t>(</a:t>
            </a:r>
            <a:r>
              <a:rPr sz="2451" spc="633" baseline="-32407" dirty="0">
                <a:latin typeface="Cambria"/>
                <a:cs typeface="Cambria"/>
              </a:rPr>
              <a:t> </a:t>
            </a:r>
            <a:r>
              <a:rPr sz="1429" spc="150" baseline="-7936" dirty="0">
                <a:latin typeface="Cambria"/>
                <a:cs typeface="Cambria"/>
              </a:rPr>
              <a:t>−</a:t>
            </a:r>
            <a:r>
              <a:rPr sz="2451" spc="150" baseline="-32407" dirty="0">
                <a:latin typeface="Cambria"/>
                <a:cs typeface="Cambria"/>
              </a:rPr>
              <a:t>)=</a:t>
            </a:r>
            <a:r>
              <a:rPr sz="1634" u="sng" spc="1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i="1" u="sng" spc="-4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33760" y="3402238"/>
            <a:ext cx="1154334" cy="2631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1014910" algn="l"/>
              </a:tabLst>
            </a:pPr>
            <a:r>
              <a:rPr sz="1634" i="1" spc="-23" dirty="0">
                <a:latin typeface="Times New Roman"/>
                <a:cs typeface="Times New Roman"/>
              </a:rPr>
              <a:t>dx</a:t>
            </a:r>
            <a:r>
              <a:rPr sz="1634" i="1" dirty="0">
                <a:latin typeface="Times New Roman"/>
                <a:cs typeface="Times New Roman"/>
              </a:rPr>
              <a:t>	</a:t>
            </a:r>
            <a:r>
              <a:rPr sz="1634" i="1" spc="-45" dirty="0">
                <a:latin typeface="Times New Roman"/>
                <a:cs typeface="Times New Roman"/>
              </a:rPr>
              <a:t>X</a:t>
            </a:r>
            <a:endParaRPr sz="1634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01349" y="3537092"/>
            <a:ext cx="85869" cy="161774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953" spc="-45" dirty="0">
                <a:latin typeface="Times New Roman"/>
                <a:cs typeface="Times New Roman"/>
              </a:rPr>
              <a:t>0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14518" y="2671486"/>
            <a:ext cx="3070970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359" dirty="0">
                <a:latin typeface="Comic Sans MS" panose="030F0902030302020204" pitchFamily="66" charset="0"/>
                <a:cs typeface="Trebuchet MS"/>
              </a:rPr>
              <a:t>which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6" dirty="0">
                <a:latin typeface="Comic Sans MS" panose="030F0902030302020204" pitchFamily="66" charset="0"/>
                <a:cs typeface="Trebuchet MS"/>
              </a:rPr>
              <a:t>can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be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9" dirty="0">
                <a:latin typeface="Comic Sans MS" panose="030F0902030302020204" pitchFamily="66" charset="0"/>
                <a:cs typeface="Trebuchet MS"/>
              </a:rPr>
              <a:t>rewritten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191" dirty="0">
                <a:latin typeface="Comic Sans MS" panose="030F0902030302020204" pitchFamily="66" charset="0"/>
                <a:cs typeface="Trebuchet MS"/>
              </a:rPr>
              <a:t>as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: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08957" y="3326166"/>
            <a:ext cx="90479" cy="206041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271" spc="-100" dirty="0">
                <a:latin typeface="Trebuchet MS"/>
                <a:cs typeface="Trebuchet MS"/>
              </a:rPr>
              <a:t>0</a:t>
            </a:r>
            <a:endParaRPr sz="1271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74747" y="3118697"/>
            <a:ext cx="4455396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889271" algn="l"/>
              </a:tabLst>
            </a:pPr>
            <a:r>
              <a:rPr sz="2178" spc="-359" dirty="0">
                <a:latin typeface="Comic Sans MS" panose="030F0902030302020204" pitchFamily="66" charset="0"/>
                <a:cs typeface="Trebuchet MS"/>
              </a:rPr>
              <a:t>where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08" dirty="0">
                <a:latin typeface="Comic Sans MS" panose="030F0902030302020204" pitchFamily="66" charset="0"/>
                <a:cs typeface="Trebuchet MS"/>
              </a:rPr>
              <a:t>X</a:t>
            </a:r>
            <a:r>
              <a:rPr sz="2178" dirty="0">
                <a:latin typeface="Comic Sans MS" panose="030F0902030302020204" pitchFamily="66" charset="0"/>
                <a:cs typeface="Trebuchet MS"/>
              </a:rPr>
              <a:t>	</a:t>
            </a:r>
            <a:r>
              <a:rPr sz="2178" spc="-185" dirty="0">
                <a:latin typeface="Comic Sans MS" panose="030F0902030302020204" pitchFamily="66" charset="0"/>
                <a:cs typeface="Trebuchet MS"/>
              </a:rPr>
              <a:t>is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68" dirty="0">
                <a:latin typeface="Comic Sans MS" panose="030F0902030302020204" pitchFamily="66" charset="0"/>
                <a:cs typeface="Trebuchet MS"/>
              </a:rPr>
              <a:t>medium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radiation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length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55844" y="3806802"/>
            <a:ext cx="8582040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336" dirty="0">
                <a:latin typeface="Comic Sans MS" panose="030F0902030302020204" pitchFamily="66" charset="0"/>
                <a:cs typeface="Trebuchet MS"/>
              </a:rPr>
              <a:t>then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2" dirty="0">
                <a:latin typeface="Comic Sans MS" panose="030F0902030302020204" pitchFamily="66" charset="0"/>
                <a:cs typeface="Trebuchet MS"/>
              </a:rPr>
              <a:t>over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a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7" dirty="0">
                <a:latin typeface="Comic Sans MS" panose="030F0902030302020204" pitchFamily="66" charset="0"/>
                <a:cs typeface="Trebuchet MS"/>
              </a:rPr>
              <a:t>path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7" dirty="0">
                <a:latin typeface="Comic Sans MS" panose="030F0902030302020204" pitchFamily="66" charset="0"/>
                <a:cs typeface="Trebuchet MS"/>
              </a:rPr>
              <a:t>x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1" dirty="0">
                <a:latin typeface="Comic Sans MS" panose="030F0902030302020204" pitchFamily="66" charset="0"/>
                <a:cs typeface="Trebuchet MS"/>
              </a:rPr>
              <a:t>in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81" dirty="0">
                <a:latin typeface="Comic Sans MS" panose="030F0902030302020204" pitchFamily="66" charset="0"/>
                <a:cs typeface="Trebuchet MS"/>
              </a:rPr>
              <a:t>medium,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3" dirty="0">
                <a:latin typeface="Comic Sans MS" panose="030F0902030302020204" pitchFamily="66" charset="0"/>
                <a:cs typeface="Trebuchet MS"/>
              </a:rPr>
              <a:t>the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68" dirty="0">
                <a:latin typeface="Comic Sans MS" panose="030F0902030302020204" pitchFamily="66" charset="0"/>
                <a:cs typeface="Trebuchet MS"/>
              </a:rPr>
              <a:t>mean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72" dirty="0">
                <a:latin typeface="Comic Sans MS" panose="030F0902030302020204" pitchFamily="66" charset="0"/>
                <a:cs typeface="Trebuchet MS"/>
              </a:rPr>
              <a:t>radiated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04" dirty="0">
                <a:latin typeface="Comic Sans MS" panose="030F0902030302020204" pitchFamily="66" charset="0"/>
                <a:cs typeface="Trebuchet MS"/>
              </a:rPr>
              <a:t>energy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81" dirty="0">
                <a:latin typeface="Comic Sans MS" panose="030F0902030302020204" pitchFamily="66" charset="0"/>
                <a:cs typeface="Trebuchet MS"/>
              </a:rPr>
              <a:t>of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6" dirty="0">
                <a:latin typeface="Comic Sans MS" panose="030F0902030302020204" pitchFamily="66" charset="0"/>
                <a:cs typeface="Trebuchet MS"/>
              </a:rPr>
              <a:t>an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18" dirty="0">
                <a:latin typeface="Comic Sans MS" panose="030F0902030302020204" pitchFamily="66" charset="0"/>
                <a:cs typeface="Trebuchet MS"/>
              </a:rPr>
              <a:t>electron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41" dirty="0">
                <a:latin typeface="Comic Sans MS" panose="030F0902030302020204" pitchFamily="66" charset="0"/>
                <a:cs typeface="Trebuchet MS"/>
              </a:rPr>
              <a:t>reads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:</a:t>
            </a:r>
            <a:endParaRPr sz="2178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50173" y="4460329"/>
            <a:ext cx="1983057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1634" i="1" dirty="0">
                <a:latin typeface="Times New Roman"/>
                <a:cs typeface="Times New Roman"/>
              </a:rPr>
              <a:t>E</a:t>
            </a:r>
            <a:r>
              <a:rPr sz="1429" i="1" baseline="47619" dirty="0">
                <a:latin typeface="Times New Roman"/>
                <a:cs typeface="Times New Roman"/>
              </a:rPr>
              <a:t>rad</a:t>
            </a:r>
            <a:r>
              <a:rPr sz="1429" i="1" spc="129" baseline="47619" dirty="0">
                <a:latin typeface="Times New Roman"/>
                <a:cs typeface="Times New Roman"/>
              </a:rPr>
              <a:t> </a:t>
            </a:r>
            <a:r>
              <a:rPr sz="1634" spc="45" dirty="0">
                <a:latin typeface="Cambria"/>
                <a:cs typeface="Cambria"/>
              </a:rPr>
              <a:t>(</a:t>
            </a:r>
            <a:r>
              <a:rPr sz="1634" i="1" spc="45" dirty="0">
                <a:latin typeface="Times New Roman"/>
                <a:cs typeface="Times New Roman"/>
              </a:rPr>
              <a:t>e</a:t>
            </a:r>
            <a:r>
              <a:rPr sz="1429" spc="68" baseline="47619" dirty="0">
                <a:latin typeface="Cambria"/>
                <a:cs typeface="Cambria"/>
              </a:rPr>
              <a:t>−</a:t>
            </a:r>
            <a:r>
              <a:rPr sz="1634" spc="45" dirty="0">
                <a:latin typeface="Cambria"/>
                <a:cs typeface="Cambria"/>
              </a:rPr>
              <a:t>)=</a:t>
            </a:r>
            <a:r>
              <a:rPr sz="1634" i="1" spc="45" dirty="0">
                <a:latin typeface="Times New Roman"/>
                <a:cs typeface="Times New Roman"/>
              </a:rPr>
              <a:t>E</a:t>
            </a:r>
            <a:r>
              <a:rPr sz="1634" i="1" spc="-141" dirty="0">
                <a:latin typeface="Times New Roman"/>
                <a:cs typeface="Times New Roman"/>
              </a:rPr>
              <a:t> </a:t>
            </a:r>
            <a:r>
              <a:rPr sz="1634" spc="-41" dirty="0">
                <a:latin typeface="Cambria"/>
                <a:cs typeface="Cambria"/>
              </a:rPr>
              <a:t>(</a:t>
            </a:r>
            <a:r>
              <a:rPr sz="1634" spc="-41" dirty="0">
                <a:latin typeface="Times New Roman"/>
                <a:cs typeface="Times New Roman"/>
              </a:rPr>
              <a:t>1</a:t>
            </a:r>
            <a:r>
              <a:rPr sz="1634" spc="-41" dirty="0">
                <a:latin typeface="Cambria"/>
                <a:cs typeface="Cambria"/>
              </a:rPr>
              <a:t>−</a:t>
            </a:r>
            <a:r>
              <a:rPr sz="1634" i="1" spc="-41" dirty="0">
                <a:latin typeface="Times New Roman"/>
                <a:cs typeface="Times New Roman"/>
              </a:rPr>
              <a:t>e</a:t>
            </a:r>
            <a:r>
              <a:rPr sz="1429" spc="-61" baseline="47619" dirty="0">
                <a:latin typeface="Cambria"/>
                <a:cs typeface="Cambria"/>
              </a:rPr>
              <a:t>−</a:t>
            </a:r>
            <a:r>
              <a:rPr sz="1429" i="1" spc="-61" baseline="47619" dirty="0">
                <a:latin typeface="Times New Roman"/>
                <a:cs typeface="Times New Roman"/>
              </a:rPr>
              <a:t>x</a:t>
            </a:r>
            <a:r>
              <a:rPr sz="1429" i="1" spc="-40" baseline="47619" dirty="0">
                <a:latin typeface="Times New Roman"/>
                <a:cs typeface="Times New Roman"/>
              </a:rPr>
              <a:t> </a:t>
            </a:r>
            <a:r>
              <a:rPr sz="1429" spc="-306" baseline="47619" dirty="0">
                <a:latin typeface="Cambria"/>
                <a:cs typeface="Cambria"/>
              </a:rPr>
              <a:t>/</a:t>
            </a:r>
            <a:r>
              <a:rPr sz="1429" spc="-81" baseline="47619" dirty="0">
                <a:latin typeface="Cambria"/>
                <a:cs typeface="Cambria"/>
              </a:rPr>
              <a:t> </a:t>
            </a:r>
            <a:r>
              <a:rPr sz="1429" i="1" baseline="47619" dirty="0">
                <a:latin typeface="Times New Roman"/>
                <a:cs typeface="Times New Roman"/>
              </a:rPr>
              <a:t>X</a:t>
            </a:r>
            <a:r>
              <a:rPr sz="1429" i="1" spc="27" baseline="47619" dirty="0">
                <a:latin typeface="Times New Roman"/>
                <a:cs typeface="Times New Roman"/>
              </a:rPr>
              <a:t> </a:t>
            </a:r>
            <a:r>
              <a:rPr sz="885" spc="-34" baseline="55555" dirty="0">
                <a:latin typeface="Times New Roman"/>
                <a:cs typeface="Times New Roman"/>
              </a:rPr>
              <a:t>0</a:t>
            </a:r>
            <a:r>
              <a:rPr sz="1634" spc="-23" dirty="0">
                <a:latin typeface="Cambria"/>
                <a:cs typeface="Cambria"/>
              </a:rPr>
              <a:t>)</a:t>
            </a:r>
            <a:endParaRPr sz="1634">
              <a:latin typeface="Cambria"/>
              <a:cs typeface="Cambri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6000" y="4379646"/>
            <a:ext cx="3978747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4580">
              <a:spcBef>
                <a:spcPts val="91"/>
              </a:spcBef>
            </a:pPr>
            <a:r>
              <a:rPr sz="2178" spc="-359" dirty="0">
                <a:latin typeface="Comic Sans MS" panose="030F0902030302020204" pitchFamily="66" charset="0"/>
                <a:cs typeface="Trebuchet MS"/>
              </a:rPr>
              <a:t>where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7" dirty="0">
                <a:latin typeface="Comic Sans MS" panose="030F0902030302020204" pitchFamily="66" charset="0"/>
                <a:cs typeface="Trebuchet MS"/>
              </a:rPr>
              <a:t>x</a:t>
            </a:r>
            <a:r>
              <a:rPr sz="2178" spc="-6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185" dirty="0">
                <a:latin typeface="Comic Sans MS" panose="030F0902030302020204" pitchFamily="66" charset="0"/>
                <a:cs typeface="Trebuchet MS"/>
              </a:rPr>
              <a:t>is</a:t>
            </a:r>
            <a:r>
              <a:rPr sz="2178" spc="-41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63" dirty="0">
                <a:latin typeface="Comic Sans MS" panose="030F0902030302020204" pitchFamily="66" charset="0"/>
                <a:cs typeface="Trebuchet MS"/>
              </a:rPr>
              <a:t>expressed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31" dirty="0">
                <a:latin typeface="Comic Sans MS" panose="030F0902030302020204" pitchFamily="66" charset="0"/>
                <a:cs typeface="Trebuchet MS"/>
              </a:rPr>
              <a:t>in</a:t>
            </a:r>
            <a:r>
              <a:rPr sz="2178" spc="-59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81" dirty="0">
                <a:latin typeface="Comic Sans MS" panose="030F0902030302020204" pitchFamily="66" charset="0"/>
                <a:cs typeface="Trebuchet MS"/>
              </a:rPr>
              <a:t>cm</a:t>
            </a:r>
            <a:r>
              <a:rPr sz="2178" spc="-45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245" dirty="0">
                <a:latin typeface="Comic Sans MS" panose="030F0902030302020204" pitchFamily="66" charset="0"/>
                <a:cs typeface="Trebuchet MS"/>
              </a:rPr>
              <a:t>or</a:t>
            </a:r>
            <a:r>
              <a:rPr sz="2178" spc="-54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327" dirty="0">
                <a:latin typeface="Comic Sans MS" panose="030F0902030302020204" pitchFamily="66" charset="0"/>
                <a:cs typeface="Trebuchet MS"/>
              </a:rPr>
              <a:t>g/cm</a:t>
            </a:r>
            <a:r>
              <a:rPr sz="1906" spc="-490" baseline="31746" dirty="0">
                <a:latin typeface="Comic Sans MS" panose="030F0902030302020204" pitchFamily="66" charset="0"/>
                <a:cs typeface="Trebuchet MS"/>
              </a:rPr>
              <a:t>2</a:t>
            </a:r>
            <a:endParaRPr sz="1906" baseline="31746" dirty="0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47868" y="5259084"/>
            <a:ext cx="87598" cy="161774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953" spc="-45" dirty="0">
                <a:latin typeface="Times New Roman"/>
                <a:cs typeface="Times New Roman"/>
              </a:rPr>
              <a:t>0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7190" y="5104635"/>
            <a:ext cx="87598" cy="161774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953" spc="-45" dirty="0">
                <a:latin typeface="Times New Roman"/>
                <a:cs typeface="Times New Roman"/>
              </a:rPr>
              <a:t>2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496876" y="5125383"/>
            <a:ext cx="1104772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34" i="1" dirty="0">
                <a:latin typeface="Times New Roman"/>
                <a:cs typeface="Times New Roman"/>
              </a:rPr>
              <a:t>X</a:t>
            </a:r>
            <a:r>
              <a:rPr sz="1634" i="1" spc="417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77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g</a:t>
            </a:r>
            <a:r>
              <a:rPr sz="1634" i="1" spc="-263" dirty="0">
                <a:latin typeface="Times New Roman"/>
                <a:cs typeface="Times New Roman"/>
              </a:rPr>
              <a:t> </a:t>
            </a:r>
            <a:r>
              <a:rPr sz="1634" spc="-349" dirty="0">
                <a:latin typeface="Cambria"/>
                <a:cs typeface="Cambria"/>
              </a:rPr>
              <a:t>/</a:t>
            </a:r>
            <a:r>
              <a:rPr sz="1634" spc="-191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cm</a:t>
            </a:r>
            <a:r>
              <a:rPr sz="1634" i="1" spc="245" dirty="0">
                <a:latin typeface="Times New Roman"/>
                <a:cs typeface="Times New Roman"/>
              </a:rPr>
              <a:t> </a:t>
            </a:r>
            <a:r>
              <a:rPr sz="1634" spc="113" dirty="0">
                <a:latin typeface="Cambria"/>
                <a:cs typeface="Cambria"/>
              </a:rPr>
              <a:t>)=</a:t>
            </a:r>
            <a:endParaRPr sz="1634">
              <a:latin typeface="Cambria"/>
              <a:cs typeface="Cambri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96461" y="4996290"/>
            <a:ext cx="1508760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249549" algn="l"/>
                <a:tab pos="1496719" algn="l"/>
              </a:tabLst>
            </a:pPr>
            <a:r>
              <a:rPr sz="1634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716.4</a:t>
            </a:r>
            <a:r>
              <a:rPr sz="1634" u="sng" spc="35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634" i="1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u="sng" spc="-113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(</a:t>
            </a:r>
            <a:r>
              <a:rPr sz="1634" u="sng" spc="-177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sz="1634" i="1" spc="-259" dirty="0">
                <a:latin typeface="Times New Roman"/>
                <a:cs typeface="Times New Roman"/>
              </a:rPr>
              <a:t> </a:t>
            </a:r>
            <a:r>
              <a:rPr sz="1634" u="sng" spc="-4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)</a:t>
            </a:r>
            <a:r>
              <a:rPr sz="1634" u="sng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	</a:t>
            </a:r>
            <a:endParaRPr sz="1634">
              <a:latin typeface="Cambria"/>
              <a:cs typeface="Cambri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36112" y="5453875"/>
            <a:ext cx="381512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2451" i="1" spc="-27" baseline="-27777" dirty="0">
                <a:latin typeface="Times New Roman"/>
                <a:cs typeface="Times New Roman"/>
              </a:rPr>
              <a:t>Z</a:t>
            </a:r>
            <a:r>
              <a:rPr sz="953" spc="-18" dirty="0">
                <a:latin typeface="Times New Roman"/>
                <a:cs typeface="Times New Roman"/>
              </a:rPr>
              <a:t>1</a:t>
            </a:r>
            <a:r>
              <a:rPr sz="953" spc="-18" dirty="0">
                <a:latin typeface="Cambria"/>
                <a:cs typeface="Cambria"/>
              </a:rPr>
              <a:t>/</a:t>
            </a:r>
            <a:r>
              <a:rPr sz="953" spc="-18" dirty="0">
                <a:latin typeface="Times New Roman"/>
                <a:cs typeface="Times New Roman"/>
              </a:rPr>
              <a:t>2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90698" y="5384719"/>
            <a:ext cx="1526624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1634" i="1" dirty="0">
                <a:latin typeface="Times New Roman"/>
                <a:cs typeface="Times New Roman"/>
              </a:rPr>
              <a:t>Z</a:t>
            </a:r>
            <a:r>
              <a:rPr sz="1634" i="1" spc="-208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68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Z</a:t>
            </a:r>
            <a:r>
              <a:rPr sz="1634" i="1" spc="-204" dirty="0">
                <a:latin typeface="Times New Roman"/>
                <a:cs typeface="Times New Roman"/>
              </a:rPr>
              <a:t> </a:t>
            </a:r>
            <a:r>
              <a:rPr sz="1634" spc="127" dirty="0">
                <a:latin typeface="Cambria"/>
                <a:cs typeface="Cambria"/>
              </a:rPr>
              <a:t>+</a:t>
            </a:r>
            <a:r>
              <a:rPr sz="1634" spc="127" dirty="0">
                <a:latin typeface="Times New Roman"/>
                <a:cs typeface="Times New Roman"/>
              </a:rPr>
              <a:t>1</a:t>
            </a:r>
            <a:r>
              <a:rPr sz="1634" spc="127" dirty="0">
                <a:latin typeface="Cambria"/>
                <a:cs typeface="Cambria"/>
              </a:rPr>
              <a:t>)</a:t>
            </a:r>
            <a:r>
              <a:rPr sz="1634" spc="-172" dirty="0">
                <a:latin typeface="Cambria"/>
                <a:cs typeface="Cambria"/>
              </a:rPr>
              <a:t> </a:t>
            </a:r>
            <a:r>
              <a:rPr sz="1634" dirty="0">
                <a:latin typeface="Times New Roman"/>
                <a:cs typeface="Times New Roman"/>
              </a:rPr>
              <a:t>ln</a:t>
            </a:r>
            <a:r>
              <a:rPr sz="1634" spc="-154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00" dirty="0">
                <a:latin typeface="Cambria"/>
                <a:cs typeface="Cambria"/>
              </a:rPr>
              <a:t> </a:t>
            </a:r>
            <a:r>
              <a:rPr sz="2451" u="sng" baseline="3086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287</a:t>
            </a:r>
            <a:r>
              <a:rPr sz="2451" spc="-156" baseline="30864" dirty="0">
                <a:latin typeface="Times New Roman"/>
                <a:cs typeface="Times New Roman"/>
              </a:rPr>
              <a:t> </a:t>
            </a:r>
            <a:r>
              <a:rPr sz="1634" spc="-54" dirty="0">
                <a:latin typeface="Cambria"/>
                <a:cs typeface="Cambria"/>
              </a:rPr>
              <a:t>)</a:t>
            </a:r>
            <a:endParaRPr sz="1634" dirty="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07665" y="5104634"/>
            <a:ext cx="476026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327" dirty="0">
                <a:latin typeface="Comic Sans MS" panose="030F0902030302020204" pitchFamily="66" charset="0"/>
                <a:cs typeface="Trebuchet MS"/>
              </a:rPr>
              <a:t>and</a:t>
            </a:r>
            <a:r>
              <a:rPr sz="2178" spc="-50" dirty="0">
                <a:latin typeface="Comic Sans MS" panose="030F0902030302020204" pitchFamily="66" charset="0"/>
                <a:cs typeface="Trebuchet MS"/>
              </a:rPr>
              <a:t> </a:t>
            </a:r>
            <a:r>
              <a:rPr sz="2178" spc="-490" dirty="0">
                <a:latin typeface="Comic Sans MS" panose="030F0902030302020204" pitchFamily="66" charset="0"/>
                <a:cs typeface="Trebuchet MS"/>
              </a:rPr>
              <a:t>:</a:t>
            </a:r>
            <a:endParaRPr sz="2178">
              <a:latin typeface="Comic Sans MS" panose="030F0902030302020204" pitchFamily="66" charset="0"/>
              <a:cs typeface="Trebuchet MS"/>
            </a:endParaRPr>
          </a:p>
        </p:txBody>
      </p:sp>
      <p:sp>
        <p:nvSpPr>
          <p:cNvPr id="54" name="object 51">
            <a:extLst>
              <a:ext uri="{FF2B5EF4-FFF2-40B4-BE49-F238E27FC236}">
                <a16:creationId xmlns:a16="http://schemas.microsoft.com/office/drawing/2014/main" id="{22E2982C-135B-67D9-F426-6B5E0FED2136}"/>
              </a:ext>
            </a:extLst>
          </p:cNvPr>
          <p:cNvSpPr txBox="1"/>
          <p:nvPr/>
        </p:nvSpPr>
        <p:spPr>
          <a:xfrm>
            <a:off x="171083" y="6564549"/>
            <a:ext cx="1866643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7">
              <a:lnSpc>
                <a:spcPts val="1675"/>
              </a:lnSpc>
            </a:pPr>
            <a:r>
              <a:rPr sz="1452" spc="-9" dirty="0">
                <a:latin typeface="Times New Roman"/>
                <a:cs typeface="Times New Roman"/>
                <a:hlinkClick r:id="rId2"/>
              </a:rPr>
              <a:t>http://lpsc.in2p3.fr/collot</a:t>
            </a:r>
            <a:endParaRPr sz="1452" dirty="0">
              <a:latin typeface="Times New Roman"/>
              <a:cs typeface="Times New Roman"/>
            </a:endParaRPr>
          </a:p>
        </p:txBody>
      </p:sp>
      <p:sp>
        <p:nvSpPr>
          <p:cNvPr id="56" name="スライド番号プレースホルダー 55">
            <a:extLst>
              <a:ext uri="{FF2B5EF4-FFF2-40B4-BE49-F238E27FC236}">
                <a16:creationId xmlns:a16="http://schemas.microsoft.com/office/drawing/2014/main" id="{01985974-27C6-9A42-EC65-C1C87E73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98C53-BDCD-2113-F574-C4A8B4B99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8">
            <a:extLst>
              <a:ext uri="{FF2B5EF4-FFF2-40B4-BE49-F238E27FC236}">
                <a16:creationId xmlns:a16="http://schemas.microsoft.com/office/drawing/2014/main" id="{771DCF1B-5025-9D7A-95AC-699C7E6465BD}"/>
              </a:ext>
            </a:extLst>
          </p:cNvPr>
          <p:cNvSpPr txBox="1"/>
          <p:nvPr/>
        </p:nvSpPr>
        <p:spPr>
          <a:xfrm>
            <a:off x="9638655" y="1217213"/>
            <a:ext cx="87598" cy="161774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953" spc="-45" dirty="0">
                <a:latin typeface="Times New Roman"/>
                <a:cs typeface="Times New Roman"/>
              </a:rPr>
              <a:t>0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id="{9615F7A1-D454-EEE5-1A64-80EB9D37AFCE}"/>
              </a:ext>
            </a:extLst>
          </p:cNvPr>
          <p:cNvSpPr txBox="1"/>
          <p:nvPr/>
        </p:nvSpPr>
        <p:spPr>
          <a:xfrm>
            <a:off x="10267977" y="1062764"/>
            <a:ext cx="87598" cy="161774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953" spc="-45" dirty="0">
                <a:latin typeface="Times New Roman"/>
                <a:cs typeface="Times New Roman"/>
              </a:rPr>
              <a:t>2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13" name="object 30">
            <a:extLst>
              <a:ext uri="{FF2B5EF4-FFF2-40B4-BE49-F238E27FC236}">
                <a16:creationId xmlns:a16="http://schemas.microsoft.com/office/drawing/2014/main" id="{858F2C4B-71C3-9ADB-EEB4-537895D7329F}"/>
              </a:ext>
            </a:extLst>
          </p:cNvPr>
          <p:cNvSpPr txBox="1"/>
          <p:nvPr/>
        </p:nvSpPr>
        <p:spPr>
          <a:xfrm>
            <a:off x="9487663" y="1083512"/>
            <a:ext cx="1104772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1634" i="1" dirty="0">
                <a:latin typeface="Times New Roman"/>
                <a:cs typeface="Times New Roman"/>
              </a:rPr>
              <a:t>X</a:t>
            </a:r>
            <a:r>
              <a:rPr sz="1634" i="1" spc="417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77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g</a:t>
            </a:r>
            <a:r>
              <a:rPr sz="1634" i="1" spc="-263" dirty="0">
                <a:latin typeface="Times New Roman"/>
                <a:cs typeface="Times New Roman"/>
              </a:rPr>
              <a:t> </a:t>
            </a:r>
            <a:r>
              <a:rPr sz="1634" spc="-349" dirty="0">
                <a:latin typeface="Cambria"/>
                <a:cs typeface="Cambria"/>
              </a:rPr>
              <a:t>/</a:t>
            </a:r>
            <a:r>
              <a:rPr sz="1634" spc="-191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cm</a:t>
            </a:r>
            <a:r>
              <a:rPr sz="1634" i="1" spc="245" dirty="0">
                <a:latin typeface="Times New Roman"/>
                <a:cs typeface="Times New Roman"/>
              </a:rPr>
              <a:t> </a:t>
            </a:r>
            <a:r>
              <a:rPr sz="1634" spc="113" dirty="0">
                <a:latin typeface="Cambria"/>
                <a:cs typeface="Cambria"/>
              </a:rPr>
              <a:t>)=</a:t>
            </a:r>
            <a:endParaRPr sz="1634" dirty="0">
              <a:latin typeface="Cambria"/>
              <a:cs typeface="Cambria"/>
            </a:endParaRPr>
          </a:p>
        </p:txBody>
      </p:sp>
      <p:sp>
        <p:nvSpPr>
          <p:cNvPr id="14" name="object 31">
            <a:extLst>
              <a:ext uri="{FF2B5EF4-FFF2-40B4-BE49-F238E27FC236}">
                <a16:creationId xmlns:a16="http://schemas.microsoft.com/office/drawing/2014/main" id="{055A446B-5827-5F21-BE31-FBBE366D97EB}"/>
              </a:ext>
            </a:extLst>
          </p:cNvPr>
          <p:cNvSpPr txBox="1"/>
          <p:nvPr/>
        </p:nvSpPr>
        <p:spPr>
          <a:xfrm>
            <a:off x="10587248" y="954419"/>
            <a:ext cx="1508760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  <a:tabLst>
                <a:tab pos="249549" algn="l"/>
                <a:tab pos="1496719" algn="l"/>
              </a:tabLst>
            </a:pPr>
            <a:r>
              <a:rPr sz="1634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716.4</a:t>
            </a:r>
            <a:r>
              <a:rPr sz="1634" u="sng" spc="35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1634" i="1" u="sng" spc="-15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34" u="sng" spc="-113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(</a:t>
            </a:r>
            <a:r>
              <a:rPr sz="1634" u="sng" spc="-177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 </a:t>
            </a:r>
            <a:r>
              <a:rPr sz="1634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</a:t>
            </a:r>
            <a:r>
              <a:rPr sz="1634" i="1" spc="-259" dirty="0">
                <a:latin typeface="Times New Roman"/>
                <a:cs typeface="Times New Roman"/>
              </a:rPr>
              <a:t> </a:t>
            </a:r>
            <a:r>
              <a:rPr sz="1634" u="sng" spc="-45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)</a:t>
            </a:r>
            <a:r>
              <a:rPr sz="1634" u="sng" dirty="0">
                <a:uFill>
                  <a:solidFill>
                    <a:srgbClr val="000000"/>
                  </a:solidFill>
                </a:uFill>
                <a:latin typeface="Cambria"/>
                <a:cs typeface="Cambria"/>
              </a:rPr>
              <a:t>	</a:t>
            </a:r>
            <a:endParaRPr sz="1634">
              <a:latin typeface="Cambria"/>
              <a:cs typeface="Cambria"/>
            </a:endParaRPr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96D53907-6BAF-8EA9-8D0B-BFCDB39DE70E}"/>
              </a:ext>
            </a:extLst>
          </p:cNvPr>
          <p:cNvSpPr txBox="1"/>
          <p:nvPr/>
        </p:nvSpPr>
        <p:spPr>
          <a:xfrm>
            <a:off x="11626899" y="1412004"/>
            <a:ext cx="381512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2451" i="1" spc="-27" baseline="-27777" dirty="0">
                <a:latin typeface="Times New Roman"/>
                <a:cs typeface="Times New Roman"/>
              </a:rPr>
              <a:t>Z</a:t>
            </a:r>
            <a:r>
              <a:rPr sz="953" spc="-18" dirty="0">
                <a:latin typeface="Times New Roman"/>
                <a:cs typeface="Times New Roman"/>
              </a:rPr>
              <a:t>1</a:t>
            </a:r>
            <a:r>
              <a:rPr sz="953" spc="-18" dirty="0">
                <a:latin typeface="Cambria"/>
                <a:cs typeface="Cambria"/>
              </a:rPr>
              <a:t>/</a:t>
            </a:r>
            <a:r>
              <a:rPr sz="953" spc="-18" dirty="0">
                <a:latin typeface="Times New Roman"/>
                <a:cs typeface="Times New Roman"/>
              </a:rPr>
              <a:t>2</a:t>
            </a:r>
            <a:endParaRPr sz="953">
              <a:latin typeface="Times New Roman"/>
              <a:cs typeface="Times New Roman"/>
            </a:endParaRPr>
          </a:p>
        </p:txBody>
      </p:sp>
      <p:sp>
        <p:nvSpPr>
          <p:cNvPr id="16" name="object 33">
            <a:extLst>
              <a:ext uri="{FF2B5EF4-FFF2-40B4-BE49-F238E27FC236}">
                <a16:creationId xmlns:a16="http://schemas.microsoft.com/office/drawing/2014/main" id="{0B50B4B8-3288-0B11-BABB-6F863B1CDEC1}"/>
              </a:ext>
            </a:extLst>
          </p:cNvPr>
          <p:cNvSpPr txBox="1"/>
          <p:nvPr/>
        </p:nvSpPr>
        <p:spPr>
          <a:xfrm>
            <a:off x="10581485" y="1342848"/>
            <a:ext cx="1526624" cy="261953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34580">
              <a:spcBef>
                <a:spcPts val="82"/>
              </a:spcBef>
            </a:pPr>
            <a:r>
              <a:rPr sz="1634" i="1" dirty="0">
                <a:latin typeface="Times New Roman"/>
                <a:cs typeface="Times New Roman"/>
              </a:rPr>
              <a:t>Z</a:t>
            </a:r>
            <a:r>
              <a:rPr sz="1634" i="1" spc="-208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68" dirty="0">
                <a:latin typeface="Cambria"/>
                <a:cs typeface="Cambria"/>
              </a:rPr>
              <a:t> </a:t>
            </a:r>
            <a:r>
              <a:rPr sz="1634" i="1" dirty="0">
                <a:latin typeface="Times New Roman"/>
                <a:cs typeface="Times New Roman"/>
              </a:rPr>
              <a:t>Z</a:t>
            </a:r>
            <a:r>
              <a:rPr sz="1634" i="1" spc="-204" dirty="0">
                <a:latin typeface="Times New Roman"/>
                <a:cs typeface="Times New Roman"/>
              </a:rPr>
              <a:t> </a:t>
            </a:r>
            <a:r>
              <a:rPr sz="1634" spc="127" dirty="0">
                <a:latin typeface="Cambria"/>
                <a:cs typeface="Cambria"/>
              </a:rPr>
              <a:t>+</a:t>
            </a:r>
            <a:r>
              <a:rPr sz="1634" spc="127" dirty="0">
                <a:latin typeface="Times New Roman"/>
                <a:cs typeface="Times New Roman"/>
              </a:rPr>
              <a:t>1</a:t>
            </a:r>
            <a:r>
              <a:rPr sz="1634" spc="127" dirty="0">
                <a:latin typeface="Cambria"/>
                <a:cs typeface="Cambria"/>
              </a:rPr>
              <a:t>)</a:t>
            </a:r>
            <a:r>
              <a:rPr sz="1634" spc="-172" dirty="0">
                <a:latin typeface="Cambria"/>
                <a:cs typeface="Cambria"/>
              </a:rPr>
              <a:t> </a:t>
            </a:r>
            <a:r>
              <a:rPr sz="1634" dirty="0">
                <a:latin typeface="Times New Roman"/>
                <a:cs typeface="Times New Roman"/>
              </a:rPr>
              <a:t>ln</a:t>
            </a:r>
            <a:r>
              <a:rPr sz="1634" spc="-154" dirty="0">
                <a:latin typeface="Times New Roman"/>
                <a:cs typeface="Times New Roman"/>
              </a:rPr>
              <a:t> </a:t>
            </a:r>
            <a:r>
              <a:rPr sz="1634" spc="-113" dirty="0">
                <a:latin typeface="Cambria"/>
                <a:cs typeface="Cambria"/>
              </a:rPr>
              <a:t>(</a:t>
            </a:r>
            <a:r>
              <a:rPr sz="1634" spc="-100" dirty="0">
                <a:latin typeface="Cambria"/>
                <a:cs typeface="Cambria"/>
              </a:rPr>
              <a:t> </a:t>
            </a:r>
            <a:r>
              <a:rPr sz="2451" u="sng" baseline="30864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287</a:t>
            </a:r>
            <a:r>
              <a:rPr sz="2451" spc="-156" baseline="30864" dirty="0">
                <a:latin typeface="Times New Roman"/>
                <a:cs typeface="Times New Roman"/>
              </a:rPr>
              <a:t> </a:t>
            </a:r>
            <a:r>
              <a:rPr sz="1634" spc="-54" dirty="0">
                <a:latin typeface="Cambria"/>
                <a:cs typeface="Cambria"/>
              </a:rPr>
              <a:t>)</a:t>
            </a:r>
            <a:endParaRPr sz="1634" dirty="0">
              <a:latin typeface="Cambria"/>
              <a:cs typeface="Cambria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B38B66D3-2188-46F8-A151-6790DF7E5090}"/>
              </a:ext>
            </a:extLst>
          </p:cNvPr>
          <p:cNvSpPr txBox="1">
            <a:spLocks/>
          </p:cNvSpPr>
          <p:nvPr/>
        </p:nvSpPr>
        <p:spPr>
          <a:xfrm>
            <a:off x="638711" y="265672"/>
            <a:ext cx="10840538" cy="688747"/>
          </a:xfrm>
          <a:prstGeom prst="rect">
            <a:avLst/>
          </a:prstGeom>
        </p:spPr>
        <p:txBody>
          <a:bodyPr vert="horz" wrap="square" lIns="0" tIns="1152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lang="en-US" spc="-250" dirty="0">
                <a:latin typeface="Comic Sans MS" panose="030F0902030302020204" pitchFamily="66" charset="0"/>
              </a:rPr>
              <a:t>Radiation Length X</a:t>
            </a:r>
            <a:r>
              <a:rPr lang="en-US" spc="-250" baseline="-25000" dirty="0">
                <a:latin typeface="Comic Sans MS" panose="030F0902030302020204" pitchFamily="66" charset="0"/>
              </a:rPr>
              <a:t>0 </a:t>
            </a:r>
            <a:r>
              <a:rPr lang="en-US" spc="-250" dirty="0">
                <a:latin typeface="Comic Sans MS" panose="030F0902030302020204" pitchFamily="66" charset="0"/>
              </a:rPr>
              <a:t>for Various Elements  </a:t>
            </a:r>
            <a:endParaRPr lang="en-US" spc="-290" dirty="0">
              <a:latin typeface="Comic Sans MS" panose="030F0902030302020204" pitchFamily="66" charset="0"/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0DA8633B-49CB-46E8-CE3E-1D0187100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4580">
              <a:lnSpc>
                <a:spcPts val="2215"/>
              </a:lnSpc>
            </a:pPr>
            <a:fld id="{81D60167-4931-47E6-BA6A-407CBD079E47}" type="slidenum">
              <a:rPr lang="en-US" altLang="ja-JP" spc="-309" smtClean="0"/>
              <a:pPr marL="34580">
                <a:lnSpc>
                  <a:spcPts val="2215"/>
                </a:lnSpc>
              </a:pPr>
              <a:t>18</a:t>
            </a:fld>
            <a:r>
              <a:rPr lang="en-US" altLang="ja-JP" spc="-309"/>
              <a:t>/58</a:t>
            </a:r>
            <a:endParaRPr lang="en-US" altLang="ja-JP" spc="-309" dirty="0"/>
          </a:p>
        </p:txBody>
      </p:sp>
      <p:pic>
        <p:nvPicPr>
          <p:cNvPr id="2050" name="Picture 2" descr="タングステンについてご存知ですか？その素材や用途について説明します。｜豆知識｜ 金属スクラップ買取のスクラップ価格ドットコム">
            <a:extLst>
              <a:ext uri="{FF2B5EF4-FFF2-40B4-BE49-F238E27FC236}">
                <a16:creationId xmlns:a16="http://schemas.microsoft.com/office/drawing/2014/main" id="{302E28E4-AA86-D6AD-5D3A-C1C8FB833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1992" r="17090"/>
          <a:stretch/>
        </p:blipFill>
        <p:spPr bwMode="auto">
          <a:xfrm>
            <a:off x="9597710" y="3610238"/>
            <a:ext cx="2498297" cy="19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88">
            <a:extLst>
              <a:ext uri="{FF2B5EF4-FFF2-40B4-BE49-F238E27FC236}">
                <a16:creationId xmlns:a16="http://schemas.microsoft.com/office/drawing/2014/main" id="{566EB987-C416-B620-C389-D367753492AA}"/>
              </a:ext>
            </a:extLst>
          </p:cNvPr>
          <p:cNvSpPr txBox="1"/>
          <p:nvPr/>
        </p:nvSpPr>
        <p:spPr>
          <a:xfrm>
            <a:off x="160621" y="940160"/>
            <a:ext cx="4841875" cy="125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 indent="-335280">
              <a:lnSpc>
                <a:spcPct val="100000"/>
              </a:lnSpc>
              <a:spcBef>
                <a:spcPts val="100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60045" algn="l"/>
                <a:tab pos="360680" algn="l"/>
              </a:tabLst>
            </a:pPr>
            <a:r>
              <a:rPr sz="1800" spc="-5" dirty="0">
                <a:solidFill>
                  <a:srgbClr val="FF2800"/>
                </a:solidFill>
                <a:latin typeface="Comic Sans MS"/>
                <a:cs typeface="Comic Sans MS"/>
              </a:rPr>
              <a:t>Bremsstrahlung</a:t>
            </a:r>
            <a:endParaRPr sz="1800" dirty="0">
              <a:latin typeface="Comic Sans MS"/>
              <a:cs typeface="Comic Sans MS"/>
            </a:endParaRPr>
          </a:p>
          <a:p>
            <a:pPr marL="708025" lvl="1" indent="-235585">
              <a:lnSpc>
                <a:spcPct val="100000"/>
              </a:lnSpc>
              <a:spcBef>
                <a:spcPts val="1495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708660" algn="l"/>
              </a:tabLst>
            </a:pPr>
            <a:r>
              <a:rPr sz="1600" spc="-5" dirty="0">
                <a:latin typeface="Comic Sans MS"/>
                <a:cs typeface="Comic Sans MS"/>
              </a:rPr>
              <a:t>Material</a:t>
            </a:r>
            <a:r>
              <a:rPr sz="1600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dependence</a:t>
            </a:r>
            <a:r>
              <a:rPr sz="1600" spc="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in</a:t>
            </a:r>
            <a:r>
              <a:rPr sz="1600" spc="5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radiation</a:t>
            </a:r>
            <a:r>
              <a:rPr sz="1600" spc="5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length</a:t>
            </a:r>
            <a:r>
              <a:rPr sz="1600" spc="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X</a:t>
            </a:r>
            <a:r>
              <a:rPr sz="1650" baseline="-20202" dirty="0">
                <a:latin typeface="Comic Sans MS"/>
                <a:cs typeface="Comic Sans MS"/>
              </a:rPr>
              <a:t>0</a:t>
            </a:r>
          </a:p>
          <a:p>
            <a:pPr marL="713740" lvl="1" indent="-231775">
              <a:lnSpc>
                <a:spcPct val="100000"/>
              </a:lnSpc>
              <a:spcBef>
                <a:spcPts val="2185"/>
              </a:spcBef>
              <a:buSzPct val="75000"/>
              <a:buFont typeface="Wingdings"/>
              <a:buChar char=""/>
              <a:tabLst>
                <a:tab pos="714375" algn="l"/>
              </a:tabLst>
            </a:pPr>
            <a:r>
              <a:rPr sz="1600" spc="-5" dirty="0">
                <a:latin typeface="Comic Sans MS"/>
                <a:cs typeface="Comic Sans MS"/>
              </a:rPr>
              <a:t>Critical</a:t>
            </a:r>
            <a:r>
              <a:rPr sz="1600" spc="-25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energy:</a:t>
            </a:r>
            <a:endParaRPr sz="1600" dirty="0">
              <a:latin typeface="Comic Sans MS"/>
              <a:cs typeface="Comic Sans MS"/>
            </a:endParaRPr>
          </a:p>
        </p:txBody>
      </p:sp>
      <p:graphicFrame>
        <p:nvGraphicFramePr>
          <p:cNvPr id="4" name="object 89">
            <a:extLst>
              <a:ext uri="{FF2B5EF4-FFF2-40B4-BE49-F238E27FC236}">
                <a16:creationId xmlns:a16="http://schemas.microsoft.com/office/drawing/2014/main" id="{FA889294-7E4C-ACE2-C52E-F8F100991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569181"/>
              </p:ext>
            </p:extLst>
          </p:nvPr>
        </p:nvGraphicFramePr>
        <p:xfrm>
          <a:off x="5077992" y="1454680"/>
          <a:ext cx="4379593" cy="5081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6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9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168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Comic Sans MS"/>
                          <a:cs typeface="Comic Sans MS"/>
                        </a:rPr>
                        <a:t>Material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Z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A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15" dirty="0">
                          <a:latin typeface="Comic Sans MS"/>
                          <a:cs typeface="Comic Sans MS"/>
                        </a:rPr>
                        <a:t>Z/A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5" dirty="0">
                          <a:latin typeface="Comic Sans MS"/>
                          <a:cs typeface="Comic Sans MS"/>
                        </a:rPr>
                        <a:t>X</a:t>
                      </a:r>
                      <a:r>
                        <a:rPr sz="1200" spc="7" baseline="-20833" dirty="0">
                          <a:latin typeface="Comic Sans MS"/>
                          <a:cs typeface="Comic Sans MS"/>
                        </a:rPr>
                        <a:t>0</a:t>
                      </a:r>
                      <a:r>
                        <a:rPr sz="1200" spc="209" baseline="-20833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200" spc="-50" dirty="0">
                          <a:latin typeface="Comic Sans MS"/>
                          <a:cs typeface="Comic Sans MS"/>
                        </a:rPr>
                        <a:t>(cm)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153035" algn="ctr">
                        <a:lnSpc>
                          <a:spcPts val="1270"/>
                        </a:lnSpc>
                        <a:spcBef>
                          <a:spcPts val="315"/>
                        </a:spcBef>
                      </a:pPr>
                      <a:r>
                        <a:rPr sz="1200" spc="30" dirty="0">
                          <a:latin typeface="Comic Sans MS"/>
                          <a:cs typeface="Comic Sans MS"/>
                        </a:rPr>
                        <a:t>D</a:t>
                      </a:r>
                      <a:r>
                        <a:rPr sz="1200" spc="-60" dirty="0"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sz="1200" spc="-30" dirty="0"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sz="1200" spc="15" dirty="0"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sz="1200" spc="60" dirty="0"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sz="1200" spc="30" dirty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sz="1200" dirty="0">
                          <a:latin typeface="Comic Sans MS"/>
                          <a:cs typeface="Comic Sans MS"/>
                        </a:rPr>
                        <a:t>y  </a:t>
                      </a:r>
                      <a:r>
                        <a:rPr sz="1200" spc="-35" dirty="0">
                          <a:latin typeface="Comic Sans MS"/>
                          <a:cs typeface="Comic Sans MS"/>
                        </a:rPr>
                        <a:t>(g/cm</a:t>
                      </a:r>
                      <a:r>
                        <a:rPr sz="1200" spc="-52" baseline="27777" dirty="0"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200" spc="-35" dirty="0">
                          <a:latin typeface="Comic Sans MS"/>
                          <a:cs typeface="Comic Sans MS"/>
                        </a:rPr>
                        <a:t>)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4000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marL="92710" algn="ctr">
                        <a:lnSpc>
                          <a:spcPts val="1345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sz="1200" spc="-30" baseline="-20833" dirty="0">
                          <a:latin typeface="Comic Sans MS"/>
                          <a:cs typeface="Comic Sans MS"/>
                        </a:rPr>
                        <a:t>2</a:t>
                      </a:r>
                      <a:endParaRPr sz="1200" baseline="-20833" dirty="0">
                        <a:latin typeface="Comic Sans MS"/>
                        <a:cs typeface="Comic Sans MS"/>
                      </a:endParaRPr>
                    </a:p>
                    <a:p>
                      <a:pPr marL="92710" algn="ctr">
                        <a:lnSpc>
                          <a:spcPts val="1345"/>
                        </a:lnSpc>
                      </a:pPr>
                      <a:r>
                        <a:rPr sz="1200" spc="-5" dirty="0">
                          <a:latin typeface="Comic Sans MS"/>
                          <a:cs typeface="Comic Sans MS"/>
                        </a:rPr>
                        <a:t>(liquid)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1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1.008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0.992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866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0.0708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5" dirty="0">
                          <a:latin typeface="Comic Sans MS"/>
                          <a:cs typeface="Comic Sans MS"/>
                        </a:rPr>
                        <a:t>He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2</a:t>
                      </a: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4.002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0.500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756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0.125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C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6</a:t>
                      </a: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12.01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0.500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18.8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2.27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40" dirty="0">
                          <a:latin typeface="Comic Sans MS"/>
                          <a:cs typeface="Comic Sans MS"/>
                        </a:rPr>
                        <a:t>Al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13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26.98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0.482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5" dirty="0">
                          <a:latin typeface="Comic Sans MS"/>
                          <a:cs typeface="Comic Sans MS"/>
                        </a:rPr>
                        <a:t>8.9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2.70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15" dirty="0">
                          <a:latin typeface="Comic Sans MS"/>
                          <a:cs typeface="Comic Sans MS"/>
                        </a:rPr>
                        <a:t>Cu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29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63.55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0.456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1.43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8.96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5" dirty="0">
                          <a:latin typeface="Comic Sans MS"/>
                          <a:cs typeface="Comic Sans MS"/>
                        </a:rPr>
                        <a:t>Pb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82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207.2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0.396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0.56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11.4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W</a:t>
                      </a: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2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74</a:t>
                      </a:r>
                      <a:endParaRPr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183.8</a:t>
                      </a:r>
                      <a:endParaRPr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25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0.403</a:t>
                      </a:r>
                      <a:endParaRPr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2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0.35</a:t>
                      </a:r>
                      <a:endParaRPr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2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19.3</a:t>
                      </a:r>
                      <a:endParaRPr sz="1200" b="1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U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92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238.0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0.387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0.32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19.0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dirty="0">
                          <a:latin typeface="Comic Sans MS"/>
                          <a:cs typeface="Comic Sans MS"/>
                        </a:rPr>
                        <a:t>Scint.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0.538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42.4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1.03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9685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5" dirty="0">
                          <a:latin typeface="Comic Sans MS"/>
                          <a:cs typeface="Comic Sans MS"/>
                        </a:rPr>
                        <a:t>BGO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0.421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1.12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7.10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Comic Sans MS"/>
                          <a:cs typeface="Comic Sans MS"/>
                        </a:rPr>
                        <a:t>CsI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0.416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1.85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4.53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8808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5" dirty="0">
                          <a:latin typeface="Comic Sans MS"/>
                          <a:cs typeface="Comic Sans MS"/>
                        </a:rPr>
                        <a:t>NaI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5" dirty="0">
                          <a:latin typeface="Comic Sans MS"/>
                          <a:cs typeface="Comic Sans MS"/>
                        </a:rPr>
                        <a:t>0.427</a:t>
                      </a:r>
                      <a:endParaRPr sz="120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2.59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20" dirty="0">
                          <a:latin typeface="Comic Sans MS"/>
                          <a:cs typeface="Comic Sans MS"/>
                        </a:rPr>
                        <a:t>3.67</a:t>
                      </a:r>
                      <a:endParaRPr sz="1200" dirty="0">
                        <a:latin typeface="Comic Sans MS"/>
                        <a:cs typeface="Comic Sans MS"/>
                      </a:endParaRPr>
                    </a:p>
                  </a:txBody>
                  <a:tcPr marL="0" marR="0" marT="1651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object 91">
            <a:extLst>
              <a:ext uri="{FF2B5EF4-FFF2-40B4-BE49-F238E27FC236}">
                <a16:creationId xmlns:a16="http://schemas.microsoft.com/office/drawing/2014/main" id="{D17ED47F-B971-1830-9F4E-CCE44E1FAE8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882" y="3436692"/>
            <a:ext cx="3291840" cy="249787"/>
          </a:xfrm>
          <a:prstGeom prst="rect">
            <a:avLst/>
          </a:prstGeom>
        </p:spPr>
      </p:pic>
      <p:pic>
        <p:nvPicPr>
          <p:cNvPr id="6" name="object 92">
            <a:extLst>
              <a:ext uri="{FF2B5EF4-FFF2-40B4-BE49-F238E27FC236}">
                <a16:creationId xmlns:a16="http://schemas.microsoft.com/office/drawing/2014/main" id="{4E3E51A1-CCA8-C1F8-6955-693590411F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082" y="3878650"/>
            <a:ext cx="4101498" cy="2596895"/>
          </a:xfrm>
          <a:prstGeom prst="rect">
            <a:avLst/>
          </a:prstGeom>
        </p:spPr>
      </p:pic>
      <p:pic>
        <p:nvPicPr>
          <p:cNvPr id="9" name="object 95">
            <a:extLst>
              <a:ext uri="{FF2B5EF4-FFF2-40B4-BE49-F238E27FC236}">
                <a16:creationId xmlns:a16="http://schemas.microsoft.com/office/drawing/2014/main" id="{227E4656-60A2-ABCB-906D-DFC0875AB1A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13097" y="2476430"/>
            <a:ext cx="1490472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6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3031792" y="329310"/>
            <a:ext cx="6291795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lang="en-US" spc="-4" dirty="0">
                <a:latin typeface="Comic Sans MS" panose="030F0902030302020204" pitchFamily="66" charset="0"/>
              </a:rPr>
              <a:t>Cherenkov Radiation</a:t>
            </a:r>
            <a:endParaRPr spc="-4" dirty="0">
              <a:latin typeface="Comic Sans MS" panose="030F0902030302020204" pitchFamily="66" charset="0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6428" y="1163315"/>
            <a:ext cx="9338399" cy="109603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dirty="0">
                <a:solidFill>
                  <a:srgbClr val="FF2800"/>
                </a:solidFill>
                <a:latin typeface="Comic Sans MS"/>
                <a:cs typeface="Comic Sans MS"/>
              </a:rPr>
              <a:t>Cherenkov</a:t>
            </a:r>
            <a:r>
              <a:rPr spc="-44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radiation</a:t>
            </a:r>
            <a:endParaRPr dirty="0">
              <a:latin typeface="Comic Sans MS"/>
              <a:cs typeface="Comic Sans MS"/>
            </a:endParaRPr>
          </a:p>
          <a:p>
            <a:pPr marL="613555" marR="4483" lvl="1" indent="-207320">
              <a:lnSpc>
                <a:spcPct val="114999"/>
              </a:lnSpc>
              <a:spcBef>
                <a:spcPts val="1465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614115" algn="l"/>
              </a:tabLst>
            </a:pPr>
            <a:r>
              <a:rPr spc="-4" dirty="0">
                <a:latin typeface="Comic Sans MS"/>
                <a:cs typeface="Comic Sans MS"/>
              </a:rPr>
              <a:t>Definition: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Cherenkov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radiation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arises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when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charged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particle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in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 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material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moves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faster</a:t>
            </a:r>
            <a:r>
              <a:rPr dirty="0">
                <a:latin typeface="Comic Sans MS"/>
                <a:cs typeface="Comic Sans MS"/>
              </a:rPr>
              <a:t> than the speed of </a:t>
            </a:r>
            <a:r>
              <a:rPr spc="-4" dirty="0">
                <a:latin typeface="Comic Sans MS"/>
                <a:cs typeface="Comic Sans MS"/>
              </a:rPr>
              <a:t>light</a:t>
            </a:r>
            <a:r>
              <a:rPr dirty="0">
                <a:latin typeface="Comic Sans MS"/>
                <a:cs typeface="Comic Sans MS"/>
              </a:rPr>
              <a:t> in that </a:t>
            </a:r>
            <a:r>
              <a:rPr spc="-4" dirty="0">
                <a:latin typeface="Comic Sans MS"/>
                <a:cs typeface="Comic Sans MS"/>
              </a:rPr>
              <a:t>same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medium: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41771" y="2744689"/>
            <a:ext cx="5733929" cy="28888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17966" indent="-207320">
              <a:spcBef>
                <a:spcPts val="93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18526" algn="l"/>
              </a:tabLst>
            </a:pPr>
            <a:r>
              <a:rPr spc="-4" dirty="0">
                <a:latin typeface="Comic Sans MS"/>
                <a:cs typeface="Comic Sans MS"/>
              </a:rPr>
              <a:t>Condition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for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Cherenkov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radiation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to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occur: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41772" y="3618749"/>
            <a:ext cx="4905018" cy="28888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17966" indent="-207320">
              <a:spcBef>
                <a:spcPts val="93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18526" algn="l"/>
              </a:tabLst>
            </a:pPr>
            <a:r>
              <a:rPr dirty="0">
                <a:latin typeface="Comic Sans MS"/>
                <a:cs typeface="Comic Sans MS"/>
              </a:rPr>
              <a:t>Energy</a:t>
            </a:r>
            <a:r>
              <a:rPr spc="-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emitted</a:t>
            </a:r>
            <a:r>
              <a:rPr spc="-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per</a:t>
            </a:r>
            <a:r>
              <a:rPr spc="-4" dirty="0">
                <a:latin typeface="Comic Sans MS"/>
                <a:cs typeface="Comic Sans MS"/>
              </a:rPr>
              <a:t> unit</a:t>
            </a:r>
            <a:r>
              <a:rPr spc="-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path</a:t>
            </a:r>
            <a:r>
              <a:rPr spc="-4" dirty="0">
                <a:latin typeface="Comic Sans MS"/>
                <a:cs typeface="Comic Sans MS"/>
              </a:rPr>
              <a:t> length: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41772" y="4931181"/>
            <a:ext cx="8517001" cy="28888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17966" indent="-207320">
              <a:spcBef>
                <a:spcPts val="93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18526" algn="l"/>
              </a:tabLst>
            </a:pPr>
            <a:r>
              <a:rPr spc="-4" dirty="0">
                <a:latin typeface="Comic Sans MS"/>
                <a:cs typeface="Comic Sans MS"/>
              </a:rPr>
              <a:t>Example: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Lead-glass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(Passive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absorber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material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=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Active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detector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248856" y="5181296"/>
            <a:ext cx="4241387" cy="288880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pc="-4" dirty="0">
                <a:latin typeface="Comic Sans MS"/>
                <a:cs typeface="Comic Sans MS"/>
              </a:rPr>
              <a:t>material)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calorimeter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(Type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SF5):</a:t>
            </a:r>
            <a:endParaRPr>
              <a:latin typeface="Comic Sans MS"/>
              <a:cs typeface="Comic Sans MS"/>
            </a:endParaRPr>
          </a:p>
        </p:txBody>
      </p:sp>
      <p:pic>
        <p:nvPicPr>
          <p:cNvPr id="93" name="object 9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856" y="4174612"/>
            <a:ext cx="5025819" cy="636393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4665" y="2388001"/>
            <a:ext cx="4736507" cy="2652318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6345" y="3072743"/>
            <a:ext cx="1638910" cy="602653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7504" y="2355307"/>
            <a:ext cx="1742742" cy="288880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9828" y="3173162"/>
            <a:ext cx="1993244" cy="336021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>
            <a:off x="5622576" y="5405187"/>
            <a:ext cx="2737995" cy="287182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217966" indent="-207320">
              <a:spcBef>
                <a:spcPts val="79"/>
              </a:spcBef>
              <a:buClr>
                <a:srgbClr val="FF2800"/>
              </a:buClr>
              <a:buSzPct val="57142"/>
              <a:buFont typeface="Lucida Sans Unicode"/>
              <a:buChar char="●"/>
              <a:tabLst>
                <a:tab pos="217966" algn="l"/>
                <a:tab pos="218526" algn="l"/>
              </a:tabLst>
            </a:pPr>
            <a:r>
              <a:rPr spc="-4" dirty="0">
                <a:latin typeface="Comic Sans MS"/>
                <a:cs typeface="Comic Sans MS"/>
              </a:rPr>
              <a:t>Density: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Symbol"/>
                <a:cs typeface="Symbol"/>
              </a:rPr>
              <a:t></a:t>
            </a:r>
            <a:r>
              <a:rPr spc="49" dirty="0">
                <a:solidFill>
                  <a:srgbClr val="FF2800"/>
                </a:solidFill>
                <a:latin typeface="Times New Roman"/>
                <a:cs typeface="Times New Roman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= 4.08g/cm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622576" y="6029567"/>
            <a:ext cx="3478423" cy="303589"/>
          </a:xfrm>
          <a:prstGeom prst="rect">
            <a:avLst/>
          </a:prstGeom>
        </p:spPr>
        <p:txBody>
          <a:bodyPr vert="horz" wrap="square" lIns="0" tIns="26333" rIns="0" bIns="0" rtlCol="0">
            <a:spAutoFit/>
          </a:bodyPr>
          <a:lstStyle/>
          <a:p>
            <a:pPr marL="11206">
              <a:spcBef>
                <a:spcPts val="206"/>
              </a:spcBef>
              <a:tabLst>
                <a:tab pos="217966" algn="l"/>
              </a:tabLst>
            </a:pPr>
            <a:r>
              <a:rPr spc="-13" dirty="0">
                <a:solidFill>
                  <a:srgbClr val="FF2800"/>
                </a:solidFill>
                <a:latin typeface="Lucida Sans Unicode"/>
                <a:cs typeface="Lucida Sans Unicode"/>
              </a:rPr>
              <a:t>	</a:t>
            </a:r>
            <a:r>
              <a:rPr spc="-4" dirty="0">
                <a:latin typeface="Comic Sans MS"/>
                <a:cs typeface="Comic Sans MS"/>
              </a:rPr>
              <a:t>Index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of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refraction: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n</a:t>
            </a:r>
            <a:r>
              <a:rPr spc="-13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=</a:t>
            </a:r>
            <a:r>
              <a:rPr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1.67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108" name="object 108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109" name="object 109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  <p:sp>
        <p:nvSpPr>
          <p:cNvPr id="106" name="object 106"/>
          <p:cNvSpPr txBox="1"/>
          <p:nvPr/>
        </p:nvSpPr>
        <p:spPr>
          <a:xfrm>
            <a:off x="5600165" y="5717377"/>
            <a:ext cx="3593618" cy="287182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240379" indent="-207320">
              <a:spcBef>
                <a:spcPts val="79"/>
              </a:spcBef>
              <a:buClr>
                <a:srgbClr val="FF2800"/>
              </a:buClr>
              <a:buSzPct val="57142"/>
              <a:buFont typeface="Lucida Sans Unicode"/>
              <a:buChar char="●"/>
              <a:tabLst>
                <a:tab pos="240379" algn="l"/>
                <a:tab pos="240939" algn="l"/>
              </a:tabLst>
            </a:pPr>
            <a:r>
              <a:rPr spc="-4" dirty="0">
                <a:latin typeface="Comic Sans MS"/>
                <a:cs typeface="Comic Sans MS"/>
              </a:rPr>
              <a:t>Radiation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length: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dirty="0">
                <a:solidFill>
                  <a:srgbClr val="FF2800"/>
                </a:solidFill>
                <a:latin typeface="Comic Sans MS"/>
                <a:cs typeface="Comic Sans MS"/>
              </a:rPr>
              <a:t>X</a:t>
            </a:r>
            <a:r>
              <a:rPr baseline="-24691" dirty="0">
                <a:solidFill>
                  <a:srgbClr val="FF2800"/>
                </a:solidFill>
                <a:latin typeface="Comic Sans MS"/>
                <a:cs typeface="Comic Sans MS"/>
              </a:rPr>
              <a:t>0</a:t>
            </a:r>
            <a:r>
              <a:rPr spc="-19" baseline="-24691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=</a:t>
            </a:r>
            <a:r>
              <a:rPr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2.54cm</a:t>
            </a:r>
            <a:endParaRPr dirty="0">
              <a:latin typeface="Comic Sans MS"/>
              <a:cs typeface="Comic Sans MS"/>
            </a:endParaRPr>
          </a:p>
        </p:txBody>
      </p:sp>
      <p:sp>
        <p:nvSpPr>
          <p:cNvPr id="110" name="object 2">
            <a:extLst>
              <a:ext uri="{FF2B5EF4-FFF2-40B4-BE49-F238E27FC236}">
                <a16:creationId xmlns:a16="http://schemas.microsoft.com/office/drawing/2014/main" id="{93944088-BEDE-6C0B-AF55-F78F2D58056F}"/>
              </a:ext>
            </a:extLst>
          </p:cNvPr>
          <p:cNvSpPr txBox="1"/>
          <p:nvPr/>
        </p:nvSpPr>
        <p:spPr>
          <a:xfrm>
            <a:off x="9851664" y="6622337"/>
            <a:ext cx="1167240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Bern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d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" dirty="0" err="1">
                <a:solidFill>
                  <a:srgbClr val="231996"/>
                </a:solidFill>
                <a:latin typeface="Arial MT"/>
                <a:cs typeface="Arial MT"/>
              </a:rPr>
              <a:t>S</a:t>
            </a:r>
            <a:r>
              <a:rPr sz="794" spc="4" dirty="0" err="1">
                <a:solidFill>
                  <a:srgbClr val="231996"/>
                </a:solidFill>
                <a:latin typeface="Arial MT"/>
                <a:cs typeface="Arial MT"/>
              </a:rPr>
              <a:t>u</a:t>
            </a:r>
            <a:r>
              <a:rPr lang="en-US" sz="794" spc="4" dirty="0" err="1">
                <a:solidFill>
                  <a:srgbClr val="231996"/>
                </a:solidFill>
                <a:latin typeface="Arial MT"/>
                <a:cs typeface="Arial MT"/>
              </a:rPr>
              <a:t>rrow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111" name="object 3">
            <a:extLst>
              <a:ext uri="{FF2B5EF4-FFF2-40B4-BE49-F238E27FC236}">
                <a16:creationId xmlns:a16="http://schemas.microsoft.com/office/drawing/2014/main" id="{FC2DBF9B-C47A-F08B-7A4B-EB384C494BCD}"/>
              </a:ext>
            </a:extLst>
          </p:cNvPr>
          <p:cNvSpPr txBox="1"/>
          <p:nvPr/>
        </p:nvSpPr>
        <p:spPr>
          <a:xfrm>
            <a:off x="124795" y="6488118"/>
            <a:ext cx="521634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NEPPSRIII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112" name="object 99">
            <a:extLst>
              <a:ext uri="{FF2B5EF4-FFF2-40B4-BE49-F238E27FC236}">
                <a16:creationId xmlns:a16="http://schemas.microsoft.com/office/drawing/2014/main" id="{F9C0AB4A-15E1-6109-C1C9-C4CD4C17DF9B}"/>
              </a:ext>
            </a:extLst>
          </p:cNvPr>
          <p:cNvSpPr txBox="1"/>
          <p:nvPr/>
        </p:nvSpPr>
        <p:spPr>
          <a:xfrm>
            <a:off x="124795" y="6713946"/>
            <a:ext cx="150270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865"/>
              </a:lnSpc>
            </a:pP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raig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v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ille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ap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e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od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08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23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200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4</a:t>
            </a:r>
            <a:endParaRPr sz="794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DF32F-412B-CFF6-20C1-08CBB69F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C57E402-5BD7-3962-D056-B3B08118A6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"/>
          <a:stretch/>
        </p:blipFill>
        <p:spPr>
          <a:xfrm>
            <a:off x="1644869" y="75263"/>
            <a:ext cx="8417815" cy="67074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1319279-7C96-C2B1-5A8B-582AE9632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Basics of Particle Interaction</a:t>
            </a:r>
            <a:endParaRPr kumimoji="1" lang="ja-JP" altLang="en-US" b="1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E17D32C-A1DB-F178-86D1-3B24AEF9D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6382"/>
            <a:ext cx="9144000" cy="1655762"/>
          </a:xfrm>
        </p:spPr>
        <p:txBody>
          <a:bodyPr/>
          <a:lstStyle/>
          <a:p>
            <a:r>
              <a:rPr kumimoji="1" lang="en-US" altLang="ja-JP" b="1" dirty="0"/>
              <a:t>RIKEN/RBRC</a:t>
            </a:r>
          </a:p>
          <a:p>
            <a:r>
              <a:rPr lang="en-US" altLang="ja-JP" b="1" dirty="0"/>
              <a:t>Itaru Nakagawa</a:t>
            </a:r>
            <a:endParaRPr kumimoji="1" lang="ja-JP" altLang="en-US" b="1"/>
          </a:p>
        </p:txBody>
      </p:sp>
      <p:pic>
        <p:nvPicPr>
          <p:cNvPr id="4" name="object 111">
            <a:extLst>
              <a:ext uri="{FF2B5EF4-FFF2-40B4-BE49-F238E27FC236}">
                <a16:creationId xmlns:a16="http://schemas.microsoft.com/office/drawing/2014/main" id="{67166639-CCFF-EB53-EB4A-BD71288D1C7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1028" name="Picture 4" descr="Riken – Apical Scientific">
            <a:extLst>
              <a:ext uri="{FF2B5EF4-FFF2-40B4-BE49-F238E27FC236}">
                <a16:creationId xmlns:a16="http://schemas.microsoft.com/office/drawing/2014/main" id="{480781F2-2BA0-DEEA-7AE5-706DA645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240" y="912461"/>
            <a:ext cx="1279415" cy="9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NL Facility Report and Acquisition">
            <a:extLst>
              <a:ext uri="{FF2B5EF4-FFF2-40B4-BE49-F238E27FC236}">
                <a16:creationId xmlns:a16="http://schemas.microsoft.com/office/drawing/2014/main" id="{E29E242F-F07B-2C01-93B5-55D1CC72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663" y="8878"/>
            <a:ext cx="2307337" cy="7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NC">
            <a:extLst>
              <a:ext uri="{FF2B5EF4-FFF2-40B4-BE49-F238E27FC236}">
                <a16:creationId xmlns:a16="http://schemas.microsoft.com/office/drawing/2014/main" id="{AE93D9BE-1870-9A7F-76CA-E6FC110C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1751" y="2014779"/>
            <a:ext cx="609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F25B48-156E-20BB-620A-CB979ECC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659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C261E-703B-C3B0-429C-99E730CA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365125"/>
            <a:ext cx="11603420" cy="1325563"/>
          </a:xfrm>
        </p:spPr>
        <p:txBody>
          <a:bodyPr/>
          <a:lstStyle/>
          <a:p>
            <a:r>
              <a:rPr kumimoji="1" lang="en-US" altLang="ja-JP" dirty="0"/>
              <a:t>Stopping Power of </a:t>
            </a:r>
            <a:r>
              <a:rPr kumimoji="1" lang="en-US" altLang="ja-JP" u="sng" dirty="0"/>
              <a:t>M</a:t>
            </a:r>
            <a:r>
              <a:rPr kumimoji="1" lang="en-US" altLang="ja-JP" dirty="0"/>
              <a:t>inimum </a:t>
            </a:r>
            <a:r>
              <a:rPr kumimoji="1" lang="en-US" altLang="ja-JP" u="sng" dirty="0" err="1"/>
              <a:t>I</a:t>
            </a:r>
            <a:r>
              <a:rPr kumimoji="1" lang="en-US" altLang="ja-JP" dirty="0" err="1"/>
              <a:t>onazation</a:t>
            </a:r>
            <a:r>
              <a:rPr kumimoji="1" lang="en-US" altLang="ja-JP" dirty="0"/>
              <a:t> </a:t>
            </a:r>
            <a:r>
              <a:rPr kumimoji="1" lang="en-US" altLang="ja-JP" u="sng" dirty="0"/>
              <a:t>P</a:t>
            </a:r>
            <a:r>
              <a:rPr kumimoji="1" lang="en-US" altLang="ja-JP" dirty="0"/>
              <a:t>article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74A20A3-82EF-36D5-4640-CB74E12B0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21" y="1853999"/>
            <a:ext cx="6413500" cy="4013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EC724F-CCB4-D3BB-97AB-E38C1E17E18D}"/>
              </a:ext>
            </a:extLst>
          </p:cNvPr>
          <p:cNvSpPr txBox="1"/>
          <p:nvPr/>
        </p:nvSpPr>
        <p:spPr>
          <a:xfrm>
            <a:off x="801695" y="6139418"/>
            <a:ext cx="546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dirty="0">
                <a:solidFill>
                  <a:srgbClr val="0070C0"/>
                </a:solidFill>
              </a:rPr>
              <a:t>https://</a:t>
            </a:r>
            <a:r>
              <a:rPr kumimoji="1" lang="en" altLang="ja-JP" dirty="0" err="1">
                <a:solidFill>
                  <a:srgbClr val="0070C0"/>
                </a:solidFill>
              </a:rPr>
              <a:t>pdg.lbl.gov</a:t>
            </a:r>
            <a:r>
              <a:rPr kumimoji="1" lang="en" altLang="ja-JP" dirty="0">
                <a:solidFill>
                  <a:srgbClr val="0070C0"/>
                </a:solidFill>
              </a:rPr>
              <a:t>/2006/reviews/</a:t>
            </a:r>
            <a:r>
              <a:rPr kumimoji="1" lang="en" altLang="ja-JP" dirty="0" err="1">
                <a:solidFill>
                  <a:srgbClr val="0070C0"/>
                </a:solidFill>
              </a:rPr>
              <a:t>passagerpp.pdf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pic>
        <p:nvPicPr>
          <p:cNvPr id="1026" name="Picture 2" descr="Fig. 8.3">
            <a:extLst>
              <a:ext uri="{FF2B5EF4-FFF2-40B4-BE49-F238E27FC236}">
                <a16:creationId xmlns:a16="http://schemas.microsoft.com/office/drawing/2014/main" id="{0EEA22AC-09D0-372C-7C6E-7E4EC2EC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229" y="2045525"/>
            <a:ext cx="4756561" cy="351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817628-16AB-6C01-1067-B08FF6C7CB07}"/>
              </a:ext>
            </a:extLst>
          </p:cNvPr>
          <p:cNvSpPr txBox="1"/>
          <p:nvPr/>
        </p:nvSpPr>
        <p:spPr>
          <a:xfrm>
            <a:off x="7260276" y="5857366"/>
            <a:ext cx="47565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>
                <a:solidFill>
                  <a:srgbClr val="0070C0"/>
                </a:solidFill>
              </a:rPr>
              <a:t>https://link.springer.com/referenceworkentry/10.1007/978-1-4419-0720-2_8/figures/3_8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A759B0-37AB-2F80-DB0D-43B14904C444}"/>
              </a:ext>
            </a:extLst>
          </p:cNvPr>
          <p:cNvSpPr txBox="1"/>
          <p:nvPr/>
        </p:nvSpPr>
        <p:spPr>
          <a:xfrm>
            <a:off x="7358248" y="1368018"/>
            <a:ext cx="1045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MIP</a:t>
            </a:r>
            <a:endParaRPr kumimoji="1" lang="ja-JP" altLang="en-US" sz="3200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23C648A-1ACF-CF13-6C14-553B8D73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AC24-1F0B-3949-B387-0A3129EDEC6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22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ACB3F-3844-257C-273F-101C4EB2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EE58EB-48BD-D19F-9A7F-5466F0AF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1" y="365125"/>
            <a:ext cx="11603420" cy="1325563"/>
          </a:xfrm>
        </p:spPr>
        <p:txBody>
          <a:bodyPr/>
          <a:lstStyle/>
          <a:p>
            <a:r>
              <a:rPr kumimoji="1" lang="en-US" altLang="ja-JP" dirty="0"/>
              <a:t>Stopping Power of </a:t>
            </a:r>
            <a:r>
              <a:rPr kumimoji="1" lang="en-US" altLang="ja-JP" u="sng" dirty="0"/>
              <a:t>M</a:t>
            </a:r>
            <a:r>
              <a:rPr kumimoji="1" lang="en-US" altLang="ja-JP" dirty="0"/>
              <a:t>inimum </a:t>
            </a:r>
            <a:r>
              <a:rPr kumimoji="1" lang="en-US" altLang="ja-JP" u="sng" dirty="0" err="1"/>
              <a:t>I</a:t>
            </a:r>
            <a:r>
              <a:rPr kumimoji="1" lang="en-US" altLang="ja-JP" dirty="0" err="1"/>
              <a:t>onazation</a:t>
            </a:r>
            <a:r>
              <a:rPr kumimoji="1" lang="en-US" altLang="ja-JP" dirty="0"/>
              <a:t> </a:t>
            </a:r>
            <a:r>
              <a:rPr kumimoji="1" lang="en-US" altLang="ja-JP" u="sng" dirty="0"/>
              <a:t>P</a:t>
            </a:r>
            <a:r>
              <a:rPr kumimoji="1" lang="en-US" altLang="ja-JP" dirty="0"/>
              <a:t>article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DEAB09A-1DB9-3F19-C93D-0C5E7A6B6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821" y="1853999"/>
            <a:ext cx="6413500" cy="4013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1F858-2222-324E-2E60-7BBB007B6E72}"/>
              </a:ext>
            </a:extLst>
          </p:cNvPr>
          <p:cNvSpPr txBox="1"/>
          <p:nvPr/>
        </p:nvSpPr>
        <p:spPr>
          <a:xfrm>
            <a:off x="7358248" y="1368018"/>
            <a:ext cx="1045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MIP</a:t>
            </a:r>
            <a:endParaRPr kumimoji="1" lang="ja-JP" altLang="en-US" sz="3200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B444DC5-20AB-C47A-1FF6-A74E29FF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AC24-1F0B-3949-B387-0A3129EDEC62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AC3BB6-7942-CBA6-164D-96A4C483D0B2}"/>
              </a:ext>
            </a:extLst>
          </p:cNvPr>
          <p:cNvSpPr txBox="1"/>
          <p:nvPr/>
        </p:nvSpPr>
        <p:spPr>
          <a:xfrm>
            <a:off x="7017861" y="2466485"/>
            <a:ext cx="50353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900" dirty="0"/>
              <a:t>https://</a:t>
            </a:r>
            <a:r>
              <a:rPr kumimoji="1" lang="en" altLang="ja-JP" sz="900" dirty="0" err="1"/>
              <a:t>www.researchgate.net</a:t>
            </a:r>
            <a:r>
              <a:rPr kumimoji="1" lang="en" altLang="ja-JP" sz="900" dirty="0"/>
              <a:t>/figure/Average-energy-loss-of-muons-in-iron_fig2_4154863</a:t>
            </a:r>
            <a:endParaRPr kumimoji="1" lang="ja-JP" altLang="en-US" sz="9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5FB1496-F8D8-BB86-A592-F06BB0B60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383" y="2668083"/>
            <a:ext cx="4036417" cy="309172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34D0DAA-9F21-F123-6592-EC74FF03CF4B}"/>
              </a:ext>
            </a:extLst>
          </p:cNvPr>
          <p:cNvSpPr/>
          <p:nvPr/>
        </p:nvSpPr>
        <p:spPr>
          <a:xfrm>
            <a:off x="2585844" y="3428999"/>
            <a:ext cx="1893454" cy="1706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図形&#10;&#10;自動的に生成された説明">
            <a:extLst>
              <a:ext uri="{FF2B5EF4-FFF2-40B4-BE49-F238E27FC236}">
                <a16:creationId xmlns:a16="http://schemas.microsoft.com/office/drawing/2014/main" id="{6DE85497-F2FC-4540-76E9-AA236F0F3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276435" y="2419517"/>
            <a:ext cx="3223491" cy="2216547"/>
          </a:xfrm>
          <a:prstGeom prst="rect">
            <a:avLst/>
          </a:prstGeom>
        </p:spPr>
      </p:pic>
      <p:pic>
        <p:nvPicPr>
          <p:cNvPr id="14" name="Picture 2" descr="Braking radiation2">
            <a:extLst>
              <a:ext uri="{FF2B5EF4-FFF2-40B4-BE49-F238E27FC236}">
                <a16:creationId xmlns:a16="http://schemas.microsoft.com/office/drawing/2014/main" id="{FB218A48-C2B4-38E6-D302-6DF2643E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21" y="5502497"/>
            <a:ext cx="1964948" cy="13340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93F97E6-4E48-7C6B-6419-DA5D7AC47BE7}"/>
              </a:ext>
            </a:extLst>
          </p:cNvPr>
          <p:cNvCxnSpPr/>
          <p:nvPr/>
        </p:nvCxnSpPr>
        <p:spPr>
          <a:xfrm flipH="1">
            <a:off x="8686800" y="5138870"/>
            <a:ext cx="337457" cy="3486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4BFB79-7935-6BF1-88F7-E445B098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2" y="365125"/>
            <a:ext cx="6411686" cy="1325563"/>
          </a:xfrm>
        </p:spPr>
        <p:txBody>
          <a:bodyPr/>
          <a:lstStyle/>
          <a:p>
            <a:r>
              <a:rPr kumimoji="1" lang="en-US" altLang="ja-JP" dirty="0"/>
              <a:t>Photon induced Electrons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D7D099-3009-10CE-B2DC-2B2C4D49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E73B634-FC2B-29F7-BC49-381606A36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779" y="2569028"/>
            <a:ext cx="11464441" cy="35995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D4B0AA-5AC9-2FE7-AAC9-9DF45FF49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91" y="213817"/>
            <a:ext cx="4689929" cy="196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ject 86"/>
          <p:cNvSpPr txBox="1"/>
          <p:nvPr/>
        </p:nvSpPr>
        <p:spPr>
          <a:xfrm>
            <a:off x="1933686" y="1204855"/>
            <a:ext cx="3752850" cy="6396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Interactions</a:t>
            </a:r>
            <a:r>
              <a:rPr sz="1588" spc="-22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of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photons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with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matter</a:t>
            </a:r>
            <a:endParaRPr sz="1588">
              <a:latin typeface="Comic Sans MS"/>
              <a:cs typeface="Comic Sans MS"/>
            </a:endParaRPr>
          </a:p>
          <a:p>
            <a:pPr marL="613555" lvl="1" indent="-207880">
              <a:spcBef>
                <a:spcPts val="1319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614115" algn="l"/>
              </a:tabLst>
            </a:pPr>
            <a:r>
              <a:rPr sz="1412" spc="-4" dirty="0">
                <a:latin typeface="Comic Sans MS"/>
                <a:cs typeface="Comic Sans MS"/>
              </a:rPr>
              <a:t>Photoelectric</a:t>
            </a:r>
            <a:r>
              <a:rPr sz="1412" spc="-26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effect</a:t>
            </a:r>
            <a:endParaRPr sz="1412">
              <a:latin typeface="Comic Sans MS"/>
              <a:cs typeface="Comic Sans MS"/>
            </a:endParaRPr>
          </a:p>
        </p:txBody>
      </p:sp>
      <p:pic>
        <p:nvPicPr>
          <p:cNvPr id="87" name="object 8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0576" y="1081613"/>
            <a:ext cx="2767363" cy="5037245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1012" y="3698390"/>
            <a:ext cx="2052021" cy="1196787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4050702" y="1495761"/>
            <a:ext cx="3162860" cy="755837"/>
            <a:chOff x="2711195" y="1695195"/>
            <a:chExt cx="3584575" cy="856615"/>
          </a:xfrm>
        </p:grpSpPr>
        <p:pic>
          <p:nvPicPr>
            <p:cNvPr id="90" name="object 9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3211" y="1695195"/>
              <a:ext cx="1932432" cy="51511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1195" y="2176779"/>
              <a:ext cx="2011680" cy="37490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7771" y="2268219"/>
              <a:ext cx="1883664" cy="246887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2235349" y="2802815"/>
            <a:ext cx="2428875" cy="726141"/>
            <a:chOff x="653795" y="3176523"/>
            <a:chExt cx="2752725" cy="822960"/>
          </a:xfrm>
        </p:grpSpPr>
        <p:pic>
          <p:nvPicPr>
            <p:cNvPr id="94" name="object 9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795" y="3176523"/>
              <a:ext cx="2752344" cy="82296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371" y="3267963"/>
              <a:ext cx="2624328" cy="694943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6328634" y="2883498"/>
            <a:ext cx="927847" cy="562535"/>
            <a:chOff x="5292852" y="3267964"/>
            <a:chExt cx="1051560" cy="637540"/>
          </a:xfrm>
        </p:grpSpPr>
        <p:pic>
          <p:nvPicPr>
            <p:cNvPr id="97" name="object 9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2852" y="3267964"/>
              <a:ext cx="1051560" cy="63703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29428" y="3359404"/>
              <a:ext cx="923544" cy="509015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5126467" y="2905012"/>
            <a:ext cx="1113865" cy="522194"/>
            <a:chOff x="3930396" y="3292347"/>
            <a:chExt cx="1262380" cy="591820"/>
          </a:xfrm>
        </p:grpSpPr>
        <p:pic>
          <p:nvPicPr>
            <p:cNvPr id="100" name="object 10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0396" y="3292347"/>
              <a:ext cx="1261872" cy="59131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66972" y="3383787"/>
              <a:ext cx="1133855" cy="463296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2314687" y="2360226"/>
            <a:ext cx="4728322" cy="43688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marR="26896">
              <a:lnSpc>
                <a:spcPct val="115700"/>
              </a:lnSpc>
              <a:spcBef>
                <a:spcPts val="88"/>
              </a:spcBef>
            </a:pPr>
            <a:r>
              <a:rPr sz="1235" spc="-4" dirty="0">
                <a:latin typeface="Comic Sans MS"/>
                <a:cs typeface="Comic Sans MS"/>
              </a:rPr>
              <a:t>For </a:t>
            </a:r>
            <a:r>
              <a:rPr sz="1235" spc="-124" dirty="0">
                <a:latin typeface="Comic Sans MS"/>
                <a:cs typeface="Comic Sans MS"/>
              </a:rPr>
              <a:t>E</a:t>
            </a:r>
            <a:r>
              <a:rPr sz="1235" spc="-124" dirty="0">
                <a:latin typeface="Symbol"/>
                <a:cs typeface="Symbol"/>
              </a:rPr>
              <a:t></a:t>
            </a:r>
            <a:r>
              <a:rPr sz="1235" spc="-79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«</a:t>
            </a:r>
            <a:r>
              <a:rPr sz="1235" dirty="0">
                <a:latin typeface="Comic Sans MS"/>
                <a:cs typeface="Comic Sans MS"/>
              </a:rPr>
              <a:t> m</a:t>
            </a:r>
            <a:r>
              <a:rPr sz="1191" baseline="-24691" dirty="0">
                <a:latin typeface="Comic Sans MS"/>
                <a:cs typeface="Comic Sans MS"/>
              </a:rPr>
              <a:t>e</a:t>
            </a:r>
            <a:r>
              <a:rPr sz="1235" dirty="0">
                <a:latin typeface="Comic Sans MS"/>
                <a:cs typeface="Comic Sans MS"/>
              </a:rPr>
              <a:t>c</a:t>
            </a:r>
            <a:r>
              <a:rPr sz="1191" baseline="24691" dirty="0">
                <a:latin typeface="Comic Sans MS"/>
                <a:cs typeface="Comic Sans MS"/>
              </a:rPr>
              <a:t>2</a:t>
            </a:r>
            <a:r>
              <a:rPr sz="1191" spc="199" baseline="24691" dirty="0">
                <a:latin typeface="Comic Sans MS"/>
                <a:cs typeface="Comic Sans MS"/>
              </a:rPr>
              <a:t> </a:t>
            </a:r>
            <a:r>
              <a:rPr sz="1235" dirty="0">
                <a:latin typeface="Comic Sans MS"/>
                <a:cs typeface="Comic Sans MS"/>
              </a:rPr>
              <a:t>and </a:t>
            </a:r>
            <a:r>
              <a:rPr sz="1235" spc="-4" dirty="0">
                <a:latin typeface="Comic Sans MS"/>
                <a:cs typeface="Comic Sans MS"/>
              </a:rPr>
              <a:t>the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fact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that for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124" dirty="0">
                <a:latin typeface="Comic Sans MS"/>
                <a:cs typeface="Comic Sans MS"/>
              </a:rPr>
              <a:t>E</a:t>
            </a:r>
            <a:r>
              <a:rPr sz="1235" spc="-124" dirty="0">
                <a:latin typeface="Symbol"/>
                <a:cs typeface="Symbol"/>
              </a:rPr>
              <a:t></a:t>
            </a:r>
            <a:r>
              <a:rPr sz="1235" spc="-84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above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the K</a:t>
            </a:r>
            <a:r>
              <a:rPr sz="1235" spc="4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shell,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almost </a:t>
            </a:r>
            <a:r>
              <a:rPr sz="1235" spc="-357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only K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electrons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are involved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one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finds: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339787" y="5209389"/>
            <a:ext cx="2283759" cy="723007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spc="-4" dirty="0">
                <a:latin typeface="Comic Sans MS"/>
                <a:cs typeface="Comic Sans MS"/>
              </a:rPr>
              <a:t>(Klein-Nishina)</a:t>
            </a:r>
            <a:endParaRPr sz="1235">
              <a:latin typeface="Comic Sans MS"/>
              <a:cs typeface="Comic Sans MS"/>
            </a:endParaRPr>
          </a:p>
          <a:p>
            <a:pPr>
              <a:spcBef>
                <a:spcPts val="35"/>
              </a:spcBef>
            </a:pPr>
            <a:endParaRPr sz="2162">
              <a:latin typeface="Comic Sans MS"/>
              <a:cs typeface="Comic Sans MS"/>
            </a:endParaRPr>
          </a:p>
          <a:p>
            <a:pPr marL="11206"/>
            <a:r>
              <a:rPr sz="1235" spc="-4" dirty="0">
                <a:latin typeface="Comic Sans MS"/>
                <a:cs typeface="Comic Sans MS"/>
              </a:rPr>
              <a:t>Atomic</a:t>
            </a:r>
            <a:r>
              <a:rPr sz="1235" spc="-22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Compton</a:t>
            </a:r>
            <a:r>
              <a:rPr sz="1235" spc="-22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cross-section: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279724" y="3918472"/>
            <a:ext cx="3451972" cy="65866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37577" indent="-204518">
              <a:spcBef>
                <a:spcPts val="93"/>
              </a:spcBef>
              <a:buSzPct val="75000"/>
              <a:buFont typeface="Wingdings"/>
              <a:buChar char=""/>
              <a:tabLst>
                <a:tab pos="238138" algn="l"/>
              </a:tabLst>
            </a:pPr>
            <a:r>
              <a:rPr sz="1412" spc="-4" dirty="0">
                <a:latin typeface="Comic Sans MS"/>
                <a:cs typeface="Comic Sans MS"/>
              </a:rPr>
              <a:t>Compton</a:t>
            </a:r>
            <a:r>
              <a:rPr sz="1412" spc="-18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scattering</a:t>
            </a:r>
            <a:endParaRPr sz="1412">
              <a:latin typeface="Comic Sans MS"/>
              <a:cs typeface="Comic Sans MS"/>
            </a:endParaRPr>
          </a:p>
          <a:p>
            <a:pPr marL="68360">
              <a:lnSpc>
                <a:spcPts val="1143"/>
              </a:lnSpc>
              <a:spcBef>
                <a:spcPts val="1575"/>
              </a:spcBef>
            </a:pPr>
            <a:r>
              <a:rPr sz="1235" spc="-4" dirty="0">
                <a:latin typeface="Comic Sans MS"/>
                <a:cs typeface="Comic Sans MS"/>
              </a:rPr>
              <a:t>Assume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electrons as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quasi-free and </a:t>
            </a:r>
            <a:r>
              <a:rPr sz="1235" spc="-119" dirty="0">
                <a:latin typeface="Comic Sans MS"/>
                <a:cs typeface="Comic Sans MS"/>
              </a:rPr>
              <a:t>E</a:t>
            </a:r>
            <a:r>
              <a:rPr sz="1235" spc="-119" dirty="0">
                <a:latin typeface="Symbol"/>
                <a:cs typeface="Symbol"/>
              </a:rPr>
              <a:t></a:t>
            </a:r>
            <a:r>
              <a:rPr sz="1235" spc="-93" dirty="0">
                <a:latin typeface="Times New Roman"/>
                <a:cs typeface="Times New Roman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»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4" dirty="0">
                <a:latin typeface="Comic Sans MS"/>
                <a:cs typeface="Comic Sans MS"/>
              </a:rPr>
              <a:t>m</a:t>
            </a:r>
            <a:r>
              <a:rPr sz="1191" spc="6" baseline="-24691" dirty="0">
                <a:latin typeface="Comic Sans MS"/>
                <a:cs typeface="Comic Sans MS"/>
              </a:rPr>
              <a:t>e</a:t>
            </a:r>
            <a:r>
              <a:rPr sz="1235" spc="4" dirty="0">
                <a:latin typeface="Comic Sans MS"/>
                <a:cs typeface="Comic Sans MS"/>
              </a:rPr>
              <a:t>c</a:t>
            </a:r>
            <a:r>
              <a:rPr sz="1191" spc="6" baseline="24691" dirty="0">
                <a:latin typeface="Comic Sans MS"/>
                <a:cs typeface="Comic Sans MS"/>
              </a:rPr>
              <a:t>2</a:t>
            </a:r>
            <a:endParaRPr sz="1191" baseline="24691">
              <a:latin typeface="Comic Sans MS"/>
              <a:cs typeface="Comic Sans MS"/>
            </a:endParaRPr>
          </a:p>
          <a:p>
            <a:pPr marR="26896" algn="r">
              <a:lnSpc>
                <a:spcPts val="613"/>
              </a:lnSpc>
            </a:pPr>
            <a:r>
              <a:rPr sz="794" dirty="0">
                <a:latin typeface="Comic Sans MS"/>
                <a:cs typeface="Comic Sans MS"/>
              </a:rPr>
              <a:t>:</a:t>
            </a:r>
            <a:endParaRPr sz="794">
              <a:latin typeface="Comic Sans MS"/>
              <a:cs typeface="Comic Sans MS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2238039" y="3684941"/>
            <a:ext cx="4900332" cy="1788459"/>
            <a:chOff x="656844" y="4176267"/>
            <a:chExt cx="5553710" cy="2026920"/>
          </a:xfrm>
        </p:grpSpPr>
        <p:pic>
          <p:nvPicPr>
            <p:cNvPr id="106" name="object 10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15995" y="4176267"/>
              <a:ext cx="1856232" cy="37490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52572" y="4267707"/>
              <a:ext cx="1728216" cy="24688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6844" y="5203443"/>
              <a:ext cx="2602992" cy="68580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420" y="5294883"/>
              <a:ext cx="2474976" cy="55778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49395" y="5532627"/>
              <a:ext cx="2660904" cy="67056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85972" y="5624067"/>
              <a:ext cx="2532888" cy="539495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4655821" y="5718136"/>
            <a:ext cx="1374401" cy="352425"/>
            <a:chOff x="3396996" y="6480554"/>
            <a:chExt cx="1557655" cy="399415"/>
          </a:xfrm>
        </p:grpSpPr>
        <p:pic>
          <p:nvPicPr>
            <p:cNvPr id="113" name="object 11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96996" y="6480554"/>
              <a:ext cx="1557527" cy="39928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33572" y="6571994"/>
              <a:ext cx="1429512" cy="271272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7417397" y="6060438"/>
            <a:ext cx="6392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244"/>
              </a:lnSpc>
            </a:pPr>
            <a:r>
              <a:rPr sz="1059" spc="18" dirty="0">
                <a:latin typeface="Times New Roman"/>
                <a:cs typeface="Times New Roman"/>
              </a:rPr>
              <a:t>PDG,</a:t>
            </a:r>
            <a:r>
              <a:rPr sz="1059" spc="-6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2004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  <p:sp>
        <p:nvSpPr>
          <p:cNvPr id="120" name="object 85">
            <a:extLst>
              <a:ext uri="{FF2B5EF4-FFF2-40B4-BE49-F238E27FC236}">
                <a16:creationId xmlns:a16="http://schemas.microsoft.com/office/drawing/2014/main" id="{0D5D338F-3B17-3061-42AE-98D45B97B0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560" y="244859"/>
            <a:ext cx="9438069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pc="-4" dirty="0">
                <a:latin typeface="Comic Sans MS" panose="030F0902030302020204" pitchFamily="66" charset="0"/>
              </a:rPr>
              <a:t>Interaction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of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lang="en-US" spc="-4" dirty="0">
                <a:latin typeface="Comic Sans MS" panose="030F0902030302020204" pitchFamily="66" charset="0"/>
              </a:rPr>
              <a:t>photon</a:t>
            </a:r>
            <a:r>
              <a:rPr spc="-9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with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matter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1038560" y="244859"/>
            <a:ext cx="9438069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pc="-4" dirty="0">
                <a:latin typeface="Comic Sans MS" panose="030F0902030302020204" pitchFamily="66" charset="0"/>
              </a:rPr>
              <a:t>Interaction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of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lang="en-US" spc="-4" dirty="0">
                <a:latin typeface="Comic Sans MS" panose="030F0902030302020204" pitchFamily="66" charset="0"/>
              </a:rPr>
              <a:t>photon</a:t>
            </a:r>
            <a:r>
              <a:rPr spc="-9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with</a:t>
            </a:r>
            <a:r>
              <a:rPr spc="-13" dirty="0">
                <a:latin typeface="Comic Sans MS" panose="030F0902030302020204" pitchFamily="66" charset="0"/>
              </a:rPr>
              <a:t> </a:t>
            </a:r>
            <a:r>
              <a:rPr spc="-4" dirty="0">
                <a:latin typeface="Comic Sans MS" panose="030F0902030302020204" pitchFamily="66" charset="0"/>
              </a:rPr>
              <a:t>matter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1408886" y="1224679"/>
            <a:ext cx="3752850" cy="63969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Interactions</a:t>
            </a:r>
            <a:r>
              <a:rPr sz="1588" spc="-22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of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photons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with</a:t>
            </a:r>
            <a:r>
              <a:rPr sz="1588" spc="-18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matter</a:t>
            </a:r>
            <a:endParaRPr sz="1588" dirty="0">
              <a:latin typeface="Comic Sans MS"/>
              <a:cs typeface="Comic Sans MS"/>
            </a:endParaRPr>
          </a:p>
          <a:p>
            <a:pPr marL="613555" lvl="1" indent="-207880">
              <a:spcBef>
                <a:spcPts val="1319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614115" algn="l"/>
              </a:tabLst>
            </a:pPr>
            <a:r>
              <a:rPr sz="1412" spc="-4" dirty="0">
                <a:latin typeface="Comic Sans MS"/>
                <a:cs typeface="Comic Sans MS"/>
              </a:rPr>
              <a:t>Pair</a:t>
            </a:r>
            <a:r>
              <a:rPr sz="1412" spc="-22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production</a:t>
            </a:r>
            <a:endParaRPr sz="1412" dirty="0">
              <a:latin typeface="Comic Sans MS"/>
              <a:cs typeface="Comic Sans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759644" y="3135392"/>
            <a:ext cx="2143685" cy="834286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17966" indent="-207320">
              <a:spcBef>
                <a:spcPts val="93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18526" algn="l"/>
              </a:tabLst>
            </a:pPr>
            <a:r>
              <a:rPr sz="1412" spc="-4" dirty="0">
                <a:latin typeface="Comic Sans MS"/>
                <a:cs typeface="Comic Sans MS"/>
              </a:rPr>
              <a:t>Absorption</a:t>
            </a:r>
            <a:r>
              <a:rPr sz="1412" spc="-13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coefficient</a:t>
            </a:r>
            <a:endParaRPr sz="1412" dirty="0">
              <a:latin typeface="Comic Sans MS"/>
              <a:cs typeface="Comic Sans MS"/>
            </a:endParaRPr>
          </a:p>
          <a:p>
            <a:pPr marL="19051" marR="15129">
              <a:lnSpc>
                <a:spcPct val="115700"/>
              </a:lnSpc>
              <a:spcBef>
                <a:spcPts val="1363"/>
              </a:spcBef>
            </a:pPr>
            <a:r>
              <a:rPr sz="1235" spc="-4" dirty="0">
                <a:latin typeface="Comic Sans MS"/>
                <a:cs typeface="Comic Sans MS"/>
              </a:rPr>
              <a:t>Total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probability</a:t>
            </a:r>
            <a:r>
              <a:rPr sz="1235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for</a:t>
            </a:r>
            <a:r>
              <a:rPr sz="1235" spc="4" dirty="0">
                <a:latin typeface="Comic Sans MS"/>
                <a:cs typeface="Comic Sans MS"/>
              </a:rPr>
              <a:t> </a:t>
            </a:r>
            <a:r>
              <a:rPr sz="1235" spc="-243" dirty="0">
                <a:latin typeface="Symbol"/>
                <a:cs typeface="Symbol"/>
              </a:rPr>
              <a:t></a:t>
            </a:r>
            <a:r>
              <a:rPr sz="1235" spc="93" dirty="0">
                <a:latin typeface="Times New Roman"/>
                <a:cs typeface="Times New Roman"/>
              </a:rPr>
              <a:t> </a:t>
            </a:r>
            <a:r>
              <a:rPr sz="1235" dirty="0">
                <a:latin typeface="Comic Sans MS"/>
                <a:cs typeface="Comic Sans MS"/>
              </a:rPr>
              <a:t>i</a:t>
            </a:r>
            <a:r>
              <a:rPr sz="1235" spc="-4" dirty="0">
                <a:latin typeface="Comic Sans MS"/>
                <a:cs typeface="Comic Sans MS"/>
              </a:rPr>
              <a:t>nter-  action in matter:</a:t>
            </a:r>
            <a:endParaRPr sz="1235" dirty="0">
              <a:latin typeface="Comic Sans MS"/>
              <a:cs typeface="Comic Sans MS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5217219" y="3069066"/>
            <a:ext cx="4970929" cy="3023907"/>
            <a:chOff x="4033248" y="3478274"/>
            <a:chExt cx="5633720" cy="3427095"/>
          </a:xfrm>
        </p:grpSpPr>
        <p:pic>
          <p:nvPicPr>
            <p:cNvPr id="89" name="object 8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3248" y="3478274"/>
              <a:ext cx="5633483" cy="3426751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4567427" y="4039108"/>
              <a:ext cx="5053965" cy="3175"/>
            </a:xfrm>
            <a:custGeom>
              <a:avLst/>
              <a:gdLst/>
              <a:ahLst/>
              <a:cxnLst/>
              <a:rect l="l" t="t" r="r" b="b"/>
              <a:pathLst>
                <a:path w="5053965" h="3175">
                  <a:moveTo>
                    <a:pt x="0" y="0"/>
                  </a:moveTo>
                  <a:lnTo>
                    <a:pt x="5053583" y="3047"/>
                  </a:lnTo>
                </a:path>
              </a:pathLst>
            </a:custGeom>
            <a:ln w="12191">
              <a:solidFill>
                <a:srgbClr val="FF28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14359" y="4199128"/>
              <a:ext cx="646430" cy="582295"/>
            </a:xfrm>
            <a:custGeom>
              <a:avLst/>
              <a:gdLst/>
              <a:ahLst/>
              <a:cxnLst/>
              <a:rect l="l" t="t" r="r" b="b"/>
              <a:pathLst>
                <a:path w="646429" h="582295">
                  <a:moveTo>
                    <a:pt x="0" y="582167"/>
                  </a:moveTo>
                  <a:lnTo>
                    <a:pt x="646175" y="0"/>
                  </a:lnTo>
                </a:path>
              </a:pathLst>
            </a:custGeom>
            <a:ln w="39623">
              <a:solidFill>
                <a:srgbClr val="FF28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2" name="object 92"/>
            <p:cNvSpPr/>
            <p:nvPr/>
          </p:nvSpPr>
          <p:spPr>
            <a:xfrm>
              <a:off x="8763000" y="4122928"/>
              <a:ext cx="182880" cy="180340"/>
            </a:xfrm>
            <a:custGeom>
              <a:avLst/>
              <a:gdLst/>
              <a:ahLst/>
              <a:cxnLst/>
              <a:rect l="l" t="t" r="r" b="b"/>
              <a:pathLst>
                <a:path w="182879" h="180339">
                  <a:moveTo>
                    <a:pt x="182879" y="0"/>
                  </a:moveTo>
                  <a:lnTo>
                    <a:pt x="0" y="51816"/>
                  </a:lnTo>
                  <a:lnTo>
                    <a:pt x="97535" y="79248"/>
                  </a:lnTo>
                  <a:lnTo>
                    <a:pt x="112775" y="179832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FF28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pic>
        <p:nvPicPr>
          <p:cNvPr id="93" name="object 9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07550" y="1277919"/>
            <a:ext cx="1524896" cy="731519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30042" y="1578376"/>
            <a:ext cx="4017982" cy="49216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47267" y="2345988"/>
            <a:ext cx="5628938" cy="486784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05406" y="2435349"/>
            <a:ext cx="1169894" cy="476026"/>
          </a:xfrm>
          <a:prstGeom prst="rect">
            <a:avLst/>
          </a:prstGeom>
        </p:spPr>
      </p:pic>
      <p:sp>
        <p:nvSpPr>
          <p:cNvPr id="103" name="object 103"/>
          <p:cNvSpPr txBox="1"/>
          <p:nvPr/>
        </p:nvSpPr>
        <p:spPr>
          <a:xfrm>
            <a:off x="1759644" y="4634585"/>
            <a:ext cx="2546537" cy="655040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 marR="4483" algn="just">
              <a:lnSpc>
                <a:spcPct val="116399"/>
              </a:lnSpc>
              <a:spcBef>
                <a:spcPts val="79"/>
              </a:spcBef>
            </a:pPr>
            <a:r>
              <a:rPr sz="1235" spc="-4" dirty="0">
                <a:latin typeface="Comic Sans MS"/>
                <a:cs typeface="Comic Sans MS"/>
              </a:rPr>
              <a:t>Probability per unit length or total </a:t>
            </a:r>
            <a:r>
              <a:rPr sz="1235" spc="-357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absorption coefficient (Inverse of </a:t>
            </a:r>
            <a:r>
              <a:rPr sz="1235" spc="-357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absorption length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Symbol"/>
                <a:cs typeface="Symbol"/>
              </a:rPr>
              <a:t></a:t>
            </a:r>
            <a:r>
              <a:rPr sz="1235" spc="71" dirty="0">
                <a:latin typeface="Times New Roman"/>
                <a:cs typeface="Times New Roman"/>
              </a:rPr>
              <a:t> </a:t>
            </a:r>
            <a:r>
              <a:rPr sz="1235" spc="4" dirty="0">
                <a:latin typeface="Comic Sans MS"/>
                <a:cs typeface="Comic Sans MS"/>
              </a:rPr>
              <a:t>of</a:t>
            </a:r>
            <a:r>
              <a:rPr sz="1235" spc="-13" dirty="0">
                <a:latin typeface="Comic Sans MS"/>
                <a:cs typeface="Comic Sans MS"/>
              </a:rPr>
              <a:t> </a:t>
            </a:r>
            <a:r>
              <a:rPr sz="1235" spc="-79" dirty="0">
                <a:latin typeface="Symbol"/>
                <a:cs typeface="Symbol"/>
              </a:rPr>
              <a:t></a:t>
            </a:r>
            <a:r>
              <a:rPr sz="1235" spc="-79" dirty="0">
                <a:latin typeface="Comic Sans MS"/>
                <a:cs typeface="Comic Sans MS"/>
              </a:rPr>
              <a:t>):</a:t>
            </a:r>
            <a:endParaRPr sz="1235" dirty="0">
              <a:latin typeface="Comic Sans MS"/>
              <a:cs typeface="Comic Sans MS"/>
            </a:endParaRPr>
          </a:p>
        </p:txBody>
      </p:sp>
      <p:pic>
        <p:nvPicPr>
          <p:cNvPr id="106" name="object 10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75332" y="4156352"/>
            <a:ext cx="2194559" cy="207084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8014" y="5683383"/>
            <a:ext cx="1304365" cy="492163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81894" y="5929465"/>
            <a:ext cx="1296296" cy="274320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8166846" y="4294989"/>
            <a:ext cx="1458446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33619">
              <a:spcBef>
                <a:spcPts val="79"/>
              </a:spcBef>
            </a:pPr>
            <a:r>
              <a:rPr sz="1235" dirty="0">
                <a:latin typeface="Comic Sans MS"/>
                <a:cs typeface="Comic Sans MS"/>
              </a:rPr>
              <a:t>X</a:t>
            </a:r>
            <a:r>
              <a:rPr sz="1191" baseline="-24691" dirty="0">
                <a:latin typeface="Comic Sans MS"/>
                <a:cs typeface="Comic Sans MS"/>
              </a:rPr>
              <a:t>0</a:t>
            </a:r>
            <a:r>
              <a:rPr sz="1191" spc="165" baseline="-24691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(Pb)</a:t>
            </a:r>
            <a:r>
              <a:rPr sz="1235" spc="-13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=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6.4</a:t>
            </a:r>
            <a:r>
              <a:rPr sz="1235" spc="-9" dirty="0">
                <a:latin typeface="Comic Sans MS"/>
                <a:cs typeface="Comic Sans MS"/>
              </a:rPr>
              <a:t> </a:t>
            </a:r>
            <a:r>
              <a:rPr sz="1235" spc="-4" dirty="0">
                <a:latin typeface="Comic Sans MS"/>
                <a:cs typeface="Comic Sans MS"/>
              </a:rPr>
              <a:t>g/cm</a:t>
            </a:r>
            <a:r>
              <a:rPr sz="1191" spc="-6" baseline="24691" dirty="0">
                <a:latin typeface="Comic Sans MS"/>
                <a:cs typeface="Comic Sans MS"/>
              </a:rPr>
              <a:t>2</a:t>
            </a:r>
            <a:endParaRPr sz="1191" baseline="24691">
              <a:latin typeface="Comic Sans MS"/>
              <a:cs typeface="Comic Sans MS"/>
            </a:endParaRPr>
          </a:p>
        </p:txBody>
      </p:sp>
      <p:sp>
        <p:nvSpPr>
          <p:cNvPr id="115" name="object 115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116" name="object 116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  <p:sp>
        <p:nvSpPr>
          <p:cNvPr id="114" name="object 114"/>
          <p:cNvSpPr txBox="1"/>
          <p:nvPr/>
        </p:nvSpPr>
        <p:spPr>
          <a:xfrm>
            <a:off x="5542877" y="6013523"/>
            <a:ext cx="639296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8" dirty="0">
                <a:latin typeface="Times New Roman"/>
                <a:cs typeface="Times New Roman"/>
              </a:rPr>
              <a:t>PDG,</a:t>
            </a:r>
            <a:r>
              <a:rPr sz="1059" spc="-62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2004</a:t>
            </a:r>
            <a:endParaRPr sz="1059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2C7D977-073F-261F-DFE3-FAC25C46B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1" y="814104"/>
            <a:ext cx="5889171" cy="588917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020F99-7089-636B-CF62-E8FD0E2F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2932" y="6365623"/>
            <a:ext cx="2743200" cy="365125"/>
          </a:xfrm>
        </p:spPr>
        <p:txBody>
          <a:bodyPr/>
          <a:lstStyle/>
          <a:p>
            <a:fld id="{A77D59C8-B722-4041-A38F-ED64F9E789FB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D7041E1-B3C2-DF8D-6F3B-265730DAEED4}"/>
              </a:ext>
            </a:extLst>
          </p:cNvPr>
          <p:cNvSpPr/>
          <p:nvPr/>
        </p:nvSpPr>
        <p:spPr>
          <a:xfrm>
            <a:off x="1061532" y="772751"/>
            <a:ext cx="3472543" cy="1959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B5EE44-1852-072C-5DCD-F058F6ED1B61}"/>
              </a:ext>
            </a:extLst>
          </p:cNvPr>
          <p:cNvSpPr txBox="1"/>
          <p:nvPr/>
        </p:nvSpPr>
        <p:spPr>
          <a:xfrm>
            <a:off x="3674103" y="648866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Thickness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655736-229F-5578-550A-7D6014FF36FB}"/>
              </a:ext>
            </a:extLst>
          </p:cNvPr>
          <p:cNvSpPr txBox="1"/>
          <p:nvPr/>
        </p:nvSpPr>
        <p:spPr>
          <a:xfrm rot="16200000">
            <a:off x="-711175" y="278904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Transverse Size </a:t>
            </a:r>
            <a:endParaRPr kumimoji="1" lang="ja-JP" altLang="en-US"/>
          </a:p>
        </p:txBody>
      </p:sp>
      <p:pic>
        <p:nvPicPr>
          <p:cNvPr id="1026" name="Picture 2" descr="分身の術のイラスト">
            <a:extLst>
              <a:ext uri="{FF2B5EF4-FFF2-40B4-BE49-F238E27FC236}">
                <a16:creationId xmlns:a16="http://schemas.microsoft.com/office/drawing/2014/main" id="{3E24339F-DCD8-6CD0-6864-93F793F51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21598" r="714" b="15902"/>
          <a:stretch/>
        </p:blipFill>
        <p:spPr bwMode="auto">
          <a:xfrm>
            <a:off x="563598" y="145799"/>
            <a:ext cx="4497556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分身の術のイラスト">
            <a:extLst>
              <a:ext uri="{FF2B5EF4-FFF2-40B4-BE49-F238E27FC236}">
                <a16:creationId xmlns:a16="http://schemas.microsoft.com/office/drawing/2014/main" id="{0A33FDB7-4D90-B27A-94B4-7E98BB6F1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21598" r="714" b="15902"/>
          <a:stretch/>
        </p:blipFill>
        <p:spPr bwMode="auto">
          <a:xfrm>
            <a:off x="5060803" y="145798"/>
            <a:ext cx="4497556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分身の術のイラスト">
            <a:extLst>
              <a:ext uri="{FF2B5EF4-FFF2-40B4-BE49-F238E27FC236}">
                <a16:creationId xmlns:a16="http://schemas.microsoft.com/office/drawing/2014/main" id="{F3E385A1-0B54-986E-F77A-299D1A9DB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21598" r="21060" b="15902"/>
          <a:stretch/>
        </p:blipFill>
        <p:spPr bwMode="auto">
          <a:xfrm>
            <a:off x="9558359" y="145798"/>
            <a:ext cx="2947219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9CFE9C-BB48-7240-238A-8FD821B3F77C}"/>
              </a:ext>
            </a:extLst>
          </p:cNvPr>
          <p:cNvSpPr txBox="1"/>
          <p:nvPr/>
        </p:nvSpPr>
        <p:spPr>
          <a:xfrm>
            <a:off x="5589518" y="441786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…</a:t>
            </a:r>
            <a:endParaRPr kumimoji="1" lang="ja-JP" altLang="en-US" sz="40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5E1F4E-48BA-DDF1-ADDE-4F8A2A15C5AB}"/>
              </a:ext>
            </a:extLst>
          </p:cNvPr>
          <p:cNvSpPr txBox="1"/>
          <p:nvPr/>
        </p:nvSpPr>
        <p:spPr>
          <a:xfrm>
            <a:off x="6287145" y="4602982"/>
            <a:ext cx="565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Eventually original energy is absorbed in the matter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8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B25A09-5EAE-7D15-EAA1-C04BCF22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Electro-Magnetic Shower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03B05B-D5E3-AEA8-FBA5-F5A8BAED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>
                <a:latin typeface="Comic Sans MS" panose="030F0902030302020204" pitchFamily="66" charset="0"/>
              </a:rPr>
              <a:t>26</a:t>
            </a:fld>
            <a:endParaRPr kumimoji="1" lang="ja-JP" altLang="en-US">
              <a:latin typeface="Comic Sans MS" panose="030F0902030302020204" pitchFamily="66" charset="0"/>
            </a:endParaRPr>
          </a:p>
        </p:txBody>
      </p:sp>
      <p:pic>
        <p:nvPicPr>
          <p:cNvPr id="9221" name="Picture 5" descr="page6image434140336">
            <a:extLst>
              <a:ext uri="{FF2B5EF4-FFF2-40B4-BE49-F238E27FC236}">
                <a16:creationId xmlns:a16="http://schemas.microsoft.com/office/drawing/2014/main" id="{C1855A91-94C7-FF74-CF3D-496A019AEB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1" y="1979139"/>
            <a:ext cx="7982858" cy="413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Mira Vigour Dual Outlet Thermostatic Power Shower - White | Deluxe Bathrooms">
            <a:extLst>
              <a:ext uri="{FF2B5EF4-FFF2-40B4-BE49-F238E27FC236}">
                <a16:creationId xmlns:a16="http://schemas.microsoft.com/office/drawing/2014/main" id="{9F9500BE-5D72-D8D9-96BC-20670733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1163" y="1201697"/>
            <a:ext cx="3598904" cy="35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9A55A6-ACA2-56BC-9E4F-9A07E5E86A9B}"/>
              </a:ext>
            </a:extLst>
          </p:cNvPr>
          <p:cNvSpPr txBox="1"/>
          <p:nvPr/>
        </p:nvSpPr>
        <p:spPr>
          <a:xfrm>
            <a:off x="1665514" y="6111442"/>
            <a:ext cx="88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Comic Sans MS" panose="030F0902030302020204" pitchFamily="66" charset="0"/>
              </a:rPr>
              <a:t>Ends up with multiple particles and the primary particle may stop in the material</a:t>
            </a:r>
            <a:endParaRPr kumimoji="1" lang="ja-JP" altLang="en-US">
              <a:latin typeface="Comic Sans MS" panose="030F0902030302020204" pitchFamily="66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B0D4D3-79CB-E6C5-650C-9E72B53FAD21}"/>
              </a:ext>
            </a:extLst>
          </p:cNvPr>
          <p:cNvSpPr txBox="1"/>
          <p:nvPr/>
        </p:nvSpPr>
        <p:spPr>
          <a:xfrm>
            <a:off x="362912" y="1710965"/>
            <a:ext cx="8661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>
                <a:latin typeface="Comic Sans MS" panose="030F0902030302020204" pitchFamily="66" charset="0"/>
              </a:rPr>
              <a:t>https://www.physi.uni-heidelberg.de/~sma/teaching/GraduateDays2017/sma_Detectors_4_Calorimeters.pdf</a:t>
            </a:r>
          </a:p>
        </p:txBody>
      </p:sp>
    </p:spTree>
    <p:extLst>
      <p:ext uri="{BB962C8B-B14F-4D97-AF65-F5344CB8AC3E}">
        <p14:creationId xmlns:p14="http://schemas.microsoft.com/office/powerpoint/2010/main" val="2635519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3350" y="2117498"/>
            <a:ext cx="4059575" cy="2239113"/>
          </a:xfrm>
          <a:prstGeom prst="rect">
            <a:avLst/>
          </a:prstGeom>
        </p:spPr>
      </p:pic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xfrm>
            <a:off x="1387367" y="219288"/>
            <a:ext cx="6915586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lang="en-US" spc="-4" dirty="0">
                <a:latin typeface="Comic Sans MS" panose="030F0902030302020204" pitchFamily="66" charset="0"/>
              </a:rPr>
              <a:t>Nuclear Interaction</a:t>
            </a:r>
            <a:endParaRPr spc="-4" dirty="0">
              <a:latin typeface="Comic Sans MS" panose="030F0902030302020204" pitchFamily="66" charset="0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63739" y="3535185"/>
            <a:ext cx="8530044" cy="197839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40379" marR="26896" indent="-207320">
              <a:lnSpc>
                <a:spcPct val="116199"/>
              </a:lnSpc>
              <a:spcBef>
                <a:spcPts val="88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40939" algn="l"/>
              </a:tabLst>
            </a:pPr>
            <a:r>
              <a:rPr spc="-4" dirty="0">
                <a:latin typeface="Comic Sans MS"/>
                <a:cs typeface="Comic Sans MS"/>
              </a:rPr>
              <a:t>Excitation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and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finally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breakup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of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nucleus: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nuclear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fragments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and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production </a:t>
            </a:r>
            <a:r>
              <a:rPr spc="-41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of</a:t>
            </a:r>
            <a:r>
              <a:rPr spc="-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secondary particles</a:t>
            </a:r>
            <a:endParaRPr dirty="0">
              <a:latin typeface="Comic Sans MS"/>
              <a:cs typeface="Comic Sans MS"/>
            </a:endParaRPr>
          </a:p>
          <a:p>
            <a:pPr marL="240379" marR="475715" indent="-207320">
              <a:lnSpc>
                <a:spcPct val="114999"/>
              </a:lnSpc>
              <a:spcBef>
                <a:spcPts val="1500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40939" algn="l"/>
              </a:tabLst>
            </a:pPr>
            <a:r>
              <a:rPr dirty="0">
                <a:latin typeface="Comic Sans MS"/>
                <a:cs typeface="Comic Sans MS"/>
              </a:rPr>
              <a:t>For high </a:t>
            </a:r>
            <a:r>
              <a:rPr spc="-4" dirty="0">
                <a:latin typeface="Comic Sans MS"/>
                <a:cs typeface="Comic Sans MS"/>
              </a:rPr>
              <a:t>energies</a:t>
            </a:r>
            <a:r>
              <a:rPr dirty="0">
                <a:latin typeface="Comic Sans MS"/>
                <a:cs typeface="Comic Sans MS"/>
              </a:rPr>
              <a:t> (&gt;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1GeV)</a:t>
            </a:r>
            <a:r>
              <a:rPr dirty="0">
                <a:latin typeface="Comic Sans MS"/>
                <a:cs typeface="Comic Sans MS"/>
              </a:rPr>
              <a:t> the </a:t>
            </a:r>
            <a:r>
              <a:rPr spc="-4" dirty="0">
                <a:latin typeface="Comic Sans MS"/>
                <a:cs typeface="Comic Sans MS"/>
              </a:rPr>
              <a:t>cross-sections</a:t>
            </a:r>
            <a:r>
              <a:rPr dirty="0">
                <a:latin typeface="Comic Sans MS"/>
                <a:cs typeface="Comic Sans MS"/>
              </a:rPr>
              <a:t> depend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only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little</a:t>
            </a:r>
            <a:r>
              <a:rPr dirty="0">
                <a:latin typeface="Comic Sans MS"/>
                <a:cs typeface="Comic Sans MS"/>
              </a:rPr>
              <a:t> on the </a:t>
            </a:r>
            <a:r>
              <a:rPr spc="-40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energy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and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on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the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type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of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the</a:t>
            </a:r>
            <a:r>
              <a:rPr spc="-4" dirty="0">
                <a:latin typeface="Comic Sans MS"/>
                <a:cs typeface="Comic Sans MS"/>
              </a:rPr>
              <a:t> incident particle (p,</a:t>
            </a:r>
            <a:r>
              <a:rPr spc="-13" dirty="0">
                <a:latin typeface="Comic Sans MS"/>
                <a:cs typeface="Comic Sans MS"/>
              </a:rPr>
              <a:t> </a:t>
            </a:r>
            <a:r>
              <a:rPr spc="4" dirty="0">
                <a:latin typeface="Symbol"/>
                <a:cs typeface="Symbol"/>
              </a:rPr>
              <a:t></a:t>
            </a:r>
            <a:r>
              <a:rPr spc="4" dirty="0">
                <a:latin typeface="Comic Sans MS"/>
                <a:cs typeface="Comic Sans MS"/>
              </a:rPr>
              <a:t>,</a:t>
            </a:r>
            <a:r>
              <a:rPr spc="-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K,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9" dirty="0">
                <a:latin typeface="Comic Sans MS"/>
                <a:cs typeface="Comic Sans MS"/>
              </a:rPr>
              <a:t>…)</a:t>
            </a:r>
            <a:endParaRPr dirty="0">
              <a:latin typeface="Comic Sans MS"/>
              <a:cs typeface="Comic Sans MS"/>
            </a:endParaRPr>
          </a:p>
          <a:p>
            <a:pPr marL="240379" indent="-207320">
              <a:spcBef>
                <a:spcPts val="1738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240939" algn="l"/>
              </a:tabLst>
            </a:pPr>
            <a:r>
              <a:rPr spc="-4" dirty="0">
                <a:latin typeface="Comic Sans MS"/>
                <a:cs typeface="Comic Sans MS"/>
              </a:rPr>
              <a:t>Define</a:t>
            </a:r>
            <a:r>
              <a:rPr dirty="0">
                <a:latin typeface="Comic Sans MS"/>
                <a:cs typeface="Comic Sans MS"/>
              </a:rPr>
              <a:t> in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analogy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to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X</a:t>
            </a:r>
            <a:r>
              <a:rPr spc="-6" baseline="-20202" dirty="0">
                <a:latin typeface="Comic Sans MS"/>
                <a:cs typeface="Comic Sans MS"/>
              </a:rPr>
              <a:t>0</a:t>
            </a:r>
            <a:r>
              <a:rPr spc="212" baseline="-20202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a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hadronic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interaction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length</a:t>
            </a:r>
            <a:r>
              <a:rPr spc="-9" dirty="0">
                <a:latin typeface="Comic Sans MS"/>
                <a:cs typeface="Comic Sans MS"/>
              </a:rPr>
              <a:t> </a:t>
            </a:r>
            <a:r>
              <a:rPr dirty="0">
                <a:latin typeface="Symbol"/>
                <a:cs typeface="Symbol"/>
              </a:rPr>
              <a:t></a:t>
            </a:r>
            <a:r>
              <a:rPr baseline="-20202" dirty="0">
                <a:latin typeface="Comic Sans MS"/>
                <a:cs typeface="Comic Sans MS"/>
              </a:rPr>
              <a:t>I</a:t>
            </a:r>
            <a:r>
              <a:rPr dirty="0">
                <a:latin typeface="Comic Sans MS"/>
                <a:cs typeface="Comic Sans MS"/>
              </a:rPr>
              <a:t>:</a:t>
            </a:r>
          </a:p>
        </p:txBody>
      </p:sp>
      <p:sp>
        <p:nvSpPr>
          <p:cNvPr id="88" name="object 88"/>
          <p:cNvSpPr txBox="1"/>
          <p:nvPr/>
        </p:nvSpPr>
        <p:spPr>
          <a:xfrm>
            <a:off x="663739" y="1138487"/>
            <a:ext cx="8990364" cy="181251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18264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17704" algn="l"/>
                <a:tab pos="318264" algn="l"/>
              </a:tabLst>
            </a:pPr>
            <a:r>
              <a:rPr dirty="0">
                <a:solidFill>
                  <a:srgbClr val="FF2800"/>
                </a:solidFill>
                <a:latin typeface="Comic Sans MS"/>
                <a:cs typeface="Comic Sans MS"/>
              </a:rPr>
              <a:t>Nuclear</a:t>
            </a:r>
            <a:r>
              <a:rPr spc="-44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interactions</a:t>
            </a:r>
            <a:endParaRPr dirty="0">
              <a:latin typeface="Comic Sans MS"/>
              <a:cs typeface="Comic Sans MS"/>
            </a:endParaRPr>
          </a:p>
          <a:p>
            <a:pPr marL="624761" marR="15689" lvl="1" indent="-207320">
              <a:lnSpc>
                <a:spcPct val="114999"/>
              </a:lnSpc>
              <a:spcBef>
                <a:spcPts val="1465"/>
              </a:spcBef>
              <a:buClr>
                <a:srgbClr val="004100"/>
              </a:buClr>
              <a:buSzPct val="75000"/>
              <a:buFont typeface="Wingdings"/>
              <a:buChar char=""/>
              <a:tabLst>
                <a:tab pos="625322" algn="l"/>
              </a:tabLst>
            </a:pPr>
            <a:r>
              <a:rPr spc="-4" dirty="0">
                <a:latin typeface="Comic Sans MS"/>
                <a:cs typeface="Comic Sans MS"/>
              </a:rPr>
              <a:t>The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interaction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of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energetic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hadrons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(charged</a:t>
            </a:r>
            <a:r>
              <a:rPr spc="13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or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neutral)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is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determined</a:t>
            </a:r>
            <a:r>
              <a:rPr spc="9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by </a:t>
            </a:r>
            <a:r>
              <a:rPr spc="-405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various</a:t>
            </a:r>
            <a:r>
              <a:rPr spc="4" dirty="0">
                <a:latin typeface="Comic Sans MS"/>
                <a:cs typeface="Comic Sans MS"/>
              </a:rPr>
              <a:t> </a:t>
            </a:r>
            <a:r>
              <a:rPr spc="-4" dirty="0">
                <a:latin typeface="Comic Sans MS"/>
                <a:cs typeface="Comic Sans MS"/>
              </a:rPr>
              <a:t>nuclear processes:</a:t>
            </a:r>
            <a:endParaRPr dirty="0">
              <a:latin typeface="Comic Sans MS"/>
              <a:cs typeface="Comic Sans MS"/>
            </a:endParaRPr>
          </a:p>
          <a:p>
            <a:pPr>
              <a:spcBef>
                <a:spcPts val="18"/>
              </a:spcBef>
            </a:pPr>
            <a:endParaRPr dirty="0">
              <a:latin typeface="Comic Sans MS"/>
              <a:cs typeface="Comic Sans MS"/>
            </a:endParaRPr>
          </a:p>
          <a:p>
            <a:pPr marL="2241296" marR="3319920">
              <a:lnSpc>
                <a:spcPct val="174300"/>
              </a:lnSpc>
            </a:pP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Multiplicity</a:t>
            </a:r>
            <a:r>
              <a:rPr spc="-22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9" dirty="0">
                <a:solidFill>
                  <a:srgbClr val="FF2800"/>
                </a:solidFill>
                <a:latin typeface="Symbol"/>
                <a:cs typeface="Symbol"/>
              </a:rPr>
              <a:t></a:t>
            </a:r>
            <a:r>
              <a:rPr spc="53" dirty="0">
                <a:solidFill>
                  <a:srgbClr val="FF28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2800"/>
                </a:solidFill>
                <a:latin typeface="Comic Sans MS"/>
                <a:cs typeface="Comic Sans MS"/>
              </a:rPr>
              <a:t>ln(E) </a:t>
            </a:r>
            <a:r>
              <a:rPr spc="-353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P</a:t>
            </a:r>
            <a:r>
              <a:rPr spc="-6" baseline="-24691" dirty="0">
                <a:solidFill>
                  <a:srgbClr val="FF2800"/>
                </a:solidFill>
                <a:latin typeface="Comic Sans MS"/>
                <a:cs typeface="Comic Sans MS"/>
              </a:rPr>
              <a:t>t</a:t>
            </a:r>
            <a:r>
              <a:rPr spc="184" baseline="-24691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pc="-4" dirty="0">
                <a:solidFill>
                  <a:srgbClr val="FF2800"/>
                </a:solidFill>
                <a:latin typeface="Comic Sans MS"/>
                <a:cs typeface="Comic Sans MS"/>
              </a:rPr>
              <a:t>&lt; 1 GeV/c</a:t>
            </a:r>
            <a:endParaRPr dirty="0">
              <a:latin typeface="Comic Sans MS"/>
              <a:cs typeface="Comic Sans MS"/>
            </a:endParaRPr>
          </a:p>
        </p:txBody>
      </p:sp>
      <p:pic>
        <p:nvPicPr>
          <p:cNvPr id="91" name="object 9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4602" y="5638161"/>
            <a:ext cx="3644159" cy="919199"/>
          </a:xfrm>
          <a:prstGeom prst="rect">
            <a:avLst/>
          </a:prstGeom>
        </p:spPr>
      </p:pic>
      <p:sp>
        <p:nvSpPr>
          <p:cNvPr id="92" name="object 92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93" name="object 93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ject 86"/>
          <p:cNvSpPr txBox="1"/>
          <p:nvPr/>
        </p:nvSpPr>
        <p:spPr>
          <a:xfrm>
            <a:off x="472750" y="997945"/>
            <a:ext cx="7451351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Comparison</a:t>
            </a:r>
            <a:r>
              <a:rPr sz="1588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of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 nuclear interaction</a:t>
            </a:r>
            <a:r>
              <a:rPr sz="1588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length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 (in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cm)</a:t>
            </a:r>
            <a:r>
              <a:rPr sz="1588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and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 radiation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length</a:t>
            </a:r>
            <a:r>
              <a:rPr sz="1588" spc="-9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(in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cm)</a:t>
            </a:r>
            <a:endParaRPr sz="1588" dirty="0">
              <a:latin typeface="Comic Sans MS"/>
              <a:cs typeface="Comic Sans MS"/>
            </a:endParaRPr>
          </a:p>
        </p:txBody>
      </p:sp>
      <p:graphicFrame>
        <p:nvGraphicFramePr>
          <p:cNvPr id="87" name="object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15214"/>
              </p:ext>
            </p:extLst>
          </p:nvPr>
        </p:nvGraphicFramePr>
        <p:xfrm>
          <a:off x="583050" y="1579910"/>
          <a:ext cx="5115211" cy="48981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6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3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89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8621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Material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Z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A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5" dirty="0">
                          <a:latin typeface="Comic Sans MS"/>
                          <a:cs typeface="Comic Sans MS"/>
                        </a:rPr>
                        <a:t>Z/A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20" dirty="0">
                          <a:latin typeface="Comic Sans MS"/>
                          <a:cs typeface="Comic Sans MS"/>
                        </a:rPr>
                        <a:t>X</a:t>
                      </a:r>
                      <a:r>
                        <a:rPr sz="1400" spc="-30" baseline="-23809" dirty="0">
                          <a:latin typeface="Comic Sans MS"/>
                          <a:cs typeface="Comic Sans MS"/>
                        </a:rPr>
                        <a:t>0</a:t>
                      </a:r>
                      <a:r>
                        <a:rPr sz="1400" spc="67" baseline="-23809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spc="10" dirty="0">
                          <a:latin typeface="Comic Sans MS"/>
                          <a:cs typeface="Comic Sans MS"/>
                        </a:rPr>
                        <a:t>(cm)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1400" spc="30" baseline="-23809" dirty="0"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sz="1400" spc="157" baseline="-23809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spc="10" dirty="0">
                          <a:latin typeface="Comic Sans MS"/>
                          <a:cs typeface="Comic Sans MS"/>
                        </a:rPr>
                        <a:t>(cm)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Density</a:t>
                      </a:r>
                      <a:r>
                        <a:rPr sz="1400" spc="-55" dirty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spc="-5" dirty="0">
                          <a:latin typeface="Comic Sans MS"/>
                          <a:cs typeface="Comic Sans MS"/>
                        </a:rPr>
                        <a:t>(g/cm</a:t>
                      </a:r>
                      <a:r>
                        <a:rPr sz="1400" spc="-7" baseline="23809" dirty="0"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400" spc="-5" dirty="0">
                          <a:latin typeface="Comic Sans MS"/>
                          <a:cs typeface="Comic Sans MS"/>
                        </a:rPr>
                        <a:t>)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806">
                <a:tc>
                  <a:txBody>
                    <a:bodyPr/>
                    <a:lstStyle/>
                    <a:p>
                      <a:pPr marL="89535" algn="ctr">
                        <a:lnSpc>
                          <a:spcPts val="113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sz="1400" spc="7" baseline="-23809" dirty="0">
                          <a:latin typeface="Comic Sans MS"/>
                          <a:cs typeface="Comic Sans MS"/>
                        </a:rPr>
                        <a:t>2</a:t>
                      </a:r>
                      <a:endParaRPr sz="1400" baseline="-23809" dirty="0">
                        <a:latin typeface="Comic Sans MS"/>
                        <a:cs typeface="Comic Sans MS"/>
                      </a:endParaRPr>
                    </a:p>
                    <a:p>
                      <a:pPr marL="89535" algn="ctr">
                        <a:lnSpc>
                          <a:spcPts val="1130"/>
                        </a:lnSpc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(liquid)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10795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1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1.008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0.992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866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718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5" dirty="0">
                          <a:latin typeface="Comic Sans MS"/>
                          <a:cs typeface="Comic Sans MS"/>
                        </a:rPr>
                        <a:t>0.0708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5" dirty="0">
                          <a:latin typeface="Comic Sans MS"/>
                          <a:cs typeface="Comic Sans MS"/>
                        </a:rPr>
                        <a:t>He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2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4.002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0.500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756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520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0.125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C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6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12.01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0.500</a:t>
                      </a: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18.8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38.1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2.27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20" dirty="0">
                          <a:latin typeface="Comic Sans MS"/>
                          <a:cs typeface="Comic Sans MS"/>
                        </a:rPr>
                        <a:t>Al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25" dirty="0">
                          <a:latin typeface="Comic Sans MS"/>
                          <a:cs typeface="Comic Sans MS"/>
                        </a:rPr>
                        <a:t>13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26.98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0.482</a:t>
                      </a: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8.9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39.4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2.70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b="1" spc="-5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Cu</a:t>
                      </a:r>
                      <a:endParaRPr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29</a:t>
                      </a:r>
                      <a:endParaRPr sz="14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63.55</a:t>
                      </a: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0.456</a:t>
                      </a: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2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1.43</a:t>
                      </a:r>
                      <a:endParaRPr sz="14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b="1" spc="2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15.1</a:t>
                      </a:r>
                      <a:endParaRPr sz="14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5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8.96</a:t>
                      </a:r>
                      <a:endParaRPr sz="14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04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Pb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82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207.2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0.396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0.56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17.1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35" dirty="0">
                          <a:latin typeface="Comic Sans MS"/>
                          <a:cs typeface="Comic Sans MS"/>
                        </a:rPr>
                        <a:t>11.4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W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74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183.8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0.403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0.35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9.58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19.3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U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10" dirty="0">
                          <a:latin typeface="Comic Sans MS"/>
                          <a:cs typeface="Comic Sans MS"/>
                        </a:rPr>
                        <a:t>92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238.0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0.387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0.32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10.5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19.0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Scint.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0.538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42.4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81.5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1.03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048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-5" dirty="0">
                          <a:latin typeface="Comic Sans MS"/>
                          <a:cs typeface="Comic Sans MS"/>
                        </a:rPr>
                        <a:t>BGO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0.421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35" dirty="0">
                          <a:latin typeface="Comic Sans MS"/>
                          <a:cs typeface="Comic Sans MS"/>
                        </a:rPr>
                        <a:t>1.12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22.1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7.10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20731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CsI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10" dirty="0">
                          <a:latin typeface="Comic Sans MS"/>
                          <a:cs typeface="Comic Sans MS"/>
                        </a:rPr>
                        <a:t>0.416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1.85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36.9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4.53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0072"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5" dirty="0">
                          <a:latin typeface="Comic Sans MS"/>
                          <a:cs typeface="Comic Sans MS"/>
                        </a:rPr>
                        <a:t>NaI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B1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dirty="0">
                          <a:latin typeface="Comic Sans MS"/>
                          <a:cs typeface="Comic Sans MS"/>
                        </a:rPr>
                        <a:t>0.427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2.59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20" dirty="0">
                          <a:latin typeface="Comic Sans MS"/>
                          <a:cs typeface="Comic Sans MS"/>
                        </a:rPr>
                        <a:t>41.1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tc>
                  <a:txBody>
                    <a:bodyPr/>
                    <a:lstStyle/>
                    <a:p>
                      <a:pPr marL="895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5" dirty="0">
                          <a:latin typeface="Comic Sans MS"/>
                          <a:cs typeface="Comic Sans MS"/>
                        </a:rPr>
                        <a:t>3.67</a:t>
                      </a:r>
                      <a:endParaRPr sz="1400" dirty="0">
                        <a:latin typeface="Comic Sans MS"/>
                        <a:cs typeface="Comic Sans MS"/>
                      </a:endParaRPr>
                    </a:p>
                  </a:txBody>
                  <a:tcPr marL="0" marR="0" marT="17929" marB="0" anchor="ctr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E5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88" name="object 88"/>
          <p:cNvGrpSpPr/>
          <p:nvPr/>
        </p:nvGrpSpPr>
        <p:grpSpPr>
          <a:xfrm>
            <a:off x="6681537" y="1734894"/>
            <a:ext cx="4427897" cy="4096105"/>
            <a:chOff x="5692808" y="1966213"/>
            <a:chExt cx="3974465" cy="3676650"/>
          </a:xfrm>
        </p:grpSpPr>
        <p:pic>
          <p:nvPicPr>
            <p:cNvPr id="89" name="object 8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2808" y="2408427"/>
              <a:ext cx="3973923" cy="3233928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6957060" y="1972563"/>
              <a:ext cx="1920239" cy="472440"/>
            </a:xfrm>
            <a:custGeom>
              <a:avLst/>
              <a:gdLst/>
              <a:ahLst/>
              <a:cxnLst/>
              <a:rect l="l" t="t" r="r" b="b"/>
              <a:pathLst>
                <a:path w="1920240" h="472439">
                  <a:moveTo>
                    <a:pt x="1920240" y="0"/>
                  </a:moveTo>
                  <a:lnTo>
                    <a:pt x="0" y="0"/>
                  </a:lnTo>
                  <a:lnTo>
                    <a:pt x="0" y="472439"/>
                  </a:lnTo>
                  <a:lnTo>
                    <a:pt x="1920240" y="4724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1" name="object 91"/>
            <p:cNvSpPr/>
            <p:nvPr/>
          </p:nvSpPr>
          <p:spPr>
            <a:xfrm>
              <a:off x="6957059" y="1972563"/>
              <a:ext cx="1920239" cy="472440"/>
            </a:xfrm>
            <a:custGeom>
              <a:avLst/>
              <a:gdLst/>
              <a:ahLst/>
              <a:cxnLst/>
              <a:rect l="l" t="t" r="r" b="b"/>
              <a:pathLst>
                <a:path w="1920240" h="472439">
                  <a:moveTo>
                    <a:pt x="0" y="0"/>
                  </a:moveTo>
                  <a:lnTo>
                    <a:pt x="1920239" y="0"/>
                  </a:lnTo>
                  <a:lnTo>
                    <a:pt x="1920239" y="472439"/>
                  </a:lnTo>
                  <a:lnTo>
                    <a:pt x="0" y="472439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9229147" y="2809123"/>
            <a:ext cx="302787" cy="2996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412" rIns="0" bIns="0" rtlCol="0">
            <a:spAutoFit/>
          </a:bodyPr>
          <a:lstStyle/>
          <a:p>
            <a:pPr marL="560" algn="ctr">
              <a:spcBef>
                <a:spcPts val="176"/>
              </a:spcBef>
            </a:pPr>
            <a:r>
              <a:rPr dirty="0">
                <a:latin typeface="Symbol"/>
                <a:cs typeface="Symbol"/>
              </a:rPr>
              <a:t></a:t>
            </a:r>
            <a:r>
              <a:rPr baseline="-18518" dirty="0">
                <a:latin typeface="Times New Roman"/>
                <a:cs typeface="Times New Roman"/>
              </a:rPr>
              <a:t>I</a:t>
            </a:r>
          </a:p>
        </p:txBody>
      </p:sp>
      <p:sp>
        <p:nvSpPr>
          <p:cNvPr id="93" name="object 93"/>
          <p:cNvSpPr txBox="1"/>
          <p:nvPr/>
        </p:nvSpPr>
        <p:spPr>
          <a:xfrm>
            <a:off x="9234527" y="3947175"/>
            <a:ext cx="333207" cy="3109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618" rIns="0" bIns="0" rtlCol="0">
            <a:spAutoFit/>
          </a:bodyPr>
          <a:lstStyle/>
          <a:p>
            <a:pPr marL="80126">
              <a:spcBef>
                <a:spcPts val="265"/>
              </a:spcBef>
            </a:pPr>
            <a:r>
              <a:rPr spc="-26" dirty="0">
                <a:latin typeface="Times New Roman"/>
                <a:cs typeface="Times New Roman"/>
              </a:rPr>
              <a:t>X</a:t>
            </a:r>
            <a:r>
              <a:rPr spc="-39" baseline="-18518" dirty="0">
                <a:latin typeface="Times New Roman"/>
                <a:cs typeface="Times New Roman"/>
              </a:rPr>
              <a:t>0</a:t>
            </a:r>
            <a:endParaRPr baseline="-18518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637916" y="3114786"/>
            <a:ext cx="268941" cy="1461598"/>
          </a:xfrm>
          <a:custGeom>
            <a:avLst/>
            <a:gdLst/>
            <a:ahLst/>
            <a:cxnLst/>
            <a:rect l="l" t="t" r="r" b="b"/>
            <a:pathLst>
              <a:path w="304800" h="1125220">
                <a:moveTo>
                  <a:pt x="304800" y="0"/>
                </a:moveTo>
                <a:lnTo>
                  <a:pt x="0" y="0"/>
                </a:lnTo>
                <a:lnTo>
                  <a:pt x="0" y="1124712"/>
                </a:lnTo>
                <a:lnTo>
                  <a:pt x="304800" y="1124712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6" name="object 96"/>
          <p:cNvSpPr/>
          <p:nvPr/>
        </p:nvSpPr>
        <p:spPr>
          <a:xfrm>
            <a:off x="8560846" y="4833321"/>
            <a:ext cx="263899" cy="268941"/>
          </a:xfrm>
          <a:custGeom>
            <a:avLst/>
            <a:gdLst/>
            <a:ahLst/>
            <a:cxnLst/>
            <a:rect l="l" t="t" r="r" b="b"/>
            <a:pathLst>
              <a:path w="299084" h="304800">
                <a:moveTo>
                  <a:pt x="298703" y="0"/>
                </a:moveTo>
                <a:lnTo>
                  <a:pt x="0" y="0"/>
                </a:lnTo>
                <a:lnTo>
                  <a:pt x="0" y="304800"/>
                </a:lnTo>
                <a:lnTo>
                  <a:pt x="298703" y="304800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7" name="object 97"/>
          <p:cNvSpPr txBox="1"/>
          <p:nvPr/>
        </p:nvSpPr>
        <p:spPr>
          <a:xfrm>
            <a:off x="8630322" y="4859765"/>
            <a:ext cx="118222" cy="200236"/>
          </a:xfrm>
          <a:prstGeom prst="rect">
            <a:avLst/>
          </a:prstGeom>
        </p:spPr>
        <p:txBody>
          <a:bodyPr vert="horz" wrap="square" lIns="0" tIns="10085" rIns="0" bIns="0" rtlCol="0">
            <a:spAutoFit/>
          </a:bodyPr>
          <a:lstStyle/>
          <a:p>
            <a:pPr marL="11206">
              <a:spcBef>
                <a:spcPts val="79"/>
              </a:spcBef>
            </a:pPr>
            <a:r>
              <a:rPr sz="1235" spc="-4" dirty="0">
                <a:latin typeface="Times New Roman"/>
                <a:cs typeface="Times New Roman"/>
              </a:rPr>
              <a:t>Z</a:t>
            </a:r>
            <a:endParaRPr sz="1235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99" name="object 99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  <p:sp>
        <p:nvSpPr>
          <p:cNvPr id="100" name="object 86">
            <a:extLst>
              <a:ext uri="{FF2B5EF4-FFF2-40B4-BE49-F238E27FC236}">
                <a16:creationId xmlns:a16="http://schemas.microsoft.com/office/drawing/2014/main" id="{80E2AD36-D948-127E-01BB-0C3F8338DFB9}"/>
              </a:ext>
            </a:extLst>
          </p:cNvPr>
          <p:cNvSpPr txBox="1">
            <a:spLocks/>
          </p:cNvSpPr>
          <p:nvPr/>
        </p:nvSpPr>
        <p:spPr>
          <a:xfrm>
            <a:off x="159510" y="250065"/>
            <a:ext cx="12032489" cy="625737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lang="en-US" sz="4000" spc="-4" dirty="0">
                <a:latin typeface="Comic Sans MS" panose="030F0902030302020204" pitchFamily="66" charset="0"/>
              </a:rPr>
              <a:t>Nuclear Interaction Length in Various Elements</a:t>
            </a:r>
          </a:p>
        </p:txBody>
      </p:sp>
      <p:sp>
        <p:nvSpPr>
          <p:cNvPr id="103" name="object 95">
            <a:extLst>
              <a:ext uri="{FF2B5EF4-FFF2-40B4-BE49-F238E27FC236}">
                <a16:creationId xmlns:a16="http://schemas.microsoft.com/office/drawing/2014/main" id="{D9F4D7F5-BBED-3E2A-7326-A79030A128DC}"/>
              </a:ext>
            </a:extLst>
          </p:cNvPr>
          <p:cNvSpPr txBox="1"/>
          <p:nvPr/>
        </p:nvSpPr>
        <p:spPr>
          <a:xfrm>
            <a:off x="6637916" y="2809123"/>
            <a:ext cx="213007" cy="176726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sz="2000" spc="-5" dirty="0">
                <a:latin typeface="Times New Roman"/>
                <a:cs typeface="Times New Roman"/>
              </a:rPr>
              <a:t>X</a:t>
            </a:r>
            <a:r>
              <a:rPr sz="2000" spc="-7" baseline="-24691" dirty="0">
                <a:latin typeface="Times New Roman"/>
                <a:cs typeface="Times New Roman"/>
              </a:rPr>
              <a:t>0</a:t>
            </a:r>
            <a:r>
              <a:rPr sz="2000" spc="-5" dirty="0">
                <a:latin typeface="Times New Roman"/>
                <a:cs typeface="Times New Roman"/>
              </a:rPr>
              <a:t>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Symbol"/>
                <a:cs typeface="Symbol"/>
              </a:rPr>
              <a:t></a:t>
            </a:r>
            <a:r>
              <a:rPr sz="2000" baseline="-24691" dirty="0">
                <a:latin typeface="Times New Roman"/>
                <a:cs typeface="Times New Roman"/>
              </a:rPr>
              <a:t>0</a:t>
            </a:r>
            <a:r>
              <a:rPr sz="2000" spc="165" baseline="-24691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[cm]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2360237" y="165611"/>
            <a:ext cx="9278471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7370">
              <a:lnSpc>
                <a:spcPct val="100000"/>
              </a:lnSpc>
              <a:spcBef>
                <a:spcPts val="79"/>
              </a:spcBef>
            </a:pPr>
            <a:r>
              <a:rPr spc="-4" dirty="0"/>
              <a:t>E</a:t>
            </a:r>
            <a:r>
              <a:rPr lang="en-US" spc="-4" dirty="0"/>
              <a:t>M vs Hadron</a:t>
            </a:r>
            <a:r>
              <a:rPr spc="-53" dirty="0"/>
              <a:t> </a:t>
            </a:r>
            <a:r>
              <a:rPr spc="-4" dirty="0"/>
              <a:t>showers</a:t>
            </a:r>
          </a:p>
        </p:txBody>
      </p:sp>
      <p:sp>
        <p:nvSpPr>
          <p:cNvPr id="86" name="object 86"/>
          <p:cNvSpPr txBox="1"/>
          <p:nvPr/>
        </p:nvSpPr>
        <p:spPr>
          <a:xfrm>
            <a:off x="1933687" y="1183339"/>
            <a:ext cx="1721784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Shower</a:t>
            </a:r>
            <a:r>
              <a:rPr sz="1588" spc="-71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profile</a:t>
            </a:r>
            <a:endParaRPr sz="1588">
              <a:latin typeface="Comic Sans MS"/>
              <a:cs typeface="Comic Sans MS"/>
            </a:endParaRPr>
          </a:p>
        </p:txBody>
      </p:sp>
      <p:pic>
        <p:nvPicPr>
          <p:cNvPr id="87" name="object 8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6845" y="1748351"/>
            <a:ext cx="3951094" cy="3959028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7773" y="3929677"/>
            <a:ext cx="3903682" cy="1939071"/>
          </a:xfrm>
          <a:prstGeom prst="rect">
            <a:avLst/>
          </a:prstGeom>
        </p:spPr>
      </p:pic>
      <p:sp>
        <p:nvSpPr>
          <p:cNvPr id="89" name="object 89"/>
          <p:cNvSpPr txBox="1"/>
          <p:nvPr/>
        </p:nvSpPr>
        <p:spPr>
          <a:xfrm>
            <a:off x="6562164" y="5542876"/>
            <a:ext cx="874619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dirty="0">
                <a:latin typeface="Times New Roman"/>
                <a:cs typeface="Times New Roman"/>
              </a:rPr>
              <a:t>C.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Fabjan,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1987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135392" y="5879053"/>
            <a:ext cx="986118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13" dirty="0">
                <a:latin typeface="Times New Roman"/>
                <a:cs typeface="Times New Roman"/>
              </a:rPr>
              <a:t>D.</a:t>
            </a:r>
            <a:r>
              <a:rPr sz="1059" spc="-40" dirty="0">
                <a:latin typeface="Times New Roman"/>
                <a:cs typeface="Times New Roman"/>
              </a:rPr>
              <a:t> </a:t>
            </a:r>
            <a:r>
              <a:rPr sz="1059" spc="-26" dirty="0">
                <a:latin typeface="Times New Roman"/>
                <a:cs typeface="Times New Roman"/>
              </a:rPr>
              <a:t>Wegener,</a:t>
            </a:r>
            <a:r>
              <a:rPr sz="1059" spc="-35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2001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580990" y="1551789"/>
            <a:ext cx="2427194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spc="-26" dirty="0">
                <a:latin typeface="Comic Sans MS"/>
                <a:cs typeface="Comic Sans MS"/>
              </a:rPr>
              <a:t>6GeV</a:t>
            </a:r>
            <a:r>
              <a:rPr sz="1059" spc="44" dirty="0">
                <a:latin typeface="Comic Sans MS"/>
                <a:cs typeface="Comic Sans MS"/>
              </a:rPr>
              <a:t> </a:t>
            </a:r>
            <a:r>
              <a:rPr sz="1059" spc="-9" dirty="0">
                <a:latin typeface="Comic Sans MS"/>
                <a:cs typeface="Comic Sans MS"/>
              </a:rPr>
              <a:t>electrons</a:t>
            </a:r>
            <a:r>
              <a:rPr sz="1059" spc="40" dirty="0">
                <a:latin typeface="Comic Sans MS"/>
                <a:cs typeface="Comic Sans MS"/>
              </a:rPr>
              <a:t> </a:t>
            </a:r>
            <a:r>
              <a:rPr sz="1059" spc="26" dirty="0">
                <a:latin typeface="Comic Sans MS"/>
                <a:cs typeface="Comic Sans MS"/>
              </a:rPr>
              <a:t>in</a:t>
            </a:r>
            <a:r>
              <a:rPr sz="1059" dirty="0">
                <a:latin typeface="Comic Sans MS"/>
                <a:cs typeface="Comic Sans MS"/>
              </a:rPr>
              <a:t> </a:t>
            </a:r>
            <a:r>
              <a:rPr sz="1059" spc="-22" dirty="0">
                <a:latin typeface="Comic Sans MS"/>
                <a:cs typeface="Comic Sans MS"/>
              </a:rPr>
              <a:t>different</a:t>
            </a:r>
            <a:r>
              <a:rPr sz="1059" spc="57" dirty="0">
                <a:latin typeface="Comic Sans MS"/>
                <a:cs typeface="Comic Sans MS"/>
              </a:rPr>
              <a:t> </a:t>
            </a:r>
            <a:r>
              <a:rPr sz="1059" spc="-4" dirty="0">
                <a:latin typeface="Comic Sans MS"/>
                <a:cs typeface="Comic Sans MS"/>
              </a:rPr>
              <a:t>materials:</a:t>
            </a:r>
            <a:endParaRPr sz="1059">
              <a:latin typeface="Comic Sans MS"/>
              <a:cs typeface="Comic Sans MS"/>
            </a:endParaRPr>
          </a:p>
        </p:txBody>
      </p:sp>
      <p:pic>
        <p:nvPicPr>
          <p:cNvPr id="92" name="object 9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5231" y="1119285"/>
            <a:ext cx="1976998" cy="2702816"/>
          </a:xfrm>
          <a:prstGeom prst="rect">
            <a:avLst/>
          </a:prstGeom>
        </p:spPr>
      </p:pic>
      <p:sp>
        <p:nvSpPr>
          <p:cNvPr id="93" name="object 93"/>
          <p:cNvSpPr txBox="1"/>
          <p:nvPr/>
        </p:nvSpPr>
        <p:spPr>
          <a:xfrm>
            <a:off x="2146150" y="3348316"/>
            <a:ext cx="1653988" cy="5478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791177">
              <a:spcBef>
                <a:spcPts val="88"/>
              </a:spcBef>
            </a:pPr>
            <a:r>
              <a:rPr sz="1059" dirty="0">
                <a:latin typeface="Times New Roman"/>
                <a:cs typeface="Times New Roman"/>
              </a:rPr>
              <a:t>C.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Fabjan,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1987</a:t>
            </a:r>
            <a:endParaRPr sz="1059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368">
              <a:latin typeface="Times New Roman"/>
              <a:cs typeface="Times New Roman"/>
            </a:endParaRPr>
          </a:p>
          <a:p>
            <a:pPr marL="11206"/>
            <a:r>
              <a:rPr sz="1059" spc="-26" dirty="0">
                <a:latin typeface="Comic Sans MS"/>
                <a:cs typeface="Comic Sans MS"/>
              </a:rPr>
              <a:t>MC</a:t>
            </a:r>
            <a:r>
              <a:rPr sz="1059" spc="-9" dirty="0">
                <a:latin typeface="Comic Sans MS"/>
                <a:cs typeface="Comic Sans MS"/>
              </a:rPr>
              <a:t> </a:t>
            </a:r>
            <a:r>
              <a:rPr sz="1059" spc="-4" dirty="0">
                <a:latin typeface="Comic Sans MS"/>
                <a:cs typeface="Comic Sans MS"/>
              </a:rPr>
              <a:t>simulation:</a:t>
            </a:r>
            <a:endParaRPr sz="1059">
              <a:latin typeface="Comic Sans MS"/>
              <a:cs typeface="Comic Sans MS"/>
            </a:endParaRPr>
          </a:p>
        </p:txBody>
      </p:sp>
      <p:sp>
        <p:nvSpPr>
          <p:cNvPr id="94" name="object 94"/>
          <p:cNvSpPr txBox="1">
            <a:spLocks noGrp="1"/>
          </p:cNvSpPr>
          <p:nvPr>
            <p:ph type="dt" sz="half" idx="6"/>
          </p:nvPr>
        </p:nvSpPr>
        <p:spPr>
          <a:xfrm>
            <a:off x="159511" y="6976075"/>
            <a:ext cx="1703070" cy="284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980"/>
              </a:lnSpc>
            </a:pPr>
            <a:r>
              <a:rPr lang="en" spc="-5"/>
              <a:t>NEPPSRIII</a:t>
            </a:r>
          </a:p>
          <a:p>
            <a:pPr marL="12700">
              <a:spcBef>
                <a:spcPts val="45"/>
              </a:spcBef>
            </a:pPr>
            <a:r>
              <a:rPr lang="en" spc="-55"/>
              <a:t>C</a:t>
            </a:r>
            <a:r>
              <a:rPr lang="en" spc="-5"/>
              <a:t>raig</a:t>
            </a:r>
            <a:r>
              <a:rPr lang="en" spc="45"/>
              <a:t>v</a:t>
            </a:r>
            <a:r>
              <a:rPr lang="en" spc="-5"/>
              <a:t>ille</a:t>
            </a:r>
            <a:r>
              <a:rPr lang="en"/>
              <a:t>,</a:t>
            </a:r>
            <a:r>
              <a:rPr lang="en" spc="-5"/>
              <a:t> </a:t>
            </a:r>
            <a:r>
              <a:rPr lang="en" spc="-55"/>
              <a:t>C</a:t>
            </a:r>
            <a:r>
              <a:rPr lang="en" spc="-5"/>
              <a:t>ap</a:t>
            </a:r>
            <a:r>
              <a:rPr lang="en" spc="5"/>
              <a:t>e</a:t>
            </a:r>
            <a:r>
              <a:rPr lang="en" spc="-60"/>
              <a:t> </a:t>
            </a:r>
            <a:r>
              <a:rPr lang="en" spc="-55"/>
              <a:t>C</a:t>
            </a:r>
            <a:r>
              <a:rPr lang="en" spc="-5"/>
              <a:t>od</a:t>
            </a:r>
            <a:r>
              <a:rPr lang="en"/>
              <a:t>,</a:t>
            </a:r>
            <a:r>
              <a:rPr lang="en" spc="-5"/>
              <a:t> 08</a:t>
            </a:r>
            <a:r>
              <a:rPr lang="en" spc="45"/>
              <a:t>/</a:t>
            </a:r>
            <a:r>
              <a:rPr lang="en" spc="-5"/>
              <a:t>23</a:t>
            </a:r>
            <a:r>
              <a:rPr lang="en" spc="45"/>
              <a:t>/</a:t>
            </a:r>
            <a:r>
              <a:rPr lang="en" spc="-5"/>
              <a:t>200</a:t>
            </a:r>
            <a:r>
              <a:rPr lang="en" spc="5"/>
              <a:t>4</a:t>
            </a:r>
            <a:endParaRPr spc="4" dirty="0"/>
          </a:p>
        </p:txBody>
      </p:sp>
      <p:sp>
        <p:nvSpPr>
          <p:cNvPr id="95" name="object 95"/>
          <p:cNvSpPr txBox="1">
            <a:spLocks noGrp="1"/>
          </p:cNvSpPr>
          <p:nvPr>
            <p:ph type="ftr" sz="quarter" idx="5"/>
          </p:nvPr>
        </p:nvSpPr>
        <p:spPr>
          <a:xfrm>
            <a:off x="9193783" y="6976075"/>
            <a:ext cx="496570" cy="141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900" b="0" i="0" kern="1200">
                <a:solidFill>
                  <a:srgbClr val="231996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865"/>
              </a:lnSpc>
            </a:pPr>
            <a:r>
              <a:rPr lang="en" spc="-5"/>
              <a:t>Bern</a:t>
            </a:r>
            <a:r>
              <a:rPr lang="en" spc="5"/>
              <a:t>d</a:t>
            </a:r>
            <a:r>
              <a:rPr lang="en" spc="-60"/>
              <a:t> </a:t>
            </a:r>
            <a:r>
              <a:rPr lang="en" spc="-5"/>
              <a:t>S</a:t>
            </a:r>
            <a:r>
              <a:rPr lang="en" spc="5"/>
              <a:t>u</a:t>
            </a:r>
            <a:endParaRPr spc="4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00" y="274638"/>
            <a:ext cx="7008893" cy="6479698"/>
          </a:xfrm>
          <a:prstGeom prst="rect">
            <a:avLst/>
          </a:prstGeom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3</a:t>
            </a:fld>
            <a:endParaRPr lang="ja-JP" altLang="en-US"/>
          </a:p>
        </p:txBody>
      </p:sp>
      <p:sp>
        <p:nvSpPr>
          <p:cNvPr id="2" name="円形吹き出し 1"/>
          <p:cNvSpPr/>
          <p:nvPr/>
        </p:nvSpPr>
        <p:spPr>
          <a:xfrm>
            <a:off x="3392579" y="58918"/>
            <a:ext cx="2115336" cy="729442"/>
          </a:xfrm>
          <a:prstGeom prst="wedgeEllipseCallout">
            <a:avLst>
              <a:gd name="adj1" fmla="val -51268"/>
              <a:gd name="adj2" fmla="val 685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Comic Sans MS"/>
              </a:rPr>
              <a:t>Accelerator</a:t>
            </a:r>
            <a:endParaRPr lang="ja-JP" altLang="en-US" dirty="0">
              <a:latin typeface="Comic Sans MS"/>
            </a:endParaRPr>
          </a:p>
        </p:txBody>
      </p:sp>
      <p:sp>
        <p:nvSpPr>
          <p:cNvPr id="10" name="円形吹き出し 9"/>
          <p:cNvSpPr/>
          <p:nvPr/>
        </p:nvSpPr>
        <p:spPr>
          <a:xfrm>
            <a:off x="7401207" y="1288789"/>
            <a:ext cx="1948086" cy="905154"/>
          </a:xfrm>
          <a:prstGeom prst="wedgeEllipseCallout">
            <a:avLst>
              <a:gd name="adj1" fmla="val -51268"/>
              <a:gd name="adj2" fmla="val 685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Comic Sans MS"/>
              </a:rPr>
              <a:t>Detector</a:t>
            </a:r>
            <a:endParaRPr lang="ja-JP" altLang="en-US" dirty="0">
              <a:latin typeface="Comic Sans MS"/>
            </a:endParaRPr>
          </a:p>
        </p:txBody>
      </p:sp>
      <p:sp>
        <p:nvSpPr>
          <p:cNvPr id="3" name="円形吹き出し 2"/>
          <p:cNvSpPr/>
          <p:nvPr/>
        </p:nvSpPr>
        <p:spPr>
          <a:xfrm>
            <a:off x="8903022" y="2598667"/>
            <a:ext cx="1475248" cy="905154"/>
          </a:xfrm>
          <a:prstGeom prst="wedgeEllipseCallout">
            <a:avLst>
              <a:gd name="adj1" fmla="val -66352"/>
              <a:gd name="adj2" fmla="val 560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QGP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41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7A78-25D7-C883-8B88-9C1B41C9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EF611-0290-CDCF-D0B8-399F62886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7D854EC2-8F58-5C4F-8AEB-33CAAE66C4B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1F600C8-6CC0-40E5-072C-1A2660D27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11941" r="27512" b="18885"/>
          <a:stretch/>
        </p:blipFill>
        <p:spPr bwMode="auto">
          <a:xfrm>
            <a:off x="1512090" y="839057"/>
            <a:ext cx="6824661" cy="580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218387-EE96-BE6E-91B5-53FB9FC8E152}"/>
              </a:ext>
            </a:extLst>
          </p:cNvPr>
          <p:cNvCxnSpPr>
            <a:cxnSpLocks/>
          </p:cNvCxnSpPr>
          <p:nvPr/>
        </p:nvCxnSpPr>
        <p:spPr bwMode="auto">
          <a:xfrm flipH="1">
            <a:off x="6111695" y="1862913"/>
            <a:ext cx="3391320" cy="91105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63D563-2D54-5440-1563-694FAF65211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05457" y="4394001"/>
            <a:ext cx="2574026" cy="92704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BB99CD-0D84-F6A9-5BA6-42E2D0C32729}"/>
              </a:ext>
            </a:extLst>
          </p:cNvPr>
          <p:cNvCxnSpPr>
            <a:cxnSpLocks/>
          </p:cNvCxnSpPr>
          <p:nvPr/>
        </p:nvCxnSpPr>
        <p:spPr bwMode="auto">
          <a:xfrm flipH="1">
            <a:off x="5646386" y="2940135"/>
            <a:ext cx="3389696" cy="108281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D183FC-2D36-E8E3-74DA-DEDBBC467EC0}"/>
              </a:ext>
            </a:extLst>
          </p:cNvPr>
          <p:cNvCxnSpPr>
            <a:cxnSpLocks/>
          </p:cNvCxnSpPr>
          <p:nvPr/>
        </p:nvCxnSpPr>
        <p:spPr bwMode="auto">
          <a:xfrm>
            <a:off x="2956745" y="3273563"/>
            <a:ext cx="1276616" cy="55681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BDC4E3-1769-962B-B848-A4CE4C746FAF}"/>
              </a:ext>
            </a:extLst>
          </p:cNvPr>
          <p:cNvCxnSpPr>
            <a:cxnSpLocks/>
          </p:cNvCxnSpPr>
          <p:nvPr/>
        </p:nvCxnSpPr>
        <p:spPr bwMode="auto">
          <a:xfrm>
            <a:off x="2814013" y="2673668"/>
            <a:ext cx="1368556" cy="102309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863722-18AA-6C89-7CD7-2E68A708BBEA}"/>
              </a:ext>
            </a:extLst>
          </p:cNvPr>
          <p:cNvCxnSpPr>
            <a:cxnSpLocks/>
          </p:cNvCxnSpPr>
          <p:nvPr/>
        </p:nvCxnSpPr>
        <p:spPr bwMode="auto">
          <a:xfrm>
            <a:off x="2078268" y="1824801"/>
            <a:ext cx="1907737" cy="156376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CFA5824-B765-1F65-89C5-A90FB434EE45}"/>
              </a:ext>
            </a:extLst>
          </p:cNvPr>
          <p:cNvSpPr txBox="1">
            <a:spLocks/>
          </p:cNvSpPr>
          <p:nvPr/>
        </p:nvSpPr>
        <p:spPr>
          <a:xfrm>
            <a:off x="609600" y="-25027"/>
            <a:ext cx="10972800" cy="7286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867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/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D71545-698C-E8D3-FCC2-0E06C558AAAB}"/>
              </a:ext>
            </a:extLst>
          </p:cNvPr>
          <p:cNvSpPr txBox="1">
            <a:spLocks/>
          </p:cNvSpPr>
          <p:nvPr/>
        </p:nvSpPr>
        <p:spPr>
          <a:xfrm>
            <a:off x="8668878" y="800367"/>
            <a:ext cx="3860800" cy="4525963"/>
          </a:xfrm>
          <a:prstGeom prst="rect">
            <a:avLst/>
          </a:prstGeom>
        </p:spPr>
        <p:txBody>
          <a:bodyPr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33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/>
              <a:t>Calorimetry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2321E-8E94-605E-8F87-46B55BF13B24}"/>
              </a:ext>
            </a:extLst>
          </p:cNvPr>
          <p:cNvSpPr/>
          <p:nvPr/>
        </p:nvSpPr>
        <p:spPr>
          <a:xfrm>
            <a:off x="8479483" y="5201824"/>
            <a:ext cx="3858253" cy="186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7030A0"/>
                </a:solidFill>
                <a:latin typeface="Arial Narrow Bold"/>
                <a:cs typeface="Arial Narrow Bold"/>
              </a:rPr>
              <a:t>Minimum Bias Detector (MBD)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7030A0"/>
              </a:solidFill>
              <a:latin typeface="Arial Narrow Bold"/>
              <a:cs typeface="Arial Narrow Bold"/>
            </a:endParaRP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7030A0"/>
                </a:solidFill>
                <a:latin typeface="Arial Narrow Bold"/>
                <a:cs typeface="Arial Narrow Bold"/>
              </a:rPr>
              <a:t>Event Plane (</a:t>
            </a:r>
            <a:r>
              <a:rPr lang="en-US" sz="1969" dirty="0" err="1">
                <a:solidFill>
                  <a:srgbClr val="7030A0"/>
                </a:solidFill>
                <a:latin typeface="Arial Narrow Bold"/>
                <a:cs typeface="Arial Narrow Bold"/>
              </a:rPr>
              <a:t>sEPD</a:t>
            </a:r>
            <a:r>
              <a:rPr lang="en-US" sz="1969" dirty="0">
                <a:solidFill>
                  <a:srgbClr val="7030A0"/>
                </a:solidFill>
                <a:latin typeface="Arial Narrow Bold"/>
                <a:cs typeface="Arial Narrow Bold"/>
              </a:rPr>
              <a:t>) (not shown)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800000"/>
              </a:solidFill>
              <a:latin typeface="Arial Narrow Bold"/>
              <a:cs typeface="Arial Narrow Bold"/>
            </a:endParaRP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800000"/>
              </a:solidFill>
              <a:latin typeface="Arial Narrow Bold"/>
              <a:cs typeface="Arial Narrow Bol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C9633D-A689-87A3-0394-7CF36AB31228}"/>
              </a:ext>
            </a:extLst>
          </p:cNvPr>
          <p:cNvSpPr/>
          <p:nvPr/>
        </p:nvSpPr>
        <p:spPr>
          <a:xfrm>
            <a:off x="-11986" y="1360004"/>
            <a:ext cx="3858253" cy="2231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0070C0"/>
                </a:solidFill>
                <a:latin typeface="Arial Narrow Bold"/>
                <a:cs typeface="Arial Narrow Bold"/>
              </a:rPr>
              <a:t>Time Projection Chamber (TPC)</a:t>
            </a: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0070C0"/>
                </a:solidFill>
                <a:latin typeface="Arial Narrow Bold"/>
                <a:cs typeface="Arial Narrow Bold"/>
              </a:rPr>
              <a:t>(TPOT not shown)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0070C0"/>
              </a:solidFill>
              <a:latin typeface="Arial Narrow Bold"/>
              <a:cs typeface="Arial Narrow Bold"/>
            </a:endParaRP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0070C0"/>
                </a:solidFill>
                <a:latin typeface="Arial Narrow Bold"/>
                <a:cs typeface="Arial Narrow Bold"/>
              </a:rPr>
              <a:t>Intermediate Tracker (INTT)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0070C0"/>
              </a:solidFill>
              <a:latin typeface="Arial Narrow Bold"/>
              <a:cs typeface="Arial Narrow Bold"/>
            </a:endParaRPr>
          </a:p>
          <a:p>
            <a:pPr>
              <a:spcBef>
                <a:spcPts val="537"/>
              </a:spcBef>
              <a:defRPr/>
            </a:pPr>
            <a:r>
              <a:rPr lang="en-US" sz="1969" dirty="0" err="1">
                <a:solidFill>
                  <a:srgbClr val="0070C0"/>
                </a:solidFill>
                <a:latin typeface="Arial Narrow Bold"/>
                <a:cs typeface="Arial Narrow Bold"/>
              </a:rPr>
              <a:t>MicroVertex</a:t>
            </a:r>
            <a:r>
              <a:rPr lang="en-US" sz="1969" dirty="0">
                <a:solidFill>
                  <a:srgbClr val="0070C0"/>
                </a:solidFill>
                <a:latin typeface="Arial Narrow Bold"/>
                <a:cs typeface="Arial Narrow Bold"/>
              </a:rPr>
              <a:t> Detector (MVTX)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D27B5D-785E-21FC-3B80-BC5E06D1B312}"/>
              </a:ext>
            </a:extLst>
          </p:cNvPr>
          <p:cNvSpPr/>
          <p:nvPr/>
        </p:nvSpPr>
        <p:spPr>
          <a:xfrm>
            <a:off x="9036082" y="1279443"/>
            <a:ext cx="3858253" cy="2231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FF0000"/>
                </a:solidFill>
                <a:latin typeface="Arial Narrow Bold"/>
                <a:cs typeface="Arial Narrow Bold"/>
              </a:rPr>
              <a:t>Hadronic Calorimeters</a:t>
            </a: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FF0000"/>
                </a:solidFill>
                <a:latin typeface="Arial Narrow Bold"/>
                <a:cs typeface="Arial Narrow Bold"/>
              </a:rPr>
              <a:t>	Outer</a:t>
            </a: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FF0000"/>
                </a:solidFill>
                <a:latin typeface="Arial Narrow Bold"/>
                <a:cs typeface="Arial Narrow Bold"/>
              </a:rPr>
              <a:t>	Inner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FF0000"/>
              </a:solidFill>
              <a:latin typeface="Arial Narrow Bold"/>
              <a:cs typeface="Arial Narrow Bold"/>
            </a:endParaRPr>
          </a:p>
          <a:p>
            <a:pPr>
              <a:spcBef>
                <a:spcPts val="537"/>
              </a:spcBef>
              <a:defRPr/>
            </a:pPr>
            <a:r>
              <a:rPr lang="en-US" sz="1969" dirty="0">
                <a:solidFill>
                  <a:srgbClr val="FF0000"/>
                </a:solidFill>
                <a:latin typeface="Arial Narrow Bold"/>
                <a:cs typeface="Arial Narrow Bold"/>
              </a:rPr>
              <a:t>Electromagnetic Calorimeter</a:t>
            </a:r>
          </a:p>
          <a:p>
            <a:pPr>
              <a:spcBef>
                <a:spcPts val="537"/>
              </a:spcBef>
              <a:defRPr/>
            </a:pPr>
            <a:endParaRPr lang="en-US" sz="1969" dirty="0">
              <a:solidFill>
                <a:srgbClr val="800000"/>
              </a:solidFill>
              <a:latin typeface="Arial Narrow Bold"/>
              <a:cs typeface="Arial Narrow Bold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090A61-76F3-DF5B-8176-E8D2D28BE455}"/>
              </a:ext>
            </a:extLst>
          </p:cNvPr>
          <p:cNvCxnSpPr>
            <a:cxnSpLocks/>
          </p:cNvCxnSpPr>
          <p:nvPr/>
        </p:nvCxnSpPr>
        <p:spPr bwMode="auto">
          <a:xfrm flipH="1">
            <a:off x="5922300" y="2211371"/>
            <a:ext cx="3580715" cy="1298591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58672DA-C59B-AD86-C149-CDFF7C565226}"/>
              </a:ext>
            </a:extLst>
          </p:cNvPr>
          <p:cNvSpPr txBox="1">
            <a:spLocks/>
          </p:cNvSpPr>
          <p:nvPr/>
        </p:nvSpPr>
        <p:spPr>
          <a:xfrm>
            <a:off x="306863" y="851069"/>
            <a:ext cx="3860800" cy="4525963"/>
          </a:xfrm>
          <a:prstGeom prst="rect">
            <a:avLst/>
          </a:prstGeom>
        </p:spPr>
        <p:txBody>
          <a:bodyPr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33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/>
              <a:t>Tracking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B1AFB64-A7CA-2337-D0BD-80545A63194D}"/>
              </a:ext>
            </a:extLst>
          </p:cNvPr>
          <p:cNvSpPr txBox="1">
            <a:spLocks/>
          </p:cNvSpPr>
          <p:nvPr/>
        </p:nvSpPr>
        <p:spPr>
          <a:xfrm>
            <a:off x="8661479" y="4022945"/>
            <a:ext cx="3223658" cy="1703697"/>
          </a:xfrm>
          <a:prstGeom prst="rect">
            <a:avLst/>
          </a:prstGeom>
        </p:spPr>
        <p:txBody>
          <a:bodyPr/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6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33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67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/>
              <a:t>Trigger/event characterization: </a:t>
            </a:r>
          </a:p>
        </p:txBody>
      </p:sp>
    </p:spTree>
    <p:extLst>
      <p:ext uri="{BB962C8B-B14F-4D97-AF65-F5344CB8AC3E}">
        <p14:creationId xmlns:p14="http://schemas.microsoft.com/office/powerpoint/2010/main" val="42337110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D3AB-832F-420A-AEA4-095230F5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CC2E2B07-66BD-0271-0E11-AC1F92ED4F6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43" y="122788"/>
            <a:ext cx="1721995" cy="3166872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9B0B416D-4EF8-E02C-B761-9148C166F69C}"/>
              </a:ext>
            </a:extLst>
          </p:cNvPr>
          <p:cNvSpPr txBox="1"/>
          <p:nvPr/>
        </p:nvSpPr>
        <p:spPr>
          <a:xfrm>
            <a:off x="10344597" y="17068"/>
            <a:ext cx="15449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dirty="0">
                <a:solidFill>
                  <a:srgbClr val="006FC0"/>
                </a:solidFill>
                <a:latin typeface="Arial"/>
                <a:cs typeface="Arial"/>
              </a:rPr>
              <a:t>Calorimeter</a:t>
            </a:r>
            <a:r>
              <a:rPr sz="1400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/>
                <a:cs typeface="Arial"/>
              </a:rPr>
              <a:t>system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ED84E4A-52DE-F56C-6882-8EC3A4D201F4}"/>
              </a:ext>
            </a:extLst>
          </p:cNvPr>
          <p:cNvSpPr txBox="1"/>
          <p:nvPr/>
        </p:nvSpPr>
        <p:spPr>
          <a:xfrm>
            <a:off x="11018721" y="1066413"/>
            <a:ext cx="51625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238E6EC-523F-3EF4-BBA9-892A891E4889}"/>
              </a:ext>
            </a:extLst>
          </p:cNvPr>
          <p:cNvSpPr txBox="1"/>
          <p:nvPr/>
        </p:nvSpPr>
        <p:spPr>
          <a:xfrm>
            <a:off x="11144959" y="2641974"/>
            <a:ext cx="400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iHCal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77F302F6-325E-A6B7-F65D-B72B06307C32}"/>
              </a:ext>
            </a:extLst>
          </p:cNvPr>
          <p:cNvGrpSpPr/>
          <p:nvPr/>
        </p:nvGrpSpPr>
        <p:grpSpPr>
          <a:xfrm>
            <a:off x="9781026" y="1200364"/>
            <a:ext cx="2222500" cy="4620895"/>
            <a:chOff x="8705088" y="2206751"/>
            <a:chExt cx="2222500" cy="4620895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DCCF41F8-34AE-55AB-A49D-0CBA3C0906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5088" y="2206751"/>
              <a:ext cx="905255" cy="399288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316CB370-3B20-F8DA-FDB8-EFC53D93396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3346703"/>
              <a:ext cx="905255" cy="399288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7D5A6D0-1EE7-6288-8DC8-C7F333716896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3184" y="4236718"/>
              <a:ext cx="1453896" cy="2590798"/>
            </a:xfrm>
            <a:prstGeom prst="rect">
              <a:avLst/>
            </a:prstGeom>
          </p:spPr>
        </p:pic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4F5A2AAD-5365-66E7-E56E-8D5CA7FDBC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0015" y="165705"/>
            <a:ext cx="1015936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673735">
              <a:lnSpc>
                <a:spcPct val="100000"/>
              </a:lnSpc>
              <a:spcBef>
                <a:spcPts val="105"/>
              </a:spcBef>
            </a:pPr>
            <a:r>
              <a:rPr lang="en-US" dirty="0" err="1">
                <a:latin typeface="Arial"/>
                <a:cs typeface="Arial"/>
              </a:rPr>
              <a:t>sPHENIX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Detector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79D8BA85-3502-0638-89CF-7878DEB976EA}"/>
              </a:ext>
            </a:extLst>
          </p:cNvPr>
          <p:cNvSpPr txBox="1"/>
          <p:nvPr/>
        </p:nvSpPr>
        <p:spPr>
          <a:xfrm>
            <a:off x="10038912" y="4690231"/>
            <a:ext cx="80518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Tracking</a:t>
            </a:r>
            <a:endParaRPr sz="1600" dirty="0">
              <a:latin typeface="Arial"/>
              <a:cs typeface="Arial"/>
            </a:endParaRPr>
          </a:p>
          <a:p>
            <a:pPr marL="76200"/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926AAB42-236B-65D7-B1DA-F6D24E5287EE}"/>
              </a:ext>
            </a:extLst>
          </p:cNvPr>
          <p:cNvSpPr txBox="1"/>
          <p:nvPr/>
        </p:nvSpPr>
        <p:spPr>
          <a:xfrm>
            <a:off x="6595810" y="4098378"/>
            <a:ext cx="4921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9" name="object 29">
            <a:extLst>
              <a:ext uri="{FF2B5EF4-FFF2-40B4-BE49-F238E27FC236}">
                <a16:creationId xmlns:a16="http://schemas.microsoft.com/office/drawing/2014/main" id="{A94573C5-0C06-27AC-12ED-CBA5FD89B40D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" y="3895643"/>
            <a:ext cx="4844795" cy="2919969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DB970447-3BCB-B449-071D-A7B0D30C8A99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47" y="807511"/>
            <a:ext cx="6340602" cy="3755898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0834FBEF-0A6F-C587-D8B7-72DA60CBDCB3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02" y="792586"/>
            <a:ext cx="6220968" cy="3636264"/>
          </a:xfrm>
          <a:prstGeom prst="rect">
            <a:avLst/>
          </a:prstGeom>
        </p:spPr>
      </p:pic>
      <p:sp>
        <p:nvSpPr>
          <p:cNvPr id="34" name="object 34">
            <a:extLst>
              <a:ext uri="{FF2B5EF4-FFF2-40B4-BE49-F238E27FC236}">
                <a16:creationId xmlns:a16="http://schemas.microsoft.com/office/drawing/2014/main" id="{42CAE4C6-A2B7-7063-5DBB-2B10DDB7EC8C}"/>
              </a:ext>
            </a:extLst>
          </p:cNvPr>
          <p:cNvSpPr/>
          <p:nvPr/>
        </p:nvSpPr>
        <p:spPr>
          <a:xfrm>
            <a:off x="3741610" y="819988"/>
            <a:ext cx="6251575" cy="3667125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>
            <a:extLst>
              <a:ext uri="{FF2B5EF4-FFF2-40B4-BE49-F238E27FC236}">
                <a16:creationId xmlns:a16="http://schemas.microsoft.com/office/drawing/2014/main" id="{67A8CE90-BF29-2FE4-85B7-CA730D1BDA2D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347" y="3483971"/>
            <a:ext cx="1027938" cy="381762"/>
          </a:xfrm>
          <a:prstGeom prst="rect">
            <a:avLst/>
          </a:prstGeom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4BE3F9D6-8B86-3958-2655-12419381A51E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02" y="3480935"/>
            <a:ext cx="1027938" cy="433565"/>
          </a:xfrm>
          <a:prstGeom prst="rect">
            <a:avLst/>
          </a:prstGeom>
        </p:spPr>
      </p:pic>
      <p:sp>
        <p:nvSpPr>
          <p:cNvPr id="37" name="object 37">
            <a:extLst>
              <a:ext uri="{FF2B5EF4-FFF2-40B4-BE49-F238E27FC236}">
                <a16:creationId xmlns:a16="http://schemas.microsoft.com/office/drawing/2014/main" id="{22603DA9-6318-85D6-74B1-D2809332F418}"/>
              </a:ext>
            </a:extLst>
          </p:cNvPr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954024" y="0"/>
                </a:moveTo>
                <a:lnTo>
                  <a:pt x="0" y="0"/>
                </a:lnTo>
                <a:lnTo>
                  <a:pt x="0" y="307848"/>
                </a:lnTo>
                <a:lnTo>
                  <a:pt x="954024" y="307848"/>
                </a:lnTo>
                <a:lnTo>
                  <a:pt x="954024" y="0"/>
                </a:lnTo>
                <a:close/>
              </a:path>
            </a:pathLst>
          </a:custGeom>
          <a:solidFill>
            <a:srgbClr val="6F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01285388-4FE4-2243-3F58-D591EE8022FF}"/>
              </a:ext>
            </a:extLst>
          </p:cNvPr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0" y="307848"/>
                </a:moveTo>
                <a:lnTo>
                  <a:pt x="954024" y="307848"/>
                </a:lnTo>
                <a:lnTo>
                  <a:pt x="95402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4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CB4B95B8-3ABA-7151-2CD7-BC608B236B56}"/>
              </a:ext>
            </a:extLst>
          </p:cNvPr>
          <p:cNvSpPr txBox="1"/>
          <p:nvPr/>
        </p:nvSpPr>
        <p:spPr>
          <a:xfrm>
            <a:off x="4395154" y="3533754"/>
            <a:ext cx="7791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MAGNET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1" name="object 41">
            <a:extLst>
              <a:ext uri="{FF2B5EF4-FFF2-40B4-BE49-F238E27FC236}">
                <a16:creationId xmlns:a16="http://schemas.microsoft.com/office/drawing/2014/main" id="{BEC7E1A6-B605-6964-BF5C-5D73F201AB6E}"/>
              </a:ext>
            </a:extLst>
          </p:cNvPr>
          <p:cNvGrpSpPr/>
          <p:nvPr/>
        </p:nvGrpSpPr>
        <p:grpSpPr>
          <a:xfrm>
            <a:off x="3732466" y="2529959"/>
            <a:ext cx="765810" cy="433705"/>
            <a:chOff x="2977895" y="2901708"/>
            <a:chExt cx="765810" cy="433705"/>
          </a:xfrm>
        </p:grpSpPr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7AEDFD3E-4227-850D-4CC7-033961773B7A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039" y="2904744"/>
              <a:ext cx="756665" cy="381762"/>
            </a:xfrm>
            <a:prstGeom prst="rect">
              <a:avLst/>
            </a:prstGeom>
          </p:spPr>
        </p:pic>
        <p:pic>
          <p:nvPicPr>
            <p:cNvPr id="43" name="object 43">
              <a:extLst>
                <a:ext uri="{FF2B5EF4-FFF2-40B4-BE49-F238E27FC236}">
                  <a16:creationId xmlns:a16="http://schemas.microsoft.com/office/drawing/2014/main" id="{E8E9ECE2-5106-E4EA-7950-D6373DA950E9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895" y="2901708"/>
              <a:ext cx="756666" cy="433565"/>
            </a:xfrm>
            <a:prstGeom prst="rect">
              <a:avLst/>
            </a:prstGeom>
          </p:spPr>
        </p:pic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2C9BD2B1-6836-C1EB-2CE5-4BB08A93C250}"/>
                </a:ext>
              </a:extLst>
            </p:cNvPr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1392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57A34E4E-D4B8-1652-BE7F-D927CEA0E67F}"/>
                </a:ext>
              </a:extLst>
            </p:cNvPr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>
            <a:extLst>
              <a:ext uri="{FF2B5EF4-FFF2-40B4-BE49-F238E27FC236}">
                <a16:creationId xmlns:a16="http://schemas.microsoft.com/office/drawing/2014/main" id="{21BA66C8-FBA3-594B-2073-B6C8DAA02EEA}"/>
              </a:ext>
            </a:extLst>
          </p:cNvPr>
          <p:cNvSpPr txBox="1"/>
          <p:nvPr/>
        </p:nvSpPr>
        <p:spPr>
          <a:xfrm>
            <a:off x="3840797" y="2581838"/>
            <a:ext cx="5156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MVTX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>
            <a:extLst>
              <a:ext uri="{FF2B5EF4-FFF2-40B4-BE49-F238E27FC236}">
                <a16:creationId xmlns:a16="http://schemas.microsoft.com/office/drawing/2014/main" id="{EB7C1AFB-FA9D-3177-FC57-0EA9A93508D4}"/>
              </a:ext>
            </a:extLst>
          </p:cNvPr>
          <p:cNvGrpSpPr/>
          <p:nvPr/>
        </p:nvGrpSpPr>
        <p:grpSpPr>
          <a:xfrm>
            <a:off x="7932612" y="3642479"/>
            <a:ext cx="668655" cy="433705"/>
            <a:chOff x="7178040" y="4014228"/>
            <a:chExt cx="668655" cy="433705"/>
          </a:xfrm>
        </p:grpSpPr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D537161B-BE10-E8F9-EE40-E29084F235C7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232" y="4017263"/>
              <a:ext cx="656081" cy="381762"/>
            </a:xfrm>
            <a:prstGeom prst="rect">
              <a:avLst/>
            </a:prstGeom>
          </p:spPr>
        </p:pic>
        <p:pic>
          <p:nvPicPr>
            <p:cNvPr id="49" name="object 49">
              <a:extLst>
                <a:ext uri="{FF2B5EF4-FFF2-40B4-BE49-F238E27FC236}">
                  <a16:creationId xmlns:a16="http://schemas.microsoft.com/office/drawing/2014/main" id="{D0851AE8-40A7-EEB5-2EF2-643E3C25A658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040" y="4014228"/>
              <a:ext cx="665226" cy="433565"/>
            </a:xfrm>
            <a:prstGeom prst="rect">
              <a:avLst/>
            </a:prstGeom>
          </p:spPr>
        </p:pic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D6A71102-EA02-0CB2-5447-957AEB6D52FA}"/>
                </a:ext>
              </a:extLst>
            </p:cNvPr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582168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2168" y="307848"/>
                  </a:lnTo>
                  <a:lnTo>
                    <a:pt x="582168" y="0"/>
                  </a:lnTo>
                  <a:close/>
                </a:path>
              </a:pathLst>
            </a:custGeom>
            <a:solidFill>
              <a:srgbClr val="D0C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883B7266-46B2-E0AF-0E89-D6D73C690662}"/>
                </a:ext>
              </a:extLst>
            </p:cNvPr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0" y="307848"/>
                  </a:moveTo>
                  <a:lnTo>
                    <a:pt x="582168" y="307848"/>
                  </a:lnTo>
                  <a:lnTo>
                    <a:pt x="582168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>
            <a:extLst>
              <a:ext uri="{FF2B5EF4-FFF2-40B4-BE49-F238E27FC236}">
                <a16:creationId xmlns:a16="http://schemas.microsoft.com/office/drawing/2014/main" id="{94439312-3D78-1EDF-CD95-5569D61EDB3B}"/>
              </a:ext>
            </a:extLst>
          </p:cNvPr>
          <p:cNvSpPr txBox="1"/>
          <p:nvPr/>
        </p:nvSpPr>
        <p:spPr>
          <a:xfrm>
            <a:off x="8042466" y="3695552"/>
            <a:ext cx="41719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INTT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3" name="object 53">
            <a:extLst>
              <a:ext uri="{FF2B5EF4-FFF2-40B4-BE49-F238E27FC236}">
                <a16:creationId xmlns:a16="http://schemas.microsoft.com/office/drawing/2014/main" id="{594B95D7-F82E-D3EB-AD22-FD2483A76C11}"/>
              </a:ext>
            </a:extLst>
          </p:cNvPr>
          <p:cNvGrpSpPr/>
          <p:nvPr/>
        </p:nvGrpSpPr>
        <p:grpSpPr>
          <a:xfrm>
            <a:off x="6585394" y="832223"/>
            <a:ext cx="628650" cy="433705"/>
            <a:chOff x="5830823" y="1203972"/>
            <a:chExt cx="628650" cy="433705"/>
          </a:xfrm>
        </p:grpSpPr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910BDD9C-17DB-690A-C111-222884BC1308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967" y="1207008"/>
              <a:ext cx="619506" cy="381762"/>
            </a:xfrm>
            <a:prstGeom prst="rect">
              <a:avLst/>
            </a:prstGeom>
          </p:spPr>
        </p:pic>
        <p:pic>
          <p:nvPicPr>
            <p:cNvPr id="55" name="object 55">
              <a:extLst>
                <a:ext uri="{FF2B5EF4-FFF2-40B4-BE49-F238E27FC236}">
                  <a16:creationId xmlns:a16="http://schemas.microsoft.com/office/drawing/2014/main" id="{BB2FB88B-099C-8830-DD29-12023D4B9850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823" y="1203972"/>
              <a:ext cx="628650" cy="433565"/>
            </a:xfrm>
            <a:prstGeom prst="rect">
              <a:avLst/>
            </a:prstGeom>
          </p:spPr>
        </p:pic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EEFC4BAC-2485-30A0-868E-8C2276DE04BF}"/>
                </a:ext>
              </a:extLst>
            </p:cNvPr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54559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45591" y="307848"/>
                  </a:lnTo>
                  <a:lnTo>
                    <a:pt x="545591" y="0"/>
                  </a:lnTo>
                  <a:close/>
                </a:path>
              </a:pathLst>
            </a:custGeom>
            <a:solidFill>
              <a:srgbClr val="A14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1F72EBED-70D9-88A2-8CF3-3BBFFB8B749F}"/>
                </a:ext>
              </a:extLst>
            </p:cNvPr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0" y="307848"/>
                  </a:moveTo>
                  <a:lnTo>
                    <a:pt x="545591" y="307848"/>
                  </a:lnTo>
                  <a:lnTo>
                    <a:pt x="54559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>
            <a:extLst>
              <a:ext uri="{FF2B5EF4-FFF2-40B4-BE49-F238E27FC236}">
                <a16:creationId xmlns:a16="http://schemas.microsoft.com/office/drawing/2014/main" id="{361FC91B-B7BF-42C8-5E13-9CFC4F162522}"/>
              </a:ext>
            </a:extLst>
          </p:cNvPr>
          <p:cNvSpPr txBox="1"/>
          <p:nvPr/>
        </p:nvSpPr>
        <p:spPr>
          <a:xfrm>
            <a:off x="6694362" y="884407"/>
            <a:ext cx="38163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9" name="object 59">
            <a:extLst>
              <a:ext uri="{FF2B5EF4-FFF2-40B4-BE49-F238E27FC236}">
                <a16:creationId xmlns:a16="http://schemas.microsoft.com/office/drawing/2014/main" id="{CC2F82BE-0AC1-9D33-0BFD-5FDDDCA30EE7}"/>
              </a:ext>
            </a:extLst>
          </p:cNvPr>
          <p:cNvGrpSpPr/>
          <p:nvPr/>
        </p:nvGrpSpPr>
        <p:grpSpPr>
          <a:xfrm>
            <a:off x="8679372" y="1914238"/>
            <a:ext cx="805815" cy="431165"/>
            <a:chOff x="7924800" y="2285987"/>
            <a:chExt cx="805815" cy="431165"/>
          </a:xfrm>
        </p:grpSpPr>
        <p:pic>
          <p:nvPicPr>
            <p:cNvPr id="60" name="object 60">
              <a:extLst>
                <a:ext uri="{FF2B5EF4-FFF2-40B4-BE49-F238E27FC236}">
                  <a16:creationId xmlns:a16="http://schemas.microsoft.com/office/drawing/2014/main" id="{148DB34B-6C81-8956-9A12-0F490478E276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944" y="2285999"/>
              <a:ext cx="796290" cy="381762"/>
            </a:xfrm>
            <a:prstGeom prst="rect">
              <a:avLst/>
            </a:prstGeom>
          </p:spPr>
        </p:pic>
        <p:pic>
          <p:nvPicPr>
            <p:cNvPr id="61" name="object 61">
              <a:extLst>
                <a:ext uri="{FF2B5EF4-FFF2-40B4-BE49-F238E27FC236}">
                  <a16:creationId xmlns:a16="http://schemas.microsoft.com/office/drawing/2014/main" id="{AC5FEED6-E462-E915-1575-72944AEB6E47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2285987"/>
              <a:ext cx="799338" cy="430542"/>
            </a:xfrm>
            <a:prstGeom prst="rect">
              <a:avLst/>
            </a:prstGeom>
          </p:spPr>
        </p:pic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07CB7C11-8837-0E83-D771-582E56F05EA7}"/>
                </a:ext>
              </a:extLst>
            </p:cNvPr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72237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722376" y="307848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54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3789403A-7A57-9FEE-BBF4-4CE802BE66FB}"/>
                </a:ext>
              </a:extLst>
            </p:cNvPr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0" y="307848"/>
                  </a:moveTo>
                  <a:lnTo>
                    <a:pt x="722376" y="307848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>
            <a:extLst>
              <a:ext uri="{FF2B5EF4-FFF2-40B4-BE49-F238E27FC236}">
                <a16:creationId xmlns:a16="http://schemas.microsoft.com/office/drawing/2014/main" id="{A250C01E-2BCB-25D8-7879-08F248AAC68E}"/>
              </a:ext>
            </a:extLst>
          </p:cNvPr>
          <p:cNvSpPr txBox="1"/>
          <p:nvPr/>
        </p:nvSpPr>
        <p:spPr>
          <a:xfrm>
            <a:off x="8787321" y="1963983"/>
            <a:ext cx="5524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EMCal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5" name="object 65">
            <a:extLst>
              <a:ext uri="{FF2B5EF4-FFF2-40B4-BE49-F238E27FC236}">
                <a16:creationId xmlns:a16="http://schemas.microsoft.com/office/drawing/2014/main" id="{1C756CB6-CDF4-B035-EE17-0A0B90B12C0B}"/>
              </a:ext>
            </a:extLst>
          </p:cNvPr>
          <p:cNvGrpSpPr/>
          <p:nvPr/>
        </p:nvGrpSpPr>
        <p:grpSpPr>
          <a:xfrm>
            <a:off x="8170355" y="887087"/>
            <a:ext cx="708025" cy="433705"/>
            <a:chOff x="7415783" y="1258836"/>
            <a:chExt cx="708025" cy="433705"/>
          </a:xfrm>
        </p:grpSpPr>
        <p:pic>
          <p:nvPicPr>
            <p:cNvPr id="66" name="object 66">
              <a:extLst>
                <a:ext uri="{FF2B5EF4-FFF2-40B4-BE49-F238E27FC236}">
                  <a16:creationId xmlns:a16="http://schemas.microsoft.com/office/drawing/2014/main" id="{3A7DA32C-39F4-0770-13F7-2BDF6D27C9AB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4927" y="1261872"/>
              <a:ext cx="698753" cy="381762"/>
            </a:xfrm>
            <a:prstGeom prst="rect">
              <a:avLst/>
            </a:prstGeom>
          </p:spPr>
        </p:pic>
        <p:pic>
          <p:nvPicPr>
            <p:cNvPr id="67" name="object 67">
              <a:extLst>
                <a:ext uri="{FF2B5EF4-FFF2-40B4-BE49-F238E27FC236}">
                  <a16:creationId xmlns:a16="http://schemas.microsoft.com/office/drawing/2014/main" id="{5421CAA1-3D0C-10C3-2B9C-E237C4144BBF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83" y="1258836"/>
              <a:ext cx="704850" cy="433565"/>
            </a:xfrm>
            <a:prstGeom prst="rect">
              <a:avLst/>
            </a:prstGeom>
          </p:spPr>
        </p:pic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51FAAAC2-0E4B-D471-8866-C49CF62DE66D}"/>
                </a:ext>
              </a:extLst>
            </p:cNvPr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62484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24840" y="307848"/>
                  </a:lnTo>
                  <a:lnTo>
                    <a:pt x="624840" y="0"/>
                  </a:lnTo>
                  <a:close/>
                </a:path>
              </a:pathLst>
            </a:custGeom>
            <a:solidFill>
              <a:srgbClr val="52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>
              <a:extLst>
                <a:ext uri="{FF2B5EF4-FFF2-40B4-BE49-F238E27FC236}">
                  <a16:creationId xmlns:a16="http://schemas.microsoft.com/office/drawing/2014/main" id="{2321718F-CDEE-EBE9-A526-0CEB07848229}"/>
                </a:ext>
              </a:extLst>
            </p:cNvPr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0" y="307848"/>
                  </a:moveTo>
                  <a:lnTo>
                    <a:pt x="624840" y="307848"/>
                  </a:lnTo>
                  <a:lnTo>
                    <a:pt x="624840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>
            <a:extLst>
              <a:ext uri="{FF2B5EF4-FFF2-40B4-BE49-F238E27FC236}">
                <a16:creationId xmlns:a16="http://schemas.microsoft.com/office/drawing/2014/main" id="{791254FC-5508-1CCA-4FC2-61F3F38CE563}"/>
              </a:ext>
            </a:extLst>
          </p:cNvPr>
          <p:cNvSpPr txBox="1"/>
          <p:nvPr/>
        </p:nvSpPr>
        <p:spPr>
          <a:xfrm>
            <a:off x="8278940" y="938382"/>
            <a:ext cx="45910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1" name="object 71">
            <a:extLst>
              <a:ext uri="{FF2B5EF4-FFF2-40B4-BE49-F238E27FC236}">
                <a16:creationId xmlns:a16="http://schemas.microsoft.com/office/drawing/2014/main" id="{132A7984-6DCA-D766-E979-2ACF6CCC83D5}"/>
              </a:ext>
            </a:extLst>
          </p:cNvPr>
          <p:cNvGrpSpPr/>
          <p:nvPr/>
        </p:nvGrpSpPr>
        <p:grpSpPr>
          <a:xfrm>
            <a:off x="6283642" y="3864958"/>
            <a:ext cx="765810" cy="431165"/>
            <a:chOff x="5529071" y="4236707"/>
            <a:chExt cx="765810" cy="431165"/>
          </a:xfrm>
        </p:grpSpPr>
        <p:pic>
          <p:nvPicPr>
            <p:cNvPr id="72" name="object 72">
              <a:extLst>
                <a:ext uri="{FF2B5EF4-FFF2-40B4-BE49-F238E27FC236}">
                  <a16:creationId xmlns:a16="http://schemas.microsoft.com/office/drawing/2014/main" id="{DF3D03D8-1114-2583-87A7-1E7AA25D1C22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215" y="4236719"/>
              <a:ext cx="756665" cy="381762"/>
            </a:xfrm>
            <a:prstGeom prst="rect">
              <a:avLst/>
            </a:prstGeom>
          </p:spPr>
        </p:pic>
        <p:pic>
          <p:nvPicPr>
            <p:cNvPr id="73" name="object 73">
              <a:extLst>
                <a:ext uri="{FF2B5EF4-FFF2-40B4-BE49-F238E27FC236}">
                  <a16:creationId xmlns:a16="http://schemas.microsoft.com/office/drawing/2014/main" id="{FD3E3582-2030-EAFC-845E-5D75845D1A3E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071" y="4236707"/>
              <a:ext cx="762762" cy="430542"/>
            </a:xfrm>
            <a:prstGeom prst="rect">
              <a:avLst/>
            </a:prstGeom>
          </p:spPr>
        </p:pic>
        <p:sp>
          <p:nvSpPr>
            <p:cNvPr id="74" name="object 74">
              <a:extLst>
                <a:ext uri="{FF2B5EF4-FFF2-40B4-BE49-F238E27FC236}">
                  <a16:creationId xmlns:a16="http://schemas.microsoft.com/office/drawing/2014/main" id="{34B7F382-8B17-9AC6-F439-79B7B6B67009}"/>
                </a:ext>
              </a:extLst>
            </p:cNvPr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E93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>
              <a:extLst>
                <a:ext uri="{FF2B5EF4-FFF2-40B4-BE49-F238E27FC236}">
                  <a16:creationId xmlns:a16="http://schemas.microsoft.com/office/drawing/2014/main" id="{A6DC10E2-9CE5-7C3D-B46E-CBE3922718BE}"/>
                </a:ext>
              </a:extLst>
            </p:cNvPr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>
            <a:extLst>
              <a:ext uri="{FF2B5EF4-FFF2-40B4-BE49-F238E27FC236}">
                <a16:creationId xmlns:a16="http://schemas.microsoft.com/office/drawing/2014/main" id="{D2BF7554-A169-6908-9B41-49D7F9C7EBD4}"/>
              </a:ext>
            </a:extLst>
          </p:cNvPr>
          <p:cNvSpPr txBox="1"/>
          <p:nvPr/>
        </p:nvSpPr>
        <p:spPr>
          <a:xfrm>
            <a:off x="6391086" y="3915973"/>
            <a:ext cx="5162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7" name="object 77">
            <a:extLst>
              <a:ext uri="{FF2B5EF4-FFF2-40B4-BE49-F238E27FC236}">
                <a16:creationId xmlns:a16="http://schemas.microsoft.com/office/drawing/2014/main" id="{0FF3F8D7-32CB-D5E9-DA69-23D0D62045A4}"/>
              </a:ext>
            </a:extLst>
          </p:cNvPr>
          <p:cNvGrpSpPr/>
          <p:nvPr/>
        </p:nvGrpSpPr>
        <p:grpSpPr>
          <a:xfrm>
            <a:off x="5070539" y="810862"/>
            <a:ext cx="729615" cy="431165"/>
            <a:chOff x="4315967" y="1182611"/>
            <a:chExt cx="729615" cy="431165"/>
          </a:xfrm>
        </p:grpSpPr>
        <p:pic>
          <p:nvPicPr>
            <p:cNvPr id="78" name="object 78">
              <a:extLst>
                <a:ext uri="{FF2B5EF4-FFF2-40B4-BE49-F238E27FC236}">
                  <a16:creationId xmlns:a16="http://schemas.microsoft.com/office/drawing/2014/main" id="{3CCC4602-77A6-9A9C-18AF-7933E5000571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159" y="1182624"/>
              <a:ext cx="717041" cy="381762"/>
            </a:xfrm>
            <a:prstGeom prst="rect">
              <a:avLst/>
            </a:prstGeom>
          </p:spPr>
        </p:pic>
        <p:pic>
          <p:nvPicPr>
            <p:cNvPr id="79" name="object 79">
              <a:extLst>
                <a:ext uri="{FF2B5EF4-FFF2-40B4-BE49-F238E27FC236}">
                  <a16:creationId xmlns:a16="http://schemas.microsoft.com/office/drawing/2014/main" id="{501423EE-AD9F-96E5-CB8E-FCD616EB6B8B}"/>
                </a:ext>
              </a:extLst>
            </p:cNvPr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5967" y="1182611"/>
              <a:ext cx="726186" cy="430542"/>
            </a:xfrm>
            <a:prstGeom prst="rect">
              <a:avLst/>
            </a:prstGeom>
          </p:spPr>
        </p:pic>
        <p:sp>
          <p:nvSpPr>
            <p:cNvPr id="80" name="object 80">
              <a:extLst>
                <a:ext uri="{FF2B5EF4-FFF2-40B4-BE49-F238E27FC236}">
                  <a16:creationId xmlns:a16="http://schemas.microsoft.com/office/drawing/2014/main" id="{A35A7F97-241B-EB88-D17E-05A6ECE9F461}"/>
                </a:ext>
              </a:extLst>
            </p:cNvPr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643127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43127" y="307848"/>
                  </a:lnTo>
                  <a:lnTo>
                    <a:pt x="643127" y="0"/>
                  </a:lnTo>
                  <a:close/>
                </a:path>
              </a:pathLst>
            </a:custGeom>
            <a:solidFill>
              <a:srgbClr val="9B9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>
              <a:extLst>
                <a:ext uri="{FF2B5EF4-FFF2-40B4-BE49-F238E27FC236}">
                  <a16:creationId xmlns:a16="http://schemas.microsoft.com/office/drawing/2014/main" id="{0E40870A-ED2B-F2F9-418E-D285AD6167DC}"/>
                </a:ext>
              </a:extLst>
            </p:cNvPr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0" y="307848"/>
                  </a:moveTo>
                  <a:lnTo>
                    <a:pt x="643127" y="307848"/>
                  </a:lnTo>
                  <a:lnTo>
                    <a:pt x="643127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>
            <a:extLst>
              <a:ext uri="{FF2B5EF4-FFF2-40B4-BE49-F238E27FC236}">
                <a16:creationId xmlns:a16="http://schemas.microsoft.com/office/drawing/2014/main" id="{C7D44234-643C-1056-391B-3E259D70AE57}"/>
              </a:ext>
            </a:extLst>
          </p:cNvPr>
          <p:cNvSpPr txBox="1"/>
          <p:nvPr/>
        </p:nvSpPr>
        <p:spPr>
          <a:xfrm>
            <a:off x="5179505" y="860658"/>
            <a:ext cx="4787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sEPD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3" name="object 83">
            <a:extLst>
              <a:ext uri="{FF2B5EF4-FFF2-40B4-BE49-F238E27FC236}">
                <a16:creationId xmlns:a16="http://schemas.microsoft.com/office/drawing/2014/main" id="{4263BBD5-C5D0-CE15-7A69-D9FC90FC20D1}"/>
              </a:ext>
            </a:extLst>
          </p:cNvPr>
          <p:cNvGrpSpPr/>
          <p:nvPr/>
        </p:nvGrpSpPr>
        <p:grpSpPr>
          <a:xfrm>
            <a:off x="8804340" y="2472022"/>
            <a:ext cx="668655" cy="431165"/>
            <a:chOff x="8049768" y="2843771"/>
            <a:chExt cx="668655" cy="431165"/>
          </a:xfrm>
        </p:grpSpPr>
        <p:pic>
          <p:nvPicPr>
            <p:cNvPr id="84" name="object 84">
              <a:extLst>
                <a:ext uri="{FF2B5EF4-FFF2-40B4-BE49-F238E27FC236}">
                  <a16:creationId xmlns:a16="http://schemas.microsoft.com/office/drawing/2014/main" id="{28DCFCD8-D6D5-96B4-D8FF-75F3643DC973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912" y="2846832"/>
              <a:ext cx="659129" cy="381762"/>
            </a:xfrm>
            <a:prstGeom prst="rect">
              <a:avLst/>
            </a:prstGeom>
          </p:spPr>
        </p:pic>
        <p:pic>
          <p:nvPicPr>
            <p:cNvPr id="85" name="object 85">
              <a:extLst>
                <a:ext uri="{FF2B5EF4-FFF2-40B4-BE49-F238E27FC236}">
                  <a16:creationId xmlns:a16="http://schemas.microsoft.com/office/drawing/2014/main" id="{402BF858-19EE-0412-A893-A6287127E933}"/>
                </a:ext>
              </a:extLst>
            </p:cNvPr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768" y="2843771"/>
              <a:ext cx="662177" cy="430542"/>
            </a:xfrm>
            <a:prstGeom prst="rect">
              <a:avLst/>
            </a:prstGeom>
          </p:spPr>
        </p:pic>
        <p:sp>
          <p:nvSpPr>
            <p:cNvPr id="86" name="object 86">
              <a:extLst>
                <a:ext uri="{FF2B5EF4-FFF2-40B4-BE49-F238E27FC236}">
                  <a16:creationId xmlns:a16="http://schemas.microsoft.com/office/drawing/2014/main" id="{3DB441F3-5987-EDBE-D59A-8DAEDBE332B6}"/>
                </a:ext>
              </a:extLst>
            </p:cNvPr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58521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5216" y="307848"/>
                  </a:lnTo>
                  <a:lnTo>
                    <a:pt x="585216" y="0"/>
                  </a:lnTo>
                  <a:close/>
                </a:path>
              </a:pathLst>
            </a:custGeom>
            <a:solidFill>
              <a:srgbClr val="A02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>
              <a:extLst>
                <a:ext uri="{FF2B5EF4-FFF2-40B4-BE49-F238E27FC236}">
                  <a16:creationId xmlns:a16="http://schemas.microsoft.com/office/drawing/2014/main" id="{015ED760-39CF-BECC-E632-3D9C6655091F}"/>
                </a:ext>
              </a:extLst>
            </p:cNvPr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0" y="307848"/>
                  </a:moveTo>
                  <a:lnTo>
                    <a:pt x="585216" y="307848"/>
                  </a:lnTo>
                  <a:lnTo>
                    <a:pt x="58521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>
            <a:extLst>
              <a:ext uri="{FF2B5EF4-FFF2-40B4-BE49-F238E27FC236}">
                <a16:creationId xmlns:a16="http://schemas.microsoft.com/office/drawing/2014/main" id="{3A77FAAC-78E4-075B-30A5-DD791B9344F3}"/>
              </a:ext>
            </a:extLst>
          </p:cNvPr>
          <p:cNvSpPr txBox="1"/>
          <p:nvPr/>
        </p:nvSpPr>
        <p:spPr>
          <a:xfrm>
            <a:off x="8912669" y="2523596"/>
            <a:ext cx="4152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MBD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0" name="object 90">
            <a:extLst>
              <a:ext uri="{FF2B5EF4-FFF2-40B4-BE49-F238E27FC236}">
                <a16:creationId xmlns:a16="http://schemas.microsoft.com/office/drawing/2014/main" id="{75562103-0ED9-65EE-7786-889735695303}"/>
              </a:ext>
            </a:extLst>
          </p:cNvPr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19" y="2353162"/>
            <a:ext cx="1917953" cy="1588770"/>
          </a:xfrm>
          <a:prstGeom prst="rect">
            <a:avLst/>
          </a:prstGeom>
        </p:spPr>
      </p:pic>
      <p:sp>
        <p:nvSpPr>
          <p:cNvPr id="91" name="object 91">
            <a:extLst>
              <a:ext uri="{FF2B5EF4-FFF2-40B4-BE49-F238E27FC236}">
                <a16:creationId xmlns:a16="http://schemas.microsoft.com/office/drawing/2014/main" id="{C7132D31-6B30-974F-52F7-963EB74D0792}"/>
              </a:ext>
            </a:extLst>
          </p:cNvPr>
          <p:cNvSpPr/>
          <p:nvPr/>
        </p:nvSpPr>
        <p:spPr>
          <a:xfrm>
            <a:off x="6180900" y="2364719"/>
            <a:ext cx="1781810" cy="1454785"/>
          </a:xfrm>
          <a:custGeom>
            <a:avLst/>
            <a:gdLst/>
            <a:ahLst/>
            <a:cxnLst/>
            <a:rect l="l" t="t" r="r" b="b"/>
            <a:pathLst>
              <a:path w="1781809" h="1454785">
                <a:moveTo>
                  <a:pt x="1715686" y="1414617"/>
                </a:moveTo>
                <a:lnTo>
                  <a:pt x="1698371" y="1435861"/>
                </a:lnTo>
                <a:lnTo>
                  <a:pt x="1781555" y="1454403"/>
                </a:lnTo>
                <a:lnTo>
                  <a:pt x="1767213" y="1422653"/>
                </a:lnTo>
                <a:lnTo>
                  <a:pt x="1725549" y="1422653"/>
                </a:lnTo>
                <a:lnTo>
                  <a:pt x="1715686" y="1414617"/>
                </a:lnTo>
                <a:close/>
              </a:path>
              <a:path w="1781809" h="1454785">
                <a:moveTo>
                  <a:pt x="1729145" y="1398104"/>
                </a:moveTo>
                <a:lnTo>
                  <a:pt x="1715686" y="1414617"/>
                </a:lnTo>
                <a:lnTo>
                  <a:pt x="1725549" y="1422653"/>
                </a:lnTo>
                <a:lnTo>
                  <a:pt x="1739011" y="1406143"/>
                </a:lnTo>
                <a:lnTo>
                  <a:pt x="1729145" y="1398104"/>
                </a:lnTo>
                <a:close/>
              </a:path>
              <a:path w="1781809" h="1454785">
                <a:moveTo>
                  <a:pt x="1746503" y="1376806"/>
                </a:moveTo>
                <a:lnTo>
                  <a:pt x="1729145" y="1398104"/>
                </a:lnTo>
                <a:lnTo>
                  <a:pt x="1739011" y="1406143"/>
                </a:lnTo>
                <a:lnTo>
                  <a:pt x="1725549" y="1422653"/>
                </a:lnTo>
                <a:lnTo>
                  <a:pt x="1767213" y="1422653"/>
                </a:lnTo>
                <a:lnTo>
                  <a:pt x="1746503" y="1376806"/>
                </a:lnTo>
                <a:close/>
              </a:path>
              <a:path w="1781809" h="1454785">
                <a:moveTo>
                  <a:pt x="13462" y="0"/>
                </a:moveTo>
                <a:lnTo>
                  <a:pt x="0" y="16509"/>
                </a:lnTo>
                <a:lnTo>
                  <a:pt x="1715686" y="1414617"/>
                </a:lnTo>
                <a:lnTo>
                  <a:pt x="1729145" y="1398104"/>
                </a:lnTo>
                <a:lnTo>
                  <a:pt x="13462" y="0"/>
                </a:lnTo>
                <a:close/>
              </a:path>
            </a:pathLst>
          </a:custGeom>
          <a:solidFill>
            <a:srgbClr val="EA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>
            <a:extLst>
              <a:ext uri="{FF2B5EF4-FFF2-40B4-BE49-F238E27FC236}">
                <a16:creationId xmlns:a16="http://schemas.microsoft.com/office/drawing/2014/main" id="{0FF5DC61-86CB-D427-F0D7-8AA986339D0C}"/>
              </a:ext>
            </a:extLst>
          </p:cNvPr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59" y="2350127"/>
            <a:ext cx="1728977" cy="479285"/>
          </a:xfrm>
          <a:prstGeom prst="rect">
            <a:avLst/>
          </a:prstGeom>
        </p:spPr>
      </p:pic>
      <p:sp>
        <p:nvSpPr>
          <p:cNvPr id="93" name="object 93">
            <a:extLst>
              <a:ext uri="{FF2B5EF4-FFF2-40B4-BE49-F238E27FC236}">
                <a16:creationId xmlns:a16="http://schemas.microsoft.com/office/drawing/2014/main" id="{64AD2894-AA97-9818-0409-21DEF3D259A7}"/>
              </a:ext>
            </a:extLst>
          </p:cNvPr>
          <p:cNvSpPr/>
          <p:nvPr/>
        </p:nvSpPr>
        <p:spPr>
          <a:xfrm>
            <a:off x="4444175" y="2362560"/>
            <a:ext cx="1593215" cy="365760"/>
          </a:xfrm>
          <a:custGeom>
            <a:avLst/>
            <a:gdLst/>
            <a:ahLst/>
            <a:cxnLst/>
            <a:rect l="l" t="t" r="r" b="b"/>
            <a:pathLst>
              <a:path w="1593214" h="365760">
                <a:moveTo>
                  <a:pt x="66801" y="290829"/>
                </a:moveTo>
                <a:lnTo>
                  <a:pt x="0" y="343788"/>
                </a:lnTo>
                <a:lnTo>
                  <a:pt x="82423" y="365505"/>
                </a:lnTo>
                <a:lnTo>
                  <a:pt x="77348" y="341249"/>
                </a:lnTo>
                <a:lnTo>
                  <a:pt x="64388" y="341249"/>
                </a:lnTo>
                <a:lnTo>
                  <a:pt x="59944" y="320293"/>
                </a:lnTo>
                <a:lnTo>
                  <a:pt x="72418" y="317680"/>
                </a:lnTo>
                <a:lnTo>
                  <a:pt x="66801" y="290829"/>
                </a:lnTo>
                <a:close/>
              </a:path>
              <a:path w="1593214" h="365760">
                <a:moveTo>
                  <a:pt x="72418" y="317680"/>
                </a:moveTo>
                <a:lnTo>
                  <a:pt x="59944" y="320293"/>
                </a:lnTo>
                <a:lnTo>
                  <a:pt x="64388" y="341249"/>
                </a:lnTo>
                <a:lnTo>
                  <a:pt x="76804" y="338646"/>
                </a:lnTo>
                <a:lnTo>
                  <a:pt x="72418" y="317680"/>
                </a:lnTo>
                <a:close/>
              </a:path>
              <a:path w="1593214" h="365760">
                <a:moveTo>
                  <a:pt x="76804" y="338646"/>
                </a:moveTo>
                <a:lnTo>
                  <a:pt x="64388" y="341249"/>
                </a:lnTo>
                <a:lnTo>
                  <a:pt x="77348" y="341249"/>
                </a:lnTo>
                <a:lnTo>
                  <a:pt x="76804" y="338646"/>
                </a:lnTo>
                <a:close/>
              </a:path>
              <a:path w="1593214" h="365760">
                <a:moveTo>
                  <a:pt x="1588516" y="0"/>
                </a:moveTo>
                <a:lnTo>
                  <a:pt x="72418" y="317680"/>
                </a:lnTo>
                <a:lnTo>
                  <a:pt x="76804" y="338646"/>
                </a:lnTo>
                <a:lnTo>
                  <a:pt x="1592834" y="20827"/>
                </a:lnTo>
                <a:lnTo>
                  <a:pt x="1588516" y="0"/>
                </a:lnTo>
                <a:close/>
              </a:path>
            </a:pathLst>
          </a:custGeom>
          <a:solidFill>
            <a:srgbClr val="1392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>
            <a:extLst>
              <a:ext uri="{FF2B5EF4-FFF2-40B4-BE49-F238E27FC236}">
                <a16:creationId xmlns:a16="http://schemas.microsoft.com/office/drawing/2014/main" id="{8C98FB30-E687-582C-CA6E-C00641EC2B83}"/>
              </a:ext>
            </a:extLst>
          </p:cNvPr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626" y="3950302"/>
            <a:ext cx="1040129" cy="220230"/>
          </a:xfrm>
          <a:prstGeom prst="rect">
            <a:avLst/>
          </a:prstGeom>
        </p:spPr>
      </p:pic>
      <p:sp>
        <p:nvSpPr>
          <p:cNvPr id="95" name="object 95">
            <a:extLst>
              <a:ext uri="{FF2B5EF4-FFF2-40B4-BE49-F238E27FC236}">
                <a16:creationId xmlns:a16="http://schemas.microsoft.com/office/drawing/2014/main" id="{2F99BE9B-1D70-E419-9EEC-4537E37B1469}"/>
              </a:ext>
            </a:extLst>
          </p:cNvPr>
          <p:cNvSpPr/>
          <p:nvPr/>
        </p:nvSpPr>
        <p:spPr>
          <a:xfrm>
            <a:off x="5406454" y="4008353"/>
            <a:ext cx="906144" cy="115570"/>
          </a:xfrm>
          <a:custGeom>
            <a:avLst/>
            <a:gdLst/>
            <a:ahLst/>
            <a:cxnLst/>
            <a:rect l="l" t="t" r="r" b="b"/>
            <a:pathLst>
              <a:path w="906145" h="115570">
                <a:moveTo>
                  <a:pt x="828962" y="27311"/>
                </a:moveTo>
                <a:lnTo>
                  <a:pt x="0" y="94234"/>
                </a:lnTo>
                <a:lnTo>
                  <a:pt x="1777" y="115570"/>
                </a:lnTo>
                <a:lnTo>
                  <a:pt x="830674" y="48642"/>
                </a:lnTo>
                <a:lnTo>
                  <a:pt x="828962" y="27311"/>
                </a:lnTo>
                <a:close/>
              </a:path>
              <a:path w="906145" h="115570">
                <a:moveTo>
                  <a:pt x="891916" y="26289"/>
                </a:moveTo>
                <a:lnTo>
                  <a:pt x="841628" y="26289"/>
                </a:lnTo>
                <a:lnTo>
                  <a:pt x="843279" y="47625"/>
                </a:lnTo>
                <a:lnTo>
                  <a:pt x="830674" y="48642"/>
                </a:lnTo>
                <a:lnTo>
                  <a:pt x="832865" y="75946"/>
                </a:lnTo>
                <a:lnTo>
                  <a:pt x="905763" y="31877"/>
                </a:lnTo>
                <a:lnTo>
                  <a:pt x="891916" y="26289"/>
                </a:lnTo>
                <a:close/>
              </a:path>
              <a:path w="906145" h="115570">
                <a:moveTo>
                  <a:pt x="841628" y="26289"/>
                </a:moveTo>
                <a:lnTo>
                  <a:pt x="828962" y="27311"/>
                </a:lnTo>
                <a:lnTo>
                  <a:pt x="830674" y="48642"/>
                </a:lnTo>
                <a:lnTo>
                  <a:pt x="843279" y="47625"/>
                </a:lnTo>
                <a:lnTo>
                  <a:pt x="841628" y="26289"/>
                </a:lnTo>
                <a:close/>
              </a:path>
              <a:path w="906145" h="115570">
                <a:moveTo>
                  <a:pt x="826769" y="0"/>
                </a:moveTo>
                <a:lnTo>
                  <a:pt x="828962" y="27311"/>
                </a:lnTo>
                <a:lnTo>
                  <a:pt x="841628" y="26289"/>
                </a:lnTo>
                <a:lnTo>
                  <a:pt x="891916" y="26289"/>
                </a:lnTo>
                <a:lnTo>
                  <a:pt x="826769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>
            <a:extLst>
              <a:ext uri="{FF2B5EF4-FFF2-40B4-BE49-F238E27FC236}">
                <a16:creationId xmlns:a16="http://schemas.microsoft.com/office/drawing/2014/main" id="{05A5B8E4-F34B-E77C-6681-144D393AF9E0}"/>
              </a:ext>
            </a:extLst>
          </p:cNvPr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39" y="3078586"/>
            <a:ext cx="214109" cy="549401"/>
          </a:xfrm>
          <a:prstGeom prst="rect">
            <a:avLst/>
          </a:prstGeom>
        </p:spPr>
      </p:pic>
      <p:sp>
        <p:nvSpPr>
          <p:cNvPr id="97" name="object 97">
            <a:extLst>
              <a:ext uri="{FF2B5EF4-FFF2-40B4-BE49-F238E27FC236}">
                <a16:creationId xmlns:a16="http://schemas.microsoft.com/office/drawing/2014/main" id="{8F6EFFCE-429B-D109-5B2B-B39B22A20545}"/>
              </a:ext>
            </a:extLst>
          </p:cNvPr>
          <p:cNvSpPr/>
          <p:nvPr/>
        </p:nvSpPr>
        <p:spPr>
          <a:xfrm>
            <a:off x="4746689" y="3091540"/>
            <a:ext cx="76200" cy="415290"/>
          </a:xfrm>
          <a:custGeom>
            <a:avLst/>
            <a:gdLst/>
            <a:ahLst/>
            <a:cxnLst/>
            <a:rect l="l" t="t" r="r" b="b"/>
            <a:pathLst>
              <a:path w="76200" h="415289">
                <a:moveTo>
                  <a:pt x="0" y="336423"/>
                </a:moveTo>
                <a:lnTo>
                  <a:pt x="32766" y="415036"/>
                </a:lnTo>
                <a:lnTo>
                  <a:pt x="69768" y="352425"/>
                </a:lnTo>
                <a:lnTo>
                  <a:pt x="47752" y="352425"/>
                </a:lnTo>
                <a:lnTo>
                  <a:pt x="26543" y="351028"/>
                </a:lnTo>
                <a:lnTo>
                  <a:pt x="27414" y="338345"/>
                </a:lnTo>
                <a:lnTo>
                  <a:pt x="0" y="336423"/>
                </a:lnTo>
                <a:close/>
              </a:path>
              <a:path w="76200" h="415289">
                <a:moveTo>
                  <a:pt x="27414" y="338345"/>
                </a:moveTo>
                <a:lnTo>
                  <a:pt x="26543" y="351028"/>
                </a:lnTo>
                <a:lnTo>
                  <a:pt x="47752" y="352425"/>
                </a:lnTo>
                <a:lnTo>
                  <a:pt x="48622" y="339832"/>
                </a:lnTo>
                <a:lnTo>
                  <a:pt x="27414" y="338345"/>
                </a:lnTo>
                <a:close/>
              </a:path>
              <a:path w="76200" h="415289">
                <a:moveTo>
                  <a:pt x="48622" y="339832"/>
                </a:moveTo>
                <a:lnTo>
                  <a:pt x="47752" y="352425"/>
                </a:lnTo>
                <a:lnTo>
                  <a:pt x="69768" y="352425"/>
                </a:lnTo>
                <a:lnTo>
                  <a:pt x="76073" y="341757"/>
                </a:lnTo>
                <a:lnTo>
                  <a:pt x="48622" y="339832"/>
                </a:lnTo>
                <a:close/>
              </a:path>
              <a:path w="76200" h="415289">
                <a:moveTo>
                  <a:pt x="50673" y="0"/>
                </a:moveTo>
                <a:lnTo>
                  <a:pt x="27414" y="338345"/>
                </a:lnTo>
                <a:lnTo>
                  <a:pt x="48622" y="339832"/>
                </a:lnTo>
                <a:lnTo>
                  <a:pt x="72009" y="1524"/>
                </a:lnTo>
                <a:lnTo>
                  <a:pt x="50673" y="0"/>
                </a:lnTo>
                <a:close/>
              </a:path>
            </a:pathLst>
          </a:custGeom>
          <a:solidFill>
            <a:srgbClr val="DA9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>
            <a:extLst>
              <a:ext uri="{FF2B5EF4-FFF2-40B4-BE49-F238E27FC236}">
                <a16:creationId xmlns:a16="http://schemas.microsoft.com/office/drawing/2014/main" id="{98425541-9C65-9508-BE5A-514FA71A0C69}"/>
              </a:ext>
            </a:extLst>
          </p:cNvPr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435" y="2712826"/>
            <a:ext cx="436625" cy="576834"/>
          </a:xfrm>
          <a:prstGeom prst="rect">
            <a:avLst/>
          </a:prstGeom>
        </p:spPr>
      </p:pic>
      <p:sp>
        <p:nvSpPr>
          <p:cNvPr id="99" name="object 99">
            <a:extLst>
              <a:ext uri="{FF2B5EF4-FFF2-40B4-BE49-F238E27FC236}">
                <a16:creationId xmlns:a16="http://schemas.microsoft.com/office/drawing/2014/main" id="{01AABEE7-66BF-D187-BBE0-A88CFC169288}"/>
              </a:ext>
            </a:extLst>
          </p:cNvPr>
          <p:cNvSpPr/>
          <p:nvPr/>
        </p:nvSpPr>
        <p:spPr>
          <a:xfrm>
            <a:off x="8824405" y="2802742"/>
            <a:ext cx="300990" cy="441325"/>
          </a:xfrm>
          <a:custGeom>
            <a:avLst/>
            <a:gdLst/>
            <a:ahLst/>
            <a:cxnLst/>
            <a:rect l="l" t="t" r="r" b="b"/>
            <a:pathLst>
              <a:path w="300990" h="441325">
                <a:moveTo>
                  <a:pt x="249589" y="57276"/>
                </a:moveTo>
                <a:lnTo>
                  <a:pt x="0" y="429006"/>
                </a:lnTo>
                <a:lnTo>
                  <a:pt x="17780" y="440944"/>
                </a:lnTo>
                <a:lnTo>
                  <a:pt x="267387" y="69188"/>
                </a:lnTo>
                <a:lnTo>
                  <a:pt x="249589" y="57276"/>
                </a:lnTo>
                <a:close/>
              </a:path>
              <a:path w="300990" h="441325">
                <a:moveTo>
                  <a:pt x="295016" y="46736"/>
                </a:moveTo>
                <a:lnTo>
                  <a:pt x="256667" y="46736"/>
                </a:lnTo>
                <a:lnTo>
                  <a:pt x="274447" y="58674"/>
                </a:lnTo>
                <a:lnTo>
                  <a:pt x="267387" y="69188"/>
                </a:lnTo>
                <a:lnTo>
                  <a:pt x="290195" y="84455"/>
                </a:lnTo>
                <a:lnTo>
                  <a:pt x="295016" y="46736"/>
                </a:lnTo>
                <a:close/>
              </a:path>
              <a:path w="300990" h="441325">
                <a:moveTo>
                  <a:pt x="256667" y="46736"/>
                </a:moveTo>
                <a:lnTo>
                  <a:pt x="249589" y="57276"/>
                </a:lnTo>
                <a:lnTo>
                  <a:pt x="267387" y="69188"/>
                </a:lnTo>
                <a:lnTo>
                  <a:pt x="274447" y="58674"/>
                </a:lnTo>
                <a:lnTo>
                  <a:pt x="256667" y="46736"/>
                </a:lnTo>
                <a:close/>
              </a:path>
              <a:path w="300990" h="441325">
                <a:moveTo>
                  <a:pt x="300990" y="0"/>
                </a:moveTo>
                <a:lnTo>
                  <a:pt x="226822" y="42037"/>
                </a:lnTo>
                <a:lnTo>
                  <a:pt x="249589" y="57276"/>
                </a:lnTo>
                <a:lnTo>
                  <a:pt x="256667" y="46736"/>
                </a:lnTo>
                <a:lnTo>
                  <a:pt x="295016" y="46736"/>
                </a:lnTo>
                <a:lnTo>
                  <a:pt x="300990" y="0"/>
                </a:lnTo>
                <a:close/>
              </a:path>
            </a:pathLst>
          </a:custGeom>
          <a:solidFill>
            <a:srgbClr val="7915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>
            <a:extLst>
              <a:ext uri="{FF2B5EF4-FFF2-40B4-BE49-F238E27FC236}">
                <a16:creationId xmlns:a16="http://schemas.microsoft.com/office/drawing/2014/main" id="{9CF6EA0C-B813-A1E3-39B3-A1E09FC11306}"/>
              </a:ext>
            </a:extLst>
          </p:cNvPr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050" y="2170295"/>
            <a:ext cx="887729" cy="497573"/>
          </a:xfrm>
          <a:prstGeom prst="rect">
            <a:avLst/>
          </a:prstGeom>
        </p:spPr>
      </p:pic>
      <p:sp>
        <p:nvSpPr>
          <p:cNvPr id="101" name="object 101">
            <a:extLst>
              <a:ext uri="{FF2B5EF4-FFF2-40B4-BE49-F238E27FC236}">
                <a16:creationId xmlns:a16="http://schemas.microsoft.com/office/drawing/2014/main" id="{CAAE4E46-8BD2-5C08-CBE0-CBC3823A6588}"/>
              </a:ext>
            </a:extLst>
          </p:cNvPr>
          <p:cNvSpPr/>
          <p:nvPr/>
        </p:nvSpPr>
        <p:spPr>
          <a:xfrm>
            <a:off x="8036243" y="2258166"/>
            <a:ext cx="752475" cy="364490"/>
          </a:xfrm>
          <a:custGeom>
            <a:avLst/>
            <a:gdLst/>
            <a:ahLst/>
            <a:cxnLst/>
            <a:rect l="l" t="t" r="r" b="b"/>
            <a:pathLst>
              <a:path w="752475" h="364489">
                <a:moveTo>
                  <a:pt x="678828" y="24812"/>
                </a:moveTo>
                <a:lnTo>
                  <a:pt x="0" y="344805"/>
                </a:lnTo>
                <a:lnTo>
                  <a:pt x="9144" y="364109"/>
                </a:lnTo>
                <a:lnTo>
                  <a:pt x="687937" y="44133"/>
                </a:lnTo>
                <a:lnTo>
                  <a:pt x="678828" y="24812"/>
                </a:lnTo>
                <a:close/>
              </a:path>
              <a:path w="752475" h="364489">
                <a:moveTo>
                  <a:pt x="738552" y="19431"/>
                </a:moveTo>
                <a:lnTo>
                  <a:pt x="690245" y="19431"/>
                </a:lnTo>
                <a:lnTo>
                  <a:pt x="699388" y="38735"/>
                </a:lnTo>
                <a:lnTo>
                  <a:pt x="687937" y="44133"/>
                </a:lnTo>
                <a:lnTo>
                  <a:pt x="699643" y="68961"/>
                </a:lnTo>
                <a:lnTo>
                  <a:pt x="738552" y="19431"/>
                </a:lnTo>
                <a:close/>
              </a:path>
              <a:path w="752475" h="364489">
                <a:moveTo>
                  <a:pt x="690245" y="19431"/>
                </a:moveTo>
                <a:lnTo>
                  <a:pt x="678828" y="24812"/>
                </a:lnTo>
                <a:lnTo>
                  <a:pt x="687937" y="44133"/>
                </a:lnTo>
                <a:lnTo>
                  <a:pt x="699388" y="38735"/>
                </a:lnTo>
                <a:lnTo>
                  <a:pt x="690245" y="19431"/>
                </a:lnTo>
                <a:close/>
              </a:path>
              <a:path w="752475" h="364489">
                <a:moveTo>
                  <a:pt x="667130" y="0"/>
                </a:moveTo>
                <a:lnTo>
                  <a:pt x="678828" y="24812"/>
                </a:lnTo>
                <a:lnTo>
                  <a:pt x="690245" y="19431"/>
                </a:lnTo>
                <a:lnTo>
                  <a:pt x="738552" y="19431"/>
                </a:lnTo>
                <a:lnTo>
                  <a:pt x="752221" y="2032"/>
                </a:lnTo>
                <a:lnTo>
                  <a:pt x="667130" y="0"/>
                </a:lnTo>
                <a:close/>
              </a:path>
            </a:pathLst>
          </a:custGeom>
          <a:solidFill>
            <a:srgbClr val="0D5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>
            <a:extLst>
              <a:ext uri="{FF2B5EF4-FFF2-40B4-BE49-F238E27FC236}">
                <a16:creationId xmlns:a16="http://schemas.microsoft.com/office/drawing/2014/main" id="{0E213B53-3C23-050A-9C66-30487ECAB6BE}"/>
              </a:ext>
            </a:extLst>
          </p:cNvPr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38" y="1127866"/>
            <a:ext cx="238518" cy="558546"/>
          </a:xfrm>
          <a:prstGeom prst="rect">
            <a:avLst/>
          </a:prstGeom>
        </p:spPr>
      </p:pic>
      <p:sp>
        <p:nvSpPr>
          <p:cNvPr id="103" name="object 103">
            <a:extLst>
              <a:ext uri="{FF2B5EF4-FFF2-40B4-BE49-F238E27FC236}">
                <a16:creationId xmlns:a16="http://schemas.microsoft.com/office/drawing/2014/main" id="{EFB0DCAB-2605-5984-75B7-259A137FBAF6}"/>
              </a:ext>
            </a:extLst>
          </p:cNvPr>
          <p:cNvSpPr/>
          <p:nvPr/>
        </p:nvSpPr>
        <p:spPr>
          <a:xfrm>
            <a:off x="8492046" y="1217782"/>
            <a:ext cx="122555" cy="422909"/>
          </a:xfrm>
          <a:custGeom>
            <a:avLst/>
            <a:gdLst/>
            <a:ahLst/>
            <a:cxnLst/>
            <a:rect l="l" t="t" r="r" b="b"/>
            <a:pathLst>
              <a:path w="122554" h="422910">
                <a:moveTo>
                  <a:pt x="47629" y="72227"/>
                </a:moveTo>
                <a:lnTo>
                  <a:pt x="26811" y="76739"/>
                </a:lnTo>
                <a:lnTo>
                  <a:pt x="101219" y="422909"/>
                </a:lnTo>
                <a:lnTo>
                  <a:pt x="122174" y="418464"/>
                </a:lnTo>
                <a:lnTo>
                  <a:pt x="47629" y="72227"/>
                </a:lnTo>
                <a:close/>
              </a:path>
              <a:path w="122554" h="422910">
                <a:moveTo>
                  <a:pt x="21208" y="0"/>
                </a:moveTo>
                <a:lnTo>
                  <a:pt x="0" y="82550"/>
                </a:lnTo>
                <a:lnTo>
                  <a:pt x="26811" y="76739"/>
                </a:lnTo>
                <a:lnTo>
                  <a:pt x="24129" y="64262"/>
                </a:lnTo>
                <a:lnTo>
                  <a:pt x="44957" y="59816"/>
                </a:lnTo>
                <a:lnTo>
                  <a:pt x="69131" y="59816"/>
                </a:lnTo>
                <a:lnTo>
                  <a:pt x="21208" y="0"/>
                </a:lnTo>
                <a:close/>
              </a:path>
              <a:path w="122554" h="422910">
                <a:moveTo>
                  <a:pt x="44957" y="59816"/>
                </a:moveTo>
                <a:lnTo>
                  <a:pt x="24129" y="64262"/>
                </a:lnTo>
                <a:lnTo>
                  <a:pt x="26811" y="76739"/>
                </a:lnTo>
                <a:lnTo>
                  <a:pt x="47629" y="72227"/>
                </a:lnTo>
                <a:lnTo>
                  <a:pt x="44957" y="59816"/>
                </a:lnTo>
                <a:close/>
              </a:path>
              <a:path w="122554" h="422910">
                <a:moveTo>
                  <a:pt x="69131" y="59816"/>
                </a:moveTo>
                <a:lnTo>
                  <a:pt x="44957" y="59816"/>
                </a:lnTo>
                <a:lnTo>
                  <a:pt x="47629" y="72227"/>
                </a:lnTo>
                <a:lnTo>
                  <a:pt x="74422" y="66420"/>
                </a:lnTo>
                <a:lnTo>
                  <a:pt x="69131" y="598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>
            <a:extLst>
              <a:ext uri="{FF2B5EF4-FFF2-40B4-BE49-F238E27FC236}">
                <a16:creationId xmlns:a16="http://schemas.microsoft.com/office/drawing/2014/main" id="{877F5ED3-527D-24A7-5C65-508AFE2438DB}"/>
              </a:ext>
            </a:extLst>
          </p:cNvPr>
          <p:cNvPicPr/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387" y="1073002"/>
            <a:ext cx="869441" cy="1009650"/>
          </a:xfrm>
          <a:prstGeom prst="rect">
            <a:avLst/>
          </a:prstGeom>
        </p:spPr>
      </p:pic>
      <p:sp>
        <p:nvSpPr>
          <p:cNvPr id="105" name="object 105">
            <a:extLst>
              <a:ext uri="{FF2B5EF4-FFF2-40B4-BE49-F238E27FC236}">
                <a16:creationId xmlns:a16="http://schemas.microsoft.com/office/drawing/2014/main" id="{33715410-3FFF-2F45-9504-BED60043482E}"/>
              </a:ext>
            </a:extLst>
          </p:cNvPr>
          <p:cNvSpPr/>
          <p:nvPr/>
        </p:nvSpPr>
        <p:spPr>
          <a:xfrm>
            <a:off x="6152071" y="1162918"/>
            <a:ext cx="734060" cy="873760"/>
          </a:xfrm>
          <a:custGeom>
            <a:avLst/>
            <a:gdLst/>
            <a:ahLst/>
            <a:cxnLst/>
            <a:rect l="l" t="t" r="r" b="b"/>
            <a:pathLst>
              <a:path w="734060" h="873760">
                <a:moveTo>
                  <a:pt x="676499" y="51656"/>
                </a:moveTo>
                <a:lnTo>
                  <a:pt x="0" y="859917"/>
                </a:lnTo>
                <a:lnTo>
                  <a:pt x="16255" y="873633"/>
                </a:lnTo>
                <a:lnTo>
                  <a:pt x="692822" y="65317"/>
                </a:lnTo>
                <a:lnTo>
                  <a:pt x="676499" y="51656"/>
                </a:lnTo>
                <a:close/>
              </a:path>
              <a:path w="734060" h="873760">
                <a:moveTo>
                  <a:pt x="723603" y="41910"/>
                </a:moveTo>
                <a:lnTo>
                  <a:pt x="684657" y="41910"/>
                </a:lnTo>
                <a:lnTo>
                  <a:pt x="701039" y="55499"/>
                </a:lnTo>
                <a:lnTo>
                  <a:pt x="692822" y="65317"/>
                </a:lnTo>
                <a:lnTo>
                  <a:pt x="713866" y="82931"/>
                </a:lnTo>
                <a:lnTo>
                  <a:pt x="723603" y="41910"/>
                </a:lnTo>
                <a:close/>
              </a:path>
              <a:path w="734060" h="873760">
                <a:moveTo>
                  <a:pt x="684657" y="41910"/>
                </a:moveTo>
                <a:lnTo>
                  <a:pt x="676499" y="51656"/>
                </a:lnTo>
                <a:lnTo>
                  <a:pt x="692822" y="65317"/>
                </a:lnTo>
                <a:lnTo>
                  <a:pt x="701039" y="55499"/>
                </a:lnTo>
                <a:lnTo>
                  <a:pt x="684657" y="41910"/>
                </a:lnTo>
                <a:close/>
              </a:path>
              <a:path w="734060" h="873760">
                <a:moveTo>
                  <a:pt x="733551" y="0"/>
                </a:moveTo>
                <a:lnTo>
                  <a:pt x="655447" y="34036"/>
                </a:lnTo>
                <a:lnTo>
                  <a:pt x="676499" y="51656"/>
                </a:lnTo>
                <a:lnTo>
                  <a:pt x="684657" y="41910"/>
                </a:lnTo>
                <a:lnTo>
                  <a:pt x="723603" y="41910"/>
                </a:lnTo>
                <a:lnTo>
                  <a:pt x="733551" y="0"/>
                </a:lnTo>
                <a:close/>
              </a:path>
            </a:pathLst>
          </a:custGeom>
          <a:solidFill>
            <a:srgbClr val="AF7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06">
            <a:extLst>
              <a:ext uri="{FF2B5EF4-FFF2-40B4-BE49-F238E27FC236}">
                <a16:creationId xmlns:a16="http://schemas.microsoft.com/office/drawing/2014/main" id="{90A15A8B-B5C5-C7B6-CEEF-9818F0501F31}"/>
              </a:ext>
            </a:extLst>
          </p:cNvPr>
          <p:cNvPicPr/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79" y="1048618"/>
            <a:ext cx="918210" cy="531113"/>
          </a:xfrm>
          <a:prstGeom prst="rect">
            <a:avLst/>
          </a:prstGeom>
        </p:spPr>
      </p:pic>
      <p:sp>
        <p:nvSpPr>
          <p:cNvPr id="107" name="object 107">
            <a:extLst>
              <a:ext uri="{FF2B5EF4-FFF2-40B4-BE49-F238E27FC236}">
                <a16:creationId xmlns:a16="http://schemas.microsoft.com/office/drawing/2014/main" id="{B36F0E71-0806-F7C5-C480-144980D00959}"/>
              </a:ext>
            </a:extLst>
          </p:cNvPr>
          <p:cNvSpPr/>
          <p:nvPr/>
        </p:nvSpPr>
        <p:spPr>
          <a:xfrm>
            <a:off x="4640644" y="1138153"/>
            <a:ext cx="784225" cy="396240"/>
          </a:xfrm>
          <a:custGeom>
            <a:avLst/>
            <a:gdLst/>
            <a:ahLst/>
            <a:cxnLst/>
            <a:rect l="l" t="t" r="r" b="b"/>
            <a:pathLst>
              <a:path w="784225" h="396239">
                <a:moveTo>
                  <a:pt x="711143" y="24545"/>
                </a:moveTo>
                <a:lnTo>
                  <a:pt x="0" y="376555"/>
                </a:lnTo>
                <a:lnTo>
                  <a:pt x="9398" y="395732"/>
                </a:lnTo>
                <a:lnTo>
                  <a:pt x="720633" y="43739"/>
                </a:lnTo>
                <a:lnTo>
                  <a:pt x="711143" y="24545"/>
                </a:lnTo>
                <a:close/>
              </a:path>
              <a:path w="784225" h="396239">
                <a:moveTo>
                  <a:pt x="770096" y="18923"/>
                </a:moveTo>
                <a:lnTo>
                  <a:pt x="722502" y="18923"/>
                </a:lnTo>
                <a:lnTo>
                  <a:pt x="732027" y="38100"/>
                </a:lnTo>
                <a:lnTo>
                  <a:pt x="720633" y="43739"/>
                </a:lnTo>
                <a:lnTo>
                  <a:pt x="732789" y="68325"/>
                </a:lnTo>
                <a:lnTo>
                  <a:pt x="770096" y="18923"/>
                </a:lnTo>
                <a:close/>
              </a:path>
              <a:path w="784225" h="396239">
                <a:moveTo>
                  <a:pt x="722502" y="18923"/>
                </a:moveTo>
                <a:lnTo>
                  <a:pt x="711143" y="24545"/>
                </a:lnTo>
                <a:lnTo>
                  <a:pt x="720633" y="43739"/>
                </a:lnTo>
                <a:lnTo>
                  <a:pt x="732027" y="38100"/>
                </a:lnTo>
                <a:lnTo>
                  <a:pt x="722502" y="18923"/>
                </a:lnTo>
                <a:close/>
              </a:path>
              <a:path w="784225" h="396239">
                <a:moveTo>
                  <a:pt x="699007" y="0"/>
                </a:moveTo>
                <a:lnTo>
                  <a:pt x="711143" y="24545"/>
                </a:lnTo>
                <a:lnTo>
                  <a:pt x="722502" y="18923"/>
                </a:lnTo>
                <a:lnTo>
                  <a:pt x="770096" y="18923"/>
                </a:lnTo>
                <a:lnTo>
                  <a:pt x="784098" y="381"/>
                </a:lnTo>
                <a:lnTo>
                  <a:pt x="699007" y="0"/>
                </a:lnTo>
                <a:close/>
              </a:path>
            </a:pathLst>
          </a:custGeom>
          <a:solidFill>
            <a:srgbClr val="9B9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>
            <a:extLst>
              <a:ext uri="{FF2B5EF4-FFF2-40B4-BE49-F238E27FC236}">
                <a16:creationId xmlns:a16="http://schemas.microsoft.com/office/drawing/2014/main" id="{36D91B71-B699-D279-6604-4ACC76E864C4}"/>
              </a:ext>
            </a:extLst>
          </p:cNvPr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243" y="3755242"/>
            <a:ext cx="190119" cy="212877"/>
          </a:xfrm>
          <a:prstGeom prst="rect">
            <a:avLst/>
          </a:prstGeom>
        </p:spPr>
      </p:pic>
      <p:sp>
        <p:nvSpPr>
          <p:cNvPr id="109" name="object 109">
            <a:extLst>
              <a:ext uri="{FF2B5EF4-FFF2-40B4-BE49-F238E27FC236}">
                <a16:creationId xmlns:a16="http://schemas.microsoft.com/office/drawing/2014/main" id="{138E31B8-1875-903B-3016-6A97D0FDF64E}"/>
              </a:ext>
            </a:extLst>
          </p:cNvPr>
          <p:cNvSpPr/>
          <p:nvPr/>
        </p:nvSpPr>
        <p:spPr>
          <a:xfrm>
            <a:off x="7669086" y="3766292"/>
            <a:ext cx="292483" cy="442515"/>
          </a:xfrm>
          <a:custGeom>
            <a:avLst/>
            <a:gdLst/>
            <a:ahLst/>
            <a:cxnLst/>
            <a:rect l="l" t="t" r="r" b="b"/>
            <a:pathLst>
              <a:path w="609600" h="944245">
                <a:moveTo>
                  <a:pt x="559034" y="885485"/>
                </a:moveTo>
                <a:lnTo>
                  <a:pt x="535939" y="900302"/>
                </a:lnTo>
                <a:lnTo>
                  <a:pt x="609091" y="943863"/>
                </a:lnTo>
                <a:lnTo>
                  <a:pt x="604022" y="896238"/>
                </a:lnTo>
                <a:lnTo>
                  <a:pt x="565911" y="896238"/>
                </a:lnTo>
                <a:lnTo>
                  <a:pt x="559034" y="885485"/>
                </a:lnTo>
                <a:close/>
              </a:path>
              <a:path w="609600" h="944245">
                <a:moveTo>
                  <a:pt x="576972" y="873977"/>
                </a:moveTo>
                <a:lnTo>
                  <a:pt x="559034" y="885485"/>
                </a:lnTo>
                <a:lnTo>
                  <a:pt x="565911" y="896238"/>
                </a:lnTo>
                <a:lnTo>
                  <a:pt x="583818" y="884681"/>
                </a:lnTo>
                <a:lnTo>
                  <a:pt x="576972" y="873977"/>
                </a:lnTo>
                <a:close/>
              </a:path>
              <a:path w="609600" h="944245">
                <a:moveTo>
                  <a:pt x="600075" y="859154"/>
                </a:moveTo>
                <a:lnTo>
                  <a:pt x="576972" y="873977"/>
                </a:lnTo>
                <a:lnTo>
                  <a:pt x="583818" y="884681"/>
                </a:lnTo>
                <a:lnTo>
                  <a:pt x="565911" y="896238"/>
                </a:lnTo>
                <a:lnTo>
                  <a:pt x="604022" y="896238"/>
                </a:lnTo>
                <a:lnTo>
                  <a:pt x="600075" y="859154"/>
                </a:lnTo>
                <a:close/>
              </a:path>
              <a:path w="609600" h="944245">
                <a:moveTo>
                  <a:pt x="18033" y="0"/>
                </a:moveTo>
                <a:lnTo>
                  <a:pt x="0" y="11429"/>
                </a:lnTo>
                <a:lnTo>
                  <a:pt x="559034" y="885485"/>
                </a:lnTo>
                <a:lnTo>
                  <a:pt x="576972" y="873977"/>
                </a:lnTo>
                <a:lnTo>
                  <a:pt x="18033" y="0"/>
                </a:lnTo>
                <a:close/>
              </a:path>
            </a:pathLst>
          </a:custGeom>
          <a:solidFill>
            <a:srgbClr val="D1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>
            <a:extLst>
              <a:ext uri="{FF2B5EF4-FFF2-40B4-BE49-F238E27FC236}">
                <a16:creationId xmlns:a16="http://schemas.microsoft.com/office/drawing/2014/main" id="{6101C0C5-8ED6-FC83-E7CE-1C4CAE62B9C5}"/>
              </a:ext>
            </a:extLst>
          </p:cNvPr>
          <p:cNvSpPr txBox="1"/>
          <p:nvPr/>
        </p:nvSpPr>
        <p:spPr>
          <a:xfrm>
            <a:off x="106170" y="751018"/>
            <a:ext cx="3499044" cy="3166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484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1.4T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Solenoid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BaBar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2335"/>
              </a:lnSpc>
              <a:spcBef>
                <a:spcPts val="24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Hermetic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coverage: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55"/>
              </a:lnSpc>
            </a:pPr>
            <a:r>
              <a:rPr sz="1600" dirty="0">
                <a:latin typeface="Arial"/>
                <a:cs typeface="Arial"/>
              </a:rPr>
              <a:t>|η|&lt;1.1,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2π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 err="1">
                <a:latin typeface="Arial"/>
                <a:cs typeface="Arial"/>
              </a:rPr>
              <a:t>φ</a:t>
            </a:r>
            <a:endParaRPr sz="1600" dirty="0">
              <a:latin typeface="Arial"/>
              <a:cs typeface="Arial"/>
            </a:endParaRPr>
          </a:p>
          <a:p>
            <a:pPr marL="12700" marR="144145">
              <a:lnSpc>
                <a:spcPct val="100800"/>
              </a:lnSpc>
              <a:spcBef>
                <a:spcPts val="175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spc="-10" dirty="0">
                <a:latin typeface="Arial"/>
                <a:cs typeface="Arial"/>
              </a:rPr>
              <a:t>Large-</a:t>
            </a:r>
            <a:r>
              <a:rPr sz="1600" dirty="0">
                <a:latin typeface="Arial"/>
                <a:cs typeface="Arial"/>
              </a:rPr>
              <a:t>acceptance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EM+H </a:t>
            </a:r>
            <a:r>
              <a:rPr sz="1600" dirty="0">
                <a:latin typeface="Arial"/>
                <a:cs typeface="Arial"/>
              </a:rPr>
              <a:t>calorimeters: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brings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first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full </a:t>
            </a:r>
            <a:r>
              <a:rPr sz="1600" dirty="0">
                <a:latin typeface="Arial"/>
                <a:cs typeface="Arial"/>
              </a:rPr>
              <a:t>jet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reconstruction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b-</a:t>
            </a:r>
            <a:r>
              <a:rPr sz="1600" spc="-25" dirty="0">
                <a:latin typeface="Arial"/>
                <a:cs typeface="Arial"/>
              </a:rPr>
              <a:t>jet </a:t>
            </a:r>
            <a:r>
              <a:rPr sz="1600" dirty="0">
                <a:latin typeface="Arial"/>
                <a:cs typeface="Arial"/>
              </a:rPr>
              <a:t>tagging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RHIC!!</a:t>
            </a:r>
            <a:endParaRPr lang="en-US" sz="1600" spc="-10" dirty="0">
              <a:latin typeface="Arial"/>
              <a:cs typeface="Arial"/>
            </a:endParaRPr>
          </a:p>
          <a:p>
            <a:pPr marL="12700">
              <a:lnSpc>
                <a:spcPts val="2370"/>
              </a:lnSpc>
              <a:spcBef>
                <a:spcPts val="9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40" dirty="0">
                <a:latin typeface="MS Gothic"/>
                <a:cs typeface="MS Gothic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High</a:t>
            </a:r>
            <a:r>
              <a:rPr lang="en" altLang="ja-JP" sz="1600" spc="-5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data</a:t>
            </a:r>
            <a:r>
              <a:rPr lang="en" altLang="ja-JP" sz="1600" spc="-3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rates:</a:t>
            </a:r>
            <a:r>
              <a:rPr lang="en" altLang="ja-JP" sz="1600" spc="-1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15</a:t>
            </a:r>
            <a:r>
              <a:rPr lang="en" altLang="ja-JP" sz="1600" spc="-1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kHz</a:t>
            </a:r>
            <a:r>
              <a:rPr lang="en" altLang="ja-JP" sz="1600" spc="-35" dirty="0">
                <a:latin typeface="Arial"/>
                <a:cs typeface="Arial"/>
              </a:rPr>
              <a:t> </a:t>
            </a:r>
            <a:r>
              <a:rPr lang="en" altLang="ja-JP" sz="1600" spc="-25" dirty="0">
                <a:latin typeface="Arial"/>
                <a:cs typeface="Arial"/>
              </a:rPr>
              <a:t>for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1889"/>
              </a:lnSpc>
            </a:pPr>
            <a:r>
              <a:rPr lang="en" altLang="ja-JP" sz="1600" dirty="0">
                <a:latin typeface="Arial"/>
                <a:cs typeface="Arial"/>
              </a:rPr>
              <a:t>all</a:t>
            </a:r>
            <a:r>
              <a:rPr lang="en" altLang="ja-JP" sz="1600" spc="-25" dirty="0">
                <a:latin typeface="Arial"/>
                <a:cs typeface="Arial"/>
              </a:rPr>
              <a:t> </a:t>
            </a:r>
            <a:r>
              <a:rPr lang="en" altLang="ja-JP" sz="1600" spc="-10" dirty="0">
                <a:latin typeface="Arial"/>
                <a:cs typeface="Arial"/>
              </a:rPr>
              <a:t>subdetectors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2360"/>
              </a:lnSpc>
              <a:spcBef>
                <a:spcPts val="37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84" dirty="0">
                <a:latin typeface="MS Gothic"/>
                <a:cs typeface="MS Gothic"/>
              </a:rPr>
              <a:t> </a:t>
            </a:r>
            <a:r>
              <a:rPr lang="en" altLang="ja-JP" sz="1600" spc="-20" dirty="0">
                <a:latin typeface="Arial"/>
                <a:cs typeface="Arial"/>
              </a:rPr>
              <a:t>Precise tracking with tracking system in stream readout</a:t>
            </a:r>
            <a:endParaRPr lang="en" altLang="ja-JP" sz="1600" dirty="0">
              <a:latin typeface="Arial"/>
              <a:cs typeface="Arial"/>
            </a:endParaRPr>
          </a:p>
        </p:txBody>
      </p:sp>
      <p:pic>
        <p:nvPicPr>
          <p:cNvPr id="111" name="object 111">
            <a:extLst>
              <a:ext uri="{FF2B5EF4-FFF2-40B4-BE49-F238E27FC236}">
                <a16:creationId xmlns:a16="http://schemas.microsoft.com/office/drawing/2014/main" id="{158E0342-5AD2-658D-1704-7B40B31A24A3}"/>
              </a:ext>
            </a:extLst>
          </p:cNvPr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" y="51159"/>
            <a:ext cx="1204722" cy="710946"/>
          </a:xfrm>
          <a:prstGeom prst="rect">
            <a:avLst/>
          </a:prstGeom>
        </p:spPr>
      </p:pic>
      <p:sp>
        <p:nvSpPr>
          <p:cNvPr id="117" name="object 34">
            <a:extLst>
              <a:ext uri="{FF2B5EF4-FFF2-40B4-BE49-F238E27FC236}">
                <a16:creationId xmlns:a16="http://schemas.microsoft.com/office/drawing/2014/main" id="{DACEB8AC-BA28-5CE0-EC81-53E253F129E0}"/>
              </a:ext>
            </a:extLst>
          </p:cNvPr>
          <p:cNvSpPr/>
          <p:nvPr/>
        </p:nvSpPr>
        <p:spPr>
          <a:xfrm>
            <a:off x="898333" y="4500568"/>
            <a:ext cx="2812165" cy="1537444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28E65BD-2335-EB75-81AC-420DD3BB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3" name="上カーブ矢印 12">
            <a:extLst>
              <a:ext uri="{FF2B5EF4-FFF2-40B4-BE49-F238E27FC236}">
                <a16:creationId xmlns:a16="http://schemas.microsoft.com/office/drawing/2014/main" id="{77F302FD-82E7-1432-2A4B-678BE4739B53}"/>
              </a:ext>
            </a:extLst>
          </p:cNvPr>
          <p:cNvSpPr/>
          <p:nvPr/>
        </p:nvSpPr>
        <p:spPr>
          <a:xfrm rot="20139185">
            <a:off x="3570649" y="4469766"/>
            <a:ext cx="508494" cy="207238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A2B7D00C-BAD0-83E5-6AF6-4718B03FCB38}"/>
              </a:ext>
            </a:extLst>
          </p:cNvPr>
          <p:cNvSpPr txBox="1"/>
          <p:nvPr/>
        </p:nvSpPr>
        <p:spPr>
          <a:xfrm>
            <a:off x="4863046" y="4939422"/>
            <a:ext cx="3372270" cy="926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: Commissioning </a:t>
            </a:r>
            <a:r>
              <a:rPr kumimoji="1" lang="en-US" altLang="ja-JP" dirty="0" err="1"/>
              <a:t>Au+Au</a:t>
            </a:r>
            <a:endParaRPr kumimoji="1" lang="en-US" altLang="ja-JP" dirty="0"/>
          </a:p>
          <a:p>
            <a:r>
              <a:rPr lang="en-US" altLang="ja-JP" dirty="0"/>
              <a:t>2024 : </a:t>
            </a:r>
            <a:r>
              <a:rPr lang="en-US" altLang="ja-JP" dirty="0" err="1"/>
              <a:t>p+p</a:t>
            </a:r>
            <a:r>
              <a:rPr lang="en-US" altLang="ja-JP" dirty="0"/>
              <a:t>, </a:t>
            </a:r>
            <a:r>
              <a:rPr lang="en-US" altLang="ja-JP" dirty="0" err="1"/>
              <a:t>Au+Au</a:t>
            </a:r>
            <a:endParaRPr lang="en-US" altLang="ja-JP" dirty="0"/>
          </a:p>
          <a:p>
            <a:r>
              <a:rPr kumimoji="1" lang="en-US" altLang="ja-JP" dirty="0"/>
              <a:t>2025 : </a:t>
            </a:r>
            <a:r>
              <a:rPr kumimoji="1" lang="en-US" altLang="ja-JP" dirty="0" err="1"/>
              <a:t>Au+Au</a:t>
            </a:r>
            <a:r>
              <a:rPr kumimoji="1" lang="en-US" altLang="ja-JP" dirty="0"/>
              <a:t>  … </a:t>
            </a:r>
            <a:r>
              <a:rPr kumimoji="1" lang="en-US" altLang="ja-JP" dirty="0" err="1"/>
              <a:t>p+A</a:t>
            </a:r>
            <a:r>
              <a:rPr kumimoji="1" lang="en-US" altLang="ja-JP" dirty="0"/>
              <a:t>?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230C7D28-2C54-2FD8-0C68-5769F9E245FB}"/>
                  </a:ext>
                </a:extLst>
              </p:cNvPr>
              <p:cNvSpPr txBox="1"/>
              <p:nvPr/>
            </p:nvSpPr>
            <p:spPr>
              <a:xfrm>
                <a:off x="8394955" y="5179012"/>
                <a:ext cx="1702668" cy="37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𝑠</m:t>
                        </m:r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" altLang="ja-JP" dirty="0">
                    <a:latin typeface="Arial"/>
                    <a:cs typeface="Arial"/>
                  </a:rPr>
                  <a:t>200GeV</a:t>
                </a:r>
                <a:r>
                  <a:rPr kumimoji="1" lang="en-US" altLang="ja-JP" dirty="0"/>
                  <a:t> </a:t>
                </a:r>
                <a:endParaRPr lang="ja-JP" altLang="en-US"/>
              </a:p>
            </p:txBody>
          </p:sp>
        </mc:Choice>
        <mc:Fallback xmlns="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955" y="5179012"/>
                <a:ext cx="1702668" cy="372346"/>
              </a:xfrm>
              <a:prstGeom prst="rect">
                <a:avLst/>
              </a:prstGeom>
              <a:blipFill>
                <a:blip r:embed="rId36"/>
                <a:stretch>
                  <a:fillRect t="-13333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bject 15">
            <a:extLst>
              <a:ext uri="{FF2B5EF4-FFF2-40B4-BE49-F238E27FC236}">
                <a16:creationId xmlns:a16="http://schemas.microsoft.com/office/drawing/2014/main" id="{27C00411-0400-BF73-8A6A-65C276727272}"/>
              </a:ext>
            </a:extLst>
          </p:cNvPr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64" y="4217776"/>
            <a:ext cx="735329" cy="381761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0243F047-63B8-9A56-0610-4BEFF88AD60F}"/>
              </a:ext>
            </a:extLst>
          </p:cNvPr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920" y="4217764"/>
            <a:ext cx="747522" cy="430542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03FF6829-3C4A-7C33-9073-BA661E446EB1}"/>
              </a:ext>
            </a:extLst>
          </p:cNvPr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875" y="4237588"/>
            <a:ext cx="661416" cy="307848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19D6441D-052D-B184-06DB-B4255F8216A4}"/>
              </a:ext>
            </a:extLst>
          </p:cNvPr>
          <p:cNvSpPr/>
          <p:nvPr/>
        </p:nvSpPr>
        <p:spPr>
          <a:xfrm>
            <a:off x="7811875" y="4237588"/>
            <a:ext cx="661670" cy="307975"/>
          </a:xfrm>
          <a:custGeom>
            <a:avLst/>
            <a:gdLst/>
            <a:ahLst/>
            <a:cxnLst/>
            <a:rect l="l" t="t" r="r" b="b"/>
            <a:pathLst>
              <a:path w="661670" h="307975">
                <a:moveTo>
                  <a:pt x="0" y="307848"/>
                </a:moveTo>
                <a:lnTo>
                  <a:pt x="661416" y="307848"/>
                </a:lnTo>
                <a:lnTo>
                  <a:pt x="66141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3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CE9F84D-AB34-92A9-9002-D65992E535B1}"/>
              </a:ext>
            </a:extLst>
          </p:cNvPr>
          <p:cNvSpPr txBox="1"/>
          <p:nvPr/>
        </p:nvSpPr>
        <p:spPr>
          <a:xfrm>
            <a:off x="7890615" y="4269085"/>
            <a:ext cx="4997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TPOT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右中かっこ 118">
            <a:extLst>
              <a:ext uri="{FF2B5EF4-FFF2-40B4-BE49-F238E27FC236}">
                <a16:creationId xmlns:a16="http://schemas.microsoft.com/office/drawing/2014/main" id="{D62AAF4F-AAF5-2625-43DD-24D4C35FC03B}"/>
              </a:ext>
            </a:extLst>
          </p:cNvPr>
          <p:cNvSpPr/>
          <p:nvPr/>
        </p:nvSpPr>
        <p:spPr>
          <a:xfrm>
            <a:off x="8294595" y="4902734"/>
            <a:ext cx="94606" cy="9166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爆発 1 113">
            <a:extLst>
              <a:ext uri="{FF2B5EF4-FFF2-40B4-BE49-F238E27FC236}">
                <a16:creationId xmlns:a16="http://schemas.microsoft.com/office/drawing/2014/main" id="{D748CDBD-71E0-3BFC-B99C-1ACFEE105E0B}"/>
              </a:ext>
            </a:extLst>
          </p:cNvPr>
          <p:cNvSpPr/>
          <p:nvPr/>
        </p:nvSpPr>
        <p:spPr>
          <a:xfrm>
            <a:off x="11098928" y="5854265"/>
            <a:ext cx="309928" cy="25224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5E68BB3F-978C-2541-47A2-1893F13F656E}"/>
              </a:ext>
            </a:extLst>
          </p:cNvPr>
          <p:cNvCxnSpPr/>
          <p:nvPr/>
        </p:nvCxnSpPr>
        <p:spPr>
          <a:xfrm flipV="1">
            <a:off x="10468303" y="6106513"/>
            <a:ext cx="651645" cy="6149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1286E03F-47DB-0F87-0B9F-5AFB69DD739B}"/>
              </a:ext>
            </a:extLst>
          </p:cNvPr>
          <p:cNvCxnSpPr>
            <a:cxnSpLocks/>
          </p:cNvCxnSpPr>
          <p:nvPr/>
        </p:nvCxnSpPr>
        <p:spPr>
          <a:xfrm flipH="1">
            <a:off x="11396359" y="5228779"/>
            <a:ext cx="685162" cy="658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344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F0932-3750-F021-6808-586319F0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03F7FA-A8DE-6890-4D12-625A0F1A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Modern Experimental Detector Layout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DFFDD6F-7727-0AD1-F014-C334930C5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9967" y="1546184"/>
            <a:ext cx="5836346" cy="419058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7016BF-BEC0-D838-6A77-9E1460B3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6DAF9C-05D4-EC5B-FD9C-624371156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184"/>
            <a:ext cx="6830971" cy="42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D8F35B-D772-E5AA-B7D9-49C19A66F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8" y="136525"/>
            <a:ext cx="11971283" cy="65321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" altLang="ja-JP" dirty="0" err="1"/>
              <a:t>sPHENIX</a:t>
            </a:r>
            <a:r>
              <a:rPr lang="en" altLang="ja-JP" dirty="0"/>
              <a:t> detector</a:t>
            </a:r>
          </a:p>
          <a:p>
            <a:pPr marL="457200" lvl="1" indent="0">
              <a:buNone/>
            </a:pPr>
            <a:r>
              <a:rPr lang="en" altLang="ja-JP" dirty="0"/>
              <a:t>General concept of the modern particle collider 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Particle flow algorithm 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The technologies</a:t>
            </a:r>
          </a:p>
          <a:p>
            <a:pPr marL="1600200" lvl="3" indent="-228600">
              <a:buFont typeface="Arial" panose="020B0604020202020204" pitchFamily="34" charset="0"/>
              <a:buChar char="•"/>
            </a:pPr>
            <a:r>
              <a:rPr lang="en" altLang="ja-JP" dirty="0"/>
              <a:t>Calorimeter: sampling (</a:t>
            </a:r>
            <a:r>
              <a:rPr lang="en" altLang="ja-JP" dirty="0" err="1"/>
              <a:t>SciFi</a:t>
            </a:r>
            <a:r>
              <a:rPr lang="en" altLang="ja-JP" dirty="0"/>
              <a:t>, Sandwiched, Cherenkov light detection) and homogeneous (CMS </a:t>
            </a:r>
            <a:r>
              <a:rPr lang="en" altLang="ja-JP" dirty="0" err="1"/>
              <a:t>ECal</a:t>
            </a:r>
            <a:r>
              <a:rPr lang="en" altLang="ja-JP" dirty="0"/>
              <a:t> made of Lead Tungstate scintillating crystal). The PMT, </a:t>
            </a:r>
            <a:r>
              <a:rPr lang="en" altLang="ja-JP" dirty="0" err="1"/>
              <a:t>SiPM</a:t>
            </a:r>
            <a:endParaRPr lang="en" altLang="ja-JP" dirty="0"/>
          </a:p>
          <a:p>
            <a:pPr marL="1600200" lvl="3" indent="-228600">
              <a:buFont typeface="Arial" panose="020B0604020202020204" pitchFamily="34" charset="0"/>
              <a:buChar char="•"/>
            </a:pPr>
            <a:r>
              <a:rPr lang="en" altLang="ja-JP" dirty="0"/>
              <a:t>Tracker: TPC, wire chamber, silicon, </a:t>
            </a:r>
            <a:r>
              <a:rPr lang="en" altLang="ja-JP" dirty="0" err="1"/>
              <a:t>etc</a:t>
            </a:r>
            <a:endParaRPr lang="en" altLang="ja-JP" dirty="0"/>
          </a:p>
          <a:p>
            <a:pPr marL="1600200" lvl="3" indent="-228600">
              <a:buFont typeface="Arial" panose="020B0604020202020204" pitchFamily="34" charset="0"/>
              <a:buChar char="•"/>
            </a:pPr>
            <a:r>
              <a:rPr lang="en" altLang="ja-JP" dirty="0"/>
              <a:t>Magnet: charged particle curvature by Solenoid, </a:t>
            </a:r>
            <a:r>
              <a:rPr lang="en" altLang="ja-JP" dirty="0" err="1"/>
              <a:t>etc</a:t>
            </a:r>
            <a:r>
              <a:rPr lang="en" altLang="ja-JP" dirty="0"/>
              <a:t> 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What is difference between Electromagnetic and Hadronic calorimeters (interaction length and radiation length)?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The particle identification (</a:t>
            </a:r>
            <a:r>
              <a:rPr lang="en" altLang="ja-JP" dirty="0" err="1"/>
              <a:t>dE</a:t>
            </a:r>
            <a:r>
              <a:rPr lang="en" altLang="ja-JP" dirty="0"/>
              <a:t>/dx of TPC, TOF, AC-LGAD, </a:t>
            </a:r>
            <a:r>
              <a:rPr lang="en" altLang="ja-JP" dirty="0" err="1"/>
              <a:t>etc</a:t>
            </a:r>
            <a:r>
              <a:rPr lang="en" altLang="ja-JP" dirty="0"/>
              <a:t>)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Each subsystem of </a:t>
            </a:r>
            <a:r>
              <a:rPr lang="en" altLang="ja-JP" dirty="0" err="1"/>
              <a:t>sPHENIX</a:t>
            </a:r>
            <a:endParaRPr lang="en" altLang="ja-JP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Geometry, technology, specification and performance, and the role of each subsystem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Review of the </a:t>
            </a:r>
            <a:r>
              <a:rPr lang="en" altLang="ja-JP" dirty="0" err="1"/>
              <a:t>sPHENIX</a:t>
            </a:r>
            <a:r>
              <a:rPr lang="en" altLang="ja-JP" dirty="0"/>
              <a:t> construction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Some physics projections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ja-JP" dirty="0"/>
              <a:t>INTT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Introduction to silicon detector, the technology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The detail specifications of INTT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Role of INTT in more detail 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The (out-time) pile-up suppression </a:t>
            </a:r>
          </a:p>
          <a:p>
            <a:pPr marL="1600200" lvl="3" indent="-228600">
              <a:buFont typeface="Arial" panose="020B0604020202020204" pitchFamily="34" charset="0"/>
              <a:buChar char="•"/>
            </a:pPr>
            <a:r>
              <a:rPr lang="en" altLang="ja-JP" dirty="0"/>
              <a:t>What is pile-up?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How the single-bunch-crossing relevant to tracking (which is important to spin program, but why?)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ja-JP" dirty="0"/>
              <a:t>The story of INTT (from scratch to ladder production to detector installation to data taking)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" altLang="ja-JP" dirty="0"/>
              <a:t>Some achievements of INTT (may have some overlaps with the INTT review talk, but should be fine)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AEF4DE-76AB-A2E9-1062-00B422BD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4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C1C8F6B-8123-A0F1-33D0-F587CEC22C33}"/>
              </a:ext>
            </a:extLst>
          </p:cNvPr>
          <p:cNvCxnSpPr>
            <a:cxnSpLocks/>
          </p:cNvCxnSpPr>
          <p:nvPr/>
        </p:nvCxnSpPr>
        <p:spPr>
          <a:xfrm>
            <a:off x="252248" y="2711669"/>
            <a:ext cx="114037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85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2FB6D196-1E7B-3556-39B2-F513F6F6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Basics</a:t>
            </a:r>
            <a:endParaRPr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5FAE64D-7F54-5BA5-6D81-61F74C971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~particle interactions in matter~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F47DD8B-E360-55E3-4592-5D0D899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912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02AF8B-D392-DDB0-8286-243ED97F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7D287F-F2A6-EAD0-750E-980D227944FC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 Ra</a:t>
            </a:r>
            <a:endParaRPr kumimoji="1" lang="ja-JP" alt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6E78F78-896C-4206-BB26-D3D69E8335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12" y="2040245"/>
            <a:ext cx="6427834" cy="31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5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鎌倉・鶴岡八幡宮　コロナ禍での初詣「混雑避けて参拝を」|47NEWS（よんななニュース）">
            <a:extLst>
              <a:ext uri="{FF2B5EF4-FFF2-40B4-BE49-F238E27FC236}">
                <a16:creationId xmlns:a16="http://schemas.microsoft.com/office/drawing/2014/main" id="{53F424BD-7AA7-DA9C-794C-F7FDC277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0" r="-1" b="22571"/>
          <a:stretch/>
        </p:blipFill>
        <p:spPr bwMode="auto"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13C3B7-5438-1B70-FBE2-C9068874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77D59C8-B722-4041-A38F-ED64F9E789FB}" type="slidenum">
              <a:rPr kumimoji="1" lang="en-US" altLang="ja-JP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kumimoji="1" lang="en-US" altLang="ja-JP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35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DE4625-7D9E-5037-04BA-5B717B18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59C8-B722-4041-A38F-ED64F9E789FB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コンテンツ プレースホルダー 4" descr="image-74d21.jpg">
            <a:extLst>
              <a:ext uri="{FF2B5EF4-FFF2-40B4-BE49-F238E27FC236}">
                <a16:creationId xmlns:a16="http://schemas.microsoft.com/office/drawing/2014/main" id="{5E9A9977-0EAD-F1C3-19E3-3DACC28FE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435" y="20529"/>
            <a:ext cx="12192000" cy="6867332"/>
          </a:xfrm>
        </p:spPr>
      </p:pic>
      <p:pic>
        <p:nvPicPr>
          <p:cNvPr id="6" name="図 5" descr="35215603.gif">
            <a:extLst>
              <a:ext uri="{FF2B5EF4-FFF2-40B4-BE49-F238E27FC236}">
                <a16:creationId xmlns:a16="http://schemas.microsoft.com/office/drawing/2014/main" id="{05D9E285-6867-467A-310C-DE21A5F377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56" y="4642312"/>
            <a:ext cx="6724644" cy="2833618"/>
          </a:xfrm>
          <a:prstGeom prst="rect">
            <a:avLst/>
          </a:prstGeom>
        </p:spPr>
      </p:pic>
      <p:grpSp>
        <p:nvGrpSpPr>
          <p:cNvPr id="7" name="図形グループ 16">
            <a:extLst>
              <a:ext uri="{FF2B5EF4-FFF2-40B4-BE49-F238E27FC236}">
                <a16:creationId xmlns:a16="http://schemas.microsoft.com/office/drawing/2014/main" id="{B468D509-1947-C5BB-ED87-2A6C8B80BC6B}"/>
              </a:ext>
            </a:extLst>
          </p:cNvPr>
          <p:cNvGrpSpPr/>
          <p:nvPr/>
        </p:nvGrpSpPr>
        <p:grpSpPr>
          <a:xfrm>
            <a:off x="679624" y="3240562"/>
            <a:ext cx="6739724" cy="2425561"/>
            <a:chOff x="1078555" y="4309885"/>
            <a:chExt cx="6739724" cy="2839972"/>
          </a:xfrm>
        </p:grpSpPr>
        <p:pic>
          <p:nvPicPr>
            <p:cNvPr id="8" name="図 7" descr="35215603.gif">
              <a:extLst>
                <a:ext uri="{FF2B5EF4-FFF2-40B4-BE49-F238E27FC236}">
                  <a16:creationId xmlns:a16="http://schemas.microsoft.com/office/drawing/2014/main" id="{CCC3DF00-7231-FAED-06DB-CC53C7BE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78555" y="4309885"/>
              <a:ext cx="6739724" cy="2839972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BBB2E69-0E31-7468-6C9E-EAC257894CB7}"/>
                </a:ext>
              </a:extLst>
            </p:cNvPr>
            <p:cNvSpPr txBox="1"/>
            <p:nvPr/>
          </p:nvSpPr>
          <p:spPr>
            <a:xfrm>
              <a:off x="2705516" y="5424958"/>
              <a:ext cx="4628967" cy="540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Comic Sans MS Bold"/>
                  <a:cs typeface="Comic Sans MS Bold"/>
                </a:rPr>
                <a:t>I am exhausted !</a:t>
              </a:r>
              <a:endParaRPr kumimoji="1" lang="ja-JP" altLang="en-US" sz="2400" dirty="0">
                <a:latin typeface="Comic Sans MS Bold"/>
                <a:cs typeface="Comic Sans MS Bold"/>
              </a:endParaRPr>
            </a:p>
          </p:txBody>
        </p:sp>
      </p:grpSp>
      <p:pic>
        <p:nvPicPr>
          <p:cNvPr id="3080" name="Picture 8" descr="鎌倉・鶴岡八幡宮　コロナ禍での初詣「混雑避けて参拝を」|47NEWS（よんななニュース）">
            <a:extLst>
              <a:ext uri="{FF2B5EF4-FFF2-40B4-BE49-F238E27FC236}">
                <a16:creationId xmlns:a16="http://schemas.microsoft.com/office/drawing/2014/main" id="{8C6FECC0-1866-DD3A-3CCE-9C92EC56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15" y="329149"/>
            <a:ext cx="2343785" cy="312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C07788D-0061-4B86-651A-426C4E448F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344" y="3119935"/>
            <a:ext cx="1371600" cy="14732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CDC51D-C4CA-DAC0-FC3C-DB6877ACAEF4}"/>
              </a:ext>
            </a:extLst>
          </p:cNvPr>
          <p:cNvSpPr txBox="1"/>
          <p:nvPr/>
        </p:nvSpPr>
        <p:spPr>
          <a:xfrm>
            <a:off x="6724833" y="5643622"/>
            <a:ext cx="4628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Comic Sans MS Bold"/>
                <a:cs typeface="Comic Sans MS Bold"/>
              </a:rPr>
              <a:t>You’ve lost energy by interactin</a:t>
            </a:r>
            <a:r>
              <a:rPr lang="en-US" altLang="ja-JP" sz="2400" dirty="0">
                <a:latin typeface="Comic Sans MS Bold"/>
                <a:cs typeface="Comic Sans MS Bold"/>
              </a:rPr>
              <a:t>g with people …</a:t>
            </a:r>
            <a:endParaRPr kumimoji="1" lang="ja-JP" altLang="en-US" sz="24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7944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51664" y="6622337"/>
            <a:ext cx="1167240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Bern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d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" dirty="0" err="1">
                <a:solidFill>
                  <a:srgbClr val="231996"/>
                </a:solidFill>
                <a:latin typeface="Arial MT"/>
                <a:cs typeface="Arial MT"/>
              </a:rPr>
              <a:t>S</a:t>
            </a:r>
            <a:r>
              <a:rPr sz="794" spc="4" dirty="0" err="1">
                <a:solidFill>
                  <a:srgbClr val="231996"/>
                </a:solidFill>
                <a:latin typeface="Arial MT"/>
                <a:cs typeface="Arial MT"/>
              </a:rPr>
              <a:t>u</a:t>
            </a:r>
            <a:r>
              <a:rPr lang="en-US" sz="794" spc="4" dirty="0" err="1">
                <a:solidFill>
                  <a:srgbClr val="231996"/>
                </a:solidFill>
                <a:latin typeface="Arial MT"/>
                <a:cs typeface="Arial MT"/>
              </a:rPr>
              <a:t>rrow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4795" y="6488118"/>
            <a:ext cx="521634" cy="13465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spcBef>
                <a:spcPts val="97"/>
              </a:spcBef>
            </a:pP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NEPPSRIII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1282881" y="144054"/>
            <a:ext cx="8384850" cy="687292"/>
          </a:xfrm>
          <a:prstGeom prst="rect">
            <a:avLst/>
          </a:prstGeom>
        </p:spPr>
        <p:txBody>
          <a:bodyPr vert="horz" wrap="square" lIns="0" tIns="10085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79"/>
              </a:spcBef>
            </a:pPr>
            <a:r>
              <a:rPr spc="-4" dirty="0"/>
              <a:t>Interaction</a:t>
            </a:r>
            <a:r>
              <a:rPr spc="-13" dirty="0"/>
              <a:t> </a:t>
            </a:r>
            <a:r>
              <a:rPr lang="en-US" spc="-4" dirty="0"/>
              <a:t>of particles </a:t>
            </a:r>
            <a:r>
              <a:rPr spc="-4" dirty="0"/>
              <a:t>with</a:t>
            </a:r>
            <a:r>
              <a:rPr spc="-13" dirty="0"/>
              <a:t> </a:t>
            </a:r>
            <a:r>
              <a:rPr spc="-4" dirty="0"/>
              <a:t>matter</a:t>
            </a:r>
          </a:p>
        </p:txBody>
      </p:sp>
      <p:sp>
        <p:nvSpPr>
          <p:cNvPr id="88" name="object 88"/>
          <p:cNvSpPr txBox="1"/>
          <p:nvPr/>
        </p:nvSpPr>
        <p:spPr>
          <a:xfrm>
            <a:off x="1933687" y="1204855"/>
            <a:ext cx="354161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07058" indent="-295851">
              <a:spcBef>
                <a:spcPts val="88"/>
              </a:spcBef>
              <a:buClr>
                <a:srgbClr val="0727D6"/>
              </a:buClr>
              <a:buSzPct val="77777"/>
              <a:buFont typeface="Lucida Sans Unicode"/>
              <a:buChar char="■"/>
              <a:tabLst>
                <a:tab pos="306497" algn="l"/>
                <a:tab pos="307058" algn="l"/>
              </a:tabLst>
            </a:pP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Overview</a:t>
            </a:r>
            <a:r>
              <a:rPr sz="1588" spc="-26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of</a:t>
            </a:r>
            <a:r>
              <a:rPr sz="1588" spc="-22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spc="-4" dirty="0">
                <a:solidFill>
                  <a:srgbClr val="FF2800"/>
                </a:solidFill>
                <a:latin typeface="Comic Sans MS"/>
                <a:cs typeface="Comic Sans MS"/>
              </a:rPr>
              <a:t>interaction</a:t>
            </a:r>
            <a:r>
              <a:rPr sz="1588" spc="-26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588" dirty="0">
                <a:solidFill>
                  <a:srgbClr val="FF2800"/>
                </a:solidFill>
                <a:latin typeface="Comic Sans MS"/>
                <a:cs typeface="Comic Sans MS"/>
              </a:rPr>
              <a:t>processes</a:t>
            </a:r>
            <a:endParaRPr sz="1588">
              <a:latin typeface="Comic Sans MS"/>
              <a:cs typeface="Comic Sans MS"/>
            </a:endParaRPr>
          </a:p>
        </p:txBody>
      </p:sp>
      <p:pic>
        <p:nvPicPr>
          <p:cNvPr id="89" name="object 8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8724" y="1261072"/>
            <a:ext cx="4139216" cy="2496769"/>
          </a:xfrm>
          <a:prstGeom prst="rect">
            <a:avLst/>
          </a:prstGeom>
        </p:spPr>
      </p:pic>
      <p:sp>
        <p:nvSpPr>
          <p:cNvPr id="90" name="object 90"/>
          <p:cNvSpPr txBox="1"/>
          <p:nvPr/>
        </p:nvSpPr>
        <p:spPr>
          <a:xfrm>
            <a:off x="2388197" y="1671200"/>
            <a:ext cx="3689537" cy="1884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3913" marR="4483" indent="-253266">
              <a:lnSpc>
                <a:spcPct val="115599"/>
              </a:lnSpc>
              <a:spcBef>
                <a:spcPts val="75"/>
              </a:spcBef>
              <a:buSzPct val="75000"/>
              <a:buFont typeface="Wingdings"/>
              <a:buChar char=""/>
              <a:tabLst>
                <a:tab pos="263913" algn="l"/>
                <a:tab pos="264473" algn="l"/>
              </a:tabLst>
            </a:pPr>
            <a:r>
              <a:rPr sz="1412" spc="-4" dirty="0">
                <a:latin typeface="Comic Sans MS"/>
                <a:cs typeface="Comic Sans MS"/>
              </a:rPr>
              <a:t>Particles</a:t>
            </a:r>
            <a:r>
              <a:rPr sz="1412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created</a:t>
            </a:r>
            <a:r>
              <a:rPr sz="1412" dirty="0">
                <a:latin typeface="Comic Sans MS"/>
                <a:cs typeface="Comic Sans MS"/>
              </a:rPr>
              <a:t> in the </a:t>
            </a:r>
            <a:r>
              <a:rPr sz="1412" spc="-4" dirty="0">
                <a:latin typeface="Comic Sans MS"/>
                <a:cs typeface="Comic Sans MS"/>
              </a:rPr>
              <a:t>collision</a:t>
            </a:r>
            <a:r>
              <a:rPr sz="1412" spc="4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of </a:t>
            </a:r>
            <a:r>
              <a:rPr sz="1412" spc="-4" dirty="0">
                <a:latin typeface="Comic Sans MS"/>
                <a:cs typeface="Comic Sans MS"/>
              </a:rPr>
              <a:t>high- </a:t>
            </a:r>
            <a:r>
              <a:rPr sz="1412" spc="-410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energy </a:t>
            </a:r>
            <a:r>
              <a:rPr sz="1412" spc="-4" dirty="0">
                <a:latin typeface="Comic Sans MS"/>
                <a:cs typeface="Comic Sans MS"/>
              </a:rPr>
              <a:t>particle beams experience </a:t>
            </a:r>
            <a:r>
              <a:rPr sz="1412" dirty="0">
                <a:latin typeface="Comic Sans MS"/>
                <a:cs typeface="Comic Sans MS"/>
              </a:rPr>
              <a:t> </a:t>
            </a:r>
            <a:r>
              <a:rPr sz="1412" spc="-4" dirty="0">
                <a:solidFill>
                  <a:srgbClr val="0727D6"/>
                </a:solidFill>
                <a:latin typeface="Comic Sans MS"/>
                <a:cs typeface="Comic Sans MS"/>
              </a:rPr>
              <a:t>electromagnetic </a:t>
            </a:r>
            <a:r>
              <a:rPr sz="1412" dirty="0">
                <a:latin typeface="Comic Sans MS"/>
                <a:cs typeface="Comic Sans MS"/>
              </a:rPr>
              <a:t>and/or </a:t>
            </a:r>
            <a:r>
              <a:rPr sz="1412" dirty="0">
                <a:solidFill>
                  <a:srgbClr val="0727D6"/>
                </a:solidFill>
                <a:latin typeface="Comic Sans MS"/>
                <a:cs typeface="Comic Sans MS"/>
              </a:rPr>
              <a:t>nuclear </a:t>
            </a:r>
            <a:r>
              <a:rPr sz="1412" spc="4" dirty="0">
                <a:solidFill>
                  <a:srgbClr val="0727D6"/>
                </a:solidFill>
                <a:latin typeface="Comic Sans MS"/>
                <a:cs typeface="Comic Sans MS"/>
              </a:rPr>
              <a:t> </a:t>
            </a:r>
            <a:r>
              <a:rPr sz="1412" spc="-4" dirty="0">
                <a:solidFill>
                  <a:srgbClr val="0727D6"/>
                </a:solidFill>
                <a:latin typeface="Comic Sans MS"/>
                <a:cs typeface="Comic Sans MS"/>
              </a:rPr>
              <a:t>interactions </a:t>
            </a:r>
            <a:r>
              <a:rPr sz="1412" dirty="0">
                <a:latin typeface="Comic Sans MS"/>
                <a:cs typeface="Comic Sans MS"/>
              </a:rPr>
              <a:t>in the </a:t>
            </a:r>
            <a:r>
              <a:rPr sz="1412" spc="-4" dirty="0">
                <a:latin typeface="Comic Sans MS"/>
                <a:cs typeface="Comic Sans MS"/>
              </a:rPr>
              <a:t>detector material </a:t>
            </a:r>
            <a:r>
              <a:rPr sz="1412" dirty="0">
                <a:latin typeface="Comic Sans MS"/>
                <a:cs typeface="Comic Sans MS"/>
              </a:rPr>
              <a:t> they</a:t>
            </a:r>
            <a:r>
              <a:rPr sz="1412" spc="-9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pass</a:t>
            </a:r>
            <a:r>
              <a:rPr sz="1412" spc="-4" dirty="0">
                <a:latin typeface="Comic Sans MS"/>
                <a:cs typeface="Comic Sans MS"/>
              </a:rPr>
              <a:t> through</a:t>
            </a:r>
            <a:endParaRPr sz="1412" dirty="0">
              <a:latin typeface="Comic Sans MS"/>
              <a:cs typeface="Comic Sans MS"/>
            </a:endParaRPr>
          </a:p>
          <a:p>
            <a:pPr marL="263913" marR="48747" indent="-253266">
              <a:lnSpc>
                <a:spcPct val="116300"/>
              </a:lnSpc>
              <a:spcBef>
                <a:spcPts val="993"/>
              </a:spcBef>
              <a:buSzPct val="75000"/>
              <a:buFont typeface="Wingdings"/>
              <a:buChar char=""/>
              <a:tabLst>
                <a:tab pos="263913" algn="l"/>
                <a:tab pos="264473" algn="l"/>
              </a:tabLst>
            </a:pPr>
            <a:r>
              <a:rPr sz="1412" spc="-4" dirty="0">
                <a:latin typeface="Comic Sans MS"/>
                <a:cs typeface="Comic Sans MS"/>
              </a:rPr>
              <a:t>Understanding</a:t>
            </a:r>
            <a:r>
              <a:rPr sz="1412" dirty="0">
                <a:latin typeface="Comic Sans MS"/>
                <a:cs typeface="Comic Sans MS"/>
              </a:rPr>
              <a:t> these </a:t>
            </a:r>
            <a:r>
              <a:rPr sz="1412" spc="-4" dirty="0">
                <a:latin typeface="Comic Sans MS"/>
                <a:cs typeface="Comic Sans MS"/>
              </a:rPr>
              <a:t>processes</a:t>
            </a:r>
            <a:r>
              <a:rPr sz="1412" dirty="0">
                <a:latin typeface="Comic Sans MS"/>
                <a:cs typeface="Comic Sans MS"/>
              </a:rPr>
              <a:t> are </a:t>
            </a:r>
            <a:r>
              <a:rPr sz="1412" spc="-4" dirty="0">
                <a:latin typeface="Comic Sans MS"/>
                <a:cs typeface="Comic Sans MS"/>
              </a:rPr>
              <a:t>vital </a:t>
            </a:r>
            <a:r>
              <a:rPr sz="1412" spc="-410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for</a:t>
            </a:r>
            <a:r>
              <a:rPr sz="1412" spc="-4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the</a:t>
            </a:r>
            <a:r>
              <a:rPr sz="1412" spc="-4" dirty="0">
                <a:latin typeface="Comic Sans MS"/>
                <a:cs typeface="Comic Sans MS"/>
              </a:rPr>
              <a:t> design </a:t>
            </a:r>
            <a:r>
              <a:rPr sz="1412" dirty="0">
                <a:latin typeface="Comic Sans MS"/>
                <a:cs typeface="Comic Sans MS"/>
              </a:rPr>
              <a:t>of</a:t>
            </a:r>
            <a:r>
              <a:rPr sz="1412" spc="-4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any</a:t>
            </a:r>
            <a:r>
              <a:rPr sz="1412" spc="-4" dirty="0">
                <a:latin typeface="Comic Sans MS"/>
                <a:cs typeface="Comic Sans MS"/>
              </a:rPr>
              <a:t> detector system!</a:t>
            </a:r>
            <a:endParaRPr sz="1412" dirty="0">
              <a:latin typeface="Comic Sans MS"/>
              <a:cs typeface="Comic Sans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388197" y="3724917"/>
            <a:ext cx="3443568" cy="1177273"/>
          </a:xfrm>
          <a:prstGeom prst="rect">
            <a:avLst/>
          </a:prstGeom>
        </p:spPr>
        <p:txBody>
          <a:bodyPr vert="horz" wrap="square" lIns="0" tIns="119343" rIns="0" bIns="0" rtlCol="0">
            <a:spAutoFit/>
          </a:bodyPr>
          <a:lstStyle/>
          <a:p>
            <a:pPr marL="263913" indent="-253266">
              <a:spcBef>
                <a:spcPts val="940"/>
              </a:spcBef>
              <a:buSzPct val="75000"/>
              <a:buFont typeface="Wingdings"/>
              <a:buChar char=""/>
              <a:tabLst>
                <a:tab pos="263913" algn="l"/>
                <a:tab pos="264473" algn="l"/>
              </a:tabLst>
            </a:pPr>
            <a:r>
              <a:rPr sz="1412" spc="-4" dirty="0">
                <a:latin typeface="Comic Sans MS"/>
                <a:cs typeface="Comic Sans MS"/>
              </a:rPr>
              <a:t>Main processes </a:t>
            </a:r>
            <a:r>
              <a:rPr sz="1412" dirty="0">
                <a:latin typeface="Comic Sans MS"/>
                <a:cs typeface="Comic Sans MS"/>
              </a:rPr>
              <a:t>for</a:t>
            </a:r>
            <a:r>
              <a:rPr sz="1412" spc="-4" dirty="0">
                <a:latin typeface="Comic Sans MS"/>
                <a:cs typeface="Comic Sans MS"/>
              </a:rPr>
              <a:t> </a:t>
            </a:r>
            <a:r>
              <a:rPr sz="1412" dirty="0">
                <a:latin typeface="Comic Sans MS"/>
                <a:cs typeface="Comic Sans MS"/>
              </a:rPr>
              <a:t>charged</a:t>
            </a:r>
            <a:r>
              <a:rPr sz="1412" spc="-4" dirty="0">
                <a:latin typeface="Comic Sans MS"/>
                <a:cs typeface="Comic Sans MS"/>
              </a:rPr>
              <a:t> particles:</a:t>
            </a:r>
            <a:endParaRPr sz="1412">
              <a:latin typeface="Comic Sans MS"/>
              <a:cs typeface="Comic Sans MS"/>
            </a:endParaRPr>
          </a:p>
          <a:p>
            <a:pPr marL="543514" lvl="1" indent="-207880">
              <a:spcBef>
                <a:spcPts val="728"/>
              </a:spcBef>
              <a:buSzPct val="57142"/>
              <a:buFont typeface="Lucida Sans Unicode"/>
              <a:buChar char="●"/>
              <a:tabLst>
                <a:tab pos="543514" algn="l"/>
                <a:tab pos="544075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Ionization</a:t>
            </a:r>
            <a:endParaRPr sz="1235">
              <a:latin typeface="Comic Sans MS"/>
              <a:cs typeface="Comic Sans MS"/>
            </a:endParaRPr>
          </a:p>
          <a:p>
            <a:pPr marL="543514" lvl="1" indent="-207880">
              <a:spcBef>
                <a:spcPts val="679"/>
              </a:spcBef>
              <a:buSzPct val="57142"/>
              <a:buFont typeface="Lucida Sans Unicode"/>
              <a:buChar char="●"/>
              <a:tabLst>
                <a:tab pos="543514" algn="l"/>
                <a:tab pos="544075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Cherenkov</a:t>
            </a:r>
            <a:r>
              <a:rPr sz="1235" spc="-35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radiation</a:t>
            </a:r>
            <a:endParaRPr sz="1235">
              <a:latin typeface="Comic Sans MS"/>
              <a:cs typeface="Comic Sans MS"/>
            </a:endParaRPr>
          </a:p>
          <a:p>
            <a:pPr marL="543514" lvl="1" indent="-207880">
              <a:spcBef>
                <a:spcPts val="653"/>
              </a:spcBef>
              <a:buSzPct val="57142"/>
              <a:buFont typeface="Lucida Sans Unicode"/>
              <a:buChar char="●"/>
              <a:tabLst>
                <a:tab pos="543514" algn="l"/>
                <a:tab pos="544075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Bremsstrahlung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713615" y="5237897"/>
            <a:ext cx="1742515" cy="845306"/>
          </a:xfrm>
          <a:prstGeom prst="rect">
            <a:avLst/>
          </a:prstGeom>
        </p:spPr>
        <p:txBody>
          <a:bodyPr vert="horz" wrap="square" lIns="0" tIns="94689" rIns="0" bIns="0" rtlCol="0">
            <a:spAutoFit/>
          </a:bodyPr>
          <a:lstStyle/>
          <a:p>
            <a:pPr marL="217966" indent="-207320">
              <a:spcBef>
                <a:spcPts val="745"/>
              </a:spcBef>
              <a:buSzPct val="57142"/>
              <a:buFont typeface="Lucida Sans Unicode"/>
              <a:buChar char="●"/>
              <a:tabLst>
                <a:tab pos="217966" algn="l"/>
                <a:tab pos="218526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Photoelectric</a:t>
            </a:r>
            <a:r>
              <a:rPr sz="1235" spc="-53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effect</a:t>
            </a:r>
            <a:endParaRPr sz="1235">
              <a:latin typeface="Comic Sans MS"/>
              <a:cs typeface="Comic Sans MS"/>
            </a:endParaRPr>
          </a:p>
          <a:p>
            <a:pPr marL="217966" indent="-207320">
              <a:spcBef>
                <a:spcPts val="657"/>
              </a:spcBef>
              <a:buSzPct val="57142"/>
              <a:buFont typeface="Lucida Sans Unicode"/>
              <a:buChar char="●"/>
              <a:tabLst>
                <a:tab pos="217966" algn="l"/>
                <a:tab pos="218526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Compton</a:t>
            </a:r>
            <a:r>
              <a:rPr sz="1235" spc="-35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scattering</a:t>
            </a:r>
            <a:endParaRPr sz="1235">
              <a:latin typeface="Comic Sans MS"/>
              <a:cs typeface="Comic Sans MS"/>
            </a:endParaRPr>
          </a:p>
          <a:p>
            <a:pPr marL="217966" indent="-207320">
              <a:spcBef>
                <a:spcPts val="675"/>
              </a:spcBef>
              <a:buSzPct val="57142"/>
              <a:buFont typeface="Lucida Sans Unicode"/>
              <a:buChar char="●"/>
              <a:tabLst>
                <a:tab pos="217966" algn="l"/>
                <a:tab pos="218526" algn="l"/>
              </a:tabLst>
            </a:pP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Pair</a:t>
            </a:r>
            <a:r>
              <a:rPr sz="1235" spc="-35" dirty="0">
                <a:solidFill>
                  <a:srgbClr val="FF2800"/>
                </a:solidFill>
                <a:latin typeface="Comic Sans MS"/>
                <a:cs typeface="Comic Sans MS"/>
              </a:rPr>
              <a:t> </a:t>
            </a:r>
            <a:r>
              <a:rPr sz="1235" spc="-4" dirty="0">
                <a:solidFill>
                  <a:srgbClr val="FF2800"/>
                </a:solidFill>
                <a:latin typeface="Comic Sans MS"/>
                <a:cs typeface="Comic Sans MS"/>
              </a:rPr>
              <a:t>production</a:t>
            </a:r>
            <a:endParaRPr sz="1235">
              <a:latin typeface="Comic Sans MS"/>
              <a:cs typeface="Comic Sans M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388197" y="5013062"/>
            <a:ext cx="2636184" cy="22918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63913" indent="-253266">
              <a:spcBef>
                <a:spcPts val="93"/>
              </a:spcBef>
              <a:buSzPct val="75000"/>
              <a:buFont typeface="Wingdings"/>
              <a:buChar char=""/>
              <a:tabLst>
                <a:tab pos="263913" algn="l"/>
                <a:tab pos="264473" algn="l"/>
              </a:tabLst>
            </a:pPr>
            <a:r>
              <a:rPr sz="1412" spc="-4" dirty="0">
                <a:latin typeface="Comic Sans MS"/>
                <a:cs typeface="Comic Sans MS"/>
              </a:rPr>
              <a:t>Main</a:t>
            </a:r>
            <a:r>
              <a:rPr sz="1412" spc="-9" dirty="0">
                <a:latin typeface="Comic Sans MS"/>
                <a:cs typeface="Comic Sans MS"/>
              </a:rPr>
              <a:t> </a:t>
            </a:r>
            <a:r>
              <a:rPr sz="1412" spc="-4" dirty="0">
                <a:latin typeface="Comic Sans MS"/>
                <a:cs typeface="Comic Sans MS"/>
              </a:rPr>
              <a:t>processes </a:t>
            </a:r>
            <a:r>
              <a:rPr sz="1412" dirty="0">
                <a:latin typeface="Comic Sans MS"/>
                <a:cs typeface="Comic Sans MS"/>
              </a:rPr>
              <a:t>for</a:t>
            </a:r>
            <a:r>
              <a:rPr sz="1412" spc="-4" dirty="0">
                <a:latin typeface="Comic Sans MS"/>
                <a:cs typeface="Comic Sans MS"/>
              </a:rPr>
              <a:t> photons:</a:t>
            </a:r>
            <a:endParaRPr sz="1412">
              <a:latin typeface="Comic Sans MS"/>
              <a:cs typeface="Comic Sans MS"/>
            </a:endParaRPr>
          </a:p>
        </p:txBody>
      </p:sp>
      <p:pic>
        <p:nvPicPr>
          <p:cNvPr id="94" name="object 9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06290" y="3924299"/>
            <a:ext cx="4077506" cy="2171290"/>
          </a:xfrm>
          <a:prstGeom prst="rect">
            <a:avLst/>
          </a:prstGeom>
        </p:spPr>
      </p:pic>
      <p:sp>
        <p:nvSpPr>
          <p:cNvPr id="95" name="object 95"/>
          <p:cNvSpPr txBox="1"/>
          <p:nvPr/>
        </p:nvSpPr>
        <p:spPr>
          <a:xfrm>
            <a:off x="8219290" y="1487692"/>
            <a:ext cx="900953" cy="2110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178" rIns="0" bIns="0" rtlCol="0">
            <a:spAutoFit/>
          </a:bodyPr>
          <a:lstStyle/>
          <a:p>
            <a:pPr marL="80126">
              <a:spcBef>
                <a:spcPts val="269"/>
              </a:spcBef>
            </a:pPr>
            <a:r>
              <a:rPr sz="1147" spc="-4" dirty="0">
                <a:latin typeface="Times New Roman"/>
                <a:cs typeface="Times New Roman"/>
              </a:rPr>
              <a:t>Lead</a:t>
            </a:r>
            <a:r>
              <a:rPr sz="1147" spc="-26" dirty="0">
                <a:latin typeface="Times New Roman"/>
                <a:cs typeface="Times New Roman"/>
              </a:rPr>
              <a:t> </a:t>
            </a:r>
            <a:r>
              <a:rPr sz="1147" spc="-4" dirty="0">
                <a:latin typeface="Times New Roman"/>
                <a:cs typeface="Times New Roman"/>
              </a:rPr>
              <a:t>(Z=82)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24795" y="6713946"/>
            <a:ext cx="150270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865"/>
              </a:lnSpc>
            </a:pP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raig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v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ille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ap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e</a:t>
            </a:r>
            <a:r>
              <a:rPr sz="794" spc="-53" dirty="0">
                <a:solidFill>
                  <a:srgbClr val="231996"/>
                </a:solidFill>
                <a:latin typeface="Arial MT"/>
                <a:cs typeface="Arial MT"/>
              </a:rPr>
              <a:t> </a:t>
            </a:r>
            <a:r>
              <a:rPr sz="794" spc="-49" dirty="0">
                <a:solidFill>
                  <a:srgbClr val="231996"/>
                </a:solidFill>
                <a:latin typeface="Arial MT"/>
                <a:cs typeface="Arial MT"/>
              </a:rPr>
              <a:t>C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od</a:t>
            </a:r>
            <a:r>
              <a:rPr sz="794" dirty="0">
                <a:solidFill>
                  <a:srgbClr val="231996"/>
                </a:solidFill>
                <a:latin typeface="Arial MT"/>
                <a:cs typeface="Arial MT"/>
              </a:rPr>
              <a:t>,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 08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23</a:t>
            </a:r>
            <a:r>
              <a:rPr sz="794" spc="40" dirty="0">
                <a:solidFill>
                  <a:srgbClr val="231996"/>
                </a:solidFill>
                <a:latin typeface="Arial MT"/>
                <a:cs typeface="Arial MT"/>
              </a:rPr>
              <a:t>/</a:t>
            </a:r>
            <a:r>
              <a:rPr sz="794" spc="-4" dirty="0">
                <a:solidFill>
                  <a:srgbClr val="231996"/>
                </a:solidFill>
                <a:latin typeface="Arial MT"/>
                <a:cs typeface="Arial MT"/>
              </a:rPr>
              <a:t>200</a:t>
            </a:r>
            <a:r>
              <a:rPr sz="794" spc="4" dirty="0">
                <a:solidFill>
                  <a:srgbClr val="231996"/>
                </a:solidFill>
                <a:latin typeface="Arial MT"/>
                <a:cs typeface="Arial MT"/>
              </a:rPr>
              <a:t>4</a:t>
            </a:r>
            <a:endParaRPr sz="794" dirty="0">
              <a:latin typeface="Arial MT"/>
              <a:cs typeface="Arial M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64824" y="4074457"/>
            <a:ext cx="763681" cy="18727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147" spc="-4" dirty="0">
                <a:latin typeface="Times New Roman"/>
                <a:cs typeface="Times New Roman"/>
              </a:rPr>
              <a:t>Lead</a:t>
            </a:r>
            <a:r>
              <a:rPr sz="1147" spc="-49" dirty="0">
                <a:latin typeface="Times New Roman"/>
                <a:cs typeface="Times New Roman"/>
              </a:rPr>
              <a:t> </a:t>
            </a:r>
            <a:r>
              <a:rPr sz="1147" spc="-4" dirty="0">
                <a:latin typeface="Times New Roman"/>
                <a:cs typeface="Times New Roman"/>
              </a:rPr>
              <a:t>(Z=82)</a:t>
            </a:r>
            <a:endParaRPr sz="1147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462656" y="3654909"/>
            <a:ext cx="874619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dirty="0">
                <a:latin typeface="Times New Roman"/>
                <a:cs typeface="Times New Roman"/>
              </a:rPr>
              <a:t>C.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Fabjan,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1987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473414" y="5876363"/>
            <a:ext cx="874619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059" dirty="0">
                <a:latin typeface="Times New Roman"/>
                <a:cs typeface="Times New Roman"/>
              </a:rPr>
              <a:t>C.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spc="-13" dirty="0">
                <a:latin typeface="Times New Roman"/>
                <a:cs typeface="Times New Roman"/>
              </a:rPr>
              <a:t>Fabjan,</a:t>
            </a:r>
            <a:r>
              <a:rPr sz="1059" spc="-26" dirty="0">
                <a:latin typeface="Times New Roman"/>
                <a:cs typeface="Times New Roman"/>
              </a:rPr>
              <a:t> </a:t>
            </a:r>
            <a:r>
              <a:rPr sz="1059" dirty="0">
                <a:latin typeface="Times New Roman"/>
                <a:cs typeface="Times New Roman"/>
              </a:rPr>
              <a:t>1987</a:t>
            </a:r>
            <a:endParaRPr sz="1059">
              <a:latin typeface="Times New Roman"/>
              <a:cs typeface="Times New Roman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68BC5021-BAE3-D504-6DD2-9237CD87F586}"/>
              </a:ext>
            </a:extLst>
          </p:cNvPr>
          <p:cNvSpPr txBox="1"/>
          <p:nvPr/>
        </p:nvSpPr>
        <p:spPr>
          <a:xfrm>
            <a:off x="2490952" y="6411310"/>
            <a:ext cx="478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Depending on mass, momentum, species…</a:t>
            </a:r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8102</TotalTime>
  <Words>1950</Words>
  <Application>Microsoft Macintosh PowerPoint</Application>
  <PresentationFormat>ワイド画面</PresentationFormat>
  <Paragraphs>556</Paragraphs>
  <Slides>32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9" baseType="lpstr">
      <vt:lpstr>Arial MT</vt:lpstr>
      <vt:lpstr>Comic Sans MS Bold</vt:lpstr>
      <vt:lpstr>MS Gothic</vt:lpstr>
      <vt:lpstr>游ゴシック</vt:lpstr>
      <vt:lpstr>游ゴシック Light</vt:lpstr>
      <vt:lpstr>Arial</vt:lpstr>
      <vt:lpstr>Arial Narrow Bold</vt:lpstr>
      <vt:lpstr>Calibri</vt:lpstr>
      <vt:lpstr>Cambria</vt:lpstr>
      <vt:lpstr>Cambria Math</vt:lpstr>
      <vt:lpstr>Comic Sans MS</vt:lpstr>
      <vt:lpstr>Lucida Sans Unicode</vt:lpstr>
      <vt:lpstr>Symbol</vt:lpstr>
      <vt:lpstr>Times New Roman</vt:lpstr>
      <vt:lpstr>Trebuchet MS</vt:lpstr>
      <vt:lpstr>Wingdings</vt:lpstr>
      <vt:lpstr>Office テーマ</vt:lpstr>
      <vt:lpstr>Introduction of  sPHENIX &amp; INTT</vt:lpstr>
      <vt:lpstr>Basics of Particle Interaction</vt:lpstr>
      <vt:lpstr>PowerPoint プレゼンテーション</vt:lpstr>
      <vt:lpstr>PowerPoint プレゼンテーション</vt:lpstr>
      <vt:lpstr>Basics</vt:lpstr>
      <vt:lpstr>PowerPoint プレゼンテーション</vt:lpstr>
      <vt:lpstr>PowerPoint プレゼンテーション</vt:lpstr>
      <vt:lpstr>PowerPoint プレゼンテーション</vt:lpstr>
      <vt:lpstr>Interaction of particles with matter</vt:lpstr>
      <vt:lpstr>Ionization Energy Loss</vt:lpstr>
      <vt:lpstr>Bethe-Bloch Formula</vt:lpstr>
      <vt:lpstr>Bethe-Block Formula</vt:lpstr>
      <vt:lpstr>dE/dx for Various Elements  </vt:lpstr>
      <vt:lpstr>What do you drop?</vt:lpstr>
      <vt:lpstr>Radiative Energy Loss</vt:lpstr>
      <vt:lpstr>Bremsstrahlung : electromagnetic radiative energy loss</vt:lpstr>
      <vt:lpstr>Radiation Length X0</vt:lpstr>
      <vt:lpstr>PowerPoint プレゼンテーション</vt:lpstr>
      <vt:lpstr>Cherenkov Radiation</vt:lpstr>
      <vt:lpstr>Stopping Power of Minimum Ionazation Particle</vt:lpstr>
      <vt:lpstr>Stopping Power of Minimum Ionazation Particle</vt:lpstr>
      <vt:lpstr>Photon induced Electrons</vt:lpstr>
      <vt:lpstr>Interaction of photon with matter</vt:lpstr>
      <vt:lpstr>Interaction of photon with matter</vt:lpstr>
      <vt:lpstr>PowerPoint プレゼンテーション</vt:lpstr>
      <vt:lpstr>Electro-Magnetic Shower</vt:lpstr>
      <vt:lpstr>Nuclear Interaction</vt:lpstr>
      <vt:lpstr>PowerPoint プレゼンテーション</vt:lpstr>
      <vt:lpstr>EM vs Hadron showers</vt:lpstr>
      <vt:lpstr>PowerPoint プレゼンテーション</vt:lpstr>
      <vt:lpstr>sPHENIX Detector</vt:lpstr>
      <vt:lpstr>Modern Experimental Detector Layout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Itaru Nakagawa</dc:creator>
  <cp:lastModifiedBy>Itaru Nakagawa</cp:lastModifiedBy>
  <cp:revision>117</cp:revision>
  <cp:lastPrinted>2024-11-18T04:26:37Z</cp:lastPrinted>
  <dcterms:created xsi:type="dcterms:W3CDTF">2024-11-12T06:13:34Z</dcterms:created>
  <dcterms:modified xsi:type="dcterms:W3CDTF">2024-11-18T07:32:38Z</dcterms:modified>
</cp:coreProperties>
</file>