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414" r:id="rId3"/>
    <p:sldId id="2681" r:id="rId4"/>
    <p:sldId id="2688" r:id="rId5"/>
    <p:sldId id="2682" r:id="rId6"/>
    <p:sldId id="2687" r:id="rId7"/>
    <p:sldId id="26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92"/>
  </p:normalViewPr>
  <p:slideViewPr>
    <p:cSldViewPr snapToGrid="0">
      <p:cViewPr>
        <p:scale>
          <a:sx n="107" d="100"/>
          <a:sy n="107" d="100"/>
        </p:scale>
        <p:origin x="5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75CF-2E04-2141-AF4E-3642658C38AA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05464-E80C-FF46-A96F-2C488A48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source /</a:t>
            </a:r>
            <a:r>
              <a:rPr lang="en-US" dirty="0" err="1"/>
              <a:t>cvmfs</a:t>
            </a:r>
            <a:r>
              <a:rPr lang="en-US" dirty="0"/>
              <a:t>/</a:t>
            </a:r>
            <a:r>
              <a:rPr lang="en-US" dirty="0" err="1"/>
              <a:t>dune.opensciencegrid.org</a:t>
            </a:r>
            <a:r>
              <a:rPr lang="en-US" dirty="0"/>
              <a:t>/products/dune/</a:t>
            </a:r>
            <a:r>
              <a:rPr lang="en-US" dirty="0" err="1"/>
              <a:t>setup_dune.sh</a:t>
            </a:r>
            <a:r>
              <a:rPr lang="en-US" dirty="0"/>
              <a:t>;</a:t>
            </a:r>
          </a:p>
          <a:p>
            <a:r>
              <a:rPr lang="en-US" dirty="0"/>
              <a:t>$ setup </a:t>
            </a:r>
            <a:r>
              <a:rPr lang="en-US" dirty="0" err="1"/>
              <a:t>dunesw</a:t>
            </a:r>
            <a:r>
              <a:rPr lang="en-US" dirty="0"/>
              <a:t> v09_91_03d00 -q e26:prof</a:t>
            </a:r>
          </a:p>
          <a:p>
            <a:r>
              <a:rPr lang="en-US" dirty="0"/>
              <a:t>$ export WIRECELL_PATH=/exp/dune/data/users/</a:t>
            </a:r>
            <a:r>
              <a:rPr lang="en-US" dirty="0" err="1"/>
              <a:t>wenqiang</a:t>
            </a:r>
            <a:r>
              <a:rPr lang="en-US" dirty="0"/>
              <a:t>/</a:t>
            </a:r>
            <a:r>
              <a:rPr lang="en-US" dirty="0" err="1"/>
              <a:t>larsuite</a:t>
            </a:r>
            <a:r>
              <a:rPr lang="en-US" dirty="0"/>
              <a:t>/v09_91_03d00/test/wire-cell-</a:t>
            </a:r>
            <a:r>
              <a:rPr lang="en-US" dirty="0" err="1"/>
              <a:t>cfg</a:t>
            </a:r>
            <a:r>
              <a:rPr lang="en-US" dirty="0"/>
              <a:t>:$WIRECELL_PATH</a:t>
            </a:r>
          </a:p>
          <a:p>
            <a:r>
              <a:rPr lang="en-US" dirty="0"/>
              <a:t>$ export LD_LIBRARY_PATH=/exp/dune/data/users/</a:t>
            </a:r>
            <a:r>
              <a:rPr lang="en-US" dirty="0" err="1"/>
              <a:t>wenqiang</a:t>
            </a:r>
            <a:r>
              <a:rPr lang="en-US" dirty="0"/>
              <a:t>/</a:t>
            </a:r>
            <a:r>
              <a:rPr lang="en-US" dirty="0" err="1"/>
              <a:t>larsuite</a:t>
            </a:r>
            <a:r>
              <a:rPr lang="en-US" dirty="0"/>
              <a:t>/wire-cell-toolkit/install/lib64/:$LD_LIBRARY_PATH</a:t>
            </a:r>
          </a:p>
          <a:p>
            <a:endParaRPr lang="en-US" dirty="0"/>
          </a:p>
          <a:p>
            <a:r>
              <a:rPr lang="en-US" dirty="0"/>
              <a:t>// </a:t>
            </a:r>
            <a:r>
              <a:rPr lang="en-US" dirty="0" err="1"/>
              <a:t>sp.jsonnet</a:t>
            </a:r>
            <a:endParaRPr lang="en-US" dirty="0"/>
          </a:p>
          <a:p>
            <a:r>
              <a:rPr lang="en-US" dirty="0"/>
              <a:t> plane2layer: if </a:t>
            </a:r>
            <a:r>
              <a:rPr lang="en-US" dirty="0" err="1"/>
              <a:t>anode.data.ident</a:t>
            </a:r>
            <a:r>
              <a:rPr lang="en-US" dirty="0"/>
              <a:t>==0 then [0,2,1] else [0,1,2],</a:t>
            </a:r>
          </a:p>
          <a:p>
            <a:endParaRPr lang="en-US" dirty="0"/>
          </a:p>
          <a:p>
            <a:r>
              <a:rPr lang="en-US" dirty="0" err="1"/>
              <a:t>Wiener_tight_filters</a:t>
            </a:r>
            <a:r>
              <a:rPr lang="en-US" dirty="0"/>
              <a:t>: if </a:t>
            </a:r>
            <a:r>
              <a:rPr lang="en-US" dirty="0" err="1"/>
              <a:t>anode.data.ident</a:t>
            </a:r>
            <a:r>
              <a:rPr lang="en-US" dirty="0"/>
              <a:t>==0</a:t>
            </a:r>
          </a:p>
          <a:p>
            <a:r>
              <a:rPr lang="en-US" dirty="0"/>
              <a:t>                            then ["Wiener_tight_U_APA1", "Wiener_tight_W_APA1", "Wiener_tight_V_APA1"] // </a:t>
            </a:r>
            <a:r>
              <a:rPr lang="en-US" dirty="0" err="1"/>
              <a:t>ind</a:t>
            </a:r>
            <a:r>
              <a:rPr lang="en-US" dirty="0"/>
              <a:t>, </a:t>
            </a:r>
            <a:r>
              <a:rPr lang="en-US" dirty="0" err="1"/>
              <a:t>ind</a:t>
            </a:r>
            <a:r>
              <a:rPr lang="en-US" dirty="0"/>
              <a:t>, col</a:t>
            </a:r>
          </a:p>
          <a:p>
            <a:r>
              <a:rPr lang="en-US" dirty="0"/>
              <a:t>                            else ["</a:t>
            </a:r>
            <a:r>
              <a:rPr lang="en-US" dirty="0" err="1"/>
              <a:t>Wiener_tight_U</a:t>
            </a:r>
            <a:r>
              <a:rPr lang="en-US" dirty="0"/>
              <a:t>", "</a:t>
            </a:r>
            <a:r>
              <a:rPr lang="en-US" dirty="0" err="1"/>
              <a:t>Wiener_tight_V</a:t>
            </a:r>
            <a:r>
              <a:rPr lang="en-US" dirty="0"/>
              <a:t>", "</a:t>
            </a:r>
            <a:r>
              <a:rPr lang="en-US" dirty="0" err="1"/>
              <a:t>Wiener_tight_W</a:t>
            </a:r>
            <a:r>
              <a:rPr lang="en-US" dirty="0"/>
              <a:t>"],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A43B2-515E-B441-A0B4-F0285B993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tight, loose, cleanup, MP2/MP3, break (1&amp;2), shrink, extend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A43B2-515E-B441-A0B4-F0285B9937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A43B2-515E-B441-A0B4-F0285B9937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58F9-F310-636C-332F-DE7F3D6E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33069-4B1A-3E8B-723A-36193924B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C07E-21E9-475E-1C05-02C12FB5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882F-D84B-5A48-951D-DE0D235F928B}" type="datetime1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B468-4EA3-298F-AA9E-E62EF6A8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36DEF-5684-B75C-A19D-D4A3BA2A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F3C2-47AF-C35E-39A6-25D4861C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89C84-F70E-220D-F315-020F3B8D9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2A4F-C279-FE31-6BD1-3C366A6D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C3CC-A2C9-7146-BE4F-0A335FD445BE}" type="datetime1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42A36-A56F-0DF1-A364-37ABD691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6D4-AF08-67A2-9754-9C29871F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2BDCD-D5E3-47EB-2D3E-AC0690DF1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D24E2-E40A-ED71-4D8C-403FB38D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D475-C53A-43E9-59CE-521D6903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B6D4-C7E3-B042-858F-4FC4C6F037EE}" type="datetime1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D3589-0C9A-7C52-EEB6-92ABAE97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5A3FE-CD94-54AF-4C5B-3695D2CB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7F50-25FB-9FBD-039F-740F0DDE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DB1C-D60D-B4C6-FD82-19F2B8AD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B28C2-5CE2-D32A-4C5A-456BB52D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EB4-CBE0-1041-887D-46B0A2D21CDD}" type="datetime1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A2CE8-CAE7-4E7C-9846-EB80C23F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778C-FC1F-5C76-93A8-68DD30B2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154F-82B5-455B-B29E-988F0861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A8BBF-7C60-2D59-AA52-6CD3FEFF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49DA-894B-0826-4568-776D1383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3A7C-5B75-DD40-8169-7A5D1D9C8F9F}" type="datetime1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514D9-097F-CB80-9309-BA11CBD4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C7B32-42FD-FBD6-9261-F49FDABC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055E-EB03-1423-7DA1-B3835F97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29920-9BF0-E3F5-D48E-AABBEC560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BA78E-8EE6-CF8E-130D-BEFB9E8F3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00AD5-2916-D5A0-DCD9-B73EAE8F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0417-B158-284D-A0B7-9129AC79F256}" type="datetime1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24F4-43BA-AE08-D6D0-22376E73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BA2E0-C2CC-5849-F234-C974AF7E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EF4D-2357-1E4C-519B-67113288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1818-CAC3-8ED3-F38A-6694E5518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BD96E-6410-0E7B-5898-0C35CCB05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F31E2-300A-A471-2BF5-908D3CFC8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ECD5A-5529-6B4D-67D5-61068FA33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3FFB1-9015-682B-08AB-BB5EF185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F23-AF62-7944-AAA7-125DF1224FAB}" type="datetime1">
              <a:rPr lang="en-US" smtClean="0"/>
              <a:t>8/26/24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154FE-1AA0-1D7E-4001-7FFFF373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B3B0E-D984-D11F-12C3-208730AC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7C7-DB5C-091A-E9EA-C43E1593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69E20-C774-0098-C3CB-6D8B9F85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F96C-68A8-EB40-B780-7553F494FEF0}" type="datetime1">
              <a:rPr lang="en-US" smtClean="0"/>
              <a:t>8/26/24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9419A-0104-A754-6B71-D069CB7D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BC78A-4CF6-0BB7-DF05-29CB979C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B8D31-E19C-076F-9CCC-94E2FB15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7459-257F-DD48-A72F-1FEA2EF0B761}" type="datetime1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EDEC3-238C-5562-A249-3023E0C7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DA3A8-6934-E31A-CC0A-7C2C298F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1B85-70E5-0CC9-9DE0-9C236024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F9E8-9F52-65A0-5E56-CD7B57CC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60170-533B-07EF-54AC-EDA60F01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E9F5-5615-AFCD-3BCF-1F26D692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D75-052A-484E-85F1-2CAD46CA0E7B}" type="datetime1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30F5-9FCB-30FB-C52A-9CF5604A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FB7A0-A57F-FC23-795C-18EB7DFD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8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9609-5D22-B504-FF77-22038C65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0DFAE-766E-D5B3-9369-5184CC3A4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BF527-2351-A0CB-8E6D-3DBD91729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B6068-060E-3FAC-7E80-1C00FDBA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3CC9-E33D-2841-8A15-75C1A5A9BEB1}" type="datetime1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5701E-97B1-83DA-4955-9711AEE6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5298C-EDC7-FBB1-BE31-7676CAA3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FC968-1F94-5647-8E26-DF4C4CA2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7603F-5838-8700-72B4-69AEC3779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DFB2-3333-6192-CDCC-2048B9BFE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1BEA2-C986-4A40-BB2E-232519C353D6}" type="datetime1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A4A71-F042-FCEC-06E0-45B99AA86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81A8-75EC-6EAD-5E01-976B9751C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448DE-1377-8B44-8DB4-E1400C7B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1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DF5C-790B-303A-9F94-EFCB28603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SigProc</a:t>
            </a:r>
            <a:r>
              <a:rPr lang="en-US" dirty="0"/>
              <a:t> improvement with multi-plane protection (MP)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3F9B8-517E-C86A-089E-46E85E676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Gu, </a:t>
            </a:r>
            <a:r>
              <a:rPr lang="en-US" dirty="0" err="1"/>
              <a:t>Xuyang</a:t>
            </a:r>
            <a:r>
              <a:rPr lang="en-US" dirty="0"/>
              <a:t> 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2434-D447-0EB9-3B9C-81F7300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9FA6E-7D16-A59F-8504-E190B50A4582}"/>
              </a:ext>
            </a:extLst>
          </p:cNvPr>
          <p:cNvSpPr txBox="1"/>
          <p:nvPr/>
        </p:nvSpPr>
        <p:spPr>
          <a:xfrm>
            <a:off x="202111" y="518695"/>
            <a:ext cx="247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27380 Event 2019</a:t>
            </a:r>
          </a:p>
          <a:p>
            <a:r>
              <a:rPr lang="en-US" dirty="0"/>
              <a:t>APA 1 - W plane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0E95A-1109-EFE8-5D12-8E223896A5BC}"/>
              </a:ext>
            </a:extLst>
          </p:cNvPr>
          <p:cNvSpPr txBox="1"/>
          <p:nvPr/>
        </p:nvSpPr>
        <p:spPr>
          <a:xfrm>
            <a:off x="7220090" y="5594124"/>
            <a:ext cx="278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Improved </a:t>
            </a:r>
          </a:p>
          <a:p>
            <a:r>
              <a:rPr lang="en-US" dirty="0"/>
              <a:t>[x] wiener filters </a:t>
            </a:r>
          </a:p>
          <a:p>
            <a:r>
              <a:rPr lang="en-US" dirty="0"/>
              <a:t>[x] low-freq. filters</a:t>
            </a:r>
          </a:p>
          <a:p>
            <a:r>
              <a:rPr lang="en-US" dirty="0"/>
              <a:t>[?] ROI thresholds</a:t>
            </a:r>
          </a:p>
        </p:txBody>
      </p:sp>
      <p:pic>
        <p:nvPicPr>
          <p:cNvPr id="9" name="Picture 8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1F3FFEE0-9217-2740-73C0-A89125F2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998"/>
            <a:ext cx="2089407" cy="2038693"/>
          </a:xfrm>
          <a:prstGeom prst="rect">
            <a:avLst/>
          </a:prstGeom>
        </p:spPr>
      </p:pic>
      <p:pic>
        <p:nvPicPr>
          <p:cNvPr id="11" name="Picture 10" descr="A diagram of a red and blue line&#10;&#10;Description automatically generated with medium confidence">
            <a:extLst>
              <a:ext uri="{FF2B5EF4-FFF2-40B4-BE49-F238E27FC236}">
                <a16:creationId xmlns:a16="http://schemas.microsoft.com/office/drawing/2014/main" id="{4B968B3A-B658-CD36-FE5D-B26C8878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709" y="1161708"/>
            <a:ext cx="2083644" cy="1927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18906F-FFED-49C0-5C7C-2873DAACC237}"/>
              </a:ext>
            </a:extLst>
          </p:cNvPr>
          <p:cNvSpPr txBox="1"/>
          <p:nvPr/>
        </p:nvSpPr>
        <p:spPr>
          <a:xfrm>
            <a:off x="3269673" y="63547"/>
            <a:ext cx="8922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/exp/dune/data/users/</a:t>
            </a:r>
            <a:r>
              <a:rPr lang="en-US" dirty="0" err="1"/>
              <a:t>wenqiang</a:t>
            </a:r>
            <a:r>
              <a:rPr lang="en-US" dirty="0"/>
              <a:t>/</a:t>
            </a:r>
            <a:r>
              <a:rPr lang="en-US" dirty="0" err="1"/>
              <a:t>larsuite</a:t>
            </a:r>
            <a:r>
              <a:rPr lang="en-US" dirty="0"/>
              <a:t>/v09_91_03d00/test/np04hd_raw_run027380_0014_dataflow3_datawriter_0_20240622T102808_reco_stage1.root –</a:t>
            </a:r>
            <a:r>
              <a:rPr lang="en-US" dirty="0" err="1"/>
              <a:t>nskip</a:t>
            </a:r>
            <a:r>
              <a:rPr lang="en-US" dirty="0"/>
              <a:t> 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07BC2-F803-5EE2-54F7-3835BED99625}"/>
              </a:ext>
            </a:extLst>
          </p:cNvPr>
          <p:cNvSpPr txBox="1"/>
          <p:nvPr/>
        </p:nvSpPr>
        <p:spPr>
          <a:xfrm>
            <a:off x="4397353" y="4109327"/>
            <a:ext cx="2643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Deconvolution with new field response</a:t>
            </a:r>
          </a:p>
          <a:p>
            <a:r>
              <a:rPr lang="en-US" dirty="0"/>
              <a:t>(low </a:t>
            </a:r>
            <a:r>
              <a:rPr lang="en-US" dirty="0" err="1"/>
              <a:t>thres</a:t>
            </a:r>
            <a:r>
              <a:rPr lang="en-US" dirty="0"/>
              <a:t>. ROI: 2.5 </a:t>
            </a:r>
            <a:r>
              <a:rPr lang="en-US" dirty="0" err="1"/>
              <a:t>r.m.s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05DD4-5671-3EDE-40F2-C322ECFF6C3E}"/>
              </a:ext>
            </a:extLst>
          </p:cNvPr>
          <p:cNvSpPr txBox="1"/>
          <p:nvPr/>
        </p:nvSpPr>
        <p:spPr>
          <a:xfrm>
            <a:off x="2529360" y="4138645"/>
            <a:ext cx="186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Denoised</a:t>
            </a:r>
          </a:p>
          <a:p>
            <a:r>
              <a:rPr lang="en-US" dirty="0"/>
              <a:t>(CNR by Barnali et al.)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F948F-BD7D-B7E4-CF11-8BD067DDB4E5}"/>
              </a:ext>
            </a:extLst>
          </p:cNvPr>
          <p:cNvSpPr txBox="1"/>
          <p:nvPr/>
        </p:nvSpPr>
        <p:spPr>
          <a:xfrm>
            <a:off x="566845" y="4138645"/>
            <a:ext cx="174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waveform</a:t>
            </a:r>
          </a:p>
        </p:txBody>
      </p:sp>
      <p:pic>
        <p:nvPicPr>
          <p:cNvPr id="19" name="Picture 18" descr="A graph showing a blue line&#10;&#10;Description automatically generated with medium confidence">
            <a:extLst>
              <a:ext uri="{FF2B5EF4-FFF2-40B4-BE49-F238E27FC236}">
                <a16:creationId xmlns:a16="http://schemas.microsoft.com/office/drawing/2014/main" id="{81A6AD93-3AE2-CCD2-DC81-C4B07597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27" y="1161708"/>
            <a:ext cx="2083644" cy="2073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27DDD3-D2CA-2107-47B1-CAE354341D18}"/>
              </a:ext>
            </a:extLst>
          </p:cNvPr>
          <p:cNvSpPr txBox="1"/>
          <p:nvPr/>
        </p:nvSpPr>
        <p:spPr>
          <a:xfrm>
            <a:off x="4783016" y="5126700"/>
            <a:ext cx="1827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effectLst/>
                <a:latin typeface="Helvetica Neue" panose="02000503000000020004" pitchFamily="2" charset="0"/>
              </a:rPr>
              <a:t>v09_91_03d00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A8C5D-C319-C073-52B7-9FAE5350A593}"/>
              </a:ext>
            </a:extLst>
          </p:cNvPr>
          <p:cNvSpPr txBox="1"/>
          <p:nvPr/>
        </p:nvSpPr>
        <p:spPr>
          <a:xfrm>
            <a:off x="10121546" y="4109327"/>
            <a:ext cx="1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[x] Multi-plane ROI protection</a:t>
            </a:r>
          </a:p>
          <a:p>
            <a:r>
              <a:rPr lang="en-US" dirty="0"/>
              <a:t>[?] DNN ROI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3055A-BB30-FCE2-BE90-01E65B017D9F}"/>
              </a:ext>
            </a:extLst>
          </p:cNvPr>
          <p:cNvSpPr txBox="1"/>
          <p:nvPr/>
        </p:nvSpPr>
        <p:spPr>
          <a:xfrm>
            <a:off x="401783" y="6026046"/>
            <a:ext cx="620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Improvements in other planes?</a:t>
            </a:r>
          </a:p>
          <a:p>
            <a:r>
              <a:rPr lang="en-US" dirty="0"/>
              <a:t>Need further validation/calibration of field response </a:t>
            </a:r>
          </a:p>
        </p:txBody>
      </p:sp>
      <p:pic>
        <p:nvPicPr>
          <p:cNvPr id="22" name="Picture 2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966EF11-00E7-7F0A-6A92-FA0CAE5C4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028" y="1170676"/>
            <a:ext cx="2202282" cy="21169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3D5FA4-9FEA-3C58-2B27-77946932EEC1}"/>
              </a:ext>
            </a:extLst>
          </p:cNvPr>
          <p:cNvSpPr txBox="1"/>
          <p:nvPr/>
        </p:nvSpPr>
        <p:spPr>
          <a:xfrm>
            <a:off x="10175394" y="3345702"/>
            <a:ext cx="198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 improvement from MP?</a:t>
            </a:r>
          </a:p>
        </p:txBody>
      </p:sp>
      <p:pic>
        <p:nvPicPr>
          <p:cNvPr id="20" name="Picture 19" descr="A graph showing a map of the ocean&#10;&#10;Description automatically generated with medium confidence">
            <a:extLst>
              <a:ext uri="{FF2B5EF4-FFF2-40B4-BE49-F238E27FC236}">
                <a16:creationId xmlns:a16="http://schemas.microsoft.com/office/drawing/2014/main" id="{6FEE2346-531E-B16A-7CC8-977C2DE58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090" y="1189415"/>
            <a:ext cx="2080421" cy="1927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6E3F48-7C65-3B18-FB57-CE38934783FB}"/>
              </a:ext>
            </a:extLst>
          </p:cNvPr>
          <p:cNvSpPr txBox="1"/>
          <p:nvPr/>
        </p:nvSpPr>
        <p:spPr>
          <a:xfrm>
            <a:off x="7385538" y="866249"/>
            <a:ext cx="15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Wiener filter: a= 0.06 MHz</a:t>
            </a:r>
          </a:p>
        </p:txBody>
      </p:sp>
      <p:pic>
        <p:nvPicPr>
          <p:cNvPr id="29" name="Picture 28" descr="A graph with blue and green lines&#10;&#10;Description automatically generated with medium confidence">
            <a:extLst>
              <a:ext uri="{FF2B5EF4-FFF2-40B4-BE49-F238E27FC236}">
                <a16:creationId xmlns:a16="http://schemas.microsoft.com/office/drawing/2014/main" id="{C1E68857-C52B-2737-708A-A90E2C788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6016" y="3404940"/>
            <a:ext cx="2050411" cy="19278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884DFB-096A-9B90-8E6A-4AB1EBFB805B}"/>
              </a:ext>
            </a:extLst>
          </p:cNvPr>
          <p:cNvSpPr txBox="1"/>
          <p:nvPr/>
        </p:nvSpPr>
        <p:spPr>
          <a:xfrm>
            <a:off x="7485010" y="3112495"/>
            <a:ext cx="15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Wiener filter: a= 0.12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0E361-D878-AB70-3496-0652E393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0576-EA01-2788-C5BD-0306EA12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using MP2ROI &amp; MP3ROI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9286-6A4B-EA63-180D-FB86A4AF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Restore ROIs in </a:t>
            </a:r>
            <a:r>
              <a:rPr lang="en-US" dirty="0" err="1"/>
              <a:t>CleanUpROIs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plane -&gt; layer for </a:t>
            </a:r>
            <a:r>
              <a:rPr lang="en-US" dirty="0" err="1"/>
              <a:t>RayGrid</a:t>
            </a:r>
            <a:r>
              <a:rPr lang="en-US" dirty="0"/>
              <a:t>::</a:t>
            </a:r>
            <a:r>
              <a:rPr lang="en-US" dirty="0" err="1"/>
              <a:t>coordinate_t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reduce m_mp_th1 // 1000, m_mpth2 // 500\</a:t>
            </a:r>
          </a:p>
          <a:p>
            <a:pPr lvl="1"/>
            <a:r>
              <a:rPr lang="en-US" dirty="0"/>
              <a:t>500, 250?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B8979-942E-41DF-34C1-CC7B4653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67" y="1690688"/>
            <a:ext cx="4538133" cy="4398067"/>
          </a:xfrm>
          <a:prstGeom prst="rect">
            <a:avLst/>
          </a:prstGeom>
        </p:spPr>
      </p:pic>
      <p:pic>
        <p:nvPicPr>
          <p:cNvPr id="5" name="Picture 4" descr="A graph of a blue line&#10;&#10;Description automatically generated with medium confidence">
            <a:extLst>
              <a:ext uri="{FF2B5EF4-FFF2-40B4-BE49-F238E27FC236}">
                <a16:creationId xmlns:a16="http://schemas.microsoft.com/office/drawing/2014/main" id="{D107B2A2-359E-D16B-8C68-652592C9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679" y="4839334"/>
            <a:ext cx="1730961" cy="1939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B4D45-3764-D92A-8208-6EAEED25C662}"/>
              </a:ext>
            </a:extLst>
          </p:cNvPr>
          <p:cNvSpPr txBox="1"/>
          <p:nvPr/>
        </p:nvSpPr>
        <p:spPr>
          <a:xfrm>
            <a:off x="955040" y="5692775"/>
            <a:ext cx="240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Maybe not important,</a:t>
            </a:r>
          </a:p>
          <a:p>
            <a:r>
              <a:rPr lang="en-US" dirty="0"/>
              <a:t> connectivity can </a:t>
            </a:r>
            <a:r>
              <a:rPr lang="en-US"/>
              <a:t>still help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A4E7D-A8A7-39F7-A93C-A7065823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08F4-672A-DA49-0F48-CA892023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vs layer in MP2ROI() &amp; MP3ROI()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D9BCAC-75FD-9CB2-F63B-74F122268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95" y="3682913"/>
            <a:ext cx="6972300" cy="609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5F60B-B94F-43E0-2C4F-DA0AC34A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C89AD6BA-20DC-A42D-6A0C-74B00880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" y="2038559"/>
            <a:ext cx="7772400" cy="1136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CC1FB-FA88-BE1A-643F-257EC9B6821E}"/>
              </a:ext>
            </a:extLst>
          </p:cNvPr>
          <p:cNvSpPr txBox="1"/>
          <p:nvPr/>
        </p:nvSpPr>
        <p:spPr>
          <a:xfrm>
            <a:off x="8390021" y="2730532"/>
            <a:ext cx="50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iplane2layer== {0,1,2} // default</a:t>
            </a:r>
          </a:p>
          <a:p>
            <a:r>
              <a:rPr lang="en-US" dirty="0"/>
              <a:t>	       == {0,2,1} // APA1</a:t>
            </a:r>
          </a:p>
        </p:txBody>
      </p:sp>
    </p:spTree>
    <p:extLst>
      <p:ext uri="{BB962C8B-B14F-4D97-AF65-F5344CB8AC3E}">
        <p14:creationId xmlns:p14="http://schemas.microsoft.com/office/powerpoint/2010/main" val="220235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EAB2-D487-C93F-FE07-1C677A2E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6" y="171705"/>
            <a:ext cx="9757962" cy="57300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CleanUpROIs</a:t>
            </a:r>
            <a:r>
              <a:rPr lang="en-US" sz="3600" dirty="0">
                <a:solidFill>
                  <a:srgbClr val="7030A0"/>
                </a:solidFill>
              </a:rPr>
              <a:t> -&gt; MP ROI -&gt; </a:t>
            </a:r>
            <a:r>
              <a:rPr lang="en-US" sz="3600" dirty="0" err="1">
                <a:solidFill>
                  <a:srgbClr val="7030A0"/>
                </a:solidFill>
              </a:rPr>
              <a:t>BreakROI</a:t>
            </a:r>
            <a:r>
              <a:rPr lang="en-US" sz="3600" dirty="0">
                <a:solidFill>
                  <a:srgbClr val="7030A0"/>
                </a:solidFill>
              </a:rPr>
              <a:t> -&gt; </a:t>
            </a:r>
            <a:r>
              <a:rPr lang="en-US" sz="3600" dirty="0" err="1">
                <a:solidFill>
                  <a:srgbClr val="7030A0"/>
                </a:solidFill>
              </a:rPr>
              <a:t>ShrinkROI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6" name="Content Placeholder 5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0D529764-CBA7-2D91-5388-237672EA5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7173" y="-26396"/>
            <a:ext cx="1992056" cy="19212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70123-3413-A614-CB78-ECFCCC3A347D}"/>
              </a:ext>
            </a:extLst>
          </p:cNvPr>
          <p:cNvSpPr txBox="1"/>
          <p:nvPr/>
        </p:nvSpPr>
        <p:spPr>
          <a:xfrm>
            <a:off x="470685" y="3277385"/>
            <a:ext cx="168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too bad</a:t>
            </a:r>
          </a:p>
        </p:txBody>
      </p:sp>
      <p:pic>
        <p:nvPicPr>
          <p:cNvPr id="15" name="Picture 14" descr="A chart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DF3E5205-24A3-BF33-EF29-FDCC9A447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002" y="1017531"/>
            <a:ext cx="2086737" cy="2196065"/>
          </a:xfrm>
          <a:prstGeom prst="rect">
            <a:avLst/>
          </a:prstGeom>
        </p:spPr>
      </p:pic>
      <p:pic>
        <p:nvPicPr>
          <p:cNvPr id="17" name="Picture 16" descr="A graph of a wave&#10;&#10;Description automatically generated with medium confidence">
            <a:extLst>
              <a:ext uri="{FF2B5EF4-FFF2-40B4-BE49-F238E27FC236}">
                <a16:creationId xmlns:a16="http://schemas.microsoft.com/office/drawing/2014/main" id="{3986C1D5-8D78-EFFB-7F36-4830F7435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480" y="1045297"/>
            <a:ext cx="1997182" cy="2073824"/>
          </a:xfrm>
          <a:prstGeom prst="rect">
            <a:avLst/>
          </a:prstGeom>
        </p:spPr>
      </p:pic>
      <p:pic>
        <p:nvPicPr>
          <p:cNvPr id="19" name="Picture 18" descr="A green and yellow chart&#10;&#10;Description automatically generated with medium confidence">
            <a:extLst>
              <a:ext uri="{FF2B5EF4-FFF2-40B4-BE49-F238E27FC236}">
                <a16:creationId xmlns:a16="http://schemas.microsoft.com/office/drawing/2014/main" id="{B0D1899C-F983-9657-A401-ED00A1E3D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346" y="961444"/>
            <a:ext cx="2024260" cy="2157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A0694-5B5F-84C7-DEE7-819B25A008AD}"/>
              </a:ext>
            </a:extLst>
          </p:cNvPr>
          <p:cNvSpPr txBox="1"/>
          <p:nvPr/>
        </p:nvSpPr>
        <p:spPr>
          <a:xfrm>
            <a:off x="431437" y="3756200"/>
            <a:ext cx="158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Wiener filter: </a:t>
            </a:r>
          </a:p>
          <a:p>
            <a:r>
              <a:rPr lang="en-US" dirty="0"/>
              <a:t>a = 0.12MHz</a:t>
            </a:r>
          </a:p>
        </p:txBody>
      </p:sp>
      <p:pic>
        <p:nvPicPr>
          <p:cNvPr id="14" name="Picture 13" descr="A graph of a number of blue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27FD0722-ECFC-8C1E-564A-9B4D1C250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9086" y="4233185"/>
            <a:ext cx="2142911" cy="2177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1163E3-34CE-A209-531A-2AF509C916ED}"/>
              </a:ext>
            </a:extLst>
          </p:cNvPr>
          <p:cNvSpPr txBox="1"/>
          <p:nvPr/>
        </p:nvSpPr>
        <p:spPr>
          <a:xfrm>
            <a:off x="10511957" y="5898223"/>
            <a:ext cx="16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w/o </a:t>
            </a:r>
            <a:r>
              <a:rPr lang="en-US" dirty="0" err="1"/>
              <a:t>ShrinkROI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3A139E-7B9E-23DB-C615-701F5A124B16}"/>
              </a:ext>
            </a:extLst>
          </p:cNvPr>
          <p:cNvSpPr txBox="1"/>
          <p:nvPr/>
        </p:nvSpPr>
        <p:spPr>
          <a:xfrm>
            <a:off x="10405262" y="1368660"/>
            <a:ext cx="14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w/o MP ROI</a:t>
            </a:r>
          </a:p>
        </p:txBody>
      </p:sp>
      <p:pic>
        <p:nvPicPr>
          <p:cNvPr id="22" name="Picture 2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F20F9089-83ED-F506-CD29-89429E64B6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6368" y="2079435"/>
            <a:ext cx="2008344" cy="2107189"/>
          </a:xfrm>
          <a:prstGeom prst="rect">
            <a:avLst/>
          </a:prstGeom>
        </p:spPr>
      </p:pic>
      <p:pic>
        <p:nvPicPr>
          <p:cNvPr id="24" name="Picture 23" descr="A graph showing a blue and yellow line&#10;&#10;Description automatically generated with medium confidence">
            <a:extLst>
              <a:ext uri="{FF2B5EF4-FFF2-40B4-BE49-F238E27FC236}">
                <a16:creationId xmlns:a16="http://schemas.microsoft.com/office/drawing/2014/main" id="{55FE6299-B3B6-E45C-E826-ECA85699E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9262" y="4351449"/>
            <a:ext cx="2008344" cy="20592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895041-5901-DB8F-932D-609243BAA04E}"/>
              </a:ext>
            </a:extLst>
          </p:cNvPr>
          <p:cNvSpPr txBox="1"/>
          <p:nvPr/>
        </p:nvSpPr>
        <p:spPr>
          <a:xfrm>
            <a:off x="7973404" y="5900350"/>
            <a:ext cx="14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ShrinkROIs</a:t>
            </a:r>
            <a:r>
              <a:rPr lang="en-US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46007-DF7F-4391-D50E-21B16826E777}"/>
              </a:ext>
            </a:extLst>
          </p:cNvPr>
          <p:cNvSpPr txBox="1"/>
          <p:nvPr/>
        </p:nvSpPr>
        <p:spPr>
          <a:xfrm>
            <a:off x="7973404" y="2506551"/>
            <a:ext cx="219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ShrinkROIs</a:t>
            </a:r>
            <a:r>
              <a:rPr lang="en-US" dirty="0"/>
              <a:t>()</a:t>
            </a:r>
          </a:p>
          <a:p>
            <a:r>
              <a:rPr lang="en-US" dirty="0"/>
              <a:t>+ </a:t>
            </a:r>
            <a:r>
              <a:rPr lang="en-US" dirty="0" err="1"/>
              <a:t>CheckROIs</a:t>
            </a:r>
            <a:r>
              <a:rPr lang="en-US" dirty="0"/>
              <a:t>()</a:t>
            </a:r>
          </a:p>
          <a:p>
            <a:r>
              <a:rPr lang="en-US" dirty="0"/>
              <a:t>+ </a:t>
            </a:r>
            <a:r>
              <a:rPr lang="en-US" dirty="0" err="1"/>
              <a:t>CleanUpROIs</a:t>
            </a:r>
            <a:r>
              <a:rPr lang="en-US" dirty="0"/>
              <a:t>()</a:t>
            </a:r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B7267B68-F132-B06E-37C2-E47A551FE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103" y="995717"/>
            <a:ext cx="2378262" cy="2341513"/>
          </a:xfrm>
          <a:prstGeom prst="rect">
            <a:avLst/>
          </a:prstGeom>
        </p:spPr>
      </p:pic>
      <p:pic>
        <p:nvPicPr>
          <p:cNvPr id="28" name="Picture 27" descr="A green and yellow chart&#10;&#10;Description automatically generated with medium confidence">
            <a:extLst>
              <a:ext uri="{FF2B5EF4-FFF2-40B4-BE49-F238E27FC236}">
                <a16:creationId xmlns:a16="http://schemas.microsoft.com/office/drawing/2014/main" id="{42B8B065-AB87-AEFA-F5C8-B937EF09B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0181" y="4387217"/>
            <a:ext cx="1931980" cy="20512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884DAF-F145-3FEF-C843-45E80A992F2E}"/>
              </a:ext>
            </a:extLst>
          </p:cNvPr>
          <p:cNvSpPr txBox="1"/>
          <p:nvPr/>
        </p:nvSpPr>
        <p:spPr>
          <a:xfrm>
            <a:off x="5460180" y="5851625"/>
            <a:ext cx="186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ShrinkROIs</a:t>
            </a:r>
            <a:r>
              <a:rPr lang="en-US" dirty="0"/>
              <a:t>()</a:t>
            </a:r>
          </a:p>
          <a:p>
            <a:r>
              <a:rPr lang="en-US" dirty="0"/>
              <a:t>+ </a:t>
            </a:r>
            <a:r>
              <a:rPr lang="en-US" dirty="0" err="1"/>
              <a:t>CheckROIs</a:t>
            </a:r>
            <a:r>
              <a:rPr lang="en-US" dirty="0"/>
              <a:t>()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55C262-79C8-EB97-E9DA-9BC515F2567F}"/>
              </a:ext>
            </a:extLst>
          </p:cNvPr>
          <p:cNvSpPr txBox="1"/>
          <p:nvPr/>
        </p:nvSpPr>
        <p:spPr>
          <a:xfrm>
            <a:off x="107532" y="4997334"/>
            <a:ext cx="498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CleanUpROI</a:t>
            </a:r>
            <a:r>
              <a:rPr lang="en-US" sz="2400" dirty="0"/>
              <a:t> right after </a:t>
            </a:r>
            <a:r>
              <a:rPr lang="en-US" sz="2400" dirty="0" err="1"/>
              <a:t>ShrinkROI</a:t>
            </a:r>
            <a:r>
              <a:rPr lang="en-US" sz="2400" dirty="0"/>
              <a:t> diminishes some ROIs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AD5FDD-2FB2-CC4D-69F1-04A9605BD4B9}"/>
              </a:ext>
            </a:extLst>
          </p:cNvPr>
          <p:cNvSpPr txBox="1"/>
          <p:nvPr/>
        </p:nvSpPr>
        <p:spPr>
          <a:xfrm>
            <a:off x="9335756" y="3786706"/>
            <a:ext cx="27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r_th_factor</a:t>
            </a:r>
            <a:r>
              <a:rPr lang="en-US" dirty="0"/>
              <a:t>: 3.0 // default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D7C28-3253-65BE-E1A6-54D57939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BBE25FD7-E3EA-CB84-5325-59AD482D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99" y="3121313"/>
            <a:ext cx="2008344" cy="2107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408E32-18FB-C329-4C6B-0C697B2F86AA}"/>
              </a:ext>
            </a:extLst>
          </p:cNvPr>
          <p:cNvSpPr txBox="1"/>
          <p:nvPr/>
        </p:nvSpPr>
        <p:spPr>
          <a:xfrm>
            <a:off x="564282" y="5386920"/>
            <a:ext cx="27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r_th_factor</a:t>
            </a:r>
            <a:r>
              <a:rPr lang="en-US" dirty="0"/>
              <a:t>: 3.0 // default</a:t>
            </a:r>
          </a:p>
        </p:txBody>
      </p:sp>
      <p:pic>
        <p:nvPicPr>
          <p:cNvPr id="7" name="Picture 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4552D43-A0BD-B511-3BDD-A3411C693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572" y="3117272"/>
            <a:ext cx="2101271" cy="2111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BE2FF-10E6-5795-5073-8DA565768B50}"/>
              </a:ext>
            </a:extLst>
          </p:cNvPr>
          <p:cNvSpPr txBox="1"/>
          <p:nvPr/>
        </p:nvSpPr>
        <p:spPr>
          <a:xfrm>
            <a:off x="3906104" y="5386920"/>
            <a:ext cx="17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r_th_factor</a:t>
            </a:r>
            <a:r>
              <a:rPr lang="en-US" dirty="0"/>
              <a:t>: 2.5</a:t>
            </a:r>
          </a:p>
        </p:txBody>
      </p:sp>
      <p:pic>
        <p:nvPicPr>
          <p:cNvPr id="9" name="Picture 8" descr="A graph showing a map of the ocean&#10;&#10;Description automatically generated with medium confidence">
            <a:extLst>
              <a:ext uri="{FF2B5EF4-FFF2-40B4-BE49-F238E27FC236}">
                <a16:creationId xmlns:a16="http://schemas.microsoft.com/office/drawing/2014/main" id="{E006FF86-5711-B42A-DEBD-BBD688DE9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22" y="527934"/>
            <a:ext cx="2080421" cy="1927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67C75-6E94-AE6D-9236-082326591459}"/>
              </a:ext>
            </a:extLst>
          </p:cNvPr>
          <p:cNvSpPr txBox="1"/>
          <p:nvPr/>
        </p:nvSpPr>
        <p:spPr>
          <a:xfrm>
            <a:off x="1193670" y="204768"/>
            <a:ext cx="15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Wiener filter: a= 0.06 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DC179-CF7D-054D-D158-25C685541401}"/>
              </a:ext>
            </a:extLst>
          </p:cNvPr>
          <p:cNvSpPr txBox="1"/>
          <p:nvPr/>
        </p:nvSpPr>
        <p:spPr>
          <a:xfrm>
            <a:off x="6986632" y="204768"/>
            <a:ext cx="53509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tight: </a:t>
            </a:r>
            <a:r>
              <a:rPr lang="en-US" dirty="0" err="1"/>
              <a:t>lf</a:t>
            </a:r>
            <a:r>
              <a:rPr lang="en-US" dirty="0"/>
              <a:t>, wiener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loose: </a:t>
            </a:r>
            <a:r>
              <a:rPr lang="en-US" dirty="0" err="1"/>
              <a:t>lf</a:t>
            </a:r>
            <a:r>
              <a:rPr lang="en-US" dirty="0"/>
              <a:t>, wiener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ROI refinement: </a:t>
            </a:r>
            <a:r>
              <a:rPr lang="en-US" dirty="0" err="1"/>
              <a:t>r_th_factor</a:t>
            </a:r>
            <a:r>
              <a:rPr lang="en-US" dirty="0"/>
              <a:t>: 3.0 -&gt; 2.5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cleanup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MP2/MP3: plane-&gt;layer, mp_th1, mp_th2?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break (1&amp;2): </a:t>
            </a:r>
            <a:r>
              <a:rPr lang="en-US" dirty="0" err="1"/>
              <a:t>thr</a:t>
            </a:r>
            <a:r>
              <a:rPr lang="en-US" dirty="0"/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shrink: </a:t>
            </a:r>
            <a:r>
              <a:rPr lang="en-US" dirty="0" err="1"/>
              <a:t>thr</a:t>
            </a:r>
            <a:r>
              <a:rPr lang="en-US" dirty="0"/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cleanupCol</a:t>
            </a:r>
            <a:r>
              <a:rPr lang="en-US" dirty="0"/>
              <a:t>/Ind: </a:t>
            </a:r>
            <a:r>
              <a:rPr lang="en-US" dirty="0" err="1"/>
              <a:t>thr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extend:</a:t>
            </a:r>
          </a:p>
        </p:txBody>
      </p:sp>
      <p:pic>
        <p:nvPicPr>
          <p:cNvPr id="15" name="Picture 14" descr="A graph of a blue line&#10;&#10;Description automatically generated with medium confidence">
            <a:extLst>
              <a:ext uri="{FF2B5EF4-FFF2-40B4-BE49-F238E27FC236}">
                <a16:creationId xmlns:a16="http://schemas.microsoft.com/office/drawing/2014/main" id="{68A86CC6-4892-68EB-B427-80B5C797F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159" y="3067091"/>
            <a:ext cx="1836855" cy="20578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B2CE7A-5E5E-9002-B1BA-D1883054B31A}"/>
              </a:ext>
            </a:extLst>
          </p:cNvPr>
          <p:cNvSpPr txBox="1"/>
          <p:nvPr/>
        </p:nvSpPr>
        <p:spPr>
          <a:xfrm>
            <a:off x="6664751" y="5476973"/>
            <a:ext cx="222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mp_th1/2 *= 50%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98BAE-A692-1D53-FD5F-7EE2705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401B-88E5-BEC2-475E-09FF6601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in </a:t>
            </a:r>
            <a:r>
              <a:rPr lang="en-US" dirty="0" err="1"/>
              <a:t>CleanUpInductionROIs</a:t>
            </a:r>
            <a:r>
              <a:rPr lang="en-US" dirty="0"/>
              <a:t> ?</a:t>
            </a:r>
          </a:p>
        </p:txBody>
      </p:sp>
      <p:pic>
        <p:nvPicPr>
          <p:cNvPr id="9" name="Content Placeholder 8" descr="A computer code on a black background&#10;&#10;Description automatically generated">
            <a:extLst>
              <a:ext uri="{FF2B5EF4-FFF2-40B4-BE49-F238E27FC236}">
                <a16:creationId xmlns:a16="http://schemas.microsoft.com/office/drawing/2014/main" id="{066C1E0E-6AFC-5391-91F3-F09EAEC35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44" y="1994121"/>
            <a:ext cx="6932367" cy="1434879"/>
          </a:xfrm>
        </p:spPr>
      </p:pic>
      <p:pic>
        <p:nvPicPr>
          <p:cNvPr id="11" name="Picture 10" descr="A computer code on a black background&#10;&#10;Description automatically generated">
            <a:extLst>
              <a:ext uri="{FF2B5EF4-FFF2-40B4-BE49-F238E27FC236}">
                <a16:creationId xmlns:a16="http://schemas.microsoft.com/office/drawing/2014/main" id="{E32ED614-7435-A47C-D328-72186DBA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4" y="4704057"/>
            <a:ext cx="6101217" cy="13255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3BFD14-9BB0-8925-672B-F5C272F8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48DE-1377-8B44-8DB4-E1400C7B16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573</Words>
  <Application>Microsoft Macintosh PowerPoint</Application>
  <PresentationFormat>Widescreen</PresentationFormat>
  <Paragraphs>86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Helvetica Neue</vt:lpstr>
      <vt:lpstr>Office Theme</vt:lpstr>
      <vt:lpstr>SigProc improvement with multi-plane protection (MP)</vt:lpstr>
      <vt:lpstr>PowerPoint Presentation</vt:lpstr>
      <vt:lpstr>Issues for using MP2ROI &amp; MP3ROI</vt:lpstr>
      <vt:lpstr>plane vs layer in MP2ROI() &amp; MP3ROI()</vt:lpstr>
      <vt:lpstr>CleanUpROIs -&gt; MP ROI -&gt; BreakROI -&gt; ShrinkROI</vt:lpstr>
      <vt:lpstr>PowerPoint Presentation</vt:lpstr>
      <vt:lpstr>A bug in CleanUpInductionROIs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6</cp:revision>
  <dcterms:created xsi:type="dcterms:W3CDTF">2024-08-26T13:54:52Z</dcterms:created>
  <dcterms:modified xsi:type="dcterms:W3CDTF">2024-08-26T14:38:11Z</dcterms:modified>
</cp:coreProperties>
</file>