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3" r:id="rId2"/>
    <p:sldId id="531" r:id="rId3"/>
    <p:sldId id="591" r:id="rId4"/>
    <p:sldId id="585" r:id="rId5"/>
    <p:sldId id="587" r:id="rId6"/>
    <p:sldId id="586" r:id="rId7"/>
    <p:sldId id="588" r:id="rId8"/>
    <p:sldId id="589" r:id="rId9"/>
    <p:sldId id="633" r:id="rId10"/>
    <p:sldId id="593" r:id="rId11"/>
    <p:sldId id="594" r:id="rId12"/>
    <p:sldId id="487" r:id="rId13"/>
    <p:sldId id="581" r:id="rId14"/>
    <p:sldId id="418" r:id="rId15"/>
    <p:sldId id="504" r:id="rId16"/>
    <p:sldId id="420" r:id="rId17"/>
    <p:sldId id="637" r:id="rId18"/>
    <p:sldId id="634" r:id="rId19"/>
    <p:sldId id="596" r:id="rId20"/>
    <p:sldId id="597" r:id="rId21"/>
    <p:sldId id="604" r:id="rId22"/>
    <p:sldId id="601" r:id="rId23"/>
    <p:sldId id="607" r:id="rId24"/>
    <p:sldId id="608" r:id="rId25"/>
    <p:sldId id="603" r:id="rId26"/>
    <p:sldId id="599" r:id="rId27"/>
    <p:sldId id="609" r:id="rId28"/>
    <p:sldId id="610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8" r:id="rId44"/>
    <p:sldId id="626" r:id="rId45"/>
    <p:sldId id="627" r:id="rId46"/>
    <p:sldId id="631" r:id="rId47"/>
    <p:sldId id="636" r:id="rId48"/>
    <p:sldId id="635" r:id="rId49"/>
    <p:sldId id="595" r:id="rId50"/>
    <p:sldId id="629" r:id="rId51"/>
    <p:sldId id="632" r:id="rId5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70EC2"/>
    <a:srgbClr val="FFFF99"/>
    <a:srgbClr val="FFFFFF"/>
    <a:srgbClr val="FFFFCC"/>
    <a:srgbClr val="CCFFCC"/>
    <a:srgbClr val="FFFF66"/>
    <a:srgbClr val="CC00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2" autoAdjust="0"/>
    <p:restoredTop sz="93969" autoAdjust="0"/>
  </p:normalViewPr>
  <p:slideViewPr>
    <p:cSldViewPr>
      <p:cViewPr varScale="1">
        <p:scale>
          <a:sx n="71" d="100"/>
          <a:sy n="71" d="100"/>
        </p:scale>
        <p:origin x="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20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8B2667-A865-45C9-BCA2-2E9E64649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8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2719757-B7D0-49B4-8885-02A142D445EA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291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C50EE-9AA5-4C65-8007-0D659FEC23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19757-B7D0-49B4-8885-02A142D445EA}" type="slidenum">
              <a:rPr lang="en-GB" altLang="en-GB" smtClean="0"/>
              <a:pPr>
                <a:defRPr/>
              </a:pPr>
              <a:t>19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2208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979613" cy="83661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GB" altLang="en-US" dirty="0" smtClean="0"/>
              <a:t>Symposium on the 5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Anniversary of the Opening of The Cockcroft Institute</a:t>
            </a:r>
          </a:p>
          <a:p>
            <a:pPr>
              <a:defRPr/>
            </a:pPr>
            <a:r>
              <a:rPr lang="en-GB" altLang="en-US" dirty="0" smtClean="0"/>
              <a:t>Dec 5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2011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5413"/>
            <a:ext cx="8229600" cy="600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Intl Conference on Particle Physics</a:t>
            </a:r>
            <a:endParaRPr lang="en-GB" altLang="en-US" dirty="0"/>
          </a:p>
          <a:p>
            <a:pPr>
              <a:defRPr/>
            </a:pPr>
            <a:r>
              <a:rPr lang="en-US" altLang="en-US" dirty="0" err="1"/>
              <a:t>Dogus</a:t>
            </a:r>
            <a:r>
              <a:rPr lang="en-US" altLang="en-US" dirty="0"/>
              <a:t> </a:t>
            </a:r>
            <a:r>
              <a:rPr lang="en-US" altLang="en-US" dirty="0" err="1"/>
              <a:t>Universit</a:t>
            </a:r>
            <a:r>
              <a:rPr lang="en-US" altLang="en-US" dirty="0"/>
              <a:t> Turkey </a:t>
            </a:r>
          </a:p>
          <a:p>
            <a:pPr>
              <a:defRPr/>
            </a:pPr>
            <a:r>
              <a:rPr lang="en-US" altLang="en-US" dirty="0"/>
              <a:t>June 20 to 25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Intl Conference on Particle Physics</a:t>
            </a:r>
            <a:endParaRPr lang="en-GB" altLang="en-US" dirty="0" smtClean="0"/>
          </a:p>
          <a:p>
            <a:pPr>
              <a:defRPr/>
            </a:pPr>
            <a:r>
              <a:rPr lang="en-US" altLang="en-US" dirty="0" err="1" smtClean="0"/>
              <a:t>Dogus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Universit</a:t>
            </a:r>
            <a:r>
              <a:rPr lang="en-US" altLang="en-US" dirty="0" smtClean="0"/>
              <a:t> Turkey </a:t>
            </a:r>
          </a:p>
          <a:p>
            <a:pPr>
              <a:defRPr/>
            </a:pPr>
            <a:r>
              <a:rPr lang="en-US" altLang="en-US" dirty="0" smtClean="0"/>
              <a:t>June 20 to 25 2011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GB" altLang="en-US" dirty="0" smtClean="0"/>
              <a:t>Higgs-Maxwell Meeting</a:t>
            </a:r>
          </a:p>
          <a:p>
            <a:pPr>
              <a:defRPr/>
            </a:pPr>
            <a:r>
              <a:rPr lang="en-GB" altLang="en-US" dirty="0" smtClean="0"/>
              <a:t>Royal Society of Edinburgh</a:t>
            </a:r>
          </a:p>
          <a:p>
            <a:pPr>
              <a:defRPr/>
            </a:pPr>
            <a:r>
              <a:rPr lang="en-GB" altLang="en-US" dirty="0" smtClean="0"/>
              <a:t>February 8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70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GB" altLang="en-US" dirty="0" smtClean="0"/>
              <a:t>Higgs-Maxwell Meeting</a:t>
            </a:r>
          </a:p>
          <a:p>
            <a:pPr>
              <a:defRPr/>
            </a:pPr>
            <a:r>
              <a:rPr lang="en-GB" altLang="en-US" dirty="0" smtClean="0"/>
              <a:t>Royal Society of Edinburgh</a:t>
            </a:r>
          </a:p>
          <a:p>
            <a:pPr>
              <a:defRPr/>
            </a:pPr>
            <a:r>
              <a:rPr lang="en-GB" altLang="en-US" dirty="0" smtClean="0"/>
              <a:t>February 8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5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H1-Event_high_quality"/>
          <p:cNvPicPr>
            <a:picLocks noChangeAspect="1" noChangeArrowheads="1"/>
          </p:cNvPicPr>
          <p:nvPr userDrawn="1"/>
        </p:nvPicPr>
        <p:blipFill>
          <a:blip r:embed="rId12" cstate="print">
            <a:lum bright="54000" contrast="-78000"/>
            <a:grayscl/>
          </a:blip>
          <a:srcRect l="12317" t="174" r="2473" b="69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25413"/>
            <a:ext cx="4464050" cy="927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72390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altLang="en-GB" sz="240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6149" name="Picture 31" descr="colour_logo_0848"/>
          <p:cNvPicPr>
            <a:picLocks noChangeAspect="1" noChangeArrowheads="1"/>
          </p:cNvPicPr>
          <p:nvPr userDrawn="1"/>
        </p:nvPicPr>
        <p:blipFill>
          <a:blip r:embed="rId13" cstate="print"/>
          <a:srcRect l="10995" t="25960" r="13759" b="26093"/>
          <a:stretch>
            <a:fillRect/>
          </a:stretch>
        </p:blipFill>
        <p:spPr bwMode="auto">
          <a:xfrm>
            <a:off x="7019925" y="476250"/>
            <a:ext cx="1655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2" descr="Cockcroft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0"/>
            <a:ext cx="9366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1" r:id="rId9"/>
    <p:sldLayoutId id="2147483665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emf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emf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e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.emf"/><Relationship Id="rId21" Type="http://schemas.openxmlformats.org/officeDocument/2006/relationships/image" Target="../media/image105.png"/><Relationship Id="rId17" Type="http://schemas.openxmlformats.org/officeDocument/2006/relationships/image" Target="../media/image272.png"/><Relationship Id="rId20" Type="http://schemas.openxmlformats.org/officeDocument/2006/relationships/image" Target="../media/image273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19.png"/><Relationship Id="rId15" Type="http://schemas.openxmlformats.org/officeDocument/2006/relationships/image" Target="../media/image223.png"/><Relationship Id="rId23" Type="http://schemas.openxmlformats.org/officeDocument/2006/relationships/image" Target="../media/image107.png"/><Relationship Id="rId10" Type="http://schemas.openxmlformats.org/officeDocument/2006/relationships/image" Target="../media/image218.png"/><Relationship Id="rId19" Type="http://schemas.openxmlformats.org/officeDocument/2006/relationships/image" Target="../media/image11.png"/><Relationship Id="rId9" Type="http://schemas.openxmlformats.org/officeDocument/2006/relationships/image" Target="../media/image217.png"/><Relationship Id="rId22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55" Type="http://schemas.openxmlformats.org/officeDocument/2006/relationships/image" Target="../media/image282.png"/><Relationship Id="rId63" Type="http://schemas.openxmlformats.org/officeDocument/2006/relationships/image" Target="../media/image291.png"/><Relationship Id="rId59" Type="http://schemas.openxmlformats.org/officeDocument/2006/relationships/image" Target="../media/image286.png"/><Relationship Id="rId67" Type="http://schemas.openxmlformats.org/officeDocument/2006/relationships/image" Target="../media/image295.png"/><Relationship Id="rId62" Type="http://schemas.openxmlformats.org/officeDocument/2006/relationships/image" Target="../media/image289.png"/><Relationship Id="rId1" Type="http://schemas.openxmlformats.org/officeDocument/2006/relationships/slideLayout" Target="../slideLayouts/slideLayout9.xml"/><Relationship Id="rId58" Type="http://schemas.openxmlformats.org/officeDocument/2006/relationships/image" Target="../media/image285.png"/><Relationship Id="rId66" Type="http://schemas.openxmlformats.org/officeDocument/2006/relationships/image" Target="../media/image294.png"/><Relationship Id="rId57" Type="http://schemas.openxmlformats.org/officeDocument/2006/relationships/image" Target="../media/image284.png"/><Relationship Id="rId61" Type="http://schemas.openxmlformats.org/officeDocument/2006/relationships/image" Target="../media/image288.png"/><Relationship Id="rId60" Type="http://schemas.openxmlformats.org/officeDocument/2006/relationships/image" Target="../media/image287.png"/><Relationship Id="rId65" Type="http://schemas.openxmlformats.org/officeDocument/2006/relationships/image" Target="../media/image293.png"/><Relationship Id="rId56" Type="http://schemas.openxmlformats.org/officeDocument/2006/relationships/image" Target="../media/image283.png"/><Relationship Id="rId64" Type="http://schemas.openxmlformats.org/officeDocument/2006/relationships/image" Target="../media/image2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2.png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51.png"/><Relationship Id="rId7" Type="http://schemas.openxmlformats.org/officeDocument/2006/relationships/image" Target="../media/image115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0.png"/><Relationship Id="rId5" Type="http://schemas.openxmlformats.org/officeDocument/2006/relationships/image" Target="../media/image114.png"/><Relationship Id="rId4" Type="http://schemas.openxmlformats.org/officeDocument/2006/relationships/image" Target="../media/image1061.pn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8.emf"/><Relationship Id="rId7" Type="http://schemas.openxmlformats.org/officeDocument/2006/relationships/image" Target="../media/image1171.png"/><Relationship Id="rId12" Type="http://schemas.openxmlformats.org/officeDocument/2006/relationships/image" Target="../media/image122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50.png"/><Relationship Id="rId10" Type="http://schemas.openxmlformats.org/officeDocument/2006/relationships/image" Target="../media/image121.png"/><Relationship Id="rId4" Type="http://schemas.openxmlformats.org/officeDocument/2006/relationships/image" Target="../media/image119.png"/><Relationship Id="rId9" Type="http://schemas.openxmlformats.org/officeDocument/2006/relationships/image" Target="../media/image1190.png"/><Relationship Id="rId14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0.png"/><Relationship Id="rId5" Type="http://schemas.openxmlformats.org/officeDocument/2006/relationships/image" Target="../media/image126.png"/><Relationship Id="rId4" Type="http://schemas.openxmlformats.org/officeDocument/2006/relationships/image" Target="../media/image10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0.png"/><Relationship Id="rId4" Type="http://schemas.openxmlformats.org/officeDocument/2006/relationships/image" Target="../media/image10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png"/><Relationship Id="rId4" Type="http://schemas.openxmlformats.org/officeDocument/2006/relationships/image" Target="../media/image8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80.png"/><Relationship Id="rId7" Type="http://schemas.openxmlformats.org/officeDocument/2006/relationships/image" Target="../media/image13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5" Type="http://schemas.openxmlformats.org/officeDocument/2006/relationships/image" Target="../media/image1200.png"/><Relationship Id="rId4" Type="http://schemas.openxmlformats.org/officeDocument/2006/relationships/image" Target="../media/image1170.png"/><Relationship Id="rId9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13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12" Type="http://schemas.openxmlformats.org/officeDocument/2006/relationships/image" Target="../media/image14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0.png"/><Relationship Id="rId11" Type="http://schemas.openxmlformats.org/officeDocument/2006/relationships/image" Target="../media/image1301.png"/><Relationship Id="rId5" Type="http://schemas.openxmlformats.org/officeDocument/2006/relationships/image" Target="../media/image1260.png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1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0.png"/><Relationship Id="rId5" Type="http://schemas.openxmlformats.org/officeDocument/2006/relationships/image" Target="../media/image1380.png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7" Type="http://schemas.openxmlformats.org/officeDocument/2006/relationships/image" Target="../media/image133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0.png"/><Relationship Id="rId5" Type="http://schemas.openxmlformats.org/officeDocument/2006/relationships/image" Target="../media/image1410.png"/><Relationship Id="rId4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1.png"/><Relationship Id="rId7" Type="http://schemas.openxmlformats.org/officeDocument/2006/relationships/image" Target="../media/image148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1.png"/><Relationship Id="rId5" Type="http://schemas.openxmlformats.org/officeDocument/2006/relationships/image" Target="../media/image1460.png"/><Relationship Id="rId10" Type="http://schemas.openxmlformats.org/officeDocument/2006/relationships/image" Target="../media/image156.png"/><Relationship Id="rId4" Type="http://schemas.openxmlformats.org/officeDocument/2006/relationships/image" Target="../media/image1450.png"/><Relationship Id="rId9" Type="http://schemas.openxmlformats.org/officeDocument/2006/relationships/image" Target="../media/image1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image" Target="../media/image1560.png"/><Relationship Id="rId18" Type="http://schemas.openxmlformats.org/officeDocument/2006/relationships/image" Target="../media/image161.png"/><Relationship Id="rId3" Type="http://schemas.openxmlformats.org/officeDocument/2006/relationships/image" Target="../media/image1501.png"/><Relationship Id="rId21" Type="http://schemas.openxmlformats.org/officeDocument/2006/relationships/image" Target="../media/image164.png"/><Relationship Id="rId7" Type="http://schemas.openxmlformats.org/officeDocument/2006/relationships/image" Target="../media/image1520.png"/><Relationship Id="rId12" Type="http://schemas.openxmlformats.org/officeDocument/2006/relationships/image" Target="../media/image157.png"/><Relationship Id="rId17" Type="http://schemas.openxmlformats.org/officeDocument/2006/relationships/image" Target="../media/image160.png"/><Relationship Id="rId2" Type="http://schemas.openxmlformats.org/officeDocument/2006/relationships/image" Target="../media/image1470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0.png"/><Relationship Id="rId11" Type="http://schemas.openxmlformats.org/officeDocument/2006/relationships/image" Target="../media/image1561.png"/><Relationship Id="rId5" Type="http://schemas.openxmlformats.org/officeDocument/2006/relationships/image" Target="../media/image1500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10" Type="http://schemas.openxmlformats.org/officeDocument/2006/relationships/image" Target="../media/image1550.png"/><Relationship Id="rId19" Type="http://schemas.openxmlformats.org/officeDocument/2006/relationships/image" Target="../media/image162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Relationship Id="rId14" Type="http://schemas.openxmlformats.org/officeDocument/2006/relationships/image" Target="../media/image1570.png"/><Relationship Id="rId22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6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11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08720"/>
            <a:ext cx="7560840" cy="1728192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sz="4000" dirty="0" smtClean="0"/>
              <a:t>Towards </a:t>
            </a:r>
            <a:r>
              <a:rPr lang="en-GB" sz="4000" dirty="0" err="1" smtClean="0"/>
              <a:t>Chromodynamic</a:t>
            </a:r>
            <a:r>
              <a:rPr lang="en-GB" sz="4000" dirty="0" smtClean="0"/>
              <a:t>, Rutherford Scattering</a:t>
            </a:r>
            <a:r>
              <a:rPr lang="en-GB" sz="4000" b="1" dirty="0" smtClean="0">
                <a:solidFill>
                  <a:srgbClr val="FF0000"/>
                </a:solidFill>
              </a:rPr>
              <a:t>?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800" dirty="0" smtClean="0"/>
              <a:t>(The long and the short of it</a:t>
            </a:r>
            <a:r>
              <a:rPr lang="en-GB" sz="2800" b="1" dirty="0" smtClean="0">
                <a:solidFill>
                  <a:srgbClr val="FF0000"/>
                </a:solidFill>
              </a:rPr>
              <a:t>!</a:t>
            </a:r>
            <a:r>
              <a:rPr lang="en-GB" sz="2800" dirty="0" smtClean="0"/>
              <a:t>)</a:t>
            </a:r>
            <a:endParaRPr lang="en-GB" alt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323528" y="2708920"/>
            <a:ext cx="85689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John </a:t>
            </a:r>
            <a:r>
              <a:rPr lang="en-GB" sz="2800" b="1" dirty="0" smtClean="0">
                <a:solidFill>
                  <a:schemeClr val="tx1"/>
                </a:solidFill>
              </a:rPr>
              <a:t>Dainton</a:t>
            </a:r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Cockcroft Institute and the University </a:t>
            </a:r>
            <a:r>
              <a:rPr lang="en-GB" sz="2400" dirty="0" smtClean="0">
                <a:solidFill>
                  <a:schemeClr val="tx1"/>
                </a:solidFill>
              </a:rPr>
              <a:t>of Liverpool, </a:t>
            </a:r>
            <a:r>
              <a:rPr lang="en-GB" sz="2400" dirty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3645024"/>
            <a:ext cx="8568952" cy="25423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marL="514350" indent="-514350" algn="l">
              <a:spcAft>
                <a:spcPts val="0"/>
              </a:spcAft>
              <a:buAutoNum type="arabicPeriod"/>
              <a:defRPr/>
            </a:pPr>
            <a:r>
              <a:rPr lang="en-GB" altLang="en-GB" kern="0" dirty="0" err="1" smtClean="0">
                <a:solidFill>
                  <a:schemeClr val="accent2"/>
                </a:solidFill>
              </a:rPr>
              <a:t>Chromodynamic</a:t>
            </a:r>
            <a:r>
              <a:rPr lang="en-GB" altLang="en-GB" kern="0" dirty="0" smtClean="0">
                <a:solidFill>
                  <a:schemeClr val="accent2"/>
                </a:solidFill>
              </a:rPr>
              <a:t> landscape</a:t>
            </a:r>
          </a:p>
          <a:p>
            <a:pPr marL="514350" indent="-514350" algn="l">
              <a:spcAft>
                <a:spcPts val="0"/>
              </a:spcAft>
              <a:buAutoNum type="arabicPeriod"/>
              <a:defRPr/>
            </a:pPr>
            <a:r>
              <a:rPr lang="en-GB" altLang="en-GB" kern="0" dirty="0">
                <a:solidFill>
                  <a:schemeClr val="accent2"/>
                </a:solidFill>
              </a:rPr>
              <a:t>Inclusive </a:t>
            </a:r>
            <a:r>
              <a:rPr lang="en-GB" altLang="en-GB" kern="0" dirty="0" smtClean="0">
                <a:solidFill>
                  <a:schemeClr val="accent2"/>
                </a:solidFill>
              </a:rPr>
              <a:t>Hadron Pedigree</a:t>
            </a:r>
          </a:p>
          <a:p>
            <a:pPr marL="514350" indent="-514350" algn="l">
              <a:spcAft>
                <a:spcPts val="0"/>
              </a:spcAft>
              <a:buAutoNum type="arabicPeriod"/>
              <a:defRPr/>
            </a:pPr>
            <a:r>
              <a:rPr lang="en-GB" altLang="en-GB" kern="0" dirty="0" smtClean="0">
                <a:solidFill>
                  <a:schemeClr val="accent2"/>
                </a:solidFill>
              </a:rPr>
              <a:t>Rutherford </a:t>
            </a:r>
            <a:r>
              <a:rPr lang="en-GB" altLang="en-GB" kern="0" dirty="0">
                <a:solidFill>
                  <a:schemeClr val="accent2"/>
                </a:solidFill>
              </a:rPr>
              <a:t>Scattering: the Exclusive Landscape and its </a:t>
            </a:r>
            <a:r>
              <a:rPr lang="en-GB" altLang="en-GB" kern="0" dirty="0" smtClean="0">
                <a:solidFill>
                  <a:schemeClr val="accent2"/>
                </a:solidFill>
              </a:rPr>
              <a:t>Horizon</a:t>
            </a:r>
            <a:r>
              <a:rPr lang="en-GB" altLang="en-GB" b="1" kern="0" dirty="0" smtClean="0">
                <a:solidFill>
                  <a:srgbClr val="FF0000"/>
                </a:solidFill>
              </a:rPr>
              <a:t>?</a:t>
            </a:r>
            <a:endParaRPr lang="en-GB" altLang="en-GB" kern="0" dirty="0">
              <a:solidFill>
                <a:schemeClr val="accent2"/>
              </a:solidFill>
            </a:endParaRPr>
          </a:p>
          <a:p>
            <a:pPr marL="514350" indent="-514350" algn="l">
              <a:spcAft>
                <a:spcPts val="0"/>
              </a:spcAft>
              <a:buAutoNum type="arabicPeriod"/>
              <a:defRPr/>
            </a:pPr>
            <a:r>
              <a:rPr lang="en-GB" dirty="0" smtClean="0">
                <a:latin typeface="Comic Sans MS" pitchFamily="66" charset="0"/>
              </a:rPr>
              <a:t>Conclusions </a:t>
            </a:r>
            <a:r>
              <a:rPr lang="en-GB" dirty="0">
                <a:latin typeface="Comic Sans MS" pitchFamily="66" charset="0"/>
              </a:rPr>
              <a:t>… and Outcomes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altLang="en-GB" kern="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63" y="6259378"/>
            <a:ext cx="9269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Francis Bench and John Dainton “Towards </a:t>
            </a:r>
            <a:r>
              <a:rPr lang="en-GB" sz="1400" dirty="0">
                <a:solidFill>
                  <a:schemeClr val="tx1"/>
                </a:solidFill>
              </a:rPr>
              <a:t>Sub-</a:t>
            </a:r>
            <a:r>
              <a:rPr lang="en-GB" sz="1400" dirty="0" err="1">
                <a:solidFill>
                  <a:schemeClr val="tx1"/>
                </a:solidFill>
              </a:rPr>
              <a:t>femtoscopic</a:t>
            </a:r>
            <a:r>
              <a:rPr lang="en-GB" sz="1400" dirty="0">
                <a:solidFill>
                  <a:schemeClr val="tx1"/>
                </a:solidFill>
              </a:rPr>
              <a:t>, Chromodynamic, </a:t>
            </a:r>
            <a:r>
              <a:rPr lang="en-GB" sz="1400" dirty="0" smtClean="0">
                <a:solidFill>
                  <a:schemeClr val="tx1"/>
                </a:solidFill>
              </a:rPr>
              <a:t>Rutherford </a:t>
            </a:r>
            <a:r>
              <a:rPr lang="en-GB" sz="1400" dirty="0">
                <a:solidFill>
                  <a:schemeClr val="tx1"/>
                </a:solidFill>
              </a:rPr>
              <a:t>Scattering</a:t>
            </a:r>
            <a:r>
              <a:rPr lang="en-GB" sz="1400" dirty="0" smtClean="0">
                <a:solidFill>
                  <a:schemeClr val="tx1"/>
                </a:solidFill>
              </a:rPr>
              <a:t>?” </a:t>
            </a:r>
          </a:p>
          <a:p>
            <a:pPr algn="ctr"/>
            <a:r>
              <a:rPr lang="en-GB" sz="1600" dirty="0" smtClean="0"/>
              <a:t>http</a:t>
            </a:r>
            <a:r>
              <a:rPr lang="en-GB" sz="1600" dirty="0"/>
              <a:t>://pos.sissa.it/archive/conferences/265/168/DIS2016_168.pdf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052"/>
          <p:cNvSpPr/>
          <p:nvPr/>
        </p:nvSpPr>
        <p:spPr bwMode="auto">
          <a:xfrm>
            <a:off x="153268" y="764704"/>
            <a:ext cx="1394656" cy="25263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 rot="10800000">
            <a:off x="842346" y="2492896"/>
            <a:ext cx="129253" cy="459611"/>
            <a:chOff x="2065" y="2065"/>
            <a:chExt cx="192" cy="672"/>
          </a:xfrm>
          <a:effectLst/>
        </p:grpSpPr>
        <p:sp>
          <p:nvSpPr>
            <p:cNvPr id="8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 bwMode="auto">
          <a:xfrm>
            <a:off x="1437601" y="764704"/>
            <a:ext cx="6097576" cy="605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is_ladder"/>
          <p:cNvPicPr>
            <a:picLocks noChangeAspect="1" noChangeArrowheads="1"/>
          </p:cNvPicPr>
          <p:nvPr/>
        </p:nvPicPr>
        <p:blipFill rotWithShape="1">
          <a:blip r:embed="rId3"/>
          <a:srcRect t="10951" b="51905"/>
          <a:stretch/>
        </p:blipFill>
        <p:spPr bwMode="auto">
          <a:xfrm>
            <a:off x="224706" y="1296567"/>
            <a:ext cx="1250950" cy="1213718"/>
          </a:xfrm>
          <a:prstGeom prst="rect">
            <a:avLst/>
          </a:prstGeom>
          <a:noFill/>
          <a:effectLst/>
        </p:spPr>
      </p:pic>
      <p:pic>
        <p:nvPicPr>
          <p:cNvPr id="13" name="Picture 27" descr="DIS"/>
          <p:cNvPicPr>
            <a:picLocks noChangeAspect="1" noChangeArrowheads="1"/>
          </p:cNvPicPr>
          <p:nvPr/>
        </p:nvPicPr>
        <p:blipFill>
          <a:blip r:embed="rId4"/>
          <a:srcRect l="8430" t="82413" r="11459"/>
          <a:stretch>
            <a:fillRect/>
          </a:stretch>
        </p:blipFill>
        <p:spPr bwMode="auto">
          <a:xfrm>
            <a:off x="153268" y="2880172"/>
            <a:ext cx="1296988" cy="296862"/>
          </a:xfrm>
          <a:prstGeom prst="rect">
            <a:avLst/>
          </a:prstGeom>
          <a:noFill/>
          <a:effectLst/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51520" y="1943670"/>
            <a:ext cx="663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200" b="1" dirty="0" err="1" smtClean="0">
                <a:latin typeface="Times" pitchFamily="18" charset="0"/>
              </a:rPr>
              <a:t>x</a:t>
            </a:r>
            <a:r>
              <a:rPr lang="en-GB" altLang="en-US" sz="3200" b="1" i="0" baseline="-25000" dirty="0" err="1" smtClean="0">
                <a:latin typeface="Times" pitchFamily="18" charset="0"/>
              </a:rPr>
              <a:t>Bj</a:t>
            </a:r>
            <a:endParaRPr lang="en-GB" altLang="en-US" sz="3200" b="1" i="0" baseline="-25000" dirty="0">
              <a:latin typeface="Times" pitchFamily="18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24706" y="1571948"/>
            <a:ext cx="642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/>
              <a:t>Q</a:t>
            </a:r>
            <a:r>
              <a:rPr lang="en-GB" altLang="en-US" sz="2800" b="1" i="0" baseline="30000" dirty="0"/>
              <a:t>2</a:t>
            </a:r>
          </a:p>
        </p:txBody>
      </p:sp>
      <p:pic>
        <p:nvPicPr>
          <p:cNvPr id="16" name="Picture 76" descr="scale_of_structure_of_ma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71980" r="18605" b="5957"/>
          <a:stretch>
            <a:fillRect/>
          </a:stretch>
        </p:blipFill>
        <p:spPr bwMode="auto">
          <a:xfrm>
            <a:off x="656506" y="2808734"/>
            <a:ext cx="503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1763688" y="2276872"/>
            <a:ext cx="1296144" cy="1889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9287" y="111474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80802" y="911374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47" name="Text Box 95"/>
          <p:cNvSpPr txBox="1">
            <a:spLocks noChangeArrowheads="1"/>
          </p:cNvSpPr>
          <p:nvPr/>
        </p:nvSpPr>
        <p:spPr bwMode="auto">
          <a:xfrm>
            <a:off x="8028904" y="5508615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48" name="Text Box 95"/>
          <p:cNvSpPr txBox="1">
            <a:spLocks noChangeArrowheads="1"/>
          </p:cNvSpPr>
          <p:nvPr/>
        </p:nvSpPr>
        <p:spPr bwMode="auto">
          <a:xfrm>
            <a:off x="1332160" y="2132856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5522167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Comic Sans MS" pitchFamily="66" charset="0"/>
              </a:rPr>
              <a:t>Constituents with Currents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251520" y="3284984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olour</a:t>
            </a:r>
          </a:p>
          <a:p>
            <a:r>
              <a:rPr lang="en-GB" sz="2400" dirty="0" smtClean="0"/>
              <a:t>driven</a:t>
            </a:r>
            <a:endParaRPr lang="en-GB" sz="24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1338677" y="6453336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p</a:t>
            </a:r>
            <a:r>
              <a:rPr lang="en-GB" sz="2000" dirty="0" smtClean="0">
                <a:solidFill>
                  <a:schemeClr val="accent1"/>
                </a:solidFill>
              </a:rPr>
              <a:t>robe         70 </a:t>
            </a:r>
            <a:r>
              <a:rPr lang="en-GB" sz="2000" dirty="0" err="1" smtClean="0">
                <a:solidFill>
                  <a:schemeClr val="accent1"/>
                </a:solidFill>
              </a:rPr>
              <a:t>fm</a:t>
            </a:r>
            <a:r>
              <a:rPr lang="en-GB" sz="2000" dirty="0" smtClean="0">
                <a:solidFill>
                  <a:schemeClr val="accent1"/>
                </a:solidFill>
              </a:rPr>
              <a:t>   20 am    7 am    2 am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660232" y="2328069"/>
            <a:ext cx="248376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7678043" y="2446164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7678043" y="3093864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957318" y="2589039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7101780" y="3095451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6" name="Group 34"/>
          <p:cNvGrpSpPr>
            <a:grpSpLocks/>
          </p:cNvGrpSpPr>
          <p:nvPr/>
        </p:nvGrpSpPr>
        <p:grpSpPr bwMode="auto">
          <a:xfrm rot="10800000">
            <a:off x="7605018" y="2662064"/>
            <a:ext cx="198437" cy="431800"/>
            <a:chOff x="2064" y="385"/>
            <a:chExt cx="193" cy="576"/>
          </a:xfrm>
        </p:grpSpPr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38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34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30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6606480" y="2301701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6804918" y="2950989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q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8541643" y="2204864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e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8470205" y="2852564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q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324030" y="2633489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787679" y="267208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830443" y="3526284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7830443" y="4173984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7109718" y="3669159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7254180" y="4175571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 rot="10800000">
            <a:off x="7757418" y="3742184"/>
            <a:ext cx="198437" cy="431800"/>
            <a:chOff x="2064" y="385"/>
            <a:chExt cx="193" cy="576"/>
          </a:xfrm>
        </p:grpSpPr>
        <p:grpSp>
          <p:nvGrpSpPr>
            <p:cNvPr id="54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65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5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6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57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7476430" y="3713609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4" name="Text Box 56"/>
          <p:cNvSpPr txBox="1">
            <a:spLocks noChangeArrowheads="1"/>
          </p:cNvSpPr>
          <p:nvPr/>
        </p:nvSpPr>
        <p:spPr bwMode="auto">
          <a:xfrm>
            <a:off x="7940079" y="375220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5" name="Text Box 95"/>
          <p:cNvSpPr txBox="1">
            <a:spLocks noChangeArrowheads="1"/>
          </p:cNvSpPr>
          <p:nvPr/>
        </p:nvSpPr>
        <p:spPr bwMode="auto">
          <a:xfrm>
            <a:off x="7555012" y="3060343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grpSp>
        <p:nvGrpSpPr>
          <p:cNvPr id="76" name="Group 82"/>
          <p:cNvGrpSpPr>
            <a:grpSpLocks/>
          </p:cNvGrpSpPr>
          <p:nvPr/>
        </p:nvGrpSpPr>
        <p:grpSpPr bwMode="auto">
          <a:xfrm rot="7053682">
            <a:off x="8285130" y="4075664"/>
            <a:ext cx="121642" cy="490498"/>
            <a:chOff x="2065" y="2065"/>
            <a:chExt cx="192" cy="672"/>
          </a:xfrm>
          <a:effectLst/>
        </p:grpSpPr>
        <p:sp>
          <p:nvSpPr>
            <p:cNvPr id="7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7812880" y="4284479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8101459" y="4750420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8101459" y="5398120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>
            <a:off x="7380734" y="4893295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flipV="1">
            <a:off x="7525196" y="5399707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5" name="Group 34"/>
          <p:cNvGrpSpPr>
            <a:grpSpLocks/>
          </p:cNvGrpSpPr>
          <p:nvPr/>
        </p:nvGrpSpPr>
        <p:grpSpPr bwMode="auto">
          <a:xfrm rot="10800000">
            <a:off x="8028434" y="4966320"/>
            <a:ext cx="198437" cy="431800"/>
            <a:chOff x="2064" y="385"/>
            <a:chExt cx="193" cy="576"/>
          </a:xfrm>
        </p:grpSpPr>
        <p:grpSp>
          <p:nvGrpSpPr>
            <p:cNvPr id="106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17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13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09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1" name="Text Box 57"/>
          <p:cNvSpPr txBox="1">
            <a:spLocks noChangeArrowheads="1"/>
          </p:cNvSpPr>
          <p:nvPr/>
        </p:nvSpPr>
        <p:spPr bwMode="auto">
          <a:xfrm>
            <a:off x="7747446" y="4937745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8211095" y="4976341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123" name="Group 82"/>
          <p:cNvGrpSpPr>
            <a:grpSpLocks/>
          </p:cNvGrpSpPr>
          <p:nvPr/>
        </p:nvGrpSpPr>
        <p:grpSpPr bwMode="auto">
          <a:xfrm rot="7053682">
            <a:off x="8730116" y="5274552"/>
            <a:ext cx="121642" cy="490498"/>
            <a:chOff x="2065" y="2065"/>
            <a:chExt cx="192" cy="672"/>
          </a:xfrm>
          <a:effectLst/>
        </p:grpSpPr>
        <p:sp>
          <p:nvSpPr>
            <p:cNvPr id="124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82"/>
          <p:cNvGrpSpPr>
            <a:grpSpLocks/>
          </p:cNvGrpSpPr>
          <p:nvPr/>
        </p:nvGrpSpPr>
        <p:grpSpPr bwMode="auto">
          <a:xfrm rot="8308647">
            <a:off x="8509771" y="5319067"/>
            <a:ext cx="134668" cy="620563"/>
            <a:chOff x="2065" y="2065"/>
            <a:chExt cx="192" cy="672"/>
          </a:xfrm>
          <a:effectLst/>
        </p:grpSpPr>
        <p:sp>
          <p:nvSpPr>
            <p:cNvPr id="136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668344" y="5982379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valence</a:t>
            </a:r>
          </a:p>
          <a:p>
            <a:r>
              <a:rPr lang="en-GB" sz="2400" dirty="0" smtClean="0"/>
              <a:t>driven</a:t>
            </a:r>
            <a:endParaRPr lang="en-GB" sz="2400" dirty="0"/>
          </a:p>
        </p:txBody>
      </p:sp>
      <p:cxnSp>
        <p:nvCxnSpPr>
          <p:cNvPr id="150" name="Straight Arrow Connector 149"/>
          <p:cNvCxnSpPr/>
          <p:nvPr/>
        </p:nvCxnSpPr>
        <p:spPr bwMode="auto">
          <a:xfrm flipH="1">
            <a:off x="4486389" y="3804519"/>
            <a:ext cx="2642355" cy="12486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"/>
          <a:stretch/>
        </p:blipFill>
        <p:spPr bwMode="auto">
          <a:xfrm>
            <a:off x="2267744" y="912344"/>
            <a:ext cx="2952328" cy="4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261862" y="4077072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 err="1" smtClean="0"/>
              <a:t>g</a:t>
            </a:r>
            <a:r>
              <a:rPr lang="en-GB" altLang="en-US" sz="2800" i="0" dirty="0" err="1"/>
              <a:t>→</a:t>
            </a:r>
            <a:r>
              <a:rPr lang="en-GB" altLang="en-US" sz="2800" dirty="0" err="1"/>
              <a:t>qq</a:t>
            </a:r>
            <a:r>
              <a:rPr lang="en-GB" altLang="en-US" sz="2800" dirty="0"/>
              <a:t> </a:t>
            </a:r>
          </a:p>
        </p:txBody>
      </p:sp>
      <p:sp>
        <p:nvSpPr>
          <p:cNvPr id="156" name="Line 13"/>
          <p:cNvSpPr>
            <a:spLocks noChangeShapeType="1"/>
          </p:cNvSpPr>
          <p:nvPr/>
        </p:nvSpPr>
        <p:spPr bwMode="auto">
          <a:xfrm flipH="1">
            <a:off x="1068505" y="4670081"/>
            <a:ext cx="649288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Line 14"/>
          <p:cNvSpPr>
            <a:spLocks noChangeShapeType="1"/>
          </p:cNvSpPr>
          <p:nvPr/>
        </p:nvSpPr>
        <p:spPr bwMode="auto">
          <a:xfrm rot="-1018260" flipH="1" flipV="1">
            <a:off x="1098261" y="4809502"/>
            <a:ext cx="507879" cy="279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9" name="Group 18"/>
          <p:cNvGrpSpPr>
            <a:grpSpLocks/>
          </p:cNvGrpSpPr>
          <p:nvPr/>
        </p:nvGrpSpPr>
        <p:grpSpPr bwMode="auto">
          <a:xfrm rot="5279763">
            <a:off x="557714" y="4525594"/>
            <a:ext cx="212725" cy="768350"/>
            <a:chOff x="2065" y="2065"/>
            <a:chExt cx="192" cy="672"/>
          </a:xfrm>
        </p:grpSpPr>
        <p:sp>
          <p:nvSpPr>
            <p:cNvPr id="160" name="Arc 1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Arc 2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Arc 2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Arc 2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Arc 2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Arc 2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Arc 2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Arc 2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Arc 2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Arc 2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Arc 2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0546" y="378904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_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472100" y="914982"/>
            <a:ext cx="1588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inclusive</a:t>
            </a:r>
          </a:p>
          <a:p>
            <a:r>
              <a:rPr lang="en-GB" sz="2800" i="1" dirty="0" err="1" smtClean="0">
                <a:solidFill>
                  <a:schemeClr val="tx1"/>
                </a:solidFill>
              </a:rPr>
              <a:t>ep</a:t>
            </a:r>
            <a:r>
              <a:rPr lang="en-GB" sz="2800" dirty="0" err="1">
                <a:solidFill>
                  <a:schemeClr val="tx1"/>
                </a:solidFill>
                <a:sym typeface="Symbol"/>
              </a:rPr>
              <a:t></a:t>
            </a:r>
            <a:r>
              <a:rPr lang="en-GB" sz="2800" i="1" dirty="0" err="1">
                <a:solidFill>
                  <a:schemeClr val="tx1"/>
                </a:solidFill>
                <a:sym typeface="Symbol"/>
              </a:rPr>
              <a:t>eX</a:t>
            </a:r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5187405"/>
                <a:ext cx="2038891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ln</m:t>
                    </m:r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 smtClean="0"/>
                  <a:t> +…  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87405"/>
                <a:ext cx="2038891" cy="761875"/>
              </a:xfrm>
              <a:prstGeom prst="rect">
                <a:avLst/>
              </a:prstGeom>
              <a:blipFill rotWithShape="1">
                <a:blip r:embed="rId8"/>
                <a:stretch>
                  <a:fillRect r="-5090" b="-9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6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/>
          <a:stretch/>
        </p:blipFill>
        <p:spPr bwMode="auto">
          <a:xfrm>
            <a:off x="1590210" y="787920"/>
            <a:ext cx="5898196" cy="60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052"/>
          <p:cNvSpPr/>
          <p:nvPr/>
        </p:nvSpPr>
        <p:spPr bwMode="auto">
          <a:xfrm>
            <a:off x="153268" y="764704"/>
            <a:ext cx="1394656" cy="25263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 rot="10800000">
            <a:off x="842346" y="2492896"/>
            <a:ext cx="129253" cy="459611"/>
            <a:chOff x="2065" y="2065"/>
            <a:chExt cx="192" cy="672"/>
          </a:xfrm>
          <a:effectLst/>
        </p:grpSpPr>
        <p:sp>
          <p:nvSpPr>
            <p:cNvPr id="8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26" descr="dis_ladder"/>
          <p:cNvPicPr>
            <a:picLocks noChangeAspect="1" noChangeArrowheads="1"/>
          </p:cNvPicPr>
          <p:nvPr/>
        </p:nvPicPr>
        <p:blipFill rotWithShape="1">
          <a:blip r:embed="rId3"/>
          <a:srcRect t="10951" b="51905"/>
          <a:stretch/>
        </p:blipFill>
        <p:spPr bwMode="auto">
          <a:xfrm>
            <a:off x="224706" y="1296567"/>
            <a:ext cx="1250950" cy="1213718"/>
          </a:xfrm>
          <a:prstGeom prst="rect">
            <a:avLst/>
          </a:prstGeom>
          <a:noFill/>
          <a:effectLst/>
        </p:spPr>
      </p:pic>
      <p:pic>
        <p:nvPicPr>
          <p:cNvPr id="13" name="Picture 27" descr="DIS"/>
          <p:cNvPicPr>
            <a:picLocks noChangeAspect="1" noChangeArrowheads="1"/>
          </p:cNvPicPr>
          <p:nvPr/>
        </p:nvPicPr>
        <p:blipFill>
          <a:blip r:embed="rId4"/>
          <a:srcRect l="8430" t="82413" r="11459"/>
          <a:stretch>
            <a:fillRect/>
          </a:stretch>
        </p:blipFill>
        <p:spPr bwMode="auto">
          <a:xfrm>
            <a:off x="153268" y="2880172"/>
            <a:ext cx="1296988" cy="296862"/>
          </a:xfrm>
          <a:prstGeom prst="rect">
            <a:avLst/>
          </a:prstGeom>
          <a:noFill/>
          <a:effectLst/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51520" y="1943670"/>
            <a:ext cx="663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200" b="1" dirty="0" err="1" smtClean="0">
                <a:latin typeface="Times" pitchFamily="18" charset="0"/>
              </a:rPr>
              <a:t>x</a:t>
            </a:r>
            <a:r>
              <a:rPr lang="en-GB" altLang="en-US" sz="3200" b="1" i="0" baseline="-25000" dirty="0" err="1" smtClean="0">
                <a:latin typeface="Times" pitchFamily="18" charset="0"/>
              </a:rPr>
              <a:t>Bj</a:t>
            </a:r>
            <a:endParaRPr lang="en-GB" altLang="en-US" sz="3200" b="1" i="0" baseline="-25000" dirty="0">
              <a:latin typeface="Times" pitchFamily="18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24706" y="1571948"/>
            <a:ext cx="642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/>
              <a:t>Q</a:t>
            </a:r>
            <a:r>
              <a:rPr lang="en-GB" altLang="en-US" sz="2800" b="1" i="0" baseline="30000" dirty="0"/>
              <a:t>2</a:t>
            </a:r>
          </a:p>
        </p:txBody>
      </p:sp>
      <p:pic>
        <p:nvPicPr>
          <p:cNvPr id="16" name="Picture 76" descr="scale_of_structure_of_ma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71980" r="18605" b="5957"/>
          <a:stretch>
            <a:fillRect/>
          </a:stretch>
        </p:blipFill>
        <p:spPr bwMode="auto">
          <a:xfrm>
            <a:off x="656506" y="2808734"/>
            <a:ext cx="503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1763688" y="2465834"/>
            <a:ext cx="1728192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9287" y="111474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80802" y="911374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47" name="Text Box 95"/>
          <p:cNvSpPr txBox="1">
            <a:spLocks noChangeArrowheads="1"/>
          </p:cNvSpPr>
          <p:nvPr/>
        </p:nvSpPr>
        <p:spPr bwMode="auto">
          <a:xfrm>
            <a:off x="8028904" y="4788535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48" name="Text Box 95"/>
          <p:cNvSpPr txBox="1">
            <a:spLocks noChangeArrowheads="1"/>
          </p:cNvSpPr>
          <p:nvPr/>
        </p:nvSpPr>
        <p:spPr bwMode="auto">
          <a:xfrm>
            <a:off x="1332160" y="2132856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5522167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Comic Sans MS" pitchFamily="66" charset="0"/>
              </a:rPr>
              <a:t>Constituents with Currents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251520" y="3284984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olour</a:t>
            </a:r>
          </a:p>
          <a:p>
            <a:r>
              <a:rPr lang="en-GB" sz="2400" dirty="0" smtClean="0"/>
              <a:t>driven</a:t>
            </a:r>
            <a:endParaRPr lang="en-GB" sz="2400" dirty="0"/>
          </a:p>
        </p:txBody>
      </p:sp>
      <p:sp>
        <p:nvSpPr>
          <p:cNvPr id="158" name="Rectangle 157"/>
          <p:cNvSpPr/>
          <p:nvPr/>
        </p:nvSpPr>
        <p:spPr bwMode="auto">
          <a:xfrm>
            <a:off x="6660232" y="1607989"/>
            <a:ext cx="248376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7678043" y="1985096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7678043" y="2632796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957318" y="2127971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7101780" y="2634383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6" name="Group 34"/>
          <p:cNvGrpSpPr>
            <a:grpSpLocks/>
          </p:cNvGrpSpPr>
          <p:nvPr/>
        </p:nvGrpSpPr>
        <p:grpSpPr bwMode="auto">
          <a:xfrm rot="10800000">
            <a:off x="7605018" y="2200996"/>
            <a:ext cx="198437" cy="431800"/>
            <a:chOff x="2064" y="385"/>
            <a:chExt cx="193" cy="576"/>
          </a:xfrm>
        </p:grpSpPr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38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34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30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6606480" y="1747664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6804918" y="2230909"/>
            <a:ext cx="444352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 smtClean="0">
                <a:solidFill>
                  <a:schemeClr val="tx1"/>
                </a:solidFill>
              </a:rPr>
              <a:t>q</a:t>
            </a:r>
            <a:r>
              <a:rPr lang="en-GB" sz="2400" baseline="-25000" dirty="0" smtClean="0">
                <a:solidFill>
                  <a:schemeClr val="tx1"/>
                </a:solidFill>
              </a:rPr>
              <a:t>v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8541643" y="1675656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8470205" y="2391496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q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324030" y="2172421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787679" y="2211017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830443" y="3065216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7830443" y="3712916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7109718" y="3208091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7254180" y="3714503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 rot="10800000">
            <a:off x="7757418" y="3281116"/>
            <a:ext cx="198437" cy="431800"/>
            <a:chOff x="2064" y="385"/>
            <a:chExt cx="193" cy="576"/>
          </a:xfrm>
        </p:grpSpPr>
        <p:grpSp>
          <p:nvGrpSpPr>
            <p:cNvPr id="54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65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5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6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57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7476430" y="3252541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4" name="Text Box 56"/>
          <p:cNvSpPr txBox="1">
            <a:spLocks noChangeArrowheads="1"/>
          </p:cNvSpPr>
          <p:nvPr/>
        </p:nvSpPr>
        <p:spPr bwMode="auto">
          <a:xfrm>
            <a:off x="7940079" y="3291137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5" name="Text Box 95"/>
          <p:cNvSpPr txBox="1">
            <a:spLocks noChangeArrowheads="1"/>
          </p:cNvSpPr>
          <p:nvPr/>
        </p:nvSpPr>
        <p:spPr bwMode="auto">
          <a:xfrm>
            <a:off x="7555012" y="2599275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grpSp>
        <p:nvGrpSpPr>
          <p:cNvPr id="76" name="Group 82"/>
          <p:cNvGrpSpPr>
            <a:grpSpLocks/>
          </p:cNvGrpSpPr>
          <p:nvPr/>
        </p:nvGrpSpPr>
        <p:grpSpPr bwMode="auto">
          <a:xfrm rot="7053682">
            <a:off x="8285130" y="3614596"/>
            <a:ext cx="121642" cy="490498"/>
            <a:chOff x="2065" y="2065"/>
            <a:chExt cx="192" cy="672"/>
          </a:xfrm>
          <a:effectLst/>
        </p:grpSpPr>
        <p:sp>
          <p:nvSpPr>
            <p:cNvPr id="7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7812880" y="3823411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8101459" y="4289352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8101459" y="4937052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>
            <a:off x="7380734" y="4432227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flipV="1">
            <a:off x="7525196" y="4938639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5" name="Group 34"/>
          <p:cNvGrpSpPr>
            <a:grpSpLocks/>
          </p:cNvGrpSpPr>
          <p:nvPr/>
        </p:nvGrpSpPr>
        <p:grpSpPr bwMode="auto">
          <a:xfrm rot="10800000">
            <a:off x="8028434" y="4505252"/>
            <a:ext cx="198437" cy="431800"/>
            <a:chOff x="2064" y="385"/>
            <a:chExt cx="193" cy="576"/>
          </a:xfrm>
        </p:grpSpPr>
        <p:grpSp>
          <p:nvGrpSpPr>
            <p:cNvPr id="106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17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13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09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1" name="Text Box 57"/>
          <p:cNvSpPr txBox="1">
            <a:spLocks noChangeArrowheads="1"/>
          </p:cNvSpPr>
          <p:nvPr/>
        </p:nvSpPr>
        <p:spPr bwMode="auto">
          <a:xfrm>
            <a:off x="7747446" y="4476677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8211095" y="4515273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en-US" sz="2000" b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123" name="Group 82"/>
          <p:cNvGrpSpPr>
            <a:grpSpLocks/>
          </p:cNvGrpSpPr>
          <p:nvPr/>
        </p:nvGrpSpPr>
        <p:grpSpPr bwMode="auto">
          <a:xfrm rot="7053682">
            <a:off x="8730116" y="4813484"/>
            <a:ext cx="121642" cy="490498"/>
            <a:chOff x="2065" y="2065"/>
            <a:chExt cx="192" cy="672"/>
          </a:xfrm>
          <a:effectLst/>
        </p:grpSpPr>
        <p:sp>
          <p:nvSpPr>
            <p:cNvPr id="124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82"/>
          <p:cNvGrpSpPr>
            <a:grpSpLocks/>
          </p:cNvGrpSpPr>
          <p:nvPr/>
        </p:nvGrpSpPr>
        <p:grpSpPr bwMode="auto">
          <a:xfrm rot="8308647">
            <a:off x="8509771" y="4857999"/>
            <a:ext cx="134668" cy="620563"/>
            <a:chOff x="2065" y="2065"/>
            <a:chExt cx="192" cy="672"/>
          </a:xfrm>
          <a:effectLst/>
        </p:grpSpPr>
        <p:sp>
          <p:nvSpPr>
            <p:cNvPr id="136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668344" y="5262299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valence</a:t>
            </a:r>
          </a:p>
          <a:p>
            <a:r>
              <a:rPr lang="en-GB" sz="2400" dirty="0" smtClean="0"/>
              <a:t>driven</a:t>
            </a:r>
            <a:endParaRPr lang="en-GB" sz="2400" dirty="0"/>
          </a:p>
        </p:txBody>
      </p:sp>
      <p:cxnSp>
        <p:nvCxnSpPr>
          <p:cNvPr id="150" name="Straight Arrow Connector 149"/>
          <p:cNvCxnSpPr/>
          <p:nvPr/>
        </p:nvCxnSpPr>
        <p:spPr bwMode="auto">
          <a:xfrm flipH="1">
            <a:off x="6606480" y="3804519"/>
            <a:ext cx="522265" cy="925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559214" y="1052736"/>
            <a:ext cx="253306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sym typeface="Symbol"/>
              </a:rPr>
              <a:t>NLO</a:t>
            </a:r>
            <a:r>
              <a:rPr lang="en-GB" sz="1800" i="1" dirty="0" smtClean="0">
                <a:sym typeface="Symbol"/>
              </a:rPr>
              <a:t> </a:t>
            </a:r>
            <a:r>
              <a:rPr lang="en-GB" sz="1800" baseline="30000" dirty="0" smtClean="0">
                <a:sym typeface="Symbol"/>
              </a:rPr>
              <a:t>2</a:t>
            </a:r>
            <a:r>
              <a:rPr lang="en-GB" sz="1800" dirty="0" smtClean="0">
                <a:sym typeface="Symbol"/>
              </a:rPr>
              <a:t> </a:t>
            </a:r>
            <a:r>
              <a:rPr lang="en-GB" sz="1800" dirty="0" smtClean="0"/>
              <a:t>= 10000 GeV</a:t>
            </a:r>
            <a:r>
              <a:rPr lang="en-GB" sz="1800" baseline="30000" dirty="0" smtClean="0"/>
              <a:t>2</a:t>
            </a:r>
            <a:endParaRPr lang="en-GB" sz="1800" dirty="0" smtClean="0"/>
          </a:p>
          <a:p>
            <a:pPr algn="r"/>
            <a:r>
              <a:rPr lang="en-GB" sz="1800" dirty="0" smtClean="0"/>
              <a:t>probe @ 2 am (Fermi</a:t>
            </a:r>
            <a:r>
              <a:rPr lang="en-GB" sz="2000" dirty="0" smtClean="0"/>
              <a:t>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5" y="5158562"/>
                <a:ext cx="1944215" cy="1582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proton structure @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diameter</m:t>
                        </m:r>
                      </m:num>
                      <m:den>
                        <m:r>
                          <a:rPr lang="en-GB" sz="28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5158562"/>
                <a:ext cx="1944215" cy="1582806"/>
              </a:xfrm>
              <a:prstGeom prst="rect">
                <a:avLst/>
              </a:prstGeom>
              <a:blipFill rotWithShape="1">
                <a:blip r:embed="rId6"/>
                <a:stretch>
                  <a:fillRect l="-6583" t="-3846" r="-3448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/>
          <p:cNvSpPr txBox="1"/>
          <p:nvPr/>
        </p:nvSpPr>
        <p:spPr>
          <a:xfrm>
            <a:off x="3677054" y="6453336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f</a:t>
            </a:r>
            <a:r>
              <a:rPr lang="en-GB" sz="2000" dirty="0" smtClean="0">
                <a:solidFill>
                  <a:schemeClr val="tx1"/>
                </a:solidFill>
              </a:rPr>
              <a:t>raction of proton momentum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261862" y="4077072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 err="1" smtClean="0"/>
              <a:t>g</a:t>
            </a:r>
            <a:r>
              <a:rPr lang="en-GB" altLang="en-US" sz="2800" i="0" dirty="0" err="1"/>
              <a:t>→</a:t>
            </a:r>
            <a:r>
              <a:rPr lang="en-GB" altLang="en-US" sz="2800" dirty="0" err="1"/>
              <a:t>qq</a:t>
            </a:r>
            <a:r>
              <a:rPr lang="en-GB" altLang="en-US" sz="2800" dirty="0"/>
              <a:t> </a:t>
            </a:r>
          </a:p>
        </p:txBody>
      </p:sp>
      <p:sp>
        <p:nvSpPr>
          <p:cNvPr id="153" name="Line 13"/>
          <p:cNvSpPr>
            <a:spLocks noChangeShapeType="1"/>
          </p:cNvSpPr>
          <p:nvPr/>
        </p:nvSpPr>
        <p:spPr bwMode="auto">
          <a:xfrm flipH="1">
            <a:off x="1068505" y="4670081"/>
            <a:ext cx="649288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Line 14"/>
          <p:cNvSpPr>
            <a:spLocks noChangeShapeType="1"/>
          </p:cNvSpPr>
          <p:nvPr/>
        </p:nvSpPr>
        <p:spPr bwMode="auto">
          <a:xfrm rot="-1018260" flipH="1" flipV="1">
            <a:off x="1098261" y="4809502"/>
            <a:ext cx="507879" cy="279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6" name="Group 18"/>
          <p:cNvGrpSpPr>
            <a:grpSpLocks/>
          </p:cNvGrpSpPr>
          <p:nvPr/>
        </p:nvGrpSpPr>
        <p:grpSpPr bwMode="auto">
          <a:xfrm rot="5279763">
            <a:off x="557714" y="4525594"/>
            <a:ext cx="212725" cy="768350"/>
            <a:chOff x="2065" y="2065"/>
            <a:chExt cx="192" cy="672"/>
          </a:xfrm>
        </p:grpSpPr>
        <p:sp>
          <p:nvSpPr>
            <p:cNvPr id="157" name="Arc 1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Arc 2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Arc 2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Arc 2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Arc 2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Arc 2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Arc 2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Arc 2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Arc 2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Arc 2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Arc 2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0546" y="378904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_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71" name="TextBox 170"/>
          <p:cNvSpPr txBox="1"/>
          <p:nvPr/>
        </p:nvSpPr>
        <p:spPr>
          <a:xfrm>
            <a:off x="7472100" y="818709"/>
            <a:ext cx="1588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inclusive</a:t>
            </a:r>
          </a:p>
          <a:p>
            <a:r>
              <a:rPr lang="en-GB" sz="2800" i="1" dirty="0" err="1" smtClean="0">
                <a:solidFill>
                  <a:schemeClr val="tx1"/>
                </a:solidFill>
              </a:rPr>
              <a:t>ep</a:t>
            </a:r>
            <a:r>
              <a:rPr lang="en-GB" sz="2800" dirty="0" err="1">
                <a:solidFill>
                  <a:schemeClr val="tx1"/>
                </a:solidFill>
                <a:sym typeface="Symbol"/>
              </a:rPr>
              <a:t></a:t>
            </a:r>
            <a:r>
              <a:rPr lang="en-GB" sz="2800" i="1" dirty="0" err="1">
                <a:solidFill>
                  <a:schemeClr val="tx1"/>
                </a:solidFill>
                <a:sym typeface="Symbol"/>
              </a:rPr>
              <a:t>eX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 bwMode="auto">
          <a:xfrm>
            <a:off x="1763688" y="2618234"/>
            <a:ext cx="1368152" cy="14977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38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79623"/>
            <a:ext cx="9116103" cy="583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561662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Colour Interaction Dynamics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10" descr="max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r="30350"/>
          <a:stretch>
            <a:fillRect/>
          </a:stretch>
        </p:blipFill>
        <p:spPr bwMode="auto">
          <a:xfrm>
            <a:off x="7236296" y="979623"/>
            <a:ext cx="1790450" cy="24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89756"/>
            <a:ext cx="694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GB" altLang="en-US" sz="2800" dirty="0">
                <a:cs typeface="Times New Roman" pitchFamily="18" charset="0"/>
              </a:rPr>
              <a:t> 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deep-inelastic probe 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en-GB" alt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hadronic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 inter</a:t>
            </a:r>
            <a:r>
              <a:rPr lang="en-GB" altLang="en-US" sz="2800" b="1" u="sng" baseline="30000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en-GB" sz="2800" b="1" u="sng" baseline="30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650" y="980728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err="1" smtClean="0">
                <a:solidFill>
                  <a:schemeClr val="tx1"/>
                </a:solidFill>
              </a:rPr>
              <a:t>ep</a:t>
            </a:r>
            <a:r>
              <a:rPr lang="en-GB" sz="2800" dirty="0" err="1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GB" sz="2800" i="1" dirty="0" err="1" smtClean="0">
                <a:solidFill>
                  <a:schemeClr val="tx1"/>
                </a:solidFill>
                <a:sym typeface="Symbol"/>
              </a:rPr>
              <a:t>eXY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980728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GB" sz="2800" dirty="0" smtClean="0">
                <a:solidFill>
                  <a:schemeClr val="tx1"/>
                </a:solidFill>
              </a:rPr>
              <a:t>emi-inclusive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7824" y="3532501"/>
                <a:ext cx="1620124" cy="6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Bj</m:t>
                        </m:r>
                      </m:sub>
                    </m:sSub>
                    <m:r>
                      <a:rPr lang="en-US" sz="20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532501"/>
                <a:ext cx="1620124" cy="6042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6494" y="3544812"/>
                <a:ext cx="1564018" cy="6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94" y="3544812"/>
                <a:ext cx="1564018" cy="6042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3186" y="3573016"/>
                <a:ext cx="1429174" cy="61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86" y="3573016"/>
                <a:ext cx="1429174" cy="6165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12360" y="2568437"/>
                <a:ext cx="1364284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Bj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568437"/>
                <a:ext cx="1364284" cy="428515"/>
              </a:xfrm>
              <a:prstGeom prst="rect">
                <a:avLst/>
              </a:prstGeom>
              <a:blipFill rotWithShape="0"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9"/>
          <a:stretch/>
        </p:blipFill>
        <p:spPr bwMode="auto">
          <a:xfrm>
            <a:off x="4724728" y="972132"/>
            <a:ext cx="4347264" cy="57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-63619" y="908050"/>
            <a:ext cx="5104282" cy="18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cs typeface="Times New Roman" pitchFamily="18" charset="0"/>
              </a:rPr>
              <a:t>x-section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>
                <a:cs typeface="Times New Roman" pitchFamily="18" charset="0"/>
              </a:rPr>
              <a:t>x </a:t>
            </a:r>
            <a:r>
              <a:rPr lang="en-GB" altLang="en-US" sz="2800" dirty="0" smtClean="0">
                <a:cs typeface="Times New Roman" pitchFamily="18" charset="0"/>
              </a:rPr>
              <a:t> </a:t>
            </a:r>
            <a:r>
              <a:rPr lang="el-GR" altLang="en-US" sz="2800" dirty="0" smtClean="0"/>
              <a:t>σ</a:t>
            </a:r>
            <a:r>
              <a:rPr lang="en-GB" altLang="en-US" sz="2800" b="1" i="0" baseline="-25000" dirty="0" smtClean="0"/>
              <a:t>r</a:t>
            </a:r>
            <a:r>
              <a:rPr lang="en-GB" altLang="en-US" sz="2800" i="0" dirty="0" smtClean="0"/>
              <a:t>~</a:t>
            </a:r>
            <a:r>
              <a:rPr lang="en-GB" altLang="en-US" sz="2800" dirty="0" smtClean="0">
                <a:cs typeface="Times New Roman" pitchFamily="18" charset="0"/>
              </a:rPr>
              <a:t>F</a:t>
            </a:r>
            <a:r>
              <a:rPr lang="en-GB" altLang="en-US" sz="2800" b="1" i="0" baseline="-25000" dirty="0" smtClean="0">
                <a:cs typeface="Times New Roman" pitchFamily="18" charset="0"/>
              </a:rPr>
              <a:t>2 </a:t>
            </a:r>
            <a:r>
              <a:rPr lang="en-GB" altLang="en-US" sz="2800" i="0" dirty="0">
                <a:cs typeface="Times New Roman" pitchFamily="18" charset="0"/>
              </a:rPr>
              <a:t>(</a:t>
            </a:r>
            <a:r>
              <a:rPr lang="en-GB" altLang="en-US" sz="2800" b="1" dirty="0">
                <a:cs typeface="Times New Roman" pitchFamily="18" charset="0"/>
                <a:sym typeface="Symbol"/>
              </a:rPr>
              <a:t>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,</a:t>
            </a:r>
            <a:r>
              <a:rPr lang="en-GB" altLang="en-US" sz="2800" dirty="0">
                <a:cs typeface="Times New Roman" pitchFamily="18" charset="0"/>
                <a:sym typeface="Symbol"/>
              </a:rPr>
              <a:t>Q</a:t>
            </a:r>
            <a:r>
              <a:rPr lang="en-GB" altLang="en-US" sz="2800" b="1" i="0" baseline="30000" dirty="0">
                <a:cs typeface="Times New Roman" pitchFamily="18" charset="0"/>
                <a:sym typeface="Symbol"/>
              </a:rPr>
              <a:t>2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,x</a:t>
            </a:r>
            <a:r>
              <a:rPr lang="en-GB" altLang="en-US" sz="2800" dirty="0">
                <a:cs typeface="Times New Roman" pitchFamily="18" charset="0"/>
                <a:sym typeface="Symbol"/>
              </a:rPr>
              <a:t>  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)</a:t>
            </a:r>
            <a:endParaRPr lang="el-GR" altLang="en-US" sz="2800" i="0" dirty="0"/>
          </a:p>
          <a:p>
            <a:pPr eaLnBrk="1" hangingPunct="1"/>
            <a:r>
              <a:rPr lang="en-GB" altLang="en-US" sz="2800" i="0" dirty="0" smtClean="0"/>
              <a:t> </a:t>
            </a:r>
            <a:r>
              <a:rPr lang="en-GB" altLang="en-US" sz="2800" i="0" dirty="0" smtClean="0">
                <a:solidFill>
                  <a:srgbClr val="FF3300"/>
                </a:solidFill>
              </a:rPr>
              <a:t>-</a:t>
            </a:r>
            <a:r>
              <a:rPr lang="en-GB" altLang="en-US" sz="2800" i="0" dirty="0" smtClean="0"/>
              <a:t>  </a:t>
            </a:r>
            <a:r>
              <a:rPr lang="en-GB" altLang="en-US" sz="2800" i="0" dirty="0"/>
              <a:t>scaling violations </a:t>
            </a:r>
            <a:r>
              <a:rPr lang="en-GB" altLang="en-US" sz="2800" i="0" dirty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eaLnBrk="1" hangingPunct="1"/>
            <a:r>
              <a:rPr lang="en-GB" altLang="en-US" sz="2800" dirty="0" smtClean="0"/>
              <a:t>    </a:t>
            </a:r>
            <a:r>
              <a:rPr lang="en-GB" altLang="en-US" sz="2800" i="0" dirty="0" smtClean="0"/>
              <a:t>1</a:t>
            </a:r>
            <a:r>
              <a:rPr lang="en-GB" altLang="en-US" sz="2800" b="1" i="0" baseline="-25000" dirty="0" smtClean="0"/>
              <a:t>f</a:t>
            </a:r>
            <a:r>
              <a:rPr lang="en-GB" altLang="en-US" sz="2800" i="0" dirty="0" smtClean="0"/>
              <a:t> (</a:t>
            </a:r>
            <a:r>
              <a:rPr lang="en-GB" altLang="en-US" sz="2800" dirty="0" err="1" smtClean="0"/>
              <a:t>q</a:t>
            </a:r>
            <a:r>
              <a:rPr lang="en-GB" altLang="en-US" sz="2800" b="1" i="0" baseline="-25000" dirty="0" err="1" smtClean="0"/>
              <a:t>S</a:t>
            </a:r>
            <a:r>
              <a:rPr lang="en-GB" altLang="en-US" sz="2800" i="0" dirty="0" smtClean="0"/>
              <a:t>) QCD evolution</a:t>
            </a:r>
            <a:endParaRPr lang="el-GR" altLang="en-US" sz="2800" i="0" dirty="0"/>
          </a:p>
          <a:p>
            <a:pPr eaLnBrk="1" hangingPunct="1"/>
            <a:r>
              <a:rPr lang="en-GB" altLang="en-US" sz="2800" i="0" dirty="0"/>
              <a:t> </a:t>
            </a:r>
            <a:endParaRPr lang="en-GB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40739"/>
            <a:ext cx="4392488" cy="30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40" y="44624"/>
            <a:ext cx="5616575" cy="647700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Colour Interaction Dynamics</a:t>
            </a:r>
            <a:endParaRPr lang="en-GB" sz="3200" b="1" i="0" baseline="-25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5500" y="2272308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 smtClean="0">
                <a:solidFill>
                  <a:srgbClr val="FF3300"/>
                </a:solidFill>
              </a:rPr>
              <a:t>-</a:t>
            </a:r>
            <a:r>
              <a:rPr lang="en-GB" altLang="en-US" sz="2800" i="0" dirty="0" smtClean="0"/>
              <a:t>  </a:t>
            </a:r>
            <a:r>
              <a:rPr lang="el-GR" altLang="en-US" sz="2800" dirty="0"/>
              <a:t>β</a:t>
            </a:r>
            <a:r>
              <a:rPr lang="en-GB" altLang="en-US" sz="2800" i="0" dirty="0"/>
              <a:t> </a:t>
            </a:r>
            <a:r>
              <a:rPr lang="en-GB" altLang="en-US" sz="2800" i="0" dirty="0" err="1"/>
              <a:t>dep</a:t>
            </a:r>
            <a:r>
              <a:rPr lang="en-GB" altLang="en-US" sz="2800" b="1" i="0" u="sng" baseline="30000" dirty="0" err="1"/>
              <a:t>c</a:t>
            </a:r>
            <a:r>
              <a:rPr lang="en-GB" altLang="en-US" sz="2800" i="0" dirty="0"/>
              <a:t> </a:t>
            </a:r>
            <a:r>
              <a:rPr lang="en-GB" altLang="en-US" sz="2800" i="0" dirty="0" smtClean="0">
                <a:sym typeface="Symbol"/>
              </a:rPr>
              <a:t></a:t>
            </a:r>
            <a:r>
              <a:rPr lang="en-GB" altLang="en-US" sz="2800" i="0" dirty="0" smtClean="0"/>
              <a:t> </a:t>
            </a:r>
            <a:r>
              <a:rPr lang="en-GB" altLang="en-US" sz="2800" dirty="0" err="1"/>
              <a:t>g</a:t>
            </a:r>
            <a:r>
              <a:rPr lang="en-GB" altLang="en-US" sz="2800" i="0" dirty="0" err="1"/>
              <a:t>→</a:t>
            </a:r>
            <a:r>
              <a:rPr lang="en-GB" altLang="en-US" sz="2800" dirty="0" err="1"/>
              <a:t>qq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             </a:t>
            </a:r>
            <a:r>
              <a:rPr lang="en-GB" altLang="en-US" sz="2800" i="0" dirty="0" smtClean="0"/>
              <a:t>in</a:t>
            </a:r>
            <a:endParaRPr lang="en-GB" altLang="en-US" sz="2800" i="0" dirty="0"/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2116044" y="1036638"/>
            <a:ext cx="315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I</a:t>
            </a:r>
            <a:endParaRPr lang="en-US" altLang="en-US" sz="2800" b="1" i="0" baseline="-25000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215932" y="1036638"/>
            <a:ext cx="312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P</a:t>
            </a:r>
            <a:endParaRPr lang="en-US" altLang="en-US" sz="2800" b="1" i="0" baseline="-250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771800" y="1900238"/>
            <a:ext cx="40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pic>
        <p:nvPicPr>
          <p:cNvPr id="72" name="Picture 10" descr="max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r="30350"/>
          <a:stretch>
            <a:fillRect/>
          </a:stretch>
        </p:blipFill>
        <p:spPr bwMode="auto">
          <a:xfrm>
            <a:off x="7766050" y="1628775"/>
            <a:ext cx="1270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3968829" y="2488332"/>
            <a:ext cx="433926" cy="141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 rot="-1018260" flipH="1" flipV="1">
            <a:off x="3998585" y="2556365"/>
            <a:ext cx="507879" cy="279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5" name="Group 18"/>
          <p:cNvGrpSpPr>
            <a:grpSpLocks/>
          </p:cNvGrpSpPr>
          <p:nvPr/>
        </p:nvGrpSpPr>
        <p:grpSpPr bwMode="auto">
          <a:xfrm rot="5279763">
            <a:off x="3458038" y="2272457"/>
            <a:ext cx="212725" cy="768350"/>
            <a:chOff x="2065" y="2065"/>
            <a:chExt cx="192" cy="672"/>
          </a:xfrm>
        </p:grpSpPr>
        <p:sp>
          <p:nvSpPr>
            <p:cNvPr id="76" name="Arc 1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Arc 2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2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2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2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Arc 2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2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2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2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Arc 2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2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4472885" y="1052736"/>
            <a:ext cx="315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I</a:t>
            </a:r>
            <a:endParaRPr lang="en-US" altLang="en-US" sz="2800" b="1" i="0" baseline="-25000" dirty="0"/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572773" y="1052736"/>
            <a:ext cx="312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P</a:t>
            </a:r>
            <a:endParaRPr lang="en-US" altLang="en-US" sz="2800" b="1" i="0" baseline="-25000" dirty="0"/>
          </a:p>
        </p:txBody>
      </p:sp>
      <p:cxnSp>
        <p:nvCxnSpPr>
          <p:cNvPr id="89" name="Straight Arrow Connector 88"/>
          <p:cNvCxnSpPr>
            <a:stCxn id="68" idx="3"/>
          </p:cNvCxnSpPr>
          <p:nvPr/>
        </p:nvCxnSpPr>
        <p:spPr bwMode="auto">
          <a:xfrm>
            <a:off x="4928950" y="2533918"/>
            <a:ext cx="3099434" cy="3910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5097760" y="980976"/>
            <a:ext cx="9144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618720" y="836712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GB" sz="2800" dirty="0" smtClean="0">
                <a:solidFill>
                  <a:schemeClr val="tx1"/>
                </a:solidFill>
              </a:rPr>
              <a:t>emi-inclusive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4340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5" descr="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9590" r="14748" b="6235"/>
          <a:stretch>
            <a:fillRect/>
          </a:stretch>
        </p:blipFill>
        <p:spPr bwMode="auto">
          <a:xfrm>
            <a:off x="5092700" y="908050"/>
            <a:ext cx="4016375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331640" y="44624"/>
            <a:ext cx="5616575" cy="647700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Colour Interaction Dynamics</a:t>
            </a:r>
            <a:endParaRPr lang="en-GB" sz="3200" b="1" i="0" baseline="-25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529263" y="765175"/>
            <a:ext cx="9144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9946" name="Picture 10" descr="max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r="30350"/>
          <a:stretch>
            <a:fillRect/>
          </a:stretch>
        </p:blipFill>
        <p:spPr bwMode="auto">
          <a:xfrm>
            <a:off x="7766050" y="1628775"/>
            <a:ext cx="1270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4860032" y="2564904"/>
            <a:ext cx="2996129" cy="2371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943" name="Picture 6" descr="beta_p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7571" r="14748" b="44611"/>
          <a:stretch>
            <a:fillRect/>
          </a:stretch>
        </p:blipFill>
        <p:spPr bwMode="auto">
          <a:xfrm>
            <a:off x="468313" y="2857500"/>
            <a:ext cx="46799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649214" y="1130673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semi-inclusive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-63619" y="908050"/>
            <a:ext cx="5104282" cy="18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cs typeface="Times New Roman" pitchFamily="18" charset="0"/>
              </a:rPr>
              <a:t>x-section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>
                <a:cs typeface="Times New Roman" pitchFamily="18" charset="0"/>
              </a:rPr>
              <a:t>x </a:t>
            </a:r>
            <a:r>
              <a:rPr lang="en-GB" altLang="en-US" sz="2800" dirty="0" smtClean="0">
                <a:cs typeface="Times New Roman" pitchFamily="18" charset="0"/>
              </a:rPr>
              <a:t> </a:t>
            </a:r>
            <a:r>
              <a:rPr lang="el-GR" altLang="en-US" sz="2800" dirty="0" smtClean="0"/>
              <a:t>σ</a:t>
            </a:r>
            <a:r>
              <a:rPr lang="en-GB" altLang="en-US" sz="2800" b="1" i="0" baseline="-25000" dirty="0" smtClean="0"/>
              <a:t>r</a:t>
            </a:r>
            <a:r>
              <a:rPr lang="en-GB" altLang="en-US" sz="2800" i="0" dirty="0" smtClean="0"/>
              <a:t>~</a:t>
            </a:r>
            <a:r>
              <a:rPr lang="en-GB" altLang="en-US" sz="2800" dirty="0" smtClean="0">
                <a:cs typeface="Times New Roman" pitchFamily="18" charset="0"/>
              </a:rPr>
              <a:t>F</a:t>
            </a:r>
            <a:r>
              <a:rPr lang="en-GB" altLang="en-US" sz="2800" b="1" i="0" baseline="-25000" dirty="0" smtClean="0">
                <a:cs typeface="Times New Roman" pitchFamily="18" charset="0"/>
              </a:rPr>
              <a:t>2 </a:t>
            </a:r>
            <a:r>
              <a:rPr lang="en-GB" altLang="en-US" sz="2800" i="0" dirty="0">
                <a:cs typeface="Times New Roman" pitchFamily="18" charset="0"/>
              </a:rPr>
              <a:t>(</a:t>
            </a:r>
            <a:r>
              <a:rPr lang="en-GB" altLang="en-US" sz="2800" b="1" dirty="0">
                <a:cs typeface="Times New Roman" pitchFamily="18" charset="0"/>
                <a:sym typeface="Symbol"/>
              </a:rPr>
              <a:t>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,</a:t>
            </a:r>
            <a:r>
              <a:rPr lang="en-GB" altLang="en-US" sz="2800" dirty="0">
                <a:cs typeface="Times New Roman" pitchFamily="18" charset="0"/>
                <a:sym typeface="Symbol"/>
              </a:rPr>
              <a:t>Q</a:t>
            </a:r>
            <a:r>
              <a:rPr lang="en-GB" altLang="en-US" sz="2800" b="1" i="0" baseline="30000" dirty="0">
                <a:cs typeface="Times New Roman" pitchFamily="18" charset="0"/>
                <a:sym typeface="Symbol"/>
              </a:rPr>
              <a:t>2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,x</a:t>
            </a:r>
            <a:r>
              <a:rPr lang="en-GB" altLang="en-US" sz="2800" dirty="0">
                <a:cs typeface="Times New Roman" pitchFamily="18" charset="0"/>
                <a:sym typeface="Symbol"/>
              </a:rPr>
              <a:t>  </a:t>
            </a:r>
            <a:r>
              <a:rPr lang="en-GB" altLang="en-US" sz="2800" i="0" dirty="0">
                <a:cs typeface="Times New Roman" pitchFamily="18" charset="0"/>
                <a:sym typeface="Symbol"/>
              </a:rPr>
              <a:t>)</a:t>
            </a:r>
            <a:endParaRPr lang="el-GR" altLang="en-US" sz="2800" i="0" dirty="0"/>
          </a:p>
          <a:p>
            <a:pPr eaLnBrk="1" hangingPunct="1"/>
            <a:r>
              <a:rPr lang="en-GB" altLang="en-US" sz="2800" i="0" dirty="0" smtClean="0"/>
              <a:t> </a:t>
            </a:r>
            <a:r>
              <a:rPr lang="en-GB" altLang="en-US" sz="2800" i="0" dirty="0" smtClean="0">
                <a:solidFill>
                  <a:srgbClr val="FF3300"/>
                </a:solidFill>
              </a:rPr>
              <a:t>-</a:t>
            </a:r>
            <a:r>
              <a:rPr lang="en-GB" altLang="en-US" sz="2800" i="0" dirty="0" smtClean="0"/>
              <a:t>  </a:t>
            </a:r>
            <a:r>
              <a:rPr lang="en-GB" altLang="en-US" sz="2800" i="0" dirty="0"/>
              <a:t>scaling violations </a:t>
            </a:r>
            <a:r>
              <a:rPr lang="en-GB" altLang="en-US" sz="2800" i="0" dirty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eaLnBrk="1" hangingPunct="1"/>
            <a:r>
              <a:rPr lang="en-GB" altLang="en-US" sz="2800" dirty="0" smtClean="0"/>
              <a:t>    </a:t>
            </a:r>
            <a:r>
              <a:rPr lang="en-GB" altLang="en-US" sz="2800" i="0" dirty="0" smtClean="0"/>
              <a:t>1</a:t>
            </a:r>
            <a:r>
              <a:rPr lang="en-GB" altLang="en-US" sz="2800" b="1" i="0" baseline="-25000" dirty="0" smtClean="0"/>
              <a:t>f</a:t>
            </a:r>
            <a:r>
              <a:rPr lang="en-GB" altLang="en-US" sz="2800" i="0" dirty="0" smtClean="0"/>
              <a:t> (</a:t>
            </a:r>
            <a:r>
              <a:rPr lang="en-GB" altLang="en-US" sz="2800" dirty="0" err="1" smtClean="0"/>
              <a:t>q</a:t>
            </a:r>
            <a:r>
              <a:rPr lang="en-GB" altLang="en-US" sz="2800" b="1" i="0" baseline="-25000" dirty="0" err="1" smtClean="0"/>
              <a:t>S</a:t>
            </a:r>
            <a:r>
              <a:rPr lang="en-GB" altLang="en-US" sz="2800" i="0" dirty="0" smtClean="0"/>
              <a:t>) QCD evolution</a:t>
            </a:r>
            <a:endParaRPr lang="el-GR" altLang="en-US" sz="2800" i="0" dirty="0"/>
          </a:p>
          <a:p>
            <a:pPr eaLnBrk="1" hangingPunct="1"/>
            <a:r>
              <a:rPr lang="en-GB" altLang="en-US" sz="2800" i="0" dirty="0"/>
              <a:t> </a:t>
            </a:r>
            <a:endParaRPr lang="en-GB" altLang="en-US" sz="2800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5500" y="2272308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 smtClean="0">
                <a:solidFill>
                  <a:srgbClr val="FF3300"/>
                </a:solidFill>
              </a:rPr>
              <a:t>-</a:t>
            </a:r>
            <a:r>
              <a:rPr lang="en-GB" altLang="en-US" sz="2800" i="0" dirty="0" smtClean="0"/>
              <a:t>  </a:t>
            </a:r>
            <a:r>
              <a:rPr lang="el-GR" altLang="en-US" sz="2800" dirty="0"/>
              <a:t>β</a:t>
            </a:r>
            <a:r>
              <a:rPr lang="en-GB" altLang="en-US" sz="2800" i="0" dirty="0"/>
              <a:t> </a:t>
            </a:r>
            <a:r>
              <a:rPr lang="en-GB" altLang="en-US" sz="2800" i="0" dirty="0" err="1"/>
              <a:t>dep</a:t>
            </a:r>
            <a:r>
              <a:rPr lang="en-GB" altLang="en-US" sz="2800" b="1" i="0" u="sng" baseline="30000" dirty="0" err="1"/>
              <a:t>c</a:t>
            </a:r>
            <a:r>
              <a:rPr lang="en-GB" altLang="en-US" sz="2800" i="0" dirty="0"/>
              <a:t> </a:t>
            </a:r>
            <a:r>
              <a:rPr lang="en-GB" altLang="en-US" sz="2800" i="0" dirty="0" smtClean="0">
                <a:sym typeface="Symbol"/>
              </a:rPr>
              <a:t></a:t>
            </a:r>
            <a:r>
              <a:rPr lang="en-GB" altLang="en-US" sz="2800" i="0" dirty="0" smtClean="0"/>
              <a:t> </a:t>
            </a:r>
            <a:r>
              <a:rPr lang="en-GB" altLang="en-US" sz="2800" dirty="0" err="1"/>
              <a:t>g</a:t>
            </a:r>
            <a:r>
              <a:rPr lang="en-GB" altLang="en-US" sz="2800" i="0" dirty="0" err="1"/>
              <a:t>→</a:t>
            </a:r>
            <a:r>
              <a:rPr lang="en-GB" altLang="en-US" sz="2800" dirty="0" err="1"/>
              <a:t>qq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             </a:t>
            </a:r>
            <a:r>
              <a:rPr lang="en-GB" altLang="en-US" sz="2800" i="0" dirty="0" smtClean="0"/>
              <a:t>in</a:t>
            </a:r>
            <a:endParaRPr lang="en-GB" altLang="en-US" sz="2800" i="0" dirty="0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116044" y="1036638"/>
            <a:ext cx="315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I</a:t>
            </a:r>
            <a:endParaRPr lang="en-US" altLang="en-US" sz="2800" b="1" i="0" baseline="-25000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215932" y="1036638"/>
            <a:ext cx="312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P</a:t>
            </a:r>
            <a:endParaRPr lang="en-US" altLang="en-US" sz="2800" b="1" i="0" baseline="-25000" dirty="0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771800" y="1900238"/>
            <a:ext cx="40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3968829" y="2488332"/>
            <a:ext cx="433926" cy="141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 rot="-1018260" flipH="1" flipV="1">
            <a:off x="3998585" y="2556365"/>
            <a:ext cx="507879" cy="279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 rot="5279763">
            <a:off x="3458038" y="2272457"/>
            <a:ext cx="212725" cy="768350"/>
            <a:chOff x="2065" y="2065"/>
            <a:chExt cx="192" cy="672"/>
          </a:xfrm>
        </p:grpSpPr>
        <p:sp>
          <p:nvSpPr>
            <p:cNvPr id="45" name="Arc 1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2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rc 2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Arc 2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Arc 2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rc 2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rc 2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Arc 2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Arc 2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Arc 2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Arc 2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4472885" y="1052736"/>
            <a:ext cx="315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I</a:t>
            </a:r>
            <a:endParaRPr lang="en-US" altLang="en-US" sz="2800" b="1" i="0" baseline="-25000" dirty="0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4572773" y="1052736"/>
            <a:ext cx="312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P</a:t>
            </a:r>
            <a:endParaRPr lang="en-US" altLang="en-US" sz="2800" b="1" i="0" baseline="-25000" dirty="0"/>
          </a:p>
        </p:txBody>
      </p:sp>
    </p:spTree>
    <p:extLst>
      <p:ext uri="{BB962C8B-B14F-4D97-AF65-F5344CB8AC3E}">
        <p14:creationId xmlns:p14="http://schemas.microsoft.com/office/powerpoint/2010/main" val="39762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59" y="44624"/>
            <a:ext cx="6007531" cy="504056"/>
          </a:xfrm>
        </p:spPr>
        <p:txBody>
          <a:bodyPr/>
          <a:lstStyle/>
          <a:p>
            <a:r>
              <a:rPr lang="en-GB" dirty="0"/>
              <a:t>Hadron and Photon Structure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3300"/>
            <a:ext cx="4320479" cy="49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2133"/>
            <a:ext cx="4464495" cy="42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3789040"/>
            <a:ext cx="1059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/>
              <a:t>valence</a:t>
            </a:r>
          </a:p>
          <a:p>
            <a:pPr algn="r"/>
            <a:r>
              <a:rPr lang="en-GB" sz="2000" dirty="0"/>
              <a:t>d</a:t>
            </a:r>
            <a:r>
              <a:rPr lang="en-GB" sz="2000" dirty="0" smtClean="0"/>
              <a:t>riven</a:t>
            </a:r>
          </a:p>
          <a:p>
            <a:pPr algn="r"/>
            <a:r>
              <a:rPr lang="en-GB" sz="2000" i="1" dirty="0" err="1">
                <a:sym typeface="Symbol"/>
              </a:rPr>
              <a:t>q</a:t>
            </a:r>
            <a:r>
              <a:rPr lang="en-GB" sz="2000" dirty="0" err="1">
                <a:sym typeface="Symbol"/>
              </a:rPr>
              <a:t></a:t>
            </a:r>
            <a:r>
              <a:rPr lang="en-GB" sz="2000" i="1" dirty="0" err="1" smtClean="0">
                <a:sym typeface="Symbol"/>
              </a:rPr>
              <a:t>q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</a:t>
            </a:r>
            <a:endParaRPr lang="en-GB" sz="2000" dirty="0"/>
          </a:p>
          <a:p>
            <a:pPr algn="r"/>
            <a:r>
              <a:rPr lang="en-GB" sz="2000" i="1" dirty="0" err="1" smtClean="0">
                <a:sym typeface="Symbol"/>
              </a:rPr>
              <a:t>q</a:t>
            </a:r>
            <a:r>
              <a:rPr lang="en-GB" sz="2000" dirty="0" err="1" smtClean="0">
                <a:sym typeface="Symbol"/>
              </a:rPr>
              <a:t></a:t>
            </a:r>
            <a:r>
              <a:rPr lang="en-GB" sz="2000" i="1" dirty="0" err="1" smtClean="0">
                <a:sym typeface="Symbol"/>
              </a:rPr>
              <a:t>qg</a:t>
            </a:r>
            <a:r>
              <a:rPr lang="en-GB" sz="2000" i="1" dirty="0" smtClean="0">
                <a:sym typeface="Symbol"/>
              </a:rPr>
              <a:t> </a:t>
            </a:r>
          </a:p>
          <a:p>
            <a:pPr algn="r"/>
            <a:r>
              <a:rPr lang="en-GB" sz="2000" dirty="0" smtClean="0">
                <a:sym typeface="Symbol"/>
              </a:rPr>
              <a:t>+…</a:t>
            </a:r>
            <a:endParaRPr lang="en-GB" sz="2000" dirty="0"/>
          </a:p>
          <a:p>
            <a:pPr algn="r"/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869160"/>
            <a:ext cx="2154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olour driven</a:t>
            </a:r>
          </a:p>
          <a:p>
            <a:r>
              <a:rPr lang="en-GB" sz="2000" i="1" dirty="0"/>
              <a:t>g</a:t>
            </a:r>
            <a:r>
              <a:rPr lang="en-GB" sz="2000" dirty="0" smtClean="0"/>
              <a:t>-splitting</a:t>
            </a:r>
            <a:endParaRPr lang="en-GB" sz="2000" i="1" dirty="0" smtClean="0"/>
          </a:p>
          <a:p>
            <a:r>
              <a:rPr lang="en-GB" sz="2000" i="1" dirty="0" smtClean="0">
                <a:sym typeface="Symbol"/>
              </a:rPr>
              <a:t>g </a:t>
            </a:r>
            <a:r>
              <a:rPr lang="en-GB" sz="2000" dirty="0" smtClean="0">
                <a:sym typeface="Symbol"/>
              </a:rPr>
              <a:t></a:t>
            </a:r>
            <a:r>
              <a:rPr lang="en-GB" sz="2000" i="1" dirty="0" err="1" smtClean="0">
                <a:sym typeface="Symbol"/>
              </a:rPr>
              <a:t>qq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</a:t>
            </a:r>
            <a:r>
              <a:rPr lang="en-GB" sz="2000" i="1" dirty="0" err="1" smtClean="0">
                <a:sym typeface="Symbol"/>
              </a:rPr>
              <a:t>gg</a:t>
            </a:r>
            <a:endParaRPr lang="en-GB" sz="2000" i="1" dirty="0" smtClean="0">
              <a:sym typeface="Symbol"/>
            </a:endParaRPr>
          </a:p>
          <a:p>
            <a:r>
              <a:rPr lang="en-GB" sz="2000" i="1" dirty="0" smtClean="0">
                <a:sym typeface="Symbol"/>
              </a:rPr>
              <a:t>      </a:t>
            </a:r>
            <a:r>
              <a:rPr lang="en-GB" sz="2000" dirty="0" smtClean="0">
                <a:sym typeface="Symbol"/>
              </a:rPr>
              <a:t>+</a:t>
            </a:r>
            <a:r>
              <a:rPr lang="en-GB" sz="2000" i="1" dirty="0" err="1" smtClean="0">
                <a:sym typeface="Symbol"/>
              </a:rPr>
              <a:t>qqg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</a:t>
            </a:r>
            <a:r>
              <a:rPr lang="en-GB" sz="2000" i="1" dirty="0" err="1" smtClean="0">
                <a:sym typeface="Symbol"/>
              </a:rPr>
              <a:t>ggg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</a:t>
            </a:r>
            <a:r>
              <a:rPr lang="en-GB" sz="2000" i="1" dirty="0" smtClean="0">
                <a:sym typeface="Symbol"/>
              </a:rPr>
              <a:t>…</a:t>
            </a:r>
            <a:endParaRPr lang="en-GB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77122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ym typeface="Symbol"/>
              </a:rPr>
              <a:t>EM charge driven </a:t>
            </a:r>
            <a:r>
              <a:rPr lang="en-GB" sz="2000" b="1" i="1" dirty="0" smtClean="0">
                <a:sym typeface="Symbol"/>
              </a:rPr>
              <a:t> </a:t>
            </a:r>
            <a:r>
              <a:rPr lang="en-GB" sz="2000" dirty="0" smtClean="0">
                <a:sym typeface="Symbol"/>
              </a:rPr>
              <a:t>splitting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35495" y="774779"/>
                <a:ext cx="9000999" cy="56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altLang="en-US" sz="2800" i="0" dirty="0"/>
                  <a:t> s</a:t>
                </a:r>
                <a:r>
                  <a:rPr lang="en-GB" altLang="en-US" sz="2800" i="0" dirty="0" smtClean="0"/>
                  <a:t>tructure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2800" b="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>
                            <a:latin typeface="Cambria Math"/>
                          </a:rPr>
                          <m:t>𝑥</m:t>
                        </m:r>
                        <m:r>
                          <a:rPr lang="en-GB" sz="2800" b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i="0" dirty="0" smtClean="0"/>
                  <a:t> </a:t>
                </a:r>
                <a:r>
                  <a:rPr lang="en-GB" sz="2800" i="0" dirty="0"/>
                  <a:t>and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/>
                          </a:rPr>
                          <m:t>𝑥</m:t>
                        </m:r>
                        <m:r>
                          <a:rPr lang="en-GB" sz="28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altLang="en-US" sz="2800" i="0" dirty="0"/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5" y="774779"/>
                <a:ext cx="9000999" cy="565989"/>
              </a:xfrm>
              <a:prstGeom prst="rect">
                <a:avLst/>
              </a:prstGeom>
              <a:blipFill rotWithShape="0">
                <a:blip r:embed="rId4"/>
                <a:stretch>
                  <a:fillRect l="-1423" t="-7527" b="-26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9512" y="1196752"/>
            <a:ext cx="896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altLang="en-US" sz="2800" i="0" dirty="0" smtClean="0"/>
              <a:t> </a:t>
            </a:r>
            <a:r>
              <a:rPr lang="en-GB" altLang="en-US" sz="2800" i="0" dirty="0"/>
              <a:t>h</a:t>
            </a:r>
            <a:r>
              <a:rPr lang="en-GB" altLang="en-US" sz="2800" i="0" dirty="0" smtClean="0"/>
              <a:t>adron		</a:t>
            </a:r>
            <a:r>
              <a:rPr lang="en-GB" altLang="en-US" sz="2800" i="0" dirty="0"/>
              <a:t> + QCD</a:t>
            </a:r>
            <a:r>
              <a:rPr lang="en-GB" altLang="en-US" sz="2800" i="0" dirty="0" smtClean="0"/>
              <a:t> 	  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“</a:t>
            </a:r>
            <a:r>
              <a:rPr lang="en-GB" altLang="en-US" sz="2400" b="1" dirty="0" smtClean="0">
                <a:solidFill>
                  <a:schemeClr val="accent2"/>
                </a:solidFill>
                <a:sym typeface="Symbol"/>
              </a:rPr>
              <a:t>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-</a:t>
            </a:r>
            <a:r>
              <a:rPr lang="en-GB" altLang="en-US" sz="2400" i="0" dirty="0">
                <a:solidFill>
                  <a:schemeClr val="accent2"/>
                </a:solidFill>
              </a:rPr>
              <a:t>splitting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”	 </a:t>
            </a:r>
            <a:r>
              <a:rPr lang="en-GB" altLang="en-US" sz="2400" i="0" dirty="0"/>
              <a:t>+ QCD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       </a:t>
            </a:r>
            <a:endParaRPr lang="en-GB" altLang="en-US" sz="2400" i="0" dirty="0" smtClean="0"/>
          </a:p>
          <a:p>
            <a:r>
              <a:rPr lang="en-GB" altLang="en-US" sz="2400" dirty="0" smtClean="0">
                <a:solidFill>
                  <a:schemeClr val="accent2"/>
                </a:solidFill>
              </a:rPr>
              <a:t>“g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-splitting”       “</a:t>
            </a:r>
            <a:r>
              <a:rPr lang="en-GB" altLang="en-US" sz="2400" dirty="0" smtClean="0">
                <a:solidFill>
                  <a:schemeClr val="accent2"/>
                </a:solidFill>
              </a:rPr>
              <a:t>q</a:t>
            </a:r>
            <a:r>
              <a:rPr lang="en-GB" altLang="en-US" sz="2400" i="0" dirty="0" smtClean="0">
                <a:solidFill>
                  <a:schemeClr val="accent2"/>
                </a:solidFill>
              </a:rPr>
              <a:t>-splitting”</a:t>
            </a:r>
            <a:r>
              <a:rPr lang="en-GB" altLang="en-US" sz="2800" i="0" dirty="0" smtClean="0"/>
              <a:t>    </a:t>
            </a:r>
            <a:endParaRPr lang="en-GB" altLang="en-US" sz="2800" i="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067944" y="6277381"/>
            <a:ext cx="0" cy="4639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228184" y="6429781"/>
            <a:ext cx="0" cy="3115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42015" y="6741368"/>
            <a:ext cx="21861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1453816" y="2132856"/>
            <a:ext cx="533012" cy="1785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rot="-1018260" flipH="1" flipV="1">
            <a:off x="1526841" y="2237758"/>
            <a:ext cx="398462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" name="Group 38"/>
          <p:cNvGrpSpPr>
            <a:grpSpLocks/>
          </p:cNvGrpSpPr>
          <p:nvPr/>
        </p:nvGrpSpPr>
        <p:grpSpPr bwMode="auto">
          <a:xfrm rot="5279763">
            <a:off x="964865" y="1932959"/>
            <a:ext cx="212725" cy="768350"/>
            <a:chOff x="2065" y="2065"/>
            <a:chExt cx="192" cy="672"/>
          </a:xfrm>
        </p:grpSpPr>
        <p:sp>
          <p:nvSpPr>
            <p:cNvPr id="21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2834496" y="2369717"/>
            <a:ext cx="651440" cy="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rot="-1018260" flipH="1">
            <a:off x="3396088" y="2239969"/>
            <a:ext cx="741730" cy="523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5" name="Group 38"/>
          <p:cNvGrpSpPr>
            <a:grpSpLocks/>
          </p:cNvGrpSpPr>
          <p:nvPr/>
        </p:nvGrpSpPr>
        <p:grpSpPr bwMode="auto">
          <a:xfrm rot="17637422" flipV="1">
            <a:off x="3735725" y="2201457"/>
            <a:ext cx="200302" cy="724637"/>
            <a:chOff x="2065" y="2065"/>
            <a:chExt cx="192" cy="672"/>
          </a:xfrm>
        </p:grpSpPr>
        <p:sp>
          <p:nvSpPr>
            <p:cNvPr id="36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Line 36"/>
          <p:cNvSpPr>
            <a:spLocks noChangeShapeType="1"/>
          </p:cNvSpPr>
          <p:nvPr/>
        </p:nvSpPr>
        <p:spPr bwMode="auto">
          <a:xfrm flipH="1">
            <a:off x="7313876" y="1124744"/>
            <a:ext cx="385762" cy="357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37"/>
          <p:cNvSpPr>
            <a:spLocks noChangeShapeType="1"/>
          </p:cNvSpPr>
          <p:nvPr/>
        </p:nvSpPr>
        <p:spPr bwMode="auto">
          <a:xfrm rot="-1018260" flipH="1" flipV="1">
            <a:off x="7386901" y="1370806"/>
            <a:ext cx="398462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" name="Group 34"/>
          <p:cNvGrpSpPr>
            <a:grpSpLocks/>
          </p:cNvGrpSpPr>
          <p:nvPr/>
        </p:nvGrpSpPr>
        <p:grpSpPr bwMode="auto">
          <a:xfrm rot="16200000" flipH="1">
            <a:off x="6992938" y="1266031"/>
            <a:ext cx="198437" cy="431800"/>
            <a:chOff x="2064" y="385"/>
            <a:chExt cx="193" cy="576"/>
          </a:xfrm>
        </p:grpSpPr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73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69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4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65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220072" y="48290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ym typeface="Symbol"/>
              </a:rPr>
              <a:t></a:t>
            </a:r>
            <a:r>
              <a:rPr lang="en-GB" sz="2000" dirty="0" smtClean="0">
                <a:sym typeface="Symbol"/>
              </a:rPr>
              <a:t></a:t>
            </a:r>
            <a:r>
              <a:rPr lang="en-GB" sz="2000" i="1" dirty="0" err="1" smtClean="0">
                <a:sym typeface="Symbol"/>
              </a:rPr>
              <a:t>qq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</a:t>
            </a:r>
            <a:r>
              <a:rPr lang="en-GB" sz="2000" i="1" dirty="0" err="1" smtClean="0">
                <a:sym typeface="Symbol"/>
              </a:rPr>
              <a:t>qqg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smtClean="0">
                <a:sym typeface="Symbol"/>
              </a:rPr>
              <a:t>+…</a:t>
            </a:r>
            <a:endParaRPr lang="en-GB" sz="2000" i="1" dirty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641" y="8367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4613066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</a:t>
            </a:r>
            <a:endParaRPr lang="en-GB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7539402" y="4613066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</a:t>
            </a:r>
            <a:endParaRPr lang="en-GB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pic>
        <p:nvPicPr>
          <p:cNvPr id="80" name="Picture 79" descr="https://upload.wikimedia.org/wikipedia/commons/thumb/3/31/DIS_parton_model.svg/2000px-DIS_parton_model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42650" r="23260" b="9444"/>
          <a:stretch/>
        </p:blipFill>
        <p:spPr bwMode="auto">
          <a:xfrm>
            <a:off x="1959547" y="1171537"/>
            <a:ext cx="956269" cy="6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 bwMode="auto">
          <a:xfrm>
            <a:off x="1395851" y="2618648"/>
            <a:ext cx="324471" cy="1002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455441" y="2714777"/>
            <a:ext cx="596605" cy="278680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7380313" y="1628800"/>
            <a:ext cx="72007" cy="11736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08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33" grpId="0" animBg="1"/>
      <p:bldP spid="34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71438" y="764704"/>
            <a:ext cx="825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the colour dynamics of the nucleon interaction</a:t>
            </a:r>
            <a:endParaRPr lang="en-GB" altLang="en-US" sz="900" dirty="0" smtClean="0"/>
          </a:p>
        </p:txBody>
      </p:sp>
      <p:pic>
        <p:nvPicPr>
          <p:cNvPr id="41990" name="Picture 4" descr="QCD_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1624" r="54617" b="32599"/>
          <a:stretch>
            <a:fillRect/>
          </a:stretch>
        </p:blipFill>
        <p:spPr bwMode="auto">
          <a:xfrm>
            <a:off x="1763688" y="1700237"/>
            <a:ext cx="23637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 descr="QCD_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11624" r="4265" b="31813"/>
          <a:stretch>
            <a:fillRect/>
          </a:stretch>
        </p:blipFill>
        <p:spPr bwMode="auto">
          <a:xfrm>
            <a:off x="6254750" y="1700237"/>
            <a:ext cx="28543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186012" y="1988840"/>
            <a:ext cx="15776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 err="1" smtClean="0"/>
              <a:t>g</a:t>
            </a:r>
            <a:r>
              <a:rPr lang="en-GB" altLang="en-US" sz="2800" dirty="0" err="1">
                <a:cs typeface="Times New Roman" pitchFamily="18" charset="0"/>
              </a:rPr>
              <a:t>→qq</a:t>
            </a:r>
            <a:endParaRPr lang="en-GB" altLang="en-US" sz="2800" dirty="0">
              <a:cs typeface="Times New Roman" pitchFamily="18" charset="0"/>
            </a:endParaRPr>
          </a:p>
          <a:p>
            <a:r>
              <a:rPr lang="en-GB" altLang="en-US" sz="2800" i="0" dirty="0" smtClean="0">
                <a:cs typeface="Times New Roman" pitchFamily="18" charset="0"/>
              </a:rPr>
              <a:t>+ </a:t>
            </a:r>
            <a:r>
              <a:rPr lang="en-GB" altLang="en-US" sz="2800" dirty="0" err="1"/>
              <a:t>g→qqg</a:t>
            </a:r>
            <a:endParaRPr lang="en-GB" altLang="en-US" sz="2800" dirty="0"/>
          </a:p>
          <a:p>
            <a:r>
              <a:rPr lang="en-GB" altLang="en-US" sz="2800" i="0" dirty="0" smtClean="0"/>
              <a:t>+ …</a:t>
            </a:r>
            <a:endParaRPr lang="en-GB" altLang="en-US" sz="2800" i="0" dirty="0"/>
          </a:p>
        </p:txBody>
      </p:sp>
      <p:pic>
        <p:nvPicPr>
          <p:cNvPr id="41993" name="Picture 7" descr="QCD_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6" t="11624" r="4515" b="32294"/>
          <a:stretch>
            <a:fillRect/>
          </a:stretch>
        </p:blipFill>
        <p:spPr bwMode="auto">
          <a:xfrm>
            <a:off x="4127475" y="1700237"/>
            <a:ext cx="588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4860032" y="1829142"/>
            <a:ext cx="13965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 smtClean="0"/>
              <a:t> </a:t>
            </a:r>
            <a:r>
              <a:rPr lang="en-GB" altLang="en-US" sz="2800" dirty="0"/>
              <a:t>g </a:t>
            </a:r>
            <a:r>
              <a:rPr lang="en-GB" altLang="en-US" sz="2800" i="0" dirty="0"/>
              <a:t>+</a:t>
            </a:r>
          </a:p>
          <a:p>
            <a:r>
              <a:rPr lang="en-GB" altLang="en-US" sz="2800" dirty="0" err="1" smtClean="0"/>
              <a:t>g</a:t>
            </a:r>
            <a:r>
              <a:rPr lang="en-GB" altLang="en-US" sz="2800" dirty="0" err="1"/>
              <a:t>→</a:t>
            </a:r>
            <a:r>
              <a:rPr lang="en-GB" altLang="en-US" sz="2800" dirty="0" err="1" smtClean="0"/>
              <a:t>gg</a:t>
            </a:r>
            <a:r>
              <a:rPr lang="en-GB" altLang="en-US" sz="2800" dirty="0" smtClean="0"/>
              <a:t> </a:t>
            </a:r>
            <a:r>
              <a:rPr lang="en-GB" altLang="en-US" sz="2800" i="0" dirty="0" smtClean="0"/>
              <a:t>+</a:t>
            </a:r>
            <a:endParaRPr lang="en-GB" altLang="en-US" sz="2800" dirty="0"/>
          </a:p>
          <a:p>
            <a:r>
              <a:rPr lang="en-GB" altLang="en-US" sz="2800" dirty="0" err="1" smtClean="0"/>
              <a:t>g→ggg</a:t>
            </a:r>
            <a:endParaRPr lang="en-GB" altLang="en-US" sz="2800" dirty="0"/>
          </a:p>
          <a:p>
            <a:r>
              <a:rPr lang="en-GB" altLang="en-US" sz="2800" i="0" dirty="0"/>
              <a:t>+</a:t>
            </a:r>
            <a:r>
              <a:rPr lang="en-GB" altLang="en-US" sz="2800" i="0" dirty="0" smtClean="0"/>
              <a:t>…</a:t>
            </a:r>
            <a:endParaRPr lang="en-US" altLang="en-US" sz="2800" i="0" dirty="0"/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899592" y="1685751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 flipV="1">
            <a:off x="250825" y="6223481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681038" y="6290156"/>
            <a:ext cx="815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>
                <a:cs typeface="Times New Roman" pitchFamily="18" charset="0"/>
              </a:rPr>
              <a:t>“hard” (~70%) </a:t>
            </a:r>
            <a:r>
              <a:rPr lang="en-GB" altLang="en-US" sz="2800" dirty="0">
                <a:cs typeface="Times New Roman" pitchFamily="18" charset="0"/>
              </a:rPr>
              <a:t>g</a:t>
            </a:r>
            <a:r>
              <a:rPr lang="en-GB" altLang="en-US" sz="2800" i="0" dirty="0">
                <a:cs typeface="Times New Roman" pitchFamily="18" charset="0"/>
              </a:rPr>
              <a:t> </a:t>
            </a:r>
            <a:r>
              <a:rPr lang="en-GB" altLang="en-US" sz="2800" i="0" dirty="0" smtClean="0">
                <a:cs typeface="Times New Roman" pitchFamily="18" charset="0"/>
              </a:rPr>
              <a:t>with </a:t>
            </a:r>
            <a:r>
              <a:rPr lang="en-GB" altLang="en-US" sz="2800" dirty="0" err="1">
                <a:cs typeface="Times New Roman" pitchFamily="18" charset="0"/>
              </a:rPr>
              <a:t>g</a:t>
            </a:r>
            <a:r>
              <a:rPr lang="en-GB" altLang="en-US" sz="2800" i="0" dirty="0" err="1">
                <a:cs typeface="Times New Roman" pitchFamily="18" charset="0"/>
              </a:rPr>
              <a:t>→</a:t>
            </a:r>
            <a:r>
              <a:rPr lang="en-GB" altLang="en-US" sz="2800" dirty="0" err="1">
                <a:cs typeface="Times New Roman" pitchFamily="18" charset="0"/>
              </a:rPr>
              <a:t>gg</a:t>
            </a:r>
            <a:r>
              <a:rPr lang="en-GB" altLang="en-US" sz="2800" dirty="0">
                <a:cs typeface="Times New Roman" pitchFamily="18" charset="0"/>
              </a:rPr>
              <a:t> </a:t>
            </a:r>
            <a:r>
              <a:rPr lang="en-GB" altLang="en-US" sz="2800" i="0" dirty="0" smtClean="0">
                <a:cs typeface="Times New Roman" pitchFamily="18" charset="0"/>
              </a:rPr>
              <a:t>and</a:t>
            </a:r>
            <a:r>
              <a:rPr lang="en-GB" altLang="en-US" sz="2800" dirty="0" smtClean="0">
                <a:cs typeface="Times New Roman" pitchFamily="18" charset="0"/>
              </a:rPr>
              <a:t> </a:t>
            </a:r>
            <a:r>
              <a:rPr lang="en-GB" altLang="en-US" sz="2800" dirty="0" err="1">
                <a:cs typeface="Times New Roman" pitchFamily="18" charset="0"/>
              </a:rPr>
              <a:t>g</a:t>
            </a:r>
            <a:r>
              <a:rPr lang="en-GB" altLang="en-US" sz="2800" i="0" dirty="0" err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altLang="en-US" sz="2800" dirty="0" err="1">
                <a:cs typeface="Times New Roman" pitchFamily="18" charset="0"/>
              </a:rPr>
              <a:t>qq</a:t>
            </a:r>
            <a:r>
              <a:rPr lang="en-GB" altLang="en-US" sz="2800" i="0" dirty="0">
                <a:cs typeface="Times New Roman" pitchFamily="18" charset="0"/>
              </a:rPr>
              <a:t> splitting </a:t>
            </a:r>
            <a:r>
              <a:rPr lang="en-GB" altLang="en-US" sz="2800" i="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87624" y="2132856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57888" y="6006231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pic>
        <p:nvPicPr>
          <p:cNvPr id="25" name="Picture 10" descr="max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r="30350"/>
          <a:stretch>
            <a:fillRect/>
          </a:stretch>
        </p:blipFill>
        <p:spPr bwMode="auto">
          <a:xfrm>
            <a:off x="158187" y="3645024"/>
            <a:ext cx="1461485" cy="21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 rot="19867183">
            <a:off x="296244" y="4661246"/>
            <a:ext cx="828606" cy="7714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3568" y="4920108"/>
            <a:ext cx="315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I</a:t>
            </a:r>
            <a:endParaRPr lang="en-US" altLang="en-US" sz="2800" b="1" i="0" baseline="-25000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56593" y="4920208"/>
            <a:ext cx="312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baseline="-25000" dirty="0"/>
              <a:t>P</a:t>
            </a:r>
            <a:endParaRPr lang="en-US" altLang="en-US" sz="2800" b="1" i="0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644008" y="558924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dirty="0" smtClean="0"/>
              <a:t>o valence</a:t>
            </a:r>
            <a:r>
              <a:rPr lang="en-GB" sz="2400" b="1" dirty="0" smtClean="0">
                <a:solidFill>
                  <a:srgbClr val="FF0000"/>
                </a:solidFill>
              </a:rPr>
              <a:t>!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889575" y="3346975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solidFill>
                  <a:schemeClr val="tx1"/>
                </a:solidFill>
              </a:rPr>
              <a:t>1</a:t>
            </a:r>
            <a:r>
              <a:rPr lang="en-GB" altLang="en-US" sz="2000" b="1" baseline="30000" dirty="0">
                <a:solidFill>
                  <a:schemeClr val="tx1"/>
                </a:solidFill>
              </a:rPr>
              <a:t>c </a:t>
            </a:r>
            <a:r>
              <a:rPr lang="en-GB" altLang="en-US" sz="2000" dirty="0" smtClean="0">
                <a:solidFill>
                  <a:schemeClr val="tx1"/>
                </a:solidFill>
              </a:rPr>
              <a:t>exchange</a:t>
            </a:r>
            <a:r>
              <a:rPr lang="en-GB" altLang="en-US" sz="2000" b="1" baseline="30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pdf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15599" y="3380511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solidFill>
                  <a:schemeClr val="tx1"/>
                </a:solidFill>
              </a:rPr>
              <a:t>1</a:t>
            </a:r>
            <a:r>
              <a:rPr lang="en-GB" altLang="en-US" sz="2000" b="1" baseline="30000" dirty="0">
                <a:solidFill>
                  <a:schemeClr val="tx1"/>
                </a:solidFill>
              </a:rPr>
              <a:t>c </a:t>
            </a:r>
            <a:r>
              <a:rPr lang="en-GB" altLang="en-US" sz="2000" dirty="0" smtClean="0">
                <a:solidFill>
                  <a:schemeClr val="tx1"/>
                </a:solidFill>
              </a:rPr>
              <a:t>exchange </a:t>
            </a:r>
            <a:r>
              <a:rPr lang="en-GB" altLang="en-US" sz="2000" b="1" baseline="30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pdf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>
            <a:off x="1309083" y="1314212"/>
            <a:ext cx="533012" cy="1785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rot="-1018260" flipH="1" flipV="1">
            <a:off x="1371798" y="1405404"/>
            <a:ext cx="500657" cy="42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" name="Group 38"/>
          <p:cNvGrpSpPr>
            <a:grpSpLocks/>
          </p:cNvGrpSpPr>
          <p:nvPr/>
        </p:nvGrpSpPr>
        <p:grpSpPr bwMode="auto">
          <a:xfrm rot="5279763">
            <a:off x="820132" y="1114315"/>
            <a:ext cx="212725" cy="768350"/>
            <a:chOff x="2065" y="2065"/>
            <a:chExt cx="192" cy="672"/>
          </a:xfrm>
        </p:grpSpPr>
        <p:sp>
          <p:nvSpPr>
            <p:cNvPr id="29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38"/>
          <p:cNvGrpSpPr>
            <a:grpSpLocks/>
          </p:cNvGrpSpPr>
          <p:nvPr/>
        </p:nvGrpSpPr>
        <p:grpSpPr bwMode="auto">
          <a:xfrm rot="17637422" flipV="1">
            <a:off x="7072912" y="1315870"/>
            <a:ext cx="200302" cy="724637"/>
            <a:chOff x="2065" y="2065"/>
            <a:chExt cx="192" cy="672"/>
          </a:xfrm>
        </p:grpSpPr>
        <p:sp>
          <p:nvSpPr>
            <p:cNvPr id="43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4" name="Group 38"/>
          <p:cNvGrpSpPr>
            <a:grpSpLocks/>
          </p:cNvGrpSpPr>
          <p:nvPr/>
        </p:nvGrpSpPr>
        <p:grpSpPr bwMode="auto">
          <a:xfrm rot="5279763">
            <a:off x="6365465" y="1129615"/>
            <a:ext cx="212725" cy="768350"/>
            <a:chOff x="2065" y="2065"/>
            <a:chExt cx="192" cy="672"/>
          </a:xfrm>
        </p:grpSpPr>
        <p:sp>
          <p:nvSpPr>
            <p:cNvPr id="55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" name="Group 38"/>
          <p:cNvGrpSpPr>
            <a:grpSpLocks/>
          </p:cNvGrpSpPr>
          <p:nvPr/>
        </p:nvGrpSpPr>
        <p:grpSpPr bwMode="auto">
          <a:xfrm rot="3962578" flipH="1" flipV="1">
            <a:off x="7072912" y="929061"/>
            <a:ext cx="200302" cy="724637"/>
            <a:chOff x="2065" y="2065"/>
            <a:chExt cx="192" cy="672"/>
          </a:xfrm>
        </p:grpSpPr>
        <p:sp>
          <p:nvSpPr>
            <p:cNvPr id="67" name="Arc 3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Arc 4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Arc 4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Arc 4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Arc 4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Arc 4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Arc 4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Arc 4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Arc 4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4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4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35696" y="119675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 LO+NLO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0169" y="119675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LO+NLO </a:t>
            </a: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1331640" y="44624"/>
            <a:ext cx="5616575" cy="647700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Colour Interaction Dynamics</a:t>
            </a:r>
            <a:endParaRPr lang="en-GB" sz="3200" b="1" i="0" baseline="-25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 rot="-2358838">
            <a:off x="443427" y="3900125"/>
            <a:ext cx="3896278" cy="523220"/>
          </a:xfrm>
          <a:prstGeom prst="rect">
            <a:avLst/>
          </a:prstGeom>
          <a:solidFill>
            <a:srgbClr val="FFFF99"/>
          </a:solidFill>
          <a:ln w="5715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err="1" smtClean="0">
                <a:sym typeface="Symbol"/>
              </a:rPr>
              <a:t>cf</a:t>
            </a:r>
            <a:r>
              <a:rPr lang="en-GB" sz="2800" dirty="0" smtClean="0">
                <a:sym typeface="Symbol"/>
              </a:rPr>
              <a:t> photon structure </a:t>
            </a:r>
            <a:r>
              <a:rPr lang="en-GB" sz="2800" b="1" dirty="0" smtClean="0">
                <a:solidFill>
                  <a:srgbClr val="FF0000"/>
                </a:solidFill>
                <a:sym typeface="Symbol"/>
              </a:rPr>
              <a:t>!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 rot="-2358838">
            <a:off x="4363716" y="1595354"/>
            <a:ext cx="5082108" cy="523220"/>
          </a:xfrm>
          <a:prstGeom prst="rect">
            <a:avLst/>
          </a:prstGeom>
          <a:solidFill>
            <a:srgbClr val="FFFF99"/>
          </a:solidFill>
          <a:ln w="5715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>
                <a:sym typeface="Symbol"/>
              </a:rPr>
              <a:t>QCD field at work with itself</a:t>
            </a:r>
            <a:endParaRPr lang="en-GB" altLang="en-US" sz="2800" dirty="0"/>
          </a:p>
        </p:txBody>
      </p:sp>
      <p:sp>
        <p:nvSpPr>
          <p:cNvPr id="85" name="Text Box 43"/>
          <p:cNvSpPr txBox="1">
            <a:spLocks noChangeArrowheads="1"/>
          </p:cNvSpPr>
          <p:nvPr/>
        </p:nvSpPr>
        <p:spPr bwMode="auto">
          <a:xfrm rot="-2358838">
            <a:off x="1875656" y="3275701"/>
            <a:ext cx="8111517" cy="523220"/>
          </a:xfrm>
          <a:prstGeom prst="rect">
            <a:avLst/>
          </a:prstGeom>
          <a:solidFill>
            <a:srgbClr val="FFFF99"/>
          </a:solidFill>
          <a:ln w="5715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ym typeface="Symbol"/>
              </a:rPr>
              <a:t>c</a:t>
            </a:r>
            <a:r>
              <a:rPr lang="en-GB" sz="2800" dirty="0" smtClean="0">
                <a:sym typeface="Symbol"/>
              </a:rPr>
              <a:t>hromodynamics of nucleon-nucleon interaction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57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5472608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Inclusive Hadron Pedigree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0" y="908720"/>
                <a:ext cx="8861721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inclusive and semi-inclusive measurements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over a 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wide kinematic range at the Fermi scale (HERA)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+ precision calculations (NNLO in 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pQCD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)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proton structure with unprecedented precision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proton interaction structure with unprecedented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 precision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discovery and quantification of the origin of 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  visible mass in the Universe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field energy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8861721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376" t="-1721" r="-138" b="-3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496" y="4452794"/>
            <a:ext cx="8574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keystone substantiating the validity of QCD and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the mathematics of its implementation</a:t>
            </a:r>
            <a:endParaRPr lang="en-GB" altLang="en-US" sz="2800" i="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5460906"/>
            <a:ext cx="90925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with precision (luminosity and experimentation) and</a:t>
            </a:r>
          </a:p>
          <a:p>
            <a:r>
              <a:rPr lang="en-GB" altLang="en-US" sz="2800" i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adequate (but not necessarily 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as high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energy,</a:t>
            </a:r>
          </a:p>
          <a:p>
            <a:r>
              <a:rPr lang="en-GB" altLang="en-US" sz="2800" i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remaining pivotal issues can be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addressed</a:t>
            </a:r>
            <a:endParaRPr lang="en-GB" alt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1910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89117" y="2060848"/>
            <a:ext cx="6579227" cy="23762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GB" altLang="en-GB" sz="4000" kern="0" dirty="0">
                <a:solidFill>
                  <a:schemeClr val="accent2"/>
                </a:solidFill>
              </a:rPr>
              <a:t>3. Rutherford Scattering: the Exclusive Landscape and </a:t>
            </a:r>
            <a:r>
              <a:rPr lang="en-GB" altLang="en-GB" sz="4000" kern="0" dirty="0" smtClean="0">
                <a:solidFill>
                  <a:schemeClr val="accent2"/>
                </a:solidFill>
              </a:rPr>
              <a:t>its Horizon</a:t>
            </a:r>
            <a:r>
              <a:rPr lang="en-GB" altLang="en-GB" sz="4000" b="1" kern="0" dirty="0" smtClean="0">
                <a:solidFill>
                  <a:srgbClr val="FF0000"/>
                </a:solidFill>
              </a:rPr>
              <a:t>?</a:t>
            </a:r>
            <a:endParaRPr lang="en-GB" altLang="en-GB" sz="4000" kern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2486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30"/>
          <p:cNvSpPr>
            <a:spLocks noChangeShapeType="1"/>
          </p:cNvSpPr>
          <p:nvPr/>
        </p:nvSpPr>
        <p:spPr bwMode="auto">
          <a:xfrm flipV="1">
            <a:off x="5093222" y="1426918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" name="Line 31"/>
          <p:cNvSpPr>
            <a:spLocks noChangeShapeType="1"/>
          </p:cNvSpPr>
          <p:nvPr/>
        </p:nvSpPr>
        <p:spPr bwMode="auto">
          <a:xfrm flipV="1">
            <a:off x="5798698" y="2067924"/>
            <a:ext cx="2183401" cy="971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4" name="Line 32"/>
          <p:cNvSpPr>
            <a:spLocks noChangeShapeType="1"/>
          </p:cNvSpPr>
          <p:nvPr/>
        </p:nvSpPr>
        <p:spPr bwMode="auto">
          <a:xfrm>
            <a:off x="4372497" y="1569793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 flipV="1">
            <a:off x="6763867" y="2471242"/>
            <a:ext cx="1368152" cy="4500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26" name="Group 34"/>
          <p:cNvGrpSpPr>
            <a:grpSpLocks/>
          </p:cNvGrpSpPr>
          <p:nvPr/>
        </p:nvGrpSpPr>
        <p:grpSpPr bwMode="auto">
          <a:xfrm rot="7432642">
            <a:off x="5291316" y="1504158"/>
            <a:ext cx="239554" cy="822802"/>
            <a:chOff x="2064" y="385"/>
            <a:chExt cx="193" cy="576"/>
          </a:xfrm>
        </p:grpSpPr>
        <p:grpSp>
          <p:nvGrpSpPr>
            <p:cNvPr id="127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55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8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5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9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30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0" name="Text Box 51"/>
          <p:cNvSpPr txBox="1">
            <a:spLocks noChangeArrowheads="1"/>
          </p:cNvSpPr>
          <p:nvPr/>
        </p:nvSpPr>
        <p:spPr bwMode="auto">
          <a:xfrm>
            <a:off x="7639199" y="1484784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61" name="Text Box 52"/>
          <p:cNvSpPr txBox="1">
            <a:spLocks noChangeArrowheads="1"/>
          </p:cNvSpPr>
          <p:nvPr/>
        </p:nvSpPr>
        <p:spPr bwMode="auto">
          <a:xfrm>
            <a:off x="4067944" y="1315616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63" name="Line 31"/>
          <p:cNvSpPr>
            <a:spLocks noChangeShapeType="1"/>
          </p:cNvSpPr>
          <p:nvPr/>
        </p:nvSpPr>
        <p:spPr bwMode="auto">
          <a:xfrm>
            <a:off x="5766387" y="2190055"/>
            <a:ext cx="1149880" cy="688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" name="Line 31"/>
          <p:cNvSpPr>
            <a:spLocks noChangeShapeType="1"/>
          </p:cNvSpPr>
          <p:nvPr/>
        </p:nvSpPr>
        <p:spPr bwMode="auto">
          <a:xfrm>
            <a:off x="6763866" y="3641352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5" name="Oval 164"/>
          <p:cNvSpPr/>
          <p:nvPr/>
        </p:nvSpPr>
        <p:spPr bwMode="auto">
          <a:xfrm>
            <a:off x="6585128" y="2673435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>
            <a:off x="7647707" y="1196752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 flipV="1">
            <a:off x="6916267" y="2597234"/>
            <a:ext cx="1215752" cy="353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8" name="Line 33"/>
          <p:cNvSpPr>
            <a:spLocks noChangeShapeType="1"/>
          </p:cNvSpPr>
          <p:nvPr/>
        </p:nvSpPr>
        <p:spPr bwMode="auto">
          <a:xfrm flipV="1">
            <a:off x="6619851" y="2785250"/>
            <a:ext cx="1512168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1" name="Line 31"/>
          <p:cNvSpPr>
            <a:spLocks noChangeShapeType="1"/>
          </p:cNvSpPr>
          <p:nvPr/>
        </p:nvSpPr>
        <p:spPr bwMode="auto">
          <a:xfrm flipV="1">
            <a:off x="5766387" y="3497334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4372497" y="2420888"/>
                <a:ext cx="2066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</a:rPr>
                  <a:t>space-like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97" y="2420888"/>
                <a:ext cx="206620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42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TextBox 231"/>
          <p:cNvSpPr txBox="1"/>
          <p:nvPr/>
        </p:nvSpPr>
        <p:spPr>
          <a:xfrm>
            <a:off x="5397266" y="361540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721329" y="3382667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9891" y="2961681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69731" y="1832290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31" y="1832290"/>
                <a:ext cx="56188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Text Box 57"/>
          <p:cNvSpPr txBox="1">
            <a:spLocks noChangeArrowheads="1"/>
          </p:cNvSpPr>
          <p:nvPr/>
        </p:nvSpPr>
        <p:spPr bwMode="auto">
          <a:xfrm>
            <a:off x="5389811" y="1545658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 Box 12"/>
              <p:cNvSpPr txBox="1">
                <a:spLocks noChangeArrowheads="1"/>
              </p:cNvSpPr>
              <p:nvPr/>
            </p:nvSpPr>
            <p:spPr bwMode="auto">
              <a:xfrm>
                <a:off x="395536" y="4797152"/>
                <a:ext cx="783278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i</a:t>
                </a:r>
                <a:r>
                  <a:rPr lang="en-GB" altLang="en-US" sz="2800" b="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nclusive DIS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𝑒𝑋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d>
                      <m:d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altLang="en-US" sz="2800" i="0" dirty="0" smtClean="0">
                  <a:solidFill>
                    <a:schemeClr val="tx2"/>
                  </a:solidFill>
                  <a:ea typeface="Cambria Math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semi-inclusive </a:t>
                </a:r>
                <a:r>
                  <a:rPr lang="en-GB" altLang="en-US" sz="2800" i="0" dirty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DIS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𝑒𝑋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GB" altLang="en-US" sz="2800" i="0" dirty="0">
                    <a:solidFill>
                      <a:schemeClr val="tx2"/>
                    </a:solidFill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en-US" sz="28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GB" altLang="en-US" sz="2800" i="0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797152"/>
                <a:ext cx="783278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634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82099" y="1959223"/>
                <a:ext cx="694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99" y="1959223"/>
                <a:ext cx="69435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TextBox 304"/>
          <p:cNvSpPr txBox="1"/>
          <p:nvPr/>
        </p:nvSpPr>
        <p:spPr>
          <a:xfrm>
            <a:off x="6979891" y="3034029"/>
            <a:ext cx="140512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rapgap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4380829" y="1628800"/>
            <a:ext cx="4583659" cy="2606903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7478043" y="2041684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08" name="Text Box 3"/>
          <p:cNvSpPr txBox="1">
            <a:spLocks noChangeArrowheads="1"/>
          </p:cNvSpPr>
          <p:nvPr/>
        </p:nvSpPr>
        <p:spPr bwMode="auto">
          <a:xfrm>
            <a:off x="107503" y="908720"/>
            <a:ext cx="9073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>
                <a:cs typeface="Times New Roman" pitchFamily="18" charset="0"/>
              </a:rPr>
              <a:t>probe </a:t>
            </a:r>
            <a:r>
              <a:rPr lang="en-GB" altLang="en-US" sz="2800" i="0" dirty="0" smtClean="0">
                <a:cs typeface="Times New Roman" pitchFamily="18" charset="0"/>
              </a:rPr>
              <a:t>of </a:t>
            </a:r>
            <a:r>
              <a:rPr lang="en-GB" altLang="en-US" sz="2800" dirty="0" smtClean="0">
                <a:latin typeface="+mj-lt"/>
                <a:cs typeface="Times New Roman" pitchFamily="18" charset="0"/>
              </a:rPr>
              <a:t>q</a:t>
            </a:r>
            <a:r>
              <a:rPr lang="en-GB" altLang="en-US" sz="2800" i="0" dirty="0" smtClean="0">
                <a:latin typeface="+mj-lt"/>
                <a:cs typeface="Times New Roman" pitchFamily="18" charset="0"/>
              </a:rPr>
              <a:t> f</a:t>
            </a:r>
            <a:r>
              <a:rPr lang="en-GB" altLang="en-US" sz="2800" i="0" dirty="0" smtClean="0">
                <a:cs typeface="Times New Roman" pitchFamily="18" charset="0"/>
              </a:rPr>
              <a:t>lavour in</a:t>
            </a:r>
            <a:r>
              <a:rPr lang="en-GB" altLang="en-US" sz="2800" i="0" dirty="0"/>
              <a:t> </a:t>
            </a:r>
            <a:r>
              <a:rPr lang="en-GB" altLang="en-US" sz="2800" i="0" dirty="0" smtClean="0"/>
              <a:t>structure and </a:t>
            </a:r>
            <a:r>
              <a:rPr lang="en-GB" altLang="en-US" sz="2800" i="0" dirty="0" smtClean="0">
                <a:cs typeface="Times New Roman" pitchFamily="18" charset="0"/>
              </a:rPr>
              <a:t>inter</a:t>
            </a:r>
            <a:r>
              <a:rPr lang="en-GB" altLang="en-US" sz="2800" b="1" i="0" u="sng" baseline="30000" dirty="0" smtClean="0">
                <a:cs typeface="Times New Roman" pitchFamily="18" charset="0"/>
              </a:rPr>
              <a:t>n</a:t>
            </a:r>
            <a:r>
              <a:rPr lang="en-GB" altLang="en-US" sz="2800" i="0" dirty="0" smtClean="0">
                <a:cs typeface="Times New Roman" pitchFamily="18" charset="0"/>
              </a:rPr>
              <a:t> of </a:t>
            </a:r>
            <a:r>
              <a:rPr lang="en-GB" altLang="en-US" sz="2800" i="0" dirty="0">
                <a:cs typeface="Times New Roman" pitchFamily="18" charset="0"/>
              </a:rPr>
              <a:t>proton</a:t>
            </a:r>
            <a:endParaRPr lang="en-GB" altLang="en-US" sz="9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251" name="AutoShape 63"/>
          <p:cNvSpPr>
            <a:spLocks noChangeArrowheads="1"/>
          </p:cNvSpPr>
          <p:nvPr/>
        </p:nvSpPr>
        <p:spPr bwMode="auto">
          <a:xfrm flipV="1">
            <a:off x="35496" y="4725144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2325538" y="116632"/>
            <a:ext cx="3944905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Sub-</a:t>
            </a:r>
            <a:r>
              <a:rPr lang="en-GB" sz="3200" i="0" dirty="0" err="1" smtClean="0">
                <a:solidFill>
                  <a:srgbClr val="0033CC"/>
                </a:solidFill>
                <a:cs typeface="Arial" pitchFamily="34" charset="0"/>
              </a:rPr>
              <a:t>fm</a:t>
            </a: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 Plurality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35496" y="4149080"/>
                <a:ext cx="97033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OR s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pace-like virtual-photon proton inter</a:t>
                </a:r>
                <a:r>
                  <a:rPr lang="en-GB" altLang="en-US" sz="2800" b="1" i="0" u="sng" baseline="30000" dirty="0" smtClean="0">
                    <a:cs typeface="Times New Roman" pitchFamily="18" charset="0"/>
                  </a:rPr>
                  <a:t>n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GB" altLang="en-US" sz="28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4149080"/>
                <a:ext cx="9703323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765" b="-3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https://upload.wikimedia.org/wikipedia/commons/thumb/3/31/DIS_parton_model.svg/2000px-DIS_parton_model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2465"/>
            <a:ext cx="3025927" cy="27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 bwMode="auto">
          <a:xfrm>
            <a:off x="179512" y="2232400"/>
            <a:ext cx="3623394" cy="1988688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323528" y="5787261"/>
                <a:ext cx="907300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i="0" dirty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s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imilar understanding in terms of non-abelian,</a:t>
                </a:r>
                <a:r>
                  <a:rPr lang="en-GB" altLang="en-US" sz="2800" i="0" dirty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en-US" sz="2800" i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SU</m:t>
                        </m:r>
                        <m:d>
                          <m:d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GB" altLang="en-US" sz="2800" i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, asymptotically free, gauge field theory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ea typeface="Cambria Math"/>
                    <a:cs typeface="Times New Roman" pitchFamily="18" charset="0"/>
                  </a:rPr>
                  <a:t>QCD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ea typeface="Cambria Math"/>
                    <a:cs typeface="Times New Roman" pitchFamily="18" charset="0"/>
                  </a:rPr>
                  <a:t>?</a:t>
                </a:r>
                <a:endParaRPr lang="en-GB" altLang="en-US" sz="2800" i="0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787261"/>
                <a:ext cx="9073008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344" t="-6369" r="-1815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utoShape 63"/>
          <p:cNvSpPr>
            <a:spLocks noChangeArrowheads="1"/>
          </p:cNvSpPr>
          <p:nvPr/>
        </p:nvSpPr>
        <p:spPr bwMode="auto">
          <a:xfrm flipV="1">
            <a:off x="35496" y="5715253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128149" y="2961424"/>
                <a:ext cx="9488489" cy="954107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2800" dirty="0">
                    <a:sym typeface="Symbol"/>
                  </a:rPr>
                  <a:t>c</a:t>
                </a:r>
                <a:r>
                  <a:rPr lang="en-GB" sz="2800" dirty="0" smtClean="0">
                    <a:sym typeface="Symbol"/>
                  </a:rPr>
                  <a:t>hromodynamics of proton structure in interaction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altLang="en-US" sz="2800" dirty="0" smtClean="0"/>
                  <a:t> </a:t>
                </a:r>
                <a:r>
                  <a:rPr lang="en-GB" sz="2800" dirty="0">
                    <a:sym typeface="Symbol"/>
                  </a:rPr>
                  <a:t>chromodynamics of </a:t>
                </a:r>
                <a:r>
                  <a:rPr lang="en-GB" sz="2800" dirty="0" smtClean="0">
                    <a:sym typeface="Symbol"/>
                  </a:rPr>
                  <a:t>nuclear </a:t>
                </a:r>
                <a:r>
                  <a:rPr lang="en-GB" sz="2800" dirty="0">
                    <a:sym typeface="Symbol"/>
                  </a:rPr>
                  <a:t>structure in </a:t>
                </a:r>
                <a:r>
                  <a:rPr lang="en-GB" sz="2800" dirty="0" smtClean="0">
                    <a:sym typeface="Symbol"/>
                  </a:rPr>
                  <a:t>interaction </a:t>
                </a:r>
                <a:r>
                  <a:rPr lang="en-GB" sz="2800" b="1" dirty="0" smtClean="0">
                    <a:solidFill>
                      <a:srgbClr val="FF0000"/>
                    </a:solidFill>
                    <a:sym typeface="Symbol"/>
                  </a:rPr>
                  <a:t>?</a:t>
                </a:r>
                <a:endParaRPr lang="en-GB" sz="2800" b="1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52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128149" y="2961424"/>
                <a:ext cx="9488489" cy="9541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36560" y="2924944"/>
            <a:ext cx="4767688" cy="15121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marL="514350" indent="-514350">
              <a:spcAft>
                <a:spcPts val="0"/>
              </a:spcAft>
              <a:buAutoNum type="arabicPeriod"/>
              <a:defRPr/>
            </a:pPr>
            <a:r>
              <a:rPr lang="en-GB" altLang="en-GB" sz="4000" kern="0" dirty="0" err="1" smtClean="0">
                <a:solidFill>
                  <a:schemeClr val="accent2"/>
                </a:solidFill>
              </a:rPr>
              <a:t>Chromodynamic</a:t>
            </a:r>
            <a:r>
              <a:rPr lang="en-GB" altLang="en-GB" sz="4000" kern="0" dirty="0" smtClean="0">
                <a:solidFill>
                  <a:schemeClr val="accent2"/>
                </a:solidFill>
              </a:rPr>
              <a:t> </a:t>
            </a:r>
            <a:r>
              <a:rPr lang="en-GB" altLang="en-GB" sz="4000" kern="0" dirty="0">
                <a:solidFill>
                  <a:schemeClr val="accent2"/>
                </a:solidFill>
              </a:rPr>
              <a:t>L</a:t>
            </a:r>
            <a:r>
              <a:rPr lang="en-GB" altLang="en-GB" sz="4000" kern="0" dirty="0" smtClean="0">
                <a:solidFill>
                  <a:schemeClr val="accent2"/>
                </a:solidFill>
              </a:rPr>
              <a:t>andscape</a:t>
            </a:r>
            <a:endParaRPr lang="en-GB" altLang="en-GB" sz="4000" kern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5091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30"/>
          <p:cNvSpPr>
            <a:spLocks noChangeShapeType="1"/>
          </p:cNvSpPr>
          <p:nvPr/>
        </p:nvSpPr>
        <p:spPr bwMode="auto">
          <a:xfrm flipV="1">
            <a:off x="2700438" y="1858966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" name="Line 31"/>
          <p:cNvSpPr>
            <a:spLocks noChangeShapeType="1"/>
          </p:cNvSpPr>
          <p:nvPr/>
        </p:nvSpPr>
        <p:spPr bwMode="auto">
          <a:xfrm flipV="1">
            <a:off x="3405914" y="2499972"/>
            <a:ext cx="2183401" cy="971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4" name="Line 32"/>
          <p:cNvSpPr>
            <a:spLocks noChangeShapeType="1"/>
          </p:cNvSpPr>
          <p:nvPr/>
        </p:nvSpPr>
        <p:spPr bwMode="auto">
          <a:xfrm>
            <a:off x="1979713" y="2001841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 flipV="1">
            <a:off x="4371083" y="2823319"/>
            <a:ext cx="1184176" cy="529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26" name="Group 34"/>
          <p:cNvGrpSpPr>
            <a:grpSpLocks/>
          </p:cNvGrpSpPr>
          <p:nvPr/>
        </p:nvGrpSpPr>
        <p:grpSpPr bwMode="auto">
          <a:xfrm rot="7432642">
            <a:off x="2898532" y="1936206"/>
            <a:ext cx="239554" cy="822802"/>
            <a:chOff x="2064" y="385"/>
            <a:chExt cx="193" cy="576"/>
          </a:xfrm>
        </p:grpSpPr>
        <p:grpSp>
          <p:nvGrpSpPr>
            <p:cNvPr id="127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55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8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5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9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30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0" name="Text Box 51"/>
          <p:cNvSpPr txBox="1">
            <a:spLocks noChangeArrowheads="1"/>
          </p:cNvSpPr>
          <p:nvPr/>
        </p:nvSpPr>
        <p:spPr bwMode="auto">
          <a:xfrm>
            <a:off x="4572001" y="2035696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61" name="Text Box 52"/>
          <p:cNvSpPr txBox="1">
            <a:spLocks noChangeArrowheads="1"/>
          </p:cNvSpPr>
          <p:nvPr/>
        </p:nvSpPr>
        <p:spPr bwMode="auto">
          <a:xfrm>
            <a:off x="1619672" y="1772816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63" name="Line 31"/>
          <p:cNvSpPr>
            <a:spLocks noChangeShapeType="1"/>
          </p:cNvSpPr>
          <p:nvPr/>
        </p:nvSpPr>
        <p:spPr bwMode="auto">
          <a:xfrm>
            <a:off x="3373603" y="2622103"/>
            <a:ext cx="1149880" cy="688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" name="Line 31"/>
          <p:cNvSpPr>
            <a:spLocks noChangeShapeType="1"/>
          </p:cNvSpPr>
          <p:nvPr/>
        </p:nvSpPr>
        <p:spPr bwMode="auto">
          <a:xfrm>
            <a:off x="4371082" y="4073400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5" name="Oval 164"/>
          <p:cNvSpPr/>
          <p:nvPr/>
        </p:nvSpPr>
        <p:spPr bwMode="auto">
          <a:xfrm>
            <a:off x="4192344" y="3105483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>
            <a:off x="4580509" y="1747664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221" name="Line 31"/>
          <p:cNvSpPr>
            <a:spLocks noChangeShapeType="1"/>
          </p:cNvSpPr>
          <p:nvPr/>
        </p:nvSpPr>
        <p:spPr bwMode="auto">
          <a:xfrm flipV="1">
            <a:off x="3373603" y="3929382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" name="TextBox 227"/>
          <p:cNvSpPr txBox="1"/>
          <p:nvPr/>
        </p:nvSpPr>
        <p:spPr>
          <a:xfrm>
            <a:off x="1835697" y="2636912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space-like </a:t>
            </a:r>
            <a:r>
              <a:rPr lang="en-GB" sz="2400" i="1" dirty="0" smtClean="0">
                <a:solidFill>
                  <a:schemeClr val="tx1"/>
                </a:solidFill>
              </a:rPr>
              <a:t>q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004482" y="404745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328545" y="381471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7107" y="3393729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6947" y="2264338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47" y="2264338"/>
                <a:ext cx="561885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Text Box 57"/>
          <p:cNvSpPr txBox="1">
            <a:spLocks noChangeArrowheads="1"/>
          </p:cNvSpPr>
          <p:nvPr/>
        </p:nvSpPr>
        <p:spPr bwMode="auto">
          <a:xfrm>
            <a:off x="2997027" y="1977706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587107" y="3396818"/>
            <a:ext cx="140512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rapgap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2700438" y="2060849"/>
            <a:ext cx="3579822" cy="1597416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5085259" y="2473732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 Box 3"/>
              <p:cNvSpPr txBox="1">
                <a:spLocks noChangeArrowheads="1"/>
              </p:cNvSpPr>
              <p:nvPr/>
            </p:nvSpPr>
            <p:spPr bwMode="auto">
              <a:xfrm>
                <a:off x="-36512" y="836712"/>
                <a:ext cx="90730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measure and therefore specify mass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  <m:r>
                      <a:rPr lang="en-GB" sz="28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of system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GB" altLang="en-US" sz="900" dirty="0" smtClean="0"/>
              </a:p>
            </p:txBody>
          </p:sp>
        </mc:Choice>
        <mc:Fallback xmlns="">
          <p:sp>
            <p:nvSpPr>
              <p:cNvPr id="3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836712"/>
                <a:ext cx="907300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344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1835696" y="44624"/>
            <a:ext cx="4751112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Kinematic Technology 1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479076" y="2427254"/>
            <a:ext cx="234397" cy="49769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5591326" y="2362053"/>
            <a:ext cx="809735" cy="2337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flipV="1">
            <a:off x="5670302" y="2450031"/>
            <a:ext cx="772491" cy="1858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5643212" y="2600220"/>
            <a:ext cx="873005" cy="1478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72200" y="2204864"/>
                <a:ext cx="544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04864"/>
                <a:ext cx="5448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878423" y="2300551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9753" y="2967335"/>
                <a:ext cx="1175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3" y="2967335"/>
                <a:ext cx="117513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5803" y="4903092"/>
                <a:ext cx="7822526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eqArr>
                          <m:eqArr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</m:eqAr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1∓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1+4</m:t>
                            </m:r>
                            <m:f>
                              <m:f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3" y="4903092"/>
                <a:ext cx="7822526" cy="12813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0533" y="3356992"/>
                <a:ext cx="84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33" y="3356992"/>
                <a:ext cx="84343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179512" y="1321604"/>
                <a:ext cx="87309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dirty="0" smtClean="0">
                    <a:latin typeface="+mn-lt"/>
                    <a:cs typeface="Times New Roman" pitchFamily="18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GB" altLang="en-US" sz="2800" dirty="0" smtClean="0">
                    <a:solidFill>
                      <a:schemeClr val="tx2"/>
                    </a:solidFill>
                    <a:cs typeface="Times New Roman" pitchFamily="18" charset="0"/>
                  </a:rPr>
                  <a:t>ex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clusive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𝑒𝑋𝑝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𝑒𝑋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: no radiation (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)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321604"/>
                <a:ext cx="8730980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396" t="-12791" r="-419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utoShape 63"/>
          <p:cNvSpPr>
            <a:spLocks noChangeArrowheads="1"/>
          </p:cNvSpPr>
          <p:nvPr/>
        </p:nvSpPr>
        <p:spPr bwMode="auto">
          <a:xfrm flipV="1">
            <a:off x="107504" y="1321604"/>
            <a:ext cx="347663" cy="379204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323528" y="4456276"/>
                <a:ext cx="854176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GB" altLang="en-US" sz="2800" b="1" i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limits on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quark “</a:t>
                </a:r>
                <a:r>
                  <a:rPr lang="en-GB" altLang="en-US" sz="2800" i="0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virtuality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”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in quark splitting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456276"/>
                <a:ext cx="8541762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428" t="-11628" r="-357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019123" y="285293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03751" y="2506753"/>
                <a:ext cx="68833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1" y="2506753"/>
                <a:ext cx="688330" cy="490199"/>
              </a:xfrm>
              <a:prstGeom prst="rect">
                <a:avLst/>
              </a:prstGeom>
              <a:blipFill rotWithShape="0">
                <a:blip r:embed="rId10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utoShape 63"/>
          <p:cNvSpPr>
            <a:spLocks noChangeArrowheads="1"/>
          </p:cNvSpPr>
          <p:nvPr/>
        </p:nvSpPr>
        <p:spPr bwMode="auto">
          <a:xfrm flipV="1">
            <a:off x="35496" y="4437112"/>
            <a:ext cx="347663" cy="379204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51520" y="5786100"/>
                <a:ext cx="8903399" cy="98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specific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  <m:r>
                      <a:rPr lang="en-GB" sz="28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GB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>
                    <a:cs typeface="Times New Roman" pitchFamily="18" charset="0"/>
                  </a:rPr>
                  <a:t>sensitivity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to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constituent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GB" altLang="en-US" sz="2800" i="0" dirty="0" smtClean="0">
                  <a:latin typeface="+mn-lt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  inside hadron QCD field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(</a:t>
                </a:r>
                <a:r>
                  <a:rPr lang="en-GB" altLang="en-US" sz="2800" dirty="0" smtClean="0">
                    <a:solidFill>
                      <a:schemeClr val="tx2"/>
                    </a:solidFill>
                    <a:cs typeface="Times New Roman" pitchFamily="18" charset="0"/>
                  </a:rPr>
                  <a:t>ex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clusive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no radiation)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786100"/>
                <a:ext cx="8903399" cy="987322"/>
              </a:xfrm>
              <a:prstGeom prst="rect">
                <a:avLst/>
              </a:prstGeom>
              <a:blipFill rotWithShape="0">
                <a:blip r:embed="rId11"/>
                <a:stretch>
                  <a:fillRect l="-1369" t="-6173" r="-205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989196" y="3019850"/>
                <a:ext cx="5964149" cy="523220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GB" altLang="en-US" sz="2800" dirty="0"/>
                  <a:t>e</a:t>
                </a:r>
                <a:r>
                  <a:rPr lang="en-GB" altLang="en-US" sz="2800" dirty="0" smtClean="0"/>
                  <a:t>mbedded s</a:t>
                </a:r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ub-process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alt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GB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989196" y="3019850"/>
                <a:ext cx="5964149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485"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43"/>
          <p:cNvSpPr txBox="1">
            <a:spLocks noChangeArrowheads="1"/>
          </p:cNvSpPr>
          <p:nvPr/>
        </p:nvSpPr>
        <p:spPr bwMode="auto">
          <a:xfrm rot="-2358838">
            <a:off x="2486665" y="3255457"/>
            <a:ext cx="6412146" cy="523220"/>
          </a:xfrm>
          <a:prstGeom prst="rect">
            <a:avLst/>
          </a:prstGeom>
          <a:solidFill>
            <a:srgbClr val="FFFF99"/>
          </a:solidFill>
          <a:ln w="5715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altLang="en-US" sz="2800" dirty="0" smtClean="0"/>
              <a:t>QCD dynamics with Dirac structure</a:t>
            </a:r>
            <a:endParaRPr lang="en-GB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266922" y="5569828"/>
                <a:ext cx="44304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quark “</a:t>
                </a:r>
                <a:r>
                  <a:rPr lang="en-GB" altLang="en-US" sz="2800" i="0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virtuality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n-GB" altLang="en-US" sz="2800" i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922" y="5569828"/>
                <a:ext cx="443044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889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Line 33"/>
          <p:cNvSpPr>
            <a:spLocks noChangeShapeType="1"/>
          </p:cNvSpPr>
          <p:nvPr/>
        </p:nvSpPr>
        <p:spPr bwMode="auto">
          <a:xfrm flipV="1">
            <a:off x="7755458" y="3520365"/>
            <a:ext cx="949176" cy="26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7009340" y="3471391"/>
            <a:ext cx="898517" cy="2715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7755457" y="4505448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4" name="Oval 113"/>
          <p:cNvSpPr/>
          <p:nvPr/>
        </p:nvSpPr>
        <p:spPr bwMode="auto">
          <a:xfrm>
            <a:off x="7576719" y="3537531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5" name="Line 31"/>
          <p:cNvSpPr>
            <a:spLocks noChangeShapeType="1"/>
          </p:cNvSpPr>
          <p:nvPr/>
        </p:nvSpPr>
        <p:spPr bwMode="auto">
          <a:xfrm flipV="1">
            <a:off x="6757978" y="4361430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7" name="TextBox 116"/>
          <p:cNvSpPr txBox="1"/>
          <p:nvPr/>
        </p:nvSpPr>
        <p:spPr>
          <a:xfrm>
            <a:off x="6609582" y="426347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501482" y="3825777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91530" y="318335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824908" y="3789040"/>
                <a:ext cx="84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908" y="3789040"/>
                <a:ext cx="84343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8060134" y="3514865"/>
                <a:ext cx="68833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134" y="3514865"/>
                <a:ext cx="688330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148064" y="3140968"/>
                <a:ext cx="20966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400" dirty="0" smtClean="0">
                    <a:solidFill>
                      <a:schemeClr val="tx1"/>
                    </a:solidFill>
                  </a:rPr>
                  <a:t>space-like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40968"/>
                <a:ext cx="209666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488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78663" y="2636912"/>
                <a:ext cx="2301849" cy="627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l-GR" alt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GB" alt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GB" alt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0.2 </m:t>
                        </m:r>
                        <m:r>
                          <m:rPr>
                            <m:sty m:val="p"/>
                          </m:rPr>
                          <a:rPr lang="en-GB" altLang="en-US" sz="2000">
                            <a:solidFill>
                              <a:schemeClr val="tx2"/>
                            </a:solidFill>
                            <a:latin typeface="Cambria Math"/>
                          </a:rPr>
                          <m:t>GeV</m:t>
                        </m:r>
                        <m:r>
                          <a:rPr lang="en-GB" altLang="en-US" sz="2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GB" altLang="en-US" sz="20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fm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alt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GB" altLang="en-US" sz="2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63" y="2636912"/>
                <a:ext cx="2301849" cy="6275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835696" y="116632"/>
            <a:ext cx="4751112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Kinematic Technology 2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87694" y="414908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1" name="Line 30"/>
          <p:cNvSpPr>
            <a:spLocks noChangeShapeType="1"/>
          </p:cNvSpPr>
          <p:nvPr/>
        </p:nvSpPr>
        <p:spPr bwMode="auto">
          <a:xfrm flipV="1">
            <a:off x="1363522" y="2291014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2068998" y="2932020"/>
            <a:ext cx="2183401" cy="971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" name="Line 32"/>
          <p:cNvSpPr>
            <a:spLocks noChangeShapeType="1"/>
          </p:cNvSpPr>
          <p:nvPr/>
        </p:nvSpPr>
        <p:spPr bwMode="auto">
          <a:xfrm>
            <a:off x="642797" y="2433889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" name="Line 33"/>
          <p:cNvSpPr>
            <a:spLocks noChangeShapeType="1"/>
          </p:cNvSpPr>
          <p:nvPr/>
        </p:nvSpPr>
        <p:spPr bwMode="auto">
          <a:xfrm flipV="1">
            <a:off x="3034167" y="3255367"/>
            <a:ext cx="1184176" cy="529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23" name="Group 34"/>
          <p:cNvGrpSpPr>
            <a:grpSpLocks/>
          </p:cNvGrpSpPr>
          <p:nvPr/>
        </p:nvGrpSpPr>
        <p:grpSpPr bwMode="auto">
          <a:xfrm rot="7432642">
            <a:off x="1561616" y="2368254"/>
            <a:ext cx="239554" cy="822802"/>
            <a:chOff x="2064" y="385"/>
            <a:chExt cx="193" cy="576"/>
          </a:xfrm>
        </p:grpSpPr>
        <p:grpSp>
          <p:nvGrpSpPr>
            <p:cNvPr id="124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38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5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3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6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27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42" name="Text Box 51"/>
          <p:cNvSpPr txBox="1">
            <a:spLocks noChangeArrowheads="1"/>
          </p:cNvSpPr>
          <p:nvPr/>
        </p:nvSpPr>
        <p:spPr bwMode="auto">
          <a:xfrm>
            <a:off x="3235085" y="2467744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43" name="Text Box 52"/>
          <p:cNvSpPr txBox="1">
            <a:spLocks noChangeArrowheads="1"/>
          </p:cNvSpPr>
          <p:nvPr/>
        </p:nvSpPr>
        <p:spPr bwMode="auto">
          <a:xfrm>
            <a:off x="282756" y="2204864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44" name="Line 31"/>
          <p:cNvSpPr>
            <a:spLocks noChangeShapeType="1"/>
          </p:cNvSpPr>
          <p:nvPr/>
        </p:nvSpPr>
        <p:spPr bwMode="auto">
          <a:xfrm>
            <a:off x="2036687" y="3054151"/>
            <a:ext cx="1149880" cy="688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5" name="Line 31"/>
          <p:cNvSpPr>
            <a:spLocks noChangeShapeType="1"/>
          </p:cNvSpPr>
          <p:nvPr/>
        </p:nvSpPr>
        <p:spPr bwMode="auto">
          <a:xfrm>
            <a:off x="3034166" y="4505448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6" name="Oval 145"/>
          <p:cNvSpPr/>
          <p:nvPr/>
        </p:nvSpPr>
        <p:spPr bwMode="auto">
          <a:xfrm>
            <a:off x="2855428" y="3537531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Text Box 9"/>
          <p:cNvSpPr txBox="1">
            <a:spLocks noChangeArrowheads="1"/>
          </p:cNvSpPr>
          <p:nvPr/>
        </p:nvSpPr>
        <p:spPr bwMode="auto">
          <a:xfrm>
            <a:off x="3243593" y="2179712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148" name="Line 31"/>
          <p:cNvSpPr>
            <a:spLocks noChangeShapeType="1"/>
          </p:cNvSpPr>
          <p:nvPr/>
        </p:nvSpPr>
        <p:spPr bwMode="auto">
          <a:xfrm flipV="1">
            <a:off x="2036687" y="4361430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498781" y="306896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space-like </a:t>
            </a:r>
            <a:r>
              <a:rPr lang="en-GB" sz="2400" i="1" dirty="0" smtClean="0">
                <a:solidFill>
                  <a:schemeClr val="tx1"/>
                </a:solidFill>
              </a:rPr>
              <a:t>q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667566" y="4479503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91629" y="4246763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780191" y="3825777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940031" y="2696386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31" y="2696386"/>
                <a:ext cx="56188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 Box 57"/>
          <p:cNvSpPr txBox="1">
            <a:spLocks noChangeArrowheads="1"/>
          </p:cNvSpPr>
          <p:nvPr/>
        </p:nvSpPr>
        <p:spPr bwMode="auto">
          <a:xfrm>
            <a:off x="1660111" y="2409754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50191" y="3828866"/>
            <a:ext cx="140512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rapgap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363522" y="3413008"/>
            <a:ext cx="3579822" cy="1672176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748343" y="2905780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4142160" y="2859302"/>
            <a:ext cx="234397" cy="49769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9" name="Line 33"/>
          <p:cNvSpPr>
            <a:spLocks noChangeShapeType="1"/>
          </p:cNvSpPr>
          <p:nvPr/>
        </p:nvSpPr>
        <p:spPr bwMode="auto">
          <a:xfrm flipV="1">
            <a:off x="4254410" y="2794101"/>
            <a:ext cx="809735" cy="2337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0" name="Line 33"/>
          <p:cNvSpPr>
            <a:spLocks noChangeShapeType="1"/>
          </p:cNvSpPr>
          <p:nvPr/>
        </p:nvSpPr>
        <p:spPr bwMode="auto">
          <a:xfrm flipV="1">
            <a:off x="4333386" y="2882079"/>
            <a:ext cx="772491" cy="1858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 flipV="1">
            <a:off x="4306296" y="3032268"/>
            <a:ext cx="873005" cy="1478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035284" y="2636912"/>
                <a:ext cx="544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284" y="2636912"/>
                <a:ext cx="54482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 162"/>
          <p:cNvSpPr/>
          <p:nvPr/>
        </p:nvSpPr>
        <p:spPr>
          <a:xfrm>
            <a:off x="4541507" y="2732599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1524662" y="3399383"/>
                <a:ext cx="1175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62" y="3399383"/>
                <a:ext cx="117513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2103617" y="3789040"/>
                <a:ext cx="84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17" y="3789040"/>
                <a:ext cx="843436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12"/>
              <p:cNvSpPr txBox="1">
                <a:spLocks noChangeArrowheads="1"/>
              </p:cNvSpPr>
              <p:nvPr/>
            </p:nvSpPr>
            <p:spPr bwMode="auto">
              <a:xfrm>
                <a:off x="179512" y="1537628"/>
                <a:ext cx="87309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dirty="0" smtClean="0">
                    <a:latin typeface="+mn-lt"/>
                    <a:cs typeface="Times New Roman" pitchFamily="18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GB" altLang="en-US" sz="2800" dirty="0" smtClean="0">
                    <a:solidFill>
                      <a:schemeClr val="tx2"/>
                    </a:solidFill>
                    <a:cs typeface="Times New Roman" pitchFamily="18" charset="0"/>
                  </a:rPr>
                  <a:t>ex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clusive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𝑒𝑋𝑝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𝑒𝑋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: no radiation (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)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37628"/>
                <a:ext cx="8730980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1396" t="-11628" r="-419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AutoShape 63"/>
          <p:cNvSpPr>
            <a:spLocks noChangeArrowheads="1"/>
          </p:cNvSpPr>
          <p:nvPr/>
        </p:nvSpPr>
        <p:spPr bwMode="auto">
          <a:xfrm flipV="1">
            <a:off x="107504" y="1537628"/>
            <a:ext cx="347663" cy="379204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" name="TextBox 167"/>
          <p:cNvSpPr txBox="1"/>
          <p:nvPr/>
        </p:nvSpPr>
        <p:spPr>
          <a:xfrm>
            <a:off x="3682207" y="328498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3266835" y="2938801"/>
                <a:ext cx="68833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35" y="2938801"/>
                <a:ext cx="688330" cy="490199"/>
              </a:xfrm>
              <a:prstGeom prst="rect">
                <a:avLst/>
              </a:prstGeom>
              <a:blipFill rotWithShape="0">
                <a:blip r:embed="rId1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 Box 3"/>
              <p:cNvSpPr txBox="1">
                <a:spLocks noChangeArrowheads="1"/>
              </p:cNvSpPr>
              <p:nvPr/>
            </p:nvSpPr>
            <p:spPr bwMode="auto">
              <a:xfrm>
                <a:off x="-36512" y="1052736"/>
                <a:ext cx="90730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measure and therefore specify mass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  <m:r>
                      <a:rPr lang="en-GB" sz="28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of system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GB" altLang="en-US" sz="900" dirty="0" smtClean="0"/>
              </a:p>
            </p:txBody>
          </p:sp>
        </mc:Choice>
        <mc:Fallback xmlns="">
          <p:sp>
            <p:nvSpPr>
              <p:cNvPr id="17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052736"/>
                <a:ext cx="9073009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1344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 Box 12"/>
              <p:cNvSpPr txBox="1">
                <a:spLocks noChangeArrowheads="1"/>
              </p:cNvSpPr>
              <p:nvPr/>
            </p:nvSpPr>
            <p:spPr bwMode="auto">
              <a:xfrm>
                <a:off x="4572000" y="5254546"/>
                <a:ext cx="3707746" cy="1198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GB" alt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0.2 </m:t>
                        </m:r>
                        <m:r>
                          <m:rPr>
                            <m:sty m:val="p"/>
                          </m:rPr>
                          <a:rPr lang="en-GB" alt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GeV</m:t>
                        </m:r>
                        <m: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GB" altLang="en-US" sz="2800" b="0" i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fm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alt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of</a:t>
                </a:r>
              </a:p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collinear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𝑞𝑌</m:t>
                    </m:r>
                  </m:oMath>
                </a14:m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254546"/>
                <a:ext cx="3707746" cy="1198790"/>
              </a:xfrm>
              <a:prstGeom prst="rect">
                <a:avLst/>
              </a:prstGeom>
              <a:blipFill rotWithShape="0">
                <a:blip r:embed="rId14"/>
                <a:stretch>
                  <a:fillRect l="-3289" r="-1480" b="-13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803421" y="2794852"/>
                <a:ext cx="6702702" cy="954107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altLang="en-US" sz="2800" dirty="0"/>
                  <a:t>e</a:t>
                </a:r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mbedded QCD Rutherford scattering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GB" altLang="en-US" sz="2800" dirty="0"/>
                  <a:t>o</a:t>
                </a:r>
                <a:r>
                  <a:rPr lang="en-GB" altLang="en-US" sz="2800" dirty="0" smtClean="0"/>
                  <a:t>f specified collinear “length”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GB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803421" y="2794852"/>
                <a:ext cx="6702702" cy="954107"/>
              </a:xfrm>
              <a:prstGeom prst="rect">
                <a:avLst/>
              </a:prstGeom>
              <a:blipFill rotWithShape="0">
                <a:blip r:embed="rId15"/>
                <a:stretch>
                  <a:fillRect l="-1349" t="-1441"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 Box 3"/>
              <p:cNvSpPr txBox="1">
                <a:spLocks noChangeArrowheads="1"/>
              </p:cNvSpPr>
              <p:nvPr/>
            </p:nvSpPr>
            <p:spPr bwMode="auto">
              <a:xfrm>
                <a:off x="179512" y="961564"/>
                <a:ext cx="90730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specify system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GB" altLang="en-US" sz="900" dirty="0" smtClean="0"/>
                  <a:t> </a:t>
                </a:r>
                <a:r>
                  <a:rPr lang="en-GB" altLang="en-US" sz="2800" i="0" dirty="0" smtClean="0"/>
                  <a:t>as vector meson VM</a:t>
                </a:r>
              </a:p>
            </p:txBody>
          </p:sp>
        </mc:Choice>
        <mc:Fallback xmlns="">
          <p:sp>
            <p:nvSpPr>
              <p:cNvPr id="3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61564"/>
                <a:ext cx="907300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43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1835696" y="116632"/>
            <a:ext cx="4421742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i="0" dirty="0" smtClean="0">
                <a:solidFill>
                  <a:srgbClr val="0033CC"/>
                </a:solidFill>
                <a:cs typeface="Arial" pitchFamily="34" charset="0"/>
              </a:rPr>
              <a:t>Flavour Technology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179512" y="1412776"/>
                <a:ext cx="7505131" cy="1839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  <a:cs typeface="Times New Roman" pitchFamily="18" charset="0"/>
                  </a:rPr>
                  <a:t>exclusive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</m:t>
                    </m:r>
                    <m:r>
                      <m:rPr>
                        <m:sty m:val="p"/>
                      </m:rPr>
                      <a:rPr lang="en-GB" altLang="en-US" sz="2800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VM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</m:t>
                    </m:r>
                    <m:r>
                      <m:rPr>
                        <m:sty m:val="p"/>
                      </m:rPr>
                      <a:rPr lang="en-GB" altLang="en-US" sz="2800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VM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en-US" sz="2800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VM</m:t>
                        </m:r>
                      </m:sub>
                    </m:sSub>
                  </m:oMath>
                </a14:m>
                <a:endParaRPr lang="en-GB" altLang="en-US" sz="2800" i="0" dirty="0" smtClean="0">
                  <a:solidFill>
                    <a:schemeClr val="tx2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800" i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VM</m:t>
                    </m:r>
                    <m:r>
                      <a:rPr lang="en-GB" altLang="en-US" sz="2800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GB" alt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760</m:t>
                        </m:r>
                      </m:e>
                    </m:d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n-GB" alt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780</m:t>
                        </m:r>
                      </m:e>
                    </m:d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alt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GB" alt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1019</m:t>
                        </m:r>
                      </m:e>
                    </m:d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altLang="en-US" sz="280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altLang="en-US" sz="2800" b="0" dirty="0" smtClean="0">
                    <a:solidFill>
                      <a:schemeClr val="tx2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𝐽</m:t>
                    </m:r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3096</m:t>
                        </m:r>
                      </m:e>
                    </m:d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𝛶</m:t>
                    </m:r>
                    <m:d>
                      <m:dPr>
                        <m:ctrlPr>
                          <a:rPr lang="el-GR" alt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9460</m:t>
                        </m:r>
                      </m:e>
                    </m:d>
                  </m:oMath>
                </a14:m>
                <a:r>
                  <a:rPr lang="en-GB" alt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GB" altLang="en-US" sz="2800" dirty="0" smtClean="0">
                  <a:solidFill>
                    <a:schemeClr val="tx2"/>
                  </a:solidFill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alt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GB" altLang="en-US" sz="28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defines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-splitting hypercharge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12776"/>
                <a:ext cx="7505131" cy="1839221"/>
              </a:xfrm>
              <a:prstGeom prst="rect">
                <a:avLst/>
              </a:prstGeom>
              <a:blipFill rotWithShape="0">
                <a:blip r:embed="rId3"/>
                <a:stretch>
                  <a:fillRect l="-1623" t="-3654" b="-7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utoShape 63"/>
          <p:cNvSpPr>
            <a:spLocks noChangeArrowheads="1"/>
          </p:cNvSpPr>
          <p:nvPr/>
        </p:nvSpPr>
        <p:spPr bwMode="auto">
          <a:xfrm flipV="1">
            <a:off x="251520" y="2636912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393663" y="6145892"/>
                <a:ext cx="84953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VM</m:t>
                    </m:r>
                    <m:r>
                      <a:rPr lang="en-GB" alt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flavour</a:t>
                </a:r>
                <a:r>
                  <a:rPr lang="en-GB" altLang="en-US" sz="2800" i="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of </a:t>
                </a:r>
                <a:r>
                  <a:rPr lang="en-GB" altLang="en-US" sz="2800" i="0" dirty="0">
                    <a:latin typeface="Cambria Math"/>
                    <a:ea typeface="Cambria Math"/>
                    <a:cs typeface="Times New Roman" pitchFamily="18" charset="0"/>
                  </a:rPr>
                  <a:t>𝑞</a:t>
                </a:r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𝑞𝑌</m:t>
                    </m:r>
                  </m:oMath>
                </a14:m>
                <a:r>
                  <a:rPr lang="en-GB" altLang="en-US" sz="2800" i="0" dirty="0" smtClean="0">
                    <a:solidFill>
                      <a:schemeClr val="tx2"/>
                    </a:solidFill>
                  </a:rPr>
                  <a:t> QCD</a:t>
                </a:r>
                <a:endParaRPr lang="en-GB" altLang="en-US" sz="2800" i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63" y="6145892"/>
                <a:ext cx="849533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508" t="-12791" r="-503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utoShape 63"/>
          <p:cNvSpPr>
            <a:spLocks noChangeArrowheads="1"/>
          </p:cNvSpPr>
          <p:nvPr/>
        </p:nvSpPr>
        <p:spPr bwMode="auto">
          <a:xfrm flipV="1">
            <a:off x="323529" y="6093296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Line 30"/>
          <p:cNvSpPr>
            <a:spLocks noChangeShapeType="1"/>
          </p:cNvSpPr>
          <p:nvPr/>
        </p:nvSpPr>
        <p:spPr bwMode="auto">
          <a:xfrm flipV="1">
            <a:off x="2916462" y="3415051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8" name="Line 31"/>
          <p:cNvSpPr>
            <a:spLocks noChangeShapeType="1"/>
          </p:cNvSpPr>
          <p:nvPr/>
        </p:nvSpPr>
        <p:spPr bwMode="auto">
          <a:xfrm flipV="1">
            <a:off x="3621938" y="4056057"/>
            <a:ext cx="2183401" cy="971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9" name="Line 32"/>
          <p:cNvSpPr>
            <a:spLocks noChangeShapeType="1"/>
          </p:cNvSpPr>
          <p:nvPr/>
        </p:nvSpPr>
        <p:spPr bwMode="auto">
          <a:xfrm>
            <a:off x="2195737" y="3557926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0" name="Line 33"/>
          <p:cNvSpPr>
            <a:spLocks noChangeShapeType="1"/>
          </p:cNvSpPr>
          <p:nvPr/>
        </p:nvSpPr>
        <p:spPr bwMode="auto">
          <a:xfrm flipV="1">
            <a:off x="4587107" y="4379404"/>
            <a:ext cx="1184176" cy="529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41" name="Group 34"/>
          <p:cNvGrpSpPr>
            <a:grpSpLocks/>
          </p:cNvGrpSpPr>
          <p:nvPr/>
        </p:nvGrpSpPr>
        <p:grpSpPr bwMode="auto">
          <a:xfrm rot="7432642">
            <a:off x="3114556" y="3492291"/>
            <a:ext cx="239554" cy="822802"/>
            <a:chOff x="2064" y="385"/>
            <a:chExt cx="193" cy="576"/>
          </a:xfrm>
        </p:grpSpPr>
        <p:grpSp>
          <p:nvGrpSpPr>
            <p:cNvPr id="142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70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62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4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45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74" name="Text Box 51"/>
          <p:cNvSpPr txBox="1">
            <a:spLocks noChangeArrowheads="1"/>
          </p:cNvSpPr>
          <p:nvPr/>
        </p:nvSpPr>
        <p:spPr bwMode="auto">
          <a:xfrm>
            <a:off x="4788025" y="3591781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75" name="Line 31"/>
          <p:cNvSpPr>
            <a:spLocks noChangeShapeType="1"/>
          </p:cNvSpPr>
          <p:nvPr/>
        </p:nvSpPr>
        <p:spPr bwMode="auto">
          <a:xfrm>
            <a:off x="3589627" y="4178188"/>
            <a:ext cx="1149880" cy="688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6" name="Oval 175"/>
          <p:cNvSpPr/>
          <p:nvPr/>
        </p:nvSpPr>
        <p:spPr bwMode="auto">
          <a:xfrm>
            <a:off x="4408368" y="4661568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7" name="Text Box 9"/>
          <p:cNvSpPr txBox="1">
            <a:spLocks noChangeArrowheads="1"/>
          </p:cNvSpPr>
          <p:nvPr/>
        </p:nvSpPr>
        <p:spPr bwMode="auto">
          <a:xfrm>
            <a:off x="4796533" y="3212976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178" name="Line 31"/>
          <p:cNvSpPr>
            <a:spLocks noChangeShapeType="1"/>
          </p:cNvSpPr>
          <p:nvPr/>
        </p:nvSpPr>
        <p:spPr bwMode="auto">
          <a:xfrm flipV="1">
            <a:off x="3589627" y="5485467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1115617" y="4337013"/>
                <a:ext cx="3087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</a:rPr>
                  <a:t>space-like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4337013"/>
                <a:ext cx="308712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6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TextBox 179"/>
          <p:cNvSpPr txBox="1"/>
          <p:nvPr/>
        </p:nvSpPr>
        <p:spPr>
          <a:xfrm>
            <a:off x="3220506" y="5603540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544569" y="537080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333131" y="4949814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492971" y="3820423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71" y="3820423"/>
                <a:ext cx="56188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Text Box 57"/>
          <p:cNvSpPr txBox="1">
            <a:spLocks noChangeArrowheads="1"/>
          </p:cNvSpPr>
          <p:nvPr/>
        </p:nvSpPr>
        <p:spPr bwMode="auto">
          <a:xfrm>
            <a:off x="3213051" y="3533791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803131" y="5022162"/>
            <a:ext cx="140512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rapgap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301283" y="4029817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695100" y="3983339"/>
            <a:ext cx="234397" cy="49769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9" name="Line 33"/>
          <p:cNvSpPr>
            <a:spLocks noChangeShapeType="1"/>
          </p:cNvSpPr>
          <p:nvPr/>
        </p:nvSpPr>
        <p:spPr bwMode="auto">
          <a:xfrm flipV="1">
            <a:off x="5807350" y="3918138"/>
            <a:ext cx="809735" cy="2337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0" name="Line 33"/>
          <p:cNvSpPr>
            <a:spLocks noChangeShapeType="1"/>
          </p:cNvSpPr>
          <p:nvPr/>
        </p:nvSpPr>
        <p:spPr bwMode="auto">
          <a:xfrm flipV="1">
            <a:off x="5886326" y="4006116"/>
            <a:ext cx="772491" cy="1858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1" name="Line 33"/>
          <p:cNvSpPr>
            <a:spLocks noChangeShapeType="1"/>
          </p:cNvSpPr>
          <p:nvPr/>
        </p:nvSpPr>
        <p:spPr bwMode="auto">
          <a:xfrm flipV="1">
            <a:off x="5859236" y="4156305"/>
            <a:ext cx="873005" cy="1478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580113" y="3576863"/>
                <a:ext cx="18054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VM</m:t>
                      </m:r>
                      <m:r>
                        <a:rPr lang="en-GB" sz="20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en-US" sz="20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n-GB" altLang="en-US" sz="2000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3" y="3576863"/>
                <a:ext cx="18054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Rectangle 192"/>
          <p:cNvSpPr/>
          <p:nvPr/>
        </p:nvSpPr>
        <p:spPr>
          <a:xfrm>
            <a:off x="6094447" y="3856636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235147" y="440902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3656557" y="4913077"/>
                <a:ext cx="84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557" y="4913077"/>
                <a:ext cx="84343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4819775" y="4062838"/>
                <a:ext cx="68833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775" y="4062838"/>
                <a:ext cx="688330" cy="490199"/>
              </a:xfrm>
              <a:prstGeom prst="rect">
                <a:avLst/>
              </a:prstGeom>
              <a:blipFill rotWithShape="0"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Line 31"/>
          <p:cNvSpPr>
            <a:spLocks noChangeShapeType="1"/>
          </p:cNvSpPr>
          <p:nvPr/>
        </p:nvSpPr>
        <p:spPr bwMode="auto">
          <a:xfrm>
            <a:off x="4587106" y="5629485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7" name="Oval 56"/>
          <p:cNvSpPr/>
          <p:nvPr/>
        </p:nvSpPr>
        <p:spPr bwMode="auto">
          <a:xfrm>
            <a:off x="2298677" y="3713105"/>
            <a:ext cx="2130216" cy="902398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47999" y="3169962"/>
                <a:ext cx="7081452" cy="523220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QFD splitting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GB" alt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GB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alt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hypercharge</m:t>
                        </m:r>
                      </m:e>
                      <m:sup>
                        <m:r>
                          <a:rPr lang="en-GB" alt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47999" y="3169962"/>
                <a:ext cx="708145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 bwMode="auto">
          <a:xfrm>
            <a:off x="2771800" y="4530045"/>
            <a:ext cx="3744416" cy="1779275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2566464" y="3146508"/>
                <a:ext cx="6702702" cy="954107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alt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⊗</m:t>
                    </m:r>
                  </m:oMath>
                </a14:m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 QCD Rutherford scattering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altLang="en-US" sz="28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𝑞𝑌</m:t>
                    </m:r>
                  </m:oMath>
                </a14:m>
                <a:r>
                  <a:rPr lang="en-GB" altLang="en-US" sz="2800" b="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𝑢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/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𝑑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GB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2566464" y="3146508"/>
                <a:ext cx="6702702" cy="954107"/>
              </a:xfrm>
              <a:prstGeom prst="rect">
                <a:avLst/>
              </a:prstGeom>
              <a:blipFill rotWithShape="0">
                <a:blip r:embed="rId11"/>
                <a:stretch>
                  <a:fillRect t="-1563"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53193" y="5171706"/>
                <a:ext cx="7923263" cy="149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orward Rutherford 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scattering </a:t>
                </a:r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amplitude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embedded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at</a:t>
                </a:r>
              </a:p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fixed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it-IT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93" y="5171706"/>
                <a:ext cx="7923263" cy="1493999"/>
              </a:xfrm>
              <a:prstGeom prst="rect">
                <a:avLst/>
              </a:prstGeom>
              <a:blipFill rotWithShape="0">
                <a:blip r:embed="rId2"/>
                <a:stretch>
                  <a:fillRect l="-1617" t="-4082"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3059832" y="908720"/>
            <a:ext cx="5328592" cy="68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484753" cy="142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Text Box 3"/>
          <p:cNvSpPr txBox="1">
            <a:spLocks noChangeArrowheads="1"/>
          </p:cNvSpPr>
          <p:nvPr/>
        </p:nvSpPr>
        <p:spPr bwMode="auto">
          <a:xfrm>
            <a:off x="-36512" y="980728"/>
            <a:ext cx="8892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cs typeface="Times New Roman" pitchFamily="18" charset="0"/>
              </a:rPr>
              <a:t>optical theorem</a:t>
            </a:r>
            <a:endParaRPr lang="en-GB" altLang="en-US" sz="9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1965019" y="116632"/>
            <a:ext cx="4695213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solidFill>
                  <a:srgbClr val="0033CC"/>
                </a:solidFill>
                <a:cs typeface="Arial" pitchFamily="34" charset="0"/>
              </a:rPr>
              <a:t>Unitarity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 Technology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"/>
              <p:cNvSpPr txBox="1">
                <a:spLocks noChangeArrowheads="1"/>
              </p:cNvSpPr>
              <p:nvPr/>
            </p:nvSpPr>
            <p:spPr bwMode="auto">
              <a:xfrm>
                <a:off x="1965019" y="1545798"/>
                <a:ext cx="7503526" cy="743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Bj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GB" sz="2800" i="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GB" altLang="en-US" sz="2800" i="0" dirty="0"/>
                          <m:t> 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i="1" dirty="0" smtClean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019" y="1545798"/>
                <a:ext cx="7503526" cy="743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59833" y="4233705"/>
                <a:ext cx="6409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3" y="4233705"/>
                <a:ext cx="64094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utoShape 63"/>
          <p:cNvSpPr>
            <a:spLocks noChangeArrowheads="1"/>
          </p:cNvSpPr>
          <p:nvPr/>
        </p:nvSpPr>
        <p:spPr bwMode="auto">
          <a:xfrm flipV="1">
            <a:off x="425002" y="5200565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1335" y="1609636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applied to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990" y="1054359"/>
                <a:ext cx="846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GB" alt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90" y="1054359"/>
                <a:ext cx="84638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2852936"/>
                <a:ext cx="9397637" cy="73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groupChr>
                      <m:groupChrPr>
                        <m:chr m:val="↔"/>
                        <m:pos m:val="top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GB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GB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ixed</m:t>
                        </m:r>
                        <m:r>
                          <a:rPr lang="en-GB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 forward Compton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52936"/>
                <a:ext cx="9397637" cy="730393"/>
              </a:xfrm>
              <a:prstGeom prst="rect">
                <a:avLst/>
              </a:prstGeom>
              <a:blipFill rotWithShape="0">
                <a:blip r:embed="rId8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7944" y="2132856"/>
                <a:ext cx="3076163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Bj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32856"/>
                <a:ext cx="3076163" cy="7306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234999" y="4303409"/>
                <a:ext cx="846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GB" alt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99" y="4303409"/>
                <a:ext cx="84638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3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179511" y="836712"/>
                <a:ext cx="878497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virtuality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it-IT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of quark in forward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</m:oMath>
                </a14:m>
                <a:endParaRPr lang="en-GB" altLang="en-US" sz="2800" i="0" dirty="0" smtClean="0">
                  <a:cs typeface="Times New Roman" pitchFamily="18" charset="0"/>
                </a:endParaRPr>
              </a:p>
              <a:p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-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rest frame of time-like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endParaRPr lang="en-GB" altLang="en-US" sz="900" dirty="0" smtClean="0"/>
              </a:p>
            </p:txBody>
          </p:sp>
        </mc:Choice>
        <mc:Fallback xmlns="">
          <p:sp>
            <p:nvSpPr>
              <p:cNvPr id="3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836712"/>
                <a:ext cx="8784977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387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1619672" y="116632"/>
            <a:ext cx="5297356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solidFill>
                  <a:srgbClr val="0033CC"/>
                </a:solidFill>
                <a:cs typeface="Arial" pitchFamily="34" charset="0"/>
              </a:rPr>
              <a:t>Unitarity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 and Kinematics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59632" y="1700808"/>
                <a:ext cx="6781914" cy="88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sub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it-IT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  <m:r>
                      <a:rPr lang="it-IT" sz="2800" i="1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it-IT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  <m:r>
                      <a:rPr lang="it-IT" sz="2800" i="1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00808"/>
                <a:ext cx="6781914" cy="885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95536" y="4129759"/>
                <a:ext cx="8876982" cy="1190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&gt;−</m:t>
                    </m:r>
                    <m:sSubSup>
                      <m:sSub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groupCh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800" b="1" dirty="0" smtClean="0">
                    <a:solidFill>
                      <a:srgbClr val="FF0000"/>
                    </a:solidFill>
                  </a:rPr>
                  <a:t>!</a:t>
                </a:r>
                <a:endParaRPr lang="en-GB" sz="28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f</a:t>
                </a:r>
                <a:r>
                  <a:rPr lang="en-GB" sz="2800" b="0" dirty="0" smtClean="0">
                    <a:solidFill>
                      <a:schemeClr val="tx1"/>
                    </a:solidFill>
                  </a:rPr>
                  <a:t>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quark </a:t>
                </a:r>
                <a:r>
                  <a:rPr lang="en-GB" sz="2800" dirty="0" err="1" smtClean="0">
                    <a:solidFill>
                      <a:schemeClr val="tx1"/>
                    </a:solidFill>
                  </a:rPr>
                  <a:t>virtuality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photon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GB" sz="2800" dirty="0" err="1" smtClean="0">
                    <a:solidFill>
                      <a:schemeClr val="tx1"/>
                    </a:solidFill>
                  </a:rPr>
                  <a:t>virtuality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29759"/>
                <a:ext cx="8876982" cy="1190390"/>
              </a:xfrm>
              <a:prstGeom prst="rect">
                <a:avLst/>
              </a:prstGeom>
              <a:blipFill rotWithShape="0">
                <a:blip r:embed="rId4"/>
                <a:stretch>
                  <a:fillRect l="-1442" t="-4082" r="-137" b="-13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utoShape 63"/>
          <p:cNvSpPr>
            <a:spLocks noChangeArrowheads="1"/>
          </p:cNvSpPr>
          <p:nvPr/>
        </p:nvSpPr>
        <p:spPr bwMode="auto">
          <a:xfrm flipV="1">
            <a:off x="1416025" y="4129759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utoShape 63"/>
          <p:cNvSpPr>
            <a:spLocks noChangeArrowheads="1"/>
          </p:cNvSpPr>
          <p:nvPr/>
        </p:nvSpPr>
        <p:spPr bwMode="auto">
          <a:xfrm flipV="1">
            <a:off x="91479" y="4724954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-1611560"/>
                <a:ext cx="8784975" cy="116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embedded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forward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Rutherford amplitude</a:t>
                </a:r>
              </a:p>
              <a:p>
                <a:pPr algn="ctr"/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GB" altLang="en-US" sz="2800" dirty="0"/>
                          <m:t> 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pos m:val="top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ixed</m:t>
                        </m:r>
                        <m:r>
                          <a:rPr lang="en-GB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groupCh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altLang="en-US" sz="2800" dirty="0" smtClean="0"/>
              </a:p>
            </p:txBody>
          </p:sp>
        </mc:Choice>
        <mc:Fallback xmlns="">
          <p:sp>
            <p:nvSpPr>
              <p:cNvPr id="2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-1611560"/>
                <a:ext cx="8784975" cy="1161280"/>
              </a:xfrm>
              <a:prstGeom prst="rect">
                <a:avLst/>
              </a:prstGeom>
              <a:blipFill rotWithShape="0">
                <a:blip r:embed="rId5"/>
                <a:stretch>
                  <a:fillRect l="-1457" t="-5789" r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484753" cy="14208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59833" y="3225593"/>
                <a:ext cx="6409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3" y="3225593"/>
                <a:ext cx="64094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63"/>
          <p:cNvSpPr>
            <a:spLocks noChangeArrowheads="1"/>
          </p:cNvSpPr>
          <p:nvPr/>
        </p:nvSpPr>
        <p:spPr bwMode="auto">
          <a:xfrm flipV="1">
            <a:off x="136970" y="5376057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65161" y="5391385"/>
                <a:ext cx="8678839" cy="1455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orward Rutherford 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scattering </a:t>
                </a:r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embedded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at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f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ixed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it-IT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1" y="5391385"/>
                <a:ext cx="8678839" cy="1455783"/>
              </a:xfrm>
              <a:prstGeom prst="rect">
                <a:avLst/>
              </a:prstGeom>
              <a:blipFill rotWithShape="0">
                <a:blip r:embed="rId8"/>
                <a:stretch>
                  <a:fillRect l="-1404" t="-4184" b="-10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-36512" y="970055"/>
                <a:ext cx="95546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analyticity applied to forward scattering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ea typeface="Cambria Math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970055"/>
                <a:ext cx="955461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276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V="1">
            <a:off x="7328027" y="1936189"/>
            <a:ext cx="949176" cy="26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6581909" y="1887215"/>
            <a:ext cx="898517" cy="2715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7328026" y="2921272"/>
            <a:ext cx="1290241" cy="291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 bwMode="auto">
          <a:xfrm>
            <a:off x="7149288" y="1953355"/>
            <a:ext cx="394763" cy="10759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6330547" y="2777254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82151" y="2679303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74051" y="2241601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64099" y="1599183"/>
                <a:ext cx="576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099" y="1599183"/>
                <a:ext cx="57682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71949" y="2267783"/>
                <a:ext cx="1779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49" y="2267783"/>
                <a:ext cx="177914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3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632703" y="1930689"/>
                <a:ext cx="68833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703" y="1930689"/>
                <a:ext cx="688330" cy="490199"/>
              </a:xfrm>
              <a:prstGeom prst="rect">
                <a:avLst/>
              </a:prstGeom>
              <a:blipFill rotWithShape="0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16016" y="1556792"/>
                <a:ext cx="21012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2400" dirty="0" smtClean="0">
                    <a:solidFill>
                      <a:schemeClr val="tx1"/>
                    </a:solidFill>
                  </a:rPr>
                  <a:t>space-like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56792"/>
                <a:ext cx="2101281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488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060263" y="2564904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297857" y="1762143"/>
                <a:ext cx="4880562" cy="1429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alt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GB" alt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altLang="en-US" sz="280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en-US" sz="280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GB" altLang="en-US" sz="280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m:rPr>
                              <m:nor/>
                            </m:rPr>
                            <a:rPr lang="en-GB" altLang="en-US" sz="2800" dirty="0"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alt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altLang="en-US" sz="280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en-US" sz="280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alt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sub>
                          </m:sSub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GB" alt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=0,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sz="2800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groupCh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800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>
                                <a:latin typeface="Cambria Math"/>
                              </a:rPr>
                              <m:t>,</m:t>
                            </m:r>
                            <m:r>
                              <a:rPr lang="it-IT" sz="2800">
                                <a:latin typeface="Cambria Math"/>
                              </a:rPr>
                              <m:t>𝑡</m:t>
                            </m:r>
                            <m:r>
                              <a:rPr lang="it-IT" sz="2800">
                                <a:latin typeface="Cambria Math"/>
                              </a:rPr>
                              <m:t>=0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≲0.2</m:t>
                    </m:r>
                  </m:oMath>
                </a14:m>
                <a:r>
                  <a:rPr lang="en-GB" alt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3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857" y="1762143"/>
                <a:ext cx="4880562" cy="14290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437431" y="2945472"/>
                <a:ext cx="690702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31" y="2945472"/>
                <a:ext cx="690702" cy="497637"/>
              </a:xfrm>
              <a:prstGeom prst="rect">
                <a:avLst/>
              </a:prstGeom>
              <a:blipFill rotWithShape="0">
                <a:blip r:embed="rId8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179512" y="3511981"/>
                <a:ext cx="9073008" cy="565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“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Regge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asymptotic” limit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i="0" dirty="0" smtClean="0"/>
                  <a:t>,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altLang="en-US" sz="2800" i="0" dirty="0" smtClean="0"/>
              </a:p>
            </p:txBody>
          </p:sp>
        </mc:Choice>
        <mc:Fallback xmlns="">
          <p:sp>
            <p:nvSpPr>
              <p:cNvPr id="3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511981"/>
                <a:ext cx="9073008" cy="565091"/>
              </a:xfrm>
              <a:prstGeom prst="rect">
                <a:avLst/>
              </a:prstGeom>
              <a:blipFill rotWithShape="0">
                <a:blip r:embed="rId9"/>
                <a:stretch>
                  <a:fillRect l="-1343" t="-8602" b="-23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619672" y="116632"/>
            <a:ext cx="5297356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solidFill>
                  <a:srgbClr val="0033CC"/>
                </a:solidFill>
                <a:cs typeface="Arial" pitchFamily="34" charset="0"/>
              </a:rPr>
              <a:t>Unitarity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 and Analyticity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"/>
              <p:cNvSpPr txBox="1">
                <a:spLocks noChangeArrowheads="1"/>
              </p:cNvSpPr>
              <p:nvPr/>
            </p:nvSpPr>
            <p:spPr bwMode="auto">
              <a:xfrm>
                <a:off x="216024" y="4012394"/>
                <a:ext cx="8927976" cy="136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robust form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>
                                <a:latin typeface="Cambria Math"/>
                              </a:rPr>
                              <m:t>,</m:t>
                            </m:r>
                            <m:r>
                              <a:rPr lang="it-IT" sz="280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GB" sz="2800" i="0" dirty="0" smtClean="0"/>
              </a:p>
              <a:p>
                <a:r>
                  <a:rPr lang="en-GB" altLang="en-US" sz="2800" i="0" dirty="0" smtClean="0">
                    <a:cs typeface="Times New Roman" pitchFamily="18" charset="0"/>
                  </a:rPr>
                  <a:t>   with “trajectory”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800">
                            <a:latin typeface="Cambria Math"/>
                          </a:rPr>
                          <m:t>,</m:t>
                        </m:r>
                        <m:r>
                          <a:rPr lang="it-IT" sz="280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sz="280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800">
                            <a:latin typeface="Cambria Math"/>
                          </a:rPr>
                          <m:t>,</m:t>
                        </m:r>
                        <m:r>
                          <a:rPr lang="it-IT" sz="280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endParaRPr lang="en-GB" altLang="en-US" sz="2800" dirty="0" smtClean="0"/>
              </a:p>
            </p:txBody>
          </p:sp>
        </mc:Choice>
        <mc:Fallback xmlns="">
          <p:sp>
            <p:nvSpPr>
              <p:cNvPr id="4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4" y="4012394"/>
                <a:ext cx="8927976" cy="1360822"/>
              </a:xfrm>
              <a:prstGeom prst="rect">
                <a:avLst/>
              </a:prstGeom>
              <a:blipFill rotWithShape="0">
                <a:blip r:embed="rId10"/>
                <a:stretch>
                  <a:fillRect l="-1365" b="-12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3153" y="5530585"/>
                <a:ext cx="9291415" cy="1066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structure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analyticity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forward scattering </a:t>
                </a:r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3" y="5530585"/>
                <a:ext cx="9291415" cy="1066767"/>
              </a:xfrm>
              <a:prstGeom prst="rect">
                <a:avLst/>
              </a:prstGeom>
              <a:blipFill rotWithShape="0">
                <a:blip r:embed="rId11"/>
                <a:stretch>
                  <a:fillRect l="-1311" t="-2857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utoShape 63"/>
          <p:cNvSpPr>
            <a:spLocks noChangeArrowheads="1"/>
          </p:cNvSpPr>
          <p:nvPr/>
        </p:nvSpPr>
        <p:spPr bwMode="auto">
          <a:xfrm flipV="1">
            <a:off x="64963" y="5474083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5065204"/>
                <a:ext cx="7424590" cy="1676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=0.0481±0.0013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stat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±0.0037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syst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0.292±0.020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stat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±0.0051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syst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GeV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65204"/>
                <a:ext cx="7424590" cy="1676164"/>
              </a:xfrm>
              <a:prstGeom prst="rect">
                <a:avLst/>
              </a:prstGeom>
              <a:blipFill rotWithShape="0">
                <a:blip r:embed="rId17"/>
                <a:stretch>
                  <a:fillRect b="-6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 Box 3"/>
              <p:cNvSpPr txBox="1">
                <a:spLocks noChangeArrowheads="1"/>
              </p:cNvSpPr>
              <p:nvPr/>
            </p:nvSpPr>
            <p:spPr bwMode="auto">
              <a:xfrm>
                <a:off x="107503" y="908720"/>
                <a:ext cx="8856985" cy="1366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low)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Bj</m:t>
                        </m:r>
                      </m:sub>
                    </m:sSub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Bj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at fixed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2800" i="0" dirty="0" smtClean="0">
                  <a:cs typeface="Times New Roman" pitchFamily="18" charset="0"/>
                </a:endParaRPr>
              </a:p>
              <a:p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Bj</m:t>
                            </m:r>
                          </m:sub>
                        </m:sSub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/>
                      </a:rPr>
                      <m:t>→∞</m:t>
                    </m:r>
                    <m:r>
                      <a:rPr lang="en-GB" sz="2800">
                        <a:latin typeface="Cambria Math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908720"/>
                <a:ext cx="8856985" cy="1366271"/>
              </a:xfrm>
              <a:prstGeom prst="rect">
                <a:avLst/>
              </a:prstGeom>
              <a:blipFill rotWithShape="0">
                <a:blip r:embed="rId9"/>
                <a:stretch>
                  <a:fillRect l="-1445" t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466091" y="3645024"/>
                <a:ext cx="475398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/>
                  <a:t>forward (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/>
                      </a:rPr>
                      <m:t>𝑡</m:t>
                    </m:r>
                    <m:r>
                      <a:rPr lang="en-GB" alt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altLang="en-US" sz="2800" i="0" dirty="0" smtClean="0"/>
                  <a:t>) elastic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GB" altLang="en-US" sz="28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alt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GB" altLang="en-US" sz="2800" i="0" dirty="0" smtClean="0"/>
              </a:p>
            </p:txBody>
          </p:sp>
        </mc:Choice>
        <mc:Fallback xmlns="">
          <p:sp>
            <p:nvSpPr>
              <p:cNvPr id="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091" y="3645024"/>
                <a:ext cx="4753981" cy="954107"/>
              </a:xfrm>
              <a:prstGeom prst="rect">
                <a:avLst/>
              </a:prstGeom>
              <a:blipFill rotWithShape="0">
                <a:blip r:embed="rId10"/>
                <a:stretch>
                  <a:fillRect t="-7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068960"/>
            <a:ext cx="3528393" cy="15841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7876" y="2132856"/>
                <a:ext cx="8608620" cy="1516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with</a:t>
                </a:r>
                <a:r>
                  <a:rPr lang="en-US" dirty="0" smtClean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Bj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  <m:sSubSup>
                      <m:sSub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Bj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</m:d>
                      </m:sup>
                    </m:sSubSup>
                  </m:oMath>
                </a14:m>
                <a:endParaRPr lang="en-GB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≫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groupChr>
                      <m:sSup>
                        <m:sSup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sup>
                      </m:sSup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altLang="en-US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altLang="en-US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≲0.2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6" y="2132856"/>
                <a:ext cx="8608620" cy="1516441"/>
              </a:xfrm>
              <a:prstGeom prst="rect">
                <a:avLst/>
              </a:prstGeom>
              <a:blipFill rotWithShape="0">
                <a:blip r:embed="rId11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7544" y="4758008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H1 Collaboration, Phys. Lett. </a:t>
            </a:r>
            <a:r>
              <a:rPr lang="it-IT" sz="2400" b="1" dirty="0"/>
              <a:t>B598</a:t>
            </a:r>
            <a:r>
              <a:rPr lang="it-IT" sz="2400" dirty="0"/>
              <a:t> (2004) 159</a:t>
            </a:r>
            <a:endParaRPr lang="en-GB" sz="2400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619672" y="116632"/>
            <a:ext cx="5297356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solidFill>
                  <a:srgbClr val="0033CC"/>
                </a:solidFill>
                <a:cs typeface="Arial" pitchFamily="34" charset="0"/>
              </a:rPr>
              <a:t>Unitarity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 and Analyticity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2587"/>
            <a:ext cx="5616624" cy="53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3512" y="5294058"/>
                <a:ext cx="3416640" cy="9355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Bj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&lt;0.01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512" y="5294058"/>
                <a:ext cx="3416640" cy="935577"/>
              </a:xfrm>
              <a:prstGeom prst="rect">
                <a:avLst/>
              </a:prstGeom>
              <a:blipFill rotWithShape="0">
                <a:blip r:embed="rId20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" t="22408" r="3426" b="18126"/>
          <a:stretch/>
        </p:blipFill>
        <p:spPr bwMode="auto">
          <a:xfrm>
            <a:off x="467544" y="991873"/>
            <a:ext cx="6912768" cy="582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75440" y="1125271"/>
                <a:ext cx="3416640" cy="9355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Bj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&lt;0.01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40" y="1125271"/>
                <a:ext cx="3416640" cy="935577"/>
              </a:xfrm>
              <a:prstGeom prst="rect">
                <a:avLst/>
              </a:prstGeom>
              <a:blipFill rotWithShape="0">
                <a:blip r:embed="rId15"/>
                <a:stretch>
                  <a:fillRect b="-4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371024" y="1541234"/>
                <a:ext cx="152112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1024" y="1541234"/>
                <a:ext cx="1521121" cy="400110"/>
              </a:xfrm>
              <a:prstGeom prst="rect">
                <a:avLst/>
              </a:prstGeom>
              <a:blipFill rotWithShape="0">
                <a:blip r:embed="rId22"/>
                <a:stretch>
                  <a:fillRect r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7351" y="6381328"/>
                <a:ext cx="117083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51" y="6381328"/>
                <a:ext cx="1170833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1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  <p:bldP spid="15" grpId="1" animBg="1"/>
      <p:bldP spid="16" grpId="0" animBg="1"/>
      <p:bldP spid="14" grpId="0" animBg="1"/>
      <p:bldP spid="14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 Box 3"/>
              <p:cNvSpPr txBox="1">
                <a:spLocks noChangeArrowheads="1"/>
              </p:cNvSpPr>
              <p:nvPr/>
            </p:nvSpPr>
            <p:spPr bwMode="auto">
              <a:xfrm>
                <a:off x="107503" y="836712"/>
                <a:ext cx="885698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/>
                  <a:t>QCD </a:t>
                </a:r>
                <a:r>
                  <a:rPr lang="en-GB" altLang="en-US" sz="2800" i="0" dirty="0"/>
                  <a:t>Rutherford </a:t>
                </a:r>
                <a:r>
                  <a:rPr lang="en-GB" altLang="en-US" sz="2800" i="0" dirty="0" smtClean="0"/>
                  <a:t>scattering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GB" altLang="en-US" sz="2800" i="0" dirty="0" smtClean="0"/>
                  <a:t> B-H splitting</a:t>
                </a:r>
                <a:endParaRPr lang="en-GB" altLang="en-US" sz="28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836712"/>
                <a:ext cx="8856985" cy="523220"/>
              </a:xfrm>
              <a:prstGeom prst="rect">
                <a:avLst/>
              </a:prstGeom>
              <a:blipFill rotWithShape="0">
                <a:blip r:embed="rId55"/>
                <a:stretch>
                  <a:fillRect l="-1445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411760" y="116632"/>
            <a:ext cx="3024335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The Tool </a:t>
            </a:r>
            <a:r>
              <a:rPr lang="en-GB" sz="3200" dirty="0">
                <a:solidFill>
                  <a:srgbClr val="0033CC"/>
                </a:solidFill>
                <a:cs typeface="Arial" pitchFamily="34" charset="0"/>
              </a:rPr>
              <a:t>K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it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6262446" y="1471865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V="1">
            <a:off x="6925216" y="2026144"/>
            <a:ext cx="962343" cy="149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5541721" y="1614740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V="1">
            <a:off x="7513542" y="2217263"/>
            <a:ext cx="442834" cy="5303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 rot="7432642">
            <a:off x="6460540" y="1549105"/>
            <a:ext cx="239554" cy="822802"/>
            <a:chOff x="2064" y="385"/>
            <a:chExt cx="193" cy="576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27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23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9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1"/>
              <p:cNvSpPr txBox="1">
                <a:spLocks noChangeArrowheads="1"/>
              </p:cNvSpPr>
              <p:nvPr/>
            </p:nvSpPr>
            <p:spPr bwMode="auto">
              <a:xfrm>
                <a:off x="7125475" y="1680254"/>
                <a:ext cx="404021" cy="392993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5475" y="1680254"/>
                <a:ext cx="404021" cy="392993"/>
              </a:xfrm>
              <a:prstGeom prst="rect">
                <a:avLst/>
              </a:prstGeom>
              <a:blipFill rotWithShape="0">
                <a:blip r:embed="rId56"/>
                <a:stretch>
                  <a:fillRect b="-10938"/>
                </a:stretch>
              </a:blipFill>
              <a:ln w="571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925217" y="2162117"/>
            <a:ext cx="766618" cy="629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 bwMode="auto">
          <a:xfrm>
            <a:off x="7360696" y="2585735"/>
            <a:ext cx="394763" cy="89571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6541955" y="3255367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44112" y="2331662"/>
                <a:ext cx="1336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112" y="2331662"/>
                <a:ext cx="1336200" cy="400110"/>
              </a:xfrm>
              <a:prstGeom prst="rect">
                <a:avLst/>
              </a:prstGeom>
              <a:blipFill rotWithShape="0">
                <a:blip r:embed="rId5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393558" y="318335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87694" y="3111351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 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85459" y="2751311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38955" y="1877237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55" y="1877237"/>
                <a:ext cx="561885" cy="400110"/>
              </a:xfrm>
              <a:prstGeom prst="rect">
                <a:avLst/>
              </a:prstGeom>
              <a:blipFill rotWithShape="0">
                <a:blip r:embed="rId5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755459" y="2751311"/>
            <a:ext cx="140512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rapgap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783332" y="1907506"/>
            <a:ext cx="234397" cy="49769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 flipV="1">
            <a:off x="7895582" y="1842305"/>
            <a:ext cx="809735" cy="2337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V="1">
            <a:off x="7974558" y="1930283"/>
            <a:ext cx="772491" cy="1858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V="1">
            <a:off x="7947468" y="2080472"/>
            <a:ext cx="873005" cy="1478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68345" y="1457113"/>
                <a:ext cx="1329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altLang="en-US" sz="20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en-US" sz="20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n-GB" altLang="en-US" sz="2000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5" y="1457113"/>
                <a:ext cx="1329338" cy="400110"/>
              </a:xfrm>
              <a:prstGeom prst="rect">
                <a:avLst/>
              </a:prstGeom>
              <a:blipFill rotWithShape="0">
                <a:blip r:embed="rId5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8182679" y="1780803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68344" y="2331662"/>
                <a:ext cx="407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331662"/>
                <a:ext cx="407227" cy="400110"/>
              </a:xfrm>
              <a:prstGeom prst="rect">
                <a:avLst/>
              </a:prstGeom>
              <a:blipFill rotWithShape="0">
                <a:blip r:embed="rId6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13528" y="2679303"/>
                <a:ext cx="7387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28" y="2679303"/>
                <a:ext cx="738792" cy="400110"/>
              </a:xfrm>
              <a:prstGeom prst="rect">
                <a:avLst/>
              </a:prstGeom>
              <a:blipFill rotWithShape="0">
                <a:blip r:embed="rId6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308304" y="2015096"/>
                <a:ext cx="60490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015096"/>
                <a:ext cx="604909" cy="423770"/>
              </a:xfrm>
              <a:prstGeom prst="rect">
                <a:avLst/>
              </a:prstGeom>
              <a:blipFill rotWithShape="0">
                <a:blip r:embed="rId6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7539435" y="3327375"/>
            <a:ext cx="1034766" cy="15407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4" name="Oval 53"/>
          <p:cNvSpPr/>
          <p:nvPr/>
        </p:nvSpPr>
        <p:spPr bwMode="auto">
          <a:xfrm>
            <a:off x="5251005" y="1637272"/>
            <a:ext cx="2130216" cy="902398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40152" y="2339813"/>
            <a:ext cx="3220427" cy="1593243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51520" y="2478756"/>
                <a:ext cx="5400600" cy="203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2800" b="1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Rutherford scattering</a:t>
                </a:r>
              </a:p>
              <a:p>
                <a:r>
                  <a:rPr lang="en-GB" alt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solidFill>
                              <a:schemeClr val="tx1"/>
                            </a:solidFill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GB" altLang="en-US" sz="28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GB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78756"/>
                <a:ext cx="5400600" cy="2030364"/>
              </a:xfrm>
              <a:prstGeom prst="rect">
                <a:avLst/>
              </a:prstGeom>
              <a:blipFill rotWithShape="0">
                <a:blip r:embed="rId63"/>
                <a:stretch>
                  <a:fillRect l="-2257" t="-3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348685" y="5445224"/>
                <a:ext cx="8471788" cy="1392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2800" b="1" dirty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en-GB" altLang="en-US" sz="28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GB" altLang="en-US" sz="2800" dirty="0" smtClean="0">
                    <a:solidFill>
                      <a:schemeClr val="tx1"/>
                    </a:solidFill>
                  </a:rPr>
                  <a:t>Bethe-</a:t>
                </a:r>
                <a:r>
                  <a:rPr lang="en-GB" altLang="en-US" sz="2800" dirty="0" err="1" smtClean="0">
                    <a:solidFill>
                      <a:schemeClr val="tx1"/>
                    </a:solidFill>
                  </a:rPr>
                  <a:t>Heitler</a:t>
                </a:r>
                <a:r>
                  <a:rPr lang="en-GB" alt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en-US" sz="2800" dirty="0">
                    <a:solidFill>
                      <a:schemeClr val="tx1"/>
                    </a:solidFill>
                  </a:rPr>
                  <a:t>splitting</a:t>
                </a:r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5" y="5445224"/>
                <a:ext cx="8471788" cy="1392304"/>
              </a:xfrm>
              <a:prstGeom prst="rect">
                <a:avLst/>
              </a:prstGeom>
              <a:blipFill rotWithShape="0">
                <a:blip r:embed="rId64"/>
                <a:stretch>
                  <a:fillRect l="-1439" t="-4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5508104" y="153957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e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68760"/>
                <a:ext cx="429489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altLang="en-US" sz="2800" dirty="0" smtClean="0">
                    <a:solidFill>
                      <a:schemeClr val="tx2"/>
                    </a:solidFill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𝑒𝑝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𝑒</m:t>
                    </m:r>
                    <m:r>
                      <m:rPr>
                        <m:sty m:val="p"/>
                      </m:rP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VM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𝑌</m:t>
                    </m:r>
                    <m:r>
                      <a:rPr lang="en-GB" altLang="en-US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GB" alt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GB" altLang="en-US" sz="28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𝑞𝑝</m:t>
                      </m:r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𝑞𝑌</m:t>
                      </m:r>
                      <m:r>
                        <a:rPr lang="en-GB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 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alt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GB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GB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4294894" cy="954107"/>
              </a:xfrm>
              <a:prstGeom prst="rect">
                <a:avLst/>
              </a:prstGeom>
              <a:blipFill rotWithShape="0">
                <a:blip r:embed="rId65"/>
                <a:stretch>
                  <a:fillRect l="-2983"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019751" y="4509120"/>
                <a:ext cx="8304777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eqArr>
                          <m:eqArr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</m:eqAr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1∓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1+4</m:t>
                            </m:r>
                            <m:f>
                              <m:f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51" y="4509120"/>
                <a:ext cx="8304777" cy="950132"/>
              </a:xfrm>
              <a:prstGeom prst="rect">
                <a:avLst/>
              </a:prstGeom>
              <a:blipFill rotWithShape="0"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7944" y="3801234"/>
                <a:ext cx="52048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=0.0481±0.0013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stat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±0.0037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syst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0.292±0.020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stat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±0.0051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syst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GeV 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801234"/>
                <a:ext cx="5204823" cy="707886"/>
              </a:xfrm>
              <a:prstGeom prst="rect">
                <a:avLst/>
              </a:prstGeom>
              <a:blipFill rotWithShape="0">
                <a:blip r:embed="rId67"/>
                <a:stretch>
                  <a:fillRect r="-70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7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8" name="Text Box 3"/>
              <p:cNvSpPr txBox="1">
                <a:spLocks noChangeArrowheads="1"/>
              </p:cNvSpPr>
              <p:nvPr/>
            </p:nvSpPr>
            <p:spPr bwMode="auto">
              <a:xfrm>
                <a:off x="107503" y="836712"/>
                <a:ext cx="8856985" cy="633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H1 and Zeus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VM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GB" altLang="en-US" sz="28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8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GB" altLang="en-US" sz="28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836712"/>
                <a:ext cx="8856985" cy="633507"/>
              </a:xfrm>
              <a:prstGeom prst="rect">
                <a:avLst/>
              </a:prstGeom>
              <a:blipFill rotWithShape="0">
                <a:blip r:embed="rId2"/>
                <a:stretch>
                  <a:fillRect l="-1445" b="-2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267744" y="116632"/>
            <a:ext cx="3312368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Measurements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409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534389"/>
            <a:ext cx="4572509" cy="440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" y="1610646"/>
            <a:ext cx="4461656" cy="41163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5733256"/>
                <a:ext cx="936104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at face value, the “non-universal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ℙ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”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?</a:t>
                </a:r>
              </a:p>
              <a:p>
                <a:pPr>
                  <a:spcAft>
                    <a:spcPts val="0"/>
                  </a:spcAft>
                </a:pPr>
                <a:r>
                  <a:rPr lang="en-GB" altLang="en-US" sz="2800" b="1" i="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… some even say “two or more </a:t>
                </a:r>
                <a14:m>
                  <m:oMath xmlns:m="http://schemas.openxmlformats.org/officeDocument/2006/math">
                    <m:r>
                      <a:rPr lang="en-GB" alt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ℙ</m:t>
                    </m:r>
                  </m:oMath>
                </a14:m>
                <a:r>
                  <a:rPr lang="en-GB" altLang="en-US" sz="2800" i="0" dirty="0" smtClean="0"/>
                  <a:t>s”</a:t>
                </a:r>
                <a:endParaRPr lang="en-GB" altLang="en-US" sz="2800" i="0" dirty="0" smtClean="0"/>
              </a:p>
            </p:txBody>
          </p:sp>
        </mc:Choice>
        <mc:Fallback>
          <p:sp>
            <p:nvSpPr>
              <p:cNvPr id="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733256"/>
                <a:ext cx="936104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368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r="2823"/>
          <a:stretch/>
        </p:blipFill>
        <p:spPr bwMode="auto">
          <a:xfrm>
            <a:off x="1691680" y="1472195"/>
            <a:ext cx="5171774" cy="52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79511" y="764704"/>
                <a:ext cx="9361041" cy="115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evolution of </a:t>
                </a:r>
                <a14:m>
                  <m:oMath xmlns:m="http://schemas.openxmlformats.org/officeDocument/2006/math">
                    <m:r>
                      <a:rPr lang="it-IT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in</a:t>
                </a:r>
              </a:p>
              <a:p>
                <a:pPr>
                  <a:spcAft>
                    <a:spcPts val="0"/>
                  </a:spcAft>
                </a:pP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altLang="en-US" sz="24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altLang="en-US" sz="24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VM</m:t>
                        </m:r>
                        <m:r>
                          <a:rPr lang="en-GB" altLang="en-US" sz="24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GB" alt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GB" altLang="en-US" sz="240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altLang="en-US" sz="240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GB" altLang="en-US" sz="240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VM</m:t>
                                </m:r>
                                <m:r>
                                  <a:rPr lang="en-GB" altLang="en-US" sz="240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  <m:r>
                                  <a:rPr lang="en-GB" altLang="en-US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GB" altLang="en-US" sz="240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it-IT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764704"/>
                <a:ext cx="9361041" cy="1152303"/>
              </a:xfrm>
              <a:prstGeom prst="rect">
                <a:avLst/>
              </a:prstGeom>
              <a:blipFill rotWithShape="0">
                <a:blip r:embed="rId2"/>
                <a:stretch>
                  <a:fillRect l="-1302" t="-5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267744" y="44624"/>
            <a:ext cx="3312368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Evaluation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916832"/>
                <a:ext cx="7325916" cy="586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VM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≪</m:t>
                        </m:r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↔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6832"/>
                <a:ext cx="7325916" cy="586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7331" y="2420888"/>
                <a:ext cx="7523181" cy="865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subSup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VM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VM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GB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31" y="2420888"/>
                <a:ext cx="7523181" cy="865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31640" y="3212976"/>
                <a:ext cx="8352928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VM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212976"/>
                <a:ext cx="8352928" cy="6005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88" y="3861048"/>
                <a:ext cx="8986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=0.0481±0.0013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stat</m:t>
                        </m:r>
                      </m:e>
                    </m:d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±0.0037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syst</m:t>
                        </m:r>
                      </m:e>
                    </m:d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0.292±0.020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stat</m:t>
                        </m:r>
                      </m:e>
                    </m:d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±0.0051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syst</m:t>
                        </m:r>
                      </m:e>
                    </m:d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endParaRPr lang="en-GB" sz="1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8" y="3861048"/>
                <a:ext cx="898688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79600" y="4169367"/>
                <a:ext cx="8197757" cy="838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eqArr>
                          <m:eqArr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</m:eqArr>
                      </m:sub>
                    </m:sSub>
                    <m:r>
                      <a:rPr lang="en-GB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eqArr>
                              <m:eqArr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</m:eqAr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1∓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1+4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VM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00" y="4169367"/>
                <a:ext cx="8197757" cy="8383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60107" y="4949008"/>
                <a:ext cx="6868932" cy="119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eqArr>
                              <m:eqArr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VM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eqArr>
                          </m:e>
                        </m:groupChr>
                      </m:e>
                    </m:box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1∓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1+4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VM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GB" sz="20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07" y="4949008"/>
                <a:ext cx="6868932" cy="11975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63"/>
          <p:cNvSpPr>
            <a:spLocks noChangeArrowheads="1"/>
          </p:cNvSpPr>
          <p:nvPr/>
        </p:nvSpPr>
        <p:spPr bwMode="auto">
          <a:xfrm flipV="1">
            <a:off x="251520" y="6093296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1520" y="3265820"/>
            <a:ext cx="122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where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611560" y="6093296"/>
                <a:ext cx="8497096" cy="565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sz="2800" i="0" dirty="0" smtClean="0"/>
                  <a:t>2-scale dependence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i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i="0" dirty="0" smtClean="0">
                    <a:solidFill>
                      <a:schemeClr val="tx1"/>
                    </a:solidFill>
                  </a:rPr>
                  <a:t> (3 with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800" i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093296"/>
                <a:ext cx="8497096" cy="565091"/>
              </a:xfrm>
              <a:prstGeom prst="rect">
                <a:avLst/>
              </a:prstGeom>
              <a:blipFill rotWithShape="0">
                <a:blip r:embed="rId9"/>
                <a:stretch>
                  <a:fillRect l="-1435" t="-978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7"/>
            <a:ext cx="9127964" cy="68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-27384"/>
            <a:ext cx="1368152" cy="76944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November </a:t>
            </a:r>
            <a:r>
              <a:rPr lang="en-GB" sz="1100" dirty="0" smtClean="0">
                <a:solidFill>
                  <a:schemeClr val="accent2">
                    <a:lumMod val="75000"/>
                  </a:schemeClr>
                </a:solidFill>
              </a:rPr>
              <a:t>2016</a:t>
            </a:r>
          </a:p>
          <a:p>
            <a:endParaRPr lang="en-GB" sz="11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47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267744" y="116632"/>
            <a:ext cx="3312368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Evaluation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79511" y="764704"/>
                <a:ext cx="9361041" cy="565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convolution with </a:t>
                </a:r>
                <a:r>
                  <a:rPr lang="en-GB" sz="2800" i="0" dirty="0" smtClean="0"/>
                  <a:t>2-scale </a:t>
                </a:r>
                <a:r>
                  <a:rPr lang="en-GB" sz="2800" i="0" dirty="0"/>
                  <a:t>dependence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i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altLang="en-US" sz="2800" i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764704"/>
                <a:ext cx="9361041" cy="565091"/>
              </a:xfrm>
              <a:prstGeom prst="rect">
                <a:avLst/>
              </a:prstGeom>
              <a:blipFill rotWithShape="0">
                <a:blip r:embed="rId2"/>
                <a:stretch>
                  <a:fillRect l="-1302" t="-9677" b="-23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" y="2708920"/>
            <a:ext cx="4117706" cy="30963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57719" y="1222825"/>
                <a:ext cx="7488832" cy="1450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VM</m:t>
                                  </m:r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≪</m:t>
                          </m:r>
                          <m:sSubSup>
                            <m:sSub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VM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VM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en-GB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dirty="0" smtClean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subSup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VM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GB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19" y="1222825"/>
                <a:ext cx="7488832" cy="1450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407" y="5949280"/>
                <a:ext cx="6164224" cy="7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VM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VM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it-IT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then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7" y="5949280"/>
                <a:ext cx="6164224" cy="759247"/>
              </a:xfrm>
              <a:prstGeom prst="rect">
                <a:avLst/>
              </a:prstGeom>
              <a:blipFill rotWithShape="0">
                <a:blip r:embed="rId5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63"/>
          <p:cNvSpPr>
            <a:spLocks noChangeArrowheads="1"/>
          </p:cNvSpPr>
          <p:nvPr/>
        </p:nvSpPr>
        <p:spPr bwMode="auto">
          <a:xfrm flipV="1">
            <a:off x="35496" y="5998727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Curved Left Arrow 10"/>
          <p:cNvSpPr/>
          <p:nvPr/>
        </p:nvSpPr>
        <p:spPr bwMode="auto">
          <a:xfrm rot="5098531" flipH="1" flipV="1">
            <a:off x="7300449" y="722449"/>
            <a:ext cx="450755" cy="1518700"/>
          </a:xfrm>
          <a:prstGeom prst="curvedLeft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300192" y="1761614"/>
            <a:ext cx="1564571" cy="55835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956376" y="1599183"/>
                <a:ext cx="762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599183"/>
                <a:ext cx="76226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6543" y="3684393"/>
                <a:ext cx="6306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3" y="3684393"/>
                <a:ext cx="630621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63888" y="3912490"/>
                <a:ext cx="6530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12490"/>
                <a:ext cx="653064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5064618"/>
                <a:ext cx="10813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GB" sz="1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64618"/>
                <a:ext cx="1081386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27984" y="3514618"/>
                <a:ext cx="4906792" cy="1144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eqArr>
                          <m:eqArr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</m:eqArr>
                      </m:sub>
                    </m:sSub>
                    <m:box>
                      <m:box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eqArr>
                              <m:eqArr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groupChr>
                      </m:e>
                    </m:box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1∓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eqArr>
                          <m:eqArr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</m:eqArr>
                      </m:sub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14618"/>
                <a:ext cx="4906792" cy="11442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1078552" y="2492896"/>
            <a:ext cx="3407559" cy="18722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3048394"/>
                <a:ext cx="352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048394"/>
                <a:ext cx="3527184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22561" y="5838363"/>
                <a:ext cx="30677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it-IT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𝛿(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endParaRPr lang="en-GB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61" y="5838363"/>
                <a:ext cx="3067763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2579" t="-5882" r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3"/>
              <p:cNvSpPr txBox="1">
                <a:spLocks noChangeArrowheads="1"/>
              </p:cNvSpPr>
              <p:nvPr/>
            </p:nvSpPr>
            <p:spPr bwMode="auto">
              <a:xfrm rot="-2358838">
                <a:off x="1395400" y="2451022"/>
                <a:ext cx="7788077" cy="954107"/>
              </a:xfrm>
              <a:prstGeom prst="rect">
                <a:avLst/>
              </a:prstGeom>
              <a:solidFill>
                <a:srgbClr val="FFFF99"/>
              </a:solid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altLang="en-US" sz="2800" dirty="0" smtClean="0"/>
                  <a:t>Mix of collinear “lengths”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dirty="0" smtClean="0"/>
                  <a:t>) of e</a:t>
                </a:r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mbedded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GB" altLang="en-US" sz="280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GB" altLang="en-US" sz="2800" dirty="0">
                        <a:solidFill>
                          <a:schemeClr val="accent2"/>
                        </a:solidFill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GB" altLang="en-US" sz="2800" dirty="0">
                        <a:solidFill>
                          <a:schemeClr val="accent2"/>
                        </a:solidFill>
                      </a:rPr>
                      <m:t> </m:t>
                    </m:r>
                  </m:oMath>
                </a14:m>
                <a:r>
                  <a:rPr lang="en-GB" altLang="en-US" sz="2800" dirty="0" smtClean="0">
                    <a:solidFill>
                      <a:schemeClr val="accent2"/>
                    </a:solidFill>
                  </a:rPr>
                  <a:t> Rutherford scattering</a:t>
                </a:r>
              </a:p>
            </p:txBody>
          </p:sp>
        </mc:Choice>
        <mc:Fallback>
          <p:sp>
            <p:nvSpPr>
              <p:cNvPr id="2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58838">
                <a:off x="1395400" y="2451022"/>
                <a:ext cx="7788077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1179" t="-1357"/>
                </a:stretch>
              </a:blipFill>
              <a:ln w="571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24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7522" y="1930760"/>
                <a:ext cx="5526834" cy="2470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𝐽</m:t>
                            </m:r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400" i="1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J</m:t>
                            </m:r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ψ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J</m:t>
                                    </m:r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ψ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22" y="1930760"/>
                <a:ext cx="5526834" cy="24704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394054" y="44624"/>
            <a:ext cx="5482202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Charm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err="1" smtClean="0">
                <a:cs typeface="Times New Roman" pitchFamily="18" charset="0"/>
              </a:rPr>
              <a:t>electroproduction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19872" y="889556"/>
                <a:ext cx="2628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889556"/>
                <a:ext cx="262834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0034" y="1412776"/>
                <a:ext cx="2369110" cy="52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⋛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412776"/>
                <a:ext cx="2369110" cy="5262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64"/>
          <a:stretch/>
        </p:blipFill>
        <p:spPr bwMode="auto">
          <a:xfrm>
            <a:off x="1394054" y="1484784"/>
            <a:ext cx="6552728" cy="343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65861"/>
          <a:stretch/>
        </p:blipFill>
        <p:spPr bwMode="auto">
          <a:xfrm>
            <a:off x="1394055" y="4825607"/>
            <a:ext cx="6562321" cy="177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347864" y="4825607"/>
            <a:ext cx="1124741" cy="10008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76238" y="5382108"/>
            <a:ext cx="159982" cy="765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60232" y="4437112"/>
            <a:ext cx="128655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20322996">
                <a:off x="3508038" y="4970048"/>
                <a:ext cx="217033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Symbol"/>
                  <a:buChar char="¬"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 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2996">
                <a:off x="3508038" y="4970048"/>
                <a:ext cx="2170338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4675" r="-7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885784" y="3271176"/>
                <a:ext cx="10676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↔4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85784" y="3271176"/>
                <a:ext cx="106766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1"/>
          <a:stretch/>
        </p:blipFill>
        <p:spPr bwMode="auto">
          <a:xfrm>
            <a:off x="1115616" y="2257708"/>
            <a:ext cx="6530360" cy="37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8" b="-87"/>
          <a:stretch/>
        </p:blipFill>
        <p:spPr bwMode="auto">
          <a:xfrm>
            <a:off x="1115616" y="5013176"/>
            <a:ext cx="653036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3968" y="2204864"/>
                <a:ext cx="2369110" cy="52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⋛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04864"/>
                <a:ext cx="2369110" cy="5262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1178749"/>
            <a:ext cx="5904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endParaRPr lang="en-GB" altLang="en-US" sz="2800" u="sng" baseline="30000" dirty="0"/>
          </a:p>
          <a:p>
            <a:r>
              <a:rPr lang="en-GB" altLang="en-US" sz="2800" i="0" u="sng" baseline="30000" dirty="0">
                <a:cs typeface="Times New Roman" pitchFamily="18" charset="0"/>
              </a:rPr>
              <a:t> </a:t>
            </a:r>
            <a:r>
              <a:rPr lang="en-GB" altLang="en-US" sz="2800" i="0" u="sng" dirty="0" smtClean="0">
                <a:cs typeface="Times New Roman" pitchFamily="18" charset="0"/>
              </a:rPr>
              <a:t> 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1159585"/>
                <a:ext cx="2628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59585"/>
                <a:ext cx="26283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6002124"/>
                <a:ext cx="3503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  <a:sym typeface="Symbol"/>
                  </a:rPr>
                  <a:t> 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002124"/>
                <a:ext cx="350378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787" t="-12941" r="-3659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394054" y="44624"/>
            <a:ext cx="5482202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Charm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386532" y="4823574"/>
            <a:ext cx="1349802" cy="765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6200000">
                <a:off x="637823" y="4207280"/>
                <a:ext cx="10676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↔4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7823" y="4207280"/>
                <a:ext cx="106766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79706" r="18669" b="-18920"/>
          <a:stretch/>
        </p:blipFill>
        <p:spPr bwMode="auto">
          <a:xfrm>
            <a:off x="1331640" y="4437112"/>
            <a:ext cx="4996492" cy="205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0034" y="1738900"/>
                <a:ext cx="2369110" cy="52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⋛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738900"/>
                <a:ext cx="2369110" cy="5262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871"/>
          <a:stretch/>
        </p:blipFill>
        <p:spPr bwMode="auto">
          <a:xfrm>
            <a:off x="1106026" y="1810908"/>
            <a:ext cx="6418302" cy="267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endParaRPr lang="en-GB" altLang="en-US" sz="2800" u="sng" baseline="30000" dirty="0"/>
          </a:p>
          <a:p>
            <a:r>
              <a:rPr lang="en-GB" altLang="en-US" sz="2800" i="0" u="sng" baseline="30000" dirty="0">
                <a:cs typeface="Times New Roman" pitchFamily="18" charset="0"/>
              </a:rPr>
              <a:t> </a:t>
            </a:r>
            <a:r>
              <a:rPr lang="en-GB" altLang="en-US" sz="2800" i="0" u="sng" dirty="0" smtClean="0">
                <a:cs typeface="Times New Roman" pitchFamily="18" charset="0"/>
              </a:rPr>
              <a:t> 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889556"/>
                <a:ext cx="2628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89556"/>
                <a:ext cx="26283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394054" y="44624"/>
            <a:ext cx="5482202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Charm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8542" y="4475204"/>
            <a:ext cx="1349802" cy="9530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16200000">
                <a:off x="709831" y="3487200"/>
                <a:ext cx="10676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↔4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9831" y="3487200"/>
                <a:ext cx="106766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 rot="18696825">
            <a:off x="3177739" y="5744825"/>
            <a:ext cx="897845" cy="1400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720034" y="1484784"/>
                <a:ext cx="2369110" cy="52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⋛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484784"/>
                <a:ext cx="2369110" cy="5262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7504" y="963816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944652"/>
                <a:ext cx="2628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944652"/>
                <a:ext cx="26283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39875" y="4293096"/>
                <a:ext cx="8352928" cy="92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c</a:t>
                </a:r>
                <a:r>
                  <a:rPr lang="en-GB" altLang="en-US" sz="2800" i="0" dirty="0">
                    <a:cs typeface="Times New Roman" pitchFamily="18" charset="0"/>
                  </a:rPr>
                  <a:t>onsistent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GB" sz="2800" i="0" dirty="0"/>
              </a:p>
            </p:txBody>
          </p:sp>
        </mc:Choice>
        <mc:Fallback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875" y="4293096"/>
                <a:ext cx="8352928" cy="929935"/>
              </a:xfrm>
              <a:prstGeom prst="rect">
                <a:avLst/>
              </a:prstGeom>
              <a:blipFill rotWithShape="0">
                <a:blip r:embed="rId4"/>
                <a:stretch>
                  <a:fillRect l="-1533" b="-1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11"/>
          <p:cNvSpPr>
            <a:spLocks noChangeArrowheads="1"/>
          </p:cNvSpPr>
          <p:nvPr/>
        </p:nvSpPr>
        <p:spPr bwMode="auto">
          <a:xfrm flipV="1">
            <a:off x="179512" y="4497788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39875" y="5714092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driven by current </a:t>
            </a:r>
            <a:r>
              <a:rPr lang="en-GB" altLang="en-US" sz="2800" dirty="0" smtClean="0">
                <a:cs typeface="Times New Roman" pitchFamily="18" charset="0"/>
              </a:rPr>
              <a:t>c</a:t>
            </a:r>
            <a:r>
              <a:rPr lang="en-GB" altLang="en-US" sz="2800" i="0" dirty="0" smtClean="0">
                <a:cs typeface="Times New Roman" pitchFamily="18" charset="0"/>
              </a:rPr>
              <a:t>-quark mass ~ 1.3 </a:t>
            </a:r>
            <a:r>
              <a:rPr lang="en-GB" altLang="en-US" sz="2800" i="0" dirty="0" err="1" smtClean="0">
                <a:cs typeface="Times New Roman" pitchFamily="18" charset="0"/>
              </a:rPr>
              <a:t>GeV</a:t>
            </a:r>
            <a:r>
              <a:rPr lang="en-GB" altLang="en-US" sz="2800" i="0" dirty="0" smtClean="0">
                <a:cs typeface="Times New Roman" pitchFamily="18" charset="0"/>
              </a:rPr>
              <a:t>/</a:t>
            </a:r>
            <a:r>
              <a:rPr lang="en-GB" altLang="en-US" sz="2800" dirty="0" smtClean="0">
                <a:cs typeface="Times New Roman" pitchFamily="18" charset="0"/>
              </a:rPr>
              <a:t>c</a:t>
            </a:r>
            <a:r>
              <a:rPr lang="en-GB" altLang="en-US" sz="2800" b="1" i="0" baseline="30000" dirty="0" smtClean="0">
                <a:cs typeface="Times New Roman" pitchFamily="18" charset="0"/>
              </a:rPr>
              <a:t>2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539875" y="6218148"/>
                <a:ext cx="83529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cs typeface="Times New Roman" pitchFamily="18" charset="0"/>
                  </a:rPr>
                  <a:t>“sub-</a:t>
                </a:r>
                <a:r>
                  <a:rPr lang="en-GB" altLang="en-US" sz="2800" i="0" dirty="0" err="1">
                    <a:cs typeface="Times New Roman" pitchFamily="18" charset="0"/>
                  </a:rPr>
                  <a:t>fm</a:t>
                </a:r>
                <a:r>
                  <a:rPr lang="en-GB" altLang="en-US" sz="2800" i="0" dirty="0">
                    <a:cs typeface="Times New Roman" pitchFamily="18" charset="0"/>
                  </a:rPr>
                  <a:t>”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means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𝛥</m:t>
                    </m:r>
                    <m:r>
                      <a:rPr lang="en-GB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~ 0.08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fm</a:t>
                </a:r>
                <a:endParaRPr lang="en-GB" altLang="en-US" sz="2800" i="0" dirty="0">
                  <a:latin typeface="+mn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875" y="6218148"/>
                <a:ext cx="835292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533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394054" y="44624"/>
            <a:ext cx="5482202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Charm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877522" y="2024946"/>
                <a:ext cx="5526834" cy="2470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𝐽</m:t>
                            </m:r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400" i="1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𝐽</m:t>
                            </m:r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22" y="2024946"/>
                <a:ext cx="5526834" cy="24704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39552" y="5132707"/>
                <a:ext cx="8352928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VM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32707"/>
                <a:ext cx="8352928" cy="6005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7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0034" y="1493127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493127"/>
                <a:ext cx="2322623" cy="495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889556"/>
                <a:ext cx="3027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89556"/>
                <a:ext cx="30278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3688" y="5517232"/>
                <a:ext cx="3503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  <a:sym typeface="Symbol"/>
                  </a:rPr>
                  <a:t> 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17232"/>
                <a:ext cx="350378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609" t="-11628" r="-2783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 rotWithShape="1">
          <a:blip r:embed="rId6"/>
          <a:srcRect l="28208" t="32528" r="42915" b="29412"/>
          <a:stretch/>
        </p:blipFill>
        <p:spPr bwMode="auto">
          <a:xfrm>
            <a:off x="1259632" y="1493127"/>
            <a:ext cx="6793775" cy="524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200" dirty="0" smtClean="0">
                    <a:solidFill>
                      <a:srgbClr val="0033CC"/>
                    </a:solidFill>
                    <a:cs typeface="Arial" pitchFamily="34" charset="0"/>
                  </a:rPr>
                  <a:t>Experiment: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 Quarks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blipFill rotWithShape="0">
                <a:blip r:embed="rId7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3718" y="2002768"/>
                <a:ext cx="5304016" cy="2470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18" y="2002768"/>
                <a:ext cx="5304016" cy="24704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 rot="16200000">
                <a:off x="741768" y="3415192"/>
                <a:ext cx="10676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↔4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1768" y="3415192"/>
                <a:ext cx="1067665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6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8024" y="889556"/>
                <a:ext cx="3027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89556"/>
                <a:ext cx="302788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84784"/>
            <a:ext cx="6984776" cy="526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200" dirty="0" smtClean="0">
                    <a:solidFill>
                      <a:srgbClr val="0033CC"/>
                    </a:solidFill>
                    <a:cs typeface="Arial" pitchFamily="34" charset="0"/>
                  </a:rPr>
                  <a:t>Experiment: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 Quarks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blipFill rotWithShape="0">
                <a:blip r:embed="rId4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637823" y="3343184"/>
                <a:ext cx="10676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↔4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7823" y="3343184"/>
                <a:ext cx="106766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8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7504" y="107190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2924944"/>
                <a:ext cx="8712968" cy="92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cs typeface="Times New Roman" pitchFamily="18" charset="0"/>
                  </a:rPr>
                  <a:t>c</a:t>
                </a:r>
                <a:r>
                  <a:rPr lang="en-GB" altLang="en-US" sz="2800" i="0" dirty="0">
                    <a:cs typeface="Times New Roman" pitchFamily="18" charset="0"/>
                  </a:rPr>
                  <a:t>onsistent </a:t>
                </a:r>
                <a:r>
                  <a:rPr lang="en-GB" altLang="en-US" sz="2800" i="0" dirty="0"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/</m:t>
                            </m:r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/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924944"/>
                <a:ext cx="8712968" cy="929935"/>
              </a:xfrm>
              <a:prstGeom prst="rect">
                <a:avLst/>
              </a:prstGeom>
              <a:blipFill rotWithShape="0">
                <a:blip r:embed="rId2"/>
                <a:stretch>
                  <a:fillRect l="-1400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11"/>
          <p:cNvSpPr>
            <a:spLocks noChangeArrowheads="1"/>
          </p:cNvSpPr>
          <p:nvPr/>
        </p:nvSpPr>
        <p:spPr bwMode="auto">
          <a:xfrm flipV="1">
            <a:off x="323205" y="3140968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4442955"/>
                <a:ext cx="8352928" cy="5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driven by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mix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𝜌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442955"/>
                <a:ext cx="8352928" cy="570221"/>
              </a:xfrm>
              <a:prstGeom prst="rect">
                <a:avLst/>
              </a:prstGeom>
              <a:blipFill rotWithShape="0">
                <a:blip r:embed="rId3"/>
                <a:stretch>
                  <a:fillRect l="-1460" t="-10753" b="-23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4994012"/>
                <a:ext cx="83529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constituent </a:t>
                </a:r>
                <a:r>
                  <a:rPr lang="en-GB" altLang="en-US" sz="2800" dirty="0" smtClean="0">
                    <a:cs typeface="Times New Roman" pitchFamily="18" charset="0"/>
                  </a:rPr>
                  <a:t>u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/</a:t>
                </a:r>
                <a:r>
                  <a:rPr lang="en-GB" altLang="en-US" sz="2800" dirty="0" smtClean="0">
                    <a:cs typeface="Times New Roman" pitchFamily="18" charset="0"/>
                  </a:rPr>
                  <a:t>d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mass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≲0.2</m:t>
                    </m:r>
                  </m:oMath>
                </a14:m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GeV/</a:t>
                </a:r>
                <a:r>
                  <a:rPr lang="en-GB" altLang="en-US" sz="2800" dirty="0" smtClean="0">
                    <a:cs typeface="Times New Roman" pitchFamily="18" charset="0"/>
                  </a:rPr>
                  <a:t>c</a:t>
                </a:r>
                <a:r>
                  <a:rPr lang="en-GB" altLang="en-US" sz="2800" b="1" i="0" baseline="30000" dirty="0" smtClean="0">
                    <a:cs typeface="Times New Roman" pitchFamily="18" charset="0"/>
                  </a:rPr>
                  <a:t>2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endParaRPr lang="en-GB" altLang="en-US" sz="2800" i="0" dirty="0">
                  <a:latin typeface="+mn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994012"/>
                <a:ext cx="835292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460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8024" y="1052736"/>
                <a:ext cx="3027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52736"/>
                <a:ext cx="302788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20034" y="1503948"/>
                <a:ext cx="2171941" cy="50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503948"/>
                <a:ext cx="2171941" cy="502061"/>
              </a:xfrm>
              <a:prstGeom prst="rect">
                <a:avLst/>
              </a:prstGeom>
              <a:blipFill rotWithShape="1"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6290156"/>
                <a:ext cx="83529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cs typeface="Times New Roman" pitchFamily="18" charset="0"/>
                  </a:rPr>
                  <a:t>“sub-</a:t>
                </a:r>
                <a:r>
                  <a:rPr lang="en-GB" altLang="en-US" sz="2800" i="0" dirty="0" err="1">
                    <a:cs typeface="Times New Roman" pitchFamily="18" charset="0"/>
                  </a:rPr>
                  <a:t>fm</a:t>
                </a:r>
                <a:r>
                  <a:rPr lang="en-GB" altLang="en-US" sz="2800" i="0" dirty="0">
                    <a:cs typeface="Times New Roman" pitchFamily="18" charset="0"/>
                  </a:rPr>
                  <a:t>”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means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0.08≲</m:t>
                    </m:r>
                    <m:r>
                      <a:rPr lang="en-GB" sz="2800">
                        <a:latin typeface="Cambria Math"/>
                      </a:rPr>
                      <m:t>𝛥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err="1" smtClean="0">
                    <a:cs typeface="Times New Roman" pitchFamily="18" charset="0"/>
                  </a:rPr>
                  <a:t>fm</a:t>
                </a:r>
                <a:endParaRPr lang="en-GB" altLang="en-US" sz="2800" i="0" dirty="0">
                  <a:latin typeface="+mn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6290156"/>
                <a:ext cx="8352928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460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36512" y="2002768"/>
                <a:ext cx="943304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002768"/>
                <a:ext cx="9433048" cy="922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006833" y="5563420"/>
                <a:ext cx="3529317" cy="466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≳−</m:t>
                    </m:r>
                    <m:d>
                      <m:d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2"/>
                    </a:solidFill>
                  </a:rPr>
                  <a:t>  </a:t>
                </a:r>
                <a:endParaRPr lang="en-GB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3" y="5563420"/>
                <a:ext cx="3529317" cy="466859"/>
              </a:xfrm>
              <a:prstGeom prst="rect">
                <a:avLst/>
              </a:prstGeom>
              <a:blipFill rotWithShape="0">
                <a:blip r:embed="rId9"/>
                <a:stretch>
                  <a:fillRect l="-345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097204" y="5507059"/>
            <a:ext cx="546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 smtClean="0">
                <a:cs typeface="Times New Roman" pitchFamily="18" charset="0"/>
              </a:rPr>
              <a:t>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788024" y="5454215"/>
                <a:ext cx="2448272" cy="92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𝛥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454215"/>
                <a:ext cx="2448272" cy="9271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200" dirty="0" smtClean="0">
                    <a:solidFill>
                      <a:srgbClr val="0033CC"/>
                    </a:solidFill>
                    <a:cs typeface="Arial" pitchFamily="34" charset="0"/>
                  </a:rPr>
                  <a:t>Experiment: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 Quarks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4624"/>
                <a:ext cx="5544616" cy="692150"/>
              </a:xfrm>
              <a:prstGeom prst="rect">
                <a:avLst/>
              </a:prstGeom>
              <a:blipFill rotWithShape="0">
                <a:blip r:embed="rId11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9552" y="3764555"/>
                <a:ext cx="8352928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VM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64555"/>
                <a:ext cx="8352928" cy="6005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4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5496" y="2074776"/>
                <a:ext cx="886268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ϕ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74776"/>
                <a:ext cx="8862683" cy="9221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259632" y="44624"/>
            <a:ext cx="5616624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Strange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504" y="1085828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88024" y="1066664"/>
                <a:ext cx="32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1019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66664"/>
                <a:ext cx="326993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720034" y="1598227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598227"/>
                <a:ext cx="2322623" cy="495713"/>
              </a:xfrm>
              <a:prstGeom prst="rect">
                <a:avLst/>
              </a:prstGeom>
              <a:blipFill rotWithShape="0"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7236296" y="5140683"/>
            <a:ext cx="715078" cy="10719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/>
          <a:srcRect l="25160" t="32305" r="39839" b="39877"/>
          <a:stretch/>
        </p:blipFill>
        <p:spPr bwMode="auto">
          <a:xfrm>
            <a:off x="1268016" y="2420888"/>
            <a:ext cx="6984776" cy="3021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28477" t="66187" r="44062" b="19966"/>
          <a:stretch/>
        </p:blipFill>
        <p:spPr bwMode="auto">
          <a:xfrm>
            <a:off x="1907704" y="4866579"/>
            <a:ext cx="5479837" cy="1504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 bwMode="auto">
          <a:xfrm rot="5400000">
            <a:off x="3393181" y="4983905"/>
            <a:ext cx="953948" cy="5395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323011">
                <a:off x="3825852" y="4756897"/>
                <a:ext cx="217033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Symbol"/>
                  <a:buChar char="¬"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 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3011">
                <a:off x="3825852" y="4756897"/>
                <a:ext cx="2170338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4922" r="-7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11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8024" y="889556"/>
                <a:ext cx="32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1019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89556"/>
                <a:ext cx="32699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20034" y="1871553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871553"/>
                <a:ext cx="2322623" cy="495713"/>
              </a:xfrm>
              <a:prstGeom prst="rect">
                <a:avLst/>
              </a:prstGeom>
              <a:blipFill rotWithShape="1"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4"/>
          <a:srcRect l="24586" t="35846" r="39568" b="39954"/>
          <a:stretch/>
        </p:blipFill>
        <p:spPr bwMode="auto">
          <a:xfrm>
            <a:off x="1380936" y="1882374"/>
            <a:ext cx="6503432" cy="2861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59632" y="44624"/>
            <a:ext cx="5616624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Strange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24586" t="65684" r="39568" b="19853"/>
          <a:stretch/>
        </p:blipFill>
        <p:spPr bwMode="auto">
          <a:xfrm>
            <a:off x="1380936" y="4743530"/>
            <a:ext cx="6503432" cy="1709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347864" y="4743530"/>
            <a:ext cx="72008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4"/>
          <a:srcRect l="39433" t="65684" r="53815" b="25965"/>
          <a:stretch/>
        </p:blipFill>
        <p:spPr bwMode="auto">
          <a:xfrm>
            <a:off x="3563888" y="4725144"/>
            <a:ext cx="1368152" cy="1205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323011">
                <a:off x="3753844" y="4818953"/>
                <a:ext cx="217033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Symbol"/>
                  <a:buChar char="¬"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 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3011">
                <a:off x="3753844" y="4818953"/>
                <a:ext cx="2170338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4663" r="-7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20034" y="1421119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421119"/>
                <a:ext cx="2322623" cy="495713"/>
              </a:xfrm>
              <a:prstGeom prst="rect">
                <a:avLst/>
              </a:prstGeom>
              <a:blipFill rotWithShape="1">
                <a:blip r:embed="rId6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7092280" y="4743531"/>
            <a:ext cx="792088" cy="13497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5815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 descr="Fer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563210"/>
          </a:xfrm>
          <a:prstGeom prst="rect">
            <a:avLst/>
          </a:prstGeom>
          <a:noFill/>
        </p:spPr>
      </p:pic>
      <p:sp>
        <p:nvSpPr>
          <p:cNvPr id="7485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688704" y="1449507"/>
            <a:ext cx="6275784" cy="465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E Fermi lecture notes on Thermodynamics (~1950</a:t>
            </a:r>
            <a:r>
              <a:rPr lang="en-US" sz="2000" b="1" dirty="0" smtClean="0">
                <a:solidFill>
                  <a:schemeClr val="accent2"/>
                </a:solidFill>
              </a:rPr>
              <a:t>)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48558" name="Oval 14"/>
          <p:cNvSpPr>
            <a:spLocks noChangeArrowheads="1"/>
          </p:cNvSpPr>
          <p:nvPr/>
        </p:nvSpPr>
        <p:spPr bwMode="auto">
          <a:xfrm>
            <a:off x="549275" y="6165304"/>
            <a:ext cx="7070725" cy="51935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 l="24794" t="29984" r="27682" b="14706"/>
          <a:stretch>
            <a:fillRect/>
          </a:stretch>
        </p:blipFill>
        <p:spPr bwMode="auto">
          <a:xfrm>
            <a:off x="7391400" y="2438400"/>
            <a:ext cx="1752600" cy="1981687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med" len="lg"/>
          </a:ln>
          <a:effectLst/>
        </p:spPr>
      </p:pic>
      <p:sp>
        <p:nvSpPr>
          <p:cNvPr id="8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21109" y="908720"/>
            <a:ext cx="3932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600" b="1" i="0" dirty="0" smtClean="0">
                <a:solidFill>
                  <a:srgbClr val="FF6600"/>
                </a:solidFill>
              </a:rPr>
              <a:t>● </a:t>
            </a:r>
            <a:r>
              <a:rPr lang="en-GB" altLang="en-US" sz="2800" i="0" dirty="0" smtClean="0"/>
              <a:t>visible matter 1950</a:t>
            </a:r>
            <a:endParaRPr lang="en-GB" altLang="en-US" sz="3600" b="1" i="0" dirty="0">
              <a:solidFill>
                <a:srgbClr val="FF3300"/>
              </a:solidFill>
            </a:endParaRPr>
          </a:p>
        </p:txBody>
      </p:sp>
      <p:sp>
        <p:nvSpPr>
          <p:cNvPr id="17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44624"/>
            <a:ext cx="3024336" cy="504056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Matter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2828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8024" y="889556"/>
                <a:ext cx="32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1019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89556"/>
                <a:ext cx="32699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9697" y="2213207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97" y="2213207"/>
                <a:ext cx="2322623" cy="495713"/>
              </a:xfrm>
              <a:prstGeom prst="rect">
                <a:avLst/>
              </a:prstGeom>
              <a:blipFill rotWithShape="1"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4"/>
          <a:srcRect l="24583" t="23754" r="39495" b="51908"/>
          <a:stretch/>
        </p:blipFill>
        <p:spPr bwMode="auto">
          <a:xfrm>
            <a:off x="1309254" y="2213208"/>
            <a:ext cx="6143065" cy="2624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259632" y="44624"/>
            <a:ext cx="5616624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Strange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4583" t="62391" r="39495" b="27570"/>
          <a:stretch/>
        </p:blipFill>
        <p:spPr bwMode="auto">
          <a:xfrm>
            <a:off x="1309255" y="4650816"/>
            <a:ext cx="6143065" cy="108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53758">
                <a:off x="1994235" y="4781623"/>
                <a:ext cx="3503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tx1"/>
                    </a:solidFill>
                    <a:sym typeface="Symbol"/>
                  </a:rPr>
                  <a:t> 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beware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&lt;1 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!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3758">
                <a:off x="1994235" y="4781623"/>
                <a:ext cx="350378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754" t="-2326" r="-3614" b="-21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0464739">
                <a:off x="4753202" y="4308456"/>
                <a:ext cx="1650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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?</m:t>
                      </m:r>
                      <m:r>
                        <a:rPr lang="en-GB" sz="2800" b="0" i="1" smtClean="0">
                          <a:latin typeface="Cambria Math"/>
                          <a:sym typeface="Symbol"/>
                        </a:rPr>
                        <m:t>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64739">
                <a:off x="4753202" y="4308456"/>
                <a:ext cx="165077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0034" y="1421119"/>
                <a:ext cx="2322623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VM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34" y="1421119"/>
                <a:ext cx="2322623" cy="495713"/>
              </a:xfrm>
              <a:prstGeom prst="rect">
                <a:avLst/>
              </a:prstGeom>
              <a:blipFill rotWithShape="1"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 flipH="1">
            <a:off x="1908253" y="4517242"/>
            <a:ext cx="142918" cy="3745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20832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 rot="18696825">
            <a:off x="2889707" y="4880729"/>
            <a:ext cx="897845" cy="1400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5496" y="1143908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electro/</a:t>
            </a:r>
            <a:r>
              <a:rPr lang="en-GB" altLang="en-US" sz="2800" i="0" dirty="0" err="1" smtClean="0">
                <a:cs typeface="Times New Roman" pitchFamily="18" charset="0"/>
              </a:rPr>
              <a:t>photoproduction</a:t>
            </a:r>
            <a:r>
              <a:rPr lang="en-GB" altLang="en-US" sz="2800" i="0" u="sng" dirty="0" smtClean="0">
                <a:cs typeface="Times New Roman" pitchFamily="18" charset="0"/>
              </a:rPr>
              <a:t>  </a:t>
            </a:r>
            <a:endParaRPr lang="en-GB" altLang="en-US" sz="2800" i="0" dirty="0" smtClean="0"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flipV="1">
            <a:off x="103549" y="3432247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4771513"/>
                <a:ext cx="8352928" cy="601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driven by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mix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771513"/>
                <a:ext cx="8352928" cy="601703"/>
              </a:xfrm>
              <a:prstGeom prst="rect">
                <a:avLst/>
              </a:prstGeom>
              <a:blipFill rotWithShape="0">
                <a:blip r:embed="rId2"/>
                <a:stretch>
                  <a:fillRect l="-1533" t="-8163" b="-19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5282044"/>
                <a:ext cx="87849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constituent </a:t>
                </a:r>
                <a:r>
                  <a:rPr lang="en-GB" altLang="en-US" sz="2800" dirty="0" smtClean="0">
                    <a:cs typeface="Times New Roman" pitchFamily="18" charset="0"/>
                  </a:rPr>
                  <a:t>s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mass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≲0.</m:t>
                    </m:r>
                    <m:r>
                      <a:rPr lang="en-GB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GeV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/</a:t>
                </a:r>
                <a:r>
                  <a:rPr lang="en-GB" altLang="en-US" sz="2800" dirty="0" smtClean="0">
                    <a:cs typeface="Times New Roman" pitchFamily="18" charset="0"/>
                  </a:rPr>
                  <a:t>c</a:t>
                </a:r>
                <a:r>
                  <a:rPr lang="en-GB" altLang="en-US" sz="2800" b="1" i="0" baseline="30000" dirty="0" smtClean="0">
                    <a:cs typeface="Times New Roman" pitchFamily="18" charset="0"/>
                  </a:rPr>
                  <a:t>2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 (unconstrained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!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)</a:t>
                </a:r>
                <a:endParaRPr lang="en-GB" altLang="en-US" sz="2800" i="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82044"/>
                <a:ext cx="878497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57" t="-11628" r="-902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1124744"/>
                <a:ext cx="32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1019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2699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8026" y="1575956"/>
                <a:ext cx="2184892" cy="52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≲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026" y="1575956"/>
                <a:ext cx="2184892" cy="5254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611560" y="6021288"/>
                <a:ext cx="83529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“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sub-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fm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” means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0.08≲</m:t>
                    </m:r>
                    <m:r>
                      <a:rPr lang="en-GB" sz="2800">
                        <a:latin typeface="Cambria Math"/>
                      </a:rPr>
                      <m:t>𝛥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err="1">
                    <a:cs typeface="Times New Roman" pitchFamily="18" charset="0"/>
                  </a:rPr>
                  <a:t>fm</a:t>
                </a:r>
                <a:r>
                  <a:rPr lang="en-GB" altLang="en-US" sz="2800" i="0" dirty="0">
                    <a:cs typeface="Times New Roman" pitchFamily="18" charset="0"/>
                  </a:rPr>
                  <a:t> (unconstrained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!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)</a:t>
                </a:r>
                <a:endParaRPr lang="en-GB" altLang="en-US" sz="2800" i="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021288"/>
                <a:ext cx="8352928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459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259632" y="44624"/>
            <a:ext cx="5616624" cy="692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cs typeface="Arial" pitchFamily="34" charset="0"/>
              </a:rPr>
              <a:t>Experiment: Strange Quark</a:t>
            </a:r>
            <a:endParaRPr lang="en-US" sz="3200" dirty="0">
              <a:solidFill>
                <a:srgbClr val="0033CC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813" y="2218792"/>
                <a:ext cx="886268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ϕ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3" y="2218792"/>
                <a:ext cx="8862683" cy="922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11"/>
          <p:cNvSpPr>
            <a:spLocks noChangeArrowheads="1"/>
          </p:cNvSpPr>
          <p:nvPr/>
        </p:nvSpPr>
        <p:spPr bwMode="auto">
          <a:xfrm flipV="1">
            <a:off x="539552" y="6011151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3284984"/>
                <a:ext cx="8712968" cy="92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cs typeface="Times New Roman" pitchFamily="18" charset="0"/>
                  </a:rPr>
                  <a:t>c</a:t>
                </a:r>
                <a:r>
                  <a:rPr lang="en-GB" altLang="en-US" sz="2800" i="0" dirty="0">
                    <a:cs typeface="Times New Roman" pitchFamily="18" charset="0"/>
                  </a:rPr>
                  <a:t>onsistent </a:t>
                </a:r>
                <a:r>
                  <a:rPr lang="en-GB" altLang="en-US" sz="2800" i="0" dirty="0"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GB" altLang="en-US" sz="280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GB" altLang="en-US" sz="280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GB" altLang="en-US" sz="2800" dirty="0">
                            <a:ea typeface="Cambria Math"/>
                          </a:rPr>
                          <m:t> </m:t>
                        </m:r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GB" alt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284984"/>
                <a:ext cx="8712968" cy="929935"/>
              </a:xfrm>
              <a:prstGeom prst="rect">
                <a:avLst/>
              </a:prstGeom>
              <a:blipFill rotWithShape="0">
                <a:blip r:embed="rId9"/>
                <a:stretch>
                  <a:fillRect l="-1470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39552" y="4124595"/>
                <a:ext cx="8352928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VM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24595"/>
                <a:ext cx="8352928" cy="6005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0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927884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err="1" smtClean="0">
                <a:cs typeface="Times New Roman" pitchFamily="18" charset="0"/>
              </a:rPr>
              <a:t>DIdiffraction</a:t>
            </a:r>
            <a:r>
              <a:rPr lang="en-GB" altLang="en-US" sz="2800" i="0" dirty="0" smtClean="0">
                <a:cs typeface="Times New Roman" pitchFamily="18" charset="0"/>
              </a:rPr>
              <a:t>:                    </a:t>
            </a:r>
            <a:r>
              <a:rPr lang="en-GB" altLang="en-US" sz="2800" b="1" i="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en-GB" altLang="en-US" sz="2800" i="0" dirty="0" smtClean="0"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0105" y="908720"/>
                <a:ext cx="21479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𝑋𝑝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05" y="908720"/>
                <a:ext cx="214795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915816" y="889556"/>
                <a:ext cx="2190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𝑋𝑝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89556"/>
                <a:ext cx="219066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210" y="4509120"/>
                <a:ext cx="900131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0" y="4509120"/>
                <a:ext cx="9001310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1916832"/>
                <a:ext cx="3304559" cy="508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𝑋𝑝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16832"/>
                <a:ext cx="3304559" cy="508152"/>
              </a:xfrm>
              <a:prstGeom prst="rect">
                <a:avLst/>
              </a:prstGeom>
              <a:blipFill rotWithShape="1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79512" y="3337828"/>
                <a:ext cx="51217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sym typeface="Symbol"/>
                  </a:rPr>
                  <a:t>“</a:t>
                </a:r>
                <a:r>
                  <a:rPr lang="en-GB" altLang="en-US" sz="2800" i="0" dirty="0" smtClean="0"/>
                  <a:t>intercept</a:t>
                </a:r>
                <a:r>
                  <a:rPr lang="en-GB" altLang="en-US" sz="2800" i="0" dirty="0"/>
                  <a:t>” </a:t>
                </a:r>
                <a14:m>
                  <m:oMath xmlns:m="http://schemas.openxmlformats.org/officeDocument/2006/math">
                    <m:r>
                      <a:rPr lang="en-GB" sz="2800" i="0">
                        <a:latin typeface="Cambria Math"/>
                      </a:rPr>
                      <m:t>1+</m:t>
                    </m:r>
                    <m:r>
                      <a:rPr lang="en-GB" sz="2800">
                        <a:latin typeface="Cambria Math"/>
                      </a:rPr>
                      <m:t>𝜆</m:t>
                    </m:r>
                    <m:r>
                      <m:rPr>
                        <m:nor/>
                      </m:rPr>
                      <a:rPr lang="en-GB" sz="2800" i="0">
                        <a:latin typeface="Cambria Math"/>
                      </a:rPr>
                      <m:t> </m:t>
                    </m:r>
                    <m:r>
                      <a:rPr lang="en-GB" altLang="en-US" sz="2800" i="1" dirty="0" smtClean="0">
                        <a:latin typeface="Cambria Math"/>
                        <a:sym typeface="Symbol"/>
                      </a:rPr>
                      <m:t></m:t>
                    </m:r>
                  </m:oMath>
                </a14:m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337828"/>
                <a:ext cx="51217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57" t="-11765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5138" y="3168745"/>
                <a:ext cx="5238870" cy="88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D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ℙ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8" y="3168745"/>
                <a:ext cx="5238870" cy="883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7236296" y="5498646"/>
                <a:ext cx="1800200" cy="59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800"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sz="2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800">
                              <a:latin typeface="Cambria Math"/>
                            </a:rPr>
                            <m:t>↔</m:t>
                          </m:r>
                          <m:r>
                            <a:rPr lang="en-GB" sz="2800"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5498646"/>
                <a:ext cx="1800200" cy="594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5440360"/>
                <a:ext cx="7109816" cy="580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dirty="0" smtClean="0">
                    <a:cs typeface="Times New Roman" pitchFamily="18" charset="0"/>
                  </a:rPr>
                  <a:t>q </a:t>
                </a:r>
                <a:r>
                  <a:rPr lang="en-GB" altLang="en-US" sz="2800" i="0" dirty="0">
                    <a:cs typeface="Times New Roman" pitchFamily="18" charset="0"/>
                  </a:rPr>
                  <a:t>mass </a:t>
                </a:r>
                <a:r>
                  <a:rPr lang="en-GB" altLang="en-US" sz="2800" b="1" i="0" dirty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only </a:t>
                </a:r>
                <a:r>
                  <a:rPr lang="en-GB" altLang="en-US" sz="2800" b="1" i="0" dirty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  <a:sym typeface="Symbol"/>
                  </a:rPr>
                  <a:t>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𝑢𝑑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800">
                        <a:latin typeface="Cambria Math"/>
                      </a:rPr>
                      <m:t>≪</m:t>
                    </m:r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800">
                        <a:latin typeface="Cambria Math"/>
                      </a:rPr>
                      <m:t>⋛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28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440360"/>
                <a:ext cx="7109816" cy="580928"/>
              </a:xfrm>
              <a:prstGeom prst="rect">
                <a:avLst/>
              </a:prstGeom>
              <a:blipFill rotWithShape="1">
                <a:blip r:embed="rId9"/>
                <a:stretch>
                  <a:fillRect l="-1801" t="-6250" b="-239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526" y="2392751"/>
                <a:ext cx="4260910" cy="820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eqArr>
                              <m:eqArr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large</m:t>
                                </m:r>
                                <m: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e>
                        </m:groupChr>
                      </m:e>
                    </m:box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em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ℙ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26" y="2392751"/>
                <a:ext cx="4260910" cy="8202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11760" y="1484784"/>
                <a:ext cx="2218428" cy="51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⋛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484784"/>
                <a:ext cx="2218428" cy="5111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539552" y="5949280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1487798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≡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inclusive</a:t>
                </a:r>
              </a:p>
            </p:txBody>
          </p:sp>
        </mc:Choice>
        <mc:Fallback xmlns="">
          <p:sp>
            <p:nvSpPr>
              <p:cNvPr id="2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487798"/>
                <a:ext cx="1944216" cy="523220"/>
              </a:xfrm>
              <a:prstGeom prst="rect">
                <a:avLst/>
              </a:prstGeom>
              <a:blipFill rotWithShape="0">
                <a:blip r:embed="rId12"/>
                <a:stretch>
                  <a:fillRect t="-11628" r="-313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6833" y="6058485"/>
                <a:ext cx="3529317" cy="466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≳−</m:t>
                    </m:r>
                    <m:d>
                      <m:d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2"/>
                    </a:solidFill>
                  </a:rPr>
                  <a:t>  </a:t>
                </a:r>
                <a:endParaRPr lang="en-GB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3" y="6058485"/>
                <a:ext cx="3529317" cy="466859"/>
              </a:xfrm>
              <a:prstGeom prst="rect">
                <a:avLst/>
              </a:prstGeom>
              <a:blipFill rotWithShape="1">
                <a:blip r:embed="rId13"/>
                <a:stretch>
                  <a:fillRect l="-345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097204" y="6002124"/>
            <a:ext cx="546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 smtClean="0">
                <a:cs typeface="Times New Roman" pitchFamily="18" charset="0"/>
              </a:rPr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5949280"/>
                <a:ext cx="2448272" cy="92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𝛥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/>
                      </a:rPr>
                      <m:t>≳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49280"/>
                <a:ext cx="2448272" cy="9271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30"/>
          <p:cNvSpPr>
            <a:spLocks noChangeShapeType="1"/>
          </p:cNvSpPr>
          <p:nvPr/>
        </p:nvSpPr>
        <p:spPr bwMode="auto">
          <a:xfrm flipV="1">
            <a:off x="5946480" y="1124744"/>
            <a:ext cx="727438" cy="1691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6603604" y="1703285"/>
            <a:ext cx="863600" cy="1415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5621834" y="1276108"/>
            <a:ext cx="396081" cy="1780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7467204" y="1826844"/>
            <a:ext cx="1368152" cy="4500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2" name="Group 34"/>
          <p:cNvGrpSpPr>
            <a:grpSpLocks/>
          </p:cNvGrpSpPr>
          <p:nvPr/>
        </p:nvGrpSpPr>
        <p:grpSpPr bwMode="auto">
          <a:xfrm rot="7432642">
            <a:off x="6144573" y="1155252"/>
            <a:ext cx="239554" cy="822802"/>
            <a:chOff x="2064" y="385"/>
            <a:chExt cx="193" cy="576"/>
          </a:xfrm>
        </p:grpSpPr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44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40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5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36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5373290" y="836712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412336" y="1412776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6669435" y="836712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e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6603604" y="1844823"/>
            <a:ext cx="863600" cy="3600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7467203" y="2679573"/>
            <a:ext cx="957463" cy="173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" name="Oval 52"/>
          <p:cNvSpPr/>
          <p:nvPr/>
        </p:nvSpPr>
        <p:spPr bwMode="auto">
          <a:xfrm>
            <a:off x="7288465" y="2029037"/>
            <a:ext cx="394763" cy="82389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7420844" y="1124744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/>
              <a:t>_</a:t>
            </a:r>
            <a:endParaRPr lang="en-US" altLang="en-US" sz="2800" i="0" dirty="0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7619604" y="1952836"/>
            <a:ext cx="1215752" cy="353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323188" y="2140852"/>
            <a:ext cx="1512168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V="1">
            <a:off x="6460744" y="2679570"/>
            <a:ext cx="1135592" cy="1800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038328" y="192588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q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05526" y="253555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24666" y="242088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70352" y="2204864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22988" y="1483384"/>
                <a:ext cx="56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8" y="1483384"/>
                <a:ext cx="561885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6243068" y="1196752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98200" y="1726272"/>
                <a:ext cx="482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00" y="1726272"/>
                <a:ext cx="482312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532440" y="2433930"/>
                <a:ext cx="5961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433930"/>
                <a:ext cx="59612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72200" y="1959223"/>
                <a:ext cx="603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959223"/>
                <a:ext cx="603435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60276" y="2276872"/>
                <a:ext cx="742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ℙ</m:t>
                        </m:r>
                      </m:sub>
                    </m:sSub>
                  </m:oMath>
                </a14:m>
                <a:r>
                  <a:rPr lang="en-GB" sz="2400" dirty="0" smtClean="0"/>
                  <a:t>,</a:t>
                </a:r>
                <a:r>
                  <a:rPr lang="en-GB" sz="2400" i="1" dirty="0" smtClean="0"/>
                  <a:t>t</a:t>
                </a:r>
                <a:endParaRPr lang="en-GB" sz="2400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76" y="2276872"/>
                <a:ext cx="742639" cy="461665"/>
              </a:xfrm>
              <a:prstGeom prst="rect">
                <a:avLst/>
              </a:prstGeom>
              <a:blipFill rotWithShape="1">
                <a:blip r:embed="rId19"/>
                <a:stretch>
                  <a:fillRect t="-10667" r="-11475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97758" y="1340768"/>
                <a:ext cx="1166730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a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58" y="1340768"/>
                <a:ext cx="1166730" cy="466859"/>
              </a:xfrm>
              <a:prstGeom prst="rect">
                <a:avLst/>
              </a:prstGeom>
              <a:blipFill rotWithShape="0">
                <a:blip r:embed="rId20"/>
                <a:stretch>
                  <a:fillRect l="-7813" t="-7792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3"/>
              <p:cNvSpPr txBox="1">
                <a:spLocks noChangeArrowheads="1"/>
              </p:cNvSpPr>
              <p:nvPr/>
            </p:nvSpPr>
            <p:spPr bwMode="auto">
              <a:xfrm>
                <a:off x="188714" y="3933056"/>
                <a:ext cx="51217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err="1" smtClean="0">
                    <a:sym typeface="Symbol"/>
                  </a:rPr>
                  <a:t>virtuality</a:t>
                </a:r>
                <a:r>
                  <a:rPr lang="en-GB" altLang="en-US" sz="2800" i="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sym typeface="Symbol"/>
                  </a:rPr>
                  <a:t>within</a:t>
                </a:r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14" y="3933056"/>
                <a:ext cx="5121770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476" t="-10465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31595" y="2730393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</m:t>
                      </m:r>
                      <m:r>
                        <a:rPr lang="en-GB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𝜟</m:t>
                      </m:r>
                      <m:r>
                        <a:rPr lang="en-GB" sz="2800" b="0" i="1" smtClean="0">
                          <a:latin typeface="Cambria Math"/>
                          <a:sym typeface="Symbol"/>
                        </a:rPr>
                        <m:t>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595" y="2730393"/>
                <a:ext cx="1242648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6"/>
              <p:cNvSpPr>
                <a:spLocks noChangeArrowheads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Inelastic Scattering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blipFill rotWithShape="0">
                <a:blip r:embed="rId23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4806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5" grpId="0"/>
      <p:bldP spid="4" grpId="0"/>
      <p:bldP spid="12" grpId="0"/>
      <p:bldP spid="7" grpId="0"/>
      <p:bldP spid="18" grpId="0"/>
      <p:bldP spid="25" grpId="0"/>
      <p:bldP spid="26" grpId="0"/>
      <p:bldP spid="27" grpId="0"/>
      <p:bldP spid="28" grpId="0" animBg="1"/>
      <p:bldP spid="29" grpId="0"/>
      <p:bldP spid="3" grpId="0"/>
      <p:bldP spid="19" grpId="0"/>
      <p:bldP spid="6" grpId="0"/>
      <p:bldP spid="23" grpId="0" animBg="1"/>
      <p:bldP spid="23" grpId="1" animBg="1"/>
      <p:bldP spid="24" grpId="0" animBg="1"/>
      <p:bldP spid="30" grpId="0" animBg="1"/>
      <p:bldP spid="30" grpId="1" animBg="1"/>
      <p:bldP spid="48" grpId="0"/>
      <p:bldP spid="49" grpId="0"/>
      <p:bldP spid="50" grpId="0"/>
      <p:bldP spid="54" grpId="0"/>
      <p:bldP spid="62" grpId="0"/>
      <p:bldP spid="63" grpId="0"/>
      <p:bldP spid="65" grpId="0"/>
      <p:bldP spid="6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1520" y="1124744"/>
                <a:ext cx="19581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1958188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/>
          <a:stretch/>
        </p:blipFill>
        <p:spPr bwMode="auto">
          <a:xfrm>
            <a:off x="1763688" y="1124744"/>
            <a:ext cx="5695528" cy="57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556792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40" y="1558533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31840" y="1844824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835030" y="90872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267744" y="1376692"/>
            <a:ext cx="4968552" cy="45566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Inelastic Scattering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blipFill rotWithShape="0">
                <a:blip r:embed="rId4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719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6"/>
              <p:cNvSpPr>
                <a:spLocks noChangeArrowheads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Inelastic Scattering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blipFill rotWithShape="0">
                <a:blip r:embed="rId2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1061"/>
            <a:ext cx="4608512" cy="405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2408" r="6987" b="18126"/>
          <a:stretch/>
        </p:blipFill>
        <p:spPr bwMode="auto">
          <a:xfrm>
            <a:off x="4716016" y="2631061"/>
            <a:ext cx="4392487" cy="41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79511" y="1033572"/>
            <a:ext cx="9361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altLang="en-US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convolution</a:t>
            </a:r>
            <a:endParaRPr lang="en-GB" altLang="en-US" sz="2800" i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323527" y="1567765"/>
                <a:ext cx="8820473" cy="1018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with </a:t>
                </a:r>
                <a:r>
                  <a:rPr lang="en-GB" sz="2800" i="0" dirty="0" smtClean="0"/>
                  <a:t>1-scale </a:t>
                </a:r>
                <a:r>
                  <a:rPr lang="en-GB" sz="2800" i="0" dirty="0"/>
                  <a:t>dependence on </a:t>
                </a:r>
                <a:r>
                  <a:rPr lang="en-GB" altLang="en-US" sz="2800" i="0" dirty="0" smtClean="0">
                    <a:solidFill>
                      <a:schemeClr val="tx1"/>
                    </a:solidFill>
                  </a:rPr>
                  <a:t>much </a:t>
                </a:r>
                <a:r>
                  <a:rPr lang="en-GB" altLang="en-US" sz="2800" i="0" dirty="0" smtClean="0">
                    <a:solidFill>
                      <a:schemeClr val="tx1"/>
                    </a:solidFill>
                  </a:rPr>
                  <a:t>favoured </a:t>
                </a:r>
                <a:r>
                  <a:rPr lang="en-GB" altLang="en-US" sz="2800" i="0" dirty="0" smtClean="0">
                    <a:solidFill>
                      <a:schemeClr val="tx1"/>
                    </a:solidFill>
                  </a:rPr>
                  <a:t>small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altLang="en-US" sz="2800" i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8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80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~0</m:t>
                        </m:r>
                      </m:e>
                    </m:d>
                  </m:oMath>
                </a14:m>
                <a:endParaRPr lang="en-GB" altLang="en-US" sz="2800" i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1567765"/>
                <a:ext cx="8820473" cy="1018164"/>
              </a:xfrm>
              <a:prstGeom prst="rect">
                <a:avLst/>
              </a:prstGeom>
              <a:blipFill rotWithShape="0">
                <a:blip r:embed="rId5"/>
                <a:stretch>
                  <a:fillRect t="-5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utoShape 11"/>
          <p:cNvSpPr>
            <a:spLocks noChangeArrowheads="1"/>
          </p:cNvSpPr>
          <p:nvPr/>
        </p:nvSpPr>
        <p:spPr bwMode="auto">
          <a:xfrm flipV="1">
            <a:off x="251520" y="1550941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" name="Curved Left Arrow 35"/>
          <p:cNvSpPr/>
          <p:nvPr/>
        </p:nvSpPr>
        <p:spPr bwMode="auto">
          <a:xfrm rot="4778594">
            <a:off x="2209402" y="1150094"/>
            <a:ext cx="756891" cy="4208744"/>
          </a:xfrm>
          <a:prstGeom prst="curvedLeft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331043" y="6485274"/>
                <a:ext cx="1673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alt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GB" alt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43" y="6485274"/>
                <a:ext cx="167392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74907" y="849228"/>
                <a:ext cx="5293437" cy="85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VM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7" y="849228"/>
                <a:ext cx="5293437" cy="8515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 bwMode="auto">
          <a:xfrm>
            <a:off x="5033752" y="5085184"/>
            <a:ext cx="690376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683568" y="5138028"/>
                <a:ext cx="76145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not necessarily “sub-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fm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”</a:t>
                </a:r>
                <a:endParaRPr lang="en-GB" altLang="en-US" sz="2800" i="0" dirty="0">
                  <a:latin typeface="+mn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138028"/>
                <a:ext cx="761459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601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7884"/>
            <a:ext cx="7319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DI inclusive diffraction:                     </a:t>
            </a:r>
            <a:r>
              <a:rPr lang="en-GB" altLang="en-US" sz="2800" b="1" i="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en-GB" altLang="en-US" sz="2800" i="0" dirty="0" smtClean="0"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18817" y="908720"/>
                <a:ext cx="21479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𝑋𝑝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17" y="908720"/>
                <a:ext cx="214795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14360" y="1412776"/>
                <a:ext cx="8629640" cy="540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sz="2800" i="0" dirty="0"/>
                  <a:t>p</a:t>
                </a:r>
                <a:r>
                  <a:rPr lang="en-GB" sz="2800" i="0" dirty="0" smtClean="0"/>
                  <a:t>redominantly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𝑢𝑑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800">
                        <a:latin typeface="Cambria Math"/>
                      </a:rPr>
                      <m:t>≪</m:t>
                    </m:r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800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and</a:t>
                </a:r>
                <a:r>
                  <a:rPr lang="en-GB" altLang="en-US" sz="28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0≳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/>
                      </a:rPr>
                      <m:t>≳−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8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8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altLang="en-US" sz="280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60" y="1412776"/>
                <a:ext cx="8629640" cy="540276"/>
              </a:xfrm>
              <a:prstGeom prst="rect">
                <a:avLst/>
              </a:prstGeom>
              <a:blipFill rotWithShape="0">
                <a:blip r:embed="rId4"/>
                <a:stretch>
                  <a:fillRect l="-1412" t="-9091" b="-3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1881044"/>
                <a:ext cx="8928992" cy="330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embedded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spans wide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range of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800" i="0" dirty="0" smtClean="0">
                  <a:latin typeface="+mn-lt"/>
                </a:endParaRPr>
              </a:p>
              <a:p>
                <a:pPr marL="457200" indent="-457200">
                  <a:buFontTx/>
                  <a:buChar char="-"/>
                </a:pPr>
                <a:endParaRPr lang="en-GB" alt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altLang="en-US" sz="2800" i="0" dirty="0" smtClean="0">
                    <a:cs typeface="Times New Roman" pitchFamily="18" charset="0"/>
                  </a:rPr>
                  <a:t>  of</a:t>
                </a:r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</m:oMath>
                </a14:m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trajectory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intercept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alt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:endParaRPr lang="en-GB" alt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GB" altLang="en-US" sz="2800" i="0" dirty="0" smtClean="0">
                    <a:cs typeface="Times New Roman" pitchFamily="18" charset="0"/>
                  </a:rPr>
                  <a:t>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𝑞𝑝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interaction “length”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endParaRPr lang="en-GB" altLang="en-US" sz="2800" i="0" dirty="0" smtClean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GB" altLang="en-US" sz="2800" i="0" dirty="0" smtClean="0">
                    <a:cs typeface="Times New Roman" pitchFamily="18" charset="0"/>
                  </a:rPr>
                  <a:t>  … because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altLang="en-US" sz="2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altLang="en-US" sz="28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80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800">
                                    <a:latin typeface="Cambria Math"/>
                                  </a:rPr>
                                  <m:t>𝑢𝑑</m:t>
                                </m:r>
                              </m:sub>
                              <m:sup>
                                <m:r>
                                  <a:rPr lang="en-GB" sz="2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GB" sz="280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800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sz="2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x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is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always small</a:t>
                </a:r>
              </a:p>
            </p:txBody>
          </p:sp>
        </mc:Choice>
        <mc:Fallback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81044"/>
                <a:ext cx="8928992" cy="3300519"/>
              </a:xfrm>
              <a:prstGeom prst="rect">
                <a:avLst/>
              </a:prstGeom>
              <a:blipFill rotWithShape="0">
                <a:blip r:embed="rId5"/>
                <a:stretch>
                  <a:fillRect l="-1433" t="-1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673369" y="5715253"/>
            <a:ext cx="298231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1115616" y="5787261"/>
                <a:ext cx="705678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i="0" dirty="0">
                    <a:cs typeface="Times New Roman" pitchFamily="18" charset="0"/>
                  </a:rPr>
                  <a:t>DI diffraction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“never a good place” for </a:t>
                </a:r>
              </a:p>
              <a:p>
                <a:r>
                  <a:rPr lang="en-GB" altLang="en-US" sz="2800" i="0" dirty="0">
                    <a:cs typeface="Times New Roman" pitchFamily="18" charset="0"/>
                  </a:rPr>
                  <a:t>d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iscovering the “hard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ℙ</m:t>
                    </m:r>
                    <m:r>
                      <a:rPr lang="en-GB" sz="2800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“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!</a:t>
                </a:r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787261"/>
                <a:ext cx="7056784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727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1"/>
          <p:cNvSpPr>
            <a:spLocks noChangeArrowheads="1"/>
          </p:cNvSpPr>
          <p:nvPr/>
        </p:nvSpPr>
        <p:spPr bwMode="auto">
          <a:xfrm flipV="1">
            <a:off x="683568" y="5138028"/>
            <a:ext cx="298231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GB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+mj-lt"/>
                    <a:cs typeface="Arial" pitchFamily="34" charset="0"/>
                  </a:rPr>
                  <a:t>Inelastic Scattering</a:t>
                </a:r>
                <a:endParaRPr lang="en-US" sz="3200" dirty="0">
                  <a:solidFill>
                    <a:srgbClr val="0033CC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4624"/>
                <a:ext cx="5616624" cy="692150"/>
              </a:xfrm>
              <a:prstGeom prst="rect">
                <a:avLst/>
              </a:prstGeom>
              <a:blipFill rotWithShape="0">
                <a:blip r:embed="rId7"/>
                <a:stretch>
                  <a:fillRect t="-2000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3568" y="3284984"/>
                <a:ext cx="8352928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sz="200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52928" cy="6005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71600" y="2285091"/>
                <a:ext cx="7438447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GB" sz="200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  <m:r>
                      <a:rPr lang="en-GB" sz="2000" i="1">
                        <a:solidFill>
                          <a:schemeClr val="accent2"/>
                        </a:solidFill>
                        <a:latin typeface="Cambria Math"/>
                      </a:rPr>
                      <m:t>≳</m:t>
                    </m:r>
                    <m:sSup>
                      <m:sSup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accent2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2000" i="1">
                        <a:solidFill>
                          <a:schemeClr val="accent2"/>
                        </a:solidFill>
                        <a:latin typeface="Cambria Math"/>
                      </a:rPr>
                      <m:t>≳−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en-GB" sz="20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1−4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GB" sz="200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85091"/>
                <a:ext cx="7438447" cy="7838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467545" y="3587012"/>
            <a:ext cx="1011596" cy="130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 rot="10800000">
            <a:off x="1410617" y="3700176"/>
            <a:ext cx="137047" cy="910134"/>
            <a:chOff x="2065" y="2065"/>
            <a:chExt cx="192" cy="672"/>
          </a:xfrm>
          <a:effectLst/>
        </p:grpSpPr>
        <p:sp>
          <p:nvSpPr>
            <p:cNvPr id="6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 rot="10800000">
            <a:off x="1626641" y="3746214"/>
            <a:ext cx="137047" cy="910134"/>
            <a:chOff x="2065" y="2065"/>
            <a:chExt cx="192" cy="672"/>
          </a:xfrm>
          <a:effectLst/>
        </p:grpSpPr>
        <p:sp>
          <p:nvSpPr>
            <p:cNvPr id="18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63688" y="3936508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+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2882221" y="3533404"/>
            <a:ext cx="1133641" cy="253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005656" y="3943074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028920" y="4648982"/>
            <a:ext cx="986943" cy="220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467544" y="4648980"/>
            <a:ext cx="1135592" cy="3600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 rot="10800000">
            <a:off x="2051721" y="3746214"/>
            <a:ext cx="137047" cy="910134"/>
            <a:chOff x="2065" y="2065"/>
            <a:chExt cx="192" cy="672"/>
          </a:xfrm>
          <a:effectLst/>
        </p:grpSpPr>
        <p:sp>
          <p:nvSpPr>
            <p:cNvPr id="36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82"/>
          <p:cNvGrpSpPr>
            <a:grpSpLocks/>
          </p:cNvGrpSpPr>
          <p:nvPr/>
        </p:nvGrpSpPr>
        <p:grpSpPr bwMode="auto">
          <a:xfrm rot="10800000">
            <a:off x="2267745" y="3792252"/>
            <a:ext cx="137047" cy="910134"/>
            <a:chOff x="2065" y="2065"/>
            <a:chExt cx="192" cy="672"/>
          </a:xfrm>
          <a:effectLst/>
        </p:grpSpPr>
        <p:sp>
          <p:nvSpPr>
            <p:cNvPr id="48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82"/>
          <p:cNvGrpSpPr>
            <a:grpSpLocks/>
          </p:cNvGrpSpPr>
          <p:nvPr/>
        </p:nvGrpSpPr>
        <p:grpSpPr bwMode="auto">
          <a:xfrm rot="10800000">
            <a:off x="2820029" y="3772184"/>
            <a:ext cx="137047" cy="910134"/>
            <a:chOff x="2065" y="2065"/>
            <a:chExt cx="192" cy="672"/>
          </a:xfrm>
          <a:effectLst/>
        </p:grpSpPr>
        <p:sp>
          <p:nvSpPr>
            <p:cNvPr id="60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900148" y="3962238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+…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72" name="Group 18"/>
          <p:cNvGrpSpPr>
            <a:grpSpLocks/>
          </p:cNvGrpSpPr>
          <p:nvPr/>
        </p:nvGrpSpPr>
        <p:grpSpPr bwMode="auto">
          <a:xfrm rot="5279763">
            <a:off x="2477139" y="3802198"/>
            <a:ext cx="214534" cy="875588"/>
            <a:chOff x="2065" y="2065"/>
            <a:chExt cx="192" cy="672"/>
          </a:xfrm>
        </p:grpSpPr>
        <p:sp>
          <p:nvSpPr>
            <p:cNvPr id="73" name="Arc 19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Arc 20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Arc 21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Arc 22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Arc 23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24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25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26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Arc 27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28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" name="Line 31"/>
          <p:cNvSpPr>
            <a:spLocks noChangeShapeType="1"/>
          </p:cNvSpPr>
          <p:nvPr/>
        </p:nvSpPr>
        <p:spPr bwMode="auto">
          <a:xfrm>
            <a:off x="1517735" y="3746214"/>
            <a:ext cx="1405079" cy="40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1513403" y="4656348"/>
            <a:ext cx="16367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9782" r="18077" b="9811"/>
          <a:stretch/>
        </p:blipFill>
        <p:spPr bwMode="auto">
          <a:xfrm flipH="1" flipV="1">
            <a:off x="5834152" y="3212975"/>
            <a:ext cx="2626280" cy="22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TextBox 100"/>
          <p:cNvSpPr txBox="1"/>
          <p:nvPr/>
        </p:nvSpPr>
        <p:spPr>
          <a:xfrm rot="16200000">
            <a:off x="7808148" y="4216876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f</a:t>
            </a:r>
            <a:r>
              <a:rPr lang="en-GB" sz="1600" dirty="0" smtClean="0">
                <a:solidFill>
                  <a:schemeClr val="accent6"/>
                </a:solidFill>
              </a:rPr>
              <a:t>rom </a:t>
            </a:r>
            <a:r>
              <a:rPr lang="en-GB" sz="1600" dirty="0" err="1" smtClean="0">
                <a:solidFill>
                  <a:schemeClr val="accent6"/>
                </a:solidFill>
              </a:rPr>
              <a:t>Barone</a:t>
            </a:r>
            <a:r>
              <a:rPr lang="en-GB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</a:rPr>
              <a:t>Predazzi</a:t>
            </a:r>
            <a:endParaRPr lang="en-GB" sz="1600" dirty="0">
              <a:solidFill>
                <a:schemeClr val="accent6"/>
              </a:solidFill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1" t="9782" r="24206" b="9811"/>
          <a:stretch/>
        </p:blipFill>
        <p:spPr bwMode="auto">
          <a:xfrm flipV="1">
            <a:off x="6770256" y="3212974"/>
            <a:ext cx="1373988" cy="22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Rectangle 102"/>
          <p:cNvSpPr/>
          <p:nvPr/>
        </p:nvSpPr>
        <p:spPr bwMode="auto">
          <a:xfrm>
            <a:off x="6732240" y="3691124"/>
            <a:ext cx="665121" cy="2419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732240" y="4653137"/>
            <a:ext cx="665121" cy="2419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19053" y="3573014"/>
            <a:ext cx="1019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tx1"/>
                </a:solidFill>
                <a:sym typeface="Symbol"/>
              </a:rPr>
              <a:t></a:t>
            </a:r>
            <a:endParaRPr lang="en-GB" sz="6600" b="1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55976" y="4352102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Lipatov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vertex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884368" y="4149081"/>
            <a:ext cx="540873" cy="4579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10" y="3886293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…+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2051720" y="116632"/>
            <a:ext cx="4392488" cy="5760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QCD </a:t>
            </a:r>
            <a:r>
              <a:rPr lang="en-GB" sz="3200" dirty="0" smtClean="0">
                <a:solidFill>
                  <a:srgbClr val="0033CC"/>
                </a:solidFill>
                <a:cs typeface="Arial" pitchFamily="34" charset="0"/>
              </a:rPr>
              <a:t>and Analyticity</a:t>
            </a:r>
            <a:endParaRPr lang="en-US" sz="3200" i="0" dirty="0">
              <a:solidFill>
                <a:srgbClr val="0033CC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435937" y="2473732"/>
            <a:ext cx="8672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i="0" dirty="0" smtClean="0"/>
              <a:t>gluon </a:t>
            </a:r>
            <a:r>
              <a:rPr lang="en-GB" altLang="en-US" sz="2800" i="0" dirty="0" smtClean="0"/>
              <a:t>ladder </a:t>
            </a:r>
            <a:r>
              <a:rPr lang="en-GB" altLang="en-US" sz="2800" i="0" dirty="0" smtClean="0"/>
              <a:t>in “</a:t>
            </a:r>
            <a:r>
              <a:rPr lang="en-GB" altLang="en-US" sz="2800" i="0" dirty="0" err="1"/>
              <a:t>R</a:t>
            </a:r>
            <a:r>
              <a:rPr lang="en-GB" altLang="en-US" sz="2800" i="0" dirty="0" err="1" smtClean="0"/>
              <a:t>eggeised</a:t>
            </a:r>
            <a:r>
              <a:rPr lang="en-GB" altLang="en-US" sz="2800" i="0" dirty="0" smtClean="0"/>
              <a:t>, non-localised, gluon</a:t>
            </a:r>
            <a:r>
              <a:rPr lang="en-GB" altLang="en-US" sz="2800" i="0" dirty="0" smtClean="0"/>
              <a:t>”+1</a:t>
            </a:r>
            <a:r>
              <a:rPr lang="en-GB" altLang="en-US" sz="2800" b="1" i="0" baseline="30000" dirty="0" smtClean="0"/>
              <a:t>c</a:t>
            </a:r>
            <a:r>
              <a:rPr lang="en-GB" altLang="en-US" sz="2800" i="0" dirty="0" smtClean="0"/>
              <a:t> </a:t>
            </a:r>
            <a:endParaRPr lang="en-GB" altLang="en-US" sz="9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 Box 3"/>
              <p:cNvSpPr txBox="1">
                <a:spLocks noChangeArrowheads="1"/>
              </p:cNvSpPr>
              <p:nvPr/>
            </p:nvSpPr>
            <p:spPr bwMode="auto">
              <a:xfrm>
                <a:off x="74880" y="980728"/>
                <a:ext cx="9069120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analyticity+perturbation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theory for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𝑞𝑞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𝑞𝑞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in QCD</a:t>
                </a:r>
              </a:p>
              <a:p>
                <a:pPr algn="r"/>
                <a:r>
                  <a:rPr lang="en-GB" altLang="en-US" sz="2400" i="0" dirty="0" err="1" smtClean="0">
                    <a:solidFill>
                      <a:schemeClr val="accent2"/>
                    </a:solidFill>
                    <a:cs typeface="Times New Roman" pitchFamily="18" charset="0"/>
                  </a:rPr>
                  <a:t>Lipatov</a:t>
                </a:r>
                <a:r>
                  <a:rPr lang="en-GB" altLang="en-US" sz="2400" i="0" dirty="0" smtClean="0">
                    <a:solidFill>
                      <a:schemeClr val="accent2"/>
                    </a:solidFill>
                    <a:cs typeface="Times New Roman" pitchFamily="18" charset="0"/>
                  </a:rPr>
                  <a:t> et al</a:t>
                </a:r>
                <a:endParaRPr lang="en-GB" altLang="en-US" sz="2400" i="0" dirty="0" smtClean="0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80" y="980728"/>
                <a:ext cx="9069120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1344" t="-7534" r="-1142" b="-150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1916832"/>
                <a:ext cx="9001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dirty="0" smtClean="0">
                    <a:cs typeface="Times New Roman" pitchFamily="18" charset="0"/>
                  </a:rPr>
                  <a:t>gg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non-abelian coupling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multiple </a:t>
                </a:r>
                <a:r>
                  <a:rPr lang="en-GB" altLang="en-US" sz="2800" dirty="0" smtClean="0">
                    <a:cs typeface="Times New Roman" pitchFamily="18" charset="0"/>
                  </a:rPr>
                  <a:t>g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-”ladders”</a:t>
                </a:r>
                <a:r>
                  <a:rPr lang="en-GB" altLang="en-US" sz="2800" i="0" u="sng" dirty="0" smtClean="0">
                    <a:cs typeface="Times New Roman" pitchFamily="18" charset="0"/>
                  </a:rPr>
                  <a:t>   </a:t>
                </a:r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16832"/>
                <a:ext cx="9001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423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AutoShape 11"/>
          <p:cNvSpPr>
            <a:spLocks noChangeArrowheads="1"/>
          </p:cNvSpPr>
          <p:nvPr/>
        </p:nvSpPr>
        <p:spPr bwMode="auto">
          <a:xfrm flipV="1">
            <a:off x="35173" y="1916832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467544" y="5570076"/>
                <a:ext cx="9001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significant for sub-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fm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GB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570076"/>
                <a:ext cx="9001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423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 Box 3"/>
              <p:cNvSpPr txBox="1">
                <a:spLocks noChangeArrowheads="1"/>
              </p:cNvSpPr>
              <p:nvPr/>
            </p:nvSpPr>
            <p:spPr bwMode="auto">
              <a:xfrm>
                <a:off x="467544" y="6146140"/>
                <a:ext cx="9001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carries naturally sensitivity to “length”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GB" altLang="en-US" sz="2800" b="1" i="0" dirty="0" smtClean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endParaRPr lang="en-GB" altLang="en-US" sz="2800" i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146140"/>
                <a:ext cx="9001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423"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8148620" y="4057908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+…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12316" y="4038693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…+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 flipV="1">
            <a:off x="35496" y="2425899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597666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QCD Rutherford Scattering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0" y="965046"/>
                <a:ext cx="908453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exclusive VM 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electroproduction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consistent (so far!)</a:t>
                </a:r>
              </a:p>
              <a:p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 with phenomenology of embedded 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factorisable</a:t>
                </a:r>
                <a:endParaRPr lang="en-GB" altLang="en-US" sz="2800" i="0" dirty="0" smtClean="0">
                  <a:latin typeface="+mn-lt"/>
                  <a:cs typeface="Times New Roman" pitchFamily="18" charset="0"/>
                </a:endParaRP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sub-processes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GB" alt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altLang="en-US" sz="2800" i="0" dirty="0" smtClean="0"/>
                  <a:t>-splitting and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</a:rPr>
                      <m:t>𝑞𝑝</m:t>
                    </m:r>
                  </m:oMath>
                </a14:m>
                <a:r>
                  <a:rPr lang="en-GB" altLang="en-US" sz="2800" i="0" dirty="0" smtClean="0"/>
                  <a:t> high energy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“Rutherford” </a:t>
                </a:r>
                <a:r>
                  <a:rPr lang="en-GB" altLang="en-US" sz="2800" i="0" dirty="0" smtClean="0"/>
                  <a:t>scattering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65046"/>
                <a:ext cx="9084538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342" t="-3356" r="-268" b="-83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5496" y="2780928"/>
                <a:ext cx="8953157" cy="2071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phenomenology in terms of constituent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GB" altLang="en-US" sz="2800" i="0" dirty="0" smtClean="0"/>
                  <a:t>-mass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altLang="en-US" sz="2800" i="0" dirty="0" smtClean="0"/>
                  <a:t> 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and “</a:t>
                </a:r>
                <a:r>
                  <a:rPr lang="en-GB" altLang="en-US" sz="2800" i="0" dirty="0" err="1" smtClean="0"/>
                  <a:t>Reggeised</a:t>
                </a:r>
                <a:r>
                  <a:rPr lang="en-GB" altLang="en-US" sz="2800" i="0" dirty="0" smtClean="0"/>
                  <a:t>”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 panose="02040503050406030204" pitchFamily="18" charset="0"/>
                      </a:rPr>
                      <m:t>𝑞𝑝</m:t>
                    </m:r>
                  </m:oMath>
                </a14:m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scattering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/>
                  <a:t>(space-like)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</a:t>
                </a:r>
                <a:r>
                  <a:rPr lang="en-GB" altLang="en-US" sz="2800" i="0" dirty="0" err="1" smtClean="0"/>
                  <a:t>virtuality</a:t>
                </a:r>
                <a:r>
                  <a:rPr lang="en-GB" altLang="en-US" sz="2800" i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altLang="en-US" sz="2800" i="0" dirty="0" smtClean="0"/>
                  <a:t> (space-time) “length”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GB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alt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den>
                    </m:f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/>
                  <a:t>fm</a:t>
                </a:r>
              </a:p>
              <a:p>
                <a:r>
                  <a:rPr lang="en-GB" altLang="en-US" sz="28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≡ </a:t>
                </a:r>
                <a:r>
                  <a:rPr lang="en-GB" altLang="en-US" sz="2800" i="0" dirty="0" smtClean="0"/>
                  <a:t>universal </a:t>
                </a:r>
                <a:r>
                  <a:rPr lang="en-GB" altLang="en-US" sz="2800" i="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/>
                  <a:t> and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altLang="en-US" sz="2800" i="0" dirty="0" smtClean="0"/>
                  <a:t>-dependent) “</a:t>
                </a:r>
                <a:r>
                  <a:rPr lang="en-GB" altLang="en-US" sz="2800" i="0" dirty="0" err="1" smtClean="0"/>
                  <a:t>pomeron</a:t>
                </a:r>
                <a:r>
                  <a:rPr lang="en-GB" altLang="en-US" sz="2800" i="0" dirty="0" smtClean="0"/>
                  <a:t>”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2780928"/>
                <a:ext cx="8953157" cy="2071914"/>
              </a:xfrm>
              <a:prstGeom prst="rect">
                <a:avLst/>
              </a:prstGeom>
              <a:blipFill rotWithShape="0">
                <a:blip r:embed="rId3"/>
                <a:stretch>
                  <a:fillRect l="-1430" t="-2941" b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81469" y="5859269"/>
                <a:ext cx="8539517" cy="98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quantitative fits of cross section measurements</a:t>
                </a:r>
              </a:p>
              <a:p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 essential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GB" altLang="en-US" sz="2800" i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28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i="0" dirty="0" smtClean="0"/>
                  <a:t> and flavour independence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</a:rPr>
                  <a:t>?</a:t>
                </a:r>
                <a:endParaRPr lang="en-GB" altLang="en-US" sz="2800" i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69" y="5859269"/>
                <a:ext cx="8539517" cy="987322"/>
              </a:xfrm>
              <a:prstGeom prst="rect">
                <a:avLst/>
              </a:prstGeom>
              <a:blipFill rotWithShape="0">
                <a:blip r:embed="rId4"/>
                <a:stretch>
                  <a:fillRect l="-1428" t="-6173" r="-214" b="-14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64931" y="4869160"/>
                <a:ext cx="899810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consistent with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𝑞𝑞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𝑞𝑞</m:t>
                    </m:r>
                  </m:oMath>
                </a14:m>
                <a:r>
                  <a:rPr lang="en-GB" altLang="en-US" sz="2800" i="0" dirty="0" smtClean="0"/>
                  <a:t> in </a:t>
                </a:r>
                <a:r>
                  <a:rPr lang="en-GB" altLang="en-US" sz="2800" i="0" dirty="0" err="1" smtClean="0"/>
                  <a:t>Lipatov</a:t>
                </a:r>
                <a:r>
                  <a:rPr lang="en-GB" altLang="en-US" sz="2800" i="0" dirty="0" smtClean="0"/>
                  <a:t> QCD (</a:t>
                </a:r>
                <a:r>
                  <a:rPr lang="en-GB" altLang="en-US" sz="2800" i="0" dirty="0" err="1" smtClean="0"/>
                  <a:t>Regge</a:t>
                </a:r>
                <a:r>
                  <a:rPr lang="en-GB" altLang="en-US" sz="2800" i="0" dirty="0" err="1" smtClean="0"/>
                  <a:t>ised</a:t>
                </a:r>
                <a:endParaRPr lang="en-GB" altLang="en-US" sz="2800" i="0" dirty="0" smtClean="0"/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gluons) </a:t>
                </a:r>
              </a:p>
            </p:txBody>
          </p:sp>
        </mc:Choice>
        <mc:Fallback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1" y="4869160"/>
                <a:ext cx="8998104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423" t="-7051" r="-27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2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780928"/>
            <a:ext cx="7920879" cy="10801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GB" altLang="en-GB" sz="4000" kern="0" dirty="0" smtClean="0">
                <a:solidFill>
                  <a:schemeClr val="accent2"/>
                </a:solidFill>
              </a:rPr>
              <a:t>4. </a:t>
            </a:r>
            <a:r>
              <a:rPr lang="en-GB" sz="4000" dirty="0">
                <a:latin typeface="Comic Sans MS" pitchFamily="66" charset="0"/>
              </a:rPr>
              <a:t>Conclusions … and Outcomes </a:t>
            </a:r>
            <a:r>
              <a:rPr lang="en-GB" sz="40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altLang="en-GB" sz="4000" kern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42940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597666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Conclusions … and Outcomes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54364" y="908720"/>
                <a:ext cx="8658524" cy="98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exclusive 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electroproduction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→≥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GB" altLang="en-US" sz="2800" i="0" dirty="0" smtClean="0"/>
                  <a:t> internal (QCD)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</a:t>
                </a:r>
                <a:r>
                  <a:rPr lang="en-GB" altLang="en-US" sz="2800" i="0" dirty="0" smtClean="0"/>
                  <a:t>scales </a:t>
                </a:r>
                <a:r>
                  <a:rPr lang="en-GB" altLang="en-US" sz="2800" i="0" dirty="0" err="1" smtClean="0"/>
                  <a:t>eg</a:t>
                </a:r>
                <a:r>
                  <a:rPr lang="en-GB" altLang="en-US" sz="2800" i="0" dirty="0" smtClean="0"/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altLang="en-US" sz="2800" i="0" dirty="0" smtClean="0"/>
                  <a:t>-</a:t>
                </a:r>
                <a:r>
                  <a:rPr lang="en-GB" altLang="en-US" sz="2800" i="0" dirty="0" err="1" smtClean="0"/>
                  <a:t>virtuality</a:t>
                </a:r>
                <a:r>
                  <a:rPr lang="en-GB" altLang="en-US" sz="2800" i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/>
                  <a:t> and constituent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GB" altLang="en-US" sz="2800" i="0" dirty="0"/>
              </a:p>
            </p:txBody>
          </p:sp>
        </mc:Choice>
        <mc:Fallback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4" y="908720"/>
                <a:ext cx="8658524" cy="987322"/>
              </a:xfrm>
              <a:prstGeom prst="rect">
                <a:avLst/>
              </a:prstGeom>
              <a:blipFill rotWithShape="0">
                <a:blip r:embed="rId2"/>
                <a:stretch>
                  <a:fillRect l="-1479" t="-6173" r="-352" b="-13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35496" y="1831781"/>
                <a:ext cx="9015610" cy="1004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cs typeface="Times New Roman" pitchFamily="18" charset="0"/>
                  </a:rPr>
                  <a:t>experiment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al scales,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eg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VM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2800" i="0" dirty="0" smtClean="0"/>
                  <a:t>, constrain 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</a:t>
                </a:r>
                <a:r>
                  <a:rPr lang="en-GB" altLang="en-US" sz="2800" i="0" dirty="0" smtClean="0"/>
                  <a:t>internal scales, </a:t>
                </a:r>
                <a:r>
                  <a:rPr lang="en-GB" altLang="en-US" sz="2800" i="0" dirty="0" err="1" smtClean="0"/>
                  <a:t>eg</a:t>
                </a:r>
                <a:r>
                  <a:rPr lang="en-GB" altLang="en-US" sz="2800" i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2800" i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altLang="en-US" sz="2800" i="0" dirty="0" smtClean="0"/>
                  <a:t>, between limits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831781"/>
                <a:ext cx="9015610" cy="1004378"/>
              </a:xfrm>
              <a:prstGeom prst="rect">
                <a:avLst/>
              </a:prstGeom>
              <a:blipFill rotWithShape="0">
                <a:blip r:embed="rId3"/>
                <a:stretch>
                  <a:fillRect l="-1420" t="-4848" r="-2164"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496" y="2764151"/>
            <a:ext cx="90156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consistency indicates that such a phenomenological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approach is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appropriate</a:t>
            </a:r>
            <a:endParaRPr lang="en-GB" altLang="en-US" sz="2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5496" y="4581128"/>
                <a:ext cx="9544601" cy="228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quantitative phenomenological analysis in such terms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, 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</a:t>
                </a:r>
                <a:r>
                  <a:rPr lang="en-GB" altLang="en-US" sz="2800" i="0" dirty="0" err="1" smtClean="0">
                    <a:latin typeface="+mn-lt"/>
                    <a:cs typeface="Times New Roman" pitchFamily="18" charset="0"/>
                  </a:rPr>
                  <a:t>eg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here constituent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2800" i="0" dirty="0">
                        <a:cs typeface="Times New Roman" pitchFamily="18" charset="0"/>
                      </a:rPr>
                      <m:t>mass</m:t>
                    </m:r>
                    <m:r>
                      <a:rPr lang="en-GB" altLang="en-US" sz="2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GB" altLang="en-US" sz="28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alt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GB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𝑞𝑝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scattering,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reveal validity of nature of sub-process factorisation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,</a:t>
                </a:r>
              </a:p>
              <a:p>
                <a:r>
                  <a:rPr lang="en-GB" altLang="en-US" sz="2800" i="0" dirty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eg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here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GB" altLang="en-US" sz="2800" i="0" dirty="0" smtClean="0">
                    <a:cs typeface="Times New Roman" pitchFamily="18" charset="0"/>
                  </a:rPr>
                  <a:t>-hadron “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Reggeisation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” </a:t>
                </a:r>
                <a14:m>
                  <m:oMath xmlns:m="http://schemas.openxmlformats.org/officeDocument/2006/math">
                    <m:r>
                      <a:rPr lang="en-GB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guide otherwise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 difficult, even lattice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intractable,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calculation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?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 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4581128"/>
                <a:ext cx="9544601" cy="2288640"/>
              </a:xfrm>
              <a:prstGeom prst="rect">
                <a:avLst/>
              </a:prstGeom>
              <a:blipFill rotWithShape="0">
                <a:blip r:embed="rId4"/>
                <a:stretch>
                  <a:fillRect l="-1341" t="-2660" b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5496" y="3682252"/>
                <a:ext cx="878497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hadron valence structure, </a:t>
                </a:r>
                <a:r>
                  <a:rPr lang="en-GB" altLang="en-US" sz="2800" i="0" dirty="0" err="1" smtClean="0">
                    <a:cs typeface="Times New Roman" pitchFamily="18" charset="0"/>
                  </a:rPr>
                  <a:t>eg</a:t>
                </a:r>
                <a:r>
                  <a:rPr lang="en-GB" altLang="en-US" sz="2800" i="0" dirty="0" smtClean="0">
                    <a:cs typeface="Times New Roman" pitchFamily="18" charset="0"/>
                  </a:rPr>
                  <a:t> </a:t>
                </a:r>
                <a:r>
                  <a:rPr lang="en-GB" altLang="en-US" sz="2800" i="0" dirty="0" smtClean="0"/>
                  <a:t>“onium”,</a:t>
                </a:r>
                <a:r>
                  <a:rPr lang="en-GB" altLang="en-US" sz="2800" i="0" dirty="0" smtClean="0"/>
                  <a:t> brings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sensitivity to </a:t>
                </a:r>
                <a14:m>
                  <m:oMath xmlns:m="http://schemas.openxmlformats.org/officeDocument/2006/math">
                    <m:r>
                      <a:rPr lang="en-GB" altLang="en-US" sz="28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altLang="en-US" sz="2800" i="0" dirty="0"/>
                  <a:t>-</a:t>
                </a:r>
                <a:r>
                  <a:rPr lang="en-GB" altLang="en-US" sz="2800" i="0" dirty="0" smtClean="0"/>
                  <a:t>flavour</a:t>
                </a:r>
                <a:endParaRPr lang="en-GB" altLang="en-US" sz="2800" i="0" dirty="0"/>
              </a:p>
            </p:txBody>
          </p:sp>
        </mc:Choice>
        <mc:Fallback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3682252"/>
                <a:ext cx="8784976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457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1/DIS_parton_model.svg/2000px-DIS_parton_mod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94" y="1196752"/>
            <a:ext cx="2890838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t="14986" b="5364"/>
          <a:stretch/>
        </p:blipFill>
        <p:spPr bwMode="auto">
          <a:xfrm>
            <a:off x="5812380" y="5045431"/>
            <a:ext cx="2576044" cy="6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5"/>
          <a:stretch/>
        </p:blipFill>
        <p:spPr bwMode="auto">
          <a:xfrm>
            <a:off x="5710914" y="4221088"/>
            <a:ext cx="2677510" cy="8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107504" y="6218148"/>
            <a:ext cx="8377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cs typeface="Times New Roman" pitchFamily="18" charset="0"/>
              </a:rPr>
              <a:t>baryonic matter is chromodynamic field energy</a:t>
            </a:r>
            <a:endParaRPr lang="en-GB" altLang="en-US" sz="28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496" y="764704"/>
            <a:ext cx="8747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200" b="1" i="0" dirty="0" smtClean="0">
                <a:solidFill>
                  <a:srgbClr val="FF6600"/>
                </a:solidFill>
              </a:rPr>
              <a:t>● </a:t>
            </a:r>
            <a:r>
              <a:rPr lang="en-GB" altLang="en-US" sz="2800" i="0" dirty="0" smtClean="0"/>
              <a:t>high energy </a:t>
            </a:r>
            <a:r>
              <a:rPr lang="en-GB" altLang="en-US" sz="2800" i="0" dirty="0" err="1" smtClean="0"/>
              <a:t>lepton+hadron</a:t>
            </a:r>
            <a:r>
              <a:rPr lang="en-GB" altLang="en-US" sz="2800" i="0" dirty="0" smtClean="0"/>
              <a:t>: the precise QCD lab </a:t>
            </a:r>
            <a:endParaRPr lang="en-GB" altLang="en-US" sz="3600" b="1" i="0" dirty="0">
              <a:solidFill>
                <a:srgbClr val="FF3300"/>
              </a:solidFill>
            </a:endParaRPr>
          </a:p>
        </p:txBody>
      </p:sp>
      <p:sp>
        <p:nvSpPr>
          <p:cNvPr id="33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555775" y="44624"/>
            <a:ext cx="3824083" cy="576064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latin typeface="Comic Sans MS" pitchFamily="66" charset="0"/>
              </a:rPr>
              <a:t>Baryonic Matter</a:t>
            </a:r>
            <a:endParaRPr lang="en-US" kern="0" dirty="0" smtClean="0">
              <a:latin typeface="Comic Sans MS" pitchFamily="66" charset="0"/>
            </a:endParaRPr>
          </a:p>
        </p:txBody>
      </p:sp>
      <p:pic>
        <p:nvPicPr>
          <p:cNvPr id="1028" name="Picture 4" descr="http://static.fizikist.com/img/2015/12/proton-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98" y="2430306"/>
            <a:ext cx="1567290" cy="15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6541431" y="1693341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868070" y="1836216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 rot="7432642">
            <a:off x="6739525" y="1770581"/>
            <a:ext cx="239554" cy="822802"/>
            <a:chOff x="2064" y="385"/>
            <a:chExt cx="193" cy="576"/>
          </a:xfrm>
        </p:grpSpPr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42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30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26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60623" y="2133569"/>
                <a:ext cx="1759649" cy="503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GB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Bj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3" y="2133569"/>
                <a:ext cx="1759649" cy="503343"/>
              </a:xfrm>
              <a:prstGeom prst="rect">
                <a:avLst/>
              </a:prstGeom>
              <a:blipFill rotWithShape="0">
                <a:blip r:embed="rId5"/>
                <a:stretch>
                  <a:fillRect l="-2422" b="-9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965150" y="1812081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pace-like</a:t>
            </a:r>
            <a:r>
              <a:rPr lang="en-GB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0" name="Group 34"/>
          <p:cNvGrpSpPr>
            <a:grpSpLocks/>
          </p:cNvGrpSpPr>
          <p:nvPr/>
        </p:nvGrpSpPr>
        <p:grpSpPr bwMode="auto">
          <a:xfrm rot="7432642">
            <a:off x="7414600" y="2249319"/>
            <a:ext cx="239554" cy="822802"/>
            <a:chOff x="2064" y="385"/>
            <a:chExt cx="193" cy="576"/>
          </a:xfrm>
        </p:grpSpPr>
        <p:grpSp>
          <p:nvGrpSpPr>
            <p:cNvPr id="51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62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58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54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70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/>
          <a:stretch>
            <a:fillRect/>
          </a:stretch>
        </p:blipFill>
        <p:spPr bwMode="auto">
          <a:xfrm>
            <a:off x="179512" y="1340768"/>
            <a:ext cx="4526087" cy="4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62"/>
          <p:cNvSpPr txBox="1">
            <a:spLocks noChangeArrowheads="1"/>
          </p:cNvSpPr>
          <p:nvPr/>
        </p:nvSpPr>
        <p:spPr bwMode="auto">
          <a:xfrm>
            <a:off x="107950" y="6218148"/>
            <a:ext cx="6529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b="1" i="0" dirty="0" smtClean="0">
                <a:solidFill>
                  <a:schemeClr val="accent2"/>
                </a:solidFill>
                <a:cs typeface="Times New Roman" pitchFamily="18" charset="0"/>
              </a:rPr>
              <a:t>you</a:t>
            </a:r>
            <a:r>
              <a:rPr lang="en-GB" altLang="en-US" sz="2800" i="0" dirty="0" smtClean="0">
                <a:cs typeface="Times New Roman" pitchFamily="18" charset="0"/>
              </a:rPr>
              <a:t> </a:t>
            </a:r>
            <a:r>
              <a:rPr lang="en-GB" altLang="en-US" sz="2800" i="0" dirty="0">
                <a:cs typeface="Times New Roman" pitchFamily="18" charset="0"/>
              </a:rPr>
              <a:t>are chromodynamic </a:t>
            </a:r>
            <a:r>
              <a:rPr lang="en-GB" altLang="en-US" sz="2800" i="0" dirty="0" smtClean="0">
                <a:cs typeface="Times New Roman" pitchFamily="18" charset="0"/>
              </a:rPr>
              <a:t>field energy</a:t>
            </a:r>
            <a:endParaRPr lang="en-GB" altLang="en-US" sz="2800" dirty="0"/>
          </a:p>
        </p:txBody>
      </p:sp>
      <p:sp>
        <p:nvSpPr>
          <p:cNvPr id="72" name="AutoShape 63"/>
          <p:cNvSpPr>
            <a:spLocks noChangeArrowheads="1"/>
          </p:cNvSpPr>
          <p:nvPr/>
        </p:nvSpPr>
        <p:spPr bwMode="auto">
          <a:xfrm flipV="1">
            <a:off x="107950" y="6165304"/>
            <a:ext cx="347663" cy="431800"/>
          </a:xfrm>
          <a:custGeom>
            <a:avLst/>
            <a:gdLst>
              <a:gd name="T0" fmla="*/ 243461 w 21600"/>
              <a:gd name="T1" fmla="*/ 0 h 21600"/>
              <a:gd name="T2" fmla="*/ 243461 w 21600"/>
              <a:gd name="T3" fmla="*/ 243047 h 21600"/>
              <a:gd name="T4" fmla="*/ 52101 w 21600"/>
              <a:gd name="T5" fmla="*/ 431800 h 21600"/>
              <a:gd name="T6" fmla="*/ 347663 w 21600"/>
              <a:gd name="T7" fmla="*/ 1215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3805" y="3429000"/>
                <a:ext cx="510203" cy="3613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5" y="3429000"/>
                <a:ext cx="510203" cy="361381"/>
              </a:xfrm>
              <a:prstGeom prst="rect">
                <a:avLst/>
              </a:prstGeom>
              <a:blipFill rotWithShape="1"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8265"/>
            <a:ext cx="5056357" cy="481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91680" y="3429000"/>
                <a:ext cx="510203" cy="3613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29000"/>
                <a:ext cx="510203" cy="361381"/>
              </a:xfrm>
              <a:prstGeom prst="rect">
                <a:avLst/>
              </a:prstGeom>
              <a:blipFill rotWithShape="1">
                <a:blip r:embed="rId9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39952" y="5877272"/>
                <a:ext cx="510203" cy="3613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877272"/>
                <a:ext cx="510203" cy="361381"/>
              </a:xfrm>
              <a:prstGeom prst="rect">
                <a:avLst/>
              </a:prstGeom>
              <a:blipFill rotWithShape="1"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85533" y="5875931"/>
                <a:ext cx="510203" cy="3613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Bj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33" y="5875931"/>
                <a:ext cx="510203" cy="361381"/>
              </a:xfrm>
              <a:prstGeom prst="rect">
                <a:avLst/>
              </a:prstGeom>
              <a:blipFill rotWithShape="1">
                <a:blip r:embed="rId1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04" y="5791835"/>
            <a:ext cx="1856674" cy="3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2"/>
      <p:bldP spid="17" grpId="0" animBg="1"/>
      <p:bldP spid="19" grpId="0" animBg="1"/>
      <p:bldP spid="49" grpId="0"/>
      <p:bldP spid="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597666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Conclusions … and Outcomes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8457" y="968529"/>
            <a:ext cx="842891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such quantitative phenomenological analysis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of exclusive interactions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provides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a pragmatic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outcome with which to formulate further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understanding </a:t>
            </a:r>
            <a:r>
              <a:rPr lang="en-GB" altLang="en-US" sz="2800" i="0" dirty="0">
                <a:cs typeface="Times New Roman" pitchFamily="18" charset="0"/>
              </a:rPr>
              <a:t>in a </a:t>
            </a:r>
            <a:r>
              <a:rPr lang="en-GB" altLang="en-US" sz="2800" i="0" dirty="0" smtClean="0">
                <a:cs typeface="Times New Roman" pitchFamily="18" charset="0"/>
              </a:rPr>
              <a:t>symbiotic approach </a:t>
            </a:r>
            <a:r>
              <a:rPr lang="en-GB" altLang="en-US" sz="2800" i="0" dirty="0">
                <a:cs typeface="Times New Roman" pitchFamily="18" charset="0"/>
              </a:rPr>
              <a:t>with </a:t>
            </a:r>
            <a:endParaRPr lang="en-GB" altLang="en-US" sz="2800" i="0" dirty="0" smtClean="0">
              <a:cs typeface="Times New Roman" pitchFamily="18" charset="0"/>
            </a:endParaRPr>
          </a:p>
          <a:p>
            <a:r>
              <a:rPr lang="en-GB" altLang="en-US" sz="2800" i="0" dirty="0">
                <a:cs typeface="Times New Roman" pitchFamily="18" charset="0"/>
              </a:rPr>
              <a:t> </a:t>
            </a:r>
            <a:r>
              <a:rPr lang="en-GB" altLang="en-US" sz="2800" i="0" dirty="0" smtClean="0">
                <a:cs typeface="Times New Roman" pitchFamily="18" charset="0"/>
              </a:rPr>
              <a:t>  theoretical calculation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of nucleon and nuclear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dynamics in terms of its degrees of freedom in  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its fundamental gauge theory QCD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457" y="4060229"/>
            <a:ext cx="842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right now we have experimental data of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limited precision and limited scope (diffr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a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ctive)</a:t>
            </a:r>
            <a:endParaRPr lang="en-GB" altLang="en-US" sz="2800" i="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3568" y="5157192"/>
            <a:ext cx="7704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we need an </a:t>
            </a:r>
            <a:r>
              <a:rPr lang="en-GB" altLang="en-US" sz="2800" i="0" dirty="0" err="1" smtClean="0">
                <a:latin typeface="+mn-lt"/>
                <a:cs typeface="Times New Roman" pitchFamily="18" charset="0"/>
              </a:rPr>
              <a:t>eIC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with precise and hermetic </a:t>
            </a:r>
          </a:p>
          <a:p>
            <a:r>
              <a:rPr lang="en-GB" altLang="en-US" sz="2800" i="0" dirty="0" smtClean="0">
                <a:latin typeface="+mn-lt"/>
                <a:cs typeface="Times New Roman" pitchFamily="18" charset="0"/>
              </a:rPr>
              <a:t>   experiment(s) and truck loads of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 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integrated luminosity</a:t>
            </a:r>
            <a:r>
              <a:rPr lang="en-GB" altLang="en-US" sz="2800" b="1" i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!</a:t>
            </a:r>
            <a:endParaRPr lang="en-GB" altLang="en-US" sz="2800" i="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flipV="1">
            <a:off x="683568" y="5157192"/>
            <a:ext cx="298231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44624"/>
            <a:ext cx="3744416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Postscript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0669" y="3645024"/>
            <a:ext cx="57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en-GB" sz="2800" dirty="0" smtClean="0">
                <a:solidFill>
                  <a:schemeClr val="tx1"/>
                </a:solidFill>
              </a:rPr>
              <a:t>iffraction</a:t>
            </a:r>
            <a:r>
              <a:rPr lang="en-GB" sz="2800" dirty="0" smtClean="0"/>
              <a:t>   </a:t>
            </a:r>
            <a:r>
              <a:rPr lang="en-GB" sz="2800" dirty="0" smtClean="0">
                <a:solidFill>
                  <a:schemeClr val="tx1"/>
                </a:solidFill>
              </a:rPr>
              <a:t>soft    </a:t>
            </a:r>
            <a:r>
              <a:rPr lang="en-GB" sz="2800" dirty="0" smtClean="0">
                <a:solidFill>
                  <a:schemeClr val="tx1"/>
                </a:solidFill>
                <a:sym typeface="Symbol"/>
              </a:rPr>
              <a:t>    hard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08700" y="4195945"/>
                <a:ext cx="5450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2"/>
                    </a:solidFill>
                    <a:latin typeface="+mn-lt"/>
                    <a:sym typeface="Symbol"/>
                  </a:rPr>
                  <a:t>s</a:t>
                </a:r>
                <a:r>
                  <a:rPr lang="en-GB" sz="2800" dirty="0" smtClean="0">
                    <a:solidFill>
                      <a:schemeClr val="tx2"/>
                    </a:solidFill>
                    <a:latin typeface="+mn-lt"/>
                    <a:sym typeface="Symbol"/>
                  </a:rPr>
                  <a:t>ub-</a:t>
                </a:r>
                <a:r>
                  <a:rPr lang="en-GB" sz="2800" dirty="0" err="1" smtClean="0">
                    <a:solidFill>
                      <a:schemeClr val="tx2"/>
                    </a:solidFill>
                    <a:latin typeface="+mn-lt"/>
                    <a:sym typeface="Symbol"/>
                  </a:rPr>
                  <a:t>fm</a:t>
                </a:r>
                <a:r>
                  <a:rPr lang="en-GB" sz="2800" dirty="0" smtClean="0">
                    <a:solidFill>
                      <a:schemeClr val="tx2"/>
                    </a:solidFill>
                    <a:latin typeface="+mn-lt"/>
                    <a:sym typeface="Symbol"/>
                  </a:rPr>
                  <a:t>        large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2"/>
                        </a:solidFill>
                        <a:latin typeface="Cambria Math"/>
                        <a:sym typeface="Symbol"/>
                      </a:rPr>
                      <m:t></m:t>
                    </m:r>
                    <m:r>
                      <a:rPr lang="en-GB" sz="2800" b="1" i="1">
                        <a:latin typeface="Cambria Math"/>
                      </a:rPr>
                      <m:t>𝜟</m:t>
                    </m:r>
                    <m:r>
                      <a:rPr lang="en-GB" sz="2800" i="1">
                        <a:latin typeface="Cambria Math"/>
                        <a:sym typeface="Symbol"/>
                      </a:rPr>
                      <m:t></m:t>
                    </m:r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chemeClr val="tx2"/>
                    </a:solidFill>
                    <a:sym typeface="Symbol"/>
                  </a:rPr>
                  <a:t>small</a:t>
                </a:r>
                <a:endParaRPr lang="en-GB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0" y="4195945"/>
                <a:ext cx="545019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349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67544" y="4774330"/>
            <a:ext cx="684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elastic </a:t>
            </a:r>
            <a:r>
              <a:rPr lang="en-GB" sz="2800" i="1" dirty="0" err="1">
                <a:solidFill>
                  <a:schemeClr val="tx1"/>
                </a:solidFill>
              </a:rPr>
              <a:t>qp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GB" sz="2800" i="1" dirty="0" err="1" smtClean="0">
                <a:solidFill>
                  <a:schemeClr val="tx1"/>
                </a:solidFill>
              </a:rPr>
              <a:t>qp</a:t>
            </a: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and inelastic </a:t>
            </a:r>
            <a:r>
              <a:rPr lang="en-GB" sz="2800" i="1" dirty="0" err="1" smtClean="0">
                <a:solidFill>
                  <a:schemeClr val="tx1"/>
                </a:solidFill>
              </a:rPr>
              <a:t>qp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GB" sz="2800" i="1" dirty="0" err="1" smtClean="0">
                <a:solidFill>
                  <a:schemeClr val="tx1"/>
                </a:solidFill>
              </a:rPr>
              <a:t>qY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                        long    </a:t>
            </a:r>
            <a:r>
              <a:rPr lang="en-GB" sz="2800" dirty="0">
                <a:solidFill>
                  <a:schemeClr val="tx1"/>
                </a:solidFill>
                <a:sym typeface="Symbol"/>
              </a:rPr>
              <a:t>    </a:t>
            </a:r>
            <a:r>
              <a:rPr lang="en-GB" sz="2800" dirty="0" smtClean="0">
                <a:solidFill>
                  <a:schemeClr val="tx1"/>
                </a:solidFill>
                <a:sym typeface="Symbol"/>
              </a:rPr>
              <a:t>short</a:t>
            </a:r>
            <a:endParaRPr lang="en-GB" sz="28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2925114" y="3645024"/>
            <a:ext cx="2891796" cy="523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77514" y="3797499"/>
            <a:ext cx="2891796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323528" y="2332939"/>
            <a:ext cx="1135592" cy="36003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>
            <a:off x="1005144" y="2080012"/>
            <a:ext cx="547983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1179818" y="2367444"/>
            <a:ext cx="981040" cy="2886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92192" y="1956167"/>
            <a:ext cx="700895" cy="2866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V="1">
            <a:off x="1437695" y="1956168"/>
            <a:ext cx="619838" cy="2866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88152" y="2689756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</m:t>
                      </m:r>
                      <m:r>
                        <a:rPr lang="en-GB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𝜟</m:t>
                      </m:r>
                      <m:r>
                        <a:rPr lang="en-GB" sz="2800" b="0" i="1" smtClean="0">
                          <a:latin typeface="Cambria Math"/>
                          <a:sym typeface="Symbol"/>
                        </a:rPr>
                        <m:t>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2" y="2689756"/>
                <a:ext cx="124264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25135" y="2008004"/>
                <a:ext cx="535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135" y="2008004"/>
                <a:ext cx="53572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2560874" y="1556792"/>
            <a:ext cx="863600" cy="3600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6" name="Group 82"/>
          <p:cNvGrpSpPr>
            <a:grpSpLocks/>
          </p:cNvGrpSpPr>
          <p:nvPr/>
        </p:nvGrpSpPr>
        <p:grpSpPr bwMode="auto">
          <a:xfrm rot="10800000">
            <a:off x="2981951" y="1758642"/>
            <a:ext cx="135632" cy="1179819"/>
            <a:chOff x="2065" y="2065"/>
            <a:chExt cx="192" cy="672"/>
          </a:xfrm>
          <a:effectLst/>
        </p:grpSpPr>
        <p:sp>
          <p:nvSpPr>
            <p:cNvPr id="2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" name="Group 82"/>
          <p:cNvGrpSpPr>
            <a:grpSpLocks/>
          </p:cNvGrpSpPr>
          <p:nvPr/>
        </p:nvGrpSpPr>
        <p:grpSpPr bwMode="auto">
          <a:xfrm rot="10800000">
            <a:off x="3636989" y="1822796"/>
            <a:ext cx="183791" cy="1089695"/>
            <a:chOff x="2065" y="2065"/>
            <a:chExt cx="192" cy="672"/>
          </a:xfrm>
          <a:effectLst/>
        </p:grpSpPr>
        <p:sp>
          <p:nvSpPr>
            <p:cNvPr id="3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03087" y="2107126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+…+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 flipV="1">
            <a:off x="3424473" y="1686634"/>
            <a:ext cx="1183075" cy="2301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2439942" y="2113692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dirty="0">
                <a:solidFill>
                  <a:schemeClr val="tx1"/>
                </a:solidFill>
              </a:rPr>
              <a:t>1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>c</a:t>
            </a:r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2477894" y="1642318"/>
                <a:ext cx="535146" cy="407099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GB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7894" y="1642318"/>
                <a:ext cx="535146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3882046" y="1689174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3403831" y="2861511"/>
            <a:ext cx="821115" cy="1800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 flipV="1">
            <a:off x="2439942" y="2861509"/>
            <a:ext cx="963394" cy="23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7" name="Group 82"/>
          <p:cNvGrpSpPr>
            <a:grpSpLocks/>
          </p:cNvGrpSpPr>
          <p:nvPr/>
        </p:nvGrpSpPr>
        <p:grpSpPr bwMode="auto">
          <a:xfrm rot="10800000">
            <a:off x="6982956" y="1786334"/>
            <a:ext cx="135632" cy="1179819"/>
            <a:chOff x="2065" y="2065"/>
            <a:chExt cx="192" cy="672"/>
          </a:xfrm>
          <a:effectLst/>
        </p:grpSpPr>
        <p:sp>
          <p:nvSpPr>
            <p:cNvPr id="58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9" name="Group 82"/>
          <p:cNvGrpSpPr>
            <a:grpSpLocks/>
          </p:cNvGrpSpPr>
          <p:nvPr/>
        </p:nvGrpSpPr>
        <p:grpSpPr bwMode="auto">
          <a:xfrm rot="10800000">
            <a:off x="7637994" y="1850488"/>
            <a:ext cx="183791" cy="1089695"/>
            <a:chOff x="2065" y="2065"/>
            <a:chExt cx="192" cy="672"/>
          </a:xfrm>
          <a:effectLst/>
        </p:grpSpPr>
        <p:sp>
          <p:nvSpPr>
            <p:cNvPr id="70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" name="Group 82"/>
          <p:cNvGrpSpPr>
            <a:grpSpLocks/>
          </p:cNvGrpSpPr>
          <p:nvPr/>
        </p:nvGrpSpPr>
        <p:grpSpPr bwMode="auto">
          <a:xfrm rot="5400000">
            <a:off x="7315743" y="1828702"/>
            <a:ext cx="178539" cy="708484"/>
            <a:chOff x="2065" y="2065"/>
            <a:chExt cx="192" cy="672"/>
          </a:xfrm>
          <a:effectLst/>
        </p:grpSpPr>
        <p:sp>
          <p:nvSpPr>
            <p:cNvPr id="82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3" name="Group 82"/>
          <p:cNvGrpSpPr>
            <a:grpSpLocks/>
          </p:cNvGrpSpPr>
          <p:nvPr/>
        </p:nvGrpSpPr>
        <p:grpSpPr bwMode="auto">
          <a:xfrm rot="5400000">
            <a:off x="7366678" y="2226226"/>
            <a:ext cx="178539" cy="708484"/>
            <a:chOff x="2065" y="2065"/>
            <a:chExt cx="192" cy="672"/>
          </a:xfrm>
          <a:effectLst/>
        </p:grpSpPr>
        <p:sp>
          <p:nvSpPr>
            <p:cNvPr id="94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508660" y="207142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+…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106" name="Group 82"/>
          <p:cNvGrpSpPr>
            <a:grpSpLocks/>
          </p:cNvGrpSpPr>
          <p:nvPr/>
        </p:nvGrpSpPr>
        <p:grpSpPr bwMode="auto">
          <a:xfrm rot="5400000">
            <a:off x="3328707" y="2070454"/>
            <a:ext cx="225394" cy="665267"/>
            <a:chOff x="2065" y="2065"/>
            <a:chExt cx="192" cy="672"/>
          </a:xfrm>
          <a:effectLst/>
        </p:grpSpPr>
        <p:sp>
          <p:nvSpPr>
            <p:cNvPr id="10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8" name="Group 82"/>
          <p:cNvGrpSpPr>
            <a:grpSpLocks/>
          </p:cNvGrpSpPr>
          <p:nvPr/>
        </p:nvGrpSpPr>
        <p:grpSpPr bwMode="auto">
          <a:xfrm rot="10800000">
            <a:off x="5623424" y="1770276"/>
            <a:ext cx="135632" cy="1179819"/>
            <a:chOff x="2065" y="2065"/>
            <a:chExt cx="192" cy="672"/>
          </a:xfrm>
          <a:effectLst/>
        </p:grpSpPr>
        <p:sp>
          <p:nvSpPr>
            <p:cNvPr id="11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0" name="Group 82"/>
          <p:cNvGrpSpPr>
            <a:grpSpLocks/>
          </p:cNvGrpSpPr>
          <p:nvPr/>
        </p:nvGrpSpPr>
        <p:grpSpPr bwMode="auto">
          <a:xfrm rot="10800000">
            <a:off x="6278462" y="1834430"/>
            <a:ext cx="183791" cy="1089695"/>
            <a:chOff x="2065" y="2065"/>
            <a:chExt cx="192" cy="672"/>
          </a:xfrm>
          <a:effectLst/>
        </p:grpSpPr>
        <p:sp>
          <p:nvSpPr>
            <p:cNvPr id="131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2" name="Group 82"/>
          <p:cNvGrpSpPr>
            <a:grpSpLocks/>
          </p:cNvGrpSpPr>
          <p:nvPr/>
        </p:nvGrpSpPr>
        <p:grpSpPr bwMode="auto">
          <a:xfrm rot="5400000">
            <a:off x="5970180" y="2082088"/>
            <a:ext cx="225394" cy="665267"/>
            <a:chOff x="2065" y="2065"/>
            <a:chExt cx="192" cy="672"/>
          </a:xfrm>
          <a:effectLst/>
        </p:grpSpPr>
        <p:sp>
          <p:nvSpPr>
            <p:cNvPr id="143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4" name="Group 82"/>
          <p:cNvGrpSpPr>
            <a:grpSpLocks/>
          </p:cNvGrpSpPr>
          <p:nvPr/>
        </p:nvGrpSpPr>
        <p:grpSpPr bwMode="auto">
          <a:xfrm rot="5400000">
            <a:off x="6639348" y="1699096"/>
            <a:ext cx="225394" cy="665267"/>
            <a:chOff x="2065" y="2065"/>
            <a:chExt cx="192" cy="672"/>
          </a:xfrm>
          <a:effectLst/>
        </p:grpSpPr>
        <p:sp>
          <p:nvSpPr>
            <p:cNvPr id="155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6" name="Group 82"/>
          <p:cNvGrpSpPr>
            <a:grpSpLocks/>
          </p:cNvGrpSpPr>
          <p:nvPr/>
        </p:nvGrpSpPr>
        <p:grpSpPr bwMode="auto">
          <a:xfrm>
            <a:off x="6698489" y="2060848"/>
            <a:ext cx="225394" cy="665267"/>
            <a:chOff x="2065" y="2065"/>
            <a:chExt cx="192" cy="672"/>
          </a:xfrm>
          <a:effectLst/>
        </p:grpSpPr>
        <p:sp>
          <p:nvSpPr>
            <p:cNvPr id="16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8" name="Group 82"/>
          <p:cNvGrpSpPr>
            <a:grpSpLocks/>
          </p:cNvGrpSpPr>
          <p:nvPr/>
        </p:nvGrpSpPr>
        <p:grpSpPr bwMode="auto">
          <a:xfrm rot="5400000">
            <a:off x="6672308" y="2344968"/>
            <a:ext cx="225394" cy="665267"/>
            <a:chOff x="2065" y="2065"/>
            <a:chExt cx="192" cy="672"/>
          </a:xfrm>
          <a:effectLst/>
        </p:grpSpPr>
        <p:sp>
          <p:nvSpPr>
            <p:cNvPr id="17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0" name="Line 31"/>
          <p:cNvSpPr>
            <a:spLocks noChangeShapeType="1"/>
          </p:cNvSpPr>
          <p:nvPr/>
        </p:nvSpPr>
        <p:spPr bwMode="auto">
          <a:xfrm>
            <a:off x="5128089" y="1484784"/>
            <a:ext cx="740253" cy="3002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 Box 51"/>
              <p:cNvSpPr txBox="1">
                <a:spLocks noChangeArrowheads="1"/>
              </p:cNvSpPr>
              <p:nvPr/>
            </p:nvSpPr>
            <p:spPr bwMode="auto">
              <a:xfrm>
                <a:off x="5045109" y="1570310"/>
                <a:ext cx="535146" cy="407099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GB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5109" y="1570310"/>
                <a:ext cx="535146" cy="407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Line 31"/>
          <p:cNvSpPr>
            <a:spLocks noChangeShapeType="1"/>
          </p:cNvSpPr>
          <p:nvPr/>
        </p:nvSpPr>
        <p:spPr bwMode="auto">
          <a:xfrm flipV="1">
            <a:off x="7729889" y="1595868"/>
            <a:ext cx="946567" cy="211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3" name="Text Box 51"/>
          <p:cNvSpPr txBox="1">
            <a:spLocks noChangeArrowheads="1"/>
          </p:cNvSpPr>
          <p:nvPr/>
        </p:nvSpPr>
        <p:spPr bwMode="auto">
          <a:xfrm>
            <a:off x="7950954" y="1598408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q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94" name="Line 31"/>
          <p:cNvSpPr>
            <a:spLocks noChangeShapeType="1"/>
          </p:cNvSpPr>
          <p:nvPr/>
        </p:nvSpPr>
        <p:spPr bwMode="auto">
          <a:xfrm>
            <a:off x="7796297" y="2912492"/>
            <a:ext cx="820650" cy="129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5" name="Line 31"/>
          <p:cNvSpPr>
            <a:spLocks noChangeShapeType="1"/>
          </p:cNvSpPr>
          <p:nvPr/>
        </p:nvSpPr>
        <p:spPr bwMode="auto">
          <a:xfrm flipV="1">
            <a:off x="5045109" y="2912489"/>
            <a:ext cx="799396" cy="1800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196" name="Straight Connector 195"/>
          <p:cNvCxnSpPr>
            <a:stCxn id="195" idx="1"/>
          </p:cNvCxnSpPr>
          <p:nvPr/>
        </p:nvCxnSpPr>
        <p:spPr bwMode="auto">
          <a:xfrm>
            <a:off x="5844505" y="2912489"/>
            <a:ext cx="1931332" cy="11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5827923" y="1771532"/>
            <a:ext cx="1931332" cy="116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TextBox 197"/>
              <p:cNvSpPr txBox="1"/>
              <p:nvPr/>
            </p:nvSpPr>
            <p:spPr>
              <a:xfrm>
                <a:off x="3101775" y="312180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75" y="3121804"/>
                <a:ext cx="53412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/>
          <p:nvPr/>
        </p:nvCxnSpPr>
        <p:spPr bwMode="auto">
          <a:xfrm flipH="1">
            <a:off x="2727141" y="3391588"/>
            <a:ext cx="47765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0" name="Straight Arrow Connector 199"/>
          <p:cNvCxnSpPr/>
          <p:nvPr/>
        </p:nvCxnSpPr>
        <p:spPr bwMode="auto">
          <a:xfrm>
            <a:off x="3590286" y="3429000"/>
            <a:ext cx="47765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TextBox 200"/>
              <p:cNvSpPr txBox="1"/>
              <p:nvPr/>
            </p:nvSpPr>
            <p:spPr>
              <a:xfrm>
                <a:off x="6652814" y="314503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14" y="3145039"/>
                <a:ext cx="53412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Straight Arrow Connector 201"/>
          <p:cNvCxnSpPr/>
          <p:nvPr/>
        </p:nvCxnSpPr>
        <p:spPr bwMode="auto">
          <a:xfrm flipH="1">
            <a:off x="5444807" y="3414823"/>
            <a:ext cx="131103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>
            <a:off x="7141325" y="3452235"/>
            <a:ext cx="94359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4" name="AutoShape 11"/>
          <p:cNvSpPr>
            <a:spLocks noChangeArrowheads="1"/>
          </p:cNvSpPr>
          <p:nvPr/>
        </p:nvSpPr>
        <p:spPr bwMode="auto">
          <a:xfrm flipV="1">
            <a:off x="683568" y="5667227"/>
            <a:ext cx="360363" cy="427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187624" y="5589240"/>
            <a:ext cx="75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h</a:t>
            </a:r>
            <a:r>
              <a:rPr lang="en-GB" sz="2800" dirty="0" smtClean="0">
                <a:solidFill>
                  <a:schemeClr val="tx1"/>
                </a:solidFill>
              </a:rPr>
              <a:t>enceforth “long and</a:t>
            </a:r>
            <a:r>
              <a:rPr lang="en-GB" sz="2800" dirty="0" smtClean="0">
                <a:solidFill>
                  <a:schemeClr val="tx1"/>
                </a:solidFill>
                <a:sym typeface="Symbol"/>
              </a:rPr>
              <a:t> short diffraction” </a:t>
            </a:r>
            <a:r>
              <a:rPr lang="en-GB" sz="4000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80490" y="98072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en-GB" sz="2800" kern="0" dirty="0" smtClean="0">
                <a:solidFill>
                  <a:schemeClr val="tx2"/>
                </a:solidFill>
              </a:rPr>
              <a:t>“</a:t>
            </a:r>
            <a:r>
              <a:rPr lang="en-GB" sz="2800" kern="0" dirty="0">
                <a:solidFill>
                  <a:schemeClr val="tx2"/>
                </a:solidFill>
              </a:rPr>
              <a:t>The Long and the Short of it</a:t>
            </a:r>
            <a:r>
              <a:rPr lang="en-GB" sz="2800" kern="0" dirty="0" smtClean="0">
                <a:solidFill>
                  <a:schemeClr val="tx2"/>
                </a:solidFill>
              </a:rPr>
              <a:t>”</a:t>
            </a:r>
            <a:endParaRPr lang="en-GB" altLang="en-GB" sz="2800" kern="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3192" y="620769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Good and Walker 1965</a:t>
            </a:r>
            <a:r>
              <a:rPr lang="en-GB" sz="2400" b="1" dirty="0" smtClean="0">
                <a:solidFill>
                  <a:srgbClr val="FF0000"/>
                </a:solidFill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4" grpId="0" animBg="1"/>
      <p:bldP spid="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2" y="2132856"/>
            <a:ext cx="877184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496" y="550421"/>
            <a:ext cx="7215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600" b="1" i="0" dirty="0" smtClean="0">
                <a:solidFill>
                  <a:srgbClr val="FF6600"/>
                </a:solidFill>
              </a:rPr>
              <a:t>● </a:t>
            </a:r>
            <a:r>
              <a:rPr lang="en-GB" altLang="en-US" sz="2800" i="0" dirty="0" smtClean="0"/>
              <a:t>high energy heavy ion:</a:t>
            </a:r>
            <a:r>
              <a:rPr lang="en-GB" altLang="en-US" sz="2800" i="0" dirty="0"/>
              <a:t> </a:t>
            </a:r>
            <a:r>
              <a:rPr lang="en-GB" altLang="en-US" sz="2800" i="0" dirty="0" smtClean="0"/>
              <a:t>the hot QCD lab</a:t>
            </a:r>
            <a:endParaRPr lang="en-GB" altLang="en-US" sz="3600" b="1" i="0" dirty="0">
              <a:solidFill>
                <a:srgbClr val="FF33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5496" y="1052736"/>
            <a:ext cx="3831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600" b="1" i="0" dirty="0" smtClean="0">
                <a:solidFill>
                  <a:srgbClr val="FF6600"/>
                </a:solidFill>
              </a:rPr>
              <a:t>● </a:t>
            </a:r>
            <a:r>
              <a:rPr lang="en-GB" altLang="en-US" sz="2800" i="0" dirty="0" smtClean="0"/>
              <a:t>phase equilibria of</a:t>
            </a:r>
          </a:p>
          <a:p>
            <a:r>
              <a:rPr lang="en-GB" altLang="en-US" sz="2800" i="0" dirty="0" smtClean="0"/>
              <a:t>     non-abelian theory</a:t>
            </a:r>
            <a:endParaRPr lang="en-GB" altLang="en-US" sz="3600" b="1" i="0" dirty="0">
              <a:solidFill>
                <a:srgbClr val="FF3300"/>
              </a:solidFill>
            </a:endParaRPr>
          </a:p>
        </p:txBody>
      </p:sp>
      <p:pic>
        <p:nvPicPr>
          <p:cNvPr id="20" name="Picture 19" descr="bb_histo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497" y="1166522"/>
            <a:ext cx="4329007" cy="5718862"/>
          </a:xfrm>
          <a:prstGeom prst="rect">
            <a:avLst/>
          </a:prstGeom>
        </p:spPr>
      </p:pic>
      <p:sp>
        <p:nvSpPr>
          <p:cNvPr id="51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>
          <a:xfrm>
            <a:off x="2555775" y="44624"/>
            <a:ext cx="3824083" cy="576064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latin typeface="Comic Sans MS" pitchFamily="66" charset="0"/>
              </a:rPr>
              <a:t>Baryonic Matter</a:t>
            </a:r>
            <a:endParaRPr lang="en-US" kern="0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-61" r="-2518" b="-3936"/>
          <a:stretch/>
        </p:blipFill>
        <p:spPr bwMode="auto">
          <a:xfrm>
            <a:off x="107504" y="2140354"/>
            <a:ext cx="4768903" cy="48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395536" y="1988840"/>
            <a:ext cx="2080043" cy="792088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435557" y="4025954"/>
            <a:ext cx="3568491" cy="5485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9" idx="5"/>
          </p:cNvCxnSpPr>
          <p:nvPr/>
        </p:nvCxnSpPr>
        <p:spPr bwMode="auto">
          <a:xfrm>
            <a:off x="2170964" y="2664929"/>
            <a:ext cx="2833084" cy="2420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99792" y="4463534"/>
            <a:ext cx="1467068" cy="2616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Future CERN/FAIR</a:t>
            </a:r>
            <a:endParaRPr lang="en-GB" sz="1100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951245" y="3068960"/>
            <a:ext cx="3205203" cy="25922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58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85"/>
          <a:stretch>
            <a:fillRect/>
          </a:stretch>
        </p:blipFill>
        <p:spPr bwMode="auto">
          <a:xfrm>
            <a:off x="467544" y="2132856"/>
            <a:ext cx="822849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5666" t="57226" r="3088" b="31204"/>
          <a:stretch>
            <a:fillRect/>
          </a:stretch>
        </p:blipFill>
        <p:spPr bwMode="auto">
          <a:xfrm>
            <a:off x="5657714" y="1124744"/>
            <a:ext cx="3024336" cy="5760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-47822" y="1124744"/>
            <a:ext cx="5777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4120C"/>
                </a:solidFill>
                <a:sym typeface="Symbol" pitchFamily="18" charset="2"/>
              </a:rPr>
              <a:t></a:t>
            </a:r>
            <a:r>
              <a:rPr lang="en-GB" sz="2800" dirty="0" smtClean="0">
                <a:solidFill>
                  <a:schemeClr val="tx1"/>
                </a:solidFill>
              </a:rPr>
              <a:t> Einstein 1916: general relativity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-30918" y="1681644"/>
            <a:ext cx="9355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4120C"/>
                </a:solidFill>
                <a:sym typeface="Symbol" pitchFamily="18" charset="2"/>
              </a:rPr>
              <a:t></a:t>
            </a:r>
            <a:r>
              <a:rPr lang="en-GB" sz="2800" dirty="0" smtClean="0">
                <a:solidFill>
                  <a:schemeClr val="tx1"/>
                </a:solidFill>
              </a:rPr>
              <a:t> Standard Model into the third millennium: GSW QFD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8345" y="2132856"/>
            <a:ext cx="83123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4120C"/>
                </a:solidFill>
                <a:sym typeface="Symbol" pitchFamily="18" charset="2"/>
              </a:rPr>
              <a:t>-</a:t>
            </a:r>
            <a:r>
              <a:rPr lang="en-GB" sz="2800" dirty="0" smtClean="0">
                <a:solidFill>
                  <a:schemeClr val="tx1"/>
                </a:solidFill>
              </a:rPr>
              <a:t> Dirac fermions </a:t>
            </a:r>
            <a:r>
              <a:rPr lang="en-GB" sz="2800" i="1" dirty="0" smtClean="0">
                <a:solidFill>
                  <a:schemeClr val="tx1"/>
                </a:solidFill>
              </a:rPr>
              <a:t>e </a:t>
            </a:r>
            <a:r>
              <a:rPr lang="el-GR" sz="2800" i="1" dirty="0" smtClean="0">
                <a:solidFill>
                  <a:schemeClr val="tx1"/>
                </a:solidFill>
                <a:latin typeface="Comic Sans MS"/>
              </a:rPr>
              <a:t>ν</a:t>
            </a:r>
            <a:r>
              <a:rPr lang="en-GB" sz="2800" b="1" i="1" baseline="-25000" dirty="0" smtClean="0">
                <a:solidFill>
                  <a:schemeClr val="tx1"/>
                </a:solidFill>
                <a:latin typeface="Comic Sans MS"/>
              </a:rPr>
              <a:t>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l-GR" sz="2800" i="1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GB" sz="2800" i="1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800" i="1" dirty="0" smtClean="0">
                <a:solidFill>
                  <a:schemeClr val="tx1"/>
                </a:solidFill>
                <a:latin typeface="Comic Sans MS"/>
              </a:rPr>
              <a:t>ν</a:t>
            </a:r>
            <a:r>
              <a:rPr lang="en-GB" sz="2800" b="1" i="1" baseline="-25000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r>
              <a:rPr lang="el-GR" sz="2800" i="1" dirty="0" smtClean="0">
                <a:solidFill>
                  <a:schemeClr val="tx1"/>
                </a:solidFill>
                <a:latin typeface="Comic Sans MS"/>
              </a:rPr>
              <a:t>τ</a:t>
            </a:r>
            <a:r>
              <a:rPr lang="en-GB" sz="2800" i="1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800" i="1" dirty="0" smtClean="0">
                <a:solidFill>
                  <a:schemeClr val="tx1"/>
                </a:solidFill>
                <a:latin typeface="Comic Sans MS"/>
              </a:rPr>
              <a:t>ν</a:t>
            </a:r>
            <a:r>
              <a:rPr lang="el-GR" sz="2800" b="1" i="1" baseline="-25000" dirty="0" smtClean="0">
                <a:solidFill>
                  <a:schemeClr val="tx1"/>
                </a:solidFill>
                <a:latin typeface="Comic Sans MS"/>
              </a:rPr>
              <a:t>τ</a:t>
            </a:r>
            <a:r>
              <a:rPr lang="en-GB" sz="2800" b="1" i="1" baseline="-250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GB" sz="2800" i="1" dirty="0" smtClean="0">
                <a:solidFill>
                  <a:schemeClr val="tx1"/>
                </a:solidFill>
                <a:latin typeface="Comic Sans MS"/>
              </a:rPr>
              <a:t>u d s c b t </a:t>
            </a:r>
            <a:r>
              <a:rPr lang="en-GB" sz="2800" dirty="0" smtClean="0">
                <a:solidFill>
                  <a:schemeClr val="tx1"/>
                </a:solidFill>
                <a:latin typeface="Comic Sans MS"/>
              </a:rPr>
              <a:t>: from </a:t>
            </a:r>
            <a:r>
              <a:rPr lang="en-GB" sz="2800" b="1" dirty="0" smtClean="0">
                <a:solidFill>
                  <a:srgbClr val="FF0000"/>
                </a:solidFill>
                <a:latin typeface="Comic Sans MS"/>
              </a:rPr>
              <a:t>?</a:t>
            </a:r>
            <a:endParaRPr lang="en-GB" sz="2800" b="1" baseline="-250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4120C"/>
                </a:solidFill>
                <a:sym typeface="Symbol" pitchFamily="18" charset="2"/>
              </a:rPr>
              <a:t>-</a:t>
            </a:r>
            <a:r>
              <a:rPr lang="en-GB" sz="2800" dirty="0">
                <a:solidFill>
                  <a:schemeClr val="tx1"/>
                </a:solidFill>
              </a:rPr>
              <a:t> vacuum “spontaneous symmetry breakdown</a:t>
            </a:r>
            <a:r>
              <a:rPr lang="en-GB" sz="2800" dirty="0" smtClean="0">
                <a:solidFill>
                  <a:schemeClr val="tx1"/>
                </a:solidFill>
              </a:rPr>
              <a:t>”</a:t>
            </a:r>
            <a:endParaRPr lang="en-GB" sz="2800" b="1" baseline="-25000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4120C"/>
                </a:solidFill>
                <a:sym typeface="Symbol" pitchFamily="18" charset="2"/>
              </a:rPr>
              <a:t>-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l</a:t>
            </a:r>
            <a:r>
              <a:rPr lang="en-GB" sz="2800" dirty="0" smtClean="0">
                <a:solidFill>
                  <a:schemeClr val="tx1"/>
                </a:solidFill>
              </a:rPr>
              <a:t>ocal SU(2)</a:t>
            </a:r>
            <a:r>
              <a:rPr lang="en-GB" sz="2800" b="1" baseline="-25000" dirty="0" smtClean="0">
                <a:solidFill>
                  <a:schemeClr val="tx1"/>
                </a:solidFill>
              </a:rPr>
              <a:t>L </a:t>
            </a:r>
            <a:r>
              <a:rPr lang="en-GB" sz="2800" b="1" i="1" dirty="0">
                <a:solidFill>
                  <a:schemeClr val="tx1"/>
                </a:solidFill>
                <a:sym typeface="Symbol"/>
              </a:rPr>
              <a:t></a:t>
            </a:r>
            <a:r>
              <a:rPr lang="en-GB" sz="2800" dirty="0">
                <a:solidFill>
                  <a:schemeClr val="tx1"/>
                </a:solidFill>
                <a:sym typeface="Symbol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sym typeface="Symbol"/>
              </a:rPr>
              <a:t>+</a:t>
            </a:r>
            <a:r>
              <a:rPr lang="en-GB" sz="2800" dirty="0" smtClean="0">
                <a:solidFill>
                  <a:schemeClr val="tx1"/>
                </a:solidFill>
              </a:rPr>
              <a:t>field </a:t>
            </a:r>
            <a:r>
              <a:rPr lang="en-GB" sz="2800" dirty="0" smtClean="0">
                <a:solidFill>
                  <a:schemeClr val="tx1"/>
                </a:solidFill>
              </a:rPr>
              <a:t>quanta </a:t>
            </a:r>
            <a:r>
              <a:rPr lang="en-GB" sz="2800" i="1" dirty="0" smtClean="0">
                <a:solidFill>
                  <a:schemeClr val="tx1"/>
                </a:solidFill>
              </a:rPr>
              <a:t>Z </a:t>
            </a:r>
            <a:r>
              <a:rPr lang="en-GB" sz="2800" i="1" dirty="0">
                <a:solidFill>
                  <a:schemeClr val="tx1"/>
                </a:solidFill>
              </a:rPr>
              <a:t>W  H  g  </a:t>
            </a:r>
            <a:endParaRPr lang="en-GB" sz="2800" i="1" dirty="0" smtClean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rgbClr val="F4120C"/>
                </a:solidFill>
                <a:sym typeface="Symbol" pitchFamily="18" charset="2"/>
              </a:rPr>
              <a:t>-</a:t>
            </a:r>
            <a:r>
              <a:rPr lang="en-GB" sz="2800" dirty="0">
                <a:solidFill>
                  <a:schemeClr val="tx1"/>
                </a:solidFill>
              </a:rPr>
              <a:t> c</a:t>
            </a:r>
            <a:r>
              <a:rPr lang="en-GB" sz="2800" dirty="0" smtClean="0">
                <a:solidFill>
                  <a:schemeClr val="tx1"/>
                </a:solidFill>
              </a:rPr>
              <a:t>hiral SU(2)</a:t>
            </a:r>
            <a:r>
              <a:rPr lang="en-GB" sz="2800" b="1" baseline="-25000" dirty="0" smtClean="0">
                <a:solidFill>
                  <a:schemeClr val="tx1"/>
                </a:solidFill>
              </a:rPr>
              <a:t>L</a:t>
            </a:r>
            <a:r>
              <a:rPr lang="en-GB" sz="2800" b="1" dirty="0" smtClean="0">
                <a:solidFill>
                  <a:schemeClr val="tx1"/>
                </a:solidFill>
              </a:rPr>
              <a:t>: </a:t>
            </a:r>
            <a:r>
              <a:rPr lang="en-GB" sz="2800" dirty="0">
                <a:solidFill>
                  <a:schemeClr val="tx1"/>
                </a:solidFill>
              </a:rPr>
              <a:t>why </a:t>
            </a:r>
            <a:r>
              <a:rPr lang="en-GB" sz="2800" dirty="0" smtClean="0">
                <a:solidFill>
                  <a:schemeClr val="tx1"/>
                </a:solidFill>
              </a:rPr>
              <a:t>SU(3)</a:t>
            </a:r>
            <a:r>
              <a:rPr lang="en-GB" sz="2800" b="1" baseline="-25000" dirty="0" err="1" smtClean="0">
                <a:solidFill>
                  <a:schemeClr val="tx1"/>
                </a:solidFill>
              </a:rPr>
              <a:t>c,L+R</a:t>
            </a:r>
            <a:r>
              <a:rPr lang="en-GB" sz="2800" b="1" baseline="-25000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?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 </a:t>
            </a:r>
            <a:endParaRPr lang="en-GB" sz="2800" dirty="0" smtClean="0">
              <a:solidFill>
                <a:schemeClr val="tx1"/>
              </a:solidFill>
            </a:endParaRP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3496" t="12929" r="2574" b="21216"/>
          <a:stretch>
            <a:fillRect/>
          </a:stretch>
        </p:blipFill>
        <p:spPr bwMode="auto">
          <a:xfrm>
            <a:off x="1224136" y="4005064"/>
            <a:ext cx="6084168" cy="266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" descr="http://www.atnf.csiro.au/outreach/education/senior/cosmicengine/images/sun/neutrondeca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5" descr="File:Beta decay spectr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9" descr="http://www.physi.uni-heidelberg.de/Forschung/ANP/Perkeo/pics/feynma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1475656" y="44624"/>
            <a:ext cx="5472608" cy="1008112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latin typeface="Comic Sans MS" pitchFamily="66" charset="0"/>
              </a:rPr>
              <a:t>Why Baryonic Matter in the Universe</a:t>
            </a:r>
            <a:r>
              <a:rPr lang="en-GB" b="1" kern="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b="1" kern="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714037">
            <a:off x="5867355" y="3605047"/>
            <a:ext cx="1014453" cy="2891589"/>
          </a:xfrm>
          <a:prstGeom prst="curvedLeft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44624"/>
            <a:ext cx="4248472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latin typeface="Comic Sans MS" pitchFamily="66" charset="0"/>
              </a:rPr>
              <a:t>Chromodynamics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5496" y="965046"/>
                <a:ext cx="8955144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 smtClean="0">
                    <a:latin typeface="+mn-lt"/>
                    <a:cs typeface="Times New Roman" pitchFamily="18" charset="0"/>
                  </a:rPr>
                  <a:t>rigorous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en-US" sz="2800" i="0" dirty="0">
                            <a:latin typeface="Cambria Math"/>
                            <a:cs typeface="Times New Roman" pitchFamily="18" charset="0"/>
                          </a:rPr>
                          <m:t>SU</m:t>
                        </m:r>
                        <m:r>
                          <a:rPr lang="en-GB" altLang="en-US" sz="2800" dirty="0">
                            <a:latin typeface="Cambria Math"/>
                            <a:cs typeface="Times New Roman" pitchFamily="18" charset="0"/>
                          </a:rPr>
                          <m:t>(3</m:t>
                        </m:r>
                        <m:r>
                          <a:rPr lang="en-GB" altLang="en-US" sz="2800" i="0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en-US" sz="2800" i="0" dirty="0">
                            <a:latin typeface="Cambria Math"/>
                            <a:cs typeface="Times New Roman" pitchFamily="18" charset="0"/>
                          </a:rPr>
                          <m:t>colour</m:t>
                        </m:r>
                      </m:sub>
                    </m:sSub>
                    <m:r>
                      <a:rPr lang="en-GB" altLang="en-US" sz="28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sz="2800" i="0" dirty="0" smtClean="0"/>
                  <a:t>non-abelian, gauge field theory</a:t>
                </a:r>
              </a:p>
              <a:p>
                <a:r>
                  <a:rPr lang="en-GB" altLang="en-US" sz="2800" i="0" dirty="0"/>
                  <a:t> </a:t>
                </a:r>
                <a:r>
                  <a:rPr lang="en-GB" altLang="en-US" sz="2800" i="0" dirty="0" smtClean="0"/>
                  <a:t>  </a:t>
                </a:r>
                <a:r>
                  <a:rPr lang="en-GB" altLang="en-US" sz="2800" b="1" i="0" dirty="0" smtClean="0">
                    <a:solidFill>
                      <a:srgbClr val="FF0000"/>
                    </a:solidFill>
                  </a:rPr>
                  <a:t>- </a:t>
                </a:r>
                <a:r>
                  <a:rPr lang="en-GB" altLang="en-US" sz="2800" i="0" dirty="0" smtClean="0"/>
                  <a:t>asymptotic freedom</a:t>
                </a:r>
                <a:endParaRPr lang="en-GB" altLang="en-US" sz="2800" i="0" dirty="0" smtClean="0">
                  <a:solidFill>
                    <a:schemeClr val="accent2"/>
                  </a:solidFill>
                </a:endParaRPr>
              </a:p>
              <a:p>
                <a:r>
                  <a:rPr lang="en-GB" altLang="en-US" sz="2800" b="1" i="0" dirty="0" smtClean="0">
                    <a:solidFill>
                      <a:srgbClr val="FF0000"/>
                    </a:solidFill>
                  </a:rPr>
                  <a:t>  - </a:t>
                </a:r>
                <a:r>
                  <a:rPr lang="en-GB" altLang="en-US" sz="2800" i="0" dirty="0" smtClean="0"/>
                  <a:t>confinement</a:t>
                </a:r>
                <a:endParaRPr lang="en-GB" altLang="en-US" sz="2800" i="0" dirty="0">
                  <a:solidFill>
                    <a:schemeClr val="accent2"/>
                  </a:solidFill>
                </a:endParaRPr>
              </a:p>
              <a:p>
                <a:endParaRPr lang="en-GB" altLang="en-US" sz="2800" i="0" dirty="0"/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65046"/>
                <a:ext cx="8955144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430" t="-3356" r="-2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496" y="2276872"/>
            <a:ext cx="91390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cornerstone of the Standard Model – how </a:t>
            </a:r>
            <a:r>
              <a:rPr lang="en-GB" altLang="en-US" sz="2800" i="0" dirty="0" smtClean="0">
                <a:cs typeface="Times New Roman" pitchFamily="18" charset="0"/>
              </a:rPr>
              <a:t>exactly </a:t>
            </a:r>
            <a:r>
              <a:rPr lang="en-GB" altLang="en-US" sz="2800" b="1" i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?</a:t>
            </a:r>
            <a:endParaRPr lang="en-GB" altLang="en-US" sz="2800" i="0" dirty="0"/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 smtClean="0"/>
              <a:t>QCD contribution to the vacuum </a:t>
            </a:r>
            <a:endParaRPr lang="en-GB" altLang="en-US" sz="2800" i="0" dirty="0"/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/>
              <a:t>chirality </a:t>
            </a:r>
            <a:r>
              <a:rPr lang="en-GB" altLang="en-US" sz="2800" b="1" i="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en-GB" altLang="en-US" sz="2800" i="0" dirty="0"/>
              <a:t> </a:t>
            </a:r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 smtClean="0"/>
              <a:t>unification </a:t>
            </a:r>
            <a:r>
              <a:rPr lang="en-GB" altLang="en-US" sz="2800" b="1" i="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GB" altLang="en-US" sz="2800" i="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496" y="4077072"/>
            <a:ext cx="7930376" cy="1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critical role in early Universe – how exactly</a:t>
            </a:r>
            <a:r>
              <a:rPr lang="en-GB" altLang="en-US" sz="2800" b="1" i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?</a:t>
            </a:r>
            <a:endParaRPr lang="en-GB" altLang="en-US" sz="2800" i="0" dirty="0"/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 smtClean="0"/>
              <a:t>highest temperature/energy</a:t>
            </a:r>
            <a:endParaRPr lang="en-GB" altLang="en-US" sz="2800" i="0" dirty="0">
              <a:solidFill>
                <a:schemeClr val="accent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496" y="5284365"/>
            <a:ext cx="79127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 smtClean="0">
                <a:latin typeface="+mn-lt"/>
                <a:cs typeface="Times New Roman" pitchFamily="18" charset="0"/>
              </a:rPr>
              <a:t>critical role in later Universe – how exactly</a:t>
            </a:r>
            <a:r>
              <a:rPr lang="en-GB" altLang="en-US" sz="2800" b="1" i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?</a:t>
            </a:r>
            <a:endParaRPr lang="en-GB" altLang="en-US" sz="2800" i="0" dirty="0"/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 smtClean="0"/>
              <a:t>wide range of temperature/energy</a:t>
            </a:r>
            <a:endParaRPr lang="en-GB" altLang="en-US" sz="2800" i="0" dirty="0"/>
          </a:p>
          <a:p>
            <a:r>
              <a:rPr lang="en-GB" altLang="en-US" sz="2800" i="0" dirty="0"/>
              <a:t>   </a:t>
            </a:r>
            <a:r>
              <a:rPr lang="en-GB" altLang="en-US" sz="2800" b="1" i="0" dirty="0">
                <a:solidFill>
                  <a:srgbClr val="FF0000"/>
                </a:solidFill>
              </a:rPr>
              <a:t>- </a:t>
            </a:r>
            <a:r>
              <a:rPr lang="en-GB" altLang="en-US" sz="2800" i="0" dirty="0"/>
              <a:t>wide range of </a:t>
            </a:r>
            <a:r>
              <a:rPr lang="en-GB" altLang="en-US" sz="2800" i="0" dirty="0" smtClean="0"/>
              <a:t>chemical potential</a:t>
            </a:r>
            <a:endParaRPr lang="en-GB" altLang="en-US" sz="2800" i="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2618" y="3049796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/>
              </a:rPr>
              <a:t></a:t>
            </a:r>
            <a:r>
              <a:rPr lang="en-GB" altLang="en-US" sz="2800" dirty="0">
                <a:sym typeface="Symbol"/>
              </a:rPr>
              <a:t> </a:t>
            </a:r>
            <a:r>
              <a:rPr lang="en-GB" altLang="en-US" sz="2400" dirty="0"/>
              <a:t>sub </a:t>
            </a:r>
            <a:r>
              <a:rPr lang="en-GB" altLang="en-US" sz="2400" dirty="0" err="1" smtClean="0"/>
              <a:t>fm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609636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/>
              </a:rPr>
              <a:t></a:t>
            </a:r>
            <a:r>
              <a:rPr lang="en-GB" altLang="en-US" sz="2800" dirty="0">
                <a:sym typeface="Symbol"/>
              </a:rPr>
              <a:t> </a:t>
            </a:r>
            <a:r>
              <a:rPr lang="en-GB" altLang="en-US" sz="2400" dirty="0"/>
              <a:t>sub </a:t>
            </a:r>
            <a:r>
              <a:rPr lang="en-GB" altLang="en-US" sz="2400" dirty="0" err="1" smtClean="0"/>
              <a:t>fm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5930116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 smtClean="0">
                <a:solidFill>
                  <a:srgbClr val="FF0000"/>
                </a:solidFill>
                <a:sym typeface="Symbol"/>
              </a:rPr>
              <a:t>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5661248"/>
            <a:ext cx="2414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2400" dirty="0" smtClean="0"/>
              <a:t>phase equilibria</a:t>
            </a:r>
          </a:p>
          <a:p>
            <a:pPr algn="ctr"/>
            <a:r>
              <a:rPr lang="en-GB" altLang="en-US" sz="2400" dirty="0" smtClean="0"/>
              <a:t>astrophysics</a:t>
            </a:r>
          </a:p>
          <a:p>
            <a:pPr algn="ctr"/>
            <a:r>
              <a:rPr lang="en-GB" sz="2400" dirty="0"/>
              <a:t>s</a:t>
            </a:r>
            <a:r>
              <a:rPr lang="en-GB" sz="2400" dirty="0" smtClean="0"/>
              <a:t>uper </a:t>
            </a:r>
            <a:r>
              <a:rPr lang="en-GB" sz="2400" dirty="0" err="1" smtClean="0"/>
              <a:t>fm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4633972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 smtClean="0">
                <a:solidFill>
                  <a:srgbClr val="FF0000"/>
                </a:solidFill>
                <a:sym typeface="Symbol"/>
              </a:rPr>
              <a:t>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4470211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2400" dirty="0"/>
              <a:t>p</a:t>
            </a:r>
            <a:r>
              <a:rPr lang="en-GB" altLang="en-US" sz="2400" dirty="0" smtClean="0"/>
              <a:t>hase equilibria</a:t>
            </a:r>
          </a:p>
          <a:p>
            <a:pPr algn="ctr"/>
            <a:r>
              <a:rPr lang="en-GB" altLang="en-US" sz="2400" dirty="0" err="1" smtClean="0"/>
              <a:t>sub+</a:t>
            </a:r>
            <a:r>
              <a:rPr lang="en-GB" sz="2400" dirty="0" err="1" smtClean="0"/>
              <a:t>super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fm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07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36560" y="2924944"/>
            <a:ext cx="4767688" cy="15121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GB" altLang="en-GB" sz="4000" kern="0" dirty="0" smtClean="0">
                <a:solidFill>
                  <a:schemeClr val="accent2"/>
                </a:solidFill>
              </a:rPr>
              <a:t>2. Inclusive Hadron Pedigree</a:t>
            </a:r>
            <a:endParaRPr lang="en-GB" altLang="en-GB" sz="4000" kern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 BNL</a:t>
            </a:r>
          </a:p>
          <a:p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November 2016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0890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57010</TotalTime>
  <Words>2030</Words>
  <Application>Microsoft Office PowerPoint</Application>
  <PresentationFormat>On-screen Show (4:3)</PresentationFormat>
  <Paragraphs>750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Cambria Math</vt:lpstr>
      <vt:lpstr>Comic Sans MS</vt:lpstr>
      <vt:lpstr>Symbol</vt:lpstr>
      <vt:lpstr>Times</vt:lpstr>
      <vt:lpstr>Times New Roman</vt:lpstr>
      <vt:lpstr>Blank Presentation</vt:lpstr>
      <vt:lpstr>Towards Chromodynamic, Rutherford Scattering? (The long and the short of it!)</vt:lpstr>
      <vt:lpstr>PowerPoint Presentation</vt:lpstr>
      <vt:lpstr>PowerPoint Presentation</vt:lpstr>
      <vt:lpstr>Matter</vt:lpstr>
      <vt:lpstr>PowerPoint Presentation</vt:lpstr>
      <vt:lpstr>PowerPoint Presentation</vt:lpstr>
      <vt:lpstr>PowerPoint Presentation</vt:lpstr>
      <vt:lpstr>Chromodynamics</vt:lpstr>
      <vt:lpstr>PowerPoint Presentation</vt:lpstr>
      <vt:lpstr>Constituents with Currents</vt:lpstr>
      <vt:lpstr>Constituents with Currents</vt:lpstr>
      <vt:lpstr>Colour Interaction Dynamics</vt:lpstr>
      <vt:lpstr>PowerPoint Presentation</vt:lpstr>
      <vt:lpstr>PowerPoint Presentation</vt:lpstr>
      <vt:lpstr>Hadron and Photon Structure</vt:lpstr>
      <vt:lpstr>PowerPoint Presentation</vt:lpstr>
      <vt:lpstr>Inclusive Hadron Pedigree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QCD Rutherford Scattering?</vt:lpstr>
      <vt:lpstr>PowerPoint Presentation</vt:lpstr>
      <vt:lpstr>Conclusions … and Outcomes ?</vt:lpstr>
      <vt:lpstr>Conclusions … and Outcomes ?</vt:lpstr>
      <vt:lpstr>Postscript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IT-DIS-Mac</dc:creator>
  <cp:lastModifiedBy>Dorothy Robinson</cp:lastModifiedBy>
  <cp:revision>2064</cp:revision>
  <cp:lastPrinted>2016-09-09T17:06:21Z</cp:lastPrinted>
  <dcterms:created xsi:type="dcterms:W3CDTF">2001-10-04T09:41:30Z</dcterms:created>
  <dcterms:modified xsi:type="dcterms:W3CDTF">2016-11-22T07:21:42Z</dcterms:modified>
</cp:coreProperties>
</file>