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33" r:id="rId3"/>
    <p:sldId id="257" r:id="rId4"/>
    <p:sldId id="264" r:id="rId5"/>
    <p:sldId id="265" r:id="rId6"/>
    <p:sldId id="329" r:id="rId7"/>
    <p:sldId id="318" r:id="rId8"/>
    <p:sldId id="328" r:id="rId9"/>
    <p:sldId id="272" r:id="rId10"/>
    <p:sldId id="268" r:id="rId11"/>
    <p:sldId id="269" r:id="rId12"/>
    <p:sldId id="274" r:id="rId13"/>
    <p:sldId id="324" r:id="rId14"/>
    <p:sldId id="295" r:id="rId15"/>
    <p:sldId id="323" r:id="rId16"/>
    <p:sldId id="339" r:id="rId17"/>
    <p:sldId id="325" r:id="rId18"/>
    <p:sldId id="321" r:id="rId19"/>
    <p:sldId id="322" r:id="rId20"/>
    <p:sldId id="315" r:id="rId21"/>
    <p:sldId id="309" r:id="rId22"/>
    <p:sldId id="316" r:id="rId23"/>
    <p:sldId id="335" r:id="rId24"/>
    <p:sldId id="320" r:id="rId25"/>
    <p:sldId id="327" r:id="rId26"/>
    <p:sldId id="336" r:id="rId27"/>
    <p:sldId id="308" r:id="rId28"/>
    <p:sldId id="334" r:id="rId29"/>
    <p:sldId id="299" r:id="rId30"/>
    <p:sldId id="259" r:id="rId31"/>
    <p:sldId id="337" r:id="rId32"/>
    <p:sldId id="260" r:id="rId33"/>
    <p:sldId id="281" r:id="rId34"/>
    <p:sldId id="282" r:id="rId35"/>
    <p:sldId id="283" r:id="rId36"/>
    <p:sldId id="294" r:id="rId37"/>
    <p:sldId id="285" r:id="rId38"/>
    <p:sldId id="291" r:id="rId39"/>
    <p:sldId id="297" r:id="rId40"/>
    <p:sldId id="300" r:id="rId41"/>
    <p:sldId id="263" r:id="rId42"/>
    <p:sldId id="296" r:id="rId43"/>
    <p:sldId id="330" r:id="rId44"/>
    <p:sldId id="326" r:id="rId45"/>
    <p:sldId id="331" r:id="rId46"/>
    <p:sldId id="338" r:id="rId47"/>
    <p:sldId id="261" r:id="rId48"/>
    <p:sldId id="284" r:id="rId49"/>
    <p:sldId id="286" r:id="rId50"/>
    <p:sldId id="262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5D8"/>
    <a:srgbClr val="3A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2352C-6EF8-4A09-892E-EAC1195E9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043532C-F858-47E3-83D6-B3D91A1F4557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4000" dirty="0" smtClean="0"/>
            <a:t>Hera</a:t>
          </a:r>
          <a:endParaRPr lang="en-US" sz="4000" dirty="0"/>
        </a:p>
      </dgm:t>
    </dgm:pt>
    <dgm:pt modelId="{842DB2F8-0C10-4F2A-BD55-A5E5342C0CEF}" type="parTrans" cxnId="{6601247F-BAA7-42FE-AAB5-9E6D2F9A5860}">
      <dgm:prSet/>
      <dgm:spPr/>
      <dgm:t>
        <a:bodyPr/>
        <a:lstStyle/>
        <a:p>
          <a:endParaRPr lang="en-US"/>
        </a:p>
      </dgm:t>
    </dgm:pt>
    <dgm:pt modelId="{0A7CB4C1-4FA3-4C7E-8DC0-CC11C882A209}" type="sibTrans" cxnId="{6601247F-BAA7-42FE-AAB5-9E6D2F9A5860}">
      <dgm:prSet/>
      <dgm:spPr/>
      <dgm:t>
        <a:bodyPr/>
        <a:lstStyle/>
        <a:p>
          <a:endParaRPr lang="en-US"/>
        </a:p>
      </dgm:t>
    </dgm:pt>
    <dgm:pt modelId="{8C702821-7A4D-439C-895A-5F1CC06EF901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3800" dirty="0" err="1" smtClean="0"/>
            <a:t>JLab</a:t>
          </a:r>
          <a:r>
            <a:rPr lang="en-US" sz="3800" dirty="0" smtClean="0"/>
            <a:t>,  Compass &amp; HERMES</a:t>
          </a:r>
          <a:endParaRPr lang="en-US" sz="3800" dirty="0"/>
        </a:p>
      </dgm:t>
    </dgm:pt>
    <dgm:pt modelId="{E5388B39-8455-4110-A07E-8A43ED7E0B57}" type="parTrans" cxnId="{6AF4AAE0-8636-458C-B1BF-16A939DEB88E}">
      <dgm:prSet/>
      <dgm:spPr/>
      <dgm:t>
        <a:bodyPr/>
        <a:lstStyle/>
        <a:p>
          <a:endParaRPr lang="en-US"/>
        </a:p>
      </dgm:t>
    </dgm:pt>
    <dgm:pt modelId="{8307AA52-38BA-40B7-9490-966F6E43BC49}" type="sibTrans" cxnId="{6AF4AAE0-8636-458C-B1BF-16A939DEB88E}">
      <dgm:prSet/>
      <dgm:spPr/>
      <dgm:t>
        <a:bodyPr/>
        <a:lstStyle/>
        <a:p>
          <a:endParaRPr lang="en-US"/>
        </a:p>
      </dgm:t>
    </dgm:pt>
    <dgm:pt modelId="{2542559B-6D97-47DA-9548-03C01CF4E417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4000" dirty="0" smtClean="0"/>
            <a:t>RHIC</a:t>
          </a:r>
          <a:endParaRPr lang="en-US" sz="4000" dirty="0"/>
        </a:p>
      </dgm:t>
    </dgm:pt>
    <dgm:pt modelId="{4D621FB8-E8F0-46FB-BC75-02F4C5A97F8C}" type="parTrans" cxnId="{BFD48BF4-6B91-48FF-B57F-FF2B508372DE}">
      <dgm:prSet/>
      <dgm:spPr/>
      <dgm:t>
        <a:bodyPr/>
        <a:lstStyle/>
        <a:p>
          <a:endParaRPr lang="en-US"/>
        </a:p>
      </dgm:t>
    </dgm:pt>
    <dgm:pt modelId="{C9BF1662-0253-4A7B-B52F-D6776EE5A108}" type="sibTrans" cxnId="{BFD48BF4-6B91-48FF-B57F-FF2B508372DE}">
      <dgm:prSet/>
      <dgm:spPr/>
      <dgm:t>
        <a:bodyPr/>
        <a:lstStyle/>
        <a:p>
          <a:endParaRPr lang="en-US"/>
        </a:p>
      </dgm:t>
    </dgm:pt>
    <dgm:pt modelId="{8D86EA6E-E927-456C-B5E9-3BF2FE70DEE8}" type="pres">
      <dgm:prSet presAssocID="{BE02352C-6EF8-4A09-892E-EAC1195E92AF}" presName="compositeShape" presStyleCnt="0">
        <dgm:presLayoutVars>
          <dgm:chMax val="7"/>
          <dgm:dir/>
          <dgm:resizeHandles val="exact"/>
        </dgm:presLayoutVars>
      </dgm:prSet>
      <dgm:spPr/>
    </dgm:pt>
    <dgm:pt modelId="{48B7C7BD-B223-4C64-A5F3-AEC56ED1255B}" type="pres">
      <dgm:prSet presAssocID="{A043532C-F858-47E3-83D6-B3D91A1F4557}" presName="circ1" presStyleLbl="vennNode1" presStyleIdx="0" presStyleCnt="3"/>
      <dgm:spPr/>
      <dgm:t>
        <a:bodyPr/>
        <a:lstStyle/>
        <a:p>
          <a:endParaRPr lang="en-US"/>
        </a:p>
      </dgm:t>
    </dgm:pt>
    <dgm:pt modelId="{8C4B6CD4-A5DC-44FF-A633-F71EBA190891}" type="pres">
      <dgm:prSet presAssocID="{A043532C-F858-47E3-83D6-B3D91A1F45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827D1-53E7-4607-95FD-8B0F1E650199}" type="pres">
      <dgm:prSet presAssocID="{8C702821-7A4D-439C-895A-5F1CC06EF901}" presName="circ2" presStyleLbl="vennNode1" presStyleIdx="1" presStyleCnt="3"/>
      <dgm:spPr/>
      <dgm:t>
        <a:bodyPr/>
        <a:lstStyle/>
        <a:p>
          <a:endParaRPr lang="en-US"/>
        </a:p>
      </dgm:t>
    </dgm:pt>
    <dgm:pt modelId="{48C6DC29-113A-4AFC-BE54-3EF7DABF8F90}" type="pres">
      <dgm:prSet presAssocID="{8C702821-7A4D-439C-895A-5F1CC06EF9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648DF-4ABB-42F4-AB49-0B9C64DC285C}" type="pres">
      <dgm:prSet presAssocID="{2542559B-6D97-47DA-9548-03C01CF4E417}" presName="circ3" presStyleLbl="vennNode1" presStyleIdx="2" presStyleCnt="3" custLinFactNeighborX="-1744" custLinFactNeighborY="-195"/>
      <dgm:spPr/>
      <dgm:t>
        <a:bodyPr/>
        <a:lstStyle/>
        <a:p>
          <a:endParaRPr lang="en-US"/>
        </a:p>
      </dgm:t>
    </dgm:pt>
    <dgm:pt modelId="{4B543560-BFBB-4F32-A4F9-4A48CFB2B468}" type="pres">
      <dgm:prSet presAssocID="{2542559B-6D97-47DA-9548-03C01CF4E4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9DDE6-8E98-40E2-99BB-BE4E69CB51BC}" type="presOf" srcId="{2542559B-6D97-47DA-9548-03C01CF4E417}" destId="{378648DF-4ABB-42F4-AB49-0B9C64DC285C}" srcOrd="0" destOrd="0" presId="urn:microsoft.com/office/officeart/2005/8/layout/venn1"/>
    <dgm:cxn modelId="{C36CB21D-8A66-4570-9E92-9F37BB1E7244}" type="presOf" srcId="{8C702821-7A4D-439C-895A-5F1CC06EF901}" destId="{218827D1-53E7-4607-95FD-8B0F1E650199}" srcOrd="0" destOrd="0" presId="urn:microsoft.com/office/officeart/2005/8/layout/venn1"/>
    <dgm:cxn modelId="{9835979A-B15B-4214-81C9-7F24AB5E7DFA}" type="presOf" srcId="{2542559B-6D97-47DA-9548-03C01CF4E417}" destId="{4B543560-BFBB-4F32-A4F9-4A48CFB2B468}" srcOrd="1" destOrd="0" presId="urn:microsoft.com/office/officeart/2005/8/layout/venn1"/>
    <dgm:cxn modelId="{6AF4AAE0-8636-458C-B1BF-16A939DEB88E}" srcId="{BE02352C-6EF8-4A09-892E-EAC1195E92AF}" destId="{8C702821-7A4D-439C-895A-5F1CC06EF901}" srcOrd="1" destOrd="0" parTransId="{E5388B39-8455-4110-A07E-8A43ED7E0B57}" sibTransId="{8307AA52-38BA-40B7-9490-966F6E43BC49}"/>
    <dgm:cxn modelId="{6601247F-BAA7-42FE-AAB5-9E6D2F9A5860}" srcId="{BE02352C-6EF8-4A09-892E-EAC1195E92AF}" destId="{A043532C-F858-47E3-83D6-B3D91A1F4557}" srcOrd="0" destOrd="0" parTransId="{842DB2F8-0C10-4F2A-BD55-A5E5342C0CEF}" sibTransId="{0A7CB4C1-4FA3-4C7E-8DC0-CC11C882A209}"/>
    <dgm:cxn modelId="{BFD48BF4-6B91-48FF-B57F-FF2B508372DE}" srcId="{BE02352C-6EF8-4A09-892E-EAC1195E92AF}" destId="{2542559B-6D97-47DA-9548-03C01CF4E417}" srcOrd="2" destOrd="0" parTransId="{4D621FB8-E8F0-46FB-BC75-02F4C5A97F8C}" sibTransId="{C9BF1662-0253-4A7B-B52F-D6776EE5A108}"/>
    <dgm:cxn modelId="{D0F09989-D969-4F33-9955-32B3DE1E8BE7}" type="presOf" srcId="{A043532C-F858-47E3-83D6-B3D91A1F4557}" destId="{48B7C7BD-B223-4C64-A5F3-AEC56ED1255B}" srcOrd="0" destOrd="0" presId="urn:microsoft.com/office/officeart/2005/8/layout/venn1"/>
    <dgm:cxn modelId="{D54AC49E-DA98-4DB1-A789-CFE25B4756B8}" type="presOf" srcId="{8C702821-7A4D-439C-895A-5F1CC06EF901}" destId="{48C6DC29-113A-4AFC-BE54-3EF7DABF8F90}" srcOrd="1" destOrd="0" presId="urn:microsoft.com/office/officeart/2005/8/layout/venn1"/>
    <dgm:cxn modelId="{0B007BC7-8C25-4F70-833F-05A6A53ABB7A}" type="presOf" srcId="{BE02352C-6EF8-4A09-892E-EAC1195E92AF}" destId="{8D86EA6E-E927-456C-B5E9-3BF2FE70DEE8}" srcOrd="0" destOrd="0" presId="urn:microsoft.com/office/officeart/2005/8/layout/venn1"/>
    <dgm:cxn modelId="{917B1F52-43EE-4162-BDF2-ABA7FB516563}" type="presOf" srcId="{A043532C-F858-47E3-83D6-B3D91A1F4557}" destId="{8C4B6CD4-A5DC-44FF-A633-F71EBA190891}" srcOrd="1" destOrd="0" presId="urn:microsoft.com/office/officeart/2005/8/layout/venn1"/>
    <dgm:cxn modelId="{B9AF1477-2DF2-4820-B3E3-CB7CAAF7ACFD}" type="presParOf" srcId="{8D86EA6E-E927-456C-B5E9-3BF2FE70DEE8}" destId="{48B7C7BD-B223-4C64-A5F3-AEC56ED1255B}" srcOrd="0" destOrd="0" presId="urn:microsoft.com/office/officeart/2005/8/layout/venn1"/>
    <dgm:cxn modelId="{75FB12AC-BC22-4428-9E6D-BAE10B402341}" type="presParOf" srcId="{8D86EA6E-E927-456C-B5E9-3BF2FE70DEE8}" destId="{8C4B6CD4-A5DC-44FF-A633-F71EBA190891}" srcOrd="1" destOrd="0" presId="urn:microsoft.com/office/officeart/2005/8/layout/venn1"/>
    <dgm:cxn modelId="{5FFE0FD9-1A1B-4720-89DF-74D23F4C6295}" type="presParOf" srcId="{8D86EA6E-E927-456C-B5E9-3BF2FE70DEE8}" destId="{218827D1-53E7-4607-95FD-8B0F1E650199}" srcOrd="2" destOrd="0" presId="urn:microsoft.com/office/officeart/2005/8/layout/venn1"/>
    <dgm:cxn modelId="{C8E8B474-F68C-46DB-A921-43F7597DC577}" type="presParOf" srcId="{8D86EA6E-E927-456C-B5E9-3BF2FE70DEE8}" destId="{48C6DC29-113A-4AFC-BE54-3EF7DABF8F90}" srcOrd="3" destOrd="0" presId="urn:microsoft.com/office/officeart/2005/8/layout/venn1"/>
    <dgm:cxn modelId="{2FE7E357-5400-4C7F-805A-AC801E3D5D14}" type="presParOf" srcId="{8D86EA6E-E927-456C-B5E9-3BF2FE70DEE8}" destId="{378648DF-4ABB-42F4-AB49-0B9C64DC285C}" srcOrd="4" destOrd="0" presId="urn:microsoft.com/office/officeart/2005/8/layout/venn1"/>
    <dgm:cxn modelId="{A1A26F04-2C93-469A-B8C2-E7B4ABE33649}" type="presParOf" srcId="{8D86EA6E-E927-456C-B5E9-3BF2FE70DEE8}" destId="{4B543560-BFBB-4F32-A4F9-4A48CFB2B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927F-E775-4DC8-AD94-BD27437DFE1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CDAC-5FE5-49F7-8C53-668D3175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CDAC-5FE5-49F7-8C53-668D31754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7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3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shading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endcap</a:t>
            </a:r>
            <a:r>
              <a:rPr lang="en-US" baseline="0" dirty="0" smtClean="0"/>
              <a:t>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4515C-30A8-4383-825E-444BF42354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Plots from EIC</a:t>
            </a:r>
            <a:r>
              <a:rPr lang="en-US" baseline="0" dirty="0" smtClean="0"/>
              <a:t> white paper arXiv:1212.1701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Animate to show </a:t>
            </a:r>
            <a:r>
              <a:rPr lang="en-US" smtClean="0"/>
              <a:t>mid-rapidity case </a:t>
            </a:r>
            <a:r>
              <a:rPr lang="en-US" dirty="0" smtClean="0"/>
              <a:t>moving into forward</a:t>
            </a:r>
            <a:r>
              <a:rPr lang="en-US" baseline="0" dirty="0" smtClean="0"/>
              <a:t> </a:t>
            </a:r>
            <a:r>
              <a:rPr lang="en-US" baseline="0" smtClean="0"/>
              <a:t>rapidity case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5C19-52C6-44DA-8557-3259570853C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962E-D637-45D0-9ED6-0FE44F93E481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CBE-D717-4C57-A4B6-BBC20DE0E296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903-6CA5-4877-9A03-8214FD8C74C0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5ABB-7AD4-4F9B-8C59-7F58621AF0D3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00D-FAAA-4866-9890-E6B4DB524C71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0BB-680A-4B41-BFD6-63B00F8AC169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2C53-38BB-4D69-9E45-73E2B7320169}" type="datetime1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548E-DB58-4884-916C-A83FBFBE0CD8}" type="datetime1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23B1-2466-4C6C-AA96-5418EC7E06BF}" type="datetime1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6E75-A71D-40CD-A459-93EBD005CF7E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69F8-8CBC-47E1-B99C-DEF2B36F535C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466F-E77F-4D4A-949B-00079A039FFA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BAAF-8CF7-4650-87FE-DA1FCA1D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80.png"/><Relationship Id="rId7" Type="http://schemas.openxmlformats.org/officeDocument/2006/relationships/image" Target="../media/image43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3999" cy="2387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Accessing Gluon Polarization with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Di-jets: Present and 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67402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Brian Page</a:t>
            </a:r>
          </a:p>
          <a:p>
            <a:r>
              <a:rPr lang="en-US" sz="2400" dirty="0" smtClean="0"/>
              <a:t>Brookhaven National Laboratory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11" y="3981600"/>
            <a:ext cx="2331514" cy="2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441"/>
            <a:ext cx="5638800" cy="5506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86786" y="1295400"/>
                <a:ext cx="3457213" cy="2317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Integral of ∆g(x) in range 0.05 &lt; x &lt; 1.0 increases from roughly 0.05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0.20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−0.07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+0.06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. First indication of non-zero gluon polarization!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86" y="1295400"/>
                <a:ext cx="3457213" cy="2317942"/>
              </a:xfrm>
              <a:prstGeom prst="rect">
                <a:avLst/>
              </a:prstGeom>
              <a:blipFill rotWithShape="0">
                <a:blip r:embed="rId4"/>
                <a:stretch>
                  <a:fillRect l="-2469" t="-2105" r="-2116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DSSV Results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429000" y="5562600"/>
            <a:ext cx="1905000" cy="754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5800" y="1600200"/>
            <a:ext cx="1238972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4648200"/>
            <a:ext cx="4233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62400" y="4648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53000" y="3835570"/>
            <a:ext cx="781772" cy="660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0" y="947151"/>
            <a:ext cx="762000" cy="1719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/>
          <p:cNvSpPr/>
          <p:nvPr/>
        </p:nvSpPr>
        <p:spPr>
          <a:xfrm>
            <a:off x="4648200" y="1883275"/>
            <a:ext cx="390886" cy="268872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5287" y="3343804"/>
            <a:ext cx="675913" cy="1762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91813" y="4968584"/>
            <a:ext cx="3457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Uncertainty on integral over low x region is still sizable (only √s = 200 GeV RHIC data)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786" y="3631517"/>
            <a:ext cx="3457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Uncertainty shrinks   substantially from DSSV* to new DSSV fit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7846" y="789214"/>
            <a:ext cx="34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Phys. Rev. Lett. 113, 012001 (2014)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29" grpId="0" animBg="1"/>
      <p:bldP spid="30" grpId="0" animBg="1"/>
      <p:bldP spid="2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NNPDF Results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" y="1130064"/>
            <a:ext cx="5378529" cy="5378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8543" y="1751163"/>
                <a:ext cx="3545457" cy="376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Original NNPDF ∆g(x,Q</a:t>
                </a:r>
                <a:r>
                  <a:rPr lang="en-US" baseline="30000" dirty="0" smtClean="0">
                    <a:solidFill>
                      <a:srgbClr val="008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extraction </a:t>
                </a:r>
                <a:r>
                  <a:rPr lang="en-US" dirty="0">
                    <a:solidFill>
                      <a:srgbClr val="008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DIS data only) in green and new extraction including RHIC data in 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Integral of ∆g(x,Q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) for 0.05 &lt; x &lt; 0.2 increases from 0.05 ± 0.15 to 0.17 ± 0.06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Integral of ∆g(x,Q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for x &gt; 0.05 is 0.23 ± 0.06 and is in agreement with new DSSV result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0.20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−0.07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+0.06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over the same x range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43" y="1751163"/>
                <a:ext cx="3545457" cy="3760132"/>
              </a:xfrm>
              <a:prstGeom prst="rect">
                <a:avLst/>
              </a:prstGeom>
              <a:blipFill rotWithShape="0">
                <a:blip r:embed="rId3"/>
                <a:stretch>
                  <a:fillRect l="-1031" t="-810" r="-2234" b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040" y="1000665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Nucl</a:t>
            </a:r>
            <a:r>
              <a:rPr lang="en-US" dirty="0" smtClean="0"/>
              <a:t>. Phys. B 887, 276 (2014)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Beyond Inclusive: Di-jet Measurements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9" y="788591"/>
            <a:ext cx="4344380" cy="3127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79" y="1564963"/>
            <a:ext cx="3376411" cy="3757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258" y="3907749"/>
            <a:ext cx="5053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Coincidence measurements capture more information about the </a:t>
            </a:r>
            <a:r>
              <a:rPr lang="en-US" sz="2000" dirty="0" err="1" smtClean="0">
                <a:solidFill>
                  <a:srgbClr val="008000"/>
                </a:solidFill>
              </a:rPr>
              <a:t>partonic</a:t>
            </a:r>
            <a:r>
              <a:rPr lang="en-US" sz="2000" dirty="0" smtClean="0">
                <a:solidFill>
                  <a:srgbClr val="008000"/>
                </a:solidFill>
              </a:rPr>
              <a:t> hard-scattering and provide a more direct link to the initial kinematics than inclusive 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Leading order expressions show how different jet configurations are sensitive to different kinematic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" y="836946"/>
            <a:ext cx="5269181" cy="57722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Di-jet Cross Section</a:t>
            </a:r>
            <a:endParaRPr lang="en-US" sz="4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923065" y="800099"/>
            <a:ext cx="351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arXiv:1610.06616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8186" y="1151165"/>
            <a:ext cx="40658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Unpolarized</a:t>
            </a:r>
            <a:r>
              <a:rPr lang="en-US" dirty="0" smtClean="0">
                <a:solidFill>
                  <a:srgbClr val="00B050"/>
                </a:solidFill>
              </a:rPr>
              <a:t> di-jet cross section was extracted and compared to NLO </a:t>
            </a:r>
            <a:r>
              <a:rPr lang="en-US" dirty="0" err="1" smtClean="0">
                <a:solidFill>
                  <a:srgbClr val="00B050"/>
                </a:solidFill>
              </a:rPr>
              <a:t>pQCD</a:t>
            </a:r>
            <a:r>
              <a:rPr lang="en-US" dirty="0" smtClean="0">
                <a:solidFill>
                  <a:srgbClr val="00B050"/>
                </a:solidFill>
              </a:rPr>
              <a:t> theoretical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Theoretical prediction was corrected for underlying event and </a:t>
            </a:r>
            <a:r>
              <a:rPr lang="en-US" dirty="0" err="1" smtClean="0">
                <a:solidFill>
                  <a:schemeClr val="accent2"/>
                </a:solidFill>
              </a:rPr>
              <a:t>hadronization</a:t>
            </a:r>
            <a:r>
              <a:rPr lang="en-US" dirty="0" smtClean="0">
                <a:solidFill>
                  <a:schemeClr val="accent2"/>
                </a:solidFill>
              </a:rPr>
              <a:t> (UEH) effects; the systematic on this correction is shown as the red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 band is the quadrature sum of the UEH systematic and uncertainty on the theoretical prediction due to PDF uncertainty and scale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uncertainty smaller than theoretical uncertainty for all bins meaning these data should be able to help constrain </a:t>
            </a:r>
            <a:r>
              <a:rPr lang="en-US" dirty="0" err="1" smtClean="0">
                <a:solidFill>
                  <a:srgbClr val="FF0000"/>
                </a:solidFill>
              </a:rPr>
              <a:t>unpolarized</a:t>
            </a:r>
            <a:r>
              <a:rPr lang="en-US" dirty="0" smtClean="0">
                <a:solidFill>
                  <a:srgbClr val="FF0000"/>
                </a:solidFill>
              </a:rPr>
              <a:t> PDFs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Mid-Rapidity Di-jet Kinematics</a:t>
            </a:r>
            <a:endParaRPr lang="en-US" sz="4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143" y="1357160"/>
            <a:ext cx="518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arXiv:1602.03922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1314" y="1298120"/>
            <a:ext cx="1771650" cy="34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2" y="3853539"/>
            <a:ext cx="3624838" cy="178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2" y="1249499"/>
            <a:ext cx="3631107" cy="1791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" y="841214"/>
            <a:ext cx="5154885" cy="5647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1473" y="1167498"/>
            <a:ext cx="3902527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Inclusive jets integrate over a large range of gluon momentum fraction in a given 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r>
              <a:rPr lang="en-US" baseline="-25000" dirty="0" err="1" smtClean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 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Advantage of the di-jet final state comes from the better achievable  resolution in gluon momentum fraction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Can also see that same sign topology selects more asymmetric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Different di-jet mass bins select different gluon momentum fractions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1" y="6235544"/>
            <a:ext cx="351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arXiv:1610.06616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Simulation Sample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330777"/>
            <a:ext cx="6150428" cy="4612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3780" y="1085854"/>
            <a:ext cx="28602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Simulation sample needed to unfold and correct raw data yields and evaluate systematic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Events generated using PYTHIA and run through a detector response package based on GEANT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Simulated events embedded into zero-bias data events to better track run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Simulated distributions match data quite well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79" y="1010101"/>
            <a:ext cx="351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arXiv:1610.06616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Systematics</a:t>
            </a:r>
            <a:endParaRPr lang="en-US" sz="4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65364" y="1551214"/>
            <a:ext cx="8678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A number of systematic uncertainties on both the </a:t>
            </a:r>
            <a:r>
              <a:rPr lang="en-US" sz="2000" dirty="0" smtClean="0">
                <a:solidFill>
                  <a:srgbClr val="FF0000"/>
                </a:solidFill>
              </a:rPr>
              <a:t>di-jet mass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and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asymmetry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were evaluated: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Mass Shift: ~0.3 – 0.7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Jet Energy Scale: ~0.4 – 1.4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PYTHIA-&gt;NLO: ~0.2 – 3.0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Trigger and Reconstruction Bias: ~0.0003 – 0.0032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Residual Transverse Polarization: ~0.00028 – 0.00251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0" y="1012367"/>
            <a:ext cx="8006061" cy="57530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52950" y="769441"/>
            <a:ext cx="0" cy="608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95" y="1970991"/>
            <a:ext cx="4300537" cy="73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81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3705225" cy="6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76800"/>
            <a:ext cx="3657599" cy="6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5813" y="1817694"/>
            <a:ext cx="4548187" cy="110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False Asymmetries</a:t>
            </a:r>
            <a:endParaRPr lang="en-US" sz="4400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0701" y="5928522"/>
            <a:ext cx="1527299" cy="319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1022351"/>
            <a:ext cx="7581900" cy="544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Asymmetry Summary</a:t>
            </a:r>
            <a:endParaRPr lang="en-US" sz="4400" baseline="-25000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4563836" y="1743071"/>
            <a:ext cx="1175657" cy="42454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1271" y="2563584"/>
            <a:ext cx="30289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Asymmetries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49" y="955221"/>
            <a:ext cx="758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Asymmetries Summed Over Mass and Run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71751" y="1902412"/>
            <a:ext cx="1380139" cy="7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1890" y="1745189"/>
            <a:ext cx="32056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Signal Asymmetry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500" y="3134095"/>
            <a:ext cx="572316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Can gain much more power by looking differentially in mass and topology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Mid-Rapidity Di-jet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" y="783280"/>
            <a:ext cx="5187542" cy="5682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2" y="1249499"/>
            <a:ext cx="3631107" cy="179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2" y="3853539"/>
            <a:ext cx="3624838" cy="1787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3" y="1763487"/>
            <a:ext cx="388619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Mid-rapidity di-jet A</a:t>
            </a:r>
            <a:r>
              <a:rPr lang="en-US" baseline="-25000" dirty="0" smtClean="0">
                <a:solidFill>
                  <a:srgbClr val="FF0000"/>
                </a:solidFill>
              </a:rPr>
              <a:t>LL</a:t>
            </a:r>
            <a:r>
              <a:rPr lang="en-US" dirty="0" smtClean="0">
                <a:solidFill>
                  <a:srgbClr val="FF0000"/>
                </a:solidFill>
              </a:rPr>
              <a:t> presented for two topologies as a function of di-jet invariant mass corrected to </a:t>
            </a:r>
            <a:r>
              <a:rPr lang="en-US" dirty="0" err="1" smtClean="0">
                <a:solidFill>
                  <a:srgbClr val="FF0000"/>
                </a:solidFill>
              </a:rPr>
              <a:t>parton</a:t>
            </a:r>
            <a:r>
              <a:rPr lang="en-US" dirty="0" smtClean="0">
                <a:solidFill>
                  <a:srgbClr val="FF0000"/>
                </a:solidFill>
              </a:rPr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Data compared to expectations from DSSV14 and NNPDFpol1.1 polarized PDFs, both of which contain 2009 inclusive jet </a:t>
            </a:r>
            <a:r>
              <a:rPr lang="en-US" dirty="0" err="1" smtClean="0">
                <a:solidFill>
                  <a:srgbClr val="0070C0"/>
                </a:solidFill>
              </a:rPr>
              <a:t>resuts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Systematic bands from PDF and scale uncertainties shown for NNPDFpol1.1 curve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8186" y="863991"/>
            <a:ext cx="351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arXiv:1610.06616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Outline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1567543"/>
            <a:ext cx="875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Introduction: Current knowledge of proton spin and inclusive results from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Present: Current di-jet results from 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Near Future: Upcoming di-jet measurements at 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Farther Future: Prospects for di-jet measurements at an EIC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Pushing to Lower X: Higher Energy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1401678"/>
            <a:ext cx="4241919" cy="4721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6930" y="1869619"/>
            <a:ext cx="4327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RHIC has placed strong constraints on ∆G in the range x &gt; 0.05 but lower x regions are relatively unexplored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There are two knobs to turn which can provide access to lower x: higher energies and forward </a:t>
            </a:r>
            <a:r>
              <a:rPr lang="en-US" dirty="0" err="1" smtClean="0">
                <a:solidFill>
                  <a:srgbClr val="00B050"/>
                </a:solidFill>
              </a:rPr>
              <a:t>rapidities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see that moving to higher center of mass energies will push down to lower x values</a:t>
            </a:r>
          </a:p>
        </p:txBody>
      </p:sp>
      <p:sp>
        <p:nvSpPr>
          <p:cNvPr id="7" name="Oval 6"/>
          <p:cNvSpPr/>
          <p:nvPr/>
        </p:nvSpPr>
        <p:spPr>
          <a:xfrm>
            <a:off x="1020537" y="1869619"/>
            <a:ext cx="595993" cy="612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2307" y="2813955"/>
            <a:ext cx="595993" cy="612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8928" y="3502478"/>
            <a:ext cx="484413" cy="462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332513"/>
            <a:ext cx="6285288" cy="42624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√s = 200 Vs 500 GeV Di-jet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2160" y="1359045"/>
                <a:ext cx="3291847" cy="441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8000"/>
                    </a:solidFill>
                  </a:rPr>
                  <a:t>Di-jet </a:t>
                </a:r>
                <a:r>
                  <a:rPr lang="en-US" sz="2000" dirty="0">
                    <a:solidFill>
                      <a:srgbClr val="008000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008000"/>
                    </a:solidFill>
                  </a:rPr>
                  <a:t>LL</a:t>
                </a:r>
                <a:r>
                  <a:rPr lang="en-US" sz="2000" dirty="0">
                    <a:solidFill>
                      <a:srgbClr val="008000"/>
                    </a:solidFill>
                  </a:rPr>
                  <a:t> plotted vs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M</a:t>
                </a:r>
                <a:r>
                  <a:rPr lang="en-US" sz="2000" baseline="-25000" dirty="0" err="1">
                    <a:solidFill>
                      <a:srgbClr val="008000"/>
                    </a:solidFill>
                  </a:rPr>
                  <a:t>inv</a:t>
                </a:r>
                <a:r>
                  <a:rPr lang="en-US" sz="2000" dirty="0">
                    <a:solidFill>
                      <a:srgbClr val="00800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(~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at L.O.) for data taken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= </a:t>
                </a:r>
                <a:r>
                  <a:rPr lang="en-US" sz="2000" dirty="0">
                    <a:solidFill>
                      <a:srgbClr val="0000CC"/>
                    </a:solidFill>
                  </a:rPr>
                  <a:t>200</a:t>
                </a:r>
                <a:r>
                  <a:rPr lang="en-US" sz="2000" dirty="0">
                    <a:solidFill>
                      <a:srgbClr val="008000"/>
                    </a:solidFill>
                  </a:rPr>
                  <a:t> 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510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8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Data not divided into different topologies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510 GeV data extend to lower </a:t>
                </a:r>
                <a:r>
                  <a:rPr lang="en-US" sz="2000" dirty="0" err="1" smtClean="0">
                    <a:solidFill>
                      <a:srgbClr val="7030A0"/>
                    </a:solidFill>
                  </a:rPr>
                  <a:t>M</a:t>
                </a:r>
                <a:r>
                  <a:rPr lang="en-US" sz="2000" baseline="-25000" dirty="0" err="1" smtClean="0">
                    <a:solidFill>
                      <a:srgbClr val="7030A0"/>
                    </a:solidFill>
                  </a:rPr>
                  <a:t>inv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(lower x) where ∆G not as well constrained while 200 GeV data give better precision at mid to high </a:t>
                </a:r>
                <a:r>
                  <a:rPr lang="en-US" sz="2000" dirty="0" err="1" smtClean="0">
                    <a:solidFill>
                      <a:srgbClr val="7030A0"/>
                    </a:solidFill>
                  </a:rPr>
                  <a:t>M</a:t>
                </a:r>
                <a:r>
                  <a:rPr lang="en-US" sz="2000" baseline="-25000" dirty="0" err="1" smtClean="0">
                    <a:solidFill>
                      <a:srgbClr val="7030A0"/>
                    </a:solidFill>
                  </a:rPr>
                  <a:t>inv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1359045"/>
                <a:ext cx="3291847" cy="4419095"/>
              </a:xfrm>
              <a:prstGeom prst="rect">
                <a:avLst/>
              </a:prstGeom>
              <a:blipFill rotWithShape="0">
                <a:blip r:embed="rId3"/>
                <a:stretch>
                  <a:fillRect l="-1667" t="-828" r="-1667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4143" y="1357160"/>
            <a:ext cx="518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arXiv:1602.03922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1314" y="1298120"/>
            <a:ext cx="1771650" cy="34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Pushing to Lower X: Forward Rapidity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1401678"/>
            <a:ext cx="4241919" cy="4721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0" y="1330779"/>
            <a:ext cx="4286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second way to push to lower x is to look at jets which go to forward </a:t>
            </a:r>
            <a:r>
              <a:rPr lang="en-US" dirty="0" err="1" smtClean="0">
                <a:solidFill>
                  <a:srgbClr val="FF0000"/>
                </a:solidFill>
              </a:rPr>
              <a:t>rapidities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More forward jets are indicative of more asymmetric collisions which will contain lower x </a:t>
            </a:r>
            <a:r>
              <a:rPr lang="en-US" dirty="0" err="1" smtClean="0">
                <a:solidFill>
                  <a:srgbClr val="00B050"/>
                </a:solidFill>
              </a:rPr>
              <a:t>partons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097" y="3984172"/>
            <a:ext cx="4155165" cy="19269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7617" y="4057647"/>
            <a:ext cx="2568240" cy="1110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7144" y="2612572"/>
            <a:ext cx="598713" cy="5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35829" y="2609850"/>
            <a:ext cx="598713" cy="5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0" y="1175839"/>
            <a:ext cx="8115300" cy="49734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Forward Di-jet Topologies</a:t>
            </a:r>
            <a:endParaRPr lang="en-US" sz="4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2" y="1359609"/>
            <a:ext cx="3962091" cy="19543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7" y="1384563"/>
            <a:ext cx="3957033" cy="1951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7" y="3745457"/>
            <a:ext cx="3929444" cy="1938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808763" y="3976009"/>
            <a:ext cx="41801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Adding the Endcap opens up several new di-jet 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Forward jets probe lower values of gluon momentum fraction while selecting more asymmetric collisions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8763" y="4702632"/>
            <a:ext cx="3869870" cy="107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ffEta_PtWt_Mc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4512963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4001631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TPC efficiency decreases in forward region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Fewer tracks means reconstructed jets will have lower </a:t>
            </a:r>
            <a:r>
              <a:rPr lang="en-US" sz="2000" dirty="0" err="1" smtClean="0">
                <a:solidFill>
                  <a:srgbClr val="00206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 on average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Will also have significant neutral energy bias and reconstruction efficiency effects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 Above effects are </a:t>
            </a:r>
            <a:r>
              <a:rPr lang="en-US" sz="2000" dirty="0" err="1" smtClean="0">
                <a:solidFill>
                  <a:srgbClr val="7030A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000" dirty="0" smtClean="0">
                <a:solidFill>
                  <a:srgbClr val="7030A0"/>
                </a:solidFill>
              </a:rPr>
              <a:t>, eta, and trigger dependent -&gt;  </a:t>
            </a:r>
            <a:r>
              <a:rPr lang="en-US" sz="2000" dirty="0" smtClean="0">
                <a:solidFill>
                  <a:srgbClr val="FF0000"/>
                </a:solidFill>
              </a:rPr>
              <a:t>Much to disentangle!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3250" y="1066800"/>
            <a:ext cx="914400" cy="2286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2590800"/>
            <a:ext cx="156369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Endcap</a:t>
            </a:r>
            <a:r>
              <a:rPr lang="en-US" dirty="0" smtClean="0">
                <a:solidFill>
                  <a:srgbClr val="0070C0"/>
                </a:solidFill>
              </a:rPr>
              <a:t> Region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2782898" y="2362200"/>
            <a:ext cx="341302" cy="4132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733800"/>
            <a:ext cx="4142424" cy="30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906" y="790122"/>
            <a:ext cx="4327494" cy="30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0700" y="4128266"/>
            <a:ext cx="189193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Jet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[5,10)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10000" y="3048000"/>
            <a:ext cx="6096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95625" y="4495800"/>
            <a:ext cx="1333500" cy="11430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Challenges at Forward Rapidity</a:t>
            </a:r>
            <a:endParaRPr lang="en-US" sz="44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Machine Learning Corrections</a:t>
            </a:r>
            <a:endParaRPr lang="en-US" sz="4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36" y="955224"/>
            <a:ext cx="4131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Use a multivariate regression technique to correct jet </a:t>
            </a:r>
            <a:r>
              <a:rPr lang="en-US" dirty="0" err="1" smtClean="0">
                <a:solidFill>
                  <a:srgbClr val="00B050"/>
                </a:solidFill>
              </a:rPr>
              <a:t>p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to particle level event-by-event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Supervised machine learning method can simultaneously handle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, jet position and neutral fraction dependencies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350" y="4106636"/>
            <a:ext cx="4057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Machine learning technique: Multilayer perceptron (TMVA)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Input Variables: detector level 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, detector eta, neutral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Target: particle level 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r>
              <a:rPr lang="en-US" baseline="-25000" dirty="0" err="1" smtClean="0">
                <a:solidFill>
                  <a:srgbClr val="7030A0"/>
                </a:solidFill>
              </a:rPr>
              <a:t>T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73" y="1082689"/>
            <a:ext cx="4358322" cy="2738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" y="3323028"/>
            <a:ext cx="4258658" cy="29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Forward Di-jet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22" y="1397479"/>
            <a:ext cx="3470077" cy="1713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7" y="4195633"/>
            <a:ext cx="3496586" cy="1724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3794" y="1839674"/>
            <a:ext cx="329020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Di-jet A</a:t>
            </a:r>
            <a:r>
              <a:rPr lang="en-US" baseline="-25000" dirty="0" smtClean="0">
                <a:solidFill>
                  <a:srgbClr val="0070C0"/>
                </a:solidFill>
              </a:rPr>
              <a:t>LL</a:t>
            </a:r>
            <a:r>
              <a:rPr lang="en-US" dirty="0" smtClean="0">
                <a:solidFill>
                  <a:srgbClr val="0070C0"/>
                </a:solidFill>
              </a:rPr>
              <a:t> shown for two Barrel-Endcap 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These forward di-jets should access gluons with lower momentum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Results again compared to DSSV14 and NNPDFpol1.1 expectations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" y="816432"/>
            <a:ext cx="5748928" cy="58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2" y="907975"/>
            <a:ext cx="6216095" cy="307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Forward Di-jet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78" y="4039371"/>
            <a:ext cx="4321332" cy="21315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319158" y="1124127"/>
            <a:ext cx="282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Di-jet events with both jets in the Endcap probe the lowest gluon momentum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cross section drops for forward jets making this measurement statistically challenging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Future Analysis Improvements</a:t>
            </a:r>
            <a:endParaRPr lang="en-US" sz="4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1510393"/>
            <a:ext cx="8743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Now have two data-driven methods for exploring and characterizing underlying event effects which will allow this contribution to be subtracted from 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Improvements to jet </a:t>
            </a:r>
            <a:r>
              <a:rPr lang="en-US" sz="2000" dirty="0" err="1" smtClean="0">
                <a:solidFill>
                  <a:srgbClr val="0070C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 / di-jet mass systematic determination based on evaluation of PYTHIA tune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Improvements to trigger and reconstruction bias correction / systematic by using NNPDF replicas as opposed to different polarized PDF sets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" y="1190061"/>
            <a:ext cx="5452303" cy="5320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 to from Here?</a:t>
            </a:r>
            <a:endParaRPr lang="en-US" sz="4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519058" y="996399"/>
            <a:ext cx="3624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Inclusive jet and </a:t>
            </a:r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data from RHIC have placed meaningful constraints on ∆G for x &gt; 0.05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Future results at √s = 500 GeV and forward rapidity will extend constraints to somewhat lower x and di-jet measurements will provide better constraints on the shape of ∆G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Despite this, RHIC data will not be able to completely constrain the full integral of ∆G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What is needed to pin down the gluon contribution to the proton spin?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Piecing Together the Proton Spin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15070" y="824840"/>
          <a:ext cx="4648200" cy="14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070" y="824840"/>
                        <a:ext cx="4648200" cy="148190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>
            <p:extLst/>
          </p:nvPr>
        </p:nvGraphicFramePr>
        <p:xfrm>
          <a:off x="304800" y="4521674"/>
          <a:ext cx="8452271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" name="Equation" r:id="rId6" imgW="2743200" imgH="279360" progId="Equation.3">
                  <p:embed/>
                </p:oleObj>
              </mc:Choice>
              <mc:Fallback>
                <p:oleObj name="Equation" r:id="rId6" imgW="2743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21674"/>
                        <a:ext cx="8452271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4"/>
          <p:cNvGraphicFramePr>
            <a:graphicFrameLocks noChangeAspect="1"/>
          </p:cNvGraphicFramePr>
          <p:nvPr>
            <p:extLst/>
          </p:nvPr>
        </p:nvGraphicFramePr>
        <p:xfrm>
          <a:off x="228600" y="5564665"/>
          <a:ext cx="32090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4665"/>
                        <a:ext cx="32090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3238" y="5772780"/>
            <a:ext cx="2836071" cy="664235"/>
            <a:chOff x="838200" y="2971800"/>
            <a:chExt cx="2926080" cy="731520"/>
          </a:xfrm>
        </p:grpSpPr>
        <p:grpSp>
          <p:nvGrpSpPr>
            <p:cNvPr id="9" name="Group 22"/>
            <p:cNvGrpSpPr/>
            <p:nvPr/>
          </p:nvGrpSpPr>
          <p:grpSpPr>
            <a:xfrm>
              <a:off x="838200" y="2971800"/>
              <a:ext cx="2926080" cy="731520"/>
              <a:chOff x="914400" y="3352800"/>
              <a:chExt cx="2926080" cy="731520"/>
            </a:xfrm>
          </p:grpSpPr>
          <p:grpSp>
            <p:nvGrpSpPr>
              <p:cNvPr id="11" name="Group 15"/>
              <p:cNvGrpSpPr/>
              <p:nvPr/>
            </p:nvGrpSpPr>
            <p:grpSpPr>
              <a:xfrm>
                <a:off x="914400" y="3352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914400" y="3352800"/>
                  <a:ext cx="2484120" cy="731520"/>
                  <a:chOff x="914400" y="3352800"/>
                  <a:chExt cx="2484120" cy="731520"/>
                </a:xfrm>
              </p:grpSpPr>
              <p:sp>
                <p:nvSpPr>
                  <p:cNvPr id="20" name="Oval 4"/>
                  <p:cNvSpPr>
                    <a:spLocks noChangeAspect="1"/>
                  </p:cNvSpPr>
                  <p:nvPr/>
                </p:nvSpPr>
                <p:spPr>
                  <a:xfrm>
                    <a:off x="26670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5"/>
                  <p:cNvSpPr>
                    <a:spLocks noChangeAspect="1"/>
                  </p:cNvSpPr>
                  <p:nvPr/>
                </p:nvSpPr>
                <p:spPr>
                  <a:xfrm>
                    <a:off x="9144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1645920" y="371856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383280" y="373380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21"/>
              <p:cNvGrpSpPr/>
              <p:nvPr/>
            </p:nvGrpSpPr>
            <p:grpSpPr>
              <a:xfrm>
                <a:off x="1066800" y="3657600"/>
                <a:ext cx="2209800" cy="152400"/>
                <a:chOff x="1066800" y="3657600"/>
                <a:chExt cx="2209800" cy="1524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0668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1242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28194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rot="10800000" flipH="1">
                  <a:off x="11430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2209800" y="3352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315069" y="5283762"/>
            <a:ext cx="3404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Helicity</a:t>
            </a:r>
            <a:r>
              <a:rPr lang="en-US" sz="2200" dirty="0" smtClean="0"/>
              <a:t> Distributions: </a:t>
            </a:r>
            <a:r>
              <a:rPr lang="el-GR" sz="2200" dirty="0" smtClean="0"/>
              <a:t>Δ</a:t>
            </a:r>
            <a:r>
              <a:rPr lang="en-US" sz="2200" dirty="0" smtClean="0"/>
              <a:t>q, </a:t>
            </a:r>
            <a:r>
              <a:rPr lang="el-GR" sz="2200" dirty="0" smtClean="0"/>
              <a:t>Δ</a:t>
            </a:r>
            <a:r>
              <a:rPr lang="en-US" sz="2200" dirty="0" smtClean="0"/>
              <a:t>g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4315069" y="5288800"/>
            <a:ext cx="3396946" cy="1453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943" y="2337774"/>
            <a:ext cx="4917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Simple picture of proton composed of three valence quarks superseded by complex interaction of quarks, antiquarks, and gluons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proton’s spin must arise from combination of intrinsic and orbital angular momenta of these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This talk will deal with the intrinsic gluon contribution, ∆G  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92" y="850528"/>
            <a:ext cx="3853006" cy="34140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</a:t>
            </a:r>
            <a:r>
              <a:rPr lang="en-US" sz="4400" dirty="0" smtClean="0"/>
              <a:t>IC: Polarized </a:t>
            </a:r>
            <a:r>
              <a:rPr lang="en-US" sz="4400" dirty="0"/>
              <a:t>e</a:t>
            </a:r>
            <a:r>
              <a:rPr lang="en-US" sz="4400" dirty="0" smtClean="0"/>
              <a:t>p Collider</a:t>
            </a:r>
            <a:endParaRPr lang="en-US" sz="4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4205753"/>
              </p:ext>
            </p:extLst>
          </p:nvPr>
        </p:nvGraphicFramePr>
        <p:xfrm>
          <a:off x="629727" y="778620"/>
          <a:ext cx="7530861" cy="543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91438" y="1783080"/>
            <a:ext cx="257861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Colliders: Large kinematic coverage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269734" y="1021080"/>
            <a:ext cx="257861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DIS: Kinematic precision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434326" y="5920186"/>
            <a:ext cx="257861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Polarization: </a:t>
            </a:r>
            <a:r>
              <a:rPr lang="en-US" sz="2400" dirty="0"/>
              <a:t>S</a:t>
            </a:r>
            <a:r>
              <a:rPr lang="en-US" sz="2400" dirty="0" smtClean="0"/>
              <a:t>pin observables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70048" y="2614077"/>
            <a:ext cx="829897" cy="7360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6855" y="1852077"/>
            <a:ext cx="1082879" cy="14980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398579" y="4745421"/>
            <a:ext cx="2035747" cy="1174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2772" y="3027551"/>
            <a:ext cx="379123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E</a:t>
            </a:r>
            <a:r>
              <a:rPr lang="en-US" sz="7200" dirty="0" smtClean="0">
                <a:solidFill>
                  <a:srgbClr val="FF0000"/>
                </a:solidFill>
              </a:rPr>
              <a:t>IC</a:t>
            </a:r>
            <a:r>
              <a:rPr lang="en-US" sz="7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EIC: </a:t>
            </a:r>
            <a:r>
              <a:rPr lang="en-US" sz="4400" dirty="0" err="1" smtClean="0"/>
              <a:t>eRHIC</a:t>
            </a:r>
            <a:r>
              <a:rPr lang="en-US" sz="4400" dirty="0" smtClean="0"/>
              <a:t> or JLEIC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31</a:t>
            </a:fld>
            <a:endParaRPr lang="en-US"/>
          </a:p>
        </p:txBody>
      </p:sp>
      <p:pic>
        <p:nvPicPr>
          <p:cNvPr id="8" name="D7DA09CB-1826-40D2-902B-6DC4D8A481D9" descr="50CEF3B2-17E9-428E-B0A4-99A29C500C40@b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" y="861062"/>
            <a:ext cx="4580164" cy="26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6-06-24 at 8.45.2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64" y="861062"/>
            <a:ext cx="4563836" cy="2678690"/>
          </a:xfrm>
          <a:prstGeom prst="rect">
            <a:avLst/>
          </a:prstGeom>
        </p:spPr>
      </p:pic>
      <p:pic>
        <p:nvPicPr>
          <p:cNvPr id="10" name="Picture 9" descr="erhic.lum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924"/>
            <a:ext cx="4580165" cy="2954340"/>
          </a:xfrm>
          <a:prstGeom prst="rect">
            <a:avLst/>
          </a:prstGeom>
        </p:spPr>
      </p:pic>
      <p:pic>
        <p:nvPicPr>
          <p:cNvPr id="11" name="Picture 10" descr="JLEIC.lum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77" y="3539751"/>
            <a:ext cx="4313623" cy="28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EIC: Accessing ∆G Via g</a:t>
            </a:r>
            <a:r>
              <a:rPr lang="en-US" sz="4400" baseline="-25000" dirty="0" smtClean="0"/>
              <a:t>1</a:t>
            </a:r>
            <a:endParaRPr lang="en-US" sz="4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64762" y="1747895"/>
                <a:ext cx="4179238" cy="291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Several observables are sensitive to ∆G in DIS but golden measurement at an </a:t>
                </a:r>
                <a:r>
                  <a:rPr lang="en-US" dirty="0">
                    <a:solidFill>
                      <a:srgbClr val="008000"/>
                    </a:solidFill>
                  </a:rPr>
                  <a:t>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IC would be scaling violation of g</a:t>
                </a:r>
                <a:r>
                  <a:rPr lang="en-US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(x,Q</a:t>
                </a:r>
                <a:r>
                  <a:rPr lang="en-US" baseline="30000" dirty="0" smtClean="0">
                    <a:solidFill>
                      <a:srgbClr val="008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𝑑𝑙𝑛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−∆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Current DIS constraints on ∆G hampered by limited x &amp; Q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coverage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62" y="1747895"/>
                <a:ext cx="4179238" cy="2913298"/>
              </a:xfrm>
              <a:prstGeom prst="rect">
                <a:avLst/>
              </a:prstGeom>
              <a:blipFill rotWithShape="0">
                <a:blip r:embed="rId3"/>
                <a:stretch>
                  <a:fillRect l="-875" t="-1255" r="-292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63772" y="4987291"/>
            <a:ext cx="418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IC would greatly expand kinematic reach and precision of g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(x,Q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measurements!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6" y="771660"/>
            <a:ext cx="4357525" cy="6045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9906" y="934564"/>
            <a:ext cx="26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arXiv:1206.6014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42"/>
            <a:ext cx="4979775" cy="59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1335" y="852043"/>
            <a:ext cx="4711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Gluons can be also be probed in DIS via the higher-order photon gluon fusion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Also have the QCD – Compton process which probes quarks at the same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Both processes produce 2 angularly separated hard </a:t>
            </a:r>
            <a:r>
              <a:rPr lang="en-US" dirty="0" err="1" smtClean="0">
                <a:solidFill>
                  <a:srgbClr val="FF0000"/>
                </a:solidFill>
              </a:rPr>
              <a:t>partons</a:t>
            </a:r>
            <a:r>
              <a:rPr lang="en-US" dirty="0" smtClean="0">
                <a:solidFill>
                  <a:srgbClr val="FF0000"/>
                </a:solidFill>
              </a:rPr>
              <a:t> -&gt; Di-jet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At lower Q2, resolved processes in which the photon assumes a hadronic structure begin to dominate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Asymmetry is a convolution of polarized PDF from the proton and polarized photon structure – which is completely unconstrained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Would like to suppress the resolved component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-2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Gluon Polarization with Di-jets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8" b="59355"/>
          <a:stretch/>
        </p:blipFill>
        <p:spPr>
          <a:xfrm>
            <a:off x="1002477" y="1526522"/>
            <a:ext cx="2036301" cy="2025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42371" b="13011"/>
          <a:stretch/>
        </p:blipFill>
        <p:spPr>
          <a:xfrm>
            <a:off x="969821" y="4224557"/>
            <a:ext cx="2150850" cy="2144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02" y="1020206"/>
            <a:ext cx="39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Photon-Gluon Fusion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770670" y="6287480"/>
            <a:ext cx="530352" cy="35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03" y="3943349"/>
            <a:ext cx="39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QCD – Compton 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539850" y="1885950"/>
            <a:ext cx="515509" cy="11919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470356">
            <a:off x="2608167" y="4834094"/>
            <a:ext cx="515509" cy="11919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37797" y="3090041"/>
            <a:ext cx="462455" cy="461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31128" y="4128015"/>
            <a:ext cx="358090" cy="6983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2602" y="3607364"/>
            <a:ext cx="91030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Di-Jet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38" y="852043"/>
            <a:ext cx="4047283" cy="566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63" y="1883560"/>
            <a:ext cx="4048790" cy="4081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286588" y="1738304"/>
            <a:ext cx="19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Resolved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4203169" y="2603471"/>
            <a:ext cx="4872517" cy="74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71679" y="3429019"/>
            <a:ext cx="4872517" cy="300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0798" y="1674621"/>
            <a:ext cx="4795359" cy="74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20" grpId="0" animBg="1"/>
      <p:bldP spid="25" grpId="0" animBg="1"/>
      <p:bldP spid="22" grpId="0" animBg="1"/>
      <p:bldP spid="24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1227364"/>
            <a:ext cx="6120053" cy="439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X</a:t>
            </a:r>
            <a:r>
              <a:rPr lang="el-GR" sz="4400" baseline="-25000" dirty="0" smtClean="0"/>
              <a:t>γ</a:t>
            </a:r>
            <a:r>
              <a:rPr lang="en-US" sz="4400" dirty="0" smtClean="0"/>
              <a:t>: Reconstructed Vs True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25244" y="1386579"/>
            <a:ext cx="3118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Will use virtual photon  momentum fraction to discriminate between resolved and direct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See good agreement between reconstructed and true X</a:t>
            </a:r>
            <a:r>
              <a:rPr lang="el-GR" baseline="-25000" dirty="0" smtClean="0">
                <a:solidFill>
                  <a:srgbClr val="7030A0"/>
                </a:solidFill>
              </a:rPr>
              <a:t>γ</a:t>
            </a:r>
            <a:r>
              <a:rPr lang="en-US" dirty="0" smtClean="0">
                <a:solidFill>
                  <a:srgbClr val="7030A0"/>
                </a:solidFill>
              </a:rPr>
              <a:t> for all Q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Di-jets found in </a:t>
            </a:r>
            <a:r>
              <a:rPr lang="en-US" dirty="0" err="1" smtClean="0">
                <a:solidFill>
                  <a:srgbClr val="00B050"/>
                </a:solidFill>
              </a:rPr>
              <a:t>Breit</a:t>
            </a:r>
            <a:r>
              <a:rPr lang="en-US" dirty="0" smtClean="0">
                <a:solidFill>
                  <a:srgbClr val="00B050"/>
                </a:solidFill>
              </a:rPr>
              <a:t> frame and required one jet with </a:t>
            </a:r>
            <a:r>
              <a:rPr lang="en-US" dirty="0" err="1" smtClean="0">
                <a:solidFill>
                  <a:srgbClr val="00B050"/>
                </a:solidFill>
              </a:rPr>
              <a:t>p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≥ 5 GeV and the other with </a:t>
            </a:r>
            <a:r>
              <a:rPr lang="en-US" dirty="0" err="1" smtClean="0">
                <a:solidFill>
                  <a:srgbClr val="00B050"/>
                </a:solidFill>
              </a:rPr>
              <a:t>p</a:t>
            </a:r>
            <a:r>
              <a:rPr lang="en-US" baseline="-25000" dirty="0" err="1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≥ 4 GeV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588" y="5840430"/>
                <a:ext cx="5165272" cy="581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b="0" dirty="0" smtClean="0"/>
                  <a:t>X</a:t>
                </a:r>
                <a:r>
                  <a:rPr lang="el-GR" sz="2400" b="0" baseline="-25000" dirty="0" smtClean="0"/>
                  <a:t>γ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8" y="5840430"/>
                <a:ext cx="5165272" cy="581891"/>
              </a:xfrm>
              <a:prstGeom prst="rect">
                <a:avLst/>
              </a:prstGeom>
              <a:blipFill rotWithShape="0">
                <a:blip r:embed="rId3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2372" y="2735035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10 - 100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5121" y="274047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1 - 10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6993" y="48387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0.1 – 1.0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6957" y="4830533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0.01 – 0.1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410" y="3200398"/>
            <a:ext cx="2481940" cy="13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45224" y="3196164"/>
            <a:ext cx="2481940" cy="13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47" y="5401716"/>
            <a:ext cx="2481940" cy="13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73057" y="5400732"/>
            <a:ext cx="2481940" cy="13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48" y="3184296"/>
            <a:ext cx="4931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  <a:endParaRPr lang="en-US" sz="1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684" y="5389850"/>
            <a:ext cx="4931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  <a:endParaRPr lang="en-US" sz="1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40592" y="3188530"/>
            <a:ext cx="4931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  <a:endParaRPr lang="en-US" sz="1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57534" y="5398314"/>
            <a:ext cx="4931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  <a:endParaRPr lang="en-US" sz="14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572960" y="3191931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29408" y="3196165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1430" y="5393251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3277" y="5397486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0104" y="3183486"/>
            <a:ext cx="517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294336" y="5397506"/>
            <a:ext cx="517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355021" y="3187722"/>
            <a:ext cx="517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True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42319" y="5401748"/>
            <a:ext cx="517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True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-628942" y="4426239"/>
            <a:ext cx="1726893" cy="18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2435965" y="4417776"/>
            <a:ext cx="1726893" cy="18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-616240" y="2224916"/>
            <a:ext cx="1726893" cy="18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2424338" y="2226881"/>
            <a:ext cx="1726893" cy="18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8013" y="1337748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31758" y="1346210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131758" y="3539068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75" y="3530604"/>
            <a:ext cx="256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300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98409" y="2142090"/>
            <a:ext cx="563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Reco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2966505" y="2154789"/>
            <a:ext cx="563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Reco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02642" y="4351887"/>
            <a:ext cx="563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Reco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2953806" y="4343411"/>
            <a:ext cx="563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Reco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" y="1321391"/>
            <a:ext cx="6071156" cy="4362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Direct Vs Resolved Processes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000250" y="1583871"/>
            <a:ext cx="685800" cy="165735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7529" y="3761013"/>
            <a:ext cx="685800" cy="165735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1031" y="1583871"/>
            <a:ext cx="681246" cy="165463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6477" y="3761011"/>
            <a:ext cx="685800" cy="165735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74230" y="1377048"/>
            <a:ext cx="3069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Plot reconstructed X</a:t>
            </a:r>
            <a:r>
              <a:rPr lang="el-GR" baseline="-25000" dirty="0" smtClean="0">
                <a:solidFill>
                  <a:schemeClr val="accent2"/>
                </a:solidFill>
              </a:rPr>
              <a:t>γ</a:t>
            </a:r>
            <a:r>
              <a:rPr lang="en-US" dirty="0" smtClean="0">
                <a:solidFill>
                  <a:schemeClr val="accent2"/>
                </a:solidFill>
              </a:rPr>
              <a:t> for direct and resolved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Direct processes should concentrate toward 1 while resolved processes are at lower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Direct processes dominate at higher Q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while resolved are more prevalent at low Q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Cut of X</a:t>
            </a:r>
            <a:r>
              <a:rPr lang="el-GR" baseline="-25000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&gt; 0.7 enhances the direct fraction at all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1687" y="5806491"/>
            <a:ext cx="1823357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Accepted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Region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08714" y="5119007"/>
            <a:ext cx="753837" cy="72174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5366" y="2196195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10 - 100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4255" y="1752606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1 - 10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138" y="4340686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0.1 – 1.0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0773" y="4365175"/>
            <a:ext cx="14695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0.01 – 0.1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Di-jet Invariant Mass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049" y="2367641"/>
            <a:ext cx="3028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See that the cut on X</a:t>
            </a:r>
            <a:r>
              <a:rPr lang="el-GR" baseline="-25000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significantly reduces the resolved contribution while maintaining the direct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Separation between resolved and direct is most prominent at high Q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and low di-jet invariant 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4" y="2890159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10 - 100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65768" y="2873830"/>
            <a:ext cx="10695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1 - 10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32809" y="3918861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0.1 – 1.0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5822" y="3927025"/>
            <a:ext cx="15022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0.01 – 1.0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0505"/>
            <a:ext cx="6129546" cy="4404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585" y="1436914"/>
            <a:ext cx="249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Di-jet Mass: Q</a:t>
            </a:r>
            <a:r>
              <a:rPr lang="en-US" baseline="30000" dirty="0" smtClean="0"/>
              <a:t>2</a:t>
            </a:r>
            <a:r>
              <a:rPr lang="en-US" dirty="0" smtClean="0"/>
              <a:t> = 10-100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6473" y="1426029"/>
            <a:ext cx="249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Di-jet Mass: Q</a:t>
            </a:r>
            <a:r>
              <a:rPr lang="en-US" baseline="30000" dirty="0" smtClean="0"/>
              <a:t>2</a:t>
            </a:r>
            <a:r>
              <a:rPr lang="en-US" dirty="0" smtClean="0"/>
              <a:t> = 10-100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5607" y="2792186"/>
            <a:ext cx="66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7639" y="1907722"/>
            <a:ext cx="148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l-GR" sz="2400" baseline="-25000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rgbClr val="FF0000"/>
                </a:solidFill>
              </a:rPr>
              <a:t> &gt; 0.7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Proton </a:t>
            </a:r>
            <a:r>
              <a:rPr lang="en-US" sz="4400" dirty="0" err="1" smtClean="0"/>
              <a:t>Partonic</a:t>
            </a:r>
            <a:r>
              <a:rPr lang="en-US" sz="4400" dirty="0" smtClean="0"/>
              <a:t> Kinematics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20" y="5499016"/>
                <a:ext cx="5479270" cy="581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b="0" dirty="0" smtClean="0"/>
                  <a:t>X</a:t>
                </a:r>
                <a:r>
                  <a:rPr lang="en-US" sz="2400" baseline="-25000" dirty="0"/>
                  <a:t>P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" y="5499016"/>
                <a:ext cx="5479270" cy="581891"/>
              </a:xfrm>
              <a:prstGeom prst="rect">
                <a:avLst/>
              </a:prstGeom>
              <a:blipFill rotWithShape="0">
                <a:blip r:embed="rId2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1132888"/>
            <a:ext cx="5479270" cy="3937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3425" y="854416"/>
            <a:ext cx="3520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To measure ∆G, need to probe the </a:t>
            </a:r>
            <a:r>
              <a:rPr lang="en-US" dirty="0" err="1" smtClean="0">
                <a:solidFill>
                  <a:srgbClr val="00B050"/>
                </a:solidFill>
              </a:rPr>
              <a:t>parton</a:t>
            </a:r>
            <a:r>
              <a:rPr lang="en-US" dirty="0" smtClean="0">
                <a:solidFill>
                  <a:srgbClr val="00B050"/>
                </a:solidFill>
              </a:rPr>
              <a:t> coming from the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Momentum fraction of the </a:t>
            </a:r>
            <a:r>
              <a:rPr lang="en-US" dirty="0" err="1" smtClean="0">
                <a:solidFill>
                  <a:srgbClr val="7030A0"/>
                </a:solidFill>
              </a:rPr>
              <a:t>parton</a:t>
            </a:r>
            <a:r>
              <a:rPr lang="en-US" dirty="0" smtClean="0">
                <a:solidFill>
                  <a:srgbClr val="7030A0"/>
                </a:solidFill>
              </a:rPr>
              <a:t> from proton is well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is related to </a:t>
            </a:r>
            <a:r>
              <a:rPr lang="en-US" dirty="0" err="1" smtClean="0">
                <a:solidFill>
                  <a:srgbClr val="FF0000"/>
                </a:solidFill>
              </a:rPr>
              <a:t>Bjorken</a:t>
            </a:r>
            <a:r>
              <a:rPr lang="en-US" dirty="0" smtClean="0">
                <a:solidFill>
                  <a:srgbClr val="FF0000"/>
                </a:solidFill>
              </a:rPr>
              <a:t>-x and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at leading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Q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Bjorken</a:t>
            </a:r>
            <a:r>
              <a:rPr lang="en-US" dirty="0" smtClean="0">
                <a:solidFill>
                  <a:schemeClr val="accent2"/>
                </a:solidFill>
              </a:rPr>
              <a:t>-x are also related via the collision energy and inelasticity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Accessible X</a:t>
            </a:r>
            <a:r>
              <a:rPr lang="en-US" baseline="-25000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range basically determined by beam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Lowest XP we can probe is about 0.005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746" y="2880530"/>
            <a:ext cx="2237433" cy="14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9600" y="2885560"/>
            <a:ext cx="2237433" cy="14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9772" y="4855046"/>
            <a:ext cx="2237433" cy="14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9647" y="4861749"/>
            <a:ext cx="2237433" cy="14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0579" y="1312984"/>
            <a:ext cx="186521" cy="161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5433" y="1294564"/>
            <a:ext cx="186521" cy="161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271" y="3297553"/>
            <a:ext cx="186521" cy="161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52072" y="3300905"/>
            <a:ext cx="186521" cy="161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4703" y="2889554"/>
            <a:ext cx="493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baseline="30000" dirty="0" smtClean="0"/>
              <a:t>-2</a:t>
            </a:r>
            <a:endParaRPr lang="en-US" sz="12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6380" y="4864059"/>
            <a:ext cx="493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baseline="30000" dirty="0" smtClean="0"/>
              <a:t>-2</a:t>
            </a:r>
            <a:endParaRPr lang="en-US" sz="12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9650" y="2887879"/>
            <a:ext cx="493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baseline="30000" dirty="0" smtClean="0"/>
              <a:t>-2</a:t>
            </a:r>
            <a:endParaRPr lang="en-US" sz="12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6349" y="4867405"/>
            <a:ext cx="4931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baseline="30000" dirty="0" smtClean="0"/>
              <a:t>-2</a:t>
            </a:r>
            <a:endParaRPr lang="en-US" sz="12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20148" y="2894585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25174" y="4859054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44946" y="2892913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51658" y="4859048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80695" y="3201060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807" y="3201069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44173" y="1234916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780696" y="1234925"/>
            <a:ext cx="258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96396" y="2886215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True</a:t>
            </a:r>
            <a:endParaRPr lang="en-US" sz="1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01429" y="4854043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True</a:t>
            </a:r>
            <a:endParaRPr lang="en-US" sz="12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934605" y="2887897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True</a:t>
            </a:r>
            <a:endParaRPr lang="en-US" sz="12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37958" y="4860730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True</a:t>
            </a:r>
            <a:endParaRPr lang="en-US" sz="1200" baseline="300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74725" y="3842487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Reco</a:t>
            </a:r>
            <a:endParaRPr lang="en-US" sz="1200" baseline="300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670170" y="3837466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Reco</a:t>
            </a:r>
            <a:endParaRPr lang="en-US" sz="1200" baseline="300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78071" y="2003631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Reco</a:t>
            </a:r>
            <a:endParaRPr lang="en-US" sz="1200" baseline="30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2666825" y="1998614"/>
            <a:ext cx="48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Reco</a:t>
            </a:r>
            <a:endParaRPr lang="en-US" sz="1200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294745" y="906450"/>
            <a:ext cx="4982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Parton Momentum Fraction: Photon Gluon Fusion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240" y="906450"/>
            <a:ext cx="5456202" cy="529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6578" y="1382760"/>
                <a:ext cx="3518977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78" y="1382760"/>
                <a:ext cx="3518977" cy="1116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2574" y="2934337"/>
                <a:ext cx="19747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74" y="2934337"/>
                <a:ext cx="197477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7109" y="3790587"/>
                <a:ext cx="2752035" cy="1072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09" y="3790587"/>
                <a:ext cx="2752035" cy="10722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2909650" y="3570136"/>
            <a:ext cx="946733" cy="14322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8009" y="5677218"/>
                <a:ext cx="3630802" cy="76258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(20000 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0.95)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≈ 0.005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9" y="5677218"/>
                <a:ext cx="3630802" cy="762581"/>
              </a:xfrm>
              <a:prstGeom prst="rect">
                <a:avLst/>
              </a:prstGeom>
              <a:blipFill rotWithShape="0">
                <a:blip r:embed="rId7"/>
                <a:stretch>
                  <a:fillRect l="-6000" r="-6000" b="-9302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39" idx="4"/>
          </p:cNvCxnSpPr>
          <p:nvPr/>
        </p:nvCxnSpPr>
        <p:spPr>
          <a:xfrm flipH="1">
            <a:off x="3048134" y="5002422"/>
            <a:ext cx="334883" cy="6350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65913" y="3027906"/>
            <a:ext cx="3578086" cy="62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7236" y="3911820"/>
            <a:ext cx="3578086" cy="866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67239" y="5048858"/>
            <a:ext cx="3578086" cy="62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567239" y="5851944"/>
            <a:ext cx="3578086" cy="62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  <p:bldP spid="5" grpId="0"/>
      <p:bldP spid="6" grpId="0"/>
      <p:bldP spid="39" grpId="0" animBg="1"/>
      <p:bldP spid="41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55" y="985789"/>
            <a:ext cx="5494733" cy="56956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6387736" y="2304393"/>
            <a:ext cx="2666457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and x range covered by di-jet asymmetry measurements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X</a:t>
            </a:r>
            <a:r>
              <a:rPr lang="en-US" sz="4400" baseline="-25000" dirty="0" smtClean="0"/>
              <a:t>P</a:t>
            </a:r>
            <a:r>
              <a:rPr lang="en-US" sz="4400" dirty="0" smtClean="0"/>
              <a:t> For Different Q</a:t>
            </a:r>
            <a:r>
              <a:rPr lang="en-US" sz="4400" baseline="30000" dirty="0" smtClean="0"/>
              <a:t>2</a:t>
            </a:r>
            <a:endParaRPr lang="en-US" sz="44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5" t="49009"/>
          <a:stretch/>
        </p:blipFill>
        <p:spPr>
          <a:xfrm>
            <a:off x="333946" y="922355"/>
            <a:ext cx="3912043" cy="2959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49638"/>
          <a:stretch/>
        </p:blipFill>
        <p:spPr>
          <a:xfrm>
            <a:off x="333947" y="3935899"/>
            <a:ext cx="3899219" cy="290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2" t="49856"/>
          <a:stretch/>
        </p:blipFill>
        <p:spPr>
          <a:xfrm>
            <a:off x="4941865" y="995053"/>
            <a:ext cx="3968411" cy="2957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5954" y="4131130"/>
            <a:ext cx="4238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At lower Q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,  contribution from resolved process increases while QCD Compton contribution </a:t>
            </a:r>
            <a:r>
              <a:rPr lang="en-US" dirty="0" smtClean="0">
                <a:solidFill>
                  <a:srgbClr val="00B050"/>
                </a:solidFill>
              </a:rPr>
              <a:t>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a given di-jet mass range, same X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can be probed over large range of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Can test evolution of ∆G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72856" y="1470990"/>
            <a:ext cx="133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10-100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9544" y="1472315"/>
            <a:ext cx="133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1-10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5157" y="4406345"/>
            <a:ext cx="16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0.01-0.1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322302" y="3667842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854553" y="3723499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115575" y="6538267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37464" y="3230117"/>
            <a:ext cx="547007" cy="14543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4096" y="2898400"/>
            <a:ext cx="2537923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Experimentally possible to extend these measurements to Q</a:t>
            </a:r>
            <a:r>
              <a:rPr lang="en-US" baseline="30000" dirty="0" smtClean="0"/>
              <a:t>2</a:t>
            </a:r>
            <a:r>
              <a:rPr lang="en-US" dirty="0" smtClean="0"/>
              <a:t> &lt; 1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3790" y="3833633"/>
            <a:ext cx="624140" cy="8508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4489" y="4646978"/>
                <a:ext cx="180761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=0.002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489" y="4646978"/>
                <a:ext cx="1807611" cy="7265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57210" y="1784057"/>
                <a:ext cx="167937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=0.01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10" y="1784057"/>
                <a:ext cx="1679370" cy="7265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30523" y="1728988"/>
                <a:ext cx="167937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=0.25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23" y="1728988"/>
                <a:ext cx="1679370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 animBg="1"/>
      <p:bldP spid="18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0679" y="1077681"/>
            <a:ext cx="8613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Early fixed target data showed that the proton’s spin cannot be carried by quark helicity alone but could not constrain the gluon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Jet and Pion inclusive asymmetries from polarized pp collisions at RHIC have placed strong constraints on ∆G for </a:t>
            </a:r>
            <a:r>
              <a:rPr lang="en-US" dirty="0" err="1" smtClean="0">
                <a:solidFill>
                  <a:schemeClr val="accent2"/>
                </a:solidFill>
              </a:rPr>
              <a:t>Bjorken</a:t>
            </a:r>
            <a:r>
              <a:rPr lang="en-US" dirty="0" smtClean="0">
                <a:solidFill>
                  <a:schemeClr val="accent2"/>
                </a:solidFill>
              </a:rPr>
              <a:t>-x &gt; 0.05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Di-jet correlation measurements give better </a:t>
            </a:r>
            <a:r>
              <a:rPr lang="en-US" dirty="0" err="1" smtClean="0">
                <a:solidFill>
                  <a:srgbClr val="7030A0"/>
                </a:solidFill>
              </a:rPr>
              <a:t>partonic</a:t>
            </a:r>
            <a:r>
              <a:rPr lang="en-US" dirty="0" smtClean="0">
                <a:solidFill>
                  <a:srgbClr val="7030A0"/>
                </a:solidFill>
              </a:rPr>
              <a:t> momentum fraction resolution, thus providing better constraints on the shape ∆g(x)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Future measurements as higher energies and more forward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rapidities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will push to lower momentum fractions where current constraints are poor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high energy/luminosity polarized ep collider will have the kinematic reach and precision to pin down the gluon polarization via scaling violations of the g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structure function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NLO access to ∆G will be possible via the photon-gluon fusion process and will provide a systematic check on the g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results while allowing the study of the evolution of ∆G over a wide Q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range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Intrinsic Gluon Contribution: ∆G</a:t>
            </a:r>
            <a:endParaRPr lang="en-US" sz="4400" dirty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>
            <p:extLst/>
          </p:nvPr>
        </p:nvGraphicFramePr>
        <p:xfrm>
          <a:off x="4343400" y="838200"/>
          <a:ext cx="4648200" cy="14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4648200" cy="148190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1000" y="2376005"/>
                <a:ext cx="4953001" cy="342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 Current fits to polarized DIS data give      ∆</a:t>
                </a:r>
                <a:r>
                  <a:rPr lang="el-GR" sz="240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0.366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−0.062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+0.042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for 10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-3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&lt; x &lt; 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8000"/>
                    </a:solidFill>
                  </a:rPr>
                  <a:t> Scaling violations of structure functions in polarized DIS gives information on gluon polarization but limited kinematic coverage leaves </a:t>
                </a:r>
                <a:r>
                  <a:rPr lang="el-GR" sz="2400" dirty="0" smtClean="0">
                    <a:solidFill>
                      <a:srgbClr val="008000"/>
                    </a:solidFill>
                  </a:rPr>
                  <a:t>Δ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G poorly constrained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 Want leading order access to gluons – polarized pp collisions at RHIC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76005"/>
                <a:ext cx="4953001" cy="3425938"/>
              </a:xfrm>
              <a:prstGeom prst="rect">
                <a:avLst/>
              </a:prstGeom>
              <a:blipFill rotWithShape="0">
                <a:blip r:embed="rId6"/>
                <a:stretch>
                  <a:fillRect l="-1970" t="-1423" r="-9975" b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2634"/>
          <a:stretch>
            <a:fillRect/>
          </a:stretch>
        </p:blipFill>
        <p:spPr bwMode="auto">
          <a:xfrm>
            <a:off x="0" y="1143000"/>
            <a:ext cx="42878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92137" y="3520123"/>
            <a:ext cx="1371600" cy="1764664"/>
            <a:chOff x="480" y="1920"/>
            <a:chExt cx="864" cy="1056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80" y="2976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480" y="1920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0" y="1920"/>
              <a:ext cx="864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0097" y="5862288"/>
            <a:ext cx="44196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Kinematic reach of polarized DIS measurements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1410978" y="4989308"/>
            <a:ext cx="1228919" cy="872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98592" y="1058174"/>
            <a:ext cx="9144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" y="1247690"/>
            <a:ext cx="4011803" cy="45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758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Backup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51" y="2285901"/>
            <a:ext cx="3816427" cy="228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27" y="2285901"/>
            <a:ext cx="3676207" cy="2286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RHIC: First Polarized pp Collider</a:t>
            </a:r>
            <a:endParaRPr lang="en-US" sz="4400" dirty="0"/>
          </a:p>
        </p:txBody>
      </p:sp>
      <p:sp>
        <p:nvSpPr>
          <p:cNvPr id="8" name="Curved Down Arrow 7"/>
          <p:cNvSpPr/>
          <p:nvPr/>
        </p:nvSpPr>
        <p:spPr>
          <a:xfrm>
            <a:off x="3189117" y="2967479"/>
            <a:ext cx="1121434" cy="940180"/>
          </a:xfrm>
          <a:prstGeom prst="curvedDownArrow">
            <a:avLst>
              <a:gd name="adj1" fmla="val 25000"/>
              <a:gd name="adj2" fmla="val 59639"/>
              <a:gd name="adj3" fmla="val 26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0800000">
            <a:off x="4793415" y="2973237"/>
            <a:ext cx="1121434" cy="940180"/>
          </a:xfrm>
          <a:prstGeom prst="curvedDownArrow">
            <a:avLst>
              <a:gd name="adj1" fmla="val 25000"/>
              <a:gd name="adj2" fmla="val 59639"/>
              <a:gd name="adj3" fmla="val 26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4429" b="4429"/>
          <a:stretch/>
        </p:blipFill>
        <p:spPr>
          <a:xfrm>
            <a:off x="4786" y="929651"/>
            <a:ext cx="9139213" cy="55401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429" b="4429"/>
          <a:stretch/>
        </p:blipFill>
        <p:spPr>
          <a:xfrm>
            <a:off x="4786" y="929651"/>
            <a:ext cx="9139213" cy="554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9" y="1164346"/>
            <a:ext cx="6645216" cy="502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RHIC: First Polarized pp Collider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130" y="914400"/>
            <a:ext cx="20574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2000" b="1" dirty="0" smtClean="0"/>
              <a:t>Charged Particle Tracking 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|&lt;1.3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209800"/>
            <a:ext cx="1905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56" y="5766137"/>
            <a:ext cx="27432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Barrel Electromagnetic Calorimeter (BEMC):</a:t>
            </a:r>
          </a:p>
          <a:p>
            <a:r>
              <a:rPr lang="en-US" sz="2000" b="1" dirty="0" smtClean="0"/>
              <a:t>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914400"/>
            <a:ext cx="29718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Endcap</a:t>
            </a:r>
            <a:r>
              <a:rPr lang="en-US" sz="2000" b="1" dirty="0" smtClean="0">
                <a:solidFill>
                  <a:srgbClr val="FF0000"/>
                </a:solidFill>
              </a:rPr>
              <a:t> Electromagnetic Calorimeter:</a:t>
            </a:r>
          </a:p>
          <a:p>
            <a:r>
              <a:rPr lang="en-US" sz="2000" b="1" dirty="0" smtClean="0"/>
              <a:t>1&lt;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&lt;2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1905000"/>
            <a:ext cx="2590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87328" y="2208366"/>
            <a:ext cx="1371600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2822" y="101647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251" y="1905000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43200" y="5029200"/>
            <a:ext cx="4572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87328" y="1370166"/>
            <a:ext cx="0" cy="2209800"/>
          </a:xfrm>
          <a:prstGeom prst="straightConnector1">
            <a:avLst/>
          </a:prstGeom>
          <a:ln w="635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12877" y="2552700"/>
            <a:ext cx="720427" cy="71671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0163" y="2006367"/>
            <a:ext cx="720427" cy="71671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30" y="935202"/>
            <a:ext cx="4212674" cy="547721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13" grpId="0"/>
      <p:bldP spid="13" grpId="1"/>
      <p:bldP spid="16" grpId="0" animBg="1"/>
      <p:bldP spid="16" grpId="1" animBg="1"/>
      <p:bldP spid="17" grpId="0" animBg="1"/>
      <p:bldP spid="1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Mass Shift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/>
          <a:stretch/>
        </p:blipFill>
        <p:spPr>
          <a:xfrm>
            <a:off x="481694" y="919166"/>
            <a:ext cx="6392635" cy="4924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10271" y="1311021"/>
            <a:ext cx="118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Shift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81639" y="5690509"/>
            <a:ext cx="1530832" cy="27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3650" y="1191986"/>
            <a:ext cx="2800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Correct di-jet mass back to </a:t>
            </a:r>
            <a:r>
              <a:rPr lang="en-US" dirty="0" err="1" smtClean="0">
                <a:solidFill>
                  <a:srgbClr val="00B050"/>
                </a:solidFill>
              </a:rPr>
              <a:t>parton</a:t>
            </a:r>
            <a:r>
              <a:rPr lang="en-US" dirty="0" smtClean="0">
                <a:solidFill>
                  <a:srgbClr val="00B050"/>
                </a:solidFill>
              </a:rPr>
              <a:t> level via a shift which is the average difference between mass at detector and </a:t>
            </a:r>
            <a:r>
              <a:rPr lang="en-US" dirty="0" err="1" smtClean="0">
                <a:solidFill>
                  <a:srgbClr val="00B050"/>
                </a:solidFill>
              </a:rPr>
              <a:t>parton</a:t>
            </a:r>
            <a:r>
              <a:rPr lang="en-US" dirty="0" smtClean="0">
                <a:solidFill>
                  <a:srgbClr val="00B050"/>
                </a:solidFill>
              </a:rPr>
              <a:t>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Calculate shift assuming several track-finding inefficiencies: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4%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Nominal shift found using 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points while </a:t>
            </a:r>
            <a:r>
              <a:rPr lang="en-US" dirty="0" smtClean="0">
                <a:solidFill>
                  <a:srgbClr val="0070C0"/>
                </a:solidFill>
              </a:rPr>
              <a:t>4%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7%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values used to calculate systematic and check for linearity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39" y="919165"/>
            <a:ext cx="6290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Closed = Particle Level, Open = Parton Level Shift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Trigger and Reconstruction Bias</a:t>
            </a:r>
            <a:endParaRPr lang="en-US" sz="4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3" y="919843"/>
            <a:ext cx="7581900" cy="5448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Trigger and Reconstruction Bias</a:t>
            </a:r>
            <a:endParaRPr lang="en-US" sz="4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2" t="49800"/>
          <a:stretch/>
        </p:blipFill>
        <p:spPr>
          <a:xfrm>
            <a:off x="244927" y="1423755"/>
            <a:ext cx="6482444" cy="4666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9809" y="2050174"/>
            <a:ext cx="66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∆A</a:t>
            </a:r>
            <a:r>
              <a:rPr lang="en-US" sz="2000" b="1" baseline="-25000" dirty="0" smtClean="0"/>
              <a:t>LL</a:t>
            </a:r>
            <a:endParaRPr lang="en-US" sz="2000" b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44982" y="2057400"/>
            <a:ext cx="289804" cy="31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1456411"/>
            <a:ext cx="5143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= DSSV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Blue = DSSV2009a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Green = LSS2010Pos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7" y="1338943"/>
            <a:ext cx="751116" cy="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9350" y="1069521"/>
            <a:ext cx="2914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Trigger used to select events biases the underlying sub-process fractions which can alter measured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Correct for this by calculating the difference in A</a:t>
            </a:r>
            <a:r>
              <a:rPr lang="en-US" baseline="-25000" dirty="0" smtClean="0">
                <a:solidFill>
                  <a:srgbClr val="0070C0"/>
                </a:solidFill>
              </a:rPr>
              <a:t>LL</a:t>
            </a:r>
            <a:r>
              <a:rPr lang="en-US" dirty="0" smtClean="0">
                <a:solidFill>
                  <a:srgbClr val="0070C0"/>
                </a:solidFill>
              </a:rPr>
              <a:t> between </a:t>
            </a:r>
            <a:r>
              <a:rPr lang="en-US" dirty="0" err="1" smtClean="0">
                <a:solidFill>
                  <a:srgbClr val="0070C0"/>
                </a:solidFill>
              </a:rPr>
              <a:t>parton</a:t>
            </a:r>
            <a:r>
              <a:rPr lang="en-US" dirty="0" smtClean="0">
                <a:solidFill>
                  <a:srgbClr val="0070C0"/>
                </a:solidFill>
              </a:rPr>
              <a:t> and detector-level di-jets for 3 polarized PDFs which ‘bracket’ our measured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Average of highest and lowest ∆A</a:t>
            </a:r>
            <a:r>
              <a:rPr lang="en-US" baseline="-25000" dirty="0" smtClean="0">
                <a:solidFill>
                  <a:srgbClr val="FF0000"/>
                </a:solidFill>
              </a:rPr>
              <a:t>LL</a:t>
            </a:r>
            <a:r>
              <a:rPr lang="en-US" dirty="0" smtClean="0">
                <a:solidFill>
                  <a:srgbClr val="FF0000"/>
                </a:solidFill>
              </a:rPr>
              <a:t> taken as correction while half the difference used as a systematic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1998" y="582087"/>
            <a:ext cx="25725" cy="59012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45167" y="465675"/>
            <a:ext cx="114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eRHIC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9575" y="469911"/>
            <a:ext cx="110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JLEIC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0" y="886349"/>
            <a:ext cx="9144000" cy="105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4601"/>
            <a:ext cx="4705998" cy="172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9754" y="899588"/>
            <a:ext cx="55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machine designs built on existing machines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5250" y="1248840"/>
            <a:ext cx="154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- Ring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90733" y="1242491"/>
            <a:ext cx="133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Ring- Ring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-34399" y="3337999"/>
            <a:ext cx="46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√s range available from beginning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staging in luminosity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9000" y="3321069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Luminosity 10</a:t>
            </a:r>
            <a:r>
              <a:rPr lang="en-US" baseline="30000" dirty="0" smtClean="0"/>
              <a:t>33</a:t>
            </a:r>
            <a:r>
              <a:rPr lang="en-US" dirty="0" smtClean="0"/>
              <a:t> to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staging center-of-mass energy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8467" y="5486379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designs take great care to have maximal to full acceptance for scattered protons from diffractive reactions, breakup neutrons and spectator tagging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2 interaction regions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4833" y="1598094"/>
            <a:ext cx="4403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reuse </a:t>
            </a:r>
            <a:r>
              <a:rPr lang="en-US" sz="1600" dirty="0" err="1" smtClean="0">
                <a:solidFill>
                  <a:srgbClr val="0000FF"/>
                </a:solidFill>
              </a:rPr>
              <a:t>Cebaf</a:t>
            </a:r>
            <a:r>
              <a:rPr lang="en-US" sz="1600" dirty="0" smtClean="0">
                <a:solidFill>
                  <a:srgbClr val="0000FF"/>
                </a:solidFill>
              </a:rPr>
              <a:t> as full energy lepton injector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electron:</a:t>
            </a:r>
            <a:r>
              <a:rPr lang="en-US" sz="1600" dirty="0" smtClean="0"/>
              <a:t> 3-10 </a:t>
            </a:r>
            <a:r>
              <a:rPr lang="en-US" sz="1600" dirty="0" err="1" smtClean="0"/>
              <a:t>GeV</a:t>
            </a:r>
            <a:r>
              <a:rPr lang="en-US" sz="1600" dirty="0" smtClean="0"/>
              <a:t>  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protons:</a:t>
            </a:r>
            <a:r>
              <a:rPr lang="en-US" sz="1600" dirty="0" smtClean="0"/>
              <a:t> 20-100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ions: </a:t>
            </a:r>
            <a:r>
              <a:rPr lang="en-US" sz="1600" dirty="0"/>
              <a:t>8</a:t>
            </a:r>
            <a:r>
              <a:rPr lang="en-US" sz="1600" dirty="0" smtClean="0"/>
              <a:t>-40 </a:t>
            </a:r>
            <a:r>
              <a:rPr lang="en-US" sz="1600" dirty="0" err="1" smtClean="0"/>
              <a:t>GeV</a:t>
            </a:r>
            <a:r>
              <a:rPr lang="en-US" sz="1600" dirty="0" smtClean="0"/>
              <a:t>/u for </a:t>
            </a:r>
            <a:r>
              <a:rPr lang="en-US" sz="1600" dirty="0" err="1" smtClean="0"/>
              <a:t>Pb</a:t>
            </a:r>
            <a:endParaRPr lang="en-US" sz="1600" dirty="0" smtClean="0"/>
          </a:p>
          <a:p>
            <a:r>
              <a:rPr lang="en-US" sz="1600" dirty="0" err="1" smtClean="0">
                <a:solidFill>
                  <a:srgbClr val="0000FF"/>
                </a:solidFill>
              </a:rPr>
              <a:t>polarised</a:t>
            </a:r>
            <a:r>
              <a:rPr lang="en-US" sz="1600" dirty="0" smtClean="0">
                <a:solidFill>
                  <a:srgbClr val="0000FF"/>
                </a:solidFill>
              </a:rPr>
              <a:t> ions: </a:t>
            </a:r>
            <a:r>
              <a:rPr lang="en-US" sz="1600" dirty="0" smtClean="0"/>
              <a:t>p, d, 3He</a:t>
            </a:r>
            <a:r>
              <a:rPr lang="en-US" sz="1600" smtClean="0"/>
              <a:t>, possibly Li</a:t>
            </a:r>
            <a:endParaRPr lang="en-US" sz="1600" dirty="0" smtClean="0"/>
          </a:p>
          <a:p>
            <a:r>
              <a:rPr lang="en-US" sz="1600" dirty="0" err="1" smtClean="0">
                <a:solidFill>
                  <a:srgbClr val="0000FF"/>
                </a:solidFill>
              </a:rPr>
              <a:t>Polarisation</a:t>
            </a:r>
            <a:r>
              <a:rPr lang="en-US" sz="1600" dirty="0" smtClean="0">
                <a:solidFill>
                  <a:srgbClr val="0000FF"/>
                </a:solidFill>
              </a:rPr>
              <a:t> for both beams:  </a:t>
            </a:r>
            <a:r>
              <a:rPr lang="en-US" sz="1600" dirty="0" smtClean="0"/>
              <a:t>&gt; 70%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377012" y="4085169"/>
            <a:ext cx="439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machines utilize crossing angles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mrad</a:t>
            </a:r>
            <a:r>
              <a:rPr lang="en-US" dirty="0" smtClean="0"/>
              <a:t>                    50 </a:t>
            </a:r>
            <a:r>
              <a:rPr lang="en-US" dirty="0" err="1" smtClean="0"/>
              <a:t>mrad</a:t>
            </a:r>
            <a:endParaRPr lang="en-US" dirty="0" smtClean="0"/>
          </a:p>
          <a:p>
            <a:pPr algn="ctr"/>
            <a:r>
              <a:rPr lang="en-US" dirty="0" smtClean="0">
                <a:sym typeface="Wingdings"/>
              </a:rPr>
              <a:t>   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need for Crab cavities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8265" y="5037660"/>
            <a:ext cx="2868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Bunch frequency: 9.4 MHz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995349" y="4957231"/>
            <a:ext cx="41506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Bunch frequency: 476 MHz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159 MHz@√s=63GeV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497476" y="649653"/>
            <a:ext cx="1223186" cy="2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arXiv:1504.07961</a:t>
            </a:r>
            <a:endParaRPr lang="en-US" sz="1000" dirty="0">
              <a:solidFill>
                <a:srgbClr val="FF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9709" y="632720"/>
            <a:ext cx="1223186" cy="2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arXiv</a:t>
            </a:r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da-DK" sz="1000" dirty="0">
                <a:solidFill>
                  <a:srgbClr val="0000FF"/>
                </a:solidFill>
              </a:rPr>
              <a:t>1409.1633</a:t>
            </a:r>
            <a:endParaRPr lang="en-US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66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Importance of Systematic Control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1365" r="8513"/>
          <a:stretch/>
        </p:blipFill>
        <p:spPr>
          <a:xfrm>
            <a:off x="8062" y="1306930"/>
            <a:ext cx="5257904" cy="5073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0264" y="2388177"/>
            <a:ext cx="3763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excellent statistical precision achievable with an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IC means control of systematics will be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Above plot shows how the constraint on ∆G is affected by systematic uncertainty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Di-jet Invariant Mass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049" y="2392131"/>
            <a:ext cx="3028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See that the cut on X</a:t>
            </a:r>
            <a:r>
              <a:rPr lang="el-GR" baseline="-25000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significantly reduces the resolved contribution while maintaining the direct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Separation between resolved and direct is most prominent at high Q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and low di-jet invariant 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4" y="2890159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10 - 100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65768" y="2873830"/>
            <a:ext cx="10695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1 - 10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32809" y="3918861"/>
            <a:ext cx="1306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0.1 – 1.0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65822" y="3927025"/>
            <a:ext cx="15022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0.01 – 1.0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" y="1436370"/>
            <a:ext cx="6172667" cy="44356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X</a:t>
            </a:r>
            <a:r>
              <a:rPr lang="en-US" sz="4400" baseline="-25000" dirty="0" smtClean="0"/>
              <a:t>P</a:t>
            </a:r>
            <a:r>
              <a:rPr lang="en-US" sz="4400" dirty="0" smtClean="0"/>
              <a:t> Vs Mass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" y="1296039"/>
            <a:ext cx="6156115" cy="4423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890" y="1566713"/>
            <a:ext cx="2978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 shown on the previous slide, accessible X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range is determined largely by beam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Different di-jet mass ranges select different process fractions with lower masses containing less resolved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Selection of high mass events also cut out low X</a:t>
            </a:r>
            <a:r>
              <a:rPr lang="en-US" baseline="-25000" dirty="0" smtClean="0">
                <a:solidFill>
                  <a:srgbClr val="00B05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 contribution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5400578" y="3329814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314502" y="3338283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314502" y="5548066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286278" y="5552301"/>
            <a:ext cx="5684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74748" y="3806517"/>
            <a:ext cx="41934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83214" y="1605201"/>
            <a:ext cx="41934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3002860" y="1609433"/>
            <a:ext cx="41934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P</a:t>
            </a:r>
            <a:endParaRPr lang="en-US" sz="1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9999" y="2235198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Resolved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27032" y="2239438"/>
            <a:ext cx="113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QCDC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8233" y="4494020"/>
            <a:ext cx="99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7809" y="890549"/>
            <a:ext cx="54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10 – 100 GeV/c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Accessing ∆G at RHIC: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990600"/>
          <a:ext cx="72913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3" imgW="3784320" imgH="711000" progId="Equation.3">
                  <p:embed/>
                </p:oleObj>
              </mc:Choice>
              <mc:Fallback>
                <p:oleObj name="Equation" r:id="rId3" imgW="3784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291388" cy="1370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1085" y="2280426"/>
            <a:ext cx="4876800" cy="1524000"/>
            <a:chOff x="192" y="1872"/>
            <a:chExt cx="3216" cy="1082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2313"/>
              <a:ext cx="1022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493526"/>
            <a:ext cx="2819400" cy="41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0" y="4043362"/>
            <a:ext cx="4114800" cy="2509838"/>
            <a:chOff x="144" y="2528"/>
            <a:chExt cx="2592" cy="1581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28" name="Picture 22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10</a:t>
                </a:r>
                <a:endParaRPr lang="en-US" sz="1400" i="0">
                  <a:ea typeface="ＭＳ Ｐゴシック" charset="-128"/>
                </a:endParaRPr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20</a:t>
                </a:r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854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i="0" dirty="0">
                  <a:ea typeface="ＭＳ Ｐゴシック" charset="-128"/>
                </a:rPr>
                <a:t>30 </a:t>
              </a:r>
              <a:r>
                <a:rPr lang="en-US" sz="1200" i="0" dirty="0" err="1">
                  <a:ea typeface="ＭＳ Ｐゴシック" charset="-128"/>
                </a:rPr>
                <a:t>p</a:t>
              </a:r>
              <a:r>
                <a:rPr lang="en-US" sz="1200" i="0" baseline="-25000" dirty="0" err="1">
                  <a:ea typeface="ＭＳ Ｐゴシック" charset="-128"/>
                </a:rPr>
                <a:t>T</a:t>
              </a:r>
              <a:r>
                <a:rPr lang="en-US" sz="1200" i="0" dirty="0">
                  <a:ea typeface="ＭＳ Ｐゴシック" charset="-128"/>
                </a:rPr>
                <a:t>(</a:t>
              </a:r>
              <a:r>
                <a:rPr lang="en-US" sz="1200" i="0" dirty="0" err="1">
                  <a:ea typeface="ＭＳ Ｐゴシック" charset="-128"/>
                </a:rPr>
                <a:t>GeV</a:t>
              </a:r>
              <a:r>
                <a:rPr lang="en-US" sz="1200" i="0" dirty="0">
                  <a:ea typeface="ＭＳ Ｐゴシック" charset="-128"/>
                </a:rPr>
                <a:t>)</a:t>
              </a:r>
            </a:p>
          </p:txBody>
        </p: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057400" y="3886200"/>
            <a:ext cx="26670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 err="1"/>
              <a:t>Partonic</a:t>
            </a:r>
            <a:r>
              <a:rPr lang="en-US" i="0" dirty="0"/>
              <a:t> fractions in jet production at 200 </a:t>
            </a:r>
            <a:r>
              <a:rPr lang="en-US" i="0" dirty="0" err="1"/>
              <a:t>GeV</a:t>
            </a:r>
            <a:endParaRPr lang="en-US" i="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657600" y="4595620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000CC"/>
                </a:solidFill>
              </a:rPr>
              <a:t>For most RHIC kinematics, </a:t>
            </a:r>
            <a:r>
              <a:rPr lang="en-US" sz="2000" b="1" dirty="0" err="1">
                <a:solidFill>
                  <a:srgbClr val="FF0000"/>
                </a:solidFill>
              </a:rPr>
              <a:t>gg</a:t>
            </a:r>
            <a:r>
              <a:rPr lang="en-US" sz="2000" i="0" dirty="0">
                <a:solidFill>
                  <a:srgbClr val="FF0000"/>
                </a:solidFill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qg</a:t>
            </a:r>
            <a:r>
              <a:rPr lang="en-US" sz="2000" i="0" dirty="0">
                <a:solidFill>
                  <a:srgbClr val="FF0000"/>
                </a:solidFill>
              </a:rPr>
              <a:t> dominate</a:t>
            </a:r>
            <a:r>
              <a:rPr lang="en-US" sz="2000" i="0" dirty="0">
                <a:solidFill>
                  <a:srgbClr val="0000CC"/>
                </a:solidFill>
              </a:rPr>
              <a:t>, making </a:t>
            </a:r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baseline="-25000" dirty="0">
                <a:solidFill>
                  <a:srgbClr val="0000CC"/>
                </a:solidFill>
              </a:rPr>
              <a:t>LL</a:t>
            </a:r>
            <a:r>
              <a:rPr lang="en-US" sz="2000" i="0" dirty="0">
                <a:solidFill>
                  <a:srgbClr val="0000CC"/>
                </a:solidFill>
              </a:rPr>
              <a:t> for jets and hadrons sensitive to </a:t>
            </a:r>
            <a:r>
              <a:rPr lang="en-US" sz="2000" b="1" i="0" dirty="0">
                <a:solidFill>
                  <a:srgbClr val="006600"/>
                </a:solidFill>
              </a:rPr>
              <a:t>gluon polarization</a:t>
            </a:r>
            <a:r>
              <a:rPr lang="en-US" sz="2000" i="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717" y="2290543"/>
            <a:ext cx="952109" cy="51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02" y="2290543"/>
            <a:ext cx="951058" cy="5182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6136" y="2212001"/>
            <a:ext cx="415773" cy="62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0049" y="2279822"/>
            <a:ext cx="1019887" cy="530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4939" y="2415747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Parton Level Asymmetry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ning-deltag-ban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11670" b="2854"/>
          <a:stretch/>
        </p:blipFill>
        <p:spPr>
          <a:xfrm>
            <a:off x="163839" y="835217"/>
            <a:ext cx="2894782" cy="2792958"/>
          </a:xfrm>
          <a:prstGeom prst="rect">
            <a:avLst/>
          </a:prstGeom>
        </p:spPr>
      </p:pic>
      <p:pic>
        <p:nvPicPr>
          <p:cNvPr id="7" name="Picture 6" descr="running-deltas-ban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r="12511" b="3065"/>
          <a:stretch/>
        </p:blipFill>
        <p:spPr>
          <a:xfrm>
            <a:off x="3150453" y="866969"/>
            <a:ext cx="2867220" cy="2744783"/>
          </a:xfrm>
          <a:prstGeom prst="rect">
            <a:avLst/>
          </a:prstGeom>
        </p:spPr>
      </p:pic>
      <p:pic>
        <p:nvPicPr>
          <p:cNvPr id="8" name="Picture 7" descr="running-deltal-band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r="12091" b="2855"/>
          <a:stretch/>
        </p:blipFill>
        <p:spPr>
          <a:xfrm>
            <a:off x="6177290" y="855330"/>
            <a:ext cx="2880985" cy="2765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043" y="3660967"/>
            <a:ext cx="109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Gluon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4151" y="3665200"/>
            <a:ext cx="142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Quarks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390238" y="3531856"/>
            <a:ext cx="2717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orbital angular</a:t>
            </a:r>
          </a:p>
          <a:p>
            <a:pPr algn="ctr"/>
            <a:r>
              <a:rPr lang="en-US" sz="2800" dirty="0" smtClean="0"/>
              <a:t>momentum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357" y="365038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1/2    -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111500" y="3618637"/>
            <a:ext cx="4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8067" y="3654622"/>
            <a:ext cx="4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-466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EIC: Solving the Spin Puzzle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" y="4216979"/>
            <a:ext cx="300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Above plot shows the running integral of ∆g(x,Q</a:t>
            </a:r>
            <a:r>
              <a:rPr lang="en-US" baseline="30000" dirty="0" smtClean="0">
                <a:solidFill>
                  <a:srgbClr val="0000CC"/>
                </a:solidFill>
              </a:rPr>
              <a:t>2</a:t>
            </a:r>
            <a:r>
              <a:rPr lang="en-US" dirty="0" smtClean="0">
                <a:solidFill>
                  <a:srgbClr val="0000CC"/>
                </a:solidFill>
              </a:rPr>
              <a:t>) from </a:t>
            </a:r>
            <a:r>
              <a:rPr lang="en-US" dirty="0" err="1" smtClean="0">
                <a:solidFill>
                  <a:srgbClr val="0000CC"/>
                </a:solidFill>
              </a:rPr>
              <a:t>x</a:t>
            </a:r>
            <a:r>
              <a:rPr lang="en-US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dirty="0" smtClean="0">
                <a:solidFill>
                  <a:srgbClr val="0000CC"/>
                </a:solidFill>
              </a:rPr>
              <a:t> to 1 as a function of </a:t>
            </a:r>
            <a:r>
              <a:rPr lang="en-US" dirty="0" err="1" smtClean="0">
                <a:solidFill>
                  <a:srgbClr val="0000CC"/>
                </a:solidFill>
              </a:rPr>
              <a:t>x</a:t>
            </a:r>
            <a:r>
              <a:rPr lang="en-US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baseline="-25000" dirty="0" smtClean="0">
                <a:solidFill>
                  <a:srgbClr val="0000CC"/>
                </a:solidFill>
              </a:rPr>
              <a:t> </a:t>
            </a: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Large reduction in uncertainty on ∆G from </a:t>
            </a:r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dirty="0" smtClean="0">
                <a:solidFill>
                  <a:schemeClr val="accent6"/>
                </a:solidFill>
              </a:rPr>
              <a:t>IC can be seen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0997" y="4203740"/>
            <a:ext cx="2586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IC will also reduce the uncertainty on the quark contribution to the proton spin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assumptions about hyperon beta decay in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IC uncertainty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1020" y="4522902"/>
            <a:ext cx="2822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Constraints on gluon and quark contributions will provide </a:t>
            </a:r>
            <a:r>
              <a:rPr lang="en-US" dirty="0" smtClean="0">
                <a:solidFill>
                  <a:srgbClr val="FF0000"/>
                </a:solidFill>
              </a:rPr>
              <a:t>information on the orbital angular momentum component of proton spin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771" y="1841707"/>
            <a:ext cx="1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arXiv:1409.1633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Next Up – Jets in the Endcap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581400"/>
          <a:ext cx="3733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339"/>
                <a:gridCol w="1417461"/>
              </a:tblGrid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Jet Configuration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X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Symmetric Barrel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 – 0.06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smtClean="0"/>
                        <a:t>East-Barrel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Endcap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r>
                        <a:rPr lang="en-US" baseline="0" dirty="0" smtClean="0"/>
                        <a:t> – 0.05</a:t>
                      </a:r>
                      <a:endParaRPr lang="en-US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Endcap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Endcap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886200" y="4381500"/>
            <a:ext cx="1143000" cy="762000"/>
            <a:chOff x="144" y="3408"/>
            <a:chExt cx="768" cy="528"/>
          </a:xfrm>
        </p:grpSpPr>
        <p:sp>
          <p:nvSpPr>
            <p:cNvPr id="5" name="Rectangle 60"/>
            <p:cNvSpPr>
              <a:spLocks noChangeArrowheads="1"/>
            </p:cNvSpPr>
            <p:nvPr/>
          </p:nvSpPr>
          <p:spPr bwMode="auto">
            <a:xfrm>
              <a:off x="144" y="3408"/>
              <a:ext cx="768" cy="52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1"/>
            <p:cNvSpPr>
              <a:spLocks noChangeShapeType="1"/>
            </p:cNvSpPr>
            <p:nvPr/>
          </p:nvSpPr>
          <p:spPr bwMode="auto">
            <a:xfrm flipH="1" flipV="1">
              <a:off x="288" y="345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2"/>
            <p:cNvSpPr>
              <a:spLocks noChangeShapeType="1"/>
            </p:cNvSpPr>
            <p:nvPr/>
          </p:nvSpPr>
          <p:spPr bwMode="auto">
            <a:xfrm>
              <a:off x="528" y="36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3886200" y="5143500"/>
            <a:ext cx="1143000" cy="800100"/>
            <a:chOff x="2928" y="3648"/>
            <a:chExt cx="768" cy="528"/>
          </a:xfrm>
        </p:grpSpPr>
        <p:sp>
          <p:nvSpPr>
            <p:cNvPr id="9" name="Rectangle 68"/>
            <p:cNvSpPr>
              <a:spLocks noChangeArrowheads="1"/>
            </p:cNvSpPr>
            <p:nvPr/>
          </p:nvSpPr>
          <p:spPr bwMode="auto">
            <a:xfrm>
              <a:off x="2928" y="3648"/>
              <a:ext cx="768" cy="52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9"/>
            <p:cNvSpPr>
              <a:spLocks noChangeShapeType="1"/>
            </p:cNvSpPr>
            <p:nvPr/>
          </p:nvSpPr>
          <p:spPr bwMode="auto">
            <a:xfrm flipH="1" flipV="1">
              <a:off x="3072" y="36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0"/>
            <p:cNvSpPr>
              <a:spLocks noChangeShapeType="1"/>
            </p:cNvSpPr>
            <p:nvPr/>
          </p:nvSpPr>
          <p:spPr bwMode="auto">
            <a:xfrm>
              <a:off x="3312" y="393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3886200" y="5943600"/>
            <a:ext cx="1143000" cy="762000"/>
            <a:chOff x="4752" y="3600"/>
            <a:chExt cx="768" cy="528"/>
          </a:xfrm>
        </p:grpSpPr>
        <p:sp>
          <p:nvSpPr>
            <p:cNvPr id="13" name="Rectangle 76"/>
            <p:cNvSpPr>
              <a:spLocks noChangeArrowheads="1"/>
            </p:cNvSpPr>
            <p:nvPr/>
          </p:nvSpPr>
          <p:spPr bwMode="auto">
            <a:xfrm>
              <a:off x="4752" y="3600"/>
              <a:ext cx="768" cy="52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7"/>
            <p:cNvSpPr>
              <a:spLocks noChangeShapeType="1"/>
            </p:cNvSpPr>
            <p:nvPr/>
          </p:nvSpPr>
          <p:spPr bwMode="auto">
            <a:xfrm flipV="1">
              <a:off x="5136" y="374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8"/>
            <p:cNvSpPr>
              <a:spLocks noChangeShapeType="1"/>
            </p:cNvSpPr>
            <p:nvPr/>
          </p:nvSpPr>
          <p:spPr bwMode="auto">
            <a:xfrm>
              <a:off x="5136" y="388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" name="Picture 60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894" y="762000"/>
            <a:ext cx="4992212" cy="2535727"/>
          </a:xfrm>
          <a:prstGeom prst="rect">
            <a:avLst/>
          </a:prstGeom>
        </p:spPr>
      </p:pic>
      <p:pic>
        <p:nvPicPr>
          <p:cNvPr id="62" name="Picture 61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3507" y="760246"/>
            <a:ext cx="5296986" cy="245648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105400" y="34290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Can access lower </a:t>
            </a:r>
            <a:r>
              <a:rPr lang="en-US" sz="2400" dirty="0" err="1" smtClean="0">
                <a:solidFill>
                  <a:srgbClr val="0070C0"/>
                </a:solidFill>
              </a:rPr>
              <a:t>partonic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momenta</a:t>
            </a:r>
            <a:r>
              <a:rPr lang="en-US" sz="2400" dirty="0" smtClean="0">
                <a:solidFill>
                  <a:srgbClr val="0070C0"/>
                </a:solidFill>
              </a:rPr>
              <a:t> by looking at final states in forward regions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Forward final states arise from asymmetric </a:t>
            </a:r>
            <a:r>
              <a:rPr lang="en-US" sz="2400" dirty="0" err="1" smtClean="0">
                <a:solidFill>
                  <a:srgbClr val="FF0000"/>
                </a:solidFill>
              </a:rPr>
              <a:t>partonic</a:t>
            </a:r>
            <a:r>
              <a:rPr lang="en-US" sz="2400" dirty="0" smtClean="0">
                <a:solidFill>
                  <a:srgbClr val="FF0000"/>
                </a:solidFill>
              </a:rPr>
              <a:t> collisions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</a:t>
            </a:r>
            <a:r>
              <a:rPr lang="en-US" sz="4400" baseline="-25000" dirty="0" smtClean="0"/>
              <a:t>LL</a:t>
            </a:r>
            <a:r>
              <a:rPr lang="en-US" sz="4400" dirty="0" smtClean="0"/>
              <a:t>: What Do We Measure?</a:t>
            </a:r>
            <a:endParaRPr lang="en-US" sz="4400" dirty="0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66800"/>
            <a:ext cx="85066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32755"/>
            <a:ext cx="4571999" cy="28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pinPP.png"/>
          <p:cNvPicPr>
            <a:picLocks noChangeAspect="1"/>
          </p:cNvPicPr>
          <p:nvPr/>
        </p:nvPicPr>
        <p:blipFill>
          <a:blip r:embed="rId5" cstate="print"/>
          <a:srcRect b="57205"/>
          <a:stretch>
            <a:fillRect/>
          </a:stretch>
        </p:blipFill>
        <p:spPr>
          <a:xfrm>
            <a:off x="152400" y="2514600"/>
            <a:ext cx="4572000" cy="1828800"/>
          </a:xfrm>
          <a:prstGeom prst="rect">
            <a:avLst/>
          </a:prstGeom>
        </p:spPr>
      </p:pic>
      <p:pic>
        <p:nvPicPr>
          <p:cNvPr id="10" name="Picture 9" descr="SpinMM.png"/>
          <p:cNvPicPr>
            <a:picLocks noChangeAspect="1"/>
          </p:cNvPicPr>
          <p:nvPr/>
        </p:nvPicPr>
        <p:blipFill>
          <a:blip r:embed="rId6" cstate="print"/>
          <a:srcRect b="57205"/>
          <a:stretch>
            <a:fillRect/>
          </a:stretch>
        </p:blipFill>
        <p:spPr>
          <a:xfrm>
            <a:off x="152400" y="4742862"/>
            <a:ext cx="4572000" cy="1810338"/>
          </a:xfrm>
          <a:prstGeom prst="rect">
            <a:avLst/>
          </a:prstGeom>
        </p:spPr>
      </p:pic>
      <p:pic>
        <p:nvPicPr>
          <p:cNvPr id="11" name="Picture 10" descr="SpinPM1.png"/>
          <p:cNvPicPr>
            <a:picLocks noChangeAspect="1"/>
          </p:cNvPicPr>
          <p:nvPr/>
        </p:nvPicPr>
        <p:blipFill>
          <a:blip r:embed="rId7" cstate="print"/>
          <a:srcRect b="57205"/>
          <a:stretch>
            <a:fillRect/>
          </a:stretch>
        </p:blipFill>
        <p:spPr>
          <a:xfrm>
            <a:off x="4800600" y="2514600"/>
            <a:ext cx="4572000" cy="1810338"/>
          </a:xfrm>
          <a:prstGeom prst="rect">
            <a:avLst/>
          </a:prstGeom>
        </p:spPr>
      </p:pic>
      <p:pic>
        <p:nvPicPr>
          <p:cNvPr id="12" name="Picture 11" descr="SpinMP.png"/>
          <p:cNvPicPr>
            <a:picLocks noChangeAspect="1"/>
          </p:cNvPicPr>
          <p:nvPr/>
        </p:nvPicPr>
        <p:blipFill>
          <a:blip r:embed="rId8" cstate="print"/>
          <a:srcRect b="57205"/>
          <a:stretch>
            <a:fillRect/>
          </a:stretch>
        </p:blipFill>
        <p:spPr>
          <a:xfrm>
            <a:off x="4800696" y="4742862"/>
            <a:ext cx="4595967" cy="1810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1066800"/>
            <a:ext cx="1143000" cy="144780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1232848"/>
            <a:ext cx="762000" cy="4572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200" y="1219200"/>
            <a:ext cx="762000" cy="45720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86500" y="1219200"/>
            <a:ext cx="762000" cy="4572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1219200"/>
            <a:ext cx="762000" cy="4572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1412" y="3495675"/>
            <a:ext cx="5391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589896" y="1172854"/>
            <a:ext cx="533400" cy="533400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1771650"/>
            <a:ext cx="762000" cy="4572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7200" y="1752600"/>
            <a:ext cx="762000" cy="45720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6500" y="1752600"/>
            <a:ext cx="762000" cy="4572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43800" y="1752600"/>
            <a:ext cx="762000" cy="4572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81650" y="1752600"/>
            <a:ext cx="533400" cy="533400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9" y="1164346"/>
            <a:ext cx="6645216" cy="502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STAR Detector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130" y="914400"/>
            <a:ext cx="20574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2000" b="1" dirty="0" smtClean="0"/>
              <a:t>Charged Particle Tracking 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|&lt;1.3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209800"/>
            <a:ext cx="1905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56" y="5766137"/>
            <a:ext cx="27432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Barrel Electromagnetic Calorimeter (BEMC):</a:t>
            </a:r>
          </a:p>
          <a:p>
            <a:r>
              <a:rPr lang="en-US" sz="2000" b="1" dirty="0" smtClean="0"/>
              <a:t>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914400"/>
            <a:ext cx="29718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Endcap</a:t>
            </a:r>
            <a:r>
              <a:rPr lang="en-US" sz="2000" b="1" dirty="0" smtClean="0">
                <a:solidFill>
                  <a:srgbClr val="FF0000"/>
                </a:solidFill>
              </a:rPr>
              <a:t> Electromagnetic Calorimeter:</a:t>
            </a:r>
          </a:p>
          <a:p>
            <a:r>
              <a:rPr lang="en-US" sz="2000" b="1" dirty="0" smtClean="0"/>
              <a:t>1&lt;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&lt;2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1905000"/>
            <a:ext cx="2590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87328" y="2208366"/>
            <a:ext cx="1371600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2822" y="101647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251" y="1905000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43200" y="5029200"/>
            <a:ext cx="4572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87328" y="1370166"/>
            <a:ext cx="0" cy="2209800"/>
          </a:xfrm>
          <a:prstGeom prst="straightConnector1">
            <a:avLst/>
          </a:prstGeom>
          <a:ln w="635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2400" y="1431925"/>
            <a:ext cx="4191000" cy="4892675"/>
            <a:chOff x="224" y="960"/>
            <a:chExt cx="2563" cy="3082"/>
          </a:xfrm>
        </p:grpSpPr>
        <p:sp>
          <p:nvSpPr>
            <p:cNvPr id="8" name="AutoShape 4"/>
            <p:cNvSpPr>
              <a:spLocks/>
            </p:cNvSpPr>
            <p:nvPr/>
          </p:nvSpPr>
          <p:spPr bwMode="auto">
            <a:xfrm rot="10800000" flipH="1">
              <a:off x="489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6200000" flipH="1">
              <a:off x="29" y="1177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</a:rPr>
                <a:t>Detector</a:t>
              </a:r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 flipH="1">
              <a:off x="2304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 rot="-5400000">
              <a:off x="2358" y="116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flipH="1">
              <a:off x="2256" y="1584"/>
              <a:ext cx="302" cy="1882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200000">
              <a:off x="2326" y="2412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</a:rPr>
                <a:t>PYTHIA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28" y="3502"/>
              <a:ext cx="854" cy="159"/>
              <a:chOff x="1348" y="2330"/>
              <a:chExt cx="717" cy="159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433" y="2411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1348" y="2330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00" y="2857"/>
              <a:ext cx="170" cy="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1442" y="3426"/>
              <a:ext cx="478" cy="245"/>
            </a:xfrm>
            <a:prstGeom prst="irregularSeal1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20" descr="jet_schematic_seed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56" y="960"/>
              <a:ext cx="146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614" y="3615"/>
              <a:ext cx="56" cy="42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/>
          </p:nvGraphicFramePr>
          <p:xfrm>
            <a:off x="628" y="2126"/>
            <a:ext cx="66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8" name="Equation" r:id="rId4" imgW="533160" imgH="406080" progId="Equation.3">
                    <p:embed/>
                  </p:oleObj>
                </mc:Choice>
                <mc:Fallback>
                  <p:oleObj name="Equation" r:id="rId4" imgW="5331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126"/>
                          <a:ext cx="668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/>
            <p:cNvGraphicFramePr>
              <a:graphicFrameLocks noChangeAspect="1"/>
            </p:cNvGraphicFramePr>
            <p:nvPr/>
          </p:nvGraphicFramePr>
          <p:xfrm>
            <a:off x="1020" y="3177"/>
            <a:ext cx="35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9" name="Equation" r:id="rId6" imgW="279360" imgH="164880" progId="Equation.3">
                    <p:embed/>
                  </p:oleObj>
                </mc:Choice>
                <mc:Fallback>
                  <p:oleObj name="Equation" r:id="rId6" imgW="279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177"/>
                          <a:ext cx="359" cy="1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25"/>
            <p:cNvSpPr>
              <a:spLocks/>
            </p:cNvSpPr>
            <p:nvPr/>
          </p:nvSpPr>
          <p:spPr bwMode="auto">
            <a:xfrm rot="10800000" flipH="1">
              <a:off x="432" y="1594"/>
              <a:ext cx="302" cy="1344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16200000" flipH="1">
              <a:off x="42" y="2116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83851" y="5472545"/>
            <a:ext cx="1331844" cy="247574"/>
            <a:chOff x="3660" y="2066"/>
            <a:chExt cx="769" cy="159"/>
          </a:xfrm>
        </p:grpSpPr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 flipV="1">
              <a:off x="3660" y="2147"/>
              <a:ext cx="632" cy="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4250" y="2066"/>
              <a:ext cx="17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914400"/>
            <a:ext cx="13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Jet Levels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914400"/>
            <a:ext cx="11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MC Jets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990600"/>
            <a:ext cx="44958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Anti-K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T</a:t>
            </a:r>
            <a:r>
              <a:rPr lang="en-US" sz="2000" b="1" dirty="0" smtClean="0">
                <a:solidFill>
                  <a:srgbClr val="0070C0"/>
                </a:solidFill>
              </a:rPr>
              <a:t> Algorithm: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Radius = 0.6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Less sensitive to underlying event and pile-up effects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Implemented using </a:t>
            </a:r>
            <a:r>
              <a:rPr lang="en-US" sz="2000" dirty="0" err="1" smtClean="0">
                <a:solidFill>
                  <a:srgbClr val="008000"/>
                </a:solidFill>
              </a:rPr>
              <a:t>FastJet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Used in both data and simulation</a:t>
            </a:r>
          </a:p>
        </p:txBody>
      </p:sp>
      <p:sp>
        <p:nvSpPr>
          <p:cNvPr id="31" name="AutoShape 4"/>
          <p:cNvSpPr>
            <a:spLocks/>
          </p:cNvSpPr>
          <p:nvPr/>
        </p:nvSpPr>
        <p:spPr bwMode="auto">
          <a:xfrm rot="10800000" flipH="1">
            <a:off x="609601" y="4637087"/>
            <a:ext cx="336850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74906" y="4813562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Parton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3541455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Three Simulation Jet Levels: 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Parton – Jets produced from hard scattered </a:t>
            </a:r>
            <a:r>
              <a:rPr lang="en-US" sz="2000" dirty="0" err="1" smtClean="0">
                <a:solidFill>
                  <a:srgbClr val="7030A0"/>
                </a:solidFill>
              </a:rPr>
              <a:t>partons</a:t>
            </a:r>
            <a:r>
              <a:rPr lang="en-US" sz="2000" dirty="0" smtClean="0">
                <a:solidFill>
                  <a:srgbClr val="7030A0"/>
                </a:solidFill>
              </a:rPr>
              <a:t> as well as ISR and FSR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Particle – Jets  produced from stable particles arising from fragmenting </a:t>
            </a:r>
            <a:r>
              <a:rPr lang="en-US" sz="2000" dirty="0" err="1" smtClean="0">
                <a:solidFill>
                  <a:srgbClr val="008000"/>
                </a:solidFill>
              </a:rPr>
              <a:t>partons</a:t>
            </a:r>
            <a:r>
              <a:rPr lang="en-US" sz="2000" dirty="0" smtClean="0">
                <a:solidFill>
                  <a:srgbClr val="008000"/>
                </a:solidFill>
              </a:rPr>
              <a:t> including beam remnants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Detector – Jets produced from simulated detector response to final state particles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BNL Seminar 11/29/16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Jet Reconstruction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Jet and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796136" y="2212001"/>
            <a:ext cx="415773" cy="62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Brian Page - BNL Seminar 11/29/16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3586" y="2522766"/>
            <a:ext cx="400050" cy="56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8779"/>
            <a:ext cx="4555638" cy="3519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" y="840341"/>
            <a:ext cx="4524641" cy="350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" y="769441"/>
            <a:ext cx="4495800" cy="5711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545" y="1045029"/>
            <a:ext cx="450973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2009 STAR 200 GeV inclusive jet results have factor of 3 to 4 better statistical precision than previous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Results divided into two </a:t>
            </a:r>
            <a:r>
              <a:rPr lang="en-US" dirty="0" err="1" smtClean="0">
                <a:solidFill>
                  <a:schemeClr val="accent2"/>
                </a:solidFill>
              </a:rPr>
              <a:t>pseudorapidity</a:t>
            </a:r>
            <a:r>
              <a:rPr lang="en-US" dirty="0" smtClean="0">
                <a:solidFill>
                  <a:schemeClr val="accent2"/>
                </a:solidFill>
              </a:rPr>
              <a:t> ranges which emphasize different </a:t>
            </a:r>
            <a:r>
              <a:rPr lang="en-US" dirty="0" err="1" smtClean="0">
                <a:solidFill>
                  <a:schemeClr val="accent2"/>
                </a:solidFill>
              </a:rPr>
              <a:t>partonic</a:t>
            </a:r>
            <a:r>
              <a:rPr lang="en-US" dirty="0" smtClean="0">
                <a:solidFill>
                  <a:schemeClr val="accent2"/>
                </a:solidFill>
              </a:rPr>
              <a:t> kinematics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Results sit consistently above the 2008 DSSV curve (but within uncertainties) which was consistent with zero gluon polarization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1545" y="4463143"/>
            <a:ext cx="450973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STAR and PHENIX measure A</a:t>
            </a:r>
            <a:r>
              <a:rPr lang="en-US" baseline="-25000" dirty="0" smtClean="0">
                <a:solidFill>
                  <a:srgbClr val="FF0000"/>
                </a:solidFill>
              </a:rPr>
              <a:t>LL</a:t>
            </a:r>
            <a:r>
              <a:rPr lang="en-US" dirty="0" smtClean="0">
                <a:solidFill>
                  <a:srgbClr val="FF0000"/>
                </a:solidFill>
              </a:rPr>
              <a:t> using predominately inclusive jet and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final states, respectively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Results at both 200 and 500 GeV are consistent between the two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BAAF-8CF7-4650-87FE-DA1FCA1D0A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10102</TotalTime>
  <Words>3088</Words>
  <Application>Microsoft Office PowerPoint</Application>
  <PresentationFormat>On-screen Show (4:3)</PresentationFormat>
  <Paragraphs>579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Accessing Gluon Polarization with  Di-jets: Present and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2016</dc:title>
  <dc:creator>Brian Page</dc:creator>
  <cp:lastModifiedBy>Brian Page</cp:lastModifiedBy>
  <cp:revision>254</cp:revision>
  <dcterms:created xsi:type="dcterms:W3CDTF">2016-08-29T21:17:39Z</dcterms:created>
  <dcterms:modified xsi:type="dcterms:W3CDTF">2016-11-29T13:28:49Z</dcterms:modified>
</cp:coreProperties>
</file>