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62" r:id="rId2"/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EEE061"/>
    <a:srgbClr val="E73C23"/>
    <a:srgbClr val="FFF98A"/>
    <a:srgbClr val="0027AC"/>
    <a:srgbClr val="00F302"/>
    <a:srgbClr val="DE5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0"/>
    <p:restoredTop sz="97099" autoAdjust="0"/>
  </p:normalViewPr>
  <p:slideViewPr>
    <p:cSldViewPr snapToGrid="0" snapToObjects="1">
      <p:cViewPr varScale="1">
        <p:scale>
          <a:sx n="128" d="100"/>
          <a:sy n="128" d="100"/>
        </p:scale>
        <p:origin x="832" y="176"/>
      </p:cViewPr>
      <p:guideLst>
        <p:guide orient="horz" pos="12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3E07-1025-4447-967E-394123C6EB6C}" type="datetimeFigureOut">
              <a:rPr lang="en-US" smtClean="0"/>
              <a:pPr/>
              <a:t>9/17/24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4DF2-0D92-964D-A1BF-EE945F4A30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1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18"/>
            <a:ext cx="10972800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3490"/>
            <a:ext cx="10972800" cy="5542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13"/>
            <a:ext cx="10972800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12"/>
            <a:ext cx="109728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13484"/>
            <a:ext cx="10972800" cy="554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F058-31C7-0541-992A-FF6B18E67362}" type="datetimeFigureOut">
              <a:rPr lang="en-US" smtClean="0"/>
              <a:pPr/>
              <a:t>9/17/24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1420" y="64128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CCCF-424A-304E-A351-6F93D137BA2B}" type="slidenum">
              <a:rPr lang="en-US" sz="1800" smtClean="0">
                <a:latin typeface="Arial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8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F83477-2811-FF44-9AA0-1212A448D00D}"/>
              </a:ext>
            </a:extLst>
          </p:cNvPr>
          <p:cNvSpPr txBox="1">
            <a:spLocks/>
          </p:cNvSpPr>
          <p:nvPr/>
        </p:nvSpPr>
        <p:spPr>
          <a:xfrm>
            <a:off x="3276600" y="3042439"/>
            <a:ext cx="6065018" cy="21918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Dave Gaskell</a:t>
            </a:r>
          </a:p>
          <a:p>
            <a:pPr marL="0" indent="0" algn="ctr">
              <a:buNone/>
            </a:pPr>
            <a:r>
              <a:rPr lang="en-US" sz="2000" dirty="0"/>
              <a:t>Jefferson Lab</a:t>
            </a:r>
          </a:p>
          <a:p>
            <a:pPr marL="0" indent="0" algn="ctr">
              <a:buNone/>
            </a:pPr>
            <a:r>
              <a:rPr lang="en-US" sz="2000" dirty="0"/>
              <a:t>September 19,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9E8C5-673E-BD4C-9594-2E40E51B44A6}"/>
              </a:ext>
            </a:extLst>
          </p:cNvPr>
          <p:cNvSpPr txBox="1">
            <a:spLocks/>
          </p:cNvSpPr>
          <p:nvPr/>
        </p:nvSpPr>
        <p:spPr>
          <a:xfrm>
            <a:off x="2223266" y="7886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5400" baseline="30000" dirty="0">
                <a:solidFill>
                  <a:srgbClr val="0027AC"/>
                </a:solidFill>
                <a:cs typeface="Arial Bold"/>
              </a:rPr>
              <a:t>RCS Compton Update</a:t>
            </a:r>
          </a:p>
        </p:txBody>
      </p:sp>
    </p:spTree>
    <p:extLst>
      <p:ext uri="{BB962C8B-B14F-4D97-AF65-F5344CB8AC3E}">
        <p14:creationId xmlns:p14="http://schemas.microsoft.com/office/powerpoint/2010/main" val="414182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049D-9FCE-E06E-0C43-820632A0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deposited in Photon Detector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21D563-1AE5-CB83-4BCC-4B91D9D48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177" y="1275645"/>
            <a:ext cx="6614446" cy="4957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CD32A0-6858-CF27-0B98-153A67292227}"/>
              </a:ext>
            </a:extLst>
          </p:cNvPr>
          <p:cNvSpPr txBox="1"/>
          <p:nvPr/>
        </p:nvSpPr>
        <p:spPr>
          <a:xfrm>
            <a:off x="349956" y="1735288"/>
            <a:ext cx="4154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~10,000 backscattered photons per laser pulse, large amount of energy deposited in photon calorimeter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37 </a:t>
            </a:r>
            <a:r>
              <a:rPr lang="en-US" dirty="0" err="1">
                <a:sym typeface="Wingdings" pitchFamily="2" charset="2"/>
              </a:rPr>
              <a:t>TeV</a:t>
            </a:r>
            <a:r>
              <a:rPr lang="en-US" dirty="0">
                <a:sym typeface="Wingdings" pitchFamily="2" charset="2"/>
              </a:rPr>
              <a:t>!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Calorimeter response not crucial for RCS polarimeter, but would like to be able to measure absence of a longitudinal asymmetry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F3601-EDC8-C4F6-EA8E-CA3DC3FB7BDE}"/>
              </a:ext>
            </a:extLst>
          </p:cNvPr>
          <p:cNvSpPr txBox="1"/>
          <p:nvPr/>
        </p:nvSpPr>
        <p:spPr>
          <a:xfrm>
            <a:off x="5239999" y="1428522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18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99E5D-0573-19C0-21A6-C918DEED8E98}"/>
              </a:ext>
            </a:extLst>
          </p:cNvPr>
          <p:cNvSpPr txBox="1"/>
          <p:nvPr/>
        </p:nvSpPr>
        <p:spPr>
          <a:xfrm>
            <a:off x="5971821" y="238161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per laser pulse</a:t>
            </a:r>
          </a:p>
        </p:txBody>
      </p:sp>
    </p:spTree>
    <p:extLst>
      <p:ext uri="{BB962C8B-B14F-4D97-AF65-F5344CB8AC3E}">
        <p14:creationId xmlns:p14="http://schemas.microsoft.com/office/powerpoint/2010/main" val="190271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958-8A4F-89CA-52C4-E30C15F9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Deposited in Diamond Strips</a:t>
            </a:r>
          </a:p>
        </p:txBody>
      </p:sp>
      <p:pic>
        <p:nvPicPr>
          <p:cNvPr id="4" name="Picture 3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7878C38E-EFA1-1CA2-6635-1F4C18A9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10" y="1076325"/>
            <a:ext cx="6277490" cy="4705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425F3-3F8F-32AB-184E-E9D952C6CF3F}"/>
              </a:ext>
            </a:extLst>
          </p:cNvPr>
          <p:cNvSpPr txBox="1"/>
          <p:nvPr/>
        </p:nvSpPr>
        <p:spPr>
          <a:xfrm>
            <a:off x="6681174" y="888174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18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AB94B-7000-D979-B4DE-119CF062DA26}"/>
              </a:ext>
            </a:extLst>
          </p:cNvPr>
          <p:cNvSpPr txBox="1"/>
          <p:nvPr/>
        </p:nvSpPr>
        <p:spPr>
          <a:xfrm>
            <a:off x="500269" y="1477142"/>
            <a:ext cx="4409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Diamond detectors assumed to be ~0.5 mm, much higher segmentation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More modest amount of energy deposited in each strip for a single laser pulse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Even though time response not crucial for this application, could use FLAT-32 ASIC here as well</a:t>
            </a:r>
          </a:p>
          <a:p>
            <a:r>
              <a:rPr lang="en-US" dirty="0">
                <a:sym typeface="Wingdings" pitchFamily="2" charset="2"/>
              </a:rPr>
              <a:t> Can choose analog pulse as opposed to discriminated signal (ESR Compton 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2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8C83-D014-417D-F52C-D4BFAA0D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Asymmetry</a:t>
            </a:r>
          </a:p>
        </p:txBody>
      </p:sp>
      <p:pic>
        <p:nvPicPr>
          <p:cNvPr id="4" name="Picture 3" descr="A line of blue dots&#10;&#10;Description automatically generated">
            <a:extLst>
              <a:ext uri="{FF2B5EF4-FFF2-40B4-BE49-F238E27FC236}">
                <a16:creationId xmlns:a16="http://schemas.microsoft.com/office/drawing/2014/main" id="{03E8F19F-5C4B-55F4-9CA6-BCA073E2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30" y="1043813"/>
            <a:ext cx="7146236" cy="5356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77824-53B7-F029-5DCE-DC4B5EB286CE}"/>
              </a:ext>
            </a:extLst>
          </p:cNvPr>
          <p:cNvSpPr txBox="1"/>
          <p:nvPr/>
        </p:nvSpPr>
        <p:spPr>
          <a:xfrm>
            <a:off x="371061" y="1272209"/>
            <a:ext cx="399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polarization will be extracted using asymmetry in energy deposited in each strip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A24CB-FC74-F3EF-623A-8A42E0A8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81" y="2373796"/>
            <a:ext cx="2859433" cy="78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D3EFB-2DC2-D531-2A9E-32B194962A30}"/>
              </a:ext>
            </a:extLst>
          </p:cNvPr>
          <p:cNvSpPr txBox="1"/>
          <p:nvPr/>
        </p:nvSpPr>
        <p:spPr>
          <a:xfrm>
            <a:off x="371060" y="3522871"/>
            <a:ext cx="3992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diamond planes are thin, energy deposited roughly the same for all photons</a:t>
            </a:r>
          </a:p>
          <a:p>
            <a:r>
              <a:rPr lang="en-US" dirty="0">
                <a:sym typeface="Wingdings" pitchFamily="2" charset="2"/>
              </a:rPr>
              <a:t> Resulting asymmetry similar to that from Cherenkov-type detector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2F491-E811-F08E-52FF-1381A9548463}"/>
              </a:ext>
            </a:extLst>
          </p:cNvPr>
          <p:cNvSpPr txBox="1"/>
          <p:nvPr/>
        </p:nvSpPr>
        <p:spPr>
          <a:xfrm>
            <a:off x="7029042" y="207242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18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F5B34-A519-E9E1-65B4-99A1A4B19BB5}"/>
              </a:ext>
            </a:extLst>
          </p:cNvPr>
          <p:cNvSpPr txBox="1"/>
          <p:nvPr/>
        </p:nvSpPr>
        <p:spPr>
          <a:xfrm>
            <a:off x="4253673" y="6261335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only 10,000 backscattered photons (simulation operator error)</a:t>
            </a:r>
          </a:p>
        </p:txBody>
      </p:sp>
    </p:spTree>
    <p:extLst>
      <p:ext uri="{BB962C8B-B14F-4D97-AF65-F5344CB8AC3E}">
        <p14:creationId xmlns:p14="http://schemas.microsoft.com/office/powerpoint/2010/main" val="351513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8AB3-53F6-EAE5-F75E-C6CBC1FE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8AD5-ACD0-EB41-E231-DD1A2973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 realistic beam parameters for RCS laser IP</a:t>
            </a:r>
          </a:p>
          <a:p>
            <a:r>
              <a:rPr lang="en-US" sz="2800" dirty="0"/>
              <a:t>Add 5 GeV, 10 GeV</a:t>
            </a:r>
          </a:p>
          <a:p>
            <a:r>
              <a:rPr lang="en-US" sz="2800" dirty="0"/>
              <a:t>Perform robust estimates of measurement times using this technique</a:t>
            </a:r>
          </a:p>
          <a:p>
            <a:r>
              <a:rPr lang="en-US" sz="2800" dirty="0"/>
              <a:t>Add another plane for measurement of in-plane polarization</a:t>
            </a:r>
          </a:p>
          <a:p>
            <a:r>
              <a:rPr lang="en-US" sz="2800" dirty="0"/>
              <a:t>Check sensitivity to residual longitudinal polarization </a:t>
            </a:r>
          </a:p>
        </p:txBody>
      </p:sp>
    </p:spTree>
    <p:extLst>
      <p:ext uri="{BB962C8B-B14F-4D97-AF65-F5344CB8AC3E}">
        <p14:creationId xmlns:p14="http://schemas.microsoft.com/office/powerpoint/2010/main" val="36703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6262-66E0-D14E-A039-40029A49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Compton 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B295C-3523-BF4E-97C0-5280FE5F73B4}"/>
              </a:ext>
            </a:extLst>
          </p:cNvPr>
          <p:cNvSpPr txBox="1"/>
          <p:nvPr/>
        </p:nvSpPr>
        <p:spPr>
          <a:xfrm>
            <a:off x="148930" y="3256879"/>
            <a:ext cx="1189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RCS Compton will use </a:t>
            </a:r>
            <a:r>
              <a:rPr lang="en-US" sz="2000" dirty="0">
                <a:solidFill>
                  <a:srgbClr val="FF0000"/>
                </a:solidFill>
              </a:rPr>
              <a:t>low duty cycle</a:t>
            </a:r>
            <a:r>
              <a:rPr lang="en-US" sz="2000" dirty="0"/>
              <a:t>, higher peak power laser (similar to HERMES LPOL)</a:t>
            </a:r>
          </a:p>
          <a:p>
            <a:r>
              <a:rPr lang="en-US" sz="2000" dirty="0">
                <a:sym typeface="Wingdings" pitchFamily="2" charset="2"/>
              </a:rPr>
              <a:t> Example system from RPMC lasers: </a:t>
            </a:r>
            <a:r>
              <a:rPr lang="en-US" sz="2000" dirty="0"/>
              <a:t>Pulse energy = 30 </a:t>
            </a:r>
            <a:r>
              <a:rPr lang="en-US" sz="2000" dirty="0" err="1"/>
              <a:t>mJ</a:t>
            </a:r>
            <a:r>
              <a:rPr lang="en-US" sz="2000" dirty="0"/>
              <a:t> @ 2 Hz (&lt;P&gt;=60 </a:t>
            </a:r>
            <a:r>
              <a:rPr lang="en-US" sz="2000" dirty="0" err="1"/>
              <a:t>mW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B050"/>
                </a:solidFill>
                <a:sym typeface="Wingdings" pitchFamily="2" charset="2"/>
              </a:rPr>
              <a:t>8.0E16 photons/pulse</a:t>
            </a:r>
          </a:p>
          <a:p>
            <a:endParaRPr lang="en-US" sz="2000" dirty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For 15 ns pulses, backscattered photon rate is 240 kHz, “ideal” measurement times on the order of a few seconds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09970-D80C-A94F-962C-5234B2D9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0" y="931037"/>
            <a:ext cx="10789920" cy="861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59182-ECAA-3F41-A56C-110995B47237}"/>
              </a:ext>
            </a:extLst>
          </p:cNvPr>
          <p:cNvSpPr txBox="1"/>
          <p:nvPr/>
        </p:nvSpPr>
        <p:spPr>
          <a:xfrm>
            <a:off x="2032531" y="2107519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>
                <a:latin typeface="Symbol" pitchFamily="2" charset="2"/>
              </a:rPr>
              <a:t>g</a:t>
            </a:r>
            <a:r>
              <a:rPr lang="en-US" sz="2000" dirty="0"/>
              <a:t> = &lt;P&gt;/(</a:t>
            </a:r>
            <a:r>
              <a:rPr lang="en-US" sz="2000" dirty="0" err="1"/>
              <a:t>f</a:t>
            </a:r>
            <a:r>
              <a:rPr lang="en-US" sz="2000" baseline="-25000" dirty="0" err="1"/>
              <a:t>laser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baseline="-25000" dirty="0" err="1"/>
              <a:t>laser</a:t>
            </a:r>
            <a:r>
              <a:rPr lang="en-US" sz="2000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3A69E0-3547-2F42-A774-7DE3DD696D39}"/>
              </a:ext>
            </a:extLst>
          </p:cNvPr>
          <p:cNvCxnSpPr>
            <a:cxnSpLocks/>
          </p:cNvCxnSpPr>
          <p:nvPr/>
        </p:nvCxnSpPr>
        <p:spPr>
          <a:xfrm flipH="1" flipV="1">
            <a:off x="1786893" y="1463563"/>
            <a:ext cx="1091045" cy="74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67D4C0-FB4B-7141-8E0E-89A663E6DF29}"/>
              </a:ext>
            </a:extLst>
          </p:cNvPr>
          <p:cNvSpPr txBox="1"/>
          <p:nvPr/>
        </p:nvSpPr>
        <p:spPr>
          <a:xfrm>
            <a:off x="497409" y="193824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1-2 Hz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92D9EF-291D-6840-BD51-002E6CBBFB95}"/>
              </a:ext>
            </a:extLst>
          </p:cNvPr>
          <p:cNvCxnSpPr>
            <a:stCxn id="8" idx="0"/>
          </p:cNvCxnSpPr>
          <p:nvPr/>
        </p:nvCxnSpPr>
        <p:spPr>
          <a:xfrm flipV="1">
            <a:off x="886298" y="1505596"/>
            <a:ext cx="214795" cy="43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D212-739F-A645-B66B-4DF7525D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Analyzing Power and Measurement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F468B-5184-FF4F-8B7D-C09B751E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2" y="2429279"/>
            <a:ext cx="5049798" cy="3790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AD63A-9D0C-0D44-9722-A1B0A884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8" y="1365340"/>
            <a:ext cx="4451350" cy="692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22DAE-16F4-C348-AD60-34D180012DBA}"/>
              </a:ext>
            </a:extLst>
          </p:cNvPr>
          <p:cNvSpPr txBox="1"/>
          <p:nvPr/>
        </p:nvSpPr>
        <p:spPr>
          <a:xfrm>
            <a:off x="1609053" y="317285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1558C-0824-A645-9009-76C29636930C}"/>
              </a:ext>
            </a:extLst>
          </p:cNvPr>
          <p:cNvSpPr txBox="1"/>
          <p:nvPr/>
        </p:nvSpPr>
        <p:spPr>
          <a:xfrm>
            <a:off x="5461690" y="885855"/>
            <a:ext cx="613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contrast to longitudinal measurement, measurement of transverse polarization requires sensitivity to spatial dependence of asymmetry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2D91A-40FF-394A-82B3-056169B2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851" y="1809185"/>
            <a:ext cx="3719017" cy="4812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28938-FBEB-9C45-9BBA-68F96A58E055}"/>
              </a:ext>
            </a:extLst>
          </p:cNvPr>
          <p:cNvSpPr txBox="1"/>
          <p:nvPr/>
        </p:nvSpPr>
        <p:spPr>
          <a:xfrm>
            <a:off x="7833272" y="3707776"/>
            <a:ext cx="1389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SPEAR @ SLAC</a:t>
            </a:r>
          </a:p>
        </p:txBody>
      </p:sp>
    </p:spTree>
    <p:extLst>
      <p:ext uri="{BB962C8B-B14F-4D97-AF65-F5344CB8AC3E}">
        <p14:creationId xmlns:p14="http://schemas.microsoft.com/office/powerpoint/2010/main" val="19328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C16B-FB9F-C94C-B6FC-2BEA3A55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rate, measurement time estimates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B2B01A6-FB49-2847-B16F-C96624C5F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80779"/>
              </p:ext>
            </p:extLst>
          </p:nvPr>
        </p:nvGraphicFramePr>
        <p:xfrm>
          <a:off x="1714427" y="4803436"/>
          <a:ext cx="8128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1394736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78416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328220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678654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9607816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5039963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70365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beam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avg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</a:t>
                      </a:r>
                      <a:r>
                        <a:rPr lang="en-US" baseline="-25000" dirty="0" err="1"/>
                        <a:t>avg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energy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</a:t>
                      </a:r>
                      <a:r>
                        <a:rPr lang="en-US" sz="1600" baseline="-25000" dirty="0" err="1"/>
                        <a:t>energy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diff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</a:t>
                      </a:r>
                      <a:r>
                        <a:rPr lang="en-US" baseline="-25000" dirty="0" err="1"/>
                        <a:t>diff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9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5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2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003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5930A4-CD44-044F-BF63-ED73C7E87CF9}"/>
              </a:ext>
            </a:extLst>
          </p:cNvPr>
          <p:cNvSpPr txBox="1"/>
          <p:nvPr/>
        </p:nvSpPr>
        <p:spPr>
          <a:xfrm>
            <a:off x="1097982" y="2126994"/>
            <a:ext cx="26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analyzing power: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D3400-2D2D-8E4D-96DB-0BE6BA9206E1}"/>
              </a:ext>
            </a:extLst>
          </p:cNvPr>
          <p:cNvSpPr txBox="1"/>
          <p:nvPr/>
        </p:nvSpPr>
        <p:spPr>
          <a:xfrm>
            <a:off x="6054810" y="2126994"/>
            <a:ext cx="470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Average value of asymmetry over acceptance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A0AAA-36E5-B742-B748-4DA4C01A2485}"/>
              </a:ext>
            </a:extLst>
          </p:cNvPr>
          <p:cNvSpPr txBox="1"/>
          <p:nvPr/>
        </p:nvSpPr>
        <p:spPr>
          <a:xfrm>
            <a:off x="1097982" y="2768238"/>
            <a:ext cx="187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Energy-weighted: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0ED5B-CAC0-0648-B422-453D5A11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42" y="2126994"/>
            <a:ext cx="1936791" cy="33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DB1C2-0C1C-CF45-A97E-FABE76F0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94" y="2607324"/>
            <a:ext cx="2277384" cy="657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A4E4AD-F9C0-5C4E-AC8C-A7D7C231A0B3}"/>
              </a:ext>
            </a:extLst>
          </p:cNvPr>
          <p:cNvSpPr txBox="1"/>
          <p:nvPr/>
        </p:nvSpPr>
        <p:spPr>
          <a:xfrm>
            <a:off x="1097982" y="3442640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8503F-2EF7-0F4E-9F1D-BAE5C218844F}"/>
              </a:ext>
            </a:extLst>
          </p:cNvPr>
          <p:cNvSpPr txBox="1"/>
          <p:nvPr/>
        </p:nvSpPr>
        <p:spPr>
          <a:xfrm>
            <a:off x="5495652" y="2768238"/>
            <a:ext cx="523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Energy deposited in detector for each helicity state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E5902-1923-344A-9033-72F9D52DB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59" y="3473636"/>
            <a:ext cx="1934966" cy="331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EB6DFE-E3AF-1740-9DC1-36B8A6D9D1F9}"/>
              </a:ext>
            </a:extLst>
          </p:cNvPr>
          <p:cNvSpPr txBox="1"/>
          <p:nvPr/>
        </p:nvSpPr>
        <p:spPr>
          <a:xfrm>
            <a:off x="5151969" y="3462226"/>
            <a:ext cx="55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Measurement of asymmetry bin-by-bin vs. energy, etc.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C945E-A0FA-AA4E-B741-C7307BF4DFBC}"/>
              </a:ext>
            </a:extLst>
          </p:cNvPr>
          <p:cNvSpPr txBox="1"/>
          <p:nvPr/>
        </p:nvSpPr>
        <p:spPr>
          <a:xfrm>
            <a:off x="710426" y="4094225"/>
            <a:ext cx="946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80% polarization, &lt;</a:t>
            </a:r>
            <a:r>
              <a:rPr lang="en-US" dirty="0" err="1"/>
              <a:t>P</a:t>
            </a:r>
            <a:r>
              <a:rPr lang="en-US" baseline="-25000" dirty="0" err="1"/>
              <a:t>laser</a:t>
            </a:r>
            <a:r>
              <a:rPr lang="en-US" dirty="0"/>
              <a:t>&gt;= 6mW, 300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 beam spot size…, </a:t>
            </a:r>
            <a:r>
              <a:rPr lang="en-US" dirty="0">
                <a:sym typeface="Wingdings" pitchFamily="2" charset="2"/>
              </a:rPr>
              <a:t> time for 1% measurement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BD48B3-6041-FB41-B568-0135A4845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234" y="959012"/>
            <a:ext cx="4381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1026-0E1A-E44E-A09C-59A9B087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Monte Carlo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F2E1-0CCB-A141-8E5F-F8E0058576C8}"/>
              </a:ext>
            </a:extLst>
          </p:cNvPr>
          <p:cNvSpPr txBox="1">
            <a:spLocks/>
          </p:cNvSpPr>
          <p:nvPr/>
        </p:nvSpPr>
        <p:spPr>
          <a:xfrm>
            <a:off x="411892" y="966055"/>
            <a:ext cx="11285837" cy="53816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toy Monte Carlo to look at asymmetries, energy/per bunch etc.</a:t>
            </a:r>
          </a:p>
          <a:p>
            <a:r>
              <a:rPr lang="en-US" dirty="0"/>
              <a:t>Generated events for 240 bunches (i.e., 2 minutes of running)</a:t>
            </a:r>
          </a:p>
          <a:p>
            <a:pPr lvl="1"/>
            <a:r>
              <a:rPr lang="en-US" dirty="0"/>
              <a:t>For each bunch/crossing, generated number of backscattered photons based on simple luminosity estimates</a:t>
            </a:r>
          </a:p>
          <a:p>
            <a:pPr lvl="1"/>
            <a:r>
              <a:rPr lang="en-US" dirty="0"/>
              <a:t>Assumed luminosity 10x smaller than previous slide </a:t>
            </a:r>
            <a:r>
              <a:rPr lang="en-US" dirty="0">
                <a:sym typeface="Wingdings" pitchFamily="2" charset="2"/>
              </a:rPr>
              <a:t> 6 </a:t>
            </a:r>
            <a:r>
              <a:rPr lang="en-US" dirty="0" err="1">
                <a:sym typeface="Wingdings" pitchFamily="2" charset="2"/>
              </a:rPr>
              <a:t>mW</a:t>
            </a:r>
            <a:r>
              <a:rPr lang="en-US" dirty="0">
                <a:sym typeface="Wingdings" pitchFamily="2" charset="2"/>
              </a:rPr>
              <a:t> average laser power</a:t>
            </a:r>
          </a:p>
          <a:p>
            <a:pPr lvl="1"/>
            <a:r>
              <a:rPr lang="en-US" dirty="0">
                <a:sym typeface="Wingdings" pitchFamily="2" charset="2"/>
              </a:rPr>
              <a:t>12,000-15,800 backscattered photons/bunch crossing</a:t>
            </a:r>
          </a:p>
          <a:p>
            <a:r>
              <a:rPr lang="en-US" dirty="0">
                <a:sym typeface="Wingdings" pitchFamily="2" charset="2"/>
              </a:rPr>
              <a:t>Assumed detector 25 m away from laser-beam collision point</a:t>
            </a:r>
          </a:p>
          <a:p>
            <a:pPr lvl="1"/>
            <a:r>
              <a:rPr lang="en-US" dirty="0">
                <a:sym typeface="Wingdings" pitchFamily="2" charset="2"/>
              </a:rPr>
              <a:t>No realistic simulation of detector – just a point in space to look at distributions</a:t>
            </a:r>
          </a:p>
          <a:p>
            <a:r>
              <a:rPr lang="en-US" dirty="0">
                <a:sym typeface="Wingdings" pitchFamily="2" charset="2"/>
              </a:rPr>
              <a:t>Event generator ignores hourglass effect, assumes all events generated at (0,0)  does incorporated finite beam sizes, but only at that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4288-0F60-A44E-B843-5D0E49D1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Distributions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026DE-B951-9C4C-B29F-AE97D0FF1669}"/>
              </a:ext>
            </a:extLst>
          </p:cNvPr>
          <p:cNvSpPr txBox="1"/>
          <p:nvPr/>
        </p:nvSpPr>
        <p:spPr>
          <a:xfrm>
            <a:off x="345056" y="1159353"/>
            <a:ext cx="59812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LEP polarimeter measured difference in vertical position for h+ and h- induce by transverse analyzing power</a:t>
            </a:r>
          </a:p>
          <a:p>
            <a:endParaRPr lang="en-US" sz="2000" dirty="0"/>
          </a:p>
          <a:p>
            <a:r>
              <a:rPr lang="en-US" sz="2000" dirty="0"/>
              <a:t>At 5 GeV, average position difference for h+ and h- is</a:t>
            </a:r>
          </a:p>
          <a:p>
            <a:endParaRPr lang="en-US" sz="2000" dirty="0"/>
          </a:p>
          <a:p>
            <a:r>
              <a:rPr lang="en-US" sz="2000" dirty="0" err="1"/>
              <a:t>Y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+ </a:t>
            </a:r>
            <a:r>
              <a:rPr lang="en-US" sz="2000" dirty="0"/>
              <a:t>- </a:t>
            </a:r>
            <a:r>
              <a:rPr lang="en-US" sz="2000" dirty="0" err="1"/>
              <a:t>Y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</a:t>
            </a:r>
            <a:r>
              <a:rPr lang="en-US" sz="2000" dirty="0"/>
              <a:t> = 0.49 mm</a:t>
            </a:r>
          </a:p>
          <a:p>
            <a:endParaRPr lang="en-US" sz="2000" dirty="0"/>
          </a:p>
          <a:p>
            <a:r>
              <a:rPr lang="en-US" sz="2000" dirty="0"/>
              <a:t>At 18 GeV, difference is similar magnitude:</a:t>
            </a:r>
          </a:p>
          <a:p>
            <a:endParaRPr lang="en-US" sz="2000" dirty="0"/>
          </a:p>
          <a:p>
            <a:r>
              <a:rPr lang="en-US" sz="2000" dirty="0" err="1"/>
              <a:t>Y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+ </a:t>
            </a:r>
            <a:r>
              <a:rPr lang="en-US" sz="2000" dirty="0"/>
              <a:t>- </a:t>
            </a:r>
            <a:r>
              <a:rPr lang="en-US" sz="2000" dirty="0" err="1"/>
              <a:t>Y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</a:t>
            </a:r>
            <a:r>
              <a:rPr lang="en-US" sz="2000" dirty="0"/>
              <a:t> = 0.38 mm</a:t>
            </a:r>
          </a:p>
          <a:p>
            <a:endParaRPr lang="en-US" sz="2000" dirty="0"/>
          </a:p>
          <a:p>
            <a:r>
              <a:rPr lang="en-US" sz="2000" dirty="0"/>
              <a:t>While measurable, this quantity extremely sensitive to knowledge of absolute detector position and laser-beam collision point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0FC0F-743C-CB40-9884-44234BD1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67" y="1547869"/>
            <a:ext cx="5764009" cy="4320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AB3DA-2A59-D84A-BBCC-D08518ED2558}"/>
              </a:ext>
            </a:extLst>
          </p:cNvPr>
          <p:cNvSpPr txBox="1"/>
          <p:nvPr/>
        </p:nvSpPr>
        <p:spPr>
          <a:xfrm>
            <a:off x="8530212" y="136320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GeV</a:t>
            </a:r>
          </a:p>
        </p:txBody>
      </p:sp>
    </p:spTree>
    <p:extLst>
      <p:ext uri="{BB962C8B-B14F-4D97-AF65-F5344CB8AC3E}">
        <p14:creationId xmlns:p14="http://schemas.microsoft.com/office/powerpoint/2010/main" val="263261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02B-7505-D343-A0B1-7B8B773A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Asymmetry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85AA5-F602-0041-AD70-D7F3846DD889}"/>
              </a:ext>
            </a:extLst>
          </p:cNvPr>
          <p:cNvSpPr txBox="1"/>
          <p:nvPr/>
        </p:nvSpPr>
        <p:spPr>
          <a:xfrm>
            <a:off x="504320" y="1559031"/>
            <a:ext cx="5005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Differential measurement of asymmetry vs. position at detector allows us to incorporate offsets in the fit</a:t>
            </a:r>
          </a:p>
          <a:p>
            <a:endParaRPr lang="en-US" dirty="0"/>
          </a:p>
          <a:p>
            <a:r>
              <a:rPr lang="en-US" dirty="0"/>
              <a:t>Example using Toy MC for counting-mode asymmetry vs. y assuming 0.1 mm segmentation</a:t>
            </a:r>
          </a:p>
          <a:p>
            <a:r>
              <a:rPr lang="en-US" dirty="0"/>
              <a:t>(240 bunches)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Requires detector operated in integrating mode (~10,000 photons/bunch) with signal proportional to number of photons in each channel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F83EA-E015-914D-8AAD-D61BF1D8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015" y="1276718"/>
            <a:ext cx="5742795" cy="43045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3934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BF3E-099D-D94F-B373-09097012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7109"/>
            <a:ext cx="10972800" cy="804672"/>
          </a:xfrm>
        </p:spPr>
        <p:txBody>
          <a:bodyPr/>
          <a:lstStyle/>
          <a:p>
            <a:r>
              <a:rPr lang="en-US" dirty="0"/>
              <a:t>Differential Asymmetry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DE4C3-58AD-2F44-B7CF-A6934980FFCE}"/>
              </a:ext>
            </a:extLst>
          </p:cNvPr>
          <p:cNvSpPr txBox="1"/>
          <p:nvPr/>
        </p:nvSpPr>
        <p:spPr>
          <a:xfrm>
            <a:off x="494271" y="1699708"/>
            <a:ext cx="5005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Differential measurement of asymmetry vs. position at detector allows us to incorporate offsets in the fit</a:t>
            </a:r>
          </a:p>
          <a:p>
            <a:endParaRPr lang="en-US" dirty="0"/>
          </a:p>
          <a:p>
            <a:r>
              <a:rPr lang="en-US" dirty="0"/>
              <a:t>Example using Toy MC for counting-mode asymmetry vs. y assuming 0.1 mm segmentation</a:t>
            </a:r>
          </a:p>
          <a:p>
            <a:r>
              <a:rPr lang="en-US" dirty="0"/>
              <a:t>(240 bunches)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Requires detector operating in integrating mode (~10,000 photons/bunch) with signal proportional to number of photons in each channel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8F352-3B69-E647-975C-EE501650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97" y="1280160"/>
            <a:ext cx="5742432" cy="4304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980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E96C-C3BE-4135-7381-4763182A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GEANT3 Simulations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372A2FA-546D-F2CC-B2E4-A40A00B0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3" t="17942" r="2781" b="5350"/>
          <a:stretch/>
        </p:blipFill>
        <p:spPr>
          <a:xfrm>
            <a:off x="6096000" y="1151467"/>
            <a:ext cx="5791200" cy="52606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76B29-D31C-EC32-B978-93D661DC7497}"/>
              </a:ext>
            </a:extLst>
          </p:cNvPr>
          <p:cNvSpPr txBox="1"/>
          <p:nvPr/>
        </p:nvSpPr>
        <p:spPr>
          <a:xfrm>
            <a:off x="304800" y="1151467"/>
            <a:ext cx="49445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Originally assumed a Cherenkov-style detector with number of photoelectrons proportional to number of particles incident on detector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Not easy to build such a detector with needed granularity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Switched to diamond detector – record total energy deposited in each strip for a single laser strip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Detector components: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1 mm W converter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500 strip diamond detector, 1 x 5 cm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W/</a:t>
            </a:r>
            <a:r>
              <a:rPr lang="en-US" dirty="0" err="1">
                <a:sym typeface="Wingdings" pitchFamily="2" charset="2"/>
              </a:rPr>
              <a:t>ScFI</a:t>
            </a:r>
            <a:r>
              <a:rPr lang="en-US" dirty="0">
                <a:sym typeface="Wingdings" pitchFamily="2" charset="2"/>
              </a:rPr>
              <a:t> calorimeter (not really relevant here)</a:t>
            </a: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Simulation = 100,000 backscattered photons</a:t>
            </a:r>
          </a:p>
          <a:p>
            <a:r>
              <a:rPr lang="en-US" dirty="0">
                <a:sym typeface="Wingdings" pitchFamily="2" charset="2"/>
              </a:rPr>
              <a:t>Assuming 10,000 photons/laser pulse = 10 laser pulses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5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77326</TotalTime>
  <Words>838</Words>
  <Application>Microsoft Macintosh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Bold</vt:lpstr>
      <vt:lpstr>Calibri</vt:lpstr>
      <vt:lpstr>Symbol</vt:lpstr>
      <vt:lpstr>Wingdings</vt:lpstr>
      <vt:lpstr>Office Theme</vt:lpstr>
      <vt:lpstr>PowerPoint Presentation</vt:lpstr>
      <vt:lpstr>RCS Compton Rates</vt:lpstr>
      <vt:lpstr>Transverse Analyzing Power and Measurement</vt:lpstr>
      <vt:lpstr>Simple rate, measurement time estimates</vt:lpstr>
      <vt:lpstr>Toy Monte Carlo</vt:lpstr>
      <vt:lpstr>Detector Distributions</vt:lpstr>
      <vt:lpstr>Differential Asymmetry measurement</vt:lpstr>
      <vt:lpstr>Differential Asymmetry measurement</vt:lpstr>
      <vt:lpstr>GEANT3 Simulations</vt:lpstr>
      <vt:lpstr>Energy deposited in Photon Detector</vt:lpstr>
      <vt:lpstr>Energy Deposited in Diamond Strips</vt:lpstr>
      <vt:lpstr>Energy Asymmetry</vt:lpstr>
      <vt:lpstr>RCS to-do list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Gaskell</dc:creator>
  <cp:keywords/>
  <dc:description/>
  <cp:lastModifiedBy>Dave Gaskell</cp:lastModifiedBy>
  <cp:revision>1249</cp:revision>
  <cp:lastPrinted>2020-04-17T12:23:40Z</cp:lastPrinted>
  <dcterms:created xsi:type="dcterms:W3CDTF">2013-04-11T11:39:33Z</dcterms:created>
  <dcterms:modified xsi:type="dcterms:W3CDTF">2024-09-18T17:23:43Z</dcterms:modified>
  <cp:category/>
</cp:coreProperties>
</file>