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7" r:id="rId5"/>
    <p:sldId id="260" r:id="rId6"/>
    <p:sldId id="262" r:id="rId7"/>
    <p:sldId id="258" r:id="rId8"/>
    <p:sldId id="263" r:id="rId9"/>
    <p:sldId id="259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56"/>
            <p14:sldId id="257"/>
            <p14:sldId id="261"/>
            <p14:sldId id="267"/>
            <p14:sldId id="260"/>
            <p14:sldId id="262"/>
            <p14:sldId id="258"/>
            <p14:sldId id="263"/>
            <p14:sldId id="259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EAEFF7"/>
    <a:srgbClr val="ABABAB"/>
    <a:srgbClr val="FF9933"/>
    <a:srgbClr val="FFFFFF"/>
    <a:srgbClr val="699BFF"/>
    <a:srgbClr val="000000"/>
    <a:srgbClr val="AAE8FC"/>
    <a:srgbClr val="22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6A3C-DFC4-4028-9820-512742FD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110E-8DE9-7F7C-829A-C78DCB0B8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A0F07-541C-0CDC-088C-5DC7B2ACF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B10E-AEDC-7935-64F0-4599578C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93DC-065B-4B56-93F0-60B39B86C1D3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82CB2-BC2E-C6DC-E388-BC5054CD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75315-D545-A4B3-1A6C-3F6ABB53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7B70-F3F2-486E-98DD-68DDC84EB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6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CF08-6B80-4A22-9AA9-3065C4A8F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416" y="1573166"/>
            <a:ext cx="10419096" cy="2094373"/>
          </a:xfrm>
        </p:spPr>
        <p:txBody>
          <a:bodyPr>
            <a:normAutofit/>
          </a:bodyPr>
          <a:lstStyle/>
          <a:p>
            <a:r>
              <a:rPr lang="en-US" sz="4000" dirty="0"/>
              <a:t>Update on Prototyping </a:t>
            </a:r>
            <a:br>
              <a:rPr lang="en-US" sz="4000" dirty="0"/>
            </a:br>
            <a:r>
              <a:rPr lang="en-US" sz="4000" dirty="0"/>
              <a:t>&amp; Stave Structure Analysis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A7F85-6320-4A3B-B150-605EDDF28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656"/>
            <a:ext cx="9144000" cy="1655762"/>
          </a:xfrm>
        </p:spPr>
        <p:txBody>
          <a:bodyPr/>
          <a:lstStyle/>
          <a:p>
            <a:r>
              <a:rPr lang="en-US" dirty="0"/>
              <a:t>11/09/24</a:t>
            </a:r>
          </a:p>
        </p:txBody>
      </p:sp>
    </p:spTree>
    <p:extLst>
      <p:ext uri="{BB962C8B-B14F-4D97-AF65-F5344CB8AC3E}">
        <p14:creationId xmlns:p14="http://schemas.microsoft.com/office/powerpoint/2010/main" val="405064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772C-7101-2BF4-3319-D3512CF1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 Comparison – Third &amp; Fourth Mode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299CB-E514-7D38-BFC2-6A1DF26F0FCE}"/>
              </a:ext>
            </a:extLst>
          </p:cNvPr>
          <p:cNvSpPr txBox="1">
            <a:spLocks/>
          </p:cNvSpPr>
          <p:nvPr/>
        </p:nvSpPr>
        <p:spPr>
          <a:xfrm>
            <a:off x="838200" y="1604058"/>
            <a:ext cx="10515600" cy="326104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Curved Assembly</a:t>
            </a:r>
          </a:p>
          <a:p>
            <a:r>
              <a:rPr lang="en-GB" dirty="0"/>
              <a:t>274.44 Hz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379.29 Hz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Flat Assembly</a:t>
            </a:r>
          </a:p>
          <a:p>
            <a:r>
              <a:rPr lang="en-GB" dirty="0"/>
              <a:t>254.23 Hz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338.36 Hz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7D66EA-B5E8-88EC-3DEA-CEEFFCF7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9621"/>
            <a:ext cx="4688878" cy="492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CFB710-FDC8-253E-CA32-305767FB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67" y="3620994"/>
            <a:ext cx="5225143" cy="24830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76852F-1545-3EE5-F499-59EA6B6F5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3" y="2936797"/>
            <a:ext cx="4801761" cy="4922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EDE5F9-F478-A10F-BA32-417C9EBBF4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246" y="3714800"/>
            <a:ext cx="5140436" cy="2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AAF5-0A03-91A7-0EF5-F2195E93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Internal Mode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64E3-8AFE-A7A2-4A8B-340214D41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34600" cy="181900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previous sensor mode studies used a best-case constraint for maximising internal mode</a:t>
            </a:r>
          </a:p>
          <a:p>
            <a:pPr lvl="1"/>
            <a:r>
              <a:rPr lang="en-GB" dirty="0"/>
              <a:t>Fixed around outer edge, </a:t>
            </a:r>
          </a:p>
          <a:p>
            <a:pPr lvl="1"/>
            <a:r>
              <a:rPr lang="en-GB" dirty="0"/>
              <a:t>Equivalent to infinite stiffness structure</a:t>
            </a:r>
          </a:p>
          <a:p>
            <a:pPr lvl="1"/>
            <a:r>
              <a:rPr lang="en-GB" dirty="0"/>
              <a:t>Mode frequency will be lower with less stiff boundary</a:t>
            </a:r>
          </a:p>
          <a:p>
            <a:r>
              <a:rPr lang="en-GB" dirty="0"/>
              <a:t>Internal modes in the 1-3 kHz range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9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AAF5-0A03-91A7-0EF5-F2195E93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internal mode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ED0F0-B565-262D-1648-BFD1D8D2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92" b="-843"/>
          <a:stretch/>
        </p:blipFill>
        <p:spPr>
          <a:xfrm>
            <a:off x="0" y="1997412"/>
            <a:ext cx="12192000" cy="4018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B1072-F187-BA27-79C6-49A0DAD18DBC}"/>
              </a:ext>
            </a:extLst>
          </p:cNvPr>
          <p:cNvSpPr txBox="1"/>
          <p:nvPr/>
        </p:nvSpPr>
        <p:spPr>
          <a:xfrm>
            <a:off x="376136" y="5270592"/>
            <a:ext cx="539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745 Hz – Carbon Skins show local deformation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modes involving substantial deformation of the LAS under 2 kHz</a:t>
            </a:r>
          </a:p>
        </p:txBody>
      </p:sp>
    </p:spTree>
    <p:extLst>
      <p:ext uri="{BB962C8B-B14F-4D97-AF65-F5344CB8AC3E}">
        <p14:creationId xmlns:p14="http://schemas.microsoft.com/office/powerpoint/2010/main" val="108845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BBBE-FA36-4C06-8217-87E7EFEE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Quarter Length Stave</a:t>
            </a:r>
            <a:endParaRPr lang="en-GB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9B21BB-52C5-E8E3-9535-867C1BA75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6773"/>
            <a:ext cx="10515600" cy="168643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We have all the material we need for a first prototype</a:t>
            </a:r>
          </a:p>
          <a:p>
            <a:endParaRPr lang="en-GB" dirty="0"/>
          </a:p>
          <a:p>
            <a:r>
              <a:rPr lang="en-GB" dirty="0"/>
              <a:t>Working on Kapton C channel </a:t>
            </a:r>
          </a:p>
          <a:p>
            <a:r>
              <a:rPr lang="en-GB" dirty="0"/>
              <a:t>Currently have a couple of prototype Carbon Fibre I beams but we may try making one more</a:t>
            </a:r>
          </a:p>
          <a:p>
            <a:r>
              <a:rPr lang="en-GB" dirty="0"/>
              <a:t>We have hand cut carbon fibre skins (2 ply 0/90) but plan to make production intent on drag knife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DC538-9C51-41A0-9A00-54F6E0B0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627AB6-66FF-41D9-AAE4-B3DC235D1557}"/>
              </a:ext>
            </a:extLst>
          </p:cNvPr>
          <p:cNvGrpSpPr/>
          <p:nvPr/>
        </p:nvGrpSpPr>
        <p:grpSpPr>
          <a:xfrm>
            <a:off x="1541859" y="1978220"/>
            <a:ext cx="9108281" cy="2189305"/>
            <a:chOff x="1313030" y="4662698"/>
            <a:chExt cx="9108281" cy="21893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78EC9E-75FE-4CE1-8003-259D7E08A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45" b="36232"/>
            <a:stretch/>
          </p:blipFill>
          <p:spPr>
            <a:xfrm>
              <a:off x="1313030" y="4662698"/>
              <a:ext cx="9108281" cy="218930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DC5E17-15B0-4FBB-9AE0-F8A03F932DBA}"/>
                </a:ext>
              </a:extLst>
            </p:cNvPr>
            <p:cNvSpPr txBox="1"/>
            <p:nvPr/>
          </p:nvSpPr>
          <p:spPr>
            <a:xfrm>
              <a:off x="1443331" y="4662698"/>
              <a:ext cx="4423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Palatino Linotype" panose="02040502050505030304" pitchFamily="18" charset="0"/>
                </a:rPr>
                <a:t>Stave jig parts (including K9 foam block)</a:t>
              </a:r>
              <a:endParaRPr lang="en-GB" dirty="0">
                <a:solidFill>
                  <a:srgbClr val="FFFF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DBA94D-B512-4EC8-A0A7-3DFC354F8F8F}"/>
                </a:ext>
              </a:extLst>
            </p:cNvPr>
            <p:cNvSpPr txBox="1"/>
            <p:nvPr/>
          </p:nvSpPr>
          <p:spPr>
            <a:xfrm>
              <a:off x="7423137" y="6468379"/>
              <a:ext cx="2912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Palatino Linotype" panose="02040502050505030304" pitchFamily="18" charset="0"/>
                </a:rPr>
                <a:t>Start with 2 (quarter stave)</a:t>
              </a:r>
              <a:endParaRPr lang="en-GB" dirty="0">
                <a:solidFill>
                  <a:srgbClr val="FFFF00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76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06B3-AB36-AE55-21EC-CF826485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Quarter Length Stave</a:t>
            </a:r>
            <a:endParaRPr lang="en-GB" sz="3200" dirty="0"/>
          </a:p>
        </p:txBody>
      </p:sp>
      <p:pic>
        <p:nvPicPr>
          <p:cNvPr id="8" name="Content Placeholder 7" descr="A metal piece of equipment&#10;&#10;Description automatically generated">
            <a:extLst>
              <a:ext uri="{FF2B5EF4-FFF2-40B4-BE49-F238E27FC236}">
                <a16:creationId xmlns:a16="http://schemas.microsoft.com/office/drawing/2014/main" id="{8D4AF786-4345-553E-0DEE-160D7F58C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b="14156"/>
          <a:stretch/>
        </p:blipFill>
        <p:spPr>
          <a:xfrm>
            <a:off x="1597049" y="1711728"/>
            <a:ext cx="8651354" cy="46446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24D1-C6B1-82DB-8FE1-6B2C0351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32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E82A-8224-566E-B84B-07D86BE2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Quarter Length Stave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FAC97-9AEE-084B-C285-01E985F2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D85034A4-716B-2B77-0BC6-18BC04219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7" y="1660848"/>
            <a:ext cx="5753364" cy="4320000"/>
          </a:xfrm>
          <a:prstGeom prst="rect">
            <a:avLst/>
          </a:prstGeom>
        </p:spPr>
      </p:pic>
      <p:pic>
        <p:nvPicPr>
          <p:cNvPr id="8" name="Picture 7" descr="A black and white rectangular object on a black surface&#10;&#10;Description automatically generated">
            <a:extLst>
              <a:ext uri="{FF2B5EF4-FFF2-40B4-BE49-F238E27FC236}">
                <a16:creationId xmlns:a16="http://schemas.microsoft.com/office/drawing/2014/main" id="{1D43A3B6-3FF0-5D15-E8D3-D0802A2AB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0" y="1660848"/>
            <a:ext cx="575336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6C89A-4C37-FCED-349F-5421E8775FB1}"/>
              </a:ext>
            </a:extLst>
          </p:cNvPr>
          <p:cNvSpPr txBox="1"/>
          <p:nvPr/>
        </p:nvSpPr>
        <p:spPr>
          <a:xfrm>
            <a:off x="1215702" y="6205474"/>
            <a:ext cx="959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3D printed stencils and resulting parts(hoping to also get drag knife versions ASAP)</a:t>
            </a:r>
          </a:p>
        </p:txBody>
      </p:sp>
    </p:spTree>
    <p:extLst>
      <p:ext uri="{BB962C8B-B14F-4D97-AF65-F5344CB8AC3E}">
        <p14:creationId xmlns:p14="http://schemas.microsoft.com/office/powerpoint/2010/main" val="188475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 hand holding a metal object&#10;&#10;Description automatically generated">
            <a:extLst>
              <a:ext uri="{FF2B5EF4-FFF2-40B4-BE49-F238E27FC236}">
                <a16:creationId xmlns:a16="http://schemas.microsoft.com/office/drawing/2014/main" id="{C64E30D6-B2EA-9C47-4B42-B9AF05568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 b="38669"/>
          <a:stretch/>
        </p:blipFill>
        <p:spPr>
          <a:xfrm>
            <a:off x="406811" y="1677798"/>
            <a:ext cx="5474318" cy="3261219"/>
          </a:xfrm>
        </p:spPr>
      </p:pic>
      <p:pic>
        <p:nvPicPr>
          <p:cNvPr id="11" name="Picture 10" descr="A close up of a board&#10;&#10;Description automatically generated with medium confidence">
            <a:extLst>
              <a:ext uri="{FF2B5EF4-FFF2-40B4-BE49-F238E27FC236}">
                <a16:creationId xmlns:a16="http://schemas.microsoft.com/office/drawing/2014/main" id="{1353E91F-8F56-0E97-9FE4-17F04C02C6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2"/>
          <a:stretch/>
        </p:blipFill>
        <p:spPr>
          <a:xfrm>
            <a:off x="5935562" y="1478901"/>
            <a:ext cx="6096000" cy="1264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26149-03F7-B53D-D9EC-3F079B07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Assembly Tooling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C0B4B-B757-6551-937F-BDF34D5D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81B2161-B8E6-F360-ADC1-94C397124B44}"/>
              </a:ext>
            </a:extLst>
          </p:cNvPr>
          <p:cNvSpPr/>
          <p:nvPr/>
        </p:nvSpPr>
        <p:spPr>
          <a:xfrm>
            <a:off x="406811" y="5429229"/>
            <a:ext cx="2698297" cy="1134661"/>
          </a:xfrm>
          <a:prstGeom prst="borderCallout1">
            <a:avLst>
              <a:gd name="adj1" fmla="val 755"/>
              <a:gd name="adj2" fmla="val 50003"/>
              <a:gd name="adj3" fmla="val -190548"/>
              <a:gd name="adj4" fmla="val 1046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Gap under vacuum tool looks consistent (this sets glue thickness) should be approx. 100 microns</a:t>
            </a:r>
          </a:p>
        </p:txBody>
      </p:sp>
      <p:pic>
        <p:nvPicPr>
          <p:cNvPr id="9" name="Picture 8" descr="A metal piece of equipment&#10;&#10;Description automatically generated">
            <a:extLst>
              <a:ext uri="{FF2B5EF4-FFF2-40B4-BE49-F238E27FC236}">
                <a16:creationId xmlns:a16="http://schemas.microsoft.com/office/drawing/2014/main" id="{242DA234-1165-8E1E-B0DA-CEE99DC2F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99" y="2823563"/>
            <a:ext cx="4597928" cy="3452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613A54-7EAE-5A23-B429-9BD127C6A791}"/>
              </a:ext>
            </a:extLst>
          </p:cNvPr>
          <p:cNvSpPr txBox="1"/>
          <p:nvPr/>
        </p:nvSpPr>
        <p:spPr>
          <a:xfrm>
            <a:off x="7051744" y="6364076"/>
            <a:ext cx="318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L4 Module Installation Tooling</a:t>
            </a:r>
          </a:p>
        </p:txBody>
      </p:sp>
      <p:pic>
        <p:nvPicPr>
          <p:cNvPr id="14" name="Picture 13" descr="A metal piece on a table&#10;&#10;Description automatically generated">
            <a:extLst>
              <a:ext uri="{FF2B5EF4-FFF2-40B4-BE49-F238E27FC236}">
                <a16:creationId xmlns:a16="http://schemas.microsoft.com/office/drawing/2014/main" id="{F38B3964-BDA6-50C0-99C8-03DDD163AC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7308" r="12175" b="23357"/>
          <a:stretch/>
        </p:blipFill>
        <p:spPr>
          <a:xfrm>
            <a:off x="3182832" y="5064308"/>
            <a:ext cx="2698297" cy="17341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48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E672-7BB0-FA57-EA99-194DDF0BD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Comparison of Flat vs. Curved stave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7C8FF-9B8D-CFDB-D43E-7F7458217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07/08/2024</a:t>
            </a:r>
          </a:p>
        </p:txBody>
      </p:sp>
    </p:spTree>
    <p:extLst>
      <p:ext uri="{BB962C8B-B14F-4D97-AF65-F5344CB8AC3E}">
        <p14:creationId xmlns:p14="http://schemas.microsoft.com/office/powerpoint/2010/main" val="312825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33F9-B8D9-7B83-DD46-52464617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54E1-D467-F0D1-BBD6-B067FAFFE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7560"/>
            <a:ext cx="10822021" cy="4351338"/>
          </a:xfrm>
        </p:spPr>
        <p:txBody>
          <a:bodyPr/>
          <a:lstStyle/>
          <a:p>
            <a:r>
              <a:rPr lang="en-GB" dirty="0"/>
              <a:t>Why do we curve our sensors?</a:t>
            </a:r>
          </a:p>
          <a:p>
            <a:pPr lvl="1"/>
            <a:r>
              <a:rPr lang="en-GB" dirty="0"/>
              <a:t>Local Stiffness argument has been presented previously</a:t>
            </a:r>
          </a:p>
          <a:p>
            <a:pPr lvl="2"/>
            <a:r>
              <a:rPr lang="en-GB" dirty="0"/>
              <a:t>Reduced deformation under internal pressure</a:t>
            </a:r>
          </a:p>
          <a:p>
            <a:pPr lvl="2"/>
            <a:r>
              <a:rPr lang="en-GB" dirty="0"/>
              <a:t>Higher internal mode of Sensor</a:t>
            </a:r>
          </a:p>
          <a:p>
            <a:pPr lvl="1"/>
            <a:r>
              <a:rPr lang="en-GB" dirty="0"/>
              <a:t>What about Global Stiffness?</a:t>
            </a:r>
          </a:p>
          <a:p>
            <a:pPr lvl="2"/>
            <a:r>
              <a:rPr lang="en-GB" dirty="0"/>
              <a:t>Curved sensors may also improve global stiffness</a:t>
            </a:r>
          </a:p>
          <a:p>
            <a:pPr lvl="2"/>
            <a:r>
              <a:rPr lang="en-GB" dirty="0"/>
              <a:t>Left object has higher moment of inertia should be harder to bend along the long axis</a:t>
            </a:r>
          </a:p>
          <a:p>
            <a:pPr lvl="2"/>
            <a:r>
              <a:rPr lang="en-GB" dirty="0"/>
              <a:t>Flat Sensor will have centre of area slightly further from neutral axis so hard to predict the difference</a:t>
            </a:r>
          </a:p>
        </p:txBody>
      </p:sp>
      <p:pic>
        <p:nvPicPr>
          <p:cNvPr id="38" name="Picture 37" descr="A drawing of a curved object&#10;&#10;Description automatically generated">
            <a:extLst>
              <a:ext uri="{FF2B5EF4-FFF2-40B4-BE49-F238E27FC236}">
                <a16:creationId xmlns:a16="http://schemas.microsoft.com/office/drawing/2014/main" id="{3D52C617-609D-0C90-FE03-76CA9F725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69" y="5011992"/>
            <a:ext cx="3533562" cy="1915631"/>
          </a:xfrm>
          <a:prstGeom prst="rect">
            <a:avLst/>
          </a:prstGeom>
        </p:spPr>
      </p:pic>
      <p:pic>
        <p:nvPicPr>
          <p:cNvPr id="42" name="Picture 41" descr="A drawing of a rectangular object&#10;&#10;Description automatically generated">
            <a:extLst>
              <a:ext uri="{FF2B5EF4-FFF2-40B4-BE49-F238E27FC236}">
                <a16:creationId xmlns:a16="http://schemas.microsoft.com/office/drawing/2014/main" id="{136658CD-BE86-A180-74B7-F8E8F5968E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26" y="5156371"/>
            <a:ext cx="3252775" cy="14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FC41-C81A-F58B-D485-588D8BA9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B63-EB06-02C5-7206-4AC49E57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78"/>
            <a:ext cx="10515600" cy="4351338"/>
          </a:xfrm>
        </p:spPr>
        <p:txBody>
          <a:bodyPr/>
          <a:lstStyle/>
          <a:p>
            <a:r>
              <a:rPr lang="en-GB" dirty="0"/>
              <a:t>For fair comparison try to match radiation length</a:t>
            </a:r>
          </a:p>
          <a:p>
            <a:pPr lvl="1"/>
            <a:r>
              <a:rPr lang="en-GB" dirty="0"/>
              <a:t>Only components which differ are the I and C channel thicknesses</a:t>
            </a:r>
          </a:p>
          <a:p>
            <a:r>
              <a:rPr lang="en-GB" dirty="0"/>
              <a:t>Internal volume should be equal to or higher than the curved concept we have been using so far (we don’t want to increase flow velocity)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C5E0EC-C81A-7041-CA92-6323B4E4E609}"/>
              </a:ext>
            </a:extLst>
          </p:cNvPr>
          <p:cNvSpPr txBox="1">
            <a:spLocks/>
          </p:cNvSpPr>
          <p:nvPr/>
        </p:nvSpPr>
        <p:spPr>
          <a:xfrm>
            <a:off x="838200" y="4118043"/>
            <a:ext cx="10515600" cy="265836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70C0"/>
                </a:solidFill>
              </a:rPr>
              <a:t>Curved Assembly</a:t>
            </a:r>
          </a:p>
          <a:p>
            <a:r>
              <a:rPr lang="en-GB" sz="2000" dirty="0"/>
              <a:t>8mm thick in centre</a:t>
            </a:r>
          </a:p>
          <a:p>
            <a:r>
              <a:rPr lang="en-GB" sz="2000" dirty="0"/>
              <a:t>4mm thick at tip</a:t>
            </a:r>
          </a:p>
          <a:p>
            <a:endParaRPr lang="en-GB" sz="2000" dirty="0"/>
          </a:p>
          <a:p>
            <a:r>
              <a:rPr lang="en-GB" sz="2000" dirty="0"/>
              <a:t>Flow Area – 131 mm</a:t>
            </a:r>
            <a:r>
              <a:rPr lang="en-GB" sz="2000" baseline="30000" dirty="0"/>
              <a:t>2</a:t>
            </a:r>
            <a:endParaRPr lang="en-GB" sz="2000" dirty="0"/>
          </a:p>
          <a:p>
            <a:r>
              <a:rPr lang="en-GB" sz="2000" dirty="0"/>
              <a:t>Mass - 249.4g</a:t>
            </a:r>
          </a:p>
          <a:p>
            <a:r>
              <a:rPr lang="en-GB" sz="2000" dirty="0">
                <a:solidFill>
                  <a:srgbClr val="7030A0"/>
                </a:solidFill>
              </a:rPr>
              <a:t>Flat Assembly</a:t>
            </a:r>
          </a:p>
          <a:p>
            <a:r>
              <a:rPr lang="en-GB" sz="2000" dirty="0"/>
              <a:t>6.65 mm constant thickness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Flow Area – 137 mm</a:t>
            </a:r>
            <a:r>
              <a:rPr lang="en-GB" sz="2000" baseline="30000" dirty="0"/>
              <a:t>2</a:t>
            </a:r>
          </a:p>
          <a:p>
            <a:r>
              <a:rPr lang="en-GB" sz="2000" dirty="0"/>
              <a:t>Mass - 256.6 g</a:t>
            </a:r>
          </a:p>
        </p:txBody>
      </p:sp>
    </p:spTree>
    <p:extLst>
      <p:ext uri="{BB962C8B-B14F-4D97-AF65-F5344CB8AC3E}">
        <p14:creationId xmlns:p14="http://schemas.microsoft.com/office/powerpoint/2010/main" val="97968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772C-7101-2BF4-3319-D3512CF1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 Comparison – First &amp; Second Mode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D505B0-9BC5-4CA6-AF10-21E38A2880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00983"/>
            <a:ext cx="5181600" cy="56862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9FC1AB-E6FC-BB0A-39FA-11AFB5337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46271"/>
            <a:ext cx="5181600" cy="478050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299CB-E514-7D38-BFC2-6A1DF26F0FCE}"/>
              </a:ext>
            </a:extLst>
          </p:cNvPr>
          <p:cNvSpPr txBox="1">
            <a:spLocks/>
          </p:cNvSpPr>
          <p:nvPr/>
        </p:nvSpPr>
        <p:spPr>
          <a:xfrm>
            <a:off x="838200" y="1604058"/>
            <a:ext cx="10515600" cy="326104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Curved Assembly</a:t>
            </a:r>
          </a:p>
          <a:p>
            <a:r>
              <a:rPr lang="en-GB" dirty="0"/>
              <a:t>91.581 Hz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236.44 Hz</a:t>
            </a:r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Flat Assembly</a:t>
            </a:r>
          </a:p>
          <a:p>
            <a:r>
              <a:rPr lang="en-GB" dirty="0"/>
              <a:t>84.57 Hz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242.33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6B06A2-34C4-DC38-121D-4ED90A49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4279904"/>
            <a:ext cx="5054600" cy="5798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CFAA97-99F7-A915-0227-4B7E48DBA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09661"/>
            <a:ext cx="5181600" cy="5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32598</TotalTime>
  <Words>398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Verdana</vt:lpstr>
      <vt:lpstr>Office Theme</vt:lpstr>
      <vt:lpstr>Update on Prototyping  &amp; Stave Structure Analysis</vt:lpstr>
      <vt:lpstr>Quarter Length Stave</vt:lpstr>
      <vt:lpstr>Quarter Length Stave</vt:lpstr>
      <vt:lpstr>Quarter Length Stave</vt:lpstr>
      <vt:lpstr>Module Assembly Tooling</vt:lpstr>
      <vt:lpstr>Comparison of Flat vs. Curved stave structure</vt:lpstr>
      <vt:lpstr>Introduction</vt:lpstr>
      <vt:lpstr>Comparison Geometry</vt:lpstr>
      <vt:lpstr>Mode Comparison – First &amp; Second Mode</vt:lpstr>
      <vt:lpstr>Mode Comparison – Third &amp; Fourth Mode</vt:lpstr>
      <vt:lpstr>Sensor Internal Mode Frequencies</vt:lpstr>
      <vt:lpstr>Sensor internal mode frequencies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Huddart, Adam (STFC,RAL,TECH)</cp:lastModifiedBy>
  <cp:revision>1207</cp:revision>
  <dcterms:created xsi:type="dcterms:W3CDTF">2018-10-16T11:54:38Z</dcterms:created>
  <dcterms:modified xsi:type="dcterms:W3CDTF">2024-09-11T15:39:23Z</dcterms:modified>
</cp:coreProperties>
</file>